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activeX/activeX1.xml" ContentType="application/vnd.ms-office.activeX+xml"/>
  <Override PartName="/ppt/activeX/activeX1.bin" ContentType="application/vnd.ms-office.activeX"/>
  <Override PartName="/ppt/activeX/activeX2.xml" ContentType="application/vnd.ms-office.activeX+xml"/>
  <Override PartName="/ppt/activeX/activeX2.bin" ContentType="application/vnd.ms-office.activeX"/>
  <Override PartName="/ppt/activeX/activeX3.xml" ContentType="application/vnd.ms-office.activeX+xml"/>
  <Override PartName="/ppt/activeX/activeX3.bin" ContentType="application/vnd.ms-office.activeX"/>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sldIdLst>
    <p:sldId id="256" r:id="rId2"/>
    <p:sldId id="257" r:id="rId3"/>
    <p:sldId id="275" r:id="rId4"/>
    <p:sldId id="259" r:id="rId5"/>
    <p:sldId id="346" r:id="rId6"/>
    <p:sldId id="260" r:id="rId7"/>
    <p:sldId id="348" r:id="rId8"/>
    <p:sldId id="343" r:id="rId9"/>
    <p:sldId id="261" r:id="rId10"/>
    <p:sldId id="262" r:id="rId11"/>
    <p:sldId id="263" r:id="rId12"/>
    <p:sldId id="267" r:id="rId13"/>
    <p:sldId id="265" r:id="rId14"/>
    <p:sldId id="268" r:id="rId15"/>
    <p:sldId id="271" r:id="rId16"/>
    <p:sldId id="270" r:id="rId17"/>
    <p:sldId id="272" r:id="rId18"/>
    <p:sldId id="273" r:id="rId19"/>
    <p:sldId id="274" r:id="rId20"/>
    <p:sldId id="266" r:id="rId21"/>
    <p:sldId id="347" r:id="rId22"/>
    <p:sldId id="349" r:id="rId23"/>
    <p:sldId id="344" r:id="rId24"/>
    <p:sldId id="276" r:id="rId25"/>
    <p:sldId id="350" r:id="rId26"/>
    <p:sldId id="277" r:id="rId27"/>
    <p:sldId id="278" r:id="rId28"/>
    <p:sldId id="301" r:id="rId29"/>
    <p:sldId id="302" r:id="rId30"/>
    <p:sldId id="306" r:id="rId31"/>
    <p:sldId id="305" r:id="rId32"/>
    <p:sldId id="304" r:id="rId33"/>
    <p:sldId id="303" r:id="rId34"/>
    <p:sldId id="310" r:id="rId35"/>
    <p:sldId id="309" r:id="rId36"/>
    <p:sldId id="308" r:id="rId37"/>
    <p:sldId id="307" r:id="rId38"/>
    <p:sldId id="313" r:id="rId39"/>
    <p:sldId id="311" r:id="rId40"/>
    <p:sldId id="285" r:id="rId41"/>
    <p:sldId id="284" r:id="rId42"/>
    <p:sldId id="299" r:id="rId43"/>
    <p:sldId id="315" r:id="rId44"/>
    <p:sldId id="316" r:id="rId45"/>
    <p:sldId id="318" r:id="rId46"/>
    <p:sldId id="317" r:id="rId47"/>
    <p:sldId id="319" r:id="rId48"/>
    <p:sldId id="320" r:id="rId49"/>
    <p:sldId id="325" r:id="rId50"/>
    <p:sldId id="323" r:id="rId51"/>
    <p:sldId id="324" r:id="rId52"/>
    <p:sldId id="326" r:id="rId53"/>
    <p:sldId id="327" r:id="rId54"/>
    <p:sldId id="328" r:id="rId55"/>
    <p:sldId id="329" r:id="rId56"/>
    <p:sldId id="330" r:id="rId57"/>
    <p:sldId id="331" r:id="rId58"/>
    <p:sldId id="332" r:id="rId59"/>
    <p:sldId id="333" r:id="rId60"/>
    <p:sldId id="334" r:id="rId61"/>
    <p:sldId id="335" r:id="rId62"/>
    <p:sldId id="337" r:id="rId63"/>
    <p:sldId id="338" r:id="rId64"/>
    <p:sldId id="339" r:id="rId65"/>
    <p:sldId id="340" r:id="rId66"/>
    <p:sldId id="341" r:id="rId67"/>
    <p:sldId id="336" r:id="rId68"/>
  </p:sldIdLst>
  <p:sldSz cx="9144000" cy="6858000" type="screen4x3"/>
  <p:notesSz cx="6858000" cy="9144000"/>
  <p:defaultTextStyle>
    <a:defPPr>
      <a:defRPr lang="en-US"/>
    </a:defPPr>
    <a:lvl1pPr algn="ctr"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91" autoAdjust="0"/>
    <p:restoredTop sz="94699" autoAdjust="0"/>
  </p:normalViewPr>
  <p:slideViewPr>
    <p:cSldViewPr>
      <p:cViewPr varScale="1">
        <p:scale>
          <a:sx n="83" d="100"/>
          <a:sy n="83" d="100"/>
        </p:scale>
        <p:origin x="145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14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5.wmf"/><Relationship Id="rId7" Type="http://schemas.openxmlformats.org/officeDocument/2006/relationships/image" Target="../media/image39.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7.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65538" name="Group 2">
            <a:extLst>
              <a:ext uri="{FF2B5EF4-FFF2-40B4-BE49-F238E27FC236}">
                <a16:creationId xmlns:a16="http://schemas.microsoft.com/office/drawing/2014/main" id="{36DE118B-BBAF-4B0B-99AB-92E96E01184C}"/>
              </a:ext>
            </a:extLst>
          </p:cNvPr>
          <p:cNvGrpSpPr>
            <a:grpSpLocks/>
          </p:cNvGrpSpPr>
          <p:nvPr/>
        </p:nvGrpSpPr>
        <p:grpSpPr bwMode="auto">
          <a:xfrm>
            <a:off x="0" y="2438400"/>
            <a:ext cx="9009063" cy="1052513"/>
            <a:chOff x="0" y="1536"/>
            <a:chExt cx="5675" cy="663"/>
          </a:xfrm>
        </p:grpSpPr>
        <p:grpSp>
          <p:nvGrpSpPr>
            <p:cNvPr id="65539" name="Group 3">
              <a:extLst>
                <a:ext uri="{FF2B5EF4-FFF2-40B4-BE49-F238E27FC236}">
                  <a16:creationId xmlns:a16="http://schemas.microsoft.com/office/drawing/2014/main" id="{C6E785F4-2FD6-4E7A-9863-D6EA0CAA492C}"/>
                </a:ext>
              </a:extLst>
            </p:cNvPr>
            <p:cNvGrpSpPr>
              <a:grpSpLocks/>
            </p:cNvGrpSpPr>
            <p:nvPr/>
          </p:nvGrpSpPr>
          <p:grpSpPr bwMode="auto">
            <a:xfrm>
              <a:off x="183" y="1604"/>
              <a:ext cx="448" cy="299"/>
              <a:chOff x="720" y="336"/>
              <a:chExt cx="624" cy="432"/>
            </a:xfrm>
          </p:grpSpPr>
          <p:sp>
            <p:nvSpPr>
              <p:cNvPr id="65540" name="Rectangle 4">
                <a:extLst>
                  <a:ext uri="{FF2B5EF4-FFF2-40B4-BE49-F238E27FC236}">
                    <a16:creationId xmlns:a16="http://schemas.microsoft.com/office/drawing/2014/main" id="{D1BEFF69-B2A2-452C-8FB7-A3832C3A6157}"/>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1" name="Rectangle 5">
                <a:extLst>
                  <a:ext uri="{FF2B5EF4-FFF2-40B4-BE49-F238E27FC236}">
                    <a16:creationId xmlns:a16="http://schemas.microsoft.com/office/drawing/2014/main" id="{98099A13-C8D8-4CCB-A618-67B463B5F865}"/>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5542" name="Group 6">
              <a:extLst>
                <a:ext uri="{FF2B5EF4-FFF2-40B4-BE49-F238E27FC236}">
                  <a16:creationId xmlns:a16="http://schemas.microsoft.com/office/drawing/2014/main" id="{895CAE98-C59D-40C7-9BE1-C11514B2513B}"/>
                </a:ext>
              </a:extLst>
            </p:cNvPr>
            <p:cNvGrpSpPr>
              <a:grpSpLocks/>
            </p:cNvGrpSpPr>
            <p:nvPr/>
          </p:nvGrpSpPr>
          <p:grpSpPr bwMode="auto">
            <a:xfrm>
              <a:off x="261" y="1870"/>
              <a:ext cx="465" cy="299"/>
              <a:chOff x="912" y="2640"/>
              <a:chExt cx="672" cy="432"/>
            </a:xfrm>
          </p:grpSpPr>
          <p:sp>
            <p:nvSpPr>
              <p:cNvPr id="65543" name="Rectangle 7">
                <a:extLst>
                  <a:ext uri="{FF2B5EF4-FFF2-40B4-BE49-F238E27FC236}">
                    <a16:creationId xmlns:a16="http://schemas.microsoft.com/office/drawing/2014/main" id="{B11DEE1C-E0D7-4DEA-8118-8967E92CF7EB}"/>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4" name="Rectangle 8">
                <a:extLst>
                  <a:ext uri="{FF2B5EF4-FFF2-40B4-BE49-F238E27FC236}">
                    <a16:creationId xmlns:a16="http://schemas.microsoft.com/office/drawing/2014/main" id="{671656D2-D896-41C5-AD45-3EF8BAB5FD36}"/>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5545" name="Rectangle 9">
              <a:extLst>
                <a:ext uri="{FF2B5EF4-FFF2-40B4-BE49-F238E27FC236}">
                  <a16:creationId xmlns:a16="http://schemas.microsoft.com/office/drawing/2014/main" id="{FDDD9FFA-F972-42EE-8B3E-7E0DB29AB88C}"/>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6" name="Rectangle 10">
              <a:extLst>
                <a:ext uri="{FF2B5EF4-FFF2-40B4-BE49-F238E27FC236}">
                  <a16:creationId xmlns:a16="http://schemas.microsoft.com/office/drawing/2014/main" id="{0E756A7B-6448-47C2-9CCC-F2651A139676}"/>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7" name="Rectangle 11">
              <a:extLst>
                <a:ext uri="{FF2B5EF4-FFF2-40B4-BE49-F238E27FC236}">
                  <a16:creationId xmlns:a16="http://schemas.microsoft.com/office/drawing/2014/main" id="{18237800-1120-450B-84E2-9163C3716243}"/>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5548" name="Rectangle 12">
            <a:extLst>
              <a:ext uri="{FF2B5EF4-FFF2-40B4-BE49-F238E27FC236}">
                <a16:creationId xmlns:a16="http://schemas.microsoft.com/office/drawing/2014/main" id="{DEA0A67C-DBB3-452D-8B31-AC98D28B038E}"/>
              </a:ext>
            </a:extLst>
          </p:cNvPr>
          <p:cNvSpPr>
            <a:spLocks noGrp="1" noChangeArrowheads="1"/>
          </p:cNvSpPr>
          <p:nvPr>
            <p:ph type="ctrTitle"/>
          </p:nvPr>
        </p:nvSpPr>
        <p:spPr>
          <a:xfrm>
            <a:off x="990600" y="1828800"/>
            <a:ext cx="7772400" cy="1143000"/>
          </a:xfrm>
        </p:spPr>
        <p:txBody>
          <a:bodyPr/>
          <a:lstStyle>
            <a:lvl1pPr>
              <a:defRPr/>
            </a:lvl1pPr>
          </a:lstStyle>
          <a:p>
            <a:pPr lvl="0"/>
            <a:r>
              <a:rPr lang="zh-CN" altLang="en-US" noProof="0"/>
              <a:t>单击此处编辑母版标题样式</a:t>
            </a:r>
          </a:p>
        </p:txBody>
      </p:sp>
      <p:sp>
        <p:nvSpPr>
          <p:cNvPr id="65549" name="Rectangle 13">
            <a:extLst>
              <a:ext uri="{FF2B5EF4-FFF2-40B4-BE49-F238E27FC236}">
                <a16:creationId xmlns:a16="http://schemas.microsoft.com/office/drawing/2014/main" id="{1AAA3C3F-B1F7-4ECD-8676-B0D71BC30511}"/>
              </a:ext>
            </a:extLst>
          </p:cNvPr>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65550" name="Rectangle 14">
            <a:extLst>
              <a:ext uri="{FF2B5EF4-FFF2-40B4-BE49-F238E27FC236}">
                <a16:creationId xmlns:a16="http://schemas.microsoft.com/office/drawing/2014/main" id="{0DC47E61-DF14-473D-B00C-14372174A4CF}"/>
              </a:ext>
            </a:extLst>
          </p:cNvPr>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p>
        </p:txBody>
      </p:sp>
      <p:sp>
        <p:nvSpPr>
          <p:cNvPr id="65551" name="Rectangle 15">
            <a:extLst>
              <a:ext uri="{FF2B5EF4-FFF2-40B4-BE49-F238E27FC236}">
                <a16:creationId xmlns:a16="http://schemas.microsoft.com/office/drawing/2014/main" id="{F58BFD75-7BAD-4AA1-AFB7-F480FF487563}"/>
              </a:ext>
            </a:extLst>
          </p:cNvPr>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p>
        </p:txBody>
      </p:sp>
      <p:sp>
        <p:nvSpPr>
          <p:cNvPr id="65552" name="Rectangle 16">
            <a:extLst>
              <a:ext uri="{FF2B5EF4-FFF2-40B4-BE49-F238E27FC236}">
                <a16:creationId xmlns:a16="http://schemas.microsoft.com/office/drawing/2014/main" id="{7ECCBB04-6C64-453E-86F1-B0E6739F3E86}"/>
              </a:ext>
            </a:extLst>
          </p:cNvPr>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A52A7585-25C6-4C61-95C4-124B60AE569A}" type="slidenum">
              <a:rPr lang="zh-CN" altLang="en-US"/>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18B3F9-6DAF-4AF4-8F84-A0B6D1001C1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04CC634-2A2C-4E9A-A5D9-462E9929BF8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8B0537B-9A3A-41BD-9558-221DA016C7B2}"/>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4FD8791E-6D4E-41B7-A522-401D6C747D90}"/>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BD32ACDB-61AB-44C7-8F70-C0ED950AE4B1}"/>
              </a:ext>
            </a:extLst>
          </p:cNvPr>
          <p:cNvSpPr>
            <a:spLocks noGrp="1"/>
          </p:cNvSpPr>
          <p:nvPr>
            <p:ph type="sldNum" sz="quarter" idx="12"/>
          </p:nvPr>
        </p:nvSpPr>
        <p:spPr/>
        <p:txBody>
          <a:bodyPr/>
          <a:lstStyle>
            <a:lvl1pPr>
              <a:defRPr/>
            </a:lvl1pPr>
          </a:lstStyle>
          <a:p>
            <a:fld id="{D116FF06-ED5E-406D-A2AF-07527457BF46}" type="slidenum">
              <a:rPr lang="zh-CN" altLang="en-US"/>
              <a:pPr/>
              <a:t>‹#›</a:t>
            </a:fld>
            <a:endParaRPr lang="en-US" altLang="zh-CN"/>
          </a:p>
        </p:txBody>
      </p:sp>
    </p:spTree>
    <p:extLst>
      <p:ext uri="{BB962C8B-B14F-4D97-AF65-F5344CB8AC3E}">
        <p14:creationId xmlns:p14="http://schemas.microsoft.com/office/powerpoint/2010/main" val="1441671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8BB3F8A-1080-4FF7-A7CE-8BE9938EE73F}"/>
              </a:ext>
            </a:extLst>
          </p:cNvPr>
          <p:cNvSpPr>
            <a:spLocks noGrp="1"/>
          </p:cNvSpPr>
          <p:nvPr>
            <p:ph type="title" orient="vert"/>
          </p:nvPr>
        </p:nvSpPr>
        <p:spPr>
          <a:xfrm>
            <a:off x="7004050" y="617538"/>
            <a:ext cx="1951038" cy="5514975"/>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3AA17F4-6890-440F-8132-BF0345F4F006}"/>
              </a:ext>
            </a:extLst>
          </p:cNvPr>
          <p:cNvSpPr>
            <a:spLocks noGrp="1"/>
          </p:cNvSpPr>
          <p:nvPr>
            <p:ph type="body" orient="vert" idx="1"/>
          </p:nvPr>
        </p:nvSpPr>
        <p:spPr>
          <a:xfrm>
            <a:off x="1150938" y="617538"/>
            <a:ext cx="5700712" cy="55149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43F9927-476B-4153-B931-976BEC522CC7}"/>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87A9034D-F9ED-4A2C-9566-5CAB05F57775}"/>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E3D75582-083E-4F7B-8AD9-A1171C2BDC00}"/>
              </a:ext>
            </a:extLst>
          </p:cNvPr>
          <p:cNvSpPr>
            <a:spLocks noGrp="1"/>
          </p:cNvSpPr>
          <p:nvPr>
            <p:ph type="sldNum" sz="quarter" idx="12"/>
          </p:nvPr>
        </p:nvSpPr>
        <p:spPr/>
        <p:txBody>
          <a:bodyPr/>
          <a:lstStyle>
            <a:lvl1pPr>
              <a:defRPr/>
            </a:lvl1pPr>
          </a:lstStyle>
          <a:p>
            <a:fld id="{BCD84A94-B735-41A8-B740-E6B365843009}" type="slidenum">
              <a:rPr lang="zh-CN" altLang="en-US"/>
              <a:pPr/>
              <a:t>‹#›</a:t>
            </a:fld>
            <a:endParaRPr lang="en-US" altLang="zh-CN"/>
          </a:p>
        </p:txBody>
      </p:sp>
    </p:spTree>
    <p:extLst>
      <p:ext uri="{BB962C8B-B14F-4D97-AF65-F5344CB8AC3E}">
        <p14:creationId xmlns:p14="http://schemas.microsoft.com/office/powerpoint/2010/main" val="2475972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2C9F17-BB08-478C-B7D0-08CFF0CD3A35}"/>
              </a:ext>
            </a:extLst>
          </p:cNvPr>
          <p:cNvSpPr>
            <a:spLocks noGrp="1"/>
          </p:cNvSpPr>
          <p:nvPr>
            <p:ph type="title"/>
          </p:nvPr>
        </p:nvSpPr>
        <p:spPr>
          <a:xfrm>
            <a:off x="1150938" y="617538"/>
            <a:ext cx="7793037"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B6F0BD6-7DAC-4FDB-9278-A8DB1EBAFE3C}"/>
              </a:ext>
            </a:extLst>
          </p:cNvPr>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EF1F7BC-0C9C-4BAE-BDA4-4788A63EFDAE}"/>
              </a:ext>
            </a:extLst>
          </p:cNvPr>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75DCAA6-AF38-40E6-834F-43CD9B43F658}"/>
              </a:ext>
            </a:extLst>
          </p:cNvPr>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D54AD3B2-E88A-4A32-AA2B-5642262ECB50}"/>
              </a:ext>
            </a:extLst>
          </p:cNvPr>
          <p:cNvSpPr>
            <a:spLocks noGrp="1"/>
          </p:cNvSpPr>
          <p:nvPr>
            <p:ph type="ftr" sz="quarter" idx="11"/>
          </p:nvPr>
        </p:nvSpPr>
        <p:spPr>
          <a:xfrm>
            <a:off x="3352800" y="6324600"/>
            <a:ext cx="2895600" cy="45720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1CB17D8B-16EB-4C67-A9A6-94FCC26F0B32}"/>
              </a:ext>
            </a:extLst>
          </p:cNvPr>
          <p:cNvSpPr>
            <a:spLocks noGrp="1"/>
          </p:cNvSpPr>
          <p:nvPr>
            <p:ph type="sldNum" sz="quarter" idx="12"/>
          </p:nvPr>
        </p:nvSpPr>
        <p:spPr>
          <a:xfrm>
            <a:off x="6781800" y="6324600"/>
            <a:ext cx="1905000" cy="457200"/>
          </a:xfrm>
        </p:spPr>
        <p:txBody>
          <a:bodyPr/>
          <a:lstStyle>
            <a:lvl1pPr>
              <a:defRPr/>
            </a:lvl1pPr>
          </a:lstStyle>
          <a:p>
            <a:fld id="{90B8901C-2DED-49A2-89D3-804638D8569C}" type="slidenum">
              <a:rPr lang="zh-CN" altLang="en-US"/>
              <a:pPr/>
              <a:t>‹#›</a:t>
            </a:fld>
            <a:endParaRPr lang="en-US" altLang="zh-CN"/>
          </a:p>
        </p:txBody>
      </p:sp>
    </p:spTree>
    <p:extLst>
      <p:ext uri="{BB962C8B-B14F-4D97-AF65-F5344CB8AC3E}">
        <p14:creationId xmlns:p14="http://schemas.microsoft.com/office/powerpoint/2010/main" val="2746657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F0BD65-CD89-4BB3-8C48-A87418EA32F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6671DED-18C8-4B3D-B05B-B1CBB0D702C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629E3FB-3CC2-44A9-8513-DFF9E0241A18}"/>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22047BF7-0144-4DAC-B7F4-29D9F8237B65}"/>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DE9A45A-213F-4F10-870B-665CF5888590}"/>
              </a:ext>
            </a:extLst>
          </p:cNvPr>
          <p:cNvSpPr>
            <a:spLocks noGrp="1"/>
          </p:cNvSpPr>
          <p:nvPr>
            <p:ph type="sldNum" sz="quarter" idx="12"/>
          </p:nvPr>
        </p:nvSpPr>
        <p:spPr/>
        <p:txBody>
          <a:bodyPr/>
          <a:lstStyle>
            <a:lvl1pPr>
              <a:defRPr/>
            </a:lvl1pPr>
          </a:lstStyle>
          <a:p>
            <a:fld id="{2A2C76C7-DD11-45F4-83C7-A90F86EBF487}" type="slidenum">
              <a:rPr lang="zh-CN" altLang="en-US"/>
              <a:pPr/>
              <a:t>‹#›</a:t>
            </a:fld>
            <a:endParaRPr lang="en-US" altLang="zh-CN"/>
          </a:p>
        </p:txBody>
      </p:sp>
    </p:spTree>
    <p:extLst>
      <p:ext uri="{BB962C8B-B14F-4D97-AF65-F5344CB8AC3E}">
        <p14:creationId xmlns:p14="http://schemas.microsoft.com/office/powerpoint/2010/main" val="2878343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57D24E-3A59-4795-AE8A-42435ADD59E4}"/>
              </a:ext>
            </a:extLst>
          </p:cNvPr>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D42E46A-81F7-4D86-A015-31B765713358}"/>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D5A6438-4B60-484E-9D7E-F83239B406D3}"/>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F92EEFEB-2A42-4789-835F-72913AE7C7F7}"/>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12FB0679-AF27-4E6A-A577-202910DD1B66}"/>
              </a:ext>
            </a:extLst>
          </p:cNvPr>
          <p:cNvSpPr>
            <a:spLocks noGrp="1"/>
          </p:cNvSpPr>
          <p:nvPr>
            <p:ph type="sldNum" sz="quarter" idx="12"/>
          </p:nvPr>
        </p:nvSpPr>
        <p:spPr/>
        <p:txBody>
          <a:bodyPr/>
          <a:lstStyle>
            <a:lvl1pPr>
              <a:defRPr/>
            </a:lvl1pPr>
          </a:lstStyle>
          <a:p>
            <a:fld id="{F1E6C4E4-2F52-4AA7-9FA3-45813CC7CE4D}" type="slidenum">
              <a:rPr lang="zh-CN" altLang="en-US"/>
              <a:pPr/>
              <a:t>‹#›</a:t>
            </a:fld>
            <a:endParaRPr lang="en-US" altLang="zh-CN"/>
          </a:p>
        </p:txBody>
      </p:sp>
    </p:spTree>
    <p:extLst>
      <p:ext uri="{BB962C8B-B14F-4D97-AF65-F5344CB8AC3E}">
        <p14:creationId xmlns:p14="http://schemas.microsoft.com/office/powerpoint/2010/main" val="925158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C98D05-E641-4243-A583-6F42A8948D6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109EE7F-2F24-426E-8521-72A12876BF31}"/>
              </a:ext>
            </a:extLst>
          </p:cNvPr>
          <p:cNvSpPr>
            <a:spLocks noGrp="1"/>
          </p:cNvSpPr>
          <p:nvPr>
            <p:ph sz="half" idx="1"/>
          </p:nvPr>
        </p:nvSpPr>
        <p:spPr>
          <a:xfrm>
            <a:off x="11826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4121CF8-35C3-4DB5-8C5F-30D46F9AB179}"/>
              </a:ext>
            </a:extLst>
          </p:cNvPr>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65A9F96-8F30-4D55-B7A2-3DFEAEE5A598}"/>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2B301DDC-1F44-44D1-88F1-320792E99C36}"/>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C798909F-D122-4E0E-82C4-A19E9DC64221}"/>
              </a:ext>
            </a:extLst>
          </p:cNvPr>
          <p:cNvSpPr>
            <a:spLocks noGrp="1"/>
          </p:cNvSpPr>
          <p:nvPr>
            <p:ph type="sldNum" sz="quarter" idx="12"/>
          </p:nvPr>
        </p:nvSpPr>
        <p:spPr/>
        <p:txBody>
          <a:bodyPr/>
          <a:lstStyle>
            <a:lvl1pPr>
              <a:defRPr/>
            </a:lvl1pPr>
          </a:lstStyle>
          <a:p>
            <a:fld id="{26635D5A-9C77-4C1C-A441-7E45309B9506}" type="slidenum">
              <a:rPr lang="zh-CN" altLang="en-US"/>
              <a:pPr/>
              <a:t>‹#›</a:t>
            </a:fld>
            <a:endParaRPr lang="en-US" altLang="zh-CN"/>
          </a:p>
        </p:txBody>
      </p:sp>
    </p:spTree>
    <p:extLst>
      <p:ext uri="{BB962C8B-B14F-4D97-AF65-F5344CB8AC3E}">
        <p14:creationId xmlns:p14="http://schemas.microsoft.com/office/powerpoint/2010/main" val="2691304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C85981-1DA1-442D-A5BB-5D83684A796E}"/>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4B2F96D-A106-4FDF-AE9F-47D5F159B5C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06066F0-0C3E-4518-BA96-3F6485FECEC9}"/>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F3D1118-3B54-4A7A-A707-40B4790CFBD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C91EE3F-BE63-42ED-857B-44E322B96393}"/>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C0B3793-42D8-4B1E-A7D4-9AF2A4C6D502}"/>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67FB030E-F1D0-4247-9CDE-D7F8BDDCDEF2}"/>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303A1B82-99E3-4778-AD9A-DC60B4577316}"/>
              </a:ext>
            </a:extLst>
          </p:cNvPr>
          <p:cNvSpPr>
            <a:spLocks noGrp="1"/>
          </p:cNvSpPr>
          <p:nvPr>
            <p:ph type="sldNum" sz="quarter" idx="12"/>
          </p:nvPr>
        </p:nvSpPr>
        <p:spPr/>
        <p:txBody>
          <a:bodyPr/>
          <a:lstStyle>
            <a:lvl1pPr>
              <a:defRPr/>
            </a:lvl1pPr>
          </a:lstStyle>
          <a:p>
            <a:fld id="{CD430BAB-37AA-43A9-AE06-CEDAB5ACAC33}" type="slidenum">
              <a:rPr lang="zh-CN" altLang="en-US"/>
              <a:pPr/>
              <a:t>‹#›</a:t>
            </a:fld>
            <a:endParaRPr lang="en-US" altLang="zh-CN"/>
          </a:p>
        </p:txBody>
      </p:sp>
    </p:spTree>
    <p:extLst>
      <p:ext uri="{BB962C8B-B14F-4D97-AF65-F5344CB8AC3E}">
        <p14:creationId xmlns:p14="http://schemas.microsoft.com/office/powerpoint/2010/main" val="398729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91B2C8-2F93-4EB6-855E-C2642A522FA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049586A-9F99-4B83-838E-7BF95BA7722F}"/>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477FEA2A-EAEC-4D14-9980-43AE5BAB1B27}"/>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BCBF43E1-1189-4B25-9D67-EBFC43BEED8C}"/>
              </a:ext>
            </a:extLst>
          </p:cNvPr>
          <p:cNvSpPr>
            <a:spLocks noGrp="1"/>
          </p:cNvSpPr>
          <p:nvPr>
            <p:ph type="sldNum" sz="quarter" idx="12"/>
          </p:nvPr>
        </p:nvSpPr>
        <p:spPr/>
        <p:txBody>
          <a:bodyPr/>
          <a:lstStyle>
            <a:lvl1pPr>
              <a:defRPr/>
            </a:lvl1pPr>
          </a:lstStyle>
          <a:p>
            <a:fld id="{320626D4-CCEF-4D5C-BA92-CE835B0A72BB}" type="slidenum">
              <a:rPr lang="zh-CN" altLang="en-US"/>
              <a:pPr/>
              <a:t>‹#›</a:t>
            </a:fld>
            <a:endParaRPr lang="en-US" altLang="zh-CN"/>
          </a:p>
        </p:txBody>
      </p:sp>
    </p:spTree>
    <p:extLst>
      <p:ext uri="{BB962C8B-B14F-4D97-AF65-F5344CB8AC3E}">
        <p14:creationId xmlns:p14="http://schemas.microsoft.com/office/powerpoint/2010/main" val="2202733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77E9F2C-F2CC-4B21-9B0C-7B9F60A448B2}"/>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E160F976-06AE-44A7-A099-4C9AA4EB69DB}"/>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47953E31-D223-4E24-AC98-D246DAA4F2CD}"/>
              </a:ext>
            </a:extLst>
          </p:cNvPr>
          <p:cNvSpPr>
            <a:spLocks noGrp="1"/>
          </p:cNvSpPr>
          <p:nvPr>
            <p:ph type="sldNum" sz="quarter" idx="12"/>
          </p:nvPr>
        </p:nvSpPr>
        <p:spPr/>
        <p:txBody>
          <a:bodyPr/>
          <a:lstStyle>
            <a:lvl1pPr>
              <a:defRPr/>
            </a:lvl1pPr>
          </a:lstStyle>
          <a:p>
            <a:fld id="{C1A34C80-CD84-49B9-95BB-201F56647463}" type="slidenum">
              <a:rPr lang="zh-CN" altLang="en-US"/>
              <a:pPr/>
              <a:t>‹#›</a:t>
            </a:fld>
            <a:endParaRPr lang="en-US" altLang="zh-CN"/>
          </a:p>
        </p:txBody>
      </p:sp>
    </p:spTree>
    <p:extLst>
      <p:ext uri="{BB962C8B-B14F-4D97-AF65-F5344CB8AC3E}">
        <p14:creationId xmlns:p14="http://schemas.microsoft.com/office/powerpoint/2010/main" val="3004096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0040F0-FC14-4097-AC28-9539281F449D}"/>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7866D35-5B74-4293-A329-ACEE9C3991C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63A5DF5-759F-41B1-BAE8-8194EE275FD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6B478A5-06CB-4B0A-9300-26AA78361D2E}"/>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44E3D4DF-6738-40C9-9F99-69ED052B40FE}"/>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EE31F1D3-6B6D-4996-A4F8-C0D1ADF43427}"/>
              </a:ext>
            </a:extLst>
          </p:cNvPr>
          <p:cNvSpPr>
            <a:spLocks noGrp="1"/>
          </p:cNvSpPr>
          <p:nvPr>
            <p:ph type="sldNum" sz="quarter" idx="12"/>
          </p:nvPr>
        </p:nvSpPr>
        <p:spPr/>
        <p:txBody>
          <a:bodyPr/>
          <a:lstStyle>
            <a:lvl1pPr>
              <a:defRPr/>
            </a:lvl1pPr>
          </a:lstStyle>
          <a:p>
            <a:fld id="{2A1FC3E1-B3AC-4107-9DE5-A96616CA6475}" type="slidenum">
              <a:rPr lang="zh-CN" altLang="en-US"/>
              <a:pPr/>
              <a:t>‹#›</a:t>
            </a:fld>
            <a:endParaRPr lang="en-US" altLang="zh-CN"/>
          </a:p>
        </p:txBody>
      </p:sp>
    </p:spTree>
    <p:extLst>
      <p:ext uri="{BB962C8B-B14F-4D97-AF65-F5344CB8AC3E}">
        <p14:creationId xmlns:p14="http://schemas.microsoft.com/office/powerpoint/2010/main" val="4035407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C6EB61-89D1-4E94-BD83-D1DC3CA4B8AE}"/>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DB7A560-71CF-4E90-A32D-692D7416FBD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673F736-4114-4224-8D01-84FCAD3AB2B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74CD458-D513-4C24-8837-F9E4FB12BF6D}"/>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6925C6DE-9240-42EF-977B-4B69C114B9E4}"/>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337550BF-49B9-4448-8D1B-6BD2229F9D33}"/>
              </a:ext>
            </a:extLst>
          </p:cNvPr>
          <p:cNvSpPr>
            <a:spLocks noGrp="1"/>
          </p:cNvSpPr>
          <p:nvPr>
            <p:ph type="sldNum" sz="quarter" idx="12"/>
          </p:nvPr>
        </p:nvSpPr>
        <p:spPr/>
        <p:txBody>
          <a:bodyPr/>
          <a:lstStyle>
            <a:lvl1pPr>
              <a:defRPr/>
            </a:lvl1pPr>
          </a:lstStyle>
          <a:p>
            <a:fld id="{21D3BAE0-815C-4E52-B0AE-A86DD1971D31}" type="slidenum">
              <a:rPr lang="zh-CN" altLang="en-US"/>
              <a:pPr/>
              <a:t>‹#›</a:t>
            </a:fld>
            <a:endParaRPr lang="en-US" altLang="zh-CN"/>
          </a:p>
        </p:txBody>
      </p:sp>
    </p:spTree>
    <p:extLst>
      <p:ext uri="{BB962C8B-B14F-4D97-AF65-F5344CB8AC3E}">
        <p14:creationId xmlns:p14="http://schemas.microsoft.com/office/powerpoint/2010/main" val="324656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DAE54A5B-8044-4E76-8E78-C1E5150EAF4B}"/>
              </a:ext>
            </a:extLst>
          </p:cNvPr>
          <p:cNvSpPr>
            <a:spLocks noChangeArrowheads="1"/>
          </p:cNvSpPr>
          <p:nvPr/>
        </p:nvSpPr>
        <p:spPr bwMode="ltGray">
          <a:xfrm>
            <a:off x="290513" y="4143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15" name="Rectangle 3">
            <a:extLst>
              <a:ext uri="{FF2B5EF4-FFF2-40B4-BE49-F238E27FC236}">
                <a16:creationId xmlns:a16="http://schemas.microsoft.com/office/drawing/2014/main" id="{E3012619-59D9-439E-A936-09774E43522E}"/>
              </a:ext>
            </a:extLst>
          </p:cNvPr>
          <p:cNvSpPr>
            <a:spLocks noChangeArrowheads="1"/>
          </p:cNvSpPr>
          <p:nvPr/>
        </p:nvSpPr>
        <p:spPr bwMode="ltGray">
          <a:xfrm>
            <a:off x="673100" y="4143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16" name="Rectangle 4">
            <a:extLst>
              <a:ext uri="{FF2B5EF4-FFF2-40B4-BE49-F238E27FC236}">
                <a16:creationId xmlns:a16="http://schemas.microsoft.com/office/drawing/2014/main" id="{08DDB42E-42F7-477B-B0D4-2942582E6147}"/>
              </a:ext>
            </a:extLst>
          </p:cNvPr>
          <p:cNvSpPr>
            <a:spLocks noChangeArrowheads="1"/>
          </p:cNvSpPr>
          <p:nvPr/>
        </p:nvSpPr>
        <p:spPr bwMode="ltGray">
          <a:xfrm>
            <a:off x="414338" y="836613"/>
            <a:ext cx="422275" cy="47466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17" name="Rectangle 5">
            <a:extLst>
              <a:ext uri="{FF2B5EF4-FFF2-40B4-BE49-F238E27FC236}">
                <a16:creationId xmlns:a16="http://schemas.microsoft.com/office/drawing/2014/main" id="{15B2A421-51A9-473C-A32E-CE66E809635A}"/>
              </a:ext>
            </a:extLst>
          </p:cNvPr>
          <p:cNvSpPr>
            <a:spLocks noChangeArrowheads="1"/>
          </p:cNvSpPr>
          <p:nvPr/>
        </p:nvSpPr>
        <p:spPr bwMode="ltGray">
          <a:xfrm>
            <a:off x="784225" y="836613"/>
            <a:ext cx="368300" cy="47466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18" name="Rectangle 6">
            <a:extLst>
              <a:ext uri="{FF2B5EF4-FFF2-40B4-BE49-F238E27FC236}">
                <a16:creationId xmlns:a16="http://schemas.microsoft.com/office/drawing/2014/main" id="{5A0761EE-AA7A-4A31-80CF-ADA51DAA7380}"/>
              </a:ext>
            </a:extLst>
          </p:cNvPr>
          <p:cNvSpPr>
            <a:spLocks noChangeArrowheads="1"/>
          </p:cNvSpPr>
          <p:nvPr/>
        </p:nvSpPr>
        <p:spPr bwMode="ltGray">
          <a:xfrm>
            <a:off x="0" y="7635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19" name="Rectangle 7">
            <a:extLst>
              <a:ext uri="{FF2B5EF4-FFF2-40B4-BE49-F238E27FC236}">
                <a16:creationId xmlns:a16="http://schemas.microsoft.com/office/drawing/2014/main" id="{515ABB68-B0B0-4925-B3EF-F7F1D61A4A60}"/>
              </a:ext>
            </a:extLst>
          </p:cNvPr>
          <p:cNvSpPr>
            <a:spLocks noChangeArrowheads="1"/>
          </p:cNvSpPr>
          <p:nvPr/>
        </p:nvSpPr>
        <p:spPr bwMode="gray">
          <a:xfrm>
            <a:off x="635000" y="3063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0" name="Rectangle 8">
            <a:extLst>
              <a:ext uri="{FF2B5EF4-FFF2-40B4-BE49-F238E27FC236}">
                <a16:creationId xmlns:a16="http://schemas.microsoft.com/office/drawing/2014/main" id="{07D8B94F-02CF-4B08-924C-9412476D74E1}"/>
              </a:ext>
            </a:extLst>
          </p:cNvPr>
          <p:cNvSpPr>
            <a:spLocks noChangeArrowheads="1"/>
          </p:cNvSpPr>
          <p:nvPr/>
        </p:nvSpPr>
        <p:spPr bwMode="gray">
          <a:xfrm>
            <a:off x="315913" y="109696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1" name="Rectangle 9">
            <a:extLst>
              <a:ext uri="{FF2B5EF4-FFF2-40B4-BE49-F238E27FC236}">
                <a16:creationId xmlns:a16="http://schemas.microsoft.com/office/drawing/2014/main" id="{109D5543-54FC-45BF-AF98-E08E68AEF079}"/>
              </a:ext>
            </a:extLst>
          </p:cNvPr>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64522" name="Rectangle 10">
            <a:extLst>
              <a:ext uri="{FF2B5EF4-FFF2-40B4-BE49-F238E27FC236}">
                <a16:creationId xmlns:a16="http://schemas.microsoft.com/office/drawing/2014/main" id="{BB1CC16A-49B3-4C71-83EB-D833A9255658}"/>
              </a:ext>
            </a:extLst>
          </p:cNvPr>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4523" name="Rectangle 11">
            <a:extLst>
              <a:ext uri="{FF2B5EF4-FFF2-40B4-BE49-F238E27FC236}">
                <a16:creationId xmlns:a16="http://schemas.microsoft.com/office/drawing/2014/main" id="{1895CB35-9118-4BE1-9E41-2FF5B38EDBBF}"/>
              </a:ext>
            </a:extLst>
          </p:cNvPr>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0" sz="1400"/>
            </a:lvl1pPr>
          </a:lstStyle>
          <a:p>
            <a:endParaRPr lang="en-US" altLang="zh-CN"/>
          </a:p>
        </p:txBody>
      </p:sp>
      <p:sp>
        <p:nvSpPr>
          <p:cNvPr id="64524" name="Rectangle 12">
            <a:extLst>
              <a:ext uri="{FF2B5EF4-FFF2-40B4-BE49-F238E27FC236}">
                <a16:creationId xmlns:a16="http://schemas.microsoft.com/office/drawing/2014/main" id="{E4B56C65-005E-4F92-89D1-F2E5899D0309}"/>
              </a:ext>
            </a:extLst>
          </p:cNvPr>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lvl1pPr>
          </a:lstStyle>
          <a:p>
            <a:endParaRPr lang="en-US" altLang="zh-CN"/>
          </a:p>
        </p:txBody>
      </p:sp>
      <p:sp>
        <p:nvSpPr>
          <p:cNvPr id="64525" name="Rectangle 13">
            <a:extLst>
              <a:ext uri="{FF2B5EF4-FFF2-40B4-BE49-F238E27FC236}">
                <a16:creationId xmlns:a16="http://schemas.microsoft.com/office/drawing/2014/main" id="{43EAF1B9-7673-472B-98B9-D804CF9B8B16}"/>
              </a:ext>
            </a:extLst>
          </p:cNvPr>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fld id="{08FBFA36-4CFC-40A6-82EB-FE9992380A7F}"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txStyles>
    <p:titleStyle>
      <a:lvl1pPr algn="l" rtl="0" fontAlgn="base">
        <a:spcBef>
          <a:spcPct val="0"/>
        </a:spcBef>
        <a:spcAft>
          <a:spcPct val="0"/>
        </a:spcAft>
        <a:defRPr kumimoji="1" sz="4400" kern="12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control" Target="../activeX/activeX1.xml"/><Relationship Id="rId1" Type="http://schemas.openxmlformats.org/officeDocument/2006/relationships/vmlDrawing" Target="../drawings/vmlDrawing4.v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2.xml"/><Relationship Id="rId1" Type="http://schemas.openxmlformats.org/officeDocument/2006/relationships/vmlDrawing" Target="../drawings/vmlDrawing5.v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http://www.atomicarchive.com/Physics/Images/structure.jpg" TargetMode="External"/><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9.jpeg"/><Relationship Id="rId7"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17.wmf"/><Relationship Id="rId5" Type="http://schemas.openxmlformats.org/officeDocument/2006/relationships/oleObject" Target="../embeddings/oleObject5.bin"/><Relationship Id="rId4" Type="http://schemas.openxmlformats.org/officeDocument/2006/relationships/image" Target="../media/image20.jpeg"/></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2.wmf"/><Relationship Id="rId4" Type="http://schemas.openxmlformats.org/officeDocument/2006/relationships/oleObject" Target="../embeddings/oleObject7.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5.wmf"/><Relationship Id="rId5" Type="http://schemas.openxmlformats.org/officeDocument/2006/relationships/oleObject" Target="../embeddings/oleObject9.bin"/><Relationship Id="rId4" Type="http://schemas.openxmlformats.org/officeDocument/2006/relationships/image" Target="../media/image24.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6.wmf"/></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9.wmf"/><Relationship Id="rId5" Type="http://schemas.openxmlformats.org/officeDocument/2006/relationships/oleObject" Target="../embeddings/oleObject12.bin"/><Relationship Id="rId4" Type="http://schemas.openxmlformats.org/officeDocument/2006/relationships/image" Target="../media/image28.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2.wmf"/><Relationship Id="rId5" Type="http://schemas.openxmlformats.org/officeDocument/2006/relationships/oleObject" Target="../embeddings/oleObject15.bin"/><Relationship Id="rId4" Type="http://schemas.openxmlformats.org/officeDocument/2006/relationships/image" Target="../media/image31.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21.bin"/><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37.wmf"/><Relationship Id="rId17" Type="http://schemas.openxmlformats.org/officeDocument/2006/relationships/image" Target="../media/image40.png"/><Relationship Id="rId2" Type="http://schemas.openxmlformats.org/officeDocument/2006/relationships/slideLayout" Target="../slideLayouts/slideLayout2.xml"/><Relationship Id="rId16" Type="http://schemas.openxmlformats.org/officeDocument/2006/relationships/image" Target="../media/image39.wmf"/><Relationship Id="rId1" Type="http://schemas.openxmlformats.org/officeDocument/2006/relationships/vmlDrawing" Target="../drawings/vmlDrawing12.vml"/><Relationship Id="rId6" Type="http://schemas.openxmlformats.org/officeDocument/2006/relationships/image" Target="../media/image34.wmf"/><Relationship Id="rId11" Type="http://schemas.openxmlformats.org/officeDocument/2006/relationships/oleObject" Target="../embeddings/oleObject20.bin"/><Relationship Id="rId5" Type="http://schemas.openxmlformats.org/officeDocument/2006/relationships/oleObject" Target="../embeddings/oleObject17.bin"/><Relationship Id="rId15" Type="http://schemas.openxmlformats.org/officeDocument/2006/relationships/oleObject" Target="../embeddings/oleObject22.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19.bin"/><Relationship Id="rId14" Type="http://schemas.openxmlformats.org/officeDocument/2006/relationships/image" Target="../media/image38.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41.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3.wmf"/><Relationship Id="rId5" Type="http://schemas.openxmlformats.org/officeDocument/2006/relationships/oleObject" Target="../embeddings/oleObject25.bin"/><Relationship Id="rId4" Type="http://schemas.openxmlformats.org/officeDocument/2006/relationships/image" Target="../media/image4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5.wmf"/><Relationship Id="rId5" Type="http://schemas.openxmlformats.org/officeDocument/2006/relationships/oleObject" Target="../embeddings/oleObject27.bin"/><Relationship Id="rId4" Type="http://schemas.openxmlformats.org/officeDocument/2006/relationships/image" Target="../media/image44.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46.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control" Target="../activeX/activeX3.xml"/><Relationship Id="rId1" Type="http://schemas.openxmlformats.org/officeDocument/2006/relationships/vmlDrawing" Target="../drawings/vmlDrawing17.vml"/><Relationship Id="rId4" Type="http://schemas.openxmlformats.org/officeDocument/2006/relationships/image" Target="../media/image47.png"/></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45.wmf"/></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2.wmf"/><Relationship Id="rId5" Type="http://schemas.openxmlformats.org/officeDocument/2006/relationships/oleObject" Target="../embeddings/oleObject31.bin"/><Relationship Id="rId4" Type="http://schemas.openxmlformats.org/officeDocument/2006/relationships/image" Target="../media/image51.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53.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D0031DBC-3834-4582-9BA2-64590CF7BCB7}"/>
              </a:ext>
            </a:extLst>
          </p:cNvPr>
          <p:cNvSpPr>
            <a:spLocks noGrp="1" noChangeArrowheads="1"/>
          </p:cNvSpPr>
          <p:nvPr>
            <p:ph type="title" idx="4294967295"/>
          </p:nvPr>
        </p:nvSpPr>
        <p:spPr>
          <a:xfrm>
            <a:off x="971550" y="260350"/>
            <a:ext cx="7793038" cy="830263"/>
          </a:xfrm>
        </p:spPr>
        <p:txBody>
          <a:bodyPr/>
          <a:lstStyle/>
          <a:p>
            <a:r>
              <a:rPr lang="zh-CN" altLang="en-US">
                <a:latin typeface="Times New Roman" panose="02020603050405020304" pitchFamily="18" charset="0"/>
                <a:ea typeface="隶书" panose="02010509060101010101" pitchFamily="49" charset="-122"/>
              </a:rPr>
              <a:t>第一章　原子的卢瑟福模型</a:t>
            </a:r>
            <a:r>
              <a:rPr lang="zh-CN" altLang="en-US"/>
              <a:t> </a:t>
            </a:r>
          </a:p>
        </p:txBody>
      </p:sp>
      <p:sp>
        <p:nvSpPr>
          <p:cNvPr id="95235" name="Rectangle 3">
            <a:extLst>
              <a:ext uri="{FF2B5EF4-FFF2-40B4-BE49-F238E27FC236}">
                <a16:creationId xmlns:a16="http://schemas.microsoft.com/office/drawing/2014/main" id="{4E8F0A4C-E915-466B-9E17-274F02072EEA}"/>
              </a:ext>
            </a:extLst>
          </p:cNvPr>
          <p:cNvSpPr>
            <a:spLocks noChangeArrowheads="1"/>
          </p:cNvSpPr>
          <p:nvPr/>
        </p:nvSpPr>
        <p:spPr bwMode="auto">
          <a:xfrm>
            <a:off x="1331913" y="1557338"/>
            <a:ext cx="84582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zh-CN" altLang="en-US" sz="2800" b="1">
                <a:solidFill>
                  <a:schemeClr val="hlink"/>
                </a:solidFill>
                <a:latin typeface="Times New Roman" panose="02020603050405020304" pitchFamily="18" charset="0"/>
                <a:ea typeface="楷体_GB2312" pitchFamily="49" charset="-122"/>
              </a:rPr>
              <a:t> </a:t>
            </a:r>
            <a:r>
              <a:rPr lang="zh-CN" altLang="en-US" sz="3200" b="1">
                <a:solidFill>
                  <a:schemeClr val="hlink"/>
                </a:solidFill>
                <a:latin typeface="Times New Roman" panose="02020603050405020304" pitchFamily="18" charset="0"/>
                <a:ea typeface="楷体_GB2312" pitchFamily="49" charset="-122"/>
              </a:rPr>
              <a:t>§1.1 电子的发现与荷质比</a:t>
            </a:r>
          </a:p>
          <a:p>
            <a:pPr algn="just">
              <a:lnSpc>
                <a:spcPct val="120000"/>
              </a:lnSpc>
            </a:pPr>
            <a:r>
              <a:rPr lang="zh-CN" altLang="en-US" sz="3200" b="1">
                <a:latin typeface="Times New Roman" panose="02020603050405020304" pitchFamily="18" charset="0"/>
                <a:ea typeface="楷体_GB2312" pitchFamily="49" charset="-122"/>
              </a:rPr>
              <a:t> </a:t>
            </a:r>
            <a:r>
              <a:rPr lang="zh-CN" altLang="en-US" sz="3200" b="1">
                <a:solidFill>
                  <a:schemeClr val="hlink"/>
                </a:solidFill>
                <a:latin typeface="Times New Roman" panose="02020603050405020304" pitchFamily="18" charset="0"/>
                <a:ea typeface="楷体_GB2312" pitchFamily="49" charset="-122"/>
              </a:rPr>
              <a:t>§1.2 原子的质量和大小</a:t>
            </a:r>
          </a:p>
          <a:p>
            <a:pPr algn="just">
              <a:lnSpc>
                <a:spcPct val="120000"/>
              </a:lnSpc>
            </a:pPr>
            <a:r>
              <a:rPr lang="zh-CN" altLang="en-US" sz="3200" b="1">
                <a:solidFill>
                  <a:schemeClr val="hlink"/>
                </a:solidFill>
                <a:latin typeface="Times New Roman" panose="02020603050405020304" pitchFamily="18" charset="0"/>
                <a:ea typeface="楷体_GB2312" pitchFamily="49" charset="-122"/>
              </a:rPr>
              <a:t> §1.3 原子的卢瑟福核式结构模型 </a:t>
            </a:r>
          </a:p>
          <a:p>
            <a:pPr algn="just">
              <a:lnSpc>
                <a:spcPct val="120000"/>
              </a:lnSpc>
            </a:pPr>
            <a:r>
              <a:rPr lang="zh-CN" altLang="en-US" sz="3200" b="1">
                <a:solidFill>
                  <a:schemeClr val="hlink"/>
                </a:solidFill>
                <a:latin typeface="Times New Roman" panose="02020603050405020304" pitchFamily="18" charset="0"/>
                <a:ea typeface="楷体_GB2312" pitchFamily="49" charset="-122"/>
              </a:rPr>
              <a:t> §1.4卢瑟福模型的实验验证 </a:t>
            </a:r>
          </a:p>
          <a:p>
            <a:pPr algn="just">
              <a:lnSpc>
                <a:spcPct val="120000"/>
              </a:lnSpc>
            </a:pPr>
            <a:r>
              <a:rPr lang="zh-CN" altLang="en-US" sz="3200" b="1">
                <a:solidFill>
                  <a:schemeClr val="hlink"/>
                </a:solidFill>
                <a:latin typeface="Times New Roman" panose="02020603050405020304" pitchFamily="18" charset="0"/>
                <a:ea typeface="楷体_GB2312" pitchFamily="49" charset="-122"/>
              </a:rPr>
              <a:t> §1.5卢瑟福模型的意义和困难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B751FC26-8FAC-4056-BC58-8B75E4181BA6}"/>
              </a:ext>
            </a:extLst>
          </p:cNvPr>
          <p:cNvSpPr>
            <a:spLocks noGrp="1" noChangeArrowheads="1"/>
          </p:cNvSpPr>
          <p:nvPr>
            <p:ph type="title"/>
          </p:nvPr>
        </p:nvSpPr>
        <p:spPr>
          <a:xfrm>
            <a:off x="1350963" y="0"/>
            <a:ext cx="7793037" cy="1143000"/>
          </a:xfrm>
        </p:spPr>
        <p:txBody>
          <a:bodyPr/>
          <a:lstStyle/>
          <a:p>
            <a:r>
              <a:rPr lang="zh-CN" altLang="en-US">
                <a:latin typeface="Arial Unicode MS" pitchFamily="34" charset="-122"/>
                <a:ea typeface="楷体_GB2312" pitchFamily="49" charset="-122"/>
              </a:rPr>
              <a:t> </a:t>
            </a:r>
            <a:r>
              <a:rPr lang="zh-CN" altLang="en-US" sz="4000" b="1">
                <a:latin typeface="Arial Unicode MS" pitchFamily="34" charset="-122"/>
                <a:ea typeface="楷体_GB2312" pitchFamily="49" charset="-122"/>
              </a:rPr>
              <a:t>部分原子的原子量</a:t>
            </a:r>
          </a:p>
        </p:txBody>
      </p:sp>
      <p:sp>
        <p:nvSpPr>
          <p:cNvPr id="101379" name="Rectangle 3">
            <a:extLst>
              <a:ext uri="{FF2B5EF4-FFF2-40B4-BE49-F238E27FC236}">
                <a16:creationId xmlns:a16="http://schemas.microsoft.com/office/drawing/2014/main" id="{80B3FB67-DB46-43D3-A5EC-4801BB0CA11C}"/>
              </a:ext>
            </a:extLst>
          </p:cNvPr>
          <p:cNvSpPr>
            <a:spLocks noGrp="1" noChangeArrowheads="1"/>
          </p:cNvSpPr>
          <p:nvPr>
            <p:ph type="body" idx="1"/>
          </p:nvPr>
        </p:nvSpPr>
        <p:spPr>
          <a:xfrm>
            <a:off x="2484438" y="1125538"/>
            <a:ext cx="3024187" cy="5111750"/>
          </a:xfrm>
        </p:spPr>
        <p:txBody>
          <a:bodyPr/>
          <a:lstStyle/>
          <a:p>
            <a:pPr>
              <a:lnSpc>
                <a:spcPct val="80000"/>
              </a:lnSpc>
              <a:buFont typeface="Wingdings" panose="05000000000000000000" pitchFamily="2" charset="2"/>
              <a:buNone/>
            </a:pPr>
            <a:endParaRPr lang="zh-CN" altLang="en-US" sz="2800" b="1">
              <a:latin typeface="Arial Unicode MS" pitchFamily="34" charset="-122"/>
              <a:ea typeface="Arial Unicode MS" pitchFamily="34" charset="-122"/>
            </a:endParaRPr>
          </a:p>
          <a:p>
            <a:r>
              <a:rPr lang="zh-CN" altLang="en-US" b="1">
                <a:latin typeface="Times New Roman" panose="02020603050405020304" pitchFamily="18" charset="0"/>
                <a:ea typeface="楷体_GB2312" pitchFamily="49" charset="-122"/>
              </a:rPr>
              <a:t>氢     1.00794</a:t>
            </a:r>
            <a:r>
              <a:rPr lang="en-US" altLang="zh-CN" b="1">
                <a:latin typeface="Times New Roman" panose="02020603050405020304" pitchFamily="18" charset="0"/>
                <a:ea typeface="楷体_GB2312" pitchFamily="49" charset="-122"/>
              </a:rPr>
              <a:t>u</a:t>
            </a:r>
          </a:p>
          <a:p>
            <a:r>
              <a:rPr lang="zh-CN" altLang="en-US" b="1">
                <a:latin typeface="Times New Roman" panose="02020603050405020304" pitchFamily="18" charset="0"/>
                <a:ea typeface="楷体_GB2312" pitchFamily="49" charset="-122"/>
              </a:rPr>
              <a:t>钠     22.9898</a:t>
            </a:r>
            <a:r>
              <a:rPr lang="en-US" altLang="zh-CN" b="1">
                <a:latin typeface="Times New Roman" panose="02020603050405020304" pitchFamily="18" charset="0"/>
                <a:ea typeface="楷体_GB2312" pitchFamily="49" charset="-122"/>
              </a:rPr>
              <a:t>u</a:t>
            </a:r>
          </a:p>
          <a:p>
            <a:r>
              <a:rPr lang="zh-CN" altLang="en-US" b="1">
                <a:latin typeface="Times New Roman" panose="02020603050405020304" pitchFamily="18" charset="0"/>
                <a:ea typeface="楷体_GB2312" pitchFamily="49" charset="-122"/>
              </a:rPr>
              <a:t>碳   12.01115</a:t>
            </a:r>
            <a:r>
              <a:rPr lang="en-US" altLang="zh-CN" b="1">
                <a:latin typeface="Times New Roman" panose="02020603050405020304" pitchFamily="18" charset="0"/>
                <a:ea typeface="楷体_GB2312" pitchFamily="49" charset="-122"/>
              </a:rPr>
              <a:t>u</a:t>
            </a:r>
          </a:p>
          <a:p>
            <a:r>
              <a:rPr lang="zh-CN" altLang="en-US" b="1">
                <a:latin typeface="Times New Roman" panose="02020603050405020304" pitchFamily="18" charset="0"/>
                <a:ea typeface="楷体_GB2312" pitchFamily="49" charset="-122"/>
              </a:rPr>
              <a:t>钾      39.102</a:t>
            </a:r>
            <a:r>
              <a:rPr lang="en-US" altLang="zh-CN" b="1">
                <a:latin typeface="Times New Roman" panose="02020603050405020304" pitchFamily="18" charset="0"/>
                <a:ea typeface="楷体_GB2312" pitchFamily="49" charset="-122"/>
              </a:rPr>
              <a:t>u</a:t>
            </a:r>
          </a:p>
          <a:p>
            <a:r>
              <a:rPr lang="zh-CN" altLang="en-US" b="1">
                <a:latin typeface="Times New Roman" panose="02020603050405020304" pitchFamily="18" charset="0"/>
                <a:ea typeface="楷体_GB2312" pitchFamily="49" charset="-122"/>
              </a:rPr>
              <a:t>氧    15.9994</a:t>
            </a:r>
            <a:r>
              <a:rPr lang="en-US" altLang="zh-CN" b="1">
                <a:latin typeface="Times New Roman" panose="02020603050405020304" pitchFamily="18" charset="0"/>
                <a:ea typeface="楷体_GB2312" pitchFamily="49" charset="-122"/>
              </a:rPr>
              <a:t>u</a:t>
            </a:r>
          </a:p>
          <a:p>
            <a:r>
              <a:rPr lang="zh-CN" altLang="en-US" b="1">
                <a:latin typeface="Times New Roman" panose="02020603050405020304" pitchFamily="18" charset="0"/>
                <a:ea typeface="楷体_GB2312" pitchFamily="49" charset="-122"/>
              </a:rPr>
              <a:t>铁      55.847</a:t>
            </a:r>
            <a:r>
              <a:rPr lang="en-US" altLang="zh-CN" b="1">
                <a:latin typeface="Times New Roman" panose="02020603050405020304" pitchFamily="18" charset="0"/>
                <a:ea typeface="楷体_GB2312" pitchFamily="49" charset="-122"/>
              </a:rPr>
              <a:t>u</a:t>
            </a:r>
          </a:p>
          <a:p>
            <a:r>
              <a:rPr lang="zh-CN" altLang="en-US" b="1">
                <a:latin typeface="Times New Roman" panose="02020603050405020304" pitchFamily="18" charset="0"/>
                <a:ea typeface="楷体_GB2312" pitchFamily="49" charset="-122"/>
              </a:rPr>
              <a:t>铜      63.546</a:t>
            </a:r>
            <a:r>
              <a:rPr lang="en-US" altLang="zh-CN" b="1">
                <a:latin typeface="Times New Roman" panose="02020603050405020304" pitchFamily="18" charset="0"/>
                <a:ea typeface="楷体_GB2312" pitchFamily="49" charset="-122"/>
              </a:rPr>
              <a:t>u</a:t>
            </a:r>
          </a:p>
          <a:p>
            <a:r>
              <a:rPr lang="zh-CN" altLang="en-US" b="1">
                <a:latin typeface="Times New Roman" panose="02020603050405020304" pitchFamily="18" charset="0"/>
                <a:ea typeface="楷体_GB2312" pitchFamily="49" charset="-122"/>
              </a:rPr>
              <a:t>银    107.868</a:t>
            </a:r>
            <a:r>
              <a:rPr lang="en-US" altLang="zh-CN" b="1">
                <a:latin typeface="Times New Roman" panose="02020603050405020304" pitchFamily="18" charset="0"/>
                <a:ea typeface="楷体_GB2312" pitchFamily="49" charset="-122"/>
              </a:rPr>
              <a:t>u</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1379">
                                            <p:txEl>
                                              <p:pRg st="1" end="1"/>
                                            </p:txEl>
                                          </p:spTgt>
                                        </p:tgtEl>
                                        <p:attrNameLst>
                                          <p:attrName>style.visibility</p:attrName>
                                        </p:attrNameLst>
                                      </p:cBhvr>
                                      <p:to>
                                        <p:strVal val="visible"/>
                                      </p:to>
                                    </p:set>
                                    <p:animEffect transition="in" filter="blinds(horizontal)">
                                      <p:cBhvr>
                                        <p:cTn id="7" dur="500"/>
                                        <p:tgtEl>
                                          <p:spTgt spid="101379">
                                            <p:txEl>
                                              <p:pRg st="1" end="1"/>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1379">
                                            <p:txEl>
                                              <p:pRg st="2" end="2"/>
                                            </p:txEl>
                                          </p:spTgt>
                                        </p:tgtEl>
                                        <p:attrNameLst>
                                          <p:attrName>style.visibility</p:attrName>
                                        </p:attrNameLst>
                                      </p:cBhvr>
                                      <p:to>
                                        <p:strVal val="visible"/>
                                      </p:to>
                                    </p:set>
                                    <p:animEffect transition="in" filter="blinds(horizontal)">
                                      <p:cBhvr>
                                        <p:cTn id="11" dur="500"/>
                                        <p:tgtEl>
                                          <p:spTgt spid="101379">
                                            <p:txEl>
                                              <p:pRg st="2" end="2"/>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01379">
                                            <p:txEl>
                                              <p:pRg st="3" end="3"/>
                                            </p:txEl>
                                          </p:spTgt>
                                        </p:tgtEl>
                                        <p:attrNameLst>
                                          <p:attrName>style.visibility</p:attrName>
                                        </p:attrNameLst>
                                      </p:cBhvr>
                                      <p:to>
                                        <p:strVal val="visible"/>
                                      </p:to>
                                    </p:set>
                                    <p:animEffect transition="in" filter="blinds(horizontal)">
                                      <p:cBhvr>
                                        <p:cTn id="15" dur="500"/>
                                        <p:tgtEl>
                                          <p:spTgt spid="101379">
                                            <p:txEl>
                                              <p:pRg st="3" end="3"/>
                                            </p:txEl>
                                          </p:spTgt>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101379">
                                            <p:txEl>
                                              <p:pRg st="4" end="4"/>
                                            </p:txEl>
                                          </p:spTgt>
                                        </p:tgtEl>
                                        <p:attrNameLst>
                                          <p:attrName>style.visibility</p:attrName>
                                        </p:attrNameLst>
                                      </p:cBhvr>
                                      <p:to>
                                        <p:strVal val="visible"/>
                                      </p:to>
                                    </p:set>
                                    <p:animEffect transition="in" filter="blinds(horizontal)">
                                      <p:cBhvr>
                                        <p:cTn id="19" dur="500"/>
                                        <p:tgtEl>
                                          <p:spTgt spid="101379">
                                            <p:txEl>
                                              <p:pRg st="4" end="4"/>
                                            </p:txEl>
                                          </p:spTgt>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101379">
                                            <p:txEl>
                                              <p:pRg st="5" end="5"/>
                                            </p:txEl>
                                          </p:spTgt>
                                        </p:tgtEl>
                                        <p:attrNameLst>
                                          <p:attrName>style.visibility</p:attrName>
                                        </p:attrNameLst>
                                      </p:cBhvr>
                                      <p:to>
                                        <p:strVal val="visible"/>
                                      </p:to>
                                    </p:set>
                                    <p:animEffect transition="in" filter="blinds(horizontal)">
                                      <p:cBhvr>
                                        <p:cTn id="23" dur="500"/>
                                        <p:tgtEl>
                                          <p:spTgt spid="101379">
                                            <p:txEl>
                                              <p:pRg st="5" end="5"/>
                                            </p:txEl>
                                          </p:spTgt>
                                        </p:tgtEl>
                                      </p:cBhvr>
                                    </p:animEffect>
                                  </p:childTnLst>
                                </p:cTn>
                              </p:par>
                            </p:childTnLst>
                          </p:cTn>
                        </p:par>
                        <p:par>
                          <p:cTn id="24" fill="hold" nodeType="afterGroup">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101379">
                                            <p:txEl>
                                              <p:pRg st="6" end="6"/>
                                            </p:txEl>
                                          </p:spTgt>
                                        </p:tgtEl>
                                        <p:attrNameLst>
                                          <p:attrName>style.visibility</p:attrName>
                                        </p:attrNameLst>
                                      </p:cBhvr>
                                      <p:to>
                                        <p:strVal val="visible"/>
                                      </p:to>
                                    </p:set>
                                    <p:animEffect transition="in" filter="blinds(horizontal)">
                                      <p:cBhvr>
                                        <p:cTn id="27" dur="500"/>
                                        <p:tgtEl>
                                          <p:spTgt spid="101379">
                                            <p:txEl>
                                              <p:pRg st="6" end="6"/>
                                            </p:txEl>
                                          </p:spTgt>
                                        </p:tgtEl>
                                      </p:cBhvr>
                                    </p:animEffect>
                                  </p:childTnLst>
                                </p:cTn>
                              </p:par>
                            </p:childTnLst>
                          </p:cTn>
                        </p:par>
                        <p:par>
                          <p:cTn id="28" fill="hold" nodeType="afterGroup">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101379">
                                            <p:txEl>
                                              <p:pRg st="7" end="7"/>
                                            </p:txEl>
                                          </p:spTgt>
                                        </p:tgtEl>
                                        <p:attrNameLst>
                                          <p:attrName>style.visibility</p:attrName>
                                        </p:attrNameLst>
                                      </p:cBhvr>
                                      <p:to>
                                        <p:strVal val="visible"/>
                                      </p:to>
                                    </p:set>
                                    <p:animEffect transition="in" filter="blinds(horizontal)">
                                      <p:cBhvr>
                                        <p:cTn id="31" dur="500"/>
                                        <p:tgtEl>
                                          <p:spTgt spid="101379">
                                            <p:txEl>
                                              <p:pRg st="7" end="7"/>
                                            </p:txEl>
                                          </p:spTgt>
                                        </p:tgtEl>
                                      </p:cBhvr>
                                    </p:animEffect>
                                  </p:childTnLst>
                                </p:cTn>
                              </p:par>
                            </p:childTnLst>
                          </p:cTn>
                        </p:par>
                        <p:par>
                          <p:cTn id="32" fill="hold" nodeType="afterGroup">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101379">
                                            <p:txEl>
                                              <p:pRg st="8" end="8"/>
                                            </p:txEl>
                                          </p:spTgt>
                                        </p:tgtEl>
                                        <p:attrNameLst>
                                          <p:attrName>style.visibility</p:attrName>
                                        </p:attrNameLst>
                                      </p:cBhvr>
                                      <p:to>
                                        <p:strVal val="visible"/>
                                      </p:to>
                                    </p:set>
                                    <p:animEffect transition="in" filter="blinds(horizontal)">
                                      <p:cBhvr>
                                        <p:cTn id="35" dur="500"/>
                                        <p:tgtEl>
                                          <p:spTgt spid="1013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a:extLst>
              <a:ext uri="{FF2B5EF4-FFF2-40B4-BE49-F238E27FC236}">
                <a16:creationId xmlns:a16="http://schemas.microsoft.com/office/drawing/2014/main" id="{E9207471-76D1-4A71-AAA6-146ADC548A80}"/>
              </a:ext>
            </a:extLst>
          </p:cNvPr>
          <p:cNvSpPr>
            <a:spLocks noGrp="1" noChangeArrowheads="1"/>
          </p:cNvSpPr>
          <p:nvPr>
            <p:ph type="body" idx="1"/>
          </p:nvPr>
        </p:nvSpPr>
        <p:spPr>
          <a:xfrm>
            <a:off x="395288" y="1341438"/>
            <a:ext cx="8534400" cy="5105400"/>
          </a:xfrm>
        </p:spPr>
        <p:txBody>
          <a:bodyPr/>
          <a:lstStyle/>
          <a:p>
            <a:pPr algn="just">
              <a:buFont typeface="Wingdings" panose="05000000000000000000" pitchFamily="2" charset="2"/>
              <a:buNone/>
            </a:pPr>
            <a:r>
              <a:rPr lang="zh-CN" altLang="en-US" sz="2800">
                <a:latin typeface="Arial Unicode MS" pitchFamily="34" charset="-122"/>
                <a:ea typeface="楷体_GB2312" pitchFamily="49" charset="-122"/>
              </a:rPr>
              <a:t>           </a:t>
            </a:r>
            <a:r>
              <a:rPr lang="zh-CN" altLang="en-US" sz="2800" b="1">
                <a:latin typeface="Times New Roman" panose="02020603050405020304" pitchFamily="18" charset="0"/>
                <a:ea typeface="楷体_GB2312" pitchFamily="49" charset="-122"/>
              </a:rPr>
              <a:t>知道了原子量，可以求出原子质量的绝对值。如果以Ａ代表原子量，Ｎ</a:t>
            </a:r>
            <a:r>
              <a:rPr lang="zh-CN" altLang="en-US" sz="2800" b="1" baseline="-30000">
                <a:latin typeface="Times New Roman" panose="02020603050405020304" pitchFamily="18" charset="0"/>
                <a:ea typeface="楷体_GB2312" pitchFamily="49" charset="-122"/>
              </a:rPr>
              <a:t>0</a:t>
            </a:r>
            <a:r>
              <a:rPr lang="zh-CN" altLang="en-US" sz="2800" b="1">
                <a:latin typeface="Times New Roman" panose="02020603050405020304" pitchFamily="18" charset="0"/>
                <a:ea typeface="楷体_GB2312" pitchFamily="49" charset="-122"/>
              </a:rPr>
              <a:t>代表阿伏伽德罗常数，</a:t>
            </a:r>
            <a:r>
              <a:rPr lang="en-US" altLang="zh-CN" sz="2800" b="1">
                <a:latin typeface="Times New Roman" panose="02020603050405020304" pitchFamily="18" charset="0"/>
                <a:ea typeface="楷体_GB2312" pitchFamily="49" charset="-122"/>
              </a:rPr>
              <a:t>M</a:t>
            </a:r>
            <a:r>
              <a:rPr lang="en-US" altLang="zh-CN" sz="2800" b="1" baseline="-30000">
                <a:latin typeface="Times New Roman" panose="02020603050405020304" pitchFamily="18" charset="0"/>
                <a:ea typeface="楷体_GB2312" pitchFamily="49" charset="-122"/>
              </a:rPr>
              <a:t>A</a:t>
            </a:r>
            <a:r>
              <a:rPr lang="zh-CN" altLang="en-US" sz="2800" b="1">
                <a:latin typeface="Times New Roman" panose="02020603050405020304" pitchFamily="18" charset="0"/>
                <a:ea typeface="楷体_GB2312" pitchFamily="49" charset="-122"/>
              </a:rPr>
              <a:t>代表一个原子的质量绝对值，那么</a:t>
            </a:r>
            <a:endParaRPr lang="zh-CN" altLang="en-US" sz="2800" b="1">
              <a:latin typeface="Times New Roman" panose="02020603050405020304" pitchFamily="18" charset="0"/>
              <a:ea typeface="Arial Unicode MS" pitchFamily="34" charset="-122"/>
            </a:endParaRPr>
          </a:p>
          <a:p>
            <a:pPr algn="just">
              <a:buFont typeface="Wingdings" panose="05000000000000000000" pitchFamily="2" charset="2"/>
              <a:buNone/>
            </a:pPr>
            <a:r>
              <a:rPr lang="en-US" altLang="zh-CN" sz="2800" b="1">
                <a:latin typeface="Times New Roman" panose="02020603050405020304" pitchFamily="18" charset="0"/>
                <a:ea typeface="楷体_GB2312" pitchFamily="49" charset="-122"/>
              </a:rPr>
              <a:t>              </a:t>
            </a:r>
            <a:r>
              <a:rPr lang="en-US" altLang="zh-CN" sz="2800" b="1">
                <a:solidFill>
                  <a:schemeClr val="hlink"/>
                </a:solidFill>
                <a:latin typeface="Times New Roman" panose="02020603050405020304" pitchFamily="18" charset="0"/>
                <a:ea typeface="楷体_GB2312" pitchFamily="49" charset="-122"/>
              </a:rPr>
              <a:t>M</a:t>
            </a:r>
            <a:r>
              <a:rPr lang="en-US" altLang="zh-CN" sz="2800" b="1" baseline="-30000">
                <a:solidFill>
                  <a:schemeClr val="hlink"/>
                </a:solidFill>
                <a:latin typeface="Times New Roman" panose="02020603050405020304" pitchFamily="18" charset="0"/>
                <a:ea typeface="楷体_GB2312" pitchFamily="49" charset="-122"/>
              </a:rPr>
              <a:t>A</a:t>
            </a:r>
            <a:r>
              <a:rPr lang="en-US" altLang="zh-CN" sz="2800" b="1">
                <a:solidFill>
                  <a:schemeClr val="hlink"/>
                </a:solidFill>
                <a:latin typeface="Times New Roman" panose="02020603050405020304" pitchFamily="18" charset="0"/>
                <a:ea typeface="楷体_GB2312" pitchFamily="49" charset="-122"/>
              </a:rPr>
              <a:t>＝A／</a:t>
            </a:r>
            <a:r>
              <a:rPr lang="zh-CN" altLang="en-US" sz="2800" b="1">
                <a:solidFill>
                  <a:schemeClr val="hlink"/>
                </a:solidFill>
                <a:latin typeface="Times New Roman" panose="02020603050405020304" pitchFamily="18" charset="0"/>
                <a:ea typeface="楷体_GB2312" pitchFamily="49" charset="-122"/>
              </a:rPr>
              <a:t>Ｎ</a:t>
            </a:r>
            <a:r>
              <a:rPr lang="zh-CN" altLang="en-US" sz="2800" b="1" baseline="-30000">
                <a:solidFill>
                  <a:schemeClr val="hlink"/>
                </a:solidFill>
                <a:latin typeface="Times New Roman" panose="02020603050405020304" pitchFamily="18" charset="0"/>
                <a:ea typeface="楷体_GB2312" pitchFamily="49" charset="-122"/>
              </a:rPr>
              <a:t>0</a:t>
            </a:r>
            <a:r>
              <a:rPr lang="zh-CN" altLang="en-US" sz="2800" b="1" baseline="-30000">
                <a:latin typeface="Times New Roman" panose="02020603050405020304" pitchFamily="18" charset="0"/>
                <a:ea typeface="楷体_GB2312" pitchFamily="49" charset="-122"/>
              </a:rPr>
              <a:t>                                                                             </a:t>
            </a:r>
            <a:endParaRPr lang="zh-CN" altLang="en-US" sz="2800" b="1">
              <a:latin typeface="Times New Roman" panose="02020603050405020304" pitchFamily="18" charset="0"/>
              <a:ea typeface="Arial Unicode MS" pitchFamily="34" charset="-122"/>
            </a:endParaRPr>
          </a:p>
          <a:p>
            <a:pPr algn="just">
              <a:buFont typeface="Wingdings" panose="05000000000000000000" pitchFamily="2" charset="2"/>
              <a:buNone/>
            </a:pPr>
            <a:r>
              <a:rPr lang="zh-CN" altLang="en-US" sz="2800" b="1">
                <a:latin typeface="Times New Roman" panose="02020603050405020304" pitchFamily="18" charset="0"/>
                <a:ea typeface="楷体_GB2312" pitchFamily="49" charset="-122"/>
              </a:rPr>
              <a:t>   根据法拉第定律和法拉第常数</a:t>
            </a:r>
            <a:r>
              <a:rPr lang="en-US" altLang="zh-CN" sz="2800" b="1">
                <a:latin typeface="Times New Roman" panose="02020603050405020304" pitchFamily="18" charset="0"/>
                <a:ea typeface="楷体_GB2312" pitchFamily="49" charset="-122"/>
              </a:rPr>
              <a:t>F</a:t>
            </a:r>
            <a:r>
              <a:rPr lang="zh-CN" altLang="en-US" sz="2800" b="1">
                <a:latin typeface="Times New Roman" panose="02020603050405020304" pitchFamily="18" charset="0"/>
                <a:ea typeface="楷体_GB2312" pitchFamily="49" charset="-122"/>
              </a:rPr>
              <a:t>可以得到</a:t>
            </a:r>
            <a:endParaRPr lang="zh-CN" altLang="en-US" sz="2800" b="1">
              <a:latin typeface="Times New Roman" panose="02020603050405020304" pitchFamily="18" charset="0"/>
              <a:ea typeface="Arial Unicode MS" pitchFamily="34" charset="-122"/>
            </a:endParaRPr>
          </a:p>
          <a:p>
            <a:pPr algn="just">
              <a:buFont typeface="Wingdings" panose="05000000000000000000" pitchFamily="2" charset="2"/>
              <a:buNone/>
            </a:pPr>
            <a:r>
              <a:rPr lang="zh-CN" altLang="en-US" sz="2800" b="1">
                <a:latin typeface="Times New Roman" panose="02020603050405020304" pitchFamily="18" charset="0"/>
                <a:ea typeface="楷体_GB2312" pitchFamily="49" charset="-122"/>
              </a:rPr>
              <a:t>　          </a:t>
            </a:r>
            <a:r>
              <a:rPr lang="en-US" altLang="zh-CN" sz="2800" b="1">
                <a:solidFill>
                  <a:schemeClr val="hlink"/>
                </a:solidFill>
                <a:latin typeface="Times New Roman" panose="02020603050405020304" pitchFamily="18" charset="0"/>
                <a:ea typeface="楷体_GB2312" pitchFamily="49" charset="-122"/>
              </a:rPr>
              <a:t>F＝e</a:t>
            </a:r>
            <a:r>
              <a:rPr lang="zh-CN" altLang="en-US" sz="2800" b="1">
                <a:solidFill>
                  <a:schemeClr val="hlink"/>
                </a:solidFill>
                <a:latin typeface="Times New Roman" panose="02020603050405020304" pitchFamily="18" charset="0"/>
                <a:ea typeface="楷体_GB2312" pitchFamily="49" charset="-122"/>
              </a:rPr>
              <a:t>Ｎ</a:t>
            </a:r>
            <a:r>
              <a:rPr lang="zh-CN" altLang="en-US" sz="2800" b="1" baseline="-30000">
                <a:solidFill>
                  <a:schemeClr val="hlink"/>
                </a:solidFill>
                <a:latin typeface="Times New Roman" panose="02020603050405020304" pitchFamily="18" charset="0"/>
                <a:ea typeface="楷体_GB2312" pitchFamily="49" charset="-122"/>
              </a:rPr>
              <a:t>0</a:t>
            </a:r>
            <a:r>
              <a:rPr lang="zh-CN" altLang="en-US" sz="2800" b="1" baseline="-30000">
                <a:latin typeface="Times New Roman" panose="02020603050405020304" pitchFamily="18" charset="0"/>
                <a:ea typeface="楷体_GB2312" pitchFamily="49" charset="-122"/>
              </a:rPr>
              <a:t>                                                                                 </a:t>
            </a:r>
            <a:endParaRPr lang="zh-CN" altLang="en-US" sz="2800" b="1">
              <a:latin typeface="Times New Roman" panose="02020603050405020304" pitchFamily="18" charset="0"/>
              <a:ea typeface="Arial Unicode MS" pitchFamily="34" charset="-122"/>
            </a:endParaRPr>
          </a:p>
          <a:p>
            <a:pPr algn="just">
              <a:buFont typeface="Wingdings" panose="05000000000000000000" pitchFamily="2" charset="2"/>
              <a:buNone/>
            </a:pPr>
            <a:r>
              <a:rPr lang="zh-CN" altLang="en-US" sz="2800" b="1">
                <a:latin typeface="Times New Roman" panose="02020603050405020304" pitchFamily="18" charset="0"/>
                <a:ea typeface="楷体_GB2312" pitchFamily="49" charset="-122"/>
              </a:rPr>
              <a:t>    Ｎ</a:t>
            </a:r>
            <a:r>
              <a:rPr lang="zh-CN" altLang="en-US" sz="2800" b="1" baseline="-30000">
                <a:latin typeface="Times New Roman" panose="02020603050405020304" pitchFamily="18" charset="0"/>
                <a:ea typeface="楷体_GB2312" pitchFamily="49" charset="-122"/>
              </a:rPr>
              <a:t>0</a:t>
            </a:r>
            <a:r>
              <a:rPr lang="zh-CN" altLang="en-US" sz="2800" b="1">
                <a:latin typeface="Times New Roman" panose="02020603050405020304" pitchFamily="18" charset="0"/>
                <a:ea typeface="楷体_GB2312" pitchFamily="49" charset="-122"/>
              </a:rPr>
              <a:t>的现代值为</a:t>
            </a:r>
            <a:endParaRPr lang="zh-CN" altLang="en-US" sz="2800" b="1">
              <a:latin typeface="Times New Roman" panose="02020603050405020304" pitchFamily="18" charset="0"/>
              <a:ea typeface="Arial Unicode MS" pitchFamily="34" charset="-122"/>
            </a:endParaRPr>
          </a:p>
          <a:p>
            <a:pPr algn="just">
              <a:buFont typeface="Wingdings" panose="05000000000000000000" pitchFamily="2" charset="2"/>
              <a:buNone/>
            </a:pPr>
            <a:r>
              <a:rPr lang="zh-CN" altLang="en-US" sz="2800" b="1">
                <a:latin typeface="Times New Roman" panose="02020603050405020304" pitchFamily="18" charset="0"/>
                <a:ea typeface="楷体_GB2312" pitchFamily="49" charset="-122"/>
              </a:rPr>
              <a:t>　         Ｎ</a:t>
            </a:r>
            <a:r>
              <a:rPr lang="zh-CN" altLang="en-US" sz="2800" b="1" baseline="-30000">
                <a:latin typeface="Times New Roman" panose="02020603050405020304" pitchFamily="18" charset="0"/>
                <a:ea typeface="楷体_GB2312" pitchFamily="49" charset="-122"/>
              </a:rPr>
              <a:t>0</a:t>
            </a:r>
            <a:r>
              <a:rPr lang="zh-CN" altLang="en-US" sz="2800" b="1">
                <a:latin typeface="Times New Roman" panose="02020603050405020304" pitchFamily="18" charset="0"/>
                <a:ea typeface="楷体_GB2312" pitchFamily="49" charset="-122"/>
              </a:rPr>
              <a:t>＝6.0221367（36）×10</a:t>
            </a:r>
            <a:r>
              <a:rPr lang="zh-CN" altLang="en-US" sz="2800" b="1" baseline="30000">
                <a:latin typeface="Times New Roman" panose="02020603050405020304" pitchFamily="18" charset="0"/>
                <a:ea typeface="楷体_GB2312" pitchFamily="49" charset="-122"/>
              </a:rPr>
              <a:t>23</a:t>
            </a:r>
            <a:r>
              <a:rPr lang="zh-CN" altLang="en-US" sz="2800" b="1">
                <a:latin typeface="Times New Roman" panose="02020603050405020304" pitchFamily="18" charset="0"/>
                <a:ea typeface="楷体_GB2312" pitchFamily="49" charset="-122"/>
              </a:rPr>
              <a:t>Ｎ</a:t>
            </a:r>
            <a:r>
              <a:rPr lang="en-US" altLang="zh-CN" sz="2800" b="1">
                <a:latin typeface="Times New Roman" panose="02020603050405020304" pitchFamily="18" charset="0"/>
                <a:ea typeface="楷体_GB2312" pitchFamily="49" charset="-122"/>
              </a:rPr>
              <a:t>mol</a:t>
            </a:r>
            <a:r>
              <a:rPr lang="en-US" altLang="zh-CN" sz="2800" b="1" baseline="30000">
                <a:latin typeface="Times New Roman" panose="02020603050405020304" pitchFamily="18" charset="0"/>
                <a:ea typeface="楷体_GB2312" pitchFamily="49" charset="-122"/>
              </a:rPr>
              <a:t>-1</a:t>
            </a:r>
            <a:r>
              <a:rPr lang="en-US" altLang="zh-CN" sz="2800" b="1">
                <a:latin typeface="Times New Roman" panose="02020603050405020304" pitchFamily="18" charset="0"/>
                <a:ea typeface="楷体_GB2312" pitchFamily="49" charset="-122"/>
              </a:rPr>
              <a:t>（</a:t>
            </a:r>
            <a:r>
              <a:rPr lang="zh-CN" altLang="en-US" sz="2800" b="1">
                <a:latin typeface="Times New Roman" panose="02020603050405020304" pitchFamily="18" charset="0"/>
                <a:ea typeface="楷体_GB2312" pitchFamily="49" charset="-122"/>
              </a:rPr>
              <a:t>摩尔</a:t>
            </a:r>
            <a:r>
              <a:rPr lang="zh-CN" altLang="en-US" sz="2800" b="1" baseline="30000">
                <a:latin typeface="Times New Roman" panose="02020603050405020304" pitchFamily="18" charset="0"/>
                <a:ea typeface="楷体_GB2312" pitchFamily="49" charset="-122"/>
              </a:rPr>
              <a:t>-1</a:t>
            </a:r>
            <a:r>
              <a:rPr lang="zh-CN" altLang="en-US" sz="2800" b="1">
                <a:latin typeface="Times New Roman" panose="02020603050405020304" pitchFamily="18" charset="0"/>
                <a:ea typeface="楷体_GB2312" pitchFamily="49" charset="-122"/>
              </a:rPr>
              <a:t>）     </a:t>
            </a:r>
            <a:endParaRPr lang="zh-CN" altLang="en-US" sz="2800" b="1">
              <a:latin typeface="Times New Roman" panose="02020603050405020304" pitchFamily="18" charset="0"/>
              <a:ea typeface="Arial Unicode MS" pitchFamily="34" charset="-122"/>
            </a:endParaRPr>
          </a:p>
          <a:p>
            <a:pPr algn="just">
              <a:buFont typeface="Wingdings" panose="05000000000000000000" pitchFamily="2" charset="2"/>
              <a:buNone/>
            </a:pPr>
            <a:r>
              <a:rPr lang="zh-CN" altLang="en-US" sz="2800" b="1">
                <a:latin typeface="Times New Roman" panose="02020603050405020304" pitchFamily="18" charset="0"/>
                <a:ea typeface="楷体_GB2312" pitchFamily="49" charset="-122"/>
              </a:rPr>
              <a:t>    由氢原子量可以算出氢原子的质量</a:t>
            </a:r>
            <a:endParaRPr lang="zh-CN" altLang="en-US" sz="2800" b="1">
              <a:latin typeface="Times New Roman" panose="02020603050405020304" pitchFamily="18" charset="0"/>
              <a:ea typeface="Arial Unicode MS" pitchFamily="34" charset="-122"/>
            </a:endParaRPr>
          </a:p>
          <a:p>
            <a:pPr algn="just">
              <a:buFont typeface="Wingdings" panose="05000000000000000000" pitchFamily="2" charset="2"/>
              <a:buNone/>
            </a:pPr>
            <a:r>
              <a:rPr lang="zh-CN" altLang="en-US" sz="2800" b="1">
                <a:latin typeface="Times New Roman" panose="02020603050405020304" pitchFamily="18" charset="0"/>
                <a:ea typeface="楷体_GB2312" pitchFamily="49" charset="-122"/>
              </a:rPr>
              <a:t>　　     </a:t>
            </a:r>
            <a:r>
              <a:rPr lang="en-US" altLang="zh-CN" sz="2800" b="1">
                <a:latin typeface="Times New Roman" panose="02020603050405020304" pitchFamily="18" charset="0"/>
                <a:ea typeface="楷体_GB2312" pitchFamily="49" charset="-122"/>
              </a:rPr>
              <a:t>M</a:t>
            </a:r>
            <a:r>
              <a:rPr lang="en-US" altLang="zh-CN" sz="2800" b="1" baseline="-30000">
                <a:latin typeface="Times New Roman" panose="02020603050405020304" pitchFamily="18" charset="0"/>
                <a:ea typeface="楷体_GB2312" pitchFamily="49" charset="-122"/>
              </a:rPr>
              <a:t>H</a:t>
            </a:r>
            <a:r>
              <a:rPr lang="en-US" altLang="zh-CN" sz="2800" b="1">
                <a:latin typeface="Times New Roman" panose="02020603050405020304" pitchFamily="18" charset="0"/>
                <a:ea typeface="楷体_GB2312" pitchFamily="49" charset="-122"/>
              </a:rPr>
              <a:t>＝1.67367×10</a:t>
            </a:r>
            <a:r>
              <a:rPr lang="en-US" altLang="zh-CN" sz="2800" b="1" baseline="30000">
                <a:latin typeface="Times New Roman" panose="02020603050405020304" pitchFamily="18" charset="0"/>
                <a:ea typeface="楷体_GB2312" pitchFamily="49" charset="-122"/>
              </a:rPr>
              <a:t>-24</a:t>
            </a:r>
            <a:r>
              <a:rPr lang="en-US" altLang="zh-CN" sz="2800" b="1">
                <a:latin typeface="Times New Roman" panose="02020603050405020304" pitchFamily="18" charset="0"/>
                <a:ea typeface="楷体_GB2312" pitchFamily="49" charset="-122"/>
              </a:rPr>
              <a:t>g（</a:t>
            </a:r>
            <a:r>
              <a:rPr lang="zh-CN" altLang="en-US" sz="2800" b="1">
                <a:latin typeface="Times New Roman" panose="02020603050405020304" pitchFamily="18" charset="0"/>
                <a:ea typeface="楷体_GB2312" pitchFamily="49" charset="-122"/>
              </a:rPr>
              <a:t>克）</a:t>
            </a:r>
            <a:r>
              <a:rPr lang="zh-CN" altLang="en-US" sz="2800">
                <a:latin typeface="Arial Unicode MS" pitchFamily="34" charset="-122"/>
                <a:ea typeface="楷体_GB2312" pitchFamily="49" charset="-122"/>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a:extLst>
              <a:ext uri="{FF2B5EF4-FFF2-40B4-BE49-F238E27FC236}">
                <a16:creationId xmlns:a16="http://schemas.microsoft.com/office/drawing/2014/main" id="{827E6004-E8BE-47FC-B475-B7BB2E380FD8}"/>
              </a:ext>
            </a:extLst>
          </p:cNvPr>
          <p:cNvSpPr>
            <a:spLocks noGrp="1" noChangeArrowheads="1"/>
          </p:cNvSpPr>
          <p:nvPr>
            <p:ph type="body" idx="1"/>
          </p:nvPr>
        </p:nvSpPr>
        <p:spPr>
          <a:xfrm>
            <a:off x="395288" y="1412875"/>
            <a:ext cx="8382000" cy="4840288"/>
          </a:xfrm>
        </p:spPr>
        <p:txBody>
          <a:bodyPr/>
          <a:lstStyle/>
          <a:p>
            <a:pPr algn="just">
              <a:buFont typeface="Wingdings" panose="05000000000000000000" pitchFamily="2" charset="2"/>
              <a:buNone/>
            </a:pPr>
            <a:r>
              <a:rPr lang="zh-CN" altLang="en-US" sz="2800" b="1">
                <a:latin typeface="Arial Unicode MS" pitchFamily="34" charset="-122"/>
                <a:ea typeface="楷体_GB2312" pitchFamily="49" charset="-122"/>
              </a:rPr>
              <a:t>           </a:t>
            </a:r>
            <a:r>
              <a:rPr lang="zh-CN" altLang="en-US" sz="2800" b="1">
                <a:latin typeface="Times New Roman" panose="02020603050405020304" pitchFamily="18" charset="0"/>
                <a:ea typeface="楷体_GB2312" pitchFamily="49" charset="-122"/>
              </a:rPr>
              <a:t>阿伏伽德罗常数Ｎ</a:t>
            </a:r>
            <a:r>
              <a:rPr lang="zh-CN" altLang="en-US" sz="2800" b="1" baseline="-30000">
                <a:latin typeface="Times New Roman" panose="02020603050405020304" pitchFamily="18" charset="0"/>
                <a:ea typeface="楷体_GB2312" pitchFamily="49" charset="-122"/>
              </a:rPr>
              <a:t>0</a:t>
            </a:r>
            <a:r>
              <a:rPr lang="zh-CN" altLang="en-US" sz="2800" b="1">
                <a:latin typeface="Times New Roman" panose="02020603050405020304" pitchFamily="18" charset="0"/>
                <a:ea typeface="楷体_GB2312" pitchFamily="49" charset="-122"/>
              </a:rPr>
              <a:t>是联系宏观与微观的一个物理量。当进行任何研究微观世界物理量的实验时，由于我们的实验是在宏观世界里进行的，因此，不论有意还是无意，都必须与阿氏常数打交道；从宏观量的测定，导出微观量时，必须有个桥梁，</a:t>
            </a:r>
            <a:r>
              <a:rPr lang="en-US" altLang="zh-CN" sz="2800" b="1">
                <a:latin typeface="Times New Roman" panose="02020603050405020304" pitchFamily="18" charset="0"/>
                <a:ea typeface="楷体_GB2312" pitchFamily="49" charset="-122"/>
              </a:rPr>
              <a:t>N</a:t>
            </a:r>
            <a:r>
              <a:rPr lang="en-US" altLang="zh-CN" sz="2800" b="1" baseline="-30000">
                <a:latin typeface="Times New Roman" panose="02020603050405020304" pitchFamily="18" charset="0"/>
                <a:ea typeface="楷体_GB2312" pitchFamily="49" charset="-122"/>
              </a:rPr>
              <a:t>A</a:t>
            </a:r>
            <a:r>
              <a:rPr lang="zh-CN" altLang="en-US" sz="2800" b="1">
                <a:latin typeface="Times New Roman" panose="02020603050405020304" pitchFamily="18" charset="0"/>
                <a:ea typeface="楷体_GB2312" pitchFamily="49" charset="-122"/>
              </a:rPr>
              <a:t>正是起了这样的作用。阿氏常数之巨大，正说明了微观世界之细小。</a:t>
            </a:r>
            <a:endParaRPr lang="zh-CN" altLang="en-US" sz="2800" b="1">
              <a:latin typeface="Times New Roman" panose="02020603050405020304" pitchFamily="18" charset="0"/>
              <a:ea typeface="Arial Unicode MS" pitchFamily="34" charset="-122"/>
            </a:endParaRPr>
          </a:p>
          <a:p>
            <a:pPr algn="just">
              <a:buFont typeface="Wingdings" panose="05000000000000000000" pitchFamily="2" charset="2"/>
              <a:buNone/>
            </a:pPr>
            <a:r>
              <a:rPr lang="zh-CN" altLang="en-US" sz="2800" b="1">
                <a:latin typeface="Times New Roman" panose="02020603050405020304" pitchFamily="18" charset="0"/>
                <a:ea typeface="楷体_GB2312" pitchFamily="49" charset="-122"/>
              </a:rPr>
              <a:t>            按照原子质量的碳单位的定义可以给出ｕ和</a:t>
            </a:r>
            <a:r>
              <a:rPr lang="en-US" altLang="zh-CN" sz="2800" b="1">
                <a:latin typeface="Times New Roman" panose="02020603050405020304" pitchFamily="18" charset="0"/>
                <a:ea typeface="楷体_GB2312" pitchFamily="49" charset="-122"/>
              </a:rPr>
              <a:t>g</a:t>
            </a:r>
            <a:r>
              <a:rPr lang="zh-CN" altLang="en-US" sz="2800" b="1">
                <a:latin typeface="Times New Roman" panose="02020603050405020304" pitchFamily="18" charset="0"/>
                <a:ea typeface="楷体_GB2312" pitchFamily="49" charset="-122"/>
              </a:rPr>
              <a:t>的换算关系</a:t>
            </a:r>
            <a:endParaRPr lang="zh-CN" altLang="en-US" sz="2800" b="1">
              <a:latin typeface="Times New Roman" panose="02020603050405020304" pitchFamily="18" charset="0"/>
              <a:ea typeface="Arial Unicode MS" pitchFamily="34" charset="-122"/>
            </a:endParaRPr>
          </a:p>
          <a:p>
            <a:pPr algn="just">
              <a:buFont typeface="Wingdings" panose="05000000000000000000" pitchFamily="2" charset="2"/>
              <a:buNone/>
            </a:pPr>
            <a:r>
              <a:rPr lang="zh-CN" altLang="en-US" sz="2800" b="1">
                <a:latin typeface="Times New Roman" panose="02020603050405020304" pitchFamily="18" charset="0"/>
                <a:ea typeface="楷体_GB2312" pitchFamily="49" charset="-122"/>
              </a:rPr>
              <a:t>　　    </a:t>
            </a:r>
            <a:r>
              <a:rPr lang="en-US" altLang="zh-CN" sz="2800" b="1">
                <a:solidFill>
                  <a:schemeClr val="folHlink"/>
                </a:solidFill>
                <a:latin typeface="Times New Roman" panose="02020603050405020304" pitchFamily="18" charset="0"/>
                <a:ea typeface="楷体_GB2312" pitchFamily="49" charset="-122"/>
              </a:rPr>
              <a:t>1u=(1/N</a:t>
            </a:r>
            <a:r>
              <a:rPr lang="en-US" altLang="zh-CN" sz="2800" b="1" baseline="-25000">
                <a:solidFill>
                  <a:schemeClr val="folHlink"/>
                </a:solidFill>
                <a:latin typeface="Times New Roman" panose="02020603050405020304" pitchFamily="18" charset="0"/>
                <a:ea typeface="楷体_GB2312" pitchFamily="49" charset="-122"/>
              </a:rPr>
              <a:t>0</a:t>
            </a:r>
            <a:r>
              <a:rPr lang="en-US" altLang="zh-CN" sz="2800" b="1">
                <a:solidFill>
                  <a:schemeClr val="folHlink"/>
                </a:solidFill>
                <a:latin typeface="Times New Roman" panose="02020603050405020304" pitchFamily="18" charset="0"/>
                <a:ea typeface="楷体_GB2312" pitchFamily="49" charset="-122"/>
              </a:rPr>
              <a:t>)g</a:t>
            </a:r>
            <a:r>
              <a:rPr lang="en-US" altLang="zh-CN" sz="2800" b="1">
                <a:latin typeface="Times New Roman" panose="02020603050405020304" pitchFamily="18" charset="0"/>
                <a:ea typeface="楷体_GB2312" pitchFamily="49" charset="-122"/>
              </a:rPr>
              <a:t>    </a:t>
            </a:r>
            <a:r>
              <a:rPr lang="zh-CN" altLang="en-US" sz="2800" b="1">
                <a:latin typeface="Times New Roman" panose="02020603050405020304" pitchFamily="18" charset="0"/>
                <a:ea typeface="楷体_GB2312" pitchFamily="49" charset="-122"/>
              </a:rPr>
              <a:t>或 </a:t>
            </a:r>
            <a:r>
              <a:rPr lang="zh-CN" altLang="en-US" sz="2800" b="1">
                <a:solidFill>
                  <a:schemeClr val="folHlink"/>
                </a:solidFill>
                <a:latin typeface="Times New Roman" panose="02020603050405020304" pitchFamily="18" charset="0"/>
                <a:ea typeface="楷体_GB2312" pitchFamily="49" charset="-122"/>
              </a:rPr>
              <a:t> </a:t>
            </a:r>
            <a:r>
              <a:rPr lang="en-US" altLang="zh-CN" sz="2800" b="1">
                <a:solidFill>
                  <a:schemeClr val="folHlink"/>
                </a:solidFill>
                <a:latin typeface="Times New Roman" panose="02020603050405020304" pitchFamily="18" charset="0"/>
                <a:ea typeface="楷体_GB2312" pitchFamily="49" charset="-122"/>
              </a:rPr>
              <a:t>1g=N</a:t>
            </a:r>
            <a:r>
              <a:rPr lang="en-US" altLang="zh-CN" sz="2800" b="1" baseline="-25000">
                <a:solidFill>
                  <a:schemeClr val="folHlink"/>
                </a:solidFill>
                <a:latin typeface="Times New Roman" panose="02020603050405020304" pitchFamily="18" charset="0"/>
                <a:ea typeface="楷体_GB2312" pitchFamily="49" charset="-122"/>
              </a:rPr>
              <a:t>0</a:t>
            </a:r>
            <a:r>
              <a:rPr lang="en-US" altLang="zh-CN" sz="2800" b="1">
                <a:solidFill>
                  <a:schemeClr val="folHlink"/>
                </a:solidFill>
                <a:latin typeface="Times New Roman" panose="02020603050405020304" pitchFamily="18" charset="0"/>
                <a:ea typeface="楷体_GB2312" pitchFamily="49" charset="-122"/>
              </a:rPr>
              <a:t>u</a:t>
            </a:r>
            <a:r>
              <a:rPr lang="zh-CN" altLang="en-US" sz="2800" b="1">
                <a:latin typeface="Times New Roman" panose="02020603050405020304" pitchFamily="18" charset="0"/>
                <a:ea typeface="楷体_GB2312" pitchFamily="49" charset="-122"/>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C27DFA42-375D-45B7-889E-95EBF04316EF}"/>
              </a:ext>
            </a:extLst>
          </p:cNvPr>
          <p:cNvSpPr>
            <a:spLocks noGrp="1" noChangeArrowheads="1"/>
          </p:cNvSpPr>
          <p:nvPr>
            <p:ph type="title"/>
          </p:nvPr>
        </p:nvSpPr>
        <p:spPr>
          <a:xfrm>
            <a:off x="1042988" y="404813"/>
            <a:ext cx="7793037" cy="1143000"/>
          </a:xfrm>
        </p:spPr>
        <p:txBody>
          <a:bodyPr/>
          <a:lstStyle/>
          <a:p>
            <a:r>
              <a:rPr lang="zh-CN" altLang="en-US" sz="2800" b="1">
                <a:latin typeface="Arial Unicode MS" pitchFamily="34" charset="-122"/>
                <a:ea typeface="Arial Unicode MS" pitchFamily="34" charset="-122"/>
              </a:rPr>
              <a:t>    </a:t>
            </a:r>
            <a:r>
              <a:rPr lang="zh-CN" altLang="en-US" sz="2800" b="1">
                <a:effectLst>
                  <a:outerShdw blurRad="38100" dist="38100" dir="2700000" algn="tl">
                    <a:srgbClr val="C0C0C0"/>
                  </a:outerShdw>
                </a:effectLst>
                <a:latin typeface="Arial Unicode MS" pitchFamily="34" charset="-122"/>
                <a:ea typeface="Arial Unicode MS" pitchFamily="34" charset="-122"/>
              </a:rPr>
              <a:t>除原子的质量外，人们还要问原子究竟有多大？我们可从下述几个方法简单估计：</a:t>
            </a:r>
            <a:br>
              <a:rPr lang="zh-CN" altLang="en-US" sz="2800" b="1">
                <a:effectLst>
                  <a:outerShdw blurRad="38100" dist="38100" dir="2700000" algn="tl">
                    <a:srgbClr val="C0C0C0"/>
                  </a:outerShdw>
                </a:effectLst>
                <a:latin typeface="Arial Unicode MS" pitchFamily="34" charset="-122"/>
                <a:ea typeface="Arial Unicode MS" pitchFamily="34" charset="-122"/>
              </a:rPr>
            </a:br>
            <a:endParaRPr lang="zh-CN" altLang="en-US" sz="2800" b="1">
              <a:effectLst>
                <a:outerShdw blurRad="38100" dist="38100" dir="2700000" algn="tl">
                  <a:srgbClr val="C0C0C0"/>
                </a:outerShdw>
              </a:effectLst>
              <a:latin typeface="Arial Unicode MS" pitchFamily="34" charset="-122"/>
              <a:ea typeface="Arial Unicode MS" pitchFamily="34" charset="-122"/>
            </a:endParaRPr>
          </a:p>
        </p:txBody>
      </p:sp>
      <p:sp>
        <p:nvSpPr>
          <p:cNvPr id="104451" name="Rectangle 3">
            <a:extLst>
              <a:ext uri="{FF2B5EF4-FFF2-40B4-BE49-F238E27FC236}">
                <a16:creationId xmlns:a16="http://schemas.microsoft.com/office/drawing/2014/main" id="{EE3B359E-DB48-48B5-993B-0C9E48DC47CF}"/>
              </a:ext>
            </a:extLst>
          </p:cNvPr>
          <p:cNvSpPr>
            <a:spLocks noGrp="1" noChangeArrowheads="1"/>
          </p:cNvSpPr>
          <p:nvPr>
            <p:ph type="body" idx="1"/>
          </p:nvPr>
        </p:nvSpPr>
        <p:spPr>
          <a:xfrm>
            <a:off x="250825" y="1773238"/>
            <a:ext cx="8574088" cy="4114800"/>
          </a:xfrm>
        </p:spPr>
        <p:txBody>
          <a:bodyPr/>
          <a:lstStyle/>
          <a:p>
            <a:pPr algn="just">
              <a:buFont typeface="Wingdings" panose="05000000000000000000" pitchFamily="2" charset="2"/>
              <a:buNone/>
            </a:pPr>
            <a:r>
              <a:rPr lang="zh-CN" altLang="en-US" sz="2800" b="1">
                <a:latin typeface="Arial Unicode MS" pitchFamily="34" charset="-122"/>
                <a:ea typeface="楷体_GB2312" pitchFamily="49" charset="-122"/>
              </a:rPr>
              <a:t>⑴　</a:t>
            </a:r>
            <a:r>
              <a:rPr lang="zh-CN" altLang="en-US" sz="2800" b="1">
                <a:latin typeface="Times New Roman" panose="02020603050405020304" pitchFamily="18" charset="0"/>
                <a:ea typeface="楷体_GB2312" pitchFamily="49" charset="-122"/>
              </a:rPr>
              <a:t>对任意原子</a:t>
            </a:r>
            <a:r>
              <a:rPr lang="en-US" altLang="zh-CN" sz="2800" b="1" baseline="30000">
                <a:latin typeface="Times New Roman" panose="02020603050405020304" pitchFamily="18" charset="0"/>
                <a:ea typeface="楷体_GB2312" pitchFamily="49" charset="-122"/>
              </a:rPr>
              <a:t>A</a:t>
            </a:r>
            <a:r>
              <a:rPr lang="en-US" altLang="zh-CN" sz="2800" b="1">
                <a:latin typeface="Times New Roman" panose="02020603050405020304" pitchFamily="18" charset="0"/>
                <a:ea typeface="楷体_GB2312" pitchFamily="49" charset="-122"/>
              </a:rPr>
              <a:t>X，A</a:t>
            </a:r>
            <a:r>
              <a:rPr lang="zh-CN" altLang="en-US" sz="2800" b="1">
                <a:latin typeface="Times New Roman" panose="02020603050405020304" pitchFamily="18" charset="0"/>
                <a:ea typeface="楷体_GB2312" pitchFamily="49" charset="-122"/>
              </a:rPr>
              <a:t>克</a:t>
            </a:r>
            <a:r>
              <a:rPr lang="en-US" altLang="zh-CN" sz="2800" b="1">
                <a:latin typeface="Times New Roman" panose="02020603050405020304" pitchFamily="18" charset="0"/>
                <a:ea typeface="楷体_GB2312" pitchFamily="49" charset="-122"/>
              </a:rPr>
              <a:t>X</a:t>
            </a:r>
            <a:r>
              <a:rPr lang="zh-CN" altLang="en-US" sz="2800" b="1">
                <a:latin typeface="Times New Roman" panose="02020603050405020304" pitchFamily="18" charset="0"/>
                <a:ea typeface="楷体_GB2312" pitchFamily="49" charset="-122"/>
              </a:rPr>
              <a:t>原子具有</a:t>
            </a:r>
            <a:r>
              <a:rPr lang="zh-CN" altLang="en-US" sz="2800" b="1" i="1">
                <a:latin typeface="Times New Roman" panose="02020603050405020304" pitchFamily="18" charset="0"/>
                <a:ea typeface="楷体_GB2312" pitchFamily="49" charset="-122"/>
              </a:rPr>
              <a:t>Ｎ</a:t>
            </a:r>
            <a:r>
              <a:rPr lang="zh-CN" altLang="en-US" sz="2800" b="1" i="1" baseline="-30000">
                <a:latin typeface="Times New Roman" panose="02020603050405020304" pitchFamily="18" charset="0"/>
                <a:ea typeface="楷体_GB2312" pitchFamily="49" charset="-122"/>
              </a:rPr>
              <a:t>0</a:t>
            </a:r>
            <a:r>
              <a:rPr lang="zh-CN" altLang="en-US" sz="2800" b="1">
                <a:latin typeface="Times New Roman" panose="02020603050405020304" pitchFamily="18" charset="0"/>
                <a:ea typeface="楷体_GB2312" pitchFamily="49" charset="-122"/>
              </a:rPr>
              <a:t>个原子，假如这种原子的质量密度是</a:t>
            </a:r>
            <a:r>
              <a:rPr lang="en-US" altLang="zh-CN" sz="2800" b="1" i="1">
                <a:latin typeface="Times New Roman" panose="02020603050405020304" pitchFamily="18" charset="0"/>
                <a:ea typeface="楷体_GB2312" pitchFamily="49" charset="-122"/>
              </a:rPr>
              <a:t>ρ</a:t>
            </a:r>
            <a:r>
              <a:rPr lang="en-US" altLang="zh-CN" sz="2800" b="1">
                <a:latin typeface="Times New Roman" panose="02020603050405020304" pitchFamily="18" charset="0"/>
                <a:ea typeface="楷体_GB2312" pitchFamily="49" charset="-122"/>
              </a:rPr>
              <a:t>，</a:t>
            </a:r>
            <a:r>
              <a:rPr lang="zh-CN" altLang="en-US" sz="2800" b="1">
                <a:latin typeface="Times New Roman" panose="02020603050405020304" pitchFamily="18" charset="0"/>
                <a:ea typeface="楷体_GB2312" pitchFamily="49" charset="-122"/>
              </a:rPr>
              <a:t>那么</a:t>
            </a:r>
            <a:r>
              <a:rPr lang="en-US" altLang="zh-CN" sz="2800" b="1">
                <a:latin typeface="Times New Roman" panose="02020603050405020304" pitchFamily="18" charset="0"/>
                <a:ea typeface="楷体_GB2312" pitchFamily="49" charset="-122"/>
              </a:rPr>
              <a:t>A</a:t>
            </a:r>
            <a:r>
              <a:rPr lang="zh-CN" altLang="en-US" sz="2800" b="1">
                <a:latin typeface="Times New Roman" panose="02020603050405020304" pitchFamily="18" charset="0"/>
                <a:ea typeface="楷体_GB2312" pitchFamily="49" charset="-122"/>
              </a:rPr>
              <a:t>克</a:t>
            </a:r>
            <a:r>
              <a:rPr lang="en-US" altLang="zh-CN" sz="2800" b="1">
                <a:latin typeface="Times New Roman" panose="02020603050405020304" pitchFamily="18" charset="0"/>
                <a:ea typeface="楷体_GB2312" pitchFamily="49" charset="-122"/>
              </a:rPr>
              <a:t>X</a:t>
            </a:r>
            <a:r>
              <a:rPr lang="zh-CN" altLang="en-US" sz="2800" b="1">
                <a:latin typeface="Times New Roman" panose="02020603050405020304" pitchFamily="18" charset="0"/>
                <a:ea typeface="楷体_GB2312" pitchFamily="49" charset="-122"/>
              </a:rPr>
              <a:t>原子的总体积为</a:t>
            </a:r>
            <a:r>
              <a:rPr lang="en-US" altLang="zh-CN" sz="2800" b="1" i="1">
                <a:latin typeface="Times New Roman" panose="02020603050405020304" pitchFamily="18" charset="0"/>
                <a:ea typeface="楷体_GB2312" pitchFamily="49" charset="-122"/>
              </a:rPr>
              <a:t>V</a:t>
            </a:r>
            <a:r>
              <a:rPr lang="en-US" altLang="zh-CN" sz="2800" b="1">
                <a:latin typeface="Times New Roman" panose="02020603050405020304" pitchFamily="18" charset="0"/>
                <a:ea typeface="楷体_GB2312" pitchFamily="49" charset="-122"/>
              </a:rPr>
              <a:t>，</a:t>
            </a:r>
            <a:r>
              <a:rPr lang="zh-CN" altLang="en-US" sz="2800" b="1">
                <a:latin typeface="Times New Roman" panose="02020603050405020304" pitchFamily="18" charset="0"/>
                <a:ea typeface="楷体_GB2312" pitchFamily="49" charset="-122"/>
              </a:rPr>
              <a:t>即</a:t>
            </a:r>
          </a:p>
          <a:p>
            <a:pPr algn="just">
              <a:buFont typeface="Wingdings" panose="05000000000000000000" pitchFamily="2" charset="2"/>
              <a:buNone/>
            </a:pPr>
            <a:endParaRPr lang="zh-CN" altLang="en-US" sz="2800" b="1">
              <a:latin typeface="Times New Roman" panose="02020603050405020304" pitchFamily="18" charset="0"/>
              <a:ea typeface="楷体_GB2312" pitchFamily="49" charset="-122"/>
            </a:endParaRPr>
          </a:p>
          <a:p>
            <a:pPr algn="just">
              <a:buFont typeface="Wingdings" panose="05000000000000000000" pitchFamily="2" charset="2"/>
              <a:buNone/>
            </a:pPr>
            <a:endParaRPr lang="zh-CN" altLang="en-US" sz="2800" b="1">
              <a:latin typeface="Times New Roman" panose="02020603050405020304" pitchFamily="18" charset="0"/>
              <a:ea typeface="楷体_GB2312" pitchFamily="49" charset="-122"/>
            </a:endParaRPr>
          </a:p>
          <a:p>
            <a:pPr algn="just">
              <a:buFont typeface="Wingdings" panose="05000000000000000000" pitchFamily="2" charset="2"/>
              <a:buNone/>
            </a:pPr>
            <a:r>
              <a:rPr lang="zh-CN" altLang="en-US" sz="2800" b="1">
                <a:latin typeface="Times New Roman" panose="02020603050405020304" pitchFamily="18" charset="0"/>
                <a:ea typeface="楷体_GB2312" pitchFamily="49" charset="-122"/>
              </a:rPr>
              <a:t>由此可得到原子的半径公式</a:t>
            </a:r>
          </a:p>
          <a:p>
            <a:pPr algn="just">
              <a:buFont typeface="Wingdings" panose="05000000000000000000" pitchFamily="2" charset="2"/>
              <a:buNone/>
            </a:pPr>
            <a:endParaRPr lang="zh-CN" altLang="en-US" sz="2800" b="1">
              <a:latin typeface="Times New Roman" panose="02020603050405020304" pitchFamily="18" charset="0"/>
              <a:ea typeface="楷体_GB2312" pitchFamily="49" charset="-122"/>
            </a:endParaRPr>
          </a:p>
        </p:txBody>
      </p:sp>
      <p:graphicFrame>
        <p:nvGraphicFramePr>
          <p:cNvPr id="104452" name="Object 4">
            <a:extLst>
              <a:ext uri="{FF2B5EF4-FFF2-40B4-BE49-F238E27FC236}">
                <a16:creationId xmlns:a16="http://schemas.microsoft.com/office/drawing/2014/main" id="{2C1B49F2-3E30-4C2F-8E08-DA2117DC4D79}"/>
              </a:ext>
            </a:extLst>
          </p:cNvPr>
          <p:cNvGraphicFramePr>
            <a:graphicFrameLocks noChangeAspect="1"/>
          </p:cNvGraphicFramePr>
          <p:nvPr/>
        </p:nvGraphicFramePr>
        <p:xfrm>
          <a:off x="1042988" y="4941888"/>
          <a:ext cx="2862262" cy="1123950"/>
        </p:xfrm>
        <a:graphic>
          <a:graphicData uri="http://schemas.openxmlformats.org/presentationml/2006/ole">
            <mc:AlternateContent xmlns:mc="http://schemas.openxmlformats.org/markup-compatibility/2006">
              <mc:Choice xmlns:v="urn:schemas-microsoft-com:vml" Requires="v">
                <p:oleObj spid="_x0000_s104543" name="公式" r:id="rId3" imgW="1218960" imgH="622080" progId="Equation.3">
                  <p:embed/>
                </p:oleObj>
              </mc:Choice>
              <mc:Fallback>
                <p:oleObj name="公式" r:id="rId3" imgW="1218960" imgH="6220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4941888"/>
                        <a:ext cx="2862262" cy="1123950"/>
                      </a:xfrm>
                      <a:prstGeom prst="rect">
                        <a:avLst/>
                      </a:prstGeom>
                      <a:solidFill>
                        <a:srgbClr val="CCFFFF"/>
                      </a:solidFill>
                    </p:spPr>
                  </p:pic>
                </p:oleObj>
              </mc:Fallback>
            </mc:AlternateContent>
          </a:graphicData>
        </a:graphic>
      </p:graphicFrame>
      <p:graphicFrame>
        <p:nvGraphicFramePr>
          <p:cNvPr id="104454" name="Object 6">
            <a:extLst>
              <a:ext uri="{FF2B5EF4-FFF2-40B4-BE49-F238E27FC236}">
                <a16:creationId xmlns:a16="http://schemas.microsoft.com/office/drawing/2014/main" id="{74648277-645D-4DCC-824C-8E70520F4954}"/>
              </a:ext>
            </a:extLst>
          </p:cNvPr>
          <p:cNvGraphicFramePr>
            <a:graphicFrameLocks noChangeAspect="1"/>
          </p:cNvGraphicFramePr>
          <p:nvPr/>
        </p:nvGraphicFramePr>
        <p:xfrm>
          <a:off x="971550" y="3141663"/>
          <a:ext cx="3622675" cy="1008062"/>
        </p:xfrm>
        <a:graphic>
          <a:graphicData uri="http://schemas.openxmlformats.org/presentationml/2006/ole">
            <mc:AlternateContent xmlns:mc="http://schemas.openxmlformats.org/markup-compatibility/2006">
              <mc:Choice xmlns:v="urn:schemas-microsoft-com:vml" Requires="v">
                <p:oleObj spid="_x0000_s104544" name="公式" r:id="rId5" imgW="1574640" imgH="571320" progId="Equation.3">
                  <p:embed/>
                </p:oleObj>
              </mc:Choice>
              <mc:Fallback>
                <p:oleObj name="公式" r:id="rId5" imgW="1574640" imgH="57132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3141663"/>
                        <a:ext cx="3622675" cy="1008062"/>
                      </a:xfrm>
                      <a:prstGeom prst="rect">
                        <a:avLst/>
                      </a:prstGeom>
                      <a:solidFill>
                        <a:srgbClr val="CCFFFF"/>
                      </a:solidFill>
                    </p:spPr>
                  </p:pic>
                </p:oleObj>
              </mc:Fallback>
            </mc:AlternateContent>
          </a:graphicData>
        </a:graphic>
      </p:graphicFrame>
      <p:grpSp>
        <p:nvGrpSpPr>
          <p:cNvPr id="104542" name="Group 94">
            <a:extLst>
              <a:ext uri="{FF2B5EF4-FFF2-40B4-BE49-F238E27FC236}">
                <a16:creationId xmlns:a16="http://schemas.microsoft.com/office/drawing/2014/main" id="{E7002851-37E7-4F54-852A-533A6A3807EB}"/>
              </a:ext>
            </a:extLst>
          </p:cNvPr>
          <p:cNvGrpSpPr>
            <a:grpSpLocks/>
          </p:cNvGrpSpPr>
          <p:nvPr/>
        </p:nvGrpSpPr>
        <p:grpSpPr bwMode="auto">
          <a:xfrm>
            <a:off x="5076825" y="3141663"/>
            <a:ext cx="3779838" cy="2952750"/>
            <a:chOff x="158" y="1298"/>
            <a:chExt cx="2994" cy="2132"/>
          </a:xfrm>
        </p:grpSpPr>
        <p:sp>
          <p:nvSpPr>
            <p:cNvPr id="104456" name="Oval 8">
              <a:extLst>
                <a:ext uri="{FF2B5EF4-FFF2-40B4-BE49-F238E27FC236}">
                  <a16:creationId xmlns:a16="http://schemas.microsoft.com/office/drawing/2014/main" id="{74FF4E23-5192-4854-95CE-1AB78E5013EB}"/>
                </a:ext>
              </a:extLst>
            </p:cNvPr>
            <p:cNvSpPr>
              <a:spLocks noChangeArrowheads="1"/>
            </p:cNvSpPr>
            <p:nvPr/>
          </p:nvSpPr>
          <p:spPr bwMode="auto">
            <a:xfrm>
              <a:off x="158" y="1842"/>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57" name="Oval 9">
              <a:extLst>
                <a:ext uri="{FF2B5EF4-FFF2-40B4-BE49-F238E27FC236}">
                  <a16:creationId xmlns:a16="http://schemas.microsoft.com/office/drawing/2014/main" id="{38BB0087-88EC-440D-9E25-3249C2E35B3D}"/>
                </a:ext>
              </a:extLst>
            </p:cNvPr>
            <p:cNvSpPr>
              <a:spLocks noChangeArrowheads="1"/>
            </p:cNvSpPr>
            <p:nvPr/>
          </p:nvSpPr>
          <p:spPr bwMode="auto">
            <a:xfrm>
              <a:off x="158" y="2159"/>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58" name="Oval 10">
              <a:extLst>
                <a:ext uri="{FF2B5EF4-FFF2-40B4-BE49-F238E27FC236}">
                  <a16:creationId xmlns:a16="http://schemas.microsoft.com/office/drawing/2014/main" id="{15BD447E-844C-44AC-B535-8AD2857FFBFE}"/>
                </a:ext>
              </a:extLst>
            </p:cNvPr>
            <p:cNvSpPr>
              <a:spLocks noChangeArrowheads="1"/>
            </p:cNvSpPr>
            <p:nvPr/>
          </p:nvSpPr>
          <p:spPr bwMode="auto">
            <a:xfrm>
              <a:off x="158" y="2477"/>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59" name="Oval 11">
              <a:extLst>
                <a:ext uri="{FF2B5EF4-FFF2-40B4-BE49-F238E27FC236}">
                  <a16:creationId xmlns:a16="http://schemas.microsoft.com/office/drawing/2014/main" id="{B0F67818-FB78-4468-B545-8470B214C623}"/>
                </a:ext>
              </a:extLst>
            </p:cNvPr>
            <p:cNvSpPr>
              <a:spLocks noChangeArrowheads="1"/>
            </p:cNvSpPr>
            <p:nvPr/>
          </p:nvSpPr>
          <p:spPr bwMode="auto">
            <a:xfrm>
              <a:off x="158" y="2794"/>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60" name="Oval 12">
              <a:extLst>
                <a:ext uri="{FF2B5EF4-FFF2-40B4-BE49-F238E27FC236}">
                  <a16:creationId xmlns:a16="http://schemas.microsoft.com/office/drawing/2014/main" id="{EF037540-96ED-49C0-89B1-52D870BDE4D2}"/>
                </a:ext>
              </a:extLst>
            </p:cNvPr>
            <p:cNvSpPr>
              <a:spLocks noChangeArrowheads="1"/>
            </p:cNvSpPr>
            <p:nvPr/>
          </p:nvSpPr>
          <p:spPr bwMode="auto">
            <a:xfrm>
              <a:off x="158" y="3112"/>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61" name="Oval 13">
              <a:extLst>
                <a:ext uri="{FF2B5EF4-FFF2-40B4-BE49-F238E27FC236}">
                  <a16:creationId xmlns:a16="http://schemas.microsoft.com/office/drawing/2014/main" id="{149182AC-E68C-4201-9536-2A0F694D4824}"/>
                </a:ext>
              </a:extLst>
            </p:cNvPr>
            <p:cNvSpPr>
              <a:spLocks noChangeArrowheads="1"/>
            </p:cNvSpPr>
            <p:nvPr/>
          </p:nvSpPr>
          <p:spPr bwMode="auto">
            <a:xfrm>
              <a:off x="475" y="1842"/>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62" name="Oval 14">
              <a:extLst>
                <a:ext uri="{FF2B5EF4-FFF2-40B4-BE49-F238E27FC236}">
                  <a16:creationId xmlns:a16="http://schemas.microsoft.com/office/drawing/2014/main" id="{2487FA54-16DC-4946-90FB-CBC06593F398}"/>
                </a:ext>
              </a:extLst>
            </p:cNvPr>
            <p:cNvSpPr>
              <a:spLocks noChangeArrowheads="1"/>
            </p:cNvSpPr>
            <p:nvPr/>
          </p:nvSpPr>
          <p:spPr bwMode="auto">
            <a:xfrm>
              <a:off x="475" y="2159"/>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63" name="Oval 15">
              <a:extLst>
                <a:ext uri="{FF2B5EF4-FFF2-40B4-BE49-F238E27FC236}">
                  <a16:creationId xmlns:a16="http://schemas.microsoft.com/office/drawing/2014/main" id="{17A165D4-6351-4032-A6BD-7B6CE23A4445}"/>
                </a:ext>
              </a:extLst>
            </p:cNvPr>
            <p:cNvSpPr>
              <a:spLocks noChangeArrowheads="1"/>
            </p:cNvSpPr>
            <p:nvPr/>
          </p:nvSpPr>
          <p:spPr bwMode="auto">
            <a:xfrm>
              <a:off x="475" y="2477"/>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64" name="Oval 16">
              <a:extLst>
                <a:ext uri="{FF2B5EF4-FFF2-40B4-BE49-F238E27FC236}">
                  <a16:creationId xmlns:a16="http://schemas.microsoft.com/office/drawing/2014/main" id="{29D2BBE8-1896-4DF1-ABC8-C39976E7AC04}"/>
                </a:ext>
              </a:extLst>
            </p:cNvPr>
            <p:cNvSpPr>
              <a:spLocks noChangeArrowheads="1"/>
            </p:cNvSpPr>
            <p:nvPr/>
          </p:nvSpPr>
          <p:spPr bwMode="auto">
            <a:xfrm>
              <a:off x="475" y="2794"/>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65" name="Oval 17">
              <a:extLst>
                <a:ext uri="{FF2B5EF4-FFF2-40B4-BE49-F238E27FC236}">
                  <a16:creationId xmlns:a16="http://schemas.microsoft.com/office/drawing/2014/main" id="{EF9769EF-1A4C-48AE-85E8-8A9ECF5B0F28}"/>
                </a:ext>
              </a:extLst>
            </p:cNvPr>
            <p:cNvSpPr>
              <a:spLocks noChangeArrowheads="1"/>
            </p:cNvSpPr>
            <p:nvPr/>
          </p:nvSpPr>
          <p:spPr bwMode="auto">
            <a:xfrm>
              <a:off x="475" y="3112"/>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66" name="Oval 18">
              <a:extLst>
                <a:ext uri="{FF2B5EF4-FFF2-40B4-BE49-F238E27FC236}">
                  <a16:creationId xmlns:a16="http://schemas.microsoft.com/office/drawing/2014/main" id="{874B6AC1-B45F-4846-9762-7933FE9F1ABD}"/>
                </a:ext>
              </a:extLst>
            </p:cNvPr>
            <p:cNvSpPr>
              <a:spLocks noChangeArrowheads="1"/>
            </p:cNvSpPr>
            <p:nvPr/>
          </p:nvSpPr>
          <p:spPr bwMode="auto">
            <a:xfrm>
              <a:off x="793" y="1842"/>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67" name="Oval 19">
              <a:extLst>
                <a:ext uri="{FF2B5EF4-FFF2-40B4-BE49-F238E27FC236}">
                  <a16:creationId xmlns:a16="http://schemas.microsoft.com/office/drawing/2014/main" id="{A8ADB46B-F772-4FBF-B267-302F3695C746}"/>
                </a:ext>
              </a:extLst>
            </p:cNvPr>
            <p:cNvSpPr>
              <a:spLocks noChangeArrowheads="1"/>
            </p:cNvSpPr>
            <p:nvPr/>
          </p:nvSpPr>
          <p:spPr bwMode="auto">
            <a:xfrm>
              <a:off x="793" y="2159"/>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68" name="Oval 20">
              <a:extLst>
                <a:ext uri="{FF2B5EF4-FFF2-40B4-BE49-F238E27FC236}">
                  <a16:creationId xmlns:a16="http://schemas.microsoft.com/office/drawing/2014/main" id="{DB2293D6-77EC-4E6D-B4A1-4CCAF81A8364}"/>
                </a:ext>
              </a:extLst>
            </p:cNvPr>
            <p:cNvSpPr>
              <a:spLocks noChangeArrowheads="1"/>
            </p:cNvSpPr>
            <p:nvPr/>
          </p:nvSpPr>
          <p:spPr bwMode="auto">
            <a:xfrm>
              <a:off x="793" y="2477"/>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69" name="Oval 21">
              <a:extLst>
                <a:ext uri="{FF2B5EF4-FFF2-40B4-BE49-F238E27FC236}">
                  <a16:creationId xmlns:a16="http://schemas.microsoft.com/office/drawing/2014/main" id="{8859F9CA-5263-4295-9B35-51B54B01ED04}"/>
                </a:ext>
              </a:extLst>
            </p:cNvPr>
            <p:cNvSpPr>
              <a:spLocks noChangeArrowheads="1"/>
            </p:cNvSpPr>
            <p:nvPr/>
          </p:nvSpPr>
          <p:spPr bwMode="auto">
            <a:xfrm>
              <a:off x="793" y="2794"/>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70" name="Oval 22">
              <a:extLst>
                <a:ext uri="{FF2B5EF4-FFF2-40B4-BE49-F238E27FC236}">
                  <a16:creationId xmlns:a16="http://schemas.microsoft.com/office/drawing/2014/main" id="{FFCBAF11-C653-4FC8-BC54-664150C48966}"/>
                </a:ext>
              </a:extLst>
            </p:cNvPr>
            <p:cNvSpPr>
              <a:spLocks noChangeArrowheads="1"/>
            </p:cNvSpPr>
            <p:nvPr/>
          </p:nvSpPr>
          <p:spPr bwMode="auto">
            <a:xfrm>
              <a:off x="793" y="3112"/>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71" name="Oval 23">
              <a:extLst>
                <a:ext uri="{FF2B5EF4-FFF2-40B4-BE49-F238E27FC236}">
                  <a16:creationId xmlns:a16="http://schemas.microsoft.com/office/drawing/2014/main" id="{C1FB7B5D-DC25-4941-A9E5-733AC4C9F55E}"/>
                </a:ext>
              </a:extLst>
            </p:cNvPr>
            <p:cNvSpPr>
              <a:spLocks noChangeArrowheads="1"/>
            </p:cNvSpPr>
            <p:nvPr/>
          </p:nvSpPr>
          <p:spPr bwMode="auto">
            <a:xfrm>
              <a:off x="1110" y="1842"/>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72" name="Oval 24">
              <a:extLst>
                <a:ext uri="{FF2B5EF4-FFF2-40B4-BE49-F238E27FC236}">
                  <a16:creationId xmlns:a16="http://schemas.microsoft.com/office/drawing/2014/main" id="{D92FDEA5-C8BE-4129-BA69-A7DFFB219E12}"/>
                </a:ext>
              </a:extLst>
            </p:cNvPr>
            <p:cNvSpPr>
              <a:spLocks noChangeArrowheads="1"/>
            </p:cNvSpPr>
            <p:nvPr/>
          </p:nvSpPr>
          <p:spPr bwMode="auto">
            <a:xfrm>
              <a:off x="1110" y="2159"/>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73" name="Oval 25">
              <a:extLst>
                <a:ext uri="{FF2B5EF4-FFF2-40B4-BE49-F238E27FC236}">
                  <a16:creationId xmlns:a16="http://schemas.microsoft.com/office/drawing/2014/main" id="{8A45C1CD-5F86-4CDA-94A7-9F950A9AEE83}"/>
                </a:ext>
              </a:extLst>
            </p:cNvPr>
            <p:cNvSpPr>
              <a:spLocks noChangeArrowheads="1"/>
            </p:cNvSpPr>
            <p:nvPr/>
          </p:nvSpPr>
          <p:spPr bwMode="auto">
            <a:xfrm>
              <a:off x="1110" y="2477"/>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74" name="Oval 26">
              <a:extLst>
                <a:ext uri="{FF2B5EF4-FFF2-40B4-BE49-F238E27FC236}">
                  <a16:creationId xmlns:a16="http://schemas.microsoft.com/office/drawing/2014/main" id="{B1C5E825-AEA2-4D1A-94CD-8069C097C898}"/>
                </a:ext>
              </a:extLst>
            </p:cNvPr>
            <p:cNvSpPr>
              <a:spLocks noChangeArrowheads="1"/>
            </p:cNvSpPr>
            <p:nvPr/>
          </p:nvSpPr>
          <p:spPr bwMode="auto">
            <a:xfrm>
              <a:off x="1110" y="2794"/>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75" name="Oval 27">
              <a:extLst>
                <a:ext uri="{FF2B5EF4-FFF2-40B4-BE49-F238E27FC236}">
                  <a16:creationId xmlns:a16="http://schemas.microsoft.com/office/drawing/2014/main" id="{691F395C-9883-49EB-8AA9-1A270BCC4F7A}"/>
                </a:ext>
              </a:extLst>
            </p:cNvPr>
            <p:cNvSpPr>
              <a:spLocks noChangeArrowheads="1"/>
            </p:cNvSpPr>
            <p:nvPr/>
          </p:nvSpPr>
          <p:spPr bwMode="auto">
            <a:xfrm>
              <a:off x="1110" y="3112"/>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76" name="Oval 28">
              <a:extLst>
                <a:ext uri="{FF2B5EF4-FFF2-40B4-BE49-F238E27FC236}">
                  <a16:creationId xmlns:a16="http://schemas.microsoft.com/office/drawing/2014/main" id="{00D0F08D-F54D-472F-8371-E98C778A9E68}"/>
                </a:ext>
              </a:extLst>
            </p:cNvPr>
            <p:cNvSpPr>
              <a:spLocks noChangeArrowheads="1"/>
            </p:cNvSpPr>
            <p:nvPr/>
          </p:nvSpPr>
          <p:spPr bwMode="auto">
            <a:xfrm>
              <a:off x="1428" y="1842"/>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77" name="Oval 29">
              <a:extLst>
                <a:ext uri="{FF2B5EF4-FFF2-40B4-BE49-F238E27FC236}">
                  <a16:creationId xmlns:a16="http://schemas.microsoft.com/office/drawing/2014/main" id="{53372654-DED5-472A-8D2E-1687EA1ABFC9}"/>
                </a:ext>
              </a:extLst>
            </p:cNvPr>
            <p:cNvSpPr>
              <a:spLocks noChangeArrowheads="1"/>
            </p:cNvSpPr>
            <p:nvPr/>
          </p:nvSpPr>
          <p:spPr bwMode="auto">
            <a:xfrm>
              <a:off x="1428" y="2159"/>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78" name="Oval 30">
              <a:extLst>
                <a:ext uri="{FF2B5EF4-FFF2-40B4-BE49-F238E27FC236}">
                  <a16:creationId xmlns:a16="http://schemas.microsoft.com/office/drawing/2014/main" id="{5D832745-3435-43C4-BA06-1AD698AF2995}"/>
                </a:ext>
              </a:extLst>
            </p:cNvPr>
            <p:cNvSpPr>
              <a:spLocks noChangeArrowheads="1"/>
            </p:cNvSpPr>
            <p:nvPr/>
          </p:nvSpPr>
          <p:spPr bwMode="auto">
            <a:xfrm>
              <a:off x="1428" y="2477"/>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79" name="Oval 31">
              <a:extLst>
                <a:ext uri="{FF2B5EF4-FFF2-40B4-BE49-F238E27FC236}">
                  <a16:creationId xmlns:a16="http://schemas.microsoft.com/office/drawing/2014/main" id="{D773676F-1257-4530-AC1E-242B4E624E6D}"/>
                </a:ext>
              </a:extLst>
            </p:cNvPr>
            <p:cNvSpPr>
              <a:spLocks noChangeArrowheads="1"/>
            </p:cNvSpPr>
            <p:nvPr/>
          </p:nvSpPr>
          <p:spPr bwMode="auto">
            <a:xfrm>
              <a:off x="1428" y="2794"/>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80" name="Oval 32">
              <a:extLst>
                <a:ext uri="{FF2B5EF4-FFF2-40B4-BE49-F238E27FC236}">
                  <a16:creationId xmlns:a16="http://schemas.microsoft.com/office/drawing/2014/main" id="{4A42A2A9-918E-4DC0-8311-AEA2F678281D}"/>
                </a:ext>
              </a:extLst>
            </p:cNvPr>
            <p:cNvSpPr>
              <a:spLocks noChangeArrowheads="1"/>
            </p:cNvSpPr>
            <p:nvPr/>
          </p:nvSpPr>
          <p:spPr bwMode="auto">
            <a:xfrm>
              <a:off x="1428" y="3112"/>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81" name="Oval 33">
              <a:extLst>
                <a:ext uri="{FF2B5EF4-FFF2-40B4-BE49-F238E27FC236}">
                  <a16:creationId xmlns:a16="http://schemas.microsoft.com/office/drawing/2014/main" id="{33D2B03C-4682-444E-96CC-A8461BDB8B84}"/>
                </a:ext>
              </a:extLst>
            </p:cNvPr>
            <p:cNvSpPr>
              <a:spLocks noChangeArrowheads="1"/>
            </p:cNvSpPr>
            <p:nvPr/>
          </p:nvSpPr>
          <p:spPr bwMode="auto">
            <a:xfrm>
              <a:off x="1745" y="1842"/>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82" name="Oval 34">
              <a:extLst>
                <a:ext uri="{FF2B5EF4-FFF2-40B4-BE49-F238E27FC236}">
                  <a16:creationId xmlns:a16="http://schemas.microsoft.com/office/drawing/2014/main" id="{CA02774C-6A6A-4B9C-8522-EB1C400E5F20}"/>
                </a:ext>
              </a:extLst>
            </p:cNvPr>
            <p:cNvSpPr>
              <a:spLocks noChangeArrowheads="1"/>
            </p:cNvSpPr>
            <p:nvPr/>
          </p:nvSpPr>
          <p:spPr bwMode="auto">
            <a:xfrm>
              <a:off x="1745" y="2159"/>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83" name="Oval 35">
              <a:extLst>
                <a:ext uri="{FF2B5EF4-FFF2-40B4-BE49-F238E27FC236}">
                  <a16:creationId xmlns:a16="http://schemas.microsoft.com/office/drawing/2014/main" id="{1615B15A-D839-480E-9CF3-5EB5433B9E4B}"/>
                </a:ext>
              </a:extLst>
            </p:cNvPr>
            <p:cNvSpPr>
              <a:spLocks noChangeArrowheads="1"/>
            </p:cNvSpPr>
            <p:nvPr/>
          </p:nvSpPr>
          <p:spPr bwMode="auto">
            <a:xfrm>
              <a:off x="1745" y="2477"/>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84" name="Oval 36">
              <a:extLst>
                <a:ext uri="{FF2B5EF4-FFF2-40B4-BE49-F238E27FC236}">
                  <a16:creationId xmlns:a16="http://schemas.microsoft.com/office/drawing/2014/main" id="{D14C6162-2685-4392-B472-456FF10B8FC8}"/>
                </a:ext>
              </a:extLst>
            </p:cNvPr>
            <p:cNvSpPr>
              <a:spLocks noChangeArrowheads="1"/>
            </p:cNvSpPr>
            <p:nvPr/>
          </p:nvSpPr>
          <p:spPr bwMode="auto">
            <a:xfrm>
              <a:off x="1745" y="2794"/>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85" name="Oval 37">
              <a:extLst>
                <a:ext uri="{FF2B5EF4-FFF2-40B4-BE49-F238E27FC236}">
                  <a16:creationId xmlns:a16="http://schemas.microsoft.com/office/drawing/2014/main" id="{E29AB62E-3248-40C5-A2D5-28E0D15E041A}"/>
                </a:ext>
              </a:extLst>
            </p:cNvPr>
            <p:cNvSpPr>
              <a:spLocks noChangeArrowheads="1"/>
            </p:cNvSpPr>
            <p:nvPr/>
          </p:nvSpPr>
          <p:spPr bwMode="auto">
            <a:xfrm>
              <a:off x="1745" y="3112"/>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86" name="Line 38">
              <a:extLst>
                <a:ext uri="{FF2B5EF4-FFF2-40B4-BE49-F238E27FC236}">
                  <a16:creationId xmlns:a16="http://schemas.microsoft.com/office/drawing/2014/main" id="{5B477C71-C3C0-4592-92D8-166762A7644D}"/>
                </a:ext>
              </a:extLst>
            </p:cNvPr>
            <p:cNvSpPr>
              <a:spLocks noChangeShapeType="1"/>
            </p:cNvSpPr>
            <p:nvPr/>
          </p:nvSpPr>
          <p:spPr bwMode="auto">
            <a:xfrm>
              <a:off x="294" y="1978"/>
              <a:ext cx="163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87" name="Line 39">
              <a:extLst>
                <a:ext uri="{FF2B5EF4-FFF2-40B4-BE49-F238E27FC236}">
                  <a16:creationId xmlns:a16="http://schemas.microsoft.com/office/drawing/2014/main" id="{8AD5FC61-3AFA-4418-AD9A-B909BE7CF5ED}"/>
                </a:ext>
              </a:extLst>
            </p:cNvPr>
            <p:cNvSpPr>
              <a:spLocks noChangeShapeType="1"/>
            </p:cNvSpPr>
            <p:nvPr/>
          </p:nvSpPr>
          <p:spPr bwMode="auto">
            <a:xfrm flipV="1">
              <a:off x="294" y="1434"/>
              <a:ext cx="1089" cy="5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88" name="Line 40">
              <a:extLst>
                <a:ext uri="{FF2B5EF4-FFF2-40B4-BE49-F238E27FC236}">
                  <a16:creationId xmlns:a16="http://schemas.microsoft.com/office/drawing/2014/main" id="{B38608A3-82D0-486F-BB7A-AEBD546D490B}"/>
                </a:ext>
              </a:extLst>
            </p:cNvPr>
            <p:cNvSpPr>
              <a:spLocks noChangeShapeType="1"/>
            </p:cNvSpPr>
            <p:nvPr/>
          </p:nvSpPr>
          <p:spPr bwMode="auto">
            <a:xfrm flipV="1">
              <a:off x="1927" y="1434"/>
              <a:ext cx="1089" cy="5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89" name="Line 41">
              <a:extLst>
                <a:ext uri="{FF2B5EF4-FFF2-40B4-BE49-F238E27FC236}">
                  <a16:creationId xmlns:a16="http://schemas.microsoft.com/office/drawing/2014/main" id="{215DA19B-D73F-48CF-AA9A-6A69320DDCE1}"/>
                </a:ext>
              </a:extLst>
            </p:cNvPr>
            <p:cNvSpPr>
              <a:spLocks noChangeShapeType="1"/>
            </p:cNvSpPr>
            <p:nvPr/>
          </p:nvSpPr>
          <p:spPr bwMode="auto">
            <a:xfrm>
              <a:off x="1927" y="1978"/>
              <a:ext cx="0" cy="13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90" name="Line 42">
              <a:extLst>
                <a:ext uri="{FF2B5EF4-FFF2-40B4-BE49-F238E27FC236}">
                  <a16:creationId xmlns:a16="http://schemas.microsoft.com/office/drawing/2014/main" id="{B004C272-BECE-4B84-9536-E245C055738E}"/>
                </a:ext>
              </a:extLst>
            </p:cNvPr>
            <p:cNvSpPr>
              <a:spLocks noChangeShapeType="1"/>
            </p:cNvSpPr>
            <p:nvPr/>
          </p:nvSpPr>
          <p:spPr bwMode="auto">
            <a:xfrm>
              <a:off x="3016" y="1433"/>
              <a:ext cx="0" cy="13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91" name="Line 43">
              <a:extLst>
                <a:ext uri="{FF2B5EF4-FFF2-40B4-BE49-F238E27FC236}">
                  <a16:creationId xmlns:a16="http://schemas.microsoft.com/office/drawing/2014/main" id="{82536B76-2512-49F2-8A8C-8CCC6991DC17}"/>
                </a:ext>
              </a:extLst>
            </p:cNvPr>
            <p:cNvSpPr>
              <a:spLocks noChangeShapeType="1"/>
            </p:cNvSpPr>
            <p:nvPr/>
          </p:nvSpPr>
          <p:spPr bwMode="auto">
            <a:xfrm>
              <a:off x="294" y="1979"/>
              <a:ext cx="0" cy="13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92" name="Line 44">
              <a:extLst>
                <a:ext uri="{FF2B5EF4-FFF2-40B4-BE49-F238E27FC236}">
                  <a16:creationId xmlns:a16="http://schemas.microsoft.com/office/drawing/2014/main" id="{C3816B1B-2043-49E9-84EF-531C8C518751}"/>
                </a:ext>
              </a:extLst>
            </p:cNvPr>
            <p:cNvSpPr>
              <a:spLocks noChangeShapeType="1"/>
            </p:cNvSpPr>
            <p:nvPr/>
          </p:nvSpPr>
          <p:spPr bwMode="auto">
            <a:xfrm>
              <a:off x="1383" y="1434"/>
              <a:ext cx="0" cy="131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93" name="Line 45">
              <a:extLst>
                <a:ext uri="{FF2B5EF4-FFF2-40B4-BE49-F238E27FC236}">
                  <a16:creationId xmlns:a16="http://schemas.microsoft.com/office/drawing/2014/main" id="{5643563A-32EA-4017-883A-4EB2085A6A46}"/>
                </a:ext>
              </a:extLst>
            </p:cNvPr>
            <p:cNvSpPr>
              <a:spLocks noChangeShapeType="1"/>
            </p:cNvSpPr>
            <p:nvPr/>
          </p:nvSpPr>
          <p:spPr bwMode="auto">
            <a:xfrm flipV="1">
              <a:off x="294" y="2749"/>
              <a:ext cx="1089" cy="54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94" name="Line 46">
              <a:extLst>
                <a:ext uri="{FF2B5EF4-FFF2-40B4-BE49-F238E27FC236}">
                  <a16:creationId xmlns:a16="http://schemas.microsoft.com/office/drawing/2014/main" id="{4F63BB2D-19B0-4D97-87AB-32100DF0C072}"/>
                </a:ext>
              </a:extLst>
            </p:cNvPr>
            <p:cNvSpPr>
              <a:spLocks noChangeShapeType="1"/>
            </p:cNvSpPr>
            <p:nvPr/>
          </p:nvSpPr>
          <p:spPr bwMode="auto">
            <a:xfrm flipV="1">
              <a:off x="1927" y="2749"/>
              <a:ext cx="1089" cy="54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95" name="Line 47">
              <a:extLst>
                <a:ext uri="{FF2B5EF4-FFF2-40B4-BE49-F238E27FC236}">
                  <a16:creationId xmlns:a16="http://schemas.microsoft.com/office/drawing/2014/main" id="{060E66AC-D60C-4F6E-B28C-527DCEB32EFC}"/>
                </a:ext>
              </a:extLst>
            </p:cNvPr>
            <p:cNvSpPr>
              <a:spLocks noChangeShapeType="1"/>
            </p:cNvSpPr>
            <p:nvPr/>
          </p:nvSpPr>
          <p:spPr bwMode="auto">
            <a:xfrm>
              <a:off x="294" y="3294"/>
              <a:ext cx="163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96" name="Line 48">
              <a:extLst>
                <a:ext uri="{FF2B5EF4-FFF2-40B4-BE49-F238E27FC236}">
                  <a16:creationId xmlns:a16="http://schemas.microsoft.com/office/drawing/2014/main" id="{37CAB6A6-8FEC-468B-9AB9-4AB35FC67D81}"/>
                </a:ext>
              </a:extLst>
            </p:cNvPr>
            <p:cNvSpPr>
              <a:spLocks noChangeShapeType="1"/>
            </p:cNvSpPr>
            <p:nvPr/>
          </p:nvSpPr>
          <p:spPr bwMode="auto">
            <a:xfrm flipV="1">
              <a:off x="1383" y="2749"/>
              <a:ext cx="1633"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97" name="Oval 49">
              <a:extLst>
                <a:ext uri="{FF2B5EF4-FFF2-40B4-BE49-F238E27FC236}">
                  <a16:creationId xmlns:a16="http://schemas.microsoft.com/office/drawing/2014/main" id="{E69CD4DA-719B-45FA-858C-2F0663BDD51E}"/>
                </a:ext>
              </a:extLst>
            </p:cNvPr>
            <p:cNvSpPr>
              <a:spLocks noChangeArrowheads="1"/>
            </p:cNvSpPr>
            <p:nvPr/>
          </p:nvSpPr>
          <p:spPr bwMode="auto">
            <a:xfrm>
              <a:off x="430" y="1706"/>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98" name="Oval 50">
              <a:extLst>
                <a:ext uri="{FF2B5EF4-FFF2-40B4-BE49-F238E27FC236}">
                  <a16:creationId xmlns:a16="http://schemas.microsoft.com/office/drawing/2014/main" id="{4085FE09-A8EF-4DD4-8BB4-FB2F3327238B}"/>
                </a:ext>
              </a:extLst>
            </p:cNvPr>
            <p:cNvSpPr>
              <a:spLocks noChangeArrowheads="1"/>
            </p:cNvSpPr>
            <p:nvPr/>
          </p:nvSpPr>
          <p:spPr bwMode="auto">
            <a:xfrm>
              <a:off x="747" y="1706"/>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99" name="Oval 51">
              <a:extLst>
                <a:ext uri="{FF2B5EF4-FFF2-40B4-BE49-F238E27FC236}">
                  <a16:creationId xmlns:a16="http://schemas.microsoft.com/office/drawing/2014/main" id="{5814B5FB-B739-4EEA-9DB5-CC0221A26776}"/>
                </a:ext>
              </a:extLst>
            </p:cNvPr>
            <p:cNvSpPr>
              <a:spLocks noChangeArrowheads="1"/>
            </p:cNvSpPr>
            <p:nvPr/>
          </p:nvSpPr>
          <p:spPr bwMode="auto">
            <a:xfrm>
              <a:off x="1065" y="1706"/>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00" name="Oval 52">
              <a:extLst>
                <a:ext uri="{FF2B5EF4-FFF2-40B4-BE49-F238E27FC236}">
                  <a16:creationId xmlns:a16="http://schemas.microsoft.com/office/drawing/2014/main" id="{C57DD23C-3CBC-4273-AF93-1B5234554589}"/>
                </a:ext>
              </a:extLst>
            </p:cNvPr>
            <p:cNvSpPr>
              <a:spLocks noChangeArrowheads="1"/>
            </p:cNvSpPr>
            <p:nvPr/>
          </p:nvSpPr>
          <p:spPr bwMode="auto">
            <a:xfrm>
              <a:off x="1382" y="1706"/>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01" name="Oval 53">
              <a:extLst>
                <a:ext uri="{FF2B5EF4-FFF2-40B4-BE49-F238E27FC236}">
                  <a16:creationId xmlns:a16="http://schemas.microsoft.com/office/drawing/2014/main" id="{7811A7B2-9572-4D06-B082-A5E4510FEE8B}"/>
                </a:ext>
              </a:extLst>
            </p:cNvPr>
            <p:cNvSpPr>
              <a:spLocks noChangeArrowheads="1"/>
            </p:cNvSpPr>
            <p:nvPr/>
          </p:nvSpPr>
          <p:spPr bwMode="auto">
            <a:xfrm>
              <a:off x="1700" y="1706"/>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02" name="Oval 54">
              <a:extLst>
                <a:ext uri="{FF2B5EF4-FFF2-40B4-BE49-F238E27FC236}">
                  <a16:creationId xmlns:a16="http://schemas.microsoft.com/office/drawing/2014/main" id="{8EF613D8-89FD-4011-A305-35CA72FE74A9}"/>
                </a:ext>
              </a:extLst>
            </p:cNvPr>
            <p:cNvSpPr>
              <a:spLocks noChangeArrowheads="1"/>
            </p:cNvSpPr>
            <p:nvPr/>
          </p:nvSpPr>
          <p:spPr bwMode="auto">
            <a:xfrm>
              <a:off x="2017" y="1706"/>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03" name="Oval 55">
              <a:extLst>
                <a:ext uri="{FF2B5EF4-FFF2-40B4-BE49-F238E27FC236}">
                  <a16:creationId xmlns:a16="http://schemas.microsoft.com/office/drawing/2014/main" id="{9BB390F5-D305-4D4F-AD8C-D071CBD32EF0}"/>
                </a:ext>
              </a:extLst>
            </p:cNvPr>
            <p:cNvSpPr>
              <a:spLocks noChangeArrowheads="1"/>
            </p:cNvSpPr>
            <p:nvPr/>
          </p:nvSpPr>
          <p:spPr bwMode="auto">
            <a:xfrm>
              <a:off x="702" y="1570"/>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04" name="Oval 56">
              <a:extLst>
                <a:ext uri="{FF2B5EF4-FFF2-40B4-BE49-F238E27FC236}">
                  <a16:creationId xmlns:a16="http://schemas.microsoft.com/office/drawing/2014/main" id="{468F1CE8-875B-4380-80AF-1BBF6E4E6C3A}"/>
                </a:ext>
              </a:extLst>
            </p:cNvPr>
            <p:cNvSpPr>
              <a:spLocks noChangeArrowheads="1"/>
            </p:cNvSpPr>
            <p:nvPr/>
          </p:nvSpPr>
          <p:spPr bwMode="auto">
            <a:xfrm>
              <a:off x="1019" y="1570"/>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05" name="Oval 57">
              <a:extLst>
                <a:ext uri="{FF2B5EF4-FFF2-40B4-BE49-F238E27FC236}">
                  <a16:creationId xmlns:a16="http://schemas.microsoft.com/office/drawing/2014/main" id="{D43020AD-5FE4-4CD8-A236-8BF4343DC043}"/>
                </a:ext>
              </a:extLst>
            </p:cNvPr>
            <p:cNvSpPr>
              <a:spLocks noChangeArrowheads="1"/>
            </p:cNvSpPr>
            <p:nvPr/>
          </p:nvSpPr>
          <p:spPr bwMode="auto">
            <a:xfrm>
              <a:off x="1337" y="1570"/>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06" name="Oval 58">
              <a:extLst>
                <a:ext uri="{FF2B5EF4-FFF2-40B4-BE49-F238E27FC236}">
                  <a16:creationId xmlns:a16="http://schemas.microsoft.com/office/drawing/2014/main" id="{6AB83A79-D7BF-4F1B-9577-803AA477F4E3}"/>
                </a:ext>
              </a:extLst>
            </p:cNvPr>
            <p:cNvSpPr>
              <a:spLocks noChangeArrowheads="1"/>
            </p:cNvSpPr>
            <p:nvPr/>
          </p:nvSpPr>
          <p:spPr bwMode="auto">
            <a:xfrm>
              <a:off x="1654" y="1570"/>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07" name="Oval 59">
              <a:extLst>
                <a:ext uri="{FF2B5EF4-FFF2-40B4-BE49-F238E27FC236}">
                  <a16:creationId xmlns:a16="http://schemas.microsoft.com/office/drawing/2014/main" id="{BAF3B823-7D72-4E90-A30C-03201146B1FF}"/>
                </a:ext>
              </a:extLst>
            </p:cNvPr>
            <p:cNvSpPr>
              <a:spLocks noChangeArrowheads="1"/>
            </p:cNvSpPr>
            <p:nvPr/>
          </p:nvSpPr>
          <p:spPr bwMode="auto">
            <a:xfrm>
              <a:off x="1972" y="1570"/>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08" name="Oval 60">
              <a:extLst>
                <a:ext uri="{FF2B5EF4-FFF2-40B4-BE49-F238E27FC236}">
                  <a16:creationId xmlns:a16="http://schemas.microsoft.com/office/drawing/2014/main" id="{CF66E729-7394-49DE-818D-FD72900886DB}"/>
                </a:ext>
              </a:extLst>
            </p:cNvPr>
            <p:cNvSpPr>
              <a:spLocks noChangeArrowheads="1"/>
            </p:cNvSpPr>
            <p:nvPr/>
          </p:nvSpPr>
          <p:spPr bwMode="auto">
            <a:xfrm>
              <a:off x="2289" y="1570"/>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09" name="Oval 61">
              <a:extLst>
                <a:ext uri="{FF2B5EF4-FFF2-40B4-BE49-F238E27FC236}">
                  <a16:creationId xmlns:a16="http://schemas.microsoft.com/office/drawing/2014/main" id="{6A3AD9A7-EA77-4EA7-B688-79D0D588CB08}"/>
                </a:ext>
              </a:extLst>
            </p:cNvPr>
            <p:cNvSpPr>
              <a:spLocks noChangeArrowheads="1"/>
            </p:cNvSpPr>
            <p:nvPr/>
          </p:nvSpPr>
          <p:spPr bwMode="auto">
            <a:xfrm>
              <a:off x="975" y="1434"/>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10" name="Oval 62">
              <a:extLst>
                <a:ext uri="{FF2B5EF4-FFF2-40B4-BE49-F238E27FC236}">
                  <a16:creationId xmlns:a16="http://schemas.microsoft.com/office/drawing/2014/main" id="{7FB900E6-ED63-417E-8ED9-95683D1349B3}"/>
                </a:ext>
              </a:extLst>
            </p:cNvPr>
            <p:cNvSpPr>
              <a:spLocks noChangeArrowheads="1"/>
            </p:cNvSpPr>
            <p:nvPr/>
          </p:nvSpPr>
          <p:spPr bwMode="auto">
            <a:xfrm>
              <a:off x="1292" y="1434"/>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11" name="Oval 63">
              <a:extLst>
                <a:ext uri="{FF2B5EF4-FFF2-40B4-BE49-F238E27FC236}">
                  <a16:creationId xmlns:a16="http://schemas.microsoft.com/office/drawing/2014/main" id="{B62AFB26-E98C-41C8-A70F-90E5F984BABE}"/>
                </a:ext>
              </a:extLst>
            </p:cNvPr>
            <p:cNvSpPr>
              <a:spLocks noChangeArrowheads="1"/>
            </p:cNvSpPr>
            <p:nvPr/>
          </p:nvSpPr>
          <p:spPr bwMode="auto">
            <a:xfrm>
              <a:off x="1610" y="1434"/>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12" name="Oval 64">
              <a:extLst>
                <a:ext uri="{FF2B5EF4-FFF2-40B4-BE49-F238E27FC236}">
                  <a16:creationId xmlns:a16="http://schemas.microsoft.com/office/drawing/2014/main" id="{0F01E26B-6D05-4CFF-8D45-387F1C796DB8}"/>
                </a:ext>
              </a:extLst>
            </p:cNvPr>
            <p:cNvSpPr>
              <a:spLocks noChangeArrowheads="1"/>
            </p:cNvSpPr>
            <p:nvPr/>
          </p:nvSpPr>
          <p:spPr bwMode="auto">
            <a:xfrm>
              <a:off x="1927" y="1434"/>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13" name="Oval 65">
              <a:extLst>
                <a:ext uri="{FF2B5EF4-FFF2-40B4-BE49-F238E27FC236}">
                  <a16:creationId xmlns:a16="http://schemas.microsoft.com/office/drawing/2014/main" id="{2CB5E50F-5AC3-4F15-910D-2593845856A7}"/>
                </a:ext>
              </a:extLst>
            </p:cNvPr>
            <p:cNvSpPr>
              <a:spLocks noChangeArrowheads="1"/>
            </p:cNvSpPr>
            <p:nvPr/>
          </p:nvSpPr>
          <p:spPr bwMode="auto">
            <a:xfrm>
              <a:off x="2245" y="1434"/>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14" name="Oval 66">
              <a:extLst>
                <a:ext uri="{FF2B5EF4-FFF2-40B4-BE49-F238E27FC236}">
                  <a16:creationId xmlns:a16="http://schemas.microsoft.com/office/drawing/2014/main" id="{745244EA-942F-42B6-A8E7-240C63836005}"/>
                </a:ext>
              </a:extLst>
            </p:cNvPr>
            <p:cNvSpPr>
              <a:spLocks noChangeArrowheads="1"/>
            </p:cNvSpPr>
            <p:nvPr/>
          </p:nvSpPr>
          <p:spPr bwMode="auto">
            <a:xfrm>
              <a:off x="2562" y="1434"/>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15" name="Oval 67">
              <a:extLst>
                <a:ext uri="{FF2B5EF4-FFF2-40B4-BE49-F238E27FC236}">
                  <a16:creationId xmlns:a16="http://schemas.microsoft.com/office/drawing/2014/main" id="{03230AF1-BFC6-4712-B4ED-1FA6CC51817D}"/>
                </a:ext>
              </a:extLst>
            </p:cNvPr>
            <p:cNvSpPr>
              <a:spLocks noChangeArrowheads="1"/>
            </p:cNvSpPr>
            <p:nvPr/>
          </p:nvSpPr>
          <p:spPr bwMode="auto">
            <a:xfrm>
              <a:off x="1247" y="1298"/>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16" name="Oval 68">
              <a:extLst>
                <a:ext uri="{FF2B5EF4-FFF2-40B4-BE49-F238E27FC236}">
                  <a16:creationId xmlns:a16="http://schemas.microsoft.com/office/drawing/2014/main" id="{70585FBA-5311-4AAD-8C4A-3BF78BD87263}"/>
                </a:ext>
              </a:extLst>
            </p:cNvPr>
            <p:cNvSpPr>
              <a:spLocks noChangeArrowheads="1"/>
            </p:cNvSpPr>
            <p:nvPr/>
          </p:nvSpPr>
          <p:spPr bwMode="auto">
            <a:xfrm>
              <a:off x="1564" y="1298"/>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17" name="Oval 69">
              <a:extLst>
                <a:ext uri="{FF2B5EF4-FFF2-40B4-BE49-F238E27FC236}">
                  <a16:creationId xmlns:a16="http://schemas.microsoft.com/office/drawing/2014/main" id="{887A7A6F-384D-4F87-A30A-8FD287CBE3FD}"/>
                </a:ext>
              </a:extLst>
            </p:cNvPr>
            <p:cNvSpPr>
              <a:spLocks noChangeArrowheads="1"/>
            </p:cNvSpPr>
            <p:nvPr/>
          </p:nvSpPr>
          <p:spPr bwMode="auto">
            <a:xfrm>
              <a:off x="1882" y="1298"/>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18" name="Oval 70">
              <a:extLst>
                <a:ext uri="{FF2B5EF4-FFF2-40B4-BE49-F238E27FC236}">
                  <a16:creationId xmlns:a16="http://schemas.microsoft.com/office/drawing/2014/main" id="{D0FA649F-3671-425E-9E29-585B0D0FAD39}"/>
                </a:ext>
              </a:extLst>
            </p:cNvPr>
            <p:cNvSpPr>
              <a:spLocks noChangeArrowheads="1"/>
            </p:cNvSpPr>
            <p:nvPr/>
          </p:nvSpPr>
          <p:spPr bwMode="auto">
            <a:xfrm>
              <a:off x="2199" y="1298"/>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19" name="Oval 71">
              <a:extLst>
                <a:ext uri="{FF2B5EF4-FFF2-40B4-BE49-F238E27FC236}">
                  <a16:creationId xmlns:a16="http://schemas.microsoft.com/office/drawing/2014/main" id="{61E09D74-CAE4-46D8-BF36-A3CEC23115CD}"/>
                </a:ext>
              </a:extLst>
            </p:cNvPr>
            <p:cNvSpPr>
              <a:spLocks noChangeArrowheads="1"/>
            </p:cNvSpPr>
            <p:nvPr/>
          </p:nvSpPr>
          <p:spPr bwMode="auto">
            <a:xfrm>
              <a:off x="2517" y="1298"/>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20" name="Oval 72">
              <a:extLst>
                <a:ext uri="{FF2B5EF4-FFF2-40B4-BE49-F238E27FC236}">
                  <a16:creationId xmlns:a16="http://schemas.microsoft.com/office/drawing/2014/main" id="{EF5CC648-50A9-48AE-862A-3F1858140A7B}"/>
                </a:ext>
              </a:extLst>
            </p:cNvPr>
            <p:cNvSpPr>
              <a:spLocks noChangeArrowheads="1"/>
            </p:cNvSpPr>
            <p:nvPr/>
          </p:nvSpPr>
          <p:spPr bwMode="auto">
            <a:xfrm>
              <a:off x="2834" y="1298"/>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21" name="Line 73">
              <a:extLst>
                <a:ext uri="{FF2B5EF4-FFF2-40B4-BE49-F238E27FC236}">
                  <a16:creationId xmlns:a16="http://schemas.microsoft.com/office/drawing/2014/main" id="{C937C8A9-59E6-46FF-9BF0-A0F510BBA4DF}"/>
                </a:ext>
              </a:extLst>
            </p:cNvPr>
            <p:cNvSpPr>
              <a:spLocks noChangeShapeType="1"/>
            </p:cNvSpPr>
            <p:nvPr/>
          </p:nvSpPr>
          <p:spPr bwMode="auto">
            <a:xfrm>
              <a:off x="1383" y="1434"/>
              <a:ext cx="163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22" name="Oval 74">
              <a:extLst>
                <a:ext uri="{FF2B5EF4-FFF2-40B4-BE49-F238E27FC236}">
                  <a16:creationId xmlns:a16="http://schemas.microsoft.com/office/drawing/2014/main" id="{41402E74-D634-4F04-8A62-4B84D0F87795}"/>
                </a:ext>
              </a:extLst>
            </p:cNvPr>
            <p:cNvSpPr>
              <a:spLocks noChangeArrowheads="1"/>
            </p:cNvSpPr>
            <p:nvPr/>
          </p:nvSpPr>
          <p:spPr bwMode="auto">
            <a:xfrm>
              <a:off x="2017" y="1706"/>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23" name="Oval 75">
              <a:extLst>
                <a:ext uri="{FF2B5EF4-FFF2-40B4-BE49-F238E27FC236}">
                  <a16:creationId xmlns:a16="http://schemas.microsoft.com/office/drawing/2014/main" id="{BAF998BE-4976-47AE-9AC4-17B82BF50BE1}"/>
                </a:ext>
              </a:extLst>
            </p:cNvPr>
            <p:cNvSpPr>
              <a:spLocks noChangeArrowheads="1"/>
            </p:cNvSpPr>
            <p:nvPr/>
          </p:nvSpPr>
          <p:spPr bwMode="auto">
            <a:xfrm>
              <a:off x="2017" y="2023"/>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24" name="Oval 76">
              <a:extLst>
                <a:ext uri="{FF2B5EF4-FFF2-40B4-BE49-F238E27FC236}">
                  <a16:creationId xmlns:a16="http://schemas.microsoft.com/office/drawing/2014/main" id="{9AC74B3D-9848-4137-A24A-5487E3DB82B7}"/>
                </a:ext>
              </a:extLst>
            </p:cNvPr>
            <p:cNvSpPr>
              <a:spLocks noChangeArrowheads="1"/>
            </p:cNvSpPr>
            <p:nvPr/>
          </p:nvSpPr>
          <p:spPr bwMode="auto">
            <a:xfrm>
              <a:off x="2017" y="2341"/>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25" name="Oval 77">
              <a:extLst>
                <a:ext uri="{FF2B5EF4-FFF2-40B4-BE49-F238E27FC236}">
                  <a16:creationId xmlns:a16="http://schemas.microsoft.com/office/drawing/2014/main" id="{969796CC-A09E-4119-BEB6-7AC0022BA4AB}"/>
                </a:ext>
              </a:extLst>
            </p:cNvPr>
            <p:cNvSpPr>
              <a:spLocks noChangeArrowheads="1"/>
            </p:cNvSpPr>
            <p:nvPr/>
          </p:nvSpPr>
          <p:spPr bwMode="auto">
            <a:xfrm>
              <a:off x="2017" y="2658"/>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26" name="Oval 78">
              <a:extLst>
                <a:ext uri="{FF2B5EF4-FFF2-40B4-BE49-F238E27FC236}">
                  <a16:creationId xmlns:a16="http://schemas.microsoft.com/office/drawing/2014/main" id="{B9082793-1FED-45B6-9827-A9985475D1E3}"/>
                </a:ext>
              </a:extLst>
            </p:cNvPr>
            <p:cNvSpPr>
              <a:spLocks noChangeArrowheads="1"/>
            </p:cNvSpPr>
            <p:nvPr/>
          </p:nvSpPr>
          <p:spPr bwMode="auto">
            <a:xfrm>
              <a:off x="2017" y="2976"/>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27" name="Oval 79">
              <a:extLst>
                <a:ext uri="{FF2B5EF4-FFF2-40B4-BE49-F238E27FC236}">
                  <a16:creationId xmlns:a16="http://schemas.microsoft.com/office/drawing/2014/main" id="{1147D4CA-5FDC-459D-A57F-2713515D027A}"/>
                </a:ext>
              </a:extLst>
            </p:cNvPr>
            <p:cNvSpPr>
              <a:spLocks noChangeArrowheads="1"/>
            </p:cNvSpPr>
            <p:nvPr/>
          </p:nvSpPr>
          <p:spPr bwMode="auto">
            <a:xfrm>
              <a:off x="2289" y="1570"/>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28" name="Oval 80">
              <a:extLst>
                <a:ext uri="{FF2B5EF4-FFF2-40B4-BE49-F238E27FC236}">
                  <a16:creationId xmlns:a16="http://schemas.microsoft.com/office/drawing/2014/main" id="{B499FE55-CAF4-4EB3-8E08-B9A22F32F88D}"/>
                </a:ext>
              </a:extLst>
            </p:cNvPr>
            <p:cNvSpPr>
              <a:spLocks noChangeArrowheads="1"/>
            </p:cNvSpPr>
            <p:nvPr/>
          </p:nvSpPr>
          <p:spPr bwMode="auto">
            <a:xfrm>
              <a:off x="2289" y="1887"/>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29" name="Oval 81">
              <a:extLst>
                <a:ext uri="{FF2B5EF4-FFF2-40B4-BE49-F238E27FC236}">
                  <a16:creationId xmlns:a16="http://schemas.microsoft.com/office/drawing/2014/main" id="{0A737365-AE3B-4446-BBEB-2EDADF0BA11C}"/>
                </a:ext>
              </a:extLst>
            </p:cNvPr>
            <p:cNvSpPr>
              <a:spLocks noChangeArrowheads="1"/>
            </p:cNvSpPr>
            <p:nvPr/>
          </p:nvSpPr>
          <p:spPr bwMode="auto">
            <a:xfrm>
              <a:off x="2289" y="2205"/>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30" name="Oval 82">
              <a:extLst>
                <a:ext uri="{FF2B5EF4-FFF2-40B4-BE49-F238E27FC236}">
                  <a16:creationId xmlns:a16="http://schemas.microsoft.com/office/drawing/2014/main" id="{CD687A70-71D3-4282-A1DF-0E23A72CBE27}"/>
                </a:ext>
              </a:extLst>
            </p:cNvPr>
            <p:cNvSpPr>
              <a:spLocks noChangeArrowheads="1"/>
            </p:cNvSpPr>
            <p:nvPr/>
          </p:nvSpPr>
          <p:spPr bwMode="auto">
            <a:xfrm>
              <a:off x="2289" y="2522"/>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31" name="Oval 83">
              <a:extLst>
                <a:ext uri="{FF2B5EF4-FFF2-40B4-BE49-F238E27FC236}">
                  <a16:creationId xmlns:a16="http://schemas.microsoft.com/office/drawing/2014/main" id="{CD36D10B-C364-4016-8AD9-96C4AD0924E0}"/>
                </a:ext>
              </a:extLst>
            </p:cNvPr>
            <p:cNvSpPr>
              <a:spLocks noChangeArrowheads="1"/>
            </p:cNvSpPr>
            <p:nvPr/>
          </p:nvSpPr>
          <p:spPr bwMode="auto">
            <a:xfrm>
              <a:off x="2289" y="2840"/>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32" name="Oval 84">
              <a:extLst>
                <a:ext uri="{FF2B5EF4-FFF2-40B4-BE49-F238E27FC236}">
                  <a16:creationId xmlns:a16="http://schemas.microsoft.com/office/drawing/2014/main" id="{DD6DB541-1C40-4090-8C5F-D3D5E735581A}"/>
                </a:ext>
              </a:extLst>
            </p:cNvPr>
            <p:cNvSpPr>
              <a:spLocks noChangeArrowheads="1"/>
            </p:cNvSpPr>
            <p:nvPr/>
          </p:nvSpPr>
          <p:spPr bwMode="auto">
            <a:xfrm>
              <a:off x="2562" y="1434"/>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33" name="Oval 85">
              <a:extLst>
                <a:ext uri="{FF2B5EF4-FFF2-40B4-BE49-F238E27FC236}">
                  <a16:creationId xmlns:a16="http://schemas.microsoft.com/office/drawing/2014/main" id="{54D5EC86-32B9-4FD2-94F7-215A4489CEF1}"/>
                </a:ext>
              </a:extLst>
            </p:cNvPr>
            <p:cNvSpPr>
              <a:spLocks noChangeArrowheads="1"/>
            </p:cNvSpPr>
            <p:nvPr/>
          </p:nvSpPr>
          <p:spPr bwMode="auto">
            <a:xfrm>
              <a:off x="2562" y="1751"/>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34" name="Oval 86">
              <a:extLst>
                <a:ext uri="{FF2B5EF4-FFF2-40B4-BE49-F238E27FC236}">
                  <a16:creationId xmlns:a16="http://schemas.microsoft.com/office/drawing/2014/main" id="{C2842135-9F17-49DB-8781-1EC2C56C5715}"/>
                </a:ext>
              </a:extLst>
            </p:cNvPr>
            <p:cNvSpPr>
              <a:spLocks noChangeArrowheads="1"/>
            </p:cNvSpPr>
            <p:nvPr/>
          </p:nvSpPr>
          <p:spPr bwMode="auto">
            <a:xfrm>
              <a:off x="2562" y="2069"/>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35" name="Oval 87">
              <a:extLst>
                <a:ext uri="{FF2B5EF4-FFF2-40B4-BE49-F238E27FC236}">
                  <a16:creationId xmlns:a16="http://schemas.microsoft.com/office/drawing/2014/main" id="{8FF21ADB-9283-49A4-8F48-0232A154FDD0}"/>
                </a:ext>
              </a:extLst>
            </p:cNvPr>
            <p:cNvSpPr>
              <a:spLocks noChangeArrowheads="1"/>
            </p:cNvSpPr>
            <p:nvPr/>
          </p:nvSpPr>
          <p:spPr bwMode="auto">
            <a:xfrm>
              <a:off x="2562" y="2386"/>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36" name="Oval 88">
              <a:extLst>
                <a:ext uri="{FF2B5EF4-FFF2-40B4-BE49-F238E27FC236}">
                  <a16:creationId xmlns:a16="http://schemas.microsoft.com/office/drawing/2014/main" id="{AE090E4E-2B91-4E81-84A8-B9B51B886213}"/>
                </a:ext>
              </a:extLst>
            </p:cNvPr>
            <p:cNvSpPr>
              <a:spLocks noChangeArrowheads="1"/>
            </p:cNvSpPr>
            <p:nvPr/>
          </p:nvSpPr>
          <p:spPr bwMode="auto">
            <a:xfrm>
              <a:off x="2562" y="2704"/>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37" name="Oval 89">
              <a:extLst>
                <a:ext uri="{FF2B5EF4-FFF2-40B4-BE49-F238E27FC236}">
                  <a16:creationId xmlns:a16="http://schemas.microsoft.com/office/drawing/2014/main" id="{DF0E32BD-551E-4780-9E15-0409C631B3D4}"/>
                </a:ext>
              </a:extLst>
            </p:cNvPr>
            <p:cNvSpPr>
              <a:spLocks noChangeArrowheads="1"/>
            </p:cNvSpPr>
            <p:nvPr/>
          </p:nvSpPr>
          <p:spPr bwMode="auto">
            <a:xfrm>
              <a:off x="2834" y="1298"/>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38" name="Oval 90">
              <a:extLst>
                <a:ext uri="{FF2B5EF4-FFF2-40B4-BE49-F238E27FC236}">
                  <a16:creationId xmlns:a16="http://schemas.microsoft.com/office/drawing/2014/main" id="{51CE923E-C298-4E60-9DD0-87405DF6BDCC}"/>
                </a:ext>
              </a:extLst>
            </p:cNvPr>
            <p:cNvSpPr>
              <a:spLocks noChangeArrowheads="1"/>
            </p:cNvSpPr>
            <p:nvPr/>
          </p:nvSpPr>
          <p:spPr bwMode="auto">
            <a:xfrm>
              <a:off x="2834" y="1615"/>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39" name="Oval 91">
              <a:extLst>
                <a:ext uri="{FF2B5EF4-FFF2-40B4-BE49-F238E27FC236}">
                  <a16:creationId xmlns:a16="http://schemas.microsoft.com/office/drawing/2014/main" id="{3616D677-2E70-446A-A78E-397B2239D5A0}"/>
                </a:ext>
              </a:extLst>
            </p:cNvPr>
            <p:cNvSpPr>
              <a:spLocks noChangeArrowheads="1"/>
            </p:cNvSpPr>
            <p:nvPr/>
          </p:nvSpPr>
          <p:spPr bwMode="auto">
            <a:xfrm>
              <a:off x="2834" y="1933"/>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40" name="Oval 92">
              <a:extLst>
                <a:ext uri="{FF2B5EF4-FFF2-40B4-BE49-F238E27FC236}">
                  <a16:creationId xmlns:a16="http://schemas.microsoft.com/office/drawing/2014/main" id="{6EBC4C52-769B-42DA-A716-82E99C2EA70B}"/>
                </a:ext>
              </a:extLst>
            </p:cNvPr>
            <p:cNvSpPr>
              <a:spLocks noChangeArrowheads="1"/>
            </p:cNvSpPr>
            <p:nvPr/>
          </p:nvSpPr>
          <p:spPr bwMode="auto">
            <a:xfrm>
              <a:off x="2834" y="2250"/>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41" name="Oval 93">
              <a:extLst>
                <a:ext uri="{FF2B5EF4-FFF2-40B4-BE49-F238E27FC236}">
                  <a16:creationId xmlns:a16="http://schemas.microsoft.com/office/drawing/2014/main" id="{AC853553-C74E-45AA-A182-91BEE9DD59B0}"/>
                </a:ext>
              </a:extLst>
            </p:cNvPr>
            <p:cNvSpPr>
              <a:spLocks noChangeArrowheads="1"/>
            </p:cNvSpPr>
            <p:nvPr/>
          </p:nvSpPr>
          <p:spPr bwMode="auto">
            <a:xfrm>
              <a:off x="2834" y="2568"/>
              <a:ext cx="318" cy="318"/>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04454"/>
                                        </p:tgtEl>
                                        <p:attrNameLst>
                                          <p:attrName>style.visibility</p:attrName>
                                        </p:attrNameLst>
                                      </p:cBhvr>
                                      <p:to>
                                        <p:strVal val="visible"/>
                                      </p:to>
                                    </p:set>
                                    <p:animEffect transition="in" filter="slide(fromBottom)">
                                      <p:cBhvr>
                                        <p:cTn id="7" dur="500"/>
                                        <p:tgtEl>
                                          <p:spTgt spid="1044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4451">
                                            <p:txEl>
                                              <p:pRg st="3" end="3"/>
                                            </p:txEl>
                                          </p:spTgt>
                                        </p:tgtEl>
                                        <p:attrNameLst>
                                          <p:attrName>style.visibility</p:attrName>
                                        </p:attrNameLst>
                                      </p:cBhvr>
                                      <p:to>
                                        <p:strVal val="visible"/>
                                      </p:to>
                                    </p:set>
                                    <p:animEffect transition="in" filter="wipe(left)">
                                      <p:cBhvr>
                                        <p:cTn id="12" dur="500"/>
                                        <p:tgtEl>
                                          <p:spTgt spid="10445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04452"/>
                                        </p:tgtEl>
                                        <p:attrNameLst>
                                          <p:attrName>style.visibility</p:attrName>
                                        </p:attrNameLst>
                                      </p:cBhvr>
                                      <p:to>
                                        <p:strVal val="visible"/>
                                      </p:to>
                                    </p:set>
                                    <p:animEffect transition="in" filter="slide(fromBottom)">
                                      <p:cBhvr>
                                        <p:cTn id="17" dur="500"/>
                                        <p:tgtEl>
                                          <p:spTgt spid="104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CA520E2F-A852-49EF-B55B-CF781E6896D6}"/>
              </a:ext>
            </a:extLst>
          </p:cNvPr>
          <p:cNvSpPr>
            <a:spLocks noGrp="1" noChangeArrowheads="1"/>
          </p:cNvSpPr>
          <p:nvPr>
            <p:ph type="title"/>
          </p:nvPr>
        </p:nvSpPr>
        <p:spPr>
          <a:xfrm>
            <a:off x="1350963" y="476250"/>
            <a:ext cx="7793037" cy="650875"/>
          </a:xfrm>
        </p:spPr>
        <p:txBody>
          <a:bodyPr/>
          <a:lstStyle/>
          <a:p>
            <a:r>
              <a:rPr lang="zh-CN" altLang="en-US" sz="4000" b="1">
                <a:latin typeface="Arial Unicode MS" pitchFamily="34" charset="-122"/>
                <a:ea typeface="楷体_GB2312" pitchFamily="49" charset="-122"/>
              </a:rPr>
              <a:t>部分原子的半径</a:t>
            </a:r>
          </a:p>
        </p:txBody>
      </p:sp>
      <p:sp>
        <p:nvSpPr>
          <p:cNvPr id="108547" name="Rectangle 3">
            <a:extLst>
              <a:ext uri="{FF2B5EF4-FFF2-40B4-BE49-F238E27FC236}">
                <a16:creationId xmlns:a16="http://schemas.microsoft.com/office/drawing/2014/main" id="{7447DD00-3B83-40FC-AF22-F330B82C291F}"/>
              </a:ext>
            </a:extLst>
          </p:cNvPr>
          <p:cNvSpPr>
            <a:spLocks noGrp="1" noChangeArrowheads="1"/>
          </p:cNvSpPr>
          <p:nvPr>
            <p:ph type="body" idx="1"/>
          </p:nvPr>
        </p:nvSpPr>
        <p:spPr>
          <a:xfrm>
            <a:off x="533400" y="1412875"/>
            <a:ext cx="8610600" cy="3024188"/>
          </a:xfrm>
        </p:spPr>
        <p:txBody>
          <a:bodyPr/>
          <a:lstStyle/>
          <a:p>
            <a:pPr>
              <a:buFont typeface="Wingdings" panose="05000000000000000000" pitchFamily="2" charset="2"/>
              <a:buNone/>
            </a:pPr>
            <a:r>
              <a:rPr lang="zh-CN" altLang="en-US" sz="2800" b="1">
                <a:latin typeface="Times New Roman" panose="02020603050405020304" pitchFamily="18" charset="0"/>
                <a:ea typeface="楷体_GB2312" pitchFamily="49" charset="-122"/>
              </a:rPr>
              <a:t>元素 </a:t>
            </a:r>
            <a:r>
              <a:rPr lang="zh-CN" altLang="en-US" sz="2800" b="1">
                <a:solidFill>
                  <a:schemeClr val="hlink"/>
                </a:solidFill>
                <a:latin typeface="Times New Roman" panose="02020603050405020304" pitchFamily="18" charset="0"/>
                <a:ea typeface="楷体_GB2312" pitchFamily="49" charset="-122"/>
              </a:rPr>
              <a:t>原子量</a:t>
            </a:r>
            <a:r>
              <a:rPr lang="en-US" altLang="zh-CN" sz="2800" b="1" i="1">
                <a:solidFill>
                  <a:schemeClr val="hlink"/>
                </a:solidFill>
                <a:latin typeface="Times New Roman" panose="02020603050405020304" pitchFamily="18" charset="0"/>
                <a:ea typeface="楷体_GB2312" pitchFamily="49" charset="-122"/>
              </a:rPr>
              <a:t>A </a:t>
            </a:r>
            <a:r>
              <a:rPr lang="zh-CN" altLang="en-US" sz="2800" b="1">
                <a:solidFill>
                  <a:schemeClr val="folHlink"/>
                </a:solidFill>
                <a:latin typeface="Times New Roman" panose="02020603050405020304" pitchFamily="18" charset="0"/>
                <a:ea typeface="楷体_GB2312" pitchFamily="49" charset="-122"/>
              </a:rPr>
              <a:t>质量密度</a:t>
            </a:r>
            <a:r>
              <a:rPr lang="en-US" altLang="zh-CN" sz="2800" b="1" i="1">
                <a:solidFill>
                  <a:schemeClr val="folHlink"/>
                </a:solidFill>
                <a:latin typeface="Times New Roman" panose="02020603050405020304" pitchFamily="18" charset="0"/>
                <a:ea typeface="楷体_GB2312" pitchFamily="49" charset="-122"/>
              </a:rPr>
              <a:t>ρ</a:t>
            </a:r>
            <a:r>
              <a:rPr lang="en-US" altLang="zh-CN" sz="2800" b="1">
                <a:solidFill>
                  <a:schemeClr val="folHlink"/>
                </a:solidFill>
                <a:latin typeface="Times New Roman" panose="02020603050405020304" pitchFamily="18" charset="0"/>
                <a:ea typeface="楷体_GB2312" pitchFamily="49" charset="-122"/>
              </a:rPr>
              <a:t>（g/cm</a:t>
            </a:r>
            <a:r>
              <a:rPr lang="en-US" altLang="zh-CN" sz="2800" b="1" baseline="30000">
                <a:solidFill>
                  <a:schemeClr val="folHlink"/>
                </a:solidFill>
                <a:latin typeface="Times New Roman" panose="02020603050405020304" pitchFamily="18" charset="0"/>
                <a:ea typeface="楷体_GB2312" pitchFamily="49" charset="-122"/>
              </a:rPr>
              <a:t>3</a:t>
            </a:r>
            <a:r>
              <a:rPr lang="en-US" altLang="zh-CN" sz="2800" b="1">
                <a:solidFill>
                  <a:schemeClr val="folHlink"/>
                </a:solidFill>
                <a:latin typeface="Times New Roman" panose="02020603050405020304" pitchFamily="18" charset="0"/>
                <a:ea typeface="楷体_GB2312" pitchFamily="49" charset="-122"/>
              </a:rPr>
              <a:t>）</a:t>
            </a:r>
            <a:r>
              <a:rPr lang="zh-CN" altLang="en-US" sz="2800" b="1">
                <a:solidFill>
                  <a:schemeClr val="accent1"/>
                </a:solidFill>
                <a:latin typeface="Times New Roman" panose="02020603050405020304" pitchFamily="18" charset="0"/>
                <a:ea typeface="楷体_GB2312" pitchFamily="49" charset="-122"/>
              </a:rPr>
              <a:t>原子半径</a:t>
            </a:r>
            <a:r>
              <a:rPr lang="en-US" altLang="zh-CN" sz="2800" b="1" i="1">
                <a:solidFill>
                  <a:schemeClr val="accent1"/>
                </a:solidFill>
                <a:latin typeface="Times New Roman" panose="02020603050405020304" pitchFamily="18" charset="0"/>
                <a:ea typeface="楷体_GB2312" pitchFamily="49" charset="-122"/>
              </a:rPr>
              <a:t>r</a:t>
            </a:r>
            <a:r>
              <a:rPr lang="en-US" altLang="zh-CN" sz="2800" b="1">
                <a:solidFill>
                  <a:schemeClr val="accent1"/>
                </a:solidFill>
                <a:latin typeface="Times New Roman" panose="02020603050405020304" pitchFamily="18" charset="0"/>
                <a:ea typeface="楷体_GB2312" pitchFamily="49" charset="-122"/>
              </a:rPr>
              <a:t>（</a:t>
            </a:r>
            <a:r>
              <a:rPr lang="en-US" altLang="zh-CN" sz="2800" b="1">
                <a:solidFill>
                  <a:schemeClr val="accent1"/>
                </a:solidFill>
                <a:latin typeface="Times New Roman" panose="02020603050405020304" pitchFamily="18" charset="0"/>
              </a:rPr>
              <a:t>Å</a:t>
            </a:r>
            <a:r>
              <a:rPr lang="en-US" altLang="zh-CN" sz="2800" b="1">
                <a:solidFill>
                  <a:schemeClr val="accent1"/>
                </a:solidFill>
                <a:latin typeface="Times New Roman" panose="02020603050405020304" pitchFamily="18" charset="0"/>
                <a:ea typeface="楷体_GB2312" pitchFamily="49" charset="-122"/>
              </a:rPr>
              <a:t> ）</a:t>
            </a:r>
          </a:p>
          <a:p>
            <a:pPr>
              <a:buFont typeface="Wingdings" panose="05000000000000000000" pitchFamily="2" charset="2"/>
              <a:buNone/>
            </a:pPr>
            <a:r>
              <a:rPr lang="zh-CN" altLang="en-US" sz="2800" b="1">
                <a:latin typeface="Times New Roman" panose="02020603050405020304" pitchFamily="18" charset="0"/>
                <a:ea typeface="楷体_GB2312" pitchFamily="49" charset="-122"/>
              </a:rPr>
              <a:t> 锂         </a:t>
            </a:r>
            <a:r>
              <a:rPr lang="en-US" altLang="zh-CN" sz="2800" b="1">
                <a:solidFill>
                  <a:schemeClr val="hlink"/>
                </a:solidFill>
                <a:latin typeface="Times New Roman" panose="02020603050405020304" pitchFamily="18" charset="0"/>
                <a:ea typeface="楷体_GB2312" pitchFamily="49" charset="-122"/>
              </a:rPr>
              <a:t>7</a:t>
            </a:r>
            <a:r>
              <a:rPr lang="zh-CN" altLang="en-US" sz="2800" b="1">
                <a:latin typeface="Times New Roman" panose="02020603050405020304" pitchFamily="18" charset="0"/>
                <a:ea typeface="楷体_GB2312" pitchFamily="49" charset="-122"/>
              </a:rPr>
              <a:t>                </a:t>
            </a:r>
            <a:r>
              <a:rPr lang="en-US" altLang="zh-CN" sz="2800" b="1">
                <a:solidFill>
                  <a:schemeClr val="folHlink"/>
                </a:solidFill>
                <a:latin typeface="Times New Roman" panose="02020603050405020304" pitchFamily="18" charset="0"/>
                <a:ea typeface="楷体_GB2312" pitchFamily="49" charset="-122"/>
              </a:rPr>
              <a:t>0.70</a:t>
            </a:r>
            <a:r>
              <a:rPr lang="zh-CN" altLang="en-US" sz="2800" b="1">
                <a:latin typeface="Times New Roman" panose="02020603050405020304" pitchFamily="18" charset="0"/>
                <a:ea typeface="楷体_GB2312" pitchFamily="49" charset="-122"/>
              </a:rPr>
              <a:t>                            </a:t>
            </a:r>
            <a:r>
              <a:rPr lang="en-US" altLang="zh-CN" sz="2800" b="1">
                <a:solidFill>
                  <a:schemeClr val="accent1"/>
                </a:solidFill>
                <a:latin typeface="Times New Roman" panose="02020603050405020304" pitchFamily="18" charset="0"/>
                <a:ea typeface="楷体_GB2312" pitchFamily="49" charset="-122"/>
              </a:rPr>
              <a:t>1.6</a:t>
            </a:r>
            <a:endParaRPr lang="zh-CN" altLang="en-US" sz="2800" b="1">
              <a:solidFill>
                <a:schemeClr val="accent1"/>
              </a:solidFill>
              <a:latin typeface="Times New Roman" panose="02020603050405020304" pitchFamily="18" charset="0"/>
              <a:ea typeface="Arial Unicode MS" pitchFamily="34" charset="-122"/>
            </a:endParaRPr>
          </a:p>
          <a:p>
            <a:pPr>
              <a:buFont typeface="Wingdings" panose="05000000000000000000" pitchFamily="2" charset="2"/>
              <a:buNone/>
            </a:pPr>
            <a:r>
              <a:rPr lang="zh-CN" altLang="en-US" sz="2800" b="1">
                <a:latin typeface="Times New Roman" panose="02020603050405020304" pitchFamily="18" charset="0"/>
                <a:ea typeface="楷体_GB2312" pitchFamily="49" charset="-122"/>
              </a:rPr>
              <a:t> 铝        </a:t>
            </a:r>
            <a:r>
              <a:rPr lang="en-US" altLang="zh-CN" sz="2800" b="1">
                <a:solidFill>
                  <a:schemeClr val="hlink"/>
                </a:solidFill>
                <a:latin typeface="Times New Roman" panose="02020603050405020304" pitchFamily="18" charset="0"/>
                <a:ea typeface="楷体_GB2312" pitchFamily="49" charset="-122"/>
              </a:rPr>
              <a:t>27</a:t>
            </a:r>
            <a:r>
              <a:rPr lang="zh-CN" altLang="en-US" sz="2800" b="1">
                <a:latin typeface="Times New Roman" panose="02020603050405020304" pitchFamily="18" charset="0"/>
                <a:ea typeface="楷体_GB2312" pitchFamily="49" charset="-122"/>
              </a:rPr>
              <a:t>               </a:t>
            </a:r>
            <a:r>
              <a:rPr lang="en-US" altLang="zh-CN" sz="2800" b="1">
                <a:solidFill>
                  <a:schemeClr val="folHlink"/>
                </a:solidFill>
                <a:latin typeface="Times New Roman" panose="02020603050405020304" pitchFamily="18" charset="0"/>
                <a:ea typeface="楷体_GB2312" pitchFamily="49" charset="-122"/>
              </a:rPr>
              <a:t>2.70</a:t>
            </a:r>
            <a:r>
              <a:rPr lang="zh-CN" altLang="en-US" sz="2800" b="1">
                <a:latin typeface="Times New Roman" panose="02020603050405020304" pitchFamily="18" charset="0"/>
                <a:ea typeface="楷体_GB2312" pitchFamily="49" charset="-122"/>
              </a:rPr>
              <a:t>                            </a:t>
            </a:r>
            <a:r>
              <a:rPr lang="en-US" altLang="zh-CN" sz="2800" b="1">
                <a:solidFill>
                  <a:schemeClr val="accent1"/>
                </a:solidFill>
                <a:latin typeface="Times New Roman" panose="02020603050405020304" pitchFamily="18" charset="0"/>
                <a:ea typeface="楷体_GB2312" pitchFamily="49" charset="-122"/>
              </a:rPr>
              <a:t>1.6</a:t>
            </a:r>
            <a:endParaRPr lang="zh-CN" altLang="en-US" sz="2800" b="1">
              <a:solidFill>
                <a:schemeClr val="accent1"/>
              </a:solidFill>
              <a:latin typeface="Times New Roman" panose="02020603050405020304" pitchFamily="18" charset="0"/>
              <a:ea typeface="Arial Unicode MS" pitchFamily="34" charset="-122"/>
            </a:endParaRPr>
          </a:p>
          <a:p>
            <a:pPr>
              <a:buFont typeface="Wingdings" panose="05000000000000000000" pitchFamily="2" charset="2"/>
              <a:buNone/>
            </a:pPr>
            <a:r>
              <a:rPr lang="zh-CN" altLang="en-US" sz="2800" b="1">
                <a:latin typeface="Times New Roman" panose="02020603050405020304" pitchFamily="18" charset="0"/>
                <a:ea typeface="楷体_GB2312" pitchFamily="49" charset="-122"/>
              </a:rPr>
              <a:t> 铜        </a:t>
            </a:r>
            <a:r>
              <a:rPr lang="en-US" altLang="zh-CN" sz="2800" b="1">
                <a:solidFill>
                  <a:schemeClr val="hlink"/>
                </a:solidFill>
                <a:latin typeface="Times New Roman" panose="02020603050405020304" pitchFamily="18" charset="0"/>
                <a:ea typeface="楷体_GB2312" pitchFamily="49" charset="-122"/>
              </a:rPr>
              <a:t>63</a:t>
            </a:r>
            <a:r>
              <a:rPr lang="zh-CN" altLang="en-US" sz="2800" b="1">
                <a:latin typeface="Times New Roman" panose="02020603050405020304" pitchFamily="18" charset="0"/>
                <a:ea typeface="楷体_GB2312" pitchFamily="49" charset="-122"/>
              </a:rPr>
              <a:t>               </a:t>
            </a:r>
            <a:r>
              <a:rPr lang="en-US" altLang="zh-CN" sz="2800" b="1">
                <a:solidFill>
                  <a:schemeClr val="folHlink"/>
                </a:solidFill>
                <a:latin typeface="Times New Roman" panose="02020603050405020304" pitchFamily="18" charset="0"/>
                <a:ea typeface="楷体_GB2312" pitchFamily="49" charset="-122"/>
              </a:rPr>
              <a:t>8.90</a:t>
            </a:r>
            <a:r>
              <a:rPr lang="zh-CN" altLang="en-US" sz="2800" b="1">
                <a:latin typeface="Times New Roman" panose="02020603050405020304" pitchFamily="18" charset="0"/>
                <a:ea typeface="楷体_GB2312" pitchFamily="49" charset="-122"/>
              </a:rPr>
              <a:t>                            </a:t>
            </a:r>
            <a:r>
              <a:rPr lang="en-US" altLang="zh-CN" sz="2800" b="1">
                <a:solidFill>
                  <a:schemeClr val="accent1"/>
                </a:solidFill>
                <a:latin typeface="Times New Roman" panose="02020603050405020304" pitchFamily="18" charset="0"/>
                <a:ea typeface="楷体_GB2312" pitchFamily="49" charset="-122"/>
              </a:rPr>
              <a:t>1.4</a:t>
            </a:r>
            <a:endParaRPr lang="zh-CN" altLang="en-US" sz="2800" b="1">
              <a:solidFill>
                <a:schemeClr val="accent1"/>
              </a:solidFill>
              <a:latin typeface="Times New Roman" panose="02020603050405020304" pitchFamily="18" charset="0"/>
              <a:ea typeface="Arial Unicode MS" pitchFamily="34" charset="-122"/>
            </a:endParaRPr>
          </a:p>
          <a:p>
            <a:pPr>
              <a:buFont typeface="Wingdings" panose="05000000000000000000" pitchFamily="2" charset="2"/>
              <a:buNone/>
            </a:pPr>
            <a:r>
              <a:rPr lang="zh-CN" altLang="en-US" sz="2800" b="1">
                <a:latin typeface="Times New Roman" panose="02020603050405020304" pitchFamily="18" charset="0"/>
                <a:ea typeface="楷体_GB2312" pitchFamily="49" charset="-122"/>
              </a:rPr>
              <a:t> 硫        </a:t>
            </a:r>
            <a:r>
              <a:rPr lang="en-US" altLang="zh-CN" sz="2800" b="1">
                <a:solidFill>
                  <a:schemeClr val="hlink"/>
                </a:solidFill>
                <a:latin typeface="Times New Roman" panose="02020603050405020304" pitchFamily="18" charset="0"/>
                <a:ea typeface="楷体_GB2312" pitchFamily="49" charset="-122"/>
              </a:rPr>
              <a:t>32</a:t>
            </a:r>
            <a:r>
              <a:rPr lang="zh-CN" altLang="en-US" sz="2800" b="1">
                <a:latin typeface="Times New Roman" panose="02020603050405020304" pitchFamily="18" charset="0"/>
                <a:ea typeface="楷体_GB2312" pitchFamily="49" charset="-122"/>
              </a:rPr>
              <a:t>               </a:t>
            </a:r>
            <a:r>
              <a:rPr lang="en-US" altLang="zh-CN" sz="2800" b="1">
                <a:solidFill>
                  <a:schemeClr val="folHlink"/>
                </a:solidFill>
                <a:latin typeface="Times New Roman" panose="02020603050405020304" pitchFamily="18" charset="0"/>
                <a:ea typeface="楷体_GB2312" pitchFamily="49" charset="-122"/>
              </a:rPr>
              <a:t>2.07</a:t>
            </a:r>
            <a:r>
              <a:rPr lang="zh-CN" altLang="en-US" sz="2800" b="1">
                <a:latin typeface="Times New Roman" panose="02020603050405020304" pitchFamily="18" charset="0"/>
                <a:ea typeface="楷体_GB2312" pitchFamily="49" charset="-122"/>
              </a:rPr>
              <a:t>                            </a:t>
            </a:r>
            <a:r>
              <a:rPr lang="en-US" altLang="zh-CN" sz="2800" b="1">
                <a:solidFill>
                  <a:schemeClr val="accent1"/>
                </a:solidFill>
                <a:latin typeface="Times New Roman" panose="02020603050405020304" pitchFamily="18" charset="0"/>
                <a:ea typeface="楷体_GB2312" pitchFamily="49" charset="-122"/>
              </a:rPr>
              <a:t>1.8</a:t>
            </a:r>
            <a:endParaRPr lang="zh-CN" altLang="en-US" sz="2800" b="1">
              <a:solidFill>
                <a:schemeClr val="accent1"/>
              </a:solidFill>
              <a:latin typeface="Times New Roman" panose="02020603050405020304" pitchFamily="18" charset="0"/>
              <a:ea typeface="Arial Unicode MS" pitchFamily="34" charset="-122"/>
            </a:endParaRPr>
          </a:p>
          <a:p>
            <a:pPr>
              <a:buFont typeface="Wingdings" panose="05000000000000000000" pitchFamily="2" charset="2"/>
              <a:buNone/>
            </a:pPr>
            <a:r>
              <a:rPr lang="zh-CN" altLang="en-US" sz="2800" b="1">
                <a:latin typeface="Times New Roman" panose="02020603050405020304" pitchFamily="18" charset="0"/>
                <a:ea typeface="楷体_GB2312" pitchFamily="49" charset="-122"/>
              </a:rPr>
              <a:t> 铅       </a:t>
            </a:r>
            <a:r>
              <a:rPr lang="en-US" altLang="zh-CN" sz="2800" b="1">
                <a:solidFill>
                  <a:schemeClr val="hlink"/>
                </a:solidFill>
                <a:latin typeface="Times New Roman" panose="02020603050405020304" pitchFamily="18" charset="0"/>
                <a:ea typeface="楷体_GB2312" pitchFamily="49" charset="-122"/>
              </a:rPr>
              <a:t>207</a:t>
            </a:r>
            <a:r>
              <a:rPr lang="zh-CN" altLang="en-US" sz="2800" b="1">
                <a:latin typeface="Times New Roman" panose="02020603050405020304" pitchFamily="18" charset="0"/>
                <a:ea typeface="楷体_GB2312" pitchFamily="49" charset="-122"/>
              </a:rPr>
              <a:t>            </a:t>
            </a:r>
            <a:r>
              <a:rPr lang="en-US" altLang="zh-CN" sz="2800" b="1">
                <a:solidFill>
                  <a:schemeClr val="folHlink"/>
                </a:solidFill>
                <a:latin typeface="Times New Roman" panose="02020603050405020304" pitchFamily="18" charset="0"/>
                <a:ea typeface="楷体_GB2312" pitchFamily="49" charset="-122"/>
              </a:rPr>
              <a:t>11.34</a:t>
            </a:r>
            <a:r>
              <a:rPr lang="zh-CN" altLang="en-US" sz="2800" b="1">
                <a:latin typeface="Times New Roman" panose="02020603050405020304" pitchFamily="18" charset="0"/>
                <a:ea typeface="楷体_GB2312" pitchFamily="49" charset="-122"/>
              </a:rPr>
              <a:t>                            </a:t>
            </a:r>
            <a:r>
              <a:rPr lang="en-US" altLang="zh-CN" sz="2800" b="1">
                <a:solidFill>
                  <a:schemeClr val="accent1"/>
                </a:solidFill>
                <a:latin typeface="Times New Roman" panose="02020603050405020304" pitchFamily="18" charset="0"/>
                <a:ea typeface="楷体_GB2312" pitchFamily="49" charset="-122"/>
              </a:rPr>
              <a:t>1.9</a:t>
            </a:r>
            <a:endParaRPr lang="zh-CN" altLang="en-US" sz="2800" b="1">
              <a:solidFill>
                <a:schemeClr val="accent1"/>
              </a:solidFill>
              <a:latin typeface="Times New Roman" panose="02020603050405020304" pitchFamily="18" charset="0"/>
              <a:ea typeface="楷体_GB2312" pitchFamily="49" charset="-122"/>
            </a:endParaRPr>
          </a:p>
        </p:txBody>
      </p:sp>
      <p:sp>
        <p:nvSpPr>
          <p:cNvPr id="108548" name="Rectangle 4">
            <a:extLst>
              <a:ext uri="{FF2B5EF4-FFF2-40B4-BE49-F238E27FC236}">
                <a16:creationId xmlns:a16="http://schemas.microsoft.com/office/drawing/2014/main" id="{FCFBB8A7-1BFA-48AA-88A9-55927D64638F}"/>
              </a:ext>
            </a:extLst>
          </p:cNvPr>
          <p:cNvSpPr>
            <a:spLocks noChangeArrowheads="1"/>
          </p:cNvSpPr>
          <p:nvPr/>
        </p:nvSpPr>
        <p:spPr bwMode="auto">
          <a:xfrm>
            <a:off x="395288" y="4652963"/>
            <a:ext cx="8229600" cy="187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lgn="l">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lgn="l">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lgn="l">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gn="l">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a:buFont typeface="Wingdings" panose="05000000000000000000" pitchFamily="2" charset="2"/>
              <a:buNone/>
            </a:pPr>
            <a:r>
              <a:rPr lang="zh-CN" altLang="en-US">
                <a:latin typeface="Arial Unicode MS" pitchFamily="34" charset="-122"/>
                <a:ea typeface="楷体_GB2312" pitchFamily="49" charset="-122"/>
              </a:rPr>
              <a:t>         </a:t>
            </a:r>
            <a:r>
              <a:rPr lang="zh-CN" altLang="en-US" sz="2400" b="1">
                <a:latin typeface="Times New Roman" panose="02020603050405020304" pitchFamily="18" charset="0"/>
                <a:ea typeface="楷体_GB2312" pitchFamily="49" charset="-122"/>
              </a:rPr>
              <a:t>其中１</a:t>
            </a:r>
            <a:r>
              <a:rPr lang="en-US" altLang="zh-CN" sz="2400" b="1">
                <a:latin typeface="Times New Roman" panose="02020603050405020304" pitchFamily="18" charset="0"/>
              </a:rPr>
              <a:t>Å</a:t>
            </a:r>
            <a:r>
              <a:rPr lang="en-US" altLang="zh-CN" sz="2400" b="1">
                <a:latin typeface="Times New Roman" panose="02020603050405020304" pitchFamily="18" charset="0"/>
                <a:ea typeface="楷体_GB2312" pitchFamily="49" charset="-122"/>
              </a:rPr>
              <a:t> （</a:t>
            </a:r>
            <a:r>
              <a:rPr lang="zh-CN" altLang="en-US" sz="2400" b="1">
                <a:latin typeface="Times New Roman" panose="02020603050405020304" pitchFamily="18" charset="0"/>
                <a:ea typeface="楷体_GB2312" pitchFamily="49" charset="-122"/>
              </a:rPr>
              <a:t>埃）＝</a:t>
            </a:r>
            <a:r>
              <a:rPr lang="en-US" altLang="zh-CN" sz="2400" b="1">
                <a:latin typeface="Times New Roman" panose="02020603050405020304" pitchFamily="18" charset="0"/>
                <a:ea typeface="楷体_GB2312" pitchFamily="49" charset="-122"/>
              </a:rPr>
              <a:t>10</a:t>
            </a:r>
            <a:r>
              <a:rPr lang="zh-CN" altLang="en-US" sz="2400" b="1" baseline="30000">
                <a:latin typeface="Times New Roman" panose="02020603050405020304" pitchFamily="18" charset="0"/>
                <a:ea typeface="楷体_GB2312" pitchFamily="49" charset="-122"/>
              </a:rPr>
              <a:t>-</a:t>
            </a:r>
            <a:r>
              <a:rPr lang="en-US" altLang="zh-CN" sz="2400" b="1" baseline="30000">
                <a:latin typeface="Times New Roman" panose="02020603050405020304" pitchFamily="18" charset="0"/>
                <a:ea typeface="楷体_GB2312" pitchFamily="49" charset="-122"/>
              </a:rPr>
              <a:t>10</a:t>
            </a:r>
            <a:r>
              <a:rPr lang="en-US" altLang="zh-CN" sz="2400" b="1">
                <a:latin typeface="Times New Roman" panose="02020603050405020304" pitchFamily="18" charset="0"/>
                <a:ea typeface="楷体_GB2312" pitchFamily="49" charset="-122"/>
              </a:rPr>
              <a:t>m，</a:t>
            </a:r>
            <a:r>
              <a:rPr lang="zh-CN" altLang="en-US" sz="2400" b="1">
                <a:latin typeface="Times New Roman" panose="02020603050405020304" pitchFamily="18" charset="0"/>
                <a:ea typeface="楷体_GB2312" pitchFamily="49" charset="-122"/>
              </a:rPr>
              <a:t>是原子范畴中常用的长度单位。从上表可以看出，不同原子的半径几乎都差不多。这是经典物理所无法回答的。为什么这样说？作为一个“伏笔”，过几章后再说清楚。</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Effect transition="in" filter="blinds(horizontal)">
                                      <p:cBhvr>
                                        <p:cTn id="7" dur="500"/>
                                        <p:tgtEl>
                                          <p:spTgt spid="10854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8547">
                                            <p:txEl>
                                              <p:pRg st="1" end="1"/>
                                            </p:txEl>
                                          </p:spTgt>
                                        </p:tgtEl>
                                        <p:attrNameLst>
                                          <p:attrName>style.visibility</p:attrName>
                                        </p:attrNameLst>
                                      </p:cBhvr>
                                      <p:to>
                                        <p:strVal val="visible"/>
                                      </p:to>
                                    </p:set>
                                    <p:animEffect transition="in" filter="blinds(horizontal)">
                                      <p:cBhvr>
                                        <p:cTn id="10" dur="500"/>
                                        <p:tgtEl>
                                          <p:spTgt spid="10854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08547">
                                            <p:txEl>
                                              <p:pRg st="2" end="2"/>
                                            </p:txEl>
                                          </p:spTgt>
                                        </p:tgtEl>
                                        <p:attrNameLst>
                                          <p:attrName>style.visibility</p:attrName>
                                        </p:attrNameLst>
                                      </p:cBhvr>
                                      <p:to>
                                        <p:strVal val="visible"/>
                                      </p:to>
                                    </p:set>
                                    <p:animEffect transition="in" filter="blinds(horizontal)">
                                      <p:cBhvr>
                                        <p:cTn id="13" dur="500"/>
                                        <p:tgtEl>
                                          <p:spTgt spid="10854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08547">
                                            <p:txEl>
                                              <p:pRg st="3" end="3"/>
                                            </p:txEl>
                                          </p:spTgt>
                                        </p:tgtEl>
                                        <p:attrNameLst>
                                          <p:attrName>style.visibility</p:attrName>
                                        </p:attrNameLst>
                                      </p:cBhvr>
                                      <p:to>
                                        <p:strVal val="visible"/>
                                      </p:to>
                                    </p:set>
                                    <p:animEffect transition="in" filter="blinds(horizontal)">
                                      <p:cBhvr>
                                        <p:cTn id="16" dur="500"/>
                                        <p:tgtEl>
                                          <p:spTgt spid="108547">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08547">
                                            <p:txEl>
                                              <p:pRg st="4" end="4"/>
                                            </p:txEl>
                                          </p:spTgt>
                                        </p:tgtEl>
                                        <p:attrNameLst>
                                          <p:attrName>style.visibility</p:attrName>
                                        </p:attrNameLst>
                                      </p:cBhvr>
                                      <p:to>
                                        <p:strVal val="visible"/>
                                      </p:to>
                                    </p:set>
                                    <p:animEffect transition="in" filter="blinds(horizontal)">
                                      <p:cBhvr>
                                        <p:cTn id="19" dur="500"/>
                                        <p:tgtEl>
                                          <p:spTgt spid="108547">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08547">
                                            <p:txEl>
                                              <p:pRg st="5" end="5"/>
                                            </p:txEl>
                                          </p:spTgt>
                                        </p:tgtEl>
                                        <p:attrNameLst>
                                          <p:attrName>style.visibility</p:attrName>
                                        </p:attrNameLst>
                                      </p:cBhvr>
                                      <p:to>
                                        <p:strVal val="visible"/>
                                      </p:to>
                                    </p:set>
                                    <p:animEffect transition="in" filter="blinds(horizontal)">
                                      <p:cBhvr>
                                        <p:cTn id="22" dur="500"/>
                                        <p:tgtEl>
                                          <p:spTgt spid="10854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08548"/>
                                        </p:tgtEl>
                                        <p:attrNameLst>
                                          <p:attrName>style.visibility</p:attrName>
                                        </p:attrNameLst>
                                      </p:cBhvr>
                                      <p:to>
                                        <p:strVal val="visible"/>
                                      </p:to>
                                    </p:set>
                                    <p:animEffect transition="in" filter="fade">
                                      <p:cBhvr>
                                        <p:cTn id="27" dur="1000"/>
                                        <p:tgtEl>
                                          <p:spTgt spid="108548"/>
                                        </p:tgtEl>
                                      </p:cBhvr>
                                    </p:animEffect>
                                    <p:anim calcmode="lin" valueType="num">
                                      <p:cBhvr>
                                        <p:cTn id="28" dur="1000" fill="hold"/>
                                        <p:tgtEl>
                                          <p:spTgt spid="108548"/>
                                        </p:tgtEl>
                                        <p:attrNameLst>
                                          <p:attrName>ppt_x</p:attrName>
                                        </p:attrNameLst>
                                      </p:cBhvr>
                                      <p:tavLst>
                                        <p:tav tm="0">
                                          <p:val>
                                            <p:strVal val="#ppt_x"/>
                                          </p:val>
                                        </p:tav>
                                        <p:tav tm="100000">
                                          <p:val>
                                            <p:strVal val="#ppt_x"/>
                                          </p:val>
                                        </p:tav>
                                      </p:tavLst>
                                    </p:anim>
                                    <p:anim calcmode="lin" valueType="num">
                                      <p:cBhvr>
                                        <p:cTn id="29" dur="1000" fill="hold"/>
                                        <p:tgtEl>
                                          <p:spTgt spid="1085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a:extLst>
              <a:ext uri="{FF2B5EF4-FFF2-40B4-BE49-F238E27FC236}">
                <a16:creationId xmlns:a16="http://schemas.microsoft.com/office/drawing/2014/main" id="{1B0834F7-BC7D-43C2-BB7E-2E391F524F48}"/>
              </a:ext>
            </a:extLst>
          </p:cNvPr>
          <p:cNvSpPr>
            <a:spLocks noGrp="1" noChangeArrowheads="1"/>
          </p:cNvSpPr>
          <p:nvPr>
            <p:ph type="body" idx="1"/>
          </p:nvPr>
        </p:nvSpPr>
        <p:spPr>
          <a:xfrm>
            <a:off x="468313" y="1700213"/>
            <a:ext cx="8382000" cy="1081087"/>
          </a:xfrm>
        </p:spPr>
        <p:txBody>
          <a:bodyPr/>
          <a:lstStyle/>
          <a:p>
            <a:pPr algn="just">
              <a:buFont typeface="Wingdings" panose="05000000000000000000" pitchFamily="2" charset="2"/>
              <a:buNone/>
            </a:pPr>
            <a:r>
              <a:rPr lang="zh-CN" altLang="en-US" sz="2800" b="1">
                <a:latin typeface="Arial Unicode MS" pitchFamily="34" charset="-122"/>
                <a:ea typeface="楷体_GB2312" pitchFamily="49" charset="-122"/>
              </a:rPr>
              <a:t>⑵  </a:t>
            </a:r>
            <a:r>
              <a:rPr lang="zh-CN" altLang="en-US" sz="2800" b="1">
                <a:latin typeface="Times New Roman" panose="02020603050405020304" pitchFamily="18" charset="0"/>
                <a:ea typeface="楷体_GB2312" pitchFamily="49" charset="-122"/>
              </a:rPr>
              <a:t>从气体分子运动论也可以估计原子的大小。气体分子的平均自由程为</a:t>
            </a:r>
          </a:p>
        </p:txBody>
      </p:sp>
      <p:graphicFrame>
        <p:nvGraphicFramePr>
          <p:cNvPr id="111620" name="Object 4">
            <a:extLst>
              <a:ext uri="{FF2B5EF4-FFF2-40B4-BE49-F238E27FC236}">
                <a16:creationId xmlns:a16="http://schemas.microsoft.com/office/drawing/2014/main" id="{5B08A068-A3CE-4C8A-BE21-42BE720541A7}"/>
              </a:ext>
            </a:extLst>
          </p:cNvPr>
          <p:cNvGraphicFramePr>
            <a:graphicFrameLocks noChangeAspect="1"/>
          </p:cNvGraphicFramePr>
          <p:nvPr/>
        </p:nvGraphicFramePr>
        <p:xfrm>
          <a:off x="1773238" y="2711450"/>
          <a:ext cx="3411537" cy="1306513"/>
        </p:xfrm>
        <a:graphic>
          <a:graphicData uri="http://schemas.openxmlformats.org/presentationml/2006/ole">
            <mc:AlternateContent xmlns:mc="http://schemas.openxmlformats.org/markup-compatibility/2006">
              <mc:Choice xmlns:v="urn:schemas-microsoft-com:vml" Requires="v">
                <p:oleObj spid="_x0000_s111626" name="公式" r:id="rId3" imgW="965160" imgH="431640" progId="Equation.3">
                  <p:embed/>
                </p:oleObj>
              </mc:Choice>
              <mc:Fallback>
                <p:oleObj name="公式" r:id="rId3" imgW="96516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3238" y="2711450"/>
                        <a:ext cx="3411537" cy="1306513"/>
                      </a:xfrm>
                      <a:prstGeom prst="rect">
                        <a:avLst/>
                      </a:prstGeom>
                      <a:solidFill>
                        <a:srgbClr val="CCFFCC"/>
                      </a:solidFill>
                    </p:spPr>
                  </p:pic>
                </p:oleObj>
              </mc:Fallback>
            </mc:AlternateContent>
          </a:graphicData>
        </a:graphic>
      </p:graphicFrame>
      <p:sp>
        <p:nvSpPr>
          <p:cNvPr id="111622" name="Rectangle 6">
            <a:extLst>
              <a:ext uri="{FF2B5EF4-FFF2-40B4-BE49-F238E27FC236}">
                <a16:creationId xmlns:a16="http://schemas.microsoft.com/office/drawing/2014/main" id="{C5AF3E3D-66A2-494A-953D-55038279EC2F}"/>
              </a:ext>
            </a:extLst>
          </p:cNvPr>
          <p:cNvSpPr>
            <a:spLocks noChangeArrowheads="1"/>
          </p:cNvSpPr>
          <p:nvPr/>
        </p:nvSpPr>
        <p:spPr bwMode="auto">
          <a:xfrm>
            <a:off x="0" y="5229225"/>
            <a:ext cx="8820150" cy="122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lgn="l">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lgn="l">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lgn="l">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gn="l">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a:buFont typeface="Wingdings" panose="05000000000000000000" pitchFamily="2" charset="2"/>
              <a:buNone/>
            </a:pPr>
            <a:r>
              <a:rPr lang="zh-CN" altLang="en-US" sz="2800" b="1">
                <a:latin typeface="Times New Roman" panose="02020603050405020304" pitchFamily="18" charset="0"/>
                <a:ea typeface="楷体_GB2312" pitchFamily="49" charset="-122"/>
              </a:rPr>
              <a:t>    简单分子的半径的数量级与组成该分子的原子的半径的数量级相同。对于单原子分子，</a:t>
            </a:r>
            <a:r>
              <a:rPr lang="en-US" altLang="zh-CN" sz="2800" b="1" i="1">
                <a:latin typeface="Times New Roman" panose="02020603050405020304" pitchFamily="18" charset="0"/>
                <a:ea typeface="楷体_GB2312" pitchFamily="49" charset="-122"/>
              </a:rPr>
              <a:t>r</a:t>
            </a:r>
            <a:r>
              <a:rPr lang="zh-CN" altLang="en-US" sz="2800" b="1">
                <a:latin typeface="Times New Roman" panose="02020603050405020304" pitchFamily="18" charset="0"/>
                <a:ea typeface="楷体_GB2312" pitchFamily="49" charset="-122"/>
              </a:rPr>
              <a:t>亦就是原子的半径。</a:t>
            </a:r>
          </a:p>
        </p:txBody>
      </p:sp>
      <p:sp>
        <p:nvSpPr>
          <p:cNvPr id="111623" name="AutoShape 7">
            <a:extLst>
              <a:ext uri="{FF2B5EF4-FFF2-40B4-BE49-F238E27FC236}">
                <a16:creationId xmlns:a16="http://schemas.microsoft.com/office/drawing/2014/main" id="{FCC620FF-C85F-4B3E-9456-B5B474292B4A}"/>
              </a:ext>
            </a:extLst>
          </p:cNvPr>
          <p:cNvSpPr>
            <a:spLocks noChangeArrowheads="1"/>
          </p:cNvSpPr>
          <p:nvPr/>
        </p:nvSpPr>
        <p:spPr bwMode="auto">
          <a:xfrm>
            <a:off x="611188" y="4149725"/>
            <a:ext cx="1296987" cy="720725"/>
          </a:xfrm>
          <a:prstGeom prst="wedgeRoundRectCallout">
            <a:avLst>
              <a:gd name="adj1" fmla="val 53917"/>
              <a:gd name="adj2" fmla="val -140750"/>
              <a:gd name="adj3" fmla="val 16667"/>
            </a:avLst>
          </a:prstGeom>
          <a:solidFill>
            <a:srgbClr val="99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000" b="1">
                <a:solidFill>
                  <a:schemeClr val="hlink"/>
                </a:solidFill>
                <a:ea typeface="楷体_GB2312" pitchFamily="49" charset="-122"/>
              </a:rPr>
              <a:t>分子平均自由程</a:t>
            </a:r>
          </a:p>
        </p:txBody>
      </p:sp>
      <p:sp>
        <p:nvSpPr>
          <p:cNvPr id="111624" name="AutoShape 8">
            <a:extLst>
              <a:ext uri="{FF2B5EF4-FFF2-40B4-BE49-F238E27FC236}">
                <a16:creationId xmlns:a16="http://schemas.microsoft.com/office/drawing/2014/main" id="{D664110E-C298-4E29-A143-81A4EBD61E9D}"/>
              </a:ext>
            </a:extLst>
          </p:cNvPr>
          <p:cNvSpPr>
            <a:spLocks noChangeArrowheads="1"/>
          </p:cNvSpPr>
          <p:nvPr/>
        </p:nvSpPr>
        <p:spPr bwMode="auto">
          <a:xfrm>
            <a:off x="5364163" y="4149725"/>
            <a:ext cx="1441450" cy="863600"/>
          </a:xfrm>
          <a:prstGeom prst="wedgeRoundRectCallout">
            <a:avLst>
              <a:gd name="adj1" fmla="val -127866"/>
              <a:gd name="adj2" fmla="val -78676"/>
              <a:gd name="adj3" fmla="val 16667"/>
            </a:avLst>
          </a:prstGeom>
          <a:solidFill>
            <a:srgbClr val="CC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000" b="1">
                <a:ea typeface="楷体_GB2312" pitchFamily="49" charset="-122"/>
              </a:rPr>
              <a:t>单位体积中分子数</a:t>
            </a:r>
          </a:p>
        </p:txBody>
      </p:sp>
      <p:sp>
        <p:nvSpPr>
          <p:cNvPr id="111625" name="AutoShape 9">
            <a:extLst>
              <a:ext uri="{FF2B5EF4-FFF2-40B4-BE49-F238E27FC236}">
                <a16:creationId xmlns:a16="http://schemas.microsoft.com/office/drawing/2014/main" id="{D7BB77AC-E51D-4F8F-80D5-066570702A33}"/>
              </a:ext>
            </a:extLst>
          </p:cNvPr>
          <p:cNvSpPr>
            <a:spLocks noChangeArrowheads="1"/>
          </p:cNvSpPr>
          <p:nvPr/>
        </p:nvSpPr>
        <p:spPr bwMode="auto">
          <a:xfrm>
            <a:off x="6948488" y="2997200"/>
            <a:ext cx="1800225" cy="863600"/>
          </a:xfrm>
          <a:prstGeom prst="wedgeRoundRectCallout">
            <a:avLst>
              <a:gd name="adj1" fmla="val -176630"/>
              <a:gd name="adj2" fmla="val 37500"/>
              <a:gd name="adj3" fmla="val 16667"/>
            </a:avLst>
          </a:prstGeom>
          <a:solidFill>
            <a:srgbClr val="C0C0C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000" b="1">
                <a:solidFill>
                  <a:schemeClr val="folHlink"/>
                </a:solidFill>
                <a:latin typeface="楷体_GB2312" pitchFamily="49" charset="-122"/>
                <a:ea typeface="楷体_GB2312" pitchFamily="49" charset="-122"/>
              </a:rPr>
              <a:t>分子的半径</a:t>
            </a:r>
            <a:r>
              <a:rPr lang="en-US" altLang="zh-CN" sz="2000" b="1">
                <a:solidFill>
                  <a:schemeClr val="folHlink"/>
                </a:solidFill>
                <a:latin typeface="楷体_GB2312" pitchFamily="49" charset="-122"/>
                <a:ea typeface="楷体_GB2312" pitchFamily="49" charset="-122"/>
              </a:rPr>
              <a:t>-</a:t>
            </a:r>
            <a:r>
              <a:rPr lang="zh-CN" altLang="en-US" sz="2000" b="1">
                <a:solidFill>
                  <a:schemeClr val="folHlink"/>
                </a:solidFill>
                <a:latin typeface="楷体_GB2312" pitchFamily="49" charset="-122"/>
                <a:ea typeface="楷体_GB2312" pitchFamily="49" charset="-122"/>
              </a:rPr>
              <a:t>假定为球型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1620"/>
                                        </p:tgtEl>
                                        <p:attrNameLst>
                                          <p:attrName>style.visibility</p:attrName>
                                        </p:attrNameLst>
                                      </p:cBhvr>
                                      <p:to>
                                        <p:strVal val="visible"/>
                                      </p:to>
                                    </p:set>
                                    <p:animEffect transition="in" filter="wipe(left)">
                                      <p:cBhvr>
                                        <p:cTn id="7" dur="500"/>
                                        <p:tgtEl>
                                          <p:spTgt spid="1116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1623"/>
                                        </p:tgtEl>
                                        <p:attrNameLst>
                                          <p:attrName>style.visibility</p:attrName>
                                        </p:attrNameLst>
                                      </p:cBhvr>
                                      <p:to>
                                        <p:strVal val="visible"/>
                                      </p:to>
                                    </p:set>
                                    <p:animEffect transition="in" filter="wipe(up)">
                                      <p:cBhvr>
                                        <p:cTn id="12" dur="500"/>
                                        <p:tgtEl>
                                          <p:spTgt spid="1116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1624"/>
                                        </p:tgtEl>
                                        <p:attrNameLst>
                                          <p:attrName>style.visibility</p:attrName>
                                        </p:attrNameLst>
                                      </p:cBhvr>
                                      <p:to>
                                        <p:strVal val="visible"/>
                                      </p:to>
                                    </p:set>
                                    <p:animEffect transition="in" filter="wipe(left)">
                                      <p:cBhvr>
                                        <p:cTn id="17" dur="500"/>
                                        <p:tgtEl>
                                          <p:spTgt spid="1116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1625"/>
                                        </p:tgtEl>
                                        <p:attrNameLst>
                                          <p:attrName>style.visibility</p:attrName>
                                        </p:attrNameLst>
                                      </p:cBhvr>
                                      <p:to>
                                        <p:strVal val="visible"/>
                                      </p:to>
                                    </p:set>
                                    <p:animEffect transition="in" filter="wipe(left)">
                                      <p:cBhvr>
                                        <p:cTn id="22" dur="500"/>
                                        <p:tgtEl>
                                          <p:spTgt spid="1116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1622"/>
                                        </p:tgtEl>
                                        <p:attrNameLst>
                                          <p:attrName>style.visibility</p:attrName>
                                        </p:attrNameLst>
                                      </p:cBhvr>
                                      <p:to>
                                        <p:strVal val="visible"/>
                                      </p:to>
                                    </p:set>
                                    <p:animEffect transition="in" filter="blinds(horizontal)">
                                      <p:cBhvr>
                                        <p:cTn id="27" dur="500"/>
                                        <p:tgtEl>
                                          <p:spTgt spid="111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2" grpId="0"/>
      <p:bldP spid="111623" grpId="0" animBg="1"/>
      <p:bldP spid="111624" grpId="0" animBg="1"/>
      <p:bldP spid="11162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a:extLst>
              <a:ext uri="{FF2B5EF4-FFF2-40B4-BE49-F238E27FC236}">
                <a16:creationId xmlns:a16="http://schemas.microsoft.com/office/drawing/2014/main" id="{6464C8DE-AEC6-4481-B453-37CE865FB444}"/>
              </a:ext>
            </a:extLst>
          </p:cNvPr>
          <p:cNvSpPr>
            <a:spLocks noGrp="1" noChangeArrowheads="1"/>
          </p:cNvSpPr>
          <p:nvPr>
            <p:ph type="body" idx="1"/>
          </p:nvPr>
        </p:nvSpPr>
        <p:spPr>
          <a:xfrm>
            <a:off x="250825" y="1628775"/>
            <a:ext cx="8574088" cy="4840288"/>
          </a:xfrm>
        </p:spPr>
        <p:txBody>
          <a:bodyPr/>
          <a:lstStyle/>
          <a:p>
            <a:pPr algn="just">
              <a:buFont typeface="Wingdings" panose="05000000000000000000" pitchFamily="2" charset="2"/>
              <a:buNone/>
            </a:pPr>
            <a:r>
              <a:rPr lang="zh-CN" altLang="en-US" sz="2800" b="1">
                <a:latin typeface="Arial Unicode MS" pitchFamily="34" charset="-122"/>
                <a:ea typeface="楷体_GB2312" pitchFamily="49" charset="-122"/>
              </a:rPr>
              <a:t>    ⑶　</a:t>
            </a:r>
            <a:r>
              <a:rPr lang="zh-CN" altLang="en-US" sz="2800" b="1">
                <a:latin typeface="Times New Roman" panose="02020603050405020304" pitchFamily="18" charset="0"/>
                <a:ea typeface="楷体_GB2312" pitchFamily="49" charset="-122"/>
              </a:rPr>
              <a:t>从范德瓦尔斯（</a:t>
            </a:r>
            <a:r>
              <a:rPr lang="en-US" altLang="zh-CN" sz="2800" b="1">
                <a:latin typeface="Times New Roman" panose="02020603050405020304" pitchFamily="18" charset="0"/>
                <a:ea typeface="楷体_GB2312" pitchFamily="49" charset="-122"/>
              </a:rPr>
              <a:t>van der Waals 1837～1923）</a:t>
            </a:r>
            <a:r>
              <a:rPr lang="zh-CN" altLang="en-US" sz="2800" b="1">
                <a:latin typeface="Times New Roman" panose="02020603050405020304" pitchFamily="18" charset="0"/>
                <a:ea typeface="楷体_GB2312" pitchFamily="49" charset="-122"/>
              </a:rPr>
              <a:t>方程也可以测定原子的大小。在方程</a:t>
            </a:r>
          </a:p>
          <a:p>
            <a:pPr algn="just">
              <a:buFont typeface="Wingdings" panose="05000000000000000000" pitchFamily="2" charset="2"/>
              <a:buNone/>
            </a:pPr>
            <a:endParaRPr lang="zh-CN" altLang="en-US" sz="2800" b="1">
              <a:latin typeface="Times New Roman" panose="02020603050405020304" pitchFamily="18" charset="0"/>
              <a:ea typeface="Arial Unicode MS" pitchFamily="34" charset="-122"/>
            </a:endParaRPr>
          </a:p>
          <a:p>
            <a:pPr algn="just">
              <a:buFont typeface="Wingdings" panose="05000000000000000000" pitchFamily="2" charset="2"/>
              <a:buNone/>
            </a:pPr>
            <a:endParaRPr lang="zh-CN" altLang="en-US" sz="2800" b="1">
              <a:latin typeface="Times New Roman" panose="02020603050405020304" pitchFamily="18" charset="0"/>
              <a:ea typeface="Arial Unicode MS" pitchFamily="34" charset="-122"/>
            </a:endParaRPr>
          </a:p>
          <a:p>
            <a:pPr algn="just">
              <a:buFont typeface="Wingdings" panose="05000000000000000000" pitchFamily="2" charset="2"/>
              <a:buNone/>
            </a:pPr>
            <a:endParaRPr lang="zh-CN" altLang="en-US" sz="2800" b="1">
              <a:latin typeface="Times New Roman" panose="02020603050405020304" pitchFamily="18" charset="0"/>
              <a:ea typeface="楷体_GB2312" pitchFamily="49" charset="-122"/>
            </a:endParaRPr>
          </a:p>
          <a:p>
            <a:pPr algn="just">
              <a:buFont typeface="Wingdings" panose="05000000000000000000" pitchFamily="2" charset="2"/>
              <a:buNone/>
            </a:pPr>
            <a:endParaRPr lang="zh-CN" altLang="en-US" sz="2800" b="1">
              <a:latin typeface="Times New Roman" panose="02020603050405020304" pitchFamily="18" charset="0"/>
              <a:ea typeface="楷体_GB2312" pitchFamily="49" charset="-122"/>
            </a:endParaRPr>
          </a:p>
          <a:p>
            <a:pPr algn="just">
              <a:buFont typeface="Wingdings" panose="05000000000000000000" pitchFamily="2" charset="2"/>
              <a:buNone/>
            </a:pPr>
            <a:r>
              <a:rPr lang="zh-CN" altLang="en-US" sz="2800" b="1">
                <a:latin typeface="Times New Roman" panose="02020603050405020304" pitchFamily="18" charset="0"/>
                <a:ea typeface="楷体_GB2312" pitchFamily="49" charset="-122"/>
              </a:rPr>
              <a:t>    中，</a:t>
            </a:r>
            <a:r>
              <a:rPr lang="zh-CN" altLang="en-US" sz="2800" b="1" i="1">
                <a:latin typeface="Times New Roman" panose="02020603050405020304" pitchFamily="18" charset="0"/>
                <a:ea typeface="楷体_GB2312" pitchFamily="49" charset="-122"/>
              </a:rPr>
              <a:t>ｂ</a:t>
            </a:r>
            <a:r>
              <a:rPr lang="zh-CN" altLang="en-US" sz="2800" b="1">
                <a:latin typeface="Times New Roman" panose="02020603050405020304" pitchFamily="18" charset="0"/>
                <a:ea typeface="楷体_GB2312" pitchFamily="49" charset="-122"/>
              </a:rPr>
              <a:t>值按理论应等于分子所占体积的四倍。由实验定出</a:t>
            </a:r>
            <a:r>
              <a:rPr lang="zh-CN" altLang="en-US" sz="2800" b="1" i="1">
                <a:latin typeface="Times New Roman" panose="02020603050405020304" pitchFamily="18" charset="0"/>
                <a:ea typeface="楷体_GB2312" pitchFamily="49" charset="-122"/>
              </a:rPr>
              <a:t>ｂ</a:t>
            </a:r>
            <a:r>
              <a:rPr lang="zh-CN" altLang="en-US" sz="2800" b="1">
                <a:latin typeface="Times New Roman" panose="02020603050405020304" pitchFamily="18" charset="0"/>
                <a:ea typeface="楷体_GB2312" pitchFamily="49" charset="-122"/>
              </a:rPr>
              <a:t>，就可以算出分子的半径，其数量级和原子相同。</a:t>
            </a:r>
            <a:endParaRPr lang="zh-CN" altLang="en-US" sz="2800" b="1">
              <a:latin typeface="Times New Roman" panose="02020603050405020304" pitchFamily="18" charset="0"/>
            </a:endParaRPr>
          </a:p>
        </p:txBody>
      </p:sp>
      <p:graphicFrame>
        <p:nvGraphicFramePr>
          <p:cNvPr id="110596" name="Object 4">
            <a:extLst>
              <a:ext uri="{FF2B5EF4-FFF2-40B4-BE49-F238E27FC236}">
                <a16:creationId xmlns:a16="http://schemas.microsoft.com/office/drawing/2014/main" id="{67EA2CBD-C192-44C9-841F-BA1C5C960AFB}"/>
              </a:ext>
            </a:extLst>
          </p:cNvPr>
          <p:cNvGraphicFramePr>
            <a:graphicFrameLocks noChangeAspect="1"/>
          </p:cNvGraphicFramePr>
          <p:nvPr/>
        </p:nvGraphicFramePr>
        <p:xfrm>
          <a:off x="1704975" y="3040063"/>
          <a:ext cx="4068763" cy="1231900"/>
        </p:xfrm>
        <a:graphic>
          <a:graphicData uri="http://schemas.openxmlformats.org/presentationml/2006/ole">
            <mc:AlternateContent xmlns:mc="http://schemas.openxmlformats.org/markup-compatibility/2006">
              <mc:Choice xmlns:v="urn:schemas-microsoft-com:vml" Requires="v">
                <p:oleObj spid="_x0000_s208896" name="公式" r:id="rId3" imgW="1460160" imgH="444240" progId="Equation.3">
                  <p:embed/>
                </p:oleObj>
              </mc:Choice>
              <mc:Fallback>
                <p:oleObj name="公式" r:id="rId3" imgW="1460160" imgH="4442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4975" y="3040063"/>
                        <a:ext cx="4068763" cy="1231900"/>
                      </a:xfrm>
                      <a:prstGeom prst="rect">
                        <a:avLst/>
                      </a:prstGeom>
                      <a:solidFill>
                        <a:srgbClr val="00FFFF"/>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10596"/>
                                        </p:tgtEl>
                                        <p:attrNameLst>
                                          <p:attrName>style.visibility</p:attrName>
                                        </p:attrNameLst>
                                      </p:cBhvr>
                                      <p:to>
                                        <p:strVal val="visible"/>
                                      </p:to>
                                    </p:set>
                                    <p:animEffect transition="in" filter="slide(fromBottom)">
                                      <p:cBhvr>
                                        <p:cTn id="7" dur="500"/>
                                        <p:tgtEl>
                                          <p:spTgt spid="1105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0595">
                                            <p:txEl>
                                              <p:pRg st="5" end="5"/>
                                            </p:txEl>
                                          </p:spTgt>
                                        </p:tgtEl>
                                        <p:attrNameLst>
                                          <p:attrName>style.visibility</p:attrName>
                                        </p:attrNameLst>
                                      </p:cBhvr>
                                      <p:to>
                                        <p:strVal val="visible"/>
                                      </p:to>
                                    </p:set>
                                    <p:animEffect transition="in" filter="blinds(horizontal)">
                                      <p:cBhvr>
                                        <p:cTn id="12" dur="500"/>
                                        <p:tgtEl>
                                          <p:spTgt spid="1105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AC563CCF-68BA-4713-B0DD-7DEF9ACEB857}"/>
              </a:ext>
            </a:extLst>
          </p:cNvPr>
          <p:cNvSpPr>
            <a:spLocks noGrp="1" noChangeArrowheads="1"/>
          </p:cNvSpPr>
          <p:nvPr>
            <p:ph type="title"/>
          </p:nvPr>
        </p:nvSpPr>
        <p:spPr>
          <a:xfrm>
            <a:off x="1042988" y="333375"/>
            <a:ext cx="7793037" cy="750888"/>
          </a:xfrm>
        </p:spPr>
        <p:txBody>
          <a:bodyPr/>
          <a:lstStyle/>
          <a:p>
            <a:r>
              <a:rPr lang="zh-CN" altLang="en-US" sz="3600" b="1">
                <a:solidFill>
                  <a:schemeClr val="hlink"/>
                </a:solidFill>
                <a:latin typeface="Times New Roman" panose="02020603050405020304" pitchFamily="18" charset="0"/>
                <a:ea typeface="楷体_GB2312" pitchFamily="49" charset="-122"/>
              </a:rPr>
              <a:t>§1.3原子的卢瑟福核式结构模型</a:t>
            </a:r>
            <a:r>
              <a:rPr lang="zh-CN" altLang="en-US"/>
              <a:t> </a:t>
            </a:r>
          </a:p>
        </p:txBody>
      </p:sp>
      <p:sp>
        <p:nvSpPr>
          <p:cNvPr id="112643" name="Rectangle 3">
            <a:extLst>
              <a:ext uri="{FF2B5EF4-FFF2-40B4-BE49-F238E27FC236}">
                <a16:creationId xmlns:a16="http://schemas.microsoft.com/office/drawing/2014/main" id="{1F9B1677-64E7-45F4-A9AA-FA07A50A5884}"/>
              </a:ext>
            </a:extLst>
          </p:cNvPr>
          <p:cNvSpPr>
            <a:spLocks noGrp="1" noChangeArrowheads="1"/>
          </p:cNvSpPr>
          <p:nvPr>
            <p:ph type="body" idx="1"/>
          </p:nvPr>
        </p:nvSpPr>
        <p:spPr>
          <a:xfrm>
            <a:off x="304800" y="2017713"/>
            <a:ext cx="8650288" cy="4840287"/>
          </a:xfrm>
        </p:spPr>
        <p:txBody>
          <a:bodyPr/>
          <a:lstStyle/>
          <a:p>
            <a:pPr algn="just">
              <a:buFont typeface="Wingdings" panose="05000000000000000000" pitchFamily="2" charset="2"/>
              <a:buNone/>
            </a:pPr>
            <a:r>
              <a:rPr lang="zh-CN" altLang="en-US" sz="2800" b="1">
                <a:latin typeface="Arial Unicode MS" pitchFamily="34" charset="-122"/>
                <a:ea typeface="楷体_GB2312" pitchFamily="49" charset="-122"/>
              </a:rPr>
              <a:t>           </a:t>
            </a:r>
            <a:r>
              <a:rPr lang="zh-CN" altLang="en-US" sz="2800" b="1">
                <a:latin typeface="Times New Roman" panose="02020603050405020304" pitchFamily="18" charset="0"/>
                <a:ea typeface="楷体_GB2312" pitchFamily="49" charset="-122"/>
              </a:rPr>
              <a:t>在1898年汤姆孙根据上述资料，最早提出了一种原子结构模型，后来在1903、1907年又进一步被完善。汤姆孙认为，</a:t>
            </a:r>
            <a:r>
              <a:rPr lang="zh-CN" altLang="en-US" sz="2800" b="1">
                <a:solidFill>
                  <a:schemeClr val="folHlink"/>
                </a:solidFill>
                <a:latin typeface="Times New Roman" panose="02020603050405020304" pitchFamily="18" charset="0"/>
                <a:ea typeface="楷体_GB2312" pitchFamily="49" charset="-122"/>
              </a:rPr>
              <a:t>原子中的正电荷均匀分布在整个原子球体内，而电子则嵌在其中。这些电子能在其平衡位置附近作简谐振动，观察到的原子所发光谱的各种频率认为就相当于这些振动频率。</a:t>
            </a:r>
            <a:r>
              <a:rPr lang="zh-CN" altLang="en-US" sz="2800" b="1">
                <a:latin typeface="Times New Roman" panose="02020603050405020304" pitchFamily="18" charset="0"/>
                <a:ea typeface="楷体_GB2312" pitchFamily="49" charset="-122"/>
              </a:rPr>
              <a:t>为了解释元素周期表，汤姆孙还假设，电子分布在一个个环上，环上只能安置有限个电子。汤姆孙的原子结构模型似乎能够把当时知道的实验结果和理论考虑都归纳进去。</a:t>
            </a:r>
          </a:p>
        </p:txBody>
      </p:sp>
      <p:pic>
        <p:nvPicPr>
          <p:cNvPr id="112644" name="Picture 4" descr="cp1-2-qiu副本">
            <a:extLst>
              <a:ext uri="{FF2B5EF4-FFF2-40B4-BE49-F238E27FC236}">
                <a16:creationId xmlns:a16="http://schemas.microsoft.com/office/drawing/2014/main" id="{65EE685C-434E-4187-8C31-CA0A78FDD5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138" y="1916113"/>
            <a:ext cx="3556000" cy="41767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nodeType="clickEffect">
                                  <p:stCondLst>
                                    <p:cond delay="0"/>
                                  </p:stCondLst>
                                  <p:childTnLst>
                                    <p:set>
                                      <p:cBhvr>
                                        <p:cTn id="6" dur="1" fill="hold">
                                          <p:stCondLst>
                                            <p:cond delay="0"/>
                                          </p:stCondLst>
                                        </p:cTn>
                                        <p:tgtEl>
                                          <p:spTgt spid="112644"/>
                                        </p:tgtEl>
                                        <p:attrNameLst>
                                          <p:attrName>style.visibility</p:attrName>
                                        </p:attrNameLst>
                                      </p:cBhvr>
                                      <p:to>
                                        <p:strVal val="visible"/>
                                      </p:to>
                                    </p:set>
                                    <p:animEffect transition="in" filter="fade">
                                      <p:cBhvr>
                                        <p:cTn id="7" dur="2000"/>
                                        <p:tgtEl>
                                          <p:spTgt spid="112644"/>
                                        </p:tgtEl>
                                      </p:cBhvr>
                                    </p:animEffect>
                                    <p:anim calcmode="lin" valueType="num">
                                      <p:cBhvr>
                                        <p:cTn id="8" dur="2000" fill="hold"/>
                                        <p:tgtEl>
                                          <p:spTgt spid="112644"/>
                                        </p:tgtEl>
                                        <p:attrNameLst>
                                          <p:attrName>style.rotation</p:attrName>
                                        </p:attrNameLst>
                                      </p:cBhvr>
                                      <p:tavLst>
                                        <p:tav tm="0">
                                          <p:val>
                                            <p:fltVal val="720"/>
                                          </p:val>
                                        </p:tav>
                                        <p:tav tm="100000">
                                          <p:val>
                                            <p:fltVal val="0"/>
                                          </p:val>
                                        </p:tav>
                                      </p:tavLst>
                                    </p:anim>
                                    <p:anim calcmode="lin" valueType="num">
                                      <p:cBhvr>
                                        <p:cTn id="9" dur="2000" fill="hold"/>
                                        <p:tgtEl>
                                          <p:spTgt spid="112644"/>
                                        </p:tgtEl>
                                        <p:attrNameLst>
                                          <p:attrName>ppt_h</p:attrName>
                                        </p:attrNameLst>
                                      </p:cBhvr>
                                      <p:tavLst>
                                        <p:tav tm="0">
                                          <p:val>
                                            <p:fltVal val="0"/>
                                          </p:val>
                                        </p:tav>
                                        <p:tav tm="100000">
                                          <p:val>
                                            <p:strVal val="#ppt_h"/>
                                          </p:val>
                                        </p:tav>
                                      </p:tavLst>
                                    </p:anim>
                                    <p:anim calcmode="lin" valueType="num">
                                      <p:cBhvr>
                                        <p:cTn id="10" dur="2000" fill="hold"/>
                                        <p:tgtEl>
                                          <p:spTgt spid="11264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FBC8DDE8-441E-43A4-8715-B5394DFF9A0E}"/>
              </a:ext>
            </a:extLst>
          </p:cNvPr>
          <p:cNvSpPr>
            <a:spLocks noGrp="1" noChangeArrowheads="1"/>
          </p:cNvSpPr>
          <p:nvPr>
            <p:ph type="title"/>
          </p:nvPr>
        </p:nvSpPr>
        <p:spPr>
          <a:xfrm>
            <a:off x="1042988" y="260350"/>
            <a:ext cx="7793037" cy="906463"/>
          </a:xfrm>
        </p:spPr>
        <p:txBody>
          <a:bodyPr/>
          <a:lstStyle/>
          <a:p>
            <a:r>
              <a:rPr lang="zh-CN" altLang="en-US" sz="3600" b="1">
                <a:solidFill>
                  <a:schemeClr val="tx1"/>
                </a:solidFill>
                <a:ea typeface="楷体_GB2312" pitchFamily="49" charset="-122"/>
              </a:rPr>
              <a:t>汤姆孙的原子结构模型的困难</a:t>
            </a:r>
            <a:r>
              <a:rPr lang="zh-CN" altLang="en-US">
                <a:ea typeface="楷体_GB2312" pitchFamily="49" charset="-122"/>
              </a:rPr>
              <a:t> </a:t>
            </a:r>
            <a:r>
              <a:rPr lang="zh-CN" altLang="en-US"/>
              <a:t> </a:t>
            </a:r>
            <a:endParaRPr lang="en-US" altLang="zh-CN"/>
          </a:p>
        </p:txBody>
      </p:sp>
      <p:sp>
        <p:nvSpPr>
          <p:cNvPr id="113667" name="Rectangle 3">
            <a:extLst>
              <a:ext uri="{FF2B5EF4-FFF2-40B4-BE49-F238E27FC236}">
                <a16:creationId xmlns:a16="http://schemas.microsoft.com/office/drawing/2014/main" id="{A1E08C62-3971-4596-ABCB-52CE0D17C906}"/>
              </a:ext>
            </a:extLst>
          </p:cNvPr>
          <p:cNvSpPr>
            <a:spLocks noGrp="1" noChangeArrowheads="1"/>
          </p:cNvSpPr>
          <p:nvPr>
            <p:ph type="body" idx="1"/>
          </p:nvPr>
        </p:nvSpPr>
        <p:spPr>
          <a:xfrm>
            <a:off x="646113" y="1628775"/>
            <a:ext cx="8497887" cy="4840288"/>
          </a:xfrm>
        </p:spPr>
        <p:txBody>
          <a:bodyPr/>
          <a:lstStyle/>
          <a:p>
            <a:r>
              <a:rPr lang="zh-CN" altLang="en-US" sz="2800" b="1">
                <a:latin typeface="Times New Roman" panose="02020603050405020304" pitchFamily="18" charset="0"/>
                <a:ea typeface="楷体_GB2312" pitchFamily="49" charset="-122"/>
              </a:rPr>
              <a:t>勒纳特（</a:t>
            </a:r>
            <a:r>
              <a:rPr lang="en-US" altLang="zh-CN" sz="2800" b="1">
                <a:latin typeface="Times New Roman" panose="02020603050405020304" pitchFamily="18" charset="0"/>
                <a:ea typeface="楷体_GB2312" pitchFamily="49" charset="-122"/>
              </a:rPr>
              <a:t>P.Lenard 1864～1947）</a:t>
            </a:r>
          </a:p>
          <a:p>
            <a:r>
              <a:rPr lang="zh-CN" altLang="en-US" sz="2800" b="1">
                <a:latin typeface="Times New Roman" panose="02020603050405020304" pitchFamily="18" charset="0"/>
                <a:ea typeface="楷体_GB2312" pitchFamily="49" charset="-122"/>
              </a:rPr>
              <a:t>长冈半太郎（</a:t>
            </a:r>
            <a:r>
              <a:rPr lang="en-US" altLang="zh-CN" sz="2800" b="1">
                <a:latin typeface="Times New Roman" panose="02020603050405020304" pitchFamily="18" charset="0"/>
                <a:ea typeface="楷体_GB2312" pitchFamily="49" charset="-122"/>
              </a:rPr>
              <a:t>Hantaro Nagaoka 1865～1950） </a:t>
            </a:r>
          </a:p>
          <a:p>
            <a:r>
              <a:rPr lang="zh-CN" altLang="en-US" sz="2800" b="1">
                <a:latin typeface="Times New Roman" panose="02020603050405020304" pitchFamily="18" charset="0"/>
                <a:ea typeface="楷体_GB2312" pitchFamily="49" charset="-122"/>
              </a:rPr>
              <a:t>盖革（</a:t>
            </a:r>
            <a:r>
              <a:rPr lang="en-US" altLang="zh-CN" sz="2800" b="1">
                <a:latin typeface="Times New Roman" panose="02020603050405020304" pitchFamily="18" charset="0"/>
                <a:ea typeface="楷体_GB2312" pitchFamily="49" charset="-122"/>
              </a:rPr>
              <a:t>H.Geiger 1882～1945）</a:t>
            </a:r>
            <a:r>
              <a:rPr lang="zh-CN" altLang="en-US" sz="2800" b="1">
                <a:latin typeface="Times New Roman" panose="02020603050405020304" pitchFamily="18" charset="0"/>
                <a:ea typeface="楷体_GB2312" pitchFamily="49" charset="-122"/>
              </a:rPr>
              <a:t>和马斯顿（</a:t>
            </a:r>
            <a:r>
              <a:rPr lang="en-US" altLang="zh-CN" sz="2800" b="1">
                <a:latin typeface="Times New Roman" panose="02020603050405020304" pitchFamily="18" charset="0"/>
                <a:ea typeface="楷体_GB2312" pitchFamily="49" charset="-122"/>
              </a:rPr>
              <a:t>E.Marsden 1889～1970） </a:t>
            </a:r>
            <a:r>
              <a:rPr lang="en-US" altLang="zh-CN" sz="2800" b="1">
                <a:latin typeface="Times New Roman" panose="02020603050405020304" pitchFamily="18" charset="0"/>
              </a:rPr>
              <a:t> </a:t>
            </a:r>
          </a:p>
          <a:p>
            <a:r>
              <a:rPr lang="en-US" altLang="zh-CN" sz="2800" b="1">
                <a:latin typeface="Times New Roman" panose="02020603050405020304" pitchFamily="18" charset="0"/>
                <a:ea typeface="楷体_GB2312" pitchFamily="49" charset="-122"/>
              </a:rPr>
              <a:t>α</a:t>
            </a:r>
            <a:r>
              <a:rPr lang="zh-CN" altLang="en-US" sz="2800" b="1">
                <a:latin typeface="Times New Roman" panose="02020603050405020304" pitchFamily="18" charset="0"/>
                <a:ea typeface="楷体_GB2312" pitchFamily="49" charset="-122"/>
              </a:rPr>
              <a:t>粒子的散射实验</a:t>
            </a:r>
            <a:r>
              <a:rPr lang="zh-CN" altLang="en-US" sz="2800" b="1">
                <a:latin typeface="Times New Roman" panose="02020603050405020304" pitchFamily="18" charset="0"/>
              </a:rPr>
              <a:t> </a:t>
            </a:r>
          </a:p>
          <a:p>
            <a:r>
              <a:rPr lang="zh-CN" altLang="en-US" sz="2800" b="1">
                <a:latin typeface="Times New Roman" panose="02020603050405020304" pitchFamily="18" charset="0"/>
                <a:ea typeface="楷体_GB2312" pitchFamily="49" charset="-122"/>
              </a:rPr>
              <a:t>卢瑟福（</a:t>
            </a:r>
            <a:r>
              <a:rPr lang="en-US" altLang="zh-CN" sz="2800" b="1">
                <a:latin typeface="Times New Roman" panose="02020603050405020304" pitchFamily="18" charset="0"/>
                <a:ea typeface="楷体_GB2312" pitchFamily="49" charset="-122"/>
              </a:rPr>
              <a:t>Sir E .Rutherford 1871～1937）</a:t>
            </a:r>
          </a:p>
          <a:p>
            <a:pPr>
              <a:buFont typeface="Wingdings" panose="05000000000000000000" pitchFamily="2" charset="2"/>
              <a:buNone/>
            </a:pPr>
            <a:r>
              <a:rPr lang="zh-CN" altLang="en-US" sz="2800" b="1">
                <a:latin typeface="Times New Roman" panose="02020603050405020304" pitchFamily="18" charset="0"/>
                <a:ea typeface="楷体_GB2312" pitchFamily="49" charset="-122"/>
              </a:rPr>
              <a:t>    于1911年提出“核式结构模型”</a:t>
            </a:r>
            <a:r>
              <a:rPr lang="zh-CN" altLang="en-US" sz="2800" b="1">
                <a:latin typeface="Times New Roman" panose="02020603050405020304" pitchFamily="18" charset="0"/>
              </a:rPr>
              <a:t> </a:t>
            </a:r>
          </a:p>
        </p:txBody>
      </p:sp>
      <p:grpSp>
        <p:nvGrpSpPr>
          <p:cNvPr id="113668" name="Group 4">
            <a:extLst>
              <a:ext uri="{FF2B5EF4-FFF2-40B4-BE49-F238E27FC236}">
                <a16:creationId xmlns:a16="http://schemas.microsoft.com/office/drawing/2014/main" id="{CBD2F236-C7ED-414D-9AB2-7FAF1D15EA82}"/>
              </a:ext>
            </a:extLst>
          </p:cNvPr>
          <p:cNvGrpSpPr>
            <a:grpSpLocks/>
          </p:cNvGrpSpPr>
          <p:nvPr/>
        </p:nvGrpSpPr>
        <p:grpSpPr bwMode="auto">
          <a:xfrm>
            <a:off x="7343775" y="4264025"/>
            <a:ext cx="1800225" cy="2205038"/>
            <a:chOff x="247" y="1497"/>
            <a:chExt cx="1134" cy="1389"/>
          </a:xfrm>
        </p:grpSpPr>
        <p:pic>
          <p:nvPicPr>
            <p:cNvPr id="113669" name="Picture 5" descr="rutherford">
              <a:extLst>
                <a:ext uri="{FF2B5EF4-FFF2-40B4-BE49-F238E27FC236}">
                  <a16:creationId xmlns:a16="http://schemas.microsoft.com/office/drawing/2014/main" id="{C1EF9040-5FC6-436D-ADD6-DA0F6D88C1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 y="1497"/>
              <a:ext cx="644" cy="908"/>
            </a:xfrm>
            <a:prstGeom prst="rect">
              <a:avLst/>
            </a:prstGeom>
            <a:noFill/>
            <a:extLst>
              <a:ext uri="{909E8E84-426E-40DD-AFC4-6F175D3DCCD1}">
                <a14:hiddenFill xmlns:a14="http://schemas.microsoft.com/office/drawing/2010/main">
                  <a:solidFill>
                    <a:srgbClr val="FFFFFF"/>
                  </a:solidFill>
                </a14:hiddenFill>
              </a:ext>
            </a:extLst>
          </p:spPr>
        </p:pic>
        <p:sp>
          <p:nvSpPr>
            <p:cNvPr id="113670" name="Text Box 6">
              <a:extLst>
                <a:ext uri="{FF2B5EF4-FFF2-40B4-BE49-F238E27FC236}">
                  <a16:creationId xmlns:a16="http://schemas.microsoft.com/office/drawing/2014/main" id="{F3059E81-6019-4080-8C95-48F4B28A3818}"/>
                </a:ext>
              </a:extLst>
            </p:cNvPr>
            <p:cNvSpPr txBox="1">
              <a:spLocks noChangeArrowheads="1"/>
            </p:cNvSpPr>
            <p:nvPr/>
          </p:nvSpPr>
          <p:spPr bwMode="auto">
            <a:xfrm>
              <a:off x="247" y="2444"/>
              <a:ext cx="113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en-US" altLang="zh-CN" sz="2000" b="1">
                  <a:effectLst>
                    <a:outerShdw blurRad="38100" dist="38100" dir="2700000" algn="tl">
                      <a:srgbClr val="C0C0C0"/>
                    </a:outerShdw>
                  </a:effectLst>
                  <a:latin typeface="Times New Roman" panose="02020603050405020304" pitchFamily="18" charset="0"/>
                </a:rPr>
                <a:t>E. Rutherford (1871-1937)</a:t>
              </a:r>
            </a:p>
          </p:txBody>
        </p:sp>
      </p:grpSp>
      <p:sp>
        <p:nvSpPr>
          <p:cNvPr id="113671" name="AutoShape 7">
            <a:extLst>
              <a:ext uri="{FF2B5EF4-FFF2-40B4-BE49-F238E27FC236}">
                <a16:creationId xmlns:a16="http://schemas.microsoft.com/office/drawing/2014/main" id="{3A151E37-280B-49A3-A821-55970211AAF5}"/>
              </a:ext>
            </a:extLst>
          </p:cNvPr>
          <p:cNvSpPr>
            <a:spLocks noChangeArrowheads="1"/>
          </p:cNvSpPr>
          <p:nvPr/>
        </p:nvSpPr>
        <p:spPr bwMode="auto">
          <a:xfrm>
            <a:off x="1403350" y="5516563"/>
            <a:ext cx="4570413" cy="728662"/>
          </a:xfrm>
          <a:prstGeom prst="wedgeRoundRectCallout">
            <a:avLst>
              <a:gd name="adj1" fmla="val 95954"/>
              <a:gd name="adj2" fmla="val -103815"/>
              <a:gd name="adj3" fmla="val 16667"/>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0" lang="zh-CN" altLang="en-US" sz="2000" b="1">
                <a:solidFill>
                  <a:schemeClr val="hlink"/>
                </a:solidFill>
                <a:effectLst>
                  <a:outerShdw blurRad="38100" dist="38100" dir="2700000" algn="tl">
                    <a:srgbClr val="000000"/>
                  </a:outerShdw>
                </a:effectLst>
                <a:latin typeface="宋体" panose="02010600030101010101" pitchFamily="2" charset="-122"/>
              </a:rPr>
              <a:t>“</a:t>
            </a:r>
            <a:r>
              <a:rPr kumimoji="0" lang="zh-CN" altLang="en-US" sz="2000" b="1">
                <a:solidFill>
                  <a:schemeClr val="hlink"/>
                </a:solidFill>
                <a:effectLst>
                  <a:outerShdw blurRad="38100" dist="38100" dir="2700000" algn="tl">
                    <a:srgbClr val="000000"/>
                  </a:outerShdw>
                </a:effectLst>
                <a:latin typeface="Times New Roman" panose="02020603050405020304" pitchFamily="18" charset="0"/>
              </a:rPr>
              <a:t>就像一枚</a:t>
            </a:r>
            <a:r>
              <a:rPr kumimoji="0" lang="en-US" altLang="zh-CN" sz="2000" b="1">
                <a:solidFill>
                  <a:schemeClr val="hlink"/>
                </a:solidFill>
                <a:effectLst>
                  <a:outerShdw blurRad="38100" dist="38100" dir="2700000" algn="tl">
                    <a:srgbClr val="000000"/>
                  </a:outerShdw>
                </a:effectLst>
                <a:latin typeface="Times New Roman" panose="02020603050405020304" pitchFamily="18" charset="0"/>
              </a:rPr>
              <a:t>15</a:t>
            </a:r>
            <a:r>
              <a:rPr kumimoji="0" lang="zh-CN" altLang="en-US" sz="2000" b="1">
                <a:solidFill>
                  <a:schemeClr val="hlink"/>
                </a:solidFill>
                <a:effectLst>
                  <a:outerShdw blurRad="38100" dist="38100" dir="2700000" algn="tl">
                    <a:srgbClr val="000000"/>
                  </a:outerShdw>
                </a:effectLst>
                <a:latin typeface="Times New Roman" panose="02020603050405020304" pitchFamily="18" charset="0"/>
              </a:rPr>
              <a:t>英寸的炮弹打在一张纸上又被反射回来一样，</a:t>
            </a:r>
            <a:r>
              <a:rPr kumimoji="0" lang="zh-CN" altLang="en-US" sz="2000" b="1">
                <a:solidFill>
                  <a:schemeClr val="hlink"/>
                </a:solidFill>
                <a:effectLst>
                  <a:outerShdw blurRad="38100" dist="38100" dir="2700000" algn="tl">
                    <a:srgbClr val="000000"/>
                  </a:outerShdw>
                </a:effectLst>
                <a:latin typeface="宋体" panose="02010600030101010101" pitchFamily="2" charset="-122"/>
              </a:rPr>
              <a:t>”</a:t>
            </a:r>
            <a:endParaRPr kumimoji="0" lang="zh-CN" altLang="en-US" sz="2000" b="1">
              <a:solidFill>
                <a:schemeClr val="hlink"/>
              </a:solidFill>
              <a:effectLst>
                <a:outerShdw blurRad="38100" dist="38100" dir="2700000" algn="tl">
                  <a:srgbClr val="000000"/>
                </a:outerShdw>
              </a:effectLst>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36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2" fill="hold" grpId="0" nodeType="clickEffect">
                                  <p:stCondLst>
                                    <p:cond delay="0"/>
                                  </p:stCondLst>
                                  <p:childTnLst>
                                    <p:set>
                                      <p:cBhvr>
                                        <p:cTn id="10" dur="1" fill="hold">
                                          <p:stCondLst>
                                            <p:cond delay="0"/>
                                          </p:stCondLst>
                                        </p:cTn>
                                        <p:tgtEl>
                                          <p:spTgt spid="113671"/>
                                        </p:tgtEl>
                                        <p:attrNameLst>
                                          <p:attrName>style.visibility</p:attrName>
                                        </p:attrNameLst>
                                      </p:cBhvr>
                                      <p:to>
                                        <p:strVal val="visible"/>
                                      </p:to>
                                    </p:set>
                                    <p:animEffect transition="in" filter="wipe(right)">
                                      <p:cBhvr>
                                        <p:cTn id="11" dur="500"/>
                                        <p:tgtEl>
                                          <p:spTgt spid="113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3" name="Rectangle 5">
            <a:extLst>
              <a:ext uri="{FF2B5EF4-FFF2-40B4-BE49-F238E27FC236}">
                <a16:creationId xmlns:a16="http://schemas.microsoft.com/office/drawing/2014/main" id="{2261089B-C311-4B19-A2E9-C4F285317635}"/>
              </a:ext>
            </a:extLst>
          </p:cNvPr>
          <p:cNvSpPr>
            <a:spLocks noGrp="1" noChangeArrowheads="1"/>
          </p:cNvSpPr>
          <p:nvPr>
            <p:ph type="title"/>
          </p:nvPr>
        </p:nvSpPr>
        <p:spPr>
          <a:xfrm>
            <a:off x="1350963" y="-242888"/>
            <a:ext cx="7793037" cy="1143001"/>
          </a:xfrm>
        </p:spPr>
        <p:txBody>
          <a:bodyPr/>
          <a:lstStyle/>
          <a:p>
            <a:r>
              <a:rPr lang="zh-CN" altLang="en-US" sz="3200" b="1">
                <a:solidFill>
                  <a:schemeClr val="hlink"/>
                </a:solidFill>
                <a:latin typeface="楷体_GB2312" pitchFamily="49" charset="-122"/>
                <a:ea typeface="楷体_GB2312" pitchFamily="49" charset="-122"/>
              </a:rPr>
              <a:t>卢瑟福模型于汤姆孙模型的主要区别</a:t>
            </a:r>
          </a:p>
        </p:txBody>
      </p:sp>
      <p:sp>
        <p:nvSpPr>
          <p:cNvPr id="114691" name="Rectangle 3">
            <a:extLst>
              <a:ext uri="{FF2B5EF4-FFF2-40B4-BE49-F238E27FC236}">
                <a16:creationId xmlns:a16="http://schemas.microsoft.com/office/drawing/2014/main" id="{D4AEA812-C9B1-4B2D-B583-A64F3E910549}"/>
              </a:ext>
            </a:extLst>
          </p:cNvPr>
          <p:cNvSpPr>
            <a:spLocks noGrp="1" noChangeArrowheads="1"/>
          </p:cNvSpPr>
          <p:nvPr>
            <p:ph type="body" sz="half" idx="1"/>
          </p:nvPr>
        </p:nvSpPr>
        <p:spPr>
          <a:xfrm>
            <a:off x="0" y="2743200"/>
            <a:ext cx="4643438" cy="3781425"/>
          </a:xfrm>
        </p:spPr>
        <p:txBody>
          <a:bodyPr/>
          <a:lstStyle/>
          <a:p>
            <a:pPr algn="just">
              <a:buFont typeface="Wingdings" panose="05000000000000000000" pitchFamily="2" charset="2"/>
              <a:buNone/>
            </a:pPr>
            <a:r>
              <a:rPr lang="zh-CN" altLang="en-US" sz="2800" b="1">
                <a:latin typeface="Arial Unicode MS" pitchFamily="34" charset="-122"/>
                <a:ea typeface="Arial Unicode MS" pitchFamily="34" charset="-122"/>
              </a:rPr>
              <a:t>           </a:t>
            </a:r>
            <a:r>
              <a:rPr lang="zh-CN" altLang="en-US" sz="2800" b="1">
                <a:latin typeface="Arial Unicode MS" pitchFamily="34" charset="-122"/>
                <a:ea typeface="楷体_GB2312" pitchFamily="49" charset="-122"/>
              </a:rPr>
              <a:t>汤姆孙认为正电荷均匀分布在整个原子体积内，而卢瑟福认为正电荷集中在占原子大小万分之一的小范围内，电子在正电部分的外边。从实验角度看，怎么判断哪个模型是正确的呢？</a:t>
            </a:r>
            <a:endParaRPr lang="zh-CN" altLang="en-US" sz="2800" b="1">
              <a:ea typeface="楷体_GB2312" pitchFamily="49" charset="-122"/>
            </a:endParaRPr>
          </a:p>
        </p:txBody>
      </p:sp>
      <p:grpSp>
        <p:nvGrpSpPr>
          <p:cNvPr id="114695" name="Group 7">
            <a:extLst>
              <a:ext uri="{FF2B5EF4-FFF2-40B4-BE49-F238E27FC236}">
                <a16:creationId xmlns:a16="http://schemas.microsoft.com/office/drawing/2014/main" id="{3B428679-8696-4AD0-9E94-3794D6AF8387}"/>
              </a:ext>
            </a:extLst>
          </p:cNvPr>
          <p:cNvGrpSpPr>
            <a:grpSpLocks/>
          </p:cNvGrpSpPr>
          <p:nvPr/>
        </p:nvGrpSpPr>
        <p:grpSpPr bwMode="auto">
          <a:xfrm>
            <a:off x="2051050" y="1268413"/>
            <a:ext cx="982663" cy="1033462"/>
            <a:chOff x="800" y="3122"/>
            <a:chExt cx="619" cy="651"/>
          </a:xfrm>
        </p:grpSpPr>
        <p:sp>
          <p:nvSpPr>
            <p:cNvPr id="114696" name="Oval 8">
              <a:extLst>
                <a:ext uri="{FF2B5EF4-FFF2-40B4-BE49-F238E27FC236}">
                  <a16:creationId xmlns:a16="http://schemas.microsoft.com/office/drawing/2014/main" id="{DD807A71-71D4-4F21-917D-71F27A16EA74}"/>
                </a:ext>
              </a:extLst>
            </p:cNvPr>
            <p:cNvSpPr>
              <a:spLocks noChangeAspect="1" noChangeArrowheads="1"/>
            </p:cNvSpPr>
            <p:nvPr/>
          </p:nvSpPr>
          <p:spPr bwMode="auto">
            <a:xfrm>
              <a:off x="1063" y="3398"/>
              <a:ext cx="99" cy="99"/>
            </a:xfrm>
            <a:prstGeom prst="ellipse">
              <a:avLst/>
            </a:prstGeom>
            <a:solidFill>
              <a:srgbClr val="CC000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697" name="Oval 9">
              <a:extLst>
                <a:ext uri="{FF2B5EF4-FFF2-40B4-BE49-F238E27FC236}">
                  <a16:creationId xmlns:a16="http://schemas.microsoft.com/office/drawing/2014/main" id="{6CC33E6B-7A61-46F6-903E-C6BFAE738EC4}"/>
                </a:ext>
              </a:extLst>
            </p:cNvPr>
            <p:cNvSpPr>
              <a:spLocks noChangeAspect="1" noChangeArrowheads="1"/>
            </p:cNvSpPr>
            <p:nvPr/>
          </p:nvSpPr>
          <p:spPr bwMode="auto">
            <a:xfrm>
              <a:off x="824" y="3160"/>
              <a:ext cx="576" cy="576"/>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4698" name="Oval 10">
              <a:extLst>
                <a:ext uri="{FF2B5EF4-FFF2-40B4-BE49-F238E27FC236}">
                  <a16:creationId xmlns:a16="http://schemas.microsoft.com/office/drawing/2014/main" id="{DFFE1518-313F-4DF3-9AAE-D8A816D79E3D}"/>
                </a:ext>
              </a:extLst>
            </p:cNvPr>
            <p:cNvSpPr>
              <a:spLocks noChangeAspect="1" noChangeArrowheads="1"/>
            </p:cNvSpPr>
            <p:nvPr/>
          </p:nvSpPr>
          <p:spPr bwMode="auto">
            <a:xfrm>
              <a:off x="940" y="3275"/>
              <a:ext cx="345" cy="34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699" name="Oval 11">
              <a:extLst>
                <a:ext uri="{FF2B5EF4-FFF2-40B4-BE49-F238E27FC236}">
                  <a16:creationId xmlns:a16="http://schemas.microsoft.com/office/drawing/2014/main" id="{0E8FCC80-5520-49A8-82AF-F0D4BBCBA3D3}"/>
                </a:ext>
              </a:extLst>
            </p:cNvPr>
            <p:cNvSpPr>
              <a:spLocks noChangeAspect="1" noChangeArrowheads="1"/>
            </p:cNvSpPr>
            <p:nvPr/>
          </p:nvSpPr>
          <p:spPr bwMode="auto">
            <a:xfrm flipH="1">
              <a:off x="1083" y="3245"/>
              <a:ext cx="59" cy="59"/>
            </a:xfrm>
            <a:prstGeom prst="ellipse">
              <a:avLst/>
            </a:prstGeom>
            <a:solidFill>
              <a:schemeClr val="tx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700" name="Oval 12">
              <a:extLst>
                <a:ext uri="{FF2B5EF4-FFF2-40B4-BE49-F238E27FC236}">
                  <a16:creationId xmlns:a16="http://schemas.microsoft.com/office/drawing/2014/main" id="{60FE74B8-1260-44F2-B98D-ED002C7FCB3E}"/>
                </a:ext>
              </a:extLst>
            </p:cNvPr>
            <p:cNvSpPr>
              <a:spLocks noChangeAspect="1" noChangeArrowheads="1"/>
            </p:cNvSpPr>
            <p:nvPr/>
          </p:nvSpPr>
          <p:spPr bwMode="auto">
            <a:xfrm flipH="1">
              <a:off x="1083" y="3590"/>
              <a:ext cx="59" cy="59"/>
            </a:xfrm>
            <a:prstGeom prst="ellipse">
              <a:avLst/>
            </a:prstGeom>
            <a:solidFill>
              <a:schemeClr val="tx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701" name="Oval 13">
              <a:extLst>
                <a:ext uri="{FF2B5EF4-FFF2-40B4-BE49-F238E27FC236}">
                  <a16:creationId xmlns:a16="http://schemas.microsoft.com/office/drawing/2014/main" id="{B0CC4FC8-72CA-4167-BD4C-E08F666E7429}"/>
                </a:ext>
              </a:extLst>
            </p:cNvPr>
            <p:cNvSpPr>
              <a:spLocks noChangeAspect="1" noChangeArrowheads="1"/>
            </p:cNvSpPr>
            <p:nvPr/>
          </p:nvSpPr>
          <p:spPr bwMode="auto">
            <a:xfrm flipH="1">
              <a:off x="1083" y="3122"/>
              <a:ext cx="59" cy="59"/>
            </a:xfrm>
            <a:prstGeom prst="ellipse">
              <a:avLst/>
            </a:prstGeom>
            <a:solidFill>
              <a:schemeClr val="tx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702" name="Oval 14">
              <a:extLst>
                <a:ext uri="{FF2B5EF4-FFF2-40B4-BE49-F238E27FC236}">
                  <a16:creationId xmlns:a16="http://schemas.microsoft.com/office/drawing/2014/main" id="{C7BE76FC-A31C-4B6C-86EB-90BC89A3CC7E}"/>
                </a:ext>
              </a:extLst>
            </p:cNvPr>
            <p:cNvSpPr>
              <a:spLocks noChangeAspect="1" noChangeArrowheads="1"/>
            </p:cNvSpPr>
            <p:nvPr/>
          </p:nvSpPr>
          <p:spPr bwMode="auto">
            <a:xfrm flipH="1">
              <a:off x="1082" y="3714"/>
              <a:ext cx="59" cy="59"/>
            </a:xfrm>
            <a:prstGeom prst="ellipse">
              <a:avLst/>
            </a:prstGeom>
            <a:solidFill>
              <a:schemeClr val="tx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703" name="Oval 15">
              <a:extLst>
                <a:ext uri="{FF2B5EF4-FFF2-40B4-BE49-F238E27FC236}">
                  <a16:creationId xmlns:a16="http://schemas.microsoft.com/office/drawing/2014/main" id="{B1627E75-C820-4495-8AC2-5FC978C94E24}"/>
                </a:ext>
              </a:extLst>
            </p:cNvPr>
            <p:cNvSpPr>
              <a:spLocks noChangeAspect="1" noChangeArrowheads="1"/>
            </p:cNvSpPr>
            <p:nvPr/>
          </p:nvSpPr>
          <p:spPr bwMode="auto">
            <a:xfrm flipH="1">
              <a:off x="1360" y="3419"/>
              <a:ext cx="59" cy="59"/>
            </a:xfrm>
            <a:prstGeom prst="ellipse">
              <a:avLst/>
            </a:prstGeom>
            <a:solidFill>
              <a:schemeClr val="tx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704" name="Oval 16">
              <a:extLst>
                <a:ext uri="{FF2B5EF4-FFF2-40B4-BE49-F238E27FC236}">
                  <a16:creationId xmlns:a16="http://schemas.microsoft.com/office/drawing/2014/main" id="{E6862890-8732-48FB-84A6-617E25B9AAAF}"/>
                </a:ext>
              </a:extLst>
            </p:cNvPr>
            <p:cNvSpPr>
              <a:spLocks noChangeAspect="1" noChangeArrowheads="1"/>
            </p:cNvSpPr>
            <p:nvPr/>
          </p:nvSpPr>
          <p:spPr bwMode="auto">
            <a:xfrm flipH="1">
              <a:off x="800" y="3418"/>
              <a:ext cx="59" cy="59"/>
            </a:xfrm>
            <a:prstGeom prst="ellipse">
              <a:avLst/>
            </a:prstGeom>
            <a:solidFill>
              <a:schemeClr val="tx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705" name="Oval 17">
              <a:extLst>
                <a:ext uri="{FF2B5EF4-FFF2-40B4-BE49-F238E27FC236}">
                  <a16:creationId xmlns:a16="http://schemas.microsoft.com/office/drawing/2014/main" id="{B1700A9E-D8B7-4D3B-8F4F-BE3565A3CCC3}"/>
                </a:ext>
              </a:extLst>
            </p:cNvPr>
            <p:cNvSpPr>
              <a:spLocks noChangeAspect="1" noChangeArrowheads="1"/>
            </p:cNvSpPr>
            <p:nvPr/>
          </p:nvSpPr>
          <p:spPr bwMode="auto">
            <a:xfrm flipH="1">
              <a:off x="1287" y="3212"/>
              <a:ext cx="59" cy="59"/>
            </a:xfrm>
            <a:prstGeom prst="ellipse">
              <a:avLst/>
            </a:prstGeom>
            <a:solidFill>
              <a:schemeClr val="tx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706" name="Oval 18">
              <a:extLst>
                <a:ext uri="{FF2B5EF4-FFF2-40B4-BE49-F238E27FC236}">
                  <a16:creationId xmlns:a16="http://schemas.microsoft.com/office/drawing/2014/main" id="{43B784EB-711F-4B0C-9B01-054AB2948F8D}"/>
                </a:ext>
              </a:extLst>
            </p:cNvPr>
            <p:cNvSpPr>
              <a:spLocks noChangeAspect="1" noChangeArrowheads="1"/>
            </p:cNvSpPr>
            <p:nvPr/>
          </p:nvSpPr>
          <p:spPr bwMode="auto">
            <a:xfrm flipH="1">
              <a:off x="891" y="3625"/>
              <a:ext cx="59" cy="59"/>
            </a:xfrm>
            <a:prstGeom prst="ellipse">
              <a:avLst/>
            </a:prstGeom>
            <a:solidFill>
              <a:schemeClr val="tx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707" name="Oval 19">
              <a:extLst>
                <a:ext uri="{FF2B5EF4-FFF2-40B4-BE49-F238E27FC236}">
                  <a16:creationId xmlns:a16="http://schemas.microsoft.com/office/drawing/2014/main" id="{74CCF8CC-AA20-4C02-B86C-911D123EC810}"/>
                </a:ext>
              </a:extLst>
            </p:cNvPr>
            <p:cNvSpPr>
              <a:spLocks noChangeAspect="1" noChangeArrowheads="1"/>
            </p:cNvSpPr>
            <p:nvPr/>
          </p:nvSpPr>
          <p:spPr bwMode="auto">
            <a:xfrm flipH="1">
              <a:off x="899" y="3204"/>
              <a:ext cx="59" cy="59"/>
            </a:xfrm>
            <a:prstGeom prst="ellipse">
              <a:avLst/>
            </a:prstGeom>
            <a:solidFill>
              <a:schemeClr val="tx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708" name="Oval 20">
              <a:extLst>
                <a:ext uri="{FF2B5EF4-FFF2-40B4-BE49-F238E27FC236}">
                  <a16:creationId xmlns:a16="http://schemas.microsoft.com/office/drawing/2014/main" id="{2E16CA49-C3CC-4769-9540-1E30125CEAA3}"/>
                </a:ext>
              </a:extLst>
            </p:cNvPr>
            <p:cNvSpPr>
              <a:spLocks noChangeAspect="1" noChangeArrowheads="1"/>
            </p:cNvSpPr>
            <p:nvPr/>
          </p:nvSpPr>
          <p:spPr bwMode="auto">
            <a:xfrm flipH="1">
              <a:off x="1286" y="3615"/>
              <a:ext cx="59" cy="59"/>
            </a:xfrm>
            <a:prstGeom prst="ellipse">
              <a:avLst/>
            </a:prstGeom>
            <a:solidFill>
              <a:schemeClr val="tx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114709" name="Group 21">
            <a:extLst>
              <a:ext uri="{FF2B5EF4-FFF2-40B4-BE49-F238E27FC236}">
                <a16:creationId xmlns:a16="http://schemas.microsoft.com/office/drawing/2014/main" id="{7B3CD4B8-239E-4855-A405-E87A7146AC80}"/>
              </a:ext>
            </a:extLst>
          </p:cNvPr>
          <p:cNvGrpSpPr>
            <a:grpSpLocks/>
          </p:cNvGrpSpPr>
          <p:nvPr/>
        </p:nvGrpSpPr>
        <p:grpSpPr bwMode="auto">
          <a:xfrm>
            <a:off x="4500563" y="1268413"/>
            <a:ext cx="1044575" cy="992187"/>
            <a:chOff x="740" y="1892"/>
            <a:chExt cx="658" cy="625"/>
          </a:xfrm>
        </p:grpSpPr>
        <p:sp>
          <p:nvSpPr>
            <p:cNvPr id="114710" name="Oval 22">
              <a:extLst>
                <a:ext uri="{FF2B5EF4-FFF2-40B4-BE49-F238E27FC236}">
                  <a16:creationId xmlns:a16="http://schemas.microsoft.com/office/drawing/2014/main" id="{6441BB86-BFE7-4832-94B5-B1439A4FA5F5}"/>
                </a:ext>
              </a:extLst>
            </p:cNvPr>
            <p:cNvSpPr>
              <a:spLocks noChangeArrowheads="1"/>
            </p:cNvSpPr>
            <p:nvPr/>
          </p:nvSpPr>
          <p:spPr bwMode="auto">
            <a:xfrm>
              <a:off x="740" y="1892"/>
              <a:ext cx="658" cy="625"/>
            </a:xfrm>
            <a:prstGeom prst="ellipse">
              <a:avLst/>
            </a:prstGeom>
            <a:solidFill>
              <a:srgbClr val="CC000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711" name="Oval 23">
              <a:extLst>
                <a:ext uri="{FF2B5EF4-FFF2-40B4-BE49-F238E27FC236}">
                  <a16:creationId xmlns:a16="http://schemas.microsoft.com/office/drawing/2014/main" id="{4BEA2868-DFFD-403A-BF06-6BD9292893DD}"/>
                </a:ext>
              </a:extLst>
            </p:cNvPr>
            <p:cNvSpPr>
              <a:spLocks noChangeAspect="1" noChangeArrowheads="1"/>
            </p:cNvSpPr>
            <p:nvPr/>
          </p:nvSpPr>
          <p:spPr bwMode="auto">
            <a:xfrm flipH="1">
              <a:off x="948" y="2046"/>
              <a:ext cx="59" cy="59"/>
            </a:xfrm>
            <a:prstGeom prst="ellipse">
              <a:avLst/>
            </a:prstGeom>
            <a:solidFill>
              <a:schemeClr val="tx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712" name="Oval 24">
              <a:extLst>
                <a:ext uri="{FF2B5EF4-FFF2-40B4-BE49-F238E27FC236}">
                  <a16:creationId xmlns:a16="http://schemas.microsoft.com/office/drawing/2014/main" id="{181801B1-B6C6-4812-B11B-0195DF365CB3}"/>
                </a:ext>
              </a:extLst>
            </p:cNvPr>
            <p:cNvSpPr>
              <a:spLocks noChangeAspect="1" noChangeArrowheads="1"/>
            </p:cNvSpPr>
            <p:nvPr/>
          </p:nvSpPr>
          <p:spPr bwMode="auto">
            <a:xfrm flipH="1">
              <a:off x="1058" y="2170"/>
              <a:ext cx="59" cy="59"/>
            </a:xfrm>
            <a:prstGeom prst="ellipse">
              <a:avLst/>
            </a:prstGeom>
            <a:solidFill>
              <a:schemeClr val="tx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713" name="Oval 25">
              <a:extLst>
                <a:ext uri="{FF2B5EF4-FFF2-40B4-BE49-F238E27FC236}">
                  <a16:creationId xmlns:a16="http://schemas.microsoft.com/office/drawing/2014/main" id="{ACB48E6B-214B-4A7D-B50B-060A87359030}"/>
                </a:ext>
              </a:extLst>
            </p:cNvPr>
            <p:cNvSpPr>
              <a:spLocks noChangeAspect="1" noChangeArrowheads="1"/>
            </p:cNvSpPr>
            <p:nvPr/>
          </p:nvSpPr>
          <p:spPr bwMode="auto">
            <a:xfrm flipH="1">
              <a:off x="1173" y="2087"/>
              <a:ext cx="59" cy="59"/>
            </a:xfrm>
            <a:prstGeom prst="ellipse">
              <a:avLst/>
            </a:prstGeom>
            <a:solidFill>
              <a:schemeClr val="tx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714" name="Oval 26">
              <a:extLst>
                <a:ext uri="{FF2B5EF4-FFF2-40B4-BE49-F238E27FC236}">
                  <a16:creationId xmlns:a16="http://schemas.microsoft.com/office/drawing/2014/main" id="{FCF33720-4A6D-43BF-9BE7-91372922CD9F}"/>
                </a:ext>
              </a:extLst>
            </p:cNvPr>
            <p:cNvSpPr>
              <a:spLocks noChangeAspect="1" noChangeArrowheads="1"/>
            </p:cNvSpPr>
            <p:nvPr/>
          </p:nvSpPr>
          <p:spPr bwMode="auto">
            <a:xfrm flipH="1">
              <a:off x="1275" y="2211"/>
              <a:ext cx="59" cy="59"/>
            </a:xfrm>
            <a:prstGeom prst="ellipse">
              <a:avLst/>
            </a:prstGeom>
            <a:solidFill>
              <a:schemeClr val="tx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715" name="Oval 27">
              <a:extLst>
                <a:ext uri="{FF2B5EF4-FFF2-40B4-BE49-F238E27FC236}">
                  <a16:creationId xmlns:a16="http://schemas.microsoft.com/office/drawing/2014/main" id="{FA651C33-CE0C-43E2-8A29-F713A7CB011A}"/>
                </a:ext>
              </a:extLst>
            </p:cNvPr>
            <p:cNvSpPr>
              <a:spLocks noChangeAspect="1" noChangeArrowheads="1"/>
            </p:cNvSpPr>
            <p:nvPr/>
          </p:nvSpPr>
          <p:spPr bwMode="auto">
            <a:xfrm flipH="1">
              <a:off x="1062" y="2335"/>
              <a:ext cx="59" cy="59"/>
            </a:xfrm>
            <a:prstGeom prst="ellipse">
              <a:avLst/>
            </a:prstGeom>
            <a:solidFill>
              <a:schemeClr val="tx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716" name="Oval 28">
              <a:extLst>
                <a:ext uri="{FF2B5EF4-FFF2-40B4-BE49-F238E27FC236}">
                  <a16:creationId xmlns:a16="http://schemas.microsoft.com/office/drawing/2014/main" id="{F6761D5C-0CD9-47B6-B1C3-1F9115989258}"/>
                </a:ext>
              </a:extLst>
            </p:cNvPr>
            <p:cNvSpPr>
              <a:spLocks noChangeAspect="1" noChangeArrowheads="1"/>
            </p:cNvSpPr>
            <p:nvPr/>
          </p:nvSpPr>
          <p:spPr bwMode="auto">
            <a:xfrm flipH="1">
              <a:off x="1050" y="1987"/>
              <a:ext cx="59" cy="59"/>
            </a:xfrm>
            <a:prstGeom prst="ellipse">
              <a:avLst/>
            </a:prstGeom>
            <a:solidFill>
              <a:schemeClr val="tx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717" name="Oval 29">
              <a:extLst>
                <a:ext uri="{FF2B5EF4-FFF2-40B4-BE49-F238E27FC236}">
                  <a16:creationId xmlns:a16="http://schemas.microsoft.com/office/drawing/2014/main" id="{5887F17D-0255-450C-A5CE-A8910F73824F}"/>
                </a:ext>
              </a:extLst>
            </p:cNvPr>
            <p:cNvSpPr>
              <a:spLocks noChangeAspect="1" noChangeArrowheads="1"/>
            </p:cNvSpPr>
            <p:nvPr/>
          </p:nvSpPr>
          <p:spPr bwMode="auto">
            <a:xfrm flipH="1">
              <a:off x="1169" y="2294"/>
              <a:ext cx="59" cy="59"/>
            </a:xfrm>
            <a:prstGeom prst="ellipse">
              <a:avLst/>
            </a:prstGeom>
            <a:solidFill>
              <a:schemeClr val="tx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718" name="Oval 30">
              <a:extLst>
                <a:ext uri="{FF2B5EF4-FFF2-40B4-BE49-F238E27FC236}">
                  <a16:creationId xmlns:a16="http://schemas.microsoft.com/office/drawing/2014/main" id="{B7CBB557-4B7F-4E3B-88C4-2362ACFC7392}"/>
                </a:ext>
              </a:extLst>
            </p:cNvPr>
            <p:cNvSpPr>
              <a:spLocks noChangeAspect="1" noChangeArrowheads="1"/>
            </p:cNvSpPr>
            <p:nvPr/>
          </p:nvSpPr>
          <p:spPr bwMode="auto">
            <a:xfrm flipH="1">
              <a:off x="849" y="2170"/>
              <a:ext cx="59" cy="59"/>
            </a:xfrm>
            <a:prstGeom prst="ellipse">
              <a:avLst/>
            </a:prstGeom>
            <a:solidFill>
              <a:schemeClr val="tx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4719" name="Oval 31">
              <a:extLst>
                <a:ext uri="{FF2B5EF4-FFF2-40B4-BE49-F238E27FC236}">
                  <a16:creationId xmlns:a16="http://schemas.microsoft.com/office/drawing/2014/main" id="{014770A8-5717-491D-BAA4-C6AA3276E938}"/>
                </a:ext>
              </a:extLst>
            </p:cNvPr>
            <p:cNvSpPr>
              <a:spLocks noChangeAspect="1" noChangeArrowheads="1"/>
            </p:cNvSpPr>
            <p:nvPr/>
          </p:nvSpPr>
          <p:spPr bwMode="auto">
            <a:xfrm flipH="1">
              <a:off x="936" y="2269"/>
              <a:ext cx="59" cy="59"/>
            </a:xfrm>
            <a:prstGeom prst="ellipse">
              <a:avLst/>
            </a:prstGeom>
            <a:solidFill>
              <a:schemeClr val="tx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Tree>
    <p:controls>
      <mc:AlternateContent xmlns:mc="http://schemas.openxmlformats.org/markup-compatibility/2006">
        <mc:Choice xmlns:v="urn:schemas-microsoft-com:vml" Requires="v">
          <p:control spid="114720" r:id="rId2" imgW="4355838" imgH="4150185"/>
        </mc:Choice>
        <mc:Fallback>
          <p:control r:id="rId2" imgW="4355838" imgH="4150185">
            <p:pic>
              <p:nvPicPr>
                <p:cNvPr id="114692" name="ShockwaveFlash1">
                  <a:extLst>
                    <a:ext uri="{FF2B5EF4-FFF2-40B4-BE49-F238E27FC236}">
                      <a16:creationId xmlns:a16="http://schemas.microsoft.com/office/drawing/2014/main" id="{DD9B20AE-4238-4B45-9C5C-0D7458AAC2CD}"/>
                    </a:ext>
                  </a:extLst>
                </p:cNvPr>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2708275"/>
                  <a:ext cx="4356100" cy="4149725"/>
                </a:xfrm>
                <a:prstGeom prst="rect">
                  <a:avLst/>
                </a:prstGeom>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47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CE14250B-B64F-4A64-B82C-22F5064953DA}"/>
              </a:ext>
            </a:extLst>
          </p:cNvPr>
          <p:cNvSpPr>
            <a:spLocks noGrp="1" noChangeArrowheads="1"/>
          </p:cNvSpPr>
          <p:nvPr>
            <p:ph type="title"/>
          </p:nvPr>
        </p:nvSpPr>
        <p:spPr>
          <a:xfrm>
            <a:off x="1042988" y="476250"/>
            <a:ext cx="7793037" cy="1143000"/>
          </a:xfrm>
        </p:spPr>
        <p:txBody>
          <a:bodyPr/>
          <a:lstStyle/>
          <a:p>
            <a:r>
              <a:rPr lang="zh-CN" altLang="en-US" sz="3600" b="1">
                <a:solidFill>
                  <a:schemeClr val="hlink"/>
                </a:solidFill>
                <a:latin typeface="Times New Roman" panose="02020603050405020304" pitchFamily="18" charset="0"/>
                <a:ea typeface="楷体_GB2312" pitchFamily="49" charset="-122"/>
              </a:rPr>
              <a:t>§1.1 电子的发现与荷质比</a:t>
            </a:r>
            <a:br>
              <a:rPr lang="zh-CN" altLang="en-US" sz="3600" b="1">
                <a:solidFill>
                  <a:schemeClr val="hlink"/>
                </a:solidFill>
                <a:latin typeface="Times New Roman" panose="02020603050405020304" pitchFamily="18" charset="0"/>
                <a:ea typeface="楷体_GB2312" pitchFamily="49" charset="-122"/>
              </a:rPr>
            </a:br>
            <a:endParaRPr lang="zh-CN" altLang="en-US" sz="3600" b="1">
              <a:solidFill>
                <a:schemeClr val="hlink"/>
              </a:solidFill>
              <a:latin typeface="Times New Roman" panose="02020603050405020304" pitchFamily="18" charset="0"/>
              <a:ea typeface="楷体_GB2312" pitchFamily="49" charset="-122"/>
            </a:endParaRPr>
          </a:p>
        </p:txBody>
      </p:sp>
      <p:sp>
        <p:nvSpPr>
          <p:cNvPr id="96259" name="Rectangle 3">
            <a:extLst>
              <a:ext uri="{FF2B5EF4-FFF2-40B4-BE49-F238E27FC236}">
                <a16:creationId xmlns:a16="http://schemas.microsoft.com/office/drawing/2014/main" id="{B988A821-AABF-4FC1-A44F-1F2A5E2BC815}"/>
              </a:ext>
            </a:extLst>
          </p:cNvPr>
          <p:cNvSpPr>
            <a:spLocks noGrp="1" noChangeArrowheads="1"/>
          </p:cNvSpPr>
          <p:nvPr>
            <p:ph type="body" idx="1"/>
          </p:nvPr>
        </p:nvSpPr>
        <p:spPr>
          <a:xfrm>
            <a:off x="457200" y="1341438"/>
            <a:ext cx="7931150" cy="5516562"/>
          </a:xfrm>
        </p:spPr>
        <p:txBody>
          <a:bodyPr/>
          <a:lstStyle/>
          <a:p>
            <a:pPr algn="just">
              <a:spcBef>
                <a:spcPct val="0"/>
              </a:spcBef>
              <a:buClrTx/>
              <a:buSzTx/>
              <a:buFontTx/>
              <a:buNone/>
            </a:pPr>
            <a:r>
              <a:rPr lang="zh-CN" altLang="en-US" sz="2800" b="1">
                <a:latin typeface="Arial Unicode MS" pitchFamily="34" charset="-122"/>
                <a:ea typeface="楷体_GB2312" pitchFamily="49" charset="-122"/>
              </a:rPr>
              <a:t>          </a:t>
            </a:r>
            <a:r>
              <a:rPr lang="en-US" altLang="zh-CN" sz="2800" b="1">
                <a:latin typeface="Times New Roman" panose="02020603050405020304" pitchFamily="18" charset="0"/>
                <a:ea typeface="楷体_GB2312" pitchFamily="49" charset="-122"/>
              </a:rPr>
              <a:t>1811</a:t>
            </a:r>
            <a:r>
              <a:rPr lang="zh-CN" altLang="en-US" sz="2800" b="1">
                <a:latin typeface="Times New Roman" panose="02020603050405020304" pitchFamily="18" charset="0"/>
                <a:ea typeface="楷体_GB2312" pitchFamily="49" charset="-122"/>
              </a:rPr>
              <a:t>年阿伏伽德罗（</a:t>
            </a:r>
            <a:r>
              <a:rPr lang="en-US" altLang="zh-CN" sz="2800" b="1">
                <a:latin typeface="Times New Roman" panose="02020603050405020304" pitchFamily="18" charset="0"/>
                <a:ea typeface="楷体_GB2312" pitchFamily="49" charset="-122"/>
              </a:rPr>
              <a:t>A.Avogadro 1776～1856）</a:t>
            </a:r>
            <a:r>
              <a:rPr lang="zh-CN" altLang="en-US" sz="2800" b="1">
                <a:latin typeface="Times New Roman" panose="02020603050405020304" pitchFamily="18" charset="0"/>
                <a:ea typeface="楷体_GB2312" pitchFamily="49" charset="-122"/>
              </a:rPr>
              <a:t>提出Ｎ</a:t>
            </a:r>
            <a:r>
              <a:rPr lang="zh-CN" altLang="en-US" sz="2800" b="1" baseline="-30000">
                <a:latin typeface="Times New Roman" panose="02020603050405020304" pitchFamily="18" charset="0"/>
                <a:ea typeface="楷体_GB2312" pitchFamily="49" charset="-122"/>
              </a:rPr>
              <a:t>0</a:t>
            </a:r>
            <a:r>
              <a:rPr lang="zh-CN" altLang="en-US" sz="2800" b="1">
                <a:latin typeface="Times New Roman" panose="02020603050405020304" pitchFamily="18" charset="0"/>
                <a:ea typeface="楷体_GB2312" pitchFamily="49" charset="-122"/>
              </a:rPr>
              <a:t>，即：一摩尔任何原子的数目都为Ｎ</a:t>
            </a:r>
            <a:r>
              <a:rPr lang="zh-CN" altLang="en-US" sz="2800" b="1" baseline="-30000">
                <a:latin typeface="Times New Roman" panose="02020603050405020304" pitchFamily="18" charset="0"/>
                <a:ea typeface="楷体_GB2312" pitchFamily="49" charset="-122"/>
              </a:rPr>
              <a:t>0 </a:t>
            </a:r>
            <a:r>
              <a:rPr lang="zh-CN" altLang="en-US" sz="2800" b="1">
                <a:latin typeface="Times New Roman" panose="02020603050405020304" pitchFamily="18" charset="0"/>
                <a:ea typeface="楷体_GB2312" pitchFamily="49" charset="-122"/>
              </a:rPr>
              <a:t>——</a:t>
            </a:r>
            <a:r>
              <a:rPr lang="zh-CN" altLang="en-US" sz="2800" b="1" baseline="-30000">
                <a:latin typeface="Times New Roman" panose="02020603050405020304" pitchFamily="18" charset="0"/>
                <a:ea typeface="楷体_GB2312" pitchFamily="49" charset="-122"/>
              </a:rPr>
              <a:t> </a:t>
            </a:r>
            <a:r>
              <a:rPr lang="zh-CN" altLang="en-US" sz="2800" b="1">
                <a:solidFill>
                  <a:schemeClr val="folHlink"/>
                </a:solidFill>
                <a:latin typeface="Times New Roman" panose="02020603050405020304" pitchFamily="18" charset="0"/>
                <a:ea typeface="楷体_GB2312" pitchFamily="49" charset="-122"/>
              </a:rPr>
              <a:t>阿伏伽德罗常数</a:t>
            </a:r>
            <a:r>
              <a:rPr lang="zh-CN" altLang="en-US" sz="2800" b="1">
                <a:latin typeface="Times New Roman" panose="02020603050405020304" pitchFamily="18" charset="0"/>
                <a:ea typeface="楷体_GB2312" pitchFamily="49" charset="-122"/>
              </a:rPr>
              <a:t>。</a:t>
            </a:r>
          </a:p>
          <a:p>
            <a:pPr algn="just">
              <a:spcBef>
                <a:spcPct val="0"/>
              </a:spcBef>
              <a:buClrTx/>
              <a:buSzTx/>
              <a:buFontTx/>
              <a:buNone/>
            </a:pPr>
            <a:r>
              <a:rPr lang="zh-CN" altLang="en-US" sz="2800" b="1">
                <a:latin typeface="Times New Roman" panose="02020603050405020304" pitchFamily="18" charset="0"/>
                <a:ea typeface="楷体_GB2312" pitchFamily="49" charset="-122"/>
              </a:rPr>
              <a:t>　      1833年法拉第（</a:t>
            </a:r>
            <a:r>
              <a:rPr lang="en-US" altLang="zh-CN" sz="2800" b="1">
                <a:latin typeface="Times New Roman" panose="02020603050405020304" pitchFamily="18" charset="0"/>
                <a:ea typeface="楷体_GB2312" pitchFamily="49" charset="-122"/>
              </a:rPr>
              <a:t>M.Faraday 1791～1867）</a:t>
            </a:r>
            <a:r>
              <a:rPr lang="zh-CN" altLang="en-US" sz="2800" b="1">
                <a:latin typeface="Times New Roman" panose="02020603050405020304" pitchFamily="18" charset="0"/>
                <a:ea typeface="楷体_GB2312" pitchFamily="49" charset="-122"/>
              </a:rPr>
              <a:t>提出电解定律：一摩尔任何原子的单价离子永远带相同的电量</a:t>
            </a:r>
            <a:r>
              <a:rPr lang="en-US" altLang="zh-CN" sz="2800" b="1">
                <a:latin typeface="Times New Roman" panose="02020603050405020304" pitchFamily="18" charset="0"/>
                <a:ea typeface="楷体_GB2312" pitchFamily="49" charset="-122"/>
              </a:rPr>
              <a:t>F</a:t>
            </a:r>
            <a:r>
              <a:rPr lang="zh-CN" altLang="en-US" sz="2800" b="1">
                <a:latin typeface="Times New Roman" panose="02020603050405020304" pitchFamily="18" charset="0"/>
                <a:ea typeface="楷体_GB2312" pitchFamily="49" charset="-122"/>
              </a:rPr>
              <a:t>——</a:t>
            </a:r>
            <a:r>
              <a:rPr lang="zh-CN" altLang="en-US" sz="2800" b="1">
                <a:solidFill>
                  <a:schemeClr val="folHlink"/>
                </a:solidFill>
                <a:latin typeface="Times New Roman" panose="02020603050405020304" pitchFamily="18" charset="0"/>
                <a:ea typeface="楷体_GB2312" pitchFamily="49" charset="-122"/>
              </a:rPr>
              <a:t>法拉第常数</a:t>
            </a:r>
            <a:r>
              <a:rPr lang="en-US" altLang="zh-CN" sz="2800" b="1">
                <a:latin typeface="Times New Roman" panose="02020603050405020304" pitchFamily="18" charset="0"/>
                <a:ea typeface="楷体_GB2312" pitchFamily="49" charset="-122"/>
              </a:rPr>
              <a:t>。</a:t>
            </a:r>
          </a:p>
          <a:p>
            <a:pPr algn="just">
              <a:spcBef>
                <a:spcPct val="0"/>
              </a:spcBef>
              <a:buClrTx/>
              <a:buSzTx/>
              <a:buFontTx/>
              <a:buNone/>
            </a:pPr>
            <a:r>
              <a:rPr lang="en-US" altLang="zh-CN" sz="2800" b="1">
                <a:latin typeface="Times New Roman" panose="02020603050405020304" pitchFamily="18" charset="0"/>
                <a:ea typeface="楷体_GB2312" pitchFamily="49" charset="-122"/>
              </a:rPr>
              <a:t>　     1874</a:t>
            </a:r>
            <a:r>
              <a:rPr lang="zh-CN" altLang="en-US" sz="2800" b="1">
                <a:latin typeface="Times New Roman" panose="02020603050405020304" pitchFamily="18" charset="0"/>
                <a:ea typeface="楷体_GB2312" pitchFamily="49" charset="-122"/>
              </a:rPr>
              <a:t>年斯通尼（</a:t>
            </a:r>
            <a:r>
              <a:rPr lang="en-US" altLang="zh-CN" sz="2800" b="1">
                <a:latin typeface="Times New Roman" panose="02020603050405020304" pitchFamily="18" charset="0"/>
                <a:ea typeface="楷体_GB2312" pitchFamily="49" charset="-122"/>
              </a:rPr>
              <a:t>G.J.Stoney）</a:t>
            </a:r>
            <a:r>
              <a:rPr lang="zh-CN" altLang="en-US" sz="2800" b="1">
                <a:latin typeface="Times New Roman" panose="02020603050405020304" pitchFamily="18" charset="0"/>
                <a:ea typeface="楷体_GB2312" pitchFamily="49" charset="-122"/>
              </a:rPr>
              <a:t>根据上述两个定律作出了如下推论和联想：原子所带的电荷为一基本电荷的整数倍,并用Ｎ</a:t>
            </a:r>
            <a:r>
              <a:rPr lang="zh-CN" altLang="en-US" sz="2800" b="1" baseline="-30000">
                <a:latin typeface="Times New Roman" panose="02020603050405020304" pitchFamily="18" charset="0"/>
                <a:ea typeface="楷体_GB2312" pitchFamily="49" charset="-122"/>
              </a:rPr>
              <a:t>0</a:t>
            </a:r>
            <a:r>
              <a:rPr lang="zh-CN" altLang="en-US" sz="2800" b="1">
                <a:latin typeface="Times New Roman" panose="02020603050405020304" pitchFamily="18" charset="0"/>
                <a:ea typeface="楷体_GB2312" pitchFamily="49" charset="-122"/>
              </a:rPr>
              <a:t>推算出这一基本电荷的近似值。在1881年他提出用“</a:t>
            </a:r>
            <a:r>
              <a:rPr lang="zh-CN" altLang="en-US" sz="3600"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rPr>
              <a:t>电子</a:t>
            </a:r>
            <a:r>
              <a:rPr lang="zh-CN" altLang="en-US" sz="2800" b="1">
                <a:latin typeface="Times New Roman" panose="02020603050405020304" pitchFamily="18" charset="0"/>
                <a:ea typeface="楷体_GB2312" pitchFamily="49" charset="-122"/>
              </a:rPr>
              <a:t>”这一名字来命名这些电荷的最小单位。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wipe(left)">
                                      <p:cBhvr>
                                        <p:cTn id="7" dur="500"/>
                                        <p:tgtEl>
                                          <p:spTgt spid="962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6259">
                                            <p:txEl>
                                              <p:pRg st="1" end="1"/>
                                            </p:txEl>
                                          </p:spTgt>
                                        </p:tgtEl>
                                        <p:attrNameLst>
                                          <p:attrName>style.visibility</p:attrName>
                                        </p:attrNameLst>
                                      </p:cBhvr>
                                      <p:to>
                                        <p:strVal val="visible"/>
                                      </p:to>
                                    </p:set>
                                    <p:animEffect transition="in" filter="wipe(left)">
                                      <p:cBhvr>
                                        <p:cTn id="12" dur="500"/>
                                        <p:tgtEl>
                                          <p:spTgt spid="962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96259">
                                            <p:txEl>
                                              <p:pRg st="2" end="2"/>
                                            </p:txEl>
                                          </p:spTgt>
                                        </p:tgtEl>
                                        <p:attrNameLst>
                                          <p:attrName>style.visibility</p:attrName>
                                        </p:attrNameLst>
                                      </p:cBhvr>
                                      <p:to>
                                        <p:strVal val="visible"/>
                                      </p:to>
                                    </p:set>
                                    <p:animEffect transition="in" filter="wipe(up)">
                                      <p:cBhvr>
                                        <p:cTn id="17" dur="500"/>
                                        <p:tgtEl>
                                          <p:spTgt spid="962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mc:AlternateContent xmlns:mc="http://schemas.openxmlformats.org/markup-compatibility/2006">
        <mc:Choice xmlns:v="urn:schemas-microsoft-com:vml" Requires="v">
          <p:control spid="105481" r:id="rId2" imgW="7487695" imgH="5013503"/>
        </mc:Choice>
        <mc:Fallback>
          <p:control r:id="rId2" imgW="7487695" imgH="5013503">
            <p:pic>
              <p:nvPicPr>
                <p:cNvPr id="105478" name="ShockwaveFlash1">
                  <a:extLst>
                    <a:ext uri="{FF2B5EF4-FFF2-40B4-BE49-F238E27FC236}">
                      <a16:creationId xmlns:a16="http://schemas.microsoft.com/office/drawing/2014/main" id="{AE2F8BB3-D26E-4677-982D-E28058E33988}"/>
                    </a:ext>
                  </a:extLst>
                </p:cNvPr>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196975"/>
                  <a:ext cx="7488237" cy="5013325"/>
                </a:xfrm>
                <a:prstGeom prst="rect">
                  <a:avLst/>
                </a:prstGeom>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708" name="Picture 4" descr="Electron structure of helium atom">
            <a:extLst>
              <a:ext uri="{FF2B5EF4-FFF2-40B4-BE49-F238E27FC236}">
                <a16:creationId xmlns:a16="http://schemas.microsoft.com/office/drawing/2014/main" id="{E91DD5FC-BC2E-48D7-94A5-D3E8926D07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7963" y="620713"/>
            <a:ext cx="4522787" cy="5545137"/>
          </a:xfrm>
          <a:prstGeom prst="rect">
            <a:avLst/>
          </a:prstGeom>
          <a:noFill/>
          <a:extLst>
            <a:ext uri="{909E8E84-426E-40DD-AFC4-6F175D3DCCD1}">
              <a14:hiddenFill xmlns:a14="http://schemas.microsoft.com/office/drawing/2010/main">
                <a:solidFill>
                  <a:srgbClr val="FFFFFF"/>
                </a:solidFill>
              </a14:hiddenFill>
            </a:ext>
          </a:extLst>
        </p:spPr>
      </p:pic>
      <p:sp>
        <p:nvSpPr>
          <p:cNvPr id="200709" name="Oval 5">
            <a:extLst>
              <a:ext uri="{FF2B5EF4-FFF2-40B4-BE49-F238E27FC236}">
                <a16:creationId xmlns:a16="http://schemas.microsoft.com/office/drawing/2014/main" id="{42A4C10C-9411-4C70-B89C-3B76F3C2E6F2}"/>
              </a:ext>
            </a:extLst>
          </p:cNvPr>
          <p:cNvSpPr>
            <a:spLocks noChangeArrowheads="1"/>
          </p:cNvSpPr>
          <p:nvPr/>
        </p:nvSpPr>
        <p:spPr bwMode="auto">
          <a:xfrm>
            <a:off x="1776413" y="2501900"/>
            <a:ext cx="152400" cy="152400"/>
          </a:xfrm>
          <a:prstGeom prst="ellipse">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0" name="Oval 6">
            <a:extLst>
              <a:ext uri="{FF2B5EF4-FFF2-40B4-BE49-F238E27FC236}">
                <a16:creationId xmlns:a16="http://schemas.microsoft.com/office/drawing/2014/main" id="{E4654252-4BAB-4C26-9732-50EC1ED5BDE5}"/>
              </a:ext>
            </a:extLst>
          </p:cNvPr>
          <p:cNvSpPr>
            <a:spLocks noChangeArrowheads="1"/>
          </p:cNvSpPr>
          <p:nvPr/>
        </p:nvSpPr>
        <p:spPr bwMode="auto">
          <a:xfrm>
            <a:off x="1319213" y="2120900"/>
            <a:ext cx="1143000" cy="10668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1" name="Oval 7">
            <a:extLst>
              <a:ext uri="{FF2B5EF4-FFF2-40B4-BE49-F238E27FC236}">
                <a16:creationId xmlns:a16="http://schemas.microsoft.com/office/drawing/2014/main" id="{436055C3-0EF9-4ECF-930B-7536E2ECBD04}"/>
              </a:ext>
            </a:extLst>
          </p:cNvPr>
          <p:cNvSpPr>
            <a:spLocks noChangeArrowheads="1"/>
          </p:cNvSpPr>
          <p:nvPr/>
        </p:nvSpPr>
        <p:spPr bwMode="auto">
          <a:xfrm>
            <a:off x="1547813" y="2197100"/>
            <a:ext cx="914400" cy="9144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2" name="Oval 8">
            <a:extLst>
              <a:ext uri="{FF2B5EF4-FFF2-40B4-BE49-F238E27FC236}">
                <a16:creationId xmlns:a16="http://schemas.microsoft.com/office/drawing/2014/main" id="{2D48663B-2470-4A99-8363-00A764C897F9}"/>
              </a:ext>
            </a:extLst>
          </p:cNvPr>
          <p:cNvSpPr>
            <a:spLocks noChangeArrowheads="1"/>
          </p:cNvSpPr>
          <p:nvPr/>
        </p:nvSpPr>
        <p:spPr bwMode="auto">
          <a:xfrm>
            <a:off x="1547813" y="2349500"/>
            <a:ext cx="609600" cy="609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3" name="Oval 9">
            <a:extLst>
              <a:ext uri="{FF2B5EF4-FFF2-40B4-BE49-F238E27FC236}">
                <a16:creationId xmlns:a16="http://schemas.microsoft.com/office/drawing/2014/main" id="{D6FBD7C1-79F5-4B4F-AD5B-21C46030685B}"/>
              </a:ext>
            </a:extLst>
          </p:cNvPr>
          <p:cNvSpPr>
            <a:spLocks noChangeArrowheads="1"/>
          </p:cNvSpPr>
          <p:nvPr/>
        </p:nvSpPr>
        <p:spPr bwMode="auto">
          <a:xfrm>
            <a:off x="1700213" y="2349500"/>
            <a:ext cx="381000" cy="3810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4" name="Oval 10">
            <a:extLst>
              <a:ext uri="{FF2B5EF4-FFF2-40B4-BE49-F238E27FC236}">
                <a16:creationId xmlns:a16="http://schemas.microsoft.com/office/drawing/2014/main" id="{61B73623-DBB5-44E2-B229-C43D8B28B18D}"/>
              </a:ext>
            </a:extLst>
          </p:cNvPr>
          <p:cNvSpPr>
            <a:spLocks noChangeArrowheads="1"/>
          </p:cNvSpPr>
          <p:nvPr/>
        </p:nvSpPr>
        <p:spPr bwMode="auto">
          <a:xfrm>
            <a:off x="1776413" y="2349500"/>
            <a:ext cx="228600" cy="3048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5" name="Line 11">
            <a:extLst>
              <a:ext uri="{FF2B5EF4-FFF2-40B4-BE49-F238E27FC236}">
                <a16:creationId xmlns:a16="http://schemas.microsoft.com/office/drawing/2014/main" id="{F48EF6BC-ECFD-4409-A1A1-1ADC70C7C60F}"/>
              </a:ext>
            </a:extLst>
          </p:cNvPr>
          <p:cNvSpPr>
            <a:spLocks noChangeShapeType="1"/>
          </p:cNvSpPr>
          <p:nvPr/>
        </p:nvSpPr>
        <p:spPr bwMode="auto">
          <a:xfrm>
            <a:off x="1471613" y="3035300"/>
            <a:ext cx="228600" cy="15240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16" name="Oval 12">
            <a:extLst>
              <a:ext uri="{FF2B5EF4-FFF2-40B4-BE49-F238E27FC236}">
                <a16:creationId xmlns:a16="http://schemas.microsoft.com/office/drawing/2014/main" id="{392B8FE5-C1FC-40D8-A158-7FB79BB08EC8}"/>
              </a:ext>
            </a:extLst>
          </p:cNvPr>
          <p:cNvSpPr>
            <a:spLocks noChangeArrowheads="1"/>
          </p:cNvSpPr>
          <p:nvPr/>
        </p:nvSpPr>
        <p:spPr bwMode="auto">
          <a:xfrm>
            <a:off x="1243013" y="2806700"/>
            <a:ext cx="228600" cy="2286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7" name="Line 13">
            <a:extLst>
              <a:ext uri="{FF2B5EF4-FFF2-40B4-BE49-F238E27FC236}">
                <a16:creationId xmlns:a16="http://schemas.microsoft.com/office/drawing/2014/main" id="{54481525-DA5A-4A20-A2FD-8D72351E1FB7}"/>
              </a:ext>
            </a:extLst>
          </p:cNvPr>
          <p:cNvSpPr>
            <a:spLocks noChangeShapeType="1"/>
          </p:cNvSpPr>
          <p:nvPr/>
        </p:nvSpPr>
        <p:spPr bwMode="auto">
          <a:xfrm>
            <a:off x="1243013" y="2959100"/>
            <a:ext cx="2286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18" name="Line 14">
            <a:extLst>
              <a:ext uri="{FF2B5EF4-FFF2-40B4-BE49-F238E27FC236}">
                <a16:creationId xmlns:a16="http://schemas.microsoft.com/office/drawing/2014/main" id="{960E3B73-7CC4-4CDF-9CF3-EA7C19EAAF98}"/>
              </a:ext>
            </a:extLst>
          </p:cNvPr>
          <p:cNvSpPr>
            <a:spLocks noChangeShapeType="1"/>
          </p:cNvSpPr>
          <p:nvPr/>
        </p:nvSpPr>
        <p:spPr bwMode="auto">
          <a:xfrm flipH="1">
            <a:off x="1700213" y="2197100"/>
            <a:ext cx="152400" cy="1524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19" name="Line 15">
            <a:extLst>
              <a:ext uri="{FF2B5EF4-FFF2-40B4-BE49-F238E27FC236}">
                <a16:creationId xmlns:a16="http://schemas.microsoft.com/office/drawing/2014/main" id="{CF9F68B6-746A-44EE-BD45-A9E09F36A48C}"/>
              </a:ext>
            </a:extLst>
          </p:cNvPr>
          <p:cNvSpPr>
            <a:spLocks noChangeShapeType="1"/>
          </p:cNvSpPr>
          <p:nvPr/>
        </p:nvSpPr>
        <p:spPr bwMode="auto">
          <a:xfrm flipV="1">
            <a:off x="1928813" y="2806700"/>
            <a:ext cx="228600" cy="1524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20" name="Line 16">
            <a:extLst>
              <a:ext uri="{FF2B5EF4-FFF2-40B4-BE49-F238E27FC236}">
                <a16:creationId xmlns:a16="http://schemas.microsoft.com/office/drawing/2014/main" id="{6876C5A7-62F8-46AC-AD46-E4183F7BE0B8}"/>
              </a:ext>
            </a:extLst>
          </p:cNvPr>
          <p:cNvSpPr>
            <a:spLocks noChangeShapeType="1"/>
          </p:cNvSpPr>
          <p:nvPr/>
        </p:nvSpPr>
        <p:spPr bwMode="auto">
          <a:xfrm flipH="1">
            <a:off x="1928813" y="2501900"/>
            <a:ext cx="76200" cy="15240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21" name="Oval 17">
            <a:extLst>
              <a:ext uri="{FF2B5EF4-FFF2-40B4-BE49-F238E27FC236}">
                <a16:creationId xmlns:a16="http://schemas.microsoft.com/office/drawing/2014/main" id="{DB2212B3-B61F-4ABE-8171-67B78833E85F}"/>
              </a:ext>
            </a:extLst>
          </p:cNvPr>
          <p:cNvSpPr>
            <a:spLocks noChangeArrowheads="1"/>
          </p:cNvSpPr>
          <p:nvPr/>
        </p:nvSpPr>
        <p:spPr bwMode="auto">
          <a:xfrm>
            <a:off x="1700213" y="4635500"/>
            <a:ext cx="152400" cy="152400"/>
          </a:xfrm>
          <a:prstGeom prst="ellipse">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2" name="Oval 18">
            <a:extLst>
              <a:ext uri="{FF2B5EF4-FFF2-40B4-BE49-F238E27FC236}">
                <a16:creationId xmlns:a16="http://schemas.microsoft.com/office/drawing/2014/main" id="{4C9C8C0F-2986-4340-A372-BDF72DF5766E}"/>
              </a:ext>
            </a:extLst>
          </p:cNvPr>
          <p:cNvSpPr>
            <a:spLocks noChangeArrowheads="1"/>
          </p:cNvSpPr>
          <p:nvPr/>
        </p:nvSpPr>
        <p:spPr bwMode="auto">
          <a:xfrm>
            <a:off x="1395413" y="4025900"/>
            <a:ext cx="914400" cy="1219200"/>
          </a:xfrm>
          <a:prstGeom prst="ellipse">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3" name="Oval 19">
            <a:extLst>
              <a:ext uri="{FF2B5EF4-FFF2-40B4-BE49-F238E27FC236}">
                <a16:creationId xmlns:a16="http://schemas.microsoft.com/office/drawing/2014/main" id="{A799ACF0-D36A-4EBC-8D46-FD7B50706703}"/>
              </a:ext>
            </a:extLst>
          </p:cNvPr>
          <p:cNvSpPr>
            <a:spLocks noChangeArrowheads="1"/>
          </p:cNvSpPr>
          <p:nvPr/>
        </p:nvSpPr>
        <p:spPr bwMode="auto">
          <a:xfrm>
            <a:off x="1166813" y="4254500"/>
            <a:ext cx="1600200" cy="762000"/>
          </a:xfrm>
          <a:prstGeom prst="ellipse">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4" name="Oval 20">
            <a:extLst>
              <a:ext uri="{FF2B5EF4-FFF2-40B4-BE49-F238E27FC236}">
                <a16:creationId xmlns:a16="http://schemas.microsoft.com/office/drawing/2014/main" id="{E23B2330-6A94-4B45-A2EE-3244E5563889}"/>
              </a:ext>
            </a:extLst>
          </p:cNvPr>
          <p:cNvSpPr>
            <a:spLocks noChangeArrowheads="1"/>
          </p:cNvSpPr>
          <p:nvPr/>
        </p:nvSpPr>
        <p:spPr bwMode="auto">
          <a:xfrm>
            <a:off x="1624013" y="4406900"/>
            <a:ext cx="457200" cy="457200"/>
          </a:xfrm>
          <a:prstGeom prst="ellipse">
            <a:avLst/>
          </a:prstGeom>
          <a:noFill/>
          <a:ln w="9525">
            <a:solidFill>
              <a:srgbClr val="3333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5" name="Oval 21">
            <a:extLst>
              <a:ext uri="{FF2B5EF4-FFF2-40B4-BE49-F238E27FC236}">
                <a16:creationId xmlns:a16="http://schemas.microsoft.com/office/drawing/2014/main" id="{51CF637B-E7B0-4670-A3B3-98C81A84D3F0}"/>
              </a:ext>
            </a:extLst>
          </p:cNvPr>
          <p:cNvSpPr>
            <a:spLocks noChangeArrowheads="1"/>
          </p:cNvSpPr>
          <p:nvPr/>
        </p:nvSpPr>
        <p:spPr bwMode="auto">
          <a:xfrm>
            <a:off x="2538413" y="4559300"/>
            <a:ext cx="228600" cy="2286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6" name="Line 22">
            <a:extLst>
              <a:ext uri="{FF2B5EF4-FFF2-40B4-BE49-F238E27FC236}">
                <a16:creationId xmlns:a16="http://schemas.microsoft.com/office/drawing/2014/main" id="{66ED5917-647C-47DF-AB89-C68E2218C003}"/>
              </a:ext>
            </a:extLst>
          </p:cNvPr>
          <p:cNvSpPr>
            <a:spLocks noChangeShapeType="1"/>
          </p:cNvSpPr>
          <p:nvPr/>
        </p:nvSpPr>
        <p:spPr bwMode="auto">
          <a:xfrm>
            <a:off x="2538413" y="4711700"/>
            <a:ext cx="2286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27" name="Oval 23">
            <a:extLst>
              <a:ext uri="{FF2B5EF4-FFF2-40B4-BE49-F238E27FC236}">
                <a16:creationId xmlns:a16="http://schemas.microsoft.com/office/drawing/2014/main" id="{588AEC9E-404B-4186-93D0-3B0457D92372}"/>
              </a:ext>
            </a:extLst>
          </p:cNvPr>
          <p:cNvSpPr>
            <a:spLocks noChangeArrowheads="1"/>
          </p:cNvSpPr>
          <p:nvPr/>
        </p:nvSpPr>
        <p:spPr bwMode="auto">
          <a:xfrm rot="-2433951">
            <a:off x="862013" y="4254500"/>
            <a:ext cx="2133600" cy="6096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8" name="Line 24">
            <a:extLst>
              <a:ext uri="{FF2B5EF4-FFF2-40B4-BE49-F238E27FC236}">
                <a16:creationId xmlns:a16="http://schemas.microsoft.com/office/drawing/2014/main" id="{153DB22F-C216-489E-A2FB-15C45EBACF38}"/>
              </a:ext>
            </a:extLst>
          </p:cNvPr>
          <p:cNvSpPr>
            <a:spLocks noChangeShapeType="1"/>
          </p:cNvSpPr>
          <p:nvPr/>
        </p:nvSpPr>
        <p:spPr bwMode="auto">
          <a:xfrm>
            <a:off x="2555875" y="5157788"/>
            <a:ext cx="685800" cy="0"/>
          </a:xfrm>
          <a:prstGeom prst="line">
            <a:avLst/>
          </a:prstGeom>
          <a:noFill/>
          <a:ln w="57150" cap="rnd">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29" name="Line 25">
            <a:extLst>
              <a:ext uri="{FF2B5EF4-FFF2-40B4-BE49-F238E27FC236}">
                <a16:creationId xmlns:a16="http://schemas.microsoft.com/office/drawing/2014/main" id="{4D418319-6249-4D80-8487-810D196698FB}"/>
              </a:ext>
            </a:extLst>
          </p:cNvPr>
          <p:cNvSpPr>
            <a:spLocks noChangeShapeType="1"/>
          </p:cNvSpPr>
          <p:nvPr/>
        </p:nvSpPr>
        <p:spPr bwMode="auto">
          <a:xfrm>
            <a:off x="3048000" y="4800600"/>
            <a:ext cx="762000" cy="0"/>
          </a:xfrm>
          <a:prstGeom prst="line">
            <a:avLst/>
          </a:prstGeom>
          <a:noFill/>
          <a:ln w="38100">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30" name="Line 26">
            <a:extLst>
              <a:ext uri="{FF2B5EF4-FFF2-40B4-BE49-F238E27FC236}">
                <a16:creationId xmlns:a16="http://schemas.microsoft.com/office/drawing/2014/main" id="{EEC95C9E-1782-4ECB-A5B2-EB1FEABD65DB}"/>
              </a:ext>
            </a:extLst>
          </p:cNvPr>
          <p:cNvSpPr>
            <a:spLocks noChangeShapeType="1"/>
          </p:cNvSpPr>
          <p:nvPr/>
        </p:nvSpPr>
        <p:spPr bwMode="auto">
          <a:xfrm>
            <a:off x="2987675" y="4292600"/>
            <a:ext cx="914400" cy="0"/>
          </a:xfrm>
          <a:prstGeom prst="line">
            <a:avLst/>
          </a:prstGeom>
          <a:noFill/>
          <a:ln w="57150">
            <a:solidFill>
              <a:schemeClr val="tx1"/>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31" name="Oval 27">
            <a:extLst>
              <a:ext uri="{FF2B5EF4-FFF2-40B4-BE49-F238E27FC236}">
                <a16:creationId xmlns:a16="http://schemas.microsoft.com/office/drawing/2014/main" id="{C9EFC7F5-D426-41E6-A8B7-80F9C8E2AF93}"/>
              </a:ext>
            </a:extLst>
          </p:cNvPr>
          <p:cNvSpPr>
            <a:spLocks noChangeArrowheads="1"/>
          </p:cNvSpPr>
          <p:nvPr/>
        </p:nvSpPr>
        <p:spPr bwMode="auto">
          <a:xfrm>
            <a:off x="1319213" y="1968500"/>
            <a:ext cx="1600200" cy="14478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2" name="Line 28">
            <a:extLst>
              <a:ext uri="{FF2B5EF4-FFF2-40B4-BE49-F238E27FC236}">
                <a16:creationId xmlns:a16="http://schemas.microsoft.com/office/drawing/2014/main" id="{D96D9D88-FEA3-49AD-B749-D56D6744AA78}"/>
              </a:ext>
            </a:extLst>
          </p:cNvPr>
          <p:cNvSpPr>
            <a:spLocks noChangeShapeType="1"/>
          </p:cNvSpPr>
          <p:nvPr/>
        </p:nvSpPr>
        <p:spPr bwMode="auto">
          <a:xfrm flipV="1">
            <a:off x="2538413" y="3111500"/>
            <a:ext cx="304800" cy="2286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33" name="Line 29">
            <a:extLst>
              <a:ext uri="{FF2B5EF4-FFF2-40B4-BE49-F238E27FC236}">
                <a16:creationId xmlns:a16="http://schemas.microsoft.com/office/drawing/2014/main" id="{0F711BE8-029F-4185-A15C-103CB9E21FEB}"/>
              </a:ext>
            </a:extLst>
          </p:cNvPr>
          <p:cNvSpPr>
            <a:spLocks noChangeShapeType="1"/>
          </p:cNvSpPr>
          <p:nvPr/>
        </p:nvSpPr>
        <p:spPr bwMode="auto">
          <a:xfrm flipV="1">
            <a:off x="2484438" y="2924175"/>
            <a:ext cx="1366837" cy="0"/>
          </a:xfrm>
          <a:prstGeom prst="line">
            <a:avLst/>
          </a:prstGeom>
          <a:noFill/>
          <a:ln w="57150">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34" name="Rectangle 30">
            <a:extLst>
              <a:ext uri="{FF2B5EF4-FFF2-40B4-BE49-F238E27FC236}">
                <a16:creationId xmlns:a16="http://schemas.microsoft.com/office/drawing/2014/main" id="{EABD1F1D-8E32-4BD6-81CF-4E0001BD8A68}"/>
              </a:ext>
            </a:extLst>
          </p:cNvPr>
          <p:cNvSpPr>
            <a:spLocks noChangeArrowheads="1"/>
          </p:cNvSpPr>
          <p:nvPr/>
        </p:nvSpPr>
        <p:spPr bwMode="auto">
          <a:xfrm>
            <a:off x="1187450" y="404813"/>
            <a:ext cx="15605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pPr>
            <a:r>
              <a:rPr lang="zh-CN" altLang="en-US" sz="3600" b="1">
                <a:solidFill>
                  <a:srgbClr val="660066"/>
                </a:solidFill>
                <a:effectLst>
                  <a:outerShdw blurRad="38100" dist="38100" dir="2700000" algn="tl">
                    <a:srgbClr val="C0C0C0"/>
                  </a:outerShdw>
                </a:effectLst>
                <a:latin typeface="Arial" panose="020B0604020202020204" pitchFamily="34" charset="0"/>
              </a:rPr>
              <a:t>电子云</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E84C2A1C-69AF-47CD-8E77-13536208FBB9}"/>
              </a:ext>
            </a:extLst>
          </p:cNvPr>
          <p:cNvSpPr>
            <a:spLocks noGrp="1" noChangeArrowheads="1"/>
          </p:cNvSpPr>
          <p:nvPr>
            <p:ph type="title"/>
          </p:nvPr>
        </p:nvSpPr>
        <p:spPr/>
        <p:txBody>
          <a:bodyPr/>
          <a:lstStyle/>
          <a:p>
            <a:endParaRPr lang="zh-CN" altLang="en-US"/>
          </a:p>
        </p:txBody>
      </p:sp>
      <p:sp>
        <p:nvSpPr>
          <p:cNvPr id="205827" name="Rectangle 3">
            <a:extLst>
              <a:ext uri="{FF2B5EF4-FFF2-40B4-BE49-F238E27FC236}">
                <a16:creationId xmlns:a16="http://schemas.microsoft.com/office/drawing/2014/main" id="{A7851077-AD82-4E61-9597-73319DD12696}"/>
              </a:ext>
            </a:extLst>
          </p:cNvPr>
          <p:cNvSpPr>
            <a:spLocks noGrp="1" noChangeArrowheads="1"/>
          </p:cNvSpPr>
          <p:nvPr>
            <p:ph type="body" idx="1"/>
          </p:nvPr>
        </p:nvSpPr>
        <p:spPr/>
        <p:txBody>
          <a:bodyPr/>
          <a:lstStyle/>
          <a:p>
            <a:endParaRPr lang="zh-CN" altLang="en-US"/>
          </a:p>
        </p:txBody>
      </p:sp>
      <p:pic>
        <p:nvPicPr>
          <p:cNvPr id="205828" name="Picture 4" descr="Components of the atom">
            <a:extLst>
              <a:ext uri="{FF2B5EF4-FFF2-40B4-BE49-F238E27FC236}">
                <a16:creationId xmlns:a16="http://schemas.microsoft.com/office/drawing/2014/main" id="{614DC436-E15F-4547-AAC3-4AAA5DBA1394}"/>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095500" y="0"/>
            <a:ext cx="51054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05828"/>
                                        </p:tgtEl>
                                        <p:attrNameLst>
                                          <p:attrName>style.visibility</p:attrName>
                                        </p:attrNameLst>
                                      </p:cBhvr>
                                      <p:to>
                                        <p:strVal val="visible"/>
                                      </p:to>
                                    </p:set>
                                    <p:animEffect transition="in" filter="dissolve">
                                      <p:cBhvr>
                                        <p:cTn id="7" dur="500"/>
                                        <p:tgtEl>
                                          <p:spTgt spid="205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588" name="Picture 4" descr="TR模型V">
            <a:extLst>
              <a:ext uri="{FF2B5EF4-FFF2-40B4-BE49-F238E27FC236}">
                <a16:creationId xmlns:a16="http://schemas.microsoft.com/office/drawing/2014/main" id="{2EB72C13-0030-4880-914D-950CB0E5AC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3500" y="3762375"/>
            <a:ext cx="2209800" cy="2457450"/>
          </a:xfrm>
          <a:prstGeom prst="rect">
            <a:avLst/>
          </a:prstGeom>
          <a:noFill/>
          <a:extLst>
            <a:ext uri="{909E8E84-426E-40DD-AFC4-6F175D3DCCD1}">
              <a14:hiddenFill xmlns:a14="http://schemas.microsoft.com/office/drawing/2010/main">
                <a:solidFill>
                  <a:srgbClr val="FFFFFF"/>
                </a:solidFill>
              </a14:hiddenFill>
            </a:ext>
          </a:extLst>
        </p:spPr>
      </p:pic>
      <p:pic>
        <p:nvPicPr>
          <p:cNvPr id="195589" name="Picture 5" descr="TR模型F">
            <a:extLst>
              <a:ext uri="{FF2B5EF4-FFF2-40B4-BE49-F238E27FC236}">
                <a16:creationId xmlns:a16="http://schemas.microsoft.com/office/drawing/2014/main" id="{EE4C5802-2996-428B-BF1F-6C4AC2D1F3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9213" y="1304925"/>
            <a:ext cx="2212975" cy="2460625"/>
          </a:xfrm>
          <a:prstGeom prst="rect">
            <a:avLst/>
          </a:prstGeom>
          <a:noFill/>
          <a:extLst>
            <a:ext uri="{909E8E84-426E-40DD-AFC4-6F175D3DCCD1}">
              <a14:hiddenFill xmlns:a14="http://schemas.microsoft.com/office/drawing/2010/main">
                <a:solidFill>
                  <a:srgbClr val="FFFFFF"/>
                </a:solidFill>
              </a14:hiddenFill>
            </a:ext>
          </a:extLst>
        </p:spPr>
      </p:pic>
      <p:sp>
        <p:nvSpPr>
          <p:cNvPr id="195590" name="Text Box 6">
            <a:extLst>
              <a:ext uri="{FF2B5EF4-FFF2-40B4-BE49-F238E27FC236}">
                <a16:creationId xmlns:a16="http://schemas.microsoft.com/office/drawing/2014/main" id="{C6B923ED-BECF-4C1A-A3FD-E6DAE37308B3}"/>
              </a:ext>
            </a:extLst>
          </p:cNvPr>
          <p:cNvSpPr txBox="1">
            <a:spLocks noChangeArrowheads="1"/>
          </p:cNvSpPr>
          <p:nvPr/>
        </p:nvSpPr>
        <p:spPr bwMode="auto">
          <a:xfrm>
            <a:off x="612775" y="2278063"/>
            <a:ext cx="1025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en-US" altLang="zh-CN" b="1">
                <a:effectLst>
                  <a:outerShdw blurRad="38100" dist="38100" dir="2700000" algn="tl">
                    <a:srgbClr val="C0C0C0"/>
                  </a:outerShdw>
                </a:effectLst>
                <a:latin typeface="Times New Roman" panose="02020603050405020304" pitchFamily="18" charset="0"/>
                <a:ea typeface="楷体_GB2312" pitchFamily="49" charset="-122"/>
              </a:rPr>
              <a:t>T</a:t>
            </a:r>
            <a:r>
              <a:rPr kumimoji="0" lang="zh-CN" altLang="en-US" b="1">
                <a:effectLst>
                  <a:outerShdw blurRad="38100" dist="38100" dir="2700000" algn="tl">
                    <a:srgbClr val="C0C0C0"/>
                  </a:outerShdw>
                </a:effectLst>
                <a:latin typeface="Times New Roman" panose="02020603050405020304" pitchFamily="18" charset="0"/>
                <a:ea typeface="楷体_GB2312" pitchFamily="49" charset="-122"/>
              </a:rPr>
              <a:t>模型</a:t>
            </a:r>
          </a:p>
        </p:txBody>
      </p:sp>
      <p:sp>
        <p:nvSpPr>
          <p:cNvPr id="195592" name="Text Box 8">
            <a:extLst>
              <a:ext uri="{FF2B5EF4-FFF2-40B4-BE49-F238E27FC236}">
                <a16:creationId xmlns:a16="http://schemas.microsoft.com/office/drawing/2014/main" id="{4D404B78-56B6-4784-A3B6-F1ACB0EEFB5C}"/>
              </a:ext>
            </a:extLst>
          </p:cNvPr>
          <p:cNvSpPr txBox="1">
            <a:spLocks noChangeArrowheads="1"/>
          </p:cNvSpPr>
          <p:nvPr/>
        </p:nvSpPr>
        <p:spPr bwMode="auto">
          <a:xfrm>
            <a:off x="612775" y="4365625"/>
            <a:ext cx="1057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en-US" altLang="zh-CN" b="1">
                <a:effectLst>
                  <a:outerShdw blurRad="38100" dist="38100" dir="2700000" algn="tl">
                    <a:srgbClr val="C0C0C0"/>
                  </a:outerShdw>
                </a:effectLst>
                <a:latin typeface="Times New Roman" panose="02020603050405020304" pitchFamily="18" charset="0"/>
                <a:ea typeface="楷体_GB2312" pitchFamily="49" charset="-122"/>
              </a:rPr>
              <a:t>R</a:t>
            </a:r>
            <a:r>
              <a:rPr kumimoji="0" lang="zh-CN" altLang="en-US" b="1">
                <a:effectLst>
                  <a:outerShdw blurRad="38100" dist="38100" dir="2700000" algn="tl">
                    <a:srgbClr val="C0C0C0"/>
                  </a:outerShdw>
                </a:effectLst>
                <a:latin typeface="Times New Roman" panose="02020603050405020304" pitchFamily="18" charset="0"/>
                <a:ea typeface="楷体_GB2312" pitchFamily="49" charset="-122"/>
              </a:rPr>
              <a:t>模型</a:t>
            </a:r>
          </a:p>
        </p:txBody>
      </p:sp>
      <p:graphicFrame>
        <p:nvGraphicFramePr>
          <p:cNvPr id="195596" name="Object 12">
            <a:extLst>
              <a:ext uri="{FF2B5EF4-FFF2-40B4-BE49-F238E27FC236}">
                <a16:creationId xmlns:a16="http://schemas.microsoft.com/office/drawing/2014/main" id="{772E4F0C-547E-4F89-BD44-0E5A7EB99F50}"/>
              </a:ext>
            </a:extLst>
          </p:cNvPr>
          <p:cNvGraphicFramePr>
            <a:graphicFrameLocks noChangeAspect="1"/>
          </p:cNvGraphicFramePr>
          <p:nvPr>
            <p:ph sz="half" idx="1"/>
          </p:nvPr>
        </p:nvGraphicFramePr>
        <p:xfrm>
          <a:off x="1979613" y="4149725"/>
          <a:ext cx="1657350" cy="917575"/>
        </p:xfrm>
        <a:graphic>
          <a:graphicData uri="http://schemas.openxmlformats.org/presentationml/2006/ole">
            <mc:AlternateContent xmlns:mc="http://schemas.openxmlformats.org/markup-compatibility/2006">
              <mc:Choice xmlns:v="urn:schemas-microsoft-com:vml" Requires="v">
                <p:oleObj spid="_x0000_s195603" name="公式" r:id="rId5" imgW="825480" imgH="457200" progId="Equation.3">
                  <p:embed/>
                </p:oleObj>
              </mc:Choice>
              <mc:Fallback>
                <p:oleObj name="公式" r:id="rId5" imgW="825480" imgH="4572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4149725"/>
                        <a:ext cx="1657350" cy="917575"/>
                      </a:xfrm>
                      <a:prstGeom prst="rect">
                        <a:avLst/>
                      </a:prstGeom>
                      <a:solidFill>
                        <a:srgbClr val="33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5598" name="Object 14">
            <a:extLst>
              <a:ext uri="{FF2B5EF4-FFF2-40B4-BE49-F238E27FC236}">
                <a16:creationId xmlns:a16="http://schemas.microsoft.com/office/drawing/2014/main" id="{B4688A9F-64DB-43F2-A360-6A07176FF0FB}"/>
              </a:ext>
            </a:extLst>
          </p:cNvPr>
          <p:cNvGraphicFramePr>
            <a:graphicFrameLocks noChangeAspect="1"/>
          </p:cNvGraphicFramePr>
          <p:nvPr>
            <p:ph sz="half" idx="2"/>
          </p:nvPr>
        </p:nvGraphicFramePr>
        <p:xfrm>
          <a:off x="1979613" y="1557338"/>
          <a:ext cx="2879725" cy="1944687"/>
        </p:xfrm>
        <a:graphic>
          <a:graphicData uri="http://schemas.openxmlformats.org/presentationml/2006/ole">
            <mc:AlternateContent xmlns:mc="http://schemas.openxmlformats.org/markup-compatibility/2006">
              <mc:Choice xmlns:v="urn:schemas-microsoft-com:vml" Requires="v">
                <p:oleObj spid="_x0000_s195604" name="公式" r:id="rId7" imgW="1409400" imgH="952200" progId="Equation.3">
                  <p:embed/>
                </p:oleObj>
              </mc:Choice>
              <mc:Fallback>
                <p:oleObj name="公式" r:id="rId7" imgW="1409400" imgH="9522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1557338"/>
                        <a:ext cx="2879725" cy="1944687"/>
                      </a:xfrm>
                      <a:prstGeom prst="rect">
                        <a:avLst/>
                      </a:prstGeom>
                      <a:solidFill>
                        <a:srgbClr val="FF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5601" name="Text Box 17">
            <a:extLst>
              <a:ext uri="{FF2B5EF4-FFF2-40B4-BE49-F238E27FC236}">
                <a16:creationId xmlns:a16="http://schemas.microsoft.com/office/drawing/2014/main" id="{DFFADE1D-31EB-4D81-B71F-14DDAA5917F1}"/>
              </a:ext>
            </a:extLst>
          </p:cNvPr>
          <p:cNvSpPr txBox="1">
            <a:spLocks noChangeArrowheads="1"/>
          </p:cNvSpPr>
          <p:nvPr/>
        </p:nvSpPr>
        <p:spPr bwMode="auto">
          <a:xfrm>
            <a:off x="179388" y="3573463"/>
            <a:ext cx="5759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b="1">
                <a:ea typeface="楷体_GB2312" pitchFamily="49" charset="-122"/>
              </a:rPr>
              <a:t>α</a:t>
            </a:r>
            <a:r>
              <a:rPr lang="zh-CN" altLang="en-US" b="1">
                <a:ea typeface="楷体_GB2312" pitchFamily="49" charset="-122"/>
              </a:rPr>
              <a:t>粒子</a:t>
            </a:r>
            <a:r>
              <a:rPr kumimoji="0" lang="zh-CN" altLang="en-US" b="1">
                <a:effectLst>
                  <a:outerShdw blurRad="38100" dist="38100" dir="2700000" algn="tl">
                    <a:srgbClr val="C0C0C0"/>
                  </a:outerShdw>
                </a:effectLst>
                <a:latin typeface="Times New Roman" panose="02020603050405020304" pitchFamily="18" charset="0"/>
                <a:ea typeface="楷体_GB2312" pitchFamily="49" charset="-122"/>
              </a:rPr>
              <a:t>易穿过原子，只能发生小角度散射。</a:t>
            </a:r>
          </a:p>
        </p:txBody>
      </p:sp>
      <p:sp>
        <p:nvSpPr>
          <p:cNvPr id="195602" name="Text Box 18">
            <a:extLst>
              <a:ext uri="{FF2B5EF4-FFF2-40B4-BE49-F238E27FC236}">
                <a16:creationId xmlns:a16="http://schemas.microsoft.com/office/drawing/2014/main" id="{42AAD496-59F1-4BDB-B2A0-BBCF5757F7B5}"/>
              </a:ext>
            </a:extLst>
          </p:cNvPr>
          <p:cNvSpPr txBox="1">
            <a:spLocks noChangeArrowheads="1"/>
          </p:cNvSpPr>
          <p:nvPr/>
        </p:nvSpPr>
        <p:spPr bwMode="auto">
          <a:xfrm>
            <a:off x="323850" y="5373688"/>
            <a:ext cx="6192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b="1">
                <a:effectLst>
                  <a:outerShdw blurRad="38100" dist="38100" dir="2700000" algn="tl">
                    <a:srgbClr val="C0C0C0"/>
                  </a:outerShdw>
                </a:effectLst>
                <a:latin typeface="Times New Roman" panose="02020603050405020304" pitchFamily="18" charset="0"/>
                <a:ea typeface="楷体_GB2312" pitchFamily="49" charset="-122"/>
              </a:rPr>
              <a:t>距核愈近力愈大， </a:t>
            </a:r>
            <a:r>
              <a:rPr lang="en-US" altLang="zh-CN" b="1">
                <a:ea typeface="楷体_GB2312" pitchFamily="49" charset="-122"/>
              </a:rPr>
              <a:t>α</a:t>
            </a:r>
            <a:r>
              <a:rPr lang="zh-CN" altLang="en-US" b="1">
                <a:ea typeface="楷体_GB2312" pitchFamily="49" charset="-122"/>
              </a:rPr>
              <a:t>粒子</a:t>
            </a:r>
            <a:r>
              <a:rPr kumimoji="0" lang="zh-CN" altLang="en-US" b="1">
                <a:effectLst>
                  <a:outerShdw blurRad="38100" dist="38100" dir="2700000" algn="tl">
                    <a:srgbClr val="C0C0C0"/>
                  </a:outerShdw>
                </a:effectLst>
                <a:latin typeface="Times New Roman" panose="02020603050405020304" pitchFamily="18" charset="0"/>
                <a:ea typeface="楷体_GB2312" pitchFamily="49" charset="-122"/>
              </a:rPr>
              <a:t>可能被大角度散射。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5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195598"/>
                                        </p:tgtEl>
                                        <p:attrNameLst>
                                          <p:attrName>style.visibility</p:attrName>
                                        </p:attrNameLst>
                                      </p:cBhvr>
                                      <p:to>
                                        <p:strVal val="visible"/>
                                      </p:to>
                                    </p:set>
                                    <p:animEffect transition="in" filter="wipe(left)">
                                      <p:cBhvr>
                                        <p:cTn id="11" dur="500"/>
                                        <p:tgtEl>
                                          <p:spTgt spid="19559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9558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95592"/>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195596"/>
                                        </p:tgtEl>
                                        <p:attrNameLst>
                                          <p:attrName>style.visibility</p:attrName>
                                        </p:attrNameLst>
                                      </p:cBhvr>
                                      <p:to>
                                        <p:strVal val="visible"/>
                                      </p:to>
                                    </p:set>
                                    <p:animEffect transition="in" filter="wipe(left)">
                                      <p:cBhvr>
                                        <p:cTn id="24" dur="500"/>
                                        <p:tgtEl>
                                          <p:spTgt spid="195596"/>
                                        </p:tgtEl>
                                      </p:cBhvr>
                                    </p:animEffect>
                                  </p:childTnLst>
                                </p:cTn>
                              </p:par>
                              <p:par>
                                <p:cTn id="25" presetID="1" presetClass="entr" presetSubtype="0" fill="hold" nodeType="withEffect">
                                  <p:stCondLst>
                                    <p:cond delay="0"/>
                                  </p:stCondLst>
                                  <p:childTnLst>
                                    <p:set>
                                      <p:cBhvr>
                                        <p:cTn id="26" dur="1" fill="hold">
                                          <p:stCondLst>
                                            <p:cond delay="0"/>
                                          </p:stCondLst>
                                        </p:cTn>
                                        <p:tgtEl>
                                          <p:spTgt spid="19558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558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560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56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90" grpId="0"/>
      <p:bldP spid="195592" grpId="0"/>
      <p:bldP spid="195601" grpId="0"/>
      <p:bldP spid="19560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129A4ED3-DA1A-4F50-95FD-893AEB6D735A}"/>
              </a:ext>
            </a:extLst>
          </p:cNvPr>
          <p:cNvSpPr>
            <a:spLocks noGrp="1" noChangeArrowheads="1"/>
          </p:cNvSpPr>
          <p:nvPr>
            <p:ph type="title"/>
          </p:nvPr>
        </p:nvSpPr>
        <p:spPr>
          <a:xfrm>
            <a:off x="1042988" y="836613"/>
            <a:ext cx="7793037" cy="906462"/>
          </a:xfrm>
        </p:spPr>
        <p:txBody>
          <a:bodyPr/>
          <a:lstStyle/>
          <a:p>
            <a:r>
              <a:rPr lang="en-US" altLang="zh-CN" sz="3200" b="1">
                <a:solidFill>
                  <a:schemeClr val="tx1"/>
                </a:solidFill>
                <a:latin typeface="Times New Roman" panose="02020603050405020304" pitchFamily="18" charset="0"/>
                <a:ea typeface="楷体_GB2312" pitchFamily="49" charset="-122"/>
              </a:rPr>
              <a:t>A、α</a:t>
            </a:r>
            <a:r>
              <a:rPr lang="zh-CN" altLang="en-US" sz="3200" b="1">
                <a:solidFill>
                  <a:schemeClr val="tx1"/>
                </a:solidFill>
                <a:latin typeface="Times New Roman" panose="02020603050405020304" pitchFamily="18" charset="0"/>
                <a:ea typeface="楷体_GB2312" pitchFamily="49" charset="-122"/>
              </a:rPr>
              <a:t>粒子的散射实验</a:t>
            </a:r>
            <a:r>
              <a:rPr lang="zh-CN" altLang="en-US"/>
              <a:t> </a:t>
            </a:r>
          </a:p>
        </p:txBody>
      </p:sp>
      <p:pic>
        <p:nvPicPr>
          <p:cNvPr id="117773" name="Picture 13">
            <a:extLst>
              <a:ext uri="{FF2B5EF4-FFF2-40B4-BE49-F238E27FC236}">
                <a16:creationId xmlns:a16="http://schemas.microsoft.com/office/drawing/2014/main" id="{C247F495-22E6-4A35-9BE3-5A8D833182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133600"/>
            <a:ext cx="7921625" cy="42338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6852" name="Group 4">
            <a:extLst>
              <a:ext uri="{FF2B5EF4-FFF2-40B4-BE49-F238E27FC236}">
                <a16:creationId xmlns:a16="http://schemas.microsoft.com/office/drawing/2014/main" id="{03EA93CB-6F1C-4A38-B130-B790F50AA2B0}"/>
              </a:ext>
            </a:extLst>
          </p:cNvPr>
          <p:cNvGrpSpPr>
            <a:grpSpLocks/>
          </p:cNvGrpSpPr>
          <p:nvPr/>
        </p:nvGrpSpPr>
        <p:grpSpPr bwMode="auto">
          <a:xfrm>
            <a:off x="3995738" y="3500438"/>
            <a:ext cx="2703512" cy="1373187"/>
            <a:chOff x="3016" y="1793"/>
            <a:chExt cx="1703" cy="865"/>
          </a:xfrm>
        </p:grpSpPr>
        <p:sp>
          <p:nvSpPr>
            <p:cNvPr id="206853" name="Rectangle 5">
              <a:extLst>
                <a:ext uri="{FF2B5EF4-FFF2-40B4-BE49-F238E27FC236}">
                  <a16:creationId xmlns:a16="http://schemas.microsoft.com/office/drawing/2014/main" id="{3DC072F4-1C9F-44B6-9C31-3C65BEF8D0F8}"/>
                </a:ext>
              </a:extLst>
            </p:cNvPr>
            <p:cNvSpPr>
              <a:spLocks noChangeArrowheads="1"/>
            </p:cNvSpPr>
            <p:nvPr/>
          </p:nvSpPr>
          <p:spPr bwMode="auto">
            <a:xfrm>
              <a:off x="3061" y="1793"/>
              <a:ext cx="1658" cy="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zh-CN" altLang="en-US" sz="2800" b="1">
                  <a:solidFill>
                    <a:srgbClr val="000000"/>
                  </a:solidFill>
                  <a:latin typeface="Times New Roman" panose="02020603050405020304" pitchFamily="18" charset="0"/>
                  <a:ea typeface="楷体_GB2312" pitchFamily="49" charset="-122"/>
                </a:rPr>
                <a:t>负电部分</a:t>
              </a:r>
              <a:r>
                <a:rPr kumimoji="0" lang="zh-CN" altLang="zh-CN" b="1">
                  <a:latin typeface="Times New Roman" panose="02020603050405020304" pitchFamily="18" charset="0"/>
                </a:rPr>
                <a:t>—</a:t>
              </a:r>
              <a:r>
                <a:rPr kumimoji="0" lang="zh-CN" altLang="en-US" sz="2800" b="1">
                  <a:solidFill>
                    <a:srgbClr val="000000"/>
                  </a:solidFill>
                  <a:latin typeface="Times New Roman" panose="02020603050405020304" pitchFamily="18" charset="0"/>
                  <a:ea typeface="楷体_GB2312" pitchFamily="49" charset="-122"/>
                </a:rPr>
                <a:t>电子</a:t>
              </a:r>
              <a:endParaRPr kumimoji="0" lang="en-US" altLang="zh-CN" sz="2800" b="1">
                <a:solidFill>
                  <a:srgbClr val="000000"/>
                </a:solidFill>
                <a:latin typeface="Times New Roman" panose="02020603050405020304" pitchFamily="18" charset="0"/>
                <a:ea typeface="楷体_GB2312" pitchFamily="49" charset="-122"/>
              </a:endParaRPr>
            </a:p>
            <a:p>
              <a:pPr algn="l"/>
              <a:endParaRPr kumimoji="0" lang="en-US" altLang="zh-CN" sz="2800" b="1">
                <a:solidFill>
                  <a:srgbClr val="000000"/>
                </a:solidFill>
                <a:latin typeface="Times New Roman" panose="02020603050405020304" pitchFamily="18" charset="0"/>
                <a:ea typeface="楷体_GB2312" pitchFamily="49" charset="-122"/>
              </a:endParaRPr>
            </a:p>
            <a:p>
              <a:pPr algn="l"/>
              <a:r>
                <a:rPr kumimoji="0" lang="zh-CN" altLang="en-US" sz="2800" b="1">
                  <a:solidFill>
                    <a:srgbClr val="000000"/>
                  </a:solidFill>
                  <a:latin typeface="Times New Roman" panose="02020603050405020304" pitchFamily="18" charset="0"/>
                  <a:ea typeface="楷体_GB2312" pitchFamily="49" charset="-122"/>
                </a:rPr>
                <a:t>正电部分</a:t>
              </a:r>
              <a:endParaRPr kumimoji="0" lang="en-US" altLang="zh-CN" sz="2800" b="1">
                <a:solidFill>
                  <a:srgbClr val="000000"/>
                </a:solidFill>
                <a:latin typeface="Times New Roman" panose="02020603050405020304" pitchFamily="18" charset="0"/>
                <a:ea typeface="楷体_GB2312" pitchFamily="49" charset="-122"/>
              </a:endParaRPr>
            </a:p>
          </p:txBody>
        </p:sp>
        <p:sp>
          <p:nvSpPr>
            <p:cNvPr id="206854" name="AutoShape 6">
              <a:extLst>
                <a:ext uri="{FF2B5EF4-FFF2-40B4-BE49-F238E27FC236}">
                  <a16:creationId xmlns:a16="http://schemas.microsoft.com/office/drawing/2014/main" id="{0400C1A4-79C4-479F-9D0D-38484BD4E63A}"/>
                </a:ext>
              </a:extLst>
            </p:cNvPr>
            <p:cNvSpPr>
              <a:spLocks/>
            </p:cNvSpPr>
            <p:nvPr/>
          </p:nvSpPr>
          <p:spPr bwMode="auto">
            <a:xfrm>
              <a:off x="3016" y="2024"/>
              <a:ext cx="45" cy="453"/>
            </a:xfrm>
            <a:prstGeom prst="leftBrace">
              <a:avLst>
                <a:gd name="adj1" fmla="val 83889"/>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206855" name="Group 7">
            <a:extLst>
              <a:ext uri="{FF2B5EF4-FFF2-40B4-BE49-F238E27FC236}">
                <a16:creationId xmlns:a16="http://schemas.microsoft.com/office/drawing/2014/main" id="{91CB5CDE-1D73-4AC5-9CFF-397CB6FA6A5A}"/>
              </a:ext>
            </a:extLst>
          </p:cNvPr>
          <p:cNvGrpSpPr>
            <a:grpSpLocks/>
          </p:cNvGrpSpPr>
          <p:nvPr/>
        </p:nvGrpSpPr>
        <p:grpSpPr bwMode="auto">
          <a:xfrm>
            <a:off x="2122488" y="3063875"/>
            <a:ext cx="2016125" cy="1270000"/>
            <a:chOff x="793" y="2976"/>
            <a:chExt cx="1270" cy="800"/>
          </a:xfrm>
        </p:grpSpPr>
        <p:sp>
          <p:nvSpPr>
            <p:cNvPr id="206856" name="Rectangle 8">
              <a:extLst>
                <a:ext uri="{FF2B5EF4-FFF2-40B4-BE49-F238E27FC236}">
                  <a16:creationId xmlns:a16="http://schemas.microsoft.com/office/drawing/2014/main" id="{2C961341-3C9B-4735-A0B0-8B298F15BBAA}"/>
                </a:ext>
              </a:extLst>
            </p:cNvPr>
            <p:cNvSpPr>
              <a:spLocks noChangeArrowheads="1"/>
            </p:cNvSpPr>
            <p:nvPr/>
          </p:nvSpPr>
          <p:spPr bwMode="auto">
            <a:xfrm>
              <a:off x="884" y="2976"/>
              <a:ext cx="1179" cy="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spcBef>
                  <a:spcPct val="20000"/>
                </a:spcBef>
                <a:buClr>
                  <a:schemeClr val="folHlink"/>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1pPr>
              <a:lvl2pPr marL="742950" indent="-285750" algn="l">
                <a:spcBef>
                  <a:spcPct val="20000"/>
                </a:spcBef>
                <a:buClr>
                  <a:schemeClr val="hlink"/>
                </a:buClr>
                <a:buSzPct val="55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2pPr>
              <a:lvl3pPr marL="1143000" indent="-228600" algn="l">
                <a:spcBef>
                  <a:spcPct val="20000"/>
                </a:spcBef>
                <a:buClr>
                  <a:schemeClr val="folHlink"/>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3pPr>
              <a:lvl4pPr marL="1600200" indent="-228600" algn="l">
                <a:spcBef>
                  <a:spcPct val="20000"/>
                </a:spcBef>
                <a:buClr>
                  <a:schemeClr val="accent2"/>
                </a:buClr>
                <a:buSzPct val="55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4pPr>
              <a:lvl5pPr marL="2057400" indent="-228600" algn="l">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spcBef>
                  <a:spcPct val="0"/>
                </a:spcBef>
                <a:buClrTx/>
                <a:buFontTx/>
                <a:buNone/>
              </a:pPr>
              <a:r>
                <a:rPr lang="zh-CN" altLang="en-US" b="1">
                  <a:solidFill>
                    <a:srgbClr val="000000"/>
                  </a:solidFill>
                  <a:latin typeface="Times New Roman" panose="02020603050405020304" pitchFamily="18" charset="0"/>
                  <a:ea typeface="楷体_GB2312" pitchFamily="49" charset="-122"/>
                </a:rPr>
                <a:t>原子整体</a:t>
              </a:r>
            </a:p>
            <a:p>
              <a:pPr>
                <a:spcBef>
                  <a:spcPct val="0"/>
                </a:spcBef>
                <a:buClrTx/>
                <a:buFontTx/>
                <a:buNone/>
              </a:pPr>
              <a:endParaRPr lang="zh-CN" altLang="en-US" b="1">
                <a:solidFill>
                  <a:srgbClr val="000000"/>
                </a:solidFill>
                <a:latin typeface="Times New Roman" panose="02020603050405020304" pitchFamily="18" charset="0"/>
                <a:ea typeface="楷体_GB2312" pitchFamily="49" charset="-122"/>
              </a:endParaRPr>
            </a:p>
            <a:p>
              <a:pPr>
                <a:spcBef>
                  <a:spcPct val="0"/>
                </a:spcBef>
                <a:buClrTx/>
                <a:buFontTx/>
                <a:buNone/>
              </a:pPr>
              <a:r>
                <a:rPr lang="zh-CN" altLang="en-US" b="1">
                  <a:solidFill>
                    <a:srgbClr val="000000"/>
                  </a:solidFill>
                  <a:latin typeface="Times New Roman" panose="02020603050405020304" pitchFamily="18" charset="0"/>
                  <a:ea typeface="楷体_GB2312" pitchFamily="49" charset="-122"/>
                </a:rPr>
                <a:t>原子内部</a:t>
              </a:r>
            </a:p>
          </p:txBody>
        </p:sp>
        <p:sp>
          <p:nvSpPr>
            <p:cNvPr id="206857" name="AutoShape 9">
              <a:extLst>
                <a:ext uri="{FF2B5EF4-FFF2-40B4-BE49-F238E27FC236}">
                  <a16:creationId xmlns:a16="http://schemas.microsoft.com/office/drawing/2014/main" id="{E8603C5E-AF05-4D68-BFDC-AA8CF63FB8B1}"/>
                </a:ext>
              </a:extLst>
            </p:cNvPr>
            <p:cNvSpPr>
              <a:spLocks/>
            </p:cNvSpPr>
            <p:nvPr/>
          </p:nvSpPr>
          <p:spPr bwMode="auto">
            <a:xfrm>
              <a:off x="793" y="3158"/>
              <a:ext cx="45" cy="453"/>
            </a:xfrm>
            <a:prstGeom prst="leftBrace">
              <a:avLst>
                <a:gd name="adj1" fmla="val 83889"/>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06858" name="Text Box 10">
            <a:extLst>
              <a:ext uri="{FF2B5EF4-FFF2-40B4-BE49-F238E27FC236}">
                <a16:creationId xmlns:a16="http://schemas.microsoft.com/office/drawing/2014/main" id="{A0810878-B123-4B6E-9668-E617D54D9407}"/>
              </a:ext>
            </a:extLst>
          </p:cNvPr>
          <p:cNvSpPr txBox="1">
            <a:spLocks noChangeArrowheads="1"/>
          </p:cNvSpPr>
          <p:nvPr/>
        </p:nvSpPr>
        <p:spPr bwMode="auto">
          <a:xfrm>
            <a:off x="1330325" y="3279775"/>
            <a:ext cx="792163" cy="641350"/>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l-GR" altLang="zh-CN" sz="3600" b="1">
                <a:ea typeface="楷体_GB2312" pitchFamily="49" charset="-122"/>
                <a:cs typeface="Tahoma" panose="020B0604030504040204" pitchFamily="34" charset="0"/>
              </a:rPr>
              <a:t>α</a:t>
            </a:r>
          </a:p>
        </p:txBody>
      </p:sp>
      <p:grpSp>
        <p:nvGrpSpPr>
          <p:cNvPr id="206859" name="Group 11">
            <a:extLst>
              <a:ext uri="{FF2B5EF4-FFF2-40B4-BE49-F238E27FC236}">
                <a16:creationId xmlns:a16="http://schemas.microsoft.com/office/drawing/2014/main" id="{EF316F20-4379-4567-9394-CB8531D557A0}"/>
              </a:ext>
            </a:extLst>
          </p:cNvPr>
          <p:cNvGrpSpPr>
            <a:grpSpLocks/>
          </p:cNvGrpSpPr>
          <p:nvPr/>
        </p:nvGrpSpPr>
        <p:grpSpPr bwMode="auto">
          <a:xfrm>
            <a:off x="5867400" y="3933825"/>
            <a:ext cx="1939925" cy="1373188"/>
            <a:chOff x="3016" y="1797"/>
            <a:chExt cx="1222" cy="865"/>
          </a:xfrm>
        </p:grpSpPr>
        <p:sp>
          <p:nvSpPr>
            <p:cNvPr id="206860" name="Rectangle 12">
              <a:extLst>
                <a:ext uri="{FF2B5EF4-FFF2-40B4-BE49-F238E27FC236}">
                  <a16:creationId xmlns:a16="http://schemas.microsoft.com/office/drawing/2014/main" id="{CD321390-197E-482C-B0AA-D9FF00D37856}"/>
                </a:ext>
              </a:extLst>
            </p:cNvPr>
            <p:cNvSpPr>
              <a:spLocks noChangeArrowheads="1"/>
            </p:cNvSpPr>
            <p:nvPr/>
          </p:nvSpPr>
          <p:spPr bwMode="auto">
            <a:xfrm>
              <a:off x="3061" y="1797"/>
              <a:ext cx="1177" cy="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n-US" altLang="zh-CN" sz="2800" b="1">
                  <a:solidFill>
                    <a:srgbClr val="000000"/>
                  </a:solidFill>
                  <a:latin typeface="Times New Roman" panose="02020603050405020304" pitchFamily="18" charset="0"/>
                  <a:ea typeface="楷体_GB2312" pitchFamily="49" charset="-122"/>
                </a:rPr>
                <a:t>T</a:t>
              </a:r>
              <a:r>
                <a:rPr kumimoji="0" lang="zh-CN" altLang="en-US" sz="2800" b="1">
                  <a:solidFill>
                    <a:srgbClr val="000000"/>
                  </a:solidFill>
                  <a:latin typeface="Times New Roman" panose="02020603050405020304" pitchFamily="18" charset="0"/>
                  <a:ea typeface="楷体_GB2312" pitchFamily="49" charset="-122"/>
                </a:rPr>
                <a:t>模型</a:t>
              </a:r>
              <a:endParaRPr kumimoji="0" lang="en-US" altLang="zh-CN" sz="2800" b="1">
                <a:solidFill>
                  <a:srgbClr val="000000"/>
                </a:solidFill>
                <a:latin typeface="Times New Roman" panose="02020603050405020304" pitchFamily="18" charset="0"/>
                <a:ea typeface="楷体_GB2312" pitchFamily="49" charset="-122"/>
              </a:endParaRPr>
            </a:p>
            <a:p>
              <a:pPr algn="l"/>
              <a:endParaRPr kumimoji="0" lang="en-US" altLang="zh-CN" sz="2800" b="1">
                <a:solidFill>
                  <a:srgbClr val="000000"/>
                </a:solidFill>
                <a:latin typeface="Times New Roman" panose="02020603050405020304" pitchFamily="18" charset="0"/>
                <a:ea typeface="楷体_GB2312" pitchFamily="49" charset="-122"/>
              </a:endParaRPr>
            </a:p>
            <a:p>
              <a:pPr algn="l"/>
              <a:r>
                <a:rPr kumimoji="0" lang="en-US" altLang="zh-CN" sz="2800" b="1">
                  <a:solidFill>
                    <a:srgbClr val="000000"/>
                  </a:solidFill>
                  <a:latin typeface="Times New Roman" panose="02020603050405020304" pitchFamily="18" charset="0"/>
                  <a:ea typeface="楷体_GB2312" pitchFamily="49" charset="-122"/>
                </a:rPr>
                <a:t>R</a:t>
              </a:r>
              <a:r>
                <a:rPr kumimoji="0" lang="zh-CN" altLang="en-US" sz="2800" b="1">
                  <a:solidFill>
                    <a:srgbClr val="000000"/>
                  </a:solidFill>
                  <a:latin typeface="Times New Roman" panose="02020603050405020304" pitchFamily="18" charset="0"/>
                  <a:ea typeface="楷体_GB2312" pitchFamily="49" charset="-122"/>
                </a:rPr>
                <a:t>模型</a:t>
              </a:r>
              <a:r>
                <a:rPr kumimoji="0" lang="en-US" altLang="zh-CN" sz="2800" b="1">
                  <a:latin typeface="Times New Roman" panose="02020603050405020304" pitchFamily="18" charset="0"/>
                  <a:ea typeface="楷体_GB2312" pitchFamily="49" charset="-122"/>
                </a:rPr>
                <a:t>—</a:t>
              </a:r>
              <a:r>
                <a:rPr kumimoji="0" lang="zh-CN" altLang="en-US" sz="2800" b="1">
                  <a:latin typeface="Times New Roman" panose="02020603050405020304" pitchFamily="18" charset="0"/>
                  <a:ea typeface="楷体_GB2312" pitchFamily="49" charset="-122"/>
                </a:rPr>
                <a:t>核</a:t>
              </a:r>
            </a:p>
          </p:txBody>
        </p:sp>
        <p:sp>
          <p:nvSpPr>
            <p:cNvPr id="206861" name="AutoShape 13">
              <a:extLst>
                <a:ext uri="{FF2B5EF4-FFF2-40B4-BE49-F238E27FC236}">
                  <a16:creationId xmlns:a16="http://schemas.microsoft.com/office/drawing/2014/main" id="{4CB6108F-ED76-42E3-B4EA-CBB569E7AF01}"/>
                </a:ext>
              </a:extLst>
            </p:cNvPr>
            <p:cNvSpPr>
              <a:spLocks/>
            </p:cNvSpPr>
            <p:nvPr/>
          </p:nvSpPr>
          <p:spPr bwMode="auto">
            <a:xfrm>
              <a:off x="3016" y="2024"/>
              <a:ext cx="45" cy="453"/>
            </a:xfrm>
            <a:prstGeom prst="leftBrace">
              <a:avLst>
                <a:gd name="adj1" fmla="val 83889"/>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06862" name="Text Box 14">
            <a:extLst>
              <a:ext uri="{FF2B5EF4-FFF2-40B4-BE49-F238E27FC236}">
                <a16:creationId xmlns:a16="http://schemas.microsoft.com/office/drawing/2014/main" id="{B1E1035B-857F-4A22-B771-6A49CB70BE08}"/>
              </a:ext>
            </a:extLst>
          </p:cNvPr>
          <p:cNvSpPr txBox="1">
            <a:spLocks noChangeArrowheads="1"/>
          </p:cNvSpPr>
          <p:nvPr/>
        </p:nvSpPr>
        <p:spPr bwMode="auto">
          <a:xfrm>
            <a:off x="1331913" y="1484313"/>
            <a:ext cx="4248150" cy="519112"/>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l-GR" altLang="zh-CN" sz="2800" b="1">
                <a:solidFill>
                  <a:schemeClr val="hlink"/>
                </a:solidFill>
                <a:latin typeface="楷体_GB2312" pitchFamily="49" charset="-122"/>
                <a:ea typeface="楷体_GB2312" pitchFamily="49" charset="-122"/>
              </a:rPr>
              <a:t>α</a:t>
            </a:r>
            <a:r>
              <a:rPr lang="zh-CN" altLang="en-US" sz="2800" b="1">
                <a:solidFill>
                  <a:schemeClr val="hlink"/>
                </a:solidFill>
                <a:latin typeface="宋体" panose="02010600030101010101" pitchFamily="2" charset="-122"/>
                <a:ea typeface="楷体_GB2312" pitchFamily="49" charset="-122"/>
              </a:rPr>
              <a:t>粒子</a:t>
            </a:r>
            <a:r>
              <a:rPr lang="zh-CN" altLang="en-US" sz="2800" b="1">
                <a:solidFill>
                  <a:schemeClr val="hlink"/>
                </a:solidFill>
                <a:ea typeface="楷体_GB2312" pitchFamily="49" charset="-122"/>
              </a:rPr>
              <a:t>与原子的相互作用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206858"/>
                                        </p:tgtEl>
                                        <p:attrNameLst>
                                          <p:attrName>style.visibility</p:attrName>
                                        </p:attrNameLst>
                                      </p:cBhvr>
                                      <p:to>
                                        <p:strVal val="visible"/>
                                      </p:to>
                                    </p:set>
                                    <p:anim calcmode="lin" valueType="num">
                                      <p:cBhvr>
                                        <p:cTn id="7" dur="1000" fill="hold"/>
                                        <p:tgtEl>
                                          <p:spTgt spid="206858"/>
                                        </p:tgtEl>
                                        <p:attrNameLst>
                                          <p:attrName>ppt_w</p:attrName>
                                        </p:attrNameLst>
                                      </p:cBhvr>
                                      <p:tavLst>
                                        <p:tav tm="0">
                                          <p:val>
                                            <p:strVal val="4*#ppt_w"/>
                                          </p:val>
                                        </p:tav>
                                        <p:tav tm="100000">
                                          <p:val>
                                            <p:strVal val="#ppt_w"/>
                                          </p:val>
                                        </p:tav>
                                      </p:tavLst>
                                    </p:anim>
                                    <p:anim calcmode="lin" valueType="num">
                                      <p:cBhvr>
                                        <p:cTn id="8" dur="1000" fill="hold"/>
                                        <p:tgtEl>
                                          <p:spTgt spid="206858"/>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06855"/>
                                        </p:tgtEl>
                                        <p:attrNameLst>
                                          <p:attrName>style.visibility</p:attrName>
                                        </p:attrNameLst>
                                      </p:cBhvr>
                                      <p:to>
                                        <p:strVal val="visible"/>
                                      </p:to>
                                    </p:set>
                                    <p:animEffect transition="in" filter="wipe(left)">
                                      <p:cBhvr>
                                        <p:cTn id="13" dur="2000"/>
                                        <p:tgtEl>
                                          <p:spTgt spid="20685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206852"/>
                                        </p:tgtEl>
                                        <p:attrNameLst>
                                          <p:attrName>style.visibility</p:attrName>
                                        </p:attrNameLst>
                                      </p:cBhvr>
                                      <p:to>
                                        <p:strVal val="visible"/>
                                      </p:to>
                                    </p:set>
                                    <p:animEffect transition="in" filter="wipe(left)">
                                      <p:cBhvr>
                                        <p:cTn id="18" dur="2000"/>
                                        <p:tgtEl>
                                          <p:spTgt spid="20685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06859"/>
                                        </p:tgtEl>
                                        <p:attrNameLst>
                                          <p:attrName>style.visibility</p:attrName>
                                        </p:attrNameLst>
                                      </p:cBhvr>
                                      <p:to>
                                        <p:strVal val="visible"/>
                                      </p:to>
                                    </p:set>
                                    <p:animEffect transition="in" filter="wipe(left)">
                                      <p:cBhvr>
                                        <p:cTn id="23" dur="2000"/>
                                        <p:tgtEl>
                                          <p:spTgt spid="206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a:extLst>
              <a:ext uri="{FF2B5EF4-FFF2-40B4-BE49-F238E27FC236}">
                <a16:creationId xmlns:a16="http://schemas.microsoft.com/office/drawing/2014/main" id="{9AE8FEAC-D83D-4595-882E-27F4A90E3741}"/>
              </a:ext>
            </a:extLst>
          </p:cNvPr>
          <p:cNvSpPr>
            <a:spLocks noGrp="1" noChangeArrowheads="1"/>
          </p:cNvSpPr>
          <p:nvPr>
            <p:ph type="body" idx="1"/>
          </p:nvPr>
        </p:nvSpPr>
        <p:spPr>
          <a:xfrm>
            <a:off x="657225" y="1628775"/>
            <a:ext cx="7875588" cy="4114800"/>
          </a:xfrm>
        </p:spPr>
        <p:txBody>
          <a:bodyPr/>
          <a:lstStyle/>
          <a:p>
            <a:pPr>
              <a:buFont typeface="Wingdings" panose="05000000000000000000" pitchFamily="2" charset="2"/>
              <a:buNone/>
            </a:pPr>
            <a:r>
              <a:rPr lang="zh-CN" altLang="en-US">
                <a:ea typeface="楷体_GB2312" pitchFamily="49" charset="-122"/>
              </a:rPr>
              <a:t>        </a:t>
            </a:r>
            <a:r>
              <a:rPr lang="zh-CN" altLang="en-US" sz="2800" b="1">
                <a:ea typeface="楷体_GB2312" pitchFamily="49" charset="-122"/>
              </a:rPr>
              <a:t>当</a:t>
            </a:r>
            <a:r>
              <a:rPr lang="en-US" altLang="zh-CN" sz="2800" b="1">
                <a:ea typeface="楷体_GB2312" pitchFamily="49" charset="-122"/>
              </a:rPr>
              <a:t>α</a:t>
            </a:r>
            <a:r>
              <a:rPr lang="zh-CN" altLang="en-US" sz="2800" b="1">
                <a:ea typeface="楷体_GB2312" pitchFamily="49" charset="-122"/>
              </a:rPr>
              <a:t>粒子在原子的外边时，由于原子的正负电荷相等，且球对称分布，原子对</a:t>
            </a:r>
            <a:r>
              <a:rPr lang="en-US" altLang="zh-CN" sz="2800" b="1">
                <a:ea typeface="楷体_GB2312" pitchFamily="49" charset="-122"/>
              </a:rPr>
              <a:t>α</a:t>
            </a:r>
            <a:r>
              <a:rPr lang="zh-CN" altLang="en-US" sz="2800" b="1">
                <a:ea typeface="楷体_GB2312" pitchFamily="49" charset="-122"/>
              </a:rPr>
              <a:t>粒子没有库仑相互作用力。如果考虑到</a:t>
            </a:r>
            <a:r>
              <a:rPr lang="en-US" altLang="zh-CN" sz="2800" b="1">
                <a:ea typeface="楷体_GB2312" pitchFamily="49" charset="-122"/>
              </a:rPr>
              <a:t>α</a:t>
            </a:r>
            <a:r>
              <a:rPr lang="zh-CN" altLang="en-US" sz="2800" b="1">
                <a:ea typeface="楷体_GB2312" pitchFamily="49" charset="-122"/>
              </a:rPr>
              <a:t>粒子接近原子时，原子可能会极化，那么力也是微小的。</a:t>
            </a:r>
          </a:p>
          <a:p>
            <a:pPr>
              <a:buFont typeface="Wingdings" panose="05000000000000000000" pitchFamily="2" charset="2"/>
              <a:buNone/>
            </a:pPr>
            <a:endParaRPr lang="zh-CN" altLang="en-US" sz="2800" b="1">
              <a:ea typeface="楷体_GB2312" pitchFamily="49" charset="-122"/>
            </a:endParaRPr>
          </a:p>
          <a:p>
            <a:pPr>
              <a:buFont typeface="Wingdings" panose="05000000000000000000" pitchFamily="2" charset="2"/>
              <a:buNone/>
            </a:pPr>
            <a:r>
              <a:rPr lang="zh-CN" altLang="en-US" sz="2800" b="1">
                <a:ea typeface="楷体_GB2312" pitchFamily="49" charset="-122"/>
              </a:rPr>
              <a:t>         当</a:t>
            </a:r>
            <a:r>
              <a:rPr lang="en-US" altLang="zh-CN" sz="2800" b="1">
                <a:ea typeface="楷体_GB2312" pitchFamily="49" charset="-122"/>
              </a:rPr>
              <a:t>α</a:t>
            </a:r>
            <a:r>
              <a:rPr lang="zh-CN" altLang="en-US" sz="2800" b="1">
                <a:ea typeface="楷体_GB2312" pitchFamily="49" charset="-122"/>
              </a:rPr>
              <a:t>粒子进入原子的内部时，会受到正负电荷的作用。</a:t>
            </a:r>
            <a:r>
              <a:rPr lang="zh-CN" altLang="en-US" b="1">
                <a:ea typeface="楷体_GB2312" pitchFamily="49" charset="-122"/>
              </a:rPr>
              <a:t> </a:t>
            </a:r>
            <a:r>
              <a:rPr lang="zh-CN" altLang="en-US" b="1"/>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311A352A-BC47-4D6D-9FA7-C6D668814583}"/>
              </a:ext>
            </a:extLst>
          </p:cNvPr>
          <p:cNvSpPr>
            <a:spLocks noGrp="1" noChangeArrowheads="1"/>
          </p:cNvSpPr>
          <p:nvPr>
            <p:ph type="title"/>
          </p:nvPr>
        </p:nvSpPr>
        <p:spPr/>
        <p:txBody>
          <a:bodyPr/>
          <a:lstStyle/>
          <a:p>
            <a:r>
              <a:rPr lang="zh-CN" altLang="en-US" sz="2800" b="1">
                <a:solidFill>
                  <a:schemeClr val="tx1"/>
                </a:solidFill>
                <a:ea typeface="楷体_GB2312" pitchFamily="49" charset="-122"/>
              </a:rPr>
              <a:t>首先，考虑</a:t>
            </a:r>
            <a:r>
              <a:rPr lang="en-US" altLang="zh-CN" sz="2800" b="1">
                <a:solidFill>
                  <a:schemeClr val="tx1"/>
                </a:solidFill>
                <a:ea typeface="楷体_GB2312" pitchFamily="49" charset="-122"/>
              </a:rPr>
              <a:t>α</a:t>
            </a:r>
            <a:r>
              <a:rPr lang="zh-CN" altLang="en-US" sz="2800" b="1">
                <a:solidFill>
                  <a:schemeClr val="tx1"/>
                </a:solidFill>
                <a:ea typeface="楷体_GB2312" pitchFamily="49" charset="-122"/>
              </a:rPr>
              <a:t>粒子与负电荷</a:t>
            </a:r>
            <a:r>
              <a:rPr lang="zh-CN" altLang="en-US" sz="2800" b="1">
                <a:solidFill>
                  <a:schemeClr val="tx1"/>
                </a:solidFill>
                <a:latin typeface="Times New Roman" panose="02020603050405020304" pitchFamily="18" charset="0"/>
                <a:ea typeface="楷体_GB2312" pitchFamily="49" charset="-122"/>
              </a:rPr>
              <a:t>——</a:t>
            </a:r>
            <a:r>
              <a:rPr lang="zh-CN" altLang="en-US" sz="2800" b="1">
                <a:solidFill>
                  <a:schemeClr val="tx1"/>
                </a:solidFill>
                <a:ea typeface="楷体_GB2312" pitchFamily="49" charset="-122"/>
              </a:rPr>
              <a:t>电子的相互作用</a:t>
            </a:r>
            <a:endParaRPr lang="zh-CN" altLang="en-US" sz="2800"/>
          </a:p>
        </p:txBody>
      </p:sp>
      <p:pic>
        <p:nvPicPr>
          <p:cNvPr id="119812" name="Picture 4" descr="9-3">
            <a:extLst>
              <a:ext uri="{FF2B5EF4-FFF2-40B4-BE49-F238E27FC236}">
                <a16:creationId xmlns:a16="http://schemas.microsoft.com/office/drawing/2014/main" id="{CDB098B4-8504-477A-94C5-DC920D0AD9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057400"/>
            <a:ext cx="4143375" cy="20542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9814" name="Object 6">
            <a:extLst>
              <a:ext uri="{FF2B5EF4-FFF2-40B4-BE49-F238E27FC236}">
                <a16:creationId xmlns:a16="http://schemas.microsoft.com/office/drawing/2014/main" id="{8CB054FE-283B-4E97-A65A-0C646CB28B6B}"/>
              </a:ext>
            </a:extLst>
          </p:cNvPr>
          <p:cNvGraphicFramePr>
            <a:graphicFrameLocks noChangeAspect="1"/>
          </p:cNvGraphicFramePr>
          <p:nvPr/>
        </p:nvGraphicFramePr>
        <p:xfrm>
          <a:off x="2200275" y="4419600"/>
          <a:ext cx="4897438" cy="1466850"/>
        </p:xfrm>
        <a:graphic>
          <a:graphicData uri="http://schemas.openxmlformats.org/presentationml/2006/ole">
            <mc:AlternateContent xmlns:mc="http://schemas.openxmlformats.org/markup-compatibility/2006">
              <mc:Choice xmlns:v="urn:schemas-microsoft-com:vml" Requires="v">
                <p:oleObj spid="_x0000_s209920" name="Equation" r:id="rId4" imgW="1790640" imgH="609480" progId="Equation.3">
                  <p:embed/>
                </p:oleObj>
              </mc:Choice>
              <mc:Fallback>
                <p:oleObj name="Equation" r:id="rId4" imgW="1790640" imgH="60948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0275" y="4419600"/>
                        <a:ext cx="4897438" cy="1466850"/>
                      </a:xfrm>
                      <a:prstGeom prst="rect">
                        <a:avLst/>
                      </a:prstGeom>
                      <a:solidFill>
                        <a:srgbClr val="CC99FF"/>
                      </a:solidFill>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0B88F1B2-8558-4503-B811-C2DA2A446229}"/>
              </a:ext>
            </a:extLst>
          </p:cNvPr>
          <p:cNvSpPr>
            <a:spLocks noGrp="1" noChangeArrowheads="1"/>
          </p:cNvSpPr>
          <p:nvPr>
            <p:ph type="title"/>
          </p:nvPr>
        </p:nvSpPr>
        <p:spPr/>
        <p:txBody>
          <a:bodyPr/>
          <a:lstStyle/>
          <a:p>
            <a:r>
              <a:rPr lang="zh-CN" altLang="en-US" sz="2800" b="1">
                <a:solidFill>
                  <a:schemeClr val="tx1"/>
                </a:solidFill>
                <a:ea typeface="楷体_GB2312" pitchFamily="49" charset="-122"/>
              </a:rPr>
              <a:t>其次，讨论</a:t>
            </a:r>
            <a:r>
              <a:rPr lang="en-US" altLang="zh-CN" sz="2800" b="1">
                <a:solidFill>
                  <a:schemeClr val="tx1"/>
                </a:solidFill>
                <a:ea typeface="楷体_GB2312" pitchFamily="49" charset="-122"/>
              </a:rPr>
              <a:t>α</a:t>
            </a:r>
            <a:r>
              <a:rPr lang="zh-CN" altLang="en-US" sz="2800" b="1">
                <a:solidFill>
                  <a:schemeClr val="tx1"/>
                </a:solidFill>
                <a:ea typeface="楷体_GB2312" pitchFamily="49" charset="-122"/>
              </a:rPr>
              <a:t>粒子与正电荷的相互作用</a:t>
            </a:r>
            <a:r>
              <a:rPr lang="zh-CN" altLang="en-US"/>
              <a:t> </a:t>
            </a:r>
          </a:p>
        </p:txBody>
      </p:sp>
      <p:sp>
        <p:nvSpPr>
          <p:cNvPr id="143363" name="Rectangle 3">
            <a:extLst>
              <a:ext uri="{FF2B5EF4-FFF2-40B4-BE49-F238E27FC236}">
                <a16:creationId xmlns:a16="http://schemas.microsoft.com/office/drawing/2014/main" id="{E4BCC652-1B93-4E34-84F5-1F1681658540}"/>
              </a:ext>
            </a:extLst>
          </p:cNvPr>
          <p:cNvSpPr>
            <a:spLocks noGrp="1" noChangeArrowheads="1"/>
          </p:cNvSpPr>
          <p:nvPr>
            <p:ph type="body" idx="1"/>
          </p:nvPr>
        </p:nvSpPr>
        <p:spPr/>
        <p:txBody>
          <a:bodyPr/>
          <a:lstStyle/>
          <a:p>
            <a:r>
              <a:rPr lang="zh-CN" altLang="en-US" sz="2800" b="1">
                <a:ea typeface="楷体_GB2312" pitchFamily="49" charset="-122"/>
              </a:rPr>
              <a:t>汤姆孙模型</a:t>
            </a:r>
            <a:r>
              <a:rPr lang="zh-CN" altLang="en-US"/>
              <a:t> </a:t>
            </a:r>
          </a:p>
        </p:txBody>
      </p:sp>
      <p:graphicFrame>
        <p:nvGraphicFramePr>
          <p:cNvPr id="143364" name="Object 4">
            <a:extLst>
              <a:ext uri="{FF2B5EF4-FFF2-40B4-BE49-F238E27FC236}">
                <a16:creationId xmlns:a16="http://schemas.microsoft.com/office/drawing/2014/main" id="{8D1ED093-B408-48F4-91FE-0389339C7438}"/>
              </a:ext>
            </a:extLst>
          </p:cNvPr>
          <p:cNvGraphicFramePr>
            <a:graphicFrameLocks noChangeAspect="1"/>
          </p:cNvGraphicFramePr>
          <p:nvPr/>
        </p:nvGraphicFramePr>
        <p:xfrm>
          <a:off x="6372225" y="3860800"/>
          <a:ext cx="2438400" cy="1079500"/>
        </p:xfrm>
        <a:graphic>
          <a:graphicData uri="http://schemas.openxmlformats.org/presentationml/2006/ole">
            <mc:AlternateContent xmlns:mc="http://schemas.openxmlformats.org/markup-compatibility/2006">
              <mc:Choice xmlns:v="urn:schemas-microsoft-com:vml" Requires="v">
                <p:oleObj spid="_x0000_s210944" r:id="rId3" imgW="1079032" imgH="622030" progId="Equation.3">
                  <p:embed/>
                </p:oleObj>
              </mc:Choice>
              <mc:Fallback>
                <p:oleObj r:id="rId3" imgW="1079032" imgH="62203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25" y="3860800"/>
                        <a:ext cx="2438400" cy="1079500"/>
                      </a:xfrm>
                      <a:prstGeom prst="rect">
                        <a:avLst/>
                      </a:prstGeom>
                      <a:solidFill>
                        <a:srgbClr val="C0C0C0"/>
                      </a:solidFill>
                    </p:spPr>
                  </p:pic>
                </p:oleObj>
              </mc:Fallback>
            </mc:AlternateContent>
          </a:graphicData>
        </a:graphic>
      </p:graphicFrame>
      <p:graphicFrame>
        <p:nvGraphicFramePr>
          <p:cNvPr id="143366" name="Object 6">
            <a:extLst>
              <a:ext uri="{FF2B5EF4-FFF2-40B4-BE49-F238E27FC236}">
                <a16:creationId xmlns:a16="http://schemas.microsoft.com/office/drawing/2014/main" id="{D01C84C1-219B-4074-9819-E2749E0A315D}"/>
              </a:ext>
            </a:extLst>
          </p:cNvPr>
          <p:cNvGraphicFramePr>
            <a:graphicFrameLocks noChangeAspect="1"/>
          </p:cNvGraphicFramePr>
          <p:nvPr/>
        </p:nvGraphicFramePr>
        <p:xfrm>
          <a:off x="1447800" y="2819400"/>
          <a:ext cx="4572000" cy="3589338"/>
        </p:xfrm>
        <a:graphic>
          <a:graphicData uri="http://schemas.openxmlformats.org/presentationml/2006/ole">
            <mc:AlternateContent xmlns:mc="http://schemas.openxmlformats.org/markup-compatibility/2006">
              <mc:Choice xmlns:v="urn:schemas-microsoft-com:vml" Requires="v">
                <p:oleObj spid="_x0000_s210945" r:id="rId5" imgW="2755900" imgH="2159000" progId="Equation.3">
                  <p:embed/>
                </p:oleObj>
              </mc:Choice>
              <mc:Fallback>
                <p:oleObj r:id="rId5" imgW="2755900" imgH="21590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2819400"/>
                        <a:ext cx="4572000" cy="3589338"/>
                      </a:xfrm>
                      <a:prstGeom prst="rect">
                        <a:avLst/>
                      </a:prstGeom>
                      <a:solidFill>
                        <a:srgbClr val="FFCC99"/>
                      </a:solidFill>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3">
            <a:extLst>
              <a:ext uri="{FF2B5EF4-FFF2-40B4-BE49-F238E27FC236}">
                <a16:creationId xmlns:a16="http://schemas.microsoft.com/office/drawing/2014/main" id="{EE4CEA30-4211-4862-A524-A0EE37A6AD84}"/>
              </a:ext>
            </a:extLst>
          </p:cNvPr>
          <p:cNvSpPr>
            <a:spLocks noGrp="1" noChangeArrowheads="1"/>
          </p:cNvSpPr>
          <p:nvPr>
            <p:ph type="body" idx="1"/>
          </p:nvPr>
        </p:nvSpPr>
        <p:spPr>
          <a:xfrm>
            <a:off x="0" y="1628775"/>
            <a:ext cx="9144000" cy="4840288"/>
          </a:xfrm>
        </p:spPr>
        <p:txBody>
          <a:bodyPr/>
          <a:lstStyle/>
          <a:p>
            <a:pPr algn="just">
              <a:buFont typeface="Wingdings" panose="05000000000000000000" pitchFamily="2" charset="2"/>
              <a:buNone/>
            </a:pPr>
            <a:r>
              <a:rPr lang="zh-CN" altLang="en-US" b="1">
                <a:latin typeface="Times New Roman" panose="02020603050405020304" pitchFamily="18" charset="0"/>
                <a:ea typeface="楷体_GB2312" pitchFamily="49" charset="-122"/>
              </a:rPr>
              <a:t>       </a:t>
            </a:r>
            <a:r>
              <a:rPr lang="zh-CN" altLang="en-US" sz="2800" b="1">
                <a:latin typeface="Times New Roman" panose="02020603050405020304" pitchFamily="18" charset="0"/>
                <a:ea typeface="楷体_GB2312" pitchFamily="49" charset="-122"/>
              </a:rPr>
              <a:t>式中用到了电子电荷常数的一种有用表示法（请</a:t>
            </a:r>
          </a:p>
          <a:p>
            <a:pPr algn="just">
              <a:buFont typeface="Wingdings" panose="05000000000000000000" pitchFamily="2" charset="2"/>
              <a:buNone/>
            </a:pPr>
            <a:r>
              <a:rPr lang="zh-CN" altLang="en-US" sz="2800" b="1">
                <a:latin typeface="Times New Roman" panose="02020603050405020304" pitchFamily="18" charset="0"/>
                <a:ea typeface="楷体_GB2312" pitchFamily="49" charset="-122"/>
              </a:rPr>
              <a:t>        读者证明，并在以后理解其涵义）：</a:t>
            </a:r>
          </a:p>
          <a:p>
            <a:pPr algn="just">
              <a:buFont typeface="Wingdings" panose="05000000000000000000" pitchFamily="2" charset="2"/>
              <a:buNone/>
            </a:pPr>
            <a:r>
              <a:rPr lang="zh-CN" altLang="en-US" sz="2800" b="1">
                <a:latin typeface="Times New Roman" panose="02020603050405020304" pitchFamily="18" charset="0"/>
                <a:ea typeface="Arial Unicode MS" pitchFamily="34" charset="-122"/>
              </a:rPr>
              <a:t> </a:t>
            </a:r>
          </a:p>
          <a:p>
            <a:pPr algn="just"/>
            <a:endParaRPr lang="zh-CN" altLang="en-US" sz="2800" b="1">
              <a:latin typeface="Times New Roman" panose="02020603050405020304" pitchFamily="18" charset="0"/>
              <a:ea typeface="Arial Unicode MS" pitchFamily="34" charset="-122"/>
            </a:endParaRPr>
          </a:p>
          <a:p>
            <a:pPr algn="just">
              <a:buFont typeface="Wingdings" panose="05000000000000000000" pitchFamily="2" charset="2"/>
              <a:buNone/>
            </a:pPr>
            <a:r>
              <a:rPr lang="en-US" altLang="zh-CN" b="1">
                <a:latin typeface="Times New Roman" panose="02020603050405020304" pitchFamily="18" charset="0"/>
                <a:ea typeface="Arial Unicode MS" pitchFamily="34" charset="-122"/>
              </a:rPr>
              <a:t>   </a:t>
            </a:r>
          </a:p>
          <a:p>
            <a:pPr algn="just">
              <a:buFont typeface="Wingdings" panose="05000000000000000000" pitchFamily="2" charset="2"/>
              <a:buNone/>
            </a:pPr>
            <a:r>
              <a:rPr lang="en-US" altLang="zh-CN" b="1">
                <a:latin typeface="Times New Roman" panose="02020603050405020304" pitchFamily="18" charset="0"/>
                <a:ea typeface="Arial Unicode MS" pitchFamily="34" charset="-122"/>
              </a:rPr>
              <a:t>      </a:t>
            </a:r>
            <a:r>
              <a:rPr lang="en-US" altLang="zh-CN" sz="2800" b="1">
                <a:latin typeface="Times New Roman" panose="02020603050405020304" pitchFamily="18" charset="0"/>
                <a:ea typeface="Arial Unicode MS" pitchFamily="34" charset="-122"/>
              </a:rPr>
              <a:t>fm</a:t>
            </a:r>
            <a:r>
              <a:rPr lang="zh-CN" altLang="en-US" sz="2800" b="1">
                <a:latin typeface="Times New Roman" panose="02020603050405020304" pitchFamily="18" charset="0"/>
                <a:ea typeface="楷体_GB2312" pitchFamily="49" charset="-122"/>
              </a:rPr>
              <a:t>代表费密，是长度单位，</a:t>
            </a:r>
            <a:r>
              <a:rPr lang="zh-CN" altLang="en-US" sz="2800" b="1">
                <a:latin typeface="Times New Roman" panose="02020603050405020304" pitchFamily="18" charset="0"/>
                <a:ea typeface="Arial Unicode MS" pitchFamily="34" charset="-122"/>
              </a:rPr>
              <a:t>1</a:t>
            </a:r>
            <a:r>
              <a:rPr lang="en-US" altLang="zh-CN" sz="2800" b="1">
                <a:latin typeface="Times New Roman" panose="02020603050405020304" pitchFamily="18" charset="0"/>
                <a:ea typeface="Arial Unicode MS" pitchFamily="34" charset="-122"/>
              </a:rPr>
              <a:t>fm=10</a:t>
            </a:r>
            <a:r>
              <a:rPr lang="en-US" altLang="zh-CN" sz="2800" b="1" baseline="30000">
                <a:latin typeface="Times New Roman" panose="02020603050405020304" pitchFamily="18" charset="0"/>
                <a:ea typeface="Arial Unicode MS" pitchFamily="34" charset="-122"/>
              </a:rPr>
              <a:t>-15</a:t>
            </a:r>
            <a:r>
              <a:rPr lang="en-US" altLang="zh-CN" sz="2800" b="1">
                <a:latin typeface="Times New Roman" panose="02020603050405020304" pitchFamily="18" charset="0"/>
                <a:ea typeface="Arial Unicode MS" pitchFamily="34" charset="-122"/>
              </a:rPr>
              <a:t>m=10</a:t>
            </a:r>
            <a:r>
              <a:rPr lang="en-US" altLang="zh-CN" sz="2800" b="1" baseline="30000">
                <a:latin typeface="Times New Roman" panose="02020603050405020304" pitchFamily="18" charset="0"/>
                <a:ea typeface="Arial Unicode MS" pitchFamily="34" charset="-122"/>
              </a:rPr>
              <a:t>-5</a:t>
            </a:r>
            <a:r>
              <a:rPr lang="en-US" altLang="zh-CN" sz="2800" b="1">
                <a:latin typeface="Times New Roman" panose="02020603050405020304" pitchFamily="18" charset="0"/>
              </a:rPr>
              <a:t>Å</a:t>
            </a:r>
            <a:r>
              <a:rPr lang="en-US" altLang="zh-CN" sz="2800" b="1">
                <a:latin typeface="Times New Roman" panose="02020603050405020304" pitchFamily="18" charset="0"/>
                <a:ea typeface="Arial Unicode MS" pitchFamily="34" charset="-122"/>
              </a:rPr>
              <a:t> </a:t>
            </a:r>
            <a:r>
              <a:rPr lang="en-US" altLang="zh-CN" sz="2800" b="1">
                <a:latin typeface="Times New Roman" panose="02020603050405020304" pitchFamily="18" charset="0"/>
              </a:rPr>
              <a:t>；</a:t>
            </a:r>
          </a:p>
          <a:p>
            <a:pPr algn="just">
              <a:buFont typeface="Wingdings" panose="05000000000000000000" pitchFamily="2" charset="2"/>
              <a:buNone/>
            </a:pPr>
            <a:r>
              <a:rPr lang="zh-CN" altLang="en-US" sz="2800" b="1">
                <a:latin typeface="Times New Roman" panose="02020603050405020304" pitchFamily="18" charset="0"/>
              </a:rPr>
              <a:t>       </a:t>
            </a:r>
            <a:r>
              <a:rPr lang="zh-CN" altLang="en-US" sz="2800" b="1">
                <a:latin typeface="Times New Roman" panose="02020603050405020304" pitchFamily="18" charset="0"/>
                <a:ea typeface="楷体_GB2312" pitchFamily="49" charset="-122"/>
              </a:rPr>
              <a:t>在式中取原子半径</a:t>
            </a:r>
            <a:r>
              <a:rPr lang="en-US" altLang="zh-CN" sz="2800" b="1">
                <a:latin typeface="Times New Roman" panose="02020603050405020304" pitchFamily="18" charset="0"/>
                <a:ea typeface="Arial Unicode MS" pitchFamily="34" charset="-122"/>
              </a:rPr>
              <a:t>R</a:t>
            </a:r>
            <a:r>
              <a:rPr lang="en-US" altLang="zh-CN" sz="2800" b="1">
                <a:latin typeface="Times New Roman" panose="02020603050405020304" pitchFamily="18" charset="0"/>
              </a:rPr>
              <a:t>≈</a:t>
            </a:r>
            <a:r>
              <a:rPr lang="en-US" altLang="zh-CN" sz="2800" b="1">
                <a:latin typeface="Times New Roman" panose="02020603050405020304" pitchFamily="18" charset="0"/>
                <a:ea typeface="Arial Unicode MS" pitchFamily="34" charset="-122"/>
              </a:rPr>
              <a:t>1</a:t>
            </a:r>
            <a:r>
              <a:rPr lang="en-US" altLang="zh-CN" sz="2800" b="1">
                <a:latin typeface="Times New Roman" panose="02020603050405020304" pitchFamily="18" charset="0"/>
              </a:rPr>
              <a:t>Å</a:t>
            </a:r>
            <a:r>
              <a:rPr lang="en-US" altLang="zh-CN" sz="2800" b="1">
                <a:latin typeface="Times New Roman" panose="02020603050405020304" pitchFamily="18" charset="0"/>
                <a:ea typeface="Arial Unicode MS" pitchFamily="34" charset="-122"/>
              </a:rPr>
              <a:t> </a:t>
            </a:r>
            <a:r>
              <a:rPr lang="en-US" altLang="zh-CN" sz="2800" b="1">
                <a:latin typeface="Times New Roman" panose="02020603050405020304" pitchFamily="18" charset="0"/>
              </a:rPr>
              <a:t>；</a:t>
            </a:r>
            <a:r>
              <a:rPr lang="en-US" altLang="zh-CN" sz="2800" b="1">
                <a:latin typeface="Times New Roman" panose="02020603050405020304" pitchFamily="18" charset="0"/>
                <a:ea typeface="Arial Unicode MS" pitchFamily="34" charset="-122"/>
              </a:rPr>
              <a:t>E</a:t>
            </a:r>
            <a:r>
              <a:rPr lang="en-US" altLang="zh-CN" sz="1800" b="1">
                <a:latin typeface="Times New Roman" panose="02020603050405020304" pitchFamily="18" charset="0"/>
                <a:ea typeface="楷体_GB2312" pitchFamily="49" charset="-122"/>
              </a:rPr>
              <a:t>α</a:t>
            </a:r>
            <a:r>
              <a:rPr lang="zh-CN" altLang="en-US" sz="2800" b="1">
                <a:latin typeface="Times New Roman" panose="02020603050405020304" pitchFamily="18" charset="0"/>
                <a:ea typeface="楷体_GB2312" pitchFamily="49" charset="-122"/>
              </a:rPr>
              <a:t>代表</a:t>
            </a:r>
            <a:r>
              <a:rPr lang="en-US" altLang="zh-CN" sz="2800" b="1">
                <a:latin typeface="Times New Roman" panose="02020603050405020304" pitchFamily="18" charset="0"/>
                <a:ea typeface="楷体_GB2312" pitchFamily="49" charset="-122"/>
              </a:rPr>
              <a:t>α</a:t>
            </a:r>
            <a:r>
              <a:rPr lang="zh-CN" altLang="en-US" sz="2800" b="1">
                <a:latin typeface="Times New Roman" panose="02020603050405020304" pitchFamily="18" charset="0"/>
                <a:ea typeface="楷体_GB2312" pitchFamily="49" charset="-122"/>
              </a:rPr>
              <a:t>粒子动能，</a:t>
            </a:r>
          </a:p>
          <a:p>
            <a:pPr algn="just">
              <a:buFont typeface="Wingdings" panose="05000000000000000000" pitchFamily="2" charset="2"/>
              <a:buNone/>
            </a:pPr>
            <a:r>
              <a:rPr lang="zh-CN" altLang="en-US" sz="2800" b="1">
                <a:latin typeface="Times New Roman" panose="02020603050405020304" pitchFamily="18" charset="0"/>
                <a:ea typeface="楷体_GB2312" pitchFamily="49" charset="-122"/>
              </a:rPr>
              <a:t>       以</a:t>
            </a:r>
            <a:r>
              <a:rPr lang="en-US" altLang="zh-CN" sz="2800" b="1">
                <a:latin typeface="Times New Roman" panose="02020603050405020304" pitchFamily="18" charset="0"/>
                <a:ea typeface="Arial Unicode MS" pitchFamily="34" charset="-122"/>
              </a:rPr>
              <a:t>MeV</a:t>
            </a:r>
            <a:r>
              <a:rPr lang="zh-CN" altLang="en-US" sz="2800" b="1">
                <a:latin typeface="Times New Roman" panose="02020603050405020304" pitchFamily="18" charset="0"/>
                <a:ea typeface="楷体_GB2312" pitchFamily="49" charset="-122"/>
              </a:rPr>
              <a:t>为单位。</a:t>
            </a:r>
          </a:p>
        </p:txBody>
      </p:sp>
      <p:graphicFrame>
        <p:nvGraphicFramePr>
          <p:cNvPr id="144390" name="Object 6">
            <a:extLst>
              <a:ext uri="{FF2B5EF4-FFF2-40B4-BE49-F238E27FC236}">
                <a16:creationId xmlns:a16="http://schemas.microsoft.com/office/drawing/2014/main" id="{2C3F59EF-D296-4F75-8E47-17F1552ACEEC}"/>
              </a:ext>
            </a:extLst>
          </p:cNvPr>
          <p:cNvGraphicFramePr>
            <a:graphicFrameLocks noChangeAspect="1"/>
          </p:cNvGraphicFramePr>
          <p:nvPr/>
        </p:nvGraphicFramePr>
        <p:xfrm>
          <a:off x="2195513" y="2895600"/>
          <a:ext cx="3657600" cy="1327150"/>
        </p:xfrm>
        <a:graphic>
          <a:graphicData uri="http://schemas.openxmlformats.org/presentationml/2006/ole">
            <mc:AlternateContent xmlns:mc="http://schemas.openxmlformats.org/markup-compatibility/2006">
              <mc:Choice xmlns:v="urn:schemas-microsoft-com:vml" Requires="v">
                <p:oleObj spid="_x0000_s144392" r:id="rId3" imgW="1905000" imgH="685800" progId="Equation.3">
                  <p:embed/>
                </p:oleObj>
              </mc:Choice>
              <mc:Fallback>
                <p:oleObj r:id="rId3" imgW="1905000" imgH="6858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895600"/>
                        <a:ext cx="3657600" cy="1327150"/>
                      </a:xfrm>
                      <a:prstGeom prst="rect">
                        <a:avLst/>
                      </a:prstGeom>
                      <a:solidFill>
                        <a:srgbClr val="00CCFF"/>
                      </a:solidFill>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a:extLst>
              <a:ext uri="{FF2B5EF4-FFF2-40B4-BE49-F238E27FC236}">
                <a16:creationId xmlns:a16="http://schemas.microsoft.com/office/drawing/2014/main" id="{5A2BFA7B-3F05-4A17-B3D5-D7CBBEF14056}"/>
              </a:ext>
            </a:extLst>
          </p:cNvPr>
          <p:cNvSpPr>
            <a:spLocks noGrp="1" noChangeArrowheads="1"/>
          </p:cNvSpPr>
          <p:nvPr>
            <p:ph type="body" idx="1"/>
          </p:nvPr>
        </p:nvSpPr>
        <p:spPr>
          <a:xfrm>
            <a:off x="468313" y="1196975"/>
            <a:ext cx="8077200" cy="4114800"/>
          </a:xfrm>
        </p:spPr>
        <p:txBody>
          <a:bodyPr/>
          <a:lstStyle/>
          <a:p>
            <a:pPr algn="just">
              <a:buFont typeface="Wingdings" panose="05000000000000000000" pitchFamily="2" charset="2"/>
              <a:buNone/>
            </a:pPr>
            <a:r>
              <a:rPr lang="zh-CN" altLang="en-US" b="1">
                <a:latin typeface="Arial Unicode MS" pitchFamily="34" charset="-122"/>
                <a:ea typeface="楷体_GB2312" pitchFamily="49" charset="-122"/>
              </a:rPr>
              <a:t>     </a:t>
            </a:r>
            <a:r>
              <a:rPr lang="zh-CN" altLang="en-US" sz="2800" b="1">
                <a:latin typeface="Times New Roman" panose="02020603050405020304" pitchFamily="18" charset="0"/>
                <a:ea typeface="楷体_GB2312" pitchFamily="49" charset="-122"/>
              </a:rPr>
              <a:t>真正从实验上确认电子的存在，是1897年由汤姆孙（</a:t>
            </a:r>
            <a:r>
              <a:rPr lang="en-US" altLang="zh-CN" sz="2800" b="1">
                <a:latin typeface="Times New Roman" panose="02020603050405020304" pitchFamily="18" charset="0"/>
                <a:ea typeface="楷体_GB2312" pitchFamily="49" charset="-122"/>
              </a:rPr>
              <a:t>J.J. Thomson 1856～1940）</a:t>
            </a:r>
            <a:r>
              <a:rPr lang="zh-CN" altLang="en-US" sz="2800" b="1">
                <a:latin typeface="Times New Roman" panose="02020603050405020304" pitchFamily="18" charset="0"/>
                <a:ea typeface="楷体_GB2312" pitchFamily="49" charset="-122"/>
              </a:rPr>
              <a:t>根据阴极射线管实验作出的。阴极射线管内可加电场，周围可加磁场，根据经典电动力学可以算出阴极射线——电子的速度，进而给出电子的荷质比</a:t>
            </a:r>
            <a:r>
              <a:rPr lang="en-US" altLang="zh-CN" sz="2800" b="1">
                <a:latin typeface="Times New Roman" panose="02020603050405020304" pitchFamily="18" charset="0"/>
                <a:ea typeface="楷体_GB2312" pitchFamily="49" charset="-122"/>
              </a:rPr>
              <a:t>e/m。</a:t>
            </a:r>
            <a:endParaRPr lang="zh-CN" altLang="en-US" sz="2800" b="1">
              <a:latin typeface="Times New Roman" panose="02020603050405020304" pitchFamily="18" charset="0"/>
            </a:endParaRPr>
          </a:p>
        </p:txBody>
      </p:sp>
      <p:pic>
        <p:nvPicPr>
          <p:cNvPr id="116740" name="Picture 4" descr="J">
            <a:extLst>
              <a:ext uri="{FF2B5EF4-FFF2-40B4-BE49-F238E27FC236}">
                <a16:creationId xmlns:a16="http://schemas.microsoft.com/office/drawing/2014/main" id="{04508434-2A88-4B5B-91CB-44FAFBE3E8A3}"/>
              </a:ext>
            </a:extLst>
          </p:cNvPr>
          <p:cNvPicPr>
            <a:picLocks noChangeAspect="1" noChangeArrowheads="1"/>
          </p:cNvPicPr>
          <p:nvPr/>
        </p:nvPicPr>
        <p:blipFill>
          <a:blip r:embed="rId2">
            <a:lum contrast="12000"/>
            <a:grayscl/>
            <a:extLst>
              <a:ext uri="{28A0092B-C50C-407E-A947-70E740481C1C}">
                <a14:useLocalDpi xmlns:a14="http://schemas.microsoft.com/office/drawing/2010/main" val="0"/>
              </a:ext>
            </a:extLst>
          </a:blip>
          <a:srcRect/>
          <a:stretch>
            <a:fillRect/>
          </a:stretch>
        </p:blipFill>
        <p:spPr bwMode="auto">
          <a:xfrm>
            <a:off x="4643438" y="3475038"/>
            <a:ext cx="4500562" cy="3382962"/>
          </a:xfrm>
          <a:prstGeom prst="rect">
            <a:avLst/>
          </a:prstGeom>
          <a:noFill/>
          <a:extLst>
            <a:ext uri="{909E8E84-426E-40DD-AFC4-6F175D3DCCD1}">
              <a14:hiddenFill xmlns:a14="http://schemas.microsoft.com/office/drawing/2010/main">
                <a:solidFill>
                  <a:srgbClr val="FFFFFF"/>
                </a:solidFill>
              </a14:hiddenFill>
            </a:ext>
          </a:extLst>
        </p:spPr>
      </p:pic>
      <p:pic>
        <p:nvPicPr>
          <p:cNvPr id="116741" name="Picture 5" descr="9-1">
            <a:extLst>
              <a:ext uri="{FF2B5EF4-FFF2-40B4-BE49-F238E27FC236}">
                <a16:creationId xmlns:a16="http://schemas.microsoft.com/office/drawing/2014/main" id="{FA64BDAD-2586-40F2-AC9A-1ADD90B0E4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67175"/>
            <a:ext cx="4572000" cy="1504950"/>
          </a:xfrm>
          <a:prstGeom prst="rect">
            <a:avLst/>
          </a:prstGeom>
          <a:noFill/>
          <a:extLst>
            <a:ext uri="{909E8E84-426E-40DD-AFC4-6F175D3DCCD1}">
              <a14:hiddenFill xmlns:a14="http://schemas.microsoft.com/office/drawing/2010/main">
                <a:solidFill>
                  <a:srgbClr val="FFFFFF"/>
                </a:solidFill>
              </a14:hiddenFill>
            </a:ext>
          </a:extLst>
        </p:spPr>
      </p:pic>
      <p:sp>
        <p:nvSpPr>
          <p:cNvPr id="116742" name="Rectangle 6">
            <a:extLst>
              <a:ext uri="{FF2B5EF4-FFF2-40B4-BE49-F238E27FC236}">
                <a16:creationId xmlns:a16="http://schemas.microsoft.com/office/drawing/2014/main" id="{EA9CA35A-8690-426B-8065-66EF5CAE78FD}"/>
              </a:ext>
            </a:extLst>
          </p:cNvPr>
          <p:cNvSpPr>
            <a:spLocks noChangeArrowheads="1"/>
          </p:cNvSpPr>
          <p:nvPr/>
        </p:nvSpPr>
        <p:spPr bwMode="auto">
          <a:xfrm>
            <a:off x="1403350" y="5830888"/>
            <a:ext cx="2305050" cy="1027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lgn="l">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lgn="l">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lgn="l">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gn="l">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2400" b="1">
                <a:solidFill>
                  <a:schemeClr val="hlink"/>
                </a:solidFill>
                <a:latin typeface="Arial Unicode MS" pitchFamily="34" charset="-122"/>
                <a:ea typeface="楷体_GB2312" pitchFamily="49" charset="-122"/>
              </a:rPr>
              <a:t>阴极射线管</a:t>
            </a:r>
          </a:p>
        </p:txBody>
      </p:sp>
    </p:spTree>
  </p:cSld>
  <p:clrMapOvr>
    <a:masterClrMapping/>
  </p:clrMapOvr>
  <p:transition>
    <p:spli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3">
            <a:extLst>
              <a:ext uri="{FF2B5EF4-FFF2-40B4-BE49-F238E27FC236}">
                <a16:creationId xmlns:a16="http://schemas.microsoft.com/office/drawing/2014/main" id="{CCE180A6-0B7F-4379-B59B-EA3DF92BE3C3}"/>
              </a:ext>
            </a:extLst>
          </p:cNvPr>
          <p:cNvSpPr>
            <a:spLocks noGrp="1" noChangeArrowheads="1"/>
          </p:cNvSpPr>
          <p:nvPr>
            <p:ph type="body" idx="1"/>
          </p:nvPr>
        </p:nvSpPr>
        <p:spPr>
          <a:xfrm>
            <a:off x="323850" y="1557338"/>
            <a:ext cx="8382000" cy="5300662"/>
          </a:xfrm>
        </p:spPr>
        <p:txBody>
          <a:bodyPr/>
          <a:lstStyle/>
          <a:p>
            <a:pPr algn="just">
              <a:buFont typeface="Wingdings" panose="05000000000000000000" pitchFamily="2" charset="2"/>
              <a:buNone/>
            </a:pPr>
            <a:r>
              <a:rPr lang="zh-CN" altLang="en-US" sz="2800" b="1">
                <a:latin typeface="Arial Unicode MS" pitchFamily="34" charset="-122"/>
                <a:ea typeface="楷体_GB2312" pitchFamily="49" charset="-122"/>
              </a:rPr>
              <a:t>           </a:t>
            </a:r>
            <a:r>
              <a:rPr lang="zh-CN" altLang="en-US" sz="2800" b="1">
                <a:latin typeface="Times New Roman" panose="02020603050405020304" pitchFamily="18" charset="0"/>
                <a:ea typeface="楷体_GB2312" pitchFamily="49" charset="-122"/>
              </a:rPr>
              <a:t>也许有人会说多次小角散射会产生一个大角散射，但是由于每次小角偏转的方向都是无规则的，因此，要最终发生大角偏转的几率是十分小的；可以估计，</a:t>
            </a:r>
            <a:r>
              <a:rPr lang="zh-CN" altLang="en-US" sz="2800" b="1">
                <a:solidFill>
                  <a:schemeClr val="hlink"/>
                </a:solidFill>
                <a:latin typeface="Times New Roman" panose="02020603050405020304" pitchFamily="18" charset="0"/>
                <a:ea typeface="楷体_GB2312" pitchFamily="49" charset="-122"/>
              </a:rPr>
              <a:t>产生90°偏转的几率约为10</a:t>
            </a:r>
            <a:r>
              <a:rPr lang="zh-CN" altLang="en-US" sz="2800" b="1" baseline="30000">
                <a:solidFill>
                  <a:schemeClr val="hlink"/>
                </a:solidFill>
                <a:latin typeface="Times New Roman" panose="02020603050405020304" pitchFamily="18" charset="0"/>
                <a:ea typeface="楷体_GB2312" pitchFamily="49" charset="-122"/>
              </a:rPr>
              <a:t>-3500</a:t>
            </a:r>
            <a:r>
              <a:rPr lang="zh-CN" altLang="en-US" sz="2800" b="1">
                <a:solidFill>
                  <a:schemeClr val="hlink"/>
                </a:solidFill>
                <a:latin typeface="Times New Roman" panose="02020603050405020304" pitchFamily="18" charset="0"/>
                <a:ea typeface="楷体_GB2312" pitchFamily="49" charset="-122"/>
              </a:rPr>
              <a:t>！</a:t>
            </a:r>
            <a:r>
              <a:rPr lang="zh-CN" altLang="en-US" sz="2800" b="1">
                <a:latin typeface="Times New Roman" panose="02020603050405020304" pitchFamily="18" charset="0"/>
                <a:ea typeface="楷体_GB2312" pitchFamily="49" charset="-122"/>
              </a:rPr>
              <a:t>而盖革和马斯顿得到的实验值却为八千分之一！</a:t>
            </a:r>
            <a:endParaRPr lang="zh-CN" altLang="en-US" sz="2800" b="1">
              <a:latin typeface="Times New Roman" panose="02020603050405020304" pitchFamily="18" charset="0"/>
              <a:ea typeface="Arial Unicode MS" pitchFamily="34" charset="-122"/>
            </a:endParaRPr>
          </a:p>
          <a:p>
            <a:pPr algn="just">
              <a:buFont typeface="Wingdings" panose="05000000000000000000" pitchFamily="2" charset="2"/>
              <a:buNone/>
            </a:pPr>
            <a:r>
              <a:rPr lang="zh-CN" altLang="en-US" sz="2800" b="1">
                <a:latin typeface="Times New Roman" panose="02020603050405020304" pitchFamily="18" charset="0"/>
                <a:ea typeface="楷体_GB2312" pitchFamily="49" charset="-122"/>
              </a:rPr>
              <a:t>             然而，按照卢瑟福模型，原子的正电荷</a:t>
            </a:r>
            <a:r>
              <a:rPr lang="en-US" altLang="zh-CN" sz="2800" b="1">
                <a:latin typeface="Times New Roman" panose="02020603050405020304" pitchFamily="18" charset="0"/>
                <a:ea typeface="楷体_GB2312" pitchFamily="49" charset="-122"/>
              </a:rPr>
              <a:t>+</a:t>
            </a:r>
            <a:r>
              <a:rPr lang="en-US" altLang="zh-CN" sz="2800" b="1" i="1">
                <a:latin typeface="Times New Roman" panose="02020603050405020304" pitchFamily="18" charset="0"/>
                <a:ea typeface="楷体_GB2312" pitchFamily="49" charset="-122"/>
              </a:rPr>
              <a:t>Ze</a:t>
            </a:r>
            <a:r>
              <a:rPr lang="zh-CN" altLang="en-US" sz="2800" b="1">
                <a:latin typeface="Times New Roman" panose="02020603050405020304" pitchFamily="18" charset="0"/>
                <a:ea typeface="楷体_GB2312" pitchFamily="49" charset="-122"/>
              </a:rPr>
              <a:t>集中在原子球中心，</a:t>
            </a:r>
            <a:r>
              <a:rPr lang="en-US" altLang="zh-CN" sz="2800" b="1">
                <a:latin typeface="Times New Roman" panose="02020603050405020304" pitchFamily="18" charset="0"/>
                <a:ea typeface="楷体_GB2312" pitchFamily="49" charset="-122"/>
              </a:rPr>
              <a:t>α</a:t>
            </a:r>
            <a:r>
              <a:rPr lang="zh-CN" altLang="en-US" sz="2800" b="1">
                <a:latin typeface="Times New Roman" panose="02020603050405020304" pitchFamily="18" charset="0"/>
                <a:ea typeface="楷体_GB2312" pitchFamily="49" charset="-122"/>
              </a:rPr>
              <a:t>粒子与原子球的相互作用如图所示，</a:t>
            </a:r>
            <a:r>
              <a:rPr lang="en-US" altLang="zh-CN" sz="2800" b="1">
                <a:latin typeface="Times New Roman" panose="02020603050405020304" pitchFamily="18" charset="0"/>
                <a:ea typeface="楷体_GB2312" pitchFamily="49" charset="-122"/>
              </a:rPr>
              <a:t>α</a:t>
            </a:r>
            <a:r>
              <a:rPr lang="zh-CN" altLang="en-US" sz="2800" b="1">
                <a:latin typeface="Times New Roman" panose="02020603050405020304" pitchFamily="18" charset="0"/>
                <a:ea typeface="楷体_GB2312" pitchFamily="49" charset="-122"/>
              </a:rPr>
              <a:t>粒子进入球体后，相互作用力仍与</a:t>
            </a:r>
            <a:r>
              <a:rPr lang="zh-CN" altLang="en-US" sz="2800" b="1" i="1">
                <a:latin typeface="Times New Roman" panose="02020603050405020304" pitchFamily="18" charset="0"/>
                <a:ea typeface="楷体_GB2312" pitchFamily="49" charset="-122"/>
              </a:rPr>
              <a:t>ｒ</a:t>
            </a:r>
            <a:r>
              <a:rPr lang="zh-CN" altLang="en-US" sz="2800" b="1" baseline="30000">
                <a:latin typeface="Times New Roman" panose="02020603050405020304" pitchFamily="18" charset="0"/>
                <a:ea typeface="楷体_GB2312" pitchFamily="49" charset="-122"/>
              </a:rPr>
              <a:t>２</a:t>
            </a:r>
            <a:r>
              <a:rPr lang="zh-CN" altLang="en-US" sz="2800" b="1">
                <a:latin typeface="Times New Roman" panose="02020603050405020304" pitchFamily="18" charset="0"/>
                <a:ea typeface="楷体_GB2312" pitchFamily="49" charset="-122"/>
              </a:rPr>
              <a:t>成反比，越靠近球心受到的力越大，有可能被反弹回来，产生大角散射。</a:t>
            </a:r>
            <a:endParaRPr lang="zh-CN" altLang="en-US" sz="2800" b="1">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638A5227-B674-4F06-8F1E-7514D078267D}"/>
              </a:ext>
            </a:extLst>
          </p:cNvPr>
          <p:cNvSpPr>
            <a:spLocks noGrp="1" noChangeArrowheads="1"/>
          </p:cNvSpPr>
          <p:nvPr>
            <p:ph type="title"/>
          </p:nvPr>
        </p:nvSpPr>
        <p:spPr>
          <a:xfrm>
            <a:off x="1350963" y="260350"/>
            <a:ext cx="7793037" cy="830263"/>
          </a:xfrm>
        </p:spPr>
        <p:txBody>
          <a:bodyPr/>
          <a:lstStyle/>
          <a:p>
            <a:r>
              <a:rPr lang="zh-CN" altLang="en-US" sz="4000" b="1">
                <a:solidFill>
                  <a:schemeClr val="hlink"/>
                </a:solidFill>
                <a:ea typeface="楷体_GB2312" pitchFamily="49" charset="-122"/>
              </a:rPr>
              <a:t>卢瑟福模型</a:t>
            </a:r>
            <a:r>
              <a:rPr lang="zh-CN" altLang="en-US"/>
              <a:t> </a:t>
            </a:r>
          </a:p>
        </p:txBody>
      </p:sp>
      <p:sp>
        <p:nvSpPr>
          <p:cNvPr id="147459" name="Rectangle 3">
            <a:extLst>
              <a:ext uri="{FF2B5EF4-FFF2-40B4-BE49-F238E27FC236}">
                <a16:creationId xmlns:a16="http://schemas.microsoft.com/office/drawing/2014/main" id="{01F9B48B-6A71-431D-8961-2BA3F34B5593}"/>
              </a:ext>
            </a:extLst>
          </p:cNvPr>
          <p:cNvSpPr>
            <a:spLocks noGrp="1" noChangeArrowheads="1"/>
          </p:cNvSpPr>
          <p:nvPr>
            <p:ph type="body" idx="1"/>
          </p:nvPr>
        </p:nvSpPr>
        <p:spPr/>
        <p:txBody>
          <a:bodyPr/>
          <a:lstStyle/>
          <a:p>
            <a:endParaRPr lang="zh-CN" altLang="en-US"/>
          </a:p>
        </p:txBody>
      </p:sp>
      <p:pic>
        <p:nvPicPr>
          <p:cNvPr id="147460" name="Picture 4" descr="19-1">
            <a:extLst>
              <a:ext uri="{FF2B5EF4-FFF2-40B4-BE49-F238E27FC236}">
                <a16:creationId xmlns:a16="http://schemas.microsoft.com/office/drawing/2014/main" id="{2588B329-CD2E-44D2-9B44-6C0886754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12875"/>
            <a:ext cx="9144000" cy="49418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3">
            <a:extLst>
              <a:ext uri="{FF2B5EF4-FFF2-40B4-BE49-F238E27FC236}">
                <a16:creationId xmlns:a16="http://schemas.microsoft.com/office/drawing/2014/main" id="{80CAB687-1BE1-4AF8-BDDD-4F360F1F6D7D}"/>
              </a:ext>
            </a:extLst>
          </p:cNvPr>
          <p:cNvSpPr>
            <a:spLocks noGrp="1" noChangeArrowheads="1"/>
          </p:cNvSpPr>
          <p:nvPr>
            <p:ph type="body" idx="1"/>
          </p:nvPr>
        </p:nvSpPr>
        <p:spPr>
          <a:xfrm>
            <a:off x="304800" y="2017713"/>
            <a:ext cx="8650288" cy="4840287"/>
          </a:xfrm>
        </p:spPr>
        <p:txBody>
          <a:bodyPr/>
          <a:lstStyle/>
          <a:p>
            <a:pPr algn="just">
              <a:buFont typeface="Wingdings" panose="05000000000000000000" pitchFamily="2" charset="2"/>
              <a:buNone/>
            </a:pPr>
            <a:r>
              <a:rPr lang="zh-CN" altLang="en-US">
                <a:latin typeface="Arial Unicode MS" pitchFamily="34" charset="-122"/>
                <a:ea typeface="楷体_GB2312" pitchFamily="49" charset="-122"/>
              </a:rPr>
              <a:t>      </a:t>
            </a:r>
            <a:r>
              <a:rPr lang="zh-CN" altLang="en-US" sz="2800" b="1">
                <a:latin typeface="Arial Unicode MS" pitchFamily="34" charset="-122"/>
                <a:ea typeface="楷体_GB2312" pitchFamily="49" charset="-122"/>
              </a:rPr>
              <a:t>由经典力学可以证明带电粒子的运动路径是双曲线，散射角</a:t>
            </a:r>
            <a:r>
              <a:rPr lang="en-US" altLang="zh-CN" sz="2800" b="1" i="1">
                <a:latin typeface="Times New Roman" panose="02020603050405020304" pitchFamily="18" charset="0"/>
                <a:ea typeface="楷体_GB2312" pitchFamily="49" charset="-122"/>
              </a:rPr>
              <a:t>θ</a:t>
            </a:r>
            <a:r>
              <a:rPr lang="zh-CN" altLang="en-US" sz="2800" b="1">
                <a:latin typeface="Arial Unicode MS" pitchFamily="34" charset="-122"/>
                <a:ea typeface="楷体_GB2312" pitchFamily="49" charset="-122"/>
              </a:rPr>
              <a:t>与瞄准距离</a:t>
            </a:r>
            <a:r>
              <a:rPr lang="en-US" altLang="zh-CN" sz="2800" b="1">
                <a:latin typeface="Times New Roman" panose="02020603050405020304" pitchFamily="18" charset="0"/>
                <a:ea typeface="楷体_GB2312" pitchFamily="49" charset="-122"/>
              </a:rPr>
              <a:t>b</a:t>
            </a:r>
            <a:r>
              <a:rPr lang="zh-CN" altLang="en-US" sz="2800" b="1">
                <a:latin typeface="Arial Unicode MS" pitchFamily="34" charset="-122"/>
                <a:ea typeface="楷体_GB2312" pitchFamily="49" charset="-122"/>
              </a:rPr>
              <a:t>有如下关系：</a:t>
            </a:r>
            <a:endParaRPr lang="zh-CN" altLang="en-US" sz="2800" b="1">
              <a:latin typeface="Arial Unicode MS" pitchFamily="34" charset="-122"/>
              <a:ea typeface="Arial Unicode MS" pitchFamily="34" charset="-122"/>
            </a:endParaRPr>
          </a:p>
          <a:p>
            <a:pPr>
              <a:buFont typeface="Wingdings" panose="05000000000000000000" pitchFamily="2" charset="2"/>
              <a:buNone/>
            </a:pPr>
            <a:endParaRPr lang="en-US" altLang="zh-CN" sz="2800" b="1">
              <a:ea typeface="楷体_GB2312" pitchFamily="49" charset="-122"/>
            </a:endParaRPr>
          </a:p>
          <a:p>
            <a:pPr>
              <a:buFont typeface="Wingdings" panose="05000000000000000000" pitchFamily="2" charset="2"/>
              <a:buNone/>
            </a:pPr>
            <a:endParaRPr lang="en-US" altLang="zh-CN" sz="2800" b="1">
              <a:ea typeface="楷体_GB2312" pitchFamily="49" charset="-122"/>
            </a:endParaRPr>
          </a:p>
          <a:p>
            <a:pPr>
              <a:buFont typeface="Wingdings" panose="05000000000000000000" pitchFamily="2" charset="2"/>
              <a:buNone/>
            </a:pPr>
            <a:endParaRPr lang="en-US" altLang="zh-CN" sz="2800" b="1">
              <a:ea typeface="楷体_GB2312" pitchFamily="49" charset="-122"/>
            </a:endParaRPr>
          </a:p>
          <a:p>
            <a:pPr>
              <a:buFont typeface="Wingdings" panose="05000000000000000000" pitchFamily="2" charset="2"/>
              <a:buNone/>
            </a:pPr>
            <a:endParaRPr lang="en-US" altLang="zh-CN" sz="2800" b="1">
              <a:ea typeface="楷体_GB2312" pitchFamily="49" charset="-122"/>
            </a:endParaRPr>
          </a:p>
          <a:p>
            <a:pPr>
              <a:buFont typeface="Wingdings" panose="05000000000000000000" pitchFamily="2" charset="2"/>
              <a:buNone/>
            </a:pPr>
            <a:endParaRPr lang="en-US" altLang="zh-CN" sz="2800" b="1">
              <a:ea typeface="楷体_GB2312" pitchFamily="49" charset="-122"/>
            </a:endParaRPr>
          </a:p>
          <a:p>
            <a:pPr>
              <a:buFont typeface="Wingdings" panose="05000000000000000000" pitchFamily="2" charset="2"/>
              <a:buNone/>
            </a:pPr>
            <a:endParaRPr lang="en-US" altLang="zh-CN" sz="2800" b="1">
              <a:ea typeface="楷体_GB2312" pitchFamily="49" charset="-122"/>
            </a:endParaRPr>
          </a:p>
          <a:p>
            <a:pPr>
              <a:buFont typeface="Wingdings" panose="05000000000000000000" pitchFamily="2" charset="2"/>
              <a:buNone/>
            </a:pPr>
            <a:r>
              <a:rPr lang="en-US" altLang="zh-CN" sz="2800" b="1">
                <a:ea typeface="楷体_GB2312" pitchFamily="49" charset="-122"/>
              </a:rPr>
              <a:t>       </a:t>
            </a:r>
            <a:r>
              <a:rPr lang="en-US" altLang="zh-CN" sz="2800" b="1">
                <a:latin typeface="Times New Roman" panose="02020603050405020304" pitchFamily="18" charset="0"/>
                <a:ea typeface="楷体_GB2312" pitchFamily="49" charset="-122"/>
              </a:rPr>
              <a:t>a</a:t>
            </a:r>
            <a:r>
              <a:rPr lang="zh-CN" altLang="en-US" sz="2800" b="1">
                <a:latin typeface="Times New Roman" panose="02020603050405020304" pitchFamily="18" charset="0"/>
                <a:ea typeface="楷体_GB2312" pitchFamily="49" charset="-122"/>
              </a:rPr>
              <a:t>为库仑散射因子，</a:t>
            </a:r>
            <a:r>
              <a:rPr lang="en-US" altLang="zh-CN" sz="2800" b="1">
                <a:latin typeface="Times New Roman" panose="02020603050405020304" pitchFamily="18" charset="0"/>
                <a:ea typeface="楷体_GB2312" pitchFamily="49" charset="-122"/>
              </a:rPr>
              <a:t>b</a:t>
            </a:r>
            <a:r>
              <a:rPr lang="zh-CN" altLang="en-US" sz="2800" b="1">
                <a:latin typeface="Times New Roman" panose="02020603050405020304" pitchFamily="18" charset="0"/>
                <a:ea typeface="楷体_GB2312" pitchFamily="49" charset="-122"/>
              </a:rPr>
              <a:t>是瞄准距离</a:t>
            </a:r>
            <a:r>
              <a:rPr lang="zh-CN" altLang="en-US" sz="2800" b="1"/>
              <a:t> </a:t>
            </a:r>
          </a:p>
        </p:txBody>
      </p:sp>
      <p:sp>
        <p:nvSpPr>
          <p:cNvPr id="146434" name="Rectangle 2">
            <a:extLst>
              <a:ext uri="{FF2B5EF4-FFF2-40B4-BE49-F238E27FC236}">
                <a16:creationId xmlns:a16="http://schemas.microsoft.com/office/drawing/2014/main" id="{6568DDA3-2E77-4233-8104-CFAFFAE9805F}"/>
              </a:ext>
            </a:extLst>
          </p:cNvPr>
          <p:cNvSpPr>
            <a:spLocks noGrp="1" noChangeArrowheads="1"/>
          </p:cNvSpPr>
          <p:nvPr>
            <p:ph type="title"/>
          </p:nvPr>
        </p:nvSpPr>
        <p:spPr/>
        <p:txBody>
          <a:bodyPr/>
          <a:lstStyle/>
          <a:p>
            <a:r>
              <a:rPr lang="en-US" altLang="zh-CN" sz="3200" b="1">
                <a:solidFill>
                  <a:schemeClr val="tx1"/>
                </a:solidFill>
                <a:latin typeface="Times New Roman" panose="02020603050405020304" pitchFamily="18" charset="0"/>
                <a:ea typeface="楷体_GB2312" pitchFamily="49" charset="-122"/>
              </a:rPr>
              <a:t>B、</a:t>
            </a:r>
            <a:r>
              <a:rPr lang="zh-CN" altLang="en-US" sz="3200" b="1">
                <a:solidFill>
                  <a:schemeClr val="tx1"/>
                </a:solidFill>
                <a:latin typeface="Times New Roman" panose="02020603050405020304" pitchFamily="18" charset="0"/>
                <a:ea typeface="楷体_GB2312" pitchFamily="49" charset="-122"/>
              </a:rPr>
              <a:t>库仑散射公式的推导</a:t>
            </a:r>
            <a:r>
              <a:rPr lang="zh-CN" altLang="en-US"/>
              <a:t> </a:t>
            </a:r>
          </a:p>
        </p:txBody>
      </p:sp>
      <p:graphicFrame>
        <p:nvGraphicFramePr>
          <p:cNvPr id="146438" name="Object 6">
            <a:extLst>
              <a:ext uri="{FF2B5EF4-FFF2-40B4-BE49-F238E27FC236}">
                <a16:creationId xmlns:a16="http://schemas.microsoft.com/office/drawing/2014/main" id="{E985F934-DAC2-426F-A05D-788A4A589912}"/>
              </a:ext>
            </a:extLst>
          </p:cNvPr>
          <p:cNvGraphicFramePr>
            <a:graphicFrameLocks noChangeAspect="1"/>
          </p:cNvGraphicFramePr>
          <p:nvPr/>
        </p:nvGraphicFramePr>
        <p:xfrm>
          <a:off x="1331913" y="3789363"/>
          <a:ext cx="2362200" cy="1125537"/>
        </p:xfrm>
        <a:graphic>
          <a:graphicData uri="http://schemas.openxmlformats.org/presentationml/2006/ole">
            <mc:AlternateContent xmlns:mc="http://schemas.openxmlformats.org/markup-compatibility/2006">
              <mc:Choice xmlns:v="urn:schemas-microsoft-com:vml" Requires="v">
                <p:oleObj spid="_x0000_s211968" r:id="rId3" imgW="1066337" imgH="583947" progId="Equation.3">
                  <p:embed/>
                </p:oleObj>
              </mc:Choice>
              <mc:Fallback>
                <p:oleObj r:id="rId3" imgW="1066337" imgH="583947"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3789363"/>
                        <a:ext cx="2362200" cy="1125537"/>
                      </a:xfrm>
                      <a:prstGeom prst="rect">
                        <a:avLst/>
                      </a:prstGeom>
                      <a:solidFill>
                        <a:srgbClr val="99CCFF"/>
                      </a:solidFill>
                    </p:spPr>
                  </p:pic>
                </p:oleObj>
              </mc:Fallback>
            </mc:AlternateContent>
          </a:graphicData>
        </a:graphic>
      </p:graphicFrame>
      <p:graphicFrame>
        <p:nvGraphicFramePr>
          <p:cNvPr id="146440" name="Object 8">
            <a:extLst>
              <a:ext uri="{FF2B5EF4-FFF2-40B4-BE49-F238E27FC236}">
                <a16:creationId xmlns:a16="http://schemas.microsoft.com/office/drawing/2014/main" id="{F48A1324-D7C0-400F-B945-CD4134A782F2}"/>
              </a:ext>
            </a:extLst>
          </p:cNvPr>
          <p:cNvGraphicFramePr>
            <a:graphicFrameLocks noChangeAspect="1"/>
          </p:cNvGraphicFramePr>
          <p:nvPr/>
        </p:nvGraphicFramePr>
        <p:xfrm>
          <a:off x="4500563" y="3141663"/>
          <a:ext cx="2219325" cy="1397000"/>
        </p:xfrm>
        <a:graphic>
          <a:graphicData uri="http://schemas.openxmlformats.org/presentationml/2006/ole">
            <mc:AlternateContent xmlns:mc="http://schemas.openxmlformats.org/markup-compatibility/2006">
              <mc:Choice xmlns:v="urn:schemas-microsoft-com:vml" Requires="v">
                <p:oleObj spid="_x0000_s211969" r:id="rId5" imgW="1079500" imgH="685800" progId="Equation.3">
                  <p:embed/>
                </p:oleObj>
              </mc:Choice>
              <mc:Fallback>
                <p:oleObj r:id="rId5" imgW="1079500" imgH="6858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563" y="3141663"/>
                        <a:ext cx="2219325" cy="1397000"/>
                      </a:xfrm>
                      <a:prstGeom prst="rect">
                        <a:avLst/>
                      </a:prstGeom>
                      <a:solidFill>
                        <a:srgbClr val="FFFF99"/>
                      </a:solidFill>
                    </p:spPr>
                  </p:pic>
                </p:oleObj>
              </mc:Fallback>
            </mc:AlternateContent>
          </a:graphicData>
        </a:graphic>
      </p:graphicFrame>
      <p:graphicFrame>
        <p:nvGraphicFramePr>
          <p:cNvPr id="146442" name="Object 10">
            <a:extLst>
              <a:ext uri="{FF2B5EF4-FFF2-40B4-BE49-F238E27FC236}">
                <a16:creationId xmlns:a16="http://schemas.microsoft.com/office/drawing/2014/main" id="{1D8F921B-00A4-4179-9E2E-D090E1C569C7}"/>
              </a:ext>
            </a:extLst>
          </p:cNvPr>
          <p:cNvGraphicFramePr>
            <a:graphicFrameLocks noChangeAspect="1"/>
          </p:cNvGraphicFramePr>
          <p:nvPr/>
        </p:nvGraphicFramePr>
        <p:xfrm>
          <a:off x="4572000" y="4941888"/>
          <a:ext cx="1809750" cy="757237"/>
        </p:xfrm>
        <a:graphic>
          <a:graphicData uri="http://schemas.openxmlformats.org/presentationml/2006/ole">
            <mc:AlternateContent xmlns:mc="http://schemas.openxmlformats.org/markup-compatibility/2006">
              <mc:Choice xmlns:v="urn:schemas-microsoft-com:vml" Requires="v">
                <p:oleObj spid="_x0000_s211970" r:id="rId7" imgW="952087" imgH="393529" progId="Equation.3">
                  <p:embed/>
                </p:oleObj>
              </mc:Choice>
              <mc:Fallback>
                <p:oleObj r:id="rId7" imgW="952087" imgH="393529"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4941888"/>
                        <a:ext cx="1809750" cy="757237"/>
                      </a:xfrm>
                      <a:prstGeom prst="rect">
                        <a:avLst/>
                      </a:prstGeom>
                      <a:solidFill>
                        <a:srgbClr val="FFFF99"/>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46438"/>
                                        </p:tgtEl>
                                        <p:attrNameLst>
                                          <p:attrName>style.visibility</p:attrName>
                                        </p:attrNameLst>
                                      </p:cBhvr>
                                      <p:to>
                                        <p:strVal val="visible"/>
                                      </p:to>
                                    </p:set>
                                    <p:animEffect transition="in" filter="fade">
                                      <p:cBhvr>
                                        <p:cTn id="7" dur="500"/>
                                        <p:tgtEl>
                                          <p:spTgt spid="146438"/>
                                        </p:tgtEl>
                                      </p:cBhvr>
                                    </p:animEffect>
                                    <p:anim calcmode="lin" valueType="num">
                                      <p:cBhvr>
                                        <p:cTn id="8" dur="500" fill="hold"/>
                                        <p:tgtEl>
                                          <p:spTgt spid="146438"/>
                                        </p:tgtEl>
                                        <p:attrNameLst>
                                          <p:attrName>ppt_x</p:attrName>
                                        </p:attrNameLst>
                                      </p:cBhvr>
                                      <p:tavLst>
                                        <p:tav tm="0">
                                          <p:val>
                                            <p:strVal val="#ppt_x"/>
                                          </p:val>
                                        </p:tav>
                                        <p:tav tm="100000">
                                          <p:val>
                                            <p:strVal val="#ppt_x"/>
                                          </p:val>
                                        </p:tav>
                                      </p:tavLst>
                                    </p:anim>
                                    <p:anim calcmode="lin" valueType="num">
                                      <p:cBhvr>
                                        <p:cTn id="9" dur="500" fill="hold"/>
                                        <p:tgtEl>
                                          <p:spTgt spid="14643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nodeType="clickEffect">
                                  <p:stCondLst>
                                    <p:cond delay="0"/>
                                  </p:stCondLst>
                                  <p:childTnLst>
                                    <p:set>
                                      <p:cBhvr>
                                        <p:cTn id="13" dur="1" fill="hold">
                                          <p:stCondLst>
                                            <p:cond delay="0"/>
                                          </p:stCondLst>
                                        </p:cTn>
                                        <p:tgtEl>
                                          <p:spTgt spid="146440"/>
                                        </p:tgtEl>
                                        <p:attrNameLst>
                                          <p:attrName>style.visibility</p:attrName>
                                        </p:attrNameLst>
                                      </p:cBhvr>
                                      <p:to>
                                        <p:strVal val="visible"/>
                                      </p:to>
                                    </p:set>
                                    <p:animEffect transition="in" filter="wipe(left)">
                                      <p:cBhvr>
                                        <p:cTn id="14" dur="500"/>
                                        <p:tgtEl>
                                          <p:spTgt spid="14644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146442"/>
                                        </p:tgtEl>
                                        <p:attrNameLst>
                                          <p:attrName>style.visibility</p:attrName>
                                        </p:attrNameLst>
                                      </p:cBhvr>
                                      <p:to>
                                        <p:strVal val="visible"/>
                                      </p:to>
                                    </p:set>
                                    <p:animEffect transition="in" filter="wipe(left)">
                                      <p:cBhvr>
                                        <p:cTn id="19" dur="500"/>
                                        <p:tgtEl>
                                          <p:spTgt spid="14644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nodeType="clickEffect">
                                  <p:stCondLst>
                                    <p:cond delay="0"/>
                                  </p:stCondLst>
                                  <p:childTnLst>
                                    <p:set>
                                      <p:cBhvr>
                                        <p:cTn id="23" dur="1" fill="hold">
                                          <p:stCondLst>
                                            <p:cond delay="0"/>
                                          </p:stCondLst>
                                        </p:cTn>
                                        <p:tgtEl>
                                          <p:spTgt spid="146435">
                                            <p:txEl>
                                              <p:pRg st="7" end="7"/>
                                            </p:txEl>
                                          </p:spTgt>
                                        </p:tgtEl>
                                        <p:attrNameLst>
                                          <p:attrName>style.visibility</p:attrName>
                                        </p:attrNameLst>
                                      </p:cBhvr>
                                      <p:to>
                                        <p:strVal val="visible"/>
                                      </p:to>
                                    </p:set>
                                    <p:animEffect transition="in" filter="fade">
                                      <p:cBhvr>
                                        <p:cTn id="24" dur="500"/>
                                        <p:tgtEl>
                                          <p:spTgt spid="146435">
                                            <p:txEl>
                                              <p:pRg st="7" end="7"/>
                                            </p:txEl>
                                          </p:spTgt>
                                        </p:tgtEl>
                                      </p:cBhvr>
                                    </p:animEffect>
                                    <p:anim calcmode="lin" valueType="num">
                                      <p:cBhvr>
                                        <p:cTn id="25" dur="500" fill="hold"/>
                                        <p:tgtEl>
                                          <p:spTgt spid="146435">
                                            <p:txEl>
                                              <p:pRg st="7" end="7"/>
                                            </p:txEl>
                                          </p:spTgt>
                                        </p:tgtEl>
                                        <p:attrNameLst>
                                          <p:attrName>ppt_x</p:attrName>
                                        </p:attrNameLst>
                                      </p:cBhvr>
                                      <p:tavLst>
                                        <p:tav tm="0">
                                          <p:val>
                                            <p:strVal val="#ppt_x"/>
                                          </p:val>
                                        </p:tav>
                                        <p:tav tm="100000">
                                          <p:val>
                                            <p:strVal val="#ppt_x"/>
                                          </p:val>
                                        </p:tav>
                                      </p:tavLst>
                                    </p:anim>
                                    <p:anim calcmode="lin" valueType="num">
                                      <p:cBhvr>
                                        <p:cTn id="26" dur="500" fill="hold"/>
                                        <p:tgtEl>
                                          <p:spTgt spid="14643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1027">
            <a:extLst>
              <a:ext uri="{FF2B5EF4-FFF2-40B4-BE49-F238E27FC236}">
                <a16:creationId xmlns:a16="http://schemas.microsoft.com/office/drawing/2014/main" id="{FC9B65A3-37FC-42DA-B8B8-DFAFAAF5478C}"/>
              </a:ext>
            </a:extLst>
          </p:cNvPr>
          <p:cNvSpPr>
            <a:spLocks noGrp="1" noChangeArrowheads="1"/>
          </p:cNvSpPr>
          <p:nvPr>
            <p:ph type="body" idx="1"/>
          </p:nvPr>
        </p:nvSpPr>
        <p:spPr>
          <a:xfrm>
            <a:off x="609600" y="1268413"/>
            <a:ext cx="8001000" cy="5589587"/>
          </a:xfrm>
        </p:spPr>
        <p:txBody>
          <a:bodyPr/>
          <a:lstStyle/>
          <a:p>
            <a:pPr algn="just">
              <a:buFont typeface="Wingdings" panose="05000000000000000000" pitchFamily="2" charset="2"/>
              <a:buNone/>
            </a:pPr>
            <a:r>
              <a:rPr lang="zh-CN" altLang="en-US">
                <a:latin typeface="Arial Unicode MS" pitchFamily="34" charset="-122"/>
                <a:ea typeface="楷体_GB2312" pitchFamily="49" charset="-122"/>
              </a:rPr>
              <a:t>        </a:t>
            </a:r>
            <a:r>
              <a:rPr lang="zh-CN" altLang="en-US" sz="2800" b="1">
                <a:latin typeface="Arial Unicode MS" pitchFamily="34" charset="-122"/>
                <a:ea typeface="楷体_GB2312" pitchFamily="49" charset="-122"/>
              </a:rPr>
              <a:t>在推导库仑散射公式之前，我们对散射过程作了一些</a:t>
            </a:r>
            <a:r>
              <a:rPr lang="zh-CN" altLang="en-US" sz="2800" b="1">
                <a:solidFill>
                  <a:schemeClr val="hlink"/>
                </a:solidFill>
                <a:latin typeface="Arial Unicode MS" pitchFamily="34" charset="-122"/>
                <a:ea typeface="楷体_GB2312" pitchFamily="49" charset="-122"/>
              </a:rPr>
              <a:t>假定</a:t>
            </a:r>
            <a:r>
              <a:rPr lang="zh-CN" altLang="en-US" sz="2800" b="1">
                <a:latin typeface="Arial Unicode MS" pitchFamily="34" charset="-122"/>
                <a:ea typeface="楷体_GB2312" pitchFamily="49" charset="-122"/>
              </a:rPr>
              <a:t>：</a:t>
            </a:r>
          </a:p>
          <a:p>
            <a:pPr algn="just">
              <a:buFont typeface="Wingdings" panose="05000000000000000000" pitchFamily="2" charset="2"/>
              <a:buNone/>
            </a:pPr>
            <a:r>
              <a:rPr lang="zh-CN" altLang="en-US" sz="2800" b="1">
                <a:solidFill>
                  <a:schemeClr val="folHlink"/>
                </a:solidFill>
                <a:latin typeface="Arial Unicode MS" pitchFamily="34" charset="-122"/>
                <a:ea typeface="楷体_GB2312" pitchFamily="49" charset="-122"/>
              </a:rPr>
              <a:t>    （</a:t>
            </a:r>
            <a:r>
              <a:rPr lang="en-US" altLang="zh-CN" sz="2800" b="1">
                <a:solidFill>
                  <a:schemeClr val="folHlink"/>
                </a:solidFill>
                <a:latin typeface="Arial Unicode MS" pitchFamily="34" charset="-122"/>
                <a:ea typeface="楷体_GB2312" pitchFamily="49" charset="-122"/>
              </a:rPr>
              <a:t>i）</a:t>
            </a:r>
            <a:r>
              <a:rPr lang="zh-CN" altLang="en-US" sz="2800" b="1">
                <a:solidFill>
                  <a:schemeClr val="folHlink"/>
                </a:solidFill>
                <a:latin typeface="Arial Unicode MS" pitchFamily="34" charset="-122"/>
                <a:ea typeface="楷体_GB2312" pitchFamily="49" charset="-122"/>
              </a:rPr>
              <a:t>只发生单次散射；</a:t>
            </a:r>
          </a:p>
          <a:p>
            <a:pPr algn="just">
              <a:buFont typeface="Wingdings" panose="05000000000000000000" pitchFamily="2" charset="2"/>
              <a:buNone/>
            </a:pPr>
            <a:r>
              <a:rPr lang="zh-CN" altLang="en-US" sz="2800" b="1">
                <a:solidFill>
                  <a:schemeClr val="folHlink"/>
                </a:solidFill>
                <a:latin typeface="Arial Unicode MS" pitchFamily="34" charset="-122"/>
                <a:ea typeface="楷体_GB2312" pitchFamily="49" charset="-122"/>
              </a:rPr>
              <a:t>    （</a:t>
            </a:r>
            <a:r>
              <a:rPr lang="en-US" altLang="zh-CN" sz="2800" b="1">
                <a:solidFill>
                  <a:schemeClr val="folHlink"/>
                </a:solidFill>
                <a:latin typeface="Arial Unicode MS" pitchFamily="34" charset="-122"/>
                <a:ea typeface="楷体_GB2312" pitchFamily="49" charset="-122"/>
              </a:rPr>
              <a:t>ii）</a:t>
            </a:r>
            <a:r>
              <a:rPr lang="zh-CN" altLang="en-US" sz="2800" b="1">
                <a:solidFill>
                  <a:schemeClr val="folHlink"/>
                </a:solidFill>
                <a:latin typeface="Arial Unicode MS" pitchFamily="34" charset="-122"/>
                <a:ea typeface="楷体_GB2312" pitchFamily="49" charset="-122"/>
              </a:rPr>
              <a:t>只有库仑相互作用；</a:t>
            </a:r>
          </a:p>
          <a:p>
            <a:pPr algn="just">
              <a:buFont typeface="Wingdings" panose="05000000000000000000" pitchFamily="2" charset="2"/>
              <a:buNone/>
            </a:pPr>
            <a:r>
              <a:rPr lang="zh-CN" altLang="en-US" sz="2800" b="1">
                <a:solidFill>
                  <a:schemeClr val="folHlink"/>
                </a:solidFill>
                <a:latin typeface="Arial Unicode MS" pitchFamily="34" charset="-122"/>
                <a:ea typeface="楷体_GB2312" pitchFamily="49" charset="-122"/>
              </a:rPr>
              <a:t>    （</a:t>
            </a:r>
            <a:r>
              <a:rPr lang="en-US" altLang="zh-CN" sz="2800" b="1">
                <a:solidFill>
                  <a:schemeClr val="folHlink"/>
                </a:solidFill>
                <a:latin typeface="Arial Unicode MS" pitchFamily="34" charset="-122"/>
                <a:ea typeface="楷体_GB2312" pitchFamily="49" charset="-122"/>
              </a:rPr>
              <a:t>iii）</a:t>
            </a:r>
            <a:r>
              <a:rPr lang="zh-CN" altLang="en-US" sz="2800" b="1">
                <a:solidFill>
                  <a:schemeClr val="folHlink"/>
                </a:solidFill>
                <a:latin typeface="Arial Unicode MS" pitchFamily="34" charset="-122"/>
                <a:ea typeface="楷体_GB2312" pitchFamily="49" charset="-122"/>
              </a:rPr>
              <a:t>核外电子的作用可以忽略；</a:t>
            </a:r>
          </a:p>
          <a:p>
            <a:pPr algn="just">
              <a:buFont typeface="Wingdings" panose="05000000000000000000" pitchFamily="2" charset="2"/>
              <a:buNone/>
            </a:pPr>
            <a:r>
              <a:rPr lang="zh-CN" altLang="en-US" sz="2800" b="1">
                <a:solidFill>
                  <a:schemeClr val="folHlink"/>
                </a:solidFill>
                <a:latin typeface="Arial Unicode MS" pitchFamily="34" charset="-122"/>
                <a:ea typeface="楷体_GB2312" pitchFamily="49" charset="-122"/>
              </a:rPr>
              <a:t>    （</a:t>
            </a:r>
            <a:r>
              <a:rPr lang="en-US" altLang="zh-CN" sz="2800" b="1">
                <a:solidFill>
                  <a:schemeClr val="folHlink"/>
                </a:solidFill>
                <a:latin typeface="Arial Unicode MS" pitchFamily="34" charset="-122"/>
                <a:ea typeface="楷体_GB2312" pitchFamily="49" charset="-122"/>
              </a:rPr>
              <a:t>iv）</a:t>
            </a:r>
            <a:r>
              <a:rPr lang="zh-CN" altLang="en-US" sz="2800" b="1">
                <a:solidFill>
                  <a:schemeClr val="folHlink"/>
                </a:solidFill>
                <a:latin typeface="Arial Unicode MS" pitchFamily="34" charset="-122"/>
                <a:ea typeface="楷体_GB2312" pitchFamily="49" charset="-122"/>
              </a:rPr>
              <a:t>靶核静止。</a:t>
            </a:r>
          </a:p>
          <a:p>
            <a:pPr algn="just">
              <a:buFont typeface="Wingdings" panose="05000000000000000000" pitchFamily="2" charset="2"/>
              <a:buNone/>
            </a:pPr>
            <a:r>
              <a:rPr lang="zh-CN" altLang="en-US" sz="2800" b="1">
                <a:latin typeface="Arial Unicode MS" pitchFamily="34" charset="-122"/>
                <a:ea typeface="楷体_GB2312" pitchFamily="49" charset="-122"/>
              </a:rPr>
              <a:t>   后面我们将讨论这四个假定中哪个是成立的，哪个是可以排除的。</a:t>
            </a:r>
            <a:endParaRPr lang="zh-CN" altLang="en-US" sz="28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45411">
                                            <p:txEl>
                                              <p:pRg st="1" end="1"/>
                                            </p:txEl>
                                          </p:spTgt>
                                        </p:tgtEl>
                                        <p:attrNameLst>
                                          <p:attrName>style.visibility</p:attrName>
                                        </p:attrNameLst>
                                      </p:cBhvr>
                                      <p:to>
                                        <p:strVal val="visible"/>
                                      </p:to>
                                    </p:set>
                                    <p:animEffect transition="in" filter="fade">
                                      <p:cBhvr>
                                        <p:cTn id="7" dur="500"/>
                                        <p:tgtEl>
                                          <p:spTgt spid="145411">
                                            <p:txEl>
                                              <p:pRg st="1" end="1"/>
                                            </p:txEl>
                                          </p:spTgt>
                                        </p:tgtEl>
                                      </p:cBhvr>
                                    </p:animEffect>
                                    <p:anim calcmode="lin" valueType="num">
                                      <p:cBhvr>
                                        <p:cTn id="8" dur="500" fill="hold"/>
                                        <p:tgtEl>
                                          <p:spTgt spid="145411">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1454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45411">
                                            <p:txEl>
                                              <p:pRg st="2" end="2"/>
                                            </p:txEl>
                                          </p:spTgt>
                                        </p:tgtEl>
                                        <p:attrNameLst>
                                          <p:attrName>style.visibility</p:attrName>
                                        </p:attrNameLst>
                                      </p:cBhvr>
                                      <p:to>
                                        <p:strVal val="visible"/>
                                      </p:to>
                                    </p:set>
                                    <p:animEffect transition="in" filter="fade">
                                      <p:cBhvr>
                                        <p:cTn id="14" dur="500"/>
                                        <p:tgtEl>
                                          <p:spTgt spid="145411">
                                            <p:txEl>
                                              <p:pRg st="2" end="2"/>
                                            </p:txEl>
                                          </p:spTgt>
                                        </p:tgtEl>
                                      </p:cBhvr>
                                    </p:animEffect>
                                    <p:anim calcmode="lin" valueType="num">
                                      <p:cBhvr>
                                        <p:cTn id="15" dur="500" fill="hold"/>
                                        <p:tgtEl>
                                          <p:spTgt spid="145411">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1454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145411">
                                            <p:txEl>
                                              <p:pRg st="3" end="3"/>
                                            </p:txEl>
                                          </p:spTgt>
                                        </p:tgtEl>
                                        <p:attrNameLst>
                                          <p:attrName>style.visibility</p:attrName>
                                        </p:attrNameLst>
                                      </p:cBhvr>
                                      <p:to>
                                        <p:strVal val="visible"/>
                                      </p:to>
                                    </p:set>
                                    <p:animEffect transition="in" filter="fade">
                                      <p:cBhvr>
                                        <p:cTn id="21" dur="500"/>
                                        <p:tgtEl>
                                          <p:spTgt spid="145411">
                                            <p:txEl>
                                              <p:pRg st="3" end="3"/>
                                            </p:txEl>
                                          </p:spTgt>
                                        </p:tgtEl>
                                      </p:cBhvr>
                                    </p:animEffect>
                                    <p:anim calcmode="lin" valueType="num">
                                      <p:cBhvr>
                                        <p:cTn id="22" dur="500" fill="hold"/>
                                        <p:tgtEl>
                                          <p:spTgt spid="145411">
                                            <p:txEl>
                                              <p:pRg st="3" end="3"/>
                                            </p:txEl>
                                          </p:spTgt>
                                        </p:tgtEl>
                                        <p:attrNameLst>
                                          <p:attrName>ppt_x</p:attrName>
                                        </p:attrNameLst>
                                      </p:cBhvr>
                                      <p:tavLst>
                                        <p:tav tm="0">
                                          <p:val>
                                            <p:strVal val="#ppt_x"/>
                                          </p:val>
                                        </p:tav>
                                        <p:tav tm="100000">
                                          <p:val>
                                            <p:strVal val="#ppt_x"/>
                                          </p:val>
                                        </p:tav>
                                      </p:tavLst>
                                    </p:anim>
                                    <p:anim calcmode="lin" valueType="num">
                                      <p:cBhvr>
                                        <p:cTn id="23" dur="500" fill="hold"/>
                                        <p:tgtEl>
                                          <p:spTgt spid="1454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145411">
                                            <p:txEl>
                                              <p:pRg st="4" end="4"/>
                                            </p:txEl>
                                          </p:spTgt>
                                        </p:tgtEl>
                                        <p:attrNameLst>
                                          <p:attrName>style.visibility</p:attrName>
                                        </p:attrNameLst>
                                      </p:cBhvr>
                                      <p:to>
                                        <p:strVal val="visible"/>
                                      </p:to>
                                    </p:set>
                                    <p:animEffect transition="in" filter="fade">
                                      <p:cBhvr>
                                        <p:cTn id="28" dur="500"/>
                                        <p:tgtEl>
                                          <p:spTgt spid="145411">
                                            <p:txEl>
                                              <p:pRg st="4" end="4"/>
                                            </p:txEl>
                                          </p:spTgt>
                                        </p:tgtEl>
                                      </p:cBhvr>
                                    </p:animEffect>
                                    <p:anim calcmode="lin" valueType="num">
                                      <p:cBhvr>
                                        <p:cTn id="29" dur="500" fill="hold"/>
                                        <p:tgtEl>
                                          <p:spTgt spid="145411">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1454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145411">
                                            <p:txEl>
                                              <p:pRg st="5" end="5"/>
                                            </p:txEl>
                                          </p:spTgt>
                                        </p:tgtEl>
                                        <p:attrNameLst>
                                          <p:attrName>style.visibility</p:attrName>
                                        </p:attrNameLst>
                                      </p:cBhvr>
                                      <p:to>
                                        <p:strVal val="visible"/>
                                      </p:to>
                                    </p:set>
                                    <p:animEffect transition="in" filter="wipe(left)">
                                      <p:cBhvr>
                                        <p:cTn id="35" dur="500"/>
                                        <p:tgtEl>
                                          <p:spTgt spid="1454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CD6DE4D4-F351-4A76-A6B6-EFCF9E985982}"/>
              </a:ext>
            </a:extLst>
          </p:cNvPr>
          <p:cNvSpPr>
            <a:spLocks noGrp="1" noChangeArrowheads="1"/>
          </p:cNvSpPr>
          <p:nvPr>
            <p:ph type="title"/>
          </p:nvPr>
        </p:nvSpPr>
        <p:spPr>
          <a:xfrm>
            <a:off x="900113" y="836613"/>
            <a:ext cx="7793037" cy="906462"/>
          </a:xfrm>
        </p:spPr>
        <p:txBody>
          <a:bodyPr/>
          <a:lstStyle/>
          <a:p>
            <a:r>
              <a:rPr lang="zh-CN" altLang="en-US" sz="2800" b="1">
                <a:solidFill>
                  <a:schemeClr val="tx1"/>
                </a:solidFill>
                <a:latin typeface="Arial Unicode MS" pitchFamily="34" charset="-122"/>
                <a:ea typeface="楷体_GB2312" pitchFamily="49" charset="-122"/>
              </a:rPr>
              <a:t>先考虑第四个假定</a:t>
            </a:r>
            <a:r>
              <a:rPr lang="zh-CN" altLang="en-US" sz="2800" b="1">
                <a:solidFill>
                  <a:schemeClr val="tx1"/>
                </a:solidFill>
                <a:latin typeface="Times New Roman" panose="02020603050405020304" pitchFamily="18" charset="0"/>
                <a:ea typeface="楷体_GB2312" pitchFamily="49" charset="-122"/>
              </a:rPr>
              <a:t>——</a:t>
            </a:r>
            <a:r>
              <a:rPr lang="zh-CN" altLang="en-US" sz="2800" b="1">
                <a:solidFill>
                  <a:schemeClr val="tx1"/>
                </a:solidFill>
                <a:latin typeface="Arial Unicode MS" pitchFamily="34" charset="-122"/>
                <a:ea typeface="楷体_GB2312" pitchFamily="49" charset="-122"/>
              </a:rPr>
              <a:t>靶核静止</a:t>
            </a:r>
          </a:p>
        </p:txBody>
      </p:sp>
      <p:sp>
        <p:nvSpPr>
          <p:cNvPr id="152579" name="Rectangle 3">
            <a:extLst>
              <a:ext uri="{FF2B5EF4-FFF2-40B4-BE49-F238E27FC236}">
                <a16:creationId xmlns:a16="http://schemas.microsoft.com/office/drawing/2014/main" id="{DDF4594A-F14A-43F0-984B-81F349D3B07E}"/>
              </a:ext>
            </a:extLst>
          </p:cNvPr>
          <p:cNvSpPr>
            <a:spLocks noGrp="1" noChangeArrowheads="1"/>
          </p:cNvSpPr>
          <p:nvPr>
            <p:ph type="body" idx="1"/>
          </p:nvPr>
        </p:nvSpPr>
        <p:spPr>
          <a:xfrm>
            <a:off x="457200" y="2017713"/>
            <a:ext cx="8382000" cy="4840287"/>
          </a:xfrm>
        </p:spPr>
        <p:txBody>
          <a:bodyPr/>
          <a:lstStyle/>
          <a:p>
            <a:pPr algn="just">
              <a:buFont typeface="Wingdings" panose="05000000000000000000" pitchFamily="2" charset="2"/>
              <a:buNone/>
            </a:pPr>
            <a:r>
              <a:rPr lang="zh-CN" altLang="en-US">
                <a:latin typeface="Arial Unicode MS" pitchFamily="34" charset="-122"/>
                <a:ea typeface="楷体_GB2312" pitchFamily="49" charset="-122"/>
              </a:rPr>
              <a:t>       </a:t>
            </a:r>
            <a:r>
              <a:rPr lang="zh-CN" altLang="en-US" sz="2800" b="1">
                <a:latin typeface="Times New Roman" panose="02020603050405020304" pitchFamily="18" charset="0"/>
                <a:ea typeface="楷体_GB2312" pitchFamily="49" charset="-122"/>
              </a:rPr>
              <a:t>这在实验中往往是不可能做到的，一般说来，靶核在与入射粒子相互作用时总有反冲。这样，我们就要考虑两体相互作用的一般过程。那时，为了使库仑散射公式仍旧成立，只要对式中几个参量作一些概念上的修正：</a:t>
            </a:r>
          </a:p>
          <a:p>
            <a:pPr algn="just">
              <a:buFont typeface="Wingdings" panose="05000000000000000000" pitchFamily="2" charset="2"/>
              <a:buNone/>
            </a:pPr>
            <a:r>
              <a:rPr lang="en-US" altLang="zh-CN" sz="2800" b="1">
                <a:latin typeface="Times New Roman" panose="02020603050405020304" pitchFamily="18" charset="0"/>
                <a:ea typeface="楷体_GB2312" pitchFamily="49" charset="-122"/>
              </a:rPr>
              <a:t>             1.</a:t>
            </a:r>
            <a:r>
              <a:rPr lang="zh-CN" altLang="en-US" sz="2800" b="1">
                <a:latin typeface="Times New Roman" panose="02020603050405020304" pitchFamily="18" charset="0"/>
                <a:ea typeface="楷体_GB2312" pitchFamily="49" charset="-122"/>
              </a:rPr>
              <a:t>把</a:t>
            </a:r>
            <a:r>
              <a:rPr lang="en-US" altLang="zh-CN" sz="2800" b="1" i="1">
                <a:latin typeface="Times New Roman" panose="02020603050405020304" pitchFamily="18" charset="0"/>
                <a:ea typeface="楷体_GB2312" pitchFamily="49" charset="-122"/>
              </a:rPr>
              <a:t>θ</a:t>
            </a:r>
            <a:r>
              <a:rPr lang="zh-CN" altLang="en-US" sz="2800" b="1">
                <a:latin typeface="Times New Roman" panose="02020603050405020304" pitchFamily="18" charset="0"/>
                <a:ea typeface="楷体_GB2312" pitchFamily="49" charset="-122"/>
              </a:rPr>
              <a:t>理解为质心系（即把原点放在两体的质心上的坐标系）中的散射角</a:t>
            </a:r>
            <a:r>
              <a:rPr lang="en-US" altLang="zh-CN" sz="2800" b="1" i="1">
                <a:latin typeface="Times New Roman" panose="02020603050405020304" pitchFamily="18" charset="0"/>
                <a:ea typeface="楷体_GB2312" pitchFamily="49" charset="-122"/>
              </a:rPr>
              <a:t>θ</a:t>
            </a:r>
            <a:r>
              <a:rPr lang="en-US" altLang="zh-CN" sz="2800" b="1" baseline="-30000">
                <a:latin typeface="Times New Roman" panose="02020603050405020304" pitchFamily="18" charset="0"/>
                <a:ea typeface="楷体_GB2312" pitchFamily="49" charset="-122"/>
              </a:rPr>
              <a:t>c</a:t>
            </a:r>
            <a:r>
              <a:rPr lang="en-US" altLang="zh-CN" sz="2800" b="1">
                <a:latin typeface="Times New Roman" panose="02020603050405020304" pitchFamily="18" charset="0"/>
                <a:ea typeface="楷体_GB2312" pitchFamily="49" charset="-122"/>
              </a:rPr>
              <a:t>，</a:t>
            </a:r>
          </a:p>
          <a:p>
            <a:pPr algn="just">
              <a:buFont typeface="Wingdings" panose="05000000000000000000" pitchFamily="2" charset="2"/>
              <a:buNone/>
            </a:pPr>
            <a:r>
              <a:rPr lang="en-US" altLang="zh-CN" sz="2800" b="1">
                <a:latin typeface="Times New Roman" panose="02020603050405020304" pitchFamily="18" charset="0"/>
                <a:ea typeface="楷体_GB2312" pitchFamily="49" charset="-122"/>
              </a:rPr>
              <a:t>             2.</a:t>
            </a:r>
            <a:r>
              <a:rPr lang="zh-CN" altLang="en-US" sz="2800" b="1">
                <a:latin typeface="Times New Roman" panose="02020603050405020304" pitchFamily="18" charset="0"/>
                <a:ea typeface="楷体_GB2312" pitchFamily="49" charset="-122"/>
              </a:rPr>
              <a:t>把</a:t>
            </a:r>
            <a:r>
              <a:rPr lang="en-US" altLang="zh-CN" sz="2800" b="1">
                <a:latin typeface="Times New Roman" panose="02020603050405020304" pitchFamily="18" charset="0"/>
                <a:ea typeface="楷体_GB2312" pitchFamily="49" charset="-122"/>
              </a:rPr>
              <a:t>E</a:t>
            </a:r>
            <a:r>
              <a:rPr lang="zh-CN" altLang="en-US" sz="2800" b="1">
                <a:latin typeface="Times New Roman" panose="02020603050405020304" pitchFamily="18" charset="0"/>
                <a:ea typeface="楷体_GB2312" pitchFamily="49" charset="-122"/>
              </a:rPr>
              <a:t>理解为质心系中的能量。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diamond(in)">
                                      <p:cBhvr>
                                        <p:cTn id="7" dur="2000"/>
                                        <p:tgtEl>
                                          <p:spTgt spid="152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52579">
                                            <p:txEl>
                                              <p:pRg st="1" end="1"/>
                                            </p:txEl>
                                          </p:spTgt>
                                        </p:tgtEl>
                                        <p:attrNameLst>
                                          <p:attrName>style.visibility</p:attrName>
                                        </p:attrNameLst>
                                      </p:cBhvr>
                                      <p:to>
                                        <p:strVal val="visible"/>
                                      </p:to>
                                    </p:set>
                                    <p:animEffect transition="in" filter="diamond(in)">
                                      <p:cBhvr>
                                        <p:cTn id="12" dur="2000"/>
                                        <p:tgtEl>
                                          <p:spTgt spid="1525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52579">
                                            <p:txEl>
                                              <p:pRg st="2" end="2"/>
                                            </p:txEl>
                                          </p:spTgt>
                                        </p:tgtEl>
                                        <p:attrNameLst>
                                          <p:attrName>style.visibility</p:attrName>
                                        </p:attrNameLst>
                                      </p:cBhvr>
                                      <p:to>
                                        <p:strVal val="visible"/>
                                      </p:to>
                                    </p:set>
                                    <p:animEffect transition="in" filter="diamond(in)">
                                      <p:cBhvr>
                                        <p:cTn id="17" dur="2000"/>
                                        <p:tgtEl>
                                          <p:spTgt spid="1525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3">
            <a:extLst>
              <a:ext uri="{FF2B5EF4-FFF2-40B4-BE49-F238E27FC236}">
                <a16:creationId xmlns:a16="http://schemas.microsoft.com/office/drawing/2014/main" id="{2D555149-DF19-4065-A435-ED898D6CD5E7}"/>
              </a:ext>
            </a:extLst>
          </p:cNvPr>
          <p:cNvSpPr>
            <a:spLocks noGrp="1" noChangeArrowheads="1"/>
          </p:cNvSpPr>
          <p:nvPr>
            <p:ph type="body" idx="1"/>
          </p:nvPr>
        </p:nvSpPr>
        <p:spPr>
          <a:xfrm>
            <a:off x="381000" y="1557338"/>
            <a:ext cx="8229600" cy="5300662"/>
          </a:xfrm>
        </p:spPr>
        <p:txBody>
          <a:bodyPr/>
          <a:lstStyle/>
          <a:p>
            <a:pPr algn="just">
              <a:buFont typeface="Wingdings" panose="05000000000000000000" pitchFamily="2" charset="2"/>
              <a:buNone/>
            </a:pPr>
            <a:r>
              <a:rPr lang="zh-CN" altLang="en-US" sz="2800" b="1">
                <a:latin typeface="Arial Unicode MS" pitchFamily="34" charset="-122"/>
                <a:ea typeface="楷体_GB2312" pitchFamily="49" charset="-122"/>
              </a:rPr>
              <a:t>           质心系能量的定义是在质心系中相互作用的两粒子的动能之和，即</a:t>
            </a:r>
          </a:p>
          <a:p>
            <a:pPr algn="just">
              <a:buFont typeface="Wingdings" panose="05000000000000000000" pitchFamily="2" charset="2"/>
              <a:buNone/>
            </a:pPr>
            <a:endParaRPr lang="zh-CN" altLang="en-US" sz="2800" b="1"/>
          </a:p>
          <a:p>
            <a:pPr algn="just">
              <a:buFont typeface="Wingdings" panose="05000000000000000000" pitchFamily="2" charset="2"/>
              <a:buNone/>
            </a:pPr>
            <a:endParaRPr lang="zh-CN" altLang="en-US">
              <a:latin typeface="Arial Unicode MS" pitchFamily="34" charset="-122"/>
              <a:ea typeface="楷体_GB2312" pitchFamily="49" charset="-122"/>
            </a:endParaRPr>
          </a:p>
          <a:p>
            <a:pPr algn="just">
              <a:buFont typeface="Wingdings" panose="05000000000000000000" pitchFamily="2" charset="2"/>
              <a:buNone/>
            </a:pPr>
            <a:endParaRPr lang="zh-CN" altLang="en-US">
              <a:latin typeface="Arial Unicode MS" pitchFamily="34" charset="-122"/>
              <a:ea typeface="楷体_GB2312" pitchFamily="49" charset="-122"/>
            </a:endParaRPr>
          </a:p>
          <a:p>
            <a:pPr algn="just">
              <a:buFont typeface="Wingdings" panose="05000000000000000000" pitchFamily="2" charset="2"/>
              <a:buNone/>
            </a:pPr>
            <a:r>
              <a:rPr lang="zh-CN" altLang="en-US">
                <a:latin typeface="Arial Unicode MS" pitchFamily="34" charset="-122"/>
                <a:ea typeface="楷体_GB2312" pitchFamily="49" charset="-122"/>
              </a:rPr>
              <a:t>   </a:t>
            </a:r>
            <a:r>
              <a:rPr lang="zh-CN" altLang="en-US" sz="2800" b="1">
                <a:latin typeface="Times New Roman" panose="02020603050405020304" pitchFamily="18" charset="0"/>
                <a:ea typeface="楷体_GB2312" pitchFamily="49" charset="-122"/>
              </a:rPr>
              <a:t>其中</a:t>
            </a:r>
            <a:r>
              <a:rPr lang="en-US" altLang="zh-CN" sz="2800" b="1">
                <a:latin typeface="Times New Roman" panose="02020603050405020304" pitchFamily="18" charset="0"/>
                <a:ea typeface="楷体_GB2312" pitchFamily="49" charset="-122"/>
              </a:rPr>
              <a:t>m、M</a:t>
            </a:r>
            <a:r>
              <a:rPr lang="zh-CN" altLang="en-US" sz="2800" b="1">
                <a:latin typeface="Times New Roman" panose="02020603050405020304" pitchFamily="18" charset="0"/>
                <a:ea typeface="楷体_GB2312" pitchFamily="49" charset="-122"/>
              </a:rPr>
              <a:t>分别为入射粒子和靶核的质量。经过这样的修正，库仑散射公式在一般情况下均成立。不过，当</a:t>
            </a:r>
            <a:r>
              <a:rPr lang="en-US" altLang="zh-CN" sz="2800" b="1">
                <a:latin typeface="Times New Roman" panose="02020603050405020304" pitchFamily="18" charset="0"/>
                <a:ea typeface="楷体_GB2312" pitchFamily="49" charset="-122"/>
              </a:rPr>
              <a:t>m&lt;&lt;M</a:t>
            </a:r>
            <a:r>
              <a:rPr lang="zh-CN" altLang="en-US" sz="2800" b="1">
                <a:latin typeface="Times New Roman" panose="02020603050405020304" pitchFamily="18" charset="0"/>
                <a:ea typeface="楷体_GB2312" pitchFamily="49" charset="-122"/>
              </a:rPr>
              <a:t>时，这样的修正是可以忽略的。</a:t>
            </a:r>
          </a:p>
        </p:txBody>
      </p:sp>
      <p:graphicFrame>
        <p:nvGraphicFramePr>
          <p:cNvPr id="151556" name="Object 4">
            <a:extLst>
              <a:ext uri="{FF2B5EF4-FFF2-40B4-BE49-F238E27FC236}">
                <a16:creationId xmlns:a16="http://schemas.microsoft.com/office/drawing/2014/main" id="{D83D2652-B0D2-43E7-A916-2F8A35DE9414}"/>
              </a:ext>
            </a:extLst>
          </p:cNvPr>
          <p:cNvGraphicFramePr>
            <a:graphicFrameLocks noChangeAspect="1"/>
          </p:cNvGraphicFramePr>
          <p:nvPr/>
        </p:nvGraphicFramePr>
        <p:xfrm>
          <a:off x="1908175" y="2781300"/>
          <a:ext cx="2409825" cy="1000125"/>
        </p:xfrm>
        <a:graphic>
          <a:graphicData uri="http://schemas.openxmlformats.org/presentationml/2006/ole">
            <mc:AlternateContent xmlns:mc="http://schemas.openxmlformats.org/markup-compatibility/2006">
              <mc:Choice xmlns:v="urn:schemas-microsoft-com:vml" Requires="v">
                <p:oleObj spid="_x0000_s151561" r:id="rId3" imgW="1079032" imgH="520474" progId="Equation.3">
                  <p:embed/>
                </p:oleObj>
              </mc:Choice>
              <mc:Fallback>
                <p:oleObj r:id="rId3" imgW="1079032" imgH="520474"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2781300"/>
                        <a:ext cx="2409825" cy="1000125"/>
                      </a:xfrm>
                      <a:prstGeom prst="rect">
                        <a:avLst/>
                      </a:prstGeom>
                      <a:solidFill>
                        <a:srgbClr val="FF99CC"/>
                      </a:solidFill>
                    </p:spPr>
                  </p:pic>
                </p:oleObj>
              </mc:Fallback>
            </mc:AlternateContent>
          </a:graphicData>
        </a:graphic>
      </p:graphicFrame>
      <p:graphicFrame>
        <p:nvGraphicFramePr>
          <p:cNvPr id="151558" name="Object 6">
            <a:extLst>
              <a:ext uri="{FF2B5EF4-FFF2-40B4-BE49-F238E27FC236}">
                <a16:creationId xmlns:a16="http://schemas.microsoft.com/office/drawing/2014/main" id="{9BFA8963-E6E7-4915-8A9D-136CA5259058}"/>
              </a:ext>
            </a:extLst>
          </p:cNvPr>
          <p:cNvGraphicFramePr>
            <a:graphicFrameLocks noChangeAspect="1"/>
          </p:cNvGraphicFramePr>
          <p:nvPr/>
        </p:nvGraphicFramePr>
        <p:xfrm>
          <a:off x="5580063" y="2781300"/>
          <a:ext cx="2393950" cy="1052513"/>
        </p:xfrm>
        <a:graphic>
          <a:graphicData uri="http://schemas.openxmlformats.org/presentationml/2006/ole">
            <mc:AlternateContent xmlns:mc="http://schemas.openxmlformats.org/markup-compatibility/2006">
              <mc:Choice xmlns:v="urn:schemas-microsoft-com:vml" Requires="v">
                <p:oleObj spid="_x0000_s151562" r:id="rId5" imgW="1016000" imgH="520700" progId="Equation.3">
                  <p:embed/>
                </p:oleObj>
              </mc:Choice>
              <mc:Fallback>
                <p:oleObj r:id="rId5" imgW="1016000" imgH="5207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0063" y="2781300"/>
                        <a:ext cx="2393950" cy="1052513"/>
                      </a:xfrm>
                      <a:prstGeom prst="rect">
                        <a:avLst/>
                      </a:prstGeom>
                      <a:solidFill>
                        <a:srgbClr val="FFFF99"/>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51556"/>
                                        </p:tgtEl>
                                        <p:attrNameLst>
                                          <p:attrName>style.visibility</p:attrName>
                                        </p:attrNameLst>
                                      </p:cBhvr>
                                      <p:to>
                                        <p:strVal val="visible"/>
                                      </p:to>
                                    </p:set>
                                    <p:animEffect transition="in" filter="fade">
                                      <p:cBhvr>
                                        <p:cTn id="7" dur="500"/>
                                        <p:tgtEl>
                                          <p:spTgt spid="151556"/>
                                        </p:tgtEl>
                                      </p:cBhvr>
                                    </p:animEffect>
                                    <p:anim calcmode="lin" valueType="num">
                                      <p:cBhvr>
                                        <p:cTn id="8" dur="500" fill="hold"/>
                                        <p:tgtEl>
                                          <p:spTgt spid="151556"/>
                                        </p:tgtEl>
                                        <p:attrNameLst>
                                          <p:attrName>ppt_x</p:attrName>
                                        </p:attrNameLst>
                                      </p:cBhvr>
                                      <p:tavLst>
                                        <p:tav tm="0">
                                          <p:val>
                                            <p:strVal val="#ppt_x"/>
                                          </p:val>
                                        </p:tav>
                                        <p:tav tm="100000">
                                          <p:val>
                                            <p:strVal val="#ppt_x"/>
                                          </p:val>
                                        </p:tav>
                                      </p:tavLst>
                                    </p:anim>
                                    <p:anim calcmode="lin" valueType="num">
                                      <p:cBhvr>
                                        <p:cTn id="9" dur="500" fill="hold"/>
                                        <p:tgtEl>
                                          <p:spTgt spid="15155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1558"/>
                                        </p:tgtEl>
                                        <p:attrNameLst>
                                          <p:attrName>style.visibility</p:attrName>
                                        </p:attrNameLst>
                                      </p:cBhvr>
                                      <p:to>
                                        <p:strVal val="visible"/>
                                      </p:to>
                                    </p:set>
                                    <p:animEffect transition="in" filter="fade">
                                      <p:cBhvr>
                                        <p:cTn id="12" dur="500"/>
                                        <p:tgtEl>
                                          <p:spTgt spid="151558"/>
                                        </p:tgtEl>
                                      </p:cBhvr>
                                    </p:animEffect>
                                    <p:anim calcmode="lin" valueType="num">
                                      <p:cBhvr>
                                        <p:cTn id="13" dur="500" fill="hold"/>
                                        <p:tgtEl>
                                          <p:spTgt spid="151558"/>
                                        </p:tgtEl>
                                        <p:attrNameLst>
                                          <p:attrName>ppt_x</p:attrName>
                                        </p:attrNameLst>
                                      </p:cBhvr>
                                      <p:tavLst>
                                        <p:tav tm="0">
                                          <p:val>
                                            <p:strVal val="#ppt_x"/>
                                          </p:val>
                                        </p:tav>
                                        <p:tav tm="100000">
                                          <p:val>
                                            <p:strVal val="#ppt_x"/>
                                          </p:val>
                                        </p:tav>
                                      </p:tavLst>
                                    </p:anim>
                                    <p:anim calcmode="lin" valueType="num">
                                      <p:cBhvr>
                                        <p:cTn id="14" dur="500" fill="hold"/>
                                        <p:tgtEl>
                                          <p:spTgt spid="151558"/>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51555">
                                            <p:txEl>
                                              <p:pRg st="4" end="4"/>
                                            </p:txEl>
                                          </p:spTgt>
                                        </p:tgtEl>
                                        <p:attrNameLst>
                                          <p:attrName>style.visibility</p:attrName>
                                        </p:attrNameLst>
                                      </p:cBhvr>
                                      <p:to>
                                        <p:strVal val="visible"/>
                                      </p:to>
                                    </p:set>
                                    <p:anim calcmode="lin" valueType="num">
                                      <p:cBhvr additive="base">
                                        <p:cTn id="19" dur="500" fill="hold"/>
                                        <p:tgtEl>
                                          <p:spTgt spid="15155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155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3">
            <a:extLst>
              <a:ext uri="{FF2B5EF4-FFF2-40B4-BE49-F238E27FC236}">
                <a16:creationId xmlns:a16="http://schemas.microsoft.com/office/drawing/2014/main" id="{D4D6E622-C3E0-4B67-A80D-64BBA787CF11}"/>
              </a:ext>
            </a:extLst>
          </p:cNvPr>
          <p:cNvSpPr>
            <a:spLocks noGrp="1" noChangeArrowheads="1"/>
          </p:cNvSpPr>
          <p:nvPr>
            <p:ph type="body" idx="1"/>
          </p:nvPr>
        </p:nvSpPr>
        <p:spPr>
          <a:xfrm>
            <a:off x="827088" y="1484313"/>
            <a:ext cx="7781925" cy="4114800"/>
          </a:xfrm>
        </p:spPr>
        <p:txBody>
          <a:bodyPr/>
          <a:lstStyle/>
          <a:p>
            <a:pPr algn="just">
              <a:buFont typeface="Wingdings" panose="05000000000000000000" pitchFamily="2" charset="2"/>
              <a:buNone/>
            </a:pPr>
            <a:r>
              <a:rPr lang="zh-CN" altLang="en-US" sz="2800" b="1">
                <a:latin typeface="Times New Roman" panose="02020603050405020304" pitchFamily="18" charset="0"/>
                <a:ea typeface="楷体_GB2312" pitchFamily="49" charset="-122"/>
              </a:rPr>
              <a:t>例：</a:t>
            </a:r>
            <a:r>
              <a:rPr lang="zh-CN" altLang="en-US" sz="2800" b="1" baseline="30000">
                <a:latin typeface="Times New Roman" panose="02020603050405020304" pitchFamily="18" charset="0"/>
                <a:ea typeface="楷体_GB2312" pitchFamily="49" charset="-122"/>
              </a:rPr>
              <a:t>214</a:t>
            </a:r>
            <a:r>
              <a:rPr lang="en-US" altLang="zh-CN" sz="2800" b="1">
                <a:latin typeface="Times New Roman" panose="02020603050405020304" pitchFamily="18" charset="0"/>
                <a:ea typeface="楷体_GB2312" pitchFamily="49" charset="-122"/>
              </a:rPr>
              <a:t>Po（ RaC′）</a:t>
            </a:r>
            <a:r>
              <a:rPr lang="zh-CN" altLang="en-US" sz="2800" b="1">
                <a:latin typeface="Times New Roman" panose="02020603050405020304" pitchFamily="18" charset="0"/>
                <a:ea typeface="楷体_GB2312" pitchFamily="49" charset="-122"/>
              </a:rPr>
              <a:t>放射出</a:t>
            </a:r>
            <a:r>
              <a:rPr lang="en-US" altLang="zh-CN" sz="2800" b="1">
                <a:latin typeface="Times New Roman" panose="02020603050405020304" pitchFamily="18" charset="0"/>
                <a:ea typeface="楷体_GB2312" pitchFamily="49" charset="-122"/>
              </a:rPr>
              <a:t>α</a:t>
            </a:r>
            <a:r>
              <a:rPr lang="zh-CN" altLang="en-US" sz="2800" b="1">
                <a:latin typeface="Times New Roman" panose="02020603050405020304" pitchFamily="18" charset="0"/>
                <a:ea typeface="楷体_GB2312" pitchFamily="49" charset="-122"/>
              </a:rPr>
              <a:t>粒子，其能量为</a:t>
            </a:r>
          </a:p>
          <a:p>
            <a:pPr algn="just">
              <a:buFont typeface="Wingdings" panose="05000000000000000000" pitchFamily="2" charset="2"/>
              <a:buNone/>
            </a:pPr>
            <a:r>
              <a:rPr lang="zh-CN" altLang="en-US" sz="2800" b="1">
                <a:latin typeface="Times New Roman" panose="02020603050405020304" pitchFamily="18" charset="0"/>
                <a:ea typeface="楷体_GB2312" pitchFamily="49" charset="-122"/>
              </a:rPr>
              <a:t>        7.68</a:t>
            </a:r>
            <a:r>
              <a:rPr lang="en-US" altLang="zh-CN" sz="2800" b="1">
                <a:latin typeface="Times New Roman" panose="02020603050405020304" pitchFamily="18" charset="0"/>
                <a:ea typeface="楷体_GB2312" pitchFamily="49" charset="-122"/>
              </a:rPr>
              <a:t>MeV，</a:t>
            </a:r>
            <a:r>
              <a:rPr lang="zh-CN" altLang="en-US" sz="2800" b="1">
                <a:latin typeface="Times New Roman" panose="02020603050405020304" pitchFamily="18" charset="0"/>
                <a:ea typeface="楷体_GB2312" pitchFamily="49" charset="-122"/>
              </a:rPr>
              <a:t>当它在金箔上散射时，按前式</a:t>
            </a:r>
          </a:p>
          <a:p>
            <a:pPr algn="just">
              <a:buFont typeface="Wingdings" panose="05000000000000000000" pitchFamily="2" charset="2"/>
              <a:buNone/>
            </a:pPr>
            <a:r>
              <a:rPr lang="zh-CN" altLang="en-US" sz="2800" b="1">
                <a:latin typeface="Times New Roman" panose="02020603050405020304" pitchFamily="18" charset="0"/>
                <a:ea typeface="楷体_GB2312" pitchFamily="49" charset="-122"/>
              </a:rPr>
              <a:t>        可求出</a:t>
            </a:r>
            <a:r>
              <a:rPr lang="en-US" altLang="zh-CN" sz="2800" b="1">
                <a:latin typeface="Times New Roman" panose="02020603050405020304" pitchFamily="18" charset="0"/>
                <a:ea typeface="楷体_GB2312" pitchFamily="49" charset="-122"/>
              </a:rPr>
              <a:t>b</a:t>
            </a:r>
            <a:r>
              <a:rPr lang="zh-CN" altLang="en-US" sz="2800" b="1">
                <a:latin typeface="Times New Roman" panose="02020603050405020304" pitchFamily="18" charset="0"/>
                <a:ea typeface="楷体_GB2312" pitchFamily="49" charset="-122"/>
              </a:rPr>
              <a:t>与</a:t>
            </a:r>
            <a:r>
              <a:rPr lang="en-US" altLang="zh-CN" sz="2800" b="1" i="1">
                <a:latin typeface="Times New Roman" panose="02020603050405020304" pitchFamily="18" charset="0"/>
                <a:ea typeface="楷体_GB2312" pitchFamily="49" charset="-122"/>
              </a:rPr>
              <a:t>θ</a:t>
            </a:r>
            <a:r>
              <a:rPr lang="zh-CN" altLang="en-US" sz="2800" b="1">
                <a:latin typeface="Times New Roman" panose="02020603050405020304" pitchFamily="18" charset="0"/>
                <a:ea typeface="楷体_GB2312" pitchFamily="49" charset="-122"/>
              </a:rPr>
              <a:t>的关系，如下表所示。</a:t>
            </a:r>
          </a:p>
        </p:txBody>
      </p:sp>
      <p:grpSp>
        <p:nvGrpSpPr>
          <p:cNvPr id="150561" name="Group 33">
            <a:extLst>
              <a:ext uri="{FF2B5EF4-FFF2-40B4-BE49-F238E27FC236}">
                <a16:creationId xmlns:a16="http://schemas.microsoft.com/office/drawing/2014/main" id="{CBC4E0F6-34CF-4A84-97D5-47E3FABB6328}"/>
              </a:ext>
            </a:extLst>
          </p:cNvPr>
          <p:cNvGrpSpPr>
            <a:grpSpLocks/>
          </p:cNvGrpSpPr>
          <p:nvPr/>
        </p:nvGrpSpPr>
        <p:grpSpPr bwMode="auto">
          <a:xfrm>
            <a:off x="1263650" y="3327400"/>
            <a:ext cx="6477000" cy="2057400"/>
            <a:chOff x="-3" y="-3"/>
            <a:chExt cx="2512" cy="2021"/>
          </a:xfrm>
        </p:grpSpPr>
        <p:grpSp>
          <p:nvGrpSpPr>
            <p:cNvPr id="150559" name="Group 31">
              <a:extLst>
                <a:ext uri="{FF2B5EF4-FFF2-40B4-BE49-F238E27FC236}">
                  <a16:creationId xmlns:a16="http://schemas.microsoft.com/office/drawing/2014/main" id="{795B2B47-C123-49EE-9F2D-04C8AB90C5BA}"/>
                </a:ext>
              </a:extLst>
            </p:cNvPr>
            <p:cNvGrpSpPr>
              <a:grpSpLocks/>
            </p:cNvGrpSpPr>
            <p:nvPr/>
          </p:nvGrpSpPr>
          <p:grpSpPr bwMode="auto">
            <a:xfrm>
              <a:off x="0" y="0"/>
              <a:ext cx="2506" cy="2015"/>
              <a:chOff x="0" y="0"/>
              <a:chExt cx="2506" cy="2015"/>
            </a:xfrm>
          </p:grpSpPr>
          <p:grpSp>
            <p:nvGrpSpPr>
              <p:cNvPr id="150542" name="Group 14">
                <a:extLst>
                  <a:ext uri="{FF2B5EF4-FFF2-40B4-BE49-F238E27FC236}">
                    <a16:creationId xmlns:a16="http://schemas.microsoft.com/office/drawing/2014/main" id="{73F52F18-CB7F-4393-BA72-35182B332D22}"/>
                  </a:ext>
                </a:extLst>
              </p:cNvPr>
              <p:cNvGrpSpPr>
                <a:grpSpLocks/>
              </p:cNvGrpSpPr>
              <p:nvPr/>
            </p:nvGrpSpPr>
            <p:grpSpPr bwMode="auto">
              <a:xfrm>
                <a:off x="0" y="0"/>
                <a:ext cx="2506" cy="403"/>
                <a:chOff x="0" y="0"/>
                <a:chExt cx="2506" cy="403"/>
              </a:xfrm>
            </p:grpSpPr>
            <p:sp>
              <p:nvSpPr>
                <p:cNvPr id="150532" name="Rectangle 4">
                  <a:extLst>
                    <a:ext uri="{FF2B5EF4-FFF2-40B4-BE49-F238E27FC236}">
                      <a16:creationId xmlns:a16="http://schemas.microsoft.com/office/drawing/2014/main" id="{2D326800-43CE-4BDD-8CE7-FCE7AEE22071}"/>
                    </a:ext>
                  </a:extLst>
                </p:cNvPr>
                <p:cNvSpPr>
                  <a:spLocks noChangeArrowheads="1"/>
                </p:cNvSpPr>
                <p:nvPr/>
              </p:nvSpPr>
              <p:spPr bwMode="auto">
                <a:xfrm>
                  <a:off x="43" y="0"/>
                  <a:ext cx="242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000" b="1">
                      <a:latin typeface="Times New Roman" panose="02020603050405020304" pitchFamily="18" charset="0"/>
                      <a:ea typeface="楷体_GB2312" pitchFamily="49" charset="-122"/>
                    </a:rPr>
                    <a:t>  散射角与瞄准距离</a:t>
                  </a:r>
                  <a:endParaRPr lang="zh-CN" altLang="en-US" sz="2000" b="1">
                    <a:latin typeface="Times New Roman" panose="02020603050405020304" pitchFamily="18" charset="0"/>
                    <a:ea typeface="楷体_GB2312" pitchFamily="49" charset="-122"/>
                    <a:cs typeface="Arial Unicode MS" pitchFamily="34" charset="-122"/>
                  </a:endParaRPr>
                </a:p>
                <a:p>
                  <a:pPr eaLnBrk="0" hangingPunct="0"/>
                  <a:endParaRPr lang="zh-CN" altLang="en-US">
                    <a:latin typeface="Times New Roman" panose="02020603050405020304" pitchFamily="18" charset="0"/>
                    <a:ea typeface="楷体_GB2312" pitchFamily="49" charset="-122"/>
                  </a:endParaRPr>
                </a:p>
              </p:txBody>
            </p:sp>
            <p:sp>
              <p:nvSpPr>
                <p:cNvPr id="150541" name="Rectangle 13">
                  <a:extLst>
                    <a:ext uri="{FF2B5EF4-FFF2-40B4-BE49-F238E27FC236}">
                      <a16:creationId xmlns:a16="http://schemas.microsoft.com/office/drawing/2014/main" id="{BE2CBCDD-67C5-4726-B75F-B83821FDFE8C}"/>
                    </a:ext>
                  </a:extLst>
                </p:cNvPr>
                <p:cNvSpPr>
                  <a:spLocks noChangeArrowheads="1"/>
                </p:cNvSpPr>
                <p:nvPr/>
              </p:nvSpPr>
              <p:spPr bwMode="auto">
                <a:xfrm>
                  <a:off x="0" y="0"/>
                  <a:ext cx="250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50544" name="Group 16">
                <a:extLst>
                  <a:ext uri="{FF2B5EF4-FFF2-40B4-BE49-F238E27FC236}">
                    <a16:creationId xmlns:a16="http://schemas.microsoft.com/office/drawing/2014/main" id="{BA0CA358-0E06-4F31-B4A7-452661EF8285}"/>
                  </a:ext>
                </a:extLst>
              </p:cNvPr>
              <p:cNvGrpSpPr>
                <a:grpSpLocks/>
              </p:cNvGrpSpPr>
              <p:nvPr/>
            </p:nvGrpSpPr>
            <p:grpSpPr bwMode="auto">
              <a:xfrm>
                <a:off x="0" y="403"/>
                <a:ext cx="1246" cy="403"/>
                <a:chOff x="0" y="403"/>
                <a:chExt cx="1246" cy="403"/>
              </a:xfrm>
            </p:grpSpPr>
            <p:sp>
              <p:nvSpPr>
                <p:cNvPr id="150533" name="Rectangle 5">
                  <a:extLst>
                    <a:ext uri="{FF2B5EF4-FFF2-40B4-BE49-F238E27FC236}">
                      <a16:creationId xmlns:a16="http://schemas.microsoft.com/office/drawing/2014/main" id="{81A30453-FDFF-476E-A6F0-F314F7DF5B8D}"/>
                    </a:ext>
                  </a:extLst>
                </p:cNvPr>
                <p:cNvSpPr>
                  <a:spLocks noChangeArrowheads="1"/>
                </p:cNvSpPr>
                <p:nvPr/>
              </p:nvSpPr>
              <p:spPr bwMode="auto">
                <a:xfrm>
                  <a:off x="43" y="403"/>
                  <a:ext cx="116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000" b="1">
                      <a:solidFill>
                        <a:schemeClr val="folHlink"/>
                      </a:solidFill>
                      <a:latin typeface="Times New Roman" panose="02020603050405020304" pitchFamily="18" charset="0"/>
                      <a:ea typeface="楷体_GB2312" pitchFamily="49" charset="-122"/>
                    </a:rPr>
                    <a:t>瞄准距离</a:t>
                  </a:r>
                  <a:r>
                    <a:rPr lang="en-US" altLang="zh-CN" sz="2000" b="1">
                      <a:solidFill>
                        <a:schemeClr val="folHlink"/>
                      </a:solidFill>
                      <a:latin typeface="Times New Roman" panose="02020603050405020304" pitchFamily="18" charset="0"/>
                      <a:ea typeface="楷体_GB2312" pitchFamily="49" charset="-122"/>
                    </a:rPr>
                    <a:t>b（fm）</a:t>
                  </a:r>
                  <a:endParaRPr lang="en-US" altLang="zh-CN" sz="2000" b="1">
                    <a:solidFill>
                      <a:schemeClr val="folHlink"/>
                    </a:solidFill>
                    <a:latin typeface="Times New Roman" panose="02020603050405020304" pitchFamily="18" charset="0"/>
                    <a:ea typeface="楷体_GB2312" pitchFamily="49" charset="-122"/>
                    <a:cs typeface="Arial Unicode MS" pitchFamily="34" charset="-122"/>
                  </a:endParaRPr>
                </a:p>
                <a:p>
                  <a:pPr eaLnBrk="0" hangingPunct="0"/>
                  <a:endParaRPr lang="en-US" altLang="zh-CN" sz="2000">
                    <a:solidFill>
                      <a:schemeClr val="folHlink"/>
                    </a:solidFill>
                    <a:latin typeface="Times New Roman" panose="02020603050405020304" pitchFamily="18" charset="0"/>
                    <a:ea typeface="楷体_GB2312" pitchFamily="49" charset="-122"/>
                  </a:endParaRPr>
                </a:p>
              </p:txBody>
            </p:sp>
            <p:sp>
              <p:nvSpPr>
                <p:cNvPr id="150543" name="Rectangle 15">
                  <a:extLst>
                    <a:ext uri="{FF2B5EF4-FFF2-40B4-BE49-F238E27FC236}">
                      <a16:creationId xmlns:a16="http://schemas.microsoft.com/office/drawing/2014/main" id="{3E359A6B-03CC-4F3D-9917-E0E9B6C252F2}"/>
                    </a:ext>
                  </a:extLst>
                </p:cNvPr>
                <p:cNvSpPr>
                  <a:spLocks noChangeArrowheads="1"/>
                </p:cNvSpPr>
                <p:nvPr/>
              </p:nvSpPr>
              <p:spPr bwMode="auto">
                <a:xfrm>
                  <a:off x="0" y="403"/>
                  <a:ext cx="1246" cy="403"/>
                </a:xfrm>
                <a:prstGeom prst="rect">
                  <a:avLst/>
                </a:prstGeom>
                <a:noFill/>
                <a:ln w="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50546" name="Group 18">
                <a:extLst>
                  <a:ext uri="{FF2B5EF4-FFF2-40B4-BE49-F238E27FC236}">
                    <a16:creationId xmlns:a16="http://schemas.microsoft.com/office/drawing/2014/main" id="{A0A8BD7D-ED32-4E3B-AC92-A4D40B79CB0C}"/>
                  </a:ext>
                </a:extLst>
              </p:cNvPr>
              <p:cNvGrpSpPr>
                <a:grpSpLocks/>
              </p:cNvGrpSpPr>
              <p:nvPr/>
            </p:nvGrpSpPr>
            <p:grpSpPr bwMode="auto">
              <a:xfrm>
                <a:off x="1246" y="403"/>
                <a:ext cx="1260" cy="403"/>
                <a:chOff x="1246" y="403"/>
                <a:chExt cx="1260" cy="403"/>
              </a:xfrm>
            </p:grpSpPr>
            <p:sp>
              <p:nvSpPr>
                <p:cNvPr id="150534" name="Rectangle 6">
                  <a:extLst>
                    <a:ext uri="{FF2B5EF4-FFF2-40B4-BE49-F238E27FC236}">
                      <a16:creationId xmlns:a16="http://schemas.microsoft.com/office/drawing/2014/main" id="{022F02B2-D2F4-431A-81FD-98D6376C6E01}"/>
                    </a:ext>
                  </a:extLst>
                </p:cNvPr>
                <p:cNvSpPr>
                  <a:spLocks noChangeArrowheads="1"/>
                </p:cNvSpPr>
                <p:nvPr/>
              </p:nvSpPr>
              <p:spPr bwMode="auto">
                <a:xfrm>
                  <a:off x="1289" y="403"/>
                  <a:ext cx="117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000" b="1">
                      <a:solidFill>
                        <a:schemeClr val="folHlink"/>
                      </a:solidFill>
                      <a:latin typeface="Times New Roman" panose="02020603050405020304" pitchFamily="18" charset="0"/>
                      <a:ea typeface="楷体_GB2312" pitchFamily="49" charset="-122"/>
                    </a:rPr>
                    <a:t>散  射  角  </a:t>
                  </a:r>
                  <a:r>
                    <a:rPr lang="en-US" altLang="zh-CN" sz="2000" b="1" i="1">
                      <a:solidFill>
                        <a:schemeClr val="folHlink"/>
                      </a:solidFill>
                      <a:latin typeface="Times New Roman" panose="02020603050405020304" pitchFamily="18" charset="0"/>
                      <a:ea typeface="楷体_GB2312" pitchFamily="49" charset="-122"/>
                    </a:rPr>
                    <a:t>θ</a:t>
                  </a:r>
                  <a:endParaRPr lang="en-US" altLang="zh-CN" sz="2000" b="1">
                    <a:solidFill>
                      <a:schemeClr val="folHlink"/>
                    </a:solidFill>
                    <a:latin typeface="Times New Roman" panose="02020603050405020304" pitchFamily="18" charset="0"/>
                    <a:ea typeface="楷体_GB2312" pitchFamily="49" charset="-122"/>
                    <a:cs typeface="Arial Unicode MS" pitchFamily="34" charset="-122"/>
                  </a:endParaRPr>
                </a:p>
                <a:p>
                  <a:pPr eaLnBrk="0" hangingPunct="0"/>
                  <a:endParaRPr lang="en-US" altLang="zh-CN" sz="2000">
                    <a:latin typeface="Times New Roman" panose="02020603050405020304" pitchFamily="18" charset="0"/>
                    <a:ea typeface="楷体_GB2312" pitchFamily="49" charset="-122"/>
                  </a:endParaRPr>
                </a:p>
              </p:txBody>
            </p:sp>
            <p:sp>
              <p:nvSpPr>
                <p:cNvPr id="150545" name="Rectangle 17">
                  <a:extLst>
                    <a:ext uri="{FF2B5EF4-FFF2-40B4-BE49-F238E27FC236}">
                      <a16:creationId xmlns:a16="http://schemas.microsoft.com/office/drawing/2014/main" id="{970C596A-096A-476D-A6F3-6E8CB8B337C9}"/>
                    </a:ext>
                  </a:extLst>
                </p:cNvPr>
                <p:cNvSpPr>
                  <a:spLocks noChangeArrowheads="1"/>
                </p:cNvSpPr>
                <p:nvPr/>
              </p:nvSpPr>
              <p:spPr bwMode="auto">
                <a:xfrm>
                  <a:off x="1246" y="403"/>
                  <a:ext cx="1260" cy="403"/>
                </a:xfrm>
                <a:prstGeom prst="rect">
                  <a:avLst/>
                </a:prstGeom>
                <a:noFill/>
                <a:ln w="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50548" name="Group 20">
                <a:extLst>
                  <a:ext uri="{FF2B5EF4-FFF2-40B4-BE49-F238E27FC236}">
                    <a16:creationId xmlns:a16="http://schemas.microsoft.com/office/drawing/2014/main" id="{3217E2A1-CDA6-4F0D-9B1B-A659FED02DDB}"/>
                  </a:ext>
                </a:extLst>
              </p:cNvPr>
              <p:cNvGrpSpPr>
                <a:grpSpLocks/>
              </p:cNvGrpSpPr>
              <p:nvPr/>
            </p:nvGrpSpPr>
            <p:grpSpPr bwMode="auto">
              <a:xfrm>
                <a:off x="0" y="806"/>
                <a:ext cx="1246" cy="403"/>
                <a:chOff x="0" y="806"/>
                <a:chExt cx="1246" cy="403"/>
              </a:xfrm>
            </p:grpSpPr>
            <p:sp>
              <p:nvSpPr>
                <p:cNvPr id="150535" name="Rectangle 7">
                  <a:extLst>
                    <a:ext uri="{FF2B5EF4-FFF2-40B4-BE49-F238E27FC236}">
                      <a16:creationId xmlns:a16="http://schemas.microsoft.com/office/drawing/2014/main" id="{E7A32B26-7089-4E03-AC5E-2AC186E884BC}"/>
                    </a:ext>
                  </a:extLst>
                </p:cNvPr>
                <p:cNvSpPr>
                  <a:spLocks noChangeArrowheads="1"/>
                </p:cNvSpPr>
                <p:nvPr/>
              </p:nvSpPr>
              <p:spPr bwMode="auto">
                <a:xfrm>
                  <a:off x="43" y="806"/>
                  <a:ext cx="116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000" b="1">
                      <a:latin typeface="Times New Roman" panose="02020603050405020304" pitchFamily="18" charset="0"/>
                      <a:ea typeface="楷体_GB2312" pitchFamily="49" charset="-122"/>
                    </a:rPr>
                    <a:t>10</a:t>
                  </a:r>
                  <a:endParaRPr lang="zh-CN" altLang="en-US" b="1">
                    <a:latin typeface="Times New Roman" panose="02020603050405020304" pitchFamily="18" charset="0"/>
                    <a:ea typeface="楷体_GB2312" pitchFamily="49" charset="-122"/>
                  </a:endParaRPr>
                </a:p>
              </p:txBody>
            </p:sp>
            <p:sp>
              <p:nvSpPr>
                <p:cNvPr id="150547" name="Rectangle 19">
                  <a:extLst>
                    <a:ext uri="{FF2B5EF4-FFF2-40B4-BE49-F238E27FC236}">
                      <a16:creationId xmlns:a16="http://schemas.microsoft.com/office/drawing/2014/main" id="{2740FE74-29DE-4FB4-BB4A-5DAA06988607}"/>
                    </a:ext>
                  </a:extLst>
                </p:cNvPr>
                <p:cNvSpPr>
                  <a:spLocks noChangeArrowheads="1"/>
                </p:cNvSpPr>
                <p:nvPr/>
              </p:nvSpPr>
              <p:spPr bwMode="auto">
                <a:xfrm>
                  <a:off x="0" y="806"/>
                  <a:ext cx="1246" cy="403"/>
                </a:xfrm>
                <a:prstGeom prst="rect">
                  <a:avLst/>
                </a:prstGeom>
                <a:noFill/>
                <a:ln w="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50550" name="Group 22">
                <a:extLst>
                  <a:ext uri="{FF2B5EF4-FFF2-40B4-BE49-F238E27FC236}">
                    <a16:creationId xmlns:a16="http://schemas.microsoft.com/office/drawing/2014/main" id="{408F685D-D262-4599-89FC-73FE20A9F9A6}"/>
                  </a:ext>
                </a:extLst>
              </p:cNvPr>
              <p:cNvGrpSpPr>
                <a:grpSpLocks/>
              </p:cNvGrpSpPr>
              <p:nvPr/>
            </p:nvGrpSpPr>
            <p:grpSpPr bwMode="auto">
              <a:xfrm>
                <a:off x="1246" y="806"/>
                <a:ext cx="1260" cy="403"/>
                <a:chOff x="1246" y="806"/>
                <a:chExt cx="1260" cy="403"/>
              </a:xfrm>
            </p:grpSpPr>
            <p:sp>
              <p:nvSpPr>
                <p:cNvPr id="150536" name="Rectangle 8">
                  <a:extLst>
                    <a:ext uri="{FF2B5EF4-FFF2-40B4-BE49-F238E27FC236}">
                      <a16:creationId xmlns:a16="http://schemas.microsoft.com/office/drawing/2014/main" id="{3CD03F90-5CF0-45DA-B6F8-49F55A0B75FF}"/>
                    </a:ext>
                  </a:extLst>
                </p:cNvPr>
                <p:cNvSpPr>
                  <a:spLocks noChangeArrowheads="1"/>
                </p:cNvSpPr>
                <p:nvPr/>
              </p:nvSpPr>
              <p:spPr bwMode="auto">
                <a:xfrm>
                  <a:off x="1289" y="806"/>
                  <a:ext cx="117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000" b="1">
                      <a:latin typeface="Times New Roman" panose="02020603050405020304" pitchFamily="18" charset="0"/>
                      <a:ea typeface="楷体_GB2312" pitchFamily="49" charset="-122"/>
                    </a:rPr>
                    <a:t>112°</a:t>
                  </a:r>
                </a:p>
              </p:txBody>
            </p:sp>
            <p:sp>
              <p:nvSpPr>
                <p:cNvPr id="150549" name="Rectangle 21">
                  <a:extLst>
                    <a:ext uri="{FF2B5EF4-FFF2-40B4-BE49-F238E27FC236}">
                      <a16:creationId xmlns:a16="http://schemas.microsoft.com/office/drawing/2014/main" id="{834088F7-57B7-4BA7-A649-AF23A32771CA}"/>
                    </a:ext>
                  </a:extLst>
                </p:cNvPr>
                <p:cNvSpPr>
                  <a:spLocks noChangeArrowheads="1"/>
                </p:cNvSpPr>
                <p:nvPr/>
              </p:nvSpPr>
              <p:spPr bwMode="auto">
                <a:xfrm>
                  <a:off x="1246" y="806"/>
                  <a:ext cx="1260" cy="403"/>
                </a:xfrm>
                <a:prstGeom prst="rect">
                  <a:avLst/>
                </a:prstGeom>
                <a:noFill/>
                <a:ln w="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50552" name="Group 24">
                <a:extLst>
                  <a:ext uri="{FF2B5EF4-FFF2-40B4-BE49-F238E27FC236}">
                    <a16:creationId xmlns:a16="http://schemas.microsoft.com/office/drawing/2014/main" id="{2E8B1000-3E5A-4EA9-A791-967042D909C8}"/>
                  </a:ext>
                </a:extLst>
              </p:cNvPr>
              <p:cNvGrpSpPr>
                <a:grpSpLocks/>
              </p:cNvGrpSpPr>
              <p:nvPr/>
            </p:nvGrpSpPr>
            <p:grpSpPr bwMode="auto">
              <a:xfrm>
                <a:off x="0" y="1209"/>
                <a:ext cx="1246" cy="403"/>
                <a:chOff x="0" y="1209"/>
                <a:chExt cx="1246" cy="403"/>
              </a:xfrm>
            </p:grpSpPr>
            <p:sp>
              <p:nvSpPr>
                <p:cNvPr id="150537" name="Rectangle 9">
                  <a:extLst>
                    <a:ext uri="{FF2B5EF4-FFF2-40B4-BE49-F238E27FC236}">
                      <a16:creationId xmlns:a16="http://schemas.microsoft.com/office/drawing/2014/main" id="{EF68E9FE-FC4B-4098-97F0-AA3363E9B425}"/>
                    </a:ext>
                  </a:extLst>
                </p:cNvPr>
                <p:cNvSpPr>
                  <a:spLocks noChangeArrowheads="1"/>
                </p:cNvSpPr>
                <p:nvPr/>
              </p:nvSpPr>
              <p:spPr bwMode="auto">
                <a:xfrm>
                  <a:off x="43" y="1209"/>
                  <a:ext cx="116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000" b="1">
                      <a:latin typeface="Times New Roman" panose="02020603050405020304" pitchFamily="18" charset="0"/>
                      <a:ea typeface="楷体_GB2312" pitchFamily="49" charset="-122"/>
                    </a:rPr>
                    <a:t>100</a:t>
                  </a:r>
                </a:p>
              </p:txBody>
            </p:sp>
            <p:sp>
              <p:nvSpPr>
                <p:cNvPr id="150551" name="Rectangle 23">
                  <a:extLst>
                    <a:ext uri="{FF2B5EF4-FFF2-40B4-BE49-F238E27FC236}">
                      <a16:creationId xmlns:a16="http://schemas.microsoft.com/office/drawing/2014/main" id="{0E925FB1-CA85-4084-9C5A-CDFFB841FA79}"/>
                    </a:ext>
                  </a:extLst>
                </p:cNvPr>
                <p:cNvSpPr>
                  <a:spLocks noChangeArrowheads="1"/>
                </p:cNvSpPr>
                <p:nvPr/>
              </p:nvSpPr>
              <p:spPr bwMode="auto">
                <a:xfrm>
                  <a:off x="0" y="1209"/>
                  <a:ext cx="1246" cy="403"/>
                </a:xfrm>
                <a:prstGeom prst="rect">
                  <a:avLst/>
                </a:prstGeom>
                <a:noFill/>
                <a:ln w="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50554" name="Group 26">
                <a:extLst>
                  <a:ext uri="{FF2B5EF4-FFF2-40B4-BE49-F238E27FC236}">
                    <a16:creationId xmlns:a16="http://schemas.microsoft.com/office/drawing/2014/main" id="{755BAA94-C7CA-4D7C-B392-7929F1B47DA1}"/>
                  </a:ext>
                </a:extLst>
              </p:cNvPr>
              <p:cNvGrpSpPr>
                <a:grpSpLocks/>
              </p:cNvGrpSpPr>
              <p:nvPr/>
            </p:nvGrpSpPr>
            <p:grpSpPr bwMode="auto">
              <a:xfrm>
                <a:off x="1246" y="1209"/>
                <a:ext cx="1260" cy="403"/>
                <a:chOff x="1246" y="1209"/>
                <a:chExt cx="1260" cy="403"/>
              </a:xfrm>
            </p:grpSpPr>
            <p:sp>
              <p:nvSpPr>
                <p:cNvPr id="150538" name="Rectangle 10">
                  <a:extLst>
                    <a:ext uri="{FF2B5EF4-FFF2-40B4-BE49-F238E27FC236}">
                      <a16:creationId xmlns:a16="http://schemas.microsoft.com/office/drawing/2014/main" id="{4CFF985E-1802-40BF-B619-54922B32BFBD}"/>
                    </a:ext>
                  </a:extLst>
                </p:cNvPr>
                <p:cNvSpPr>
                  <a:spLocks noChangeArrowheads="1"/>
                </p:cNvSpPr>
                <p:nvPr/>
              </p:nvSpPr>
              <p:spPr bwMode="auto">
                <a:xfrm>
                  <a:off x="1289" y="1209"/>
                  <a:ext cx="117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000" b="1">
                      <a:latin typeface="Times New Roman" panose="02020603050405020304" pitchFamily="18" charset="0"/>
                      <a:ea typeface="楷体_GB2312" pitchFamily="49" charset="-122"/>
                    </a:rPr>
                    <a:t>16.9°</a:t>
                  </a:r>
                </a:p>
              </p:txBody>
            </p:sp>
            <p:sp>
              <p:nvSpPr>
                <p:cNvPr id="150553" name="Rectangle 25">
                  <a:extLst>
                    <a:ext uri="{FF2B5EF4-FFF2-40B4-BE49-F238E27FC236}">
                      <a16:creationId xmlns:a16="http://schemas.microsoft.com/office/drawing/2014/main" id="{08860571-9DC0-4404-9833-DDD52BCA5E8A}"/>
                    </a:ext>
                  </a:extLst>
                </p:cNvPr>
                <p:cNvSpPr>
                  <a:spLocks noChangeArrowheads="1"/>
                </p:cNvSpPr>
                <p:nvPr/>
              </p:nvSpPr>
              <p:spPr bwMode="auto">
                <a:xfrm>
                  <a:off x="1246" y="1209"/>
                  <a:ext cx="1260" cy="403"/>
                </a:xfrm>
                <a:prstGeom prst="rect">
                  <a:avLst/>
                </a:prstGeom>
                <a:noFill/>
                <a:ln w="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50556" name="Group 28">
                <a:extLst>
                  <a:ext uri="{FF2B5EF4-FFF2-40B4-BE49-F238E27FC236}">
                    <a16:creationId xmlns:a16="http://schemas.microsoft.com/office/drawing/2014/main" id="{2113E849-D428-486D-9DDD-D5DFEA99BFBF}"/>
                  </a:ext>
                </a:extLst>
              </p:cNvPr>
              <p:cNvGrpSpPr>
                <a:grpSpLocks/>
              </p:cNvGrpSpPr>
              <p:nvPr/>
            </p:nvGrpSpPr>
            <p:grpSpPr bwMode="auto">
              <a:xfrm>
                <a:off x="0" y="1612"/>
                <a:ext cx="1246" cy="403"/>
                <a:chOff x="0" y="1612"/>
                <a:chExt cx="1246" cy="403"/>
              </a:xfrm>
            </p:grpSpPr>
            <p:sp>
              <p:nvSpPr>
                <p:cNvPr id="150539" name="Rectangle 11">
                  <a:extLst>
                    <a:ext uri="{FF2B5EF4-FFF2-40B4-BE49-F238E27FC236}">
                      <a16:creationId xmlns:a16="http://schemas.microsoft.com/office/drawing/2014/main" id="{CFF32A43-B401-43C4-8A03-06B846B2B3EA}"/>
                    </a:ext>
                  </a:extLst>
                </p:cNvPr>
                <p:cNvSpPr>
                  <a:spLocks noChangeArrowheads="1"/>
                </p:cNvSpPr>
                <p:nvPr/>
              </p:nvSpPr>
              <p:spPr bwMode="auto">
                <a:xfrm>
                  <a:off x="43" y="1612"/>
                  <a:ext cx="116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000" b="1">
                      <a:latin typeface="Times New Roman" panose="02020603050405020304" pitchFamily="18" charset="0"/>
                      <a:ea typeface="楷体_GB2312" pitchFamily="49" charset="-122"/>
                    </a:rPr>
                    <a:t>1000</a:t>
                  </a:r>
                </a:p>
              </p:txBody>
            </p:sp>
            <p:sp>
              <p:nvSpPr>
                <p:cNvPr id="150555" name="Rectangle 27">
                  <a:extLst>
                    <a:ext uri="{FF2B5EF4-FFF2-40B4-BE49-F238E27FC236}">
                      <a16:creationId xmlns:a16="http://schemas.microsoft.com/office/drawing/2014/main" id="{F1091AAE-1C7C-4A56-B53D-A3DCB3CCDB4F}"/>
                    </a:ext>
                  </a:extLst>
                </p:cNvPr>
                <p:cNvSpPr>
                  <a:spLocks noChangeArrowheads="1"/>
                </p:cNvSpPr>
                <p:nvPr/>
              </p:nvSpPr>
              <p:spPr bwMode="auto">
                <a:xfrm>
                  <a:off x="0" y="1612"/>
                  <a:ext cx="1246" cy="403"/>
                </a:xfrm>
                <a:prstGeom prst="rect">
                  <a:avLst/>
                </a:prstGeom>
                <a:noFill/>
                <a:ln w="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50558" name="Group 30">
                <a:extLst>
                  <a:ext uri="{FF2B5EF4-FFF2-40B4-BE49-F238E27FC236}">
                    <a16:creationId xmlns:a16="http://schemas.microsoft.com/office/drawing/2014/main" id="{121004E2-B1DF-41D5-A846-B2A8507D3922}"/>
                  </a:ext>
                </a:extLst>
              </p:cNvPr>
              <p:cNvGrpSpPr>
                <a:grpSpLocks/>
              </p:cNvGrpSpPr>
              <p:nvPr/>
            </p:nvGrpSpPr>
            <p:grpSpPr bwMode="auto">
              <a:xfrm>
                <a:off x="1246" y="1612"/>
                <a:ext cx="1260" cy="403"/>
                <a:chOff x="1246" y="1612"/>
                <a:chExt cx="1260" cy="403"/>
              </a:xfrm>
            </p:grpSpPr>
            <p:sp>
              <p:nvSpPr>
                <p:cNvPr id="150540" name="Rectangle 12">
                  <a:extLst>
                    <a:ext uri="{FF2B5EF4-FFF2-40B4-BE49-F238E27FC236}">
                      <a16:creationId xmlns:a16="http://schemas.microsoft.com/office/drawing/2014/main" id="{FCBBC7A7-EBA1-473C-B5A3-9251501AC847}"/>
                    </a:ext>
                  </a:extLst>
                </p:cNvPr>
                <p:cNvSpPr>
                  <a:spLocks noChangeArrowheads="1"/>
                </p:cNvSpPr>
                <p:nvPr/>
              </p:nvSpPr>
              <p:spPr bwMode="auto">
                <a:xfrm>
                  <a:off x="1289" y="1612"/>
                  <a:ext cx="1174"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000" b="1">
                      <a:latin typeface="Times New Roman" panose="02020603050405020304" pitchFamily="18" charset="0"/>
                      <a:ea typeface="楷体_GB2312" pitchFamily="49" charset="-122"/>
                    </a:rPr>
                    <a:t>1.7°</a:t>
                  </a:r>
                  <a:endParaRPr lang="zh-CN" altLang="en-US">
                    <a:latin typeface="Times New Roman" panose="02020603050405020304" pitchFamily="18" charset="0"/>
                    <a:ea typeface="楷体_GB2312" pitchFamily="49" charset="-122"/>
                  </a:endParaRPr>
                </a:p>
              </p:txBody>
            </p:sp>
            <p:sp>
              <p:nvSpPr>
                <p:cNvPr id="150557" name="Rectangle 29">
                  <a:extLst>
                    <a:ext uri="{FF2B5EF4-FFF2-40B4-BE49-F238E27FC236}">
                      <a16:creationId xmlns:a16="http://schemas.microsoft.com/office/drawing/2014/main" id="{625B6121-B12A-48B4-A55D-0F15A55A1FAE}"/>
                    </a:ext>
                  </a:extLst>
                </p:cNvPr>
                <p:cNvSpPr>
                  <a:spLocks noChangeArrowheads="1"/>
                </p:cNvSpPr>
                <p:nvPr/>
              </p:nvSpPr>
              <p:spPr bwMode="auto">
                <a:xfrm>
                  <a:off x="1246" y="1612"/>
                  <a:ext cx="1260" cy="403"/>
                </a:xfrm>
                <a:prstGeom prst="rect">
                  <a:avLst/>
                </a:prstGeom>
                <a:noFill/>
                <a:ln w="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150560" name="Rectangle 32">
              <a:extLst>
                <a:ext uri="{FF2B5EF4-FFF2-40B4-BE49-F238E27FC236}">
                  <a16:creationId xmlns:a16="http://schemas.microsoft.com/office/drawing/2014/main" id="{26E5C617-5FC0-4F2A-A90D-67DAD960F2DF}"/>
                </a:ext>
              </a:extLst>
            </p:cNvPr>
            <p:cNvSpPr>
              <a:spLocks noChangeArrowheads="1"/>
            </p:cNvSpPr>
            <p:nvPr/>
          </p:nvSpPr>
          <p:spPr bwMode="auto">
            <a:xfrm>
              <a:off x="-3" y="-3"/>
              <a:ext cx="2512" cy="2021"/>
            </a:xfrm>
            <a:prstGeom prst="rect">
              <a:avLst/>
            </a:prstGeom>
            <a:noFill/>
            <a:ln w="11176">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F914A84A-483A-40DD-8F63-07CDA27E378E}"/>
              </a:ext>
            </a:extLst>
          </p:cNvPr>
          <p:cNvSpPr>
            <a:spLocks noGrp="1" noChangeArrowheads="1"/>
          </p:cNvSpPr>
          <p:nvPr>
            <p:ph type="title"/>
          </p:nvPr>
        </p:nvSpPr>
        <p:spPr>
          <a:xfrm>
            <a:off x="1042988" y="765175"/>
            <a:ext cx="7793037" cy="982663"/>
          </a:xfrm>
        </p:spPr>
        <p:txBody>
          <a:bodyPr/>
          <a:lstStyle/>
          <a:p>
            <a:r>
              <a:rPr lang="en-US" altLang="zh-CN" sz="3200" b="1">
                <a:solidFill>
                  <a:schemeClr val="tx1"/>
                </a:solidFill>
                <a:latin typeface="Times New Roman" panose="02020603050405020304" pitchFamily="18" charset="0"/>
                <a:ea typeface="楷体_GB2312" pitchFamily="49" charset="-122"/>
              </a:rPr>
              <a:t>C、</a:t>
            </a:r>
            <a:r>
              <a:rPr lang="zh-CN" altLang="en-US" sz="3200" b="1">
                <a:solidFill>
                  <a:schemeClr val="tx1"/>
                </a:solidFill>
                <a:latin typeface="Times New Roman" panose="02020603050405020304" pitchFamily="18" charset="0"/>
                <a:ea typeface="楷体_GB2312" pitchFamily="49" charset="-122"/>
              </a:rPr>
              <a:t>卢瑟福散射公式的推导</a:t>
            </a:r>
            <a:r>
              <a:rPr lang="zh-CN" altLang="en-US"/>
              <a:t> </a:t>
            </a:r>
          </a:p>
        </p:txBody>
      </p:sp>
      <p:sp>
        <p:nvSpPr>
          <p:cNvPr id="149507" name="Rectangle 3">
            <a:extLst>
              <a:ext uri="{FF2B5EF4-FFF2-40B4-BE49-F238E27FC236}">
                <a16:creationId xmlns:a16="http://schemas.microsoft.com/office/drawing/2014/main" id="{0969B933-A0A4-4574-822D-9BF5DD8D8C17}"/>
              </a:ext>
            </a:extLst>
          </p:cNvPr>
          <p:cNvSpPr>
            <a:spLocks noGrp="1" noChangeArrowheads="1"/>
          </p:cNvSpPr>
          <p:nvPr>
            <p:ph type="body" idx="1"/>
          </p:nvPr>
        </p:nvSpPr>
        <p:spPr>
          <a:xfrm>
            <a:off x="0" y="5876925"/>
            <a:ext cx="9144000" cy="981075"/>
          </a:xfrm>
        </p:spPr>
        <p:txBody>
          <a:bodyPr/>
          <a:lstStyle/>
          <a:p>
            <a:pPr>
              <a:buFont typeface="Wingdings" panose="05000000000000000000" pitchFamily="2" charset="2"/>
              <a:buNone/>
            </a:pPr>
            <a:r>
              <a:rPr lang="zh-CN" altLang="en-US">
                <a:ea typeface="楷体_GB2312" pitchFamily="49" charset="-122"/>
              </a:rPr>
              <a:t>    </a:t>
            </a:r>
            <a:r>
              <a:rPr lang="zh-CN" altLang="en-US" sz="2800" b="1">
                <a:solidFill>
                  <a:schemeClr val="hlink"/>
                </a:solidFill>
                <a:latin typeface="Times New Roman" panose="02020603050405020304" pitchFamily="18" charset="0"/>
                <a:ea typeface="楷体_GB2312" pitchFamily="49" charset="-122"/>
              </a:rPr>
              <a:t>现在要问：入射粒子打在这环上的可能性是多少呢？</a:t>
            </a:r>
            <a:endParaRPr lang="zh-CN" altLang="en-US" sz="2800" b="1">
              <a:latin typeface="Times New Roman" panose="02020603050405020304" pitchFamily="18" charset="0"/>
            </a:endParaRPr>
          </a:p>
        </p:txBody>
      </p:sp>
      <p:grpSp>
        <p:nvGrpSpPr>
          <p:cNvPr id="149511" name="Group 7">
            <a:extLst>
              <a:ext uri="{FF2B5EF4-FFF2-40B4-BE49-F238E27FC236}">
                <a16:creationId xmlns:a16="http://schemas.microsoft.com/office/drawing/2014/main" id="{8235371C-6646-46A1-8CD7-43C128347A8F}"/>
              </a:ext>
            </a:extLst>
          </p:cNvPr>
          <p:cNvGrpSpPr>
            <a:grpSpLocks/>
          </p:cNvGrpSpPr>
          <p:nvPr/>
        </p:nvGrpSpPr>
        <p:grpSpPr bwMode="auto">
          <a:xfrm>
            <a:off x="3670300" y="2633663"/>
            <a:ext cx="1590675" cy="1993900"/>
            <a:chOff x="2218" y="1206"/>
            <a:chExt cx="1002" cy="1256"/>
          </a:xfrm>
        </p:grpSpPr>
        <p:sp>
          <p:nvSpPr>
            <p:cNvPr id="149512" name="Line 8">
              <a:extLst>
                <a:ext uri="{FF2B5EF4-FFF2-40B4-BE49-F238E27FC236}">
                  <a16:creationId xmlns:a16="http://schemas.microsoft.com/office/drawing/2014/main" id="{02FB5341-3C46-4C12-9165-996EFBEE14F1}"/>
                </a:ext>
              </a:extLst>
            </p:cNvPr>
            <p:cNvSpPr>
              <a:spLocks noChangeShapeType="1"/>
            </p:cNvSpPr>
            <p:nvPr/>
          </p:nvSpPr>
          <p:spPr bwMode="auto">
            <a:xfrm flipV="1">
              <a:off x="2218" y="1206"/>
              <a:ext cx="1002" cy="1256"/>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9513" name="Arc 9">
              <a:extLst>
                <a:ext uri="{FF2B5EF4-FFF2-40B4-BE49-F238E27FC236}">
                  <a16:creationId xmlns:a16="http://schemas.microsoft.com/office/drawing/2014/main" id="{E693FA1C-C590-498F-B47E-24A24464F0B7}"/>
                </a:ext>
              </a:extLst>
            </p:cNvPr>
            <p:cNvSpPr>
              <a:spLocks noChangeAspect="1"/>
            </p:cNvSpPr>
            <p:nvPr/>
          </p:nvSpPr>
          <p:spPr bwMode="auto">
            <a:xfrm>
              <a:off x="2220" y="1978"/>
              <a:ext cx="613" cy="477"/>
            </a:xfrm>
            <a:custGeom>
              <a:avLst/>
              <a:gdLst>
                <a:gd name="G0" fmla="+- 0 0 0"/>
                <a:gd name="G1" fmla="+- 16800 0 0"/>
                <a:gd name="G2" fmla="+- 21600 0 0"/>
                <a:gd name="T0" fmla="*/ 13576 w 21600"/>
                <a:gd name="T1" fmla="*/ 0 h 16800"/>
                <a:gd name="T2" fmla="*/ 21600 w 21600"/>
                <a:gd name="T3" fmla="*/ 16800 h 16800"/>
                <a:gd name="T4" fmla="*/ 0 w 21600"/>
                <a:gd name="T5" fmla="*/ 16800 h 16800"/>
              </a:gdLst>
              <a:ahLst/>
              <a:cxnLst>
                <a:cxn ang="0">
                  <a:pos x="T0" y="T1"/>
                </a:cxn>
                <a:cxn ang="0">
                  <a:pos x="T2" y="T3"/>
                </a:cxn>
                <a:cxn ang="0">
                  <a:pos x="T4" y="T5"/>
                </a:cxn>
              </a:cxnLst>
              <a:rect l="0" t="0" r="r" b="b"/>
              <a:pathLst>
                <a:path w="21600" h="16800" fill="none" extrusionOk="0">
                  <a:moveTo>
                    <a:pt x="13576" y="-1"/>
                  </a:moveTo>
                  <a:cubicBezTo>
                    <a:pt x="18650" y="4100"/>
                    <a:pt x="21600" y="10275"/>
                    <a:pt x="21600" y="16800"/>
                  </a:cubicBezTo>
                </a:path>
                <a:path w="21600" h="16800" stroke="0" extrusionOk="0">
                  <a:moveTo>
                    <a:pt x="13576" y="-1"/>
                  </a:moveTo>
                  <a:cubicBezTo>
                    <a:pt x="18650" y="4100"/>
                    <a:pt x="21600" y="10275"/>
                    <a:pt x="21600" y="16800"/>
                  </a:cubicBezTo>
                  <a:lnTo>
                    <a:pt x="0" y="16800"/>
                  </a:lnTo>
                  <a:close/>
                </a:path>
              </a:pathLst>
            </a:custGeom>
            <a:noFill/>
            <a:ln w="19050">
              <a:solidFill>
                <a:schemeClr val="tx1"/>
              </a:solidFill>
              <a:round/>
              <a:headEnd type="triangle" w="sm" len="lg"/>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49514" name="Object 10">
              <a:extLst>
                <a:ext uri="{FF2B5EF4-FFF2-40B4-BE49-F238E27FC236}">
                  <a16:creationId xmlns:a16="http://schemas.microsoft.com/office/drawing/2014/main" id="{27B9FDB0-417F-4462-9370-CC39B40946DE}"/>
                </a:ext>
              </a:extLst>
            </p:cNvPr>
            <p:cNvGraphicFramePr>
              <a:graphicFrameLocks noChangeAspect="1"/>
            </p:cNvGraphicFramePr>
            <p:nvPr/>
          </p:nvGraphicFramePr>
          <p:xfrm>
            <a:off x="2841" y="2075"/>
            <a:ext cx="112" cy="152"/>
          </p:xfrm>
          <a:graphic>
            <a:graphicData uri="http://schemas.openxmlformats.org/presentationml/2006/ole">
              <mc:AlternateContent xmlns:mc="http://schemas.openxmlformats.org/markup-compatibility/2006">
                <mc:Choice xmlns:v="urn:schemas-microsoft-com:vml" Requires="v">
                  <p:oleObj spid="_x0000_s212992" name="Equation" r:id="rId3" imgW="177480" imgH="241200" progId="Equation.DSMT4">
                    <p:embed/>
                  </p:oleObj>
                </mc:Choice>
                <mc:Fallback>
                  <p:oleObj name="Equation" r:id="rId3" imgW="177480" imgH="2412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1" y="2075"/>
                          <a:ext cx="112"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9515" name="Freeform 11">
            <a:extLst>
              <a:ext uri="{FF2B5EF4-FFF2-40B4-BE49-F238E27FC236}">
                <a16:creationId xmlns:a16="http://schemas.microsoft.com/office/drawing/2014/main" id="{5ADFC548-B8A2-491B-8F03-045EAE484A7C}"/>
              </a:ext>
            </a:extLst>
          </p:cNvPr>
          <p:cNvSpPr>
            <a:spLocks/>
          </p:cNvSpPr>
          <p:nvPr/>
        </p:nvSpPr>
        <p:spPr bwMode="auto">
          <a:xfrm>
            <a:off x="1287463" y="2547938"/>
            <a:ext cx="3735387" cy="1841500"/>
          </a:xfrm>
          <a:custGeom>
            <a:avLst/>
            <a:gdLst>
              <a:gd name="T0" fmla="*/ 0 w 2280"/>
              <a:gd name="T1" fmla="*/ 1053 h 1053"/>
              <a:gd name="T2" fmla="*/ 1301 w 2280"/>
              <a:gd name="T3" fmla="*/ 856 h 1053"/>
              <a:gd name="T4" fmla="*/ 2280 w 2280"/>
              <a:gd name="T5" fmla="*/ 0 h 1053"/>
            </a:gdLst>
            <a:ahLst/>
            <a:cxnLst>
              <a:cxn ang="0">
                <a:pos x="T0" y="T1"/>
              </a:cxn>
              <a:cxn ang="0">
                <a:pos x="T2" y="T3"/>
              </a:cxn>
              <a:cxn ang="0">
                <a:pos x="T4" y="T5"/>
              </a:cxn>
            </a:cxnLst>
            <a:rect l="0" t="0" r="r" b="b"/>
            <a:pathLst>
              <a:path w="2280" h="1053">
                <a:moveTo>
                  <a:pt x="0" y="1053"/>
                </a:moveTo>
                <a:cubicBezTo>
                  <a:pt x="460" y="1042"/>
                  <a:pt x="921" y="1031"/>
                  <a:pt x="1301" y="856"/>
                </a:cubicBezTo>
                <a:cubicBezTo>
                  <a:pt x="1681" y="681"/>
                  <a:pt x="1980" y="340"/>
                  <a:pt x="2280" y="0"/>
                </a:cubicBezTo>
              </a:path>
            </a:pathLst>
          </a:custGeom>
          <a:noFill/>
          <a:ln w="28575" cmpd="sng">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9516" name="Freeform 12">
            <a:extLst>
              <a:ext uri="{FF2B5EF4-FFF2-40B4-BE49-F238E27FC236}">
                <a16:creationId xmlns:a16="http://schemas.microsoft.com/office/drawing/2014/main" id="{9414BCAB-862D-4FE4-A692-AFCAEA2BD125}"/>
              </a:ext>
            </a:extLst>
          </p:cNvPr>
          <p:cNvSpPr>
            <a:spLocks/>
          </p:cNvSpPr>
          <p:nvPr/>
        </p:nvSpPr>
        <p:spPr bwMode="auto">
          <a:xfrm>
            <a:off x="1282700" y="2847975"/>
            <a:ext cx="3867150" cy="1460500"/>
          </a:xfrm>
          <a:custGeom>
            <a:avLst/>
            <a:gdLst>
              <a:gd name="T0" fmla="*/ 0 w 2280"/>
              <a:gd name="T1" fmla="*/ 1053 h 1053"/>
              <a:gd name="T2" fmla="*/ 1301 w 2280"/>
              <a:gd name="T3" fmla="*/ 856 h 1053"/>
              <a:gd name="T4" fmla="*/ 2280 w 2280"/>
              <a:gd name="T5" fmla="*/ 0 h 1053"/>
            </a:gdLst>
            <a:ahLst/>
            <a:cxnLst>
              <a:cxn ang="0">
                <a:pos x="T0" y="T1"/>
              </a:cxn>
              <a:cxn ang="0">
                <a:pos x="T2" y="T3"/>
              </a:cxn>
              <a:cxn ang="0">
                <a:pos x="T4" y="T5"/>
              </a:cxn>
            </a:cxnLst>
            <a:rect l="0" t="0" r="r" b="b"/>
            <a:pathLst>
              <a:path w="2280" h="1053">
                <a:moveTo>
                  <a:pt x="0" y="1053"/>
                </a:moveTo>
                <a:cubicBezTo>
                  <a:pt x="460" y="1042"/>
                  <a:pt x="921" y="1031"/>
                  <a:pt x="1301" y="856"/>
                </a:cubicBezTo>
                <a:cubicBezTo>
                  <a:pt x="1681" y="681"/>
                  <a:pt x="1980" y="340"/>
                  <a:pt x="2280" y="0"/>
                </a:cubicBezTo>
              </a:path>
            </a:pathLst>
          </a:custGeom>
          <a:noFill/>
          <a:ln w="28575" cmpd="sng">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49517" name="Group 13">
            <a:extLst>
              <a:ext uri="{FF2B5EF4-FFF2-40B4-BE49-F238E27FC236}">
                <a16:creationId xmlns:a16="http://schemas.microsoft.com/office/drawing/2014/main" id="{85714436-1780-47D2-AFAB-B7CBF67E6B2A}"/>
              </a:ext>
            </a:extLst>
          </p:cNvPr>
          <p:cNvGrpSpPr>
            <a:grpSpLocks/>
          </p:cNvGrpSpPr>
          <p:nvPr/>
        </p:nvGrpSpPr>
        <p:grpSpPr bwMode="auto">
          <a:xfrm>
            <a:off x="2987675" y="3932238"/>
            <a:ext cx="1390650" cy="1390650"/>
            <a:chOff x="1788" y="2024"/>
            <a:chExt cx="876" cy="876"/>
          </a:xfrm>
        </p:grpSpPr>
        <p:sp>
          <p:nvSpPr>
            <p:cNvPr id="149518" name="Oval 14">
              <a:extLst>
                <a:ext uri="{FF2B5EF4-FFF2-40B4-BE49-F238E27FC236}">
                  <a16:creationId xmlns:a16="http://schemas.microsoft.com/office/drawing/2014/main" id="{7BA61E35-86E7-48C2-8EB3-61C5D5673DAA}"/>
                </a:ext>
              </a:extLst>
            </p:cNvPr>
            <p:cNvSpPr>
              <a:spLocks noChangeAspect="1" noChangeArrowheads="1"/>
            </p:cNvSpPr>
            <p:nvPr/>
          </p:nvSpPr>
          <p:spPr bwMode="auto">
            <a:xfrm>
              <a:off x="1788" y="2024"/>
              <a:ext cx="876" cy="876"/>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519" name="Arc 15">
              <a:extLst>
                <a:ext uri="{FF2B5EF4-FFF2-40B4-BE49-F238E27FC236}">
                  <a16:creationId xmlns:a16="http://schemas.microsoft.com/office/drawing/2014/main" id="{4AEFC1D1-7884-4CE2-8B82-1BB3CA7CE241}"/>
                </a:ext>
              </a:extLst>
            </p:cNvPr>
            <p:cNvSpPr>
              <a:spLocks/>
            </p:cNvSpPr>
            <p:nvPr/>
          </p:nvSpPr>
          <p:spPr bwMode="auto">
            <a:xfrm flipH="1">
              <a:off x="2466" y="2182"/>
              <a:ext cx="93" cy="560"/>
            </a:xfrm>
            <a:custGeom>
              <a:avLst/>
              <a:gdLst>
                <a:gd name="G0" fmla="+- 600 0 0"/>
                <a:gd name="G1" fmla="+- 21600 0 0"/>
                <a:gd name="G2" fmla="+- 21600 0 0"/>
                <a:gd name="T0" fmla="*/ 59 w 22200"/>
                <a:gd name="T1" fmla="*/ 7 h 43200"/>
                <a:gd name="T2" fmla="*/ 0 w 22200"/>
                <a:gd name="T3" fmla="*/ 43192 h 43200"/>
                <a:gd name="T4" fmla="*/ 600 w 22200"/>
                <a:gd name="T5" fmla="*/ 21600 h 43200"/>
              </a:gdLst>
              <a:ahLst/>
              <a:cxnLst>
                <a:cxn ang="0">
                  <a:pos x="T0" y="T1"/>
                </a:cxn>
                <a:cxn ang="0">
                  <a:pos x="T2" y="T3"/>
                </a:cxn>
                <a:cxn ang="0">
                  <a:pos x="T4" y="T5"/>
                </a:cxn>
              </a:cxnLst>
              <a:rect l="0" t="0" r="r" b="b"/>
              <a:pathLst>
                <a:path w="22200" h="43200" fill="none" extrusionOk="0">
                  <a:moveTo>
                    <a:pt x="58" y="6"/>
                  </a:moveTo>
                  <a:cubicBezTo>
                    <a:pt x="239" y="2"/>
                    <a:pt x="419" y="0"/>
                    <a:pt x="600" y="0"/>
                  </a:cubicBezTo>
                  <a:cubicBezTo>
                    <a:pt x="12529" y="0"/>
                    <a:pt x="22200" y="9670"/>
                    <a:pt x="22200" y="21600"/>
                  </a:cubicBezTo>
                  <a:cubicBezTo>
                    <a:pt x="22200" y="33529"/>
                    <a:pt x="12529" y="43200"/>
                    <a:pt x="600" y="43200"/>
                  </a:cubicBezTo>
                  <a:cubicBezTo>
                    <a:pt x="399" y="43199"/>
                    <a:pt x="199" y="43197"/>
                    <a:pt x="0" y="43191"/>
                  </a:cubicBezTo>
                </a:path>
                <a:path w="22200" h="43200" stroke="0" extrusionOk="0">
                  <a:moveTo>
                    <a:pt x="58" y="6"/>
                  </a:moveTo>
                  <a:cubicBezTo>
                    <a:pt x="239" y="2"/>
                    <a:pt x="419" y="0"/>
                    <a:pt x="600" y="0"/>
                  </a:cubicBezTo>
                  <a:cubicBezTo>
                    <a:pt x="12529" y="0"/>
                    <a:pt x="22200" y="9670"/>
                    <a:pt x="22200" y="21600"/>
                  </a:cubicBezTo>
                  <a:cubicBezTo>
                    <a:pt x="22200" y="33529"/>
                    <a:pt x="12529" y="43200"/>
                    <a:pt x="600" y="43200"/>
                  </a:cubicBezTo>
                  <a:cubicBezTo>
                    <a:pt x="399" y="43199"/>
                    <a:pt x="199" y="43197"/>
                    <a:pt x="0" y="43191"/>
                  </a:cubicBezTo>
                  <a:lnTo>
                    <a:pt x="600" y="2160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520" name="Arc 16">
              <a:extLst>
                <a:ext uri="{FF2B5EF4-FFF2-40B4-BE49-F238E27FC236}">
                  <a16:creationId xmlns:a16="http://schemas.microsoft.com/office/drawing/2014/main" id="{4802ADFF-FB66-49B5-B0E9-9BF7FBF08870}"/>
                </a:ext>
              </a:extLst>
            </p:cNvPr>
            <p:cNvSpPr>
              <a:spLocks/>
            </p:cNvSpPr>
            <p:nvPr/>
          </p:nvSpPr>
          <p:spPr bwMode="auto">
            <a:xfrm flipH="1">
              <a:off x="2394" y="2129"/>
              <a:ext cx="90" cy="665"/>
            </a:xfrm>
            <a:custGeom>
              <a:avLst/>
              <a:gdLst>
                <a:gd name="G0" fmla="+- 1190 0 0"/>
                <a:gd name="G1" fmla="+- 21600 0 0"/>
                <a:gd name="G2" fmla="+- 21600 0 0"/>
                <a:gd name="T0" fmla="*/ 0 w 22790"/>
                <a:gd name="T1" fmla="*/ 33 h 43200"/>
                <a:gd name="T2" fmla="*/ 73 w 22790"/>
                <a:gd name="T3" fmla="*/ 43171 h 43200"/>
                <a:gd name="T4" fmla="*/ 1190 w 22790"/>
                <a:gd name="T5" fmla="*/ 21600 h 43200"/>
              </a:gdLst>
              <a:ahLst/>
              <a:cxnLst>
                <a:cxn ang="0">
                  <a:pos x="T0" y="T1"/>
                </a:cxn>
                <a:cxn ang="0">
                  <a:pos x="T2" y="T3"/>
                </a:cxn>
                <a:cxn ang="0">
                  <a:pos x="T4" y="T5"/>
                </a:cxn>
              </a:cxnLst>
              <a:rect l="0" t="0" r="r" b="b"/>
              <a:pathLst>
                <a:path w="22790" h="43200" fill="none" extrusionOk="0">
                  <a:moveTo>
                    <a:pt x="-1" y="32"/>
                  </a:moveTo>
                  <a:cubicBezTo>
                    <a:pt x="396" y="10"/>
                    <a:pt x="793" y="0"/>
                    <a:pt x="1190" y="0"/>
                  </a:cubicBezTo>
                  <a:cubicBezTo>
                    <a:pt x="13119" y="0"/>
                    <a:pt x="22790" y="9670"/>
                    <a:pt x="22790" y="21600"/>
                  </a:cubicBezTo>
                  <a:cubicBezTo>
                    <a:pt x="22790" y="33529"/>
                    <a:pt x="13119" y="43200"/>
                    <a:pt x="1190" y="43200"/>
                  </a:cubicBezTo>
                  <a:cubicBezTo>
                    <a:pt x="817" y="43199"/>
                    <a:pt x="445" y="43190"/>
                    <a:pt x="72" y="43171"/>
                  </a:cubicBezTo>
                </a:path>
                <a:path w="22790" h="43200" stroke="0" extrusionOk="0">
                  <a:moveTo>
                    <a:pt x="-1" y="32"/>
                  </a:moveTo>
                  <a:cubicBezTo>
                    <a:pt x="396" y="10"/>
                    <a:pt x="793" y="0"/>
                    <a:pt x="1190" y="0"/>
                  </a:cubicBezTo>
                  <a:cubicBezTo>
                    <a:pt x="13119" y="0"/>
                    <a:pt x="22790" y="9670"/>
                    <a:pt x="22790" y="21600"/>
                  </a:cubicBezTo>
                  <a:cubicBezTo>
                    <a:pt x="22790" y="33529"/>
                    <a:pt x="13119" y="43200"/>
                    <a:pt x="1190" y="43200"/>
                  </a:cubicBezTo>
                  <a:cubicBezTo>
                    <a:pt x="817" y="43199"/>
                    <a:pt x="445" y="43190"/>
                    <a:pt x="72" y="43171"/>
                  </a:cubicBezTo>
                  <a:lnTo>
                    <a:pt x="1190" y="21600"/>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521" name="Arc 17">
              <a:extLst>
                <a:ext uri="{FF2B5EF4-FFF2-40B4-BE49-F238E27FC236}">
                  <a16:creationId xmlns:a16="http://schemas.microsoft.com/office/drawing/2014/main" id="{735EC0C7-FEC3-4193-8336-2F7ABDB28AC3}"/>
                </a:ext>
              </a:extLst>
            </p:cNvPr>
            <p:cNvSpPr>
              <a:spLocks/>
            </p:cNvSpPr>
            <p:nvPr/>
          </p:nvSpPr>
          <p:spPr bwMode="auto">
            <a:xfrm>
              <a:off x="2537" y="2182"/>
              <a:ext cx="93" cy="560"/>
            </a:xfrm>
            <a:custGeom>
              <a:avLst/>
              <a:gdLst>
                <a:gd name="G0" fmla="+- 600 0 0"/>
                <a:gd name="G1" fmla="+- 21600 0 0"/>
                <a:gd name="G2" fmla="+- 21600 0 0"/>
                <a:gd name="T0" fmla="*/ 59 w 22200"/>
                <a:gd name="T1" fmla="*/ 7 h 43200"/>
                <a:gd name="T2" fmla="*/ 0 w 22200"/>
                <a:gd name="T3" fmla="*/ 43192 h 43200"/>
                <a:gd name="T4" fmla="*/ 600 w 22200"/>
                <a:gd name="T5" fmla="*/ 21600 h 43200"/>
              </a:gdLst>
              <a:ahLst/>
              <a:cxnLst>
                <a:cxn ang="0">
                  <a:pos x="T0" y="T1"/>
                </a:cxn>
                <a:cxn ang="0">
                  <a:pos x="T2" y="T3"/>
                </a:cxn>
                <a:cxn ang="0">
                  <a:pos x="T4" y="T5"/>
                </a:cxn>
              </a:cxnLst>
              <a:rect l="0" t="0" r="r" b="b"/>
              <a:pathLst>
                <a:path w="22200" h="43200" fill="none" extrusionOk="0">
                  <a:moveTo>
                    <a:pt x="58" y="6"/>
                  </a:moveTo>
                  <a:cubicBezTo>
                    <a:pt x="239" y="2"/>
                    <a:pt x="419" y="0"/>
                    <a:pt x="600" y="0"/>
                  </a:cubicBezTo>
                  <a:cubicBezTo>
                    <a:pt x="12529" y="0"/>
                    <a:pt x="22200" y="9670"/>
                    <a:pt x="22200" y="21600"/>
                  </a:cubicBezTo>
                  <a:cubicBezTo>
                    <a:pt x="22200" y="33529"/>
                    <a:pt x="12529" y="43200"/>
                    <a:pt x="600" y="43200"/>
                  </a:cubicBezTo>
                  <a:cubicBezTo>
                    <a:pt x="399" y="43199"/>
                    <a:pt x="199" y="43197"/>
                    <a:pt x="0" y="43191"/>
                  </a:cubicBezTo>
                </a:path>
                <a:path w="22200" h="43200" stroke="0" extrusionOk="0">
                  <a:moveTo>
                    <a:pt x="58" y="6"/>
                  </a:moveTo>
                  <a:cubicBezTo>
                    <a:pt x="239" y="2"/>
                    <a:pt x="419" y="0"/>
                    <a:pt x="600" y="0"/>
                  </a:cubicBezTo>
                  <a:cubicBezTo>
                    <a:pt x="12529" y="0"/>
                    <a:pt x="22200" y="9670"/>
                    <a:pt x="22200" y="21600"/>
                  </a:cubicBezTo>
                  <a:cubicBezTo>
                    <a:pt x="22200" y="33529"/>
                    <a:pt x="12529" y="43200"/>
                    <a:pt x="600" y="43200"/>
                  </a:cubicBezTo>
                  <a:cubicBezTo>
                    <a:pt x="399" y="43199"/>
                    <a:pt x="199" y="43197"/>
                    <a:pt x="0" y="43191"/>
                  </a:cubicBezTo>
                  <a:lnTo>
                    <a:pt x="600" y="21600"/>
                  </a:lnTo>
                  <a:close/>
                </a:path>
              </a:pathLst>
            </a:custGeom>
            <a:noFill/>
            <a:ln w="19050">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522" name="Arc 18">
              <a:extLst>
                <a:ext uri="{FF2B5EF4-FFF2-40B4-BE49-F238E27FC236}">
                  <a16:creationId xmlns:a16="http://schemas.microsoft.com/office/drawing/2014/main" id="{A06055B7-A7E2-426B-B59B-67334E755DFD}"/>
                </a:ext>
              </a:extLst>
            </p:cNvPr>
            <p:cNvSpPr>
              <a:spLocks/>
            </p:cNvSpPr>
            <p:nvPr/>
          </p:nvSpPr>
          <p:spPr bwMode="auto">
            <a:xfrm>
              <a:off x="2482" y="2129"/>
              <a:ext cx="90" cy="665"/>
            </a:xfrm>
            <a:custGeom>
              <a:avLst/>
              <a:gdLst>
                <a:gd name="G0" fmla="+- 1190 0 0"/>
                <a:gd name="G1" fmla="+- 21600 0 0"/>
                <a:gd name="G2" fmla="+- 21600 0 0"/>
                <a:gd name="T0" fmla="*/ 0 w 22790"/>
                <a:gd name="T1" fmla="*/ 33 h 43200"/>
                <a:gd name="T2" fmla="*/ 73 w 22790"/>
                <a:gd name="T3" fmla="*/ 43171 h 43200"/>
                <a:gd name="T4" fmla="*/ 1190 w 22790"/>
                <a:gd name="T5" fmla="*/ 21600 h 43200"/>
              </a:gdLst>
              <a:ahLst/>
              <a:cxnLst>
                <a:cxn ang="0">
                  <a:pos x="T0" y="T1"/>
                </a:cxn>
                <a:cxn ang="0">
                  <a:pos x="T2" y="T3"/>
                </a:cxn>
                <a:cxn ang="0">
                  <a:pos x="T4" y="T5"/>
                </a:cxn>
              </a:cxnLst>
              <a:rect l="0" t="0" r="r" b="b"/>
              <a:pathLst>
                <a:path w="22790" h="43200" fill="none" extrusionOk="0">
                  <a:moveTo>
                    <a:pt x="-1" y="32"/>
                  </a:moveTo>
                  <a:cubicBezTo>
                    <a:pt x="396" y="10"/>
                    <a:pt x="793" y="0"/>
                    <a:pt x="1190" y="0"/>
                  </a:cubicBezTo>
                  <a:cubicBezTo>
                    <a:pt x="13119" y="0"/>
                    <a:pt x="22790" y="9670"/>
                    <a:pt x="22790" y="21600"/>
                  </a:cubicBezTo>
                  <a:cubicBezTo>
                    <a:pt x="22790" y="33529"/>
                    <a:pt x="13119" y="43200"/>
                    <a:pt x="1190" y="43200"/>
                  </a:cubicBezTo>
                  <a:cubicBezTo>
                    <a:pt x="817" y="43199"/>
                    <a:pt x="445" y="43190"/>
                    <a:pt x="72" y="43171"/>
                  </a:cubicBezTo>
                </a:path>
                <a:path w="22790" h="43200" stroke="0" extrusionOk="0">
                  <a:moveTo>
                    <a:pt x="-1" y="32"/>
                  </a:moveTo>
                  <a:cubicBezTo>
                    <a:pt x="396" y="10"/>
                    <a:pt x="793" y="0"/>
                    <a:pt x="1190" y="0"/>
                  </a:cubicBezTo>
                  <a:cubicBezTo>
                    <a:pt x="13119" y="0"/>
                    <a:pt x="22790" y="9670"/>
                    <a:pt x="22790" y="21600"/>
                  </a:cubicBezTo>
                  <a:cubicBezTo>
                    <a:pt x="22790" y="33529"/>
                    <a:pt x="13119" y="43200"/>
                    <a:pt x="1190" y="43200"/>
                  </a:cubicBezTo>
                  <a:cubicBezTo>
                    <a:pt x="817" y="43199"/>
                    <a:pt x="445" y="43190"/>
                    <a:pt x="72" y="43171"/>
                  </a:cubicBezTo>
                  <a:lnTo>
                    <a:pt x="1190" y="21600"/>
                  </a:lnTo>
                  <a:close/>
                </a:path>
              </a:pathLst>
            </a:custGeom>
            <a:noFill/>
            <a:ln w="19050">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9523" name="Group 19">
            <a:extLst>
              <a:ext uri="{FF2B5EF4-FFF2-40B4-BE49-F238E27FC236}">
                <a16:creationId xmlns:a16="http://schemas.microsoft.com/office/drawing/2014/main" id="{7BAEE48C-4E8B-44AA-9967-9163A403B08B}"/>
              </a:ext>
            </a:extLst>
          </p:cNvPr>
          <p:cNvGrpSpPr>
            <a:grpSpLocks/>
          </p:cNvGrpSpPr>
          <p:nvPr/>
        </p:nvGrpSpPr>
        <p:grpSpPr bwMode="auto">
          <a:xfrm>
            <a:off x="3668713" y="2884488"/>
            <a:ext cx="1963737" cy="1743075"/>
            <a:chOff x="2217" y="1364"/>
            <a:chExt cx="1237" cy="1098"/>
          </a:xfrm>
        </p:grpSpPr>
        <p:sp>
          <p:nvSpPr>
            <p:cNvPr id="149524" name="Arc 20">
              <a:extLst>
                <a:ext uri="{FF2B5EF4-FFF2-40B4-BE49-F238E27FC236}">
                  <a16:creationId xmlns:a16="http://schemas.microsoft.com/office/drawing/2014/main" id="{4CA8469E-D28D-4646-9252-E8C03A280BFB}"/>
                </a:ext>
              </a:extLst>
            </p:cNvPr>
            <p:cNvSpPr>
              <a:spLocks noChangeAspect="1"/>
            </p:cNvSpPr>
            <p:nvPr/>
          </p:nvSpPr>
          <p:spPr bwMode="auto">
            <a:xfrm>
              <a:off x="2217" y="1826"/>
              <a:ext cx="606" cy="636"/>
            </a:xfrm>
            <a:custGeom>
              <a:avLst/>
              <a:gdLst>
                <a:gd name="G0" fmla="+- 0 0 0"/>
                <a:gd name="G1" fmla="+- 16941 0 0"/>
                <a:gd name="G2" fmla="+- 21600 0 0"/>
                <a:gd name="T0" fmla="*/ 13400 w 16182"/>
                <a:gd name="T1" fmla="*/ 0 h 16941"/>
                <a:gd name="T2" fmla="*/ 16182 w 16182"/>
                <a:gd name="T3" fmla="*/ 2634 h 16941"/>
                <a:gd name="T4" fmla="*/ 0 w 16182"/>
                <a:gd name="T5" fmla="*/ 16941 h 16941"/>
              </a:gdLst>
              <a:ahLst/>
              <a:cxnLst>
                <a:cxn ang="0">
                  <a:pos x="T0" y="T1"/>
                </a:cxn>
                <a:cxn ang="0">
                  <a:pos x="T2" y="T3"/>
                </a:cxn>
                <a:cxn ang="0">
                  <a:pos x="T4" y="T5"/>
                </a:cxn>
              </a:cxnLst>
              <a:rect l="0" t="0" r="r" b="b"/>
              <a:pathLst>
                <a:path w="16182" h="16941" fill="none" extrusionOk="0">
                  <a:moveTo>
                    <a:pt x="13400" y="-1"/>
                  </a:moveTo>
                  <a:cubicBezTo>
                    <a:pt x="14403" y="793"/>
                    <a:pt x="15334" y="1675"/>
                    <a:pt x="16182" y="2633"/>
                  </a:cubicBezTo>
                </a:path>
                <a:path w="16182" h="16941" stroke="0" extrusionOk="0">
                  <a:moveTo>
                    <a:pt x="13400" y="-1"/>
                  </a:moveTo>
                  <a:cubicBezTo>
                    <a:pt x="14403" y="793"/>
                    <a:pt x="15334" y="1675"/>
                    <a:pt x="16182" y="2633"/>
                  </a:cubicBezTo>
                  <a:lnTo>
                    <a:pt x="0" y="16941"/>
                  </a:lnTo>
                  <a:close/>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525" name="Line 21">
              <a:extLst>
                <a:ext uri="{FF2B5EF4-FFF2-40B4-BE49-F238E27FC236}">
                  <a16:creationId xmlns:a16="http://schemas.microsoft.com/office/drawing/2014/main" id="{9812A785-60ED-4A47-83BE-212F86AA1DC2}"/>
                </a:ext>
              </a:extLst>
            </p:cNvPr>
            <p:cNvSpPr>
              <a:spLocks noChangeShapeType="1"/>
            </p:cNvSpPr>
            <p:nvPr/>
          </p:nvSpPr>
          <p:spPr bwMode="auto">
            <a:xfrm flipV="1">
              <a:off x="2218" y="1364"/>
              <a:ext cx="1236" cy="1098"/>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49526" name="Object 22">
              <a:extLst>
                <a:ext uri="{FF2B5EF4-FFF2-40B4-BE49-F238E27FC236}">
                  <a16:creationId xmlns:a16="http://schemas.microsoft.com/office/drawing/2014/main" id="{EFF206C8-29DF-4483-BF21-586298848D97}"/>
                </a:ext>
              </a:extLst>
            </p:cNvPr>
            <p:cNvGraphicFramePr>
              <a:graphicFrameLocks noChangeAspect="1"/>
            </p:cNvGraphicFramePr>
            <p:nvPr/>
          </p:nvGraphicFramePr>
          <p:xfrm>
            <a:off x="2818" y="1638"/>
            <a:ext cx="208" cy="160"/>
          </p:xfrm>
          <a:graphic>
            <a:graphicData uri="http://schemas.openxmlformats.org/presentationml/2006/ole">
              <mc:AlternateContent xmlns:mc="http://schemas.openxmlformats.org/markup-compatibility/2006">
                <mc:Choice xmlns:v="urn:schemas-microsoft-com:vml" Requires="v">
                  <p:oleObj spid="_x0000_s212993" name="Equation" r:id="rId5" imgW="330120" imgH="253800" progId="Equation.DSMT4">
                    <p:embed/>
                  </p:oleObj>
                </mc:Choice>
                <mc:Fallback>
                  <p:oleObj name="Equation" r:id="rId5" imgW="330120" imgH="253800" progId="Equation.DSMT4">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8" y="1638"/>
                          <a:ext cx="208"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49527" name="Group 23">
            <a:extLst>
              <a:ext uri="{FF2B5EF4-FFF2-40B4-BE49-F238E27FC236}">
                <a16:creationId xmlns:a16="http://schemas.microsoft.com/office/drawing/2014/main" id="{7CF0C345-7E0D-4F60-BC1D-D1CE4192A27E}"/>
              </a:ext>
            </a:extLst>
          </p:cNvPr>
          <p:cNvGrpSpPr>
            <a:grpSpLocks/>
          </p:cNvGrpSpPr>
          <p:nvPr/>
        </p:nvGrpSpPr>
        <p:grpSpPr bwMode="auto">
          <a:xfrm>
            <a:off x="785813" y="3781425"/>
            <a:ext cx="517525" cy="820738"/>
            <a:chOff x="401" y="1929"/>
            <a:chExt cx="326" cy="517"/>
          </a:xfrm>
        </p:grpSpPr>
        <p:sp>
          <p:nvSpPr>
            <p:cNvPr id="149528" name="Line 24">
              <a:extLst>
                <a:ext uri="{FF2B5EF4-FFF2-40B4-BE49-F238E27FC236}">
                  <a16:creationId xmlns:a16="http://schemas.microsoft.com/office/drawing/2014/main" id="{DA142BB4-7750-4BE3-8B34-2DE1E20AD015}"/>
                </a:ext>
              </a:extLst>
            </p:cNvPr>
            <p:cNvSpPr>
              <a:spLocks noChangeShapeType="1"/>
            </p:cNvSpPr>
            <p:nvPr/>
          </p:nvSpPr>
          <p:spPr bwMode="auto">
            <a:xfrm>
              <a:off x="503" y="2117"/>
              <a:ext cx="0" cy="142"/>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9529" name="Line 25">
              <a:extLst>
                <a:ext uri="{FF2B5EF4-FFF2-40B4-BE49-F238E27FC236}">
                  <a16:creationId xmlns:a16="http://schemas.microsoft.com/office/drawing/2014/main" id="{26682A30-A778-4468-B18B-ADBA81339B14}"/>
                </a:ext>
              </a:extLst>
            </p:cNvPr>
            <p:cNvSpPr>
              <a:spLocks noChangeShapeType="1"/>
            </p:cNvSpPr>
            <p:nvPr/>
          </p:nvSpPr>
          <p:spPr bwMode="auto">
            <a:xfrm flipV="1">
              <a:off x="503" y="2179"/>
              <a:ext cx="0" cy="26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9530" name="Line 26">
              <a:extLst>
                <a:ext uri="{FF2B5EF4-FFF2-40B4-BE49-F238E27FC236}">
                  <a16:creationId xmlns:a16="http://schemas.microsoft.com/office/drawing/2014/main" id="{B58596EC-3E8F-4A61-BE96-2B0ADD85E476}"/>
                </a:ext>
              </a:extLst>
            </p:cNvPr>
            <p:cNvSpPr>
              <a:spLocks noChangeShapeType="1"/>
            </p:cNvSpPr>
            <p:nvPr/>
          </p:nvSpPr>
          <p:spPr bwMode="auto">
            <a:xfrm>
              <a:off x="401" y="2262"/>
              <a:ext cx="326" cy="0"/>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49531" name="Object 27">
              <a:extLst>
                <a:ext uri="{FF2B5EF4-FFF2-40B4-BE49-F238E27FC236}">
                  <a16:creationId xmlns:a16="http://schemas.microsoft.com/office/drawing/2014/main" id="{8410EE5B-EEF3-4BF8-A2B6-B0348DAC3802}"/>
                </a:ext>
              </a:extLst>
            </p:cNvPr>
            <p:cNvGraphicFramePr>
              <a:graphicFrameLocks noChangeAspect="1"/>
            </p:cNvGraphicFramePr>
            <p:nvPr/>
          </p:nvGraphicFramePr>
          <p:xfrm>
            <a:off x="426" y="1929"/>
            <a:ext cx="184" cy="160"/>
          </p:xfrm>
          <a:graphic>
            <a:graphicData uri="http://schemas.openxmlformats.org/presentationml/2006/ole">
              <mc:AlternateContent xmlns:mc="http://schemas.openxmlformats.org/markup-compatibility/2006">
                <mc:Choice xmlns:v="urn:schemas-microsoft-com:vml" Requires="v">
                  <p:oleObj spid="_x0000_s212994" name="Equation" r:id="rId7" imgW="291960" imgH="253800" progId="Equation.DSMT4">
                    <p:embed/>
                  </p:oleObj>
                </mc:Choice>
                <mc:Fallback>
                  <p:oleObj name="Equation" r:id="rId7" imgW="291960" imgH="253800" progId="Equation.DSMT4">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 y="1929"/>
                          <a:ext cx="184"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49532" name="Group 28">
            <a:extLst>
              <a:ext uri="{FF2B5EF4-FFF2-40B4-BE49-F238E27FC236}">
                <a16:creationId xmlns:a16="http://schemas.microsoft.com/office/drawing/2014/main" id="{1423BCC4-CE77-4E37-AAD2-FB6C1A9E04E7}"/>
              </a:ext>
            </a:extLst>
          </p:cNvPr>
          <p:cNvGrpSpPr>
            <a:grpSpLocks/>
          </p:cNvGrpSpPr>
          <p:nvPr/>
        </p:nvGrpSpPr>
        <p:grpSpPr bwMode="auto">
          <a:xfrm>
            <a:off x="1195388" y="4314825"/>
            <a:ext cx="230187" cy="627063"/>
            <a:chOff x="659" y="2265"/>
            <a:chExt cx="145" cy="395"/>
          </a:xfrm>
        </p:grpSpPr>
        <p:sp>
          <p:nvSpPr>
            <p:cNvPr id="149533" name="AutoShape 29">
              <a:extLst>
                <a:ext uri="{FF2B5EF4-FFF2-40B4-BE49-F238E27FC236}">
                  <a16:creationId xmlns:a16="http://schemas.microsoft.com/office/drawing/2014/main" id="{919B42B8-C9C5-444D-A77E-DD686434B715}"/>
                </a:ext>
              </a:extLst>
            </p:cNvPr>
            <p:cNvSpPr>
              <a:spLocks noChangeArrowheads="1"/>
            </p:cNvSpPr>
            <p:nvPr/>
          </p:nvSpPr>
          <p:spPr bwMode="auto">
            <a:xfrm rot="-5400000">
              <a:off x="531" y="2393"/>
              <a:ext cx="395" cy="140"/>
            </a:xfrm>
            <a:custGeom>
              <a:avLst/>
              <a:gdLst>
                <a:gd name="G0" fmla="+- 8154 0 0"/>
                <a:gd name="G1" fmla="+- 11558711 0 0"/>
                <a:gd name="G2" fmla="+- 0 0 11558711"/>
                <a:gd name="T0" fmla="*/ 0 256 1"/>
                <a:gd name="T1" fmla="*/ 180 256 1"/>
                <a:gd name="G3" fmla="+- 11558711 T0 T1"/>
                <a:gd name="T2" fmla="*/ 0 256 1"/>
                <a:gd name="T3" fmla="*/ 90 256 1"/>
                <a:gd name="G4" fmla="+- 11558711 T2 T3"/>
                <a:gd name="G5" fmla="*/ G4 2 1"/>
                <a:gd name="T4" fmla="*/ 90 256 1"/>
                <a:gd name="T5" fmla="*/ 0 256 1"/>
                <a:gd name="G6" fmla="+- 11558711 T4 T5"/>
                <a:gd name="G7" fmla="*/ G6 2 1"/>
                <a:gd name="G8" fmla="abs 11558711"/>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8154"/>
                <a:gd name="G18" fmla="*/ 8154 1 2"/>
                <a:gd name="G19" fmla="+- G18 5400 0"/>
                <a:gd name="G20" fmla="cos G19 11558711"/>
                <a:gd name="G21" fmla="sin G19 11558711"/>
                <a:gd name="G22" fmla="+- G20 10800 0"/>
                <a:gd name="G23" fmla="+- G21 10800 0"/>
                <a:gd name="G24" fmla="+- 10800 0 G20"/>
                <a:gd name="G25" fmla="+- 8154 10800 0"/>
                <a:gd name="G26" fmla="?: G9 G17 G25"/>
                <a:gd name="G27" fmla="?: G9 0 21600"/>
                <a:gd name="G28" fmla="cos 10800 11558711"/>
                <a:gd name="G29" fmla="sin 10800 11558711"/>
                <a:gd name="G30" fmla="sin 8154 11558711"/>
                <a:gd name="G31" fmla="+- G28 10800 0"/>
                <a:gd name="G32" fmla="+- G29 10800 0"/>
                <a:gd name="G33" fmla="+- G30 10800 0"/>
                <a:gd name="G34" fmla="?: G4 0 G31"/>
                <a:gd name="G35" fmla="?: 11558711 G34 0"/>
                <a:gd name="G36" fmla="?: G6 G35 G31"/>
                <a:gd name="G37" fmla="+- 21600 0 G36"/>
                <a:gd name="G38" fmla="?: G4 0 G33"/>
                <a:gd name="G39" fmla="?: 11558711 G38 G32"/>
                <a:gd name="G40" fmla="?: G6 G39 0"/>
                <a:gd name="G41" fmla="?: G4 G32 21600"/>
                <a:gd name="G42" fmla="?: G6 G41 G33"/>
                <a:gd name="T12" fmla="*/ 10800 w 21600"/>
                <a:gd name="T13" fmla="*/ 0 h 21600"/>
                <a:gd name="T14" fmla="*/ 1341 w 21600"/>
                <a:gd name="T15" fmla="*/ 11399 h 21600"/>
                <a:gd name="T16" fmla="*/ 10800 w 21600"/>
                <a:gd name="T17" fmla="*/ 2646 h 21600"/>
                <a:gd name="T18" fmla="*/ 20259 w 21600"/>
                <a:gd name="T19" fmla="*/ 11399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662" y="11315"/>
                  </a:moveTo>
                  <a:cubicBezTo>
                    <a:pt x="2651" y="11144"/>
                    <a:pt x="2646" y="10972"/>
                    <a:pt x="2646" y="10800"/>
                  </a:cubicBezTo>
                  <a:cubicBezTo>
                    <a:pt x="2646" y="6296"/>
                    <a:pt x="6296" y="2646"/>
                    <a:pt x="10800" y="2646"/>
                  </a:cubicBezTo>
                  <a:cubicBezTo>
                    <a:pt x="15303" y="2646"/>
                    <a:pt x="18954" y="6296"/>
                    <a:pt x="18954" y="10800"/>
                  </a:cubicBezTo>
                  <a:cubicBezTo>
                    <a:pt x="18953" y="10972"/>
                    <a:pt x="18948" y="11144"/>
                    <a:pt x="18937" y="11315"/>
                  </a:cubicBezTo>
                  <a:lnTo>
                    <a:pt x="21578" y="11483"/>
                  </a:lnTo>
                  <a:cubicBezTo>
                    <a:pt x="21592" y="11255"/>
                    <a:pt x="21600" y="11027"/>
                    <a:pt x="21600" y="10800"/>
                  </a:cubicBezTo>
                  <a:cubicBezTo>
                    <a:pt x="21600" y="4835"/>
                    <a:pt x="16764" y="0"/>
                    <a:pt x="10800" y="0"/>
                  </a:cubicBezTo>
                  <a:cubicBezTo>
                    <a:pt x="4835" y="0"/>
                    <a:pt x="0" y="4835"/>
                    <a:pt x="0" y="10800"/>
                  </a:cubicBezTo>
                  <a:cubicBezTo>
                    <a:pt x="0" y="11027"/>
                    <a:pt x="7" y="11255"/>
                    <a:pt x="21" y="11483"/>
                  </a:cubicBezTo>
                  <a:close/>
                </a:path>
              </a:pathLst>
            </a:cu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534" name="AutoShape 30">
              <a:extLst>
                <a:ext uri="{FF2B5EF4-FFF2-40B4-BE49-F238E27FC236}">
                  <a16:creationId xmlns:a16="http://schemas.microsoft.com/office/drawing/2014/main" id="{5A8FF22B-6790-435F-B51F-8A593544EC5A}"/>
                </a:ext>
              </a:extLst>
            </p:cNvPr>
            <p:cNvSpPr>
              <a:spLocks noChangeArrowheads="1"/>
            </p:cNvSpPr>
            <p:nvPr/>
          </p:nvSpPr>
          <p:spPr bwMode="auto">
            <a:xfrm rot="5400000" flipH="1">
              <a:off x="536" y="2393"/>
              <a:ext cx="395" cy="140"/>
            </a:xfrm>
            <a:custGeom>
              <a:avLst/>
              <a:gdLst>
                <a:gd name="G0" fmla="+- 8154 0 0"/>
                <a:gd name="G1" fmla="+- 11558711 0 0"/>
                <a:gd name="G2" fmla="+- 0 0 11558711"/>
                <a:gd name="T0" fmla="*/ 0 256 1"/>
                <a:gd name="T1" fmla="*/ 180 256 1"/>
                <a:gd name="G3" fmla="+- 11558711 T0 T1"/>
                <a:gd name="T2" fmla="*/ 0 256 1"/>
                <a:gd name="T3" fmla="*/ 90 256 1"/>
                <a:gd name="G4" fmla="+- 11558711 T2 T3"/>
                <a:gd name="G5" fmla="*/ G4 2 1"/>
                <a:gd name="T4" fmla="*/ 90 256 1"/>
                <a:gd name="T5" fmla="*/ 0 256 1"/>
                <a:gd name="G6" fmla="+- 11558711 T4 T5"/>
                <a:gd name="G7" fmla="*/ G6 2 1"/>
                <a:gd name="G8" fmla="abs 11558711"/>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8154"/>
                <a:gd name="G18" fmla="*/ 8154 1 2"/>
                <a:gd name="G19" fmla="+- G18 5400 0"/>
                <a:gd name="G20" fmla="cos G19 11558711"/>
                <a:gd name="G21" fmla="sin G19 11558711"/>
                <a:gd name="G22" fmla="+- G20 10800 0"/>
                <a:gd name="G23" fmla="+- G21 10800 0"/>
                <a:gd name="G24" fmla="+- 10800 0 G20"/>
                <a:gd name="G25" fmla="+- 8154 10800 0"/>
                <a:gd name="G26" fmla="?: G9 G17 G25"/>
                <a:gd name="G27" fmla="?: G9 0 21600"/>
                <a:gd name="G28" fmla="cos 10800 11558711"/>
                <a:gd name="G29" fmla="sin 10800 11558711"/>
                <a:gd name="G30" fmla="sin 8154 11558711"/>
                <a:gd name="G31" fmla="+- G28 10800 0"/>
                <a:gd name="G32" fmla="+- G29 10800 0"/>
                <a:gd name="G33" fmla="+- G30 10800 0"/>
                <a:gd name="G34" fmla="?: G4 0 G31"/>
                <a:gd name="G35" fmla="?: 11558711 G34 0"/>
                <a:gd name="G36" fmla="?: G6 G35 G31"/>
                <a:gd name="G37" fmla="+- 21600 0 G36"/>
                <a:gd name="G38" fmla="?: G4 0 G33"/>
                <a:gd name="G39" fmla="?: 11558711 G38 G32"/>
                <a:gd name="G40" fmla="?: G6 G39 0"/>
                <a:gd name="G41" fmla="?: G4 G32 21600"/>
                <a:gd name="G42" fmla="?: G6 G41 G33"/>
                <a:gd name="T12" fmla="*/ 10800 w 21600"/>
                <a:gd name="T13" fmla="*/ 0 h 21600"/>
                <a:gd name="T14" fmla="*/ 1341 w 21600"/>
                <a:gd name="T15" fmla="*/ 11399 h 21600"/>
                <a:gd name="T16" fmla="*/ 10800 w 21600"/>
                <a:gd name="T17" fmla="*/ 2646 h 21600"/>
                <a:gd name="T18" fmla="*/ 20259 w 21600"/>
                <a:gd name="T19" fmla="*/ 11399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662" y="11315"/>
                  </a:moveTo>
                  <a:cubicBezTo>
                    <a:pt x="2651" y="11144"/>
                    <a:pt x="2646" y="10972"/>
                    <a:pt x="2646" y="10800"/>
                  </a:cubicBezTo>
                  <a:cubicBezTo>
                    <a:pt x="2646" y="6296"/>
                    <a:pt x="6296" y="2646"/>
                    <a:pt x="10800" y="2646"/>
                  </a:cubicBezTo>
                  <a:cubicBezTo>
                    <a:pt x="15303" y="2646"/>
                    <a:pt x="18954" y="6296"/>
                    <a:pt x="18954" y="10800"/>
                  </a:cubicBezTo>
                  <a:cubicBezTo>
                    <a:pt x="18953" y="10972"/>
                    <a:pt x="18948" y="11144"/>
                    <a:pt x="18937" y="11315"/>
                  </a:cubicBezTo>
                  <a:lnTo>
                    <a:pt x="21578" y="11483"/>
                  </a:lnTo>
                  <a:cubicBezTo>
                    <a:pt x="21592" y="11255"/>
                    <a:pt x="21600" y="11027"/>
                    <a:pt x="21600" y="10800"/>
                  </a:cubicBezTo>
                  <a:cubicBezTo>
                    <a:pt x="21600" y="4835"/>
                    <a:pt x="16764" y="0"/>
                    <a:pt x="10800" y="0"/>
                  </a:cubicBezTo>
                  <a:cubicBezTo>
                    <a:pt x="4835" y="0"/>
                    <a:pt x="0" y="4835"/>
                    <a:pt x="0" y="10800"/>
                  </a:cubicBezTo>
                  <a:cubicBezTo>
                    <a:pt x="0" y="11027"/>
                    <a:pt x="7" y="11255"/>
                    <a:pt x="21" y="11483"/>
                  </a:cubicBezTo>
                  <a:close/>
                </a:path>
              </a:pathLst>
            </a:custGeom>
            <a:noFill/>
            <a:ln w="19050">
              <a:solidFill>
                <a:schemeClr val="tx1"/>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9535" name="Group 31">
            <a:extLst>
              <a:ext uri="{FF2B5EF4-FFF2-40B4-BE49-F238E27FC236}">
                <a16:creationId xmlns:a16="http://schemas.microsoft.com/office/drawing/2014/main" id="{DA7E4FF0-9BFC-432A-AA58-0AB0BF74631B}"/>
              </a:ext>
            </a:extLst>
          </p:cNvPr>
          <p:cNvGrpSpPr>
            <a:grpSpLocks/>
          </p:cNvGrpSpPr>
          <p:nvPr/>
        </p:nvGrpSpPr>
        <p:grpSpPr bwMode="auto">
          <a:xfrm>
            <a:off x="812800" y="4562475"/>
            <a:ext cx="4664075" cy="347663"/>
            <a:chOff x="418" y="2421"/>
            <a:chExt cx="2938" cy="219"/>
          </a:xfrm>
        </p:grpSpPr>
        <p:sp>
          <p:nvSpPr>
            <p:cNvPr id="149536" name="Line 32">
              <a:extLst>
                <a:ext uri="{FF2B5EF4-FFF2-40B4-BE49-F238E27FC236}">
                  <a16:creationId xmlns:a16="http://schemas.microsoft.com/office/drawing/2014/main" id="{DB81E2D1-32A3-4736-B777-A4FE048098F6}"/>
                </a:ext>
              </a:extLst>
            </p:cNvPr>
            <p:cNvSpPr>
              <a:spLocks noChangeShapeType="1"/>
            </p:cNvSpPr>
            <p:nvPr/>
          </p:nvSpPr>
          <p:spPr bwMode="auto">
            <a:xfrm>
              <a:off x="418" y="2462"/>
              <a:ext cx="293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9537" name="Oval 33">
              <a:extLst>
                <a:ext uri="{FF2B5EF4-FFF2-40B4-BE49-F238E27FC236}">
                  <a16:creationId xmlns:a16="http://schemas.microsoft.com/office/drawing/2014/main" id="{8A033F95-591A-456C-8248-616D9C6F7060}"/>
                </a:ext>
              </a:extLst>
            </p:cNvPr>
            <p:cNvSpPr>
              <a:spLocks noChangeAspect="1" noChangeArrowheads="1"/>
            </p:cNvSpPr>
            <p:nvPr/>
          </p:nvSpPr>
          <p:spPr bwMode="auto">
            <a:xfrm>
              <a:off x="2185" y="2421"/>
              <a:ext cx="82" cy="82"/>
            </a:xfrm>
            <a:prstGeom prst="ellipse">
              <a:avLst/>
            </a:prstGeom>
            <a:solidFill>
              <a:schemeClr val="tx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149538" name="Object 34">
              <a:extLst>
                <a:ext uri="{FF2B5EF4-FFF2-40B4-BE49-F238E27FC236}">
                  <a16:creationId xmlns:a16="http://schemas.microsoft.com/office/drawing/2014/main" id="{50ECFB29-B2F8-4332-AFD3-5DA2B5C4C4DE}"/>
                </a:ext>
              </a:extLst>
            </p:cNvPr>
            <p:cNvGraphicFramePr>
              <a:graphicFrameLocks noChangeAspect="1"/>
            </p:cNvGraphicFramePr>
            <p:nvPr/>
          </p:nvGraphicFramePr>
          <p:xfrm>
            <a:off x="2092" y="2488"/>
            <a:ext cx="144" cy="152"/>
          </p:xfrm>
          <a:graphic>
            <a:graphicData uri="http://schemas.openxmlformats.org/presentationml/2006/ole">
              <mc:AlternateContent xmlns:mc="http://schemas.openxmlformats.org/markup-compatibility/2006">
                <mc:Choice xmlns:v="urn:schemas-microsoft-com:vml" Requires="v">
                  <p:oleObj spid="_x0000_s212995" name="Equation" r:id="rId9" imgW="228600" imgH="241200" progId="Equation.DSMT4">
                    <p:embed/>
                  </p:oleObj>
                </mc:Choice>
                <mc:Fallback>
                  <p:oleObj name="Equation" r:id="rId9" imgW="228600" imgH="241200" progId="Equation.DSMT4">
                    <p:embed/>
                    <p:pic>
                      <p:nvPicPr>
                        <p:cNvPr id="0" name="Object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92" y="2488"/>
                          <a:ext cx="144"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49539" name="Group 35">
            <a:extLst>
              <a:ext uri="{FF2B5EF4-FFF2-40B4-BE49-F238E27FC236}">
                <a16:creationId xmlns:a16="http://schemas.microsoft.com/office/drawing/2014/main" id="{F7EEA007-AA5A-4890-B1BD-61EDBD479637}"/>
              </a:ext>
            </a:extLst>
          </p:cNvPr>
          <p:cNvGrpSpPr>
            <a:grpSpLocks/>
          </p:cNvGrpSpPr>
          <p:nvPr/>
        </p:nvGrpSpPr>
        <p:grpSpPr bwMode="auto">
          <a:xfrm>
            <a:off x="649288" y="4178300"/>
            <a:ext cx="665162" cy="900113"/>
            <a:chOff x="315" y="2179"/>
            <a:chExt cx="419" cy="567"/>
          </a:xfrm>
        </p:grpSpPr>
        <p:sp>
          <p:nvSpPr>
            <p:cNvPr id="149540" name="Line 36">
              <a:extLst>
                <a:ext uri="{FF2B5EF4-FFF2-40B4-BE49-F238E27FC236}">
                  <a16:creationId xmlns:a16="http://schemas.microsoft.com/office/drawing/2014/main" id="{E43D1326-B35F-418D-9918-7F617F920F7F}"/>
                </a:ext>
              </a:extLst>
            </p:cNvPr>
            <p:cNvSpPr>
              <a:spLocks noChangeShapeType="1"/>
            </p:cNvSpPr>
            <p:nvPr/>
          </p:nvSpPr>
          <p:spPr bwMode="auto">
            <a:xfrm>
              <a:off x="726" y="2179"/>
              <a:ext cx="8" cy="56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9541" name="Line 37">
              <a:extLst>
                <a:ext uri="{FF2B5EF4-FFF2-40B4-BE49-F238E27FC236}">
                  <a16:creationId xmlns:a16="http://schemas.microsoft.com/office/drawing/2014/main" id="{AC82998E-E0B4-48AE-A56E-F6F58BA83DE1}"/>
                </a:ext>
              </a:extLst>
            </p:cNvPr>
            <p:cNvSpPr>
              <a:spLocks noChangeShapeType="1"/>
            </p:cNvSpPr>
            <p:nvPr/>
          </p:nvSpPr>
          <p:spPr bwMode="auto">
            <a:xfrm>
              <a:off x="396" y="2307"/>
              <a:ext cx="326" cy="0"/>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9542" name="Line 38">
              <a:extLst>
                <a:ext uri="{FF2B5EF4-FFF2-40B4-BE49-F238E27FC236}">
                  <a16:creationId xmlns:a16="http://schemas.microsoft.com/office/drawing/2014/main" id="{423A7C00-CF62-4238-AD9D-CE8B38C64675}"/>
                </a:ext>
              </a:extLst>
            </p:cNvPr>
            <p:cNvSpPr>
              <a:spLocks noChangeShapeType="1"/>
            </p:cNvSpPr>
            <p:nvPr/>
          </p:nvSpPr>
          <p:spPr bwMode="auto">
            <a:xfrm flipV="1">
              <a:off x="503" y="2312"/>
              <a:ext cx="0" cy="142"/>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49543" name="Object 39">
              <a:extLst>
                <a:ext uri="{FF2B5EF4-FFF2-40B4-BE49-F238E27FC236}">
                  <a16:creationId xmlns:a16="http://schemas.microsoft.com/office/drawing/2014/main" id="{D0FC328A-9966-4030-B847-2CB67E923CDD}"/>
                </a:ext>
              </a:extLst>
            </p:cNvPr>
            <p:cNvGraphicFramePr>
              <a:graphicFrameLocks noChangeAspect="1"/>
            </p:cNvGraphicFramePr>
            <p:nvPr/>
          </p:nvGraphicFramePr>
          <p:xfrm>
            <a:off x="315" y="2313"/>
            <a:ext cx="104" cy="160"/>
          </p:xfrm>
          <a:graphic>
            <a:graphicData uri="http://schemas.openxmlformats.org/presentationml/2006/ole">
              <mc:AlternateContent xmlns:mc="http://schemas.openxmlformats.org/markup-compatibility/2006">
                <mc:Choice xmlns:v="urn:schemas-microsoft-com:vml" Requires="v">
                  <p:oleObj spid="_x0000_s212996" name="Equation" r:id="rId11" imgW="164880" imgH="253800" progId="Equation.DSMT4">
                    <p:embed/>
                  </p:oleObj>
                </mc:Choice>
                <mc:Fallback>
                  <p:oleObj name="Equation" r:id="rId11" imgW="164880" imgH="253800" progId="Equation.DSMT4">
                    <p:embed/>
                    <p:pic>
                      <p:nvPicPr>
                        <p:cNvPr id="0" name="Object 3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5" y="2313"/>
                          <a:ext cx="104"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49544" name="Group 40">
            <a:extLst>
              <a:ext uri="{FF2B5EF4-FFF2-40B4-BE49-F238E27FC236}">
                <a16:creationId xmlns:a16="http://schemas.microsoft.com/office/drawing/2014/main" id="{F2EE1ADD-36BC-45EE-84B8-50F659088620}"/>
              </a:ext>
            </a:extLst>
          </p:cNvPr>
          <p:cNvGrpSpPr>
            <a:grpSpLocks/>
          </p:cNvGrpSpPr>
          <p:nvPr/>
        </p:nvGrpSpPr>
        <p:grpSpPr bwMode="auto">
          <a:xfrm>
            <a:off x="7019925" y="3573463"/>
            <a:ext cx="1635125" cy="1752600"/>
            <a:chOff x="3798" y="153"/>
            <a:chExt cx="1030" cy="1104"/>
          </a:xfrm>
        </p:grpSpPr>
        <p:sp>
          <p:nvSpPr>
            <p:cNvPr id="149545" name="AutoShape 41">
              <a:extLst>
                <a:ext uri="{FF2B5EF4-FFF2-40B4-BE49-F238E27FC236}">
                  <a16:creationId xmlns:a16="http://schemas.microsoft.com/office/drawing/2014/main" id="{7E3D26F8-65BC-4955-9D45-3FBD41EA99CC}"/>
                </a:ext>
              </a:extLst>
            </p:cNvPr>
            <p:cNvSpPr>
              <a:spLocks noChangeArrowheads="1"/>
            </p:cNvSpPr>
            <p:nvPr/>
          </p:nvSpPr>
          <p:spPr bwMode="auto">
            <a:xfrm>
              <a:off x="4236" y="478"/>
              <a:ext cx="71" cy="204"/>
            </a:xfrm>
            <a:custGeom>
              <a:avLst/>
              <a:gdLst>
                <a:gd name="G0" fmla="+- 2834 0 0"/>
                <a:gd name="G1" fmla="+- 21600 0 2834"/>
                <a:gd name="G2" fmla="+- 21600 0 283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834" y="10800"/>
                  </a:moveTo>
                  <a:cubicBezTo>
                    <a:pt x="2834" y="15200"/>
                    <a:pt x="6400" y="18766"/>
                    <a:pt x="10800" y="18766"/>
                  </a:cubicBezTo>
                  <a:cubicBezTo>
                    <a:pt x="15200" y="18766"/>
                    <a:pt x="18766" y="15200"/>
                    <a:pt x="18766" y="10800"/>
                  </a:cubicBezTo>
                  <a:cubicBezTo>
                    <a:pt x="18766" y="6400"/>
                    <a:pt x="15200" y="2834"/>
                    <a:pt x="10800" y="2834"/>
                  </a:cubicBezTo>
                  <a:cubicBezTo>
                    <a:pt x="6400" y="2834"/>
                    <a:pt x="2834" y="6400"/>
                    <a:pt x="2834" y="10800"/>
                  </a:cubicBezTo>
                  <a:close/>
                </a:path>
              </a:pathLst>
            </a:cu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49546" name="AutoShape 42">
              <a:extLst>
                <a:ext uri="{FF2B5EF4-FFF2-40B4-BE49-F238E27FC236}">
                  <a16:creationId xmlns:a16="http://schemas.microsoft.com/office/drawing/2014/main" id="{12F95705-E679-4B10-B1FF-1DFE5F4DDF38}"/>
                </a:ext>
              </a:extLst>
            </p:cNvPr>
            <p:cNvSpPr>
              <a:spLocks noChangeArrowheads="1"/>
            </p:cNvSpPr>
            <p:nvPr/>
          </p:nvSpPr>
          <p:spPr bwMode="auto">
            <a:xfrm>
              <a:off x="4332" y="373"/>
              <a:ext cx="71" cy="204"/>
            </a:xfrm>
            <a:custGeom>
              <a:avLst/>
              <a:gdLst>
                <a:gd name="G0" fmla="+- 2834 0 0"/>
                <a:gd name="G1" fmla="+- 21600 0 2834"/>
                <a:gd name="G2" fmla="+- 21600 0 283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834" y="10800"/>
                  </a:moveTo>
                  <a:cubicBezTo>
                    <a:pt x="2834" y="15200"/>
                    <a:pt x="6400" y="18766"/>
                    <a:pt x="10800" y="18766"/>
                  </a:cubicBezTo>
                  <a:cubicBezTo>
                    <a:pt x="15200" y="18766"/>
                    <a:pt x="18766" y="15200"/>
                    <a:pt x="18766" y="10800"/>
                  </a:cubicBezTo>
                  <a:cubicBezTo>
                    <a:pt x="18766" y="6400"/>
                    <a:pt x="15200" y="2834"/>
                    <a:pt x="10800" y="2834"/>
                  </a:cubicBezTo>
                  <a:cubicBezTo>
                    <a:pt x="6400" y="2834"/>
                    <a:pt x="2834" y="6400"/>
                    <a:pt x="2834" y="10800"/>
                  </a:cubicBezTo>
                  <a:close/>
                </a:path>
              </a:pathLst>
            </a:cu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49547" name="AutoShape 43">
              <a:extLst>
                <a:ext uri="{FF2B5EF4-FFF2-40B4-BE49-F238E27FC236}">
                  <a16:creationId xmlns:a16="http://schemas.microsoft.com/office/drawing/2014/main" id="{9B8A36F0-3BD8-4591-AC06-143F7F1D5E85}"/>
                </a:ext>
              </a:extLst>
            </p:cNvPr>
            <p:cNvSpPr>
              <a:spLocks noChangeArrowheads="1"/>
            </p:cNvSpPr>
            <p:nvPr/>
          </p:nvSpPr>
          <p:spPr bwMode="auto">
            <a:xfrm>
              <a:off x="4243" y="745"/>
              <a:ext cx="71" cy="204"/>
            </a:xfrm>
            <a:custGeom>
              <a:avLst/>
              <a:gdLst>
                <a:gd name="G0" fmla="+- 2834 0 0"/>
                <a:gd name="G1" fmla="+- 21600 0 2834"/>
                <a:gd name="G2" fmla="+- 21600 0 283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834" y="10800"/>
                  </a:moveTo>
                  <a:cubicBezTo>
                    <a:pt x="2834" y="15200"/>
                    <a:pt x="6400" y="18766"/>
                    <a:pt x="10800" y="18766"/>
                  </a:cubicBezTo>
                  <a:cubicBezTo>
                    <a:pt x="15200" y="18766"/>
                    <a:pt x="18766" y="15200"/>
                    <a:pt x="18766" y="10800"/>
                  </a:cubicBezTo>
                  <a:cubicBezTo>
                    <a:pt x="18766" y="6400"/>
                    <a:pt x="15200" y="2834"/>
                    <a:pt x="10800" y="2834"/>
                  </a:cubicBezTo>
                  <a:cubicBezTo>
                    <a:pt x="6400" y="2834"/>
                    <a:pt x="2834" y="6400"/>
                    <a:pt x="2834" y="10800"/>
                  </a:cubicBezTo>
                  <a:close/>
                </a:path>
              </a:pathLst>
            </a:cu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49548" name="AutoShape 44">
              <a:extLst>
                <a:ext uri="{FF2B5EF4-FFF2-40B4-BE49-F238E27FC236}">
                  <a16:creationId xmlns:a16="http://schemas.microsoft.com/office/drawing/2014/main" id="{83DDBFB6-6D99-4083-8F4A-A4D6A8C95FF4}"/>
                </a:ext>
              </a:extLst>
            </p:cNvPr>
            <p:cNvSpPr>
              <a:spLocks noChangeArrowheads="1"/>
            </p:cNvSpPr>
            <p:nvPr/>
          </p:nvSpPr>
          <p:spPr bwMode="auto">
            <a:xfrm>
              <a:off x="4349" y="641"/>
              <a:ext cx="71" cy="204"/>
            </a:xfrm>
            <a:custGeom>
              <a:avLst/>
              <a:gdLst>
                <a:gd name="G0" fmla="+- 2834 0 0"/>
                <a:gd name="G1" fmla="+- 21600 0 2834"/>
                <a:gd name="G2" fmla="+- 21600 0 283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834" y="10800"/>
                  </a:moveTo>
                  <a:cubicBezTo>
                    <a:pt x="2834" y="15200"/>
                    <a:pt x="6400" y="18766"/>
                    <a:pt x="10800" y="18766"/>
                  </a:cubicBezTo>
                  <a:cubicBezTo>
                    <a:pt x="15200" y="18766"/>
                    <a:pt x="18766" y="15200"/>
                    <a:pt x="18766" y="10800"/>
                  </a:cubicBezTo>
                  <a:cubicBezTo>
                    <a:pt x="18766" y="6400"/>
                    <a:pt x="15200" y="2834"/>
                    <a:pt x="10800" y="2834"/>
                  </a:cubicBezTo>
                  <a:cubicBezTo>
                    <a:pt x="6400" y="2834"/>
                    <a:pt x="2834" y="6400"/>
                    <a:pt x="2834" y="10800"/>
                  </a:cubicBezTo>
                  <a:close/>
                </a:path>
              </a:pathLst>
            </a:cu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49549" name="AutoShape 45">
              <a:extLst>
                <a:ext uri="{FF2B5EF4-FFF2-40B4-BE49-F238E27FC236}">
                  <a16:creationId xmlns:a16="http://schemas.microsoft.com/office/drawing/2014/main" id="{E33818B7-F75D-45E0-9320-73D97C62FB79}"/>
                </a:ext>
              </a:extLst>
            </p:cNvPr>
            <p:cNvSpPr>
              <a:spLocks noChangeArrowheads="1"/>
            </p:cNvSpPr>
            <p:nvPr/>
          </p:nvSpPr>
          <p:spPr bwMode="auto">
            <a:xfrm>
              <a:off x="4446" y="462"/>
              <a:ext cx="71" cy="204"/>
            </a:xfrm>
            <a:custGeom>
              <a:avLst/>
              <a:gdLst>
                <a:gd name="G0" fmla="+- 2834 0 0"/>
                <a:gd name="G1" fmla="+- 21600 0 2834"/>
                <a:gd name="G2" fmla="+- 21600 0 283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834" y="10800"/>
                  </a:moveTo>
                  <a:cubicBezTo>
                    <a:pt x="2834" y="15200"/>
                    <a:pt x="6400" y="18766"/>
                    <a:pt x="10800" y="18766"/>
                  </a:cubicBezTo>
                  <a:cubicBezTo>
                    <a:pt x="15200" y="18766"/>
                    <a:pt x="18766" y="15200"/>
                    <a:pt x="18766" y="10800"/>
                  </a:cubicBezTo>
                  <a:cubicBezTo>
                    <a:pt x="18766" y="6400"/>
                    <a:pt x="15200" y="2834"/>
                    <a:pt x="10800" y="2834"/>
                  </a:cubicBezTo>
                  <a:cubicBezTo>
                    <a:pt x="6400" y="2834"/>
                    <a:pt x="2834" y="6400"/>
                    <a:pt x="2834" y="10800"/>
                  </a:cubicBezTo>
                  <a:close/>
                </a:path>
              </a:pathLst>
            </a:cu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49550" name="AutoShape 46">
              <a:extLst>
                <a:ext uri="{FF2B5EF4-FFF2-40B4-BE49-F238E27FC236}">
                  <a16:creationId xmlns:a16="http://schemas.microsoft.com/office/drawing/2014/main" id="{90FF42AA-D94B-496E-8E17-353EA002AD71}"/>
                </a:ext>
              </a:extLst>
            </p:cNvPr>
            <p:cNvSpPr>
              <a:spLocks noChangeArrowheads="1"/>
            </p:cNvSpPr>
            <p:nvPr/>
          </p:nvSpPr>
          <p:spPr bwMode="auto">
            <a:xfrm rot="16200000" flipH="1">
              <a:off x="3818" y="530"/>
              <a:ext cx="1104" cy="350"/>
            </a:xfrm>
            <a:prstGeom prst="parallelogram">
              <a:avLst>
                <a:gd name="adj" fmla="val 86086"/>
              </a:avLst>
            </a:prstGeom>
            <a:noFill/>
            <a:ln w="190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49551" name="AutoShape 47">
              <a:extLst>
                <a:ext uri="{FF2B5EF4-FFF2-40B4-BE49-F238E27FC236}">
                  <a16:creationId xmlns:a16="http://schemas.microsoft.com/office/drawing/2014/main" id="{5F5CEF19-6EAE-4A8C-BAFB-9D3A91F33898}"/>
                </a:ext>
              </a:extLst>
            </p:cNvPr>
            <p:cNvSpPr>
              <a:spLocks noChangeArrowheads="1"/>
            </p:cNvSpPr>
            <p:nvPr/>
          </p:nvSpPr>
          <p:spPr bwMode="auto">
            <a:xfrm>
              <a:off x="4445" y="745"/>
              <a:ext cx="71" cy="204"/>
            </a:xfrm>
            <a:custGeom>
              <a:avLst/>
              <a:gdLst>
                <a:gd name="G0" fmla="+- 2834 0 0"/>
                <a:gd name="G1" fmla="+- 21600 0 2834"/>
                <a:gd name="G2" fmla="+- 21600 0 283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834" y="10800"/>
                  </a:moveTo>
                  <a:cubicBezTo>
                    <a:pt x="2834" y="15200"/>
                    <a:pt x="6400" y="18766"/>
                    <a:pt x="10800" y="18766"/>
                  </a:cubicBezTo>
                  <a:cubicBezTo>
                    <a:pt x="15200" y="18766"/>
                    <a:pt x="18766" y="15200"/>
                    <a:pt x="18766" y="10800"/>
                  </a:cubicBezTo>
                  <a:cubicBezTo>
                    <a:pt x="18766" y="6400"/>
                    <a:pt x="15200" y="2834"/>
                    <a:pt x="10800" y="2834"/>
                  </a:cubicBezTo>
                  <a:cubicBezTo>
                    <a:pt x="6400" y="2834"/>
                    <a:pt x="2834" y="6400"/>
                    <a:pt x="2834" y="10800"/>
                  </a:cubicBezTo>
                  <a:close/>
                </a:path>
              </a:pathLst>
            </a:cu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49552" name="AutoShape 48">
              <a:extLst>
                <a:ext uri="{FF2B5EF4-FFF2-40B4-BE49-F238E27FC236}">
                  <a16:creationId xmlns:a16="http://schemas.microsoft.com/office/drawing/2014/main" id="{A9FA95EE-F9FE-4DFB-AB10-DC0933086C01}"/>
                </a:ext>
              </a:extLst>
            </p:cNvPr>
            <p:cNvSpPr>
              <a:spLocks noChangeArrowheads="1"/>
            </p:cNvSpPr>
            <p:nvPr/>
          </p:nvSpPr>
          <p:spPr bwMode="auto">
            <a:xfrm>
              <a:off x="4324" y="884"/>
              <a:ext cx="71" cy="204"/>
            </a:xfrm>
            <a:custGeom>
              <a:avLst/>
              <a:gdLst>
                <a:gd name="G0" fmla="+- 2834 0 0"/>
                <a:gd name="G1" fmla="+- 21600 0 2834"/>
                <a:gd name="G2" fmla="+- 21600 0 283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834" y="10800"/>
                  </a:moveTo>
                  <a:cubicBezTo>
                    <a:pt x="2834" y="15200"/>
                    <a:pt x="6400" y="18766"/>
                    <a:pt x="10800" y="18766"/>
                  </a:cubicBezTo>
                  <a:cubicBezTo>
                    <a:pt x="15200" y="18766"/>
                    <a:pt x="18766" y="15200"/>
                    <a:pt x="18766" y="10800"/>
                  </a:cubicBezTo>
                  <a:cubicBezTo>
                    <a:pt x="18766" y="6400"/>
                    <a:pt x="15200" y="2834"/>
                    <a:pt x="10800" y="2834"/>
                  </a:cubicBezTo>
                  <a:cubicBezTo>
                    <a:pt x="6400" y="2834"/>
                    <a:pt x="2834" y="6400"/>
                    <a:pt x="2834" y="10800"/>
                  </a:cubicBezTo>
                  <a:close/>
                </a:path>
              </a:pathLst>
            </a:cu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49553" name="Line 49">
              <a:extLst>
                <a:ext uri="{FF2B5EF4-FFF2-40B4-BE49-F238E27FC236}">
                  <a16:creationId xmlns:a16="http://schemas.microsoft.com/office/drawing/2014/main" id="{13324B25-B7BE-4873-8E66-BCEF418EB3A4}"/>
                </a:ext>
              </a:extLst>
            </p:cNvPr>
            <p:cNvSpPr>
              <a:spLocks noChangeShapeType="1"/>
            </p:cNvSpPr>
            <p:nvPr/>
          </p:nvSpPr>
          <p:spPr bwMode="auto">
            <a:xfrm>
              <a:off x="3798" y="526"/>
              <a:ext cx="267" cy="0"/>
            </a:xfrm>
            <a:prstGeom prst="line">
              <a:avLst/>
            </a:prstGeom>
            <a:noFill/>
            <a:ln w="28575">
              <a:solidFill>
                <a:srgbClr val="CC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49554" name="Line 50">
              <a:extLst>
                <a:ext uri="{FF2B5EF4-FFF2-40B4-BE49-F238E27FC236}">
                  <a16:creationId xmlns:a16="http://schemas.microsoft.com/office/drawing/2014/main" id="{1928081D-00C6-49F5-85B2-71165DBB011C}"/>
                </a:ext>
              </a:extLst>
            </p:cNvPr>
            <p:cNvSpPr>
              <a:spLocks noChangeShapeType="1"/>
            </p:cNvSpPr>
            <p:nvPr/>
          </p:nvSpPr>
          <p:spPr bwMode="auto">
            <a:xfrm>
              <a:off x="3798" y="639"/>
              <a:ext cx="267" cy="0"/>
            </a:xfrm>
            <a:prstGeom prst="line">
              <a:avLst/>
            </a:prstGeom>
            <a:noFill/>
            <a:ln w="28575">
              <a:solidFill>
                <a:srgbClr val="CC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49555" name="Line 51">
              <a:extLst>
                <a:ext uri="{FF2B5EF4-FFF2-40B4-BE49-F238E27FC236}">
                  <a16:creationId xmlns:a16="http://schemas.microsoft.com/office/drawing/2014/main" id="{7026BF42-2420-4794-8958-42E54A4B24EF}"/>
                </a:ext>
              </a:extLst>
            </p:cNvPr>
            <p:cNvSpPr>
              <a:spLocks noChangeShapeType="1"/>
            </p:cNvSpPr>
            <p:nvPr/>
          </p:nvSpPr>
          <p:spPr bwMode="auto">
            <a:xfrm>
              <a:off x="3798" y="752"/>
              <a:ext cx="267" cy="0"/>
            </a:xfrm>
            <a:prstGeom prst="line">
              <a:avLst/>
            </a:prstGeom>
            <a:noFill/>
            <a:ln w="28575">
              <a:solidFill>
                <a:srgbClr val="CC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49556" name="Line 52">
              <a:extLst>
                <a:ext uri="{FF2B5EF4-FFF2-40B4-BE49-F238E27FC236}">
                  <a16:creationId xmlns:a16="http://schemas.microsoft.com/office/drawing/2014/main" id="{AF973C18-EFCD-44A6-BB75-8847010DBDF1}"/>
                </a:ext>
              </a:extLst>
            </p:cNvPr>
            <p:cNvSpPr>
              <a:spLocks noChangeShapeType="1"/>
            </p:cNvSpPr>
            <p:nvPr/>
          </p:nvSpPr>
          <p:spPr bwMode="auto">
            <a:xfrm>
              <a:off x="3798" y="865"/>
              <a:ext cx="267" cy="0"/>
            </a:xfrm>
            <a:prstGeom prst="line">
              <a:avLst/>
            </a:prstGeom>
            <a:noFill/>
            <a:ln w="28575">
              <a:solidFill>
                <a:srgbClr val="CC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49557" name="Line 53">
              <a:extLst>
                <a:ext uri="{FF2B5EF4-FFF2-40B4-BE49-F238E27FC236}">
                  <a16:creationId xmlns:a16="http://schemas.microsoft.com/office/drawing/2014/main" id="{B61E336D-4B1C-409E-8C0E-78CEF3B8F67D}"/>
                </a:ext>
              </a:extLst>
            </p:cNvPr>
            <p:cNvSpPr>
              <a:spLocks noChangeShapeType="1"/>
            </p:cNvSpPr>
            <p:nvPr/>
          </p:nvSpPr>
          <p:spPr bwMode="auto">
            <a:xfrm>
              <a:off x="3798" y="978"/>
              <a:ext cx="267" cy="0"/>
            </a:xfrm>
            <a:prstGeom prst="line">
              <a:avLst/>
            </a:prstGeom>
            <a:noFill/>
            <a:ln w="28575">
              <a:solidFill>
                <a:srgbClr val="CC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nvGrpSpPr>
            <p:cNvPr id="149558" name="Group 54">
              <a:extLst>
                <a:ext uri="{FF2B5EF4-FFF2-40B4-BE49-F238E27FC236}">
                  <a16:creationId xmlns:a16="http://schemas.microsoft.com/office/drawing/2014/main" id="{D3C0AF60-256E-43BB-8D20-B290A15DA750}"/>
                </a:ext>
              </a:extLst>
            </p:cNvPr>
            <p:cNvGrpSpPr>
              <a:grpSpLocks/>
            </p:cNvGrpSpPr>
            <p:nvPr/>
          </p:nvGrpSpPr>
          <p:grpSpPr bwMode="auto">
            <a:xfrm>
              <a:off x="4617" y="217"/>
              <a:ext cx="211" cy="211"/>
              <a:chOff x="1282" y="2823"/>
              <a:chExt cx="211" cy="211"/>
            </a:xfrm>
          </p:grpSpPr>
          <p:sp>
            <p:nvSpPr>
              <p:cNvPr id="149559" name="Line 55">
                <a:extLst>
                  <a:ext uri="{FF2B5EF4-FFF2-40B4-BE49-F238E27FC236}">
                    <a16:creationId xmlns:a16="http://schemas.microsoft.com/office/drawing/2014/main" id="{2B4DA94B-8842-4BE7-9D2A-758B52F9E691}"/>
                  </a:ext>
                </a:extLst>
              </p:cNvPr>
              <p:cNvSpPr>
                <a:spLocks noChangeShapeType="1"/>
              </p:cNvSpPr>
              <p:nvPr/>
            </p:nvSpPr>
            <p:spPr bwMode="auto">
              <a:xfrm flipV="1">
                <a:off x="1282" y="2823"/>
                <a:ext cx="211" cy="187"/>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49560" name="Line 56">
                <a:extLst>
                  <a:ext uri="{FF2B5EF4-FFF2-40B4-BE49-F238E27FC236}">
                    <a16:creationId xmlns:a16="http://schemas.microsoft.com/office/drawing/2014/main" id="{587CBBE2-90A3-467A-9FC6-F43822C47A14}"/>
                  </a:ext>
                </a:extLst>
              </p:cNvPr>
              <p:cNvSpPr>
                <a:spLocks noChangeShapeType="1"/>
              </p:cNvSpPr>
              <p:nvPr/>
            </p:nvSpPr>
            <p:spPr bwMode="auto">
              <a:xfrm flipV="1">
                <a:off x="1282" y="2896"/>
                <a:ext cx="211" cy="138"/>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grpSp>
          <p:nvGrpSpPr>
            <p:cNvPr id="149561" name="Group 57">
              <a:extLst>
                <a:ext uri="{FF2B5EF4-FFF2-40B4-BE49-F238E27FC236}">
                  <a16:creationId xmlns:a16="http://schemas.microsoft.com/office/drawing/2014/main" id="{2A7E2EFC-956B-45E4-ADF0-BF2312FC9056}"/>
                </a:ext>
              </a:extLst>
            </p:cNvPr>
            <p:cNvGrpSpPr>
              <a:grpSpLocks/>
            </p:cNvGrpSpPr>
            <p:nvPr/>
          </p:nvGrpSpPr>
          <p:grpSpPr bwMode="auto">
            <a:xfrm flipV="1">
              <a:off x="4609" y="940"/>
              <a:ext cx="211" cy="211"/>
              <a:chOff x="1282" y="2823"/>
              <a:chExt cx="211" cy="211"/>
            </a:xfrm>
          </p:grpSpPr>
          <p:sp>
            <p:nvSpPr>
              <p:cNvPr id="149562" name="Line 58">
                <a:extLst>
                  <a:ext uri="{FF2B5EF4-FFF2-40B4-BE49-F238E27FC236}">
                    <a16:creationId xmlns:a16="http://schemas.microsoft.com/office/drawing/2014/main" id="{338CD739-3F3E-4D68-91AC-2D106E2DABF8}"/>
                  </a:ext>
                </a:extLst>
              </p:cNvPr>
              <p:cNvSpPr>
                <a:spLocks noChangeShapeType="1"/>
              </p:cNvSpPr>
              <p:nvPr/>
            </p:nvSpPr>
            <p:spPr bwMode="auto">
              <a:xfrm flipV="1">
                <a:off x="1282" y="2823"/>
                <a:ext cx="211" cy="187"/>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49563" name="Line 59">
                <a:extLst>
                  <a:ext uri="{FF2B5EF4-FFF2-40B4-BE49-F238E27FC236}">
                    <a16:creationId xmlns:a16="http://schemas.microsoft.com/office/drawing/2014/main" id="{84301C2E-D7F7-4CBA-802D-30944291954D}"/>
                  </a:ext>
                </a:extLst>
              </p:cNvPr>
              <p:cNvSpPr>
                <a:spLocks noChangeShapeType="1"/>
              </p:cNvSpPr>
              <p:nvPr/>
            </p:nvSpPr>
            <p:spPr bwMode="auto">
              <a:xfrm flipV="1">
                <a:off x="1282" y="2896"/>
                <a:ext cx="211" cy="138"/>
              </a:xfrm>
              <a:prstGeom prst="line">
                <a:avLst/>
              </a:prstGeom>
              <a:noFill/>
              <a:ln w="28575">
                <a:solidFill>
                  <a:srgbClr val="008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
          <p:nvSpPr>
            <p:cNvPr id="149564" name="Line 60">
              <a:extLst>
                <a:ext uri="{FF2B5EF4-FFF2-40B4-BE49-F238E27FC236}">
                  <a16:creationId xmlns:a16="http://schemas.microsoft.com/office/drawing/2014/main" id="{2593D877-1489-4DA2-80F3-25C6294CC261}"/>
                </a:ext>
              </a:extLst>
            </p:cNvPr>
            <p:cNvSpPr>
              <a:spLocks noChangeShapeType="1"/>
            </p:cNvSpPr>
            <p:nvPr/>
          </p:nvSpPr>
          <p:spPr bwMode="auto">
            <a:xfrm>
              <a:off x="3862" y="460"/>
              <a:ext cx="267" cy="0"/>
            </a:xfrm>
            <a:prstGeom prst="line">
              <a:avLst/>
            </a:prstGeom>
            <a:noFill/>
            <a:ln w="28575">
              <a:solidFill>
                <a:srgbClr val="CC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49565" name="Line 61">
              <a:extLst>
                <a:ext uri="{FF2B5EF4-FFF2-40B4-BE49-F238E27FC236}">
                  <a16:creationId xmlns:a16="http://schemas.microsoft.com/office/drawing/2014/main" id="{B6BB9139-E885-47F6-A05C-149CA4DC1CE9}"/>
                </a:ext>
              </a:extLst>
            </p:cNvPr>
            <p:cNvSpPr>
              <a:spLocks noChangeShapeType="1"/>
            </p:cNvSpPr>
            <p:nvPr/>
          </p:nvSpPr>
          <p:spPr bwMode="auto">
            <a:xfrm>
              <a:off x="3862" y="573"/>
              <a:ext cx="267" cy="0"/>
            </a:xfrm>
            <a:prstGeom prst="line">
              <a:avLst/>
            </a:prstGeom>
            <a:noFill/>
            <a:ln w="28575">
              <a:solidFill>
                <a:srgbClr val="CC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49566" name="Line 62">
              <a:extLst>
                <a:ext uri="{FF2B5EF4-FFF2-40B4-BE49-F238E27FC236}">
                  <a16:creationId xmlns:a16="http://schemas.microsoft.com/office/drawing/2014/main" id="{8CE7A9C4-04A7-420C-92C3-2321C91205F2}"/>
                </a:ext>
              </a:extLst>
            </p:cNvPr>
            <p:cNvSpPr>
              <a:spLocks noChangeShapeType="1"/>
            </p:cNvSpPr>
            <p:nvPr/>
          </p:nvSpPr>
          <p:spPr bwMode="auto">
            <a:xfrm>
              <a:off x="3862" y="686"/>
              <a:ext cx="267" cy="0"/>
            </a:xfrm>
            <a:prstGeom prst="line">
              <a:avLst/>
            </a:prstGeom>
            <a:noFill/>
            <a:ln w="28575">
              <a:solidFill>
                <a:srgbClr val="CC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49567" name="Line 63">
              <a:extLst>
                <a:ext uri="{FF2B5EF4-FFF2-40B4-BE49-F238E27FC236}">
                  <a16:creationId xmlns:a16="http://schemas.microsoft.com/office/drawing/2014/main" id="{ED387CE9-2E11-49D6-96DA-6DC8E098EBAF}"/>
                </a:ext>
              </a:extLst>
            </p:cNvPr>
            <p:cNvSpPr>
              <a:spLocks noChangeShapeType="1"/>
            </p:cNvSpPr>
            <p:nvPr/>
          </p:nvSpPr>
          <p:spPr bwMode="auto">
            <a:xfrm>
              <a:off x="3862" y="799"/>
              <a:ext cx="267" cy="0"/>
            </a:xfrm>
            <a:prstGeom prst="line">
              <a:avLst/>
            </a:prstGeom>
            <a:noFill/>
            <a:ln w="28575">
              <a:solidFill>
                <a:srgbClr val="CC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49568" name="Line 64">
              <a:extLst>
                <a:ext uri="{FF2B5EF4-FFF2-40B4-BE49-F238E27FC236}">
                  <a16:creationId xmlns:a16="http://schemas.microsoft.com/office/drawing/2014/main" id="{FC1B4BA6-20B6-4E78-BC9E-4D2387C48CC5}"/>
                </a:ext>
              </a:extLst>
            </p:cNvPr>
            <p:cNvSpPr>
              <a:spLocks noChangeShapeType="1"/>
            </p:cNvSpPr>
            <p:nvPr/>
          </p:nvSpPr>
          <p:spPr bwMode="auto">
            <a:xfrm>
              <a:off x="3862" y="912"/>
              <a:ext cx="267" cy="0"/>
            </a:xfrm>
            <a:prstGeom prst="line">
              <a:avLst/>
            </a:prstGeom>
            <a:noFill/>
            <a:ln w="28575">
              <a:solidFill>
                <a:srgbClr val="CC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graphicFrame>
        <p:nvGraphicFramePr>
          <p:cNvPr id="149569" name="Object 65">
            <a:extLst>
              <a:ext uri="{FF2B5EF4-FFF2-40B4-BE49-F238E27FC236}">
                <a16:creationId xmlns:a16="http://schemas.microsoft.com/office/drawing/2014/main" id="{C7A0A3CB-562D-4D56-A71C-5E2D386627EE}"/>
              </a:ext>
            </a:extLst>
          </p:cNvPr>
          <p:cNvGraphicFramePr>
            <a:graphicFrameLocks noChangeAspect="1"/>
          </p:cNvGraphicFramePr>
          <p:nvPr/>
        </p:nvGraphicFramePr>
        <p:xfrm>
          <a:off x="6591300" y="4314825"/>
          <a:ext cx="292100" cy="279400"/>
        </p:xfrm>
        <a:graphic>
          <a:graphicData uri="http://schemas.openxmlformats.org/presentationml/2006/ole">
            <mc:AlternateContent xmlns:mc="http://schemas.openxmlformats.org/markup-compatibility/2006">
              <mc:Choice xmlns:v="urn:schemas-microsoft-com:vml" Requires="v">
                <p:oleObj spid="_x0000_s212997" name="Equation" r:id="rId13" imgW="291960" imgH="279360" progId="Equation.DSMT4">
                  <p:embed/>
                </p:oleObj>
              </mc:Choice>
              <mc:Fallback>
                <p:oleObj name="Equation" r:id="rId13" imgW="291960" imgH="279360" progId="Equation.DSMT4">
                  <p:embed/>
                  <p:pic>
                    <p:nvPicPr>
                      <p:cNvPr id="0" name="Object 6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91300" y="4314825"/>
                        <a:ext cx="2921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9570" name="Object 66">
            <a:extLst>
              <a:ext uri="{FF2B5EF4-FFF2-40B4-BE49-F238E27FC236}">
                <a16:creationId xmlns:a16="http://schemas.microsoft.com/office/drawing/2014/main" id="{EA75FC0F-D9BC-4B1F-AF21-2260F90BB5D4}"/>
              </a:ext>
            </a:extLst>
          </p:cNvPr>
          <p:cNvGraphicFramePr>
            <a:graphicFrameLocks noChangeAspect="1"/>
          </p:cNvGraphicFramePr>
          <p:nvPr/>
        </p:nvGraphicFramePr>
        <p:xfrm>
          <a:off x="7799388" y="3379788"/>
          <a:ext cx="241300" cy="266700"/>
        </p:xfrm>
        <a:graphic>
          <a:graphicData uri="http://schemas.openxmlformats.org/presentationml/2006/ole">
            <mc:AlternateContent xmlns:mc="http://schemas.openxmlformats.org/markup-compatibility/2006">
              <mc:Choice xmlns:v="urn:schemas-microsoft-com:vml" Requires="v">
                <p:oleObj spid="_x0000_s212998" name="Equation" r:id="rId15" imgW="241200" imgH="266400" progId="Equation.DSMT4">
                  <p:embed/>
                </p:oleObj>
              </mc:Choice>
              <mc:Fallback>
                <p:oleObj name="Equation" r:id="rId15" imgW="241200" imgH="266400" progId="Equation.DSMT4">
                  <p:embed/>
                  <p:pic>
                    <p:nvPicPr>
                      <p:cNvPr id="0" name="Object 6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99388" y="3379788"/>
                        <a:ext cx="2413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49571" name="Picture 67">
            <a:extLst>
              <a:ext uri="{FF2B5EF4-FFF2-40B4-BE49-F238E27FC236}">
                <a16:creationId xmlns:a16="http://schemas.microsoft.com/office/drawing/2014/main" id="{A8888F88-EEFD-4EE1-9A17-33AB6F1D077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588125" y="620713"/>
            <a:ext cx="2459038" cy="2247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95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95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149515"/>
                                        </p:tgtEl>
                                        <p:attrNameLst>
                                          <p:attrName>style.visibility</p:attrName>
                                        </p:attrNameLst>
                                      </p:cBhvr>
                                      <p:to>
                                        <p:strVal val="visible"/>
                                      </p:to>
                                    </p:set>
                                    <p:animEffect transition="in" filter="wipe(down)">
                                      <p:cBhvr>
                                        <p:cTn id="15" dur="500"/>
                                        <p:tgtEl>
                                          <p:spTgt spid="149515"/>
                                        </p:tgtEl>
                                      </p:cBhvr>
                                    </p:animEffect>
                                  </p:childTnLst>
                                </p:cTn>
                              </p:par>
                            </p:childTnLst>
                          </p:cTn>
                        </p:par>
                        <p:par>
                          <p:cTn id="16" fill="hold" nodeType="afterGroup">
                            <p:stCondLst>
                              <p:cond delay="500"/>
                            </p:stCondLst>
                            <p:childTnLst>
                              <p:par>
                                <p:cTn id="17" presetID="1" presetClass="entr" presetSubtype="0" fill="hold" nodeType="afterEffect">
                                  <p:stCondLst>
                                    <p:cond delay="0"/>
                                  </p:stCondLst>
                                  <p:childTnLst>
                                    <p:set>
                                      <p:cBhvr>
                                        <p:cTn id="18" dur="1" fill="hold">
                                          <p:stCondLst>
                                            <p:cond delay="0"/>
                                          </p:stCondLst>
                                        </p:cTn>
                                        <p:tgtEl>
                                          <p:spTgt spid="14951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952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49516"/>
                                        </p:tgtEl>
                                        <p:attrNameLst>
                                          <p:attrName>style.visibility</p:attrName>
                                        </p:attrNameLst>
                                      </p:cBhvr>
                                      <p:to>
                                        <p:strVal val="visible"/>
                                      </p:to>
                                    </p:set>
                                    <p:animEffect transition="in" filter="wipe(down)">
                                      <p:cBhvr>
                                        <p:cTn id="27" dur="500"/>
                                        <p:tgtEl>
                                          <p:spTgt spid="149516"/>
                                        </p:tgtEl>
                                      </p:cBhvr>
                                    </p:animEffect>
                                  </p:childTnLst>
                                </p:cTn>
                              </p:par>
                            </p:childTnLst>
                          </p:cTn>
                        </p:par>
                        <p:par>
                          <p:cTn id="28" fill="hold" nodeType="afterGroup">
                            <p:stCondLst>
                              <p:cond delay="500"/>
                            </p:stCondLst>
                            <p:childTnLst>
                              <p:par>
                                <p:cTn id="29" presetID="1" presetClass="entr" presetSubtype="0" fill="hold" nodeType="afterEffect">
                                  <p:stCondLst>
                                    <p:cond delay="0"/>
                                  </p:stCondLst>
                                  <p:childTnLst>
                                    <p:set>
                                      <p:cBhvr>
                                        <p:cTn id="30" dur="1" fill="hold">
                                          <p:stCondLst>
                                            <p:cond delay="0"/>
                                          </p:stCondLst>
                                        </p:cTn>
                                        <p:tgtEl>
                                          <p:spTgt spid="14952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495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9517"/>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3" presetClass="entr" presetSubtype="16" fill="hold" nodeType="clickEffect">
                                  <p:stCondLst>
                                    <p:cond delay="0"/>
                                  </p:stCondLst>
                                  <p:childTnLst>
                                    <p:set>
                                      <p:cBhvr>
                                        <p:cTn id="40" dur="1" fill="hold">
                                          <p:stCondLst>
                                            <p:cond delay="0"/>
                                          </p:stCondLst>
                                        </p:cTn>
                                        <p:tgtEl>
                                          <p:spTgt spid="149571"/>
                                        </p:tgtEl>
                                        <p:attrNameLst>
                                          <p:attrName>style.visibility</p:attrName>
                                        </p:attrNameLst>
                                      </p:cBhvr>
                                      <p:to>
                                        <p:strVal val="visible"/>
                                      </p:to>
                                    </p:set>
                                    <p:anim calcmode="lin" valueType="num">
                                      <p:cBhvr>
                                        <p:cTn id="41" dur="500" fill="hold"/>
                                        <p:tgtEl>
                                          <p:spTgt spid="149571"/>
                                        </p:tgtEl>
                                        <p:attrNameLst>
                                          <p:attrName>ppt_w</p:attrName>
                                        </p:attrNameLst>
                                      </p:cBhvr>
                                      <p:tavLst>
                                        <p:tav tm="0">
                                          <p:val>
                                            <p:fltVal val="0"/>
                                          </p:val>
                                        </p:tav>
                                        <p:tav tm="100000">
                                          <p:val>
                                            <p:strVal val="#ppt_w"/>
                                          </p:val>
                                        </p:tav>
                                      </p:tavLst>
                                    </p:anim>
                                    <p:anim calcmode="lin" valueType="num">
                                      <p:cBhvr>
                                        <p:cTn id="42" dur="500" fill="hold"/>
                                        <p:tgtEl>
                                          <p:spTgt spid="149571"/>
                                        </p:tgtEl>
                                        <p:attrNameLst>
                                          <p:attrName>ppt_h</p:attrName>
                                        </p:attrNameLst>
                                      </p:cBhvr>
                                      <p:tavLst>
                                        <p:tav tm="0">
                                          <p:val>
                                            <p:fltVal val="0"/>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4954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4956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49570"/>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149507">
                                            <p:txEl>
                                              <p:pRg st="0" end="0"/>
                                            </p:txEl>
                                          </p:spTgt>
                                        </p:tgtEl>
                                        <p:attrNameLst>
                                          <p:attrName>style.visibility</p:attrName>
                                        </p:attrNameLst>
                                      </p:cBhvr>
                                      <p:to>
                                        <p:strVal val="visible"/>
                                      </p:to>
                                    </p:set>
                                    <p:animEffect transition="in" filter="fade">
                                      <p:cBhvr>
                                        <p:cTn id="57" dur="1000"/>
                                        <p:tgtEl>
                                          <p:spTgt spid="149507">
                                            <p:txEl>
                                              <p:pRg st="0" end="0"/>
                                            </p:txEl>
                                          </p:spTgt>
                                        </p:tgtEl>
                                      </p:cBhvr>
                                    </p:animEffect>
                                    <p:anim calcmode="lin" valueType="num">
                                      <p:cBhvr>
                                        <p:cTn id="58" dur="1000" fill="hold"/>
                                        <p:tgtEl>
                                          <p:spTgt spid="149507">
                                            <p:txEl>
                                              <p:pRg st="0" end="0"/>
                                            </p:txEl>
                                          </p:spTgt>
                                        </p:tgtEl>
                                        <p:attrNameLst>
                                          <p:attrName>ppt_x</p:attrName>
                                        </p:attrNameLst>
                                      </p:cBhvr>
                                      <p:tavLst>
                                        <p:tav tm="0">
                                          <p:val>
                                            <p:strVal val="#ppt_x"/>
                                          </p:val>
                                        </p:tav>
                                        <p:tav tm="100000">
                                          <p:val>
                                            <p:strVal val="#ppt_x"/>
                                          </p:val>
                                        </p:tav>
                                      </p:tavLst>
                                    </p:anim>
                                    <p:anim calcmode="lin" valueType="num">
                                      <p:cBhvr>
                                        <p:cTn id="59" dur="1000" fill="hold"/>
                                        <p:tgtEl>
                                          <p:spTgt spid="14950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Rectangle 3">
            <a:extLst>
              <a:ext uri="{FF2B5EF4-FFF2-40B4-BE49-F238E27FC236}">
                <a16:creationId xmlns:a16="http://schemas.microsoft.com/office/drawing/2014/main" id="{4B3D9232-C63A-4189-A5D7-118BC6EC710B}"/>
              </a:ext>
            </a:extLst>
          </p:cNvPr>
          <p:cNvSpPr>
            <a:spLocks noGrp="1" noChangeArrowheads="1"/>
          </p:cNvSpPr>
          <p:nvPr>
            <p:ph type="body" idx="1"/>
          </p:nvPr>
        </p:nvSpPr>
        <p:spPr>
          <a:xfrm>
            <a:off x="395288" y="1484313"/>
            <a:ext cx="8458200" cy="4840287"/>
          </a:xfrm>
        </p:spPr>
        <p:txBody>
          <a:bodyPr/>
          <a:lstStyle/>
          <a:p>
            <a:pPr algn="just">
              <a:buFont typeface="Wingdings" panose="05000000000000000000" pitchFamily="2" charset="2"/>
              <a:buNone/>
            </a:pPr>
            <a:r>
              <a:rPr lang="zh-CN" altLang="en-US" sz="2800">
                <a:latin typeface="Arial Unicode MS" pitchFamily="34" charset="-122"/>
                <a:ea typeface="楷体_GB2312" pitchFamily="49" charset="-122"/>
              </a:rPr>
              <a:t>           </a:t>
            </a:r>
            <a:r>
              <a:rPr lang="zh-CN" altLang="en-US" sz="2800" b="1">
                <a:latin typeface="Times New Roman" panose="02020603050405020304" pitchFamily="18" charset="0"/>
                <a:ea typeface="楷体_GB2312" pitchFamily="49" charset="-122"/>
              </a:rPr>
              <a:t>设一薄箔的面积为</a:t>
            </a:r>
            <a:r>
              <a:rPr lang="en-US" altLang="zh-CN" sz="2800" b="1">
                <a:latin typeface="Times New Roman" panose="02020603050405020304" pitchFamily="18" charset="0"/>
                <a:ea typeface="楷体_GB2312" pitchFamily="49" charset="-122"/>
              </a:rPr>
              <a:t>A，</a:t>
            </a:r>
            <a:r>
              <a:rPr lang="zh-CN" altLang="en-US" sz="2800" b="1">
                <a:latin typeface="Times New Roman" panose="02020603050405020304" pitchFamily="18" charset="0"/>
                <a:ea typeface="楷体_GB2312" pitchFamily="49" charset="-122"/>
              </a:rPr>
              <a:t>厚度为</a:t>
            </a:r>
            <a:r>
              <a:rPr lang="en-US" altLang="zh-CN" sz="2800" b="1">
                <a:latin typeface="Times New Roman" panose="02020603050405020304" pitchFamily="18" charset="0"/>
                <a:ea typeface="楷体_GB2312" pitchFamily="49" charset="-122"/>
              </a:rPr>
              <a:t>t（</a:t>
            </a:r>
            <a:r>
              <a:rPr lang="zh-CN" altLang="en-US" sz="2800" b="1">
                <a:latin typeface="Times New Roman" panose="02020603050405020304" pitchFamily="18" charset="0"/>
                <a:ea typeface="楷体_GB2312" pitchFamily="49" charset="-122"/>
              </a:rPr>
              <a:t>薄箔很薄，以致薄箔中的原子对射来的</a:t>
            </a:r>
            <a:r>
              <a:rPr lang="en-US" altLang="zh-CN" sz="2800" b="1">
                <a:latin typeface="Times New Roman" panose="02020603050405020304" pitchFamily="18" charset="0"/>
                <a:ea typeface="楷体_GB2312" pitchFamily="49" charset="-122"/>
              </a:rPr>
              <a:t>α</a:t>
            </a:r>
            <a:r>
              <a:rPr lang="zh-CN" altLang="en-US" sz="2800" b="1">
                <a:latin typeface="Times New Roman" panose="02020603050405020304" pitchFamily="18" charset="0"/>
                <a:ea typeface="楷体_GB2312" pitchFamily="49" charset="-122"/>
              </a:rPr>
              <a:t>粒子前后不互相遮蔽，这个假使后面将进一步讨论），单位体积中的原子数为</a:t>
            </a:r>
            <a:r>
              <a:rPr lang="en-US" altLang="zh-CN" sz="2800" b="1">
                <a:latin typeface="Times New Roman" panose="02020603050405020304" pitchFamily="18" charset="0"/>
                <a:ea typeface="楷体_GB2312" pitchFamily="49" charset="-122"/>
              </a:rPr>
              <a:t>n，</a:t>
            </a:r>
            <a:r>
              <a:rPr lang="zh-CN" altLang="en-US" sz="2800" b="1">
                <a:latin typeface="Times New Roman" panose="02020603050405020304" pitchFamily="18" charset="0"/>
                <a:ea typeface="楷体_GB2312" pitchFamily="49" charset="-122"/>
              </a:rPr>
              <a:t>环的面积为</a:t>
            </a:r>
            <a:r>
              <a:rPr lang="en-US" altLang="zh-CN" sz="2800" b="1">
                <a:latin typeface="Times New Roman" panose="02020603050405020304" pitchFamily="18" charset="0"/>
                <a:ea typeface="楷体_GB2312" pitchFamily="49" charset="-122"/>
              </a:rPr>
              <a:t>dσ=2πb·|db|，</a:t>
            </a:r>
            <a:r>
              <a:rPr lang="zh-CN" altLang="en-US" sz="2800" b="1">
                <a:latin typeface="Times New Roman" panose="02020603050405020304" pitchFamily="18" charset="0"/>
                <a:ea typeface="楷体_GB2312" pitchFamily="49" charset="-122"/>
              </a:rPr>
              <a:t>则</a:t>
            </a:r>
            <a:endParaRPr lang="zh-CN" altLang="en-US" sz="2800" b="1">
              <a:latin typeface="Times New Roman" panose="02020603050405020304" pitchFamily="18" charset="0"/>
              <a:ea typeface="Arial Unicode MS" pitchFamily="34" charset="-122"/>
            </a:endParaRPr>
          </a:p>
          <a:p>
            <a:pPr>
              <a:buFont typeface="Wingdings" panose="05000000000000000000" pitchFamily="2" charset="2"/>
              <a:buNone/>
            </a:pPr>
            <a:endParaRPr lang="zh-CN" altLang="en-US" sz="2800" b="1"/>
          </a:p>
        </p:txBody>
      </p:sp>
      <p:graphicFrame>
        <p:nvGraphicFramePr>
          <p:cNvPr id="155652" name="Object 4">
            <a:extLst>
              <a:ext uri="{FF2B5EF4-FFF2-40B4-BE49-F238E27FC236}">
                <a16:creationId xmlns:a16="http://schemas.microsoft.com/office/drawing/2014/main" id="{DDE79C77-4650-4866-ACDE-94A09D5002F4}"/>
              </a:ext>
            </a:extLst>
          </p:cNvPr>
          <p:cNvGraphicFramePr>
            <a:graphicFrameLocks noChangeAspect="1"/>
          </p:cNvGraphicFramePr>
          <p:nvPr/>
        </p:nvGraphicFramePr>
        <p:xfrm>
          <a:off x="468313" y="3573463"/>
          <a:ext cx="8262937" cy="1449387"/>
        </p:xfrm>
        <a:graphic>
          <a:graphicData uri="http://schemas.openxmlformats.org/presentationml/2006/ole">
            <mc:AlternateContent xmlns:mc="http://schemas.openxmlformats.org/markup-compatibility/2006">
              <mc:Choice xmlns:v="urn:schemas-microsoft-com:vml" Requires="v">
                <p:oleObj spid="_x0000_s155654" name="公式" r:id="rId3" imgW="3187440" imgH="647640" progId="Equation.3">
                  <p:embed/>
                </p:oleObj>
              </mc:Choice>
              <mc:Fallback>
                <p:oleObj name="公式" r:id="rId3" imgW="3187440" imgH="647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3573463"/>
                        <a:ext cx="8262937" cy="1449387"/>
                      </a:xfrm>
                      <a:prstGeom prst="rect">
                        <a:avLst/>
                      </a:prstGeom>
                      <a:solidFill>
                        <a:srgbClr val="00FF00"/>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nodeType="clickEffect">
                                  <p:stCondLst>
                                    <p:cond delay="0"/>
                                  </p:stCondLst>
                                  <p:childTnLst>
                                    <p:set>
                                      <p:cBhvr>
                                        <p:cTn id="6" dur="1" fill="hold">
                                          <p:stCondLst>
                                            <p:cond delay="0"/>
                                          </p:stCondLst>
                                        </p:cTn>
                                        <p:tgtEl>
                                          <p:spTgt spid="155652"/>
                                        </p:tgtEl>
                                        <p:attrNameLst>
                                          <p:attrName>style.visibility</p:attrName>
                                        </p:attrNameLst>
                                      </p:cBhvr>
                                      <p:to>
                                        <p:strVal val="visible"/>
                                      </p:to>
                                    </p:set>
                                    <p:animEffect transition="in" filter="fade">
                                      <p:cBhvr>
                                        <p:cTn id="7" dur="770" decel="100000"/>
                                        <p:tgtEl>
                                          <p:spTgt spid="155652"/>
                                        </p:tgtEl>
                                      </p:cBhvr>
                                    </p:animEffect>
                                    <p:animScale>
                                      <p:cBhvr>
                                        <p:cTn id="8" dur="770" decel="100000"/>
                                        <p:tgtEl>
                                          <p:spTgt spid="155652"/>
                                        </p:tgtEl>
                                      </p:cBhvr>
                                      <p:from x="10000" y="10000"/>
                                      <p:to x="200000" y="450000"/>
                                    </p:animScale>
                                    <p:animScale>
                                      <p:cBhvr>
                                        <p:cTn id="9" dur="1230" accel="100000" fill="hold">
                                          <p:stCondLst>
                                            <p:cond delay="770"/>
                                          </p:stCondLst>
                                        </p:cTn>
                                        <p:tgtEl>
                                          <p:spTgt spid="155652"/>
                                        </p:tgtEl>
                                      </p:cBhvr>
                                      <p:from x="200000" y="450000"/>
                                      <p:to x="100000" y="100000"/>
                                    </p:animScale>
                                    <p:set>
                                      <p:cBhvr>
                                        <p:cTn id="10" dur="770" fill="hold"/>
                                        <p:tgtEl>
                                          <p:spTgt spid="155652"/>
                                        </p:tgtEl>
                                        <p:attrNameLst>
                                          <p:attrName>ppt_x</p:attrName>
                                        </p:attrNameLst>
                                      </p:cBhvr>
                                      <p:to>
                                        <p:strVal val="(0.5)"/>
                                      </p:to>
                                    </p:set>
                                    <p:anim from="(0.5)" to="(#ppt_x)" calcmode="lin" valueType="num">
                                      <p:cBhvr>
                                        <p:cTn id="11" dur="1230" accel="100000" fill="hold">
                                          <p:stCondLst>
                                            <p:cond delay="770"/>
                                          </p:stCondLst>
                                        </p:cTn>
                                        <p:tgtEl>
                                          <p:spTgt spid="155652"/>
                                        </p:tgtEl>
                                        <p:attrNameLst>
                                          <p:attrName>ppt_x</p:attrName>
                                        </p:attrNameLst>
                                      </p:cBhvr>
                                    </p:anim>
                                    <p:set>
                                      <p:cBhvr>
                                        <p:cTn id="12" dur="770" fill="hold"/>
                                        <p:tgtEl>
                                          <p:spTgt spid="155652"/>
                                        </p:tgtEl>
                                        <p:attrNameLst>
                                          <p:attrName>ppt_y</p:attrName>
                                        </p:attrNameLst>
                                      </p:cBhvr>
                                      <p:to>
                                        <p:strVal val="(#ppt_y+0.4)"/>
                                      </p:to>
                                    </p:set>
                                    <p:anim from="(#ppt_y+0.4)" to="(#ppt_y)" calcmode="lin" valueType="num">
                                      <p:cBhvr>
                                        <p:cTn id="13" dur="1230" accel="100000" fill="hold">
                                          <p:stCondLst>
                                            <p:cond delay="770"/>
                                          </p:stCondLst>
                                        </p:cTn>
                                        <p:tgtEl>
                                          <p:spTgt spid="155652"/>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3">
            <a:extLst>
              <a:ext uri="{FF2B5EF4-FFF2-40B4-BE49-F238E27FC236}">
                <a16:creationId xmlns:a16="http://schemas.microsoft.com/office/drawing/2014/main" id="{B5D228BB-BC57-40CD-B429-E2F4C30C807E}"/>
              </a:ext>
            </a:extLst>
          </p:cNvPr>
          <p:cNvSpPr>
            <a:spLocks noGrp="1" noChangeArrowheads="1"/>
          </p:cNvSpPr>
          <p:nvPr>
            <p:ph type="body" idx="1"/>
          </p:nvPr>
        </p:nvSpPr>
        <p:spPr>
          <a:xfrm>
            <a:off x="0" y="1981200"/>
            <a:ext cx="9144000" cy="4876800"/>
          </a:xfrm>
        </p:spPr>
        <p:txBody>
          <a:bodyPr/>
          <a:lstStyle/>
          <a:p>
            <a:pPr>
              <a:buFont typeface="Wingdings" panose="05000000000000000000" pitchFamily="2" charset="2"/>
              <a:buNone/>
            </a:pPr>
            <a:endParaRPr lang="zh-CN" altLang="en-US">
              <a:latin typeface="Times New Roman" panose="02020603050405020304" pitchFamily="18" charset="0"/>
              <a:ea typeface="楷体_GB2312" pitchFamily="49" charset="-122"/>
            </a:endParaRPr>
          </a:p>
          <a:p>
            <a:pPr>
              <a:buFont typeface="Wingdings" panose="05000000000000000000" pitchFamily="2" charset="2"/>
              <a:buNone/>
            </a:pPr>
            <a:endParaRPr lang="zh-CN" altLang="en-US">
              <a:latin typeface="Times New Roman" panose="02020603050405020304" pitchFamily="18" charset="0"/>
              <a:ea typeface="楷体_GB2312" pitchFamily="49" charset="-122"/>
            </a:endParaRPr>
          </a:p>
          <a:p>
            <a:pPr>
              <a:buFont typeface="Wingdings" panose="05000000000000000000" pitchFamily="2" charset="2"/>
              <a:buNone/>
            </a:pPr>
            <a:endParaRPr lang="zh-CN" altLang="en-US">
              <a:latin typeface="Times New Roman" panose="02020603050405020304" pitchFamily="18" charset="0"/>
              <a:ea typeface="楷体_GB2312" pitchFamily="49" charset="-122"/>
            </a:endParaRPr>
          </a:p>
          <a:p>
            <a:pPr>
              <a:buFont typeface="Wingdings" panose="05000000000000000000" pitchFamily="2" charset="2"/>
              <a:buNone/>
            </a:pPr>
            <a:endParaRPr lang="zh-CN" altLang="en-US">
              <a:latin typeface="Times New Roman" panose="02020603050405020304" pitchFamily="18" charset="0"/>
              <a:ea typeface="楷体_GB2312" pitchFamily="49" charset="-122"/>
            </a:endParaRPr>
          </a:p>
          <a:p>
            <a:pPr>
              <a:buFont typeface="Wingdings" panose="05000000000000000000" pitchFamily="2" charset="2"/>
              <a:buNone/>
            </a:pPr>
            <a:r>
              <a:rPr lang="zh-CN" altLang="en-US">
                <a:latin typeface="Times New Roman" panose="02020603050405020304" pitchFamily="18" charset="0"/>
                <a:ea typeface="楷体_GB2312" pitchFamily="49" charset="-122"/>
              </a:rPr>
              <a:t>    </a:t>
            </a:r>
            <a:r>
              <a:rPr lang="zh-CN" altLang="en-US" sz="2800" b="1">
                <a:latin typeface="Times New Roman" panose="02020603050405020304" pitchFamily="18" charset="0"/>
                <a:ea typeface="楷体_GB2312" pitchFamily="49" charset="-122"/>
              </a:rPr>
              <a:t>整个薄箔有许多这样的环，对应于一个原子核就有一个环，共有</a:t>
            </a:r>
            <a:r>
              <a:rPr lang="en-US" altLang="zh-CN" sz="2800" b="1">
                <a:latin typeface="Times New Roman" panose="02020603050405020304" pitchFamily="18" charset="0"/>
                <a:ea typeface="楷体_GB2312" pitchFamily="49" charset="-122"/>
              </a:rPr>
              <a:t>nAt</a:t>
            </a:r>
            <a:r>
              <a:rPr lang="zh-CN" altLang="en-US" sz="2800" b="1">
                <a:latin typeface="Times New Roman" panose="02020603050405020304" pitchFamily="18" charset="0"/>
                <a:ea typeface="楷体_GB2312" pitchFamily="49" charset="-122"/>
              </a:rPr>
              <a:t>个环，总的环面积为</a:t>
            </a:r>
            <a:r>
              <a:rPr lang="en-US" altLang="zh-CN" sz="2800" b="1">
                <a:latin typeface="Times New Roman" panose="02020603050405020304" pitchFamily="18" charset="0"/>
                <a:ea typeface="楷体_GB2312" pitchFamily="49" charset="-122"/>
              </a:rPr>
              <a:t>dΣ=nAt dσ，</a:t>
            </a:r>
            <a:r>
              <a:rPr lang="en-US" altLang="zh-CN" b="1">
                <a:latin typeface="Times New Roman" panose="02020603050405020304" pitchFamily="18" charset="0"/>
              </a:rPr>
              <a:t> </a:t>
            </a:r>
            <a:endParaRPr lang="zh-CN" altLang="en-US" b="1">
              <a:latin typeface="Times New Roman" panose="02020603050405020304" pitchFamily="18" charset="0"/>
            </a:endParaRPr>
          </a:p>
        </p:txBody>
      </p:sp>
      <p:graphicFrame>
        <p:nvGraphicFramePr>
          <p:cNvPr id="153604" name="Object 4">
            <a:extLst>
              <a:ext uri="{FF2B5EF4-FFF2-40B4-BE49-F238E27FC236}">
                <a16:creationId xmlns:a16="http://schemas.microsoft.com/office/drawing/2014/main" id="{75C7F66E-4231-4B2A-99A5-58799274577C}"/>
              </a:ext>
            </a:extLst>
          </p:cNvPr>
          <p:cNvGraphicFramePr>
            <a:graphicFrameLocks noChangeAspect="1"/>
          </p:cNvGraphicFramePr>
          <p:nvPr/>
        </p:nvGraphicFramePr>
        <p:xfrm>
          <a:off x="1160463" y="1493838"/>
          <a:ext cx="6769100" cy="1044575"/>
        </p:xfrm>
        <a:graphic>
          <a:graphicData uri="http://schemas.openxmlformats.org/presentationml/2006/ole">
            <mc:AlternateContent xmlns:mc="http://schemas.openxmlformats.org/markup-compatibility/2006">
              <mc:Choice xmlns:v="urn:schemas-microsoft-com:vml" Requires="v">
                <p:oleObj spid="_x0000_s153608" r:id="rId3" imgW="3302000" imgH="584200" progId="Equation.3">
                  <p:embed/>
                </p:oleObj>
              </mc:Choice>
              <mc:Fallback>
                <p:oleObj r:id="rId3" imgW="3302000" imgH="584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0463" y="1493838"/>
                        <a:ext cx="6769100" cy="1044575"/>
                      </a:xfrm>
                      <a:prstGeom prst="rect">
                        <a:avLst/>
                      </a:prstGeom>
                      <a:solidFill>
                        <a:srgbClr val="FFCC99"/>
                      </a:solidFill>
                    </p:spPr>
                  </p:pic>
                </p:oleObj>
              </mc:Fallback>
            </mc:AlternateContent>
          </a:graphicData>
        </a:graphic>
      </p:graphicFrame>
      <p:graphicFrame>
        <p:nvGraphicFramePr>
          <p:cNvPr id="153606" name="Object 6">
            <a:extLst>
              <a:ext uri="{FF2B5EF4-FFF2-40B4-BE49-F238E27FC236}">
                <a16:creationId xmlns:a16="http://schemas.microsoft.com/office/drawing/2014/main" id="{DD92C0ED-B65C-4A99-97A8-4FF70DE4F62C}"/>
              </a:ext>
            </a:extLst>
          </p:cNvPr>
          <p:cNvGraphicFramePr>
            <a:graphicFrameLocks noChangeAspect="1"/>
          </p:cNvGraphicFramePr>
          <p:nvPr/>
        </p:nvGraphicFramePr>
        <p:xfrm>
          <a:off x="1187450" y="2924175"/>
          <a:ext cx="4038600" cy="1163638"/>
        </p:xfrm>
        <a:graphic>
          <a:graphicData uri="http://schemas.openxmlformats.org/presentationml/2006/ole">
            <mc:AlternateContent xmlns:mc="http://schemas.openxmlformats.org/markup-compatibility/2006">
              <mc:Choice xmlns:v="urn:schemas-microsoft-com:vml" Requires="v">
                <p:oleObj spid="_x0000_s153609" r:id="rId5" imgW="1943100" imgH="647700" progId="Equation.3">
                  <p:embed/>
                </p:oleObj>
              </mc:Choice>
              <mc:Fallback>
                <p:oleObj r:id="rId5" imgW="1943100" imgH="6477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2924175"/>
                        <a:ext cx="4038600" cy="1163638"/>
                      </a:xfrm>
                      <a:prstGeom prst="rect">
                        <a:avLst/>
                      </a:prstGeom>
                      <a:solidFill>
                        <a:srgbClr val="00FFFF"/>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53606"/>
                                        </p:tgtEl>
                                        <p:attrNameLst>
                                          <p:attrName>style.visibility</p:attrName>
                                        </p:attrNameLst>
                                      </p:cBhvr>
                                      <p:to>
                                        <p:strVal val="visible"/>
                                      </p:to>
                                    </p:set>
                                    <p:animEffect transition="in" filter="fade">
                                      <p:cBhvr>
                                        <p:cTn id="7" dur="1000"/>
                                        <p:tgtEl>
                                          <p:spTgt spid="153606"/>
                                        </p:tgtEl>
                                      </p:cBhvr>
                                    </p:animEffect>
                                    <p:anim calcmode="lin" valueType="num">
                                      <p:cBhvr>
                                        <p:cTn id="8" dur="1000" fill="hold"/>
                                        <p:tgtEl>
                                          <p:spTgt spid="153606"/>
                                        </p:tgtEl>
                                        <p:attrNameLst>
                                          <p:attrName>ppt_x</p:attrName>
                                        </p:attrNameLst>
                                      </p:cBhvr>
                                      <p:tavLst>
                                        <p:tav tm="0">
                                          <p:val>
                                            <p:strVal val="#ppt_x"/>
                                          </p:val>
                                        </p:tav>
                                        <p:tav tm="100000">
                                          <p:val>
                                            <p:strVal val="#ppt_x"/>
                                          </p:val>
                                        </p:tav>
                                      </p:tavLst>
                                    </p:anim>
                                    <p:anim calcmode="lin" valueType="num">
                                      <p:cBhvr>
                                        <p:cTn id="9" dur="1000" fill="hold"/>
                                        <p:tgtEl>
                                          <p:spTgt spid="153606"/>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53603">
                                            <p:txEl>
                                              <p:pRg st="4" end="4"/>
                                            </p:txEl>
                                          </p:spTgt>
                                        </p:tgtEl>
                                        <p:attrNameLst>
                                          <p:attrName>style.visibility</p:attrName>
                                        </p:attrNameLst>
                                      </p:cBhvr>
                                      <p:to>
                                        <p:strVal val="visible"/>
                                      </p:to>
                                    </p:set>
                                    <p:anim calcmode="lin" valueType="num">
                                      <p:cBhvr additive="base">
                                        <p:cTn id="14" dur="500" fill="hold"/>
                                        <p:tgtEl>
                                          <p:spTgt spid="153603">
                                            <p:txEl>
                                              <p:pRg st="4" end="4"/>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5360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a:extLst>
              <a:ext uri="{FF2B5EF4-FFF2-40B4-BE49-F238E27FC236}">
                <a16:creationId xmlns:a16="http://schemas.microsoft.com/office/drawing/2014/main" id="{5C05D61B-BD70-4174-9B6E-DE291D13EA9C}"/>
              </a:ext>
            </a:extLst>
          </p:cNvPr>
          <p:cNvSpPr>
            <a:spLocks noGrp="1" noChangeArrowheads="1"/>
          </p:cNvSpPr>
          <p:nvPr>
            <p:ph type="body" idx="1"/>
          </p:nvPr>
        </p:nvSpPr>
        <p:spPr>
          <a:xfrm>
            <a:off x="395288" y="1484313"/>
            <a:ext cx="8269287" cy="3846512"/>
          </a:xfrm>
        </p:spPr>
        <p:txBody>
          <a:bodyPr/>
          <a:lstStyle/>
          <a:p>
            <a:pPr>
              <a:buFont typeface="Wingdings" panose="05000000000000000000" pitchFamily="2" charset="2"/>
              <a:buNone/>
            </a:pPr>
            <a:r>
              <a:rPr lang="zh-CN" altLang="en-US" b="1">
                <a:ea typeface="楷体_GB2312" pitchFamily="49" charset="-122"/>
              </a:rPr>
              <a:t>          </a:t>
            </a:r>
            <a:r>
              <a:rPr lang="zh-CN" altLang="en-US" sz="2800" b="1">
                <a:latin typeface="Times New Roman" panose="02020603050405020304" pitchFamily="18" charset="0"/>
                <a:ea typeface="楷体_GB2312" pitchFamily="49" charset="-122"/>
              </a:rPr>
              <a:t>汤姆孙被誉为“</a:t>
            </a:r>
            <a:r>
              <a:rPr lang="zh-CN" altLang="en-US" sz="2800" b="1">
                <a:solidFill>
                  <a:schemeClr val="hlink"/>
                </a:solidFill>
                <a:latin typeface="Times New Roman" panose="02020603050405020304" pitchFamily="18" charset="0"/>
                <a:ea typeface="楷体_GB2312" pitchFamily="49" charset="-122"/>
              </a:rPr>
              <a:t>一位最先打开通向基本粒子物理学大门的伟人</a:t>
            </a:r>
            <a:r>
              <a:rPr lang="zh-CN" altLang="en-US" sz="2800" b="1">
                <a:latin typeface="Times New Roman" panose="02020603050405020304" pitchFamily="18" charset="0"/>
                <a:ea typeface="楷体_GB2312" pitchFamily="49" charset="-122"/>
              </a:rPr>
              <a:t>”的主要原因，不仅仅在于侧出了电子的荷质比</a:t>
            </a:r>
            <a:r>
              <a:rPr lang="en-US" altLang="zh-CN" sz="2800" b="1">
                <a:latin typeface="Times New Roman" panose="02020603050405020304" pitchFamily="18" charset="0"/>
                <a:ea typeface="楷体_GB2312" pitchFamily="49" charset="-122"/>
              </a:rPr>
              <a:t>e/m</a:t>
            </a:r>
            <a:r>
              <a:rPr lang="zh-CN" altLang="en-US" sz="2800" b="1">
                <a:latin typeface="Times New Roman" panose="02020603050405020304" pitchFamily="18" charset="0"/>
                <a:ea typeface="楷体_GB2312" pitchFamily="49" charset="-122"/>
              </a:rPr>
              <a:t>的数值，而在于他敢于大胆地承认了电子的存在，作出了“有比原子小得多的微粒存在”的正确结论。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 calcmode="lin" valueType="num">
                                      <p:cBhvr>
                                        <p:cTn id="7" dur="1000" fill="hold"/>
                                        <p:tgtEl>
                                          <p:spTgt spid="98307">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98307">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a:extLst>
              <a:ext uri="{FF2B5EF4-FFF2-40B4-BE49-F238E27FC236}">
                <a16:creationId xmlns:a16="http://schemas.microsoft.com/office/drawing/2014/main" id="{C0934BB0-58B0-4CAB-B69A-4EFE70E597C8}"/>
              </a:ext>
            </a:extLst>
          </p:cNvPr>
          <p:cNvSpPr>
            <a:spLocks noGrp="1" noChangeArrowheads="1"/>
          </p:cNvSpPr>
          <p:nvPr>
            <p:ph type="body" idx="1"/>
          </p:nvPr>
        </p:nvSpPr>
        <p:spPr>
          <a:xfrm>
            <a:off x="0" y="1557338"/>
            <a:ext cx="8726488" cy="4114800"/>
          </a:xfrm>
        </p:spPr>
        <p:txBody>
          <a:bodyPr/>
          <a:lstStyle/>
          <a:p>
            <a:pPr algn="just">
              <a:buFont typeface="Wingdings" panose="05000000000000000000" pitchFamily="2" charset="2"/>
              <a:buNone/>
            </a:pPr>
            <a:r>
              <a:rPr lang="zh-CN" altLang="en-US" sz="2800" b="1">
                <a:latin typeface="Arial Unicode MS" pitchFamily="34" charset="-122"/>
                <a:ea typeface="楷体_GB2312" pitchFamily="49" charset="-122"/>
              </a:rPr>
              <a:t>          </a:t>
            </a:r>
            <a:r>
              <a:rPr lang="zh-CN" altLang="en-US" sz="2800" b="1">
                <a:latin typeface="Times New Roman" panose="02020603050405020304" pitchFamily="18" charset="0"/>
                <a:ea typeface="楷体_GB2312" pitchFamily="49" charset="-122"/>
              </a:rPr>
              <a:t>若有</a:t>
            </a:r>
            <a:r>
              <a:rPr lang="en-US" altLang="zh-CN" sz="2800" b="1">
                <a:latin typeface="Times New Roman" panose="02020603050405020304" pitchFamily="18" charset="0"/>
                <a:ea typeface="楷体_GB2312" pitchFamily="49" charset="-122"/>
              </a:rPr>
              <a:t>N</a:t>
            </a:r>
            <a:r>
              <a:rPr lang="zh-CN" altLang="en-US" sz="2800" b="1">
                <a:latin typeface="Times New Roman" panose="02020603050405020304" pitchFamily="18" charset="0"/>
                <a:ea typeface="楷体_GB2312" pitchFamily="49" charset="-122"/>
              </a:rPr>
              <a:t>个</a:t>
            </a:r>
            <a:r>
              <a:rPr lang="en-US" altLang="zh-CN" sz="2800" b="1">
                <a:latin typeface="Times New Roman" panose="02020603050405020304" pitchFamily="18" charset="0"/>
                <a:ea typeface="楷体_GB2312" pitchFamily="49" charset="-122"/>
              </a:rPr>
              <a:t>α</a:t>
            </a:r>
            <a:r>
              <a:rPr lang="zh-CN" altLang="en-US" sz="2800" b="1">
                <a:latin typeface="Times New Roman" panose="02020603050405020304" pitchFamily="18" charset="0"/>
                <a:ea typeface="楷体_GB2312" pitchFamily="49" charset="-122"/>
              </a:rPr>
              <a:t>粒子打在薄箔</a:t>
            </a:r>
            <a:r>
              <a:rPr lang="en-US" altLang="zh-CN" sz="2800" b="1">
                <a:latin typeface="Times New Roman" panose="02020603050405020304" pitchFamily="18" charset="0"/>
                <a:ea typeface="楷体_GB2312" pitchFamily="49" charset="-122"/>
              </a:rPr>
              <a:t>A</a:t>
            </a:r>
            <a:r>
              <a:rPr lang="zh-CN" altLang="en-US" sz="2800" b="1">
                <a:latin typeface="Times New Roman" panose="02020603050405020304" pitchFamily="18" charset="0"/>
                <a:ea typeface="楷体_GB2312" pitchFamily="49" charset="-122"/>
              </a:rPr>
              <a:t>上，则在</a:t>
            </a:r>
            <a:r>
              <a:rPr lang="en-US" altLang="zh-CN" sz="2800" b="1">
                <a:latin typeface="Times New Roman" panose="02020603050405020304" pitchFamily="18" charset="0"/>
                <a:ea typeface="楷体_GB2312" pitchFamily="49" charset="-122"/>
              </a:rPr>
              <a:t>dΩ</a:t>
            </a:r>
            <a:r>
              <a:rPr lang="zh-CN" altLang="en-US" sz="2800" b="1">
                <a:latin typeface="Times New Roman" panose="02020603050405020304" pitchFamily="18" charset="0"/>
                <a:ea typeface="楷体_GB2312" pitchFamily="49" charset="-122"/>
              </a:rPr>
              <a:t>方向上测量到</a:t>
            </a:r>
            <a:r>
              <a:rPr lang="en-US" altLang="zh-CN" sz="2800" b="1">
                <a:latin typeface="Times New Roman" panose="02020603050405020304" pitchFamily="18" charset="0"/>
                <a:ea typeface="楷体_GB2312" pitchFamily="49" charset="-122"/>
              </a:rPr>
              <a:t>α</a:t>
            </a:r>
            <a:r>
              <a:rPr lang="zh-CN" altLang="en-US" sz="2800" b="1">
                <a:latin typeface="Times New Roman" panose="02020603050405020304" pitchFamily="18" charset="0"/>
                <a:ea typeface="楷体_GB2312" pitchFamily="49" charset="-122"/>
              </a:rPr>
              <a:t>粒子数应为</a:t>
            </a:r>
            <a:r>
              <a:rPr lang="en-US" altLang="zh-CN" sz="2800" b="1">
                <a:latin typeface="Times New Roman" panose="02020603050405020304" pitchFamily="18" charset="0"/>
                <a:ea typeface="楷体_GB2312" pitchFamily="49" charset="-122"/>
              </a:rPr>
              <a:t>dN，</a:t>
            </a:r>
            <a:r>
              <a:rPr lang="zh-CN" altLang="en-US" sz="2800" b="1">
                <a:latin typeface="Times New Roman" panose="02020603050405020304" pitchFamily="18" charset="0"/>
                <a:ea typeface="楷体_GB2312" pitchFamily="49" charset="-122"/>
              </a:rPr>
              <a:t>几率为</a:t>
            </a:r>
          </a:p>
        </p:txBody>
      </p:sp>
      <p:graphicFrame>
        <p:nvGraphicFramePr>
          <p:cNvPr id="126980" name="Object 4">
            <a:extLst>
              <a:ext uri="{FF2B5EF4-FFF2-40B4-BE49-F238E27FC236}">
                <a16:creationId xmlns:a16="http://schemas.microsoft.com/office/drawing/2014/main" id="{C7DE9089-3FE9-49E1-892A-938BBD0B3A69}"/>
              </a:ext>
            </a:extLst>
          </p:cNvPr>
          <p:cNvGraphicFramePr>
            <a:graphicFrameLocks noChangeAspect="1"/>
          </p:cNvGraphicFramePr>
          <p:nvPr/>
        </p:nvGraphicFramePr>
        <p:xfrm>
          <a:off x="1676400" y="3048000"/>
          <a:ext cx="5672138" cy="1081088"/>
        </p:xfrm>
        <a:graphic>
          <a:graphicData uri="http://schemas.openxmlformats.org/presentationml/2006/ole">
            <mc:AlternateContent xmlns:mc="http://schemas.openxmlformats.org/markup-compatibility/2006">
              <mc:Choice xmlns:v="urn:schemas-microsoft-com:vml" Requires="v">
                <p:oleObj spid="_x0000_s126984" r:id="rId3" imgW="2349500" imgH="520700" progId="Equation.3">
                  <p:embed/>
                </p:oleObj>
              </mc:Choice>
              <mc:Fallback>
                <p:oleObj r:id="rId3" imgW="2349500" imgH="5207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048000"/>
                        <a:ext cx="5672138" cy="1081088"/>
                      </a:xfrm>
                      <a:prstGeom prst="rect">
                        <a:avLst/>
                      </a:prstGeom>
                      <a:solidFill>
                        <a:srgbClr val="FFCC99"/>
                      </a:solidFill>
                    </p:spPr>
                  </p:pic>
                </p:oleObj>
              </mc:Fallback>
            </mc:AlternateContent>
          </a:graphicData>
        </a:graphic>
      </p:graphicFrame>
      <p:graphicFrame>
        <p:nvGraphicFramePr>
          <p:cNvPr id="126982" name="Object 6">
            <a:extLst>
              <a:ext uri="{FF2B5EF4-FFF2-40B4-BE49-F238E27FC236}">
                <a16:creationId xmlns:a16="http://schemas.microsoft.com/office/drawing/2014/main" id="{5113909C-74DE-460A-BAA1-839D74EC7CDD}"/>
              </a:ext>
            </a:extLst>
          </p:cNvPr>
          <p:cNvGraphicFramePr>
            <a:graphicFrameLocks noChangeAspect="1"/>
          </p:cNvGraphicFramePr>
          <p:nvPr/>
        </p:nvGraphicFramePr>
        <p:xfrm>
          <a:off x="1692275" y="4292600"/>
          <a:ext cx="5181600" cy="1260475"/>
        </p:xfrm>
        <a:graphic>
          <a:graphicData uri="http://schemas.openxmlformats.org/presentationml/2006/ole">
            <mc:AlternateContent xmlns:mc="http://schemas.openxmlformats.org/markup-compatibility/2006">
              <mc:Choice xmlns:v="urn:schemas-microsoft-com:vml" Requires="v">
                <p:oleObj spid="_x0000_s126985" r:id="rId5" imgW="2298700" imgH="647700" progId="Equation.3">
                  <p:embed/>
                </p:oleObj>
              </mc:Choice>
              <mc:Fallback>
                <p:oleObj r:id="rId5" imgW="2298700" imgH="6477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4292600"/>
                        <a:ext cx="5181600" cy="1260475"/>
                      </a:xfrm>
                      <a:prstGeom prst="rect">
                        <a:avLst/>
                      </a:prstGeom>
                      <a:solidFill>
                        <a:srgbClr val="FFCC99"/>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6982"/>
                                        </p:tgtEl>
                                        <p:attrNameLst>
                                          <p:attrName>style.visibility</p:attrName>
                                        </p:attrNameLst>
                                      </p:cBhvr>
                                      <p:to>
                                        <p:strVal val="visible"/>
                                      </p:to>
                                    </p:set>
                                    <p:anim calcmode="lin" valueType="num">
                                      <p:cBhvr additive="base">
                                        <p:cTn id="7" dur="500" fill="hold"/>
                                        <p:tgtEl>
                                          <p:spTgt spid="126982"/>
                                        </p:tgtEl>
                                        <p:attrNameLst>
                                          <p:attrName>ppt_x</p:attrName>
                                        </p:attrNameLst>
                                      </p:cBhvr>
                                      <p:tavLst>
                                        <p:tav tm="0">
                                          <p:val>
                                            <p:strVal val="#ppt_x"/>
                                          </p:val>
                                        </p:tav>
                                        <p:tav tm="100000">
                                          <p:val>
                                            <p:strVal val="#ppt_x"/>
                                          </p:val>
                                        </p:tav>
                                      </p:tavLst>
                                    </p:anim>
                                    <p:anim calcmode="lin" valueType="num">
                                      <p:cBhvr additive="base">
                                        <p:cTn id="8" dur="500" fill="hold"/>
                                        <p:tgtEl>
                                          <p:spTgt spid="1269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a:extLst>
              <a:ext uri="{FF2B5EF4-FFF2-40B4-BE49-F238E27FC236}">
                <a16:creationId xmlns:a16="http://schemas.microsoft.com/office/drawing/2014/main" id="{FBCE7729-93CC-4BAF-B66B-9D3CD268EE4F}"/>
              </a:ext>
            </a:extLst>
          </p:cNvPr>
          <p:cNvSpPr>
            <a:spLocks noGrp="1" noChangeArrowheads="1"/>
          </p:cNvSpPr>
          <p:nvPr>
            <p:ph type="body" idx="1"/>
          </p:nvPr>
        </p:nvSpPr>
        <p:spPr>
          <a:xfrm>
            <a:off x="0" y="1341438"/>
            <a:ext cx="8955088" cy="5516562"/>
          </a:xfrm>
        </p:spPr>
        <p:txBody>
          <a:bodyPr/>
          <a:lstStyle/>
          <a:p>
            <a:pPr>
              <a:lnSpc>
                <a:spcPct val="90000"/>
              </a:lnSpc>
              <a:buFont typeface="Wingdings" panose="05000000000000000000" pitchFamily="2" charset="2"/>
              <a:buNone/>
            </a:pPr>
            <a:r>
              <a:rPr lang="zh-CN" altLang="en-US" sz="2800" b="1">
                <a:ea typeface="楷体_GB2312" pitchFamily="49" charset="-122"/>
              </a:rPr>
              <a:t>            定义微分截面：</a:t>
            </a:r>
          </a:p>
          <a:p>
            <a:pPr>
              <a:lnSpc>
                <a:spcPct val="90000"/>
              </a:lnSpc>
              <a:buFont typeface="Wingdings" panose="05000000000000000000" pitchFamily="2" charset="2"/>
              <a:buNone/>
            </a:pPr>
            <a:endParaRPr lang="zh-CN" altLang="en-US" sz="2800" b="1">
              <a:latin typeface="Times New Roman" panose="02020603050405020304" pitchFamily="18" charset="0"/>
              <a:ea typeface="楷体_GB2312" pitchFamily="49" charset="-122"/>
            </a:endParaRPr>
          </a:p>
          <a:p>
            <a:pPr>
              <a:lnSpc>
                <a:spcPct val="90000"/>
              </a:lnSpc>
              <a:buFont typeface="Wingdings" panose="05000000000000000000" pitchFamily="2" charset="2"/>
              <a:buNone/>
            </a:pPr>
            <a:endParaRPr lang="zh-CN" altLang="en-US" sz="2800" b="1">
              <a:latin typeface="Times New Roman" panose="02020603050405020304" pitchFamily="18" charset="0"/>
              <a:ea typeface="楷体_GB2312" pitchFamily="49" charset="-122"/>
            </a:endParaRPr>
          </a:p>
          <a:p>
            <a:pPr>
              <a:lnSpc>
                <a:spcPct val="90000"/>
              </a:lnSpc>
              <a:buFont typeface="Wingdings" panose="05000000000000000000" pitchFamily="2" charset="2"/>
              <a:buNone/>
            </a:pPr>
            <a:endParaRPr lang="zh-CN" altLang="en-US" sz="2800" b="1">
              <a:latin typeface="Times New Roman" panose="02020603050405020304" pitchFamily="18" charset="0"/>
              <a:ea typeface="楷体_GB2312" pitchFamily="49" charset="-122"/>
            </a:endParaRPr>
          </a:p>
          <a:p>
            <a:pPr>
              <a:lnSpc>
                <a:spcPct val="90000"/>
              </a:lnSpc>
              <a:buFont typeface="Wingdings" panose="05000000000000000000" pitchFamily="2" charset="2"/>
              <a:buNone/>
            </a:pPr>
            <a:endParaRPr lang="zh-CN" altLang="en-US" sz="2800" b="1">
              <a:latin typeface="Times New Roman" panose="02020603050405020304" pitchFamily="18" charset="0"/>
              <a:ea typeface="楷体_GB2312" pitchFamily="49" charset="-122"/>
            </a:endParaRPr>
          </a:p>
          <a:p>
            <a:pPr>
              <a:lnSpc>
                <a:spcPct val="90000"/>
              </a:lnSpc>
              <a:buFont typeface="Wingdings" panose="05000000000000000000" pitchFamily="2" charset="2"/>
              <a:buNone/>
            </a:pPr>
            <a:r>
              <a:rPr lang="zh-CN" altLang="en-US" sz="2800" b="1">
                <a:latin typeface="Times New Roman" panose="02020603050405020304" pitchFamily="18" charset="0"/>
                <a:ea typeface="楷体_GB2312" pitchFamily="49" charset="-122"/>
              </a:rPr>
              <a:t>     代表对于单位面积内每个靶核，单位入射粒子、单位立体角内的散射粒子几率。</a:t>
            </a:r>
          </a:p>
          <a:p>
            <a:pPr>
              <a:lnSpc>
                <a:spcPct val="90000"/>
              </a:lnSpc>
              <a:buFont typeface="Wingdings" panose="05000000000000000000" pitchFamily="2" charset="2"/>
              <a:buNone/>
            </a:pPr>
            <a:r>
              <a:rPr lang="en-US" altLang="zh-CN" sz="2800" b="1">
                <a:latin typeface="Times New Roman" panose="02020603050405020304" pitchFamily="18" charset="0"/>
                <a:ea typeface="楷体_GB2312" pitchFamily="49" charset="-122"/>
              </a:rPr>
              <a:t>            σ</a:t>
            </a:r>
            <a:r>
              <a:rPr lang="zh-CN" altLang="en-US" sz="2800" b="1">
                <a:latin typeface="Times New Roman" panose="02020603050405020304" pitchFamily="18" charset="0"/>
                <a:ea typeface="楷体_GB2312" pitchFamily="49" charset="-122"/>
              </a:rPr>
              <a:t>具有面积的量纲，通常以靶恩（简称靶，符号</a:t>
            </a:r>
            <a:r>
              <a:rPr lang="en-US" altLang="zh-CN" sz="2800" b="1">
                <a:latin typeface="Times New Roman" panose="02020603050405020304" pitchFamily="18" charset="0"/>
                <a:ea typeface="楷体_GB2312" pitchFamily="49" charset="-122"/>
              </a:rPr>
              <a:t>b，1b=10</a:t>
            </a:r>
            <a:r>
              <a:rPr lang="en-US" altLang="zh-CN" sz="2800" b="1" baseline="30000">
                <a:latin typeface="Times New Roman" panose="02020603050405020304" pitchFamily="18" charset="0"/>
                <a:ea typeface="楷体_GB2312" pitchFamily="49" charset="-122"/>
              </a:rPr>
              <a:t>-28</a:t>
            </a:r>
            <a:r>
              <a:rPr lang="en-US" altLang="zh-CN" sz="2800" b="1">
                <a:latin typeface="Times New Roman" panose="02020603050405020304" pitchFamily="18" charset="0"/>
                <a:ea typeface="楷体_GB2312" pitchFamily="49" charset="-122"/>
              </a:rPr>
              <a:t>m</a:t>
            </a:r>
            <a:r>
              <a:rPr lang="en-US" altLang="zh-CN" sz="2800" b="1" baseline="30000">
                <a:latin typeface="Times New Roman" panose="02020603050405020304" pitchFamily="18" charset="0"/>
                <a:ea typeface="楷体_GB2312" pitchFamily="49" charset="-122"/>
              </a:rPr>
              <a:t>2</a:t>
            </a:r>
            <a:r>
              <a:rPr lang="en-US" altLang="zh-CN" sz="2800" b="1">
                <a:latin typeface="Times New Roman" panose="02020603050405020304" pitchFamily="18" charset="0"/>
                <a:ea typeface="楷体_GB2312" pitchFamily="49" charset="-122"/>
              </a:rPr>
              <a:t>）</a:t>
            </a:r>
            <a:r>
              <a:rPr lang="zh-CN" altLang="en-US" sz="2800" b="1">
                <a:latin typeface="Times New Roman" panose="02020603050405020304" pitchFamily="18" charset="0"/>
                <a:ea typeface="楷体_GB2312" pitchFamily="49" charset="-122"/>
              </a:rPr>
              <a:t>作为截面的单位。</a:t>
            </a:r>
          </a:p>
          <a:p>
            <a:pPr>
              <a:lnSpc>
                <a:spcPct val="90000"/>
              </a:lnSpc>
              <a:buFont typeface="Wingdings" panose="05000000000000000000" pitchFamily="2" charset="2"/>
              <a:buNone/>
            </a:pPr>
            <a:r>
              <a:rPr lang="zh-CN" altLang="en-US" sz="2800" b="1">
                <a:latin typeface="Times New Roman" panose="02020603050405020304" pitchFamily="18" charset="0"/>
                <a:ea typeface="楷体_GB2312" pitchFamily="49" charset="-122"/>
              </a:rPr>
              <a:t>            相应的微分截面</a:t>
            </a:r>
            <a:r>
              <a:rPr lang="en-US" altLang="zh-CN" sz="2800" b="1">
                <a:latin typeface="Times New Roman" panose="02020603050405020304" pitchFamily="18" charset="0"/>
                <a:ea typeface="楷体_GB2312" pitchFamily="49" charset="-122"/>
              </a:rPr>
              <a:t>σ</a:t>
            </a:r>
            <a:r>
              <a:rPr lang="en-US" altLang="zh-CN" sz="2800" b="1" baseline="-30000">
                <a:latin typeface="Times New Roman" panose="02020603050405020304" pitchFamily="18" charset="0"/>
                <a:ea typeface="楷体_GB2312" pitchFamily="49" charset="-122"/>
              </a:rPr>
              <a:t>C</a:t>
            </a:r>
            <a:r>
              <a:rPr lang="en-US" altLang="zh-CN" sz="2800" b="1">
                <a:latin typeface="Times New Roman" panose="02020603050405020304" pitchFamily="18" charset="0"/>
                <a:ea typeface="楷体_GB2312" pitchFamily="49" charset="-122"/>
              </a:rPr>
              <a:t>(θ)</a:t>
            </a:r>
            <a:r>
              <a:rPr lang="zh-CN" altLang="en-US" sz="2800" b="1">
                <a:latin typeface="Times New Roman" panose="02020603050405020304" pitchFamily="18" charset="0"/>
                <a:ea typeface="楷体_GB2312" pitchFamily="49" charset="-122"/>
              </a:rPr>
              <a:t>的单位为</a:t>
            </a:r>
            <a:r>
              <a:rPr lang="en-US" altLang="zh-CN" sz="2800" b="1">
                <a:latin typeface="Times New Roman" panose="02020603050405020304" pitchFamily="18" charset="0"/>
                <a:ea typeface="楷体_GB2312" pitchFamily="49" charset="-122"/>
              </a:rPr>
              <a:t>b/sr，</a:t>
            </a:r>
            <a:r>
              <a:rPr lang="zh-CN" altLang="en-US" sz="2800" b="1">
                <a:latin typeface="Times New Roman" panose="02020603050405020304" pitchFamily="18" charset="0"/>
                <a:ea typeface="楷体_GB2312" pitchFamily="49" charset="-122"/>
              </a:rPr>
              <a:t>其物理意义是：</a:t>
            </a:r>
            <a:r>
              <a:rPr lang="en-US" altLang="zh-CN" sz="2800" b="1">
                <a:latin typeface="Times New Roman" panose="02020603050405020304" pitchFamily="18" charset="0"/>
                <a:ea typeface="楷体_GB2312" pitchFamily="49" charset="-122"/>
              </a:rPr>
              <a:t>α</a:t>
            </a:r>
            <a:r>
              <a:rPr lang="zh-CN" altLang="en-US" sz="2800" b="1">
                <a:latin typeface="Times New Roman" panose="02020603050405020304" pitchFamily="18" charset="0"/>
                <a:ea typeface="楷体_GB2312" pitchFamily="49" charset="-122"/>
              </a:rPr>
              <a:t>粒子散射到</a:t>
            </a:r>
            <a:r>
              <a:rPr lang="en-US" altLang="zh-CN" sz="2800" b="1" i="1">
                <a:latin typeface="Times New Roman" panose="02020603050405020304" pitchFamily="18" charset="0"/>
                <a:ea typeface="楷体_GB2312" pitchFamily="49" charset="-122"/>
              </a:rPr>
              <a:t>θ</a:t>
            </a:r>
            <a:r>
              <a:rPr lang="zh-CN" altLang="en-US" sz="2800" b="1">
                <a:latin typeface="Times New Roman" panose="02020603050405020304" pitchFamily="18" charset="0"/>
                <a:ea typeface="楷体_GB2312" pitchFamily="49" charset="-122"/>
              </a:rPr>
              <a:t>到</a:t>
            </a:r>
            <a:r>
              <a:rPr lang="en-US" altLang="zh-CN" sz="2800" b="1" i="1">
                <a:latin typeface="Times New Roman" panose="02020603050405020304" pitchFamily="18" charset="0"/>
                <a:ea typeface="楷体_GB2312" pitchFamily="49" charset="-122"/>
              </a:rPr>
              <a:t>θ</a:t>
            </a:r>
            <a:r>
              <a:rPr lang="en-US" altLang="zh-CN" sz="2800" b="1">
                <a:latin typeface="Times New Roman" panose="02020603050405020304" pitchFamily="18" charset="0"/>
                <a:ea typeface="楷体_GB2312" pitchFamily="49" charset="-122"/>
              </a:rPr>
              <a:t>—</a:t>
            </a:r>
            <a:r>
              <a:rPr lang="en-US" altLang="zh-CN" sz="2800" b="1" i="1">
                <a:latin typeface="Times New Roman" panose="02020603050405020304" pitchFamily="18" charset="0"/>
                <a:ea typeface="楷体_GB2312" pitchFamily="49" charset="-122"/>
              </a:rPr>
              <a:t>dθ</a:t>
            </a:r>
            <a:r>
              <a:rPr lang="zh-CN" altLang="en-US" sz="2800" b="1">
                <a:latin typeface="Times New Roman" panose="02020603050405020304" pitchFamily="18" charset="0"/>
                <a:ea typeface="楷体_GB2312" pitchFamily="49" charset="-122"/>
              </a:rPr>
              <a:t>之间、那么一个立体角元</a:t>
            </a:r>
            <a:r>
              <a:rPr lang="en-US" altLang="zh-CN" sz="2800" b="1">
                <a:latin typeface="Times New Roman" panose="02020603050405020304" pitchFamily="18" charset="0"/>
                <a:ea typeface="楷体_GB2312" pitchFamily="49" charset="-122"/>
              </a:rPr>
              <a:t>dΩ</a:t>
            </a:r>
            <a:r>
              <a:rPr lang="zh-CN" altLang="en-US" sz="2800" b="1">
                <a:latin typeface="Times New Roman" panose="02020603050405020304" pitchFamily="18" charset="0"/>
                <a:ea typeface="楷体_GB2312" pitchFamily="49" charset="-122"/>
              </a:rPr>
              <a:t>内每个原子的有效散射截面。</a:t>
            </a:r>
            <a:r>
              <a:rPr lang="zh-CN" altLang="en-US">
                <a:latin typeface="Times New Roman" panose="02020603050405020304" pitchFamily="18" charset="0"/>
                <a:ea typeface="楷体_GB2312" pitchFamily="49" charset="-122"/>
              </a:rPr>
              <a:t> </a:t>
            </a:r>
          </a:p>
        </p:txBody>
      </p:sp>
      <p:graphicFrame>
        <p:nvGraphicFramePr>
          <p:cNvPr id="125956" name="Object 4">
            <a:extLst>
              <a:ext uri="{FF2B5EF4-FFF2-40B4-BE49-F238E27FC236}">
                <a16:creationId xmlns:a16="http://schemas.microsoft.com/office/drawing/2014/main" id="{E858CAE5-A06F-4B12-9BA7-B449DBAEC879}"/>
              </a:ext>
            </a:extLst>
          </p:cNvPr>
          <p:cNvGraphicFramePr>
            <a:graphicFrameLocks noChangeAspect="1"/>
          </p:cNvGraphicFramePr>
          <p:nvPr/>
        </p:nvGraphicFramePr>
        <p:xfrm>
          <a:off x="1042988" y="2133600"/>
          <a:ext cx="7624762" cy="1092200"/>
        </p:xfrm>
        <a:graphic>
          <a:graphicData uri="http://schemas.openxmlformats.org/presentationml/2006/ole">
            <mc:AlternateContent xmlns:mc="http://schemas.openxmlformats.org/markup-compatibility/2006">
              <mc:Choice xmlns:v="urn:schemas-microsoft-com:vml" Requires="v">
                <p:oleObj spid="_x0000_s214016" name="公式" r:id="rId3" imgW="3898800" imgH="647640" progId="Equation.3">
                  <p:embed/>
                </p:oleObj>
              </mc:Choice>
              <mc:Fallback>
                <p:oleObj name="公式" r:id="rId3" imgW="3898800" imgH="647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133600"/>
                        <a:ext cx="7624762" cy="1092200"/>
                      </a:xfrm>
                      <a:prstGeom prst="rect">
                        <a:avLst/>
                      </a:prstGeom>
                      <a:solidFill>
                        <a:srgbClr val="33CCCC"/>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5955">
                                            <p:txEl>
                                              <p:pRg st="6" end="6"/>
                                            </p:txEl>
                                          </p:spTgt>
                                        </p:tgtEl>
                                        <p:attrNameLst>
                                          <p:attrName>style.visibility</p:attrName>
                                        </p:attrNameLst>
                                      </p:cBhvr>
                                      <p:to>
                                        <p:strVal val="visible"/>
                                      </p:to>
                                    </p:set>
                                    <p:anim calcmode="lin" valueType="num">
                                      <p:cBhvr additive="base">
                                        <p:cTn id="7" dur="500" fill="hold"/>
                                        <p:tgtEl>
                                          <p:spTgt spid="125955">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5955">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5955">
                                            <p:txEl>
                                              <p:pRg st="7" end="7"/>
                                            </p:txEl>
                                          </p:spTgt>
                                        </p:tgtEl>
                                        <p:attrNameLst>
                                          <p:attrName>style.visibility</p:attrName>
                                        </p:attrNameLst>
                                      </p:cBhvr>
                                      <p:to>
                                        <p:strVal val="visible"/>
                                      </p:to>
                                    </p:set>
                                    <p:anim calcmode="lin" valueType="num">
                                      <p:cBhvr additive="base">
                                        <p:cTn id="11" dur="500" fill="hold"/>
                                        <p:tgtEl>
                                          <p:spTgt spid="125955">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595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3">
            <a:extLst>
              <a:ext uri="{FF2B5EF4-FFF2-40B4-BE49-F238E27FC236}">
                <a16:creationId xmlns:a16="http://schemas.microsoft.com/office/drawing/2014/main" id="{8F256DF6-5A7A-4DC8-99D6-4CE08696B0D0}"/>
              </a:ext>
            </a:extLst>
          </p:cNvPr>
          <p:cNvSpPr>
            <a:spLocks noGrp="1" noChangeArrowheads="1"/>
          </p:cNvSpPr>
          <p:nvPr>
            <p:ph type="body" idx="1"/>
          </p:nvPr>
        </p:nvSpPr>
        <p:spPr>
          <a:xfrm>
            <a:off x="468313" y="1412875"/>
            <a:ext cx="8229600" cy="4114800"/>
          </a:xfrm>
        </p:spPr>
        <p:txBody>
          <a:bodyPr/>
          <a:lstStyle/>
          <a:p>
            <a:pPr algn="just">
              <a:buFont typeface="Wingdings" panose="05000000000000000000" pitchFamily="2" charset="2"/>
              <a:buNone/>
            </a:pPr>
            <a:r>
              <a:rPr lang="zh-CN" altLang="en-US" sz="2800" b="1">
                <a:latin typeface="Arial Unicode MS" pitchFamily="34" charset="-122"/>
                <a:ea typeface="楷体_GB2312" pitchFamily="49" charset="-122"/>
              </a:rPr>
              <a:t>            必须指出，在以上推导中假定原子核是不动的。如果抛弃这一假定，那末卢瑟福公式仍成立，但是它是对质心坐标系的。这个表达式在理论上是非常重要的，但在实际使用时，必须把它转到实验室坐标系。</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D3D97317-D173-4849-BAE5-7BE0FA4FDAB2}"/>
              </a:ext>
            </a:extLst>
          </p:cNvPr>
          <p:cNvSpPr>
            <a:spLocks noGrp="1" noChangeArrowheads="1"/>
          </p:cNvSpPr>
          <p:nvPr>
            <p:ph type="title"/>
          </p:nvPr>
        </p:nvSpPr>
        <p:spPr>
          <a:xfrm>
            <a:off x="1042988" y="1268413"/>
            <a:ext cx="7793037" cy="1143000"/>
          </a:xfrm>
        </p:spPr>
        <p:txBody>
          <a:bodyPr/>
          <a:lstStyle/>
          <a:p>
            <a:pPr>
              <a:lnSpc>
                <a:spcPct val="80000"/>
              </a:lnSpc>
            </a:pPr>
            <a:r>
              <a:rPr lang="zh-CN" altLang="en-US" sz="3600" b="1">
                <a:solidFill>
                  <a:schemeClr val="hlink"/>
                </a:solidFill>
                <a:latin typeface="Times New Roman" panose="02020603050405020304" pitchFamily="18" charset="0"/>
                <a:ea typeface="楷体_GB2312" pitchFamily="49" charset="-122"/>
              </a:rPr>
              <a:t>§1.4卢瑟福模型的实验验证</a:t>
            </a:r>
            <a:br>
              <a:rPr lang="zh-CN" altLang="en-US" sz="3600" b="1">
                <a:solidFill>
                  <a:schemeClr val="hlink"/>
                </a:solidFill>
                <a:latin typeface="Times New Roman" panose="02020603050405020304" pitchFamily="18" charset="0"/>
                <a:ea typeface="楷体_GB2312" pitchFamily="49" charset="-122"/>
              </a:rPr>
            </a:br>
            <a:br>
              <a:rPr lang="zh-CN" altLang="en-US" sz="3600" b="1">
                <a:solidFill>
                  <a:schemeClr val="hlink"/>
                </a:solidFill>
                <a:latin typeface="Times New Roman" panose="02020603050405020304" pitchFamily="18" charset="0"/>
                <a:ea typeface="楷体_GB2312" pitchFamily="49" charset="-122"/>
              </a:rPr>
            </a:br>
            <a:r>
              <a:rPr lang="en-US" altLang="zh-CN" sz="3200" b="1">
                <a:solidFill>
                  <a:schemeClr val="tx1"/>
                </a:solidFill>
                <a:latin typeface="Times New Roman" panose="02020603050405020304" pitchFamily="18" charset="0"/>
                <a:ea typeface="楷体_GB2312" pitchFamily="49" charset="-122"/>
              </a:rPr>
              <a:t>A、</a:t>
            </a:r>
            <a:r>
              <a:rPr lang="zh-CN" altLang="en-US" sz="3200" b="1">
                <a:solidFill>
                  <a:schemeClr val="tx1"/>
                </a:solidFill>
                <a:latin typeface="Times New Roman" panose="02020603050405020304" pitchFamily="18" charset="0"/>
                <a:ea typeface="楷体_GB2312" pitchFamily="49" charset="-122"/>
              </a:rPr>
              <a:t>盖革和马斯顿实验</a:t>
            </a:r>
            <a:br>
              <a:rPr lang="zh-CN" altLang="en-US">
                <a:latin typeface="Times New Roman" panose="02020603050405020304" pitchFamily="18" charset="0"/>
                <a:ea typeface="Arial Unicode MS" pitchFamily="34" charset="-122"/>
              </a:rPr>
            </a:br>
            <a:endParaRPr lang="zh-CN" altLang="en-US">
              <a:latin typeface="Times New Roman" panose="02020603050405020304" pitchFamily="18" charset="0"/>
              <a:ea typeface="Arial Unicode MS" pitchFamily="34" charset="-122"/>
            </a:endParaRPr>
          </a:p>
        </p:txBody>
      </p:sp>
      <p:sp>
        <p:nvSpPr>
          <p:cNvPr id="157699" name="Rectangle 3">
            <a:extLst>
              <a:ext uri="{FF2B5EF4-FFF2-40B4-BE49-F238E27FC236}">
                <a16:creationId xmlns:a16="http://schemas.microsoft.com/office/drawing/2014/main" id="{DDEDE95B-D81B-4575-A3CE-B5DF6952C7F4}"/>
              </a:ext>
            </a:extLst>
          </p:cNvPr>
          <p:cNvSpPr>
            <a:spLocks noGrp="1" noChangeArrowheads="1"/>
          </p:cNvSpPr>
          <p:nvPr>
            <p:ph type="body" sz="half" idx="1"/>
          </p:nvPr>
        </p:nvSpPr>
        <p:spPr>
          <a:xfrm>
            <a:off x="0" y="1916113"/>
            <a:ext cx="8604250" cy="4114800"/>
          </a:xfrm>
        </p:spPr>
        <p:txBody>
          <a:bodyPr/>
          <a:lstStyle/>
          <a:p>
            <a:pPr>
              <a:buFont typeface="Wingdings" panose="05000000000000000000" pitchFamily="2" charset="2"/>
              <a:buNone/>
            </a:pPr>
            <a:r>
              <a:rPr lang="zh-CN" altLang="en-US" sz="2800">
                <a:ea typeface="楷体_GB2312" pitchFamily="49" charset="-122"/>
              </a:rPr>
              <a:t>        </a:t>
            </a:r>
            <a:r>
              <a:rPr lang="zh-CN" altLang="en-US" sz="2400" b="1">
                <a:latin typeface="Times New Roman" panose="02020603050405020304" pitchFamily="18" charset="0"/>
                <a:ea typeface="楷体_GB2312" pitchFamily="49" charset="-122"/>
              </a:rPr>
              <a:t>卢瑟福理论是建</a:t>
            </a:r>
          </a:p>
          <a:p>
            <a:pPr>
              <a:buFont typeface="Wingdings" panose="05000000000000000000" pitchFamily="2" charset="2"/>
              <a:buNone/>
            </a:pPr>
            <a:r>
              <a:rPr lang="zh-CN" altLang="en-US" sz="2400" b="1">
                <a:latin typeface="Times New Roman" panose="02020603050405020304" pitchFamily="18" charset="0"/>
                <a:ea typeface="楷体_GB2312" pitchFamily="49" charset="-122"/>
              </a:rPr>
              <a:t>     立在原子的核式结构</a:t>
            </a:r>
          </a:p>
          <a:p>
            <a:pPr>
              <a:buFont typeface="Wingdings" panose="05000000000000000000" pitchFamily="2" charset="2"/>
              <a:buNone/>
            </a:pPr>
            <a:r>
              <a:rPr lang="zh-CN" altLang="en-US" sz="2400" b="1">
                <a:latin typeface="Times New Roman" panose="02020603050405020304" pitchFamily="18" charset="0"/>
                <a:ea typeface="楷体_GB2312" pitchFamily="49" charset="-122"/>
              </a:rPr>
              <a:t>     模型基础之上的，即</a:t>
            </a:r>
          </a:p>
          <a:p>
            <a:pPr>
              <a:buFont typeface="Wingdings" panose="05000000000000000000" pitchFamily="2" charset="2"/>
              <a:buNone/>
            </a:pPr>
            <a:r>
              <a:rPr lang="zh-CN" altLang="en-US" sz="2400" b="1">
                <a:latin typeface="Times New Roman" panose="02020603050405020304" pitchFamily="18" charset="0"/>
                <a:ea typeface="楷体_GB2312" pitchFamily="49" charset="-122"/>
              </a:rPr>
              <a:t>     原子中带正电部分集</a:t>
            </a:r>
          </a:p>
          <a:p>
            <a:pPr>
              <a:buFont typeface="Wingdings" panose="05000000000000000000" pitchFamily="2" charset="2"/>
              <a:buNone/>
            </a:pPr>
            <a:r>
              <a:rPr lang="zh-CN" altLang="en-US" sz="2400" b="1">
                <a:latin typeface="Times New Roman" panose="02020603050405020304" pitchFamily="18" charset="0"/>
                <a:ea typeface="楷体_GB2312" pitchFamily="49" charset="-122"/>
              </a:rPr>
              <a:t>     中在原子中心很小的</a:t>
            </a:r>
          </a:p>
          <a:p>
            <a:pPr>
              <a:buFont typeface="Wingdings" panose="05000000000000000000" pitchFamily="2" charset="2"/>
              <a:buNone/>
            </a:pPr>
            <a:r>
              <a:rPr lang="zh-CN" altLang="en-US" sz="2400" b="1">
                <a:latin typeface="Times New Roman" panose="02020603050405020304" pitchFamily="18" charset="0"/>
                <a:ea typeface="楷体_GB2312" pitchFamily="49" charset="-122"/>
              </a:rPr>
              <a:t>     体积中，但它占有整</a:t>
            </a:r>
          </a:p>
          <a:p>
            <a:pPr>
              <a:buFont typeface="Wingdings" panose="05000000000000000000" pitchFamily="2" charset="2"/>
              <a:buNone/>
            </a:pPr>
            <a:r>
              <a:rPr lang="zh-CN" altLang="en-US" sz="2400" b="1">
                <a:latin typeface="Times New Roman" panose="02020603050405020304" pitchFamily="18" charset="0"/>
                <a:ea typeface="楷体_GB2312" pitchFamily="49" charset="-122"/>
              </a:rPr>
              <a:t>     个原子99.9%以上的</a:t>
            </a:r>
          </a:p>
          <a:p>
            <a:pPr>
              <a:buFont typeface="Wingdings" panose="05000000000000000000" pitchFamily="2" charset="2"/>
              <a:buNone/>
            </a:pPr>
            <a:r>
              <a:rPr lang="zh-CN" altLang="en-US" sz="2400" b="1">
                <a:latin typeface="Times New Roman" panose="02020603050405020304" pitchFamily="18" charset="0"/>
                <a:ea typeface="楷体_GB2312" pitchFamily="49" charset="-122"/>
              </a:rPr>
              <a:t>      质量，</a:t>
            </a:r>
            <a:r>
              <a:rPr lang="en-US" altLang="zh-CN" sz="2400" b="1">
                <a:latin typeface="Times New Roman" panose="02020603050405020304" pitchFamily="18" charset="0"/>
                <a:ea typeface="楷体_GB2312" pitchFamily="49" charset="-122"/>
              </a:rPr>
              <a:t>α</a:t>
            </a:r>
            <a:r>
              <a:rPr lang="zh-CN" altLang="en-US" sz="2400" b="1">
                <a:latin typeface="Times New Roman" panose="02020603050405020304" pitchFamily="18" charset="0"/>
                <a:ea typeface="楷体_GB2312" pitchFamily="49" charset="-122"/>
              </a:rPr>
              <a:t>粒子在它外</a:t>
            </a:r>
          </a:p>
          <a:p>
            <a:pPr>
              <a:buFont typeface="Wingdings" panose="05000000000000000000" pitchFamily="2" charset="2"/>
              <a:buNone/>
            </a:pPr>
            <a:r>
              <a:rPr lang="zh-CN" altLang="en-US" sz="2400" b="1">
                <a:latin typeface="Times New Roman" panose="02020603050405020304" pitchFamily="18" charset="0"/>
                <a:ea typeface="楷体_GB2312" pitchFamily="49" charset="-122"/>
              </a:rPr>
              <a:t>      边运动，受原子全部正电荷+</a:t>
            </a:r>
            <a:r>
              <a:rPr lang="en-US" altLang="zh-CN" sz="2400" b="1">
                <a:latin typeface="Times New Roman" panose="02020603050405020304" pitchFamily="18" charset="0"/>
                <a:ea typeface="楷体_GB2312" pitchFamily="49" charset="-122"/>
              </a:rPr>
              <a:t>Ze</a:t>
            </a:r>
            <a:r>
              <a:rPr lang="zh-CN" altLang="en-US" sz="2400" b="1">
                <a:latin typeface="Times New Roman" panose="02020603050405020304" pitchFamily="18" charset="0"/>
                <a:ea typeface="楷体_GB2312" pitchFamily="49" charset="-122"/>
              </a:rPr>
              <a:t>的库仑力作用。若实际情况</a:t>
            </a:r>
          </a:p>
          <a:p>
            <a:pPr>
              <a:buFont typeface="Wingdings" panose="05000000000000000000" pitchFamily="2" charset="2"/>
              <a:buNone/>
            </a:pPr>
            <a:r>
              <a:rPr lang="zh-CN" altLang="en-US" sz="2400" b="1">
                <a:latin typeface="Times New Roman" panose="02020603050405020304" pitchFamily="18" charset="0"/>
                <a:ea typeface="楷体_GB2312" pitchFamily="49" charset="-122"/>
              </a:rPr>
              <a:t>      确是如此，那么实验结果应该与理论公式相符。</a:t>
            </a:r>
            <a:r>
              <a:rPr lang="zh-CN" altLang="en-US" sz="2400" b="1">
                <a:latin typeface="Times New Roman" panose="02020603050405020304" pitchFamily="18" charset="0"/>
              </a:rPr>
              <a:t> </a:t>
            </a:r>
          </a:p>
        </p:txBody>
      </p:sp>
    </p:spTree>
    <p:controls>
      <mc:AlternateContent xmlns:mc="http://schemas.openxmlformats.org/markup-compatibility/2006">
        <mc:Choice xmlns:v="urn:schemas-microsoft-com:vml" Requires="v">
          <p:control spid="157702" r:id="rId2" imgW="5866667" imgH="4897830"/>
        </mc:Choice>
        <mc:Fallback>
          <p:control r:id="rId2" imgW="5866667" imgH="4897830">
            <p:pic>
              <p:nvPicPr>
                <p:cNvPr id="157700" name="ShockwaveFlash1">
                  <a:extLst>
                    <a:ext uri="{FF2B5EF4-FFF2-40B4-BE49-F238E27FC236}">
                      <a16:creationId xmlns:a16="http://schemas.microsoft.com/office/drawing/2014/main" id="{E0D0F6AC-DBF7-48E1-A20B-83975757E926}"/>
                    </a:ext>
                  </a:extLst>
                </p:cNvPr>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1844675"/>
                  <a:ext cx="5795962" cy="3600450"/>
                </a:xfrm>
                <a:prstGeom prst="rect">
                  <a:avLst/>
                </a:prstGeom>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p:pull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E696EE9F-D730-4501-BAC0-B9B1EA56DCEA}"/>
              </a:ext>
            </a:extLst>
          </p:cNvPr>
          <p:cNvSpPr>
            <a:spLocks noGrp="1" noChangeArrowheads="1"/>
          </p:cNvSpPr>
          <p:nvPr>
            <p:ph type="title"/>
          </p:nvPr>
        </p:nvSpPr>
        <p:spPr>
          <a:xfrm>
            <a:off x="1350963" y="260350"/>
            <a:ext cx="7793037" cy="830263"/>
          </a:xfrm>
        </p:spPr>
        <p:txBody>
          <a:bodyPr/>
          <a:lstStyle/>
          <a:p>
            <a:r>
              <a:rPr lang="zh-CN" altLang="en-US" sz="2800" b="1">
                <a:solidFill>
                  <a:schemeClr val="tx1"/>
                </a:solidFill>
                <a:ea typeface="楷体_GB2312" pitchFamily="49" charset="-122"/>
              </a:rPr>
              <a:t>从</a:t>
            </a:r>
            <a:r>
              <a:rPr lang="zh-CN" altLang="en-US" sz="2800" b="1">
                <a:solidFill>
                  <a:schemeClr val="tx1"/>
                </a:solidFill>
                <a:latin typeface="Arial Unicode MS" pitchFamily="34" charset="-122"/>
                <a:ea typeface="楷体_GB2312" pitchFamily="49" charset="-122"/>
              </a:rPr>
              <a:t>卢瑟福</a:t>
            </a:r>
            <a:r>
              <a:rPr lang="zh-CN" altLang="en-US" sz="2800" b="1">
                <a:solidFill>
                  <a:schemeClr val="tx1"/>
                </a:solidFill>
                <a:ea typeface="楷体_GB2312" pitchFamily="49" charset="-122"/>
              </a:rPr>
              <a:t>公式可以看到以下四种关系：</a:t>
            </a:r>
            <a:r>
              <a:rPr lang="zh-CN" altLang="en-US" sz="2800" b="1">
                <a:solidFill>
                  <a:schemeClr val="tx1"/>
                </a:solidFill>
              </a:rPr>
              <a:t> </a:t>
            </a:r>
          </a:p>
        </p:txBody>
      </p:sp>
      <p:sp>
        <p:nvSpPr>
          <p:cNvPr id="160771" name="Rectangle 3">
            <a:extLst>
              <a:ext uri="{FF2B5EF4-FFF2-40B4-BE49-F238E27FC236}">
                <a16:creationId xmlns:a16="http://schemas.microsoft.com/office/drawing/2014/main" id="{0D2F5984-9EDD-42A0-B63B-D0190ADC5323}"/>
              </a:ext>
            </a:extLst>
          </p:cNvPr>
          <p:cNvSpPr>
            <a:spLocks noGrp="1" noChangeArrowheads="1"/>
          </p:cNvSpPr>
          <p:nvPr>
            <p:ph type="body" idx="1"/>
          </p:nvPr>
        </p:nvSpPr>
        <p:spPr>
          <a:xfrm>
            <a:off x="684213" y="2492375"/>
            <a:ext cx="8151812" cy="4365625"/>
          </a:xfrm>
        </p:spPr>
        <p:txBody>
          <a:bodyPr/>
          <a:lstStyle/>
          <a:p>
            <a:pPr>
              <a:lnSpc>
                <a:spcPct val="110000"/>
              </a:lnSpc>
            </a:pPr>
            <a:r>
              <a:rPr lang="en-US" altLang="zh-CN" sz="2800" b="1">
                <a:solidFill>
                  <a:schemeClr val="folHlink"/>
                </a:solidFill>
                <a:latin typeface="Times New Roman" panose="02020603050405020304" pitchFamily="18" charset="0"/>
                <a:ea typeface="楷体_GB2312" pitchFamily="49" charset="-122"/>
              </a:rPr>
              <a:t>A.</a:t>
            </a:r>
            <a:r>
              <a:rPr lang="en-US" altLang="zh-CN" sz="2800" b="1">
                <a:latin typeface="Times New Roman" panose="02020603050405020304" pitchFamily="18" charset="0"/>
                <a:ea typeface="楷体_GB2312" pitchFamily="49" charset="-122"/>
              </a:rPr>
              <a:t> </a:t>
            </a:r>
            <a:r>
              <a:rPr lang="zh-CN" altLang="en-US" sz="2800" b="1">
                <a:latin typeface="Times New Roman" panose="02020603050405020304" pitchFamily="18" charset="0"/>
                <a:ea typeface="楷体_GB2312" pitchFamily="49" charset="-122"/>
              </a:rPr>
              <a:t>在同一</a:t>
            </a:r>
            <a:r>
              <a:rPr lang="en-US" altLang="zh-CN" sz="2800" b="1">
                <a:latin typeface="Times New Roman" panose="02020603050405020304" pitchFamily="18" charset="0"/>
                <a:ea typeface="楷体_GB2312" pitchFamily="49" charset="-122"/>
              </a:rPr>
              <a:t>α</a:t>
            </a:r>
            <a:r>
              <a:rPr lang="zh-CN" altLang="en-US" sz="2800" b="1">
                <a:latin typeface="Times New Roman" panose="02020603050405020304" pitchFamily="18" charset="0"/>
                <a:ea typeface="楷体_GB2312" pitchFamily="49" charset="-122"/>
              </a:rPr>
              <a:t>粒子源和同一散射体的情况下，</a:t>
            </a:r>
            <a:r>
              <a:rPr lang="en-US" altLang="zh-CN" sz="2800" b="1">
                <a:latin typeface="Times New Roman" panose="02020603050405020304" pitchFamily="18" charset="0"/>
                <a:ea typeface="楷体_GB2312" pitchFamily="49" charset="-122"/>
              </a:rPr>
              <a:t>dN</a:t>
            </a:r>
            <a:r>
              <a:rPr lang="zh-CN" altLang="en-US" sz="2800" b="1">
                <a:latin typeface="Times New Roman" panose="02020603050405020304" pitchFamily="18" charset="0"/>
                <a:ea typeface="楷体_GB2312" pitchFamily="49" charset="-122"/>
              </a:rPr>
              <a:t>与</a:t>
            </a:r>
            <a:r>
              <a:rPr lang="en-US" altLang="zh-CN" sz="2800" b="1">
                <a:latin typeface="Times New Roman" panose="02020603050405020304" pitchFamily="18" charset="0"/>
                <a:ea typeface="楷体_GB2312" pitchFamily="49" charset="-122"/>
              </a:rPr>
              <a:t>sin</a:t>
            </a:r>
            <a:r>
              <a:rPr lang="en-US" altLang="zh-CN" sz="2800" b="1" baseline="30000">
                <a:latin typeface="Times New Roman" panose="02020603050405020304" pitchFamily="18" charset="0"/>
                <a:ea typeface="楷体_GB2312" pitchFamily="49" charset="-122"/>
              </a:rPr>
              <a:t>4</a:t>
            </a:r>
            <a:r>
              <a:rPr lang="en-US" altLang="zh-CN" sz="2800" b="1">
                <a:latin typeface="Times New Roman" panose="02020603050405020304" pitchFamily="18" charset="0"/>
                <a:ea typeface="楷体_GB2312" pitchFamily="49" charset="-122"/>
              </a:rPr>
              <a:t>(</a:t>
            </a:r>
            <a:r>
              <a:rPr lang="en-US" altLang="zh-CN" sz="2800" b="1" i="1">
                <a:latin typeface="Times New Roman" panose="02020603050405020304" pitchFamily="18" charset="0"/>
                <a:ea typeface="楷体_GB2312" pitchFamily="49" charset="-122"/>
              </a:rPr>
              <a:t>θ</a:t>
            </a:r>
            <a:r>
              <a:rPr lang="en-US" altLang="zh-CN" sz="2800" b="1">
                <a:latin typeface="Times New Roman" panose="02020603050405020304" pitchFamily="18" charset="0"/>
                <a:ea typeface="楷体_GB2312" pitchFamily="49" charset="-122"/>
              </a:rPr>
              <a:t>/2) </a:t>
            </a:r>
            <a:r>
              <a:rPr lang="zh-CN" altLang="en-US" sz="2800" b="1">
                <a:latin typeface="Times New Roman" panose="02020603050405020304" pitchFamily="18" charset="0"/>
                <a:ea typeface="楷体_GB2312" pitchFamily="49" charset="-122"/>
              </a:rPr>
              <a:t>成反比，即</a:t>
            </a:r>
            <a:r>
              <a:rPr lang="en-US" altLang="zh-CN" sz="2800" b="1">
                <a:solidFill>
                  <a:schemeClr val="hlink"/>
                </a:solidFill>
                <a:latin typeface="Times New Roman" panose="02020603050405020304" pitchFamily="18" charset="0"/>
                <a:ea typeface="楷体_GB2312" pitchFamily="49" charset="-122"/>
              </a:rPr>
              <a:t>dN·sin</a:t>
            </a:r>
            <a:r>
              <a:rPr lang="en-US" altLang="zh-CN" sz="2800" b="1" baseline="30000">
                <a:solidFill>
                  <a:schemeClr val="hlink"/>
                </a:solidFill>
                <a:latin typeface="Times New Roman" panose="02020603050405020304" pitchFamily="18" charset="0"/>
                <a:ea typeface="楷体_GB2312" pitchFamily="49" charset="-122"/>
              </a:rPr>
              <a:t>4</a:t>
            </a:r>
            <a:r>
              <a:rPr lang="en-US" altLang="zh-CN" sz="2800" b="1">
                <a:solidFill>
                  <a:schemeClr val="hlink"/>
                </a:solidFill>
                <a:latin typeface="Times New Roman" panose="02020603050405020304" pitchFamily="18" charset="0"/>
                <a:ea typeface="楷体_GB2312" pitchFamily="49" charset="-122"/>
              </a:rPr>
              <a:t>(</a:t>
            </a:r>
            <a:r>
              <a:rPr lang="en-US" altLang="zh-CN" sz="2800" b="1" i="1">
                <a:solidFill>
                  <a:schemeClr val="hlink"/>
                </a:solidFill>
                <a:latin typeface="Times New Roman" panose="02020603050405020304" pitchFamily="18" charset="0"/>
                <a:ea typeface="楷体_GB2312" pitchFamily="49" charset="-122"/>
              </a:rPr>
              <a:t>θ</a:t>
            </a:r>
            <a:r>
              <a:rPr lang="en-US" altLang="zh-CN" sz="2800" b="1">
                <a:solidFill>
                  <a:schemeClr val="hlink"/>
                </a:solidFill>
                <a:latin typeface="Times New Roman" panose="02020603050405020304" pitchFamily="18" charset="0"/>
                <a:ea typeface="楷体_GB2312" pitchFamily="49" charset="-122"/>
              </a:rPr>
              <a:t>/2) =</a:t>
            </a:r>
            <a:r>
              <a:rPr lang="zh-CN" altLang="en-US" sz="2800" b="1">
                <a:solidFill>
                  <a:schemeClr val="hlink"/>
                </a:solidFill>
                <a:latin typeface="Times New Roman" panose="02020603050405020304" pitchFamily="18" charset="0"/>
                <a:ea typeface="楷体_GB2312" pitchFamily="49" charset="-122"/>
              </a:rPr>
              <a:t>常数</a:t>
            </a:r>
            <a:r>
              <a:rPr lang="zh-CN" altLang="en-US" sz="2800" b="1">
                <a:latin typeface="Times New Roman" panose="02020603050405020304" pitchFamily="18" charset="0"/>
                <a:ea typeface="楷体_GB2312" pitchFamily="49" charset="-122"/>
              </a:rPr>
              <a:t>；</a:t>
            </a:r>
            <a:endParaRPr lang="en-US" altLang="zh-CN" sz="2800" b="1">
              <a:latin typeface="Times New Roman" panose="02020603050405020304" pitchFamily="18" charset="0"/>
            </a:endParaRPr>
          </a:p>
          <a:p>
            <a:pPr>
              <a:lnSpc>
                <a:spcPct val="110000"/>
              </a:lnSpc>
            </a:pPr>
            <a:r>
              <a:rPr lang="en-US" altLang="zh-CN" sz="2800" b="1">
                <a:solidFill>
                  <a:schemeClr val="folHlink"/>
                </a:solidFill>
                <a:latin typeface="Times New Roman" panose="02020603050405020304" pitchFamily="18" charset="0"/>
                <a:ea typeface="楷体_GB2312" pitchFamily="49" charset="-122"/>
              </a:rPr>
              <a:t>B.</a:t>
            </a:r>
            <a:r>
              <a:rPr lang="en-US" altLang="zh-CN" sz="2800" b="1">
                <a:latin typeface="Times New Roman" panose="02020603050405020304" pitchFamily="18" charset="0"/>
                <a:ea typeface="楷体_GB2312" pitchFamily="49" charset="-122"/>
              </a:rPr>
              <a:t> </a:t>
            </a:r>
            <a:r>
              <a:rPr lang="zh-CN" altLang="en-US" sz="2800" b="1">
                <a:latin typeface="Times New Roman" panose="02020603050405020304" pitchFamily="18" charset="0"/>
                <a:ea typeface="楷体_GB2312" pitchFamily="49" charset="-122"/>
              </a:rPr>
              <a:t>用同一</a:t>
            </a:r>
            <a:r>
              <a:rPr lang="en-US" altLang="zh-CN" sz="2800" b="1">
                <a:latin typeface="Times New Roman" panose="02020603050405020304" pitchFamily="18" charset="0"/>
                <a:ea typeface="楷体_GB2312" pitchFamily="49" charset="-122"/>
              </a:rPr>
              <a:t>α</a:t>
            </a:r>
            <a:r>
              <a:rPr lang="zh-CN" altLang="en-US" sz="2800" b="1">
                <a:latin typeface="Times New Roman" panose="02020603050405020304" pitchFamily="18" charset="0"/>
                <a:ea typeface="楷体_GB2312" pitchFamily="49" charset="-122"/>
              </a:rPr>
              <a:t>粒子源和同一种材料的散射体，在同一散射角，</a:t>
            </a:r>
            <a:r>
              <a:rPr lang="en-US" altLang="zh-CN" sz="2800" b="1">
                <a:solidFill>
                  <a:schemeClr val="hlink"/>
                </a:solidFill>
                <a:latin typeface="Times New Roman" panose="02020603050405020304" pitchFamily="18" charset="0"/>
                <a:ea typeface="楷体_GB2312" pitchFamily="49" charset="-122"/>
              </a:rPr>
              <a:t>dN</a:t>
            </a:r>
            <a:r>
              <a:rPr lang="zh-CN" altLang="en-US" sz="2800" b="1">
                <a:solidFill>
                  <a:schemeClr val="hlink"/>
                </a:solidFill>
                <a:latin typeface="Times New Roman" panose="02020603050405020304" pitchFamily="18" charset="0"/>
                <a:ea typeface="楷体_GB2312" pitchFamily="49" charset="-122"/>
              </a:rPr>
              <a:t>与散射体的厚度</a:t>
            </a:r>
            <a:r>
              <a:rPr lang="en-US" altLang="zh-CN" sz="2800" b="1">
                <a:solidFill>
                  <a:schemeClr val="hlink"/>
                </a:solidFill>
                <a:latin typeface="Times New Roman" panose="02020603050405020304" pitchFamily="18" charset="0"/>
                <a:ea typeface="楷体_GB2312" pitchFamily="49" charset="-122"/>
              </a:rPr>
              <a:t>t</a:t>
            </a:r>
            <a:r>
              <a:rPr lang="zh-CN" altLang="en-US" sz="2800" b="1">
                <a:solidFill>
                  <a:schemeClr val="hlink"/>
                </a:solidFill>
                <a:latin typeface="Times New Roman" panose="02020603050405020304" pitchFamily="18" charset="0"/>
                <a:ea typeface="楷体_GB2312" pitchFamily="49" charset="-122"/>
              </a:rPr>
              <a:t>成正比</a:t>
            </a:r>
            <a:r>
              <a:rPr lang="zh-CN" altLang="en-US" sz="2800" b="1">
                <a:latin typeface="Times New Roman" panose="02020603050405020304" pitchFamily="18" charset="0"/>
                <a:ea typeface="楷体_GB2312" pitchFamily="49" charset="-122"/>
              </a:rPr>
              <a:t>；</a:t>
            </a:r>
            <a:endParaRPr lang="en-US" altLang="zh-CN" sz="2800" b="1">
              <a:latin typeface="Times New Roman" panose="02020603050405020304" pitchFamily="18" charset="0"/>
            </a:endParaRPr>
          </a:p>
          <a:p>
            <a:pPr>
              <a:lnSpc>
                <a:spcPct val="110000"/>
              </a:lnSpc>
            </a:pPr>
            <a:r>
              <a:rPr lang="en-US" altLang="zh-CN" sz="2800" b="1">
                <a:solidFill>
                  <a:schemeClr val="folHlink"/>
                </a:solidFill>
                <a:latin typeface="Times New Roman" panose="02020603050405020304" pitchFamily="18" charset="0"/>
                <a:ea typeface="楷体_GB2312" pitchFamily="49" charset="-122"/>
              </a:rPr>
              <a:t>C.</a:t>
            </a:r>
            <a:r>
              <a:rPr lang="en-US" altLang="zh-CN" sz="2800" b="1">
                <a:latin typeface="Times New Roman" panose="02020603050405020304" pitchFamily="18" charset="0"/>
                <a:ea typeface="楷体_GB2312" pitchFamily="49" charset="-122"/>
              </a:rPr>
              <a:t> </a:t>
            </a:r>
            <a:r>
              <a:rPr lang="zh-CN" altLang="en-US" sz="2800" b="1">
                <a:latin typeface="Times New Roman" panose="02020603050405020304" pitchFamily="18" charset="0"/>
                <a:ea typeface="楷体_GB2312" pitchFamily="49" charset="-122"/>
              </a:rPr>
              <a:t>用同一散射物，在同一散射角，</a:t>
            </a:r>
            <a:r>
              <a:rPr lang="en-US" altLang="zh-CN" sz="2800" b="1">
                <a:latin typeface="Times New Roman" panose="02020603050405020304" pitchFamily="18" charset="0"/>
                <a:ea typeface="楷体_GB2312" pitchFamily="49" charset="-122"/>
              </a:rPr>
              <a:t>dN</a:t>
            </a:r>
            <a:r>
              <a:rPr lang="zh-CN" altLang="en-US" sz="2800" b="1">
                <a:latin typeface="Times New Roman" panose="02020603050405020304" pitchFamily="18" charset="0"/>
                <a:ea typeface="楷体_GB2312" pitchFamily="49" charset="-122"/>
              </a:rPr>
              <a:t>与</a:t>
            </a:r>
            <a:r>
              <a:rPr lang="en-US" altLang="zh-CN" sz="2800" b="1">
                <a:latin typeface="Times New Roman" panose="02020603050405020304" pitchFamily="18" charset="0"/>
                <a:ea typeface="楷体_GB2312" pitchFamily="49" charset="-122"/>
              </a:rPr>
              <a:t>E</a:t>
            </a:r>
            <a:r>
              <a:rPr lang="en-US" altLang="zh-CN" sz="2800" b="1" baseline="30000">
                <a:latin typeface="Times New Roman" panose="02020603050405020304" pitchFamily="18" charset="0"/>
                <a:ea typeface="楷体_GB2312" pitchFamily="49" charset="-122"/>
              </a:rPr>
              <a:t>2</a:t>
            </a:r>
            <a:r>
              <a:rPr lang="zh-CN" altLang="en-US" sz="2800" b="1">
                <a:latin typeface="Times New Roman" panose="02020603050405020304" pitchFamily="18" charset="0"/>
                <a:ea typeface="楷体_GB2312" pitchFamily="49" charset="-122"/>
              </a:rPr>
              <a:t>成反比，即</a:t>
            </a:r>
            <a:r>
              <a:rPr lang="en-US" altLang="zh-CN" sz="2800" b="1">
                <a:solidFill>
                  <a:schemeClr val="hlink"/>
                </a:solidFill>
                <a:latin typeface="Times New Roman" panose="02020603050405020304" pitchFamily="18" charset="0"/>
                <a:ea typeface="楷体_GB2312" pitchFamily="49" charset="-122"/>
              </a:rPr>
              <a:t>dN·E</a:t>
            </a:r>
            <a:r>
              <a:rPr lang="en-US" altLang="zh-CN" sz="2800" b="1" baseline="30000">
                <a:solidFill>
                  <a:schemeClr val="hlink"/>
                </a:solidFill>
                <a:latin typeface="Times New Roman" panose="02020603050405020304" pitchFamily="18" charset="0"/>
                <a:ea typeface="楷体_GB2312" pitchFamily="49" charset="-122"/>
              </a:rPr>
              <a:t>2</a:t>
            </a:r>
            <a:r>
              <a:rPr lang="en-US" altLang="zh-CN" sz="2800" b="1">
                <a:solidFill>
                  <a:schemeClr val="hlink"/>
                </a:solidFill>
                <a:latin typeface="Times New Roman" panose="02020603050405020304" pitchFamily="18" charset="0"/>
                <a:ea typeface="楷体_GB2312" pitchFamily="49" charset="-122"/>
              </a:rPr>
              <a:t>=</a:t>
            </a:r>
            <a:r>
              <a:rPr lang="zh-CN" altLang="en-US" sz="2800" b="1">
                <a:solidFill>
                  <a:schemeClr val="hlink"/>
                </a:solidFill>
                <a:latin typeface="Times New Roman" panose="02020603050405020304" pitchFamily="18" charset="0"/>
                <a:ea typeface="楷体_GB2312" pitchFamily="49" charset="-122"/>
              </a:rPr>
              <a:t>常数，或</a:t>
            </a:r>
            <a:r>
              <a:rPr lang="en-US" altLang="zh-CN" sz="2800" b="1">
                <a:solidFill>
                  <a:schemeClr val="hlink"/>
                </a:solidFill>
                <a:latin typeface="Times New Roman" panose="02020603050405020304" pitchFamily="18" charset="0"/>
                <a:ea typeface="楷体_GB2312" pitchFamily="49" charset="-122"/>
              </a:rPr>
              <a:t>dN·v</a:t>
            </a:r>
            <a:r>
              <a:rPr lang="en-US" altLang="zh-CN" sz="2800" b="1" baseline="30000">
                <a:solidFill>
                  <a:schemeClr val="hlink"/>
                </a:solidFill>
                <a:latin typeface="Times New Roman" panose="02020603050405020304" pitchFamily="18" charset="0"/>
                <a:ea typeface="楷体_GB2312" pitchFamily="49" charset="-122"/>
              </a:rPr>
              <a:t>4</a:t>
            </a:r>
            <a:r>
              <a:rPr lang="en-US" altLang="zh-CN" sz="2800" b="1">
                <a:solidFill>
                  <a:schemeClr val="hlink"/>
                </a:solidFill>
                <a:latin typeface="Times New Roman" panose="02020603050405020304" pitchFamily="18" charset="0"/>
                <a:ea typeface="楷体_GB2312" pitchFamily="49" charset="-122"/>
              </a:rPr>
              <a:t>=</a:t>
            </a:r>
            <a:r>
              <a:rPr lang="zh-CN" altLang="en-US" sz="2800" b="1">
                <a:solidFill>
                  <a:schemeClr val="hlink"/>
                </a:solidFill>
                <a:latin typeface="Times New Roman" panose="02020603050405020304" pitchFamily="18" charset="0"/>
                <a:ea typeface="楷体_GB2312" pitchFamily="49" charset="-122"/>
              </a:rPr>
              <a:t>常数</a:t>
            </a:r>
            <a:r>
              <a:rPr lang="zh-CN" altLang="en-US" sz="2800" b="1">
                <a:latin typeface="Times New Roman" panose="02020603050405020304" pitchFamily="18" charset="0"/>
                <a:ea typeface="楷体_GB2312" pitchFamily="49" charset="-122"/>
              </a:rPr>
              <a:t>；</a:t>
            </a:r>
          </a:p>
          <a:p>
            <a:pPr>
              <a:lnSpc>
                <a:spcPct val="110000"/>
              </a:lnSpc>
            </a:pPr>
            <a:r>
              <a:rPr lang="en-US" altLang="zh-CN" sz="2800" b="1">
                <a:solidFill>
                  <a:schemeClr val="folHlink"/>
                </a:solidFill>
                <a:latin typeface="Times New Roman" panose="02020603050405020304" pitchFamily="18" charset="0"/>
                <a:ea typeface="楷体_GB2312" pitchFamily="49" charset="-122"/>
              </a:rPr>
              <a:t>D.</a:t>
            </a:r>
            <a:r>
              <a:rPr lang="en-US" altLang="zh-CN" sz="2800" b="1">
                <a:latin typeface="Times New Roman" panose="02020603050405020304" pitchFamily="18" charset="0"/>
                <a:ea typeface="楷体_GB2312" pitchFamily="49" charset="-122"/>
              </a:rPr>
              <a:t> </a:t>
            </a:r>
            <a:r>
              <a:rPr lang="zh-CN" altLang="en-US" sz="2800" b="1">
                <a:latin typeface="Times New Roman" panose="02020603050405020304" pitchFamily="18" charset="0"/>
                <a:ea typeface="楷体_GB2312" pitchFamily="49" charset="-122"/>
              </a:rPr>
              <a:t>用同一</a:t>
            </a:r>
            <a:r>
              <a:rPr lang="en-US" altLang="zh-CN" sz="2800" b="1">
                <a:latin typeface="Times New Roman" panose="02020603050405020304" pitchFamily="18" charset="0"/>
                <a:ea typeface="楷体_GB2312" pitchFamily="49" charset="-122"/>
              </a:rPr>
              <a:t>α</a:t>
            </a:r>
            <a:r>
              <a:rPr lang="zh-CN" altLang="en-US" sz="2800" b="1">
                <a:latin typeface="Times New Roman" panose="02020603050405020304" pitchFamily="18" charset="0"/>
                <a:ea typeface="楷体_GB2312" pitchFamily="49" charset="-122"/>
              </a:rPr>
              <a:t>粒子源，在同一散射角，对同一</a:t>
            </a:r>
            <a:r>
              <a:rPr lang="en-US" altLang="zh-CN" sz="2800" b="1">
                <a:latin typeface="Times New Roman" panose="02020603050405020304" pitchFamily="18" charset="0"/>
                <a:ea typeface="楷体_GB2312" pitchFamily="49" charset="-122"/>
              </a:rPr>
              <a:t>nt</a:t>
            </a:r>
            <a:r>
              <a:rPr lang="zh-CN" altLang="en-US" sz="2800" b="1">
                <a:latin typeface="Times New Roman" panose="02020603050405020304" pitchFamily="18" charset="0"/>
                <a:ea typeface="楷体_GB2312" pitchFamily="49" charset="-122"/>
              </a:rPr>
              <a:t>值，</a:t>
            </a:r>
            <a:r>
              <a:rPr lang="en-US" altLang="zh-CN" sz="2800" b="1">
                <a:solidFill>
                  <a:schemeClr val="hlink"/>
                </a:solidFill>
                <a:latin typeface="Times New Roman" panose="02020603050405020304" pitchFamily="18" charset="0"/>
                <a:ea typeface="楷体_GB2312" pitchFamily="49" charset="-122"/>
              </a:rPr>
              <a:t>dN</a:t>
            </a:r>
            <a:r>
              <a:rPr lang="zh-CN" altLang="en-US" sz="2800" b="1">
                <a:solidFill>
                  <a:schemeClr val="hlink"/>
                </a:solidFill>
                <a:latin typeface="Times New Roman" panose="02020603050405020304" pitchFamily="18" charset="0"/>
                <a:ea typeface="楷体_GB2312" pitchFamily="49" charset="-122"/>
              </a:rPr>
              <a:t>与</a:t>
            </a:r>
            <a:r>
              <a:rPr lang="en-US" altLang="zh-CN" sz="2800" b="1">
                <a:solidFill>
                  <a:schemeClr val="hlink"/>
                </a:solidFill>
                <a:latin typeface="Times New Roman" panose="02020603050405020304" pitchFamily="18" charset="0"/>
                <a:ea typeface="楷体_GB2312" pitchFamily="49" charset="-122"/>
              </a:rPr>
              <a:t>Z</a:t>
            </a:r>
            <a:r>
              <a:rPr lang="en-US" altLang="zh-CN" sz="2800" b="1" baseline="30000">
                <a:solidFill>
                  <a:schemeClr val="hlink"/>
                </a:solidFill>
                <a:latin typeface="Times New Roman" panose="02020603050405020304" pitchFamily="18" charset="0"/>
                <a:ea typeface="楷体_GB2312" pitchFamily="49" charset="-122"/>
              </a:rPr>
              <a:t>2</a:t>
            </a:r>
            <a:r>
              <a:rPr lang="zh-CN" altLang="en-US" sz="2800" b="1">
                <a:solidFill>
                  <a:schemeClr val="hlink"/>
                </a:solidFill>
                <a:latin typeface="Times New Roman" panose="02020603050405020304" pitchFamily="18" charset="0"/>
                <a:ea typeface="楷体_GB2312" pitchFamily="49" charset="-122"/>
              </a:rPr>
              <a:t>成正比</a:t>
            </a:r>
            <a:r>
              <a:rPr lang="zh-CN" altLang="en-US" sz="2800" b="1">
                <a:latin typeface="Times New Roman" panose="02020603050405020304" pitchFamily="18" charset="0"/>
                <a:ea typeface="楷体_GB2312" pitchFamily="49" charset="-122"/>
              </a:rPr>
              <a:t>。</a:t>
            </a:r>
            <a:endParaRPr lang="zh-CN" altLang="en-US" sz="2800" b="1">
              <a:latin typeface="Times New Roman" panose="02020603050405020304" pitchFamily="18" charset="0"/>
            </a:endParaRPr>
          </a:p>
        </p:txBody>
      </p:sp>
      <p:graphicFrame>
        <p:nvGraphicFramePr>
          <p:cNvPr id="160773" name="Object 5">
            <a:extLst>
              <a:ext uri="{FF2B5EF4-FFF2-40B4-BE49-F238E27FC236}">
                <a16:creationId xmlns:a16="http://schemas.microsoft.com/office/drawing/2014/main" id="{68BB94BC-A642-4BB5-BA5C-DFECCB78D3B1}"/>
              </a:ext>
            </a:extLst>
          </p:cNvPr>
          <p:cNvGraphicFramePr>
            <a:graphicFrameLocks noChangeAspect="1"/>
          </p:cNvGraphicFramePr>
          <p:nvPr/>
        </p:nvGraphicFramePr>
        <p:xfrm>
          <a:off x="1908175" y="1268413"/>
          <a:ext cx="4681538" cy="1138237"/>
        </p:xfrm>
        <a:graphic>
          <a:graphicData uri="http://schemas.openxmlformats.org/presentationml/2006/ole">
            <mc:AlternateContent xmlns:mc="http://schemas.openxmlformats.org/markup-compatibility/2006">
              <mc:Choice xmlns:v="urn:schemas-microsoft-com:vml" Requires="v">
                <p:oleObj spid="_x0000_s215040" r:id="rId3" imgW="2298700" imgH="647700" progId="Equation.3">
                  <p:embed/>
                </p:oleObj>
              </mc:Choice>
              <mc:Fallback>
                <p:oleObj r:id="rId3" imgW="2298700" imgH="6477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268413"/>
                        <a:ext cx="4681538" cy="1138237"/>
                      </a:xfrm>
                      <a:prstGeom prst="rect">
                        <a:avLst/>
                      </a:prstGeom>
                      <a:solidFill>
                        <a:srgbClr val="FFCC99"/>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0773"/>
                                        </p:tgtEl>
                                        <p:attrNameLst>
                                          <p:attrName>style.visibility</p:attrName>
                                        </p:attrNameLst>
                                      </p:cBhvr>
                                      <p:to>
                                        <p:strVal val="visible"/>
                                      </p:to>
                                    </p:set>
                                    <p:anim calcmode="lin" valueType="num">
                                      <p:cBhvr additive="base">
                                        <p:cTn id="7" dur="500" fill="hold"/>
                                        <p:tgtEl>
                                          <p:spTgt spid="160773"/>
                                        </p:tgtEl>
                                        <p:attrNameLst>
                                          <p:attrName>ppt_x</p:attrName>
                                        </p:attrNameLst>
                                      </p:cBhvr>
                                      <p:tavLst>
                                        <p:tav tm="0">
                                          <p:val>
                                            <p:strVal val="#ppt_x"/>
                                          </p:val>
                                        </p:tav>
                                        <p:tav tm="100000">
                                          <p:val>
                                            <p:strVal val="#ppt_x"/>
                                          </p:val>
                                        </p:tav>
                                      </p:tavLst>
                                    </p:anim>
                                    <p:anim calcmode="lin" valueType="num">
                                      <p:cBhvr additive="base">
                                        <p:cTn id="8" dur="500" fill="hold"/>
                                        <p:tgtEl>
                                          <p:spTgt spid="16077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60771">
                                            <p:txEl>
                                              <p:pRg st="0" end="0"/>
                                            </p:txEl>
                                          </p:spTgt>
                                        </p:tgtEl>
                                        <p:attrNameLst>
                                          <p:attrName>style.visibility</p:attrName>
                                        </p:attrNameLst>
                                      </p:cBhvr>
                                      <p:to>
                                        <p:strVal val="visible"/>
                                      </p:to>
                                    </p:set>
                                    <p:animEffect transition="in" filter="wipe(left)">
                                      <p:cBhvr>
                                        <p:cTn id="13" dur="2000"/>
                                        <p:tgtEl>
                                          <p:spTgt spid="160771">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60771">
                                            <p:txEl>
                                              <p:pRg st="1" end="1"/>
                                            </p:txEl>
                                          </p:spTgt>
                                        </p:tgtEl>
                                        <p:attrNameLst>
                                          <p:attrName>style.visibility</p:attrName>
                                        </p:attrNameLst>
                                      </p:cBhvr>
                                      <p:to>
                                        <p:strVal val="visible"/>
                                      </p:to>
                                    </p:set>
                                    <p:animEffect transition="in" filter="wipe(left)">
                                      <p:cBhvr>
                                        <p:cTn id="18" dur="2000"/>
                                        <p:tgtEl>
                                          <p:spTgt spid="160771">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60771">
                                            <p:txEl>
                                              <p:pRg st="2" end="2"/>
                                            </p:txEl>
                                          </p:spTgt>
                                        </p:tgtEl>
                                        <p:attrNameLst>
                                          <p:attrName>style.visibility</p:attrName>
                                        </p:attrNameLst>
                                      </p:cBhvr>
                                      <p:to>
                                        <p:strVal val="visible"/>
                                      </p:to>
                                    </p:set>
                                    <p:animEffect transition="in" filter="wipe(left)">
                                      <p:cBhvr>
                                        <p:cTn id="23" dur="2000"/>
                                        <p:tgtEl>
                                          <p:spTgt spid="160771">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60771">
                                            <p:txEl>
                                              <p:pRg st="3" end="3"/>
                                            </p:txEl>
                                          </p:spTgt>
                                        </p:tgtEl>
                                        <p:attrNameLst>
                                          <p:attrName>style.visibility</p:attrName>
                                        </p:attrNameLst>
                                      </p:cBhvr>
                                      <p:to>
                                        <p:strVal val="visible"/>
                                      </p:to>
                                    </p:set>
                                    <p:animEffect transition="in" filter="wipe(left)">
                                      <p:cBhvr>
                                        <p:cTn id="28" dur="2000"/>
                                        <p:tgtEl>
                                          <p:spTgt spid="1607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58A5273C-A34A-4F1A-9B9F-0405E96A99F8}"/>
              </a:ext>
            </a:extLst>
          </p:cNvPr>
          <p:cNvSpPr>
            <a:spLocks noGrp="1" noChangeArrowheads="1"/>
          </p:cNvSpPr>
          <p:nvPr>
            <p:ph type="title"/>
          </p:nvPr>
        </p:nvSpPr>
        <p:spPr/>
        <p:txBody>
          <a:bodyPr/>
          <a:lstStyle/>
          <a:p>
            <a:endParaRPr lang="zh-CN" altLang="en-US"/>
          </a:p>
        </p:txBody>
      </p:sp>
      <p:sp>
        <p:nvSpPr>
          <p:cNvPr id="162819" name="Rectangle 3">
            <a:extLst>
              <a:ext uri="{FF2B5EF4-FFF2-40B4-BE49-F238E27FC236}">
                <a16:creationId xmlns:a16="http://schemas.microsoft.com/office/drawing/2014/main" id="{98E0356C-8948-4632-8C84-9DBCF7E6E76A}"/>
              </a:ext>
            </a:extLst>
          </p:cNvPr>
          <p:cNvSpPr>
            <a:spLocks noGrp="1" noChangeArrowheads="1"/>
          </p:cNvSpPr>
          <p:nvPr>
            <p:ph type="body" idx="1"/>
          </p:nvPr>
        </p:nvSpPr>
        <p:spPr/>
        <p:txBody>
          <a:bodyPr/>
          <a:lstStyle/>
          <a:p>
            <a:endParaRPr lang="zh-CN" altLang="en-US"/>
          </a:p>
        </p:txBody>
      </p:sp>
      <p:pic>
        <p:nvPicPr>
          <p:cNvPr id="162896" name="Picture 80" descr="粒子在不同角上的散射">
            <a:extLst>
              <a:ext uri="{FF2B5EF4-FFF2-40B4-BE49-F238E27FC236}">
                <a16:creationId xmlns:a16="http://schemas.microsoft.com/office/drawing/2014/main" id="{1DCA6F98-0F20-4C01-B778-933EF18DE8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28600"/>
            <a:ext cx="7010400" cy="63230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zoom dir="in"/>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122FB243-CE81-4437-BEA4-01228A21E96E}"/>
              </a:ext>
            </a:extLst>
          </p:cNvPr>
          <p:cNvSpPr>
            <a:spLocks noGrp="1" noChangeArrowheads="1"/>
          </p:cNvSpPr>
          <p:nvPr>
            <p:ph type="title"/>
          </p:nvPr>
        </p:nvSpPr>
        <p:spPr/>
        <p:txBody>
          <a:bodyPr/>
          <a:lstStyle/>
          <a:p>
            <a:endParaRPr lang="zh-CN" altLang="en-US"/>
          </a:p>
        </p:txBody>
      </p:sp>
      <p:sp>
        <p:nvSpPr>
          <p:cNvPr id="161795" name="Rectangle 3">
            <a:extLst>
              <a:ext uri="{FF2B5EF4-FFF2-40B4-BE49-F238E27FC236}">
                <a16:creationId xmlns:a16="http://schemas.microsoft.com/office/drawing/2014/main" id="{B542CBE4-C039-42ED-AE5D-6CC20B404E71}"/>
              </a:ext>
            </a:extLst>
          </p:cNvPr>
          <p:cNvSpPr>
            <a:spLocks noGrp="1" noChangeArrowheads="1"/>
          </p:cNvSpPr>
          <p:nvPr>
            <p:ph type="body" idx="1"/>
          </p:nvPr>
        </p:nvSpPr>
        <p:spPr/>
        <p:txBody>
          <a:bodyPr/>
          <a:lstStyle/>
          <a:p>
            <a:endParaRPr lang="zh-CN" altLang="en-US"/>
          </a:p>
        </p:txBody>
      </p:sp>
      <p:pic>
        <p:nvPicPr>
          <p:cNvPr id="161797" name="Picture 5" descr="粒子散射与其初速的关系">
            <a:extLst>
              <a:ext uri="{FF2B5EF4-FFF2-40B4-BE49-F238E27FC236}">
                <a16:creationId xmlns:a16="http://schemas.microsoft.com/office/drawing/2014/main" id="{CC10BBFB-EB02-4AC4-AD8C-DDF934A8F8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57200"/>
            <a:ext cx="7543800" cy="5191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3">
            <a:extLst>
              <a:ext uri="{FF2B5EF4-FFF2-40B4-BE49-F238E27FC236}">
                <a16:creationId xmlns:a16="http://schemas.microsoft.com/office/drawing/2014/main" id="{D977871D-6822-4CB6-9FD5-52C59DB3037D}"/>
              </a:ext>
            </a:extLst>
          </p:cNvPr>
          <p:cNvSpPr>
            <a:spLocks noGrp="1" noChangeArrowheads="1"/>
          </p:cNvSpPr>
          <p:nvPr>
            <p:ph type="body" idx="1"/>
          </p:nvPr>
        </p:nvSpPr>
        <p:spPr>
          <a:xfrm>
            <a:off x="250825" y="1412875"/>
            <a:ext cx="8574088" cy="4114800"/>
          </a:xfrm>
        </p:spPr>
        <p:txBody>
          <a:bodyPr/>
          <a:lstStyle/>
          <a:p>
            <a:pPr algn="just">
              <a:buFont typeface="Wingdings" panose="05000000000000000000" pitchFamily="2" charset="2"/>
              <a:buNone/>
            </a:pPr>
            <a:r>
              <a:rPr lang="zh-CN" altLang="en-US" sz="2800" b="1">
                <a:latin typeface="Arial Unicode MS" pitchFamily="34" charset="-122"/>
                <a:ea typeface="楷体_GB2312" pitchFamily="49" charset="-122"/>
              </a:rPr>
              <a:t>           </a:t>
            </a:r>
            <a:r>
              <a:rPr lang="zh-CN" altLang="en-US" sz="2800" b="1">
                <a:latin typeface="Times New Roman" panose="02020603050405020304" pitchFamily="18" charset="0"/>
                <a:ea typeface="楷体_GB2312" pitchFamily="49" charset="-122"/>
              </a:rPr>
              <a:t>对于卢瑟福从公式得出的前三个结论，盖革和马斯顿1913年在实验中得到了证明。1920年，查德维克（</a:t>
            </a:r>
            <a:r>
              <a:rPr lang="en-US" altLang="zh-CN" sz="2800" b="1">
                <a:latin typeface="Times New Roman" panose="02020603050405020304" pitchFamily="18" charset="0"/>
                <a:ea typeface="楷体_GB2312" pitchFamily="49" charset="-122"/>
              </a:rPr>
              <a:t>J。Chadwick）</a:t>
            </a:r>
            <a:r>
              <a:rPr lang="zh-CN" altLang="en-US" sz="2800" b="1">
                <a:latin typeface="Times New Roman" panose="02020603050405020304" pitchFamily="18" charset="0"/>
                <a:ea typeface="楷体_GB2312" pitchFamily="49" charset="-122"/>
              </a:rPr>
              <a:t>改进了装置，用卢瑟福公式（第四个结论）第一次直接通过实验测出了原子的电荷数</a:t>
            </a:r>
            <a:r>
              <a:rPr lang="en-US" altLang="zh-CN" sz="2800" b="1">
                <a:latin typeface="Times New Roman" panose="02020603050405020304" pitchFamily="18" charset="0"/>
                <a:ea typeface="楷体_GB2312" pitchFamily="49" charset="-122"/>
              </a:rPr>
              <a:t>Z</a:t>
            </a:r>
            <a:r>
              <a:rPr lang="zh-CN" altLang="en-US" sz="2800" b="1">
                <a:latin typeface="Times New Roman" panose="02020603050405020304" pitchFamily="18" charset="0"/>
                <a:ea typeface="楷体_GB2312" pitchFamily="49" charset="-122"/>
              </a:rPr>
              <a:t>。通过比较，证明了原子的电荷数</a:t>
            </a:r>
            <a:r>
              <a:rPr lang="en-US" altLang="zh-CN" sz="2800" b="1">
                <a:latin typeface="Times New Roman" panose="02020603050405020304" pitchFamily="18" charset="0"/>
                <a:ea typeface="楷体_GB2312" pitchFamily="49" charset="-122"/>
              </a:rPr>
              <a:t>Z</a:t>
            </a:r>
            <a:r>
              <a:rPr lang="zh-CN" altLang="en-US" sz="2800" b="1">
                <a:latin typeface="Times New Roman" panose="02020603050405020304" pitchFamily="18" charset="0"/>
                <a:ea typeface="楷体_GB2312" pitchFamily="49" charset="-122"/>
              </a:rPr>
              <a:t>等于这元素的原子序数。这个结论与从其它角度对原子结构所作的考虑相符合，这就进一步有力地证明了卢瑟福公式的正确性。</a:t>
            </a:r>
            <a:endParaRPr lang="zh-CN" altLang="en-US" sz="2800" b="1">
              <a:latin typeface="Times New Roman" panose="02020603050405020304" pitchFamily="18" charset="0"/>
              <a:ea typeface="Arial Unicode MS" pitchFamily="34" charset="-122"/>
            </a:endParaRPr>
          </a:p>
          <a:p>
            <a:pPr algn="just"/>
            <a:endParaRPr lang="zh-CN" altLang="en-US" sz="2800" b="1">
              <a:latin typeface="Arial Unicode MS" pitchFamily="34" charset="-122"/>
              <a:ea typeface="楷体_GB2312" pitchFamily="49" charset="-122"/>
            </a:endParaRPr>
          </a:p>
        </p:txBody>
      </p:sp>
    </p:spTree>
  </p:cSld>
  <p:clrMapOvr>
    <a:masterClrMapping/>
  </p:clrMapOvr>
  <p:transition>
    <p:comb/>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DDC56395-EFF2-459D-B9D0-5EA8D4D51E1D}"/>
              </a:ext>
            </a:extLst>
          </p:cNvPr>
          <p:cNvSpPr>
            <a:spLocks noGrp="1" noChangeArrowheads="1"/>
          </p:cNvSpPr>
          <p:nvPr>
            <p:ph type="title"/>
          </p:nvPr>
        </p:nvSpPr>
        <p:spPr/>
        <p:txBody>
          <a:bodyPr/>
          <a:lstStyle/>
          <a:p>
            <a:endParaRPr lang="zh-CN" altLang="en-US"/>
          </a:p>
        </p:txBody>
      </p:sp>
      <p:sp>
        <p:nvSpPr>
          <p:cNvPr id="164867" name="Rectangle 3">
            <a:extLst>
              <a:ext uri="{FF2B5EF4-FFF2-40B4-BE49-F238E27FC236}">
                <a16:creationId xmlns:a16="http://schemas.microsoft.com/office/drawing/2014/main" id="{D719A310-3FD6-4032-85D1-7E037C0C8FAD}"/>
              </a:ext>
            </a:extLst>
          </p:cNvPr>
          <p:cNvSpPr>
            <a:spLocks noGrp="1" noChangeArrowheads="1"/>
          </p:cNvSpPr>
          <p:nvPr>
            <p:ph type="body" idx="1"/>
          </p:nvPr>
        </p:nvSpPr>
        <p:spPr>
          <a:xfrm>
            <a:off x="609600" y="2017713"/>
            <a:ext cx="7924800" cy="4114800"/>
          </a:xfrm>
        </p:spPr>
        <p:txBody>
          <a:bodyPr/>
          <a:lstStyle/>
          <a:p>
            <a:pPr algn="just">
              <a:buFont typeface="Wingdings" panose="05000000000000000000" pitchFamily="2" charset="2"/>
              <a:buNone/>
            </a:pPr>
            <a:endParaRPr lang="zh-CN" altLang="en-US">
              <a:latin typeface="Arial Unicode MS" pitchFamily="34" charset="-122"/>
              <a:ea typeface="楷体_GB2312" pitchFamily="49" charset="-122"/>
            </a:endParaRPr>
          </a:p>
          <a:p>
            <a:pPr algn="just">
              <a:buFont typeface="Wingdings" panose="05000000000000000000" pitchFamily="2" charset="2"/>
              <a:buNone/>
            </a:pPr>
            <a:endParaRPr lang="zh-CN" altLang="en-US">
              <a:latin typeface="Arial Unicode MS" pitchFamily="34" charset="-122"/>
              <a:ea typeface="楷体_GB2312" pitchFamily="49" charset="-122"/>
            </a:endParaRPr>
          </a:p>
          <a:p>
            <a:pPr algn="just">
              <a:buFont typeface="Wingdings" panose="05000000000000000000" pitchFamily="2" charset="2"/>
              <a:buNone/>
            </a:pPr>
            <a:r>
              <a:rPr lang="zh-CN" altLang="en-US" sz="2800" b="1">
                <a:latin typeface="Arial Unicode MS" pitchFamily="34" charset="-122"/>
                <a:ea typeface="楷体_GB2312" pitchFamily="49" charset="-122"/>
              </a:rPr>
              <a:t>    应该指出，在物理学中，许多在经典物理中成立的公式，在量子物理范畴内就不对了。但卢瑟福公式则是很少几个公式中的一个，它按经典物理导出，而在量子物理中仍保持原来形式。</a:t>
            </a:r>
            <a:endParaRPr lang="zh-CN" altLang="en-US"/>
          </a:p>
        </p:txBody>
      </p:sp>
      <p:pic>
        <p:nvPicPr>
          <p:cNvPr id="164901" name="Picture 37" descr="原子正电荷数的测定">
            <a:extLst>
              <a:ext uri="{FF2B5EF4-FFF2-40B4-BE49-F238E27FC236}">
                <a16:creationId xmlns:a16="http://schemas.microsoft.com/office/drawing/2014/main" id="{C22565A6-9FF2-4F75-8458-69EE10239A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685800"/>
            <a:ext cx="7772400" cy="21383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comb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46D22D09-80D4-43DF-A1E2-E3D7D3634116}"/>
              </a:ext>
            </a:extLst>
          </p:cNvPr>
          <p:cNvSpPr>
            <a:spLocks noGrp="1" noChangeArrowheads="1"/>
          </p:cNvSpPr>
          <p:nvPr>
            <p:ph type="title"/>
          </p:nvPr>
        </p:nvSpPr>
        <p:spPr/>
        <p:txBody>
          <a:bodyPr/>
          <a:lstStyle/>
          <a:p>
            <a:r>
              <a:rPr lang="en-US" altLang="zh-CN" sz="3200" b="1">
                <a:solidFill>
                  <a:schemeClr val="tx1"/>
                </a:solidFill>
                <a:latin typeface="Times New Roman" panose="02020603050405020304" pitchFamily="18" charset="0"/>
                <a:ea typeface="楷体_GB2312" pitchFamily="49" charset="-122"/>
              </a:rPr>
              <a:t>B、</a:t>
            </a:r>
            <a:r>
              <a:rPr lang="zh-CN" altLang="en-US" sz="3200" b="1">
                <a:solidFill>
                  <a:schemeClr val="tx1"/>
                </a:solidFill>
                <a:latin typeface="Times New Roman" panose="02020603050405020304" pitchFamily="18" charset="0"/>
                <a:ea typeface="楷体_GB2312" pitchFamily="49" charset="-122"/>
              </a:rPr>
              <a:t>原子核大小的估计</a:t>
            </a:r>
            <a:r>
              <a:rPr lang="zh-CN" altLang="en-US"/>
              <a:t> </a:t>
            </a:r>
          </a:p>
        </p:txBody>
      </p:sp>
      <p:sp>
        <p:nvSpPr>
          <p:cNvPr id="173059" name="Rectangle 3">
            <a:extLst>
              <a:ext uri="{FF2B5EF4-FFF2-40B4-BE49-F238E27FC236}">
                <a16:creationId xmlns:a16="http://schemas.microsoft.com/office/drawing/2014/main" id="{C4A47A69-22C8-4A58-AB28-17806C532743}"/>
              </a:ext>
            </a:extLst>
          </p:cNvPr>
          <p:cNvSpPr>
            <a:spLocks noGrp="1" noChangeArrowheads="1"/>
          </p:cNvSpPr>
          <p:nvPr>
            <p:ph type="body" idx="1"/>
          </p:nvPr>
        </p:nvSpPr>
        <p:spPr>
          <a:xfrm>
            <a:off x="304800" y="2017713"/>
            <a:ext cx="8305800" cy="4611687"/>
          </a:xfrm>
        </p:spPr>
        <p:txBody>
          <a:bodyPr/>
          <a:lstStyle/>
          <a:p>
            <a:pPr algn="just">
              <a:buFont typeface="Wingdings" panose="05000000000000000000" pitchFamily="2" charset="2"/>
              <a:buNone/>
            </a:pPr>
            <a:r>
              <a:rPr lang="zh-CN" altLang="en-US" sz="2800" b="1">
                <a:latin typeface="Times New Roman" panose="02020603050405020304" pitchFamily="18" charset="0"/>
                <a:ea typeface="楷体_GB2312" pitchFamily="49" charset="-122"/>
              </a:rPr>
              <a:t>          在推导卢瑟福散射公式时，我们把原子核看作一个点，且只考虑库仑力。但事实上，每个原子核都有一定的大小，而且，当入射粒子与原子核靠得足够近时，作用力不再是纯库仑力，那时，卢瑟福公式与实验结果就会产生明显偏差。</a:t>
            </a:r>
          </a:p>
          <a:p>
            <a:pPr algn="just">
              <a:buFont typeface="Wingdings" panose="05000000000000000000" pitchFamily="2" charset="2"/>
              <a:buNone/>
            </a:pPr>
            <a:r>
              <a:rPr lang="zh-CN" altLang="en-US" sz="2800" b="1">
                <a:latin typeface="Times New Roman" panose="02020603050405020304" pitchFamily="18" charset="0"/>
                <a:ea typeface="楷体_GB2312" pitchFamily="49" charset="-122"/>
              </a:rPr>
              <a:t>          入射粒子能与原子核接近到什么程度呢？我们现在来算出这一最近距离</a:t>
            </a:r>
            <a:r>
              <a:rPr lang="en-US" altLang="zh-CN" sz="2800" b="1">
                <a:latin typeface="Times New Roman" panose="02020603050405020304" pitchFamily="18" charset="0"/>
                <a:ea typeface="楷体_GB2312" pitchFamily="49" charset="-122"/>
              </a:rPr>
              <a:t>r</a:t>
            </a:r>
            <a:r>
              <a:rPr lang="en-US" altLang="zh-CN" sz="2800" b="1" baseline="-30000">
                <a:latin typeface="Times New Roman" panose="02020603050405020304" pitchFamily="18" charset="0"/>
                <a:ea typeface="楷体_GB2312" pitchFamily="49" charset="-122"/>
              </a:rPr>
              <a:t>m</a:t>
            </a:r>
            <a:r>
              <a:rPr lang="en-US" altLang="zh-CN" sz="2800" b="1">
                <a:latin typeface="Times New Roman" panose="02020603050405020304" pitchFamily="18" charset="0"/>
                <a:ea typeface="楷体_GB2312" pitchFamily="49" charset="-122"/>
              </a:rPr>
              <a:t>，</a:t>
            </a:r>
            <a:r>
              <a:rPr lang="zh-CN" altLang="en-US" sz="2800" b="1">
                <a:latin typeface="Times New Roman" panose="02020603050405020304" pitchFamily="18" charset="0"/>
                <a:ea typeface="楷体_GB2312" pitchFamily="49" charset="-122"/>
              </a:rPr>
              <a:t>如果那时的卢瑟福公式仍旧正确，那末原子核的大小肯定小于</a:t>
            </a:r>
            <a:r>
              <a:rPr lang="en-US" altLang="zh-CN" sz="2800" b="1">
                <a:latin typeface="Times New Roman" panose="02020603050405020304" pitchFamily="18" charset="0"/>
                <a:ea typeface="楷体_GB2312" pitchFamily="49" charset="-122"/>
              </a:rPr>
              <a:t>r</a:t>
            </a:r>
            <a:r>
              <a:rPr lang="en-US" altLang="zh-CN" sz="2800" b="1" baseline="-30000">
                <a:latin typeface="Times New Roman" panose="02020603050405020304" pitchFamily="18" charset="0"/>
                <a:ea typeface="楷体_GB2312" pitchFamily="49" charset="-122"/>
              </a:rPr>
              <a:t>m</a:t>
            </a:r>
            <a:r>
              <a:rPr lang="en-US" altLang="zh-CN" sz="2800" b="1">
                <a:latin typeface="Times New Roman" panose="02020603050405020304" pitchFamily="18" charset="0"/>
                <a:ea typeface="楷体_GB2312" pitchFamily="49" charset="-122"/>
              </a:rPr>
              <a:t>；r</a:t>
            </a:r>
            <a:r>
              <a:rPr lang="en-US" altLang="zh-CN" sz="2800" b="1" baseline="-30000">
                <a:latin typeface="Times New Roman" panose="02020603050405020304" pitchFamily="18" charset="0"/>
                <a:ea typeface="楷体_GB2312" pitchFamily="49" charset="-122"/>
              </a:rPr>
              <a:t>m</a:t>
            </a:r>
            <a:r>
              <a:rPr lang="zh-CN" altLang="en-US" sz="2800" b="1">
                <a:latin typeface="Times New Roman" panose="02020603050405020304" pitchFamily="18" charset="0"/>
                <a:ea typeface="楷体_GB2312" pitchFamily="49" charset="-122"/>
              </a:rPr>
              <a:t>至少可作为原子核线度的一个上限。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3059">
                                            <p:txEl>
                                              <p:pRg st="0" end="0"/>
                                            </p:txEl>
                                          </p:spTgt>
                                        </p:tgtEl>
                                        <p:attrNameLst>
                                          <p:attrName>style.visibility</p:attrName>
                                        </p:attrNameLst>
                                      </p:cBhvr>
                                      <p:to>
                                        <p:strVal val="visible"/>
                                      </p:to>
                                    </p:set>
                                    <p:animEffect transition="in" filter="slide(fromBottom)">
                                      <p:cBhvr>
                                        <p:cTn id="7" dur="500"/>
                                        <p:tgtEl>
                                          <p:spTgt spid="1730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73059">
                                            <p:txEl>
                                              <p:pRg st="1" end="1"/>
                                            </p:txEl>
                                          </p:spTgt>
                                        </p:tgtEl>
                                        <p:attrNameLst>
                                          <p:attrName>style.visibility</p:attrName>
                                        </p:attrNameLst>
                                      </p:cBhvr>
                                      <p:to>
                                        <p:strVal val="visible"/>
                                      </p:to>
                                    </p:set>
                                    <p:animEffect transition="in" filter="slide(fromBottom)">
                                      <p:cBhvr>
                                        <p:cTn id="12" dur="500"/>
                                        <p:tgtEl>
                                          <p:spTgt spid="1730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4" name="Rectangle 4">
            <a:extLst>
              <a:ext uri="{FF2B5EF4-FFF2-40B4-BE49-F238E27FC236}">
                <a16:creationId xmlns:a16="http://schemas.microsoft.com/office/drawing/2014/main" id="{7FB60744-396B-496B-959D-D2E53F5459CF}"/>
              </a:ext>
            </a:extLst>
          </p:cNvPr>
          <p:cNvSpPr>
            <a:spLocks noChangeArrowheads="1"/>
          </p:cNvSpPr>
          <p:nvPr/>
        </p:nvSpPr>
        <p:spPr bwMode="auto">
          <a:xfrm>
            <a:off x="684213" y="1557338"/>
            <a:ext cx="8137525" cy="463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lgn="l">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lgn="l">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lgn="l">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gn="l">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r>
              <a:rPr lang="zh-CN" altLang="en-US" sz="2800" b="1">
                <a:latin typeface="楷体_GB2312" pitchFamily="49" charset="-122"/>
                <a:ea typeface="楷体_GB2312" pitchFamily="49" charset="-122"/>
              </a:rPr>
              <a:t>在汤姆逊之前，</a:t>
            </a:r>
            <a:r>
              <a:rPr lang="zh-CN" altLang="en-US" sz="2800" b="1">
                <a:solidFill>
                  <a:srgbClr val="0066FF"/>
                </a:solidFill>
                <a:latin typeface="楷体_GB2312" pitchFamily="49" charset="-122"/>
                <a:ea typeface="楷体_GB2312" pitchFamily="49" charset="-122"/>
              </a:rPr>
              <a:t>赫兹</a:t>
            </a:r>
            <a:r>
              <a:rPr lang="zh-CN" altLang="en-US" sz="2800" b="1">
                <a:latin typeface="楷体_GB2312" pitchFamily="49" charset="-122"/>
                <a:ea typeface="楷体_GB2312" pitchFamily="49" charset="-122"/>
              </a:rPr>
              <a:t>做的类似实验未发现射线偏转（因高真空不易实现），误认为阴极射线不带电。</a:t>
            </a:r>
          </a:p>
          <a:p>
            <a:r>
              <a:rPr lang="zh-CN" altLang="en-US" sz="2800" b="1">
                <a:solidFill>
                  <a:srgbClr val="0066FF"/>
                </a:solidFill>
                <a:latin typeface="楷体_GB2312" pitchFamily="49" charset="-122"/>
                <a:ea typeface="楷体_GB2312" pitchFamily="49" charset="-122"/>
              </a:rPr>
              <a:t>休斯脱</a:t>
            </a:r>
            <a:r>
              <a:rPr lang="zh-CN" altLang="en-US" sz="2800" b="1">
                <a:latin typeface="楷体_GB2312" pitchFamily="49" charset="-122"/>
                <a:ea typeface="楷体_GB2312" pitchFamily="49" charset="-122"/>
              </a:rPr>
              <a:t>做过氢放电管中阴极射线偏转的研究，得出阴极射线粒子的荷质比为氢离子的千倍以上，但自己认为此结果是荒谬的，他认为射线粒子应比氢原子大。</a:t>
            </a:r>
          </a:p>
          <a:p>
            <a:r>
              <a:rPr lang="en-US" altLang="zh-CN" sz="2800" b="1">
                <a:latin typeface="楷体_GB2312" pitchFamily="49" charset="-122"/>
                <a:ea typeface="楷体_GB2312" pitchFamily="49" charset="-122"/>
              </a:rPr>
              <a:t>1897</a:t>
            </a:r>
            <a:r>
              <a:rPr lang="zh-CN" altLang="en-US" sz="2800" b="1">
                <a:latin typeface="楷体_GB2312" pitchFamily="49" charset="-122"/>
                <a:ea typeface="楷体_GB2312" pitchFamily="49" charset="-122"/>
              </a:rPr>
              <a:t>年</a:t>
            </a:r>
            <a:r>
              <a:rPr lang="zh-CN" altLang="en-US" sz="2800" b="1">
                <a:solidFill>
                  <a:srgbClr val="0066FF"/>
                </a:solidFill>
                <a:latin typeface="楷体_GB2312" pitchFamily="49" charset="-122"/>
                <a:ea typeface="楷体_GB2312" pitchFamily="49" charset="-122"/>
              </a:rPr>
              <a:t>考夫曼</a:t>
            </a:r>
            <a:r>
              <a:rPr lang="zh-CN" altLang="en-US" sz="2800" b="1">
                <a:latin typeface="楷体_GB2312" pitchFamily="49" charset="-122"/>
                <a:ea typeface="楷体_GB2312" pitchFamily="49" charset="-122"/>
              </a:rPr>
              <a:t>也做过与汤姆逊类似的实验且结果更精确，但他不承认阴极射线是粒子的假设，直到</a:t>
            </a:r>
            <a:r>
              <a:rPr lang="en-US" altLang="zh-CN" sz="2800" b="1">
                <a:latin typeface="楷体_GB2312" pitchFamily="49" charset="-122"/>
                <a:ea typeface="楷体_GB2312" pitchFamily="49" charset="-122"/>
              </a:rPr>
              <a:t>1901</a:t>
            </a:r>
            <a:r>
              <a:rPr lang="zh-CN" altLang="en-US" sz="2800" b="1">
                <a:latin typeface="楷体_GB2312" pitchFamily="49" charset="-122"/>
                <a:ea typeface="楷体_GB2312" pitchFamily="49" charset="-122"/>
              </a:rPr>
              <a:t>年才将实验结果公布。</a:t>
            </a:r>
          </a:p>
        </p:txBody>
      </p:sp>
      <p:sp>
        <p:nvSpPr>
          <p:cNvPr id="199685" name="Rectangle 5">
            <a:extLst>
              <a:ext uri="{FF2B5EF4-FFF2-40B4-BE49-F238E27FC236}">
                <a16:creationId xmlns:a16="http://schemas.microsoft.com/office/drawing/2014/main" id="{ED364AAA-C37A-4FFD-8867-6E3D2EE6A098}"/>
              </a:ext>
            </a:extLst>
          </p:cNvPr>
          <p:cNvSpPr>
            <a:spLocks noChangeArrowheads="1"/>
          </p:cNvSpPr>
          <p:nvPr/>
        </p:nvSpPr>
        <p:spPr bwMode="auto">
          <a:xfrm>
            <a:off x="1187450" y="260350"/>
            <a:ext cx="7326313"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a:defRPr kumimoji="1" sz="4400">
                <a:solidFill>
                  <a:schemeClr val="tx2"/>
                </a:solidFill>
                <a:latin typeface="Tahoma" panose="020B0604030504040204" pitchFamily="34" charset="0"/>
                <a:ea typeface="宋体" panose="02010600030101010101" pitchFamily="2" charset="-122"/>
              </a:defRPr>
            </a:lvl1pPr>
            <a:lvl2pPr algn="l">
              <a:defRPr kumimoji="1" sz="4400">
                <a:solidFill>
                  <a:schemeClr val="tx2"/>
                </a:solidFill>
                <a:latin typeface="Tahoma" panose="020B0604030504040204" pitchFamily="34" charset="0"/>
                <a:ea typeface="宋体" panose="02010600030101010101" pitchFamily="2" charset="-122"/>
              </a:defRPr>
            </a:lvl2pPr>
            <a:lvl3pPr algn="l">
              <a:defRPr kumimoji="1" sz="4400">
                <a:solidFill>
                  <a:schemeClr val="tx2"/>
                </a:solidFill>
                <a:latin typeface="Tahoma" panose="020B0604030504040204" pitchFamily="34" charset="0"/>
                <a:ea typeface="宋体" panose="02010600030101010101" pitchFamily="2" charset="-122"/>
              </a:defRPr>
            </a:lvl3pPr>
            <a:lvl4pPr algn="l">
              <a:defRPr kumimoji="1" sz="4400">
                <a:solidFill>
                  <a:schemeClr val="tx2"/>
                </a:solidFill>
                <a:latin typeface="Tahoma" panose="020B0604030504040204" pitchFamily="34" charset="0"/>
                <a:ea typeface="宋体" panose="02010600030101010101" pitchFamily="2" charset="-122"/>
              </a:defRPr>
            </a:lvl4pPr>
            <a:lvl5pPr algn="l">
              <a:defRPr kumimoji="1" sz="4400">
                <a:solidFill>
                  <a:schemeClr val="tx2"/>
                </a:solidFill>
                <a:latin typeface="Tahoma" panose="020B0604030504040204" pitchFamily="34" charset="0"/>
                <a:ea typeface="宋体" panose="02010600030101010101" pitchFamily="2" charset="-122"/>
              </a:defRPr>
            </a:lvl5pPr>
            <a:lvl6pPr marL="4572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a:lstStyle>
          <a:p>
            <a:r>
              <a:rPr lang="zh-CN" altLang="en-US" sz="3600" u="sng">
                <a:solidFill>
                  <a:srgbClr val="00CC00"/>
                </a:solidFill>
                <a:effectLst>
                  <a:outerShdw blurRad="38100" dist="38100" dir="2700000" algn="tl">
                    <a:srgbClr val="C0C0C0"/>
                  </a:outerShdw>
                </a:effectLst>
                <a:latin typeface="楷体_GB2312" pitchFamily="49" charset="-122"/>
                <a:ea typeface="楷体_GB2312" pitchFamily="49" charset="-122"/>
              </a:rPr>
              <a:t>与真理</a:t>
            </a:r>
            <a:r>
              <a:rPr lang="zh-CN" altLang="en-US" sz="3600" u="sng">
                <a:solidFill>
                  <a:srgbClr val="00CC00"/>
                </a:solidFill>
                <a:effectLst>
                  <a:outerShdw blurRad="38100" dist="38100" dir="2700000" algn="tl">
                    <a:srgbClr val="C0C0C0"/>
                  </a:outerShdw>
                </a:effectLst>
                <a:latin typeface="Times New Roman" panose="02020603050405020304" pitchFamily="18" charset="0"/>
                <a:ea typeface="楷体_GB2312" pitchFamily="49" charset="-122"/>
              </a:rPr>
              <a:t>“</a:t>
            </a:r>
            <a:r>
              <a:rPr lang="zh-CN" altLang="en-US" sz="3600" u="sng">
                <a:solidFill>
                  <a:srgbClr val="00CC00"/>
                </a:solidFill>
                <a:effectLst>
                  <a:outerShdw blurRad="38100" dist="38100" dir="2700000" algn="tl">
                    <a:srgbClr val="C0C0C0"/>
                  </a:outerShdw>
                </a:effectLst>
                <a:latin typeface="楷体_GB2312" pitchFamily="49" charset="-122"/>
                <a:ea typeface="楷体_GB2312" pitchFamily="49" charset="-122"/>
              </a:rPr>
              <a:t>擦肩而过</a:t>
            </a:r>
            <a:r>
              <a:rPr lang="zh-CN" altLang="en-US" sz="3600" u="sng">
                <a:solidFill>
                  <a:srgbClr val="00CC00"/>
                </a:solidFill>
                <a:effectLst>
                  <a:outerShdw blurRad="38100" dist="38100" dir="2700000" algn="tl">
                    <a:srgbClr val="C0C0C0"/>
                  </a:outerShdw>
                </a:effectLst>
                <a:latin typeface="Times New Roman" panose="02020603050405020304" pitchFamily="18" charset="0"/>
                <a:ea typeface="楷体_GB2312" pitchFamily="49" charset="-122"/>
              </a:rPr>
              <a:t>”</a:t>
            </a:r>
            <a:r>
              <a:rPr lang="zh-CN" altLang="en-US" sz="3600" u="sng">
                <a:solidFill>
                  <a:srgbClr val="00CC00"/>
                </a:solidFill>
                <a:effectLst>
                  <a:outerShdw blurRad="38100" dist="38100" dir="2700000" algn="tl">
                    <a:srgbClr val="C0C0C0"/>
                  </a:outerShdw>
                </a:effectLst>
                <a:latin typeface="楷体_GB2312" pitchFamily="49" charset="-122"/>
                <a:ea typeface="楷体_GB2312" pitchFamily="49" charset="-122"/>
              </a:rPr>
              <a:t>的人们</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99684">
                                            <p:txEl>
                                              <p:pRg st="0" end="0"/>
                                            </p:txEl>
                                          </p:spTgt>
                                        </p:tgtEl>
                                        <p:attrNameLst>
                                          <p:attrName>style.visibility</p:attrName>
                                        </p:attrNameLst>
                                      </p:cBhvr>
                                      <p:to>
                                        <p:strVal val="visible"/>
                                      </p:to>
                                    </p:set>
                                    <p:animEffect transition="in" filter="slide(fromBottom)">
                                      <p:cBhvr>
                                        <p:cTn id="7" dur="500"/>
                                        <p:tgtEl>
                                          <p:spTgt spid="19968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99684">
                                            <p:txEl>
                                              <p:pRg st="1" end="1"/>
                                            </p:txEl>
                                          </p:spTgt>
                                        </p:tgtEl>
                                        <p:attrNameLst>
                                          <p:attrName>style.visibility</p:attrName>
                                        </p:attrNameLst>
                                      </p:cBhvr>
                                      <p:to>
                                        <p:strVal val="visible"/>
                                      </p:to>
                                    </p:set>
                                    <p:animEffect transition="in" filter="slide(fromBottom)">
                                      <p:cBhvr>
                                        <p:cTn id="12" dur="500"/>
                                        <p:tgtEl>
                                          <p:spTgt spid="19968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99684">
                                            <p:txEl>
                                              <p:pRg st="2" end="2"/>
                                            </p:txEl>
                                          </p:spTgt>
                                        </p:tgtEl>
                                        <p:attrNameLst>
                                          <p:attrName>style.visibility</p:attrName>
                                        </p:attrNameLst>
                                      </p:cBhvr>
                                      <p:to>
                                        <p:strVal val="visible"/>
                                      </p:to>
                                    </p:set>
                                    <p:animEffect transition="in" filter="slide(fromBottom)">
                                      <p:cBhvr>
                                        <p:cTn id="17" dur="500"/>
                                        <p:tgtEl>
                                          <p:spTgt spid="19968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3">
            <a:extLst>
              <a:ext uri="{FF2B5EF4-FFF2-40B4-BE49-F238E27FC236}">
                <a16:creationId xmlns:a16="http://schemas.microsoft.com/office/drawing/2014/main" id="{7732BD53-F2AF-4ED9-8258-0BEF0439DC83}"/>
              </a:ext>
            </a:extLst>
          </p:cNvPr>
          <p:cNvSpPr>
            <a:spLocks noGrp="1" noChangeArrowheads="1"/>
          </p:cNvSpPr>
          <p:nvPr>
            <p:ph type="body" idx="1"/>
          </p:nvPr>
        </p:nvSpPr>
        <p:spPr>
          <a:xfrm>
            <a:off x="395288" y="1341438"/>
            <a:ext cx="8001000" cy="4114800"/>
          </a:xfrm>
        </p:spPr>
        <p:txBody>
          <a:bodyPr/>
          <a:lstStyle/>
          <a:p>
            <a:pPr algn="just">
              <a:buFont typeface="Wingdings" panose="05000000000000000000" pitchFamily="2" charset="2"/>
              <a:buNone/>
            </a:pPr>
            <a:r>
              <a:rPr lang="zh-CN" altLang="en-US" sz="2800" b="1">
                <a:latin typeface="Arial Unicode MS" pitchFamily="34" charset="-122"/>
                <a:ea typeface="楷体_GB2312" pitchFamily="49" charset="-122"/>
              </a:rPr>
              <a:t>           </a:t>
            </a:r>
            <a:r>
              <a:rPr lang="zh-CN" altLang="en-US" sz="2800" b="1">
                <a:latin typeface="Times New Roman" panose="02020603050405020304" pitchFamily="18" charset="0"/>
                <a:ea typeface="楷体_GB2312" pitchFamily="49" charset="-122"/>
              </a:rPr>
              <a:t>也许有的同学会说：既然已经有了库仑散射公式，那么当</a:t>
            </a:r>
            <a:r>
              <a:rPr lang="en-US" altLang="zh-CN" sz="2800" b="1" i="1">
                <a:latin typeface="Times New Roman" panose="02020603050405020304" pitchFamily="18" charset="0"/>
                <a:ea typeface="楷体_GB2312" pitchFamily="49" charset="-122"/>
              </a:rPr>
              <a:t>θ</a:t>
            </a:r>
            <a:r>
              <a:rPr lang="en-US" altLang="zh-CN" sz="2800" b="1">
                <a:latin typeface="Times New Roman" panose="02020603050405020304" pitchFamily="18" charset="0"/>
                <a:ea typeface="楷体_GB2312" pitchFamily="49" charset="-122"/>
              </a:rPr>
              <a:t>=180°</a:t>
            </a:r>
            <a:r>
              <a:rPr lang="zh-CN" altLang="en-US" sz="2800" b="1">
                <a:latin typeface="Times New Roman" panose="02020603050405020304" pitchFamily="18" charset="0"/>
                <a:ea typeface="楷体_GB2312" pitchFamily="49" charset="-122"/>
              </a:rPr>
              <a:t>时不就可以得到最小的</a:t>
            </a:r>
            <a:r>
              <a:rPr lang="en-US" altLang="zh-CN" sz="2800" b="1">
                <a:latin typeface="Times New Roman" panose="02020603050405020304" pitchFamily="18" charset="0"/>
                <a:ea typeface="楷体_GB2312" pitchFamily="49" charset="-122"/>
              </a:rPr>
              <a:t>b</a:t>
            </a:r>
            <a:r>
              <a:rPr lang="zh-CN" altLang="en-US" sz="2800" b="1">
                <a:latin typeface="Times New Roman" panose="02020603050405020304" pitchFamily="18" charset="0"/>
                <a:ea typeface="楷体_GB2312" pitchFamily="49" charset="-122"/>
              </a:rPr>
              <a:t>值吗？其实</a:t>
            </a:r>
            <a:r>
              <a:rPr lang="en-US" altLang="zh-CN" sz="2800" b="1">
                <a:latin typeface="Times New Roman" panose="02020603050405020304" pitchFamily="18" charset="0"/>
                <a:ea typeface="楷体_GB2312" pitchFamily="49" charset="-122"/>
              </a:rPr>
              <a:t>b</a:t>
            </a:r>
            <a:r>
              <a:rPr lang="zh-CN" altLang="en-US" sz="2800" b="1">
                <a:latin typeface="Times New Roman" panose="02020603050405020304" pitchFamily="18" charset="0"/>
                <a:ea typeface="楷体_GB2312" pitchFamily="49" charset="-122"/>
              </a:rPr>
              <a:t>的定义是入射</a:t>
            </a:r>
            <a:r>
              <a:rPr lang="en-US" altLang="zh-CN" sz="2800" b="1">
                <a:latin typeface="Times New Roman" panose="02020603050405020304" pitchFamily="18" charset="0"/>
                <a:ea typeface="楷体_GB2312" pitchFamily="49" charset="-122"/>
              </a:rPr>
              <a:t>α</a:t>
            </a:r>
            <a:r>
              <a:rPr lang="zh-CN" altLang="en-US" sz="2800" b="1">
                <a:latin typeface="Times New Roman" panose="02020603050405020304" pitchFamily="18" charset="0"/>
                <a:ea typeface="楷体_GB2312" pitchFamily="49" charset="-122"/>
              </a:rPr>
              <a:t>粒子与固定散射体无相互作用情况下的最小直线距离。而我们要讨论的是两个粒子在有相互作用时能够靠近的最小距离。</a:t>
            </a:r>
            <a:r>
              <a:rPr lang="en-US" altLang="zh-CN" sz="2800" b="1">
                <a:latin typeface="Times New Roman" panose="02020603050405020304" pitchFamily="18" charset="0"/>
                <a:ea typeface="楷体_GB2312" pitchFamily="49" charset="-122"/>
              </a:rPr>
              <a:t>r</a:t>
            </a:r>
            <a:r>
              <a:rPr lang="en-US" altLang="zh-CN" sz="2800" b="1" baseline="-30000">
                <a:latin typeface="Times New Roman" panose="02020603050405020304" pitchFamily="18" charset="0"/>
                <a:ea typeface="楷体_GB2312" pitchFamily="49" charset="-122"/>
              </a:rPr>
              <a:t>m</a:t>
            </a:r>
            <a:r>
              <a:rPr lang="zh-CN" altLang="en-US" sz="2800" b="1">
                <a:latin typeface="Times New Roman" panose="02020603050405020304" pitchFamily="18" charset="0"/>
                <a:ea typeface="楷体_GB2312" pitchFamily="49" charset="-122"/>
              </a:rPr>
              <a:t>与瞄准距离</a:t>
            </a:r>
            <a:r>
              <a:rPr lang="en-US" altLang="zh-CN" sz="2800" b="1">
                <a:latin typeface="Times New Roman" panose="02020603050405020304" pitchFamily="18" charset="0"/>
                <a:ea typeface="楷体_GB2312" pitchFamily="49" charset="-122"/>
              </a:rPr>
              <a:t>b</a:t>
            </a:r>
            <a:r>
              <a:rPr lang="zh-CN" altLang="en-US" sz="2800" b="1">
                <a:latin typeface="Times New Roman" panose="02020603050405020304" pitchFamily="18" charset="0"/>
                <a:ea typeface="楷体_GB2312" pitchFamily="49" charset="-122"/>
              </a:rPr>
              <a:t>是两个不同的概念。</a:t>
            </a:r>
          </a:p>
        </p:txBody>
      </p:sp>
      <p:pic>
        <p:nvPicPr>
          <p:cNvPr id="171012" name="Picture 4" descr="19-1">
            <a:extLst>
              <a:ext uri="{FF2B5EF4-FFF2-40B4-BE49-F238E27FC236}">
                <a16:creationId xmlns:a16="http://schemas.microsoft.com/office/drawing/2014/main" id="{00BCFD60-0C7F-4836-B339-8A51035449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4056063"/>
            <a:ext cx="5184775" cy="28019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push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3">
            <a:extLst>
              <a:ext uri="{FF2B5EF4-FFF2-40B4-BE49-F238E27FC236}">
                <a16:creationId xmlns:a16="http://schemas.microsoft.com/office/drawing/2014/main" id="{9A9D3649-C5DD-4726-BD96-5332DA9748BB}"/>
              </a:ext>
            </a:extLst>
          </p:cNvPr>
          <p:cNvSpPr>
            <a:spLocks noGrp="1" noChangeArrowheads="1"/>
          </p:cNvSpPr>
          <p:nvPr>
            <p:ph type="body" idx="1"/>
          </p:nvPr>
        </p:nvSpPr>
        <p:spPr>
          <a:xfrm>
            <a:off x="493713" y="1341438"/>
            <a:ext cx="8110537" cy="4535487"/>
          </a:xfrm>
        </p:spPr>
        <p:txBody>
          <a:bodyPr/>
          <a:lstStyle/>
          <a:p>
            <a:pPr algn="just">
              <a:lnSpc>
                <a:spcPct val="90000"/>
              </a:lnSpc>
              <a:buFont typeface="Wingdings" panose="05000000000000000000" pitchFamily="2" charset="2"/>
              <a:buNone/>
            </a:pPr>
            <a:r>
              <a:rPr lang="zh-CN" altLang="en-US" sz="3600" b="1">
                <a:latin typeface="Arial Unicode MS" pitchFamily="34" charset="-122"/>
                <a:ea typeface="楷体_GB2312" pitchFamily="49" charset="-122"/>
              </a:rPr>
              <a:t>     </a:t>
            </a:r>
            <a:r>
              <a:rPr lang="zh-CN" altLang="en-US" sz="2800" b="1">
                <a:latin typeface="Times New Roman" panose="02020603050405020304" pitchFamily="18" charset="0"/>
                <a:ea typeface="楷体_GB2312" pitchFamily="49" charset="-122"/>
              </a:rPr>
              <a:t>设</a:t>
            </a:r>
            <a:r>
              <a:rPr lang="en-US" altLang="zh-CN" sz="2800" b="1">
                <a:latin typeface="Times New Roman" panose="02020603050405020304" pitchFamily="18" charset="0"/>
                <a:ea typeface="楷体_GB2312" pitchFamily="49" charset="-122"/>
              </a:rPr>
              <a:t>α</a:t>
            </a:r>
            <a:r>
              <a:rPr lang="zh-CN" altLang="en-US" sz="2800" b="1">
                <a:latin typeface="Times New Roman" panose="02020603050405020304" pitchFamily="18" charset="0"/>
                <a:ea typeface="楷体_GB2312" pitchFamily="49" charset="-122"/>
              </a:rPr>
              <a:t>粒子离原子核很远时的速度为</a:t>
            </a:r>
            <a:r>
              <a:rPr lang="en-US" altLang="zh-CN" sz="2800" b="1">
                <a:latin typeface="Times New Roman" panose="02020603050405020304" pitchFamily="18" charset="0"/>
                <a:ea typeface="楷体_GB2312" pitchFamily="49" charset="-122"/>
              </a:rPr>
              <a:t>v，r = r</a:t>
            </a:r>
            <a:r>
              <a:rPr lang="en-US" altLang="zh-CN" sz="2800" b="1" baseline="-30000">
                <a:latin typeface="Times New Roman" panose="02020603050405020304" pitchFamily="18" charset="0"/>
                <a:ea typeface="楷体_GB2312" pitchFamily="49" charset="-122"/>
              </a:rPr>
              <a:t>m</a:t>
            </a:r>
            <a:r>
              <a:rPr lang="zh-CN" altLang="en-US" sz="2800" b="1">
                <a:latin typeface="Times New Roman" panose="02020603050405020304" pitchFamily="18" charset="0"/>
                <a:ea typeface="楷体_GB2312" pitchFamily="49" charset="-122"/>
              </a:rPr>
              <a:t>时速度为</a:t>
            </a:r>
            <a:r>
              <a:rPr lang="en-US" altLang="zh-CN" sz="2800" b="1">
                <a:latin typeface="Times New Roman" panose="02020603050405020304" pitchFamily="18" charset="0"/>
                <a:ea typeface="楷体_GB2312" pitchFamily="49" charset="-122"/>
              </a:rPr>
              <a:t>v</a:t>
            </a:r>
            <a:r>
              <a:rPr lang="en-US" altLang="zh-CN" sz="2800" b="1" baseline="-30000">
                <a:latin typeface="Times New Roman" panose="02020603050405020304" pitchFamily="18" charset="0"/>
                <a:ea typeface="楷体_GB2312" pitchFamily="49" charset="-122"/>
              </a:rPr>
              <a:t>m</a:t>
            </a:r>
            <a:r>
              <a:rPr lang="en-US" altLang="zh-CN" sz="2800" b="1">
                <a:latin typeface="Times New Roman" panose="02020603050405020304" pitchFamily="18" charset="0"/>
                <a:ea typeface="楷体_GB2312" pitchFamily="49" charset="-122"/>
              </a:rPr>
              <a:t>。</a:t>
            </a:r>
            <a:r>
              <a:rPr lang="zh-CN" altLang="en-US" sz="2800" b="1">
                <a:latin typeface="Times New Roman" panose="02020603050405020304" pitchFamily="18" charset="0"/>
                <a:ea typeface="楷体_GB2312" pitchFamily="49" charset="-122"/>
              </a:rPr>
              <a:t>当</a:t>
            </a:r>
            <a:r>
              <a:rPr lang="en-US" altLang="zh-CN" sz="2800" b="1">
                <a:latin typeface="Times New Roman" panose="02020603050405020304" pitchFamily="18" charset="0"/>
                <a:ea typeface="楷体_GB2312" pitchFamily="49" charset="-122"/>
              </a:rPr>
              <a:t>r = r</a:t>
            </a:r>
            <a:r>
              <a:rPr lang="en-US" altLang="zh-CN" sz="2800" b="1" baseline="-30000">
                <a:latin typeface="Times New Roman" panose="02020603050405020304" pitchFamily="18" charset="0"/>
                <a:ea typeface="楷体_GB2312" pitchFamily="49" charset="-122"/>
              </a:rPr>
              <a:t>m</a:t>
            </a:r>
            <a:r>
              <a:rPr lang="zh-CN" altLang="en-US" sz="2800" b="1">
                <a:latin typeface="Times New Roman" panose="02020603050405020304" pitchFamily="18" charset="0"/>
                <a:ea typeface="楷体_GB2312" pitchFamily="49" charset="-122"/>
              </a:rPr>
              <a:t>时，</a:t>
            </a:r>
            <a:r>
              <a:rPr lang="en-US" altLang="zh-CN" sz="2800" b="1">
                <a:latin typeface="Times New Roman" panose="02020603050405020304" pitchFamily="18" charset="0"/>
                <a:ea typeface="楷体_GB2312" pitchFamily="49" charset="-122"/>
              </a:rPr>
              <a:t>r</a:t>
            </a:r>
            <a:r>
              <a:rPr lang="zh-CN" altLang="en-US" sz="2800" b="1">
                <a:latin typeface="Times New Roman" panose="02020603050405020304" pitchFamily="18" charset="0"/>
                <a:ea typeface="楷体_GB2312" pitchFamily="49" charset="-122"/>
              </a:rPr>
              <a:t>最小，因此那时的径向速度为零，只有切向速度，这就是所谓“近日点”的特征。因能量守恒要求有</a:t>
            </a:r>
          </a:p>
          <a:p>
            <a:pPr algn="just">
              <a:lnSpc>
                <a:spcPct val="90000"/>
              </a:lnSpc>
              <a:buFont typeface="Wingdings" panose="05000000000000000000" pitchFamily="2" charset="2"/>
              <a:buNone/>
            </a:pPr>
            <a:endParaRPr lang="zh-CN" altLang="en-US" sz="2800" b="1">
              <a:latin typeface="Times New Roman" panose="02020603050405020304" pitchFamily="18" charset="0"/>
              <a:ea typeface="楷体_GB2312" pitchFamily="49" charset="-122"/>
            </a:endParaRPr>
          </a:p>
          <a:p>
            <a:pPr algn="just">
              <a:lnSpc>
                <a:spcPct val="90000"/>
              </a:lnSpc>
              <a:buFont typeface="Wingdings" panose="05000000000000000000" pitchFamily="2" charset="2"/>
              <a:buNone/>
            </a:pPr>
            <a:endParaRPr lang="zh-CN" altLang="en-US" sz="2800" b="1">
              <a:latin typeface="Times New Roman" panose="02020603050405020304" pitchFamily="18" charset="0"/>
              <a:ea typeface="楷体_GB2312" pitchFamily="49" charset="-122"/>
            </a:endParaRPr>
          </a:p>
          <a:p>
            <a:pPr algn="just">
              <a:lnSpc>
                <a:spcPct val="90000"/>
              </a:lnSpc>
              <a:buFont typeface="Wingdings" panose="05000000000000000000" pitchFamily="2" charset="2"/>
              <a:buNone/>
            </a:pPr>
            <a:endParaRPr lang="zh-CN" altLang="en-US" sz="2800" b="1">
              <a:latin typeface="Times New Roman" panose="02020603050405020304" pitchFamily="18" charset="0"/>
              <a:ea typeface="楷体_GB2312" pitchFamily="49" charset="-122"/>
            </a:endParaRPr>
          </a:p>
          <a:p>
            <a:pPr algn="just">
              <a:lnSpc>
                <a:spcPct val="90000"/>
              </a:lnSpc>
              <a:buFont typeface="Wingdings" panose="05000000000000000000" pitchFamily="2" charset="2"/>
              <a:buNone/>
            </a:pPr>
            <a:endParaRPr lang="zh-CN" altLang="en-US" sz="2800" b="1">
              <a:latin typeface="Times New Roman" panose="02020603050405020304" pitchFamily="18" charset="0"/>
              <a:ea typeface="楷体_GB2312" pitchFamily="49" charset="-122"/>
            </a:endParaRPr>
          </a:p>
          <a:p>
            <a:pPr algn="just">
              <a:lnSpc>
                <a:spcPct val="90000"/>
              </a:lnSpc>
              <a:buFont typeface="Wingdings" panose="05000000000000000000" pitchFamily="2" charset="2"/>
              <a:buNone/>
            </a:pPr>
            <a:r>
              <a:rPr lang="zh-CN" altLang="en-US" sz="2800" b="1">
                <a:latin typeface="Times New Roman" panose="02020603050405020304" pitchFamily="18" charset="0"/>
                <a:ea typeface="楷体_GB2312" pitchFamily="49" charset="-122"/>
              </a:rPr>
              <a:t>    又因</a:t>
            </a:r>
            <a:r>
              <a:rPr lang="en-US" altLang="zh-CN" sz="2800" b="1">
                <a:latin typeface="Times New Roman" panose="02020603050405020304" pitchFamily="18" charset="0"/>
                <a:ea typeface="楷体_GB2312" pitchFamily="49" charset="-122"/>
              </a:rPr>
              <a:t>α</a:t>
            </a:r>
            <a:r>
              <a:rPr lang="zh-CN" altLang="en-US" sz="2800" b="1">
                <a:latin typeface="Times New Roman" panose="02020603050405020304" pitchFamily="18" charset="0"/>
                <a:ea typeface="楷体_GB2312" pitchFamily="49" charset="-122"/>
              </a:rPr>
              <a:t>粒子在中心力场中运动，所以有角动量守恒 </a:t>
            </a:r>
          </a:p>
        </p:txBody>
      </p:sp>
      <p:graphicFrame>
        <p:nvGraphicFramePr>
          <p:cNvPr id="172036" name="Object 4">
            <a:extLst>
              <a:ext uri="{FF2B5EF4-FFF2-40B4-BE49-F238E27FC236}">
                <a16:creationId xmlns:a16="http://schemas.microsoft.com/office/drawing/2014/main" id="{28EE1CD0-3155-4EBA-B94F-FF1E94DA0A55}"/>
              </a:ext>
            </a:extLst>
          </p:cNvPr>
          <p:cNvGraphicFramePr>
            <a:graphicFrameLocks noChangeAspect="1"/>
          </p:cNvGraphicFramePr>
          <p:nvPr/>
        </p:nvGraphicFramePr>
        <p:xfrm>
          <a:off x="1763713" y="3359150"/>
          <a:ext cx="5256212" cy="1249363"/>
        </p:xfrm>
        <a:graphic>
          <a:graphicData uri="http://schemas.openxmlformats.org/presentationml/2006/ole">
            <mc:AlternateContent xmlns:mc="http://schemas.openxmlformats.org/markup-compatibility/2006">
              <mc:Choice xmlns:v="urn:schemas-microsoft-com:vml" Requires="v">
                <p:oleObj spid="_x0000_s172040" r:id="rId3" imgW="2438400" imgH="673100" progId="Equation.3">
                  <p:embed/>
                </p:oleObj>
              </mc:Choice>
              <mc:Fallback>
                <p:oleObj r:id="rId3" imgW="2438400" imgH="673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3359150"/>
                        <a:ext cx="5256212" cy="1249363"/>
                      </a:xfrm>
                      <a:prstGeom prst="rect">
                        <a:avLst/>
                      </a:prstGeom>
                      <a:solidFill>
                        <a:srgbClr val="FFCC99"/>
                      </a:solidFill>
                    </p:spPr>
                  </p:pic>
                </p:oleObj>
              </mc:Fallback>
            </mc:AlternateContent>
          </a:graphicData>
        </a:graphic>
      </p:graphicFrame>
      <p:graphicFrame>
        <p:nvGraphicFramePr>
          <p:cNvPr id="172038" name="Object 6">
            <a:extLst>
              <a:ext uri="{FF2B5EF4-FFF2-40B4-BE49-F238E27FC236}">
                <a16:creationId xmlns:a16="http://schemas.microsoft.com/office/drawing/2014/main" id="{BEE46530-E7FE-4B4D-9721-D5586F946571}"/>
              </a:ext>
            </a:extLst>
          </p:cNvPr>
          <p:cNvGraphicFramePr>
            <a:graphicFrameLocks noChangeAspect="1"/>
          </p:cNvGraphicFramePr>
          <p:nvPr/>
        </p:nvGraphicFramePr>
        <p:xfrm>
          <a:off x="1835150" y="5734050"/>
          <a:ext cx="2663825" cy="596900"/>
        </p:xfrm>
        <a:graphic>
          <a:graphicData uri="http://schemas.openxmlformats.org/presentationml/2006/ole">
            <mc:AlternateContent xmlns:mc="http://schemas.openxmlformats.org/markup-compatibility/2006">
              <mc:Choice xmlns:v="urn:schemas-microsoft-com:vml" Requires="v">
                <p:oleObj spid="_x0000_s172041" r:id="rId5" imgW="1269449" imgH="330057" progId="Equation.3">
                  <p:embed/>
                </p:oleObj>
              </mc:Choice>
              <mc:Fallback>
                <p:oleObj r:id="rId5" imgW="1269449" imgH="330057"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5734050"/>
                        <a:ext cx="2663825" cy="596900"/>
                      </a:xfrm>
                      <a:prstGeom prst="rect">
                        <a:avLst/>
                      </a:prstGeom>
                      <a:solidFill>
                        <a:srgbClr val="FFCC99"/>
                      </a:solidFill>
                    </p:spPr>
                  </p:pic>
                </p:oleObj>
              </mc:Fallback>
            </mc:AlternateContent>
          </a:graphicData>
        </a:graphic>
      </p:graphicFrame>
    </p:spTree>
  </p:cSld>
  <p:clrMapOvr>
    <a:masterClrMapping/>
  </p:clrMapOvr>
  <p:transition>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Rectangle 3">
            <a:extLst>
              <a:ext uri="{FF2B5EF4-FFF2-40B4-BE49-F238E27FC236}">
                <a16:creationId xmlns:a16="http://schemas.microsoft.com/office/drawing/2014/main" id="{ED9912DA-9468-4C18-AAC9-94A4C1CF9A03}"/>
              </a:ext>
            </a:extLst>
          </p:cNvPr>
          <p:cNvSpPr>
            <a:spLocks noGrp="1" noChangeArrowheads="1"/>
          </p:cNvSpPr>
          <p:nvPr>
            <p:ph type="body" idx="1"/>
          </p:nvPr>
        </p:nvSpPr>
        <p:spPr>
          <a:xfrm>
            <a:off x="250825" y="1628775"/>
            <a:ext cx="8574088" cy="4114800"/>
          </a:xfrm>
        </p:spPr>
        <p:txBody>
          <a:bodyPr/>
          <a:lstStyle/>
          <a:p>
            <a:pPr algn="just">
              <a:buFont typeface="Wingdings" panose="05000000000000000000" pitchFamily="2" charset="2"/>
              <a:buNone/>
            </a:pPr>
            <a:r>
              <a:rPr lang="zh-CN" altLang="en-US" sz="2800" b="1">
                <a:latin typeface="Arial Unicode MS" pitchFamily="34" charset="-122"/>
                <a:ea typeface="楷体_GB2312" pitchFamily="49" charset="-122"/>
              </a:rPr>
              <a:t>   由此可以解出：</a:t>
            </a:r>
          </a:p>
          <a:p>
            <a:pPr algn="just"/>
            <a:endParaRPr lang="zh-CN" altLang="en-US" sz="2800" b="1">
              <a:latin typeface="Arial Unicode MS" pitchFamily="34" charset="-122"/>
              <a:ea typeface="楷体_GB2312" pitchFamily="49" charset="-122"/>
            </a:endParaRPr>
          </a:p>
          <a:p>
            <a:pPr algn="just"/>
            <a:endParaRPr lang="zh-CN" altLang="en-US" sz="2800" b="1">
              <a:latin typeface="Arial Unicode MS" pitchFamily="34" charset="-122"/>
              <a:ea typeface="楷体_GB2312" pitchFamily="49" charset="-122"/>
            </a:endParaRPr>
          </a:p>
          <a:p>
            <a:pPr algn="just"/>
            <a:endParaRPr lang="zh-CN" altLang="en-US" sz="2800" b="1">
              <a:latin typeface="Arial Unicode MS" pitchFamily="34" charset="-122"/>
              <a:ea typeface="楷体_GB2312" pitchFamily="49" charset="-122"/>
            </a:endParaRPr>
          </a:p>
          <a:p>
            <a:pPr algn="just">
              <a:buFont typeface="Wingdings" panose="05000000000000000000" pitchFamily="2" charset="2"/>
              <a:buNone/>
            </a:pPr>
            <a:r>
              <a:rPr lang="zh-CN" altLang="en-US" sz="2800" b="1">
                <a:latin typeface="Arial Unicode MS" pitchFamily="34" charset="-122"/>
                <a:ea typeface="楷体_GB2312" pitchFamily="49" charset="-122"/>
              </a:rPr>
              <a:t>   正号相应于排斥的情况，例如</a:t>
            </a:r>
            <a:r>
              <a:rPr lang="en-US" altLang="zh-CN" sz="2800" b="1">
                <a:latin typeface="Arial Unicode MS" pitchFamily="34" charset="-122"/>
                <a:ea typeface="楷体_GB2312" pitchFamily="49" charset="-122"/>
              </a:rPr>
              <a:t>α</a:t>
            </a:r>
            <a:r>
              <a:rPr lang="zh-CN" altLang="en-US" sz="2800" b="1">
                <a:latin typeface="Arial Unicode MS" pitchFamily="34" charset="-122"/>
                <a:ea typeface="楷体_GB2312" pitchFamily="49" charset="-122"/>
              </a:rPr>
              <a:t>粒子的散射；负号是吸引的情况，</a:t>
            </a:r>
            <a:r>
              <a:rPr lang="zh-CN" altLang="en-US" sz="2800" b="1">
                <a:latin typeface="Times New Roman" panose="02020603050405020304" pitchFamily="18" charset="0"/>
                <a:ea typeface="楷体_GB2312" pitchFamily="49" charset="-122"/>
              </a:rPr>
              <a:t>例如入射粒子带负电</a:t>
            </a:r>
            <a:r>
              <a:rPr lang="zh-CN" altLang="en-US" sz="2800" b="1">
                <a:latin typeface="Arial Unicode MS" pitchFamily="34" charset="-122"/>
                <a:ea typeface="楷体_GB2312" pitchFamily="49" charset="-122"/>
              </a:rPr>
              <a:t>。请读者注意，上式对于两体相斥或相吸都成立。</a:t>
            </a:r>
            <a:endParaRPr lang="zh-CN" altLang="en-US" sz="2800" b="1">
              <a:latin typeface="Arial Unicode MS" pitchFamily="34" charset="-122"/>
              <a:ea typeface="Arial Unicode MS" pitchFamily="34" charset="-122"/>
            </a:endParaRPr>
          </a:p>
          <a:p>
            <a:pPr algn="just"/>
            <a:endParaRPr lang="zh-CN" altLang="en-US" sz="2800" b="1">
              <a:latin typeface="Arial Unicode MS" pitchFamily="34" charset="-122"/>
              <a:ea typeface="楷体_GB2312" pitchFamily="49" charset="-122"/>
            </a:endParaRPr>
          </a:p>
        </p:txBody>
      </p:sp>
      <p:graphicFrame>
        <p:nvGraphicFramePr>
          <p:cNvPr id="174084" name="Object 4">
            <a:extLst>
              <a:ext uri="{FF2B5EF4-FFF2-40B4-BE49-F238E27FC236}">
                <a16:creationId xmlns:a16="http://schemas.microsoft.com/office/drawing/2014/main" id="{457044BF-F59F-4765-9756-96F755DA1459}"/>
              </a:ext>
            </a:extLst>
          </p:cNvPr>
          <p:cNvGraphicFramePr>
            <a:graphicFrameLocks noChangeAspect="1"/>
          </p:cNvGraphicFramePr>
          <p:nvPr/>
        </p:nvGraphicFramePr>
        <p:xfrm>
          <a:off x="2003425" y="2278063"/>
          <a:ext cx="3862388" cy="1096962"/>
        </p:xfrm>
        <a:graphic>
          <a:graphicData uri="http://schemas.openxmlformats.org/presentationml/2006/ole">
            <mc:AlternateContent xmlns:mc="http://schemas.openxmlformats.org/markup-compatibility/2006">
              <mc:Choice xmlns:v="urn:schemas-microsoft-com:vml" Requires="v">
                <p:oleObj spid="_x0000_s174086" r:id="rId3" imgW="1574800" imgH="520700" progId="Equation.3">
                  <p:embed/>
                </p:oleObj>
              </mc:Choice>
              <mc:Fallback>
                <p:oleObj r:id="rId3" imgW="1574800" imgH="5207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3425" y="2278063"/>
                        <a:ext cx="3862388" cy="1096962"/>
                      </a:xfrm>
                      <a:prstGeom prst="rect">
                        <a:avLst/>
                      </a:prstGeom>
                      <a:solidFill>
                        <a:srgbClr val="CCFFCC"/>
                      </a:solidFill>
                    </p:spPr>
                  </p:pic>
                </p:oleObj>
              </mc:Fallback>
            </mc:AlternateContent>
          </a:graphicData>
        </a:graphic>
      </p:graphicFrame>
    </p:spTree>
  </p:cSld>
  <p:clrMapOvr>
    <a:masterClrMapping/>
  </p:clrMapOvr>
  <p:transition>
    <p:push/>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3">
            <a:extLst>
              <a:ext uri="{FF2B5EF4-FFF2-40B4-BE49-F238E27FC236}">
                <a16:creationId xmlns:a16="http://schemas.microsoft.com/office/drawing/2014/main" id="{0AD9E2FA-2CB4-4B80-A989-4C184B2FC556}"/>
              </a:ext>
            </a:extLst>
          </p:cNvPr>
          <p:cNvSpPr>
            <a:spLocks noGrp="1" noChangeArrowheads="1"/>
          </p:cNvSpPr>
          <p:nvPr>
            <p:ph type="body" idx="1"/>
          </p:nvPr>
        </p:nvSpPr>
        <p:spPr>
          <a:xfrm>
            <a:off x="0" y="1341438"/>
            <a:ext cx="8839200" cy="5029200"/>
          </a:xfrm>
        </p:spPr>
        <p:txBody>
          <a:bodyPr/>
          <a:lstStyle/>
          <a:p>
            <a:pPr algn="just">
              <a:lnSpc>
                <a:spcPct val="90000"/>
              </a:lnSpc>
              <a:buFont typeface="Wingdings" panose="05000000000000000000" pitchFamily="2" charset="2"/>
              <a:buNone/>
            </a:pPr>
            <a:r>
              <a:rPr lang="zh-CN" altLang="en-US" sz="2800" b="1">
                <a:latin typeface="Arial Unicode MS" pitchFamily="34" charset="-122"/>
                <a:ea typeface="楷体_GB2312" pitchFamily="49" charset="-122"/>
              </a:rPr>
              <a:t>          </a:t>
            </a:r>
            <a:r>
              <a:rPr lang="zh-CN" altLang="en-US" sz="2800" b="1">
                <a:latin typeface="Times New Roman" panose="02020603050405020304" pitchFamily="18" charset="0"/>
                <a:ea typeface="楷体_GB2312" pitchFamily="49" charset="-122"/>
              </a:rPr>
              <a:t>从上式可知，当</a:t>
            </a:r>
            <a:r>
              <a:rPr lang="en-US" altLang="zh-CN" sz="2800" b="1" i="1">
                <a:latin typeface="Times New Roman" panose="02020603050405020304" pitchFamily="18" charset="0"/>
                <a:ea typeface="楷体_GB2312" pitchFamily="49" charset="-122"/>
              </a:rPr>
              <a:t>θ</a:t>
            </a:r>
            <a:r>
              <a:rPr lang="en-US" altLang="zh-CN" sz="2800" b="1">
                <a:latin typeface="Times New Roman" panose="02020603050405020304" pitchFamily="18" charset="0"/>
                <a:ea typeface="楷体_GB2312" pitchFamily="49" charset="-122"/>
              </a:rPr>
              <a:t>=180°</a:t>
            </a:r>
            <a:r>
              <a:rPr lang="zh-CN" altLang="en-US" sz="2800" b="1">
                <a:latin typeface="Times New Roman" panose="02020603050405020304" pitchFamily="18" charset="0"/>
                <a:ea typeface="楷体_GB2312" pitchFamily="49" charset="-122"/>
              </a:rPr>
              <a:t>时，</a:t>
            </a:r>
            <a:r>
              <a:rPr lang="en-US" altLang="zh-CN" sz="2800" b="1">
                <a:latin typeface="Times New Roman" panose="02020603050405020304" pitchFamily="18" charset="0"/>
                <a:ea typeface="楷体_GB2312" pitchFamily="49" charset="-122"/>
              </a:rPr>
              <a:t>r</a:t>
            </a:r>
            <a:r>
              <a:rPr lang="en-US" altLang="zh-CN" sz="2800" b="1" baseline="-30000">
                <a:latin typeface="Times New Roman" panose="02020603050405020304" pitchFamily="18" charset="0"/>
                <a:ea typeface="楷体_GB2312" pitchFamily="49" charset="-122"/>
              </a:rPr>
              <a:t>m</a:t>
            </a:r>
            <a:r>
              <a:rPr lang="zh-CN" altLang="en-US" sz="2800" b="1">
                <a:latin typeface="Times New Roman" panose="02020603050405020304" pitchFamily="18" charset="0"/>
                <a:ea typeface="楷体_GB2312" pitchFamily="49" charset="-122"/>
              </a:rPr>
              <a:t>达到最小值：</a:t>
            </a:r>
            <a:r>
              <a:rPr lang="en-US" altLang="zh-CN" sz="2800" b="1">
                <a:latin typeface="Times New Roman" panose="02020603050405020304" pitchFamily="18" charset="0"/>
                <a:ea typeface="楷体_GB2312" pitchFamily="49" charset="-122"/>
              </a:rPr>
              <a:t>r</a:t>
            </a:r>
            <a:r>
              <a:rPr lang="en-US" altLang="zh-CN" sz="2800" b="1" baseline="-30000">
                <a:latin typeface="Times New Roman" panose="02020603050405020304" pitchFamily="18" charset="0"/>
                <a:ea typeface="楷体_GB2312" pitchFamily="49" charset="-122"/>
              </a:rPr>
              <a:t>m</a:t>
            </a:r>
            <a:r>
              <a:rPr lang="en-US" altLang="zh-CN" sz="2800" b="1">
                <a:latin typeface="Times New Roman" panose="02020603050405020304" pitchFamily="18" charset="0"/>
                <a:ea typeface="楷体_GB2312" pitchFamily="49" charset="-122"/>
              </a:rPr>
              <a:t> = a ，</a:t>
            </a:r>
            <a:r>
              <a:rPr lang="zh-CN" altLang="en-US" sz="2800" b="1">
                <a:latin typeface="Times New Roman" panose="02020603050405020304" pitchFamily="18" charset="0"/>
                <a:ea typeface="楷体_GB2312" pitchFamily="49" charset="-122"/>
              </a:rPr>
              <a:t>这就是两体在斥力场中对心碰撞时能靠近的最小距离，这也是库仑散射因子</a:t>
            </a:r>
            <a:r>
              <a:rPr lang="en-US" altLang="zh-CN" sz="2800" b="1">
                <a:latin typeface="Times New Roman" panose="02020603050405020304" pitchFamily="18" charset="0"/>
                <a:ea typeface="楷体_GB2312" pitchFamily="49" charset="-122"/>
              </a:rPr>
              <a:t>a</a:t>
            </a:r>
            <a:r>
              <a:rPr lang="zh-CN" altLang="en-US" sz="2800" b="1">
                <a:latin typeface="Times New Roman" panose="02020603050405020304" pitchFamily="18" charset="0"/>
                <a:ea typeface="楷体_GB2312" pitchFamily="49" charset="-122"/>
              </a:rPr>
              <a:t>的物理意义的又一种表述方式。</a:t>
            </a:r>
            <a:endParaRPr lang="zh-CN" altLang="en-US" sz="2800" b="1">
              <a:latin typeface="Times New Roman" panose="02020603050405020304" pitchFamily="18" charset="0"/>
              <a:ea typeface="Arial Unicode MS" pitchFamily="34" charset="-122"/>
            </a:endParaRPr>
          </a:p>
          <a:p>
            <a:pPr algn="just">
              <a:lnSpc>
                <a:spcPct val="90000"/>
              </a:lnSpc>
              <a:buFont typeface="Wingdings" panose="05000000000000000000" pitchFamily="2" charset="2"/>
              <a:buNone/>
            </a:pPr>
            <a:r>
              <a:rPr lang="zh-CN" altLang="en-US" sz="2800" b="1">
                <a:latin typeface="Times New Roman" panose="02020603050405020304" pitchFamily="18" charset="0"/>
                <a:ea typeface="楷体_GB2312" pitchFamily="49" charset="-122"/>
              </a:rPr>
              <a:t>            于是，我们得到这样的结论：假如当</a:t>
            </a:r>
            <a:r>
              <a:rPr lang="en-US" altLang="zh-CN" sz="2800" b="1">
                <a:latin typeface="Times New Roman" panose="02020603050405020304" pitchFamily="18" charset="0"/>
                <a:ea typeface="楷体_GB2312" pitchFamily="49" charset="-122"/>
              </a:rPr>
              <a:t>θ=180°</a:t>
            </a:r>
            <a:r>
              <a:rPr lang="zh-CN" altLang="en-US" sz="2800" b="1">
                <a:latin typeface="Times New Roman" panose="02020603050405020304" pitchFamily="18" charset="0"/>
                <a:ea typeface="楷体_GB2312" pitchFamily="49" charset="-122"/>
              </a:rPr>
              <a:t>时卢瑟福公式仍旧成立，那末散射体的原子核线度的上限就是</a:t>
            </a:r>
            <a:r>
              <a:rPr lang="en-US" altLang="zh-CN" sz="2800" b="1">
                <a:latin typeface="Times New Roman" panose="02020603050405020304" pitchFamily="18" charset="0"/>
                <a:ea typeface="楷体_GB2312" pitchFamily="49" charset="-122"/>
              </a:rPr>
              <a:t>a ；</a:t>
            </a:r>
            <a:r>
              <a:rPr lang="zh-CN" altLang="en-US" sz="2800" b="1">
                <a:latin typeface="Times New Roman" panose="02020603050405020304" pitchFamily="18" charset="0"/>
                <a:ea typeface="楷体_GB2312" pitchFamily="49" charset="-122"/>
              </a:rPr>
              <a:t>显然，当入射粒子的能量增大时，</a:t>
            </a:r>
            <a:r>
              <a:rPr lang="en-US" altLang="zh-CN" sz="2800" b="1">
                <a:latin typeface="Times New Roman" panose="02020603050405020304" pitchFamily="18" charset="0"/>
                <a:ea typeface="楷体_GB2312" pitchFamily="49" charset="-122"/>
              </a:rPr>
              <a:t>a</a:t>
            </a:r>
            <a:r>
              <a:rPr lang="zh-CN" altLang="en-US" sz="2800" b="1">
                <a:latin typeface="Times New Roman" panose="02020603050405020304" pitchFamily="18" charset="0"/>
                <a:ea typeface="楷体_GB2312" pitchFamily="49" charset="-122"/>
              </a:rPr>
              <a:t>减小，对原子核大小的估算就越接近事实。</a:t>
            </a:r>
            <a:endParaRPr lang="zh-CN" altLang="en-US" sz="2800" b="1">
              <a:latin typeface="Times New Roman" panose="02020603050405020304" pitchFamily="18" charset="0"/>
              <a:ea typeface="Arial Unicode MS" pitchFamily="34" charset="-122"/>
            </a:endParaRPr>
          </a:p>
          <a:p>
            <a:pPr algn="just">
              <a:lnSpc>
                <a:spcPct val="90000"/>
              </a:lnSpc>
              <a:buFont typeface="Wingdings" panose="05000000000000000000" pitchFamily="2" charset="2"/>
              <a:buNone/>
            </a:pPr>
            <a:r>
              <a:rPr lang="zh-CN" altLang="en-US" sz="2800" b="1">
                <a:latin typeface="Times New Roman" panose="02020603050405020304" pitchFamily="18" charset="0"/>
                <a:ea typeface="楷体_GB2312" pitchFamily="49" charset="-122"/>
              </a:rPr>
              <a:t>            实验证明，当</a:t>
            </a:r>
            <a:r>
              <a:rPr lang="zh-CN" altLang="en-US" sz="2800" b="1" baseline="30000">
                <a:latin typeface="Times New Roman" panose="02020603050405020304" pitchFamily="18" charset="0"/>
                <a:ea typeface="楷体_GB2312" pitchFamily="49" charset="-122"/>
              </a:rPr>
              <a:t>210</a:t>
            </a:r>
            <a:r>
              <a:rPr lang="en-US" altLang="zh-CN" sz="2800" b="1">
                <a:latin typeface="Times New Roman" panose="02020603050405020304" pitchFamily="18" charset="0"/>
                <a:ea typeface="楷体_GB2312" pitchFamily="49" charset="-122"/>
              </a:rPr>
              <a:t>Po</a:t>
            </a:r>
            <a:r>
              <a:rPr lang="zh-CN" altLang="en-US" sz="2800" b="1">
                <a:latin typeface="Times New Roman" panose="02020603050405020304" pitchFamily="18" charset="0"/>
                <a:ea typeface="楷体_GB2312" pitchFamily="49" charset="-122"/>
              </a:rPr>
              <a:t>的</a:t>
            </a:r>
            <a:r>
              <a:rPr lang="en-US" altLang="zh-CN" sz="2800" b="1">
                <a:latin typeface="Times New Roman" panose="02020603050405020304" pitchFamily="18" charset="0"/>
                <a:ea typeface="楷体_GB2312" pitchFamily="49" charset="-122"/>
              </a:rPr>
              <a:t>α</a:t>
            </a:r>
            <a:r>
              <a:rPr lang="zh-CN" altLang="en-US" sz="2800" b="1">
                <a:latin typeface="Times New Roman" panose="02020603050405020304" pitchFamily="18" charset="0"/>
                <a:ea typeface="楷体_GB2312" pitchFamily="49" charset="-122"/>
              </a:rPr>
              <a:t>粒子（5.3</a:t>
            </a:r>
            <a:r>
              <a:rPr lang="en-US" altLang="zh-CN" sz="2800" b="1">
                <a:latin typeface="Times New Roman" panose="02020603050405020304" pitchFamily="18" charset="0"/>
                <a:ea typeface="楷体_GB2312" pitchFamily="49" charset="-122"/>
              </a:rPr>
              <a:t>MeV）</a:t>
            </a:r>
            <a:r>
              <a:rPr lang="zh-CN" altLang="en-US" sz="2800" b="1">
                <a:latin typeface="Times New Roman" panose="02020603050405020304" pitchFamily="18" charset="0"/>
                <a:ea typeface="楷体_GB2312" pitchFamily="49" charset="-122"/>
              </a:rPr>
              <a:t>对</a:t>
            </a:r>
            <a:r>
              <a:rPr lang="zh-CN" altLang="en-US" sz="2800" b="1" baseline="-30000">
                <a:latin typeface="Times New Roman" panose="02020603050405020304" pitchFamily="18" charset="0"/>
                <a:ea typeface="楷体_GB2312" pitchFamily="49" charset="-122"/>
              </a:rPr>
              <a:t>29</a:t>
            </a:r>
            <a:r>
              <a:rPr lang="en-US" altLang="zh-CN" sz="2800" b="1">
                <a:latin typeface="Times New Roman" panose="02020603050405020304" pitchFamily="18" charset="0"/>
                <a:ea typeface="楷体_GB2312" pitchFamily="49" charset="-122"/>
              </a:rPr>
              <a:t>Cu</a:t>
            </a:r>
            <a:r>
              <a:rPr lang="zh-CN" altLang="en-US" sz="2800" b="1">
                <a:latin typeface="Times New Roman" panose="02020603050405020304" pitchFamily="18" charset="0"/>
                <a:ea typeface="楷体_GB2312" pitchFamily="49" charset="-122"/>
              </a:rPr>
              <a:t>作</a:t>
            </a:r>
            <a:r>
              <a:rPr lang="en-US" altLang="zh-CN" sz="2800" b="1" i="1">
                <a:latin typeface="Times New Roman" panose="02020603050405020304" pitchFamily="18" charset="0"/>
                <a:ea typeface="楷体_GB2312" pitchFamily="49" charset="-122"/>
              </a:rPr>
              <a:t>θ</a:t>
            </a:r>
            <a:r>
              <a:rPr lang="en-US" altLang="zh-CN" sz="2800" b="1">
                <a:latin typeface="Times New Roman" panose="02020603050405020304" pitchFamily="18" charset="0"/>
                <a:ea typeface="楷体_GB2312" pitchFamily="49" charset="-122"/>
              </a:rPr>
              <a:t>=180°</a:t>
            </a:r>
            <a:r>
              <a:rPr lang="zh-CN" altLang="en-US" sz="2800" b="1">
                <a:latin typeface="Times New Roman" panose="02020603050405020304" pitchFamily="18" charset="0"/>
                <a:ea typeface="楷体_GB2312" pitchFamily="49" charset="-122"/>
              </a:rPr>
              <a:t>散射时，卢瑟福公式仍旧成立。利用上式可以算出，那时的</a:t>
            </a:r>
            <a:r>
              <a:rPr lang="en-US" altLang="zh-CN" sz="2800" b="1">
                <a:latin typeface="Times New Roman" panose="02020603050405020304" pitchFamily="18" charset="0"/>
                <a:ea typeface="楷体_GB2312" pitchFamily="49" charset="-122"/>
              </a:rPr>
              <a:t>a=15.8fm，</a:t>
            </a:r>
            <a:r>
              <a:rPr lang="zh-CN" altLang="en-US" sz="2800" b="1">
                <a:latin typeface="Times New Roman" panose="02020603050405020304" pitchFamily="18" charset="0"/>
                <a:ea typeface="楷体_GB2312" pitchFamily="49" charset="-122"/>
              </a:rPr>
              <a:t>因此，铜的原子核半径一定小于15.8</a:t>
            </a:r>
            <a:r>
              <a:rPr lang="en-US" altLang="zh-CN" sz="2800" b="1">
                <a:latin typeface="Times New Roman" panose="02020603050405020304" pitchFamily="18" charset="0"/>
                <a:ea typeface="楷体_GB2312" pitchFamily="49" charset="-122"/>
              </a:rPr>
              <a:t>fm。</a:t>
            </a:r>
          </a:p>
        </p:txBody>
      </p:sp>
    </p:spTree>
  </p:cSld>
  <p:clrMapOvr>
    <a:masterClrMapping/>
  </p:clrMapOvr>
  <p:transition>
    <p:push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198C4C95-408D-44BD-BC90-BB64A4465865}"/>
              </a:ext>
            </a:extLst>
          </p:cNvPr>
          <p:cNvSpPr>
            <a:spLocks noGrp="1" noChangeArrowheads="1"/>
          </p:cNvSpPr>
          <p:nvPr>
            <p:ph type="title"/>
          </p:nvPr>
        </p:nvSpPr>
        <p:spPr>
          <a:xfrm>
            <a:off x="827088" y="836613"/>
            <a:ext cx="7793037" cy="982662"/>
          </a:xfrm>
        </p:spPr>
        <p:txBody>
          <a:bodyPr/>
          <a:lstStyle/>
          <a:p>
            <a:r>
              <a:rPr lang="en-US" altLang="zh-CN" sz="3200" b="1">
                <a:solidFill>
                  <a:schemeClr val="tx1"/>
                </a:solidFill>
                <a:latin typeface="Times New Roman" panose="02020603050405020304" pitchFamily="18" charset="0"/>
                <a:ea typeface="楷体_GB2312" pitchFamily="49" charset="-122"/>
              </a:rPr>
              <a:t>C、</a:t>
            </a:r>
            <a:r>
              <a:rPr lang="zh-CN" altLang="en-US" sz="3200" b="1">
                <a:solidFill>
                  <a:schemeClr val="tx1"/>
                </a:solidFill>
                <a:latin typeface="Times New Roman" panose="02020603050405020304" pitchFamily="18" charset="0"/>
                <a:ea typeface="楷体_GB2312" pitchFamily="49" charset="-122"/>
              </a:rPr>
              <a:t>对</a:t>
            </a:r>
            <a:r>
              <a:rPr lang="en-US" altLang="zh-CN" sz="3200" b="1">
                <a:solidFill>
                  <a:schemeClr val="tx1"/>
                </a:solidFill>
                <a:ea typeface="楷体_GB2312" pitchFamily="49" charset="-122"/>
              </a:rPr>
              <a:t>α</a:t>
            </a:r>
            <a:r>
              <a:rPr lang="zh-CN" altLang="en-US" sz="3200" b="1">
                <a:solidFill>
                  <a:schemeClr val="tx1"/>
                </a:solidFill>
                <a:latin typeface="Times New Roman" panose="02020603050405020304" pitchFamily="18" charset="0"/>
                <a:ea typeface="楷体_GB2312" pitchFamily="49" charset="-122"/>
              </a:rPr>
              <a:t>粒子散射实验的回顾与一些说明</a:t>
            </a:r>
            <a:r>
              <a:rPr lang="zh-CN" altLang="en-US"/>
              <a:t> </a:t>
            </a:r>
          </a:p>
        </p:txBody>
      </p:sp>
      <p:sp>
        <p:nvSpPr>
          <p:cNvPr id="176131" name="Rectangle 3">
            <a:extLst>
              <a:ext uri="{FF2B5EF4-FFF2-40B4-BE49-F238E27FC236}">
                <a16:creationId xmlns:a16="http://schemas.microsoft.com/office/drawing/2014/main" id="{CDFBA043-6F98-46F8-B158-27D700336483}"/>
              </a:ext>
            </a:extLst>
          </p:cNvPr>
          <p:cNvSpPr>
            <a:spLocks noGrp="1" noChangeArrowheads="1"/>
          </p:cNvSpPr>
          <p:nvPr>
            <p:ph type="body" idx="1"/>
          </p:nvPr>
        </p:nvSpPr>
        <p:spPr>
          <a:xfrm>
            <a:off x="468313" y="2060575"/>
            <a:ext cx="8370887" cy="4797425"/>
          </a:xfrm>
        </p:spPr>
        <p:txBody>
          <a:bodyPr/>
          <a:lstStyle/>
          <a:p>
            <a:pPr algn="just">
              <a:buFont typeface="Wingdings" panose="05000000000000000000" pitchFamily="2" charset="2"/>
              <a:buNone/>
            </a:pPr>
            <a:r>
              <a:rPr lang="zh-CN" altLang="en-US" sz="2800" b="1">
                <a:solidFill>
                  <a:schemeClr val="hlink"/>
                </a:solidFill>
                <a:latin typeface="Times New Roman" panose="02020603050405020304" pitchFamily="18" charset="0"/>
                <a:ea typeface="楷体_GB2312" pitchFamily="49" charset="-122"/>
              </a:rPr>
              <a:t>薄箔中的原子对射来的</a:t>
            </a:r>
            <a:r>
              <a:rPr lang="en-US" altLang="zh-CN" sz="2800" b="1">
                <a:solidFill>
                  <a:schemeClr val="hlink"/>
                </a:solidFill>
                <a:latin typeface="Times New Roman" panose="02020603050405020304" pitchFamily="18" charset="0"/>
                <a:ea typeface="楷体_GB2312" pitchFamily="49" charset="-122"/>
              </a:rPr>
              <a:t>α</a:t>
            </a:r>
            <a:r>
              <a:rPr lang="zh-CN" altLang="en-US" sz="2800" b="1">
                <a:solidFill>
                  <a:schemeClr val="hlink"/>
                </a:solidFill>
                <a:latin typeface="Times New Roman" panose="02020603050405020304" pitchFamily="18" charset="0"/>
                <a:ea typeface="楷体_GB2312" pitchFamily="49" charset="-122"/>
              </a:rPr>
              <a:t>粒子前后不互相遮蔽：</a:t>
            </a:r>
          </a:p>
          <a:p>
            <a:pPr algn="just">
              <a:buFont typeface="Wingdings" panose="05000000000000000000" pitchFamily="2" charset="2"/>
              <a:buNone/>
            </a:pPr>
            <a:r>
              <a:rPr lang="zh-CN" altLang="en-US" sz="2800" b="1">
                <a:latin typeface="Times New Roman" panose="02020603050405020304" pitchFamily="18" charset="0"/>
                <a:ea typeface="楷体_GB2312" pitchFamily="49" charset="-122"/>
              </a:rPr>
              <a:t>            例如所用金箔的厚度约5×10</a:t>
            </a:r>
            <a:r>
              <a:rPr lang="zh-CN" altLang="en-US" sz="2800" b="1" baseline="30000">
                <a:latin typeface="Times New Roman" panose="02020603050405020304" pitchFamily="18" charset="0"/>
                <a:ea typeface="楷体_GB2312" pitchFamily="49" charset="-122"/>
              </a:rPr>
              <a:t>-7</a:t>
            </a:r>
            <a:r>
              <a:rPr lang="en-US" altLang="zh-CN" sz="2800" b="1">
                <a:latin typeface="Times New Roman" panose="02020603050405020304" pitchFamily="18" charset="0"/>
                <a:ea typeface="楷体_GB2312" pitchFamily="49" charset="-122"/>
              </a:rPr>
              <a:t>m。</a:t>
            </a:r>
            <a:r>
              <a:rPr lang="zh-CN" altLang="en-US" sz="2800" b="1">
                <a:latin typeface="Times New Roman" panose="02020603050405020304" pitchFamily="18" charset="0"/>
                <a:ea typeface="楷体_GB2312" pitchFamily="49" charset="-122"/>
              </a:rPr>
              <a:t>可是金原子的直径只有差不多3×10</a:t>
            </a:r>
            <a:r>
              <a:rPr lang="zh-CN" altLang="en-US" sz="2800" b="1" baseline="30000">
                <a:latin typeface="Times New Roman" panose="02020603050405020304" pitchFamily="18" charset="0"/>
                <a:ea typeface="楷体_GB2312" pitchFamily="49" charset="-122"/>
              </a:rPr>
              <a:t>-10</a:t>
            </a:r>
            <a:r>
              <a:rPr lang="en-US" altLang="zh-CN" sz="2800" b="1">
                <a:latin typeface="Times New Roman" panose="02020603050405020304" pitchFamily="18" charset="0"/>
                <a:ea typeface="楷体_GB2312" pitchFamily="49" charset="-122"/>
              </a:rPr>
              <a:t>m，</a:t>
            </a:r>
            <a:r>
              <a:rPr lang="zh-CN" altLang="en-US" sz="2800" b="1">
                <a:latin typeface="Times New Roman" panose="02020603050405020304" pitchFamily="18" charset="0"/>
                <a:ea typeface="楷体_GB2312" pitchFamily="49" charset="-122"/>
              </a:rPr>
              <a:t>这样还有一千多个原子的厚度。但如果考虑原子核与原子半径之比至多是</a:t>
            </a:r>
            <a:r>
              <a:rPr lang="en-US" altLang="zh-CN" sz="2800" b="1">
                <a:latin typeface="Times New Roman" panose="02020603050405020304" pitchFamily="18" charset="0"/>
                <a:ea typeface="楷体_GB2312" pitchFamily="49" charset="-122"/>
              </a:rPr>
              <a:t>fm/Å≈10</a:t>
            </a:r>
            <a:r>
              <a:rPr lang="en-US" altLang="zh-CN" sz="2800" b="1" baseline="30000">
                <a:latin typeface="Times New Roman" panose="02020603050405020304" pitchFamily="18" charset="0"/>
                <a:ea typeface="楷体_GB2312" pitchFamily="49" charset="-122"/>
              </a:rPr>
              <a:t>-5</a:t>
            </a:r>
            <a:r>
              <a:rPr lang="en-US" altLang="zh-CN" sz="2800" b="1">
                <a:latin typeface="Times New Roman" panose="02020603050405020304" pitchFamily="18" charset="0"/>
                <a:ea typeface="楷体_GB2312" pitchFamily="49" charset="-122"/>
              </a:rPr>
              <a:t>，</a:t>
            </a:r>
            <a:r>
              <a:rPr lang="zh-CN" altLang="en-US" sz="2800" b="1">
                <a:latin typeface="Times New Roman" panose="02020603050405020304" pitchFamily="18" charset="0"/>
                <a:ea typeface="楷体_GB2312" pitchFamily="49" charset="-122"/>
              </a:rPr>
              <a:t>原子核的几何截面至多是原子的10</a:t>
            </a:r>
            <a:r>
              <a:rPr lang="zh-CN" altLang="en-US" sz="2800" b="1" baseline="30000">
                <a:latin typeface="Times New Roman" panose="02020603050405020304" pitchFamily="18" charset="0"/>
                <a:ea typeface="楷体_GB2312" pitchFamily="49" charset="-122"/>
              </a:rPr>
              <a:t>-10</a:t>
            </a:r>
            <a:r>
              <a:rPr lang="zh-CN" altLang="en-US" sz="2800" b="1">
                <a:latin typeface="Times New Roman" panose="02020603050405020304" pitchFamily="18" charset="0"/>
                <a:ea typeface="楷体_GB2312" pitchFamily="49" charset="-122"/>
              </a:rPr>
              <a:t>，则原子核很小，核间的空间很大。这样，前后遮蔽的机会不大。如果厚度增加，当然遮蔽的机会就大起来。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nodeType="clickEffect">
                                  <p:stCondLst>
                                    <p:cond delay="0"/>
                                  </p:stCondLst>
                                  <p:childTnLst>
                                    <p:set>
                                      <p:cBhvr>
                                        <p:cTn id="6" dur="1" fill="hold">
                                          <p:stCondLst>
                                            <p:cond delay="0"/>
                                          </p:stCondLst>
                                        </p:cTn>
                                        <p:tgtEl>
                                          <p:spTgt spid="176131">
                                            <p:txEl>
                                              <p:pRg st="1" end="1"/>
                                            </p:txEl>
                                          </p:spTgt>
                                        </p:tgtEl>
                                        <p:attrNameLst>
                                          <p:attrName>style.visibility</p:attrName>
                                        </p:attrNameLst>
                                      </p:cBhvr>
                                      <p:to>
                                        <p:strVal val="visible"/>
                                      </p:to>
                                    </p:set>
                                    <p:anim from="(-#ppt_w/2)" to="(#ppt_x)" calcmode="lin" valueType="num">
                                      <p:cBhvr>
                                        <p:cTn id="7" dur="600" fill="hold">
                                          <p:stCondLst>
                                            <p:cond delay="0"/>
                                          </p:stCondLst>
                                        </p:cTn>
                                        <p:tgtEl>
                                          <p:spTgt spid="176131">
                                            <p:txEl>
                                              <p:pRg st="1" end="1"/>
                                            </p:txEl>
                                          </p:spTgt>
                                        </p:tgtEl>
                                        <p:attrNameLst>
                                          <p:attrName>ppt_x</p:attrName>
                                        </p:attrNameLst>
                                      </p:cBhvr>
                                    </p:anim>
                                    <p:anim from="0" to="-1.0" calcmode="lin" valueType="num">
                                      <p:cBhvr>
                                        <p:cTn id="8" dur="200" decel="50000" autoRev="1" fill="hold">
                                          <p:stCondLst>
                                            <p:cond delay="600"/>
                                          </p:stCondLst>
                                        </p:cTn>
                                        <p:tgtEl>
                                          <p:spTgt spid="176131">
                                            <p:txEl>
                                              <p:pRg st="1" end="1"/>
                                            </p:txEl>
                                          </p:spTgt>
                                        </p:tgtEl>
                                        <p:attrNameLst>
                                          <p:attrName>xshear</p:attrName>
                                        </p:attrNameLst>
                                      </p:cBhvr>
                                    </p:anim>
                                    <p:animScale>
                                      <p:cBhvr>
                                        <p:cTn id="9" dur="200" decel="100000" autoRev="1" fill="hold">
                                          <p:stCondLst>
                                            <p:cond delay="600"/>
                                          </p:stCondLst>
                                        </p:cTn>
                                        <p:tgtEl>
                                          <p:spTgt spid="176131">
                                            <p:txEl>
                                              <p:pRg st="1" end="1"/>
                                            </p:txEl>
                                          </p:spTgt>
                                        </p:tgtEl>
                                      </p:cBhvr>
                                      <p:from x="100000" y="100000"/>
                                      <p:to x="80000" y="100000"/>
                                    </p:animScale>
                                    <p:anim by="(#ppt_h/3+#ppt_w*0.1)" calcmode="lin" valueType="num">
                                      <p:cBhvr additive="sum">
                                        <p:cTn id="10" dur="200" decel="100000" autoRev="1" fill="hold">
                                          <p:stCondLst>
                                            <p:cond delay="600"/>
                                          </p:stCondLst>
                                        </p:cTn>
                                        <p:tgtEl>
                                          <p:spTgt spid="176131">
                                            <p:txEl>
                                              <p:pRg st="1" end="1"/>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Rectangle 3">
            <a:extLst>
              <a:ext uri="{FF2B5EF4-FFF2-40B4-BE49-F238E27FC236}">
                <a16:creationId xmlns:a16="http://schemas.microsoft.com/office/drawing/2014/main" id="{28CA76AC-7518-47FE-B670-704CE5FE1398}"/>
              </a:ext>
            </a:extLst>
          </p:cNvPr>
          <p:cNvSpPr>
            <a:spLocks noGrp="1" noChangeArrowheads="1"/>
          </p:cNvSpPr>
          <p:nvPr>
            <p:ph type="body" idx="1"/>
          </p:nvPr>
        </p:nvSpPr>
        <p:spPr>
          <a:xfrm>
            <a:off x="468313" y="1557338"/>
            <a:ext cx="8388350" cy="5029200"/>
          </a:xfrm>
        </p:spPr>
        <p:txBody>
          <a:bodyPr/>
          <a:lstStyle/>
          <a:p>
            <a:pPr algn="just">
              <a:lnSpc>
                <a:spcPct val="90000"/>
              </a:lnSpc>
              <a:buFont typeface="Wingdings" panose="05000000000000000000" pitchFamily="2" charset="2"/>
              <a:buNone/>
            </a:pPr>
            <a:r>
              <a:rPr lang="zh-CN" altLang="en-US" sz="2800" b="1">
                <a:solidFill>
                  <a:schemeClr val="hlink"/>
                </a:solidFill>
                <a:latin typeface="Arial Unicode MS" pitchFamily="34" charset="-122"/>
                <a:ea typeface="楷体_GB2312" pitchFamily="49" charset="-122"/>
              </a:rPr>
              <a:t>通过金属箔的</a:t>
            </a:r>
            <a:r>
              <a:rPr lang="en-US" altLang="zh-CN" sz="2800" b="1">
                <a:solidFill>
                  <a:schemeClr val="hlink"/>
                </a:solidFill>
                <a:latin typeface="Arial Unicode MS" pitchFamily="34" charset="-122"/>
                <a:ea typeface="楷体_GB2312" pitchFamily="49" charset="-122"/>
              </a:rPr>
              <a:t>α</a:t>
            </a:r>
            <a:r>
              <a:rPr lang="zh-CN" altLang="en-US" sz="2800" b="1">
                <a:solidFill>
                  <a:schemeClr val="hlink"/>
                </a:solidFill>
                <a:latin typeface="Arial Unicode MS" pitchFamily="34" charset="-122"/>
                <a:ea typeface="楷体_GB2312" pitchFamily="49" charset="-122"/>
              </a:rPr>
              <a:t>粒子只经过一次散射：</a:t>
            </a:r>
          </a:p>
          <a:p>
            <a:pPr algn="just">
              <a:lnSpc>
                <a:spcPct val="90000"/>
              </a:lnSpc>
              <a:buFont typeface="Wingdings" panose="05000000000000000000" pitchFamily="2" charset="2"/>
              <a:buNone/>
            </a:pPr>
            <a:r>
              <a:rPr lang="en-US" altLang="zh-CN" sz="2800" b="1">
                <a:latin typeface="Arial Unicode MS" pitchFamily="34" charset="-122"/>
                <a:ea typeface="楷体_GB2312" pitchFamily="49" charset="-122"/>
              </a:rPr>
              <a:t>           α</a:t>
            </a:r>
            <a:r>
              <a:rPr lang="zh-CN" altLang="en-US" sz="2800" b="1">
                <a:latin typeface="Arial Unicode MS" pitchFamily="34" charset="-122"/>
                <a:ea typeface="楷体_GB2312" pitchFamily="49" charset="-122"/>
              </a:rPr>
              <a:t>粒子通过金属箔，经过了好多原子核的附近，实际是经过多次散射的。但如上段所说，原子核很小，核间空间很大，因此， </a:t>
            </a:r>
            <a:r>
              <a:rPr lang="en-US" altLang="zh-CN" sz="2800" b="1">
                <a:latin typeface="Arial Unicode MS" pitchFamily="34" charset="-122"/>
                <a:ea typeface="楷体_GB2312" pitchFamily="49" charset="-122"/>
              </a:rPr>
              <a:t>α</a:t>
            </a:r>
            <a:r>
              <a:rPr lang="zh-CN" altLang="en-US" sz="2800" b="1">
                <a:latin typeface="Arial Unicode MS" pitchFamily="34" charset="-122"/>
                <a:ea typeface="楷体_GB2312" pitchFamily="49" charset="-122"/>
              </a:rPr>
              <a:t>粒子通过金属箔时，多次很接近原子核的机会还是不大。只有瞄准距离</a:t>
            </a:r>
            <a:r>
              <a:rPr lang="en-US" altLang="zh-CN" sz="2800" b="1">
                <a:latin typeface="Arial Unicode MS" pitchFamily="34" charset="-122"/>
                <a:ea typeface="楷体_GB2312" pitchFamily="49" charset="-122"/>
              </a:rPr>
              <a:t>b</a:t>
            </a:r>
            <a:r>
              <a:rPr lang="zh-CN" altLang="en-US" sz="2800" b="1">
                <a:latin typeface="Arial Unicode MS" pitchFamily="34" charset="-122"/>
                <a:ea typeface="楷体_GB2312" pitchFamily="49" charset="-122"/>
              </a:rPr>
              <a:t>小时，散射角才大。实际观察到的较大的</a:t>
            </a:r>
            <a:r>
              <a:rPr lang="en-US" altLang="zh-CN" sz="2800" b="1" i="1">
                <a:latin typeface="Arial Unicode MS" pitchFamily="34" charset="-122"/>
                <a:ea typeface="楷体_GB2312" pitchFamily="49" charset="-122"/>
              </a:rPr>
              <a:t>θ</a:t>
            </a:r>
            <a:r>
              <a:rPr lang="zh-CN" altLang="en-US" sz="2800" b="1">
                <a:latin typeface="Arial Unicode MS" pitchFamily="34" charset="-122"/>
                <a:ea typeface="楷体_GB2312" pitchFamily="49" charset="-122"/>
              </a:rPr>
              <a:t>角散射可以设想是由于一次大角散射和多次小角散射合成的。但多次小角散射左右上下各方向都有可能，合并起来会抵消一部分，而且每次都小，合并产生的方向改变比一次大角散射要小。因此有大角散射存在的情况下，小角散射可以不计。一次散射理论可以适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nodeType="clickEffect">
                                  <p:stCondLst>
                                    <p:cond delay="0"/>
                                  </p:stCondLst>
                                  <p:childTnLst>
                                    <p:set>
                                      <p:cBhvr>
                                        <p:cTn id="6" dur="1" fill="hold">
                                          <p:stCondLst>
                                            <p:cond delay="0"/>
                                          </p:stCondLst>
                                        </p:cTn>
                                        <p:tgtEl>
                                          <p:spTgt spid="177155">
                                            <p:txEl>
                                              <p:pRg st="1" end="1"/>
                                            </p:txEl>
                                          </p:spTgt>
                                        </p:tgtEl>
                                        <p:attrNameLst>
                                          <p:attrName>style.visibility</p:attrName>
                                        </p:attrNameLst>
                                      </p:cBhvr>
                                      <p:to>
                                        <p:strVal val="visible"/>
                                      </p:to>
                                    </p:set>
                                    <p:anim from="(-#ppt_w/2)" to="(#ppt_x)" calcmode="lin" valueType="num">
                                      <p:cBhvr>
                                        <p:cTn id="7" dur="600" fill="hold">
                                          <p:stCondLst>
                                            <p:cond delay="0"/>
                                          </p:stCondLst>
                                        </p:cTn>
                                        <p:tgtEl>
                                          <p:spTgt spid="177155">
                                            <p:txEl>
                                              <p:pRg st="1" end="1"/>
                                            </p:txEl>
                                          </p:spTgt>
                                        </p:tgtEl>
                                        <p:attrNameLst>
                                          <p:attrName>ppt_x</p:attrName>
                                        </p:attrNameLst>
                                      </p:cBhvr>
                                    </p:anim>
                                    <p:anim from="0" to="-1.0" calcmode="lin" valueType="num">
                                      <p:cBhvr>
                                        <p:cTn id="8" dur="200" decel="50000" autoRev="1" fill="hold">
                                          <p:stCondLst>
                                            <p:cond delay="600"/>
                                          </p:stCondLst>
                                        </p:cTn>
                                        <p:tgtEl>
                                          <p:spTgt spid="177155">
                                            <p:txEl>
                                              <p:pRg st="1" end="1"/>
                                            </p:txEl>
                                          </p:spTgt>
                                        </p:tgtEl>
                                        <p:attrNameLst>
                                          <p:attrName>xshear</p:attrName>
                                        </p:attrNameLst>
                                      </p:cBhvr>
                                    </p:anim>
                                    <p:animScale>
                                      <p:cBhvr>
                                        <p:cTn id="9" dur="200" decel="100000" autoRev="1" fill="hold">
                                          <p:stCondLst>
                                            <p:cond delay="600"/>
                                          </p:stCondLst>
                                        </p:cTn>
                                        <p:tgtEl>
                                          <p:spTgt spid="177155">
                                            <p:txEl>
                                              <p:pRg st="1" end="1"/>
                                            </p:txEl>
                                          </p:spTgt>
                                        </p:tgtEl>
                                      </p:cBhvr>
                                      <p:from x="100000" y="100000"/>
                                      <p:to x="80000" y="100000"/>
                                    </p:animScale>
                                    <p:anim by="(#ppt_h/3+#ppt_w*0.1)" calcmode="lin" valueType="num">
                                      <p:cBhvr additive="sum">
                                        <p:cTn id="10" dur="200" decel="100000" autoRev="1" fill="hold">
                                          <p:stCondLst>
                                            <p:cond delay="600"/>
                                          </p:stCondLst>
                                        </p:cTn>
                                        <p:tgtEl>
                                          <p:spTgt spid="177155">
                                            <p:txEl>
                                              <p:pRg st="1" end="1"/>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Rectangle 3">
            <a:extLst>
              <a:ext uri="{FF2B5EF4-FFF2-40B4-BE49-F238E27FC236}">
                <a16:creationId xmlns:a16="http://schemas.microsoft.com/office/drawing/2014/main" id="{8A64C37D-A72F-4B25-A9CA-57298F87D3A9}"/>
              </a:ext>
            </a:extLst>
          </p:cNvPr>
          <p:cNvSpPr>
            <a:spLocks noGrp="1" noChangeArrowheads="1"/>
          </p:cNvSpPr>
          <p:nvPr>
            <p:ph type="body" idx="1"/>
          </p:nvPr>
        </p:nvSpPr>
        <p:spPr>
          <a:xfrm>
            <a:off x="395288" y="1557338"/>
            <a:ext cx="8305800" cy="4114800"/>
          </a:xfrm>
        </p:spPr>
        <p:txBody>
          <a:bodyPr/>
          <a:lstStyle/>
          <a:p>
            <a:pPr algn="just">
              <a:buFont typeface="Wingdings" panose="05000000000000000000" pitchFamily="2" charset="2"/>
              <a:buNone/>
            </a:pPr>
            <a:r>
              <a:rPr lang="zh-CN" altLang="en-US" sz="2800" b="1">
                <a:latin typeface="Arial Unicode MS" pitchFamily="34" charset="-122"/>
                <a:ea typeface="楷体_GB2312" pitchFamily="49" charset="-122"/>
              </a:rPr>
              <a:t>           </a:t>
            </a:r>
            <a:r>
              <a:rPr lang="zh-CN" altLang="en-US" sz="2800" b="1">
                <a:latin typeface="Times New Roman" panose="02020603050405020304" pitchFamily="18" charset="0"/>
                <a:ea typeface="楷体_GB2312" pitchFamily="49" charset="-122"/>
              </a:rPr>
              <a:t>至于实际观察到较小的角散射，那是多次小角散射合成的。既然都是小角散射，哪一个也不能忽略，一次散射理论就不适用。这就说明为什么在前表中，那些在45°以下的散射与理论不符，而45°以上的大角散射大体上与理论符合。而原子的核式结构的证实是依据大角散射的，所以这里所说复杂情况不影响结论。</a:t>
            </a:r>
            <a:endParaRPr lang="zh-CN" altLang="en-US" sz="28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8179">
                                            <p:txEl>
                                              <p:pRg st="0" end="0"/>
                                            </p:txEl>
                                          </p:spTgt>
                                        </p:tgtEl>
                                        <p:attrNameLst>
                                          <p:attrName>style.visibility</p:attrName>
                                        </p:attrNameLst>
                                      </p:cBhvr>
                                      <p:to>
                                        <p:strVal val="visible"/>
                                      </p:to>
                                    </p:set>
                                    <p:anim calcmode="lin" valueType="num">
                                      <p:cBhvr additive="base">
                                        <p:cTn id="7" dur="500" fill="hold"/>
                                        <p:tgtEl>
                                          <p:spTgt spid="1781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817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a:extLst>
              <a:ext uri="{FF2B5EF4-FFF2-40B4-BE49-F238E27FC236}">
                <a16:creationId xmlns:a16="http://schemas.microsoft.com/office/drawing/2014/main" id="{66C76A3E-5576-4921-862A-F428689347C7}"/>
              </a:ext>
            </a:extLst>
          </p:cNvPr>
          <p:cNvSpPr>
            <a:spLocks noGrp="1" noChangeArrowheads="1"/>
          </p:cNvSpPr>
          <p:nvPr>
            <p:ph type="body" idx="1"/>
          </p:nvPr>
        </p:nvSpPr>
        <p:spPr>
          <a:xfrm>
            <a:off x="539750" y="1628775"/>
            <a:ext cx="8280400" cy="4968875"/>
          </a:xfrm>
        </p:spPr>
        <p:txBody>
          <a:bodyPr/>
          <a:lstStyle/>
          <a:p>
            <a:pPr algn="just">
              <a:buFont typeface="Wingdings" panose="05000000000000000000" pitchFamily="2" charset="2"/>
              <a:buNone/>
            </a:pPr>
            <a:r>
              <a:rPr lang="zh-CN" altLang="en-US" sz="2800" b="1">
                <a:solidFill>
                  <a:schemeClr val="hlink"/>
                </a:solidFill>
                <a:latin typeface="Times New Roman" panose="02020603050405020304" pitchFamily="18" charset="0"/>
                <a:ea typeface="楷体_GB2312" pitchFamily="49" charset="-122"/>
              </a:rPr>
              <a:t>关于小角处的卢瑟福公式：</a:t>
            </a:r>
          </a:p>
          <a:p>
            <a:pPr algn="just">
              <a:buFont typeface="Wingdings" panose="05000000000000000000" pitchFamily="2" charset="2"/>
              <a:buNone/>
            </a:pPr>
            <a:r>
              <a:rPr lang="zh-CN" altLang="en-US" sz="2800" b="1">
                <a:latin typeface="Times New Roman" panose="02020603050405020304" pitchFamily="18" charset="0"/>
                <a:ea typeface="楷体_GB2312" pitchFamily="49" charset="-122"/>
              </a:rPr>
              <a:t>            从公式看出，当</a:t>
            </a:r>
            <a:r>
              <a:rPr lang="en-US" altLang="zh-CN" sz="2800" b="1" i="1">
                <a:latin typeface="Times New Roman" panose="02020603050405020304" pitchFamily="18" charset="0"/>
                <a:ea typeface="楷体_GB2312" pitchFamily="49" charset="-122"/>
              </a:rPr>
              <a:t>θ</a:t>
            </a:r>
            <a:r>
              <a:rPr lang="zh-CN" altLang="en-US" sz="2800" b="1">
                <a:latin typeface="Times New Roman" panose="02020603050405020304" pitchFamily="18" charset="0"/>
                <a:ea typeface="楷体_GB2312" pitchFamily="49" charset="-122"/>
              </a:rPr>
              <a:t>角很小时，在</a:t>
            </a:r>
            <a:r>
              <a:rPr lang="en-US" altLang="zh-CN" sz="2800" b="1">
                <a:latin typeface="Times New Roman" panose="02020603050405020304" pitchFamily="18" charset="0"/>
                <a:ea typeface="楷体_GB2312" pitchFamily="49" charset="-122"/>
              </a:rPr>
              <a:t>dΩ</a:t>
            </a:r>
            <a:r>
              <a:rPr lang="zh-CN" altLang="en-US" sz="2800" b="1">
                <a:latin typeface="Times New Roman" panose="02020603050405020304" pitchFamily="18" charset="0"/>
                <a:ea typeface="楷体_GB2312" pitchFamily="49" charset="-122"/>
              </a:rPr>
              <a:t>立体角内接受到的出射粒子数</a:t>
            </a:r>
            <a:r>
              <a:rPr lang="en-US" altLang="zh-CN" sz="2800" b="1">
                <a:latin typeface="Times New Roman" panose="02020603050405020304" pitchFamily="18" charset="0"/>
                <a:ea typeface="楷体_GB2312" pitchFamily="49" charset="-122"/>
              </a:rPr>
              <a:t>dN</a:t>
            </a:r>
            <a:r>
              <a:rPr lang="zh-CN" altLang="en-US" sz="2800" b="1">
                <a:latin typeface="Times New Roman" panose="02020603050405020304" pitchFamily="18" charset="0"/>
                <a:ea typeface="楷体_GB2312" pitchFamily="49" charset="-122"/>
              </a:rPr>
              <a:t>可能大于入粒子数</a:t>
            </a:r>
            <a:r>
              <a:rPr lang="en-US" altLang="zh-CN" sz="2800" b="1">
                <a:latin typeface="Times New Roman" panose="02020603050405020304" pitchFamily="18" charset="0"/>
                <a:ea typeface="楷体_GB2312" pitchFamily="49" charset="-122"/>
              </a:rPr>
              <a:t>N，</a:t>
            </a:r>
            <a:r>
              <a:rPr lang="zh-CN" altLang="en-US" sz="2800" b="1">
                <a:latin typeface="Times New Roman" panose="02020603050405020304" pitchFamily="18" charset="0"/>
                <a:ea typeface="楷体_GB2312" pitchFamily="49" charset="-122"/>
              </a:rPr>
              <a:t>在</a:t>
            </a:r>
            <a:r>
              <a:rPr lang="en-US" altLang="zh-CN" sz="2800" b="1" i="1">
                <a:latin typeface="Times New Roman" panose="02020603050405020304" pitchFamily="18" charset="0"/>
                <a:ea typeface="楷体_GB2312" pitchFamily="49" charset="-122"/>
              </a:rPr>
              <a:t>θ</a:t>
            </a:r>
            <a:r>
              <a:rPr lang="zh-CN" altLang="en-US" sz="2800" b="1">
                <a:latin typeface="Times New Roman" panose="02020603050405020304" pitchFamily="18" charset="0"/>
                <a:ea typeface="楷体_GB2312" pitchFamily="49" charset="-122"/>
              </a:rPr>
              <a:t>非常小时，</a:t>
            </a:r>
            <a:r>
              <a:rPr lang="en-US" altLang="zh-CN" sz="2800" b="1">
                <a:latin typeface="Times New Roman" panose="02020603050405020304" pitchFamily="18" charset="0"/>
                <a:ea typeface="楷体_GB2312" pitchFamily="49" charset="-122"/>
              </a:rPr>
              <a:t>dN</a:t>
            </a:r>
            <a:r>
              <a:rPr lang="zh-CN" altLang="en-US" sz="2800" b="1">
                <a:latin typeface="Times New Roman" panose="02020603050405020304" pitchFamily="18" charset="0"/>
                <a:ea typeface="楷体_GB2312" pitchFamily="49" charset="-122"/>
              </a:rPr>
              <a:t>甚至可以趋于无穷大。这显然是不通的。小角相当于大的碰撞参数，那时，在一般的实验条件下，核外电子的作用可以忽略的假定就不再成立。在</a:t>
            </a:r>
            <a:r>
              <a:rPr lang="en-US" altLang="zh-CN" sz="2800" b="1">
                <a:latin typeface="Times New Roman" panose="02020603050405020304" pitchFamily="18" charset="0"/>
                <a:ea typeface="楷体_GB2312" pitchFamily="49" charset="-122"/>
              </a:rPr>
              <a:t>b</a:t>
            </a:r>
            <a:r>
              <a:rPr lang="zh-CN" altLang="en-US" sz="2800" b="1">
                <a:latin typeface="Times New Roman" panose="02020603050405020304" pitchFamily="18" charset="0"/>
                <a:ea typeface="楷体_GB2312" pitchFamily="49" charset="-122"/>
              </a:rPr>
              <a:t>达到原子大小时，由于原子呈中性，库仑散射就根本不会发生。因此，在小角时，不考虑核外电子屏蔽效应的卢瑟福公式不再正确。</a:t>
            </a:r>
            <a:endParaRPr lang="zh-CN" altLang="en-US" sz="28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nodeType="clickEffect">
                                  <p:stCondLst>
                                    <p:cond delay="0"/>
                                  </p:stCondLst>
                                  <p:childTnLst>
                                    <p:set>
                                      <p:cBhvr>
                                        <p:cTn id="6" dur="1" fill="hold">
                                          <p:stCondLst>
                                            <p:cond delay="0"/>
                                          </p:stCondLst>
                                        </p:cTn>
                                        <p:tgtEl>
                                          <p:spTgt spid="179203">
                                            <p:txEl>
                                              <p:pRg st="1" end="1"/>
                                            </p:txEl>
                                          </p:spTgt>
                                        </p:tgtEl>
                                        <p:attrNameLst>
                                          <p:attrName>style.visibility</p:attrName>
                                        </p:attrNameLst>
                                      </p:cBhvr>
                                      <p:to>
                                        <p:strVal val="visible"/>
                                      </p:to>
                                    </p:set>
                                    <p:anim from="(-#ppt_w/2)" to="(#ppt_x)" calcmode="lin" valueType="num">
                                      <p:cBhvr>
                                        <p:cTn id="7" dur="600" fill="hold">
                                          <p:stCondLst>
                                            <p:cond delay="0"/>
                                          </p:stCondLst>
                                        </p:cTn>
                                        <p:tgtEl>
                                          <p:spTgt spid="179203">
                                            <p:txEl>
                                              <p:pRg st="1" end="1"/>
                                            </p:txEl>
                                          </p:spTgt>
                                        </p:tgtEl>
                                        <p:attrNameLst>
                                          <p:attrName>ppt_x</p:attrName>
                                        </p:attrNameLst>
                                      </p:cBhvr>
                                    </p:anim>
                                    <p:anim from="0" to="-1.0" calcmode="lin" valueType="num">
                                      <p:cBhvr>
                                        <p:cTn id="8" dur="200" decel="50000" autoRev="1" fill="hold">
                                          <p:stCondLst>
                                            <p:cond delay="600"/>
                                          </p:stCondLst>
                                        </p:cTn>
                                        <p:tgtEl>
                                          <p:spTgt spid="179203">
                                            <p:txEl>
                                              <p:pRg st="1" end="1"/>
                                            </p:txEl>
                                          </p:spTgt>
                                        </p:tgtEl>
                                        <p:attrNameLst>
                                          <p:attrName>xshear</p:attrName>
                                        </p:attrNameLst>
                                      </p:cBhvr>
                                    </p:anim>
                                    <p:animScale>
                                      <p:cBhvr>
                                        <p:cTn id="9" dur="200" decel="100000" autoRev="1" fill="hold">
                                          <p:stCondLst>
                                            <p:cond delay="600"/>
                                          </p:stCondLst>
                                        </p:cTn>
                                        <p:tgtEl>
                                          <p:spTgt spid="179203">
                                            <p:txEl>
                                              <p:pRg st="1" end="1"/>
                                            </p:txEl>
                                          </p:spTgt>
                                        </p:tgtEl>
                                      </p:cBhvr>
                                      <p:from x="100000" y="100000"/>
                                      <p:to x="80000" y="100000"/>
                                    </p:animScale>
                                    <p:anim by="(#ppt_h/3+#ppt_w*0.1)" calcmode="lin" valueType="num">
                                      <p:cBhvr additive="sum">
                                        <p:cTn id="10" dur="200" decel="100000" autoRev="1" fill="hold">
                                          <p:stCondLst>
                                            <p:cond delay="600"/>
                                          </p:stCondLst>
                                        </p:cTn>
                                        <p:tgtEl>
                                          <p:spTgt spid="179203">
                                            <p:txEl>
                                              <p:pRg st="1" end="1"/>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FC2B87BB-3E5F-4E1C-BF25-DBAD14BA088E}"/>
              </a:ext>
            </a:extLst>
          </p:cNvPr>
          <p:cNvSpPr>
            <a:spLocks noGrp="1" noChangeArrowheads="1"/>
          </p:cNvSpPr>
          <p:nvPr>
            <p:ph type="title"/>
          </p:nvPr>
        </p:nvSpPr>
        <p:spPr>
          <a:xfrm>
            <a:off x="1116013" y="765175"/>
            <a:ext cx="7793037" cy="1287463"/>
          </a:xfrm>
        </p:spPr>
        <p:txBody>
          <a:bodyPr/>
          <a:lstStyle/>
          <a:p>
            <a:pPr>
              <a:lnSpc>
                <a:spcPct val="80000"/>
              </a:lnSpc>
            </a:pPr>
            <a:r>
              <a:rPr lang="zh-CN" altLang="en-US" sz="3600" b="1">
                <a:solidFill>
                  <a:schemeClr val="hlink"/>
                </a:solidFill>
                <a:latin typeface="Times New Roman" panose="02020603050405020304" pitchFamily="18" charset="0"/>
                <a:ea typeface="楷体_GB2312" pitchFamily="49" charset="-122"/>
              </a:rPr>
              <a:t>§1.5卢瑟福模型的意义和困难</a:t>
            </a:r>
            <a:r>
              <a:rPr lang="zh-CN" altLang="en-US">
                <a:latin typeface="Times New Roman" panose="02020603050405020304" pitchFamily="18" charset="0"/>
              </a:rPr>
              <a:t> </a:t>
            </a:r>
            <a:br>
              <a:rPr lang="zh-CN" altLang="en-US">
                <a:latin typeface="Times New Roman" panose="02020603050405020304" pitchFamily="18" charset="0"/>
              </a:rPr>
            </a:br>
            <a:br>
              <a:rPr lang="zh-CN" altLang="en-US" sz="2800" b="1">
                <a:solidFill>
                  <a:schemeClr val="tx1"/>
                </a:solidFill>
                <a:latin typeface="Times New Roman" panose="02020603050405020304" pitchFamily="18" charset="0"/>
                <a:ea typeface="楷体_GB2312" pitchFamily="49" charset="-122"/>
              </a:rPr>
            </a:br>
            <a:r>
              <a:rPr lang="en-US" altLang="zh-CN" sz="3200" b="1">
                <a:solidFill>
                  <a:schemeClr val="tx1"/>
                </a:solidFill>
                <a:latin typeface="Times New Roman" panose="02020603050405020304" pitchFamily="18" charset="0"/>
                <a:ea typeface="楷体_GB2312" pitchFamily="49" charset="-122"/>
              </a:rPr>
              <a:t>A、</a:t>
            </a:r>
            <a:r>
              <a:rPr lang="zh-CN" altLang="en-US" sz="3200" b="1">
                <a:solidFill>
                  <a:schemeClr val="tx1"/>
                </a:solidFill>
                <a:latin typeface="Times New Roman" panose="02020603050405020304" pitchFamily="18" charset="0"/>
                <a:ea typeface="楷体_GB2312" pitchFamily="49" charset="-122"/>
              </a:rPr>
              <a:t>意义</a:t>
            </a:r>
            <a:br>
              <a:rPr lang="zh-CN" altLang="en-US" sz="3200">
                <a:solidFill>
                  <a:schemeClr val="tx1"/>
                </a:solidFill>
                <a:latin typeface="Arial Unicode MS" pitchFamily="34" charset="-122"/>
                <a:ea typeface="Arial Unicode MS" pitchFamily="34" charset="-122"/>
              </a:rPr>
            </a:br>
            <a:endParaRPr lang="zh-CN" altLang="en-US" sz="3200">
              <a:solidFill>
                <a:schemeClr val="tx1"/>
              </a:solidFill>
              <a:latin typeface="Arial Unicode MS" pitchFamily="34" charset="-122"/>
              <a:ea typeface="Arial Unicode MS" pitchFamily="34" charset="-122"/>
            </a:endParaRPr>
          </a:p>
        </p:txBody>
      </p:sp>
      <p:sp>
        <p:nvSpPr>
          <p:cNvPr id="180227" name="Rectangle 3">
            <a:extLst>
              <a:ext uri="{FF2B5EF4-FFF2-40B4-BE49-F238E27FC236}">
                <a16:creationId xmlns:a16="http://schemas.microsoft.com/office/drawing/2014/main" id="{90C44AAB-6BB3-449E-8A8A-82951CEAE8DD}"/>
              </a:ext>
            </a:extLst>
          </p:cNvPr>
          <p:cNvSpPr>
            <a:spLocks noGrp="1" noChangeArrowheads="1"/>
          </p:cNvSpPr>
          <p:nvPr>
            <p:ph type="body" idx="1"/>
          </p:nvPr>
        </p:nvSpPr>
        <p:spPr>
          <a:xfrm>
            <a:off x="0" y="2133600"/>
            <a:ext cx="8748713" cy="4114800"/>
          </a:xfrm>
        </p:spPr>
        <p:txBody>
          <a:bodyPr/>
          <a:lstStyle/>
          <a:p>
            <a:pPr algn="just">
              <a:lnSpc>
                <a:spcPct val="80000"/>
              </a:lnSpc>
              <a:buFont typeface="Wingdings" panose="05000000000000000000" pitchFamily="2" charset="2"/>
              <a:buNone/>
            </a:pPr>
            <a:r>
              <a:rPr lang="zh-CN" altLang="en-US" sz="2800" b="1">
                <a:latin typeface="Arial Unicode MS" pitchFamily="34" charset="-122"/>
                <a:ea typeface="楷体_GB2312" pitchFamily="49" charset="-122"/>
              </a:rPr>
              <a:t>           </a:t>
            </a:r>
            <a:r>
              <a:rPr lang="zh-CN" altLang="en-US" sz="2800" b="1">
                <a:latin typeface="Times New Roman" panose="02020603050405020304" pitchFamily="18" charset="0"/>
                <a:ea typeface="楷体_GB2312" pitchFamily="49" charset="-122"/>
              </a:rPr>
              <a:t>1.  最重要的意义是提出了原子的“核式结构”，即提出了以核为中心的概念，从而将原子分为核外与核内两个部分（我们在日常生活中主要只接触到核外这一部分），并且大胆地承认了高密度的原子核的存在。</a:t>
            </a:r>
            <a:endParaRPr lang="zh-CN" altLang="en-US" sz="2800" b="1">
              <a:latin typeface="Times New Roman" panose="02020603050405020304" pitchFamily="18" charset="0"/>
              <a:ea typeface="Arial Unicode MS" pitchFamily="34" charset="-122"/>
            </a:endParaRPr>
          </a:p>
          <a:p>
            <a:pPr algn="just">
              <a:lnSpc>
                <a:spcPct val="80000"/>
              </a:lnSpc>
              <a:buFont typeface="Wingdings" panose="05000000000000000000" pitchFamily="2" charset="2"/>
              <a:buNone/>
            </a:pPr>
            <a:r>
              <a:rPr lang="zh-CN" altLang="en-US" sz="2800" b="1">
                <a:latin typeface="Times New Roman" panose="02020603050405020304" pitchFamily="18" charset="0"/>
                <a:ea typeface="楷体_GB2312" pitchFamily="49" charset="-122"/>
              </a:rPr>
              <a:t>            2.  卢瑟福散射不仅对原子物理起了很大的作用，而且这种以散射为手段研究物质结构的方法，对近代物理一直起着巨大的影响。一旦我们在散射实验中观察到卢瑟福散射所具有的特征（所谓“卢瑟福影子”），我们就能预料到，在研究的对象中可能存在点状的亚结构。</a:t>
            </a:r>
            <a:endParaRPr lang="zh-CN" altLang="en-US" sz="2800" b="1">
              <a:latin typeface="Times New Roman" panose="02020603050405020304" pitchFamily="18" charset="0"/>
              <a:ea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 calcmode="lin" valueType="num">
                                      <p:cBhvr additive="base">
                                        <p:cTn id="7" dur="500" fill="hold"/>
                                        <p:tgtEl>
                                          <p:spTgt spid="1802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02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0227">
                                            <p:txEl>
                                              <p:pRg st="1" end="1"/>
                                            </p:txEl>
                                          </p:spTgt>
                                        </p:tgtEl>
                                        <p:attrNameLst>
                                          <p:attrName>style.visibility</p:attrName>
                                        </p:attrNameLst>
                                      </p:cBhvr>
                                      <p:to>
                                        <p:strVal val="visible"/>
                                      </p:to>
                                    </p:set>
                                    <p:anim calcmode="lin" valueType="num">
                                      <p:cBhvr additive="base">
                                        <p:cTn id="13" dur="500" fill="hold"/>
                                        <p:tgtEl>
                                          <p:spTgt spid="1802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022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Rectangle 3">
            <a:extLst>
              <a:ext uri="{FF2B5EF4-FFF2-40B4-BE49-F238E27FC236}">
                <a16:creationId xmlns:a16="http://schemas.microsoft.com/office/drawing/2014/main" id="{7B022DCE-3149-4340-A934-93AFE75DF840}"/>
              </a:ext>
            </a:extLst>
          </p:cNvPr>
          <p:cNvSpPr>
            <a:spLocks noGrp="1" noChangeArrowheads="1"/>
          </p:cNvSpPr>
          <p:nvPr>
            <p:ph type="body" idx="1"/>
          </p:nvPr>
        </p:nvSpPr>
        <p:spPr>
          <a:xfrm>
            <a:off x="250825" y="1484313"/>
            <a:ext cx="8532813" cy="4114800"/>
          </a:xfrm>
        </p:spPr>
        <p:txBody>
          <a:bodyPr/>
          <a:lstStyle/>
          <a:p>
            <a:pPr algn="just">
              <a:buFont typeface="Wingdings" panose="05000000000000000000" pitchFamily="2" charset="2"/>
              <a:buNone/>
            </a:pPr>
            <a:r>
              <a:rPr lang="zh-CN" altLang="en-US" sz="2800">
                <a:latin typeface="Arial Unicode MS" pitchFamily="34" charset="-122"/>
                <a:ea typeface="楷体_GB2312" pitchFamily="49" charset="-122"/>
              </a:rPr>
              <a:t>           </a:t>
            </a:r>
            <a:r>
              <a:rPr lang="zh-CN" altLang="en-US" sz="2800" b="1">
                <a:latin typeface="Times New Roman" panose="02020603050405020304" pitchFamily="18" charset="0"/>
                <a:ea typeface="楷体_GB2312" pitchFamily="49" charset="-122"/>
              </a:rPr>
              <a:t>3.  卢瑟福散射为材料分析提供了一种手段。1967年，美国送了一只飞行器到月球上，器内装有一只</a:t>
            </a:r>
            <a:r>
              <a:rPr lang="en-US" altLang="zh-CN" sz="2800" b="1">
                <a:latin typeface="Times New Roman" panose="02020603050405020304" pitchFamily="18" charset="0"/>
                <a:ea typeface="楷体_GB2312" pitchFamily="49" charset="-122"/>
              </a:rPr>
              <a:t>α</a:t>
            </a:r>
            <a:r>
              <a:rPr lang="zh-CN" altLang="en-US" sz="2800" b="1">
                <a:latin typeface="Times New Roman" panose="02020603050405020304" pitchFamily="18" charset="0"/>
                <a:ea typeface="楷体_GB2312" pitchFamily="49" charset="-122"/>
              </a:rPr>
              <a:t>源，利用</a:t>
            </a:r>
            <a:r>
              <a:rPr lang="en-US" altLang="zh-CN" sz="2800" b="1">
                <a:latin typeface="Times New Roman" panose="02020603050405020304" pitchFamily="18" charset="0"/>
                <a:ea typeface="楷体_GB2312" pitchFamily="49" charset="-122"/>
              </a:rPr>
              <a:t>α</a:t>
            </a:r>
            <a:r>
              <a:rPr lang="zh-CN" altLang="en-US" sz="2800" b="1">
                <a:latin typeface="Times New Roman" panose="02020603050405020304" pitchFamily="18" charset="0"/>
                <a:ea typeface="楷体_GB2312" pitchFamily="49" charset="-122"/>
              </a:rPr>
              <a:t>粒子对月球表面的卢瑟福散射，分析了月球表面的成分，把结果发回地球。这一结果与1969年从月球取回样品所作分析结果基本符合，从此，卢瑟福散射日益为各实验室采用，成了材料分析的有力手段。按此原理制成的“卢瑟福谱仪”现已成为商品。</a:t>
            </a:r>
            <a:endParaRPr lang="zh-CN" altLang="en-US" sz="2800" b="1">
              <a:latin typeface="Times New Roman" panose="02020603050405020304" pitchFamily="18" charset="0"/>
            </a:endParaRPr>
          </a:p>
        </p:txBody>
      </p:sp>
    </p:spTree>
  </p:cSld>
  <p:clrMapOvr>
    <a:masterClrMapping/>
  </p:clrMapOvr>
  <p:transition>
    <p:cover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a:extLst>
              <a:ext uri="{FF2B5EF4-FFF2-40B4-BE49-F238E27FC236}">
                <a16:creationId xmlns:a16="http://schemas.microsoft.com/office/drawing/2014/main" id="{28F9F9F2-416F-47FA-AFCC-9E0BC008846E}"/>
              </a:ext>
            </a:extLst>
          </p:cNvPr>
          <p:cNvSpPr>
            <a:spLocks noGrp="1" noChangeArrowheads="1"/>
          </p:cNvSpPr>
          <p:nvPr>
            <p:ph type="body" idx="1"/>
          </p:nvPr>
        </p:nvSpPr>
        <p:spPr>
          <a:xfrm>
            <a:off x="569913" y="1484313"/>
            <a:ext cx="7962900" cy="4897437"/>
          </a:xfrm>
        </p:spPr>
        <p:txBody>
          <a:bodyPr/>
          <a:lstStyle/>
          <a:p>
            <a:pPr algn="just">
              <a:buFont typeface="Wingdings" panose="05000000000000000000" pitchFamily="2" charset="2"/>
              <a:buNone/>
            </a:pPr>
            <a:r>
              <a:rPr lang="zh-CN" altLang="en-US" b="1">
                <a:latin typeface="Arial Unicode MS" pitchFamily="34" charset="-122"/>
                <a:ea typeface="楷体_GB2312" pitchFamily="49" charset="-122"/>
              </a:rPr>
              <a:t>          </a:t>
            </a:r>
            <a:r>
              <a:rPr lang="en-US" altLang="zh-CN" sz="2800" b="1">
                <a:latin typeface="Times New Roman" panose="02020603050405020304" pitchFamily="18" charset="0"/>
                <a:ea typeface="楷体_GB2312" pitchFamily="49" charset="-122"/>
              </a:rPr>
              <a:t>1910</a:t>
            </a:r>
            <a:r>
              <a:rPr lang="zh-CN" altLang="en-US" sz="2800" b="1">
                <a:latin typeface="Times New Roman" panose="02020603050405020304" pitchFamily="18" charset="0"/>
                <a:ea typeface="楷体_GB2312" pitchFamily="49" charset="-122"/>
              </a:rPr>
              <a:t>年密立根（</a:t>
            </a:r>
            <a:r>
              <a:rPr lang="en-US" altLang="zh-CN" sz="2800" b="1">
                <a:latin typeface="Times New Roman" panose="02020603050405020304" pitchFamily="18" charset="0"/>
                <a:ea typeface="楷体_GB2312" pitchFamily="49" charset="-122"/>
              </a:rPr>
              <a:t>R.A.Millikan 1868～1953）</a:t>
            </a:r>
            <a:r>
              <a:rPr lang="zh-CN" altLang="en-US" sz="2800" b="1">
                <a:latin typeface="Times New Roman" panose="02020603050405020304" pitchFamily="18" charset="0"/>
                <a:ea typeface="楷体_GB2312" pitchFamily="49" charset="-122"/>
              </a:rPr>
              <a:t>改进和发展了汤姆孙方法，精确测定了电子电荷，这就是著名的“油滴实验”。</a:t>
            </a:r>
          </a:p>
          <a:p>
            <a:pPr algn="just">
              <a:buFont typeface="Wingdings" panose="05000000000000000000" pitchFamily="2" charset="2"/>
              <a:buNone/>
            </a:pPr>
            <a:endParaRPr lang="zh-CN" altLang="en-US" sz="2800" b="1">
              <a:latin typeface="Times New Roman" panose="02020603050405020304" pitchFamily="18" charset="0"/>
              <a:ea typeface="楷体_GB2312" pitchFamily="49" charset="-122"/>
            </a:endParaRPr>
          </a:p>
          <a:p>
            <a:pPr algn="just">
              <a:buFont typeface="Wingdings" panose="05000000000000000000" pitchFamily="2" charset="2"/>
              <a:buNone/>
            </a:pPr>
            <a:r>
              <a:rPr lang="zh-CN" altLang="en-US" sz="2800" b="1">
                <a:latin typeface="Times New Roman" panose="02020603050405020304" pitchFamily="18" charset="0"/>
                <a:ea typeface="楷体_GB2312" pitchFamily="49" charset="-122"/>
              </a:rPr>
              <a:t>            电子电荷的现代值为</a:t>
            </a:r>
          </a:p>
          <a:p>
            <a:pPr algn="just">
              <a:buFont typeface="Wingdings" panose="05000000000000000000" pitchFamily="2" charset="2"/>
              <a:buNone/>
            </a:pPr>
            <a:r>
              <a:rPr lang="en-US" altLang="zh-CN" sz="2800" b="1">
                <a:latin typeface="Arial Unicode MS" pitchFamily="34" charset="-122"/>
                <a:ea typeface="楷体_GB2312" pitchFamily="49" charset="-122"/>
              </a:rPr>
              <a:t>          </a:t>
            </a:r>
            <a:r>
              <a:rPr lang="en-US" altLang="zh-CN" sz="2800" b="1">
                <a:solidFill>
                  <a:schemeClr val="folHlink"/>
                </a:solidFill>
                <a:latin typeface="Times New Roman" panose="02020603050405020304" pitchFamily="18" charset="0"/>
                <a:ea typeface="楷体_GB2312" pitchFamily="49" charset="-122"/>
              </a:rPr>
              <a:t>e＝1.60217733（49）×10</a:t>
            </a:r>
            <a:r>
              <a:rPr lang="en-US" altLang="zh-CN" sz="2800" b="1" baseline="30000">
                <a:solidFill>
                  <a:schemeClr val="folHlink"/>
                </a:solidFill>
                <a:latin typeface="Times New Roman" panose="02020603050405020304" pitchFamily="18" charset="0"/>
                <a:ea typeface="楷体_GB2312" pitchFamily="49" charset="-122"/>
              </a:rPr>
              <a:t>-19</a:t>
            </a:r>
            <a:r>
              <a:rPr lang="en-US" altLang="zh-CN" sz="2800" b="1">
                <a:solidFill>
                  <a:schemeClr val="folHlink"/>
                </a:solidFill>
                <a:latin typeface="Times New Roman" panose="02020603050405020304" pitchFamily="18" charset="0"/>
                <a:ea typeface="楷体_GB2312" pitchFamily="49" charset="-122"/>
              </a:rPr>
              <a:t>C（</a:t>
            </a:r>
            <a:r>
              <a:rPr lang="zh-CN" altLang="en-US" sz="2800" b="1">
                <a:solidFill>
                  <a:schemeClr val="folHlink"/>
                </a:solidFill>
                <a:latin typeface="Times New Roman" panose="02020603050405020304" pitchFamily="18" charset="0"/>
                <a:ea typeface="楷体_GB2312" pitchFamily="49" charset="-122"/>
              </a:rPr>
              <a:t>库仑）                               </a:t>
            </a:r>
            <a:endParaRPr lang="zh-CN" altLang="en-US" sz="2800" b="1">
              <a:solidFill>
                <a:schemeClr val="folHlink"/>
              </a:solidFill>
              <a:latin typeface="Times New Roman" panose="02020603050405020304" pitchFamily="18" charset="0"/>
              <a:ea typeface="Arial Unicode MS" pitchFamily="34" charset="-122"/>
            </a:endParaRPr>
          </a:p>
          <a:p>
            <a:pPr algn="just">
              <a:buFont typeface="Wingdings" panose="05000000000000000000" pitchFamily="2" charset="2"/>
              <a:buNone/>
            </a:pPr>
            <a:r>
              <a:rPr lang="en-US" altLang="zh-CN" sz="2800" b="1">
                <a:solidFill>
                  <a:schemeClr val="folHlink"/>
                </a:solidFill>
                <a:latin typeface="Times New Roman" panose="02020603050405020304" pitchFamily="18" charset="0"/>
                <a:ea typeface="楷体_GB2312" pitchFamily="49" charset="-122"/>
              </a:rPr>
              <a:t>         m</a:t>
            </a:r>
            <a:r>
              <a:rPr lang="en-US" altLang="zh-CN" sz="2800" b="1" baseline="-30000">
                <a:solidFill>
                  <a:schemeClr val="folHlink"/>
                </a:solidFill>
                <a:latin typeface="Times New Roman" panose="02020603050405020304" pitchFamily="18" charset="0"/>
                <a:ea typeface="楷体_GB2312" pitchFamily="49" charset="-122"/>
              </a:rPr>
              <a:t>e</a:t>
            </a:r>
            <a:r>
              <a:rPr lang="en-US" altLang="zh-CN" sz="2800" b="1">
                <a:solidFill>
                  <a:schemeClr val="folHlink"/>
                </a:solidFill>
                <a:latin typeface="Times New Roman" panose="02020603050405020304" pitchFamily="18" charset="0"/>
                <a:ea typeface="楷体_GB2312" pitchFamily="49" charset="-122"/>
              </a:rPr>
              <a:t>＝9.1093897（54）×10</a:t>
            </a:r>
            <a:r>
              <a:rPr lang="en-US" altLang="zh-CN" sz="2800" b="1" baseline="30000">
                <a:solidFill>
                  <a:schemeClr val="folHlink"/>
                </a:solidFill>
                <a:latin typeface="Times New Roman" panose="02020603050405020304" pitchFamily="18" charset="0"/>
                <a:ea typeface="楷体_GB2312" pitchFamily="49" charset="-122"/>
              </a:rPr>
              <a:t>-28</a:t>
            </a:r>
            <a:r>
              <a:rPr lang="en-US" altLang="zh-CN" sz="2800" b="1">
                <a:solidFill>
                  <a:schemeClr val="folHlink"/>
                </a:solidFill>
                <a:latin typeface="Times New Roman" panose="02020603050405020304" pitchFamily="18" charset="0"/>
                <a:ea typeface="楷体_GB2312" pitchFamily="49" charset="-122"/>
              </a:rPr>
              <a:t>g（</a:t>
            </a:r>
            <a:r>
              <a:rPr lang="zh-CN" altLang="en-US" sz="2800" b="1">
                <a:solidFill>
                  <a:schemeClr val="folHlink"/>
                </a:solidFill>
                <a:latin typeface="Times New Roman" panose="02020603050405020304" pitchFamily="18" charset="0"/>
                <a:ea typeface="楷体_GB2312" pitchFamily="49" charset="-122"/>
              </a:rPr>
              <a:t>克）                               </a:t>
            </a:r>
            <a:endParaRPr lang="zh-CN" altLang="en-US" sz="2800" b="1">
              <a:solidFill>
                <a:schemeClr val="folHlink"/>
              </a:solidFill>
              <a:latin typeface="Times New Roman" panose="02020603050405020304" pitchFamily="18" charset="0"/>
              <a:ea typeface="Arial Unicode MS" pitchFamily="34" charset="-122"/>
            </a:endParaRPr>
          </a:p>
          <a:p>
            <a:pPr algn="just">
              <a:buFont typeface="Wingdings" panose="05000000000000000000" pitchFamily="2" charset="2"/>
              <a:buNone/>
            </a:pPr>
            <a:r>
              <a:rPr lang="en-US" altLang="zh-CN" sz="2800" b="1">
                <a:solidFill>
                  <a:schemeClr val="folHlink"/>
                </a:solidFill>
                <a:latin typeface="Times New Roman" panose="02020603050405020304" pitchFamily="18" charset="0"/>
                <a:ea typeface="楷体_GB2312" pitchFamily="49" charset="-122"/>
              </a:rPr>
              <a:t>   m</a:t>
            </a:r>
            <a:r>
              <a:rPr lang="en-US" altLang="zh-CN" sz="2800" b="1" baseline="-30000">
                <a:solidFill>
                  <a:schemeClr val="folHlink"/>
                </a:solidFill>
                <a:latin typeface="Times New Roman" panose="02020603050405020304" pitchFamily="18" charset="0"/>
                <a:ea typeface="楷体_GB2312" pitchFamily="49" charset="-122"/>
              </a:rPr>
              <a:t>p</a:t>
            </a:r>
            <a:r>
              <a:rPr lang="en-US" altLang="zh-CN" sz="2800" b="1">
                <a:solidFill>
                  <a:schemeClr val="folHlink"/>
                </a:solidFill>
                <a:latin typeface="Times New Roman" panose="02020603050405020304" pitchFamily="18" charset="0"/>
                <a:ea typeface="楷体_GB2312" pitchFamily="49" charset="-122"/>
              </a:rPr>
              <a:t>/m</a:t>
            </a:r>
            <a:r>
              <a:rPr lang="en-US" altLang="zh-CN" sz="2800" b="1" baseline="-30000">
                <a:solidFill>
                  <a:schemeClr val="folHlink"/>
                </a:solidFill>
                <a:latin typeface="Times New Roman" panose="02020603050405020304" pitchFamily="18" charset="0"/>
                <a:ea typeface="楷体_GB2312" pitchFamily="49" charset="-122"/>
              </a:rPr>
              <a:t>e</a:t>
            </a:r>
            <a:r>
              <a:rPr lang="en-US" altLang="zh-CN" sz="2800" b="1">
                <a:solidFill>
                  <a:schemeClr val="folHlink"/>
                </a:solidFill>
                <a:latin typeface="Times New Roman" panose="02020603050405020304" pitchFamily="18" charset="0"/>
                <a:ea typeface="楷体_GB2312" pitchFamily="49" charset="-122"/>
              </a:rPr>
              <a:t>＝1836.152701（37）</a:t>
            </a:r>
            <a:r>
              <a:rPr lang="en-US" altLang="zh-CN" sz="2800" b="1">
                <a:solidFill>
                  <a:schemeClr val="folHlink"/>
                </a:solidFill>
                <a:latin typeface="Arial Unicode MS" pitchFamily="34" charset="-122"/>
                <a:ea typeface="楷体_GB2312" pitchFamily="49" charset="-122"/>
              </a:rPr>
              <a:t>                                         </a:t>
            </a:r>
            <a:endParaRPr lang="zh-CN" altLang="en-US" sz="2800" b="1">
              <a:solidFill>
                <a:schemeClr val="folHlink"/>
              </a:solidFill>
              <a:latin typeface="Arial Unicode MS" pitchFamily="34" charset="-122"/>
              <a:ea typeface="楷体_GB2312" pitchFamily="49" charset="-122"/>
            </a:endParaRPr>
          </a:p>
        </p:txBody>
      </p:sp>
    </p:spTree>
  </p:cSld>
  <p:clrMapOvr>
    <a:masterClrMapping/>
  </p:clrMapOvr>
  <p:transition spd="med">
    <p:comb/>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91B87AE1-0F41-4727-B555-1EF9EE3777FC}"/>
              </a:ext>
            </a:extLst>
          </p:cNvPr>
          <p:cNvSpPr>
            <a:spLocks noGrp="1" noChangeArrowheads="1"/>
          </p:cNvSpPr>
          <p:nvPr>
            <p:ph type="title"/>
          </p:nvPr>
        </p:nvSpPr>
        <p:spPr/>
        <p:txBody>
          <a:bodyPr/>
          <a:lstStyle/>
          <a:p>
            <a:r>
              <a:rPr lang="en-US" altLang="zh-CN" sz="3200" b="1">
                <a:solidFill>
                  <a:schemeClr val="tx1"/>
                </a:solidFill>
                <a:latin typeface="Times New Roman" panose="02020603050405020304" pitchFamily="18" charset="0"/>
                <a:ea typeface="楷体_GB2312" pitchFamily="49" charset="-122"/>
              </a:rPr>
              <a:t>B、</a:t>
            </a:r>
            <a:r>
              <a:rPr lang="zh-CN" altLang="en-US" sz="3200" b="1">
                <a:solidFill>
                  <a:schemeClr val="tx1"/>
                </a:solidFill>
                <a:latin typeface="Times New Roman" panose="02020603050405020304" pitchFamily="18" charset="0"/>
                <a:ea typeface="楷体_GB2312" pitchFamily="49" charset="-122"/>
              </a:rPr>
              <a:t>困难</a:t>
            </a:r>
            <a:r>
              <a:rPr lang="zh-CN" altLang="en-US"/>
              <a:t> </a:t>
            </a:r>
          </a:p>
        </p:txBody>
      </p:sp>
      <p:sp>
        <p:nvSpPr>
          <p:cNvPr id="182275" name="Rectangle 3">
            <a:extLst>
              <a:ext uri="{FF2B5EF4-FFF2-40B4-BE49-F238E27FC236}">
                <a16:creationId xmlns:a16="http://schemas.microsoft.com/office/drawing/2014/main" id="{C9E26509-B7D5-4B2E-A791-CC0A549885F2}"/>
              </a:ext>
            </a:extLst>
          </p:cNvPr>
          <p:cNvSpPr>
            <a:spLocks noGrp="1" noChangeArrowheads="1"/>
          </p:cNvSpPr>
          <p:nvPr>
            <p:ph type="body" idx="1"/>
          </p:nvPr>
        </p:nvSpPr>
        <p:spPr>
          <a:xfrm>
            <a:off x="250825" y="2133600"/>
            <a:ext cx="8497888" cy="4114800"/>
          </a:xfrm>
        </p:spPr>
        <p:txBody>
          <a:bodyPr/>
          <a:lstStyle/>
          <a:p>
            <a:pPr algn="just">
              <a:buFont typeface="Wingdings" panose="05000000000000000000" pitchFamily="2" charset="2"/>
              <a:buNone/>
            </a:pPr>
            <a:r>
              <a:rPr lang="zh-CN" altLang="en-US" sz="2800" b="1">
                <a:latin typeface="Arial Unicode MS" pitchFamily="34" charset="-122"/>
                <a:ea typeface="楷体_GB2312" pitchFamily="49" charset="-122"/>
              </a:rPr>
              <a:t>           </a:t>
            </a:r>
            <a:r>
              <a:rPr lang="zh-CN" altLang="en-US" sz="2800" b="1">
                <a:latin typeface="Times New Roman" panose="02020603050405020304" pitchFamily="18" charset="0"/>
                <a:ea typeface="楷体_GB2312" pitchFamily="49" charset="-122"/>
              </a:rPr>
              <a:t>任何伟大的创造，经常在解决老问题的同时又孕育着新的问题。卢瑟福模型也不例外。</a:t>
            </a:r>
            <a:endParaRPr lang="zh-CN" altLang="en-US" sz="2800" b="1">
              <a:latin typeface="Times New Roman" panose="02020603050405020304" pitchFamily="18" charset="0"/>
              <a:ea typeface="Arial Unicode MS" pitchFamily="34" charset="-122"/>
            </a:endParaRPr>
          </a:p>
          <a:p>
            <a:pPr algn="just">
              <a:buFont typeface="Wingdings" panose="05000000000000000000" pitchFamily="2" charset="2"/>
              <a:buNone/>
            </a:pPr>
            <a:r>
              <a:rPr lang="zh-CN" altLang="en-US" sz="2800" b="1">
                <a:latin typeface="Times New Roman" panose="02020603050405020304" pitchFamily="18" charset="0"/>
                <a:ea typeface="楷体_GB2312" pitchFamily="49" charset="-122"/>
              </a:rPr>
              <a:t>            卢瑟福模型与太阳系有极大的相似之处：它们都受1/</a:t>
            </a:r>
            <a:r>
              <a:rPr lang="en-US" altLang="zh-CN" sz="2800" b="1">
                <a:latin typeface="Times New Roman" panose="02020603050405020304" pitchFamily="18" charset="0"/>
                <a:ea typeface="楷体_GB2312" pitchFamily="49" charset="-122"/>
              </a:rPr>
              <a:t>r</a:t>
            </a:r>
            <a:r>
              <a:rPr lang="en-US" altLang="zh-CN" sz="2800" b="1" baseline="30000">
                <a:latin typeface="Times New Roman" panose="02020603050405020304" pitchFamily="18" charset="0"/>
                <a:ea typeface="楷体_GB2312" pitchFamily="49" charset="-122"/>
              </a:rPr>
              <a:t>2</a:t>
            </a:r>
            <a:r>
              <a:rPr lang="zh-CN" altLang="en-US" sz="2800" b="1">
                <a:latin typeface="Times New Roman" panose="02020603050405020304" pitchFamily="18" charset="0"/>
                <a:ea typeface="楷体_GB2312" pitchFamily="49" charset="-122"/>
              </a:rPr>
              <a:t>力支配；体系总质量99.9%都集中在中心（原子核或太阳）。但是太阳系内的作用力是万有引力，而原子内则是库仑力，这个差异立刻带来下述卢瑟福模型三个困难中的第一个困难：</a:t>
            </a:r>
            <a:endParaRPr lang="zh-CN" altLang="en-US" sz="2800" b="1">
              <a:latin typeface="Times New Roman" panose="02020603050405020304" pitchFamily="18" charset="0"/>
              <a:ea typeface="Arial Unicode MS" pitchFamily="34" charset="-122"/>
            </a:endParaRPr>
          </a:p>
          <a:p>
            <a:endParaRPr lang="zh-CN" altLang="en-US" sz="2800" b="1">
              <a:latin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3">
            <a:extLst>
              <a:ext uri="{FF2B5EF4-FFF2-40B4-BE49-F238E27FC236}">
                <a16:creationId xmlns:a16="http://schemas.microsoft.com/office/drawing/2014/main" id="{749DE885-5677-43C7-B0A7-3E8E9AB8DFB9}"/>
              </a:ext>
            </a:extLst>
          </p:cNvPr>
          <p:cNvSpPr>
            <a:spLocks noGrp="1" noChangeArrowheads="1"/>
          </p:cNvSpPr>
          <p:nvPr>
            <p:ph type="body" idx="1"/>
          </p:nvPr>
        </p:nvSpPr>
        <p:spPr>
          <a:xfrm>
            <a:off x="323850" y="1412875"/>
            <a:ext cx="8497888" cy="5105400"/>
          </a:xfrm>
        </p:spPr>
        <p:txBody>
          <a:bodyPr/>
          <a:lstStyle/>
          <a:p>
            <a:pPr algn="just">
              <a:lnSpc>
                <a:spcPct val="90000"/>
              </a:lnSpc>
              <a:buFont typeface="Wingdings" panose="05000000000000000000" pitchFamily="2" charset="2"/>
              <a:buNone/>
            </a:pPr>
            <a:r>
              <a:rPr lang="zh-CN" altLang="en-US" sz="2800" b="1">
                <a:latin typeface="Arial Unicode MS" pitchFamily="34" charset="-122"/>
                <a:ea typeface="楷体_GB2312" pitchFamily="49" charset="-122"/>
              </a:rPr>
              <a:t>      </a:t>
            </a:r>
            <a:r>
              <a:rPr lang="zh-CN" altLang="en-US" sz="2800" b="1">
                <a:solidFill>
                  <a:schemeClr val="hlink"/>
                </a:solidFill>
                <a:latin typeface="Times New Roman" panose="02020603050405020304" pitchFamily="18" charset="0"/>
                <a:ea typeface="楷体_GB2312" pitchFamily="49" charset="-122"/>
              </a:rPr>
              <a:t>1.</a:t>
            </a:r>
            <a:r>
              <a:rPr lang="zh-CN" altLang="en-US" sz="2800" b="1">
                <a:solidFill>
                  <a:schemeClr val="hlink"/>
                </a:solidFill>
                <a:latin typeface="Arial Unicode MS" pitchFamily="34" charset="-122"/>
                <a:ea typeface="楷体_GB2312" pitchFamily="49" charset="-122"/>
              </a:rPr>
              <a:t>无法解释原子的稳定性。</a:t>
            </a:r>
            <a:r>
              <a:rPr lang="zh-CN" altLang="en-US" sz="2800" b="1">
                <a:latin typeface="Arial Unicode MS" pitchFamily="34" charset="-122"/>
                <a:ea typeface="楷体_GB2312" pitchFamily="49" charset="-122"/>
              </a:rPr>
              <a:t>由电动力学知，带电粒子作加速运动时都要以发射电磁波的方式放出能量，故电子就不能永远绕着原子核转下去。电子在绕核作转动（加速运动）中不断向外发射电磁波而不断失去自己的能量，以致绕转的轨道半径越来越小，形成电子向着核作螺旋形的运动，最后在非常短的时间内（</a:t>
            </a:r>
            <a:r>
              <a:rPr lang="zh-CN" altLang="en-US" sz="2800" b="1">
                <a:latin typeface="Times New Roman" panose="02020603050405020304" pitchFamily="18" charset="0"/>
                <a:ea typeface="楷体_GB2312" pitchFamily="49" charset="-122"/>
              </a:rPr>
              <a:t>10</a:t>
            </a:r>
            <a:r>
              <a:rPr lang="zh-CN" altLang="en-US" sz="2800" b="1" baseline="30000">
                <a:latin typeface="Times New Roman" panose="02020603050405020304" pitchFamily="18" charset="0"/>
                <a:ea typeface="楷体_GB2312" pitchFamily="49" charset="-122"/>
              </a:rPr>
              <a:t>-9</a:t>
            </a:r>
            <a:r>
              <a:rPr lang="en-US" altLang="zh-CN" sz="2800" b="1">
                <a:latin typeface="Times New Roman" panose="02020603050405020304" pitchFamily="18" charset="0"/>
                <a:ea typeface="楷体_GB2312" pitchFamily="49" charset="-122"/>
              </a:rPr>
              <a:t>s</a:t>
            </a:r>
            <a:r>
              <a:rPr lang="zh-CN" altLang="en-US" sz="2800" b="1">
                <a:latin typeface="Arial Unicode MS" pitchFamily="34" charset="-122"/>
                <a:ea typeface="楷体_GB2312" pitchFamily="49" charset="-122"/>
              </a:rPr>
              <a:t>的数量级）掉到核内去，从而使正负电荷中和，原子全部崩溃</a:t>
            </a:r>
            <a:r>
              <a:rPr lang="zh-CN" altLang="en-US" sz="2800" b="1">
                <a:solidFill>
                  <a:schemeClr val="folHlink"/>
                </a:solidFill>
                <a:latin typeface="Arial Unicode MS" pitchFamily="34" charset="-122"/>
                <a:ea typeface="楷体_GB2312" pitchFamily="49" charset="-122"/>
              </a:rPr>
              <a:t>（原子坍缩）</a:t>
            </a:r>
            <a:r>
              <a:rPr lang="zh-CN" altLang="en-US" sz="2800" b="1">
                <a:latin typeface="Arial Unicode MS" pitchFamily="34" charset="-122"/>
                <a:ea typeface="楷体_GB2312" pitchFamily="49" charset="-122"/>
              </a:rPr>
              <a:t>。然而，在现实中并没有发生，非但原子没有崩溃，连丝毫变化都未曾有过。几百年前的金到今天还是金，这就证明原子是相当稳定的</a:t>
            </a:r>
            <a:r>
              <a:rPr lang="zh-CN" altLang="en-US" sz="2800" b="1">
                <a:latin typeface="Times New Roman" panose="02020603050405020304" pitchFamily="18" charset="0"/>
                <a:ea typeface="楷体_GB2312" pitchFamily="49" charset="-122"/>
              </a:rPr>
              <a:t>——</a:t>
            </a:r>
            <a:r>
              <a:rPr lang="zh-CN" altLang="en-US" sz="2800" b="1">
                <a:latin typeface="Arial Unicode MS" pitchFamily="34" charset="-122"/>
                <a:ea typeface="楷体_GB2312" pitchFamily="49" charset="-122"/>
              </a:rPr>
              <a:t>但行星模型无法解释这一事实。</a:t>
            </a:r>
          </a:p>
        </p:txBody>
      </p:sp>
      <p:pic>
        <p:nvPicPr>
          <p:cNvPr id="183300" name="Picture 4" descr="24-08">
            <a:extLst>
              <a:ext uri="{FF2B5EF4-FFF2-40B4-BE49-F238E27FC236}">
                <a16:creationId xmlns:a16="http://schemas.microsoft.com/office/drawing/2014/main" id="{CC5CBE09-E9B8-4244-B4CB-9E529180DD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10" t="2409" b="42838"/>
          <a:stretch>
            <a:fillRect/>
          </a:stretch>
        </p:blipFill>
        <p:spPr bwMode="auto">
          <a:xfrm>
            <a:off x="6227763" y="333375"/>
            <a:ext cx="2476500" cy="25606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83300"/>
                                        </p:tgtEl>
                                        <p:attrNameLst>
                                          <p:attrName>style.visibility</p:attrName>
                                        </p:attrNameLst>
                                      </p:cBhvr>
                                      <p:to>
                                        <p:strVal val="visible"/>
                                      </p:to>
                                    </p:set>
                                    <p:anim calcmode="lin" valueType="num">
                                      <p:cBhvr>
                                        <p:cTn id="7" dur="500" fill="hold"/>
                                        <p:tgtEl>
                                          <p:spTgt spid="183300"/>
                                        </p:tgtEl>
                                        <p:attrNameLst>
                                          <p:attrName>ppt_w</p:attrName>
                                        </p:attrNameLst>
                                      </p:cBhvr>
                                      <p:tavLst>
                                        <p:tav tm="0">
                                          <p:val>
                                            <p:fltVal val="0"/>
                                          </p:val>
                                        </p:tav>
                                        <p:tav tm="100000">
                                          <p:val>
                                            <p:strVal val="#ppt_w"/>
                                          </p:val>
                                        </p:tav>
                                      </p:tavLst>
                                    </p:anim>
                                    <p:anim calcmode="lin" valueType="num">
                                      <p:cBhvr>
                                        <p:cTn id="8" dur="500" fill="hold"/>
                                        <p:tgtEl>
                                          <p:spTgt spid="18330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a:extLst>
              <a:ext uri="{FF2B5EF4-FFF2-40B4-BE49-F238E27FC236}">
                <a16:creationId xmlns:a16="http://schemas.microsoft.com/office/drawing/2014/main" id="{65F97457-39BA-460C-88A9-DC15AB5EECAE}"/>
              </a:ext>
            </a:extLst>
          </p:cNvPr>
          <p:cNvSpPr>
            <a:spLocks noGrp="1" noChangeArrowheads="1"/>
          </p:cNvSpPr>
          <p:nvPr>
            <p:ph type="body" idx="1"/>
          </p:nvPr>
        </p:nvSpPr>
        <p:spPr>
          <a:xfrm>
            <a:off x="323850" y="1484313"/>
            <a:ext cx="8497888" cy="4840287"/>
          </a:xfrm>
        </p:spPr>
        <p:txBody>
          <a:bodyPr/>
          <a:lstStyle/>
          <a:p>
            <a:pPr algn="just">
              <a:buFont typeface="Wingdings" panose="05000000000000000000" pitchFamily="2" charset="2"/>
              <a:buNone/>
            </a:pPr>
            <a:r>
              <a:rPr lang="zh-CN" altLang="en-US" sz="2800">
                <a:latin typeface="Arial Unicode MS" pitchFamily="34" charset="-122"/>
                <a:ea typeface="楷体_GB2312" pitchFamily="49" charset="-122"/>
              </a:rPr>
              <a:t>      </a:t>
            </a:r>
            <a:r>
              <a:rPr lang="zh-CN" altLang="en-US" sz="2800" b="1">
                <a:solidFill>
                  <a:schemeClr val="hlink"/>
                </a:solidFill>
                <a:latin typeface="Times New Roman" panose="02020603050405020304" pitchFamily="18" charset="0"/>
                <a:ea typeface="楷体_GB2312" pitchFamily="49" charset="-122"/>
              </a:rPr>
              <a:t>2.</a:t>
            </a:r>
            <a:r>
              <a:rPr lang="zh-CN" altLang="en-US" sz="2800" b="1">
                <a:solidFill>
                  <a:schemeClr val="hlink"/>
                </a:solidFill>
                <a:latin typeface="Arial Unicode MS" pitchFamily="34" charset="-122"/>
                <a:ea typeface="楷体_GB2312" pitchFamily="49" charset="-122"/>
              </a:rPr>
              <a:t>无法解释原子的同一性。</a:t>
            </a:r>
            <a:r>
              <a:rPr lang="zh-CN" altLang="en-US" sz="2800" b="1">
                <a:latin typeface="Arial Unicode MS" pitchFamily="34" charset="-122"/>
                <a:ea typeface="楷体_GB2312" pitchFamily="49" charset="-122"/>
              </a:rPr>
              <a:t>按照经典力学知道，今天的太阳系是由当初形成时宇宙的初始条件决定的，不同的初始条件不可能形成相同的结果，宇宙的变化是浩瀚莫测的，因此不可想象还存在着第二个完全一样的太阳系。然而，原子的现实情况就不同了。我们轻而易举就能找到相同的原子，来自美国的铁、苏联的铁，甚至在月球上的铁，同中国的铁在原子结构上并没有丝毫差异。这种原子的同一性按经典的行星模型是无法理解的。</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3">
            <a:extLst>
              <a:ext uri="{FF2B5EF4-FFF2-40B4-BE49-F238E27FC236}">
                <a16:creationId xmlns:a16="http://schemas.microsoft.com/office/drawing/2014/main" id="{E16DECC1-648D-4B69-A776-3ED075B222EE}"/>
              </a:ext>
            </a:extLst>
          </p:cNvPr>
          <p:cNvSpPr>
            <a:spLocks noGrp="1" noChangeArrowheads="1"/>
          </p:cNvSpPr>
          <p:nvPr>
            <p:ph type="body" idx="1"/>
          </p:nvPr>
        </p:nvSpPr>
        <p:spPr>
          <a:xfrm>
            <a:off x="323850" y="1341438"/>
            <a:ext cx="8497888" cy="4840287"/>
          </a:xfrm>
        </p:spPr>
        <p:txBody>
          <a:bodyPr/>
          <a:lstStyle/>
          <a:p>
            <a:pPr algn="just">
              <a:buFont typeface="Wingdings" panose="05000000000000000000" pitchFamily="2" charset="2"/>
              <a:buNone/>
            </a:pPr>
            <a:r>
              <a:rPr lang="zh-CN" altLang="en-US">
                <a:latin typeface="Arial Unicode MS" pitchFamily="34" charset="-122"/>
                <a:ea typeface="楷体_GB2312" pitchFamily="49" charset="-122"/>
              </a:rPr>
              <a:t>     </a:t>
            </a:r>
            <a:r>
              <a:rPr lang="zh-CN" altLang="en-US" sz="2800" b="1">
                <a:solidFill>
                  <a:schemeClr val="hlink"/>
                </a:solidFill>
                <a:latin typeface="Times New Roman" panose="02020603050405020304" pitchFamily="18" charset="0"/>
                <a:ea typeface="楷体_GB2312" pitchFamily="49" charset="-122"/>
              </a:rPr>
              <a:t>3.</a:t>
            </a:r>
            <a:r>
              <a:rPr lang="zh-CN" altLang="en-US" sz="2800" b="1">
                <a:solidFill>
                  <a:schemeClr val="hlink"/>
                </a:solidFill>
                <a:latin typeface="Arial Unicode MS" pitchFamily="34" charset="-122"/>
                <a:ea typeface="楷体_GB2312" pitchFamily="49" charset="-122"/>
              </a:rPr>
              <a:t>无法解释原子的再生性。</a:t>
            </a:r>
            <a:r>
              <a:rPr lang="zh-CN" altLang="en-US" sz="2800" b="1">
                <a:latin typeface="Arial Unicode MS" pitchFamily="34" charset="-122"/>
                <a:ea typeface="楷体_GB2312" pitchFamily="49" charset="-122"/>
              </a:rPr>
              <a:t>在太阳系中，一旦有慧星撞击到行星，则这颗行星原来的状态将被打乱且永远不可能再恢复到原来的状态</a:t>
            </a:r>
            <a:r>
              <a:rPr lang="zh-CN" altLang="en-US" sz="2800" b="1">
                <a:latin typeface="Times New Roman" panose="02020603050405020304" pitchFamily="18" charset="0"/>
                <a:ea typeface="楷体_GB2312" pitchFamily="49" charset="-122"/>
              </a:rPr>
              <a:t>——</a:t>
            </a:r>
            <a:r>
              <a:rPr lang="zh-CN" altLang="en-US" sz="2800" b="1">
                <a:latin typeface="Arial Unicode MS" pitchFamily="34" charset="-122"/>
                <a:ea typeface="楷体_GB2312" pitchFamily="49" charset="-122"/>
              </a:rPr>
              <a:t>这是大家熟知的常识。那末在原子中的情况又是怎样的呢？一个原子在同外来粒子相互作用后，一旦这外来客体远离，这个原子便马上又恢复到原来的状态，就象未曾发生过任何事情一样。原子的这种再生性，又是卢瑟福模型所无法说明的。</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a:extLst>
              <a:ext uri="{FF2B5EF4-FFF2-40B4-BE49-F238E27FC236}">
                <a16:creationId xmlns:a16="http://schemas.microsoft.com/office/drawing/2014/main" id="{931CBD28-9F21-4D6C-815D-C483B5AA241F}"/>
              </a:ext>
            </a:extLst>
          </p:cNvPr>
          <p:cNvSpPr>
            <a:spLocks noGrp="1" noChangeArrowheads="1"/>
          </p:cNvSpPr>
          <p:nvPr>
            <p:ph type="title"/>
          </p:nvPr>
        </p:nvSpPr>
        <p:spPr>
          <a:xfrm>
            <a:off x="1350963" y="476250"/>
            <a:ext cx="7793037" cy="1143000"/>
          </a:xfrm>
        </p:spPr>
        <p:txBody>
          <a:bodyPr/>
          <a:lstStyle/>
          <a:p>
            <a:r>
              <a:rPr lang="zh-CN" altLang="en-US" sz="3600" b="1">
                <a:solidFill>
                  <a:schemeClr val="hlink"/>
                </a:solidFill>
                <a:latin typeface="Arial Unicode MS" pitchFamily="34" charset="-122"/>
                <a:ea typeface="楷体_GB2312" pitchFamily="49" charset="-122"/>
              </a:rPr>
              <a:t>附：同位素</a:t>
            </a:r>
            <a:br>
              <a:rPr lang="zh-CN" altLang="en-US" sz="3600" b="1">
                <a:solidFill>
                  <a:schemeClr val="hlink"/>
                </a:solidFill>
                <a:latin typeface="Arial Unicode MS" pitchFamily="34" charset="-122"/>
                <a:ea typeface="Arial Unicode MS" pitchFamily="34" charset="-122"/>
              </a:rPr>
            </a:br>
            <a:endParaRPr lang="zh-CN" altLang="en-US" sz="3600" b="1">
              <a:solidFill>
                <a:schemeClr val="hlink"/>
              </a:solidFill>
              <a:latin typeface="Arial Unicode MS" pitchFamily="34" charset="-122"/>
              <a:ea typeface="Arial Unicode MS" pitchFamily="34" charset="-122"/>
            </a:endParaRPr>
          </a:p>
        </p:txBody>
      </p:sp>
      <p:sp>
        <p:nvSpPr>
          <p:cNvPr id="187395" name="Rectangle 3">
            <a:extLst>
              <a:ext uri="{FF2B5EF4-FFF2-40B4-BE49-F238E27FC236}">
                <a16:creationId xmlns:a16="http://schemas.microsoft.com/office/drawing/2014/main" id="{75861AB8-0CA6-4CC6-81D1-46D804614E0D}"/>
              </a:ext>
            </a:extLst>
          </p:cNvPr>
          <p:cNvSpPr>
            <a:spLocks noGrp="1" noChangeArrowheads="1"/>
          </p:cNvSpPr>
          <p:nvPr>
            <p:ph type="body" idx="1"/>
          </p:nvPr>
        </p:nvSpPr>
        <p:spPr>
          <a:xfrm>
            <a:off x="323850" y="1484313"/>
            <a:ext cx="8424863" cy="4840287"/>
          </a:xfrm>
        </p:spPr>
        <p:txBody>
          <a:bodyPr/>
          <a:lstStyle/>
          <a:p>
            <a:pPr algn="just">
              <a:buFont typeface="Wingdings" panose="05000000000000000000" pitchFamily="2" charset="2"/>
              <a:buNone/>
            </a:pPr>
            <a:r>
              <a:rPr lang="zh-CN" altLang="en-US" sz="2800" b="1">
                <a:latin typeface="Arial Unicode MS" pitchFamily="34" charset="-122"/>
                <a:ea typeface="楷体_GB2312" pitchFamily="49" charset="-122"/>
              </a:rPr>
              <a:t>           </a:t>
            </a:r>
            <a:r>
              <a:rPr lang="zh-CN" altLang="en-US" sz="2800" b="1">
                <a:latin typeface="Times New Roman" panose="02020603050405020304" pitchFamily="18" charset="0"/>
                <a:ea typeface="楷体_GB2312" pitchFamily="49" charset="-122"/>
              </a:rPr>
              <a:t>本世纪初已发现有原子量不同而化学性质相同的元素。这些元素既有相同的化学性质，因而有相同的元素名称，在化学周期表中处在同一地位，有相同的原子序数，这些称为同位素。例如自然界中的氧含有三种同位素，它们的原子量很近于16、17和18。碳在自然界中也有两个同位素，除原子量为12的同位素外，还有一个原子量接近13的同位素，原子量是以碳12的质量定为12</a:t>
            </a:r>
            <a:r>
              <a:rPr lang="en-US" altLang="zh-CN" sz="2800" b="1">
                <a:latin typeface="Times New Roman" panose="02020603050405020304" pitchFamily="18" charset="0"/>
                <a:ea typeface="楷体_GB2312" pitchFamily="49" charset="-122"/>
              </a:rPr>
              <a:t>.</a:t>
            </a:r>
            <a:r>
              <a:rPr lang="zh-CN" altLang="en-US" sz="2800" b="1">
                <a:latin typeface="Times New Roman" panose="02020603050405020304" pitchFamily="18" charset="0"/>
                <a:ea typeface="楷体_GB2312" pitchFamily="49" charset="-122"/>
              </a:rPr>
              <a:t>0000为标准的。下表中开列了少数元素的同位素及它们的质量（以碳12为标准）和自然界的含量。</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BC1C8506-DD21-4F30-91D7-C4E08C7D3B4D}"/>
              </a:ext>
            </a:extLst>
          </p:cNvPr>
          <p:cNvSpPr>
            <a:spLocks noGrp="1" noChangeArrowheads="1"/>
          </p:cNvSpPr>
          <p:nvPr>
            <p:ph type="title"/>
          </p:nvPr>
        </p:nvSpPr>
        <p:spPr/>
        <p:txBody>
          <a:bodyPr/>
          <a:lstStyle/>
          <a:p>
            <a:endParaRPr lang="zh-CN" altLang="en-US"/>
          </a:p>
        </p:txBody>
      </p:sp>
      <p:sp>
        <p:nvSpPr>
          <p:cNvPr id="188419" name="Rectangle 3">
            <a:extLst>
              <a:ext uri="{FF2B5EF4-FFF2-40B4-BE49-F238E27FC236}">
                <a16:creationId xmlns:a16="http://schemas.microsoft.com/office/drawing/2014/main" id="{CD315A94-E831-48BB-9A37-40204F0D4B01}"/>
              </a:ext>
            </a:extLst>
          </p:cNvPr>
          <p:cNvSpPr>
            <a:spLocks noGrp="1" noChangeArrowheads="1"/>
          </p:cNvSpPr>
          <p:nvPr>
            <p:ph type="body" idx="1"/>
          </p:nvPr>
        </p:nvSpPr>
        <p:spPr/>
        <p:txBody>
          <a:bodyPr/>
          <a:lstStyle/>
          <a:p>
            <a:endParaRPr lang="zh-CN" altLang="en-US"/>
          </a:p>
        </p:txBody>
      </p:sp>
      <p:pic>
        <p:nvPicPr>
          <p:cNvPr id="188420" name="Picture 4" descr="几种元素的同位素">
            <a:extLst>
              <a:ext uri="{FF2B5EF4-FFF2-40B4-BE49-F238E27FC236}">
                <a16:creationId xmlns:a16="http://schemas.microsoft.com/office/drawing/2014/main" id="{A51AB4E8-5CB0-48ED-9177-79370C1CCC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346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3">
            <a:extLst>
              <a:ext uri="{FF2B5EF4-FFF2-40B4-BE49-F238E27FC236}">
                <a16:creationId xmlns:a16="http://schemas.microsoft.com/office/drawing/2014/main" id="{BDA37499-CD99-402C-9167-BDC3FC4B76AC}"/>
              </a:ext>
            </a:extLst>
          </p:cNvPr>
          <p:cNvSpPr>
            <a:spLocks noGrp="1" noChangeArrowheads="1"/>
          </p:cNvSpPr>
          <p:nvPr>
            <p:ph type="body" idx="1"/>
          </p:nvPr>
        </p:nvSpPr>
        <p:spPr>
          <a:xfrm>
            <a:off x="323850" y="1628775"/>
            <a:ext cx="8281988" cy="5229225"/>
          </a:xfrm>
        </p:spPr>
        <p:txBody>
          <a:bodyPr/>
          <a:lstStyle/>
          <a:p>
            <a:pPr algn="just"/>
            <a:r>
              <a:rPr lang="zh-CN" altLang="en-US" sz="2800" b="1">
                <a:latin typeface="Arial Unicode MS" pitchFamily="34" charset="-122"/>
                <a:ea typeface="楷体_GB2312" pitchFamily="49" charset="-122"/>
              </a:rPr>
              <a:t>同位素的质量和相对含量可由光谱的方法加以测量。另有一类利用磁场和电场对离子径迹的作用的方法，这样装置的仪器</a:t>
            </a:r>
            <a:endParaRPr lang="zh-CN" altLang="en-US" sz="2800" b="1">
              <a:latin typeface="Arial Unicode MS" pitchFamily="34" charset="-122"/>
              <a:ea typeface="Arial Unicode MS" pitchFamily="34" charset="-122"/>
            </a:endParaRPr>
          </a:p>
          <a:p>
            <a:pPr algn="just"/>
            <a:r>
              <a:rPr lang="zh-CN" altLang="en-US" sz="2800" b="1">
                <a:latin typeface="Times New Roman" panose="02020603050405020304" pitchFamily="18" charset="0"/>
                <a:ea typeface="楷体_GB2312" pitchFamily="49" charset="-122"/>
              </a:rPr>
              <a:t>称作质谱仪和质谱计。前者主要是测量各种同位素的质量的，也可以从而估计含量；后者主要是用来辩认同位素和测量含量的。质谱仪和质谱计有好几种设计，这里不介绍了。</a:t>
            </a:r>
            <a:endParaRPr lang="zh-CN" altLang="en-US" sz="2800" b="1">
              <a:latin typeface="Arial Unicode MS" pitchFamily="34" charset="-122"/>
              <a:ea typeface="Arial Unicode MS" pitchFamily="34" charset="-122"/>
            </a:endParaRPr>
          </a:p>
          <a:p>
            <a:pPr algn="just"/>
            <a:r>
              <a:rPr lang="zh-CN" altLang="en-US" sz="2800" b="1">
                <a:latin typeface="Times New Roman" panose="02020603050405020304" pitchFamily="18" charset="0"/>
                <a:ea typeface="楷体_GB2312" pitchFamily="49" charset="-122"/>
              </a:rPr>
              <a:t>一种元素的诸同位素既有相同的原子序数，它们的原子核所带正电量是相同的，核外电子数因而也相同。可是质量不同，可见差别在原子核上。这是在原子核物理学中要讨论的。 </a:t>
            </a:r>
            <a:endParaRPr lang="zh-CN" altLang="en-US" sz="2800" b="1">
              <a:latin typeface="Arial Unicode MS" pitchFamily="34" charset="-122"/>
              <a:ea typeface="楷体_GB2312" pitchFamily="49"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a:extLst>
              <a:ext uri="{FF2B5EF4-FFF2-40B4-BE49-F238E27FC236}">
                <a16:creationId xmlns:a16="http://schemas.microsoft.com/office/drawing/2014/main" id="{0988DA05-A97C-438E-9E5E-83337D60872C}"/>
              </a:ext>
            </a:extLst>
          </p:cNvPr>
          <p:cNvSpPr>
            <a:spLocks noGrp="1" noChangeArrowheads="1"/>
          </p:cNvSpPr>
          <p:nvPr>
            <p:ph type="title"/>
          </p:nvPr>
        </p:nvSpPr>
        <p:spPr/>
        <p:txBody>
          <a:bodyPr/>
          <a:lstStyle/>
          <a:p>
            <a:endParaRPr lang="zh-CN" altLang="en-US"/>
          </a:p>
        </p:txBody>
      </p:sp>
      <p:sp>
        <p:nvSpPr>
          <p:cNvPr id="184323" name="Rectangle 3">
            <a:extLst>
              <a:ext uri="{FF2B5EF4-FFF2-40B4-BE49-F238E27FC236}">
                <a16:creationId xmlns:a16="http://schemas.microsoft.com/office/drawing/2014/main" id="{AC16BD2D-8CD4-4727-A4EB-EB14581CAB3C}"/>
              </a:ext>
            </a:extLst>
          </p:cNvPr>
          <p:cNvSpPr>
            <a:spLocks noGrp="1" noChangeArrowheads="1"/>
          </p:cNvSpPr>
          <p:nvPr>
            <p:ph type="body" idx="1"/>
          </p:nvPr>
        </p:nvSpPr>
        <p:spPr/>
        <p:txBody>
          <a:bodyPr/>
          <a:lstStyle/>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3780" name="Picture 4" descr="fig6-2">
            <a:extLst>
              <a:ext uri="{FF2B5EF4-FFF2-40B4-BE49-F238E27FC236}">
                <a16:creationId xmlns:a16="http://schemas.microsoft.com/office/drawing/2014/main" id="{E4912E4D-3B0A-43A6-8AD2-1B624A8A06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196975"/>
            <a:ext cx="6864350" cy="52625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03780"/>
                                        </p:tgtEl>
                                        <p:attrNameLst>
                                          <p:attrName>style.visibility</p:attrName>
                                        </p:attrNameLst>
                                      </p:cBhvr>
                                      <p:to>
                                        <p:strVal val="visible"/>
                                      </p:to>
                                    </p:set>
                                    <p:anim calcmode="lin" valueType="num">
                                      <p:cBhvr additive="base">
                                        <p:cTn id="7" dur="500" fill="hold"/>
                                        <p:tgtEl>
                                          <p:spTgt spid="203780"/>
                                        </p:tgtEl>
                                        <p:attrNameLst>
                                          <p:attrName>ppt_x</p:attrName>
                                        </p:attrNameLst>
                                      </p:cBhvr>
                                      <p:tavLst>
                                        <p:tav tm="0">
                                          <p:val>
                                            <p:strVal val="0-#ppt_w/2"/>
                                          </p:val>
                                        </p:tav>
                                        <p:tav tm="100000">
                                          <p:val>
                                            <p:strVal val="#ppt_x"/>
                                          </p:val>
                                        </p:tav>
                                      </p:tavLst>
                                    </p:anim>
                                    <p:anim calcmode="lin" valueType="num">
                                      <p:cBhvr additive="base">
                                        <p:cTn id="8" dur="500" fill="hold"/>
                                        <p:tgtEl>
                                          <p:spTgt spid="2037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64" name="Group 4">
            <a:extLst>
              <a:ext uri="{FF2B5EF4-FFF2-40B4-BE49-F238E27FC236}">
                <a16:creationId xmlns:a16="http://schemas.microsoft.com/office/drawing/2014/main" id="{39174032-4FD0-4974-8868-69E14AEA7FE0}"/>
              </a:ext>
            </a:extLst>
          </p:cNvPr>
          <p:cNvGrpSpPr>
            <a:grpSpLocks/>
          </p:cNvGrpSpPr>
          <p:nvPr/>
        </p:nvGrpSpPr>
        <p:grpSpPr bwMode="auto">
          <a:xfrm>
            <a:off x="611188" y="1557338"/>
            <a:ext cx="1720850" cy="2211387"/>
            <a:chOff x="362" y="1515"/>
            <a:chExt cx="1084" cy="1393"/>
          </a:xfrm>
        </p:grpSpPr>
        <p:pic>
          <p:nvPicPr>
            <p:cNvPr id="194565" name="Picture 5" descr="thomson">
              <a:extLst>
                <a:ext uri="{FF2B5EF4-FFF2-40B4-BE49-F238E27FC236}">
                  <a16:creationId xmlns:a16="http://schemas.microsoft.com/office/drawing/2014/main" id="{4AFA338A-B5AE-4819-993D-431C95F327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 y="1515"/>
              <a:ext cx="644" cy="908"/>
            </a:xfrm>
            <a:prstGeom prst="rect">
              <a:avLst/>
            </a:prstGeom>
            <a:noFill/>
            <a:extLst>
              <a:ext uri="{909E8E84-426E-40DD-AFC4-6F175D3DCCD1}">
                <a14:hiddenFill xmlns:a14="http://schemas.microsoft.com/office/drawing/2010/main">
                  <a:solidFill>
                    <a:srgbClr val="FFFFFF"/>
                  </a:solidFill>
                </a14:hiddenFill>
              </a:ext>
            </a:extLst>
          </p:spPr>
        </p:pic>
        <p:sp>
          <p:nvSpPr>
            <p:cNvPr id="194566" name="Text Box 6">
              <a:extLst>
                <a:ext uri="{FF2B5EF4-FFF2-40B4-BE49-F238E27FC236}">
                  <a16:creationId xmlns:a16="http://schemas.microsoft.com/office/drawing/2014/main" id="{F81F62BB-7F38-4AF8-BB3A-60CD86CADBDD}"/>
                </a:ext>
              </a:extLst>
            </p:cNvPr>
            <p:cNvSpPr txBox="1">
              <a:spLocks noChangeArrowheads="1"/>
            </p:cNvSpPr>
            <p:nvPr/>
          </p:nvSpPr>
          <p:spPr bwMode="auto">
            <a:xfrm>
              <a:off x="362" y="2466"/>
              <a:ext cx="108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en-US" altLang="zh-CN" sz="2000" b="1">
                  <a:effectLst>
                    <a:outerShdw blurRad="38100" dist="38100" dir="2700000" algn="tl">
                      <a:srgbClr val="C0C0C0"/>
                    </a:outerShdw>
                  </a:effectLst>
                  <a:latin typeface="Times New Roman" panose="02020603050405020304" pitchFamily="18" charset="0"/>
                </a:rPr>
                <a:t>J. J. Thomson (1856-1940)</a:t>
              </a:r>
            </a:p>
          </p:txBody>
        </p:sp>
      </p:grpSp>
      <p:grpSp>
        <p:nvGrpSpPr>
          <p:cNvPr id="194567" name="Group 7">
            <a:extLst>
              <a:ext uri="{FF2B5EF4-FFF2-40B4-BE49-F238E27FC236}">
                <a16:creationId xmlns:a16="http://schemas.microsoft.com/office/drawing/2014/main" id="{D15AC59C-1F60-4888-8A1F-F4C292B3F867}"/>
              </a:ext>
            </a:extLst>
          </p:cNvPr>
          <p:cNvGrpSpPr>
            <a:grpSpLocks/>
          </p:cNvGrpSpPr>
          <p:nvPr/>
        </p:nvGrpSpPr>
        <p:grpSpPr bwMode="auto">
          <a:xfrm>
            <a:off x="2378075" y="1868488"/>
            <a:ext cx="5938838" cy="1830387"/>
            <a:chOff x="1403" y="1451"/>
            <a:chExt cx="3741" cy="1153"/>
          </a:xfrm>
        </p:grpSpPr>
        <p:sp>
          <p:nvSpPr>
            <p:cNvPr id="194568" name="Rectangle 8">
              <a:extLst>
                <a:ext uri="{FF2B5EF4-FFF2-40B4-BE49-F238E27FC236}">
                  <a16:creationId xmlns:a16="http://schemas.microsoft.com/office/drawing/2014/main" id="{52360315-A1E9-4043-BE5F-C449884C9EAD}"/>
                </a:ext>
              </a:extLst>
            </p:cNvPr>
            <p:cNvSpPr>
              <a:spLocks noChangeArrowheads="1"/>
            </p:cNvSpPr>
            <p:nvPr/>
          </p:nvSpPr>
          <p:spPr bwMode="auto">
            <a:xfrm>
              <a:off x="1525" y="1964"/>
              <a:ext cx="3619" cy="6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folHlink"/>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1pPr>
              <a:lvl2pPr algn="l">
                <a:spcBef>
                  <a:spcPct val="20000"/>
                </a:spcBef>
                <a:buClr>
                  <a:schemeClr val="hlink"/>
                </a:buClr>
                <a:buSzPct val="55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2pPr>
              <a:lvl3pPr algn="l">
                <a:spcBef>
                  <a:spcPct val="20000"/>
                </a:spcBef>
                <a:buClr>
                  <a:schemeClr val="folHlink"/>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3pPr>
              <a:lvl4pPr algn="l">
                <a:spcBef>
                  <a:spcPct val="20000"/>
                </a:spcBef>
                <a:buClr>
                  <a:schemeClr val="accent2"/>
                </a:buClr>
                <a:buSzPct val="55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4pPr>
              <a:lvl5pPr algn="l">
                <a:spcBef>
                  <a:spcPct val="20000"/>
                </a:spcBef>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buChar char="n"/>
                <a:defRPr kumimoji="1">
                  <a:solidFill>
                    <a:schemeClr val="tx1"/>
                  </a:solidFill>
                  <a:latin typeface="Tahoma" panose="020B0604030504040204" pitchFamily="34" charset="0"/>
                  <a:ea typeface="宋体" panose="02010600030101010101" pitchFamily="2" charset="-122"/>
                </a:defRPr>
              </a:lvl9pPr>
            </a:lstStyle>
            <a:p>
              <a:pPr>
                <a:spcBef>
                  <a:spcPct val="0"/>
                </a:spcBef>
                <a:buClrTx/>
                <a:buSzPct val="100000"/>
                <a:buFontTx/>
                <a:buNone/>
              </a:pPr>
              <a:r>
                <a:rPr lang="en-US" altLang="zh-CN" sz="2200" b="1">
                  <a:effectLst>
                    <a:outerShdw blurRad="38100" dist="38100" dir="2700000" algn="tl">
                      <a:srgbClr val="C0C0C0"/>
                    </a:outerShdw>
                  </a:effectLst>
                  <a:latin typeface="Times New Roman" panose="02020603050405020304" pitchFamily="18" charset="0"/>
                </a:rPr>
                <a:t>in recognition of the great merits of his theoretical and experimental investigations on the</a:t>
              </a:r>
              <a:r>
                <a:rPr lang="en-US" altLang="zh-CN" sz="2200" b="1">
                  <a:solidFill>
                    <a:schemeClr val="accent2"/>
                  </a:solidFill>
                  <a:effectLst>
                    <a:outerShdw blurRad="38100" dist="38100" dir="2700000" algn="tl">
                      <a:srgbClr val="C0C0C0"/>
                    </a:outerShdw>
                  </a:effectLst>
                  <a:latin typeface="Times New Roman" panose="02020603050405020304" pitchFamily="18" charset="0"/>
                </a:rPr>
                <a:t> conduction of electricity by gases</a:t>
              </a:r>
              <a:r>
                <a:rPr lang="en-US" altLang="zh-CN" sz="2200"/>
                <a:t> </a:t>
              </a:r>
            </a:p>
          </p:txBody>
        </p:sp>
        <p:sp>
          <p:nvSpPr>
            <p:cNvPr id="194569" name="Rectangle 9">
              <a:extLst>
                <a:ext uri="{FF2B5EF4-FFF2-40B4-BE49-F238E27FC236}">
                  <a16:creationId xmlns:a16="http://schemas.microsoft.com/office/drawing/2014/main" id="{19AA7E19-3605-4C0E-85CE-A17F13E15043}"/>
                </a:ext>
              </a:extLst>
            </p:cNvPr>
            <p:cNvSpPr>
              <a:spLocks noChangeArrowheads="1"/>
            </p:cNvSpPr>
            <p:nvPr/>
          </p:nvSpPr>
          <p:spPr bwMode="auto">
            <a:xfrm>
              <a:off x="2060" y="1519"/>
              <a:ext cx="233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r>
                <a:rPr kumimoji="0" lang="en-US" altLang="zh-CN" sz="2000" b="1">
                  <a:solidFill>
                    <a:srgbClr val="CC0000"/>
                  </a:solidFill>
                  <a:effectLst>
                    <a:outerShdw blurRad="38100" dist="38100" dir="2700000" algn="tl">
                      <a:srgbClr val="C0C0C0"/>
                    </a:outerShdw>
                  </a:effectLst>
                  <a:latin typeface="Times New Roman" panose="02020603050405020304" pitchFamily="18" charset="0"/>
                  <a:cs typeface="Arial" panose="020B0604020202020204" pitchFamily="34" charset="0"/>
                </a:rPr>
                <a:t>The Nobel Prize in Physics 1906</a:t>
              </a:r>
            </a:p>
          </p:txBody>
        </p:sp>
        <p:sp>
          <p:nvSpPr>
            <p:cNvPr id="194570" name="Line 10">
              <a:extLst>
                <a:ext uri="{FF2B5EF4-FFF2-40B4-BE49-F238E27FC236}">
                  <a16:creationId xmlns:a16="http://schemas.microsoft.com/office/drawing/2014/main" id="{75310430-731A-4B4D-8947-0C885AB1E675}"/>
                </a:ext>
              </a:extLst>
            </p:cNvPr>
            <p:cNvSpPr>
              <a:spLocks noChangeShapeType="1"/>
            </p:cNvSpPr>
            <p:nvPr/>
          </p:nvSpPr>
          <p:spPr bwMode="auto">
            <a:xfrm>
              <a:off x="1403" y="2086"/>
              <a:ext cx="2994"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194571" name="Line 11">
              <a:extLst>
                <a:ext uri="{FF2B5EF4-FFF2-40B4-BE49-F238E27FC236}">
                  <a16:creationId xmlns:a16="http://schemas.microsoft.com/office/drawing/2014/main" id="{6BDAE0F6-7D8D-4FD1-BDC7-21116C293166}"/>
                </a:ext>
              </a:extLst>
            </p:cNvPr>
            <p:cNvSpPr>
              <a:spLocks noChangeShapeType="1"/>
            </p:cNvSpPr>
            <p:nvPr/>
          </p:nvSpPr>
          <p:spPr bwMode="auto">
            <a:xfrm>
              <a:off x="1403" y="2527"/>
              <a:ext cx="2994"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194572" name="Line 12">
              <a:extLst>
                <a:ext uri="{FF2B5EF4-FFF2-40B4-BE49-F238E27FC236}">
                  <a16:creationId xmlns:a16="http://schemas.microsoft.com/office/drawing/2014/main" id="{A8647CB7-0742-4C42-AF25-E3C051C9BDC1}"/>
                </a:ext>
              </a:extLst>
            </p:cNvPr>
            <p:cNvSpPr>
              <a:spLocks noChangeShapeType="1"/>
            </p:cNvSpPr>
            <p:nvPr/>
          </p:nvSpPr>
          <p:spPr bwMode="auto">
            <a:xfrm>
              <a:off x="1403" y="2086"/>
              <a:ext cx="0" cy="44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194573" name="Line 13">
              <a:extLst>
                <a:ext uri="{FF2B5EF4-FFF2-40B4-BE49-F238E27FC236}">
                  <a16:creationId xmlns:a16="http://schemas.microsoft.com/office/drawing/2014/main" id="{A77EF98E-E0D1-4925-A2B1-5038D9771F38}"/>
                </a:ext>
              </a:extLst>
            </p:cNvPr>
            <p:cNvSpPr>
              <a:spLocks noChangeShapeType="1"/>
            </p:cNvSpPr>
            <p:nvPr/>
          </p:nvSpPr>
          <p:spPr bwMode="auto">
            <a:xfrm>
              <a:off x="4397" y="2086"/>
              <a:ext cx="0" cy="44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pic>
          <p:nvPicPr>
            <p:cNvPr id="194574" name="Picture 14" descr="Medal">
              <a:extLst>
                <a:ext uri="{FF2B5EF4-FFF2-40B4-BE49-F238E27FC236}">
                  <a16:creationId xmlns:a16="http://schemas.microsoft.com/office/drawing/2014/main" id="{DEF627FC-C82E-441E-A1C0-112169AAD4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6" y="1451"/>
              <a:ext cx="408" cy="40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4575" name="Group 15">
            <a:extLst>
              <a:ext uri="{FF2B5EF4-FFF2-40B4-BE49-F238E27FC236}">
                <a16:creationId xmlns:a16="http://schemas.microsoft.com/office/drawing/2014/main" id="{5B96F5B9-7F1B-47A2-8731-1140892C2C28}"/>
              </a:ext>
            </a:extLst>
          </p:cNvPr>
          <p:cNvGrpSpPr>
            <a:grpSpLocks/>
          </p:cNvGrpSpPr>
          <p:nvPr/>
        </p:nvGrpSpPr>
        <p:grpSpPr bwMode="auto">
          <a:xfrm>
            <a:off x="1309688" y="4083050"/>
            <a:ext cx="5938837" cy="1708150"/>
            <a:chOff x="729" y="2667"/>
            <a:chExt cx="3741" cy="1076"/>
          </a:xfrm>
        </p:grpSpPr>
        <p:sp>
          <p:nvSpPr>
            <p:cNvPr id="194576" name="Rectangle 16">
              <a:extLst>
                <a:ext uri="{FF2B5EF4-FFF2-40B4-BE49-F238E27FC236}">
                  <a16:creationId xmlns:a16="http://schemas.microsoft.com/office/drawing/2014/main" id="{04AC3081-3EBC-4E0B-B0E8-1486D3EC7064}"/>
                </a:ext>
              </a:extLst>
            </p:cNvPr>
            <p:cNvSpPr>
              <a:spLocks noChangeArrowheads="1"/>
            </p:cNvSpPr>
            <p:nvPr/>
          </p:nvSpPr>
          <p:spPr bwMode="auto">
            <a:xfrm>
              <a:off x="1386" y="2735"/>
              <a:ext cx="233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r>
                <a:rPr kumimoji="0" lang="en-US" altLang="zh-CN" sz="2000" b="1">
                  <a:solidFill>
                    <a:srgbClr val="CC0000"/>
                  </a:solidFill>
                  <a:effectLst>
                    <a:outerShdw blurRad="38100" dist="38100" dir="2700000" algn="tl">
                      <a:srgbClr val="C0C0C0"/>
                    </a:outerShdw>
                  </a:effectLst>
                  <a:latin typeface="Times New Roman" panose="02020603050405020304" pitchFamily="18" charset="0"/>
                  <a:cs typeface="Arial" panose="020B0604020202020204" pitchFamily="34" charset="0"/>
                </a:rPr>
                <a:t>The Nobel Prize in Physics 1923</a:t>
              </a:r>
            </a:p>
          </p:txBody>
        </p:sp>
        <p:sp>
          <p:nvSpPr>
            <p:cNvPr id="194577" name="Line 17">
              <a:extLst>
                <a:ext uri="{FF2B5EF4-FFF2-40B4-BE49-F238E27FC236}">
                  <a16:creationId xmlns:a16="http://schemas.microsoft.com/office/drawing/2014/main" id="{37012B94-C775-4D75-BCA5-F35406EE37E0}"/>
                </a:ext>
              </a:extLst>
            </p:cNvPr>
            <p:cNvSpPr>
              <a:spLocks noChangeShapeType="1"/>
            </p:cNvSpPr>
            <p:nvPr/>
          </p:nvSpPr>
          <p:spPr bwMode="auto">
            <a:xfrm>
              <a:off x="729" y="3302"/>
              <a:ext cx="2994"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194578" name="Line 18">
              <a:extLst>
                <a:ext uri="{FF2B5EF4-FFF2-40B4-BE49-F238E27FC236}">
                  <a16:creationId xmlns:a16="http://schemas.microsoft.com/office/drawing/2014/main" id="{21CB90DA-5E21-418F-BB50-8B83943222DC}"/>
                </a:ext>
              </a:extLst>
            </p:cNvPr>
            <p:cNvSpPr>
              <a:spLocks noChangeShapeType="1"/>
            </p:cNvSpPr>
            <p:nvPr/>
          </p:nvSpPr>
          <p:spPr bwMode="auto">
            <a:xfrm>
              <a:off x="729" y="3743"/>
              <a:ext cx="2994"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194579" name="Line 19">
              <a:extLst>
                <a:ext uri="{FF2B5EF4-FFF2-40B4-BE49-F238E27FC236}">
                  <a16:creationId xmlns:a16="http://schemas.microsoft.com/office/drawing/2014/main" id="{151F64D0-422F-4EAB-8091-25821B5658DC}"/>
                </a:ext>
              </a:extLst>
            </p:cNvPr>
            <p:cNvSpPr>
              <a:spLocks noChangeShapeType="1"/>
            </p:cNvSpPr>
            <p:nvPr/>
          </p:nvSpPr>
          <p:spPr bwMode="auto">
            <a:xfrm>
              <a:off x="729" y="3302"/>
              <a:ext cx="0" cy="44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194580" name="Line 20">
              <a:extLst>
                <a:ext uri="{FF2B5EF4-FFF2-40B4-BE49-F238E27FC236}">
                  <a16:creationId xmlns:a16="http://schemas.microsoft.com/office/drawing/2014/main" id="{65075C90-FE41-4535-801D-861FDAAF5159}"/>
                </a:ext>
              </a:extLst>
            </p:cNvPr>
            <p:cNvSpPr>
              <a:spLocks noChangeShapeType="1"/>
            </p:cNvSpPr>
            <p:nvPr/>
          </p:nvSpPr>
          <p:spPr bwMode="auto">
            <a:xfrm>
              <a:off x="3723" y="3302"/>
              <a:ext cx="0" cy="44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pic>
          <p:nvPicPr>
            <p:cNvPr id="194581" name="Picture 21" descr="Medal">
              <a:extLst>
                <a:ext uri="{FF2B5EF4-FFF2-40B4-BE49-F238E27FC236}">
                  <a16:creationId xmlns:a16="http://schemas.microsoft.com/office/drawing/2014/main" id="{78C0B195-7926-4935-B0FC-EBA8E4D2AB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 y="2667"/>
              <a:ext cx="408" cy="408"/>
            </a:xfrm>
            <a:prstGeom prst="rect">
              <a:avLst/>
            </a:prstGeom>
            <a:noFill/>
            <a:extLst>
              <a:ext uri="{909E8E84-426E-40DD-AFC4-6F175D3DCCD1}">
                <a14:hiddenFill xmlns:a14="http://schemas.microsoft.com/office/drawing/2010/main">
                  <a:solidFill>
                    <a:srgbClr val="FFFFFF"/>
                  </a:solidFill>
                </a14:hiddenFill>
              </a:ext>
            </a:extLst>
          </p:spPr>
        </p:pic>
        <p:sp>
          <p:nvSpPr>
            <p:cNvPr id="194582" name="Rectangle 22">
              <a:extLst>
                <a:ext uri="{FF2B5EF4-FFF2-40B4-BE49-F238E27FC236}">
                  <a16:creationId xmlns:a16="http://schemas.microsoft.com/office/drawing/2014/main" id="{979D1B64-BC5B-4379-A809-1A98CA30010D}"/>
                </a:ext>
              </a:extLst>
            </p:cNvPr>
            <p:cNvSpPr>
              <a:spLocks noChangeArrowheads="1"/>
            </p:cNvSpPr>
            <p:nvPr/>
          </p:nvSpPr>
          <p:spPr bwMode="auto">
            <a:xfrm>
              <a:off x="805" y="3144"/>
              <a:ext cx="366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en-US" altLang="zh-CN" sz="2000" b="1">
                  <a:effectLst>
                    <a:outerShdw blurRad="38100" dist="38100" dir="2700000" algn="tl">
                      <a:srgbClr val="C0C0C0"/>
                    </a:outerShdw>
                  </a:effectLst>
                  <a:latin typeface="Times New Roman" panose="02020603050405020304" pitchFamily="18" charset="0"/>
                </a:rPr>
                <a:t>for his work on the </a:t>
              </a:r>
              <a:r>
                <a:rPr kumimoji="0" lang="en-US" altLang="zh-CN" sz="2000" b="1">
                  <a:solidFill>
                    <a:srgbClr val="0000FF"/>
                  </a:solidFill>
                  <a:effectLst>
                    <a:outerShdw blurRad="38100" dist="38100" dir="2700000" algn="tl">
                      <a:srgbClr val="C0C0C0"/>
                    </a:outerShdw>
                  </a:effectLst>
                  <a:latin typeface="Times New Roman" panose="02020603050405020304" pitchFamily="18" charset="0"/>
                </a:rPr>
                <a:t>elementary charge of electricity</a:t>
              </a:r>
              <a:r>
                <a:rPr kumimoji="0" lang="en-US" altLang="zh-CN" sz="2000" b="1">
                  <a:effectLst>
                    <a:outerShdw blurRad="38100" dist="38100" dir="2700000" algn="tl">
                      <a:srgbClr val="C0C0C0"/>
                    </a:outerShdw>
                  </a:effectLst>
                  <a:latin typeface="Times New Roman" panose="02020603050405020304" pitchFamily="18" charset="0"/>
                </a:rPr>
                <a:t> and on the </a:t>
              </a:r>
              <a:r>
                <a:rPr kumimoji="0" lang="en-US" altLang="zh-CN" sz="2000" b="1">
                  <a:solidFill>
                    <a:srgbClr val="0000FF"/>
                  </a:solidFill>
                  <a:effectLst>
                    <a:outerShdw blurRad="38100" dist="38100" dir="2700000" algn="tl">
                      <a:srgbClr val="C0C0C0"/>
                    </a:outerShdw>
                  </a:effectLst>
                  <a:latin typeface="Times New Roman" panose="02020603050405020304" pitchFamily="18" charset="0"/>
                </a:rPr>
                <a:t>photoelectric effect</a:t>
              </a:r>
            </a:p>
          </p:txBody>
        </p:sp>
      </p:grpSp>
      <p:grpSp>
        <p:nvGrpSpPr>
          <p:cNvPr id="194583" name="Group 23">
            <a:extLst>
              <a:ext uri="{FF2B5EF4-FFF2-40B4-BE49-F238E27FC236}">
                <a16:creationId xmlns:a16="http://schemas.microsoft.com/office/drawing/2014/main" id="{74E7631D-4BFB-4717-89C2-5E05BA17D467}"/>
              </a:ext>
            </a:extLst>
          </p:cNvPr>
          <p:cNvGrpSpPr>
            <a:grpSpLocks/>
          </p:cNvGrpSpPr>
          <p:nvPr/>
        </p:nvGrpSpPr>
        <p:grpSpPr bwMode="auto">
          <a:xfrm>
            <a:off x="7297738" y="3622675"/>
            <a:ext cx="1443037" cy="2227263"/>
            <a:chOff x="4501" y="2377"/>
            <a:chExt cx="909" cy="1403"/>
          </a:xfrm>
        </p:grpSpPr>
        <p:pic>
          <p:nvPicPr>
            <p:cNvPr id="194584" name="Picture 24" descr="millikan">
              <a:extLst>
                <a:ext uri="{FF2B5EF4-FFF2-40B4-BE49-F238E27FC236}">
                  <a16:creationId xmlns:a16="http://schemas.microsoft.com/office/drawing/2014/main" id="{D6481416-4246-4D2C-B104-B7F2C10461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0" y="2377"/>
              <a:ext cx="644" cy="908"/>
            </a:xfrm>
            <a:prstGeom prst="rect">
              <a:avLst/>
            </a:prstGeom>
            <a:noFill/>
            <a:extLst>
              <a:ext uri="{909E8E84-426E-40DD-AFC4-6F175D3DCCD1}">
                <a14:hiddenFill xmlns:a14="http://schemas.microsoft.com/office/drawing/2010/main">
                  <a:solidFill>
                    <a:srgbClr val="FFFFFF"/>
                  </a:solidFill>
                </a14:hiddenFill>
              </a:ext>
            </a:extLst>
          </p:spPr>
        </p:pic>
        <p:sp>
          <p:nvSpPr>
            <p:cNvPr id="194585" name="Text Box 25">
              <a:extLst>
                <a:ext uri="{FF2B5EF4-FFF2-40B4-BE49-F238E27FC236}">
                  <a16:creationId xmlns:a16="http://schemas.microsoft.com/office/drawing/2014/main" id="{2BA31EE3-76B7-4113-AA22-3761C1BCEDDC}"/>
                </a:ext>
              </a:extLst>
            </p:cNvPr>
            <p:cNvSpPr txBox="1">
              <a:spLocks noChangeArrowheads="1"/>
            </p:cNvSpPr>
            <p:nvPr/>
          </p:nvSpPr>
          <p:spPr bwMode="auto">
            <a:xfrm>
              <a:off x="4501" y="3338"/>
              <a:ext cx="90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en-US" altLang="zh-CN" sz="2000" b="1">
                  <a:effectLst>
                    <a:outerShdw blurRad="38100" dist="38100" dir="2700000" algn="tl">
                      <a:srgbClr val="C0C0C0"/>
                    </a:outerShdw>
                  </a:effectLst>
                  <a:latin typeface="Times New Roman" panose="02020603050405020304" pitchFamily="18" charset="0"/>
                </a:rPr>
                <a:t>R. Millikan (1868-1953)</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6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9457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5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26037351-2C6C-47C3-9D77-78D7EFCB641F}"/>
              </a:ext>
            </a:extLst>
          </p:cNvPr>
          <p:cNvSpPr>
            <a:spLocks noGrp="1" noChangeArrowheads="1"/>
          </p:cNvSpPr>
          <p:nvPr>
            <p:ph type="title"/>
          </p:nvPr>
        </p:nvSpPr>
        <p:spPr>
          <a:xfrm>
            <a:off x="1350963" y="260350"/>
            <a:ext cx="7793037" cy="830263"/>
          </a:xfrm>
        </p:spPr>
        <p:txBody>
          <a:bodyPr/>
          <a:lstStyle/>
          <a:p>
            <a:r>
              <a:rPr lang="zh-CN" altLang="en-US" sz="3600" b="1">
                <a:solidFill>
                  <a:schemeClr val="hlink"/>
                </a:solidFill>
                <a:latin typeface="Times New Roman" panose="02020603050405020304" pitchFamily="18" charset="0"/>
                <a:ea typeface="楷体_GB2312" pitchFamily="49" charset="-122"/>
              </a:rPr>
              <a:t>§1.2 原子的质量和大小</a:t>
            </a:r>
          </a:p>
        </p:txBody>
      </p:sp>
      <p:sp>
        <p:nvSpPr>
          <p:cNvPr id="100355" name="Rectangle 3">
            <a:extLst>
              <a:ext uri="{FF2B5EF4-FFF2-40B4-BE49-F238E27FC236}">
                <a16:creationId xmlns:a16="http://schemas.microsoft.com/office/drawing/2014/main" id="{D7E8906C-EE45-491E-BC86-6D828483D458}"/>
              </a:ext>
            </a:extLst>
          </p:cNvPr>
          <p:cNvSpPr>
            <a:spLocks noGrp="1" noChangeArrowheads="1"/>
          </p:cNvSpPr>
          <p:nvPr>
            <p:ph type="body" idx="1"/>
          </p:nvPr>
        </p:nvSpPr>
        <p:spPr>
          <a:xfrm>
            <a:off x="569913" y="1557338"/>
            <a:ext cx="8034337" cy="4840287"/>
          </a:xfrm>
        </p:spPr>
        <p:txBody>
          <a:bodyPr/>
          <a:lstStyle/>
          <a:p>
            <a:pPr>
              <a:buFont typeface="Wingdings" panose="05000000000000000000" pitchFamily="2" charset="2"/>
              <a:buNone/>
            </a:pPr>
            <a:r>
              <a:rPr lang="zh-CN" altLang="en-US" sz="2800" b="1">
                <a:solidFill>
                  <a:schemeClr val="hlink"/>
                </a:solidFill>
                <a:ea typeface="楷体_GB2312" pitchFamily="49" charset="-122"/>
              </a:rPr>
              <a:t>           </a:t>
            </a:r>
            <a:r>
              <a:rPr lang="zh-CN" altLang="en-US" sz="2800" b="1">
                <a:latin typeface="Times New Roman" panose="02020603050405020304" pitchFamily="18" charset="0"/>
                <a:ea typeface="楷体_GB2312" pitchFamily="49" charset="-122"/>
              </a:rPr>
              <a:t>在化学和物理学中普遍采用原子质量的相对值。国际上把碳在自然界中丰度最大的一种同位素（</a:t>
            </a:r>
            <a:r>
              <a:rPr lang="zh-CN" altLang="en-US" sz="2800" b="1" baseline="30000">
                <a:latin typeface="Times New Roman" panose="02020603050405020304" pitchFamily="18" charset="0"/>
                <a:ea typeface="楷体_GB2312" pitchFamily="49" charset="-122"/>
              </a:rPr>
              <a:t>12</a:t>
            </a:r>
            <a:r>
              <a:rPr lang="zh-CN" altLang="en-US" sz="2800" b="1">
                <a:latin typeface="Times New Roman" panose="02020603050405020304" pitchFamily="18" charset="0"/>
                <a:ea typeface="楷体_GB2312" pitchFamily="49" charset="-122"/>
              </a:rPr>
              <a:t>Ｃ）的质量定为12.00000个</a:t>
            </a:r>
            <a:r>
              <a:rPr lang="zh-CN" altLang="en-US" sz="2800" b="1">
                <a:latin typeface="Times New Roman" panose="02020603050405020304" pitchFamily="18" charset="0"/>
                <a:ea typeface="楷体_GB2312" pitchFamily="49" charset="-122"/>
                <a:cs typeface="Times New Roman" panose="02020603050405020304" pitchFamily="18" charset="0"/>
              </a:rPr>
              <a:t>“</a:t>
            </a:r>
            <a:r>
              <a:rPr lang="zh-CN" altLang="en-US" sz="2800" b="1">
                <a:latin typeface="Times New Roman" panose="02020603050405020304" pitchFamily="18" charset="0"/>
                <a:ea typeface="楷体_GB2312" pitchFamily="49" charset="-122"/>
              </a:rPr>
              <a:t>单位——</a:t>
            </a:r>
            <a:r>
              <a:rPr lang="en-US" altLang="zh-CN" sz="2800" b="1">
                <a:latin typeface="Times New Roman" panose="02020603050405020304" pitchFamily="18" charset="0"/>
                <a:ea typeface="楷体_GB2312" pitchFamily="49" charset="-122"/>
              </a:rPr>
              <a:t>u”</a:t>
            </a:r>
            <a:r>
              <a:rPr lang="zh-CN" altLang="en-US" sz="2800" b="1">
                <a:latin typeface="Times New Roman" panose="02020603050405020304" pitchFamily="18" charset="0"/>
                <a:ea typeface="楷体_GB2312" pitchFamily="49" charset="-122"/>
              </a:rPr>
              <a:t>作为原子质量的标准，其他原子的质量同其比较，定出质量值，称为原子量。</a:t>
            </a:r>
            <a:r>
              <a:rPr lang="en-US" altLang="zh-CN" sz="2800" b="1">
                <a:latin typeface="Times New Roman" panose="02020603050405020304" pitchFamily="18" charset="0"/>
                <a:ea typeface="楷体_GB2312" pitchFamily="49" charset="-122"/>
              </a:rPr>
              <a:t>u </a:t>
            </a:r>
            <a:r>
              <a:rPr lang="zh-CN" altLang="en-US" sz="2800" b="1">
                <a:latin typeface="Times New Roman" panose="02020603050405020304" pitchFamily="18" charset="0"/>
                <a:ea typeface="楷体_GB2312" pitchFamily="49" charset="-122"/>
              </a:rPr>
              <a:t>称为原子质量的</a:t>
            </a:r>
            <a:r>
              <a:rPr lang="zh-CN" altLang="en-US" sz="2800" b="1">
                <a:solidFill>
                  <a:schemeClr val="folHlink"/>
                </a:solidFill>
                <a:latin typeface="Times New Roman" panose="02020603050405020304" pitchFamily="18" charset="0"/>
                <a:ea typeface="楷体_GB2312" pitchFamily="49" charset="-122"/>
              </a:rPr>
              <a:t>碳单位</a:t>
            </a:r>
            <a:r>
              <a:rPr lang="zh-CN" altLang="en-US" sz="2800" b="1">
                <a:latin typeface="Times New Roman" panose="02020603050405020304" pitchFamily="18" charset="0"/>
                <a:ea typeface="楷体_GB2312" pitchFamily="49" charset="-122"/>
              </a:rPr>
              <a:t>（1960年以前国际上采用的是原子质量的</a:t>
            </a:r>
            <a:r>
              <a:rPr lang="zh-CN" altLang="en-US" sz="2800" b="1">
                <a:solidFill>
                  <a:schemeClr val="folHlink"/>
                </a:solidFill>
                <a:latin typeface="Times New Roman" panose="02020603050405020304" pitchFamily="18" charset="0"/>
                <a:ea typeface="楷体_GB2312" pitchFamily="49" charset="-122"/>
              </a:rPr>
              <a:t>氧单位</a:t>
            </a:r>
            <a:r>
              <a:rPr lang="zh-CN" altLang="en-US" sz="2800" b="1">
                <a:latin typeface="Times New Roman" panose="02020603050405020304" pitchFamily="18" charset="0"/>
                <a:ea typeface="楷体_GB2312" pitchFamily="49" charset="-122"/>
              </a:rPr>
              <a:t>——</a:t>
            </a:r>
            <a:r>
              <a:rPr lang="en-US" altLang="zh-CN" sz="2800" b="1">
                <a:latin typeface="Times New Roman" panose="02020603050405020304" pitchFamily="18" charset="0"/>
                <a:ea typeface="楷体_GB2312" pitchFamily="49" charset="-122"/>
              </a:rPr>
              <a:t>amu）。</a:t>
            </a:r>
            <a:r>
              <a:rPr lang="en-US" altLang="zh-CN" sz="2800" b="1">
                <a:ea typeface="楷体_GB2312" pitchFamily="49" charset="-122"/>
              </a:rPr>
              <a:t> </a:t>
            </a:r>
            <a:r>
              <a:rPr lang="zh-CN" altLang="en-US" sz="28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 calcmode="lin" valueType="num">
                                      <p:cBhvr>
                                        <p:cTn id="7" dur="1000" fill="hold"/>
                                        <p:tgtEl>
                                          <p:spTgt spid="10035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00355">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1">
          <a:gsLst>
            <a:gs pos="0">
              <a:schemeClr val="accent1">
                <a:gamma/>
                <a:shade val="46275"/>
                <a:invGamma/>
              </a:schemeClr>
            </a:gs>
            <a:gs pos="100000">
              <a:schemeClr val="accent1"/>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gradFill rotWithShape="1">
          <a:gsLst>
            <a:gs pos="0">
              <a:schemeClr val="accent1">
                <a:gamma/>
                <a:shade val="46275"/>
                <a:invGamma/>
              </a:schemeClr>
            </a:gs>
            <a:gs pos="100000">
              <a:schemeClr val="accent1"/>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660</TotalTime>
  <Words>4635</Words>
  <Application>Microsoft Office PowerPoint</Application>
  <PresentationFormat>全屏显示(4:3)</PresentationFormat>
  <Paragraphs>238</Paragraphs>
  <Slides>67</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67</vt:i4>
      </vt:variant>
    </vt:vector>
  </HeadingPairs>
  <TitlesOfParts>
    <vt:vector size="78" baseType="lpstr">
      <vt:lpstr>Arial</vt:lpstr>
      <vt:lpstr>宋体</vt:lpstr>
      <vt:lpstr>Times New Roman</vt:lpstr>
      <vt:lpstr>Tahoma</vt:lpstr>
      <vt:lpstr>Wingdings</vt:lpstr>
      <vt:lpstr>隶书</vt:lpstr>
      <vt:lpstr>楷体_GB2312</vt:lpstr>
      <vt:lpstr>Arial Unicode MS</vt:lpstr>
      <vt:lpstr>Blends</vt:lpstr>
      <vt:lpstr>Microsoft 公式 3.0</vt:lpstr>
      <vt:lpstr>MathType 5.0 Equation</vt:lpstr>
      <vt:lpstr>第一章　原子的卢瑟福模型 </vt:lpstr>
      <vt:lpstr>§1.1 电子的发现与荷质比 </vt:lpstr>
      <vt:lpstr>PowerPoint 演示文稿</vt:lpstr>
      <vt:lpstr>PowerPoint 演示文稿</vt:lpstr>
      <vt:lpstr>PowerPoint 演示文稿</vt:lpstr>
      <vt:lpstr>PowerPoint 演示文稿</vt:lpstr>
      <vt:lpstr>PowerPoint 演示文稿</vt:lpstr>
      <vt:lpstr>PowerPoint 演示文稿</vt:lpstr>
      <vt:lpstr>§1.2 原子的质量和大小</vt:lpstr>
      <vt:lpstr> 部分原子的原子量</vt:lpstr>
      <vt:lpstr>PowerPoint 演示文稿</vt:lpstr>
      <vt:lpstr>PowerPoint 演示文稿</vt:lpstr>
      <vt:lpstr>    除原子的质量外，人们还要问原子究竟有多大？我们可从下述几个方法简单估计： </vt:lpstr>
      <vt:lpstr>部分原子的半径</vt:lpstr>
      <vt:lpstr>PowerPoint 演示文稿</vt:lpstr>
      <vt:lpstr>PowerPoint 演示文稿</vt:lpstr>
      <vt:lpstr>§1.3原子的卢瑟福核式结构模型 </vt:lpstr>
      <vt:lpstr>汤姆孙的原子结构模型的困难  </vt:lpstr>
      <vt:lpstr>卢瑟福模型于汤姆孙模型的主要区别</vt:lpstr>
      <vt:lpstr>PowerPoint 演示文稿</vt:lpstr>
      <vt:lpstr>PowerPoint 演示文稿</vt:lpstr>
      <vt:lpstr>PowerPoint 演示文稿</vt:lpstr>
      <vt:lpstr>PowerPoint 演示文稿</vt:lpstr>
      <vt:lpstr>A、α粒子的散射实验 </vt:lpstr>
      <vt:lpstr>PowerPoint 演示文稿</vt:lpstr>
      <vt:lpstr>PowerPoint 演示文稿</vt:lpstr>
      <vt:lpstr>首先，考虑α粒子与负电荷——电子的相互作用</vt:lpstr>
      <vt:lpstr>其次，讨论α粒子与正电荷的相互作用 </vt:lpstr>
      <vt:lpstr>PowerPoint 演示文稿</vt:lpstr>
      <vt:lpstr>PowerPoint 演示文稿</vt:lpstr>
      <vt:lpstr>卢瑟福模型 </vt:lpstr>
      <vt:lpstr>B、库仑散射公式的推导 </vt:lpstr>
      <vt:lpstr>PowerPoint 演示文稿</vt:lpstr>
      <vt:lpstr>先考虑第四个假定——靶核静止</vt:lpstr>
      <vt:lpstr>PowerPoint 演示文稿</vt:lpstr>
      <vt:lpstr>PowerPoint 演示文稿</vt:lpstr>
      <vt:lpstr>C、卢瑟福散射公式的推导 </vt:lpstr>
      <vt:lpstr>PowerPoint 演示文稿</vt:lpstr>
      <vt:lpstr>PowerPoint 演示文稿</vt:lpstr>
      <vt:lpstr>PowerPoint 演示文稿</vt:lpstr>
      <vt:lpstr>PowerPoint 演示文稿</vt:lpstr>
      <vt:lpstr>PowerPoint 演示文稿</vt:lpstr>
      <vt:lpstr>§1.4卢瑟福模型的实验验证  A、盖革和马斯顿实验 </vt:lpstr>
      <vt:lpstr>从卢瑟福公式可以看到以下四种关系： </vt:lpstr>
      <vt:lpstr>PowerPoint 演示文稿</vt:lpstr>
      <vt:lpstr>PowerPoint 演示文稿</vt:lpstr>
      <vt:lpstr>PowerPoint 演示文稿</vt:lpstr>
      <vt:lpstr>PowerPoint 演示文稿</vt:lpstr>
      <vt:lpstr>B、原子核大小的估计 </vt:lpstr>
      <vt:lpstr>PowerPoint 演示文稿</vt:lpstr>
      <vt:lpstr>PowerPoint 演示文稿</vt:lpstr>
      <vt:lpstr>PowerPoint 演示文稿</vt:lpstr>
      <vt:lpstr>PowerPoint 演示文稿</vt:lpstr>
      <vt:lpstr>C、对α粒子散射实验的回顾与一些说明 </vt:lpstr>
      <vt:lpstr>PowerPoint 演示文稿</vt:lpstr>
      <vt:lpstr>PowerPoint 演示文稿</vt:lpstr>
      <vt:lpstr>PowerPoint 演示文稿</vt:lpstr>
      <vt:lpstr>§1.5卢瑟福模型的意义和困难   A、意义 </vt:lpstr>
      <vt:lpstr>PowerPoint 演示文稿</vt:lpstr>
      <vt:lpstr>B、困难 </vt:lpstr>
      <vt:lpstr>PowerPoint 演示文稿</vt:lpstr>
      <vt:lpstr>PowerPoint 演示文稿</vt:lpstr>
      <vt:lpstr>PowerPoint 演示文稿</vt:lpstr>
      <vt:lpstr>附：同位素 </vt:lpstr>
      <vt:lpstr>PowerPoint 演示文稿</vt:lpstr>
      <vt:lpstr>PowerPoint 演示文稿</vt:lpstr>
      <vt:lpstr>PowerPoint 演示文稿</vt:lpstr>
    </vt:vector>
  </TitlesOfParts>
  <Company>wlx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原子的卢瑟福模型</dc:title>
  <dc:creator>mouse-wlx</dc:creator>
  <cp:lastModifiedBy>张 伯望</cp:lastModifiedBy>
  <cp:revision>256</cp:revision>
  <cp:lastPrinted>1601-01-01T00:00:00Z</cp:lastPrinted>
  <dcterms:created xsi:type="dcterms:W3CDTF">2003-02-14T07:15:14Z</dcterms:created>
  <dcterms:modified xsi:type="dcterms:W3CDTF">2019-08-21T07:41:41Z</dcterms:modified>
</cp:coreProperties>
</file>