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7" r:id="rId2"/>
    <p:sldId id="259" r:id="rId3"/>
    <p:sldId id="260" r:id="rId4"/>
    <p:sldId id="374" r:id="rId5"/>
    <p:sldId id="261" r:id="rId6"/>
    <p:sldId id="375" r:id="rId7"/>
    <p:sldId id="262" r:id="rId8"/>
    <p:sldId id="263" r:id="rId9"/>
    <p:sldId id="264" r:id="rId10"/>
    <p:sldId id="265" r:id="rId11"/>
    <p:sldId id="386" r:id="rId12"/>
    <p:sldId id="266" r:id="rId13"/>
    <p:sldId id="267" r:id="rId14"/>
    <p:sldId id="376" r:id="rId15"/>
    <p:sldId id="273" r:id="rId16"/>
    <p:sldId id="274" r:id="rId17"/>
    <p:sldId id="275" r:id="rId18"/>
    <p:sldId id="276" r:id="rId19"/>
    <p:sldId id="277" r:id="rId20"/>
    <p:sldId id="278" r:id="rId21"/>
    <p:sldId id="279" r:id="rId22"/>
    <p:sldId id="280" r:id="rId23"/>
    <p:sldId id="281" r:id="rId24"/>
    <p:sldId id="378" r:id="rId25"/>
    <p:sldId id="379"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83"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85" r:id="rId67"/>
    <p:sldId id="323" r:id="rId68"/>
    <p:sldId id="324" r:id="rId69"/>
    <p:sldId id="325" r:id="rId70"/>
    <p:sldId id="326" r:id="rId71"/>
    <p:sldId id="327" r:id="rId72"/>
    <p:sldId id="328" r:id="rId73"/>
    <p:sldId id="329" r:id="rId74"/>
    <p:sldId id="380" r:id="rId75"/>
    <p:sldId id="330" r:id="rId76"/>
    <p:sldId id="331" r:id="rId77"/>
    <p:sldId id="332" r:id="rId78"/>
    <p:sldId id="384" r:id="rId79"/>
    <p:sldId id="333" r:id="rId80"/>
    <p:sldId id="391" r:id="rId81"/>
    <p:sldId id="334" r:id="rId82"/>
    <p:sldId id="335" r:id="rId83"/>
    <p:sldId id="336" r:id="rId84"/>
    <p:sldId id="337" r:id="rId85"/>
    <p:sldId id="338" r:id="rId86"/>
    <p:sldId id="339" r:id="rId87"/>
    <p:sldId id="387"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81" r:id="rId102"/>
    <p:sldId id="353" r:id="rId103"/>
    <p:sldId id="354" r:id="rId104"/>
    <p:sldId id="355" r:id="rId105"/>
    <p:sldId id="382" r:id="rId106"/>
    <p:sldId id="356" r:id="rId107"/>
    <p:sldId id="357" r:id="rId108"/>
    <p:sldId id="358" r:id="rId109"/>
    <p:sldId id="359" r:id="rId110"/>
    <p:sldId id="360" r:id="rId111"/>
    <p:sldId id="361" r:id="rId112"/>
    <p:sldId id="362" r:id="rId113"/>
    <p:sldId id="363" r:id="rId114"/>
    <p:sldId id="364" r:id="rId115"/>
    <p:sldId id="365" r:id="rId116"/>
    <p:sldId id="366" r:id="rId117"/>
    <p:sldId id="390" r:id="rId118"/>
    <p:sldId id="368" r:id="rId119"/>
    <p:sldId id="369" r:id="rId120"/>
    <p:sldId id="370" r:id="rId121"/>
    <p:sldId id="371" r:id="rId122"/>
    <p:sldId id="372" r:id="rId123"/>
    <p:sldId id="389" r:id="rId124"/>
    <p:sldId id="388" r:id="rId125"/>
  </p:sldIdLst>
  <p:sldSz cx="9144000" cy="6858000" type="screen4x3"/>
  <p:notesSz cx="6858000" cy="9144000"/>
  <p:defaultTextStyle>
    <a:defPPr>
      <a:defRPr lang="en-US"/>
    </a:defPPr>
    <a:lvl1pPr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E67D"/>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1" autoAdjust="0"/>
    <p:restoredTop sz="94699" autoAdjust="0"/>
  </p:normalViewPr>
  <p:slideViewPr>
    <p:cSldViewPr>
      <p:cViewPr varScale="1">
        <p:scale>
          <a:sx n="83" d="100"/>
          <a:sy n="83" d="100"/>
        </p:scale>
        <p:origin x="14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4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77.wmf"/><Relationship Id="rId1" Type="http://schemas.openxmlformats.org/officeDocument/2006/relationships/image" Target="../media/image93.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95.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emf"/><Relationship Id="rId7" Type="http://schemas.openxmlformats.org/officeDocument/2006/relationships/image" Target="../media/image17.wmf"/><Relationship Id="rId2" Type="http://schemas.openxmlformats.org/officeDocument/2006/relationships/image" Target="../media/image12.e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06.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910A510A-69E7-4B3D-A866-300CB0329219}"/>
              </a:ext>
            </a:extLst>
          </p:cNvPr>
          <p:cNvGrpSpPr>
            <a:grpSpLocks/>
          </p:cNvGrpSpPr>
          <p:nvPr/>
        </p:nvGrpSpPr>
        <p:grpSpPr bwMode="auto">
          <a:xfrm>
            <a:off x="0" y="2438400"/>
            <a:ext cx="9009063" cy="1052513"/>
            <a:chOff x="0" y="1536"/>
            <a:chExt cx="5675" cy="663"/>
          </a:xfrm>
        </p:grpSpPr>
        <p:grpSp>
          <p:nvGrpSpPr>
            <p:cNvPr id="65539" name="Group 3">
              <a:extLst>
                <a:ext uri="{FF2B5EF4-FFF2-40B4-BE49-F238E27FC236}">
                  <a16:creationId xmlns:a16="http://schemas.microsoft.com/office/drawing/2014/main" id="{86BA210D-5999-4DA6-9E9F-6B808297D277}"/>
                </a:ext>
              </a:extLst>
            </p:cNvPr>
            <p:cNvGrpSpPr>
              <a:grpSpLocks/>
            </p:cNvGrpSpPr>
            <p:nvPr/>
          </p:nvGrpSpPr>
          <p:grpSpPr bwMode="auto">
            <a:xfrm>
              <a:off x="183" y="1604"/>
              <a:ext cx="448" cy="299"/>
              <a:chOff x="720" y="336"/>
              <a:chExt cx="624" cy="432"/>
            </a:xfrm>
          </p:grpSpPr>
          <p:sp>
            <p:nvSpPr>
              <p:cNvPr id="65540" name="Rectangle 4">
                <a:extLst>
                  <a:ext uri="{FF2B5EF4-FFF2-40B4-BE49-F238E27FC236}">
                    <a16:creationId xmlns:a16="http://schemas.microsoft.com/office/drawing/2014/main" id="{3A33D1D3-FC1D-46B1-8024-BC33BA9F42E1}"/>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Rectangle 5">
                <a:extLst>
                  <a:ext uri="{FF2B5EF4-FFF2-40B4-BE49-F238E27FC236}">
                    <a16:creationId xmlns:a16="http://schemas.microsoft.com/office/drawing/2014/main" id="{E08BA22C-0DA4-4335-A970-1E84B7020FF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42" name="Group 6">
              <a:extLst>
                <a:ext uri="{FF2B5EF4-FFF2-40B4-BE49-F238E27FC236}">
                  <a16:creationId xmlns:a16="http://schemas.microsoft.com/office/drawing/2014/main" id="{489D1BBA-ECF7-42CC-A4E8-A0828993DD05}"/>
                </a:ext>
              </a:extLst>
            </p:cNvPr>
            <p:cNvGrpSpPr>
              <a:grpSpLocks/>
            </p:cNvGrpSpPr>
            <p:nvPr/>
          </p:nvGrpSpPr>
          <p:grpSpPr bwMode="auto">
            <a:xfrm>
              <a:off x="261" y="1870"/>
              <a:ext cx="465" cy="299"/>
              <a:chOff x="912" y="2640"/>
              <a:chExt cx="672" cy="432"/>
            </a:xfrm>
          </p:grpSpPr>
          <p:sp>
            <p:nvSpPr>
              <p:cNvPr id="65543" name="Rectangle 7">
                <a:extLst>
                  <a:ext uri="{FF2B5EF4-FFF2-40B4-BE49-F238E27FC236}">
                    <a16:creationId xmlns:a16="http://schemas.microsoft.com/office/drawing/2014/main" id="{C6731232-398D-4E69-80D3-923374FA743E}"/>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8">
                <a:extLst>
                  <a:ext uri="{FF2B5EF4-FFF2-40B4-BE49-F238E27FC236}">
                    <a16:creationId xmlns:a16="http://schemas.microsoft.com/office/drawing/2014/main" id="{3F3733C9-EA4B-450B-A18C-A7F4095BB975}"/>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5" name="Rectangle 9">
              <a:extLst>
                <a:ext uri="{FF2B5EF4-FFF2-40B4-BE49-F238E27FC236}">
                  <a16:creationId xmlns:a16="http://schemas.microsoft.com/office/drawing/2014/main" id="{32C9736E-A5DB-4571-86B3-D52CF47A370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6" name="Rectangle 10">
              <a:extLst>
                <a:ext uri="{FF2B5EF4-FFF2-40B4-BE49-F238E27FC236}">
                  <a16:creationId xmlns:a16="http://schemas.microsoft.com/office/drawing/2014/main" id="{2BC3D9F6-39C6-4D96-8C30-A4C41237E43B}"/>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7" name="Rectangle 11">
              <a:extLst>
                <a:ext uri="{FF2B5EF4-FFF2-40B4-BE49-F238E27FC236}">
                  <a16:creationId xmlns:a16="http://schemas.microsoft.com/office/drawing/2014/main" id="{D6B7FEA4-35F9-475C-9291-3ABC51C893E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8" name="Rectangle 12">
            <a:extLst>
              <a:ext uri="{FF2B5EF4-FFF2-40B4-BE49-F238E27FC236}">
                <a16:creationId xmlns:a16="http://schemas.microsoft.com/office/drawing/2014/main" id="{CB135D53-51A2-4711-8404-5807D27C1195}"/>
              </a:ext>
            </a:extLst>
          </p:cNvPr>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65549" name="Rectangle 13">
            <a:extLst>
              <a:ext uri="{FF2B5EF4-FFF2-40B4-BE49-F238E27FC236}">
                <a16:creationId xmlns:a16="http://schemas.microsoft.com/office/drawing/2014/main" id="{351AC3AD-9171-4583-8149-ED24257A9C61}"/>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65550" name="Rectangle 14">
            <a:extLst>
              <a:ext uri="{FF2B5EF4-FFF2-40B4-BE49-F238E27FC236}">
                <a16:creationId xmlns:a16="http://schemas.microsoft.com/office/drawing/2014/main" id="{BCEE8CC4-28A5-42A4-9803-B3CB583B55AE}"/>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65551" name="Rectangle 15">
            <a:extLst>
              <a:ext uri="{FF2B5EF4-FFF2-40B4-BE49-F238E27FC236}">
                <a16:creationId xmlns:a16="http://schemas.microsoft.com/office/drawing/2014/main" id="{0928543C-CDF9-4F77-AD51-8B15D3B30FB7}"/>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65552" name="Rectangle 16">
            <a:extLst>
              <a:ext uri="{FF2B5EF4-FFF2-40B4-BE49-F238E27FC236}">
                <a16:creationId xmlns:a16="http://schemas.microsoft.com/office/drawing/2014/main" id="{61CA5E22-B490-4008-BCE3-A2068F38F781}"/>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3BDFE63D-5125-4879-ADD5-043FFA482AD7}"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37256-D602-4B6B-8F8E-CE2806D4FE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3E362A-407C-4382-8F0A-F68F9BB08B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8C0045-0862-4F4A-A168-5B7B3E79021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B985741-C172-48C3-B918-F7F856A1244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D397BE5-733C-4BEF-9D16-83EA7F2630C9}"/>
              </a:ext>
            </a:extLst>
          </p:cNvPr>
          <p:cNvSpPr>
            <a:spLocks noGrp="1"/>
          </p:cNvSpPr>
          <p:nvPr>
            <p:ph type="sldNum" sz="quarter" idx="12"/>
          </p:nvPr>
        </p:nvSpPr>
        <p:spPr/>
        <p:txBody>
          <a:bodyPr/>
          <a:lstStyle>
            <a:lvl1pPr>
              <a:defRPr/>
            </a:lvl1pPr>
          </a:lstStyle>
          <a:p>
            <a:fld id="{6BA79F8F-3C07-428B-8F4A-B77F0BFCF520}" type="slidenum">
              <a:rPr lang="zh-CN" altLang="en-US"/>
              <a:pPr/>
              <a:t>‹#›</a:t>
            </a:fld>
            <a:endParaRPr lang="en-US" altLang="zh-CN"/>
          </a:p>
        </p:txBody>
      </p:sp>
    </p:spTree>
    <p:extLst>
      <p:ext uri="{BB962C8B-B14F-4D97-AF65-F5344CB8AC3E}">
        <p14:creationId xmlns:p14="http://schemas.microsoft.com/office/powerpoint/2010/main" val="236501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6372F8-0B3E-464A-8A47-E1A12BDF1B4A}"/>
              </a:ext>
            </a:extLst>
          </p:cNvPr>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547D67-063D-4C46-800C-EF2338419C7A}"/>
              </a:ext>
            </a:extLst>
          </p:cNvPr>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0A9A3C-97F3-44EB-A408-70A8DF72510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C1CBDCE-82BB-45E0-8303-128467E49A6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FCFF250-A3A8-40C8-BFD1-18341626BE0C}"/>
              </a:ext>
            </a:extLst>
          </p:cNvPr>
          <p:cNvSpPr>
            <a:spLocks noGrp="1"/>
          </p:cNvSpPr>
          <p:nvPr>
            <p:ph type="sldNum" sz="quarter" idx="12"/>
          </p:nvPr>
        </p:nvSpPr>
        <p:spPr/>
        <p:txBody>
          <a:bodyPr/>
          <a:lstStyle>
            <a:lvl1pPr>
              <a:defRPr/>
            </a:lvl1pPr>
          </a:lstStyle>
          <a:p>
            <a:fld id="{AD30750A-1B04-4057-B1DA-1AB2F460E2C8}" type="slidenum">
              <a:rPr lang="zh-CN" altLang="en-US"/>
              <a:pPr/>
              <a:t>‹#›</a:t>
            </a:fld>
            <a:endParaRPr lang="en-US" altLang="zh-CN"/>
          </a:p>
        </p:txBody>
      </p:sp>
    </p:spTree>
    <p:extLst>
      <p:ext uri="{BB962C8B-B14F-4D97-AF65-F5344CB8AC3E}">
        <p14:creationId xmlns:p14="http://schemas.microsoft.com/office/powerpoint/2010/main" val="21548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33FE4-8680-4072-A51C-11D430609B1A}"/>
              </a:ext>
            </a:extLst>
          </p:cNvPr>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895DB36-A517-41BA-A91C-AE6848C71E88}"/>
              </a:ext>
            </a:extLst>
          </p:cNvPr>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6765FE9-180B-4E86-AB47-D30F4FFCBE3B}"/>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BF61A1-2B3B-44A1-95C6-98A2CD2B3093}"/>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EEFE8A3-791E-4164-ADFF-E7BCA36565B1}"/>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BC154BF-6E66-4527-86D4-F32BFEBBA984}"/>
              </a:ext>
            </a:extLst>
          </p:cNvPr>
          <p:cNvSpPr>
            <a:spLocks noGrp="1"/>
          </p:cNvSpPr>
          <p:nvPr>
            <p:ph type="sldNum" sz="quarter" idx="12"/>
          </p:nvPr>
        </p:nvSpPr>
        <p:spPr>
          <a:xfrm>
            <a:off x="6781800" y="6324600"/>
            <a:ext cx="1905000" cy="457200"/>
          </a:xfrm>
        </p:spPr>
        <p:txBody>
          <a:bodyPr/>
          <a:lstStyle>
            <a:lvl1pPr>
              <a:defRPr/>
            </a:lvl1pPr>
          </a:lstStyle>
          <a:p>
            <a:fld id="{BD6E7FC6-E7EC-4D90-9FC2-C7D1110C873C}" type="slidenum">
              <a:rPr lang="zh-CN" altLang="en-US"/>
              <a:pPr/>
              <a:t>‹#›</a:t>
            </a:fld>
            <a:endParaRPr lang="en-US" altLang="zh-CN"/>
          </a:p>
        </p:txBody>
      </p:sp>
    </p:spTree>
    <p:extLst>
      <p:ext uri="{BB962C8B-B14F-4D97-AF65-F5344CB8AC3E}">
        <p14:creationId xmlns:p14="http://schemas.microsoft.com/office/powerpoint/2010/main" val="301567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6E3AB7-A3B3-49F7-A52F-E76316A5B229}"/>
              </a:ext>
            </a:extLst>
          </p:cNvPr>
          <p:cNvSpPr>
            <a:spLocks noGrp="1"/>
          </p:cNvSpPr>
          <p:nvPr>
            <p:ph/>
          </p:nvPr>
        </p:nvSpPr>
        <p:spPr>
          <a:xfrm>
            <a:off x="1150938" y="617538"/>
            <a:ext cx="7804150" cy="5514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AEC29E07-47CC-45EA-B76D-A997B3E7E21B}"/>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2C88C57-7DE3-4086-B749-9FECEEF2F1B0}"/>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6F881D4-A70D-4BD2-87F3-889EC35088A1}"/>
              </a:ext>
            </a:extLst>
          </p:cNvPr>
          <p:cNvSpPr>
            <a:spLocks noGrp="1"/>
          </p:cNvSpPr>
          <p:nvPr>
            <p:ph type="sldNum" sz="quarter" idx="12"/>
          </p:nvPr>
        </p:nvSpPr>
        <p:spPr>
          <a:xfrm>
            <a:off x="6781800" y="6324600"/>
            <a:ext cx="1905000" cy="457200"/>
          </a:xfrm>
        </p:spPr>
        <p:txBody>
          <a:bodyPr/>
          <a:lstStyle>
            <a:lvl1pPr>
              <a:defRPr/>
            </a:lvl1pPr>
          </a:lstStyle>
          <a:p>
            <a:fld id="{6524BDF1-3280-4422-AC96-7BBD9A1B4327}" type="slidenum">
              <a:rPr lang="zh-CN" altLang="en-US"/>
              <a:pPr/>
              <a:t>‹#›</a:t>
            </a:fld>
            <a:endParaRPr lang="en-US" altLang="zh-CN"/>
          </a:p>
        </p:txBody>
      </p:sp>
    </p:spTree>
    <p:extLst>
      <p:ext uri="{BB962C8B-B14F-4D97-AF65-F5344CB8AC3E}">
        <p14:creationId xmlns:p14="http://schemas.microsoft.com/office/powerpoint/2010/main" val="285558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56C72-DC78-44A6-9B82-0603A345F2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2F62C0-ECD8-4A5A-8422-005F8847C8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08F3F5-FEBD-44AC-9835-161234952FF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D596B82-76B2-4988-8A6A-D52BB34D6B8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CDE6B58-0604-48A9-AD4C-B4D83AC3F886}"/>
              </a:ext>
            </a:extLst>
          </p:cNvPr>
          <p:cNvSpPr>
            <a:spLocks noGrp="1"/>
          </p:cNvSpPr>
          <p:nvPr>
            <p:ph type="sldNum" sz="quarter" idx="12"/>
          </p:nvPr>
        </p:nvSpPr>
        <p:spPr/>
        <p:txBody>
          <a:bodyPr/>
          <a:lstStyle>
            <a:lvl1pPr>
              <a:defRPr/>
            </a:lvl1pPr>
          </a:lstStyle>
          <a:p>
            <a:fld id="{19F5E63B-5CBC-4990-81F8-C69445B65C21}" type="slidenum">
              <a:rPr lang="zh-CN" altLang="en-US"/>
              <a:pPr/>
              <a:t>‹#›</a:t>
            </a:fld>
            <a:endParaRPr lang="en-US" altLang="zh-CN"/>
          </a:p>
        </p:txBody>
      </p:sp>
    </p:spTree>
    <p:extLst>
      <p:ext uri="{BB962C8B-B14F-4D97-AF65-F5344CB8AC3E}">
        <p14:creationId xmlns:p14="http://schemas.microsoft.com/office/powerpoint/2010/main" val="407386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2729C-9DF7-4CCB-9A1B-9A0DB254F369}"/>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1601CBC-8355-4119-B790-2E00C91C6B7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C4564E7-13D7-4431-9F85-46ECFF23A2D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48C55F5-BE1D-47E3-86E3-3F84544DE60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C20B153-B3E1-4651-BDD2-3DF0C9140360}"/>
              </a:ext>
            </a:extLst>
          </p:cNvPr>
          <p:cNvSpPr>
            <a:spLocks noGrp="1"/>
          </p:cNvSpPr>
          <p:nvPr>
            <p:ph type="sldNum" sz="quarter" idx="12"/>
          </p:nvPr>
        </p:nvSpPr>
        <p:spPr/>
        <p:txBody>
          <a:bodyPr/>
          <a:lstStyle>
            <a:lvl1pPr>
              <a:defRPr/>
            </a:lvl1pPr>
          </a:lstStyle>
          <a:p>
            <a:fld id="{62519629-F5D4-4EE1-B31F-8943C195D1F5}" type="slidenum">
              <a:rPr lang="zh-CN" altLang="en-US"/>
              <a:pPr/>
              <a:t>‹#›</a:t>
            </a:fld>
            <a:endParaRPr lang="en-US" altLang="zh-CN"/>
          </a:p>
        </p:txBody>
      </p:sp>
    </p:spTree>
    <p:extLst>
      <p:ext uri="{BB962C8B-B14F-4D97-AF65-F5344CB8AC3E}">
        <p14:creationId xmlns:p14="http://schemas.microsoft.com/office/powerpoint/2010/main" val="5234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4696E-0CF6-4EFB-BDC5-06C0062AD1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3B627A-F936-4448-87B5-A589B7FFF50A}"/>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7A1199-54DA-4778-A109-3B7E07B9DFD0}"/>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1290D2-B753-4853-9D24-E9964997435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AC36FB2-1D19-42E7-A900-3C5FB694220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41A138A-16C8-48E7-91BD-15D76149F139}"/>
              </a:ext>
            </a:extLst>
          </p:cNvPr>
          <p:cNvSpPr>
            <a:spLocks noGrp="1"/>
          </p:cNvSpPr>
          <p:nvPr>
            <p:ph type="sldNum" sz="quarter" idx="12"/>
          </p:nvPr>
        </p:nvSpPr>
        <p:spPr/>
        <p:txBody>
          <a:bodyPr/>
          <a:lstStyle>
            <a:lvl1pPr>
              <a:defRPr/>
            </a:lvl1pPr>
          </a:lstStyle>
          <a:p>
            <a:fld id="{141CE1DC-1C5E-4123-A706-F005B683180B}" type="slidenum">
              <a:rPr lang="zh-CN" altLang="en-US"/>
              <a:pPr/>
              <a:t>‹#›</a:t>
            </a:fld>
            <a:endParaRPr lang="en-US" altLang="zh-CN"/>
          </a:p>
        </p:txBody>
      </p:sp>
    </p:spTree>
    <p:extLst>
      <p:ext uri="{BB962C8B-B14F-4D97-AF65-F5344CB8AC3E}">
        <p14:creationId xmlns:p14="http://schemas.microsoft.com/office/powerpoint/2010/main" val="429418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703B8-0063-41BB-AFE2-8C1966B5F86F}"/>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2923A8-3A91-435F-BD90-F214AE8BDD4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8736C92-B0E6-47BC-8845-6002F636C86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8A70B8-E5B7-4C08-984F-0ECB06D1AB4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FDFD28-72A7-494F-880F-C6BC363AD59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400C5C-10D6-49D8-A350-542137B8793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610795CD-DBD7-4A2B-B165-ED7D66624733}"/>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A5377299-E9D2-4BAD-8D23-C67FBB4A0399}"/>
              </a:ext>
            </a:extLst>
          </p:cNvPr>
          <p:cNvSpPr>
            <a:spLocks noGrp="1"/>
          </p:cNvSpPr>
          <p:nvPr>
            <p:ph type="sldNum" sz="quarter" idx="12"/>
          </p:nvPr>
        </p:nvSpPr>
        <p:spPr/>
        <p:txBody>
          <a:bodyPr/>
          <a:lstStyle>
            <a:lvl1pPr>
              <a:defRPr/>
            </a:lvl1pPr>
          </a:lstStyle>
          <a:p>
            <a:fld id="{7C7003F2-9C91-4F71-A25A-B50399D555C3}" type="slidenum">
              <a:rPr lang="zh-CN" altLang="en-US"/>
              <a:pPr/>
              <a:t>‹#›</a:t>
            </a:fld>
            <a:endParaRPr lang="en-US" altLang="zh-CN"/>
          </a:p>
        </p:txBody>
      </p:sp>
    </p:spTree>
    <p:extLst>
      <p:ext uri="{BB962C8B-B14F-4D97-AF65-F5344CB8AC3E}">
        <p14:creationId xmlns:p14="http://schemas.microsoft.com/office/powerpoint/2010/main" val="180426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7864F-1FBE-4EC7-9353-03582A1283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BD64D99-33B9-42D9-8B13-B904762D90E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1D26EAD5-7BAE-4AA0-B45C-022B127366C3}"/>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C46D3BA-A9D3-4832-8EE5-F452E01C1A91}"/>
              </a:ext>
            </a:extLst>
          </p:cNvPr>
          <p:cNvSpPr>
            <a:spLocks noGrp="1"/>
          </p:cNvSpPr>
          <p:nvPr>
            <p:ph type="sldNum" sz="quarter" idx="12"/>
          </p:nvPr>
        </p:nvSpPr>
        <p:spPr/>
        <p:txBody>
          <a:bodyPr/>
          <a:lstStyle>
            <a:lvl1pPr>
              <a:defRPr/>
            </a:lvl1pPr>
          </a:lstStyle>
          <a:p>
            <a:fld id="{9E5745B8-C63D-47C3-B68C-338E25141338}" type="slidenum">
              <a:rPr lang="zh-CN" altLang="en-US"/>
              <a:pPr/>
              <a:t>‹#›</a:t>
            </a:fld>
            <a:endParaRPr lang="en-US" altLang="zh-CN"/>
          </a:p>
        </p:txBody>
      </p:sp>
    </p:spTree>
    <p:extLst>
      <p:ext uri="{BB962C8B-B14F-4D97-AF65-F5344CB8AC3E}">
        <p14:creationId xmlns:p14="http://schemas.microsoft.com/office/powerpoint/2010/main" val="69785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151667-BF98-462E-96B0-A5DCF0282838}"/>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34BC1E7A-D1F8-4271-AB4C-55DABB6082B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D06F0C09-6153-4DA6-BACA-648FED68AA70}"/>
              </a:ext>
            </a:extLst>
          </p:cNvPr>
          <p:cNvSpPr>
            <a:spLocks noGrp="1"/>
          </p:cNvSpPr>
          <p:nvPr>
            <p:ph type="sldNum" sz="quarter" idx="12"/>
          </p:nvPr>
        </p:nvSpPr>
        <p:spPr/>
        <p:txBody>
          <a:bodyPr/>
          <a:lstStyle>
            <a:lvl1pPr>
              <a:defRPr/>
            </a:lvl1pPr>
          </a:lstStyle>
          <a:p>
            <a:fld id="{9C5D701A-D0ED-45FA-8353-D01BAE37FCBA}" type="slidenum">
              <a:rPr lang="zh-CN" altLang="en-US"/>
              <a:pPr/>
              <a:t>‹#›</a:t>
            </a:fld>
            <a:endParaRPr lang="en-US" altLang="zh-CN"/>
          </a:p>
        </p:txBody>
      </p:sp>
    </p:spTree>
    <p:extLst>
      <p:ext uri="{BB962C8B-B14F-4D97-AF65-F5344CB8AC3E}">
        <p14:creationId xmlns:p14="http://schemas.microsoft.com/office/powerpoint/2010/main" val="88450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2CB3A-C08F-4881-97AB-5C093446A66C}"/>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6946FC-FA70-47B1-BA81-10C619AAAE7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C7E40F-4685-4180-8D3E-6B026372D7E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D8E8089-9BBA-4B06-8B2B-0F45C5FAA64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A1F1CA1-B3A0-434E-8F5F-CB9D4998A3F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022B59F-6E3D-4BE4-AE4F-F8F495E5152B}"/>
              </a:ext>
            </a:extLst>
          </p:cNvPr>
          <p:cNvSpPr>
            <a:spLocks noGrp="1"/>
          </p:cNvSpPr>
          <p:nvPr>
            <p:ph type="sldNum" sz="quarter" idx="12"/>
          </p:nvPr>
        </p:nvSpPr>
        <p:spPr/>
        <p:txBody>
          <a:bodyPr/>
          <a:lstStyle>
            <a:lvl1pPr>
              <a:defRPr/>
            </a:lvl1pPr>
          </a:lstStyle>
          <a:p>
            <a:fld id="{521C9DCE-BBC4-4642-8F5F-3AF1E0AD6B96}" type="slidenum">
              <a:rPr lang="zh-CN" altLang="en-US"/>
              <a:pPr/>
              <a:t>‹#›</a:t>
            </a:fld>
            <a:endParaRPr lang="en-US" altLang="zh-CN"/>
          </a:p>
        </p:txBody>
      </p:sp>
    </p:spTree>
    <p:extLst>
      <p:ext uri="{BB962C8B-B14F-4D97-AF65-F5344CB8AC3E}">
        <p14:creationId xmlns:p14="http://schemas.microsoft.com/office/powerpoint/2010/main" val="382672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B66A6-2BC8-44B7-891A-12186866B904}"/>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61D387D-AD00-4F99-94D6-CE2C81DD6B6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84F2B5-A19B-4A99-BC1A-B74470B552A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C73C6A-438F-4599-8766-C72195270DC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1C88B1C-7E03-4EE6-9ED6-5BFCA3D9F3F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AB16843-AB38-48B4-8342-CC3883773E93}"/>
              </a:ext>
            </a:extLst>
          </p:cNvPr>
          <p:cNvSpPr>
            <a:spLocks noGrp="1"/>
          </p:cNvSpPr>
          <p:nvPr>
            <p:ph type="sldNum" sz="quarter" idx="12"/>
          </p:nvPr>
        </p:nvSpPr>
        <p:spPr/>
        <p:txBody>
          <a:bodyPr/>
          <a:lstStyle>
            <a:lvl1pPr>
              <a:defRPr/>
            </a:lvl1pPr>
          </a:lstStyle>
          <a:p>
            <a:fld id="{5A6C049E-A85F-40B9-8390-01C61AFEAA08}" type="slidenum">
              <a:rPr lang="zh-CN" altLang="en-US"/>
              <a:pPr/>
              <a:t>‹#›</a:t>
            </a:fld>
            <a:endParaRPr lang="en-US" altLang="zh-CN"/>
          </a:p>
        </p:txBody>
      </p:sp>
    </p:spTree>
    <p:extLst>
      <p:ext uri="{BB962C8B-B14F-4D97-AF65-F5344CB8AC3E}">
        <p14:creationId xmlns:p14="http://schemas.microsoft.com/office/powerpoint/2010/main" val="166976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6E51346-6D5E-4114-A435-212A01335D65}"/>
              </a:ext>
            </a:extLst>
          </p:cNvPr>
          <p:cNvSpPr>
            <a:spLocks noChangeArrowheads="1"/>
          </p:cNvSpPr>
          <p:nvPr/>
        </p:nvSpPr>
        <p:spPr bwMode="ltGray">
          <a:xfrm>
            <a:off x="290513" y="4143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5" name="Rectangle 3">
            <a:extLst>
              <a:ext uri="{FF2B5EF4-FFF2-40B4-BE49-F238E27FC236}">
                <a16:creationId xmlns:a16="http://schemas.microsoft.com/office/drawing/2014/main" id="{6E009391-77DD-4DCF-9B29-6A41C9519D4D}"/>
              </a:ext>
            </a:extLst>
          </p:cNvPr>
          <p:cNvSpPr>
            <a:spLocks noChangeArrowheads="1"/>
          </p:cNvSpPr>
          <p:nvPr/>
        </p:nvSpPr>
        <p:spPr bwMode="ltGray">
          <a:xfrm>
            <a:off x="673100" y="4143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6" name="Rectangle 4">
            <a:extLst>
              <a:ext uri="{FF2B5EF4-FFF2-40B4-BE49-F238E27FC236}">
                <a16:creationId xmlns:a16="http://schemas.microsoft.com/office/drawing/2014/main" id="{3B5E4E89-EF24-4E03-B282-B8825766E78E}"/>
              </a:ext>
            </a:extLst>
          </p:cNvPr>
          <p:cNvSpPr>
            <a:spLocks noChangeArrowheads="1"/>
          </p:cNvSpPr>
          <p:nvPr/>
        </p:nvSpPr>
        <p:spPr bwMode="ltGray">
          <a:xfrm>
            <a:off x="414338" y="83661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Rectangle 5">
            <a:extLst>
              <a:ext uri="{FF2B5EF4-FFF2-40B4-BE49-F238E27FC236}">
                <a16:creationId xmlns:a16="http://schemas.microsoft.com/office/drawing/2014/main" id="{55A21A6C-DC66-4633-9F4E-0AE23561E987}"/>
              </a:ext>
            </a:extLst>
          </p:cNvPr>
          <p:cNvSpPr>
            <a:spLocks noChangeArrowheads="1"/>
          </p:cNvSpPr>
          <p:nvPr/>
        </p:nvSpPr>
        <p:spPr bwMode="ltGray">
          <a:xfrm>
            <a:off x="784225" y="83661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Rectangle 6">
            <a:extLst>
              <a:ext uri="{FF2B5EF4-FFF2-40B4-BE49-F238E27FC236}">
                <a16:creationId xmlns:a16="http://schemas.microsoft.com/office/drawing/2014/main" id="{192AE9E4-7276-41A0-BF28-5F7DE04E90FF}"/>
              </a:ext>
            </a:extLst>
          </p:cNvPr>
          <p:cNvSpPr>
            <a:spLocks noChangeArrowheads="1"/>
          </p:cNvSpPr>
          <p:nvPr/>
        </p:nvSpPr>
        <p:spPr bwMode="ltGray">
          <a:xfrm>
            <a:off x="0" y="7635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Rectangle 7">
            <a:extLst>
              <a:ext uri="{FF2B5EF4-FFF2-40B4-BE49-F238E27FC236}">
                <a16:creationId xmlns:a16="http://schemas.microsoft.com/office/drawing/2014/main" id="{AA6B601D-8142-4B5D-B2CA-2198C8812DEF}"/>
              </a:ext>
            </a:extLst>
          </p:cNvPr>
          <p:cNvSpPr>
            <a:spLocks noChangeArrowheads="1"/>
          </p:cNvSpPr>
          <p:nvPr/>
        </p:nvSpPr>
        <p:spPr bwMode="gray">
          <a:xfrm>
            <a:off x="635000" y="3063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Rectangle 8">
            <a:extLst>
              <a:ext uri="{FF2B5EF4-FFF2-40B4-BE49-F238E27FC236}">
                <a16:creationId xmlns:a16="http://schemas.microsoft.com/office/drawing/2014/main" id="{1CF800E8-5F51-42ED-8F16-A9D01CCD78CC}"/>
              </a:ext>
            </a:extLst>
          </p:cNvPr>
          <p:cNvSpPr>
            <a:spLocks noChangeArrowheads="1"/>
          </p:cNvSpPr>
          <p:nvPr/>
        </p:nvSpPr>
        <p:spPr bwMode="gray">
          <a:xfrm>
            <a:off x="315913" y="10969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Rectangle 9">
            <a:extLst>
              <a:ext uri="{FF2B5EF4-FFF2-40B4-BE49-F238E27FC236}">
                <a16:creationId xmlns:a16="http://schemas.microsoft.com/office/drawing/2014/main" id="{CFA8CCBA-8138-4CE7-BE98-6B8E72F3E927}"/>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4522" name="Rectangle 10">
            <a:extLst>
              <a:ext uri="{FF2B5EF4-FFF2-40B4-BE49-F238E27FC236}">
                <a16:creationId xmlns:a16="http://schemas.microsoft.com/office/drawing/2014/main" id="{730833C3-9320-4E79-B2DA-F61178E97409}"/>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3" name="Rectangle 11">
            <a:extLst>
              <a:ext uri="{FF2B5EF4-FFF2-40B4-BE49-F238E27FC236}">
                <a16:creationId xmlns:a16="http://schemas.microsoft.com/office/drawing/2014/main" id="{AB8F28BB-BEF9-4592-B8F6-09408E7E793F}"/>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p>
        </p:txBody>
      </p:sp>
      <p:sp>
        <p:nvSpPr>
          <p:cNvPr id="64524" name="Rectangle 12">
            <a:extLst>
              <a:ext uri="{FF2B5EF4-FFF2-40B4-BE49-F238E27FC236}">
                <a16:creationId xmlns:a16="http://schemas.microsoft.com/office/drawing/2014/main" id="{F19C3AFA-A6A9-4202-9782-190FAD4E4637}"/>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64525" name="Rectangle 13">
            <a:extLst>
              <a:ext uri="{FF2B5EF4-FFF2-40B4-BE49-F238E27FC236}">
                <a16:creationId xmlns:a16="http://schemas.microsoft.com/office/drawing/2014/main" id="{11B52528-777F-4F47-81B5-A3BE84722E07}"/>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ED26C733-4601-4E97-9AD2-FE977945902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01.wmf"/><Relationship Id="rId5" Type="http://schemas.openxmlformats.org/officeDocument/2006/relationships/oleObject" Target="../embeddings/oleObject87.bin"/><Relationship Id="rId4" Type="http://schemas.openxmlformats.org/officeDocument/2006/relationships/image" Target="../media/image102.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13.xml"/><Relationship Id="rId1" Type="http://schemas.openxmlformats.org/officeDocument/2006/relationships/vmlDrawing" Target="../drawings/vmlDrawing49.vml"/><Relationship Id="rId4" Type="http://schemas.openxmlformats.org/officeDocument/2006/relationships/image" Target="../media/image104.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105.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106.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91.bin"/><Relationship Id="rId5" Type="http://schemas.openxmlformats.org/officeDocument/2006/relationships/oleObject" Target="../embeddings/oleObject90.bin"/><Relationship Id="rId4" Type="http://schemas.openxmlformats.org/officeDocument/2006/relationships/image" Target="../media/image102.wmf"/></Relationships>
</file>

<file path=ppt/slides/_rels/slide105.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08.wmf"/><Relationship Id="rId5" Type="http://schemas.openxmlformats.org/officeDocument/2006/relationships/oleObject" Target="../embeddings/oleObject93.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95.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111.wmf"/></Relationships>
</file>

<file path=ppt/slides/_rels/slide107.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4.xml"/><Relationship Id="rId1" Type="http://schemas.openxmlformats.org/officeDocument/2006/relationships/vmlDrawing" Target="../drawings/vmlDrawing55.vml"/><Relationship Id="rId6" Type="http://schemas.openxmlformats.org/officeDocument/2006/relationships/image" Target="../media/image112.wmf"/><Relationship Id="rId5" Type="http://schemas.openxmlformats.org/officeDocument/2006/relationships/oleObject" Target="../embeddings/oleObject98.bin"/><Relationship Id="rId4" Type="http://schemas.openxmlformats.org/officeDocument/2006/relationships/image" Target="../media/image106.wmf"/><Relationship Id="rId9" Type="http://schemas.openxmlformats.org/officeDocument/2006/relationships/oleObject" Target="../embeddings/oleObject100.bin"/></Relationships>
</file>

<file path=ppt/slides/_rels/slide10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162.105.138.23/bdms/mr_index.asp?id=17"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116.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image" Target="../media/image106.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image" Target="../media/image106.wmf"/></Relationships>
</file>

<file path=ppt/slides/_rels/slide122.xml.rels><?xml version="1.0" encoding="UTF-8" standalone="yes"?>
<Relationships xmlns="http://schemas.openxmlformats.org/package/2006/relationships"><Relationship Id="rId3" Type="http://schemas.openxmlformats.org/officeDocument/2006/relationships/image" Target="../media/image119.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20.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9.bin"/><Relationship Id="rId18" Type="http://schemas.openxmlformats.org/officeDocument/2006/relationships/image" Target="../media/image18.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5.wmf"/><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17.wmf"/><Relationship Id="rId1" Type="http://schemas.openxmlformats.org/officeDocument/2006/relationships/vmlDrawing" Target="../drawings/vmlDrawing5.vml"/><Relationship Id="rId6" Type="http://schemas.openxmlformats.org/officeDocument/2006/relationships/image" Target="../media/image12.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4.emf"/><Relationship Id="rId4" Type="http://schemas.openxmlformats.org/officeDocument/2006/relationships/image" Target="../media/image11.wmf"/><Relationship Id="rId9" Type="http://schemas.openxmlformats.org/officeDocument/2006/relationships/oleObject" Target="../embeddings/oleObject7.bin"/><Relationship Id="rId14" Type="http://schemas.openxmlformats.org/officeDocument/2006/relationships/image" Target="../media/image1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emf"/><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2.xml"/><Relationship Id="rId1" Type="http://schemas.openxmlformats.org/officeDocument/2006/relationships/vmlDrawing" Target="../drawings/vmlDrawing7.v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ontrol" Target="../activeX/activeX3.xml"/><Relationship Id="rId1" Type="http://schemas.openxmlformats.org/officeDocument/2006/relationships/vmlDrawing" Target="../drawings/vmlDrawing9.v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4.bin"/><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30.bin"/><Relationship Id="rId4" Type="http://schemas.openxmlformats.org/officeDocument/2006/relationships/image" Target="../media/image39.wmf"/></Relationships>
</file>

<file path=ppt/slides/_rels/slide4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42.wmf"/><Relationship Id="rId5" Type="http://schemas.openxmlformats.org/officeDocument/2006/relationships/oleObject" Target="../embeddings/oleObject32.bin"/><Relationship Id="rId10" Type="http://schemas.openxmlformats.org/officeDocument/2006/relationships/image" Target="../media/image35.wmf"/><Relationship Id="rId4" Type="http://schemas.openxmlformats.org/officeDocument/2006/relationships/image" Target="../media/image41.wmf"/><Relationship Id="rId9" Type="http://schemas.openxmlformats.org/officeDocument/2006/relationships/oleObject" Target="../embeddings/oleObject3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36.bin"/><Relationship Id="rId4" Type="http://schemas.openxmlformats.org/officeDocument/2006/relationships/image" Target="../media/image4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46.wmf"/><Relationship Id="rId5" Type="http://schemas.openxmlformats.org/officeDocument/2006/relationships/oleObject" Target="../embeddings/oleObject39.bin"/><Relationship Id="rId4" Type="http://schemas.openxmlformats.org/officeDocument/2006/relationships/image" Target="../media/image45.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8.wmf"/><Relationship Id="rId5" Type="http://schemas.openxmlformats.org/officeDocument/2006/relationships/oleObject" Target="../embeddings/oleObject41.bin"/><Relationship Id="rId4" Type="http://schemas.openxmlformats.org/officeDocument/2006/relationships/image" Target="../media/image4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23.v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3.jpeg"/><Relationship Id="rId4" Type="http://schemas.openxmlformats.org/officeDocument/2006/relationships/image" Target="../media/image5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5.wmf"/><Relationship Id="rId5" Type="http://schemas.openxmlformats.org/officeDocument/2006/relationships/oleObject" Target="../embeddings/oleObject45.bin"/><Relationship Id="rId4" Type="http://schemas.openxmlformats.org/officeDocument/2006/relationships/image" Target="../media/image5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7.png"/><Relationship Id="rId4" Type="http://schemas.openxmlformats.org/officeDocument/2006/relationships/image" Target="../media/image56.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9.wmf"/></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1.wmf"/><Relationship Id="rId5" Type="http://schemas.openxmlformats.org/officeDocument/2006/relationships/oleObject" Target="../embeddings/oleObject50.bin"/><Relationship Id="rId4" Type="http://schemas.openxmlformats.org/officeDocument/2006/relationships/image" Target="../media/image60.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63.wmf"/></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ontrol" Target="../activeX/activeX5.xml"/><Relationship Id="rId1" Type="http://schemas.openxmlformats.org/officeDocument/2006/relationships/vmlDrawing" Target="../drawings/vmlDrawing31.vml"/><Relationship Id="rId4" Type="http://schemas.openxmlformats.org/officeDocument/2006/relationships/image" Target="../media/image64.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32.vml"/><Relationship Id="rId4" Type="http://schemas.openxmlformats.org/officeDocument/2006/relationships/image" Target="../media/image6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66.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34.vml"/><Relationship Id="rId4" Type="http://schemas.openxmlformats.org/officeDocument/2006/relationships/image" Target="../media/image71.png"/></Relationships>
</file>

<file path=ppt/slides/_rels/slide79.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75.wmf"/><Relationship Id="rId5" Type="http://schemas.openxmlformats.org/officeDocument/2006/relationships/oleObject" Target="../embeddings/oleObject56.bin"/><Relationship Id="rId4" Type="http://schemas.openxmlformats.org/officeDocument/2006/relationships/image" Target="../media/image74.wmf"/></Relationships>
</file>

<file path=ppt/slides/_rels/slide82.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79.wmf"/><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77.wmf"/><Relationship Id="rId11" Type="http://schemas.openxmlformats.org/officeDocument/2006/relationships/oleObject" Target="../embeddings/oleObject60.bin"/><Relationship Id="rId5" Type="http://schemas.openxmlformats.org/officeDocument/2006/relationships/oleObject" Target="../embeddings/oleObject58.bin"/><Relationship Id="rId10" Type="http://schemas.openxmlformats.org/officeDocument/2006/relationships/image" Target="../media/image81.png"/><Relationship Id="rId4" Type="http://schemas.openxmlformats.org/officeDocument/2006/relationships/image" Target="../media/image76.wmf"/><Relationship Id="rId9" Type="http://schemas.openxmlformats.org/officeDocument/2006/relationships/image" Target="../media/image80.pn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82.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83.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84.wmf"/></Relationships>
</file>

<file path=ppt/slides/_rels/slide8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88.wmf"/><Relationship Id="rId5" Type="http://schemas.openxmlformats.org/officeDocument/2006/relationships/oleObject" Target="../embeddings/oleObject65.bin"/><Relationship Id="rId4" Type="http://schemas.openxmlformats.org/officeDocument/2006/relationships/image" Target="../media/image8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90.wmf"/><Relationship Id="rId5" Type="http://schemas.openxmlformats.org/officeDocument/2006/relationships/oleObject" Target="../embeddings/oleObject67.bin"/><Relationship Id="rId4" Type="http://schemas.openxmlformats.org/officeDocument/2006/relationships/image" Target="../media/image89.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91.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92.wmf"/></Relationships>
</file>

<file path=ppt/slides/_rels/slide94.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77.wmf"/><Relationship Id="rId5" Type="http://schemas.openxmlformats.org/officeDocument/2006/relationships/oleObject" Target="../embeddings/oleObject71.bin"/><Relationship Id="rId4" Type="http://schemas.openxmlformats.org/officeDocument/2006/relationships/image" Target="../media/image93.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77.wmf"/><Relationship Id="rId11" Type="http://schemas.openxmlformats.org/officeDocument/2006/relationships/image" Target="../media/image96.png"/><Relationship Id="rId5" Type="http://schemas.openxmlformats.org/officeDocument/2006/relationships/oleObject" Target="../embeddings/oleObject74.bin"/><Relationship Id="rId10" Type="http://schemas.openxmlformats.org/officeDocument/2006/relationships/oleObject" Target="../embeddings/oleObject78.bin"/><Relationship Id="rId4" Type="http://schemas.openxmlformats.org/officeDocument/2006/relationships/image" Target="../media/image95.wmf"/><Relationship Id="rId9" Type="http://schemas.openxmlformats.org/officeDocument/2006/relationships/oleObject" Target="../embeddings/oleObject77.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98.wmf"/><Relationship Id="rId5" Type="http://schemas.openxmlformats.org/officeDocument/2006/relationships/oleObject" Target="../embeddings/oleObject80.bin"/><Relationship Id="rId4" Type="http://schemas.openxmlformats.org/officeDocument/2006/relationships/image" Target="../media/image97.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01.wmf"/><Relationship Id="rId11" Type="http://schemas.openxmlformats.org/officeDocument/2006/relationships/image" Target="../media/image103.wmf"/><Relationship Id="rId5" Type="http://schemas.openxmlformats.org/officeDocument/2006/relationships/oleObject" Target="../embeddings/oleObject82.bin"/><Relationship Id="rId10" Type="http://schemas.openxmlformats.org/officeDocument/2006/relationships/oleObject" Target="../embeddings/oleObject85.bin"/><Relationship Id="rId4" Type="http://schemas.openxmlformats.org/officeDocument/2006/relationships/image" Target="../media/image100.wmf"/><Relationship Id="rId9" Type="http://schemas.openxmlformats.org/officeDocument/2006/relationships/image" Target="../media/image10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9337B4C0-69D3-4285-9E18-11A299473FA6}"/>
              </a:ext>
            </a:extLst>
          </p:cNvPr>
          <p:cNvSpPr>
            <a:spLocks noGrp="1" noChangeArrowheads="1"/>
          </p:cNvSpPr>
          <p:nvPr>
            <p:ph type="title" idx="4294967295"/>
          </p:nvPr>
        </p:nvSpPr>
        <p:spPr>
          <a:xfrm>
            <a:off x="971550" y="-876300"/>
            <a:ext cx="8458200" cy="1752600"/>
          </a:xfrm>
        </p:spPr>
        <p:txBody>
          <a:bodyPr/>
          <a:lstStyle/>
          <a:p>
            <a:r>
              <a:rPr lang="zh-CN" altLang="en-US">
                <a:solidFill>
                  <a:srgbClr val="CC0000"/>
                </a:solidFill>
                <a:ea typeface="隶书" panose="02010509060101010101" pitchFamily="49" charset="-122"/>
              </a:rPr>
              <a:t>第二章原子的玻尔</a:t>
            </a:r>
            <a:r>
              <a:rPr lang="en-US" altLang="zh-CN">
                <a:solidFill>
                  <a:srgbClr val="CC0000"/>
                </a:solidFill>
                <a:latin typeface="Times New Roman" panose="02020603050405020304" pitchFamily="18" charset="0"/>
                <a:ea typeface="隶书" panose="02010509060101010101" pitchFamily="49" charset="-122"/>
              </a:rPr>
              <a:t>—</a:t>
            </a:r>
            <a:r>
              <a:rPr lang="zh-CN" altLang="en-US">
                <a:solidFill>
                  <a:srgbClr val="CC0000"/>
                </a:solidFill>
                <a:ea typeface="隶书" panose="02010509060101010101" pitchFamily="49" charset="-122"/>
              </a:rPr>
              <a:t>索末菲理论</a:t>
            </a:r>
            <a:r>
              <a:rPr lang="zh-CN" altLang="en-US"/>
              <a:t> </a:t>
            </a:r>
          </a:p>
        </p:txBody>
      </p:sp>
      <p:sp>
        <p:nvSpPr>
          <p:cNvPr id="203779" name="Rectangle 3">
            <a:extLst>
              <a:ext uri="{FF2B5EF4-FFF2-40B4-BE49-F238E27FC236}">
                <a16:creationId xmlns:a16="http://schemas.microsoft.com/office/drawing/2014/main" id="{66D87443-4BEC-4AA6-8DDF-E173B55859FA}"/>
              </a:ext>
            </a:extLst>
          </p:cNvPr>
          <p:cNvSpPr>
            <a:spLocks noChangeArrowheads="1"/>
          </p:cNvSpPr>
          <p:nvPr/>
        </p:nvSpPr>
        <p:spPr bwMode="auto">
          <a:xfrm>
            <a:off x="1258888" y="1412875"/>
            <a:ext cx="7489825"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chemeClr val="folHlink"/>
                </a:solidFill>
                <a:latin typeface="Times New Roman" panose="02020603050405020304" pitchFamily="18" charset="0"/>
                <a:ea typeface="楷体_GB2312" pitchFamily="49" charset="-122"/>
              </a:rPr>
              <a:t>§2.1 </a:t>
            </a:r>
            <a:r>
              <a:rPr lang="zh-CN" altLang="en-US" sz="3200" b="1">
                <a:solidFill>
                  <a:schemeClr val="folHlink"/>
                </a:solidFill>
                <a:latin typeface="Times New Roman" panose="02020603050405020304" pitchFamily="18" charset="0"/>
                <a:ea typeface="楷体_GB2312" pitchFamily="49" charset="-122"/>
              </a:rPr>
              <a:t>量子假说</a:t>
            </a:r>
          </a:p>
          <a:p>
            <a:pPr algn="l"/>
            <a:r>
              <a:rPr lang="en-US" altLang="zh-CN" sz="3200" b="1">
                <a:solidFill>
                  <a:schemeClr val="folHlink"/>
                </a:solidFill>
                <a:latin typeface="Times New Roman" panose="02020603050405020304" pitchFamily="18" charset="0"/>
                <a:ea typeface="楷体_GB2312" pitchFamily="49" charset="-122"/>
              </a:rPr>
              <a:t>§2.2 </a:t>
            </a:r>
            <a:r>
              <a:rPr lang="zh-CN" altLang="en-US" sz="3200" b="1">
                <a:solidFill>
                  <a:schemeClr val="folHlink"/>
                </a:solidFill>
                <a:latin typeface="Times New Roman" panose="02020603050405020304" pitchFamily="18" charset="0"/>
                <a:ea typeface="楷体_GB2312" pitchFamily="49" charset="-122"/>
              </a:rPr>
              <a:t>光谱 </a:t>
            </a:r>
          </a:p>
          <a:p>
            <a:pPr algn="l"/>
            <a:r>
              <a:rPr lang="en-US" altLang="zh-CN" sz="3200" b="1">
                <a:solidFill>
                  <a:schemeClr val="folHlink"/>
                </a:solidFill>
                <a:latin typeface="Times New Roman" panose="02020603050405020304" pitchFamily="18" charset="0"/>
                <a:ea typeface="楷体_GB2312" pitchFamily="49" charset="-122"/>
              </a:rPr>
              <a:t>§2.3 </a:t>
            </a:r>
            <a:r>
              <a:rPr lang="zh-CN" altLang="en-US" sz="3200" b="1">
                <a:solidFill>
                  <a:schemeClr val="folHlink"/>
                </a:solidFill>
                <a:latin typeface="Times New Roman" panose="02020603050405020304" pitchFamily="18" charset="0"/>
                <a:ea typeface="楷体_GB2312" pitchFamily="49" charset="-122"/>
              </a:rPr>
              <a:t>氢原子光谱及其经验规律 </a:t>
            </a:r>
          </a:p>
          <a:p>
            <a:pPr algn="l"/>
            <a:r>
              <a:rPr lang="en-US" altLang="zh-CN" sz="3200" b="1">
                <a:solidFill>
                  <a:schemeClr val="folHlink"/>
                </a:solidFill>
                <a:latin typeface="Times New Roman" panose="02020603050405020304" pitchFamily="18" charset="0"/>
                <a:ea typeface="楷体_GB2312" pitchFamily="49" charset="-122"/>
              </a:rPr>
              <a:t>§2.4 </a:t>
            </a:r>
            <a:r>
              <a:rPr lang="zh-CN" altLang="en-US" sz="3200" b="1">
                <a:solidFill>
                  <a:schemeClr val="folHlink"/>
                </a:solidFill>
                <a:latin typeface="Times New Roman" panose="02020603050405020304" pitchFamily="18" charset="0"/>
                <a:ea typeface="楷体_GB2312" pitchFamily="49" charset="-122"/>
              </a:rPr>
              <a:t>玻尔的氢原子理论 </a:t>
            </a:r>
          </a:p>
          <a:p>
            <a:pPr algn="l"/>
            <a:r>
              <a:rPr lang="en-US" altLang="zh-CN" sz="3200" b="1">
                <a:solidFill>
                  <a:schemeClr val="folHlink"/>
                </a:solidFill>
                <a:latin typeface="Times New Roman" panose="02020603050405020304" pitchFamily="18" charset="0"/>
                <a:ea typeface="楷体_GB2312" pitchFamily="49" charset="-122"/>
              </a:rPr>
              <a:t>§2.5 </a:t>
            </a:r>
            <a:r>
              <a:rPr lang="zh-CN" altLang="en-US" sz="3200" b="1">
                <a:solidFill>
                  <a:schemeClr val="folHlink"/>
                </a:solidFill>
                <a:latin typeface="Times New Roman" panose="02020603050405020304" pitchFamily="18" charset="0"/>
                <a:ea typeface="楷体_GB2312" pitchFamily="49" charset="-122"/>
              </a:rPr>
              <a:t>类氢离子的光谱 </a:t>
            </a:r>
          </a:p>
          <a:p>
            <a:pPr algn="l"/>
            <a:r>
              <a:rPr lang="en-US" altLang="zh-CN" sz="3200" b="1">
                <a:solidFill>
                  <a:schemeClr val="folHlink"/>
                </a:solidFill>
                <a:latin typeface="Times New Roman" panose="02020603050405020304" pitchFamily="18" charset="0"/>
                <a:ea typeface="楷体_GB2312" pitchFamily="49" charset="-122"/>
              </a:rPr>
              <a:t>§2.6 F</a:t>
            </a:r>
            <a:r>
              <a:rPr lang="zh-CN" altLang="en-US" sz="3200" b="1">
                <a:solidFill>
                  <a:schemeClr val="folHlink"/>
                </a:solidFill>
                <a:latin typeface="Times New Roman" panose="02020603050405020304" pitchFamily="18" charset="0"/>
                <a:ea typeface="楷体_GB2312" pitchFamily="49" charset="-122"/>
              </a:rPr>
              <a:t>－</a:t>
            </a:r>
            <a:r>
              <a:rPr lang="en-US" altLang="zh-CN" sz="3200" b="1">
                <a:solidFill>
                  <a:schemeClr val="folHlink"/>
                </a:solidFill>
                <a:latin typeface="Times New Roman" panose="02020603050405020304" pitchFamily="18" charset="0"/>
                <a:ea typeface="楷体_GB2312" pitchFamily="49" charset="-122"/>
              </a:rPr>
              <a:t>H</a:t>
            </a:r>
            <a:r>
              <a:rPr lang="zh-CN" altLang="en-US" sz="3200" b="1">
                <a:solidFill>
                  <a:schemeClr val="folHlink"/>
                </a:solidFill>
                <a:latin typeface="Times New Roman" panose="02020603050405020304" pitchFamily="18" charset="0"/>
                <a:ea typeface="楷体_GB2312" pitchFamily="49" charset="-122"/>
              </a:rPr>
              <a:t>实验</a:t>
            </a:r>
          </a:p>
          <a:p>
            <a:pPr algn="l"/>
            <a:r>
              <a:rPr lang="en-US" altLang="zh-CN" sz="3200" b="1">
                <a:solidFill>
                  <a:schemeClr val="folHlink"/>
                </a:solidFill>
                <a:latin typeface="Times New Roman" panose="02020603050405020304" pitchFamily="18" charset="0"/>
                <a:ea typeface="楷体_GB2312" pitchFamily="49" charset="-122"/>
              </a:rPr>
              <a:t>§2.7 </a:t>
            </a:r>
            <a:r>
              <a:rPr lang="zh-CN" altLang="en-US" sz="3200" b="1">
                <a:solidFill>
                  <a:schemeClr val="folHlink"/>
                </a:solidFill>
                <a:latin typeface="Times New Roman" panose="02020603050405020304" pitchFamily="18" charset="0"/>
                <a:ea typeface="楷体_GB2312" pitchFamily="49" charset="-122"/>
              </a:rPr>
              <a:t>广义量子化条件和索末菲理论 </a:t>
            </a:r>
          </a:p>
          <a:p>
            <a:pPr algn="l"/>
            <a:r>
              <a:rPr lang="en-US" altLang="zh-CN" sz="3200" b="1">
                <a:solidFill>
                  <a:schemeClr val="folHlink"/>
                </a:solidFill>
                <a:latin typeface="Times New Roman" panose="02020603050405020304" pitchFamily="18" charset="0"/>
                <a:ea typeface="楷体_GB2312" pitchFamily="49" charset="-122"/>
              </a:rPr>
              <a:t>§2.8 </a:t>
            </a:r>
            <a:r>
              <a:rPr lang="zh-CN" altLang="en-US" sz="3200" b="1">
                <a:solidFill>
                  <a:schemeClr val="folHlink"/>
                </a:solidFill>
                <a:latin typeface="Times New Roman" panose="02020603050405020304" pitchFamily="18" charset="0"/>
                <a:ea typeface="楷体_GB2312" pitchFamily="49" charset="-122"/>
              </a:rPr>
              <a:t>碱金属原子的光谱</a:t>
            </a:r>
            <a:r>
              <a:rPr lang="zh-CN" altLang="en-US" sz="3200">
                <a:solidFill>
                  <a:schemeClr val="folHlink"/>
                </a:solidFill>
                <a:latin typeface="Times New Roman" panose="02020603050405020304" pitchFamily="18" charset="0"/>
              </a:rPr>
              <a:t> </a:t>
            </a:r>
          </a:p>
          <a:p>
            <a:pPr algn="l"/>
            <a:r>
              <a:rPr lang="en-US" altLang="zh-CN" sz="3200" b="1">
                <a:solidFill>
                  <a:schemeClr val="folHlink"/>
                </a:solidFill>
                <a:latin typeface="Times New Roman" panose="02020603050405020304" pitchFamily="18" charset="0"/>
                <a:ea typeface="楷体_GB2312" pitchFamily="49" charset="-122"/>
              </a:rPr>
              <a:t>§2.9 </a:t>
            </a:r>
            <a:r>
              <a:rPr lang="zh-CN" altLang="en-US" sz="3200" b="1">
                <a:solidFill>
                  <a:schemeClr val="folHlink"/>
                </a:solidFill>
                <a:latin typeface="Times New Roman" panose="02020603050405020304" pitchFamily="18" charset="0"/>
                <a:ea typeface="楷体_GB2312" pitchFamily="49" charset="-122"/>
              </a:rPr>
              <a:t>原子实极化和轨道贯穿</a:t>
            </a:r>
            <a:r>
              <a:rPr lang="zh-CN" altLang="en-US" sz="3200">
                <a:solidFill>
                  <a:schemeClr val="folHlink"/>
                </a:solidFill>
                <a:latin typeface="Times New Roman" panose="02020603050405020304" pitchFamily="18" charset="0"/>
              </a:rPr>
              <a:t> </a:t>
            </a:r>
          </a:p>
          <a:p>
            <a:pPr algn="l"/>
            <a:r>
              <a:rPr lang="en-US" altLang="zh-CN" sz="3200" b="1">
                <a:solidFill>
                  <a:schemeClr val="folHlink"/>
                </a:solidFill>
                <a:latin typeface="楷体_GB2312" pitchFamily="49" charset="-122"/>
                <a:ea typeface="楷体_GB2312" pitchFamily="49" charset="-122"/>
              </a:rPr>
              <a:t>§</a:t>
            </a:r>
            <a:r>
              <a:rPr lang="en-US" altLang="zh-CN" sz="3200" b="1">
                <a:solidFill>
                  <a:schemeClr val="folHlink"/>
                </a:solidFill>
                <a:latin typeface="Times New Roman" panose="02020603050405020304" pitchFamily="18" charset="0"/>
                <a:ea typeface="楷体_GB2312" pitchFamily="49" charset="-122"/>
              </a:rPr>
              <a:t>2.10 </a:t>
            </a:r>
            <a:r>
              <a:rPr lang="zh-CN" altLang="en-US" sz="3200" b="1">
                <a:solidFill>
                  <a:schemeClr val="folHlink"/>
                </a:solidFill>
                <a:latin typeface="Times New Roman" panose="02020603050405020304" pitchFamily="18" charset="0"/>
                <a:ea typeface="楷体_GB2312" pitchFamily="49" charset="-122"/>
              </a:rPr>
              <a:t>碱金属原子光谱的精细结构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CAF605BF-7942-4D9A-92E4-7F9DDA268D43}"/>
              </a:ext>
            </a:extLst>
          </p:cNvPr>
          <p:cNvSpPr>
            <a:spLocks noGrp="1" noChangeArrowheads="1"/>
          </p:cNvSpPr>
          <p:nvPr>
            <p:ph type="body" idx="1"/>
          </p:nvPr>
        </p:nvSpPr>
        <p:spPr>
          <a:xfrm>
            <a:off x="539750" y="1341438"/>
            <a:ext cx="8083550" cy="5516562"/>
          </a:xfrm>
        </p:spPr>
        <p:txBody>
          <a:bodyPr/>
          <a:lstStyle/>
          <a:p>
            <a:pPr algn="just">
              <a:buFont typeface="Wingdings" panose="05000000000000000000" pitchFamily="2" charset="2"/>
              <a:buNone/>
            </a:pPr>
            <a:r>
              <a:rPr lang="zh-CN" altLang="en-US" sz="3600">
                <a:latin typeface="Arial Unicode MS" pitchFamily="34" charset="-122"/>
                <a:ea typeface="楷体_GB2312" pitchFamily="49" charset="-122"/>
              </a:rPr>
              <a:t>        </a:t>
            </a:r>
            <a:r>
              <a:rPr lang="zh-CN" altLang="en-US" sz="2400" b="1">
                <a:solidFill>
                  <a:schemeClr val="folHlink"/>
                </a:solidFill>
                <a:latin typeface="Times New Roman" panose="02020603050405020304" pitchFamily="18" charset="0"/>
                <a:ea typeface="楷体_GB2312" pitchFamily="49" charset="-122"/>
              </a:rPr>
              <a:t>由于量子化的概念同经典物理严重背离，故在十余年内，普朗克很后悔提出“量子说”，并试图把它纳入经典范畴，把这种量子化说成是“假量子化”；‘好比黄油，人们去商店买时，只能是整块买，但回到家里仍可以一点一点分割开’。</a:t>
            </a:r>
            <a:r>
              <a:rPr lang="zh-CN" altLang="en-US" sz="2400" b="1">
                <a:latin typeface="Times New Roman" panose="02020603050405020304" pitchFamily="18" charset="0"/>
                <a:ea typeface="楷体_GB2312" pitchFamily="49" charset="-122"/>
              </a:rPr>
              <a:t>只是在各种经典式的解释一一碰壁后，才理解到量子说的真正的深刻的含义。正因为普朗克的量子说与经典物理的概念是如此之不同，因此在普朗克公式正式提出后的五年中，没有人对其加以理会。直到</a:t>
            </a:r>
            <a:r>
              <a:rPr lang="en-US" altLang="zh-CN" sz="2400" b="1">
                <a:latin typeface="Times New Roman" panose="02020603050405020304" pitchFamily="18" charset="0"/>
                <a:ea typeface="楷体_GB2312" pitchFamily="49" charset="-122"/>
              </a:rPr>
              <a:t>1905</a:t>
            </a:r>
            <a:r>
              <a:rPr lang="zh-CN" altLang="en-US" sz="2400" b="1">
                <a:latin typeface="Times New Roman" panose="02020603050405020304" pitchFamily="18" charset="0"/>
                <a:ea typeface="楷体_GB2312" pitchFamily="49" charset="-122"/>
              </a:rPr>
              <a:t>年，才由爱因斯坦作了发展，提出光的量子说，用</a:t>
            </a:r>
            <a:r>
              <a:rPr lang="en-US" altLang="zh-CN" sz="2400" b="1" i="1">
                <a:latin typeface="Times New Roman" panose="02020603050405020304" pitchFamily="18" charset="0"/>
                <a:ea typeface="楷体_GB2312" pitchFamily="49" charset="-122"/>
              </a:rPr>
              <a:t>E </a:t>
            </a:r>
            <a:r>
              <a:rPr lang="en-US" altLang="zh-CN" sz="2400" b="1">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h</a:t>
            </a:r>
            <a:r>
              <a:rPr lang="en-US" altLang="zh-CN" sz="2400" b="1">
                <a:latin typeface="Times New Roman" panose="02020603050405020304" pitchFamily="18" charset="0"/>
                <a:ea typeface="楷体_GB2312" pitchFamily="49" charset="-122"/>
              </a:rPr>
              <a:t>ν</a:t>
            </a:r>
            <a:r>
              <a:rPr lang="zh-CN" altLang="en-US" sz="2400" b="1">
                <a:latin typeface="Times New Roman" panose="02020603050405020304" pitchFamily="18" charset="0"/>
                <a:ea typeface="楷体_GB2312" pitchFamily="49" charset="-122"/>
              </a:rPr>
              <a:t>成功地解释了光电效应。</a:t>
            </a:r>
          </a:p>
        </p:txBody>
      </p:sp>
    </p:spTree>
  </p:cSld>
  <p:clrMapOvr>
    <a:masterClrMapping/>
  </p:clrMapOvr>
  <p:transition>
    <p:push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5927EDBE-D34F-401F-9495-20598A911386}"/>
              </a:ext>
            </a:extLst>
          </p:cNvPr>
          <p:cNvSpPr>
            <a:spLocks noChangeArrowheads="1"/>
          </p:cNvSpPr>
          <p:nvPr/>
        </p:nvSpPr>
        <p:spPr bwMode="auto">
          <a:xfrm>
            <a:off x="539750" y="1341438"/>
            <a:ext cx="82089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对每一个谱线系，测出各谱线的波数后，用适当的数据处理方法可以比较准确地求得线系限的波数      。把每一条谱线的波数     代入上式。式中右边第二项的数值就可以求出。从这些数值再计算有效量子数</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。表</a:t>
            </a:r>
            <a:r>
              <a:rPr lang="en-US" altLang="zh-CN" b="1">
                <a:latin typeface="Times New Roman" panose="02020603050405020304" pitchFamily="18" charset="0"/>
                <a:ea typeface="楷体_GB2312" pitchFamily="49" charset="-122"/>
              </a:rPr>
              <a:t>A</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分别开列了锂和钠的各线系的第二光谱项值</a:t>
            </a:r>
            <a:r>
              <a:rPr lang="en-US" altLang="zh-CN" b="1">
                <a:latin typeface="Times New Roman" panose="02020603050405020304" pitchFamily="18" charset="0"/>
                <a:ea typeface="楷体_GB2312" pitchFamily="49" charset="-122"/>
              </a:rPr>
              <a:t>T</a:t>
            </a:r>
            <a:r>
              <a:rPr lang="zh-CN" altLang="en-US" b="1">
                <a:latin typeface="Times New Roman" panose="02020603050405020304" pitchFamily="18" charset="0"/>
                <a:ea typeface="楷体_GB2312" pitchFamily="49" charset="-122"/>
              </a:rPr>
              <a:t>和对应的</a:t>
            </a:r>
            <a:r>
              <a:rPr lang="en-US" altLang="zh-CN" b="1">
                <a:latin typeface="Times New Roman" panose="02020603050405020304" pitchFamily="18" charset="0"/>
                <a:ea typeface="楷体_GB2312" pitchFamily="49" charset="-122"/>
              </a:rPr>
              <a:t>n</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值</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表中第二辅线系那一行的第一个数值，即锂的</a:t>
            </a:r>
            <a:r>
              <a:rPr lang="en-US" altLang="zh-CN" b="1">
                <a:latin typeface="Times New Roman" panose="02020603050405020304" pitchFamily="18" charset="0"/>
                <a:ea typeface="楷体_GB2312" pitchFamily="49" charset="-122"/>
              </a:rPr>
              <a:t>43484.4</a:t>
            </a:r>
            <a:r>
              <a:rPr lang="zh-CN" altLang="en-US" b="1">
                <a:latin typeface="Times New Roman" panose="02020603050405020304" pitchFamily="18" charset="0"/>
                <a:ea typeface="楷体_GB2312" pitchFamily="49" charset="-122"/>
              </a:rPr>
              <a:t>厘米</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和钠的</a:t>
            </a:r>
            <a:r>
              <a:rPr lang="en-US" altLang="zh-CN" b="1">
                <a:latin typeface="Times New Roman" panose="02020603050405020304" pitchFamily="18" charset="0"/>
                <a:ea typeface="楷体_GB2312" pitchFamily="49" charset="-122"/>
              </a:rPr>
              <a:t>41444.9</a:t>
            </a:r>
            <a:r>
              <a:rPr lang="zh-CN" altLang="en-US" b="1">
                <a:latin typeface="Times New Roman" panose="02020603050405020304" pitchFamily="18" charset="0"/>
                <a:ea typeface="楷体_GB2312" pitchFamily="49" charset="-122"/>
              </a:rPr>
              <a:t>厘米</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，不是从那个线系求得的，下面要说明</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a:t>
            </a:r>
          </a:p>
        </p:txBody>
      </p:sp>
      <p:graphicFrame>
        <p:nvGraphicFramePr>
          <p:cNvPr id="301059" name="Object 3">
            <a:extLst>
              <a:ext uri="{FF2B5EF4-FFF2-40B4-BE49-F238E27FC236}">
                <a16:creationId xmlns:a16="http://schemas.microsoft.com/office/drawing/2014/main" id="{8FFD59E8-D24D-43A4-9E08-1A41DB7D63D3}"/>
              </a:ext>
            </a:extLst>
          </p:cNvPr>
          <p:cNvGraphicFramePr>
            <a:graphicFrameLocks noChangeAspect="1"/>
          </p:cNvGraphicFramePr>
          <p:nvPr/>
        </p:nvGraphicFramePr>
        <p:xfrm>
          <a:off x="6804025" y="1784350"/>
          <a:ext cx="439738" cy="504825"/>
        </p:xfrm>
        <a:graphic>
          <a:graphicData uri="http://schemas.openxmlformats.org/presentationml/2006/ole">
            <mc:AlternateContent xmlns:mc="http://schemas.openxmlformats.org/markup-compatibility/2006">
              <mc:Choice xmlns:v="urn:schemas-microsoft-com:vml" Requires="v">
                <p:oleObj spid="_x0000_s301061" r:id="rId3" imgW="190335" imgH="215713" progId="Equation.3">
                  <p:embed/>
                </p:oleObj>
              </mc:Choice>
              <mc:Fallback>
                <p:oleObj r:id="rId3" imgW="190335" imgH="2157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1784350"/>
                        <a:ext cx="4397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0" name="Object 4">
            <a:extLst>
              <a:ext uri="{FF2B5EF4-FFF2-40B4-BE49-F238E27FC236}">
                <a16:creationId xmlns:a16="http://schemas.microsoft.com/office/drawing/2014/main" id="{A3542509-8889-4E79-8EC5-4CC47ED81E8D}"/>
              </a:ext>
            </a:extLst>
          </p:cNvPr>
          <p:cNvGraphicFramePr>
            <a:graphicFrameLocks noChangeAspect="1"/>
          </p:cNvGraphicFramePr>
          <p:nvPr/>
        </p:nvGraphicFramePr>
        <p:xfrm>
          <a:off x="2484438" y="2205038"/>
          <a:ext cx="400050" cy="504825"/>
        </p:xfrm>
        <a:graphic>
          <a:graphicData uri="http://schemas.openxmlformats.org/presentationml/2006/ole">
            <mc:AlternateContent xmlns:mc="http://schemas.openxmlformats.org/markup-compatibility/2006">
              <mc:Choice xmlns:v="urn:schemas-microsoft-com:vml" Requires="v">
                <p:oleObj spid="_x0000_s301062" r:id="rId5" imgW="177646" imgH="228402" progId="Equation.3">
                  <p:embed/>
                </p:oleObj>
              </mc:Choice>
              <mc:Fallback>
                <p:oleObj r:id="rId5" imgW="177646" imgH="22840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205038"/>
                        <a:ext cx="4000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900" name="Object 4">
            <a:extLst>
              <a:ext uri="{FF2B5EF4-FFF2-40B4-BE49-F238E27FC236}">
                <a16:creationId xmlns:a16="http://schemas.microsoft.com/office/drawing/2014/main" id="{FCA82640-E6D6-43E1-89FA-6D84DFE11203}"/>
              </a:ext>
            </a:extLst>
          </p:cNvPr>
          <p:cNvGraphicFramePr>
            <a:graphicFrameLocks noChangeAspect="1"/>
          </p:cNvGraphicFramePr>
          <p:nvPr>
            <p:ph/>
          </p:nvPr>
        </p:nvGraphicFramePr>
        <p:xfrm>
          <a:off x="266700" y="1847850"/>
          <a:ext cx="8648700" cy="3867150"/>
        </p:xfrm>
        <a:graphic>
          <a:graphicData uri="http://schemas.openxmlformats.org/presentationml/2006/ole">
            <mc:AlternateContent xmlns:mc="http://schemas.openxmlformats.org/markup-compatibility/2006">
              <mc:Choice xmlns:v="urn:schemas-microsoft-com:vml" Requires="v">
                <p:oleObj spid="_x0000_s336902" name="Document" r:id="rId3" imgW="5280336" imgH="2368591" progId="Word.Document.8">
                  <p:embed/>
                </p:oleObj>
              </mc:Choice>
              <mc:Fallback>
                <p:oleObj name="Document" r:id="rId3" imgW="5280336" imgH="236859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847850"/>
                        <a:ext cx="8648700" cy="38671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082" name="Object 2">
            <a:extLst>
              <a:ext uri="{FF2B5EF4-FFF2-40B4-BE49-F238E27FC236}">
                <a16:creationId xmlns:a16="http://schemas.microsoft.com/office/drawing/2014/main" id="{522A0505-9948-4084-AFAA-E1C88A644465}"/>
              </a:ext>
            </a:extLst>
          </p:cNvPr>
          <p:cNvGraphicFramePr>
            <a:graphicFrameLocks noChangeAspect="1"/>
          </p:cNvGraphicFramePr>
          <p:nvPr/>
        </p:nvGraphicFramePr>
        <p:xfrm>
          <a:off x="0" y="1771650"/>
          <a:ext cx="9105900" cy="3810000"/>
        </p:xfrm>
        <a:graphic>
          <a:graphicData uri="http://schemas.openxmlformats.org/presentationml/2006/ole">
            <mc:AlternateContent xmlns:mc="http://schemas.openxmlformats.org/markup-compatibility/2006">
              <mc:Choice xmlns:v="urn:schemas-microsoft-com:vml" Requires="v">
                <p:oleObj spid="_x0000_s302084" name="Document" r:id="rId3" imgW="5694362" imgH="2387338" progId="Word.Document.8">
                  <p:embed/>
                </p:oleObj>
              </mc:Choice>
              <mc:Fallback>
                <p:oleObj name="Document" r:id="rId3" imgW="5694362" imgH="238733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1650"/>
                        <a:ext cx="9105900" cy="3810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B28A1345-EA63-4D23-9FF2-8527F834EE13}"/>
              </a:ext>
            </a:extLst>
          </p:cNvPr>
          <p:cNvSpPr>
            <a:spLocks noChangeArrowheads="1"/>
          </p:cNvSpPr>
          <p:nvPr/>
        </p:nvSpPr>
        <p:spPr bwMode="auto">
          <a:xfrm>
            <a:off x="827088" y="1557338"/>
            <a:ext cx="7777162"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b="1">
                <a:latin typeface="Times New Roman" panose="02020603050405020304" pitchFamily="18" charset="0"/>
                <a:ea typeface="楷体_GB2312" pitchFamily="49" charset="-122"/>
              </a:rPr>
              <a:t>表中的有效量子数</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有些很接近整数，有些离整数远一些。对于锂，从主线系、第一辅线系和柏格曼线系的数据可以看出，</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都比</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略小或相等</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个别的</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略大于</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，是由于其他原因，不在这里考虑</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，所以</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可以写成</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减去一个数值，也就是</a:t>
            </a:r>
            <a:r>
              <a:rPr lang="en-US" altLang="zh-CN" b="1" i="1">
                <a:solidFill>
                  <a:schemeClr val="hlink"/>
                </a:solidFill>
                <a:latin typeface="Times New Roman" panose="02020603050405020304" pitchFamily="18" charset="0"/>
                <a:ea typeface="楷体_GB2312" pitchFamily="49" charset="-122"/>
              </a:rPr>
              <a:t>n</a:t>
            </a:r>
            <a:r>
              <a:rPr lang="en-US" altLang="zh-CN" b="1" i="1" baseline="30000">
                <a:solidFill>
                  <a:schemeClr val="hlink"/>
                </a:solidFill>
                <a:latin typeface="Times New Roman" panose="02020603050405020304" pitchFamily="18" charset="0"/>
                <a:ea typeface="楷体_GB2312" pitchFamily="49" charset="-122"/>
              </a:rPr>
              <a:t>*</a:t>
            </a:r>
            <a:r>
              <a:rPr lang="zh-CN" altLang="en-US" b="1">
                <a:solidFill>
                  <a:schemeClr val="hlink"/>
                </a:solidFill>
                <a:latin typeface="Times New Roman" panose="02020603050405020304" pitchFamily="18" charset="0"/>
                <a:ea typeface="楷体_GB2312" pitchFamily="49" charset="-122"/>
              </a:rPr>
              <a:t>＝ </a:t>
            </a:r>
            <a:r>
              <a:rPr lang="en-US" altLang="zh-CN" b="1" i="1">
                <a:solidFill>
                  <a:schemeClr val="hlink"/>
                </a:solidFill>
                <a:latin typeface="Times New Roman" panose="02020603050405020304" pitchFamily="18" charset="0"/>
                <a:ea typeface="楷体_GB2312" pitchFamily="49" charset="-122"/>
              </a:rPr>
              <a:t>n</a:t>
            </a:r>
            <a:r>
              <a:rPr lang="en-US" altLang="zh-CN" b="1">
                <a:solidFill>
                  <a:schemeClr val="hlink"/>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a:t>
            </a:r>
            <a:r>
              <a:rPr lang="zh-CN" altLang="en-US" b="1">
                <a:solidFill>
                  <a:schemeClr val="folHlink"/>
                </a:solidFill>
                <a:latin typeface="Times New Roman" panose="02020603050405020304" pitchFamily="18" charset="0"/>
                <a:ea typeface="楷体_GB2312" pitchFamily="49" charset="-122"/>
              </a:rPr>
              <a:t>△就是两表中最后一列的数值（称为量子数亏损）</a:t>
            </a:r>
            <a:r>
              <a:rPr lang="zh-CN" altLang="en-US" b="1">
                <a:latin typeface="Times New Roman" panose="02020603050405020304" pitchFamily="18" charset="0"/>
                <a:ea typeface="楷体_GB2312" pitchFamily="49" charset="-122"/>
              </a:rPr>
              <a:t>。请注意，同一个线系的那些</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与主量子数</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的差△几乎相同，在下一节就要讨论产生这些情况的原因，那时就会了解为什么在表中第二列中指定了那些   值。</a:t>
            </a:r>
            <a:r>
              <a:rPr lang="zh-CN" altLang="en-US" b="1">
                <a:solidFill>
                  <a:srgbClr val="CC6600"/>
                </a:solidFill>
                <a:latin typeface="Times New Roman" panose="02020603050405020304" pitchFamily="18" charset="0"/>
                <a:ea typeface="楷体_GB2312" pitchFamily="49" charset="-122"/>
              </a:rPr>
              <a:t>这一列中</a:t>
            </a:r>
            <a:r>
              <a:rPr lang="en-US" altLang="zh-CN" b="1">
                <a:solidFill>
                  <a:srgbClr val="CC6600"/>
                </a:solidFill>
                <a:latin typeface="Times New Roman" panose="02020603050405020304" pitchFamily="18" charset="0"/>
                <a:ea typeface="楷体_GB2312" pitchFamily="49" charset="-122"/>
              </a:rPr>
              <a:t>s</a:t>
            </a:r>
            <a:r>
              <a:rPr lang="zh-CN" altLang="en-US" b="1">
                <a:solidFill>
                  <a:srgbClr val="CC6600"/>
                </a:solidFill>
                <a:latin typeface="Times New Roman" panose="02020603050405020304" pitchFamily="18" charset="0"/>
                <a:ea typeface="楷体_GB2312" pitchFamily="49" charset="-122"/>
              </a:rPr>
              <a:t>、</a:t>
            </a:r>
            <a:r>
              <a:rPr lang="en-US" altLang="zh-CN" b="1">
                <a:solidFill>
                  <a:srgbClr val="CC6600"/>
                </a:solidFill>
                <a:latin typeface="Times New Roman" panose="02020603050405020304" pitchFamily="18" charset="0"/>
                <a:ea typeface="楷体_GB2312" pitchFamily="49" charset="-122"/>
              </a:rPr>
              <a:t>p</a:t>
            </a:r>
            <a:r>
              <a:rPr lang="zh-CN" altLang="en-US" b="1">
                <a:solidFill>
                  <a:srgbClr val="CC6600"/>
                </a:solidFill>
                <a:latin typeface="Times New Roman" panose="02020603050405020304" pitchFamily="18" charset="0"/>
                <a:ea typeface="楷体_GB2312" pitchFamily="49" charset="-122"/>
              </a:rPr>
              <a:t>、</a:t>
            </a:r>
            <a:r>
              <a:rPr lang="en-US" altLang="zh-CN" b="1">
                <a:solidFill>
                  <a:srgbClr val="CC6600"/>
                </a:solidFill>
                <a:latin typeface="Times New Roman" panose="02020603050405020304" pitchFamily="18" charset="0"/>
                <a:ea typeface="楷体_GB2312" pitchFamily="49" charset="-122"/>
              </a:rPr>
              <a:t>d</a:t>
            </a:r>
            <a:r>
              <a:rPr lang="zh-CN" altLang="en-US" b="1">
                <a:solidFill>
                  <a:srgbClr val="CC6600"/>
                </a:solidFill>
                <a:latin typeface="Times New Roman" panose="02020603050405020304" pitchFamily="18" charset="0"/>
                <a:ea typeface="楷体_GB2312" pitchFamily="49" charset="-122"/>
              </a:rPr>
              <a:t>、</a:t>
            </a:r>
            <a:r>
              <a:rPr lang="en-US" altLang="zh-CN" b="1">
                <a:solidFill>
                  <a:srgbClr val="CC6600"/>
                </a:solidFill>
                <a:latin typeface="Times New Roman" panose="02020603050405020304" pitchFamily="18" charset="0"/>
                <a:ea typeface="楷体_GB2312" pitchFamily="49" charset="-122"/>
              </a:rPr>
              <a:t>f</a:t>
            </a:r>
            <a:r>
              <a:rPr lang="zh-CN" altLang="en-US" b="1">
                <a:solidFill>
                  <a:srgbClr val="CC6600"/>
                </a:solidFill>
                <a:latin typeface="Times New Roman" panose="02020603050405020304" pitchFamily="18" charset="0"/>
                <a:ea typeface="楷体_GB2312" pitchFamily="49" charset="-122"/>
              </a:rPr>
              <a:t>等字母是不同线系有关谱项的标记，也是相应的能级和电子态的标记</a:t>
            </a:r>
            <a:r>
              <a:rPr lang="zh-CN" altLang="en-US" b="1">
                <a:latin typeface="Times New Roman" panose="02020603050405020304" pitchFamily="18" charset="0"/>
                <a:ea typeface="楷体_GB2312" pitchFamily="49" charset="-122"/>
              </a:rPr>
              <a:t>。例如对应于主线系，前式中右边第二项都称</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项，相应的能级是</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能级，具有这样能级的电子态称</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态。</a:t>
            </a:r>
          </a:p>
        </p:txBody>
      </p:sp>
      <p:graphicFrame>
        <p:nvGraphicFramePr>
          <p:cNvPr id="303107" name="Object 3">
            <a:extLst>
              <a:ext uri="{FF2B5EF4-FFF2-40B4-BE49-F238E27FC236}">
                <a16:creationId xmlns:a16="http://schemas.microsoft.com/office/drawing/2014/main" id="{DD516706-3024-41CD-BD5C-2952203317FF}"/>
              </a:ext>
            </a:extLst>
          </p:cNvPr>
          <p:cNvGraphicFramePr>
            <a:graphicFrameLocks noChangeAspect="1"/>
          </p:cNvGraphicFramePr>
          <p:nvPr/>
        </p:nvGraphicFramePr>
        <p:xfrm>
          <a:off x="2484438" y="4797425"/>
          <a:ext cx="315912" cy="500063"/>
        </p:xfrm>
        <a:graphic>
          <a:graphicData uri="http://schemas.openxmlformats.org/presentationml/2006/ole">
            <mc:AlternateContent xmlns:mc="http://schemas.openxmlformats.org/markup-compatibility/2006">
              <mc:Choice xmlns:v="urn:schemas-microsoft-com:vml" Requires="v">
                <p:oleObj spid="_x0000_s303108" r:id="rId3" imgW="114102" imgH="177492" progId="Equation.3">
                  <p:embed/>
                </p:oleObj>
              </mc:Choice>
              <mc:Fallback>
                <p:oleObj r:id="rId3" imgW="114102" imgH="17749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797425"/>
                        <a:ext cx="315912"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DD9F7747-31DB-4689-9821-3AACCCE45378}"/>
              </a:ext>
            </a:extLst>
          </p:cNvPr>
          <p:cNvSpPr>
            <a:spLocks noChangeArrowheads="1"/>
          </p:cNvSpPr>
          <p:nvPr/>
        </p:nvSpPr>
        <p:spPr bwMode="auto">
          <a:xfrm>
            <a:off x="684213" y="1557338"/>
            <a:ext cx="8064500"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b="1">
                <a:latin typeface="Times New Roman" panose="02020603050405020304" pitchFamily="18" charset="0"/>
                <a:ea typeface="楷体_GB2312" pitchFamily="49" charset="-122"/>
              </a:rPr>
              <a:t>        在这些光谱线系的研究中还可以发现每一个线系的线系限的波数恰好是另一个线系的第二谱项值中最大的。以锂为例，两个辅线系的      等于表中主线系的第二谱值中最大那一个，即</a:t>
            </a:r>
            <a:r>
              <a:rPr lang="en-US" altLang="zh-CN" b="1">
                <a:latin typeface="Times New Roman" panose="02020603050405020304" pitchFamily="18" charset="0"/>
                <a:ea typeface="楷体_GB2312" pitchFamily="49" charset="-122"/>
              </a:rPr>
              <a:t>28581.4</a:t>
            </a:r>
            <a:r>
              <a:rPr lang="zh-CN" altLang="en-US" b="1">
                <a:latin typeface="Times New Roman" panose="02020603050405020304" pitchFamily="18" charset="0"/>
                <a:ea typeface="楷体_GB2312" pitchFamily="49" charset="-122"/>
              </a:rPr>
              <a:t>厘米</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。柏格曼线系的       等于第一辅线系的第二谱项值最大的那一个，即</a:t>
            </a:r>
            <a:r>
              <a:rPr lang="en-US" altLang="zh-CN" b="1">
                <a:latin typeface="Times New Roman" panose="02020603050405020304" pitchFamily="18" charset="0"/>
                <a:ea typeface="楷体_GB2312" pitchFamily="49" charset="-122"/>
              </a:rPr>
              <a:t>12202.5</a:t>
            </a:r>
            <a:r>
              <a:rPr lang="zh-CN" altLang="en-US" b="1">
                <a:latin typeface="Times New Roman" panose="02020603050405020304" pitchFamily="18" charset="0"/>
                <a:ea typeface="楷体_GB2312" pitchFamily="49" charset="-122"/>
              </a:rPr>
              <a:t>厘米</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。主线系  的        等于表中的</a:t>
            </a:r>
            <a:r>
              <a:rPr lang="en-US" altLang="zh-CN" b="1">
                <a:latin typeface="Times New Roman" panose="02020603050405020304" pitchFamily="18" charset="0"/>
                <a:ea typeface="楷体_GB2312" pitchFamily="49" charset="-122"/>
              </a:rPr>
              <a:t>43484.4</a:t>
            </a:r>
            <a:r>
              <a:rPr lang="zh-CN" altLang="en-US" b="1">
                <a:latin typeface="Times New Roman" panose="02020603050405020304" pitchFamily="18" charset="0"/>
                <a:ea typeface="楷体_GB2312" pitchFamily="49" charset="-122"/>
              </a:rPr>
              <a:t>厘米</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。从这数值算出的</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等于</a:t>
            </a:r>
            <a:r>
              <a:rPr lang="en-US" altLang="zh-CN" b="1">
                <a:latin typeface="Times New Roman" panose="02020603050405020304" pitchFamily="18" charset="0"/>
                <a:ea typeface="楷体_GB2312" pitchFamily="49" charset="-122"/>
              </a:rPr>
              <a:t>1.589</a:t>
            </a:r>
            <a:r>
              <a:rPr lang="zh-CN" altLang="en-US" b="1">
                <a:latin typeface="Times New Roman" panose="02020603050405020304" pitchFamily="18" charset="0"/>
                <a:ea typeface="楷体_GB2312" pitchFamily="49" charset="-122"/>
              </a:rPr>
              <a:t>，从</a:t>
            </a:r>
            <a:r>
              <a:rPr lang="en-US" altLang="zh-CN" b="1">
                <a:latin typeface="Times New Roman" panose="02020603050405020304" pitchFamily="18" charset="0"/>
                <a:ea typeface="楷体_GB2312" pitchFamily="49" charset="-122"/>
              </a:rPr>
              <a:t>1.589</a:t>
            </a:r>
            <a:r>
              <a:rPr lang="zh-CN" altLang="en-US" b="1">
                <a:latin typeface="Times New Roman" panose="02020603050405020304" pitchFamily="18" charset="0"/>
                <a:ea typeface="楷体_GB2312" pitchFamily="49" charset="-122"/>
              </a:rPr>
              <a:t>与整数的差别来看，是同第二辅线系的第二光谱项同类的，所以把它列在那一类，成为其中数值最大的。</a:t>
            </a:r>
          </a:p>
        </p:txBody>
      </p:sp>
      <p:graphicFrame>
        <p:nvGraphicFramePr>
          <p:cNvPr id="304131" name="Object 3">
            <a:extLst>
              <a:ext uri="{FF2B5EF4-FFF2-40B4-BE49-F238E27FC236}">
                <a16:creationId xmlns:a16="http://schemas.microsoft.com/office/drawing/2014/main" id="{DEEE7F5F-E114-4790-8B17-5786A52EF0B0}"/>
              </a:ext>
            </a:extLst>
          </p:cNvPr>
          <p:cNvGraphicFramePr>
            <a:graphicFrameLocks noChangeAspect="1"/>
          </p:cNvGraphicFramePr>
          <p:nvPr/>
        </p:nvGraphicFramePr>
        <p:xfrm>
          <a:off x="3851275" y="2349500"/>
          <a:ext cx="406400" cy="468313"/>
        </p:xfrm>
        <a:graphic>
          <a:graphicData uri="http://schemas.openxmlformats.org/presentationml/2006/ole">
            <mc:AlternateContent xmlns:mc="http://schemas.openxmlformats.org/markup-compatibility/2006">
              <mc:Choice xmlns:v="urn:schemas-microsoft-com:vml" Requires="v">
                <p:oleObj spid="_x0000_s304138" r:id="rId3" imgW="190335" imgH="215713" progId="Equation.3">
                  <p:embed/>
                </p:oleObj>
              </mc:Choice>
              <mc:Fallback>
                <p:oleObj r:id="rId3" imgW="190335" imgH="2157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349500"/>
                        <a:ext cx="4064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2" name="Object 4">
            <a:extLst>
              <a:ext uri="{FF2B5EF4-FFF2-40B4-BE49-F238E27FC236}">
                <a16:creationId xmlns:a16="http://schemas.microsoft.com/office/drawing/2014/main" id="{EA6AC15C-5847-4044-89A3-3C5D67BEDFD5}"/>
              </a:ext>
            </a:extLst>
          </p:cNvPr>
          <p:cNvGraphicFramePr>
            <a:graphicFrameLocks noChangeAspect="1"/>
          </p:cNvGraphicFramePr>
          <p:nvPr/>
        </p:nvGraphicFramePr>
        <p:xfrm>
          <a:off x="6588125" y="2781300"/>
          <a:ext cx="406400" cy="466725"/>
        </p:xfrm>
        <a:graphic>
          <a:graphicData uri="http://schemas.openxmlformats.org/presentationml/2006/ole">
            <mc:AlternateContent xmlns:mc="http://schemas.openxmlformats.org/markup-compatibility/2006">
              <mc:Choice xmlns:v="urn:schemas-microsoft-com:vml" Requires="v">
                <p:oleObj spid="_x0000_s304139" r:id="rId5" imgW="190335" imgH="215713" progId="Equation.3">
                  <p:embed/>
                </p:oleObj>
              </mc:Choice>
              <mc:Fallback>
                <p:oleObj r:id="rId5" imgW="190335"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2781300"/>
                        <a:ext cx="4064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3" name="Object 5">
            <a:extLst>
              <a:ext uri="{FF2B5EF4-FFF2-40B4-BE49-F238E27FC236}">
                <a16:creationId xmlns:a16="http://schemas.microsoft.com/office/drawing/2014/main" id="{F0D1D225-12B1-491A-9AA4-F5B59158DFD6}"/>
              </a:ext>
            </a:extLst>
          </p:cNvPr>
          <p:cNvGraphicFramePr>
            <a:graphicFrameLocks noChangeAspect="1"/>
          </p:cNvGraphicFramePr>
          <p:nvPr/>
        </p:nvGraphicFramePr>
        <p:xfrm>
          <a:off x="1187450" y="3573463"/>
          <a:ext cx="406400" cy="468312"/>
        </p:xfrm>
        <a:graphic>
          <a:graphicData uri="http://schemas.openxmlformats.org/presentationml/2006/ole">
            <mc:AlternateContent xmlns:mc="http://schemas.openxmlformats.org/markup-compatibility/2006">
              <mc:Choice xmlns:v="urn:schemas-microsoft-com:vml" Requires="v">
                <p:oleObj spid="_x0000_s304140" r:id="rId6" imgW="190335" imgH="215713" progId="Equation.3">
                  <p:embed/>
                </p:oleObj>
              </mc:Choice>
              <mc:Fallback>
                <p:oleObj r:id="rId6" imgW="190335" imgH="2157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573463"/>
                        <a:ext cx="40640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948" name="Object 4">
            <a:extLst>
              <a:ext uri="{FF2B5EF4-FFF2-40B4-BE49-F238E27FC236}">
                <a16:creationId xmlns:a16="http://schemas.microsoft.com/office/drawing/2014/main" id="{56155D7D-4AE2-4071-82A4-01C23482EE05}"/>
              </a:ext>
            </a:extLst>
          </p:cNvPr>
          <p:cNvGraphicFramePr>
            <a:graphicFrameLocks noChangeAspect="1"/>
          </p:cNvGraphicFramePr>
          <p:nvPr/>
        </p:nvGraphicFramePr>
        <p:xfrm>
          <a:off x="4246563" y="2051050"/>
          <a:ext cx="4030662" cy="900113"/>
        </p:xfrm>
        <a:graphic>
          <a:graphicData uri="http://schemas.openxmlformats.org/presentationml/2006/ole">
            <mc:AlternateContent xmlns:mc="http://schemas.openxmlformats.org/markup-compatibility/2006">
              <mc:Choice xmlns:v="urn:schemas-microsoft-com:vml" Requires="v">
                <p:oleObj spid="_x0000_s338957" name="公式" r:id="rId3" imgW="3136680" imgH="698400" progId="Equation.3">
                  <p:embed/>
                </p:oleObj>
              </mc:Choice>
              <mc:Fallback>
                <p:oleObj name="公式" r:id="rId3" imgW="3136680" imgH="698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563" y="2051050"/>
                        <a:ext cx="4030662" cy="900113"/>
                      </a:xfrm>
                      <a:prstGeom prst="rect">
                        <a:avLst/>
                      </a:prstGeom>
                      <a:solidFill>
                        <a:srgbClr val="CCFFFF"/>
                      </a:solidFill>
                    </p:spPr>
                  </p:pic>
                </p:oleObj>
              </mc:Fallback>
            </mc:AlternateContent>
          </a:graphicData>
        </a:graphic>
      </p:graphicFrame>
      <p:graphicFrame>
        <p:nvGraphicFramePr>
          <p:cNvPr id="338949" name="Object 5">
            <a:extLst>
              <a:ext uri="{FF2B5EF4-FFF2-40B4-BE49-F238E27FC236}">
                <a16:creationId xmlns:a16="http://schemas.microsoft.com/office/drawing/2014/main" id="{67F70FF3-88F1-4339-B240-ECCA636607F1}"/>
              </a:ext>
            </a:extLst>
          </p:cNvPr>
          <p:cNvGraphicFramePr>
            <a:graphicFrameLocks noChangeAspect="1"/>
          </p:cNvGraphicFramePr>
          <p:nvPr/>
        </p:nvGraphicFramePr>
        <p:xfrm>
          <a:off x="4246563" y="3238500"/>
          <a:ext cx="3808412" cy="850900"/>
        </p:xfrm>
        <a:graphic>
          <a:graphicData uri="http://schemas.openxmlformats.org/presentationml/2006/ole">
            <mc:AlternateContent xmlns:mc="http://schemas.openxmlformats.org/markup-compatibility/2006">
              <mc:Choice xmlns:v="urn:schemas-microsoft-com:vml" Requires="v">
                <p:oleObj spid="_x0000_s338958" name="公式" r:id="rId5" imgW="3136680" imgH="698400" progId="Equation.3">
                  <p:embed/>
                </p:oleObj>
              </mc:Choice>
              <mc:Fallback>
                <p:oleObj name="公式" r:id="rId5" imgW="3136680" imgH="698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6563" y="3238500"/>
                        <a:ext cx="3808412" cy="850900"/>
                      </a:xfrm>
                      <a:prstGeom prst="rect">
                        <a:avLst/>
                      </a:prstGeom>
                      <a:solidFill>
                        <a:srgbClr val="FFCC99"/>
                      </a:solidFill>
                    </p:spPr>
                  </p:pic>
                </p:oleObj>
              </mc:Fallback>
            </mc:AlternateContent>
          </a:graphicData>
        </a:graphic>
      </p:graphicFrame>
      <p:sp>
        <p:nvSpPr>
          <p:cNvPr id="338950" name="Rectangle 6">
            <a:extLst>
              <a:ext uri="{FF2B5EF4-FFF2-40B4-BE49-F238E27FC236}">
                <a16:creationId xmlns:a16="http://schemas.microsoft.com/office/drawing/2014/main" id="{2E128700-D29E-4E7A-907B-03851B1861F7}"/>
              </a:ext>
            </a:extLst>
          </p:cNvPr>
          <p:cNvSpPr>
            <a:spLocks noChangeArrowheads="1"/>
          </p:cNvSpPr>
          <p:nvPr/>
        </p:nvSpPr>
        <p:spPr bwMode="auto">
          <a:xfrm>
            <a:off x="1008063" y="3417888"/>
            <a:ext cx="2879725"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b="1">
                <a:latin typeface="Times New Roman" panose="02020603050405020304" pitchFamily="18" charset="0"/>
                <a:ea typeface="楷体_GB2312" pitchFamily="49" charset="-122"/>
              </a:rPr>
              <a:t>第二辅线系（</a:t>
            </a:r>
            <a:r>
              <a:rPr lang="en-US" altLang="zh-CN" b="1" i="1">
                <a:latin typeface="Times New Roman" panose="02020603050405020304" pitchFamily="18" charset="0"/>
                <a:ea typeface="楷体_GB2312" pitchFamily="49" charset="-122"/>
              </a:rPr>
              <a:t>ns-2p</a:t>
            </a:r>
            <a:r>
              <a:rPr lang="zh-CN" altLang="en-US" b="1">
                <a:latin typeface="Times New Roman" panose="02020603050405020304" pitchFamily="18" charset="0"/>
                <a:ea typeface="楷体_GB2312" pitchFamily="49" charset="-122"/>
              </a:rPr>
              <a:t>）</a:t>
            </a:r>
            <a:r>
              <a:rPr lang="zh-CN" altLang="en-US" b="1">
                <a:latin typeface="Times New Roman" panose="02020603050405020304" pitchFamily="18" charset="0"/>
              </a:rPr>
              <a:t> </a:t>
            </a:r>
          </a:p>
        </p:txBody>
      </p:sp>
      <p:sp>
        <p:nvSpPr>
          <p:cNvPr id="338951" name="Rectangle 7">
            <a:extLst>
              <a:ext uri="{FF2B5EF4-FFF2-40B4-BE49-F238E27FC236}">
                <a16:creationId xmlns:a16="http://schemas.microsoft.com/office/drawing/2014/main" id="{787D56FC-E289-4870-BA93-298C441E8BBB}"/>
              </a:ext>
            </a:extLst>
          </p:cNvPr>
          <p:cNvSpPr>
            <a:spLocks noChangeArrowheads="1"/>
          </p:cNvSpPr>
          <p:nvPr/>
        </p:nvSpPr>
        <p:spPr bwMode="auto">
          <a:xfrm>
            <a:off x="1008063" y="2266950"/>
            <a:ext cx="2879725"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b="1">
                <a:latin typeface="Times New Roman" panose="02020603050405020304" pitchFamily="18" charset="0"/>
                <a:ea typeface="楷体_GB2312" pitchFamily="49" charset="-122"/>
              </a:rPr>
              <a:t>主    线    系（</a:t>
            </a:r>
            <a:r>
              <a:rPr lang="en-US" altLang="zh-CN" b="1" i="1">
                <a:latin typeface="Times New Roman" panose="02020603050405020304" pitchFamily="18" charset="0"/>
                <a:ea typeface="楷体_GB2312" pitchFamily="49" charset="-122"/>
              </a:rPr>
              <a:t>np-2s</a:t>
            </a:r>
            <a:r>
              <a:rPr lang="zh-CN" altLang="en-US" b="1">
                <a:latin typeface="Times New Roman" panose="02020603050405020304" pitchFamily="18" charset="0"/>
                <a:ea typeface="楷体_GB2312" pitchFamily="49" charset="-122"/>
              </a:rPr>
              <a:t>）</a:t>
            </a:r>
            <a:r>
              <a:rPr lang="zh-CN" altLang="en-US" b="1">
                <a:latin typeface="Times New Roman" panose="02020603050405020304" pitchFamily="18" charset="0"/>
              </a:rPr>
              <a:t> </a:t>
            </a:r>
          </a:p>
        </p:txBody>
      </p:sp>
      <p:sp>
        <p:nvSpPr>
          <p:cNvPr id="338952" name="Rectangle 8">
            <a:extLst>
              <a:ext uri="{FF2B5EF4-FFF2-40B4-BE49-F238E27FC236}">
                <a16:creationId xmlns:a16="http://schemas.microsoft.com/office/drawing/2014/main" id="{8A616FCC-E87B-4B53-A998-55A65F532A48}"/>
              </a:ext>
            </a:extLst>
          </p:cNvPr>
          <p:cNvSpPr>
            <a:spLocks noChangeArrowheads="1"/>
          </p:cNvSpPr>
          <p:nvPr/>
        </p:nvSpPr>
        <p:spPr bwMode="auto">
          <a:xfrm>
            <a:off x="1116013" y="1412875"/>
            <a:ext cx="7632700" cy="493713"/>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b="1">
                <a:ea typeface="楷体_GB2312" pitchFamily="49" charset="-122"/>
              </a:rPr>
              <a:t>把</a:t>
            </a:r>
            <a:r>
              <a:rPr lang="zh-CN" altLang="en-US" b="1">
                <a:solidFill>
                  <a:schemeClr val="hlink"/>
                </a:solidFill>
                <a:ea typeface="楷体_GB2312" pitchFamily="49" charset="-122"/>
              </a:rPr>
              <a:t>锂</a:t>
            </a:r>
            <a:r>
              <a:rPr lang="zh-CN" altLang="en-US" b="1">
                <a:ea typeface="楷体_GB2312" pitchFamily="49" charset="-122"/>
              </a:rPr>
              <a:t>的四个光谱线系的数值关系总结为下列四个公式：</a:t>
            </a:r>
            <a:r>
              <a:rPr lang="zh-CN" altLang="en-US"/>
              <a:t> </a:t>
            </a:r>
          </a:p>
        </p:txBody>
      </p:sp>
      <p:graphicFrame>
        <p:nvGraphicFramePr>
          <p:cNvPr id="338953" name="Object 9">
            <a:extLst>
              <a:ext uri="{FF2B5EF4-FFF2-40B4-BE49-F238E27FC236}">
                <a16:creationId xmlns:a16="http://schemas.microsoft.com/office/drawing/2014/main" id="{BB27972A-53A1-4AC6-A7FD-63CC96ADD150}"/>
              </a:ext>
            </a:extLst>
          </p:cNvPr>
          <p:cNvGraphicFramePr>
            <a:graphicFrameLocks noChangeAspect="1"/>
          </p:cNvGraphicFramePr>
          <p:nvPr/>
        </p:nvGraphicFramePr>
        <p:xfrm>
          <a:off x="4246563" y="5576888"/>
          <a:ext cx="4056062" cy="900112"/>
        </p:xfrm>
        <a:graphic>
          <a:graphicData uri="http://schemas.openxmlformats.org/presentationml/2006/ole">
            <mc:AlternateContent xmlns:mc="http://schemas.openxmlformats.org/markup-compatibility/2006">
              <mc:Choice xmlns:v="urn:schemas-microsoft-com:vml" Requires="v">
                <p:oleObj spid="_x0000_s338959" name="公式" r:id="rId7" imgW="3162240" imgH="698400" progId="Equation.3">
                  <p:embed/>
                </p:oleObj>
              </mc:Choice>
              <mc:Fallback>
                <p:oleObj name="公式" r:id="rId7" imgW="3162240" imgH="6984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6563" y="5576888"/>
                        <a:ext cx="4056062" cy="900112"/>
                      </a:xfrm>
                      <a:prstGeom prst="rect">
                        <a:avLst/>
                      </a:prstGeom>
                      <a:solidFill>
                        <a:srgbClr val="CC99FF"/>
                      </a:solidFill>
                    </p:spPr>
                  </p:pic>
                </p:oleObj>
              </mc:Fallback>
            </mc:AlternateContent>
          </a:graphicData>
        </a:graphic>
      </p:graphicFrame>
      <p:graphicFrame>
        <p:nvGraphicFramePr>
          <p:cNvPr id="338954" name="Object 10">
            <a:extLst>
              <a:ext uri="{FF2B5EF4-FFF2-40B4-BE49-F238E27FC236}">
                <a16:creationId xmlns:a16="http://schemas.microsoft.com/office/drawing/2014/main" id="{94869080-7D65-40AF-B63B-FE24DD30002E}"/>
              </a:ext>
            </a:extLst>
          </p:cNvPr>
          <p:cNvGraphicFramePr>
            <a:graphicFrameLocks noChangeAspect="1"/>
          </p:cNvGraphicFramePr>
          <p:nvPr/>
        </p:nvGraphicFramePr>
        <p:xfrm>
          <a:off x="4246563" y="4389438"/>
          <a:ext cx="4038600" cy="900112"/>
        </p:xfrm>
        <a:graphic>
          <a:graphicData uri="http://schemas.openxmlformats.org/presentationml/2006/ole">
            <mc:AlternateContent xmlns:mc="http://schemas.openxmlformats.org/markup-compatibility/2006">
              <mc:Choice xmlns:v="urn:schemas-microsoft-com:vml" Requires="v">
                <p:oleObj spid="_x0000_s338960" name="公式" r:id="rId9" imgW="3149280" imgH="698400" progId="Equation.3">
                  <p:embed/>
                </p:oleObj>
              </mc:Choice>
              <mc:Fallback>
                <p:oleObj name="公式" r:id="rId9" imgW="3149280" imgH="698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6563" y="4389438"/>
                        <a:ext cx="4038600" cy="900112"/>
                      </a:xfrm>
                      <a:prstGeom prst="rect">
                        <a:avLst/>
                      </a:prstGeom>
                      <a:solidFill>
                        <a:srgbClr val="FFCC99"/>
                      </a:solidFill>
                    </p:spPr>
                  </p:pic>
                </p:oleObj>
              </mc:Fallback>
            </mc:AlternateContent>
          </a:graphicData>
        </a:graphic>
      </p:graphicFrame>
      <p:sp>
        <p:nvSpPr>
          <p:cNvPr id="338955" name="Rectangle 11">
            <a:extLst>
              <a:ext uri="{FF2B5EF4-FFF2-40B4-BE49-F238E27FC236}">
                <a16:creationId xmlns:a16="http://schemas.microsoft.com/office/drawing/2014/main" id="{6EC2A807-F03D-40A6-AFEA-6344CEDE56E9}"/>
              </a:ext>
            </a:extLst>
          </p:cNvPr>
          <p:cNvSpPr>
            <a:spLocks noChangeArrowheads="1"/>
          </p:cNvSpPr>
          <p:nvPr/>
        </p:nvSpPr>
        <p:spPr bwMode="auto">
          <a:xfrm>
            <a:off x="1008063" y="4570413"/>
            <a:ext cx="2879725"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b="1">
                <a:latin typeface="Times New Roman" panose="02020603050405020304" pitchFamily="18" charset="0"/>
                <a:ea typeface="楷体_GB2312" pitchFamily="49" charset="-122"/>
              </a:rPr>
              <a:t>第一辅线系（</a:t>
            </a:r>
            <a:r>
              <a:rPr lang="en-US" altLang="zh-CN" b="1" i="1">
                <a:latin typeface="Times New Roman" panose="02020603050405020304" pitchFamily="18" charset="0"/>
                <a:ea typeface="楷体_GB2312" pitchFamily="49" charset="-122"/>
              </a:rPr>
              <a:t>nd-2p</a:t>
            </a:r>
            <a:r>
              <a:rPr lang="zh-CN" altLang="en-US" b="1">
                <a:latin typeface="Times New Roman" panose="02020603050405020304" pitchFamily="18" charset="0"/>
                <a:ea typeface="楷体_GB2312" pitchFamily="49" charset="-122"/>
              </a:rPr>
              <a:t>） </a:t>
            </a:r>
            <a:endParaRPr lang="zh-CN" altLang="en-US" b="1">
              <a:latin typeface="Times New Roman" panose="02020603050405020304" pitchFamily="18" charset="0"/>
            </a:endParaRPr>
          </a:p>
        </p:txBody>
      </p:sp>
      <p:sp>
        <p:nvSpPr>
          <p:cNvPr id="338956" name="Rectangle 12">
            <a:extLst>
              <a:ext uri="{FF2B5EF4-FFF2-40B4-BE49-F238E27FC236}">
                <a16:creationId xmlns:a16="http://schemas.microsoft.com/office/drawing/2014/main" id="{5803F765-83EC-472D-B914-8148A899CB00}"/>
              </a:ext>
            </a:extLst>
          </p:cNvPr>
          <p:cNvSpPr>
            <a:spLocks noChangeArrowheads="1"/>
          </p:cNvSpPr>
          <p:nvPr/>
        </p:nvSpPr>
        <p:spPr bwMode="auto">
          <a:xfrm>
            <a:off x="1008063" y="5757863"/>
            <a:ext cx="2879725"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b="1">
                <a:latin typeface="Times New Roman" panose="02020603050405020304" pitchFamily="18" charset="0"/>
                <a:ea typeface="楷体_GB2312" pitchFamily="49" charset="-122"/>
              </a:rPr>
              <a:t>柏格曼线系（</a:t>
            </a:r>
            <a:r>
              <a:rPr lang="en-US" altLang="zh-CN" b="1" i="1">
                <a:latin typeface="Times New Roman" panose="02020603050405020304" pitchFamily="18" charset="0"/>
                <a:ea typeface="楷体_GB2312" pitchFamily="49" charset="-122"/>
              </a:rPr>
              <a:t>nf-3d</a:t>
            </a:r>
            <a:r>
              <a:rPr lang="zh-CN" altLang="en-US" b="1">
                <a:latin typeface="Times New Roman" panose="02020603050405020304" pitchFamily="18" charset="0"/>
                <a:ea typeface="楷体_GB2312" pitchFamily="49" charset="-122"/>
              </a:rPr>
              <a:t>）</a:t>
            </a:r>
            <a:r>
              <a:rPr lang="zh-CN" altLang="en-US">
                <a:latin typeface="Times New Roman" panose="02020603050405020304" pitchFamily="18" charset="0"/>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B135076E-2C10-4F60-847E-EA8FF4615841}"/>
              </a:ext>
            </a:extLst>
          </p:cNvPr>
          <p:cNvSpPr>
            <a:spLocks noChangeArrowheads="1"/>
          </p:cNvSpPr>
          <p:nvPr/>
        </p:nvSpPr>
        <p:spPr bwMode="auto">
          <a:xfrm>
            <a:off x="900113" y="1557338"/>
            <a:ext cx="79565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        钠的四个线系的公式也是这个形式的，所不同的是前三式右边第一项分母中的主量子数</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应改作</a:t>
            </a:r>
            <a:r>
              <a:rPr lang="en-US" altLang="zh-CN" b="1">
                <a:solidFill>
                  <a:schemeClr val="hlink"/>
                </a:solidFill>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，第一式后边的</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等于</a:t>
            </a:r>
            <a:r>
              <a:rPr lang="en-US" altLang="zh-CN" b="1">
                <a:solidFill>
                  <a:schemeClr val="hlink"/>
                </a:solidFill>
                <a:latin typeface="Times New Roman" panose="02020603050405020304" pitchFamily="18" charset="0"/>
                <a:ea typeface="楷体_GB2312" pitchFamily="49" charset="-122"/>
              </a:rPr>
              <a:t>3</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4</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，第二式后边的</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应等于</a:t>
            </a:r>
            <a:r>
              <a:rPr lang="en-US" altLang="zh-CN" b="1">
                <a:solidFill>
                  <a:schemeClr val="hlink"/>
                </a:solidFill>
                <a:latin typeface="Times New Roman" panose="02020603050405020304" pitchFamily="18" charset="0"/>
                <a:ea typeface="楷体_GB2312" pitchFamily="49" charset="-122"/>
              </a:rPr>
              <a:t>4</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5</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，从表中查对一下就可以了解这些关系。</a:t>
            </a:r>
          </a:p>
          <a:p>
            <a:pPr algn="just"/>
            <a:r>
              <a:rPr lang="zh-CN" altLang="en-US" b="1">
                <a:latin typeface="Times New Roman" panose="02020603050405020304" pitchFamily="18" charset="0"/>
                <a:ea typeface="楷体_GB2312" pitchFamily="49" charset="-122"/>
              </a:rPr>
              <a:t>        这样看来，碱金属原子的光谱项可以表达为 </a:t>
            </a:r>
          </a:p>
        </p:txBody>
      </p:sp>
      <p:graphicFrame>
        <p:nvGraphicFramePr>
          <p:cNvPr id="305162" name="Object 10">
            <a:extLst>
              <a:ext uri="{FF2B5EF4-FFF2-40B4-BE49-F238E27FC236}">
                <a16:creationId xmlns:a16="http://schemas.microsoft.com/office/drawing/2014/main" id="{A56F05AE-DBA0-4087-9715-93C35B123F8D}"/>
              </a:ext>
            </a:extLst>
          </p:cNvPr>
          <p:cNvGraphicFramePr>
            <a:graphicFrameLocks noChangeAspect="1"/>
          </p:cNvGraphicFramePr>
          <p:nvPr/>
        </p:nvGraphicFramePr>
        <p:xfrm>
          <a:off x="2671763" y="3656013"/>
          <a:ext cx="2979737" cy="1122362"/>
        </p:xfrm>
        <a:graphic>
          <a:graphicData uri="http://schemas.openxmlformats.org/presentationml/2006/ole">
            <mc:AlternateContent xmlns:mc="http://schemas.openxmlformats.org/markup-compatibility/2006">
              <mc:Choice xmlns:v="urn:schemas-microsoft-com:vml" Requires="v">
                <p:oleObj spid="_x0000_s305164" name="公式" r:id="rId3" imgW="1790640" imgH="672840" progId="Equation.3">
                  <p:embed/>
                </p:oleObj>
              </mc:Choice>
              <mc:Fallback>
                <p:oleObj name="公式" r:id="rId3" imgW="1790640" imgH="6728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3" y="3656013"/>
                        <a:ext cx="2979737" cy="1122362"/>
                      </a:xfrm>
                      <a:prstGeom prst="rect">
                        <a:avLst/>
                      </a:prstGeom>
                      <a:solidFill>
                        <a:srgbClr val="CC99FF"/>
                      </a:solidFill>
                    </p:spPr>
                  </p:pic>
                </p:oleObj>
              </mc:Fallback>
            </mc:AlternateContent>
          </a:graphicData>
        </a:graphic>
      </p:graphicFrame>
      <p:sp>
        <p:nvSpPr>
          <p:cNvPr id="305163" name="Rectangle 11">
            <a:extLst>
              <a:ext uri="{FF2B5EF4-FFF2-40B4-BE49-F238E27FC236}">
                <a16:creationId xmlns:a16="http://schemas.microsoft.com/office/drawing/2014/main" id="{1BC7158A-C6C3-4DB2-A4E8-8716CE953E9C}"/>
              </a:ext>
            </a:extLst>
          </p:cNvPr>
          <p:cNvSpPr>
            <a:spLocks noChangeArrowheads="1"/>
          </p:cNvSpPr>
          <p:nvPr/>
        </p:nvSpPr>
        <p:spPr bwMode="auto">
          <a:xfrm>
            <a:off x="827088" y="5013325"/>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它与氢原子光谱项的差别在于有效量子数不是整数，而是主量子数减去一个数值△（量子数亏损）。</a:t>
            </a:r>
            <a:endParaRPr lang="zh-CN" altLang="en-US" b="1">
              <a:latin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521DB6F1-ECEC-4BC7-AB08-D6B14358128D}"/>
              </a:ext>
            </a:extLst>
          </p:cNvPr>
          <p:cNvSpPr>
            <a:spLocks noChangeArrowheads="1"/>
          </p:cNvSpPr>
          <p:nvPr/>
        </p:nvSpPr>
        <p:spPr bwMode="auto">
          <a:xfrm>
            <a:off x="755650" y="1628775"/>
            <a:ext cx="7848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根据表中锂的数据可以画成能级图。主要特征归结为如下四条：</a:t>
            </a:r>
          </a:p>
          <a:p>
            <a:pPr algn="l"/>
            <a:r>
              <a:rPr lang="en-US" altLang="zh-CN" b="1">
                <a:latin typeface="Times New Roman" panose="02020603050405020304" pitchFamily="18" charset="0"/>
                <a:ea typeface="楷体_GB2312" pitchFamily="49" charset="-122"/>
              </a:rPr>
              <a:t>        A</a:t>
            </a:r>
            <a:r>
              <a:rPr lang="zh-CN" altLang="en-US" b="1">
                <a:latin typeface="Times New Roman" panose="02020603050405020304" pitchFamily="18" charset="0"/>
                <a:ea typeface="楷体_GB2312" pitchFamily="49" charset="-122"/>
              </a:rPr>
              <a:t>、四组谱线（每一组的初始位置是不同的，即表明有四套动项）。</a:t>
            </a:r>
          </a:p>
          <a:p>
            <a:pPr algn="l"/>
            <a:r>
              <a:rPr lang="en-US" altLang="zh-CN" b="1">
                <a:latin typeface="Times New Roman" panose="02020603050405020304" pitchFamily="18" charset="0"/>
                <a:ea typeface="楷体_GB2312" pitchFamily="49" charset="-122"/>
              </a:rPr>
              <a:t>        B</a:t>
            </a:r>
            <a:r>
              <a:rPr lang="zh-CN" altLang="en-US" b="1">
                <a:latin typeface="Times New Roman" panose="02020603050405020304" pitchFamily="18" charset="0"/>
                <a:ea typeface="楷体_GB2312" pitchFamily="49" charset="-122"/>
              </a:rPr>
              <a:t>、有三个终端（即有三套固定项）。</a:t>
            </a:r>
          </a:p>
          <a:p>
            <a:pPr algn="l"/>
            <a:r>
              <a:rPr lang="en-US" altLang="zh-CN" b="1">
                <a:latin typeface="Times New Roman" panose="02020603050405020304" pitchFamily="18" charset="0"/>
                <a:ea typeface="楷体_GB2312" pitchFamily="49" charset="-122"/>
              </a:rPr>
              <a:t>        C</a:t>
            </a:r>
            <a:r>
              <a:rPr lang="zh-CN" altLang="en-US" b="1">
                <a:latin typeface="Times New Roman" panose="02020603050405020304" pitchFamily="18" charset="0"/>
                <a:ea typeface="楷体_GB2312" pitchFamily="49" charset="-122"/>
              </a:rPr>
              <a:t>、两个量子数（</a:t>
            </a:r>
            <a:r>
              <a:rPr lang="en-US" altLang="zh-CN" b="1" i="1">
                <a:latin typeface="Times New Roman" panose="02020603050405020304" pitchFamily="18" charset="0"/>
                <a:ea typeface="楷体_GB2312" pitchFamily="49" charset="-122"/>
              </a:rPr>
              <a:t>n </a:t>
            </a:r>
            <a:r>
              <a:rPr lang="zh-CN" altLang="en-US" b="1">
                <a:latin typeface="Times New Roman" panose="02020603050405020304" pitchFamily="18" charset="0"/>
                <a:ea typeface="楷体_GB2312" pitchFamily="49" charset="-122"/>
              </a:rPr>
              <a:t>和    ，  是角动量量子数）。</a:t>
            </a:r>
          </a:p>
          <a:p>
            <a:pPr algn="l"/>
            <a:r>
              <a:rPr lang="en-US" altLang="zh-CN" b="1">
                <a:latin typeface="Times New Roman" panose="02020603050405020304" pitchFamily="18" charset="0"/>
                <a:ea typeface="楷体_GB2312" pitchFamily="49" charset="-122"/>
              </a:rPr>
              <a:t>        D</a:t>
            </a:r>
            <a:r>
              <a:rPr lang="zh-CN" altLang="en-US" b="1">
                <a:latin typeface="Times New Roman" panose="02020603050405020304" pitchFamily="18" charset="0"/>
                <a:ea typeface="楷体_GB2312" pitchFamily="49" charset="-122"/>
              </a:rPr>
              <a:t>、一条规则（图中画出的虚线表示在实验中不存在这样的跃迁，因原子能级之间的跃迁有一个选择规则，即</a:t>
            </a:r>
            <a:r>
              <a:rPr lang="zh-CN" altLang="en-US" b="1" u="sng">
                <a:latin typeface="Times New Roman" panose="02020603050405020304" pitchFamily="18" charset="0"/>
                <a:ea typeface="楷体_GB2312" pitchFamily="49" charset="-122"/>
              </a:rPr>
              <a:t>△    </a:t>
            </a:r>
            <a:r>
              <a:rPr lang="en-US" altLang="zh-CN" b="1" u="sng">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p>
          <a:p>
            <a:pPr algn="l"/>
            <a:r>
              <a:rPr lang="zh-CN" altLang="en-US" b="1">
                <a:latin typeface="Times New Roman" panose="02020603050405020304" pitchFamily="18" charset="0"/>
                <a:ea typeface="楷体_GB2312" pitchFamily="49" charset="-122"/>
              </a:rPr>
              <a:t>        对这个选择规则，我们可以这样解释：  的差别就是角动量的差别，由于光子的角动量是</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，要在跃迁时放出一个光子，角动量就只能差</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。根据这个选择规则，我们就可以画成能级跃迁图。</a:t>
            </a:r>
          </a:p>
        </p:txBody>
      </p:sp>
      <p:graphicFrame>
        <p:nvGraphicFramePr>
          <p:cNvPr id="306179" name="Object 3">
            <a:extLst>
              <a:ext uri="{FF2B5EF4-FFF2-40B4-BE49-F238E27FC236}">
                <a16:creationId xmlns:a16="http://schemas.microsoft.com/office/drawing/2014/main" id="{29FD3C3A-2D00-4C38-9A05-0D88C23994A5}"/>
              </a:ext>
            </a:extLst>
          </p:cNvPr>
          <p:cNvGraphicFramePr>
            <a:graphicFrameLocks noChangeAspect="1"/>
          </p:cNvGraphicFramePr>
          <p:nvPr/>
        </p:nvGraphicFramePr>
        <p:xfrm>
          <a:off x="4859338" y="3429000"/>
          <a:ext cx="295275" cy="465138"/>
        </p:xfrm>
        <a:graphic>
          <a:graphicData uri="http://schemas.openxmlformats.org/presentationml/2006/ole">
            <mc:AlternateContent xmlns:mc="http://schemas.openxmlformats.org/markup-compatibility/2006">
              <mc:Choice xmlns:v="urn:schemas-microsoft-com:vml" Requires="v">
                <p:oleObj spid="_x0000_s306196" r:id="rId3" imgW="114102" imgH="177492" progId="Equation.3">
                  <p:embed/>
                </p:oleObj>
              </mc:Choice>
              <mc:Fallback>
                <p:oleObj r:id="rId3" imgW="114102" imgH="17749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429000"/>
                        <a:ext cx="2952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5" name="Object 9">
            <a:extLst>
              <a:ext uri="{FF2B5EF4-FFF2-40B4-BE49-F238E27FC236}">
                <a16:creationId xmlns:a16="http://schemas.microsoft.com/office/drawing/2014/main" id="{491E6D77-D8EB-435F-BA1A-C25455514C56}"/>
              </a:ext>
            </a:extLst>
          </p:cNvPr>
          <p:cNvGraphicFramePr>
            <a:graphicFrameLocks noChangeAspect="1"/>
          </p:cNvGraphicFramePr>
          <p:nvPr/>
        </p:nvGraphicFramePr>
        <p:xfrm>
          <a:off x="4356100" y="3429000"/>
          <a:ext cx="295275" cy="465138"/>
        </p:xfrm>
        <a:graphic>
          <a:graphicData uri="http://schemas.openxmlformats.org/presentationml/2006/ole">
            <mc:AlternateContent xmlns:mc="http://schemas.openxmlformats.org/markup-compatibility/2006">
              <mc:Choice xmlns:v="urn:schemas-microsoft-com:vml" Requires="v">
                <p:oleObj spid="_x0000_s306197" name="公式" r:id="rId5" imgW="114120" imgH="177480" progId="Equation.3">
                  <p:embed/>
                </p:oleObj>
              </mc:Choice>
              <mc:Fallback>
                <p:oleObj name="公式" r:id="rId5" imgW="11412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429000"/>
                        <a:ext cx="2952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7" name="Object 11">
            <a:extLst>
              <a:ext uri="{FF2B5EF4-FFF2-40B4-BE49-F238E27FC236}">
                <a16:creationId xmlns:a16="http://schemas.microsoft.com/office/drawing/2014/main" id="{FB7ED7DD-E7A6-4BB6-8BCC-FC4EEDF9085B}"/>
              </a:ext>
            </a:extLst>
          </p:cNvPr>
          <p:cNvGraphicFramePr>
            <a:graphicFrameLocks noChangeAspect="1"/>
          </p:cNvGraphicFramePr>
          <p:nvPr>
            <p:ph sz="half" idx="1"/>
          </p:nvPr>
        </p:nvGraphicFramePr>
        <p:xfrm>
          <a:off x="3030538" y="3986213"/>
          <a:ext cx="114300" cy="177800"/>
        </p:xfrm>
        <a:graphic>
          <a:graphicData uri="http://schemas.openxmlformats.org/presentationml/2006/ole">
            <mc:AlternateContent xmlns:mc="http://schemas.openxmlformats.org/markup-compatibility/2006">
              <mc:Choice xmlns:v="urn:schemas-microsoft-com:vml" Requires="v">
                <p:oleObj spid="_x0000_s306198" name="公式" r:id="rId7" imgW="114120" imgH="177480" progId="Equation.3">
                  <p:embed/>
                </p:oleObj>
              </mc:Choice>
              <mc:Fallback>
                <p:oleObj name="公式" r:id="rId7" imgW="114120" imgH="1774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0538" y="3986213"/>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6192" name="Object 16">
            <a:extLst>
              <a:ext uri="{FF2B5EF4-FFF2-40B4-BE49-F238E27FC236}">
                <a16:creationId xmlns:a16="http://schemas.microsoft.com/office/drawing/2014/main" id="{079718BC-3E87-4373-8BCE-E0DB8720A6BA}"/>
              </a:ext>
            </a:extLst>
          </p:cNvPr>
          <p:cNvGraphicFramePr>
            <a:graphicFrameLocks noChangeAspect="1"/>
          </p:cNvGraphicFramePr>
          <p:nvPr>
            <p:ph sz="half" idx="2"/>
          </p:nvPr>
        </p:nvGraphicFramePr>
        <p:xfrm>
          <a:off x="1116013" y="4508500"/>
          <a:ext cx="301625" cy="468313"/>
        </p:xfrm>
        <a:graphic>
          <a:graphicData uri="http://schemas.openxmlformats.org/presentationml/2006/ole">
            <mc:AlternateContent xmlns:mc="http://schemas.openxmlformats.org/markup-compatibility/2006">
              <mc:Choice xmlns:v="urn:schemas-microsoft-com:vml" Requires="v">
                <p:oleObj spid="_x0000_s306199" name="公式" r:id="rId9" imgW="114120" imgH="177480" progId="Equation.3">
                  <p:embed/>
                </p:oleObj>
              </mc:Choice>
              <mc:Fallback>
                <p:oleObj name="公式" r:id="rId9" imgW="114120" imgH="17748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508500"/>
                        <a:ext cx="30162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03" name="Picture 3" descr="4Z1">
            <a:extLst>
              <a:ext uri="{FF2B5EF4-FFF2-40B4-BE49-F238E27FC236}">
                <a16:creationId xmlns:a16="http://schemas.microsoft.com/office/drawing/2014/main" id="{F1AE8058-63C6-4806-9F5B-D5F571C5BA4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913" y="0"/>
            <a:ext cx="6913562" cy="6832600"/>
          </a:xfrm>
          <a:prstGeom prst="rect">
            <a:avLst/>
          </a:prstGeom>
          <a:solidFill>
            <a:srgbClr val="FFFFCC"/>
          </a:solid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DA243A25-E2A6-4173-A92B-EB6787928DC2}"/>
              </a:ext>
            </a:extLst>
          </p:cNvPr>
          <p:cNvSpPr>
            <a:spLocks noChangeArrowheads="1"/>
          </p:cNvSpPr>
          <p:nvPr/>
        </p:nvSpPr>
        <p:spPr bwMode="auto">
          <a:xfrm>
            <a:off x="1042988" y="333375"/>
            <a:ext cx="6264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chemeClr val="hlink"/>
                </a:solidFill>
                <a:latin typeface="Times New Roman" panose="02020603050405020304" pitchFamily="18" charset="0"/>
                <a:ea typeface="楷体_GB2312" pitchFamily="49" charset="-122"/>
              </a:rPr>
              <a:t>§2.9</a:t>
            </a:r>
            <a:r>
              <a:rPr lang="zh-CN" altLang="en-US" sz="3600" b="1">
                <a:solidFill>
                  <a:schemeClr val="hlink"/>
                </a:solidFill>
                <a:latin typeface="Times New Roman" panose="02020603050405020304" pitchFamily="18" charset="0"/>
                <a:ea typeface="楷体_GB2312" pitchFamily="49" charset="-122"/>
              </a:rPr>
              <a:t>原子实极化和轨道贯穿</a:t>
            </a:r>
            <a:r>
              <a:rPr lang="zh-CN" altLang="en-US" sz="3600">
                <a:solidFill>
                  <a:schemeClr val="hlink"/>
                </a:solidFill>
                <a:latin typeface="Times New Roman" panose="02020603050405020304" pitchFamily="18" charset="0"/>
                <a:ea typeface="楷体_GB2312" pitchFamily="49" charset="-122"/>
              </a:rPr>
              <a:t> </a:t>
            </a:r>
          </a:p>
        </p:txBody>
      </p:sp>
      <p:sp>
        <p:nvSpPr>
          <p:cNvPr id="308227" name="Rectangle 3">
            <a:extLst>
              <a:ext uri="{FF2B5EF4-FFF2-40B4-BE49-F238E27FC236}">
                <a16:creationId xmlns:a16="http://schemas.microsoft.com/office/drawing/2014/main" id="{D1BFB089-D2BF-4EED-906F-91B2856BDD07}"/>
              </a:ext>
            </a:extLst>
          </p:cNvPr>
          <p:cNvSpPr>
            <a:spLocks noChangeArrowheads="1"/>
          </p:cNvSpPr>
          <p:nvPr/>
        </p:nvSpPr>
        <p:spPr bwMode="auto">
          <a:xfrm>
            <a:off x="539750" y="1268413"/>
            <a:ext cx="83534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碱金属原子的光谱可以用类似氢原子的公式表示。这些原子的能级，当</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较大时，非常近氢原子的能级，只有当</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较小时差别较大。如果考虑到碱金属原子化学上是一价的，它们容易电离成为带一个单位电荷的离子等情况，可以设想上节讨论过的那些光谱也是由于单电子的活动产生的。</a:t>
            </a:r>
          </a:p>
          <a:p>
            <a:pPr algn="just"/>
            <a:endParaRPr lang="zh-CN" altLang="en-US" b="1">
              <a:latin typeface="Times New Roman" panose="02020603050405020304" pitchFamily="18" charset="0"/>
              <a:ea typeface="楷体_GB2312" pitchFamily="49" charset="-122"/>
            </a:endParaRPr>
          </a:p>
          <a:p>
            <a:pPr algn="just" eaLnBrk="0" hangingPunct="0"/>
            <a:r>
              <a:rPr lang="zh-CN" altLang="en-US" b="1">
                <a:latin typeface="Times New Roman" panose="02020603050405020304" pitchFamily="18" charset="0"/>
                <a:ea typeface="楷体_GB2312" pitchFamily="49" charset="-122"/>
              </a:rPr>
              <a:t>     </a:t>
            </a:r>
            <a:r>
              <a:rPr lang="zh-CN" altLang="en-US" sz="2800" b="1">
                <a:solidFill>
                  <a:schemeClr val="accent1"/>
                </a:solidFill>
                <a:latin typeface="Times New Roman" panose="02020603050405020304" pitchFamily="18" charset="0"/>
                <a:ea typeface="黑体" panose="02010609060101010101" pitchFamily="49" charset="-122"/>
              </a:rPr>
              <a:t>碱金属元素</a:t>
            </a:r>
          </a:p>
          <a:p>
            <a:pPr algn="just" eaLnBrk="0" hangingPunct="0"/>
            <a:r>
              <a:rPr lang="en-US" altLang="zh-CN" sz="2800" b="1">
                <a:solidFill>
                  <a:schemeClr val="folHlink"/>
                </a:solidFill>
                <a:latin typeface="Times New Roman" panose="02020603050405020304" pitchFamily="18" charset="0"/>
                <a:ea typeface="楷体_GB2312" pitchFamily="49" charset="-122"/>
              </a:rPr>
              <a:t>Li       3</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2×12</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chemeClr val="hlink"/>
                </a:solidFill>
                <a:latin typeface="Times New Roman" panose="02020603050405020304" pitchFamily="18" charset="0"/>
                <a:ea typeface="楷体_GB2312" pitchFamily="49" charset="-122"/>
              </a:rPr>
              <a:t>1</a:t>
            </a:r>
            <a:r>
              <a:rPr lang="zh-CN" altLang="en-US" sz="2800" b="1">
                <a:solidFill>
                  <a:schemeClr val="folHlink"/>
                </a:solidFill>
                <a:latin typeface="Times New Roman" panose="02020603050405020304" pitchFamily="18" charset="0"/>
                <a:ea typeface="楷体_GB2312" pitchFamily="49" charset="-122"/>
              </a:rPr>
              <a:t>，</a:t>
            </a:r>
          </a:p>
          <a:p>
            <a:pPr algn="just" eaLnBrk="0" hangingPunct="0"/>
            <a:r>
              <a:rPr lang="en-US" altLang="zh-CN" sz="2800" b="1">
                <a:solidFill>
                  <a:schemeClr val="folHlink"/>
                </a:solidFill>
                <a:latin typeface="Times New Roman" panose="02020603050405020304" pitchFamily="18" charset="0"/>
                <a:ea typeface="楷体_GB2312" pitchFamily="49" charset="-122"/>
              </a:rPr>
              <a:t>Na    11</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1</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chemeClr val="hlink"/>
                </a:solidFill>
                <a:latin typeface="Times New Roman" panose="02020603050405020304" pitchFamily="18" charset="0"/>
                <a:ea typeface="楷体_GB2312" pitchFamily="49" charset="-122"/>
              </a:rPr>
              <a:t>1</a:t>
            </a:r>
            <a:r>
              <a:rPr lang="zh-CN" altLang="en-US" sz="2800" b="1">
                <a:solidFill>
                  <a:schemeClr val="folHlink"/>
                </a:solidFill>
                <a:latin typeface="Times New Roman" panose="02020603050405020304" pitchFamily="18" charset="0"/>
                <a:ea typeface="楷体_GB2312" pitchFamily="49" charset="-122"/>
              </a:rPr>
              <a:t>，</a:t>
            </a:r>
          </a:p>
          <a:p>
            <a:pPr algn="just" eaLnBrk="0" hangingPunct="0"/>
            <a:r>
              <a:rPr lang="en-US" altLang="zh-CN" sz="2800" b="1">
                <a:solidFill>
                  <a:schemeClr val="folHlink"/>
                </a:solidFill>
                <a:latin typeface="Times New Roman" panose="02020603050405020304" pitchFamily="18" charset="0"/>
                <a:ea typeface="楷体_GB2312" pitchFamily="49" charset="-122"/>
              </a:rPr>
              <a:t>K      19</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1</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chemeClr val="hlink"/>
                </a:solidFill>
                <a:latin typeface="Times New Roman" panose="02020603050405020304" pitchFamily="18" charset="0"/>
                <a:ea typeface="楷体_GB2312" pitchFamily="49" charset="-122"/>
              </a:rPr>
              <a:t>1</a:t>
            </a:r>
            <a:r>
              <a:rPr lang="zh-CN" altLang="en-US" sz="2800" b="1">
                <a:solidFill>
                  <a:schemeClr val="folHlink"/>
                </a:solidFill>
                <a:latin typeface="Times New Roman" panose="02020603050405020304" pitchFamily="18" charset="0"/>
                <a:ea typeface="楷体_GB2312" pitchFamily="49" charset="-122"/>
              </a:rPr>
              <a:t>，</a:t>
            </a:r>
          </a:p>
          <a:p>
            <a:pPr algn="just" eaLnBrk="0" hangingPunct="0"/>
            <a:r>
              <a:rPr lang="en-US" altLang="zh-CN" sz="2800" b="1">
                <a:solidFill>
                  <a:schemeClr val="folHlink"/>
                </a:solidFill>
                <a:latin typeface="Times New Roman" panose="02020603050405020304" pitchFamily="18" charset="0"/>
                <a:ea typeface="楷体_GB2312" pitchFamily="49" charset="-122"/>
              </a:rPr>
              <a:t>Rb    37</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1</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3</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chemeClr val="hlink"/>
                </a:solidFill>
                <a:latin typeface="Times New Roman" panose="02020603050405020304" pitchFamily="18" charset="0"/>
                <a:ea typeface="楷体_GB2312" pitchFamily="49" charset="-122"/>
              </a:rPr>
              <a:t>1</a:t>
            </a:r>
            <a:r>
              <a:rPr lang="zh-CN" altLang="en-US" sz="2800" b="1">
                <a:solidFill>
                  <a:schemeClr val="folHlink"/>
                </a:solidFill>
                <a:latin typeface="Times New Roman" panose="02020603050405020304" pitchFamily="18" charset="0"/>
                <a:ea typeface="楷体_GB2312" pitchFamily="49" charset="-122"/>
              </a:rPr>
              <a:t>，</a:t>
            </a:r>
          </a:p>
          <a:p>
            <a:pPr algn="just" eaLnBrk="0" hangingPunct="0"/>
            <a:r>
              <a:rPr lang="en-US" altLang="zh-CN" sz="2800" b="1">
                <a:solidFill>
                  <a:schemeClr val="folHlink"/>
                </a:solidFill>
                <a:latin typeface="Times New Roman" panose="02020603050405020304" pitchFamily="18" charset="0"/>
                <a:ea typeface="楷体_GB2312" pitchFamily="49" charset="-122"/>
              </a:rPr>
              <a:t>Cs     55</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1</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3</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3</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chemeClr val="hlink"/>
                </a:solidFill>
                <a:latin typeface="Times New Roman" panose="02020603050405020304" pitchFamily="18" charset="0"/>
                <a:ea typeface="楷体_GB2312" pitchFamily="49" charset="-122"/>
              </a:rPr>
              <a:t>1</a:t>
            </a:r>
            <a:r>
              <a:rPr lang="zh-CN" altLang="en-US" sz="2800" b="1">
                <a:solidFill>
                  <a:schemeClr val="folHlink"/>
                </a:solidFill>
                <a:latin typeface="Times New Roman" panose="02020603050405020304" pitchFamily="18" charset="0"/>
                <a:ea typeface="楷体_GB2312" pitchFamily="49" charset="-122"/>
              </a:rPr>
              <a:t>，</a:t>
            </a:r>
          </a:p>
          <a:p>
            <a:pPr algn="just" eaLnBrk="0" hangingPunct="0"/>
            <a:r>
              <a:rPr lang="en-US" altLang="zh-CN" sz="2800" b="1">
                <a:solidFill>
                  <a:schemeClr val="folHlink"/>
                </a:solidFill>
                <a:latin typeface="Times New Roman" panose="02020603050405020304" pitchFamily="18" charset="0"/>
                <a:ea typeface="楷体_GB2312" pitchFamily="49" charset="-122"/>
              </a:rPr>
              <a:t>Fr     87</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1</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3</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4</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3</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en-US" altLang="zh-CN" sz="2800" b="1">
                <a:solidFill>
                  <a:srgbClr val="CC6600"/>
                </a:solidFill>
                <a:latin typeface="Times New Roman" panose="02020603050405020304" pitchFamily="18" charset="0"/>
                <a:ea typeface="楷体_GB2312" pitchFamily="49" charset="-122"/>
              </a:rPr>
              <a:t>2</a:t>
            </a:r>
            <a:r>
              <a:rPr lang="en-US" altLang="zh-CN" sz="2800" b="1" baseline="30000">
                <a:solidFill>
                  <a:srgbClr val="CC6600"/>
                </a:solidFill>
                <a:latin typeface="Times New Roman" panose="02020603050405020304" pitchFamily="18" charset="0"/>
                <a:ea typeface="楷体_GB2312" pitchFamily="49" charset="-122"/>
              </a:rPr>
              <a:t>2</a:t>
            </a:r>
            <a:r>
              <a:rPr lang="zh-CN" altLang="en-US" sz="2800" b="1">
                <a:solidFill>
                  <a:srgbClr val="CC6600"/>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a:t>
            </a:r>
            <a:r>
              <a:rPr lang="en-US" altLang="zh-CN" sz="2800" b="1">
                <a:solidFill>
                  <a:schemeClr val="hlink"/>
                </a:solidFill>
                <a:latin typeface="Times New Roman" panose="02020603050405020304" pitchFamily="18" charset="0"/>
                <a:ea typeface="楷体_GB2312" pitchFamily="49" charset="-122"/>
              </a:rPr>
              <a:t>1</a:t>
            </a:r>
            <a:r>
              <a:rPr lang="zh-CN" altLang="en-US" sz="2800" b="1">
                <a:solidFill>
                  <a:schemeClr val="folHlink"/>
                </a:solidFill>
                <a:latin typeface="Times New Roman" panose="02020603050405020304" pitchFamily="18" charset="0"/>
                <a:ea typeface="楷体_GB2312" pitchFamily="49"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212" name="Picture 4" descr="xbd01701">
            <a:hlinkClick r:id="rId2"/>
            <a:extLst>
              <a:ext uri="{FF2B5EF4-FFF2-40B4-BE49-F238E27FC236}">
                <a16:creationId xmlns:a16="http://schemas.microsoft.com/office/drawing/2014/main" id="{2E974358-BFE8-43B4-81CC-B99CC4968FE5}"/>
              </a:ext>
            </a:extLst>
          </p:cNvPr>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754063" y="3249613"/>
            <a:ext cx="2152650" cy="3170237"/>
          </a:xfrm>
          <a:prstGeom prst="rect">
            <a:avLst/>
          </a:prstGeom>
          <a:noFill/>
          <a:extLst>
            <a:ext uri="{909E8E84-426E-40DD-AFC4-6F175D3DCCD1}">
              <a14:hiddenFill xmlns:a14="http://schemas.microsoft.com/office/drawing/2010/main">
                <a:solidFill>
                  <a:srgbClr val="FFFFFF"/>
                </a:solidFill>
              </a14:hiddenFill>
            </a:ext>
          </a:extLst>
        </p:spPr>
      </p:pic>
      <p:grpSp>
        <p:nvGrpSpPr>
          <p:cNvPr id="350220" name="Group 12">
            <a:extLst>
              <a:ext uri="{FF2B5EF4-FFF2-40B4-BE49-F238E27FC236}">
                <a16:creationId xmlns:a16="http://schemas.microsoft.com/office/drawing/2014/main" id="{1C89B2B0-9C13-4FA1-A73E-3F88C3F91E14}"/>
              </a:ext>
            </a:extLst>
          </p:cNvPr>
          <p:cNvGrpSpPr>
            <a:grpSpLocks/>
          </p:cNvGrpSpPr>
          <p:nvPr/>
        </p:nvGrpSpPr>
        <p:grpSpPr bwMode="auto">
          <a:xfrm>
            <a:off x="3562350" y="2746375"/>
            <a:ext cx="5329238" cy="4030663"/>
            <a:chOff x="2244" y="1730"/>
            <a:chExt cx="3357" cy="2539"/>
          </a:xfrm>
        </p:grpSpPr>
        <p:sp>
          <p:nvSpPr>
            <p:cNvPr id="350213" name="Rectangle 5">
              <a:extLst>
                <a:ext uri="{FF2B5EF4-FFF2-40B4-BE49-F238E27FC236}">
                  <a16:creationId xmlns:a16="http://schemas.microsoft.com/office/drawing/2014/main" id="{F4C4CBD5-0E36-4A13-ACC0-278DA99C1F04}"/>
                </a:ext>
              </a:extLst>
            </p:cNvPr>
            <p:cNvSpPr>
              <a:spLocks noChangeArrowheads="1"/>
            </p:cNvSpPr>
            <p:nvPr/>
          </p:nvSpPr>
          <p:spPr bwMode="auto">
            <a:xfrm>
              <a:off x="3061" y="1730"/>
              <a:ext cx="1497" cy="288"/>
            </a:xfrm>
            <a:prstGeom prst="rect">
              <a:avLst/>
            </a:prstGeom>
            <a:solidFill>
              <a:schemeClr val="accent2"/>
            </a:solidFill>
            <a:ln>
              <a:noFill/>
            </a:ln>
            <a:effectLst>
              <a:outerShdw dist="107763" dir="81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0" lang="zh-CN" altLang="en-US" b="1">
                  <a:solidFill>
                    <a:srgbClr val="0000FF"/>
                  </a:solidFill>
                  <a:latin typeface="Arial" panose="020B0604020202020204" pitchFamily="34" charset="0"/>
                </a:rPr>
                <a:t>叶企孙师生谱系</a:t>
              </a:r>
              <a:endParaRPr kumimoji="0" lang="zh-CN" altLang="en-US" b="1">
                <a:latin typeface="Arial" panose="020B0604020202020204" pitchFamily="34" charset="0"/>
              </a:endParaRPr>
            </a:p>
          </p:txBody>
        </p:sp>
        <p:pic>
          <p:nvPicPr>
            <p:cNvPr id="350214" name="Picture 6">
              <a:extLst>
                <a:ext uri="{FF2B5EF4-FFF2-40B4-BE49-F238E27FC236}">
                  <a16:creationId xmlns:a16="http://schemas.microsoft.com/office/drawing/2014/main" id="{A8BD9EFC-5840-460A-8C7D-5EBD032795E1}"/>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2244" y="2093"/>
              <a:ext cx="3357" cy="2176"/>
            </a:xfrm>
            <a:prstGeom prst="rect">
              <a:avLst/>
            </a:prstGeom>
            <a:solidFill>
              <a:srgbClr val="FFFF99"/>
            </a:solidFill>
          </p:spPr>
        </p:pic>
      </p:grpSp>
      <p:sp>
        <p:nvSpPr>
          <p:cNvPr id="350215" name="Rectangle 7">
            <a:extLst>
              <a:ext uri="{FF2B5EF4-FFF2-40B4-BE49-F238E27FC236}">
                <a16:creationId xmlns:a16="http://schemas.microsoft.com/office/drawing/2014/main" id="{8169FF12-FB75-4ED2-BB9A-A82EC9F51604}"/>
              </a:ext>
            </a:extLst>
          </p:cNvPr>
          <p:cNvSpPr>
            <a:spLocks noChangeArrowheads="1"/>
          </p:cNvSpPr>
          <p:nvPr/>
        </p:nvSpPr>
        <p:spPr bwMode="auto">
          <a:xfrm>
            <a:off x="539750" y="6491288"/>
            <a:ext cx="2665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b="1">
                <a:solidFill>
                  <a:schemeClr val="tx2"/>
                </a:solidFill>
                <a:latin typeface="Arial" panose="020B0604020202020204" pitchFamily="34" charset="0"/>
              </a:rPr>
              <a:t>叶企孙（</a:t>
            </a:r>
            <a:r>
              <a:rPr kumimoji="0" lang="en-US" altLang="zh-CN" sz="1800" b="1">
                <a:solidFill>
                  <a:schemeClr val="tx2"/>
                </a:solidFill>
                <a:latin typeface="Arial" panose="020B0604020202020204" pitchFamily="34" charset="0"/>
              </a:rPr>
              <a:t>1898</a:t>
            </a:r>
            <a:r>
              <a:rPr kumimoji="0" lang="zh-CN" altLang="en-US" sz="1800" b="1">
                <a:solidFill>
                  <a:schemeClr val="tx2"/>
                </a:solidFill>
                <a:latin typeface="Arial" panose="020B0604020202020204" pitchFamily="34" charset="0"/>
              </a:rPr>
              <a:t>－</a:t>
            </a:r>
            <a:r>
              <a:rPr kumimoji="0" lang="en-US" altLang="zh-CN" sz="1800" b="1">
                <a:solidFill>
                  <a:schemeClr val="tx2"/>
                </a:solidFill>
                <a:latin typeface="Arial" panose="020B0604020202020204" pitchFamily="34" charset="0"/>
              </a:rPr>
              <a:t>1977</a:t>
            </a:r>
            <a:r>
              <a:rPr kumimoji="0" lang="zh-CN" altLang="en-US" sz="1800" b="1">
                <a:solidFill>
                  <a:schemeClr val="tx2"/>
                </a:solidFill>
                <a:latin typeface="Arial" panose="020B0604020202020204" pitchFamily="34" charset="0"/>
              </a:rPr>
              <a:t>）</a:t>
            </a:r>
          </a:p>
        </p:txBody>
      </p:sp>
      <p:sp>
        <p:nvSpPr>
          <p:cNvPr id="350217" name="Rectangle 9">
            <a:extLst>
              <a:ext uri="{FF2B5EF4-FFF2-40B4-BE49-F238E27FC236}">
                <a16:creationId xmlns:a16="http://schemas.microsoft.com/office/drawing/2014/main" id="{92024C68-2836-4161-B67E-8D9B06D0FDC4}"/>
              </a:ext>
            </a:extLst>
          </p:cNvPr>
          <p:cNvSpPr>
            <a:spLocks noChangeArrowheads="1"/>
          </p:cNvSpPr>
          <p:nvPr/>
        </p:nvSpPr>
        <p:spPr bwMode="auto">
          <a:xfrm>
            <a:off x="611188" y="1306513"/>
            <a:ext cx="8280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000" b="1">
                <a:solidFill>
                  <a:schemeClr val="hlink"/>
                </a:solidFill>
                <a:latin typeface="楷体_GB2312" pitchFamily="49" charset="-122"/>
                <a:ea typeface="楷体_GB2312" pitchFamily="49" charset="-122"/>
              </a:rPr>
              <a:t>　  叶企孙</a:t>
            </a:r>
            <a:r>
              <a:rPr kumimoji="0" lang="zh-CN" altLang="en-US" sz="2000" b="1">
                <a:solidFill>
                  <a:srgbClr val="000080"/>
                </a:solidFill>
                <a:latin typeface="楷体_GB2312" pitchFamily="49" charset="-122"/>
                <a:ea typeface="楷体_GB2312" pitchFamily="49" charset="-122"/>
              </a:rPr>
              <a:t>是我国近代物理学奠基人之一。与合作者一起利用Ｘ射线短波限与加速电压的关系</a:t>
            </a:r>
            <a:r>
              <a:rPr kumimoji="0" lang="zh-CN" altLang="en-US" sz="2000" b="1">
                <a:solidFill>
                  <a:srgbClr val="990099"/>
                </a:solidFill>
                <a:latin typeface="楷体_GB2312" pitchFamily="49" charset="-122"/>
                <a:ea typeface="楷体_GB2312" pitchFamily="49" charset="-122"/>
              </a:rPr>
              <a:t>测定普朗克常数</a:t>
            </a:r>
            <a:r>
              <a:rPr kumimoji="0" lang="zh-CN" altLang="en-US" sz="2000" b="1">
                <a:solidFill>
                  <a:srgbClr val="000080"/>
                </a:solidFill>
                <a:latin typeface="楷体_GB2312" pitchFamily="49" charset="-122"/>
                <a:ea typeface="楷体_GB2312" pitchFamily="49" charset="-122"/>
              </a:rPr>
              <a:t>，获得当时该方法最精确的实验数据。</a:t>
            </a:r>
            <a:r>
              <a:rPr kumimoji="0" lang="zh-CN" altLang="en-US" sz="2000" b="1">
                <a:solidFill>
                  <a:srgbClr val="990099"/>
                </a:solidFill>
                <a:latin typeface="楷体_GB2312" pitchFamily="49" charset="-122"/>
                <a:ea typeface="楷体_GB2312" pitchFamily="49" charset="-122"/>
              </a:rPr>
              <a:t>其结果被国际物理学界沿用达</a:t>
            </a:r>
            <a:r>
              <a:rPr kumimoji="0" lang="en-US" altLang="zh-CN" sz="2000" b="1">
                <a:solidFill>
                  <a:srgbClr val="990099"/>
                </a:solidFill>
                <a:latin typeface="楷体_GB2312" pitchFamily="49" charset="-122"/>
                <a:ea typeface="楷体_GB2312" pitchFamily="49" charset="-122"/>
              </a:rPr>
              <a:t>16</a:t>
            </a:r>
            <a:r>
              <a:rPr kumimoji="0" lang="zh-CN" altLang="en-US" sz="2000" b="1">
                <a:solidFill>
                  <a:srgbClr val="990099"/>
                </a:solidFill>
                <a:latin typeface="楷体_GB2312" pitchFamily="49" charset="-122"/>
                <a:ea typeface="楷体_GB2312" pitchFamily="49" charset="-122"/>
              </a:rPr>
              <a:t>年。</a:t>
            </a:r>
            <a:r>
              <a:rPr kumimoji="0" lang="zh-CN" altLang="en-US" sz="2000" b="1">
                <a:solidFill>
                  <a:srgbClr val="000080"/>
                </a:solidFill>
                <a:latin typeface="楷体_GB2312" pitchFamily="49" charset="-122"/>
                <a:ea typeface="楷体_GB2312" pitchFamily="49" charset="-122"/>
              </a:rPr>
              <a:t>创办清华大学物理系、北京大学磁学专门组。为我国高等教育事业和科学事业做出卓越贡献，培养出一大批著名科学家。</a:t>
            </a:r>
            <a:r>
              <a:rPr kumimoji="0" lang="zh-CN" altLang="en-US" sz="1800" b="1">
                <a:solidFill>
                  <a:srgbClr val="000080"/>
                </a:solidFill>
                <a:latin typeface="Arial" panose="020B0604020202020204" pitchFamily="34"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0220"/>
                                        </p:tgtEl>
                                        <p:attrNameLst>
                                          <p:attrName>style.visibility</p:attrName>
                                        </p:attrNameLst>
                                      </p:cBhvr>
                                      <p:to>
                                        <p:strVal val="visible"/>
                                      </p:to>
                                    </p:set>
                                    <p:animEffect transition="in" filter="wipe(up)">
                                      <p:cBhvr>
                                        <p:cTn id="7" dur="1000"/>
                                        <p:tgtEl>
                                          <p:spTgt spid="350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3B2C07CC-9E76-4A52-B41D-0BB54BEFC438}"/>
              </a:ext>
            </a:extLst>
          </p:cNvPr>
          <p:cNvSpPr>
            <a:spLocks noChangeArrowheads="1"/>
          </p:cNvSpPr>
          <p:nvPr/>
        </p:nvSpPr>
        <p:spPr bwMode="auto">
          <a:xfrm>
            <a:off x="684213" y="1268413"/>
            <a:ext cx="8231187"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在这些组合中有一个共同点，就是在一个完整的结构之外，多余一个电子。这个完整而稳固的结构称为原子实。</a:t>
            </a:r>
          </a:p>
          <a:p>
            <a:pPr algn="just"/>
            <a:r>
              <a:rPr lang="zh-CN" altLang="en-US" b="1">
                <a:latin typeface="Times New Roman" panose="02020603050405020304" pitchFamily="18" charset="0"/>
                <a:ea typeface="楷体_GB2312" pitchFamily="49" charset="-122"/>
              </a:rPr>
              <a:t>     原子实外面的那个电子称作</a:t>
            </a:r>
            <a:r>
              <a:rPr lang="zh-CN" altLang="en-US" b="1">
                <a:solidFill>
                  <a:schemeClr val="hlink"/>
                </a:solidFill>
                <a:latin typeface="Times New Roman" panose="02020603050405020304" pitchFamily="18" charset="0"/>
                <a:ea typeface="楷体_GB2312" pitchFamily="49" charset="-122"/>
              </a:rPr>
              <a:t>价电子</a:t>
            </a:r>
            <a:r>
              <a:rPr lang="zh-CN" altLang="en-US" b="1">
                <a:latin typeface="Times New Roman" panose="02020603050405020304" pitchFamily="18" charset="0"/>
                <a:ea typeface="楷体_GB2312" pitchFamily="49" charset="-122"/>
              </a:rPr>
              <a:t>。原子的化学性质以及上面描述的光谱都决定于这个电子。价电子在较大的轨道上运动，同原子实之间的结合很弱，容易脱离。它也可以从最小轨道被激发到能量高的轨道，从能量高的轨道跃迁到能量低的轨道时就发出辐射，碱金属原子中因原子实的存在，较小的电子轨道已被原子实的电子占据，</a:t>
            </a:r>
            <a:r>
              <a:rPr lang="zh-CN" altLang="en-US" b="1">
                <a:solidFill>
                  <a:schemeClr val="hlink"/>
                </a:solidFill>
                <a:latin typeface="Times New Roman" panose="02020603050405020304" pitchFamily="18" charset="0"/>
                <a:ea typeface="楷体_GB2312" pitchFamily="49" charset="-122"/>
              </a:rPr>
              <a:t>价电子的最小轨道不能是原子中最小的电子轨道</a:t>
            </a:r>
            <a:r>
              <a:rPr lang="zh-CN" altLang="en-US" b="1">
                <a:latin typeface="Times New Roman" panose="02020603050405020304" pitchFamily="18" charset="0"/>
                <a:ea typeface="楷体_GB2312" pitchFamily="49" charset="-122"/>
              </a:rPr>
              <a:t>。例如锂原子中原子实的两个电子占了</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的轨道，所以价电子只能处在</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的轨道上。表和图都表示了这一点。同理，钠原子中原子实的</a:t>
            </a:r>
            <a:r>
              <a:rPr lang="en-US" altLang="zh-CN" b="1">
                <a:latin typeface="Times New Roman" panose="02020603050405020304" pitchFamily="18" charset="0"/>
                <a:ea typeface="楷体_GB2312" pitchFamily="49" charset="-122"/>
              </a:rPr>
              <a:t>10</a:t>
            </a:r>
            <a:r>
              <a:rPr lang="zh-CN" altLang="en-US" b="1">
                <a:latin typeface="Times New Roman" panose="02020603050405020304" pitchFamily="18" charset="0"/>
                <a:ea typeface="楷体_GB2312" pitchFamily="49" charset="-122"/>
              </a:rPr>
              <a:t>个电子占了</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的轨道，价电子的轨道只能从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开始。钾原子中价电子的轨道从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 =4</a:t>
            </a:r>
            <a:r>
              <a:rPr lang="zh-CN" altLang="en-US" b="1">
                <a:latin typeface="Times New Roman" panose="02020603050405020304" pitchFamily="18" charset="0"/>
                <a:ea typeface="楷体_GB2312" pitchFamily="49" charset="-122"/>
              </a:rPr>
              <a:t>起，铷从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=5</a:t>
            </a:r>
            <a:r>
              <a:rPr lang="zh-CN" altLang="en-US" b="1">
                <a:latin typeface="Times New Roman" panose="02020603050405020304" pitchFamily="18" charset="0"/>
                <a:ea typeface="楷体_GB2312" pitchFamily="49" charset="-122"/>
              </a:rPr>
              <a:t>起，铯从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=6</a:t>
            </a:r>
            <a:r>
              <a:rPr lang="zh-CN" altLang="en-US" b="1">
                <a:latin typeface="Times New Roman" panose="02020603050405020304" pitchFamily="18" charset="0"/>
                <a:ea typeface="楷体_GB2312" pitchFamily="49" charset="-122"/>
              </a:rPr>
              <a:t>起，钫从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=7</a:t>
            </a:r>
            <a:r>
              <a:rPr lang="zh-CN" altLang="en-US" b="1">
                <a:latin typeface="Times New Roman" panose="02020603050405020304" pitchFamily="18" charset="0"/>
                <a:ea typeface="楷体_GB2312" pitchFamily="49" charset="-122"/>
              </a:rPr>
              <a:t>起。</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a:extLst>
              <a:ext uri="{FF2B5EF4-FFF2-40B4-BE49-F238E27FC236}">
                <a16:creationId xmlns:a16="http://schemas.microsoft.com/office/drawing/2014/main" id="{F1AC860F-5DC2-4A1C-9EAB-54E515AD5BAF}"/>
              </a:ext>
            </a:extLst>
          </p:cNvPr>
          <p:cNvSpPr>
            <a:spLocks noChangeArrowheads="1"/>
          </p:cNvSpPr>
          <p:nvPr/>
        </p:nvSpPr>
        <p:spPr bwMode="auto">
          <a:xfrm>
            <a:off x="539750" y="4076700"/>
            <a:ext cx="7993063"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Arial Unicode MS" pitchFamily="34" charset="-122"/>
                <a:ea typeface="楷体_GB2312" pitchFamily="49" charset="-122"/>
              </a:rPr>
              <a:t>价电子的轨道运动大体如图所示。这里有两种情况是氢原子中所没有的，这都是由于原子实的存在而发生的：</a:t>
            </a:r>
            <a:r>
              <a:rPr lang="en-US" altLang="zh-CN" b="1">
                <a:latin typeface="Arial Unicode MS" pitchFamily="34" charset="-122"/>
                <a:ea typeface="楷体_GB2312" pitchFamily="49" charset="-122"/>
              </a:rPr>
              <a:t>(1)</a:t>
            </a:r>
            <a:r>
              <a:rPr lang="zh-CN" altLang="en-US" b="1">
                <a:latin typeface="Arial Unicode MS" pitchFamily="34" charset="-122"/>
                <a:ea typeface="楷体_GB2312" pitchFamily="49" charset="-122"/>
              </a:rPr>
              <a:t>原子实的极化；</a:t>
            </a:r>
            <a:r>
              <a:rPr lang="en-US" altLang="zh-CN" b="1">
                <a:latin typeface="Arial Unicode MS" pitchFamily="34" charset="-122"/>
                <a:ea typeface="楷体_GB2312" pitchFamily="49" charset="-122"/>
              </a:rPr>
              <a:t>(2)</a:t>
            </a:r>
            <a:r>
              <a:rPr lang="zh-CN" altLang="en-US" b="1">
                <a:latin typeface="Arial Unicode MS" pitchFamily="34" charset="-122"/>
                <a:ea typeface="楷体_GB2312" pitchFamily="49" charset="-122"/>
              </a:rPr>
              <a:t>轨道在原子实中的贯穿，如图所示。这两种情况都影响原子的能量。现在分别讨论如下：</a:t>
            </a:r>
            <a:endParaRPr lang="zh-CN" altLang="en-US" b="1">
              <a:latin typeface="Times New Roman" panose="02020603050405020304" pitchFamily="18" charset="0"/>
            </a:endParaRPr>
          </a:p>
        </p:txBody>
      </p:sp>
      <p:pic>
        <p:nvPicPr>
          <p:cNvPr id="310278" name="Picture 6" descr="4Z2">
            <a:extLst>
              <a:ext uri="{FF2B5EF4-FFF2-40B4-BE49-F238E27FC236}">
                <a16:creationId xmlns:a16="http://schemas.microsoft.com/office/drawing/2014/main" id="{2119DD13-CD6D-40E5-BE20-1F9726A83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350"/>
            <a:ext cx="9144000" cy="3509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A7E41567-E41A-4E41-9CC9-D0FCEF82D8D0}"/>
              </a:ext>
            </a:extLst>
          </p:cNvPr>
          <p:cNvSpPr>
            <a:spLocks noChangeArrowheads="1"/>
          </p:cNvSpPr>
          <p:nvPr/>
        </p:nvSpPr>
        <p:spPr bwMode="auto">
          <a:xfrm>
            <a:off x="468313" y="1196975"/>
            <a:ext cx="8207375" cy="536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lgn="l">
              <a:tabLst>
                <a:tab pos="504825" algn="l"/>
              </a:tabLst>
              <a:defRPr kumimoji="1" sz="2400">
                <a:solidFill>
                  <a:schemeClr val="tx1"/>
                </a:solidFill>
                <a:latin typeface="Arial" panose="020B0604020202020204" pitchFamily="34" charset="0"/>
                <a:ea typeface="宋体" panose="02010600030101010101" pitchFamily="2" charset="-122"/>
              </a:defRPr>
            </a:lvl1pPr>
            <a:lvl2pPr algn="l">
              <a:tabLst>
                <a:tab pos="504825" algn="l"/>
              </a:tabLst>
              <a:defRPr kumimoji="1" sz="2400">
                <a:solidFill>
                  <a:schemeClr val="tx1"/>
                </a:solidFill>
                <a:latin typeface="Arial" panose="020B0604020202020204" pitchFamily="34" charset="0"/>
                <a:ea typeface="宋体" panose="02010600030101010101" pitchFamily="2" charset="-122"/>
              </a:defRPr>
            </a:lvl2pPr>
            <a:lvl3pPr algn="l">
              <a:tabLst>
                <a:tab pos="504825" algn="l"/>
              </a:tabLst>
              <a:defRPr kumimoji="1" sz="2400">
                <a:solidFill>
                  <a:schemeClr val="tx1"/>
                </a:solidFill>
                <a:latin typeface="Arial" panose="020B0604020202020204" pitchFamily="34" charset="0"/>
                <a:ea typeface="宋体" panose="02010600030101010101" pitchFamily="2" charset="-122"/>
              </a:defRPr>
            </a:lvl3pPr>
            <a:lvl4pPr algn="l">
              <a:tabLst>
                <a:tab pos="504825" algn="l"/>
              </a:tabLst>
              <a:defRPr kumimoji="1" sz="2400">
                <a:solidFill>
                  <a:schemeClr val="tx1"/>
                </a:solidFill>
                <a:latin typeface="Arial" panose="020B0604020202020204" pitchFamily="34" charset="0"/>
                <a:ea typeface="宋体" panose="02010600030101010101" pitchFamily="2" charset="-122"/>
              </a:defRPr>
            </a:lvl4pPr>
            <a:lvl5pPr algn="l">
              <a:tabLst>
                <a:tab pos="504825"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04825"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04825"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04825"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04825"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A.</a:t>
            </a:r>
            <a:r>
              <a:rPr lang="en-US" altLang="zh-CN" sz="2800" b="1">
                <a:latin typeface="Times New Roman" panose="02020603050405020304" pitchFamily="18" charset="0"/>
                <a:ea typeface="楷体_GB2312" pitchFamily="49" charset="-122"/>
                <a:cs typeface="Times New Roman" panose="02020603050405020304" pitchFamily="18" charset="0"/>
              </a:rPr>
              <a:t>      </a:t>
            </a:r>
            <a:r>
              <a:rPr lang="zh-CN" altLang="en-US" sz="2800" b="1">
                <a:latin typeface="Times New Roman" panose="02020603050405020304" pitchFamily="18" charset="0"/>
                <a:ea typeface="楷体_GB2312" pitchFamily="49" charset="-122"/>
              </a:rPr>
              <a:t>原子实的极化</a:t>
            </a:r>
          </a:p>
          <a:p>
            <a:pPr algn="just"/>
            <a:endParaRPr lang="zh-CN" altLang="en-US" sz="2800" b="1">
              <a:latin typeface="Times New Roman" panose="02020603050405020304" pitchFamily="18" charset="0"/>
              <a:ea typeface="楷体_GB2312" pitchFamily="49" charset="-122"/>
            </a:endParaRPr>
          </a:p>
          <a:p>
            <a:pPr algn="just">
              <a:lnSpc>
                <a:spcPct val="110000"/>
              </a:lnSpc>
            </a:pPr>
            <a:r>
              <a:rPr lang="zh-CN" altLang="en-US" b="1">
                <a:solidFill>
                  <a:schemeClr val="hlink"/>
                </a:solidFill>
                <a:latin typeface="Times New Roman" panose="02020603050405020304" pitchFamily="18" charset="0"/>
                <a:ea typeface="楷体_GB2312" pitchFamily="49" charset="-122"/>
              </a:rPr>
              <a:t>            原子实</a:t>
            </a:r>
            <a:r>
              <a:rPr lang="zh-CN" altLang="en-US" b="1">
                <a:latin typeface="Times New Roman" panose="02020603050405020304" pitchFamily="18" charset="0"/>
                <a:ea typeface="楷体_GB2312" pitchFamily="49" charset="-122"/>
              </a:rPr>
              <a:t>原是一个球形对称的结构，共带</a:t>
            </a:r>
            <a:r>
              <a:rPr lang="en-US" altLang="zh-CN" b="1">
                <a:solidFill>
                  <a:schemeClr val="hlink"/>
                </a:solidFill>
                <a:latin typeface="Times New Roman" panose="02020603050405020304" pitchFamily="18" charset="0"/>
                <a:ea typeface="楷体_GB2312" pitchFamily="49" charset="-122"/>
              </a:rPr>
              <a:t>1e</a:t>
            </a:r>
            <a:r>
              <a:rPr lang="zh-CN" altLang="en-US" b="1">
                <a:solidFill>
                  <a:schemeClr val="hlink"/>
                </a:solidFill>
                <a:latin typeface="Times New Roman" panose="02020603050405020304" pitchFamily="18" charset="0"/>
                <a:ea typeface="楷体_GB2312" pitchFamily="49" charset="-122"/>
              </a:rPr>
              <a:t>正电荷</a:t>
            </a:r>
            <a:r>
              <a:rPr lang="zh-CN" altLang="en-US" b="1">
                <a:latin typeface="Times New Roman" panose="02020603050405020304" pitchFamily="18" charset="0"/>
                <a:ea typeface="楷体_GB2312" pitchFamily="49" charset="-122"/>
              </a:rPr>
              <a:t>（原子核</a:t>
            </a:r>
            <a:r>
              <a:rPr lang="en-US" altLang="zh-CN" b="1">
                <a:latin typeface="Times New Roman" panose="02020603050405020304" pitchFamily="18" charset="0"/>
                <a:ea typeface="楷体_GB2312" pitchFamily="49" charset="-122"/>
              </a:rPr>
              <a:t>Ze</a:t>
            </a:r>
            <a:r>
              <a:rPr lang="zh-CN" altLang="en-US" b="1">
                <a:latin typeface="Times New Roman" panose="02020603050405020304" pitchFamily="18" charset="0"/>
                <a:ea typeface="楷体_GB2312" pitchFamily="49" charset="-122"/>
              </a:rPr>
              <a:t>正电荷和</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个电子）。当价电子在它外边运动时，好象是处在单位正电荷的库仑场中。但由于价电子的电场的作用，原子实中带正电的原子核和带负电的电子的中心会发生微小的相对位移。于是负电的中心不再在原子核上，形成一个电偶极子</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这就是</a:t>
            </a:r>
            <a:r>
              <a:rPr lang="zh-CN" altLang="en-US" b="1">
                <a:solidFill>
                  <a:schemeClr val="hlink"/>
                </a:solidFill>
                <a:latin typeface="Times New Roman" panose="02020603050405020304" pitchFamily="18" charset="0"/>
                <a:ea typeface="楷体_GB2312" pitchFamily="49" charset="-122"/>
              </a:rPr>
              <a:t>原子实的极化</a:t>
            </a:r>
            <a:r>
              <a:rPr lang="zh-CN" altLang="en-US" b="1">
                <a:latin typeface="Times New Roman" panose="02020603050405020304" pitchFamily="18" charset="0"/>
                <a:ea typeface="楷体_GB2312" pitchFamily="49" charset="-122"/>
              </a:rPr>
              <a:t>。极化而成的电偶极子的电场又作用于价电子，使它受到除库仑场以外的附加的吸引力。这就要引起能量的降低。</a:t>
            </a:r>
            <a:r>
              <a:rPr lang="zh-CN" altLang="en-US" b="1">
                <a:solidFill>
                  <a:schemeClr val="folHlink"/>
                </a:solidFill>
                <a:latin typeface="Times New Roman" panose="02020603050405020304" pitchFamily="18" charset="0"/>
                <a:ea typeface="楷体_GB2312" pitchFamily="49" charset="-122"/>
              </a:rPr>
              <a:t>偏心率大的椭圆轨道上的电子</a:t>
            </a:r>
            <a:r>
              <a:rPr lang="zh-CN" altLang="en-US" b="1">
                <a:latin typeface="Times New Roman" panose="02020603050405020304" pitchFamily="18" charset="0"/>
                <a:ea typeface="楷体_GB2312" pitchFamily="49" charset="-122"/>
              </a:rPr>
              <a:t>离原子实很近，引起较强的极化，因而对能量的影响大。相反，</a:t>
            </a:r>
            <a:r>
              <a:rPr lang="zh-CN" altLang="en-US" b="1">
                <a:solidFill>
                  <a:schemeClr val="folHlink"/>
                </a:solidFill>
                <a:latin typeface="Times New Roman" panose="02020603050405020304" pitchFamily="18" charset="0"/>
                <a:ea typeface="楷体_GB2312" pitchFamily="49" charset="-122"/>
              </a:rPr>
              <a:t>圆形轨道或是偏心率不大的椭圆轨道上的电子</a:t>
            </a:r>
            <a:r>
              <a:rPr lang="zh-CN" altLang="en-US" b="1">
                <a:latin typeface="Times New Roman" panose="02020603050405020304" pitchFamily="18" charset="0"/>
                <a:ea typeface="楷体_GB2312" pitchFamily="49" charset="-122"/>
              </a:rPr>
              <a:t>离原子实比较远，引起极化弱，所以对能量影响也小。</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a:extLst>
              <a:ext uri="{FF2B5EF4-FFF2-40B4-BE49-F238E27FC236}">
                <a16:creationId xmlns:a16="http://schemas.microsoft.com/office/drawing/2014/main" id="{308D31DC-DD45-41DE-BF12-67A7DF1F8A94}"/>
              </a:ext>
            </a:extLst>
          </p:cNvPr>
          <p:cNvSpPr>
            <a:spLocks noChangeArrowheads="1"/>
          </p:cNvSpPr>
          <p:nvPr/>
        </p:nvSpPr>
        <p:spPr bwMode="auto">
          <a:xfrm>
            <a:off x="395288" y="1268413"/>
            <a:ext cx="8424862"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7813"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ea typeface="楷体_GB2312" pitchFamily="49" charset="-122"/>
              </a:rPr>
              <a:t>    B.      </a:t>
            </a:r>
            <a:r>
              <a:rPr lang="zh-CN" altLang="en-US" sz="2800" b="1">
                <a:latin typeface="Times New Roman" panose="02020603050405020304" pitchFamily="18" charset="0"/>
                <a:ea typeface="楷体_GB2312" pitchFamily="49" charset="-122"/>
              </a:rPr>
              <a:t>轨道的贯穿</a:t>
            </a:r>
          </a:p>
          <a:p>
            <a:pPr algn="just" eaLnBrk="0" hangingPunct="0"/>
            <a:r>
              <a:rPr lang="zh-CN" altLang="en-US"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     可以看到锂的</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能级及钠的</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能级都比氢能级低很多。这说明除了原子实极的影响外，一定还有别的影响。</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都是相当于偏心率很大的轨道（当</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），很可能接近原子实的那</a:t>
            </a:r>
            <a:r>
              <a:rPr lang="zh-CN" altLang="en-US" b="1">
                <a:solidFill>
                  <a:schemeClr val="hlink"/>
                </a:solidFill>
                <a:latin typeface="Times New Roman" panose="02020603050405020304" pitchFamily="18" charset="0"/>
                <a:ea typeface="楷体_GB2312" pitchFamily="49" charset="-122"/>
              </a:rPr>
              <a:t>部分轨道会穿入原子实</a:t>
            </a:r>
            <a:r>
              <a:rPr lang="zh-CN" altLang="en-US" b="1">
                <a:latin typeface="Times New Roman" panose="02020603050405020304" pitchFamily="18" charset="0"/>
                <a:ea typeface="楷体_GB2312" pitchFamily="49" charset="-122"/>
              </a:rPr>
              <a:t>，从而影响了能量。</a:t>
            </a:r>
          </a:p>
          <a:p>
            <a:pPr algn="just" eaLnBrk="0" hangingPunct="0"/>
            <a:r>
              <a:rPr lang="zh-CN" altLang="en-US" b="1">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电子处在不穿入原子实的轨道时</a:t>
            </a:r>
            <a:r>
              <a:rPr lang="zh-CN" altLang="en-US" b="1">
                <a:latin typeface="Times New Roman" panose="02020603050405020304" pitchFamily="18" charset="0"/>
                <a:ea typeface="楷体_GB2312" pitchFamily="49" charset="-122"/>
              </a:rPr>
              <a:t>，它基本上是在原子实的库仑场中运动，原子实对外的作用好像是带单位正电荷的球体，对在它外边的电子，</a:t>
            </a:r>
            <a:r>
              <a:rPr lang="zh-CN" altLang="en-US" b="1">
                <a:solidFill>
                  <a:srgbClr val="CC6600"/>
                </a:solidFill>
                <a:latin typeface="Times New Roman" panose="02020603050405020304" pitchFamily="18" charset="0"/>
                <a:ea typeface="楷体_GB2312" pitchFamily="49" charset="-122"/>
              </a:rPr>
              <a:t>有效电荷数</a:t>
            </a:r>
            <a:r>
              <a:rPr lang="en-US" altLang="zh-CN" b="1">
                <a:solidFill>
                  <a:srgbClr val="CC6600"/>
                </a:solidFill>
                <a:latin typeface="Times New Roman" panose="02020603050405020304" pitchFamily="18" charset="0"/>
                <a:ea typeface="楷体_GB2312" pitchFamily="49" charset="-122"/>
              </a:rPr>
              <a:t>Z</a:t>
            </a:r>
            <a:r>
              <a:rPr lang="en-US" altLang="zh-CN" b="1" baseline="30000">
                <a:solidFill>
                  <a:srgbClr val="CC6600"/>
                </a:solidFill>
                <a:latin typeface="Times New Roman" panose="02020603050405020304" pitchFamily="18" charset="0"/>
                <a:ea typeface="楷体_GB2312" pitchFamily="49" charset="-122"/>
              </a:rPr>
              <a:t>*</a:t>
            </a:r>
            <a:r>
              <a:rPr lang="zh-CN" altLang="en-US" b="1">
                <a:solidFill>
                  <a:srgbClr val="CC6600"/>
                </a:solidFill>
                <a:latin typeface="Times New Roman" panose="02020603050405020304" pitchFamily="18" charset="0"/>
                <a:ea typeface="楷体_GB2312" pitchFamily="49" charset="-122"/>
              </a:rPr>
              <a:t>等于</a:t>
            </a:r>
            <a:r>
              <a:rPr lang="en-US" altLang="zh-CN" b="1">
                <a:solidFill>
                  <a:srgbClr val="CC6600"/>
                </a:solidFill>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，所以能级近似氢能级，原子实的极化使能级下移，但不很多。</a:t>
            </a:r>
          </a:p>
          <a:p>
            <a:pPr algn="just" eaLnBrk="0" hangingPunct="0"/>
            <a:r>
              <a:rPr lang="zh-CN" altLang="en-US" b="1">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如电子处在穿过原子实的轨道时</a:t>
            </a:r>
            <a:r>
              <a:rPr lang="zh-CN" altLang="en-US" b="1">
                <a:latin typeface="Times New Roman" panose="02020603050405020304" pitchFamily="18" charset="0"/>
                <a:ea typeface="楷体_GB2312" pitchFamily="49" charset="-122"/>
              </a:rPr>
              <a:t>情形就不同了。当电子处在原子实外边那部分轨道时，原子实对它的</a:t>
            </a:r>
            <a:r>
              <a:rPr lang="zh-CN" altLang="en-US" b="1">
                <a:solidFill>
                  <a:srgbClr val="CC6600"/>
                </a:solidFill>
                <a:latin typeface="Times New Roman" panose="02020603050405020304" pitchFamily="18" charset="0"/>
                <a:ea typeface="楷体_GB2312" pitchFamily="49" charset="-122"/>
              </a:rPr>
              <a:t>有效电荷数</a:t>
            </a:r>
            <a:r>
              <a:rPr lang="en-US" altLang="zh-CN" b="1">
                <a:solidFill>
                  <a:srgbClr val="CC6600"/>
                </a:solidFill>
                <a:latin typeface="Times New Roman" panose="02020603050405020304" pitchFamily="18" charset="0"/>
                <a:ea typeface="楷体_GB2312" pitchFamily="49" charset="-122"/>
              </a:rPr>
              <a:t>Z</a:t>
            </a:r>
            <a:r>
              <a:rPr lang="en-US" altLang="zh-CN" b="1" baseline="30000">
                <a:solidFill>
                  <a:srgbClr val="CC6600"/>
                </a:solidFill>
                <a:latin typeface="Times New Roman" panose="02020603050405020304" pitchFamily="18" charset="0"/>
                <a:ea typeface="楷体_GB2312" pitchFamily="49" charset="-122"/>
              </a:rPr>
              <a:t>*</a:t>
            </a:r>
            <a:r>
              <a:rPr lang="zh-CN" altLang="en-US" b="1">
                <a:solidFill>
                  <a:srgbClr val="CC6600"/>
                </a:solidFill>
                <a:latin typeface="Times New Roman" panose="02020603050405020304" pitchFamily="18" charset="0"/>
                <a:ea typeface="楷体_GB2312" pitchFamily="49" charset="-122"/>
              </a:rPr>
              <a:t>是</a:t>
            </a:r>
            <a:r>
              <a:rPr lang="en-US" altLang="zh-CN" b="1">
                <a:solidFill>
                  <a:srgbClr val="CC6600"/>
                </a:solidFill>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；当电子处在穿入原子实那部分轨道时，对它起作用的</a:t>
            </a:r>
            <a:r>
              <a:rPr lang="en-US" altLang="zh-CN" b="1">
                <a:solidFill>
                  <a:srgbClr val="CC6600"/>
                </a:solidFill>
                <a:latin typeface="Times New Roman" panose="02020603050405020304" pitchFamily="18" charset="0"/>
                <a:ea typeface="楷体_GB2312" pitchFamily="49" charset="-122"/>
              </a:rPr>
              <a:t>Z</a:t>
            </a:r>
            <a:r>
              <a:rPr lang="en-US" altLang="zh-CN" b="1" baseline="30000">
                <a:solidFill>
                  <a:srgbClr val="CC6600"/>
                </a:solidFill>
                <a:latin typeface="Times New Roman" panose="02020603050405020304" pitchFamily="18" charset="0"/>
                <a:ea typeface="楷体_GB2312" pitchFamily="49" charset="-122"/>
              </a:rPr>
              <a:t>*</a:t>
            </a:r>
            <a:r>
              <a:rPr lang="zh-CN" altLang="en-US" b="1">
                <a:solidFill>
                  <a:srgbClr val="CC6600"/>
                </a:solidFill>
                <a:latin typeface="Times New Roman" panose="02020603050405020304" pitchFamily="18" charset="0"/>
                <a:ea typeface="楷体_GB2312" pitchFamily="49" charset="-122"/>
              </a:rPr>
              <a:t>就要大于</a:t>
            </a:r>
            <a:r>
              <a:rPr lang="en-US" altLang="zh-CN" b="1">
                <a:solidFill>
                  <a:srgbClr val="CC6600"/>
                </a:solidFill>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473FF3DF-5B2B-446C-8527-B766DD3CDB76}"/>
              </a:ext>
            </a:extLst>
          </p:cNvPr>
          <p:cNvSpPr>
            <a:spLocks noChangeArrowheads="1"/>
          </p:cNvSpPr>
          <p:nvPr/>
        </p:nvSpPr>
        <p:spPr bwMode="auto">
          <a:xfrm>
            <a:off x="684213" y="1052513"/>
            <a:ext cx="79914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        例如，锂的原子核的电荷数是</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，原子实有</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个电子，对外起作用时，原子实的有效电荷数</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是</a:t>
            </a:r>
            <a:r>
              <a:rPr lang="en-US" altLang="zh-CN" b="1">
                <a:latin typeface="Times New Roman" panose="02020603050405020304" pitchFamily="18" charset="0"/>
                <a:ea typeface="楷体_GB2312" pitchFamily="49" charset="-122"/>
              </a:rPr>
              <a:t>3-2=1</a:t>
            </a:r>
            <a:r>
              <a:rPr lang="zh-CN" altLang="en-US" b="1">
                <a:latin typeface="Times New Roman" panose="02020603050405020304" pitchFamily="18" charset="0"/>
                <a:ea typeface="楷体_GB2312" pitchFamily="49" charset="-122"/>
              </a:rPr>
              <a:t>，当价电子进入原子实时，如果在一部份轨道上离原子核比原子实中的两个电子还要接近，那么对它的有效电荷数</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可能就是原子核的电荷数</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。在贯穿轨道上运动的电子有一部分时间处在</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的电场中，另一部分时间处在</a:t>
            </a:r>
            <a:r>
              <a:rPr lang="en-US" altLang="zh-CN" b="1">
                <a:latin typeface="Times New Roman" panose="02020603050405020304" pitchFamily="18" charset="0"/>
                <a:ea typeface="楷体_GB2312" pitchFamily="49" charset="-122"/>
              </a:rPr>
              <a:t>Z</a:t>
            </a:r>
            <a:r>
              <a:rPr lang="en-US" altLang="zh-CN" b="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&gt;1</a:t>
            </a:r>
            <a:r>
              <a:rPr lang="zh-CN" altLang="en-US" b="1">
                <a:latin typeface="Times New Roman" panose="02020603050405020304" pitchFamily="18" charset="0"/>
                <a:ea typeface="楷体_GB2312" pitchFamily="49" charset="-122"/>
              </a:rPr>
              <a:t>。</a:t>
            </a:r>
          </a:p>
          <a:p>
            <a:pPr algn="just"/>
            <a:r>
              <a:rPr lang="zh-CN" altLang="en-US" b="1">
                <a:latin typeface="Arial Unicode MS" pitchFamily="34" charset="-122"/>
                <a:ea typeface="楷体_GB2312" pitchFamily="49" charset="-122"/>
              </a:rPr>
              <a:t>    现在采用玻尔理论中的光谱项公式，但用</a:t>
            </a:r>
            <a:r>
              <a:rPr lang="en-US" altLang="zh-CN" b="1">
                <a:latin typeface="Arial Unicode MS" pitchFamily="34" charset="-122"/>
                <a:ea typeface="楷体_GB2312" pitchFamily="49" charset="-122"/>
              </a:rPr>
              <a:t>Z</a:t>
            </a:r>
            <a:r>
              <a:rPr lang="en-US" altLang="zh-CN" b="1" baseline="30000">
                <a:latin typeface="Arial Unicode MS" pitchFamily="34" charset="-122"/>
                <a:ea typeface="楷体_GB2312" pitchFamily="49" charset="-122"/>
              </a:rPr>
              <a:t>*</a:t>
            </a:r>
            <a:r>
              <a:rPr lang="zh-CN" altLang="en-US" b="1">
                <a:latin typeface="Arial Unicode MS" pitchFamily="34" charset="-122"/>
                <a:ea typeface="楷体_GB2312" pitchFamily="49" charset="-122"/>
              </a:rPr>
              <a:t>代替</a:t>
            </a:r>
            <a:r>
              <a:rPr lang="en-US" altLang="zh-CN" b="1">
                <a:latin typeface="Arial Unicode MS" pitchFamily="34" charset="-122"/>
                <a:ea typeface="楷体_GB2312" pitchFamily="49" charset="-122"/>
              </a:rPr>
              <a:t>Z,</a:t>
            </a:r>
            <a:r>
              <a:rPr lang="zh-CN" altLang="en-US" b="1">
                <a:latin typeface="Arial Unicode MS" pitchFamily="34" charset="-122"/>
                <a:ea typeface="楷体_GB2312" pitchFamily="49" charset="-122"/>
              </a:rPr>
              <a:t>那么光谱项是</a:t>
            </a:r>
            <a:endParaRPr lang="zh-CN" altLang="en-US" b="1">
              <a:latin typeface="Times New Roman" panose="02020603050405020304" pitchFamily="18" charset="0"/>
              <a:ea typeface="楷体_GB2312" pitchFamily="49" charset="-122"/>
            </a:endParaRPr>
          </a:p>
        </p:txBody>
      </p:sp>
      <p:graphicFrame>
        <p:nvGraphicFramePr>
          <p:cNvPr id="313348" name="Object 4">
            <a:extLst>
              <a:ext uri="{FF2B5EF4-FFF2-40B4-BE49-F238E27FC236}">
                <a16:creationId xmlns:a16="http://schemas.microsoft.com/office/drawing/2014/main" id="{B71E09FB-C727-42CB-B938-C4443511339B}"/>
              </a:ext>
            </a:extLst>
          </p:cNvPr>
          <p:cNvGraphicFramePr>
            <a:graphicFrameLocks noChangeAspect="1"/>
          </p:cNvGraphicFramePr>
          <p:nvPr/>
        </p:nvGraphicFramePr>
        <p:xfrm>
          <a:off x="1042988" y="4221163"/>
          <a:ext cx="6964362" cy="2335212"/>
        </p:xfrm>
        <a:graphic>
          <a:graphicData uri="http://schemas.openxmlformats.org/presentationml/2006/ole">
            <mc:AlternateContent xmlns:mc="http://schemas.openxmlformats.org/markup-compatibility/2006">
              <mc:Choice xmlns:v="urn:schemas-microsoft-com:vml" Requires="v">
                <p:oleObj spid="_x0000_s313353" name="公式" r:id="rId3" imgW="4635360" imgH="1562040" progId="Equation.3">
                  <p:embed/>
                </p:oleObj>
              </mc:Choice>
              <mc:Fallback>
                <p:oleObj name="公式" r:id="rId3" imgW="4635360" imgH="1562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221163"/>
                        <a:ext cx="6964362" cy="2335212"/>
                      </a:xfrm>
                      <a:prstGeom prst="rect">
                        <a:avLst/>
                      </a:prstGeom>
                      <a:solidFill>
                        <a:srgbClr val="CCFFFF"/>
                      </a:solidFill>
                    </p:spPr>
                  </p:pic>
                </p:oleObj>
              </mc:Fallback>
            </mc:AlternateContent>
          </a:graphicData>
        </a:graphic>
      </p:graphicFrame>
      <p:sp>
        <p:nvSpPr>
          <p:cNvPr id="313349" name="AutoShape 5">
            <a:extLst>
              <a:ext uri="{FF2B5EF4-FFF2-40B4-BE49-F238E27FC236}">
                <a16:creationId xmlns:a16="http://schemas.microsoft.com/office/drawing/2014/main" id="{CBF99451-46E9-43CD-B189-2159C0768407}"/>
              </a:ext>
            </a:extLst>
          </p:cNvPr>
          <p:cNvSpPr>
            <a:spLocks noChangeArrowheads="1"/>
          </p:cNvSpPr>
          <p:nvPr/>
        </p:nvSpPr>
        <p:spPr bwMode="auto">
          <a:xfrm>
            <a:off x="0" y="3933825"/>
            <a:ext cx="395288" cy="1800225"/>
          </a:xfrm>
          <a:prstGeom prst="wedgeRoundRectCallout">
            <a:avLst>
              <a:gd name="adj1" fmla="val 378111"/>
              <a:gd name="adj2" fmla="val 14551"/>
              <a:gd name="adj3" fmla="val 16667"/>
            </a:avLst>
          </a:prstGeom>
          <a:solidFill>
            <a:srgbClr val="FFFF99">
              <a:alpha val="3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rgbClr val="CC6600"/>
                </a:solidFill>
                <a:ea typeface="楷体_GB2312" pitchFamily="49" charset="-122"/>
              </a:rPr>
              <a:t>有</a:t>
            </a:r>
          </a:p>
          <a:p>
            <a:r>
              <a:rPr lang="zh-CN" altLang="en-US" sz="2000" b="1">
                <a:solidFill>
                  <a:srgbClr val="CC6600"/>
                </a:solidFill>
                <a:ea typeface="楷体_GB2312" pitchFamily="49" charset="-122"/>
              </a:rPr>
              <a:t>效</a:t>
            </a:r>
          </a:p>
          <a:p>
            <a:r>
              <a:rPr lang="zh-CN" altLang="en-US" sz="2000" b="1">
                <a:solidFill>
                  <a:srgbClr val="CC6600"/>
                </a:solidFill>
                <a:ea typeface="楷体_GB2312" pitchFamily="49" charset="-122"/>
              </a:rPr>
              <a:t>量</a:t>
            </a:r>
          </a:p>
          <a:p>
            <a:r>
              <a:rPr lang="zh-CN" altLang="en-US" sz="2000" b="1">
                <a:solidFill>
                  <a:srgbClr val="CC6600"/>
                </a:solidFill>
                <a:ea typeface="楷体_GB2312" pitchFamily="49" charset="-122"/>
              </a:rPr>
              <a:t>子</a:t>
            </a:r>
          </a:p>
          <a:p>
            <a:r>
              <a:rPr lang="zh-CN" altLang="en-US" sz="2000" b="1">
                <a:solidFill>
                  <a:srgbClr val="CC6600"/>
                </a:solidFill>
                <a:ea typeface="楷体_GB2312" pitchFamily="49" charset="-122"/>
              </a:rPr>
              <a:t>数</a:t>
            </a:r>
          </a:p>
        </p:txBody>
      </p:sp>
      <p:sp>
        <p:nvSpPr>
          <p:cNvPr id="313350" name="AutoShape 6">
            <a:extLst>
              <a:ext uri="{FF2B5EF4-FFF2-40B4-BE49-F238E27FC236}">
                <a16:creationId xmlns:a16="http://schemas.microsoft.com/office/drawing/2014/main" id="{666FA02F-7640-4F05-AB4D-4F6A60F3F825}"/>
              </a:ext>
            </a:extLst>
          </p:cNvPr>
          <p:cNvSpPr>
            <a:spLocks noChangeArrowheads="1"/>
          </p:cNvSpPr>
          <p:nvPr/>
        </p:nvSpPr>
        <p:spPr bwMode="auto">
          <a:xfrm>
            <a:off x="2555875" y="3716338"/>
            <a:ext cx="1584325" cy="360362"/>
          </a:xfrm>
          <a:prstGeom prst="wedgeRoundRectCallout">
            <a:avLst>
              <a:gd name="adj1" fmla="val -8116"/>
              <a:gd name="adj2" fmla="val 257491"/>
              <a:gd name="adj3" fmla="val 16667"/>
            </a:avLst>
          </a:prstGeom>
          <a:solidFill>
            <a:srgbClr val="FFFF99">
              <a:alpha val="3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rgbClr val="CC6600"/>
                </a:solidFill>
                <a:ea typeface="楷体_GB2312" pitchFamily="49" charset="-122"/>
              </a:rPr>
              <a:t>量子数亏损</a:t>
            </a:r>
          </a:p>
        </p:txBody>
      </p:sp>
      <p:sp>
        <p:nvSpPr>
          <p:cNvPr id="313351" name="AutoShape 7">
            <a:extLst>
              <a:ext uri="{FF2B5EF4-FFF2-40B4-BE49-F238E27FC236}">
                <a16:creationId xmlns:a16="http://schemas.microsoft.com/office/drawing/2014/main" id="{E428F637-C314-473E-B97B-75CB7B75749C}"/>
              </a:ext>
            </a:extLst>
          </p:cNvPr>
          <p:cNvSpPr>
            <a:spLocks noChangeArrowheads="1"/>
          </p:cNvSpPr>
          <p:nvPr/>
        </p:nvSpPr>
        <p:spPr bwMode="auto">
          <a:xfrm>
            <a:off x="4356100" y="3716338"/>
            <a:ext cx="1584325" cy="360362"/>
          </a:xfrm>
          <a:prstGeom prst="wedgeRoundRectCallout">
            <a:avLst>
              <a:gd name="adj1" fmla="val -73546"/>
              <a:gd name="adj2" fmla="val 131940"/>
              <a:gd name="adj3" fmla="val 16667"/>
            </a:avLst>
          </a:prstGeom>
          <a:solidFill>
            <a:srgbClr val="FFFF99">
              <a:alpha val="3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rgbClr val="CC6600"/>
                </a:solidFill>
                <a:ea typeface="楷体_GB2312" pitchFamily="49" charset="-122"/>
              </a:rPr>
              <a:t>有效电荷数</a:t>
            </a:r>
          </a:p>
        </p:txBody>
      </p:sp>
      <p:sp>
        <p:nvSpPr>
          <p:cNvPr id="313352" name="AutoShape 8">
            <a:extLst>
              <a:ext uri="{FF2B5EF4-FFF2-40B4-BE49-F238E27FC236}">
                <a16:creationId xmlns:a16="http://schemas.microsoft.com/office/drawing/2014/main" id="{27D26C54-B873-4710-9CA2-5255479223EF}"/>
              </a:ext>
            </a:extLst>
          </p:cNvPr>
          <p:cNvSpPr>
            <a:spLocks noChangeArrowheads="1"/>
          </p:cNvSpPr>
          <p:nvPr/>
        </p:nvSpPr>
        <p:spPr bwMode="auto">
          <a:xfrm>
            <a:off x="6732588" y="3716338"/>
            <a:ext cx="1331912" cy="431800"/>
          </a:xfrm>
          <a:prstGeom prst="wedgeRoundRectCallout">
            <a:avLst>
              <a:gd name="adj1" fmla="val -130931"/>
              <a:gd name="adj2" fmla="val 114704"/>
              <a:gd name="adj3" fmla="val 16667"/>
            </a:avLst>
          </a:prstGeom>
          <a:solidFill>
            <a:srgbClr val="FFFF99">
              <a:alpha val="3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rgbClr val="CC6600"/>
                </a:solidFill>
                <a:ea typeface="楷体_GB2312" pitchFamily="49" charset="-122"/>
              </a:rPr>
              <a:t>屏蔽系数</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380" name="Group 12">
            <a:extLst>
              <a:ext uri="{FF2B5EF4-FFF2-40B4-BE49-F238E27FC236}">
                <a16:creationId xmlns:a16="http://schemas.microsoft.com/office/drawing/2014/main" id="{53F6B4D9-CC4F-4141-9886-A4F21849256E}"/>
              </a:ext>
            </a:extLst>
          </p:cNvPr>
          <p:cNvGrpSpPr>
            <a:grpSpLocks/>
          </p:cNvGrpSpPr>
          <p:nvPr/>
        </p:nvGrpSpPr>
        <p:grpSpPr bwMode="auto">
          <a:xfrm>
            <a:off x="468313" y="1412875"/>
            <a:ext cx="8424862" cy="3159125"/>
            <a:chOff x="295" y="890"/>
            <a:chExt cx="5307" cy="1990"/>
          </a:xfrm>
        </p:grpSpPr>
        <p:sp>
          <p:nvSpPr>
            <p:cNvPr id="314370" name="Rectangle 2">
              <a:extLst>
                <a:ext uri="{FF2B5EF4-FFF2-40B4-BE49-F238E27FC236}">
                  <a16:creationId xmlns:a16="http://schemas.microsoft.com/office/drawing/2014/main" id="{DD09D06D-158A-416B-86D7-F949B3734A91}"/>
                </a:ext>
              </a:extLst>
            </p:cNvPr>
            <p:cNvSpPr>
              <a:spLocks noChangeArrowheads="1"/>
            </p:cNvSpPr>
            <p:nvPr/>
          </p:nvSpPr>
          <p:spPr bwMode="auto">
            <a:xfrm>
              <a:off x="295" y="890"/>
              <a:ext cx="5307" cy="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lnSpc>
                  <a:spcPct val="120000"/>
                </a:lnSpc>
              </a:pPr>
              <a:r>
                <a:rPr lang="zh-CN" altLang="en-US" b="1">
                  <a:latin typeface="Arial Unicode MS" pitchFamily="34" charset="-122"/>
                  <a:ea typeface="楷体_GB2312" pitchFamily="49" charset="-122"/>
                </a:rPr>
                <a:t>  贯穿轨道只能发生在偏心率大的轨道，所以它的  值一定是较小的，从实验数据看出，碱金属的有些能级离相应的氢原子能级较远，这些能级的轨道必定是贯穿的， 一定较小。另一些接近氢原子能级，那些轨道大概不是贯穿的，  一定较大。</a:t>
              </a:r>
              <a:endParaRPr lang="zh-CN" altLang="en-US" b="1">
                <a:latin typeface="Arial Unicode MS" pitchFamily="34" charset="-122"/>
                <a:ea typeface="Arial Unicode MS" pitchFamily="34" charset="-122"/>
              </a:endParaRPr>
            </a:p>
            <a:p>
              <a:pPr algn="just" eaLnBrk="0" hangingPunct="0">
                <a:lnSpc>
                  <a:spcPct val="120000"/>
                </a:lnSpc>
              </a:pPr>
              <a:r>
                <a:rPr lang="zh-CN" altLang="en-US" b="1">
                  <a:latin typeface="Arial Unicode MS" pitchFamily="34" charset="-122"/>
                  <a:ea typeface="楷体_GB2312" pitchFamily="49" charset="-122"/>
                </a:rPr>
                <a:t>  原子实极化和轨道的贯穿的理论对碱金属原子能级同氢原子能级差别作了很好的说明。</a:t>
              </a:r>
              <a:endParaRPr lang="zh-CN" altLang="en-US" b="1">
                <a:latin typeface="Times New Roman" panose="02020603050405020304" pitchFamily="18" charset="0"/>
              </a:endParaRPr>
            </a:p>
          </p:txBody>
        </p:sp>
        <p:graphicFrame>
          <p:nvGraphicFramePr>
            <p:cNvPr id="314375" name="Object 7">
              <a:extLst>
                <a:ext uri="{FF2B5EF4-FFF2-40B4-BE49-F238E27FC236}">
                  <a16:creationId xmlns:a16="http://schemas.microsoft.com/office/drawing/2014/main" id="{F86E11A2-41D7-4F00-B3E6-EF2675861F88}"/>
                </a:ext>
              </a:extLst>
            </p:cNvPr>
            <p:cNvGraphicFramePr>
              <a:graphicFrameLocks noChangeAspect="1"/>
            </p:cNvGraphicFramePr>
            <p:nvPr/>
          </p:nvGraphicFramePr>
          <p:xfrm>
            <a:off x="4785" y="1797"/>
            <a:ext cx="152" cy="240"/>
          </p:xfrm>
          <a:graphic>
            <a:graphicData uri="http://schemas.openxmlformats.org/presentationml/2006/ole">
              <mc:AlternateContent xmlns:mc="http://schemas.openxmlformats.org/markup-compatibility/2006">
                <mc:Choice xmlns:v="urn:schemas-microsoft-com:vml" Requires="v">
                  <p:oleObj spid="_x0000_s314381" r:id="rId3" imgW="114102" imgH="177492" progId="Equation.3">
                    <p:embed/>
                  </p:oleObj>
                </mc:Choice>
                <mc:Fallback>
                  <p:oleObj r:id="rId3" imgW="114102" imgH="17749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 y="1797"/>
                          <a:ext cx="152"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8" name="Object 10">
              <a:extLst>
                <a:ext uri="{FF2B5EF4-FFF2-40B4-BE49-F238E27FC236}">
                  <a16:creationId xmlns:a16="http://schemas.microsoft.com/office/drawing/2014/main" id="{E725BBBC-801A-46D0-9FF1-D6E4D8D60201}"/>
                </a:ext>
              </a:extLst>
            </p:cNvPr>
            <p:cNvGraphicFramePr>
              <a:graphicFrameLocks noChangeAspect="1"/>
            </p:cNvGraphicFramePr>
            <p:nvPr/>
          </p:nvGraphicFramePr>
          <p:xfrm>
            <a:off x="4241" y="1525"/>
            <a:ext cx="151" cy="240"/>
          </p:xfrm>
          <a:graphic>
            <a:graphicData uri="http://schemas.openxmlformats.org/presentationml/2006/ole">
              <mc:AlternateContent xmlns:mc="http://schemas.openxmlformats.org/markup-compatibility/2006">
                <mc:Choice xmlns:v="urn:schemas-microsoft-com:vml" Requires="v">
                  <p:oleObj spid="_x0000_s314382" r:id="rId5" imgW="114102" imgH="177492" progId="Equation.3">
                    <p:embed/>
                  </p:oleObj>
                </mc:Choice>
                <mc:Fallback>
                  <p:oleObj r:id="rId5" imgW="114102" imgH="177492"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 y="1525"/>
                          <a:ext cx="15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4379" name="Object 11">
            <a:extLst>
              <a:ext uri="{FF2B5EF4-FFF2-40B4-BE49-F238E27FC236}">
                <a16:creationId xmlns:a16="http://schemas.microsoft.com/office/drawing/2014/main" id="{FD7F1094-EABE-437B-AFB0-A1286AE82DB7}"/>
              </a:ext>
            </a:extLst>
          </p:cNvPr>
          <p:cNvGraphicFramePr>
            <a:graphicFrameLocks noChangeAspect="1"/>
          </p:cNvGraphicFramePr>
          <p:nvPr/>
        </p:nvGraphicFramePr>
        <p:xfrm>
          <a:off x="7596188" y="1557338"/>
          <a:ext cx="241300" cy="381000"/>
        </p:xfrm>
        <a:graphic>
          <a:graphicData uri="http://schemas.openxmlformats.org/presentationml/2006/ole">
            <mc:AlternateContent xmlns:mc="http://schemas.openxmlformats.org/markup-compatibility/2006">
              <mc:Choice xmlns:v="urn:schemas-microsoft-com:vml" Requires="v">
                <p:oleObj spid="_x0000_s314383" r:id="rId6" imgW="114102" imgH="177492" progId="Equation.3">
                  <p:embed/>
                </p:oleObj>
              </mc:Choice>
              <mc:Fallback>
                <p:oleObj r:id="rId6" imgW="114102" imgH="177492"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1557338"/>
                        <a:ext cx="2413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1B087F41-3525-4016-9362-DB5E894BE01B}"/>
              </a:ext>
            </a:extLst>
          </p:cNvPr>
          <p:cNvSpPr>
            <a:spLocks noChangeArrowheads="1"/>
          </p:cNvSpPr>
          <p:nvPr/>
        </p:nvSpPr>
        <p:spPr bwMode="auto">
          <a:xfrm>
            <a:off x="1042988" y="404813"/>
            <a:ext cx="7380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2.10</a:t>
            </a:r>
            <a:r>
              <a:rPr lang="zh-CN" altLang="en-US" sz="3600" b="1">
                <a:solidFill>
                  <a:schemeClr val="hlink"/>
                </a:solidFill>
                <a:latin typeface="Times New Roman" panose="02020603050405020304" pitchFamily="18" charset="0"/>
                <a:ea typeface="楷体_GB2312" pitchFamily="49" charset="-122"/>
              </a:rPr>
              <a:t>碱金属原子光谱的精细结构</a:t>
            </a:r>
          </a:p>
        </p:txBody>
      </p:sp>
      <p:sp>
        <p:nvSpPr>
          <p:cNvPr id="315395" name="Rectangle 3">
            <a:extLst>
              <a:ext uri="{FF2B5EF4-FFF2-40B4-BE49-F238E27FC236}">
                <a16:creationId xmlns:a16="http://schemas.microsoft.com/office/drawing/2014/main" id="{5394C2A2-EAA2-4A1C-9F09-7D106358737D}"/>
              </a:ext>
            </a:extLst>
          </p:cNvPr>
          <p:cNvSpPr>
            <a:spLocks noChangeArrowheads="1"/>
          </p:cNvSpPr>
          <p:nvPr/>
        </p:nvSpPr>
        <p:spPr bwMode="auto">
          <a:xfrm>
            <a:off x="611188" y="1773238"/>
            <a:ext cx="786765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b="1">
                <a:latin typeface="Times New Roman" panose="02020603050405020304" pitchFamily="18" charset="0"/>
                <a:ea typeface="楷体_GB2312" pitchFamily="49" charset="-122"/>
              </a:rPr>
              <a:t>        对于碱金属原子的光谱，当用高分辨率光谱仪进行观察时，发现每一条光谱线不是简单的一条线，而是由二条或三条线组成的，这称作</a:t>
            </a:r>
            <a:r>
              <a:rPr lang="zh-CN" altLang="en-US" b="1">
                <a:solidFill>
                  <a:schemeClr val="hlink"/>
                </a:solidFill>
                <a:latin typeface="Times New Roman" panose="02020603050405020304" pitchFamily="18" charset="0"/>
                <a:ea typeface="楷体_GB2312" pitchFamily="49" charset="-122"/>
              </a:rPr>
              <a:t>光谱线的精细结构</a:t>
            </a:r>
            <a:r>
              <a:rPr lang="zh-CN" altLang="en-US" b="1">
                <a:latin typeface="Times New Roman" panose="02020603050405020304" pitchFamily="18" charset="0"/>
                <a:ea typeface="楷体_GB2312" pitchFamily="49" charset="-122"/>
              </a:rPr>
              <a:t>。所有碱金属原子的光谱有相仿的精细结构。</a:t>
            </a:r>
            <a:r>
              <a:rPr lang="zh-CN" altLang="en-US" b="1">
                <a:solidFill>
                  <a:schemeClr val="folHlink"/>
                </a:solidFill>
                <a:latin typeface="Times New Roman" panose="02020603050405020304" pitchFamily="18" charset="0"/>
                <a:ea typeface="楷体_GB2312" pitchFamily="49" charset="-122"/>
              </a:rPr>
              <a:t>主线系和第二辅线系的每一条光谱线是由两条线构成的，第一辅线系及柏格曼线系是由三条线构成的。</a:t>
            </a:r>
            <a:r>
              <a:rPr lang="zh-CN" altLang="en-US" b="1">
                <a:latin typeface="Times New Roman" panose="02020603050405020304" pitchFamily="18" charset="0"/>
                <a:ea typeface="楷体_GB2312" pitchFamily="49" charset="-122"/>
              </a:rPr>
              <a:t>大家熟悉的</a:t>
            </a:r>
            <a:r>
              <a:rPr lang="zh-CN" altLang="en-US" b="1">
                <a:solidFill>
                  <a:srgbClr val="CC6600"/>
                </a:solidFill>
                <a:latin typeface="Times New Roman" panose="02020603050405020304" pitchFamily="18" charset="0"/>
                <a:ea typeface="楷体_GB2312" pitchFamily="49" charset="-122"/>
              </a:rPr>
              <a:t>钠的黄色光（</a:t>
            </a:r>
            <a:r>
              <a:rPr lang="en-US" altLang="zh-CN" b="1">
                <a:solidFill>
                  <a:srgbClr val="CC6600"/>
                </a:solidFill>
                <a:latin typeface="Times New Roman" panose="02020603050405020304" pitchFamily="18" charset="0"/>
                <a:ea typeface="楷体_GB2312" pitchFamily="49" charset="-122"/>
              </a:rPr>
              <a:t>5893 </a:t>
            </a:r>
            <a:r>
              <a:rPr lang="en-US" altLang="zh-CN" b="1">
                <a:solidFill>
                  <a:srgbClr val="CC6600"/>
                </a:solidFill>
                <a:latin typeface="Times New Roman" panose="02020603050405020304" pitchFamily="18" charset="0"/>
              </a:rPr>
              <a:t>Å</a:t>
            </a:r>
            <a:r>
              <a:rPr lang="en-US" altLang="zh-CN" b="1">
                <a:solidFill>
                  <a:srgbClr val="CC6600"/>
                </a:solidFill>
                <a:latin typeface="Times New Roman" panose="02020603050405020304" pitchFamily="18" charset="0"/>
                <a:ea typeface="楷体_GB2312" pitchFamily="49" charset="-122"/>
              </a:rPr>
              <a:t> </a:t>
            </a:r>
            <a:r>
              <a:rPr lang="zh-CN" altLang="en-US" b="1">
                <a:solidFill>
                  <a:srgbClr val="CC6600"/>
                </a:solidFill>
                <a:latin typeface="Times New Roman" panose="02020603050405020304" pitchFamily="18" charset="0"/>
                <a:ea typeface="楷体_GB2312" pitchFamily="49" charset="-122"/>
              </a:rPr>
              <a:t>）就是它的主线系第一条线，这是由波长为</a:t>
            </a:r>
            <a:r>
              <a:rPr lang="en-US" altLang="zh-CN" b="1">
                <a:solidFill>
                  <a:srgbClr val="CC6600"/>
                </a:solidFill>
                <a:latin typeface="Times New Roman" panose="02020603050405020304" pitchFamily="18" charset="0"/>
                <a:ea typeface="楷体_GB2312" pitchFamily="49" charset="-122"/>
              </a:rPr>
              <a:t>5890 </a:t>
            </a:r>
            <a:r>
              <a:rPr lang="en-US" altLang="zh-CN" b="1">
                <a:solidFill>
                  <a:srgbClr val="CC6600"/>
                </a:solidFill>
                <a:latin typeface="Times New Roman" panose="02020603050405020304" pitchFamily="18" charset="0"/>
              </a:rPr>
              <a:t>Å</a:t>
            </a:r>
            <a:r>
              <a:rPr lang="zh-CN" altLang="en-US" b="1">
                <a:solidFill>
                  <a:srgbClr val="CC6600"/>
                </a:solidFill>
                <a:latin typeface="Times New Roman" panose="02020603050405020304" pitchFamily="18" charset="0"/>
                <a:ea typeface="楷体_GB2312" pitchFamily="49" charset="-122"/>
              </a:rPr>
              <a:t>和</a:t>
            </a:r>
            <a:r>
              <a:rPr lang="en-US" altLang="zh-CN" b="1">
                <a:solidFill>
                  <a:srgbClr val="CC6600"/>
                </a:solidFill>
                <a:latin typeface="Times New Roman" panose="02020603050405020304" pitchFamily="18" charset="0"/>
                <a:ea typeface="楷体_GB2312" pitchFamily="49" charset="-122"/>
              </a:rPr>
              <a:t>5896 </a:t>
            </a:r>
            <a:r>
              <a:rPr lang="en-US" altLang="zh-CN" b="1">
                <a:solidFill>
                  <a:srgbClr val="CC6600"/>
                </a:solidFill>
                <a:latin typeface="Times New Roman" panose="02020603050405020304" pitchFamily="18" charset="0"/>
              </a:rPr>
              <a:t>Å</a:t>
            </a:r>
            <a:r>
              <a:rPr lang="zh-CN" altLang="en-US" b="1">
                <a:solidFill>
                  <a:srgbClr val="CC6600"/>
                </a:solidFill>
                <a:latin typeface="Times New Roman" panose="02020603050405020304" pitchFamily="18" charset="0"/>
                <a:ea typeface="楷体_GB2312" pitchFamily="49" charset="-122"/>
              </a:rPr>
              <a:t>的两线组成的。</a:t>
            </a:r>
            <a:r>
              <a:rPr lang="zh-CN" altLang="en-US" b="1">
                <a:latin typeface="Times New Roman" panose="02020603050405020304" pitchFamily="18" charset="0"/>
                <a:ea typeface="楷体_GB2312" pitchFamily="49" charset="-122"/>
              </a:rPr>
              <a:t>下图是碱金属原子三个光谱线系前四条线的精细结构和线系限的示意图，坚直线代表光谱线的精细成分</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它们的间隔代表谱线成分的波数差。</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5AA14EE7-56DF-492E-9913-8937C3E667D3}"/>
              </a:ext>
            </a:extLst>
          </p:cNvPr>
          <p:cNvSpPr>
            <a:spLocks noGrp="1" noChangeArrowheads="1"/>
          </p:cNvSpPr>
          <p:nvPr>
            <p:ph type="title"/>
          </p:nvPr>
        </p:nvSpPr>
        <p:spPr/>
        <p:txBody>
          <a:bodyPr/>
          <a:lstStyle/>
          <a:p>
            <a:endParaRPr lang="zh-CN" altLang="en-US"/>
          </a:p>
        </p:txBody>
      </p:sp>
      <p:sp>
        <p:nvSpPr>
          <p:cNvPr id="354307" name="Rectangle 3">
            <a:extLst>
              <a:ext uri="{FF2B5EF4-FFF2-40B4-BE49-F238E27FC236}">
                <a16:creationId xmlns:a16="http://schemas.microsoft.com/office/drawing/2014/main" id="{0DB96D3D-753A-4299-B273-4883AC2BAF9E}"/>
              </a:ext>
            </a:extLst>
          </p:cNvPr>
          <p:cNvSpPr>
            <a:spLocks noGrp="1" noChangeArrowheads="1"/>
          </p:cNvSpPr>
          <p:nvPr>
            <p:ph type="body" idx="1"/>
          </p:nvPr>
        </p:nvSpPr>
        <p:spPr/>
        <p:txBody>
          <a:bodyPr/>
          <a:lstStyle/>
          <a:p>
            <a:endParaRPr lang="zh-CN" altLang="en-US"/>
          </a:p>
        </p:txBody>
      </p:sp>
      <p:pic>
        <p:nvPicPr>
          <p:cNvPr id="354308" name="Picture 4" descr="4Z3">
            <a:extLst>
              <a:ext uri="{FF2B5EF4-FFF2-40B4-BE49-F238E27FC236}">
                <a16:creationId xmlns:a16="http://schemas.microsoft.com/office/drawing/2014/main" id="{96A35179-C1A7-4C73-A54F-9A77A23C4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129587" cy="481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C94D30B7-4D59-4105-A45F-384B2F81148F}"/>
              </a:ext>
            </a:extLst>
          </p:cNvPr>
          <p:cNvSpPr>
            <a:spLocks noChangeArrowheads="1"/>
          </p:cNvSpPr>
          <p:nvPr/>
        </p:nvSpPr>
        <p:spPr bwMode="auto">
          <a:xfrm>
            <a:off x="468313" y="1227138"/>
            <a:ext cx="5759450"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Arial Unicode MS" pitchFamily="34" charset="-122"/>
                <a:ea typeface="楷体_GB2312" pitchFamily="49" charset="-122"/>
              </a:rPr>
              <a:t>从上图可以看到，</a:t>
            </a:r>
            <a:r>
              <a:rPr lang="zh-CN" altLang="en-US" b="1">
                <a:solidFill>
                  <a:schemeClr val="hlink"/>
                </a:solidFill>
                <a:latin typeface="Arial Unicode MS" pitchFamily="34" charset="-122"/>
                <a:ea typeface="楷体_GB2312" pitchFamily="49" charset="-122"/>
              </a:rPr>
              <a:t>主线系</a:t>
            </a:r>
            <a:r>
              <a:rPr lang="zh-CN" altLang="en-US" b="1">
                <a:latin typeface="Arial Unicode MS" pitchFamily="34" charset="-122"/>
                <a:ea typeface="楷体_GB2312" pitchFamily="49" charset="-122"/>
              </a:rPr>
              <a:t>每条线中的两个成分的间隔随着波数的增加而逐渐缩小，最后二成分并入一个线系限。</a:t>
            </a:r>
            <a:r>
              <a:rPr lang="zh-CN" altLang="en-US" b="1">
                <a:solidFill>
                  <a:schemeClr val="hlink"/>
                </a:solidFill>
                <a:latin typeface="Arial Unicode MS" pitchFamily="34" charset="-122"/>
                <a:ea typeface="楷体_GB2312" pitchFamily="49" charset="-122"/>
              </a:rPr>
              <a:t>第二辅（锐）线系</a:t>
            </a:r>
            <a:r>
              <a:rPr lang="zh-CN" altLang="en-US" b="1">
                <a:latin typeface="Arial Unicode MS" pitchFamily="34" charset="-122"/>
                <a:ea typeface="楷体_GB2312" pitchFamily="49" charset="-122"/>
              </a:rPr>
              <a:t>的各线的成分具有相同的间隔，直到线系限也是这样。</a:t>
            </a:r>
            <a:r>
              <a:rPr lang="zh-CN" altLang="en-US" b="1">
                <a:solidFill>
                  <a:schemeClr val="hlink"/>
                </a:solidFill>
                <a:latin typeface="Arial Unicode MS" pitchFamily="34" charset="-122"/>
                <a:ea typeface="楷体_GB2312" pitchFamily="49" charset="-122"/>
              </a:rPr>
              <a:t>第一辅（漫）线系</a:t>
            </a:r>
            <a:r>
              <a:rPr lang="zh-CN" altLang="en-US" b="1">
                <a:latin typeface="Arial Unicode MS" pitchFamily="34" charset="-122"/>
                <a:ea typeface="楷体_GB2312" pitchFamily="49" charset="-122"/>
              </a:rPr>
              <a:t>的每一条线由三条线构成，但最外两条线的间隔同第二辅（锐）线系各条线中二成分的共同间隔</a:t>
            </a:r>
            <a:r>
              <a:rPr lang="en-US" altLang="zh-CN" b="1">
                <a:latin typeface="Arial Unicode MS" pitchFamily="34" charset="-122"/>
                <a:ea typeface="楷体_GB2312" pitchFamily="49" charset="-122"/>
              </a:rPr>
              <a:t>,</a:t>
            </a:r>
            <a:r>
              <a:rPr lang="zh-CN" altLang="en-US" b="1">
                <a:latin typeface="Arial Unicode MS" pitchFamily="34" charset="-122"/>
                <a:ea typeface="楷体_GB2312" pitchFamily="49" charset="-122"/>
              </a:rPr>
              <a:t>以及主线系第一条中二成分的间隔都是相等的。另外</a:t>
            </a:r>
            <a:r>
              <a:rPr lang="en-US" altLang="zh-CN" b="1">
                <a:latin typeface="Arial Unicode MS" pitchFamily="34" charset="-122"/>
                <a:ea typeface="楷体_GB2312" pitchFamily="49" charset="-122"/>
              </a:rPr>
              <a:t>,</a:t>
            </a:r>
            <a:r>
              <a:rPr lang="zh-CN" altLang="en-US" b="1">
                <a:solidFill>
                  <a:schemeClr val="hlink"/>
                </a:solidFill>
                <a:latin typeface="Arial Unicode MS" pitchFamily="34" charset="-122"/>
                <a:ea typeface="楷体_GB2312" pitchFamily="49" charset="-122"/>
              </a:rPr>
              <a:t>第一辅（漫）线系</a:t>
            </a:r>
            <a:r>
              <a:rPr lang="zh-CN" altLang="en-US" b="1">
                <a:latin typeface="Arial Unicode MS" pitchFamily="34" charset="-122"/>
                <a:ea typeface="楷体_GB2312" pitchFamily="49" charset="-122"/>
              </a:rPr>
              <a:t>每一条线中波数较小的</a:t>
            </a:r>
            <a:r>
              <a:rPr lang="en-US" altLang="zh-CN" b="1">
                <a:latin typeface="Arial Unicode MS" pitchFamily="34" charset="-122"/>
                <a:ea typeface="楷体_GB2312" pitchFamily="49" charset="-122"/>
              </a:rPr>
              <a:t>(</a:t>
            </a:r>
            <a:r>
              <a:rPr lang="zh-CN" altLang="en-US" b="1">
                <a:latin typeface="Arial Unicode MS" pitchFamily="34" charset="-122"/>
                <a:ea typeface="楷体_GB2312" pitchFamily="49" charset="-122"/>
              </a:rPr>
              <a:t>图中靠左的</a:t>
            </a:r>
            <a:r>
              <a:rPr lang="en-US" altLang="zh-CN" b="1">
                <a:latin typeface="Arial Unicode MS" pitchFamily="34" charset="-122"/>
                <a:ea typeface="楷体_GB2312" pitchFamily="49" charset="-122"/>
              </a:rPr>
              <a:t>)</a:t>
            </a:r>
            <a:r>
              <a:rPr lang="zh-CN" altLang="en-US" b="1">
                <a:latin typeface="Arial Unicode MS" pitchFamily="34" charset="-122"/>
                <a:ea typeface="楷体_GB2312" pitchFamily="49" charset="-122"/>
              </a:rPr>
              <a:t>两条成分间的距离随着波数的增加而缩小，最后这两成分并入一个线系限。所以这线系每条虽有三个成分，线系限却只有两个。</a:t>
            </a:r>
            <a:endParaRPr lang="zh-CN" altLang="en-US" b="1">
              <a:latin typeface="Times New Roman" panose="02020603050405020304" pitchFamily="18" charset="0"/>
            </a:endParaRPr>
          </a:p>
        </p:txBody>
      </p:sp>
      <p:pic>
        <p:nvPicPr>
          <p:cNvPr id="317443" name="Picture 3" descr="222-21">
            <a:extLst>
              <a:ext uri="{FF2B5EF4-FFF2-40B4-BE49-F238E27FC236}">
                <a16:creationId xmlns:a16="http://schemas.microsoft.com/office/drawing/2014/main" id="{DC83678A-1F92-41CD-8200-AE8B6B146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288" y="1700213"/>
            <a:ext cx="2779712"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711AD633-84EA-4915-B99D-5B17CF6514D9}"/>
              </a:ext>
            </a:extLst>
          </p:cNvPr>
          <p:cNvSpPr>
            <a:spLocks noChangeArrowheads="1"/>
          </p:cNvSpPr>
          <p:nvPr/>
        </p:nvSpPr>
        <p:spPr bwMode="auto">
          <a:xfrm>
            <a:off x="684213" y="1268413"/>
            <a:ext cx="7920037"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从上述事实可以推出能级的分布。</a:t>
            </a:r>
          </a:p>
          <a:p>
            <a:pPr algn="just"/>
            <a:r>
              <a:rPr lang="en-US" altLang="zh-CN" b="1">
                <a:latin typeface="Times New Roman" panose="02020603050405020304" pitchFamily="18" charset="0"/>
                <a:ea typeface="楷体_GB2312" pitchFamily="49" charset="-122"/>
              </a:rPr>
              <a:t>    1.</a:t>
            </a:r>
            <a:r>
              <a:rPr lang="zh-CN" altLang="en-US" b="1">
                <a:latin typeface="Times New Roman" panose="02020603050405020304" pitchFamily="18" charset="0"/>
                <a:ea typeface="楷体_GB2312" pitchFamily="49" charset="-122"/>
              </a:rPr>
              <a:t>第二辅（锐）线系的每一条线中二成分的间隔是相同的，那就必然由于同一原因，知道这个线系是各</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能级到最低</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在锂的情形是</a:t>
            </a:r>
            <a:r>
              <a:rPr lang="en-US" altLang="zh-CN" b="1">
                <a:latin typeface="Times New Roman" panose="02020603050405020304" pitchFamily="18" charset="0"/>
                <a:ea typeface="楷体_GB2312" pitchFamily="49" charset="-122"/>
              </a:rPr>
              <a:t>2p)</a:t>
            </a:r>
            <a:r>
              <a:rPr lang="zh-CN" altLang="en-US" b="1">
                <a:latin typeface="Times New Roman" panose="02020603050405020304" pitchFamily="18" charset="0"/>
                <a:ea typeface="楷体_GB2312" pitchFamily="49" charset="-122"/>
              </a:rPr>
              <a:t>的跃迁产生的，最低</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能级是这线系中诸线共同相关的，如果我们设想这个</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能级是双层的，而</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能级都是单层的，就会得到线系的每一条线都是双线，而且波数差是相等的情况。</a:t>
            </a:r>
          </a:p>
          <a:p>
            <a:pPr algn="just"/>
            <a:r>
              <a:rPr lang="en-US" altLang="zh-CN" b="1">
                <a:latin typeface="Times New Roman" panose="02020603050405020304" pitchFamily="18" charset="0"/>
                <a:ea typeface="楷体_GB2312" pitchFamily="49" charset="-122"/>
              </a:rPr>
              <a:t>    2.</a:t>
            </a:r>
            <a:r>
              <a:rPr lang="zh-CN" altLang="en-US" b="1">
                <a:latin typeface="Times New Roman" panose="02020603050405020304" pitchFamily="18" charset="0"/>
                <a:ea typeface="楷体_GB2312" pitchFamily="49" charset="-122"/>
              </a:rPr>
              <a:t>再看主线系的每条线中二成分的波数差随着波数的增加逐渐减少，足见不是同一个原因产生的，主线系是各</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能级跃迁到最低</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能级的结果。从第二辅（锐）线系的情况已推得</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能级是单层的，最低</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能级是双层的，那么是否就可以推想所有</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能级都是双层的，而且这双层的间隔随量子数</a:t>
            </a:r>
            <a:r>
              <a:rPr lang="en-US" altLang="zh-CN" b="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的增加而逐渐缩小，这个推论完全符合主线系的情况。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a:extLst>
              <a:ext uri="{FF2B5EF4-FFF2-40B4-BE49-F238E27FC236}">
                <a16:creationId xmlns:a16="http://schemas.microsoft.com/office/drawing/2014/main" id="{5C439F52-47D2-4B7C-83E6-FA925DDF9C88}"/>
              </a:ext>
            </a:extLst>
          </p:cNvPr>
          <p:cNvSpPr>
            <a:spLocks noGrp="1" noChangeArrowheads="1"/>
          </p:cNvSpPr>
          <p:nvPr>
            <p:ph type="body" idx="1"/>
          </p:nvPr>
        </p:nvSpPr>
        <p:spPr>
          <a:xfrm>
            <a:off x="304800" y="1341438"/>
            <a:ext cx="8610600" cy="5516562"/>
          </a:xfrm>
        </p:spPr>
        <p:txBody>
          <a:bodyPr/>
          <a:lstStyle/>
          <a:p>
            <a:pPr algn="just">
              <a:lnSpc>
                <a:spcPct val="90000"/>
              </a:lnSpc>
              <a:buFont typeface="Wingdings" panose="05000000000000000000" pitchFamily="2" charset="2"/>
              <a:buNone/>
            </a:pPr>
            <a:r>
              <a:rPr lang="en-US" altLang="zh-CN" sz="2800" b="1">
                <a:latin typeface="Times New Roman" panose="02020603050405020304" pitchFamily="18" charset="0"/>
                <a:ea typeface="楷体_GB2312" pitchFamily="49" charset="-122"/>
              </a:rPr>
              <a:t>       B</a:t>
            </a:r>
            <a:r>
              <a:rPr lang="zh-CN" altLang="en-US" sz="2800" b="1">
                <a:latin typeface="Times New Roman" panose="02020603050405020304" pitchFamily="18" charset="0"/>
                <a:ea typeface="楷体_GB2312" pitchFamily="49" charset="-122"/>
              </a:rPr>
              <a:t>、光电效应</a:t>
            </a:r>
            <a:r>
              <a:rPr lang="zh-CN" altLang="en-US" sz="2800">
                <a:latin typeface="Times New Roman" panose="02020603050405020304" pitchFamily="18" charset="0"/>
                <a:ea typeface="楷体_GB2312" pitchFamily="49" charset="-122"/>
              </a:rPr>
              <a:t> </a:t>
            </a:r>
          </a:p>
          <a:p>
            <a:pPr algn="just">
              <a:lnSpc>
                <a:spcPct val="90000"/>
              </a:lnSpc>
              <a:buFont typeface="Wingdings" panose="05000000000000000000" pitchFamily="2" charset="2"/>
              <a:buNone/>
            </a:pPr>
            <a:r>
              <a:rPr lang="en-US" altLang="zh-CN" sz="2400" b="1">
                <a:latin typeface="Times New Roman" panose="02020603050405020304" pitchFamily="18" charset="0"/>
                <a:ea typeface="楷体_GB2312" pitchFamily="49" charset="-122"/>
              </a:rPr>
              <a:t>        </a:t>
            </a:r>
          </a:p>
          <a:p>
            <a:pPr algn="just">
              <a:lnSpc>
                <a:spcPct val="90000"/>
              </a:lnSpc>
              <a:buFont typeface="Wingdings" panose="05000000000000000000" pitchFamily="2" charset="2"/>
              <a:buNone/>
            </a:pPr>
            <a:r>
              <a:rPr lang="en-US" altLang="zh-CN" sz="2400" b="1">
                <a:latin typeface="Times New Roman" panose="02020603050405020304" pitchFamily="18" charset="0"/>
                <a:ea typeface="楷体_GB2312" pitchFamily="49" charset="-122"/>
              </a:rPr>
              <a:t>         1.</a:t>
            </a:r>
            <a:r>
              <a:rPr lang="zh-CN" altLang="en-US" sz="2400" b="1">
                <a:latin typeface="Times New Roman" panose="02020603050405020304" pitchFamily="18" charset="0"/>
                <a:ea typeface="楷体_GB2312" pitchFamily="49" charset="-122"/>
              </a:rPr>
              <a:t>光电效应的发现： </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1887</a:t>
            </a:r>
            <a:r>
              <a:rPr lang="zh-CN" altLang="en-US" sz="2400" b="1">
                <a:latin typeface="Times New Roman" panose="02020603050405020304" pitchFamily="18" charset="0"/>
                <a:ea typeface="楷体_GB2312" pitchFamily="49" charset="-122"/>
              </a:rPr>
              <a:t>年赫兹（</a:t>
            </a:r>
            <a:r>
              <a:rPr lang="en-US" altLang="zh-CN" sz="2400" b="1">
                <a:latin typeface="Times New Roman" panose="02020603050405020304" pitchFamily="18" charset="0"/>
                <a:ea typeface="楷体_GB2312" pitchFamily="49" charset="-122"/>
              </a:rPr>
              <a:t>H.R.Hertz 1857~1894</a:t>
            </a:r>
            <a:r>
              <a:rPr lang="zh-CN" altLang="en-US" sz="2400" b="1">
                <a:latin typeface="Times New Roman" panose="02020603050405020304" pitchFamily="18" charset="0"/>
                <a:ea typeface="楷体_GB2312" pitchFamily="49" charset="-122"/>
              </a:rPr>
              <a:t>）菜顿瓶放电实验。</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1888</a:t>
            </a:r>
            <a:r>
              <a:rPr lang="zh-CN" altLang="en-US" sz="2400" b="1">
                <a:latin typeface="Times New Roman" panose="02020603050405020304" pitchFamily="18" charset="0"/>
                <a:ea typeface="楷体_GB2312" pitchFamily="49" charset="-122"/>
              </a:rPr>
              <a:t>年霍尔瓦希斯（</a:t>
            </a:r>
            <a:r>
              <a:rPr lang="en-US" altLang="zh-CN" sz="2400" b="1">
                <a:latin typeface="Times New Roman" panose="02020603050405020304" pitchFamily="18" charset="0"/>
                <a:ea typeface="楷体_GB2312" pitchFamily="49" charset="-122"/>
              </a:rPr>
              <a:t>W.Hallwachs</a:t>
            </a:r>
            <a:r>
              <a:rPr lang="zh-CN" altLang="en-US" sz="2400" b="1">
                <a:latin typeface="Times New Roman" panose="02020603050405020304" pitchFamily="18" charset="0"/>
                <a:ea typeface="楷体_GB2312" pitchFamily="49" charset="-122"/>
              </a:rPr>
              <a:t>）</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1900</a:t>
            </a:r>
            <a:r>
              <a:rPr lang="zh-CN" altLang="en-US" sz="2400" b="1">
                <a:latin typeface="Times New Roman" panose="02020603050405020304" pitchFamily="18" charset="0"/>
                <a:ea typeface="楷体_GB2312" pitchFamily="49" charset="-122"/>
              </a:rPr>
              <a:t>年，林纳实验证明，金属在紫外光照射下发射电子。过了两年，他进一步发现，光电效应的实验规律不能用波动说解释。</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1905</a:t>
            </a:r>
            <a:r>
              <a:rPr lang="zh-CN" altLang="en-US" sz="2400" b="1">
                <a:latin typeface="Times New Roman" panose="02020603050405020304" pitchFamily="18" charset="0"/>
                <a:ea typeface="楷体_GB2312" pitchFamily="49" charset="-122"/>
              </a:rPr>
              <a:t>年爱因斯坦提出光量子假说，并用以解释光电效应。</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1913</a:t>
            </a:r>
            <a:r>
              <a:rPr lang="zh-CN" altLang="en-US" sz="2400" b="1">
                <a:latin typeface="Times New Roman" panose="02020603050405020304" pitchFamily="18" charset="0"/>
                <a:ea typeface="楷体_GB2312" pitchFamily="49" charset="-122"/>
              </a:rPr>
              <a:t>年，密立根仔细测量了光的频率和逸出电子能量之间的关系，验证爱因斯坦的光电效应量子公式，并精确测定普朗克常数。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2995">
                                            <p:txEl>
                                              <p:pRg st="2" end="2"/>
                                            </p:txEl>
                                          </p:spTgt>
                                        </p:tgtEl>
                                        <p:attrNameLst>
                                          <p:attrName>style.visibility</p:attrName>
                                        </p:attrNameLst>
                                      </p:cBhvr>
                                      <p:to>
                                        <p:strVal val="visible"/>
                                      </p:to>
                                    </p:set>
                                    <p:animEffect transition="in" filter="fade">
                                      <p:cBhvr>
                                        <p:cTn id="7" dur="1000"/>
                                        <p:tgtEl>
                                          <p:spTgt spid="212995">
                                            <p:txEl>
                                              <p:pRg st="2" end="2"/>
                                            </p:txEl>
                                          </p:spTgt>
                                        </p:tgtEl>
                                      </p:cBhvr>
                                    </p:animEffect>
                                    <p:anim calcmode="lin" valueType="num">
                                      <p:cBhvr>
                                        <p:cTn id="8" dur="1000" fill="hold"/>
                                        <p:tgtEl>
                                          <p:spTgt spid="21299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299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299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12995">
                                            <p:txEl>
                                              <p:pRg st="3" end="3"/>
                                            </p:txEl>
                                          </p:spTgt>
                                        </p:tgtEl>
                                        <p:attrNameLst>
                                          <p:attrName>style.visibility</p:attrName>
                                        </p:attrNameLst>
                                      </p:cBhvr>
                                      <p:to>
                                        <p:strVal val="visible"/>
                                      </p:to>
                                    </p:set>
                                    <p:animEffect transition="in" filter="wipe(left)">
                                      <p:cBhvr>
                                        <p:cTn id="15" dur="500"/>
                                        <p:tgtEl>
                                          <p:spTgt spid="212995">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12995">
                                            <p:txEl>
                                              <p:pRg st="4" end="4"/>
                                            </p:txEl>
                                          </p:spTgt>
                                        </p:tgtEl>
                                        <p:attrNameLst>
                                          <p:attrName>style.visibility</p:attrName>
                                        </p:attrNameLst>
                                      </p:cBhvr>
                                      <p:to>
                                        <p:strVal val="visible"/>
                                      </p:to>
                                    </p:set>
                                    <p:animEffect transition="in" filter="wipe(left)">
                                      <p:cBhvr>
                                        <p:cTn id="18" dur="500"/>
                                        <p:tgtEl>
                                          <p:spTgt spid="21299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12995">
                                            <p:txEl>
                                              <p:pRg st="5" end="5"/>
                                            </p:txEl>
                                          </p:spTgt>
                                        </p:tgtEl>
                                        <p:attrNameLst>
                                          <p:attrName>style.visibility</p:attrName>
                                        </p:attrNameLst>
                                      </p:cBhvr>
                                      <p:to>
                                        <p:strVal val="visible"/>
                                      </p:to>
                                    </p:set>
                                    <p:animEffect transition="in" filter="wipe(left)">
                                      <p:cBhvr>
                                        <p:cTn id="21" dur="500"/>
                                        <p:tgtEl>
                                          <p:spTgt spid="212995">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12995">
                                            <p:txEl>
                                              <p:pRg st="6" end="6"/>
                                            </p:txEl>
                                          </p:spTgt>
                                        </p:tgtEl>
                                        <p:attrNameLst>
                                          <p:attrName>style.visibility</p:attrName>
                                        </p:attrNameLst>
                                      </p:cBhvr>
                                      <p:to>
                                        <p:strVal val="visible"/>
                                      </p:to>
                                    </p:set>
                                    <p:animEffect transition="in" filter="wipe(left)">
                                      <p:cBhvr>
                                        <p:cTn id="24" dur="500"/>
                                        <p:tgtEl>
                                          <p:spTgt spid="212995">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12995">
                                            <p:txEl>
                                              <p:pRg st="7" end="7"/>
                                            </p:txEl>
                                          </p:spTgt>
                                        </p:tgtEl>
                                        <p:attrNameLst>
                                          <p:attrName>style.visibility</p:attrName>
                                        </p:attrNameLst>
                                      </p:cBhvr>
                                      <p:to>
                                        <p:strVal val="visible"/>
                                      </p:to>
                                    </p:set>
                                    <p:animEffect transition="in" filter="wipe(left)">
                                      <p:cBhvr>
                                        <p:cTn id="27" dur="500"/>
                                        <p:tgtEl>
                                          <p:spTgt spid="212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7B534045-21CF-4488-B4FE-847DCA1D586E}"/>
              </a:ext>
            </a:extLst>
          </p:cNvPr>
          <p:cNvSpPr>
            <a:spLocks noChangeArrowheads="1"/>
          </p:cNvSpPr>
          <p:nvPr/>
        </p:nvSpPr>
        <p:spPr bwMode="auto">
          <a:xfrm>
            <a:off x="755650" y="1341438"/>
            <a:ext cx="8064500" cy="490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这就是说，主线系每条线二成分的形成是由于相关</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能级的双层结构。由此可以推想</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能级，</a:t>
            </a:r>
            <a:r>
              <a:rPr lang="en-US" altLang="zh-CN" b="1">
                <a:latin typeface="Times New Roman" panose="02020603050405020304" pitchFamily="18" charset="0"/>
                <a:ea typeface="楷体_GB2312" pitchFamily="49" charset="-122"/>
              </a:rPr>
              <a:t>f</a:t>
            </a:r>
            <a:r>
              <a:rPr lang="zh-CN" altLang="en-US" b="1">
                <a:latin typeface="Times New Roman" panose="02020603050405020304" pitchFamily="18" charset="0"/>
                <a:ea typeface="楷体_GB2312" pitchFamily="49" charset="-122"/>
              </a:rPr>
              <a:t>能级都是双层的，而且双层的间隔也随</a:t>
            </a:r>
            <a:r>
              <a:rPr lang="en-US" altLang="zh-CN" b="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增加而缩小。</a:t>
            </a:r>
          </a:p>
          <a:p>
            <a:pPr algn="l"/>
            <a:r>
              <a:rPr lang="zh-CN" altLang="en-US" b="1">
                <a:latin typeface="Times New Roman" panose="02020603050405020304" pitchFamily="18" charset="0"/>
                <a:ea typeface="楷体_GB2312" pitchFamily="49" charset="-122"/>
              </a:rPr>
              <a:t>    　那么怎样说明第一辅（漫）线系的三线结构呢？如果</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能级是双层的，而最低</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能级也是双层的，好象每线应有四成分。但现在只出现三成分，从这三成分的间隔情况可推得是前图所示的跃迁结果。从前图可以看出，左右二成分的间隔是由于较低双层</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能级的间隔，这是为第一辅（漫）线系诸线所共有的，而且也是为第二辅（锐）线系所共有的，因而是相同的。至于图中右边二线的间隔是由于双层</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能级的间隔，而第一辅（漫）线系诸线联系着不同</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能级，因而这里所说二线的间隔随波数的增加而缩小。这样</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第一辅（漫）线系又获得合理的解释。</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516" name="Object 4">
            <a:extLst>
              <a:ext uri="{FF2B5EF4-FFF2-40B4-BE49-F238E27FC236}">
                <a16:creationId xmlns:a16="http://schemas.microsoft.com/office/drawing/2014/main" id="{48C5F938-A6D0-4CF2-8D01-4AD03F23053E}"/>
              </a:ext>
            </a:extLst>
          </p:cNvPr>
          <p:cNvGraphicFramePr>
            <a:graphicFrameLocks noChangeAspect="1"/>
          </p:cNvGraphicFramePr>
          <p:nvPr/>
        </p:nvGraphicFramePr>
        <p:xfrm>
          <a:off x="3419475" y="3716338"/>
          <a:ext cx="295275" cy="465137"/>
        </p:xfrm>
        <a:graphic>
          <a:graphicData uri="http://schemas.openxmlformats.org/presentationml/2006/ole">
            <mc:AlternateContent xmlns:mc="http://schemas.openxmlformats.org/markup-compatibility/2006">
              <mc:Choice xmlns:v="urn:schemas-microsoft-com:vml" Requires="v">
                <p:oleObj spid="_x0000_s320520" r:id="rId3" imgW="114102" imgH="177492" progId="Equation.3">
                  <p:embed/>
                </p:oleObj>
              </mc:Choice>
              <mc:Fallback>
                <p:oleObj r:id="rId3" imgW="114102" imgH="17749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716338"/>
                        <a:ext cx="295275"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0519" name="Group 7">
            <a:extLst>
              <a:ext uri="{FF2B5EF4-FFF2-40B4-BE49-F238E27FC236}">
                <a16:creationId xmlns:a16="http://schemas.microsoft.com/office/drawing/2014/main" id="{4FEE20C9-EE49-484E-B3A3-1EB0F6E17F1A}"/>
              </a:ext>
            </a:extLst>
          </p:cNvPr>
          <p:cNvGrpSpPr>
            <a:grpSpLocks/>
          </p:cNvGrpSpPr>
          <p:nvPr/>
        </p:nvGrpSpPr>
        <p:grpSpPr bwMode="auto">
          <a:xfrm>
            <a:off x="827088" y="1557338"/>
            <a:ext cx="7921625" cy="3378200"/>
            <a:chOff x="521" y="981"/>
            <a:chExt cx="4990" cy="2128"/>
          </a:xfrm>
        </p:grpSpPr>
        <p:sp>
          <p:nvSpPr>
            <p:cNvPr id="320514" name="Rectangle 2">
              <a:extLst>
                <a:ext uri="{FF2B5EF4-FFF2-40B4-BE49-F238E27FC236}">
                  <a16:creationId xmlns:a16="http://schemas.microsoft.com/office/drawing/2014/main" id="{0331205B-E685-4545-BADC-83E702C262CE}"/>
                </a:ext>
              </a:extLst>
            </p:cNvPr>
            <p:cNvSpPr>
              <a:spLocks noChangeArrowheads="1"/>
            </p:cNvSpPr>
            <p:nvPr/>
          </p:nvSpPr>
          <p:spPr bwMode="auto">
            <a:xfrm>
              <a:off x="521" y="981"/>
              <a:ext cx="4990" cy="212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至于双层</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能级中的较高一级为什么没有跃迁到双层</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能级的较低一级，这在后面要说明。</a:t>
              </a:r>
            </a:p>
            <a:p>
              <a:pPr algn="l"/>
              <a:r>
                <a:rPr lang="zh-CN" altLang="en-US" b="1">
                  <a:latin typeface="Times New Roman" panose="02020603050405020304" pitchFamily="18" charset="0"/>
                  <a:ea typeface="楷体_GB2312" pitchFamily="49" charset="-122"/>
                </a:rPr>
                <a:t>        从上面的讨论，我们得到这样一个结论，碱金属原子的</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能级是单层的，其余所有</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f</a:t>
              </a:r>
              <a:r>
                <a:rPr lang="zh-CN" altLang="en-US" b="1">
                  <a:latin typeface="Times New Roman" panose="02020603050405020304" pitchFamily="18" charset="0"/>
                  <a:ea typeface="楷体_GB2312" pitchFamily="49" charset="-122"/>
                </a:rPr>
                <a:t>等能级都是双层的。对同一　值，例如　</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能级），双层能级间隔随量子数</a:t>
              </a:r>
              <a:r>
                <a:rPr lang="en-US" altLang="zh-CN" b="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增加而渐减。从光谱线结构也可以认出，对同一</a:t>
              </a:r>
              <a:r>
                <a:rPr lang="en-US" altLang="zh-CN" b="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值，双层能级的间隔随　值的增加而渐减。例如</a:t>
              </a:r>
              <a:r>
                <a:rPr lang="en-US" altLang="zh-CN" b="1">
                  <a:latin typeface="Times New Roman" panose="02020603050405020304" pitchFamily="18" charset="0"/>
                  <a:ea typeface="楷体_GB2312" pitchFamily="49" charset="-122"/>
                </a:rPr>
                <a:t>n=4</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4d</a:t>
              </a:r>
              <a:r>
                <a:rPr lang="zh-CN" altLang="en-US" b="1">
                  <a:latin typeface="Times New Roman" panose="02020603050405020304" pitchFamily="18" charset="0"/>
                  <a:ea typeface="楷体_GB2312" pitchFamily="49" charset="-122"/>
                </a:rPr>
                <a:t>的双层间隔小于</a:t>
              </a:r>
              <a:r>
                <a:rPr lang="en-US" altLang="zh-CN" b="1">
                  <a:latin typeface="Times New Roman" panose="02020603050405020304" pitchFamily="18" charset="0"/>
                  <a:ea typeface="楷体_GB2312" pitchFamily="49" charset="-122"/>
                </a:rPr>
                <a:t>4p</a:t>
              </a:r>
              <a:r>
                <a:rPr lang="zh-CN" altLang="en-US" b="1">
                  <a:latin typeface="Times New Roman" panose="02020603050405020304" pitchFamily="18" charset="0"/>
                  <a:ea typeface="楷体_GB2312" pitchFamily="49" charset="-122"/>
                </a:rPr>
                <a:t>的，而</a:t>
              </a:r>
              <a:r>
                <a:rPr lang="en-US" altLang="zh-CN" b="1">
                  <a:latin typeface="Times New Roman" panose="02020603050405020304" pitchFamily="18" charset="0"/>
                  <a:ea typeface="楷体_GB2312" pitchFamily="49" charset="-122"/>
                </a:rPr>
                <a:t>4f</a:t>
              </a:r>
              <a:r>
                <a:rPr lang="zh-CN" altLang="en-US" b="1">
                  <a:latin typeface="Times New Roman" panose="02020603050405020304" pitchFamily="18" charset="0"/>
                  <a:ea typeface="楷体_GB2312" pitchFamily="49" charset="-122"/>
                </a:rPr>
                <a:t>的又小于</a:t>
              </a:r>
              <a:r>
                <a:rPr lang="en-US" altLang="zh-CN" b="1">
                  <a:latin typeface="Times New Roman" panose="02020603050405020304" pitchFamily="18" charset="0"/>
                  <a:ea typeface="楷体_GB2312" pitchFamily="49" charset="-122"/>
                </a:rPr>
                <a:t>4d</a:t>
              </a:r>
              <a:r>
                <a:rPr lang="zh-CN" altLang="en-US" b="1">
                  <a:latin typeface="Times New Roman" panose="02020603050405020304" pitchFamily="18" charset="0"/>
                  <a:ea typeface="楷体_GB2312" pitchFamily="49" charset="-122"/>
                </a:rPr>
                <a:t>的。总之，碱金属原子的能级是一个层结构的能级，只</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能级是单层的。</a:t>
              </a:r>
            </a:p>
          </p:txBody>
        </p:sp>
        <p:graphicFrame>
          <p:nvGraphicFramePr>
            <p:cNvPr id="320515" name="Object 3">
              <a:extLst>
                <a:ext uri="{FF2B5EF4-FFF2-40B4-BE49-F238E27FC236}">
                  <a16:creationId xmlns:a16="http://schemas.microsoft.com/office/drawing/2014/main" id="{F3BF25BE-0EF4-4411-A2BE-4010A6E59CBC}"/>
                </a:ext>
              </a:extLst>
            </p:cNvPr>
            <p:cNvGraphicFramePr>
              <a:graphicFrameLocks noChangeAspect="1"/>
            </p:cNvGraphicFramePr>
            <p:nvPr/>
          </p:nvGraphicFramePr>
          <p:xfrm>
            <a:off x="1156" y="1888"/>
            <a:ext cx="186" cy="295"/>
          </p:xfrm>
          <a:graphic>
            <a:graphicData uri="http://schemas.openxmlformats.org/presentationml/2006/ole">
              <mc:AlternateContent xmlns:mc="http://schemas.openxmlformats.org/markup-compatibility/2006">
                <mc:Choice xmlns:v="urn:schemas-microsoft-com:vml" Requires="v">
                  <p:oleObj spid="_x0000_s320521" r:id="rId5" imgW="114102" imgH="177492" progId="Equation.3">
                    <p:embed/>
                  </p:oleObj>
                </mc:Choice>
                <mc:Fallback>
                  <p:oleObj r:id="rId5" imgW="114102" imgH="17749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1888"/>
                          <a:ext cx="186"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17" name="Object 5">
              <a:extLst>
                <a:ext uri="{FF2B5EF4-FFF2-40B4-BE49-F238E27FC236}">
                  <a16:creationId xmlns:a16="http://schemas.microsoft.com/office/drawing/2014/main" id="{C639715F-9CC2-4D79-A94D-5E6EB24127E8}"/>
                </a:ext>
              </a:extLst>
            </p:cNvPr>
            <p:cNvGraphicFramePr>
              <a:graphicFrameLocks noChangeAspect="1"/>
            </p:cNvGraphicFramePr>
            <p:nvPr/>
          </p:nvGraphicFramePr>
          <p:xfrm>
            <a:off x="2109" y="1888"/>
            <a:ext cx="186" cy="295"/>
          </p:xfrm>
          <a:graphic>
            <a:graphicData uri="http://schemas.openxmlformats.org/presentationml/2006/ole">
              <mc:AlternateContent xmlns:mc="http://schemas.openxmlformats.org/markup-compatibility/2006">
                <mc:Choice xmlns:v="urn:schemas-microsoft-com:vml" Requires="v">
                  <p:oleObj spid="_x0000_s320522" r:id="rId6" imgW="114102" imgH="177492" progId="Equation.3">
                    <p:embed/>
                  </p:oleObj>
                </mc:Choice>
                <mc:Fallback>
                  <p:oleObj r:id="rId6" imgW="114102" imgH="17749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1888"/>
                          <a:ext cx="186"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0518" name="Rectangle 6">
            <a:extLst>
              <a:ext uri="{FF2B5EF4-FFF2-40B4-BE49-F238E27FC236}">
                <a16:creationId xmlns:a16="http://schemas.microsoft.com/office/drawing/2014/main" id="{BA4C6C12-38A5-42D4-B7D5-D6EA5FB1D9F3}"/>
              </a:ext>
            </a:extLst>
          </p:cNvPr>
          <p:cNvSpPr>
            <a:spLocks noGrp="1" noChangeArrowheads="1"/>
          </p:cNvSpPr>
          <p:nvPr>
            <p:ph type="title"/>
          </p:nvPr>
        </p:nvSpPr>
        <p:spPr>
          <a:xfrm>
            <a:off x="684213" y="5229225"/>
            <a:ext cx="7772400" cy="1143000"/>
          </a:xfrm>
          <a:noFill/>
          <a:ln/>
        </p:spPr>
        <p:txBody>
          <a:bodyPr anchor="ctr"/>
          <a:lstStyle/>
          <a:p>
            <a:r>
              <a:rPr lang="zh-CN" altLang="en-US">
                <a:solidFill>
                  <a:srgbClr val="CC0000"/>
                </a:solidFill>
                <a:ea typeface="隶书" panose="02010509060101010101" pitchFamily="49" charset="-122"/>
              </a:rPr>
              <a:t>话外题</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a:extLst>
              <a:ext uri="{FF2B5EF4-FFF2-40B4-BE49-F238E27FC236}">
                <a16:creationId xmlns:a16="http://schemas.microsoft.com/office/drawing/2014/main" id="{48FB5125-A583-4DEF-9149-8788460809D5}"/>
              </a:ext>
            </a:extLst>
          </p:cNvPr>
          <p:cNvSpPr>
            <a:spLocks noChangeArrowheads="1"/>
          </p:cNvSpPr>
          <p:nvPr/>
        </p:nvSpPr>
        <p:spPr bwMode="auto">
          <a:xfrm>
            <a:off x="493713" y="5292725"/>
            <a:ext cx="3937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pPr>
            <a:r>
              <a:rPr lang="zh-CN" altLang="en-US" b="1">
                <a:solidFill>
                  <a:schemeClr val="folHlink"/>
                </a:solidFill>
                <a:latin typeface="楷体_GB2312" pitchFamily="49" charset="-122"/>
                <a:ea typeface="楷体_GB2312" pitchFamily="49" charset="-122"/>
              </a:rPr>
              <a:t>玻尔正在讲解他的互补原理</a:t>
            </a:r>
            <a:endParaRPr lang="zh-CN" altLang="en-US">
              <a:solidFill>
                <a:schemeClr val="folHlink"/>
              </a:solidFill>
              <a:latin typeface="楷体_GB2312" pitchFamily="49" charset="-122"/>
              <a:ea typeface="楷体_GB2312" pitchFamily="49" charset="-122"/>
            </a:endParaRPr>
          </a:p>
        </p:txBody>
      </p:sp>
      <p:pic>
        <p:nvPicPr>
          <p:cNvPr id="321541" name="Picture 5" descr="玻尔讲课">
            <a:extLst>
              <a:ext uri="{FF2B5EF4-FFF2-40B4-BE49-F238E27FC236}">
                <a16:creationId xmlns:a16="http://schemas.microsoft.com/office/drawing/2014/main" id="{475866CA-9274-415B-9594-D5E61F309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844675"/>
            <a:ext cx="3695700" cy="3286125"/>
          </a:xfrm>
          <a:prstGeom prst="rect">
            <a:avLst/>
          </a:prstGeom>
          <a:noFill/>
          <a:extLst>
            <a:ext uri="{909E8E84-426E-40DD-AFC4-6F175D3DCCD1}">
              <a14:hiddenFill xmlns:a14="http://schemas.microsoft.com/office/drawing/2010/main">
                <a:solidFill>
                  <a:srgbClr val="FFFFFF"/>
                </a:solidFill>
              </a14:hiddenFill>
            </a:ext>
          </a:extLst>
        </p:spPr>
      </p:pic>
      <p:sp>
        <p:nvSpPr>
          <p:cNvPr id="321543" name="Rectangle 7">
            <a:extLst>
              <a:ext uri="{FF2B5EF4-FFF2-40B4-BE49-F238E27FC236}">
                <a16:creationId xmlns:a16="http://schemas.microsoft.com/office/drawing/2014/main" id="{8456D705-3A17-4A55-83E4-BF2E77A1D7EE}"/>
              </a:ext>
            </a:extLst>
          </p:cNvPr>
          <p:cNvSpPr>
            <a:spLocks noChangeArrowheads="1"/>
          </p:cNvSpPr>
          <p:nvPr/>
        </p:nvSpPr>
        <p:spPr bwMode="auto">
          <a:xfrm>
            <a:off x="5219700" y="5084763"/>
            <a:ext cx="31464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20000"/>
              </a:lnSpc>
            </a:pPr>
            <a:r>
              <a:rPr lang="zh-CN" altLang="en-US" sz="3200" b="1">
                <a:solidFill>
                  <a:schemeClr val="accent2"/>
                </a:solidFill>
                <a:latin typeface="宋体" panose="02010600030101010101" pitchFamily="2" charset="-122"/>
              </a:rPr>
              <a:t> </a:t>
            </a:r>
            <a:r>
              <a:rPr lang="zh-CN" altLang="en-US" b="1">
                <a:solidFill>
                  <a:schemeClr val="folHlink"/>
                </a:solidFill>
                <a:latin typeface="楷体_GB2312" pitchFamily="49" charset="-122"/>
                <a:ea typeface="楷体_GB2312" pitchFamily="49" charset="-122"/>
              </a:rPr>
              <a:t>玻尔、海森伯、泡利</a:t>
            </a:r>
            <a:endParaRPr lang="zh-CN" altLang="en-US" b="1">
              <a:solidFill>
                <a:schemeClr val="folHlink"/>
              </a:solidFill>
              <a:latin typeface="宋体" panose="02010600030101010101" pitchFamily="2" charset="-122"/>
            </a:endParaRPr>
          </a:p>
        </p:txBody>
      </p:sp>
      <p:pic>
        <p:nvPicPr>
          <p:cNvPr id="321544" name="Picture 8" descr="玻尔等3人">
            <a:extLst>
              <a:ext uri="{FF2B5EF4-FFF2-40B4-BE49-F238E27FC236}">
                <a16:creationId xmlns:a16="http://schemas.microsoft.com/office/drawing/2014/main" id="{45041518-3236-4733-B173-9434408B7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1916113"/>
            <a:ext cx="4791075" cy="3182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Effect transition="in" filter="wipe(left)">
                                      <p:cBhvr>
                                        <p:cTn id="7" dur="500"/>
                                        <p:tgtEl>
                                          <p:spTgt spid="32154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43"/>
                                        </p:tgtEl>
                                        <p:attrNameLst>
                                          <p:attrName>style.visibility</p:attrName>
                                        </p:attrNameLst>
                                      </p:cBhvr>
                                      <p:to>
                                        <p:strVal val="visible"/>
                                      </p:to>
                                    </p:set>
                                    <p:animEffect transition="in" filter="wipe(left)">
                                      <p:cBhvr>
                                        <p:cTn id="12" dur="500"/>
                                        <p:tgtEl>
                                          <p:spTgt spid="321543"/>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utoUpdateAnimBg="0"/>
      <p:bldP spid="321543"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Text Box 4">
            <a:extLst>
              <a:ext uri="{FF2B5EF4-FFF2-40B4-BE49-F238E27FC236}">
                <a16:creationId xmlns:a16="http://schemas.microsoft.com/office/drawing/2014/main" id="{928AB201-9200-4828-8DD0-34A846D448B9}"/>
              </a:ext>
            </a:extLst>
          </p:cNvPr>
          <p:cNvSpPr txBox="1">
            <a:spLocks noChangeArrowheads="1"/>
          </p:cNvSpPr>
          <p:nvPr/>
        </p:nvSpPr>
        <p:spPr bwMode="auto">
          <a:xfrm>
            <a:off x="1547813" y="404813"/>
            <a:ext cx="5905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3600" b="1">
                <a:solidFill>
                  <a:srgbClr val="0000FF"/>
                </a:solidFill>
                <a:effectLst>
                  <a:outerShdw blurRad="38100" dist="38100" dir="2700000" algn="tl">
                    <a:srgbClr val="C0C0C0"/>
                  </a:outerShdw>
                </a:effectLst>
                <a:latin typeface="Times New Roman" panose="02020603050405020304" pitchFamily="18" charset="0"/>
              </a:rPr>
              <a:t>卢瑟福－玻尔原子模型小结</a:t>
            </a:r>
          </a:p>
        </p:txBody>
      </p:sp>
      <p:sp>
        <p:nvSpPr>
          <p:cNvPr id="353285" name="Text Box 5">
            <a:extLst>
              <a:ext uri="{FF2B5EF4-FFF2-40B4-BE49-F238E27FC236}">
                <a16:creationId xmlns:a16="http://schemas.microsoft.com/office/drawing/2014/main" id="{FAEFE0D4-E96B-4A95-BE83-396998F48446}"/>
              </a:ext>
            </a:extLst>
          </p:cNvPr>
          <p:cNvSpPr txBox="1">
            <a:spLocks noChangeArrowheads="1"/>
          </p:cNvSpPr>
          <p:nvPr/>
        </p:nvSpPr>
        <p:spPr bwMode="auto">
          <a:xfrm>
            <a:off x="468313" y="1557338"/>
            <a:ext cx="308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990099"/>
                </a:solidFill>
                <a:effectLst>
                  <a:outerShdw blurRad="38100" dist="38100" dir="2700000" algn="tl">
                    <a:srgbClr val="C0C0C0"/>
                  </a:outerShdw>
                </a:effectLst>
                <a:latin typeface="Times New Roman" panose="02020603050405020304" pitchFamily="18" charset="0"/>
              </a:rPr>
              <a:t>一．原子的核式结构</a:t>
            </a:r>
          </a:p>
        </p:txBody>
      </p:sp>
      <p:sp>
        <p:nvSpPr>
          <p:cNvPr id="353286" name="Text Box 6">
            <a:extLst>
              <a:ext uri="{FF2B5EF4-FFF2-40B4-BE49-F238E27FC236}">
                <a16:creationId xmlns:a16="http://schemas.microsoft.com/office/drawing/2014/main" id="{304F5E88-2F35-4398-A8EE-A5C1974CC41F}"/>
              </a:ext>
            </a:extLst>
          </p:cNvPr>
          <p:cNvSpPr txBox="1">
            <a:spLocks noChangeArrowheads="1"/>
          </p:cNvSpPr>
          <p:nvPr/>
        </p:nvSpPr>
        <p:spPr bwMode="auto">
          <a:xfrm>
            <a:off x="3203575" y="2347913"/>
            <a:ext cx="5616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卢瑟福散射理论（基于核式结构）和盖革－马斯顿实验相符</a:t>
            </a:r>
          </a:p>
        </p:txBody>
      </p:sp>
      <p:sp>
        <p:nvSpPr>
          <p:cNvPr id="353287" name="Text Box 7">
            <a:extLst>
              <a:ext uri="{FF2B5EF4-FFF2-40B4-BE49-F238E27FC236}">
                <a16:creationId xmlns:a16="http://schemas.microsoft.com/office/drawing/2014/main" id="{754DE700-B18E-46D9-8D48-52F1CE6E2799}"/>
              </a:ext>
            </a:extLst>
          </p:cNvPr>
          <p:cNvSpPr txBox="1">
            <a:spLocks noChangeArrowheads="1"/>
          </p:cNvSpPr>
          <p:nvPr/>
        </p:nvSpPr>
        <p:spPr bwMode="auto">
          <a:xfrm>
            <a:off x="900113" y="1989138"/>
            <a:ext cx="228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solidFill>
                  <a:srgbClr val="008000"/>
                </a:solidFill>
                <a:effectLst>
                  <a:outerShdw blurRad="38100" dist="38100" dir="2700000" algn="tl">
                    <a:srgbClr val="C0C0C0"/>
                  </a:outerShdw>
                </a:effectLst>
                <a:latin typeface="Times New Roman" panose="02020603050405020304" pitchFamily="18" charset="0"/>
              </a:rPr>
              <a:t>1</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．卢瑟福模型</a:t>
            </a:r>
          </a:p>
        </p:txBody>
      </p:sp>
      <p:sp>
        <p:nvSpPr>
          <p:cNvPr id="353288" name="Text Box 8">
            <a:extLst>
              <a:ext uri="{FF2B5EF4-FFF2-40B4-BE49-F238E27FC236}">
                <a16:creationId xmlns:a16="http://schemas.microsoft.com/office/drawing/2014/main" id="{B3EB6961-9C62-4940-9296-3D71681E39CE}"/>
              </a:ext>
            </a:extLst>
          </p:cNvPr>
          <p:cNvSpPr txBox="1">
            <a:spLocks noChangeArrowheads="1"/>
          </p:cNvSpPr>
          <p:nvPr/>
        </p:nvSpPr>
        <p:spPr bwMode="auto">
          <a:xfrm>
            <a:off x="3203575" y="1989138"/>
            <a:ext cx="422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核（占原子线度</a:t>
            </a:r>
            <a:r>
              <a:rPr kumimoji="0" lang="en-US" altLang="zh-CN" sz="2000" b="1">
                <a:effectLst>
                  <a:outerShdw blurRad="38100" dist="38100" dir="2700000" algn="tl">
                    <a:srgbClr val="C0C0C0"/>
                  </a:outerShdw>
                </a:effectLst>
                <a:latin typeface="Times New Roman" panose="02020603050405020304" pitchFamily="18" charset="0"/>
              </a:rPr>
              <a:t>1/10</a:t>
            </a:r>
            <a:r>
              <a:rPr kumimoji="0" lang="en-US" altLang="zh-CN" sz="2000" b="1" baseline="30000">
                <a:effectLst>
                  <a:outerShdw blurRad="38100" dist="38100" dir="2700000" algn="tl">
                    <a:srgbClr val="C0C0C0"/>
                  </a:outerShdw>
                </a:effectLst>
                <a:latin typeface="Times New Roman" panose="02020603050405020304" pitchFamily="18" charset="0"/>
              </a:rPr>
              <a:t>4</a:t>
            </a:r>
            <a:r>
              <a:rPr kumimoji="0" lang="zh-CN" altLang="en-US" sz="2000" b="1">
                <a:effectLst>
                  <a:outerShdw blurRad="38100" dist="38100" dir="2700000" algn="tl">
                    <a:srgbClr val="C0C0C0"/>
                  </a:outerShdw>
                </a:effectLst>
                <a:latin typeface="Times New Roman" panose="02020603050405020304" pitchFamily="18" charset="0"/>
              </a:rPr>
              <a:t>）</a:t>
            </a:r>
            <a:r>
              <a:rPr kumimoji="0" lang="en-US" altLang="zh-CN" sz="2000" b="1">
                <a:effectLst>
                  <a:outerShdw blurRad="38100" dist="38100" dir="2700000" algn="tl">
                    <a:srgbClr val="C0C0C0"/>
                  </a:outerShdw>
                </a:effectLst>
                <a:latin typeface="Times New Roman" panose="02020603050405020304" pitchFamily="18" charset="0"/>
              </a:rPr>
              <a:t>+</a:t>
            </a:r>
            <a:r>
              <a:rPr kumimoji="0" lang="zh-CN" altLang="en-US" sz="2000" b="1">
                <a:effectLst>
                  <a:outerShdw blurRad="38100" dist="38100" dir="2700000" algn="tl">
                    <a:srgbClr val="C0C0C0"/>
                  </a:outerShdw>
                </a:effectLst>
                <a:latin typeface="Times New Roman" panose="02020603050405020304" pitchFamily="18" charset="0"/>
              </a:rPr>
              <a:t>电子</a:t>
            </a:r>
          </a:p>
        </p:txBody>
      </p:sp>
      <p:sp>
        <p:nvSpPr>
          <p:cNvPr id="353289" name="Text Box 9">
            <a:extLst>
              <a:ext uri="{FF2B5EF4-FFF2-40B4-BE49-F238E27FC236}">
                <a16:creationId xmlns:a16="http://schemas.microsoft.com/office/drawing/2014/main" id="{A0AE920E-3F8C-4031-9AD7-48A152332039}"/>
              </a:ext>
            </a:extLst>
          </p:cNvPr>
          <p:cNvSpPr txBox="1">
            <a:spLocks noChangeArrowheads="1"/>
          </p:cNvSpPr>
          <p:nvPr/>
        </p:nvSpPr>
        <p:spPr bwMode="auto">
          <a:xfrm>
            <a:off x="900113" y="2349500"/>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solidFill>
                  <a:srgbClr val="008000"/>
                </a:solidFill>
                <a:effectLst>
                  <a:outerShdw blurRad="38100" dist="38100" dir="2700000" algn="tl">
                    <a:srgbClr val="C0C0C0"/>
                  </a:outerShdw>
                </a:effectLst>
                <a:latin typeface="Times New Roman" panose="02020603050405020304" pitchFamily="18" charset="0"/>
              </a:rPr>
              <a:t>2</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．实 验  验 证</a:t>
            </a:r>
          </a:p>
        </p:txBody>
      </p:sp>
      <p:sp>
        <p:nvSpPr>
          <p:cNvPr id="353290" name="Text Box 10">
            <a:extLst>
              <a:ext uri="{FF2B5EF4-FFF2-40B4-BE49-F238E27FC236}">
                <a16:creationId xmlns:a16="http://schemas.microsoft.com/office/drawing/2014/main" id="{D05951D5-1B11-4E7E-937B-5106BD331ECF}"/>
              </a:ext>
            </a:extLst>
          </p:cNvPr>
          <p:cNvSpPr txBox="1">
            <a:spLocks noChangeArrowheads="1"/>
          </p:cNvSpPr>
          <p:nvPr/>
        </p:nvSpPr>
        <p:spPr bwMode="auto">
          <a:xfrm>
            <a:off x="468313" y="2997200"/>
            <a:ext cx="2803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990099"/>
                </a:solidFill>
                <a:effectLst>
                  <a:outerShdw blurRad="38100" dist="38100" dir="2700000" algn="tl">
                    <a:srgbClr val="C0C0C0"/>
                  </a:outerShdw>
                </a:effectLst>
                <a:latin typeface="Times New Roman" panose="02020603050405020304" pitchFamily="18" charset="0"/>
              </a:rPr>
              <a:t>二．原子的量子论</a:t>
            </a:r>
          </a:p>
        </p:txBody>
      </p:sp>
      <p:sp>
        <p:nvSpPr>
          <p:cNvPr id="353291" name="Text Box 11">
            <a:extLst>
              <a:ext uri="{FF2B5EF4-FFF2-40B4-BE49-F238E27FC236}">
                <a16:creationId xmlns:a16="http://schemas.microsoft.com/office/drawing/2014/main" id="{913C0ECF-B355-4CB3-BA71-28F1271CFD4D}"/>
              </a:ext>
            </a:extLst>
          </p:cNvPr>
          <p:cNvSpPr txBox="1">
            <a:spLocks noChangeArrowheads="1"/>
          </p:cNvSpPr>
          <p:nvPr/>
        </p:nvSpPr>
        <p:spPr bwMode="auto">
          <a:xfrm>
            <a:off x="900113" y="3500438"/>
            <a:ext cx="210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solidFill>
                  <a:srgbClr val="008000"/>
                </a:solidFill>
                <a:effectLst>
                  <a:outerShdw blurRad="38100" dist="38100" dir="2700000" algn="tl">
                    <a:srgbClr val="C0C0C0"/>
                  </a:outerShdw>
                </a:effectLst>
                <a:latin typeface="Times New Roman" panose="02020603050405020304" pitchFamily="18" charset="0"/>
              </a:rPr>
              <a:t>1</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．玻尔模型</a:t>
            </a:r>
          </a:p>
        </p:txBody>
      </p:sp>
      <p:sp>
        <p:nvSpPr>
          <p:cNvPr id="353292" name="Text Box 12">
            <a:extLst>
              <a:ext uri="{FF2B5EF4-FFF2-40B4-BE49-F238E27FC236}">
                <a16:creationId xmlns:a16="http://schemas.microsoft.com/office/drawing/2014/main" id="{E7B7E1DF-1980-4238-84E2-9DD53FE6EAFE}"/>
              </a:ext>
            </a:extLst>
          </p:cNvPr>
          <p:cNvSpPr txBox="1">
            <a:spLocks noChangeArrowheads="1"/>
          </p:cNvSpPr>
          <p:nvPr/>
        </p:nvSpPr>
        <p:spPr bwMode="auto">
          <a:xfrm>
            <a:off x="4716463" y="3213100"/>
            <a:ext cx="22320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定态假设</a:t>
            </a:r>
          </a:p>
          <a:p>
            <a:pPr algn="l"/>
            <a:r>
              <a:rPr kumimoji="0" lang="zh-CN" altLang="en-US" sz="2000" b="1">
                <a:effectLst>
                  <a:outerShdw blurRad="38100" dist="38100" dir="2700000" algn="tl">
                    <a:srgbClr val="C0C0C0"/>
                  </a:outerShdw>
                </a:effectLst>
                <a:latin typeface="Times New Roman" panose="02020603050405020304" pitchFamily="18" charset="0"/>
              </a:rPr>
              <a:t>辐射跃迁假设</a:t>
            </a:r>
          </a:p>
          <a:p>
            <a:pPr algn="l"/>
            <a:r>
              <a:rPr kumimoji="0" lang="zh-CN" altLang="en-US" sz="2000" b="1">
                <a:effectLst>
                  <a:outerShdw blurRad="38100" dist="38100" dir="2700000" algn="tl">
                    <a:srgbClr val="C0C0C0"/>
                  </a:outerShdw>
                </a:effectLst>
                <a:latin typeface="Times New Roman" panose="02020603050405020304" pitchFamily="18" charset="0"/>
              </a:rPr>
              <a:t>角动量量子化假设</a:t>
            </a:r>
          </a:p>
        </p:txBody>
      </p:sp>
      <p:sp>
        <p:nvSpPr>
          <p:cNvPr id="353293" name="Text Box 13">
            <a:extLst>
              <a:ext uri="{FF2B5EF4-FFF2-40B4-BE49-F238E27FC236}">
                <a16:creationId xmlns:a16="http://schemas.microsoft.com/office/drawing/2014/main" id="{885FCCEC-672F-4D8C-A461-309A020A2860}"/>
              </a:ext>
            </a:extLst>
          </p:cNvPr>
          <p:cNvSpPr txBox="1">
            <a:spLocks noChangeArrowheads="1"/>
          </p:cNvSpPr>
          <p:nvPr/>
        </p:nvSpPr>
        <p:spPr bwMode="auto">
          <a:xfrm>
            <a:off x="7092950" y="3355975"/>
            <a:ext cx="152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原子能级</a:t>
            </a:r>
          </a:p>
        </p:txBody>
      </p:sp>
      <p:sp>
        <p:nvSpPr>
          <p:cNvPr id="353294" name="Text Box 14">
            <a:extLst>
              <a:ext uri="{FF2B5EF4-FFF2-40B4-BE49-F238E27FC236}">
                <a16:creationId xmlns:a16="http://schemas.microsoft.com/office/drawing/2014/main" id="{F6214949-3286-4840-B8F8-F4BD545D8712}"/>
              </a:ext>
            </a:extLst>
          </p:cNvPr>
          <p:cNvSpPr txBox="1">
            <a:spLocks noChangeArrowheads="1"/>
          </p:cNvSpPr>
          <p:nvPr/>
        </p:nvSpPr>
        <p:spPr bwMode="auto">
          <a:xfrm>
            <a:off x="3059113" y="3213100"/>
            <a:ext cx="1895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量子化概念</a:t>
            </a:r>
          </a:p>
          <a:p>
            <a:pPr algn="l"/>
            <a:r>
              <a:rPr kumimoji="0" lang="zh-CN" altLang="en-US" sz="2000" b="1">
                <a:effectLst>
                  <a:outerShdw blurRad="38100" dist="38100" dir="2700000" algn="tl">
                    <a:srgbClr val="C0C0C0"/>
                  </a:outerShdw>
                </a:effectLst>
                <a:latin typeface="Times New Roman" panose="02020603050405020304" pitchFamily="18" charset="0"/>
              </a:rPr>
              <a:t>核式模型</a:t>
            </a:r>
          </a:p>
          <a:p>
            <a:pPr algn="l"/>
            <a:r>
              <a:rPr kumimoji="0" lang="zh-CN" altLang="en-US" sz="2000" b="1">
                <a:effectLst>
                  <a:outerShdw blurRad="38100" dist="38100" dir="2700000" algn="tl">
                    <a:srgbClr val="C0C0C0"/>
                  </a:outerShdw>
                </a:effectLst>
                <a:latin typeface="Times New Roman" panose="02020603050405020304" pitchFamily="18" charset="0"/>
              </a:rPr>
              <a:t>光谱实验</a:t>
            </a:r>
          </a:p>
        </p:txBody>
      </p:sp>
      <p:sp>
        <p:nvSpPr>
          <p:cNvPr id="353295" name="AutoShape 15">
            <a:extLst>
              <a:ext uri="{FF2B5EF4-FFF2-40B4-BE49-F238E27FC236}">
                <a16:creationId xmlns:a16="http://schemas.microsoft.com/office/drawing/2014/main" id="{984BEFE9-0151-4C0D-8736-BD9508ACC22F}"/>
              </a:ext>
            </a:extLst>
          </p:cNvPr>
          <p:cNvSpPr>
            <a:spLocks/>
          </p:cNvSpPr>
          <p:nvPr/>
        </p:nvSpPr>
        <p:spPr bwMode="auto">
          <a:xfrm>
            <a:off x="4427538" y="3213100"/>
            <a:ext cx="152400" cy="1017588"/>
          </a:xfrm>
          <a:prstGeom prst="rightBrace">
            <a:avLst>
              <a:gd name="adj1" fmla="val 556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3296" name="AutoShape 16">
            <a:extLst>
              <a:ext uri="{FF2B5EF4-FFF2-40B4-BE49-F238E27FC236}">
                <a16:creationId xmlns:a16="http://schemas.microsoft.com/office/drawing/2014/main" id="{1BE434B4-8809-4F56-9469-329E330A6D7E}"/>
              </a:ext>
            </a:extLst>
          </p:cNvPr>
          <p:cNvSpPr>
            <a:spLocks/>
          </p:cNvSpPr>
          <p:nvPr/>
        </p:nvSpPr>
        <p:spPr bwMode="auto">
          <a:xfrm>
            <a:off x="6877050" y="3140075"/>
            <a:ext cx="152400" cy="1017588"/>
          </a:xfrm>
          <a:prstGeom prst="rightBrace">
            <a:avLst>
              <a:gd name="adj1" fmla="val 556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3297" name="Text Box 17">
            <a:extLst>
              <a:ext uri="{FF2B5EF4-FFF2-40B4-BE49-F238E27FC236}">
                <a16:creationId xmlns:a16="http://schemas.microsoft.com/office/drawing/2014/main" id="{FF9D1AC5-B4FC-46F2-A104-B254BA416D28}"/>
              </a:ext>
            </a:extLst>
          </p:cNvPr>
          <p:cNvSpPr txBox="1">
            <a:spLocks noChangeArrowheads="1"/>
          </p:cNvSpPr>
          <p:nvPr/>
        </p:nvSpPr>
        <p:spPr bwMode="auto">
          <a:xfrm>
            <a:off x="1403350" y="4724400"/>
            <a:ext cx="2419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半经典量子理论</a:t>
            </a:r>
          </a:p>
        </p:txBody>
      </p:sp>
      <p:sp>
        <p:nvSpPr>
          <p:cNvPr id="353298" name="Text Box 18">
            <a:extLst>
              <a:ext uri="{FF2B5EF4-FFF2-40B4-BE49-F238E27FC236}">
                <a16:creationId xmlns:a16="http://schemas.microsoft.com/office/drawing/2014/main" id="{40F935F6-4A07-4C98-A492-F22C68B8EBF4}"/>
              </a:ext>
            </a:extLst>
          </p:cNvPr>
          <p:cNvSpPr txBox="1">
            <a:spLocks noChangeArrowheads="1"/>
          </p:cNvSpPr>
          <p:nvPr/>
        </p:nvSpPr>
        <p:spPr bwMode="auto">
          <a:xfrm>
            <a:off x="3708400" y="4652963"/>
            <a:ext cx="423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电子绕核运动    经典力学处理</a:t>
            </a:r>
          </a:p>
          <a:p>
            <a:pPr algn="l"/>
            <a:r>
              <a:rPr kumimoji="0" lang="zh-CN" altLang="en-US" sz="2000" b="1">
                <a:effectLst>
                  <a:outerShdw blurRad="38100" dist="38100" dir="2700000" algn="tl">
                    <a:srgbClr val="C0C0C0"/>
                  </a:outerShdw>
                </a:effectLst>
                <a:latin typeface="Times New Roman" panose="02020603050405020304" pitchFamily="18" charset="0"/>
              </a:rPr>
              <a:t>电子轨道半径    量子条件限制</a:t>
            </a:r>
          </a:p>
        </p:txBody>
      </p:sp>
      <p:sp>
        <p:nvSpPr>
          <p:cNvPr id="353299" name="AutoShape 19">
            <a:extLst>
              <a:ext uri="{FF2B5EF4-FFF2-40B4-BE49-F238E27FC236}">
                <a16:creationId xmlns:a16="http://schemas.microsoft.com/office/drawing/2014/main" id="{F0171517-63F0-43C1-B91B-BD7D6B21F37A}"/>
              </a:ext>
            </a:extLst>
          </p:cNvPr>
          <p:cNvSpPr>
            <a:spLocks/>
          </p:cNvSpPr>
          <p:nvPr/>
        </p:nvSpPr>
        <p:spPr bwMode="auto">
          <a:xfrm>
            <a:off x="3563938" y="4652963"/>
            <a:ext cx="204787" cy="614362"/>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3300" name="Text Box 20">
            <a:extLst>
              <a:ext uri="{FF2B5EF4-FFF2-40B4-BE49-F238E27FC236}">
                <a16:creationId xmlns:a16="http://schemas.microsoft.com/office/drawing/2014/main" id="{A53140F7-06AA-41BE-8CC8-F7EA819DE748}"/>
              </a:ext>
            </a:extLst>
          </p:cNvPr>
          <p:cNvSpPr txBox="1">
            <a:spLocks noChangeArrowheads="1"/>
          </p:cNvSpPr>
          <p:nvPr/>
        </p:nvSpPr>
        <p:spPr bwMode="auto">
          <a:xfrm>
            <a:off x="1381125" y="4227513"/>
            <a:ext cx="3762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解释氢光谱分立性、原子稳定性</a:t>
            </a:r>
          </a:p>
        </p:txBody>
      </p:sp>
      <p:sp>
        <p:nvSpPr>
          <p:cNvPr id="353301" name="Text Box 21">
            <a:extLst>
              <a:ext uri="{FF2B5EF4-FFF2-40B4-BE49-F238E27FC236}">
                <a16:creationId xmlns:a16="http://schemas.microsoft.com/office/drawing/2014/main" id="{3DAB2BAC-C193-4376-B8A9-36327C1E8182}"/>
              </a:ext>
            </a:extLst>
          </p:cNvPr>
          <p:cNvSpPr txBox="1">
            <a:spLocks noChangeArrowheads="1"/>
          </p:cNvSpPr>
          <p:nvPr/>
        </p:nvSpPr>
        <p:spPr bwMode="auto">
          <a:xfrm>
            <a:off x="900113" y="5589588"/>
            <a:ext cx="313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solidFill>
                  <a:srgbClr val="008000"/>
                </a:solidFill>
                <a:effectLst>
                  <a:outerShdw blurRad="38100" dist="38100" dir="2700000" algn="tl">
                    <a:srgbClr val="C0C0C0"/>
                  </a:outerShdw>
                </a:effectLst>
                <a:latin typeface="Times New Roman" panose="02020603050405020304" pitchFamily="18" charset="0"/>
              </a:rPr>
              <a:t>2</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．弗兰克－赫兹实验</a:t>
            </a:r>
          </a:p>
        </p:txBody>
      </p:sp>
      <p:sp>
        <p:nvSpPr>
          <p:cNvPr id="353302" name="Text Box 22">
            <a:extLst>
              <a:ext uri="{FF2B5EF4-FFF2-40B4-BE49-F238E27FC236}">
                <a16:creationId xmlns:a16="http://schemas.microsoft.com/office/drawing/2014/main" id="{E7493772-E847-4095-9D4F-5FEFAD0F5D9A}"/>
              </a:ext>
            </a:extLst>
          </p:cNvPr>
          <p:cNvSpPr txBox="1">
            <a:spLocks noChangeArrowheads="1"/>
          </p:cNvSpPr>
          <p:nvPr/>
        </p:nvSpPr>
        <p:spPr bwMode="auto">
          <a:xfrm>
            <a:off x="4140200" y="5803900"/>
            <a:ext cx="4579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电子与原子碰撞能量转移分立性</a:t>
            </a:r>
          </a:p>
        </p:txBody>
      </p:sp>
      <p:sp>
        <p:nvSpPr>
          <p:cNvPr id="353303" name="Text Box 23">
            <a:extLst>
              <a:ext uri="{FF2B5EF4-FFF2-40B4-BE49-F238E27FC236}">
                <a16:creationId xmlns:a16="http://schemas.microsoft.com/office/drawing/2014/main" id="{AC7012D4-46EB-45C2-B0EB-DFF1C5B74473}"/>
              </a:ext>
            </a:extLst>
          </p:cNvPr>
          <p:cNvSpPr txBox="1">
            <a:spLocks noChangeArrowheads="1"/>
          </p:cNvSpPr>
          <p:nvPr/>
        </p:nvSpPr>
        <p:spPr bwMode="auto">
          <a:xfrm>
            <a:off x="4140200" y="5445125"/>
            <a:ext cx="4643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原子能量量子化的另一实验证据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32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32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32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32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32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329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32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32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32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329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532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329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330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329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532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329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330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33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3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p:bldP spid="353285" grpId="0"/>
      <p:bldP spid="353286" grpId="0"/>
      <p:bldP spid="353287" grpId="0"/>
      <p:bldP spid="353288" grpId="0"/>
      <p:bldP spid="353289" grpId="0"/>
      <p:bldP spid="353290" grpId="0"/>
      <p:bldP spid="353291" grpId="0"/>
      <p:bldP spid="353292" grpId="0"/>
      <p:bldP spid="353293" grpId="0"/>
      <p:bldP spid="353294" grpId="0"/>
      <p:bldP spid="353297" grpId="0"/>
      <p:bldP spid="353298" grpId="0"/>
      <p:bldP spid="353300" grpId="0"/>
      <p:bldP spid="353301" grpId="0"/>
      <p:bldP spid="353302" grpId="0"/>
      <p:bldP spid="35330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0" name="Rectangle 4">
            <a:extLst>
              <a:ext uri="{FF2B5EF4-FFF2-40B4-BE49-F238E27FC236}">
                <a16:creationId xmlns:a16="http://schemas.microsoft.com/office/drawing/2014/main" id="{3309FA80-FE8A-4EAB-AB8B-766D1DF14F91}"/>
              </a:ext>
            </a:extLst>
          </p:cNvPr>
          <p:cNvSpPr>
            <a:spLocks noChangeArrowheads="1"/>
          </p:cNvSpPr>
          <p:nvPr/>
        </p:nvSpPr>
        <p:spPr bwMode="auto">
          <a:xfrm>
            <a:off x="684213" y="1628775"/>
            <a:ext cx="7848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a:solidFill>
                  <a:srgbClr val="FF0000"/>
                </a:solidFill>
              </a:rPr>
              <a:t>   </a:t>
            </a:r>
          </a:p>
          <a:p>
            <a:pPr>
              <a:buFont typeface="Wingdings" panose="05000000000000000000" pitchFamily="2" charset="2"/>
              <a:buNone/>
            </a:pPr>
            <a:r>
              <a:rPr lang="zh-CN" altLang="en-US">
                <a:solidFill>
                  <a:srgbClr val="FF0000"/>
                </a:solidFill>
              </a:rPr>
              <a:t>           </a:t>
            </a:r>
            <a:r>
              <a:rPr lang="zh-CN" altLang="en-US" sz="4000">
                <a:solidFill>
                  <a:srgbClr val="FF0000"/>
                </a:solidFill>
                <a:ea typeface="隶书" panose="02010509060101010101" pitchFamily="49" charset="-122"/>
              </a:rPr>
              <a:t>如果谁在第一次学习量子概念时，不觉得糊涂，那么他就一点也没有懂。亲爱的读者，您有没有觉得有点糊涂呢？</a:t>
            </a:r>
          </a:p>
          <a:p>
            <a:pPr>
              <a:buFont typeface="Wingdings" panose="05000000000000000000" pitchFamily="2" charset="2"/>
              <a:buNone/>
            </a:pPr>
            <a:endParaRPr lang="zh-CN" altLang="en-US" sz="4000">
              <a:solidFill>
                <a:srgbClr val="FF0000"/>
              </a:solidFill>
              <a:ea typeface="隶书" panose="02010509060101010101" pitchFamily="49" charset="-122"/>
            </a:endParaRPr>
          </a:p>
          <a:p>
            <a:pPr>
              <a:buFont typeface="Wingdings" panose="05000000000000000000" pitchFamily="2" charset="2"/>
              <a:buNone/>
            </a:pPr>
            <a:r>
              <a:rPr lang="zh-CN" altLang="en-US">
                <a:solidFill>
                  <a:srgbClr val="FF0000"/>
                </a:solidFill>
              </a:rPr>
              <a:t>                           </a:t>
            </a:r>
            <a:r>
              <a:rPr lang="en-US" altLang="zh-CN" sz="4000">
                <a:solidFill>
                  <a:srgbClr val="FF0000"/>
                </a:solidFill>
                <a:latin typeface="Arial Black" panose="020B0A04020102020204" pitchFamily="34" charset="0"/>
              </a:rPr>
              <a:t>——</a:t>
            </a:r>
            <a:r>
              <a:rPr lang="en-US" altLang="zh-CN" sz="4000">
                <a:solidFill>
                  <a:srgbClr val="FF0000"/>
                </a:solidFill>
              </a:rPr>
              <a:t>  </a:t>
            </a:r>
            <a:r>
              <a:rPr lang="en-US" altLang="zh-CN" sz="4000" b="1">
                <a:solidFill>
                  <a:srgbClr val="FF0000"/>
                </a:solidFill>
                <a:latin typeface="方正舒体" panose="02010601030101010101" pitchFamily="2" charset="-122"/>
                <a:ea typeface="方正舒体" panose="02010601030101010101" pitchFamily="2" charset="-122"/>
              </a:rPr>
              <a:t>N.Borh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52260">
                                            <p:txEl>
                                              <p:pRg st="0" end="0"/>
                                            </p:txEl>
                                          </p:spTgt>
                                        </p:tgtEl>
                                        <p:attrNameLst>
                                          <p:attrName>style.visibility</p:attrName>
                                        </p:attrNameLst>
                                      </p:cBhvr>
                                      <p:to>
                                        <p:strVal val="visible"/>
                                      </p:to>
                                    </p:set>
                                    <p:animEffect transition="in" filter="wipe(up)">
                                      <p:cBhvr>
                                        <p:cTn id="7" dur="75"/>
                                        <p:tgtEl>
                                          <p:spTgt spid="35226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52260">
                                            <p:txEl>
                                              <p:pRg st="1" end="1"/>
                                            </p:txEl>
                                          </p:spTgt>
                                        </p:tgtEl>
                                        <p:attrNameLst>
                                          <p:attrName>style.visibility</p:attrName>
                                        </p:attrNameLst>
                                      </p:cBhvr>
                                      <p:to>
                                        <p:strVal val="visible"/>
                                      </p:to>
                                    </p:set>
                                    <p:animEffect transition="in" filter="wipe(up)">
                                      <p:cBhvr>
                                        <p:cTn id="12" dur="75"/>
                                        <p:tgtEl>
                                          <p:spTgt spid="35226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52260">
                                            <p:txEl>
                                              <p:pRg st="3" end="3"/>
                                            </p:txEl>
                                          </p:spTgt>
                                        </p:tgtEl>
                                        <p:attrNameLst>
                                          <p:attrName>style.visibility</p:attrName>
                                        </p:attrNameLst>
                                      </p:cBhvr>
                                      <p:to>
                                        <p:strVal val="visible"/>
                                      </p:to>
                                    </p:set>
                                    <p:animEffect transition="in" filter="wipe(up)">
                                      <p:cBhvr>
                                        <p:cTn id="17" dur="75"/>
                                        <p:tgtEl>
                                          <p:spTgt spid="352260">
                                            <p:txEl>
                                              <p:pRg st="3" end="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5D8D1A96-5A26-431B-9A7F-1ACF8A615D49}"/>
              </a:ext>
            </a:extLst>
          </p:cNvPr>
          <p:cNvSpPr>
            <a:spLocks noGrp="1" noChangeArrowheads="1"/>
          </p:cNvSpPr>
          <p:nvPr>
            <p:ph type="body" idx="1"/>
          </p:nvPr>
        </p:nvSpPr>
        <p:spPr>
          <a:xfrm>
            <a:off x="685800" y="1484313"/>
            <a:ext cx="7772400" cy="5373687"/>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en-US" altLang="zh-CN" sz="2400" b="1">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光电效应的实验规律：</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观察光电效应的实验装置如图所示。单色光投射到作为正极的金属表面，引起光电子的逸出。在另一端的电极上加负电压（减速势）</a:t>
            </a:r>
            <a:r>
              <a:rPr lang="en-US" altLang="zh-CN" sz="2400" b="1" i="1">
                <a:latin typeface="Times New Roman" panose="02020603050405020304" pitchFamily="18" charset="0"/>
                <a:ea typeface="楷体_GB2312" pitchFamily="49" charset="-122"/>
              </a:rPr>
              <a:t>V</a:t>
            </a:r>
            <a:r>
              <a:rPr lang="zh-CN" altLang="en-US" sz="2400" b="1">
                <a:latin typeface="Times New Roman" panose="02020603050405020304" pitchFamily="18" charset="0"/>
                <a:ea typeface="楷体_GB2312" pitchFamily="49" charset="-122"/>
              </a:rPr>
              <a:t>，它的大小是电子能量的直接量度。如果我们假定电子从正极发射出来的最大动能为，那末，当</a:t>
            </a: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时，就没有一个电子能够到达负极，于是电流</a:t>
            </a:r>
            <a:r>
              <a:rPr lang="en-US" altLang="zh-CN" sz="2400" b="1" i="1">
                <a:latin typeface="Times New Roman" panose="02020603050405020304" pitchFamily="18" charset="0"/>
                <a:ea typeface="楷体_GB2312" pitchFamily="49" charset="-122"/>
              </a:rPr>
              <a:t>i</a:t>
            </a:r>
            <a:r>
              <a:rPr lang="zh-CN" altLang="en-US" sz="2400" b="1">
                <a:latin typeface="Times New Roman" panose="02020603050405020304" pitchFamily="18" charset="0"/>
                <a:ea typeface="楷体_GB2312" pitchFamily="49" charset="-122"/>
              </a:rPr>
              <a:t>为零。</a:t>
            </a:r>
          </a:p>
        </p:txBody>
      </p:sp>
      <p:graphicFrame>
        <p:nvGraphicFramePr>
          <p:cNvPr id="214020" name="Object 4">
            <a:extLst>
              <a:ext uri="{FF2B5EF4-FFF2-40B4-BE49-F238E27FC236}">
                <a16:creationId xmlns:a16="http://schemas.microsoft.com/office/drawing/2014/main" id="{46CA43B3-C169-4E85-97B6-3D17AF38C208}"/>
              </a:ext>
            </a:extLst>
          </p:cNvPr>
          <p:cNvGraphicFramePr>
            <a:graphicFrameLocks noChangeAspect="1"/>
          </p:cNvGraphicFramePr>
          <p:nvPr/>
        </p:nvGraphicFramePr>
        <p:xfrm>
          <a:off x="1908175" y="4076700"/>
          <a:ext cx="3168650" cy="1009650"/>
        </p:xfrm>
        <a:graphic>
          <a:graphicData uri="http://schemas.openxmlformats.org/presentationml/2006/ole">
            <mc:AlternateContent xmlns:mc="http://schemas.openxmlformats.org/markup-compatibility/2006">
              <mc:Choice xmlns:v="urn:schemas-microsoft-com:vml" Requires="v">
                <p:oleObj spid="_x0000_s214021" name="公式" r:id="rId3" imgW="1218960" imgH="393480" progId="Equation.3">
                  <p:embed/>
                </p:oleObj>
              </mc:Choice>
              <mc:Fallback>
                <p:oleObj name="公式" r:id="rId3" imgW="121896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076700"/>
                        <a:ext cx="3168650" cy="1009650"/>
                      </a:xfrm>
                      <a:prstGeom prst="rect">
                        <a:avLst/>
                      </a:prstGeom>
                      <a:solidFill>
                        <a:srgbClr val="CCFFFF"/>
                      </a:solidFill>
                    </p:spPr>
                  </p:pic>
                </p:oleObj>
              </mc:Fallback>
            </mc:AlternateContent>
          </a:graphicData>
        </a:graphic>
      </p:graphicFrame>
    </p:spTree>
  </p:cSld>
  <p:clrMapOvr>
    <a:masterClrMapping/>
  </p:clrMapOvr>
  <p:transition>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327687" r:id="rId2" imgW="7487695" imgH="5328038"/>
        </mc:Choice>
        <mc:Fallback>
          <p:control r:id="rId2" imgW="7487695" imgH="5328038">
            <p:pic>
              <p:nvPicPr>
                <p:cNvPr id="327684" name="ShockwaveFlash1">
                  <a:extLst>
                    <a:ext uri="{FF2B5EF4-FFF2-40B4-BE49-F238E27FC236}">
                      <a16:creationId xmlns:a16="http://schemas.microsoft.com/office/drawing/2014/main" id="{07E86725-36E6-4541-8AD3-B36BAB9C1631}"/>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96975"/>
                  <a:ext cx="7488238" cy="5327650"/>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8404B86-6155-47C3-8BD7-4511292C6B0E}"/>
              </a:ext>
            </a:extLst>
          </p:cNvPr>
          <p:cNvSpPr>
            <a:spLocks noGrp="1" noChangeArrowheads="1"/>
          </p:cNvSpPr>
          <p:nvPr>
            <p:ph type="body" idx="1"/>
          </p:nvPr>
        </p:nvSpPr>
        <p:spPr>
          <a:xfrm>
            <a:off x="468313" y="1268413"/>
            <a:ext cx="8388350" cy="5589587"/>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en-US" altLang="zh-CN" sz="2400" b="1">
                <a:latin typeface="Times New Roman" panose="02020603050405020304" pitchFamily="18" charset="0"/>
                <a:ea typeface="楷体_GB2312" pitchFamily="49" charset="-122"/>
              </a:rPr>
              <a:t>3.</a:t>
            </a:r>
            <a:r>
              <a:rPr lang="zh-CN" altLang="en-US" sz="2400" b="1">
                <a:latin typeface="Times New Roman" panose="02020603050405020304" pitchFamily="18" charset="0"/>
                <a:ea typeface="楷体_GB2312" pitchFamily="49" charset="-122"/>
              </a:rPr>
              <a:t>光电效应的经典解释：</a:t>
            </a: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经典物理认为，光是一种波动，当它照在电子上时，电子就得到能量。当电子集聚的能量达到一定程度时，电子就能脱离原子的束缚而逸出。那末，光需要照射多少时间才能使电子达到这样的能量呢？实验发现，以光强为</a:t>
            </a:r>
            <a:r>
              <a:rPr lang="en-US" altLang="zh-CN" sz="2400" b="1">
                <a:latin typeface="Times New Roman" panose="02020603050405020304" pitchFamily="18" charset="0"/>
                <a:ea typeface="楷体_GB2312" pitchFamily="49" charset="-122"/>
              </a:rPr>
              <a:t>1μw/m</a:t>
            </a:r>
            <a:r>
              <a:rPr lang="en-US" altLang="zh-CN" sz="2400" b="1" baseline="30000">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的光照射到钠金属表面，即可有光电流被测到。这就相当于一个</a:t>
            </a:r>
            <a:r>
              <a:rPr lang="en-US" altLang="zh-CN" sz="2400" b="1">
                <a:latin typeface="Times New Roman" panose="02020603050405020304" pitchFamily="18" charset="0"/>
                <a:ea typeface="楷体_GB2312" pitchFamily="49" charset="-122"/>
              </a:rPr>
              <a:t>500W</a:t>
            </a:r>
            <a:r>
              <a:rPr lang="zh-CN" altLang="en-US" sz="2400" b="1">
                <a:latin typeface="Times New Roman" panose="02020603050405020304" pitchFamily="18" charset="0"/>
                <a:ea typeface="楷体_GB2312" pitchFamily="49" charset="-122"/>
              </a:rPr>
              <a:t>的光源照在</a:t>
            </a:r>
            <a:r>
              <a:rPr lang="en-US" altLang="zh-CN" sz="2400" b="1">
                <a:latin typeface="Times New Roman" panose="02020603050405020304" pitchFamily="18" charset="0"/>
                <a:ea typeface="楷体_GB2312" pitchFamily="49" charset="-122"/>
              </a:rPr>
              <a:t>6300m</a:t>
            </a:r>
            <a:r>
              <a:rPr lang="zh-CN" altLang="en-US" sz="2400" b="1">
                <a:latin typeface="Times New Roman" panose="02020603050405020304" pitchFamily="18" charset="0"/>
                <a:ea typeface="楷体_GB2312" pitchFamily="49" charset="-122"/>
              </a:rPr>
              <a:t>远处的钠金属板上，即可有电子发射。容易估算，在一平方米的面积上，一个原子层内约有</a:t>
            </a:r>
            <a:r>
              <a:rPr lang="en-US" altLang="zh-CN" sz="2400" b="1">
                <a:latin typeface="Times New Roman" panose="02020603050405020304" pitchFamily="18" charset="0"/>
                <a:ea typeface="楷体_GB2312" pitchFamily="49" charset="-122"/>
              </a:rPr>
              <a:t>10</a:t>
            </a:r>
            <a:r>
              <a:rPr lang="en-US" altLang="zh-CN" sz="2400" b="1" baseline="30000">
                <a:latin typeface="Times New Roman" panose="02020603050405020304" pitchFamily="18" charset="0"/>
                <a:ea typeface="楷体_GB2312" pitchFamily="49" charset="-122"/>
              </a:rPr>
              <a:t>19</a:t>
            </a:r>
            <a:r>
              <a:rPr lang="zh-CN" altLang="en-US" sz="2400" b="1">
                <a:latin typeface="Times New Roman" panose="02020603050405020304" pitchFamily="18" charset="0"/>
                <a:ea typeface="楷体_GB2312" pitchFamily="49" charset="-122"/>
              </a:rPr>
              <a:t>个钠原子，那末十层就有</a:t>
            </a:r>
            <a:r>
              <a:rPr lang="en-US" altLang="zh-CN" sz="2400" b="1">
                <a:latin typeface="Times New Roman" panose="02020603050405020304" pitchFamily="18" charset="0"/>
                <a:ea typeface="楷体_GB2312" pitchFamily="49" charset="-122"/>
              </a:rPr>
              <a:t>10</a:t>
            </a:r>
            <a:r>
              <a:rPr lang="en-US" altLang="zh-CN" sz="2400" b="1" baseline="30000">
                <a:latin typeface="Times New Roman" panose="02020603050405020304" pitchFamily="18" charset="0"/>
                <a:ea typeface="楷体_GB2312" pitchFamily="49" charset="-122"/>
              </a:rPr>
              <a:t>20</a:t>
            </a:r>
            <a:r>
              <a:rPr lang="zh-CN" altLang="en-US" sz="2400" b="1">
                <a:latin typeface="Times New Roman" panose="02020603050405020304" pitchFamily="18" charset="0"/>
                <a:ea typeface="楷体_GB2312" pitchFamily="49" charset="-122"/>
              </a:rPr>
              <a:t>个钠原子。假定入射光的能量为十层原子所吸收，那末，每一个原子得到</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10</a:t>
            </a:r>
            <a:r>
              <a:rPr lang="en-US" altLang="zh-CN" sz="2400" b="1" baseline="30000">
                <a:latin typeface="Times New Roman" panose="02020603050405020304" pitchFamily="18" charset="0"/>
                <a:ea typeface="楷体_GB2312" pitchFamily="49" charset="-122"/>
              </a:rPr>
              <a:t>-26</a:t>
            </a:r>
            <a:r>
              <a:rPr lang="en-US" altLang="zh-CN" sz="2400" b="1">
                <a:latin typeface="Times New Roman" panose="02020603050405020304" pitchFamily="18" charset="0"/>
                <a:ea typeface="楷体_GB2312" pitchFamily="49" charset="-122"/>
              </a:rPr>
              <a:t>W=10</a:t>
            </a:r>
            <a:r>
              <a:rPr lang="en-US" altLang="zh-CN" sz="2400" b="1" baseline="30000">
                <a:latin typeface="Times New Roman" panose="02020603050405020304" pitchFamily="18" charset="0"/>
                <a:ea typeface="楷体_GB2312" pitchFamily="49" charset="-122"/>
              </a:rPr>
              <a:t>-26</a:t>
            </a:r>
            <a:r>
              <a:rPr lang="en-US" altLang="zh-CN" sz="2400" b="1">
                <a:latin typeface="Times New Roman" panose="02020603050405020304" pitchFamily="18" charset="0"/>
                <a:ea typeface="楷体_GB2312" pitchFamily="49" charset="-122"/>
              </a:rPr>
              <a:t>J/S≈10</a:t>
            </a:r>
            <a:r>
              <a:rPr lang="en-US" altLang="zh-CN" sz="2400" b="1" baseline="30000">
                <a:latin typeface="Times New Roman" panose="02020603050405020304" pitchFamily="18" charset="0"/>
                <a:ea typeface="楷体_GB2312" pitchFamily="49" charset="-122"/>
              </a:rPr>
              <a:t>-7</a:t>
            </a:r>
            <a:r>
              <a:rPr lang="en-US" altLang="zh-CN" sz="2400" b="1">
                <a:latin typeface="Times New Roman" panose="02020603050405020304" pitchFamily="18" charset="0"/>
                <a:ea typeface="楷体_GB2312" pitchFamily="49" charset="-122"/>
              </a:rPr>
              <a:t>ev/s</a:t>
            </a:r>
            <a:r>
              <a:rPr lang="zh-CN" altLang="en-US" sz="2400" b="1">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20162">
                                            <p:txEl>
                                              <p:pRg st="2" end="2"/>
                                            </p:txEl>
                                          </p:spTgt>
                                        </p:tgtEl>
                                        <p:attrNameLst>
                                          <p:attrName>style.visibility</p:attrName>
                                        </p:attrNameLst>
                                      </p:cBhvr>
                                      <p:to>
                                        <p:strVal val="visible"/>
                                      </p:to>
                                    </p:set>
                                    <p:animEffect transition="in" filter="fade">
                                      <p:cBhvr>
                                        <p:cTn id="7" dur="1000"/>
                                        <p:tgtEl>
                                          <p:spTgt spid="220162">
                                            <p:txEl>
                                              <p:pRg st="2" end="2"/>
                                            </p:txEl>
                                          </p:spTgt>
                                        </p:tgtEl>
                                      </p:cBhvr>
                                    </p:animEffect>
                                    <p:anim calcmode="lin" valueType="num">
                                      <p:cBhvr>
                                        <p:cTn id="8" dur="1000" fill="hold"/>
                                        <p:tgtEl>
                                          <p:spTgt spid="22016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016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0162">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20162">
                                            <p:txEl>
                                              <p:pRg st="3" end="3"/>
                                            </p:txEl>
                                          </p:spTgt>
                                        </p:tgtEl>
                                        <p:attrNameLst>
                                          <p:attrName>style.visibility</p:attrName>
                                        </p:attrNameLst>
                                      </p:cBhvr>
                                      <p:to>
                                        <p:strVal val="visible"/>
                                      </p:to>
                                    </p:set>
                                    <p:animEffect transition="in" filter="fade">
                                      <p:cBhvr>
                                        <p:cTn id="13" dur="1000"/>
                                        <p:tgtEl>
                                          <p:spTgt spid="220162">
                                            <p:txEl>
                                              <p:pRg st="3" end="3"/>
                                            </p:txEl>
                                          </p:spTgt>
                                        </p:tgtEl>
                                      </p:cBhvr>
                                    </p:animEffect>
                                    <p:anim calcmode="lin" valueType="num">
                                      <p:cBhvr>
                                        <p:cTn id="14" dur="1000" fill="hold"/>
                                        <p:tgtEl>
                                          <p:spTgt spid="220162">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20162">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20162">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a:extLst>
              <a:ext uri="{FF2B5EF4-FFF2-40B4-BE49-F238E27FC236}">
                <a16:creationId xmlns:a16="http://schemas.microsoft.com/office/drawing/2014/main" id="{0F3AB246-7BD2-4458-909D-E024DBD11F0E}"/>
              </a:ext>
            </a:extLst>
          </p:cNvPr>
          <p:cNvSpPr>
            <a:spLocks noChangeArrowheads="1"/>
          </p:cNvSpPr>
          <p:nvPr/>
        </p:nvSpPr>
        <p:spPr bwMode="auto">
          <a:xfrm>
            <a:off x="755650" y="1557338"/>
            <a:ext cx="8135938"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b="1">
                <a:latin typeface="Times New Roman" panose="02020603050405020304" pitchFamily="18" charset="0"/>
                <a:ea typeface="楷体_GB2312" pitchFamily="49" charset="-122"/>
              </a:rPr>
              <a:t>        这表明，</a:t>
            </a:r>
            <a:r>
              <a:rPr lang="en-US" altLang="zh-CN" b="1">
                <a:latin typeface="Times New Roman" panose="02020603050405020304" pitchFamily="18" charset="0"/>
                <a:ea typeface="楷体_GB2312" pitchFamily="49" charset="-122"/>
              </a:rPr>
              <a:t>1m</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的钠金属板上，每个原子每秒钟接受到的能量约为</a:t>
            </a:r>
            <a:r>
              <a:rPr lang="en-US" altLang="zh-CN" b="1">
                <a:latin typeface="Times New Roman" panose="02020603050405020304" pitchFamily="18" charset="0"/>
                <a:ea typeface="楷体_GB2312" pitchFamily="49" charset="-122"/>
              </a:rPr>
              <a:t>0.1μeV,</a:t>
            </a:r>
            <a:r>
              <a:rPr lang="zh-CN" altLang="en-US" b="1">
                <a:latin typeface="Times New Roman" panose="02020603050405020304" pitchFamily="18" charset="0"/>
                <a:ea typeface="楷体_GB2312" pitchFamily="49" charset="-122"/>
              </a:rPr>
              <a:t>既使每个原子中只有一个电子接受能量，要使这个电子获得</a:t>
            </a:r>
            <a:r>
              <a:rPr lang="en-US" altLang="zh-CN" b="1">
                <a:latin typeface="Times New Roman" panose="02020603050405020304" pitchFamily="18" charset="0"/>
                <a:ea typeface="楷体_GB2312" pitchFamily="49" charset="-122"/>
              </a:rPr>
              <a:t>1eV</a:t>
            </a:r>
            <a:r>
              <a:rPr lang="zh-CN" altLang="en-US" b="1">
                <a:latin typeface="Times New Roman" panose="02020603050405020304" pitchFamily="18" charset="0"/>
                <a:ea typeface="楷体_GB2312" pitchFamily="49" charset="-122"/>
              </a:rPr>
              <a:t>的能量，还需要</a:t>
            </a:r>
            <a:r>
              <a:rPr lang="en-US" altLang="zh-CN" b="1">
                <a:latin typeface="Times New Roman" panose="02020603050405020304" pitchFamily="18" charset="0"/>
                <a:ea typeface="楷体_GB2312" pitchFamily="49" charset="-122"/>
              </a:rPr>
              <a:t>10</a:t>
            </a:r>
            <a:r>
              <a:rPr lang="en-US" altLang="zh-CN" b="1" baseline="30000">
                <a:latin typeface="Times New Roman" panose="02020603050405020304" pitchFamily="18" charset="0"/>
                <a:ea typeface="楷体_GB2312" pitchFamily="49" charset="-122"/>
              </a:rPr>
              <a:t>7</a:t>
            </a:r>
            <a:r>
              <a:rPr lang="en-US" altLang="zh-CN" b="1">
                <a:latin typeface="Times New Roman" panose="02020603050405020304" pitchFamily="18" charset="0"/>
                <a:ea typeface="楷体_GB2312" pitchFamily="49" charset="-122"/>
              </a:rPr>
              <a:t>s≈1/3a</a:t>
            </a:r>
            <a:r>
              <a:rPr lang="zh-CN" altLang="en-US" b="1">
                <a:latin typeface="Times New Roman" panose="02020603050405020304" pitchFamily="18" charset="0"/>
                <a:ea typeface="楷体_GB2312" pitchFamily="49" charset="-122"/>
              </a:rPr>
              <a:t>！这与实验事实发生严重的矛盾。</a:t>
            </a:r>
            <a:r>
              <a:rPr lang="zh-CN" altLang="en-US" b="1">
                <a:solidFill>
                  <a:schemeClr val="hlink"/>
                </a:solidFill>
                <a:latin typeface="Times New Roman" panose="02020603050405020304" pitchFamily="18" charset="0"/>
                <a:ea typeface="楷体_GB2312" pitchFamily="49" charset="-122"/>
              </a:rPr>
              <a:t>光电效应的响应时间快（</a:t>
            </a:r>
            <a:r>
              <a:rPr lang="en-US" altLang="zh-CN" b="1">
                <a:solidFill>
                  <a:schemeClr val="hlink"/>
                </a:solidFill>
                <a:latin typeface="Times New Roman" panose="02020603050405020304" pitchFamily="18" charset="0"/>
                <a:ea typeface="楷体_GB2312" pitchFamily="49" charset="-122"/>
              </a:rPr>
              <a:t>T&lt;10</a:t>
            </a:r>
            <a:r>
              <a:rPr lang="en-US" altLang="zh-CN" b="1" baseline="30000">
                <a:solidFill>
                  <a:schemeClr val="hlink"/>
                </a:solidFill>
                <a:latin typeface="Times New Roman" panose="02020603050405020304" pitchFamily="18" charset="0"/>
                <a:ea typeface="楷体_GB2312" pitchFamily="49" charset="-122"/>
              </a:rPr>
              <a:t>-9</a:t>
            </a:r>
            <a:r>
              <a:rPr lang="en-US" altLang="zh-CN" b="1">
                <a:solidFill>
                  <a:schemeClr val="hlink"/>
                </a:solidFill>
                <a:latin typeface="Times New Roman" panose="02020603050405020304" pitchFamily="18" charset="0"/>
                <a:ea typeface="楷体_GB2312" pitchFamily="49" charset="-122"/>
              </a:rPr>
              <a:t>s</a:t>
            </a:r>
            <a:r>
              <a:rPr lang="zh-CN" altLang="en-US" b="1">
                <a:solidFill>
                  <a:schemeClr val="hlink"/>
                </a:solidFill>
                <a:latin typeface="Times New Roman" panose="02020603050405020304" pitchFamily="18" charset="0"/>
                <a:ea typeface="楷体_GB2312" pitchFamily="49" charset="-122"/>
              </a:rPr>
              <a:t>），是经典物理最难理解的。</a:t>
            </a:r>
          </a:p>
          <a:p>
            <a:pPr algn="l">
              <a:spcBef>
                <a:spcPct val="20000"/>
              </a:spcBef>
            </a:pPr>
            <a:endParaRPr lang="zh-CN" altLang="en-US" b="1">
              <a:latin typeface="Times New Roman" panose="02020603050405020304" pitchFamily="18" charset="0"/>
              <a:ea typeface="楷体_GB2312" pitchFamily="49" charset="-122"/>
            </a:endParaRPr>
          </a:p>
          <a:p>
            <a:pPr algn="just">
              <a:spcBef>
                <a:spcPct val="20000"/>
              </a:spcBef>
              <a:buClr>
                <a:schemeClr val="folHlink"/>
              </a:buClr>
              <a:buSzPct val="60000"/>
              <a:buFont typeface="Wingdings" panose="05000000000000000000" pitchFamily="2" charset="2"/>
              <a:buNone/>
            </a:pPr>
            <a:r>
              <a:rPr lang="zh-CN" altLang="en-US" b="1">
                <a:latin typeface="Times New Roman" panose="02020603050405020304" pitchFamily="18" charset="0"/>
                <a:ea typeface="楷体_GB2312" pitchFamily="49" charset="-122"/>
              </a:rPr>
              <a:t>         另外，依照经典理论，决定电子能量的是光强，而不是光的频率。但</a:t>
            </a:r>
            <a:r>
              <a:rPr lang="zh-CN" altLang="en-US" b="1">
                <a:solidFill>
                  <a:srgbClr val="CC6600"/>
                </a:solidFill>
                <a:latin typeface="Times New Roman" panose="02020603050405020304" pitchFamily="18" charset="0"/>
                <a:ea typeface="楷体_GB2312" pitchFamily="49" charset="-122"/>
              </a:rPr>
              <a:t>实验事实</a:t>
            </a:r>
            <a:r>
              <a:rPr lang="zh-CN" altLang="en-US" b="1">
                <a:latin typeface="Times New Roman" panose="02020603050405020304" pitchFamily="18" charset="0"/>
                <a:ea typeface="楷体_GB2312" pitchFamily="49" charset="-122"/>
              </a:rPr>
              <a:t>却是：暗淡的</a:t>
            </a:r>
            <a:r>
              <a:rPr lang="zh-CN" altLang="en-US" b="1">
                <a:solidFill>
                  <a:schemeClr val="folHlink"/>
                </a:solidFill>
                <a:latin typeface="Times New Roman" panose="02020603050405020304" pitchFamily="18" charset="0"/>
                <a:ea typeface="楷体_GB2312" pitchFamily="49" charset="-122"/>
              </a:rPr>
              <a:t>蓝光</a:t>
            </a:r>
            <a:r>
              <a:rPr lang="zh-CN" altLang="en-US" b="1">
                <a:latin typeface="Times New Roman" panose="02020603050405020304" pitchFamily="18" charset="0"/>
                <a:ea typeface="楷体_GB2312" pitchFamily="49" charset="-122"/>
              </a:rPr>
              <a:t>照出的电子的能量居然比强烈的</a:t>
            </a:r>
            <a:r>
              <a:rPr lang="zh-CN" altLang="en-US" b="1">
                <a:solidFill>
                  <a:schemeClr val="hlink"/>
                </a:solidFill>
                <a:latin typeface="Times New Roman" panose="02020603050405020304" pitchFamily="18" charset="0"/>
                <a:ea typeface="楷体_GB2312" pitchFamily="49" charset="-122"/>
              </a:rPr>
              <a:t>红光</a:t>
            </a:r>
            <a:r>
              <a:rPr lang="zh-CN" altLang="en-US" b="1">
                <a:latin typeface="Times New Roman" panose="02020603050405020304" pitchFamily="18" charset="0"/>
                <a:ea typeface="楷体_GB2312" pitchFamily="49" charset="-122"/>
              </a:rPr>
              <a:t>照出的电子的能量大。这种电子能量与光频率的关系是经典物理所无法解释的。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 calcmode="lin" valueType="num">
                                      <p:cBhvr>
                                        <p:cTn id="7" dur="500" fill="hold"/>
                                        <p:tgtEl>
                                          <p:spTgt spid="2211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1187">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21187">
                                            <p:txEl>
                                              <p:pRg st="2" end="2"/>
                                            </p:txEl>
                                          </p:spTgt>
                                        </p:tgtEl>
                                        <p:attrNameLst>
                                          <p:attrName>style.visibility</p:attrName>
                                        </p:attrNameLst>
                                      </p:cBhvr>
                                      <p:to>
                                        <p:strVal val="visible"/>
                                      </p:to>
                                    </p:set>
                                    <p:anim calcmode="lin" valueType="num">
                                      <p:cBhvr>
                                        <p:cTn id="11" dur="500" fill="hold"/>
                                        <p:tgtEl>
                                          <p:spTgt spid="221187">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221187">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1FDF44DF-EC19-429A-AD33-B3D88E0176A2}"/>
              </a:ext>
            </a:extLst>
          </p:cNvPr>
          <p:cNvSpPr>
            <a:spLocks noGrp="1" noChangeArrowheads="1"/>
          </p:cNvSpPr>
          <p:nvPr>
            <p:ph type="body" idx="1"/>
          </p:nvPr>
        </p:nvSpPr>
        <p:spPr>
          <a:xfrm>
            <a:off x="395288" y="1341438"/>
            <a:ext cx="8388350" cy="4679950"/>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en-US" altLang="zh-CN" sz="2400" b="1">
                <a:latin typeface="Times New Roman" panose="02020603050405020304" pitchFamily="18" charset="0"/>
                <a:ea typeface="楷体_GB2312" pitchFamily="49" charset="-122"/>
              </a:rPr>
              <a:t>4.</a:t>
            </a:r>
            <a:r>
              <a:rPr lang="zh-CN" altLang="en-US" sz="2400" b="1">
                <a:latin typeface="Times New Roman" panose="02020603050405020304" pitchFamily="18" charset="0"/>
                <a:ea typeface="楷体_GB2312" pitchFamily="49" charset="-122"/>
              </a:rPr>
              <a:t>光电效应的量子解释</a:t>
            </a:r>
            <a:r>
              <a:rPr lang="en-US" altLang="zh-CN" sz="2400" b="1">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sz="2400" b="1">
                <a:latin typeface="Times New Roman" panose="02020603050405020304" pitchFamily="18" charset="0"/>
                <a:ea typeface="楷体_GB2312" pitchFamily="49" charset="-122"/>
              </a:rPr>
              <a:t>             1905</a:t>
            </a:r>
            <a:r>
              <a:rPr lang="zh-CN" altLang="en-US" sz="2400" b="1">
                <a:latin typeface="Times New Roman" panose="02020603050405020304" pitchFamily="18" charset="0"/>
                <a:ea typeface="楷体_GB2312" pitchFamily="49" charset="-122"/>
              </a:rPr>
              <a:t>年，爱因斯坦发展了普朗克的量子说。普朗克在解释黑体辐射时假定，物质振子的能量是量子化的，光以不连续方式从光源发出，但仍以波的方式传播。爱因斯坦则认为，光在空间的传播正象粒子那样运动，这种粒子后来被称为光量子或光子。爱因斯坦用光量子假说成功地解释了光电效应。</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按照爱因斯坦的观点，当光射到金属表面时，能量为</a:t>
            </a:r>
            <a:r>
              <a:rPr lang="en-US" altLang="zh-CN" sz="2400" b="1" i="1">
                <a:latin typeface="Times New Roman" panose="02020603050405020304" pitchFamily="18" charset="0"/>
                <a:ea typeface="楷体_GB2312" pitchFamily="49" charset="-122"/>
              </a:rPr>
              <a:t>h</a:t>
            </a:r>
            <a:r>
              <a:rPr lang="en-US" altLang="zh-CN" sz="2400" b="1">
                <a:latin typeface="Times New Roman" panose="02020603050405020304" pitchFamily="18" charset="0"/>
                <a:ea typeface="楷体_GB2312" pitchFamily="49" charset="-122"/>
              </a:rPr>
              <a:t>ν</a:t>
            </a:r>
            <a:r>
              <a:rPr lang="zh-CN" altLang="en-US" sz="2400" b="1">
                <a:latin typeface="Times New Roman" panose="02020603050405020304" pitchFamily="18" charset="0"/>
                <a:ea typeface="楷体_GB2312" pitchFamily="49" charset="-122"/>
              </a:rPr>
              <a:t>的光子被电子吸收。电子把这能量的一部分用来克服金属表面对它的束缚，另一部分就是电子离开金属表面后的动能。这一能量关系可以写成：</a:t>
            </a:r>
          </a:p>
        </p:txBody>
      </p:sp>
      <p:graphicFrame>
        <p:nvGraphicFramePr>
          <p:cNvPr id="222212" name="Object 4">
            <a:extLst>
              <a:ext uri="{FF2B5EF4-FFF2-40B4-BE49-F238E27FC236}">
                <a16:creationId xmlns:a16="http://schemas.microsoft.com/office/drawing/2014/main" id="{BA69E05F-D3CC-4634-8BCA-2D82B523970B}"/>
              </a:ext>
            </a:extLst>
          </p:cNvPr>
          <p:cNvGraphicFramePr>
            <a:graphicFrameLocks noChangeAspect="1"/>
          </p:cNvGraphicFramePr>
          <p:nvPr/>
        </p:nvGraphicFramePr>
        <p:xfrm>
          <a:off x="1619250" y="5734050"/>
          <a:ext cx="3313113" cy="839788"/>
        </p:xfrm>
        <a:graphic>
          <a:graphicData uri="http://schemas.openxmlformats.org/presentationml/2006/ole">
            <mc:AlternateContent xmlns:mc="http://schemas.openxmlformats.org/markup-compatibility/2006">
              <mc:Choice xmlns:v="urn:schemas-microsoft-com:vml" Requires="v">
                <p:oleObj spid="_x0000_s222213" r:id="rId3" imgW="1548728" imgH="393529" progId="Equation.3">
                  <p:embed/>
                </p:oleObj>
              </mc:Choice>
              <mc:Fallback>
                <p:oleObj r:id="rId3" imgW="154872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5734050"/>
                        <a:ext cx="3313113" cy="839788"/>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22210">
                                            <p:txEl>
                                              <p:pRg st="1" end="1"/>
                                            </p:txEl>
                                          </p:spTgt>
                                        </p:tgtEl>
                                        <p:attrNameLst>
                                          <p:attrName>style.visibility</p:attrName>
                                        </p:attrNameLst>
                                      </p:cBhvr>
                                      <p:to>
                                        <p:strVal val="visible"/>
                                      </p:to>
                                    </p:set>
                                    <p:animEffect transition="in" filter="fade">
                                      <p:cBhvr>
                                        <p:cTn id="7" dur="1000"/>
                                        <p:tgtEl>
                                          <p:spTgt spid="222210">
                                            <p:txEl>
                                              <p:pRg st="1" end="1"/>
                                            </p:txEl>
                                          </p:spTgt>
                                        </p:tgtEl>
                                      </p:cBhvr>
                                    </p:animEffect>
                                    <p:anim calcmode="lin" valueType="num">
                                      <p:cBhvr>
                                        <p:cTn id="8" dur="1000" fill="hold"/>
                                        <p:tgtEl>
                                          <p:spTgt spid="222210">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2210">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2210">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22210">
                                            <p:txEl>
                                              <p:pRg st="2" end="2"/>
                                            </p:txEl>
                                          </p:spTgt>
                                        </p:tgtEl>
                                        <p:attrNameLst>
                                          <p:attrName>style.visibility</p:attrName>
                                        </p:attrNameLst>
                                      </p:cBhvr>
                                      <p:to>
                                        <p:strVal val="visible"/>
                                      </p:to>
                                    </p:set>
                                    <p:animEffect transition="in" filter="fade">
                                      <p:cBhvr>
                                        <p:cTn id="13" dur="1000"/>
                                        <p:tgtEl>
                                          <p:spTgt spid="222210">
                                            <p:txEl>
                                              <p:pRg st="2" end="2"/>
                                            </p:txEl>
                                          </p:spTgt>
                                        </p:tgtEl>
                                      </p:cBhvr>
                                    </p:animEffect>
                                    <p:anim calcmode="lin" valueType="num">
                                      <p:cBhvr>
                                        <p:cTn id="14" dur="1000" fill="hold"/>
                                        <p:tgtEl>
                                          <p:spTgt spid="222210">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22210">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22210">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22212"/>
                                        </p:tgtEl>
                                        <p:attrNameLst>
                                          <p:attrName>style.visibility</p:attrName>
                                        </p:attrNameLst>
                                      </p:cBhvr>
                                      <p:to>
                                        <p:strVal val="visible"/>
                                      </p:to>
                                    </p:set>
                                    <p:animEffect transition="in" filter="wipe(down)">
                                      <p:cBhvr>
                                        <p:cTn id="21" dur="500"/>
                                        <p:tgtEl>
                                          <p:spTgt spid="22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3E28A507-E593-44B2-874B-83F262723C25}"/>
              </a:ext>
            </a:extLst>
          </p:cNvPr>
          <p:cNvSpPr>
            <a:spLocks noGrp="1" noChangeArrowheads="1"/>
          </p:cNvSpPr>
          <p:nvPr>
            <p:ph type="body" idx="1"/>
          </p:nvPr>
        </p:nvSpPr>
        <p:spPr>
          <a:xfrm>
            <a:off x="684213" y="1268413"/>
            <a:ext cx="8154987" cy="5589587"/>
          </a:xfrm>
        </p:spPr>
        <p:txBody>
          <a:bodyPr/>
          <a:lstStyle/>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当              时，电子</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不能脱出金属 表面，因而</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没有光 电子产生。光的频</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率决定了光子的能 量，也</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就决定了电子的能量。光</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的强度只决定光子的数目；</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光子多，产生的光电子也</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多，但能不能产生光电子</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则决定于光的频率。这样，</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经典理论所不能解释的光</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电效应就得到了说明。</a:t>
            </a:r>
          </a:p>
        </p:txBody>
      </p:sp>
      <p:graphicFrame>
        <p:nvGraphicFramePr>
          <p:cNvPr id="223238" name="Object 6">
            <a:extLst>
              <a:ext uri="{FF2B5EF4-FFF2-40B4-BE49-F238E27FC236}">
                <a16:creationId xmlns:a16="http://schemas.microsoft.com/office/drawing/2014/main" id="{F53BA75D-2A67-4EF8-BC31-04F805490659}"/>
              </a:ext>
            </a:extLst>
          </p:cNvPr>
          <p:cNvGraphicFramePr>
            <a:graphicFrameLocks noChangeAspect="1"/>
          </p:cNvGraphicFramePr>
          <p:nvPr/>
        </p:nvGraphicFramePr>
        <p:xfrm>
          <a:off x="1547813" y="1412875"/>
          <a:ext cx="1022350" cy="431800"/>
        </p:xfrm>
        <a:graphic>
          <a:graphicData uri="http://schemas.openxmlformats.org/presentationml/2006/ole">
            <mc:AlternateContent xmlns:mc="http://schemas.openxmlformats.org/markup-compatibility/2006">
              <mc:Choice xmlns:v="urn:schemas-microsoft-com:vml" Requires="v">
                <p:oleObj spid="_x0000_s223259" name="公式" r:id="rId3" imgW="482400" imgH="203040" progId="Equation.3">
                  <p:embed/>
                </p:oleObj>
              </mc:Choice>
              <mc:Fallback>
                <p:oleObj name="公式" r:id="rId3" imgW="48240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12875"/>
                        <a:ext cx="10223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39" name="Line 7">
            <a:extLst>
              <a:ext uri="{FF2B5EF4-FFF2-40B4-BE49-F238E27FC236}">
                <a16:creationId xmlns:a16="http://schemas.microsoft.com/office/drawing/2014/main" id="{14C4E7A0-501C-4B79-B367-E370F832ABC6}"/>
              </a:ext>
            </a:extLst>
          </p:cNvPr>
          <p:cNvSpPr>
            <a:spLocks noChangeShapeType="1"/>
          </p:cNvSpPr>
          <p:nvPr/>
        </p:nvSpPr>
        <p:spPr bwMode="auto">
          <a:xfrm flipV="1">
            <a:off x="6203950" y="1774825"/>
            <a:ext cx="0" cy="3743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0" name="Line 8">
            <a:extLst>
              <a:ext uri="{FF2B5EF4-FFF2-40B4-BE49-F238E27FC236}">
                <a16:creationId xmlns:a16="http://schemas.microsoft.com/office/drawing/2014/main" id="{E71CAFFA-8D11-42F6-AF6A-A49F0F3CC2F6}"/>
              </a:ext>
            </a:extLst>
          </p:cNvPr>
          <p:cNvSpPr>
            <a:spLocks noChangeShapeType="1"/>
          </p:cNvSpPr>
          <p:nvPr/>
        </p:nvSpPr>
        <p:spPr bwMode="auto">
          <a:xfrm>
            <a:off x="6203950" y="4294188"/>
            <a:ext cx="23034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1" name="Line 9">
            <a:extLst>
              <a:ext uri="{FF2B5EF4-FFF2-40B4-BE49-F238E27FC236}">
                <a16:creationId xmlns:a16="http://schemas.microsoft.com/office/drawing/2014/main" id="{D2F2575C-08A8-4898-A0B2-DC5B7A1A90CE}"/>
              </a:ext>
            </a:extLst>
          </p:cNvPr>
          <p:cNvSpPr>
            <a:spLocks noChangeShapeType="1"/>
          </p:cNvSpPr>
          <p:nvPr/>
        </p:nvSpPr>
        <p:spPr bwMode="auto">
          <a:xfrm flipV="1">
            <a:off x="6203950" y="2062163"/>
            <a:ext cx="1944688" cy="3455987"/>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2" name="Line 10">
            <a:extLst>
              <a:ext uri="{FF2B5EF4-FFF2-40B4-BE49-F238E27FC236}">
                <a16:creationId xmlns:a16="http://schemas.microsoft.com/office/drawing/2014/main" id="{FA4CE065-0A55-4084-9172-13BC6F8183F2}"/>
              </a:ext>
            </a:extLst>
          </p:cNvPr>
          <p:cNvSpPr>
            <a:spLocks noChangeShapeType="1"/>
          </p:cNvSpPr>
          <p:nvPr/>
        </p:nvSpPr>
        <p:spPr bwMode="auto">
          <a:xfrm flipH="1">
            <a:off x="4764088" y="2349500"/>
            <a:ext cx="3024187" cy="0"/>
          </a:xfrm>
          <a:prstGeom prst="line">
            <a:avLst/>
          </a:prstGeom>
          <a:noFill/>
          <a:ln w="38100">
            <a:solidFill>
              <a:srgbClr val="6666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3" name="Line 11">
            <a:extLst>
              <a:ext uri="{FF2B5EF4-FFF2-40B4-BE49-F238E27FC236}">
                <a16:creationId xmlns:a16="http://schemas.microsoft.com/office/drawing/2014/main" id="{DF9B833F-7D32-4149-9485-417DF6C4E738}"/>
              </a:ext>
            </a:extLst>
          </p:cNvPr>
          <p:cNvSpPr>
            <a:spLocks noChangeShapeType="1"/>
          </p:cNvSpPr>
          <p:nvPr/>
        </p:nvSpPr>
        <p:spPr bwMode="auto">
          <a:xfrm>
            <a:off x="7932738" y="2420938"/>
            <a:ext cx="0" cy="1873250"/>
          </a:xfrm>
          <a:prstGeom prst="line">
            <a:avLst/>
          </a:prstGeom>
          <a:noFill/>
          <a:ln w="38100">
            <a:solidFill>
              <a:srgbClr val="6666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4" name="Line 12">
            <a:extLst>
              <a:ext uri="{FF2B5EF4-FFF2-40B4-BE49-F238E27FC236}">
                <a16:creationId xmlns:a16="http://schemas.microsoft.com/office/drawing/2014/main" id="{943745B7-6E9E-4B61-805C-9C43865CCFD0}"/>
              </a:ext>
            </a:extLst>
          </p:cNvPr>
          <p:cNvSpPr>
            <a:spLocks noChangeShapeType="1"/>
          </p:cNvSpPr>
          <p:nvPr/>
        </p:nvSpPr>
        <p:spPr bwMode="auto">
          <a:xfrm flipH="1">
            <a:off x="4979988" y="5518150"/>
            <a:ext cx="1800225" cy="0"/>
          </a:xfrm>
          <a:prstGeom prst="line">
            <a:avLst/>
          </a:prstGeom>
          <a:noFill/>
          <a:ln w="38100">
            <a:solidFill>
              <a:srgbClr val="6666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5" name="Line 13">
            <a:extLst>
              <a:ext uri="{FF2B5EF4-FFF2-40B4-BE49-F238E27FC236}">
                <a16:creationId xmlns:a16="http://schemas.microsoft.com/office/drawing/2014/main" id="{E1E888D3-40CA-40E1-BC80-7E0FD44E4C98}"/>
              </a:ext>
            </a:extLst>
          </p:cNvPr>
          <p:cNvSpPr>
            <a:spLocks noChangeShapeType="1"/>
          </p:cNvSpPr>
          <p:nvPr/>
        </p:nvSpPr>
        <p:spPr bwMode="auto">
          <a:xfrm flipV="1">
            <a:off x="5195888" y="2420938"/>
            <a:ext cx="0" cy="3097212"/>
          </a:xfrm>
          <a:prstGeom prst="line">
            <a:avLst/>
          </a:prstGeom>
          <a:noFill/>
          <a:ln w="38100">
            <a:solidFill>
              <a:srgbClr val="99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6" name="Line 14">
            <a:extLst>
              <a:ext uri="{FF2B5EF4-FFF2-40B4-BE49-F238E27FC236}">
                <a16:creationId xmlns:a16="http://schemas.microsoft.com/office/drawing/2014/main" id="{322A69D6-7C50-458E-993F-6C9BF9571A2B}"/>
              </a:ext>
            </a:extLst>
          </p:cNvPr>
          <p:cNvSpPr>
            <a:spLocks noChangeShapeType="1"/>
          </p:cNvSpPr>
          <p:nvPr/>
        </p:nvSpPr>
        <p:spPr bwMode="auto">
          <a:xfrm flipH="1">
            <a:off x="5340350" y="4294188"/>
            <a:ext cx="792163" cy="0"/>
          </a:xfrm>
          <a:prstGeom prst="line">
            <a:avLst/>
          </a:prstGeom>
          <a:noFill/>
          <a:ln w="38100">
            <a:solidFill>
              <a:srgbClr val="6666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7" name="Line 15">
            <a:extLst>
              <a:ext uri="{FF2B5EF4-FFF2-40B4-BE49-F238E27FC236}">
                <a16:creationId xmlns:a16="http://schemas.microsoft.com/office/drawing/2014/main" id="{C1F19914-E2A6-43B6-B912-D98EBF234B87}"/>
              </a:ext>
            </a:extLst>
          </p:cNvPr>
          <p:cNvSpPr>
            <a:spLocks noChangeShapeType="1"/>
          </p:cNvSpPr>
          <p:nvPr/>
        </p:nvSpPr>
        <p:spPr bwMode="auto">
          <a:xfrm flipV="1">
            <a:off x="5699125" y="2420938"/>
            <a:ext cx="0" cy="1873250"/>
          </a:xfrm>
          <a:prstGeom prst="line">
            <a:avLst/>
          </a:prstGeom>
          <a:noFill/>
          <a:ln w="381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248" name="Line 16">
            <a:extLst>
              <a:ext uri="{FF2B5EF4-FFF2-40B4-BE49-F238E27FC236}">
                <a16:creationId xmlns:a16="http://schemas.microsoft.com/office/drawing/2014/main" id="{523049D6-3600-4030-89FD-333D2367AA0E}"/>
              </a:ext>
            </a:extLst>
          </p:cNvPr>
          <p:cNvSpPr>
            <a:spLocks noChangeShapeType="1"/>
          </p:cNvSpPr>
          <p:nvPr/>
        </p:nvSpPr>
        <p:spPr bwMode="auto">
          <a:xfrm>
            <a:off x="5699125" y="4294188"/>
            <a:ext cx="0" cy="1223962"/>
          </a:xfrm>
          <a:prstGeom prst="line">
            <a:avLst/>
          </a:prstGeom>
          <a:noFill/>
          <a:ln w="381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3249" name="Object 17">
            <a:extLst>
              <a:ext uri="{FF2B5EF4-FFF2-40B4-BE49-F238E27FC236}">
                <a16:creationId xmlns:a16="http://schemas.microsoft.com/office/drawing/2014/main" id="{C9F276D4-BEE3-4F10-8772-654F60B45E2C}"/>
              </a:ext>
            </a:extLst>
          </p:cNvPr>
          <p:cNvGraphicFramePr>
            <a:graphicFrameLocks noChangeAspect="1"/>
          </p:cNvGraphicFramePr>
          <p:nvPr/>
        </p:nvGraphicFramePr>
        <p:xfrm>
          <a:off x="4764088" y="3933825"/>
          <a:ext cx="419100" cy="279400"/>
        </p:xfrm>
        <a:graphic>
          <a:graphicData uri="http://schemas.openxmlformats.org/presentationml/2006/ole">
            <mc:AlternateContent xmlns:mc="http://schemas.openxmlformats.org/markup-compatibility/2006">
              <mc:Choice xmlns:v="urn:schemas-microsoft-com:vml" Requires="v">
                <p:oleObj spid="_x0000_s223260" name="公式" r:id="rId5" imgW="419040" imgH="279360" progId="Equation.3">
                  <p:embed/>
                </p:oleObj>
              </mc:Choice>
              <mc:Fallback>
                <p:oleObj name="公式" r:id="rId5" imgW="419040" imgH="27936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4088" y="3933825"/>
                        <a:ext cx="419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50" name="Object 18">
            <a:extLst>
              <a:ext uri="{FF2B5EF4-FFF2-40B4-BE49-F238E27FC236}">
                <a16:creationId xmlns:a16="http://schemas.microsoft.com/office/drawing/2014/main" id="{21A254DA-A9DF-4CA3-8214-C82C71916F74}"/>
              </a:ext>
            </a:extLst>
          </p:cNvPr>
          <p:cNvGraphicFramePr>
            <a:graphicFrameLocks noChangeAspect="1"/>
          </p:cNvGraphicFramePr>
          <p:nvPr/>
        </p:nvGraphicFramePr>
        <p:xfrm>
          <a:off x="5481638" y="4829175"/>
          <a:ext cx="269875" cy="431800"/>
        </p:xfrm>
        <a:graphic>
          <a:graphicData uri="http://schemas.openxmlformats.org/presentationml/2006/ole">
            <mc:AlternateContent xmlns:mc="http://schemas.openxmlformats.org/markup-compatibility/2006">
              <mc:Choice xmlns:v="urn:schemas-microsoft-com:vml" Requires="v">
                <p:oleObj spid="_x0000_s223261" name="公式" r:id="rId7" imgW="126720" imgH="203040" progId="Equation.3">
                  <p:embed/>
                </p:oleObj>
              </mc:Choice>
              <mc:Fallback>
                <p:oleObj name="公式" r:id="rId7" imgW="126720" imgH="2030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1638" y="4829175"/>
                        <a:ext cx="2698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51" name="Object 19">
            <a:extLst>
              <a:ext uri="{FF2B5EF4-FFF2-40B4-BE49-F238E27FC236}">
                <a16:creationId xmlns:a16="http://schemas.microsoft.com/office/drawing/2014/main" id="{5425C206-F986-4919-859D-5BAB1D447FDA}"/>
              </a:ext>
            </a:extLst>
          </p:cNvPr>
          <p:cNvGraphicFramePr>
            <a:graphicFrameLocks noChangeAspect="1"/>
          </p:cNvGraphicFramePr>
          <p:nvPr/>
        </p:nvGraphicFramePr>
        <p:xfrm>
          <a:off x="5292725" y="2997200"/>
          <a:ext cx="800100" cy="711200"/>
        </p:xfrm>
        <a:graphic>
          <a:graphicData uri="http://schemas.openxmlformats.org/presentationml/2006/ole">
            <mc:AlternateContent xmlns:mc="http://schemas.openxmlformats.org/markup-compatibility/2006">
              <mc:Choice xmlns:v="urn:schemas-microsoft-com:vml" Requires="v">
                <p:oleObj spid="_x0000_s223262" name="公式" r:id="rId9" imgW="799920" imgH="711000" progId="Equation.3">
                  <p:embed/>
                </p:oleObj>
              </mc:Choice>
              <mc:Fallback>
                <p:oleObj name="公式" r:id="rId9" imgW="799920" imgH="7110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2997200"/>
                        <a:ext cx="8001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52" name="Object 20">
            <a:extLst>
              <a:ext uri="{FF2B5EF4-FFF2-40B4-BE49-F238E27FC236}">
                <a16:creationId xmlns:a16="http://schemas.microsoft.com/office/drawing/2014/main" id="{E5476214-F16C-4D07-A9C8-ED4B51EB602F}"/>
              </a:ext>
            </a:extLst>
          </p:cNvPr>
          <p:cNvGraphicFramePr>
            <a:graphicFrameLocks noChangeAspect="1"/>
          </p:cNvGraphicFramePr>
          <p:nvPr/>
        </p:nvGraphicFramePr>
        <p:xfrm>
          <a:off x="5916613" y="4365625"/>
          <a:ext cx="266700" cy="279400"/>
        </p:xfrm>
        <a:graphic>
          <a:graphicData uri="http://schemas.openxmlformats.org/presentationml/2006/ole">
            <mc:AlternateContent xmlns:mc="http://schemas.openxmlformats.org/markup-compatibility/2006">
              <mc:Choice xmlns:v="urn:schemas-microsoft-com:vml" Requires="v">
                <p:oleObj spid="_x0000_s223263" name="公式" r:id="rId11" imgW="266400" imgH="279360" progId="Equation.3">
                  <p:embed/>
                </p:oleObj>
              </mc:Choice>
              <mc:Fallback>
                <p:oleObj name="公式" r:id="rId11" imgW="266400" imgH="27936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6613" y="4365625"/>
                        <a:ext cx="2667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53" name="Object 21">
            <a:extLst>
              <a:ext uri="{FF2B5EF4-FFF2-40B4-BE49-F238E27FC236}">
                <a16:creationId xmlns:a16="http://schemas.microsoft.com/office/drawing/2014/main" id="{D9E93B8C-272E-4697-AA02-BC377E9E00DD}"/>
              </a:ext>
            </a:extLst>
          </p:cNvPr>
          <p:cNvGraphicFramePr>
            <a:graphicFrameLocks noChangeAspect="1"/>
          </p:cNvGraphicFramePr>
          <p:nvPr/>
        </p:nvGraphicFramePr>
        <p:xfrm>
          <a:off x="6275388" y="1774825"/>
          <a:ext cx="279400" cy="266700"/>
        </p:xfrm>
        <a:graphic>
          <a:graphicData uri="http://schemas.openxmlformats.org/presentationml/2006/ole">
            <mc:AlternateContent xmlns:mc="http://schemas.openxmlformats.org/markup-compatibility/2006">
              <mc:Choice xmlns:v="urn:schemas-microsoft-com:vml" Requires="v">
                <p:oleObj spid="_x0000_s223264" name="公式" r:id="rId13" imgW="279360" imgH="266400" progId="Equation.3">
                  <p:embed/>
                </p:oleObj>
              </mc:Choice>
              <mc:Fallback>
                <p:oleObj name="公式" r:id="rId13" imgW="279360" imgH="2664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75388" y="1774825"/>
                        <a:ext cx="2794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54" name="Object 22">
            <a:extLst>
              <a:ext uri="{FF2B5EF4-FFF2-40B4-BE49-F238E27FC236}">
                <a16:creationId xmlns:a16="http://schemas.microsoft.com/office/drawing/2014/main" id="{52D78E41-8DC5-40C6-9DEC-23EE2991AA7E}"/>
              </a:ext>
            </a:extLst>
          </p:cNvPr>
          <p:cNvGraphicFramePr>
            <a:graphicFrameLocks noChangeAspect="1"/>
          </p:cNvGraphicFramePr>
          <p:nvPr/>
        </p:nvGraphicFramePr>
        <p:xfrm>
          <a:off x="6924675" y="4365625"/>
          <a:ext cx="292100" cy="381000"/>
        </p:xfrm>
        <a:graphic>
          <a:graphicData uri="http://schemas.openxmlformats.org/presentationml/2006/ole">
            <mc:AlternateContent xmlns:mc="http://schemas.openxmlformats.org/markup-compatibility/2006">
              <mc:Choice xmlns:v="urn:schemas-microsoft-com:vml" Requires="v">
                <p:oleObj spid="_x0000_s223265" name="公式" r:id="rId15" imgW="291960" imgH="380880" progId="Equation.3">
                  <p:embed/>
                </p:oleObj>
              </mc:Choice>
              <mc:Fallback>
                <p:oleObj name="公式" r:id="rId15" imgW="291960" imgH="38088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24675" y="4365625"/>
                        <a:ext cx="292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55" name="Object 23">
            <a:extLst>
              <a:ext uri="{FF2B5EF4-FFF2-40B4-BE49-F238E27FC236}">
                <a16:creationId xmlns:a16="http://schemas.microsoft.com/office/drawing/2014/main" id="{E0C41CF4-61A8-4C74-A077-C3EC6DC9F235}"/>
              </a:ext>
            </a:extLst>
          </p:cNvPr>
          <p:cNvGraphicFramePr>
            <a:graphicFrameLocks noChangeAspect="1"/>
          </p:cNvGraphicFramePr>
          <p:nvPr/>
        </p:nvGraphicFramePr>
        <p:xfrm>
          <a:off x="8220075" y="4437063"/>
          <a:ext cx="203200" cy="215900"/>
        </p:xfrm>
        <a:graphic>
          <a:graphicData uri="http://schemas.openxmlformats.org/presentationml/2006/ole">
            <mc:AlternateContent xmlns:mc="http://schemas.openxmlformats.org/markup-compatibility/2006">
              <mc:Choice xmlns:v="urn:schemas-microsoft-com:vml" Requires="v">
                <p:oleObj spid="_x0000_s223266" name="公式" r:id="rId17" imgW="203040" imgH="215640" progId="Equation.3">
                  <p:embed/>
                </p:oleObj>
              </mc:Choice>
              <mc:Fallback>
                <p:oleObj name="公式" r:id="rId17" imgW="203040" imgH="21564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0075" y="4437063"/>
                        <a:ext cx="2032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258" name="AutoShape 26">
            <a:extLst>
              <a:ext uri="{FF2B5EF4-FFF2-40B4-BE49-F238E27FC236}">
                <a16:creationId xmlns:a16="http://schemas.microsoft.com/office/drawing/2014/main" id="{8EDFE521-A442-4A86-A0D1-7E6C3DD480A0}"/>
              </a:ext>
            </a:extLst>
          </p:cNvPr>
          <p:cNvSpPr>
            <a:spLocks noChangeArrowheads="1"/>
          </p:cNvSpPr>
          <p:nvPr/>
        </p:nvSpPr>
        <p:spPr bwMode="auto">
          <a:xfrm>
            <a:off x="6011863" y="260350"/>
            <a:ext cx="2663825" cy="1008063"/>
          </a:xfrm>
          <a:prstGeom prst="wedgeRoundRectCallout">
            <a:avLst>
              <a:gd name="adj1" fmla="val -17162"/>
              <a:gd name="adj2" fmla="val 352519"/>
              <a:gd name="adj3" fmla="val 16667"/>
            </a:avLst>
          </a:prstGeom>
          <a:gradFill rotWithShape="1">
            <a:gsLst>
              <a:gs pos="0">
                <a:srgbClr val="FFE67D">
                  <a:gamma/>
                  <a:shade val="46275"/>
                  <a:invGamma/>
                  <a:alpha val="20000"/>
                </a:srgbClr>
              </a:gs>
              <a:gs pos="100000">
                <a:srgbClr val="FFE67D">
                  <a:alpha val="10001"/>
                </a:srgbClr>
              </a:gs>
            </a:gsLst>
            <a:lin ang="5400000" scaled="1"/>
          </a:gradFill>
          <a:ln w="9525"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0" lang="zh-CN" altLang="en-US" b="1">
                <a:solidFill>
                  <a:srgbClr val="FF0000"/>
                </a:solidFill>
              </a:rPr>
              <a:t>红限</a:t>
            </a:r>
            <a:r>
              <a:rPr kumimoji="0" lang="en-US" altLang="zh-CN" b="1">
                <a:solidFill>
                  <a:srgbClr val="FF0000"/>
                </a:solidFill>
              </a:rPr>
              <a:t>:</a:t>
            </a:r>
            <a:r>
              <a:rPr kumimoji="0" lang="zh-CN" altLang="en-US" b="1">
                <a:solidFill>
                  <a:srgbClr val="FF0000"/>
                </a:solidFill>
              </a:rPr>
              <a:t>产生光电效应的最小频率。</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3258"/>
                                        </p:tgtEl>
                                        <p:attrNameLst>
                                          <p:attrName>style.visibility</p:attrName>
                                        </p:attrNameLst>
                                      </p:cBhvr>
                                      <p:to>
                                        <p:strVal val="visible"/>
                                      </p:to>
                                    </p:set>
                                    <p:animEffect transition="in" filter="wipe(down)">
                                      <p:cBhvr>
                                        <p:cTn id="7" dur="500"/>
                                        <p:tgtEl>
                                          <p:spTgt spid="223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0F5750C9-B003-439D-BE99-47F236C3519A}"/>
              </a:ext>
            </a:extLst>
          </p:cNvPr>
          <p:cNvSpPr>
            <a:spLocks noGrp="1" noChangeArrowheads="1"/>
          </p:cNvSpPr>
          <p:nvPr>
            <p:ph type="body" idx="1"/>
          </p:nvPr>
        </p:nvSpPr>
        <p:spPr>
          <a:xfrm>
            <a:off x="539750" y="3573463"/>
            <a:ext cx="7772400" cy="2667000"/>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密立根曾说：“尽管爱因斯坦的公式是成功的，但其物理理论是完全站不住脚的。”可见，一个新的思想要被人们接受是相当困难的。然而，历史很快作出了判断，</a:t>
            </a:r>
            <a:r>
              <a:rPr lang="en-US" altLang="zh-CN" sz="2800" b="1">
                <a:solidFill>
                  <a:schemeClr val="hlink"/>
                </a:solidFill>
                <a:latin typeface="Times New Roman" panose="02020603050405020304" pitchFamily="18" charset="0"/>
                <a:ea typeface="楷体_GB2312" pitchFamily="49" charset="-122"/>
              </a:rPr>
              <a:t>1922</a:t>
            </a:r>
            <a:r>
              <a:rPr lang="zh-CN" altLang="en-US" sz="2800" b="1">
                <a:solidFill>
                  <a:schemeClr val="hlink"/>
                </a:solidFill>
                <a:latin typeface="Times New Roman" panose="02020603050405020304" pitchFamily="18" charset="0"/>
                <a:ea typeface="楷体_GB2312" pitchFamily="49" charset="-122"/>
              </a:rPr>
              <a:t>年爱因斯坦因光电效应（而不是相对论）获得诺贝尔物理奖。</a:t>
            </a:r>
          </a:p>
        </p:txBody>
      </p:sp>
      <p:graphicFrame>
        <p:nvGraphicFramePr>
          <p:cNvPr id="224298" name="Object 42">
            <a:extLst>
              <a:ext uri="{FF2B5EF4-FFF2-40B4-BE49-F238E27FC236}">
                <a16:creationId xmlns:a16="http://schemas.microsoft.com/office/drawing/2014/main" id="{F6F3A050-3F0C-486B-9899-D438E1BF5D6A}"/>
              </a:ext>
            </a:extLst>
          </p:cNvPr>
          <p:cNvGraphicFramePr>
            <a:graphicFrameLocks noChangeAspect="1"/>
          </p:cNvGraphicFramePr>
          <p:nvPr/>
        </p:nvGraphicFramePr>
        <p:xfrm>
          <a:off x="612775" y="2422525"/>
          <a:ext cx="762000" cy="614363"/>
        </p:xfrm>
        <a:graphic>
          <a:graphicData uri="http://schemas.openxmlformats.org/presentationml/2006/ole">
            <mc:AlternateContent xmlns:mc="http://schemas.openxmlformats.org/markup-compatibility/2006">
              <mc:Choice xmlns:v="urn:schemas-microsoft-com:vml" Requires="v">
                <p:oleObj spid="_x0000_s224339" name="公式" r:id="rId3" imgW="393359" imgH="317225" progId="Equation.3">
                  <p:embed/>
                </p:oleObj>
              </mc:Choice>
              <mc:Fallback>
                <p:oleObj name="公式" r:id="rId3" imgW="393359" imgH="317225"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2422525"/>
                        <a:ext cx="76200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299" name="Group 43">
            <a:extLst>
              <a:ext uri="{FF2B5EF4-FFF2-40B4-BE49-F238E27FC236}">
                <a16:creationId xmlns:a16="http://schemas.microsoft.com/office/drawing/2014/main" id="{7CCA32E6-7F87-4DE6-99B9-DA7F7C104F3B}"/>
              </a:ext>
            </a:extLst>
          </p:cNvPr>
          <p:cNvGraphicFramePr>
            <a:graphicFrameLocks noGrp="1"/>
          </p:cNvGraphicFramePr>
          <p:nvPr/>
        </p:nvGraphicFramePr>
        <p:xfrm>
          <a:off x="468313" y="1989138"/>
          <a:ext cx="8293100" cy="1008062"/>
        </p:xfrm>
        <a:graphic>
          <a:graphicData uri="http://schemas.openxmlformats.org/drawingml/2006/table">
            <a:tbl>
              <a:tblPr/>
              <a:tblGrid>
                <a:gridCol w="950912">
                  <a:extLst>
                    <a:ext uri="{9D8B030D-6E8A-4147-A177-3AD203B41FA5}">
                      <a16:colId xmlns:a16="http://schemas.microsoft.com/office/drawing/2014/main" val="952513232"/>
                    </a:ext>
                  </a:extLst>
                </a:gridCol>
                <a:gridCol w="719138">
                  <a:extLst>
                    <a:ext uri="{9D8B030D-6E8A-4147-A177-3AD203B41FA5}">
                      <a16:colId xmlns:a16="http://schemas.microsoft.com/office/drawing/2014/main" val="3324324213"/>
                    </a:ext>
                  </a:extLst>
                </a:gridCol>
                <a:gridCol w="725487">
                  <a:extLst>
                    <a:ext uri="{9D8B030D-6E8A-4147-A177-3AD203B41FA5}">
                      <a16:colId xmlns:a16="http://schemas.microsoft.com/office/drawing/2014/main" val="1926137570"/>
                    </a:ext>
                  </a:extLst>
                </a:gridCol>
                <a:gridCol w="714375">
                  <a:extLst>
                    <a:ext uri="{9D8B030D-6E8A-4147-A177-3AD203B41FA5}">
                      <a16:colId xmlns:a16="http://schemas.microsoft.com/office/drawing/2014/main" val="3386064962"/>
                    </a:ext>
                  </a:extLst>
                </a:gridCol>
                <a:gridCol w="728663">
                  <a:extLst>
                    <a:ext uri="{9D8B030D-6E8A-4147-A177-3AD203B41FA5}">
                      <a16:colId xmlns:a16="http://schemas.microsoft.com/office/drawing/2014/main" val="3438957273"/>
                    </a:ext>
                  </a:extLst>
                </a:gridCol>
                <a:gridCol w="723900">
                  <a:extLst>
                    <a:ext uri="{9D8B030D-6E8A-4147-A177-3AD203B41FA5}">
                      <a16:colId xmlns:a16="http://schemas.microsoft.com/office/drawing/2014/main" val="477606164"/>
                    </a:ext>
                  </a:extLst>
                </a:gridCol>
                <a:gridCol w="723900">
                  <a:extLst>
                    <a:ext uri="{9D8B030D-6E8A-4147-A177-3AD203B41FA5}">
                      <a16:colId xmlns:a16="http://schemas.microsoft.com/office/drawing/2014/main" val="2103280602"/>
                    </a:ext>
                  </a:extLst>
                </a:gridCol>
                <a:gridCol w="722312">
                  <a:extLst>
                    <a:ext uri="{9D8B030D-6E8A-4147-A177-3AD203B41FA5}">
                      <a16:colId xmlns:a16="http://schemas.microsoft.com/office/drawing/2014/main" val="2913185491"/>
                    </a:ext>
                  </a:extLst>
                </a:gridCol>
                <a:gridCol w="720725">
                  <a:extLst>
                    <a:ext uri="{9D8B030D-6E8A-4147-A177-3AD203B41FA5}">
                      <a16:colId xmlns:a16="http://schemas.microsoft.com/office/drawing/2014/main" val="5045074"/>
                    </a:ext>
                  </a:extLst>
                </a:gridCol>
                <a:gridCol w="722313">
                  <a:extLst>
                    <a:ext uri="{9D8B030D-6E8A-4147-A177-3AD203B41FA5}">
                      <a16:colId xmlns:a16="http://schemas.microsoft.com/office/drawing/2014/main" val="1505084869"/>
                    </a:ext>
                  </a:extLst>
                </a:gridCol>
                <a:gridCol w="841375">
                  <a:extLst>
                    <a:ext uri="{9D8B030D-6E8A-4147-A177-3AD203B41FA5}">
                      <a16:colId xmlns:a16="http://schemas.microsoft.com/office/drawing/2014/main" val="3406201513"/>
                    </a:ext>
                  </a:extLst>
                </a:gridCol>
              </a:tblGrid>
              <a:tr h="484188">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金属</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4721775"/>
                  </a:ext>
                </a:extLst>
              </a:tr>
              <a:tr h="523875">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6655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5500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5400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3720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2700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2650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2620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2610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2310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2708554"/>
                  </a:ext>
                </a:extLst>
              </a:tr>
            </a:tbl>
          </a:graphicData>
        </a:graphic>
      </p:graphicFrame>
      <p:sp>
        <p:nvSpPr>
          <p:cNvPr id="224337" name="Rectangle 81">
            <a:extLst>
              <a:ext uri="{FF2B5EF4-FFF2-40B4-BE49-F238E27FC236}">
                <a16:creationId xmlns:a16="http://schemas.microsoft.com/office/drawing/2014/main" id="{4F6077F3-B383-48B9-ADBC-483B849DB3CD}"/>
              </a:ext>
            </a:extLst>
          </p:cNvPr>
          <p:cNvSpPr>
            <a:spLocks noChangeArrowheads="1"/>
          </p:cNvSpPr>
          <p:nvPr/>
        </p:nvSpPr>
        <p:spPr bwMode="auto">
          <a:xfrm>
            <a:off x="541338" y="1412875"/>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b="1">
                <a:solidFill>
                  <a:srgbClr val="990099"/>
                </a:solidFill>
                <a:latin typeface="Times New Roman" panose="02020603050405020304" pitchFamily="18" charset="0"/>
                <a:ea typeface="楷体_GB2312" pitchFamily="49" charset="-122"/>
              </a:rPr>
              <a:t>某些金属的红限（通常用　表示）：</a:t>
            </a:r>
          </a:p>
        </p:txBody>
      </p:sp>
      <p:graphicFrame>
        <p:nvGraphicFramePr>
          <p:cNvPr id="224338" name="Object 82">
            <a:extLst>
              <a:ext uri="{FF2B5EF4-FFF2-40B4-BE49-F238E27FC236}">
                <a16:creationId xmlns:a16="http://schemas.microsoft.com/office/drawing/2014/main" id="{376D2B01-894E-4C4F-8DBE-1581F5351664}"/>
              </a:ext>
            </a:extLst>
          </p:cNvPr>
          <p:cNvGraphicFramePr>
            <a:graphicFrameLocks noChangeAspect="1"/>
          </p:cNvGraphicFramePr>
          <p:nvPr/>
        </p:nvGraphicFramePr>
        <p:xfrm>
          <a:off x="3997325" y="1484313"/>
          <a:ext cx="331788" cy="427037"/>
        </p:xfrm>
        <a:graphic>
          <a:graphicData uri="http://schemas.openxmlformats.org/presentationml/2006/ole">
            <mc:AlternateContent xmlns:mc="http://schemas.openxmlformats.org/markup-compatibility/2006">
              <mc:Choice xmlns:v="urn:schemas-microsoft-com:vml" Requires="v">
                <p:oleObj spid="_x0000_s224340" name="公式" r:id="rId5" imgW="177480" imgH="228600" progId="Equation.3">
                  <p:embed/>
                </p:oleObj>
              </mc:Choice>
              <mc:Fallback>
                <p:oleObj name="公式" r:id="rId5" imgW="177480" imgH="228600" progId="Equation.3">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7325" y="1484313"/>
                        <a:ext cx="3317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24258">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224258">
                                            <p:txEl>
                                              <p:pRg st="0" end="0"/>
                                            </p:txEl>
                                          </p:spTgt>
                                        </p:tgtEl>
                                        <p:attrNameLst>
                                          <p:attrName>ppt_x</p:attrName>
                                        </p:attrNameLst>
                                      </p:cBhvr>
                                    </p:anim>
                                    <p:anim from="0" to="-1.0" calcmode="lin" valueType="num">
                                      <p:cBhvr>
                                        <p:cTn id="8" dur="200" decel="50000" autoRev="1" fill="hold">
                                          <p:stCondLst>
                                            <p:cond delay="600"/>
                                          </p:stCondLst>
                                        </p:cTn>
                                        <p:tgtEl>
                                          <p:spTgt spid="224258">
                                            <p:txEl>
                                              <p:pRg st="0" end="0"/>
                                            </p:txEl>
                                          </p:spTgt>
                                        </p:tgtEl>
                                        <p:attrNameLst>
                                          <p:attrName>xshear</p:attrName>
                                        </p:attrNameLst>
                                      </p:cBhvr>
                                    </p:anim>
                                    <p:animScale>
                                      <p:cBhvr>
                                        <p:cTn id="9" dur="200" decel="100000" autoRev="1" fill="hold">
                                          <p:stCondLst>
                                            <p:cond delay="600"/>
                                          </p:stCondLst>
                                        </p:cTn>
                                        <p:tgtEl>
                                          <p:spTgt spid="224258">
                                            <p:txEl>
                                              <p:pRg st="0" end="0"/>
                                            </p:txEl>
                                          </p:spTgt>
                                        </p:tgtEl>
                                      </p:cBhvr>
                                      <p:from x="100000" y="100000"/>
                                      <p:to x="80000" y="100000"/>
                                    </p:animScale>
                                    <p:anim by="(#ppt_h/3+#ppt_w*0.1)" calcmode="lin" valueType="num">
                                      <p:cBhvr additive="sum">
                                        <p:cTn id="10" dur="200" decel="100000" autoRev="1" fill="hold">
                                          <p:stCondLst>
                                            <p:cond delay="600"/>
                                          </p:stCondLst>
                                        </p:cTn>
                                        <p:tgtEl>
                                          <p:spTgt spid="224258">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DC91B6BA-5EAB-4627-AA17-F735FEF05146}"/>
              </a:ext>
            </a:extLst>
          </p:cNvPr>
          <p:cNvSpPr>
            <a:spLocks noGrp="1" noChangeArrowheads="1"/>
          </p:cNvSpPr>
          <p:nvPr>
            <p:ph type="title"/>
          </p:nvPr>
        </p:nvSpPr>
        <p:spPr>
          <a:xfrm>
            <a:off x="1350963" y="1125538"/>
            <a:ext cx="7793037" cy="381000"/>
          </a:xfrm>
        </p:spPr>
        <p:txBody>
          <a:bodyPr/>
          <a:lstStyle/>
          <a:p>
            <a:r>
              <a:rPr lang="en-US" altLang="zh-CN" sz="3600" b="1">
                <a:solidFill>
                  <a:schemeClr val="hlink"/>
                </a:solidFill>
                <a:latin typeface="Arial Unicode MS" pitchFamily="34" charset="-122"/>
                <a:ea typeface="楷体_GB2312" pitchFamily="49" charset="-122"/>
              </a:rPr>
              <a:t>§2.1 </a:t>
            </a:r>
            <a:r>
              <a:rPr lang="zh-CN" altLang="en-US" sz="3600" b="1">
                <a:solidFill>
                  <a:schemeClr val="hlink"/>
                </a:solidFill>
                <a:latin typeface="Arial Unicode MS" pitchFamily="34" charset="-122"/>
                <a:ea typeface="楷体_GB2312" pitchFamily="49" charset="-122"/>
              </a:rPr>
              <a:t>量子假说</a:t>
            </a:r>
            <a:br>
              <a:rPr lang="zh-CN" altLang="en-US">
                <a:solidFill>
                  <a:schemeClr val="hlink"/>
                </a:solidFill>
                <a:latin typeface="Arial Unicode MS" pitchFamily="34" charset="-122"/>
                <a:cs typeface="Times New Roman" panose="02020603050405020304" pitchFamily="18" charset="0"/>
              </a:rPr>
            </a:br>
            <a:endParaRPr lang="zh-CN" altLang="en-US">
              <a:solidFill>
                <a:schemeClr val="hlink"/>
              </a:solidFill>
              <a:latin typeface="Arial Unicode MS" pitchFamily="34" charset="-122"/>
              <a:cs typeface="Times New Roman" panose="02020603050405020304" pitchFamily="18" charset="0"/>
            </a:endParaRPr>
          </a:p>
        </p:txBody>
      </p:sp>
      <p:sp>
        <p:nvSpPr>
          <p:cNvPr id="205827" name="Rectangle 3">
            <a:extLst>
              <a:ext uri="{FF2B5EF4-FFF2-40B4-BE49-F238E27FC236}">
                <a16:creationId xmlns:a16="http://schemas.microsoft.com/office/drawing/2014/main" id="{65E6ACED-3DDF-4675-A9A9-3EF6DCBB4CC8}"/>
              </a:ext>
            </a:extLst>
          </p:cNvPr>
          <p:cNvSpPr>
            <a:spLocks noGrp="1" noChangeArrowheads="1"/>
          </p:cNvSpPr>
          <p:nvPr>
            <p:ph type="body" idx="1"/>
          </p:nvPr>
        </p:nvSpPr>
        <p:spPr>
          <a:xfrm>
            <a:off x="0" y="1557338"/>
            <a:ext cx="8763000" cy="5029200"/>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en-US" altLang="zh-CN" sz="2400" b="1">
                <a:latin typeface="Times New Roman" panose="02020603050405020304" pitchFamily="18" charset="0"/>
                <a:ea typeface="楷体_GB2312" pitchFamily="49" charset="-122"/>
              </a:rPr>
              <a:t>1900</a:t>
            </a:r>
            <a:r>
              <a:rPr lang="zh-CN" altLang="en-US" sz="2400" b="1">
                <a:latin typeface="Times New Roman" panose="02020603050405020304" pitchFamily="18" charset="0"/>
                <a:ea typeface="楷体_GB2312" pitchFamily="49" charset="-122"/>
              </a:rPr>
              <a:t>年</a:t>
            </a:r>
            <a:r>
              <a:rPr lang="zh-CN" altLang="en-US" sz="2400" b="1">
                <a:solidFill>
                  <a:schemeClr val="folHlink"/>
                </a:solidFill>
                <a:latin typeface="Times New Roman" panose="02020603050405020304" pitchFamily="18" charset="0"/>
                <a:ea typeface="楷体_GB2312" pitchFamily="49" charset="-122"/>
              </a:rPr>
              <a:t>普朗克</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M.Plank 1858</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1947</a:t>
            </a:r>
            <a:r>
              <a:rPr lang="zh-CN" altLang="en-US" sz="2400" b="1">
                <a:latin typeface="Times New Roman" panose="02020603050405020304" pitchFamily="18" charset="0"/>
                <a:ea typeface="楷体_GB2312" pitchFamily="49" charset="-122"/>
              </a:rPr>
              <a:t>）发表了著名的</a:t>
            </a:r>
            <a:r>
              <a:rPr lang="zh-CN" altLang="en-US" sz="2400" b="1">
                <a:solidFill>
                  <a:srgbClr val="FF0000"/>
                </a:solidFill>
                <a:latin typeface="Times New Roman" panose="02020603050405020304" pitchFamily="18" charset="0"/>
                <a:ea typeface="楷体_GB2312" pitchFamily="49" charset="-122"/>
              </a:rPr>
              <a:t>量子假说</a:t>
            </a:r>
            <a:r>
              <a:rPr lang="zh-CN" altLang="en-US" sz="2400" b="1">
                <a:latin typeface="Times New Roman" panose="02020603050405020304" pitchFamily="18" charset="0"/>
                <a:ea typeface="楷体_GB2312" pitchFamily="49" charset="-122"/>
              </a:rPr>
              <a:t>，但当时很少有人注意他的文章，更不要说理解它了；连普朗克本人也不喜欢自己的“量子”，他与很多人一起想把量子说纳入经典轨道。但</a:t>
            </a:r>
            <a:r>
              <a:rPr lang="zh-CN" altLang="en-US" sz="2400" b="1">
                <a:solidFill>
                  <a:schemeClr val="folHlink"/>
                </a:solidFill>
                <a:latin typeface="Times New Roman" panose="02020603050405020304" pitchFamily="18" charset="0"/>
                <a:ea typeface="楷体_GB2312" pitchFamily="49" charset="-122"/>
              </a:rPr>
              <a:t>爱因斯坦</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A.Einstein 1876</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1955</a:t>
            </a:r>
            <a:r>
              <a:rPr lang="zh-CN" altLang="en-US" sz="2400" b="1">
                <a:latin typeface="Times New Roman" panose="02020603050405020304" pitchFamily="18" charset="0"/>
                <a:ea typeface="楷体_GB2312" pitchFamily="49" charset="-122"/>
              </a:rPr>
              <a:t>）却认真对待这一革命性的观念，他在提出狭义相对论的同年（</a:t>
            </a:r>
            <a:r>
              <a:rPr lang="en-US" altLang="zh-CN" sz="2400" b="1">
                <a:latin typeface="Times New Roman" panose="02020603050405020304" pitchFamily="18" charset="0"/>
                <a:ea typeface="楷体_GB2312" pitchFamily="49" charset="-122"/>
              </a:rPr>
              <a:t>1905</a:t>
            </a:r>
            <a:r>
              <a:rPr lang="zh-CN" altLang="en-US" sz="2400" b="1">
                <a:latin typeface="Times New Roman" panose="02020603050405020304" pitchFamily="18" charset="0"/>
                <a:ea typeface="楷体_GB2312" pitchFamily="49" charset="-122"/>
              </a:rPr>
              <a:t>）年明确地提出了</a:t>
            </a:r>
            <a:r>
              <a:rPr lang="zh-CN" altLang="en-US" sz="2400" b="1">
                <a:solidFill>
                  <a:srgbClr val="FF0000"/>
                </a:solidFill>
                <a:latin typeface="Times New Roman" panose="02020603050405020304" pitchFamily="18" charset="0"/>
                <a:ea typeface="楷体_GB2312" pitchFamily="49" charset="-122"/>
              </a:rPr>
              <a:t>光量子</a:t>
            </a:r>
            <a:r>
              <a:rPr lang="zh-CN" altLang="en-US" sz="2400" b="1">
                <a:latin typeface="Times New Roman" panose="02020603050405020304" pitchFamily="18" charset="0"/>
                <a:ea typeface="楷体_GB2312" pitchFamily="49" charset="-122"/>
              </a:rPr>
              <a:t>的概念。爱因斯坦的论文同样不受名人的重视；甚至到了</a:t>
            </a:r>
            <a:r>
              <a:rPr lang="en-US" altLang="zh-CN" sz="2400" b="1">
                <a:latin typeface="Times New Roman" panose="02020603050405020304" pitchFamily="18" charset="0"/>
                <a:ea typeface="楷体_GB2312" pitchFamily="49" charset="-122"/>
              </a:rPr>
              <a:t>1913</a:t>
            </a:r>
            <a:r>
              <a:rPr lang="zh-CN" altLang="en-US" sz="2400" b="1">
                <a:latin typeface="Times New Roman" panose="02020603050405020304" pitchFamily="18" charset="0"/>
                <a:ea typeface="楷体_GB2312" pitchFamily="49" charset="-122"/>
              </a:rPr>
              <a:t>年，德国最著名的四位物理学家（包括普朗克在内）在一封信中还把爱因斯坦的光量子概念说成是“迷失了方向”。年仅</a:t>
            </a:r>
            <a:r>
              <a:rPr lang="en-US" altLang="zh-CN" sz="2400" b="1">
                <a:latin typeface="Times New Roman" panose="02020603050405020304" pitchFamily="18" charset="0"/>
                <a:ea typeface="楷体_GB2312" pitchFamily="49" charset="-122"/>
              </a:rPr>
              <a:t>28</a:t>
            </a:r>
            <a:r>
              <a:rPr lang="zh-CN" altLang="en-US" sz="2400" b="1">
                <a:latin typeface="Times New Roman" panose="02020603050405020304" pitchFamily="18" charset="0"/>
                <a:ea typeface="楷体_GB2312" pitchFamily="49" charset="-122"/>
              </a:rPr>
              <a:t>岁的丹麦物理学家</a:t>
            </a:r>
            <a:r>
              <a:rPr lang="zh-CN" altLang="en-US" sz="2400" b="1">
                <a:solidFill>
                  <a:schemeClr val="folHlink"/>
                </a:solidFill>
                <a:latin typeface="Times New Roman" panose="02020603050405020304" pitchFamily="18" charset="0"/>
                <a:ea typeface="楷体_GB2312" pitchFamily="49" charset="-122"/>
              </a:rPr>
              <a:t>尼尔斯</a:t>
            </a:r>
            <a:r>
              <a:rPr lang="en-US" altLang="zh-CN" sz="2400" b="1">
                <a:solidFill>
                  <a:schemeClr val="folHlink"/>
                </a:solidFill>
                <a:latin typeface="Times New Roman" panose="02020603050405020304" pitchFamily="18" charset="0"/>
                <a:ea typeface="楷体_GB2312" pitchFamily="49" charset="-122"/>
              </a:rPr>
              <a:t>·</a:t>
            </a:r>
            <a:r>
              <a:rPr lang="zh-CN" altLang="en-US" sz="2400" b="1">
                <a:solidFill>
                  <a:schemeClr val="folHlink"/>
                </a:solidFill>
                <a:latin typeface="Times New Roman" panose="02020603050405020304" pitchFamily="18" charset="0"/>
                <a:ea typeface="楷体_GB2312" pitchFamily="49" charset="-122"/>
              </a:rPr>
              <a:t>玻尔</a:t>
            </a:r>
            <a:r>
              <a:rPr lang="zh-CN" altLang="en-US" sz="2400" b="1">
                <a:latin typeface="Times New Roman" panose="02020603050405020304" pitchFamily="18" charset="0"/>
                <a:ea typeface="楷体_GB2312" pitchFamily="49" charset="-122"/>
              </a:rPr>
              <a:t>，却创造性地把量子概念用到了当时人们持怀疑的卢瑟福原子结构模型，解释了近</a:t>
            </a:r>
            <a:r>
              <a:rPr lang="en-US" altLang="zh-CN" sz="2400" b="1">
                <a:latin typeface="Times New Roman" panose="02020603050405020304" pitchFamily="18" charset="0"/>
                <a:ea typeface="楷体_GB2312" pitchFamily="49" charset="-122"/>
              </a:rPr>
              <a:t>30</a:t>
            </a:r>
            <a:r>
              <a:rPr lang="zh-CN" altLang="en-US" sz="2400" b="1">
                <a:latin typeface="Times New Roman" panose="02020603050405020304" pitchFamily="18" charset="0"/>
                <a:ea typeface="楷体_GB2312" pitchFamily="49" charset="-122"/>
              </a:rPr>
              <a:t>年的光谱之谜。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p:cTn id="7" dur="500" fill="hold"/>
                                        <p:tgtEl>
                                          <p:spTgt spid="2058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82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D989E42A-59B6-4220-866B-B027FECDF803}"/>
              </a:ext>
            </a:extLst>
          </p:cNvPr>
          <p:cNvSpPr>
            <a:spLocks noGrp="1" noChangeArrowheads="1"/>
          </p:cNvSpPr>
          <p:nvPr>
            <p:ph type="title"/>
          </p:nvPr>
        </p:nvSpPr>
        <p:spPr>
          <a:xfrm>
            <a:off x="900113" y="0"/>
            <a:ext cx="7772400" cy="979488"/>
          </a:xfrm>
        </p:spPr>
        <p:txBody>
          <a:bodyPr/>
          <a:lstStyle/>
          <a:p>
            <a:r>
              <a:rPr lang="en-US" altLang="zh-CN" sz="3600" b="1">
                <a:solidFill>
                  <a:schemeClr val="hlink"/>
                </a:solidFill>
                <a:latin typeface="Times New Roman" panose="02020603050405020304" pitchFamily="18" charset="0"/>
                <a:ea typeface="楷体_GB2312" pitchFamily="49" charset="-122"/>
              </a:rPr>
              <a:t>§2.2 </a:t>
            </a:r>
            <a:r>
              <a:rPr lang="zh-CN" altLang="en-US" sz="3600" b="1">
                <a:solidFill>
                  <a:schemeClr val="hlink"/>
                </a:solidFill>
                <a:latin typeface="Times New Roman" panose="02020603050405020304" pitchFamily="18" charset="0"/>
                <a:ea typeface="楷体_GB2312" pitchFamily="49" charset="-122"/>
              </a:rPr>
              <a:t>光谱</a:t>
            </a:r>
            <a:r>
              <a:rPr lang="zh-CN" altLang="en-US"/>
              <a:t> </a:t>
            </a:r>
          </a:p>
        </p:txBody>
      </p:sp>
      <p:sp>
        <p:nvSpPr>
          <p:cNvPr id="225283" name="Rectangle 3">
            <a:extLst>
              <a:ext uri="{FF2B5EF4-FFF2-40B4-BE49-F238E27FC236}">
                <a16:creationId xmlns:a16="http://schemas.microsoft.com/office/drawing/2014/main" id="{17708C16-547D-4171-87FC-3BF765137968}"/>
              </a:ext>
            </a:extLst>
          </p:cNvPr>
          <p:cNvSpPr>
            <a:spLocks noGrp="1" noChangeArrowheads="1"/>
          </p:cNvSpPr>
          <p:nvPr>
            <p:ph type="body" idx="1"/>
          </p:nvPr>
        </p:nvSpPr>
        <p:spPr>
          <a:xfrm>
            <a:off x="395288" y="1125538"/>
            <a:ext cx="2663825" cy="2663825"/>
          </a:xfrm>
        </p:spPr>
        <p:txBody>
          <a:bodyPr/>
          <a:lstStyle/>
          <a:p>
            <a:pPr algn="just">
              <a:lnSpc>
                <a:spcPct val="90000"/>
              </a:lnSpc>
              <a:buFont typeface="Wingdings" panose="05000000000000000000" pitchFamily="2" charset="2"/>
              <a:buNone/>
            </a:pPr>
            <a:r>
              <a:rPr lang="zh-CN" altLang="en-US">
                <a:latin typeface="Arial Unicode MS" pitchFamily="34" charset="-122"/>
                <a:ea typeface="楷体_GB2312" pitchFamily="49" charset="-122"/>
              </a:rPr>
              <a:t>       </a:t>
            </a:r>
            <a:r>
              <a:rPr lang="zh-CN" altLang="en-US" sz="2400" b="1">
                <a:solidFill>
                  <a:srgbClr val="CC6600"/>
                </a:solidFill>
                <a:latin typeface="Times New Roman" panose="02020603050405020304" pitchFamily="18" charset="0"/>
                <a:ea typeface="楷体_GB2312" pitchFamily="49" charset="-122"/>
              </a:rPr>
              <a:t>光谱是光的频率（或波长）成分和强度分布的关系图</a:t>
            </a:r>
            <a:r>
              <a:rPr lang="zh-CN" altLang="en-US" sz="2400" b="1">
                <a:latin typeface="Times New Roman" panose="02020603050405020304" pitchFamily="18" charset="0"/>
                <a:ea typeface="楷体_GB2312" pitchFamily="49" charset="-122"/>
              </a:rPr>
              <a:t>，它是研究原子结构的重要途径之一。</a:t>
            </a:r>
          </a:p>
        </p:txBody>
      </p:sp>
      <p:sp>
        <p:nvSpPr>
          <p:cNvPr id="225285" name="Rectangle 5">
            <a:extLst>
              <a:ext uri="{FF2B5EF4-FFF2-40B4-BE49-F238E27FC236}">
                <a16:creationId xmlns:a16="http://schemas.microsoft.com/office/drawing/2014/main" id="{B750E42C-8E47-4472-80AA-4A8386106A52}"/>
              </a:ext>
            </a:extLst>
          </p:cNvPr>
          <p:cNvSpPr>
            <a:spLocks noChangeArrowheads="1"/>
          </p:cNvSpPr>
          <p:nvPr/>
        </p:nvSpPr>
        <p:spPr bwMode="auto">
          <a:xfrm>
            <a:off x="323850" y="3833813"/>
            <a:ext cx="8532813"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光谱是用光谱仪测量的。光谱仪的种类繁多，但其基本结构原理却几乎都一样，大致由三部分组成：光源；分光器（棱镜，或光栅）；记录仪（把分出的不同成分的光强记录下来）。</a:t>
            </a:r>
          </a:p>
          <a:p>
            <a:pPr algn="just">
              <a:buFont typeface="Wingdings" panose="05000000000000000000" pitchFamily="2" charset="2"/>
              <a:buNone/>
            </a:pPr>
            <a:r>
              <a:rPr lang="zh-CN" altLang="en-US" sz="2400" b="1">
                <a:solidFill>
                  <a:schemeClr val="hlink"/>
                </a:solidFill>
                <a:latin typeface="Times New Roman" panose="02020603050405020304" pitchFamily="18" charset="0"/>
                <a:ea typeface="楷体_GB2312" pitchFamily="49" charset="-122"/>
              </a:rPr>
              <a:t>             光源</a:t>
            </a:r>
            <a:r>
              <a:rPr lang="zh-CN" altLang="en-US" sz="2400" b="1">
                <a:latin typeface="Times New Roman" panose="02020603050405020304" pitchFamily="18" charset="0"/>
                <a:ea typeface="楷体_GB2312" pitchFamily="49" charset="-122"/>
              </a:rPr>
              <a:t>：研究光谱所用的光源，除自然光外，可有各种类型，有</a:t>
            </a:r>
            <a:r>
              <a:rPr lang="zh-CN" altLang="en-US" sz="2400" b="1">
                <a:solidFill>
                  <a:schemeClr val="folHlink"/>
                </a:solidFill>
                <a:latin typeface="Times New Roman" panose="02020603050405020304" pitchFamily="18" charset="0"/>
                <a:ea typeface="楷体_GB2312" pitchFamily="49" charset="-122"/>
              </a:rPr>
              <a:t>火焰、高温炉、电弧、火花放电、气体放电、化学发光、荧光</a:t>
            </a:r>
            <a:r>
              <a:rPr lang="zh-CN" altLang="en-US" sz="2400" b="1">
                <a:latin typeface="Times New Roman" panose="02020603050405020304" pitchFamily="18" charset="0"/>
                <a:ea typeface="楷体_GB2312" pitchFamily="49" charset="-122"/>
              </a:rPr>
              <a:t>等。</a:t>
            </a:r>
          </a:p>
        </p:txBody>
      </p:sp>
      <p:grpSp>
        <p:nvGrpSpPr>
          <p:cNvPr id="225288" name="Group 8">
            <a:extLst>
              <a:ext uri="{FF2B5EF4-FFF2-40B4-BE49-F238E27FC236}">
                <a16:creationId xmlns:a16="http://schemas.microsoft.com/office/drawing/2014/main" id="{F1ABD933-AB17-4765-BFC1-615FE6DB338C}"/>
              </a:ext>
            </a:extLst>
          </p:cNvPr>
          <p:cNvGrpSpPr>
            <a:grpSpLocks/>
          </p:cNvGrpSpPr>
          <p:nvPr/>
        </p:nvGrpSpPr>
        <p:grpSpPr bwMode="auto">
          <a:xfrm>
            <a:off x="3348038" y="692150"/>
            <a:ext cx="5580062" cy="3097213"/>
            <a:chOff x="2109" y="436"/>
            <a:chExt cx="3515" cy="1951"/>
          </a:xfrm>
        </p:grpSpPr>
        <p:pic>
          <p:nvPicPr>
            <p:cNvPr id="225286" name="Picture 6" descr="牛顿3">
              <a:extLst>
                <a:ext uri="{FF2B5EF4-FFF2-40B4-BE49-F238E27FC236}">
                  <a16:creationId xmlns:a16="http://schemas.microsoft.com/office/drawing/2014/main" id="{3844FAB2-5113-42A8-AFD2-AB89965F2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 y="754"/>
              <a:ext cx="1457" cy="1633"/>
            </a:xfrm>
            <a:prstGeom prst="rect">
              <a:avLst/>
            </a:prstGeom>
            <a:noFill/>
            <a:extLst>
              <a:ext uri="{909E8E84-426E-40DD-AFC4-6F175D3DCCD1}">
                <a14:hiddenFill xmlns:a14="http://schemas.microsoft.com/office/drawing/2010/main">
                  <a:solidFill>
                    <a:srgbClr val="FFFFFF"/>
                  </a:solidFill>
                </a14:hiddenFill>
              </a:ext>
            </a:extLst>
          </p:spPr>
        </p:pic>
        <p:sp>
          <p:nvSpPr>
            <p:cNvPr id="225287" name="AutoShape 7">
              <a:extLst>
                <a:ext uri="{FF2B5EF4-FFF2-40B4-BE49-F238E27FC236}">
                  <a16:creationId xmlns:a16="http://schemas.microsoft.com/office/drawing/2014/main" id="{C98547C5-52FF-4190-B2AC-DC1D15AA349B}"/>
                </a:ext>
              </a:extLst>
            </p:cNvPr>
            <p:cNvSpPr>
              <a:spLocks noChangeArrowheads="1"/>
            </p:cNvSpPr>
            <p:nvPr/>
          </p:nvSpPr>
          <p:spPr bwMode="auto">
            <a:xfrm>
              <a:off x="3923" y="436"/>
              <a:ext cx="1701" cy="1089"/>
            </a:xfrm>
            <a:prstGeom prst="cloudCallout">
              <a:avLst>
                <a:gd name="adj1" fmla="val -92917"/>
                <a:gd name="adj2" fmla="val 76815"/>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2000" b="1">
                  <a:solidFill>
                    <a:srgbClr val="9900CC"/>
                  </a:solidFill>
                  <a:latin typeface="Arial" panose="020B0604020202020204" pitchFamily="34" charset="0"/>
                  <a:ea typeface="楷体_GB2312" pitchFamily="49" charset="-122"/>
                </a:rPr>
                <a:t>若要了解物质的内部情况，只要看其光谱就可以了。</a:t>
              </a:r>
              <a:endParaRPr kumimoji="0" lang="en-US" altLang="zh-CN" sz="2000" b="1">
                <a:solidFill>
                  <a:srgbClr val="9900CC"/>
                </a:solidFill>
                <a:latin typeface="Arial" panose="020B0604020202020204" pitchFamily="34"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288"/>
                                        </p:tgtEl>
                                        <p:attrNameLst>
                                          <p:attrName>style.visibility</p:attrName>
                                        </p:attrNameLst>
                                      </p:cBhvr>
                                      <p:to>
                                        <p:strVal val="visible"/>
                                      </p:to>
                                    </p:set>
                                    <p:animEffect transition="in" filter="wipe(left)">
                                      <p:cBhvr>
                                        <p:cTn id="7" dur="500"/>
                                        <p:tgtEl>
                                          <p:spTgt spid="225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285"/>
                                        </p:tgtEl>
                                        <p:attrNameLst>
                                          <p:attrName>style.visibility</p:attrName>
                                        </p:attrNameLst>
                                      </p:cBhvr>
                                      <p:to>
                                        <p:strVal val="visible"/>
                                      </p:to>
                                    </p:set>
                                    <p:animEffect transition="in" filter="blinds(horizontal)">
                                      <p:cBhvr>
                                        <p:cTn id="12" dur="500"/>
                                        <p:tgtEl>
                                          <p:spTgt spid="225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531195EB-E47A-4D0C-BEDA-D71F71675ADC}"/>
              </a:ext>
            </a:extLst>
          </p:cNvPr>
          <p:cNvSpPr>
            <a:spLocks noGrp="1" noChangeArrowheads="1"/>
          </p:cNvSpPr>
          <p:nvPr>
            <p:ph type="body" sz="half" idx="1"/>
          </p:nvPr>
        </p:nvSpPr>
        <p:spPr>
          <a:xfrm>
            <a:off x="2555875" y="476250"/>
            <a:ext cx="3810000" cy="765175"/>
          </a:xfrm>
        </p:spPr>
        <p:txBody>
          <a:bodyPr/>
          <a:lstStyle/>
          <a:p>
            <a:pPr algn="ctr">
              <a:buFont typeface="Wingdings" panose="05000000000000000000" pitchFamily="2" charset="2"/>
              <a:buNone/>
            </a:pPr>
            <a:r>
              <a:rPr lang="zh-CN" altLang="en-US" sz="2800" b="1">
                <a:solidFill>
                  <a:schemeClr val="hlink"/>
                </a:solidFill>
                <a:ea typeface="楷体_GB2312" pitchFamily="49" charset="-122"/>
              </a:rPr>
              <a:t>棱镜光谱仪的原理图</a:t>
            </a:r>
            <a:r>
              <a:rPr lang="zh-CN" altLang="en-US" sz="2800" b="1"/>
              <a:t> </a:t>
            </a:r>
          </a:p>
        </p:txBody>
      </p:sp>
    </p:spTree>
    <p:controls>
      <mc:AlternateContent xmlns:mc="http://schemas.openxmlformats.org/markup-compatibility/2006">
        <mc:Choice xmlns:v="urn:schemas-microsoft-com:vml" Requires="v">
          <p:control spid="226311" r:id="rId2" imgW="9142857" imgH="5733333"/>
        </mc:Choice>
        <mc:Fallback>
          <p:control r:id="rId2" imgW="9142857" imgH="5733333">
            <p:pic>
              <p:nvPicPr>
                <p:cNvPr id="226308" name="ShockwaveFlash1">
                  <a:extLst>
                    <a:ext uri="{FF2B5EF4-FFF2-40B4-BE49-F238E27FC236}">
                      <a16:creationId xmlns:a16="http://schemas.microsoft.com/office/drawing/2014/main" id="{DF5C92EB-9A44-4E79-9335-EE7BD37D215F}"/>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9144000" cy="5732462"/>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E58D9098-B553-4A8B-A22D-40746B21B78C}"/>
              </a:ext>
            </a:extLst>
          </p:cNvPr>
          <p:cNvSpPr>
            <a:spLocks noGrp="1" noChangeArrowheads="1"/>
          </p:cNvSpPr>
          <p:nvPr>
            <p:ph type="body" idx="1"/>
          </p:nvPr>
        </p:nvSpPr>
        <p:spPr>
          <a:xfrm>
            <a:off x="250825" y="1268413"/>
            <a:ext cx="8642350" cy="5208587"/>
          </a:xfrm>
        </p:spPr>
        <p:txBody>
          <a:bodyPr/>
          <a:lstStyle/>
          <a:p>
            <a:pPr algn="just">
              <a:buFont typeface="Wingdings" panose="05000000000000000000" pitchFamily="2" charset="2"/>
              <a:buNone/>
            </a:pPr>
            <a:r>
              <a:rPr lang="zh-CN" altLang="en-US" sz="4000">
                <a:latin typeface="Arial Unicode MS" pitchFamily="34" charset="-122"/>
                <a:cs typeface="Times New Roman" panose="02020603050405020304" pitchFamily="18" charset="0"/>
              </a:rPr>
              <a:t>    </a:t>
            </a:r>
            <a:r>
              <a:rPr lang="zh-CN" altLang="en-US" sz="2400" b="1">
                <a:solidFill>
                  <a:schemeClr val="hlink"/>
                </a:solidFill>
                <a:latin typeface="Times New Roman" panose="02020603050405020304" pitchFamily="18" charset="0"/>
                <a:ea typeface="楷体_GB2312" pitchFamily="49" charset="-122"/>
              </a:rPr>
              <a:t>光谱的类别</a:t>
            </a:r>
            <a:r>
              <a:rPr lang="zh-CN" altLang="en-US" sz="2400" b="1">
                <a:latin typeface="Times New Roman" panose="02020603050405020304" pitchFamily="18" charset="0"/>
                <a:ea typeface="楷体_GB2312" pitchFamily="49" charset="-122"/>
              </a:rPr>
              <a:t>：从形状来区别，光谱可分为三类：</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1</a:t>
            </a:r>
            <a:r>
              <a:rPr lang="zh-CN" altLang="en-US" sz="2400" b="1">
                <a:latin typeface="Times New Roman" panose="02020603050405020304" pitchFamily="18" charset="0"/>
                <a:ea typeface="楷体_GB2312" pitchFamily="49" charset="-122"/>
              </a:rPr>
              <a:t>）</a:t>
            </a:r>
            <a:r>
              <a:rPr lang="zh-CN" altLang="en-US" sz="2400" b="1">
                <a:solidFill>
                  <a:schemeClr val="folHlink"/>
                </a:solidFill>
                <a:latin typeface="Times New Roman" panose="02020603050405020304" pitchFamily="18" charset="0"/>
                <a:ea typeface="楷体_GB2312" pitchFamily="49" charset="-122"/>
              </a:rPr>
              <a:t>线状光谱</a:t>
            </a:r>
            <a:r>
              <a:rPr lang="zh-CN" altLang="en-US" sz="2400" b="1">
                <a:latin typeface="Times New Roman" panose="02020603050405020304" pitchFamily="18" charset="0"/>
                <a:ea typeface="楷体_GB2312" pitchFamily="49" charset="-122"/>
              </a:rPr>
              <a:t>：观察光谱都用狭窄的光缝。那么摄谱仪上获得的相片必定出现细线，每条线代表一个波长。所谓线状光谱是指在这些光谱上的谱线是分明、清楚的。这表示波长的数值有一定的间隔。</a:t>
            </a:r>
            <a:r>
              <a:rPr lang="zh-CN" altLang="en-US" sz="2400" b="1">
                <a:solidFill>
                  <a:srgbClr val="CC6600"/>
                </a:solidFill>
                <a:latin typeface="Times New Roman" panose="02020603050405020304" pitchFamily="18" charset="0"/>
                <a:ea typeface="楷体_GB2312" pitchFamily="49" charset="-122"/>
              </a:rPr>
              <a:t>经研究知道这类光谱是原子所发的。</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a:t>
            </a:r>
            <a:r>
              <a:rPr lang="zh-CN" altLang="en-US" sz="2400" b="1">
                <a:solidFill>
                  <a:schemeClr val="folHlink"/>
                </a:solidFill>
                <a:latin typeface="Times New Roman" panose="02020603050405020304" pitchFamily="18" charset="0"/>
                <a:ea typeface="楷体_GB2312" pitchFamily="49" charset="-122"/>
              </a:rPr>
              <a:t>带状光谱</a:t>
            </a:r>
            <a:r>
              <a:rPr lang="zh-CN" altLang="en-US" sz="2400" b="1">
                <a:latin typeface="Times New Roman" panose="02020603050405020304" pitchFamily="18" charset="0"/>
                <a:ea typeface="楷体_GB2312" pitchFamily="49" charset="-122"/>
              </a:rPr>
              <a:t>：有些光源的光谱中，谱线是分段密集的。这表示每段中不同的波长数值很多，相近的差别很小。如果用分辩本领不高的摄谱仪摄取这类光谱，密集的谱线看起来并在一起，整个光谱就象是许多片连续的带组成。所以称作带状光谱，</a:t>
            </a:r>
            <a:r>
              <a:rPr lang="zh-CN" altLang="en-US" sz="2400" b="1">
                <a:solidFill>
                  <a:srgbClr val="CC6600"/>
                </a:solidFill>
                <a:latin typeface="Times New Roman" panose="02020603050405020304" pitchFamily="18" charset="0"/>
                <a:ea typeface="楷体_GB2312" pitchFamily="49" charset="-122"/>
              </a:rPr>
              <a:t>经研究知道这类光谱是分子所发的。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27330">
                                            <p:txEl>
                                              <p:pRg st="1" end="1"/>
                                            </p:txEl>
                                          </p:spTgt>
                                        </p:tgtEl>
                                        <p:attrNameLst>
                                          <p:attrName>style.visibility</p:attrName>
                                        </p:attrNameLst>
                                      </p:cBhvr>
                                      <p:to>
                                        <p:strVal val="visible"/>
                                      </p:to>
                                    </p:set>
                                    <p:animEffect transition="in" filter="fade">
                                      <p:cBhvr>
                                        <p:cTn id="7" dur="1000"/>
                                        <p:tgtEl>
                                          <p:spTgt spid="227330">
                                            <p:txEl>
                                              <p:pRg st="1" end="1"/>
                                            </p:txEl>
                                          </p:spTgt>
                                        </p:tgtEl>
                                      </p:cBhvr>
                                    </p:animEffect>
                                    <p:anim calcmode="lin" valueType="num">
                                      <p:cBhvr>
                                        <p:cTn id="8" dur="1000" fill="hold"/>
                                        <p:tgtEl>
                                          <p:spTgt spid="227330">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7330">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733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27330">
                                            <p:txEl>
                                              <p:pRg st="2" end="2"/>
                                            </p:txEl>
                                          </p:spTgt>
                                        </p:tgtEl>
                                        <p:attrNameLst>
                                          <p:attrName>style.visibility</p:attrName>
                                        </p:attrNameLst>
                                      </p:cBhvr>
                                      <p:to>
                                        <p:strVal val="visible"/>
                                      </p:to>
                                    </p:set>
                                    <p:animEffect transition="in" filter="fade">
                                      <p:cBhvr>
                                        <p:cTn id="15" dur="1000"/>
                                        <p:tgtEl>
                                          <p:spTgt spid="227330">
                                            <p:txEl>
                                              <p:pRg st="2" end="2"/>
                                            </p:txEl>
                                          </p:spTgt>
                                        </p:tgtEl>
                                      </p:cBhvr>
                                    </p:animEffect>
                                    <p:anim calcmode="lin" valueType="num">
                                      <p:cBhvr>
                                        <p:cTn id="16" dur="1000" fill="hold"/>
                                        <p:tgtEl>
                                          <p:spTgt spid="227330">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27330">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27330">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6004D869-9E1E-4A86-9A4A-93A143341819}"/>
              </a:ext>
            </a:extLst>
          </p:cNvPr>
          <p:cNvSpPr>
            <a:spLocks noGrp="1" noChangeArrowheads="1"/>
          </p:cNvSpPr>
          <p:nvPr>
            <p:ph type="body" idx="1"/>
          </p:nvPr>
        </p:nvSpPr>
        <p:spPr>
          <a:xfrm>
            <a:off x="250825" y="1341438"/>
            <a:ext cx="8588375" cy="5211762"/>
          </a:xfrm>
        </p:spPr>
        <p:txBody>
          <a:bodyPr/>
          <a:lstStyle/>
          <a:p>
            <a:pPr>
              <a:buFont typeface="Wingdings" panose="05000000000000000000" pitchFamily="2" charset="2"/>
              <a:buNone/>
            </a:pPr>
            <a:r>
              <a:rPr lang="zh-CN" altLang="en-US" sz="3600">
                <a:latin typeface="楷体_GB2312" pitchFamily="49" charset="-122"/>
                <a:ea typeface="楷体_GB2312" pitchFamily="49" charset="-122"/>
              </a:rPr>
              <a:t>     </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3</a:t>
            </a:r>
            <a:r>
              <a:rPr lang="zh-CN" altLang="en-US" sz="2400" b="1">
                <a:latin typeface="Times New Roman" panose="02020603050405020304" pitchFamily="18" charset="0"/>
                <a:ea typeface="楷体_GB2312" pitchFamily="49" charset="-122"/>
              </a:rPr>
              <a:t>）</a:t>
            </a:r>
            <a:r>
              <a:rPr lang="zh-CN" altLang="en-US" sz="2400" b="1">
                <a:solidFill>
                  <a:schemeClr val="folHlink"/>
                </a:solidFill>
                <a:latin typeface="Times New Roman" panose="02020603050405020304" pitchFamily="18" charset="0"/>
                <a:ea typeface="楷体_GB2312" pitchFamily="49" charset="-122"/>
              </a:rPr>
              <a:t>连续光谱</a:t>
            </a:r>
            <a:r>
              <a:rPr lang="zh-CN" altLang="en-US" sz="2400" b="1">
                <a:latin typeface="Times New Roman" panose="02020603050405020304" pitchFamily="18" charset="0"/>
                <a:ea typeface="楷体_GB2312" pitchFamily="49" charset="-122"/>
              </a:rPr>
              <a:t>：有些光源所发的光具有各种波长，而且相近的波长差别极微，或者可以说是连续变化的。那么光谱相片上的谱线就密接起来形成连续光谱。</a:t>
            </a:r>
            <a:r>
              <a:rPr lang="zh-CN" altLang="en-US" sz="2400" b="1">
                <a:solidFill>
                  <a:srgbClr val="CC6600"/>
                </a:solidFill>
                <a:latin typeface="Times New Roman" panose="02020603050405020304" pitchFamily="18" charset="0"/>
                <a:ea typeface="楷体_GB2312" pitchFamily="49" charset="-122"/>
              </a:rPr>
              <a:t>固体加热所发的光谱是这种形状的。</a:t>
            </a:r>
            <a:r>
              <a:rPr lang="zh-CN" altLang="en-US" sz="2400" b="1">
                <a:latin typeface="Times New Roman" panose="02020603050405020304" pitchFamily="18" charset="0"/>
                <a:ea typeface="楷体_GB2312" pitchFamily="49" charset="-122"/>
              </a:rPr>
              <a:t>例如白热电灯的光谱就是连续的。原子和分子在某些情况下也会发连续光谱。</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zh-CN" altLang="en-US" sz="2400" b="1">
                <a:solidFill>
                  <a:schemeClr val="hlink"/>
                </a:solidFill>
                <a:latin typeface="Times New Roman" panose="02020603050405020304" pitchFamily="18" charset="0"/>
                <a:ea typeface="楷体_GB2312" pitchFamily="49" charset="-122"/>
              </a:rPr>
              <a:t>发射与吸收</a:t>
            </a:r>
            <a:r>
              <a:rPr lang="zh-CN" altLang="en-US" sz="2400" b="1">
                <a:latin typeface="Times New Roman" panose="02020603050405020304" pitchFamily="18" charset="0"/>
                <a:ea typeface="楷体_GB2312" pitchFamily="49" charset="-122"/>
              </a:rPr>
              <a:t>：光源所发的光谱称</a:t>
            </a:r>
            <a:r>
              <a:rPr lang="zh-CN" altLang="en-US" sz="2400" b="1">
                <a:solidFill>
                  <a:srgbClr val="CC6600"/>
                </a:solidFill>
                <a:latin typeface="Times New Roman" panose="02020603050405020304" pitchFamily="18" charset="0"/>
                <a:ea typeface="楷体_GB2312" pitchFamily="49" charset="-122"/>
              </a:rPr>
              <a:t>发射光谱</a:t>
            </a:r>
            <a:r>
              <a:rPr lang="zh-CN" altLang="en-US" sz="2400" b="1">
                <a:latin typeface="Times New Roman" panose="02020603050405020304" pitchFamily="18" charset="0"/>
                <a:ea typeface="楷体_GB2312" pitchFamily="49" charset="-122"/>
              </a:rPr>
              <a:t>。还有一种观察光谱的办法就是吸收。把要研究的样品放在发射连续光谱的光源与光谱仪之间，使来自光源的光先通过样品后，再进入光谱仪。这样一部分的光就被样品吸收。在所得的光谱上会看到连续的背景上有被吸收的情况。相片的底片上受光处变成黑的，吸收光谱呈现出连续的黑背景上有亮的线。这些线是吸收物的</a:t>
            </a:r>
            <a:r>
              <a:rPr lang="zh-CN" altLang="en-US" sz="2400" b="1">
                <a:solidFill>
                  <a:srgbClr val="CC6600"/>
                </a:solidFill>
                <a:latin typeface="Times New Roman" panose="02020603050405020304" pitchFamily="18" charset="0"/>
                <a:ea typeface="楷体_GB2312" pitchFamily="49" charset="-122"/>
              </a:rPr>
              <a:t>吸收光谱</a:t>
            </a:r>
            <a:r>
              <a:rPr lang="zh-CN" altLang="en-US" sz="2400" b="1">
                <a:latin typeface="Times New Roman" panose="02020603050405020304" pitchFamily="18" charset="0"/>
                <a:ea typeface="楷体_GB2312" pitchFamily="49" charset="-122"/>
              </a:rPr>
              <a:t>。样品可以是气体、液体或固体。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28354">
                                            <p:txEl>
                                              <p:pRg st="0" end="0"/>
                                            </p:txEl>
                                          </p:spTgt>
                                        </p:tgtEl>
                                        <p:attrNameLst>
                                          <p:attrName>style.visibility</p:attrName>
                                        </p:attrNameLst>
                                      </p:cBhvr>
                                      <p:to>
                                        <p:strVal val="visible"/>
                                      </p:to>
                                    </p:set>
                                    <p:animEffect transition="in" filter="fade">
                                      <p:cBhvr>
                                        <p:cTn id="7" dur="1000"/>
                                        <p:tgtEl>
                                          <p:spTgt spid="228354">
                                            <p:txEl>
                                              <p:pRg st="0" end="0"/>
                                            </p:txEl>
                                          </p:spTgt>
                                        </p:tgtEl>
                                      </p:cBhvr>
                                    </p:animEffect>
                                    <p:anim calcmode="lin" valueType="num">
                                      <p:cBhvr>
                                        <p:cTn id="8" dur="1000" fill="hold"/>
                                        <p:tgtEl>
                                          <p:spTgt spid="22835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835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835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28354">
                                            <p:txEl>
                                              <p:pRg st="1" end="1"/>
                                            </p:txEl>
                                          </p:spTgt>
                                        </p:tgtEl>
                                        <p:attrNameLst>
                                          <p:attrName>style.visibility</p:attrName>
                                        </p:attrNameLst>
                                      </p:cBhvr>
                                      <p:to>
                                        <p:strVal val="visible"/>
                                      </p:to>
                                    </p:set>
                                    <p:anim calcmode="lin" valueType="num">
                                      <p:cBhvr additive="base">
                                        <p:cTn id="15" dur="500" fill="hold"/>
                                        <p:tgtEl>
                                          <p:spTgt spid="22835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835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a:extLst>
              <a:ext uri="{FF2B5EF4-FFF2-40B4-BE49-F238E27FC236}">
                <a16:creationId xmlns:a16="http://schemas.microsoft.com/office/drawing/2014/main" id="{F257F0E1-76FD-46B5-B62D-7BE25B62C218}"/>
              </a:ext>
            </a:extLst>
          </p:cNvPr>
          <p:cNvSpPr txBox="1">
            <a:spLocks noChangeArrowheads="1"/>
          </p:cNvSpPr>
          <p:nvPr/>
        </p:nvSpPr>
        <p:spPr bwMode="auto">
          <a:xfrm>
            <a:off x="1408113" y="3662363"/>
            <a:ext cx="3097212" cy="528637"/>
          </a:xfrm>
          <a:prstGeom prst="rect">
            <a:avLst/>
          </a:prstGeom>
          <a:solidFill>
            <a:srgbClr val="666699"/>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8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rPr>
              <a:t>按光谱机制分类</a:t>
            </a:r>
          </a:p>
        </p:txBody>
      </p:sp>
      <p:sp>
        <p:nvSpPr>
          <p:cNvPr id="331779" name="Text Box 3">
            <a:extLst>
              <a:ext uri="{FF2B5EF4-FFF2-40B4-BE49-F238E27FC236}">
                <a16:creationId xmlns:a16="http://schemas.microsoft.com/office/drawing/2014/main" id="{F776972B-F9BB-4703-886E-5AAA34A33FA9}"/>
              </a:ext>
            </a:extLst>
          </p:cNvPr>
          <p:cNvSpPr txBox="1">
            <a:spLocks noChangeArrowheads="1"/>
          </p:cNvSpPr>
          <p:nvPr/>
        </p:nvSpPr>
        <p:spPr bwMode="auto">
          <a:xfrm>
            <a:off x="1546225" y="4240213"/>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发射光谱</a:t>
            </a:r>
          </a:p>
        </p:txBody>
      </p:sp>
      <p:grpSp>
        <p:nvGrpSpPr>
          <p:cNvPr id="331780" name="Group 4">
            <a:extLst>
              <a:ext uri="{FF2B5EF4-FFF2-40B4-BE49-F238E27FC236}">
                <a16:creationId xmlns:a16="http://schemas.microsoft.com/office/drawing/2014/main" id="{37AFA492-589D-47E3-B9DC-514B747BE57C}"/>
              </a:ext>
            </a:extLst>
          </p:cNvPr>
          <p:cNvGrpSpPr>
            <a:grpSpLocks/>
          </p:cNvGrpSpPr>
          <p:nvPr/>
        </p:nvGrpSpPr>
        <p:grpSpPr bwMode="auto">
          <a:xfrm>
            <a:off x="1839913" y="4741863"/>
            <a:ext cx="4181475" cy="406400"/>
            <a:chOff x="1333" y="2213"/>
            <a:chExt cx="2617" cy="256"/>
          </a:xfrm>
        </p:grpSpPr>
        <p:sp>
          <p:nvSpPr>
            <p:cNvPr id="331781" name="Text Box 5">
              <a:extLst>
                <a:ext uri="{FF2B5EF4-FFF2-40B4-BE49-F238E27FC236}">
                  <a16:creationId xmlns:a16="http://schemas.microsoft.com/office/drawing/2014/main" id="{3C891A6D-B192-4B56-B916-4CD8067164CE}"/>
                </a:ext>
              </a:extLst>
            </p:cNvPr>
            <p:cNvSpPr txBox="1">
              <a:spLocks noChangeArrowheads="1"/>
            </p:cNvSpPr>
            <p:nvPr/>
          </p:nvSpPr>
          <p:spPr bwMode="auto">
            <a:xfrm>
              <a:off x="1333" y="2213"/>
              <a:ext cx="76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样品光源</a:t>
              </a:r>
            </a:p>
          </p:txBody>
        </p:sp>
        <p:sp>
          <p:nvSpPr>
            <p:cNvPr id="331782" name="Text Box 6">
              <a:extLst>
                <a:ext uri="{FF2B5EF4-FFF2-40B4-BE49-F238E27FC236}">
                  <a16:creationId xmlns:a16="http://schemas.microsoft.com/office/drawing/2014/main" id="{4463DF1D-DEFA-4A97-A49C-FAB4E9F3766F}"/>
                </a:ext>
              </a:extLst>
            </p:cNvPr>
            <p:cNvSpPr txBox="1">
              <a:spLocks noChangeArrowheads="1"/>
            </p:cNvSpPr>
            <p:nvPr/>
          </p:nvSpPr>
          <p:spPr bwMode="auto">
            <a:xfrm>
              <a:off x="2411" y="2213"/>
              <a:ext cx="60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分光器</a:t>
              </a:r>
            </a:p>
          </p:txBody>
        </p:sp>
        <p:sp>
          <p:nvSpPr>
            <p:cNvPr id="331783" name="Text Box 7">
              <a:extLst>
                <a:ext uri="{FF2B5EF4-FFF2-40B4-BE49-F238E27FC236}">
                  <a16:creationId xmlns:a16="http://schemas.microsoft.com/office/drawing/2014/main" id="{6AA1AB81-D9F2-46B3-873B-78A76C3A8956}"/>
                </a:ext>
              </a:extLst>
            </p:cNvPr>
            <p:cNvSpPr txBox="1">
              <a:spLocks noChangeArrowheads="1"/>
            </p:cNvSpPr>
            <p:nvPr/>
          </p:nvSpPr>
          <p:spPr bwMode="auto">
            <a:xfrm>
              <a:off x="3349" y="2213"/>
              <a:ext cx="60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纪录仪</a:t>
              </a:r>
            </a:p>
          </p:txBody>
        </p:sp>
        <p:sp>
          <p:nvSpPr>
            <p:cNvPr id="331784" name="Line 8">
              <a:extLst>
                <a:ext uri="{FF2B5EF4-FFF2-40B4-BE49-F238E27FC236}">
                  <a16:creationId xmlns:a16="http://schemas.microsoft.com/office/drawing/2014/main" id="{8EFA03A3-0F32-4685-A16E-1922271654DE}"/>
                </a:ext>
              </a:extLst>
            </p:cNvPr>
            <p:cNvSpPr>
              <a:spLocks noChangeShapeType="1"/>
            </p:cNvSpPr>
            <p:nvPr/>
          </p:nvSpPr>
          <p:spPr bwMode="auto">
            <a:xfrm>
              <a:off x="2090" y="2341"/>
              <a:ext cx="321"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85" name="Line 9">
              <a:extLst>
                <a:ext uri="{FF2B5EF4-FFF2-40B4-BE49-F238E27FC236}">
                  <a16:creationId xmlns:a16="http://schemas.microsoft.com/office/drawing/2014/main" id="{03BF04F3-1D30-4307-A682-2480D761624D}"/>
                </a:ext>
              </a:extLst>
            </p:cNvPr>
            <p:cNvSpPr>
              <a:spLocks noChangeShapeType="1"/>
            </p:cNvSpPr>
            <p:nvPr/>
          </p:nvSpPr>
          <p:spPr bwMode="auto">
            <a:xfrm>
              <a:off x="3025" y="2341"/>
              <a:ext cx="321"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331786" name="Text Box 10">
            <a:extLst>
              <a:ext uri="{FF2B5EF4-FFF2-40B4-BE49-F238E27FC236}">
                <a16:creationId xmlns:a16="http://schemas.microsoft.com/office/drawing/2014/main" id="{828B3765-8678-4C34-8D6C-1125586818F9}"/>
              </a:ext>
            </a:extLst>
          </p:cNvPr>
          <p:cNvSpPr txBox="1">
            <a:spLocks noChangeArrowheads="1"/>
          </p:cNvSpPr>
          <p:nvPr/>
        </p:nvSpPr>
        <p:spPr bwMode="auto">
          <a:xfrm>
            <a:off x="1619250" y="5319713"/>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吸收光谱</a:t>
            </a:r>
          </a:p>
        </p:txBody>
      </p:sp>
      <p:grpSp>
        <p:nvGrpSpPr>
          <p:cNvPr id="331787" name="Group 11">
            <a:extLst>
              <a:ext uri="{FF2B5EF4-FFF2-40B4-BE49-F238E27FC236}">
                <a16:creationId xmlns:a16="http://schemas.microsoft.com/office/drawing/2014/main" id="{6CC8E1A3-D3B5-423B-BB24-4A76F5955CC1}"/>
              </a:ext>
            </a:extLst>
          </p:cNvPr>
          <p:cNvGrpSpPr>
            <a:grpSpLocks/>
          </p:cNvGrpSpPr>
          <p:nvPr/>
        </p:nvGrpSpPr>
        <p:grpSpPr bwMode="auto">
          <a:xfrm>
            <a:off x="1839913" y="5822950"/>
            <a:ext cx="5102225" cy="407988"/>
            <a:chOff x="844" y="2941"/>
            <a:chExt cx="3214" cy="257"/>
          </a:xfrm>
        </p:grpSpPr>
        <p:sp>
          <p:nvSpPr>
            <p:cNvPr id="331788" name="Text Box 12">
              <a:extLst>
                <a:ext uri="{FF2B5EF4-FFF2-40B4-BE49-F238E27FC236}">
                  <a16:creationId xmlns:a16="http://schemas.microsoft.com/office/drawing/2014/main" id="{950B7CE7-CBAB-45E6-BDAF-286118C82CD7}"/>
                </a:ext>
              </a:extLst>
            </p:cNvPr>
            <p:cNvSpPr txBox="1">
              <a:spLocks noChangeArrowheads="1"/>
            </p:cNvSpPr>
            <p:nvPr/>
          </p:nvSpPr>
          <p:spPr bwMode="auto">
            <a:xfrm>
              <a:off x="844" y="2942"/>
              <a:ext cx="76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连续光源</a:t>
              </a:r>
            </a:p>
          </p:txBody>
        </p:sp>
        <p:sp>
          <p:nvSpPr>
            <p:cNvPr id="331789" name="Rectangle 13">
              <a:extLst>
                <a:ext uri="{FF2B5EF4-FFF2-40B4-BE49-F238E27FC236}">
                  <a16:creationId xmlns:a16="http://schemas.microsoft.com/office/drawing/2014/main" id="{70B2B4AD-2B3E-4E83-837D-D2C9C93603F4}"/>
                </a:ext>
              </a:extLst>
            </p:cNvPr>
            <p:cNvSpPr>
              <a:spLocks noChangeArrowheads="1"/>
            </p:cNvSpPr>
            <p:nvPr/>
          </p:nvSpPr>
          <p:spPr bwMode="auto">
            <a:xfrm>
              <a:off x="1873" y="2942"/>
              <a:ext cx="44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样品</a:t>
              </a:r>
            </a:p>
          </p:txBody>
        </p:sp>
        <p:sp>
          <p:nvSpPr>
            <p:cNvPr id="331790" name="Text Box 14">
              <a:extLst>
                <a:ext uri="{FF2B5EF4-FFF2-40B4-BE49-F238E27FC236}">
                  <a16:creationId xmlns:a16="http://schemas.microsoft.com/office/drawing/2014/main" id="{E81AF64E-93A0-412B-8086-817685DAF7D6}"/>
                </a:ext>
              </a:extLst>
            </p:cNvPr>
            <p:cNvSpPr txBox="1">
              <a:spLocks noChangeArrowheads="1"/>
            </p:cNvSpPr>
            <p:nvPr/>
          </p:nvSpPr>
          <p:spPr bwMode="auto">
            <a:xfrm>
              <a:off x="2583" y="2941"/>
              <a:ext cx="605"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分光器</a:t>
              </a:r>
            </a:p>
          </p:txBody>
        </p:sp>
        <p:sp>
          <p:nvSpPr>
            <p:cNvPr id="331791" name="Text Box 15">
              <a:extLst>
                <a:ext uri="{FF2B5EF4-FFF2-40B4-BE49-F238E27FC236}">
                  <a16:creationId xmlns:a16="http://schemas.microsoft.com/office/drawing/2014/main" id="{D65E085B-74A0-47F1-949A-23EE07D15E6D}"/>
                </a:ext>
              </a:extLst>
            </p:cNvPr>
            <p:cNvSpPr txBox="1">
              <a:spLocks noChangeArrowheads="1"/>
            </p:cNvSpPr>
            <p:nvPr/>
          </p:nvSpPr>
          <p:spPr bwMode="auto">
            <a:xfrm>
              <a:off x="3453" y="2941"/>
              <a:ext cx="605"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纪录仪</a:t>
              </a:r>
            </a:p>
          </p:txBody>
        </p:sp>
        <p:sp>
          <p:nvSpPr>
            <p:cNvPr id="331792" name="Line 16">
              <a:extLst>
                <a:ext uri="{FF2B5EF4-FFF2-40B4-BE49-F238E27FC236}">
                  <a16:creationId xmlns:a16="http://schemas.microsoft.com/office/drawing/2014/main" id="{1B1964CB-0646-4630-9A9F-0F8E109972F1}"/>
                </a:ext>
              </a:extLst>
            </p:cNvPr>
            <p:cNvSpPr>
              <a:spLocks noChangeShapeType="1"/>
            </p:cNvSpPr>
            <p:nvPr/>
          </p:nvSpPr>
          <p:spPr bwMode="auto">
            <a:xfrm>
              <a:off x="1612" y="3070"/>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93" name="Line 17">
              <a:extLst>
                <a:ext uri="{FF2B5EF4-FFF2-40B4-BE49-F238E27FC236}">
                  <a16:creationId xmlns:a16="http://schemas.microsoft.com/office/drawing/2014/main" id="{4665EBF7-6CB0-41A4-BA06-81C8078C1055}"/>
                </a:ext>
              </a:extLst>
            </p:cNvPr>
            <p:cNvSpPr>
              <a:spLocks noChangeShapeType="1"/>
            </p:cNvSpPr>
            <p:nvPr/>
          </p:nvSpPr>
          <p:spPr bwMode="auto">
            <a:xfrm>
              <a:off x="2318" y="3069"/>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94" name="Line 18">
              <a:extLst>
                <a:ext uri="{FF2B5EF4-FFF2-40B4-BE49-F238E27FC236}">
                  <a16:creationId xmlns:a16="http://schemas.microsoft.com/office/drawing/2014/main" id="{16161FB5-7208-4A8C-8AAF-A9C3107522F5}"/>
                </a:ext>
              </a:extLst>
            </p:cNvPr>
            <p:cNvSpPr>
              <a:spLocks noChangeShapeType="1"/>
            </p:cNvSpPr>
            <p:nvPr/>
          </p:nvSpPr>
          <p:spPr bwMode="auto">
            <a:xfrm>
              <a:off x="3181" y="3069"/>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331795" name="Group 19">
            <a:extLst>
              <a:ext uri="{FF2B5EF4-FFF2-40B4-BE49-F238E27FC236}">
                <a16:creationId xmlns:a16="http://schemas.microsoft.com/office/drawing/2014/main" id="{ADE1A3E2-8F95-4BF2-AA8F-9C5F7CDB8716}"/>
              </a:ext>
            </a:extLst>
          </p:cNvPr>
          <p:cNvGrpSpPr>
            <a:grpSpLocks/>
          </p:cNvGrpSpPr>
          <p:nvPr/>
        </p:nvGrpSpPr>
        <p:grpSpPr bwMode="auto">
          <a:xfrm>
            <a:off x="7021513" y="3879850"/>
            <a:ext cx="2122487" cy="1320800"/>
            <a:chOff x="4177" y="1900"/>
            <a:chExt cx="1088" cy="640"/>
          </a:xfrm>
        </p:grpSpPr>
        <p:sp>
          <p:nvSpPr>
            <p:cNvPr id="331796" name="Freeform 20">
              <a:extLst>
                <a:ext uri="{FF2B5EF4-FFF2-40B4-BE49-F238E27FC236}">
                  <a16:creationId xmlns:a16="http://schemas.microsoft.com/office/drawing/2014/main" id="{7E457EEB-4087-4D55-8CE1-43301AB4F881}"/>
                </a:ext>
              </a:extLst>
            </p:cNvPr>
            <p:cNvSpPr>
              <a:spLocks/>
            </p:cNvSpPr>
            <p:nvPr/>
          </p:nvSpPr>
          <p:spPr bwMode="auto">
            <a:xfrm>
              <a:off x="4287" y="2136"/>
              <a:ext cx="716" cy="327"/>
            </a:xfrm>
            <a:custGeom>
              <a:avLst/>
              <a:gdLst>
                <a:gd name="T0" fmla="*/ 0 w 700"/>
                <a:gd name="T1" fmla="*/ 317 h 319"/>
                <a:gd name="T2" fmla="*/ 156 w 700"/>
                <a:gd name="T3" fmla="*/ 267 h 319"/>
                <a:gd name="T4" fmla="*/ 198 w 700"/>
                <a:gd name="T5" fmla="*/ 4 h 319"/>
                <a:gd name="T6" fmla="*/ 239 w 700"/>
                <a:gd name="T7" fmla="*/ 243 h 319"/>
                <a:gd name="T8" fmla="*/ 362 w 700"/>
                <a:gd name="T9" fmla="*/ 300 h 319"/>
                <a:gd name="T10" fmla="*/ 453 w 700"/>
                <a:gd name="T11" fmla="*/ 259 h 319"/>
                <a:gd name="T12" fmla="*/ 469 w 700"/>
                <a:gd name="T13" fmla="*/ 53 h 319"/>
                <a:gd name="T14" fmla="*/ 494 w 700"/>
                <a:gd name="T15" fmla="*/ 234 h 319"/>
                <a:gd name="T16" fmla="*/ 551 w 700"/>
                <a:gd name="T17" fmla="*/ 276 h 319"/>
                <a:gd name="T18" fmla="*/ 700 w 700"/>
                <a:gd name="T19" fmla="*/ 29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0" h="319">
                  <a:moveTo>
                    <a:pt x="0" y="317"/>
                  </a:moveTo>
                  <a:cubicBezTo>
                    <a:pt x="61" y="318"/>
                    <a:pt x="123" y="319"/>
                    <a:pt x="156" y="267"/>
                  </a:cubicBezTo>
                  <a:cubicBezTo>
                    <a:pt x="189" y="215"/>
                    <a:pt x="184" y="8"/>
                    <a:pt x="198" y="4"/>
                  </a:cubicBezTo>
                  <a:cubicBezTo>
                    <a:pt x="212" y="0"/>
                    <a:pt x="212" y="194"/>
                    <a:pt x="239" y="243"/>
                  </a:cubicBezTo>
                  <a:cubicBezTo>
                    <a:pt x="266" y="292"/>
                    <a:pt x="326" y="297"/>
                    <a:pt x="362" y="300"/>
                  </a:cubicBezTo>
                  <a:cubicBezTo>
                    <a:pt x="398" y="303"/>
                    <a:pt x="435" y="300"/>
                    <a:pt x="453" y="259"/>
                  </a:cubicBezTo>
                  <a:cubicBezTo>
                    <a:pt x="471" y="218"/>
                    <a:pt x="462" y="57"/>
                    <a:pt x="469" y="53"/>
                  </a:cubicBezTo>
                  <a:cubicBezTo>
                    <a:pt x="476" y="49"/>
                    <a:pt x="480" y="197"/>
                    <a:pt x="494" y="234"/>
                  </a:cubicBezTo>
                  <a:cubicBezTo>
                    <a:pt x="508" y="271"/>
                    <a:pt x="517" y="266"/>
                    <a:pt x="551" y="276"/>
                  </a:cubicBezTo>
                  <a:cubicBezTo>
                    <a:pt x="585" y="286"/>
                    <a:pt x="677" y="289"/>
                    <a:pt x="700" y="292"/>
                  </a:cubicBez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797" name="Line 21">
              <a:extLst>
                <a:ext uri="{FF2B5EF4-FFF2-40B4-BE49-F238E27FC236}">
                  <a16:creationId xmlns:a16="http://schemas.microsoft.com/office/drawing/2014/main" id="{2D083744-80C4-4A2A-9A9C-A5E8716904E3}"/>
                </a:ext>
              </a:extLst>
            </p:cNvPr>
            <p:cNvSpPr>
              <a:spLocks noChangeShapeType="1"/>
            </p:cNvSpPr>
            <p:nvPr/>
          </p:nvSpPr>
          <p:spPr bwMode="auto">
            <a:xfrm>
              <a:off x="4238" y="2470"/>
              <a:ext cx="880" cy="8"/>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798" name="Line 22">
              <a:extLst>
                <a:ext uri="{FF2B5EF4-FFF2-40B4-BE49-F238E27FC236}">
                  <a16:creationId xmlns:a16="http://schemas.microsoft.com/office/drawing/2014/main" id="{EAD2C8AB-C800-4147-B21E-0E3CED3C189C}"/>
                </a:ext>
              </a:extLst>
            </p:cNvPr>
            <p:cNvSpPr>
              <a:spLocks noChangeShapeType="1"/>
            </p:cNvSpPr>
            <p:nvPr/>
          </p:nvSpPr>
          <p:spPr bwMode="auto">
            <a:xfrm flipV="1">
              <a:off x="4237" y="2075"/>
              <a:ext cx="0" cy="39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1799" name="Object 23">
              <a:extLst>
                <a:ext uri="{FF2B5EF4-FFF2-40B4-BE49-F238E27FC236}">
                  <a16:creationId xmlns:a16="http://schemas.microsoft.com/office/drawing/2014/main" id="{BF492E5F-5721-4C0B-9C0D-6DDE0B0DAE97}"/>
                </a:ext>
              </a:extLst>
            </p:cNvPr>
            <p:cNvGraphicFramePr>
              <a:graphicFrameLocks noChangeAspect="1"/>
            </p:cNvGraphicFramePr>
            <p:nvPr/>
          </p:nvGraphicFramePr>
          <p:xfrm>
            <a:off x="5153" y="2420"/>
            <a:ext cx="112" cy="120"/>
          </p:xfrm>
          <a:graphic>
            <a:graphicData uri="http://schemas.openxmlformats.org/presentationml/2006/ole">
              <mc:AlternateContent xmlns:mc="http://schemas.openxmlformats.org/markup-compatibility/2006">
                <mc:Choice xmlns:v="urn:schemas-microsoft-com:vml" Requires="v">
                  <p:oleObj spid="_x0000_s331844" name="Equation" r:id="rId3" imgW="177480" imgH="190440" progId="Equation.DSMT4">
                    <p:embed/>
                  </p:oleObj>
                </mc:Choice>
                <mc:Fallback>
                  <p:oleObj name="Equation" r:id="rId3" imgW="177480" imgH="190440"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 y="2420"/>
                          <a:ext cx="112"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800" name="Object 24">
              <a:extLst>
                <a:ext uri="{FF2B5EF4-FFF2-40B4-BE49-F238E27FC236}">
                  <a16:creationId xmlns:a16="http://schemas.microsoft.com/office/drawing/2014/main" id="{822E8B0C-AC6E-4ECE-97F0-E4E689EC5DE0}"/>
                </a:ext>
              </a:extLst>
            </p:cNvPr>
            <p:cNvGraphicFramePr>
              <a:graphicFrameLocks noChangeAspect="1"/>
            </p:cNvGraphicFramePr>
            <p:nvPr/>
          </p:nvGraphicFramePr>
          <p:xfrm>
            <a:off x="4177" y="1900"/>
            <a:ext cx="104" cy="144"/>
          </p:xfrm>
          <a:graphic>
            <a:graphicData uri="http://schemas.openxmlformats.org/presentationml/2006/ole">
              <mc:AlternateContent xmlns:mc="http://schemas.openxmlformats.org/markup-compatibility/2006">
                <mc:Choice xmlns:v="urn:schemas-microsoft-com:vml" Requires="v">
                  <p:oleObj spid="_x0000_s331845" name="Equation" r:id="rId5" imgW="164880" imgH="228600" progId="Equation.DSMT4">
                    <p:embed/>
                  </p:oleObj>
                </mc:Choice>
                <mc:Fallback>
                  <p:oleObj name="Equation" r:id="rId5" imgW="164880" imgH="228600"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 y="1900"/>
                          <a:ext cx="10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1801" name="Group 25">
            <a:extLst>
              <a:ext uri="{FF2B5EF4-FFF2-40B4-BE49-F238E27FC236}">
                <a16:creationId xmlns:a16="http://schemas.microsoft.com/office/drawing/2014/main" id="{32BEE040-A8AE-4F2F-BB87-73A4B767DC84}"/>
              </a:ext>
            </a:extLst>
          </p:cNvPr>
          <p:cNvGrpSpPr>
            <a:grpSpLocks/>
          </p:cNvGrpSpPr>
          <p:nvPr/>
        </p:nvGrpSpPr>
        <p:grpSpPr bwMode="auto">
          <a:xfrm>
            <a:off x="7097713" y="5189538"/>
            <a:ext cx="1981200" cy="1219200"/>
            <a:chOff x="4191" y="2647"/>
            <a:chExt cx="1072" cy="640"/>
          </a:xfrm>
        </p:grpSpPr>
        <p:sp>
          <p:nvSpPr>
            <p:cNvPr id="331802" name="Freeform 26">
              <a:extLst>
                <a:ext uri="{FF2B5EF4-FFF2-40B4-BE49-F238E27FC236}">
                  <a16:creationId xmlns:a16="http://schemas.microsoft.com/office/drawing/2014/main" id="{9984D9A5-1317-48ED-BAEF-E725F717F26A}"/>
                </a:ext>
              </a:extLst>
            </p:cNvPr>
            <p:cNvSpPr>
              <a:spLocks/>
            </p:cNvSpPr>
            <p:nvPr/>
          </p:nvSpPr>
          <p:spPr bwMode="auto">
            <a:xfrm flipV="1">
              <a:off x="4277" y="2883"/>
              <a:ext cx="716" cy="327"/>
            </a:xfrm>
            <a:custGeom>
              <a:avLst/>
              <a:gdLst>
                <a:gd name="T0" fmla="*/ 0 w 700"/>
                <a:gd name="T1" fmla="*/ 317 h 319"/>
                <a:gd name="T2" fmla="*/ 156 w 700"/>
                <a:gd name="T3" fmla="*/ 267 h 319"/>
                <a:gd name="T4" fmla="*/ 198 w 700"/>
                <a:gd name="T5" fmla="*/ 4 h 319"/>
                <a:gd name="T6" fmla="*/ 239 w 700"/>
                <a:gd name="T7" fmla="*/ 243 h 319"/>
                <a:gd name="T8" fmla="*/ 362 w 700"/>
                <a:gd name="T9" fmla="*/ 300 h 319"/>
                <a:gd name="T10" fmla="*/ 453 w 700"/>
                <a:gd name="T11" fmla="*/ 259 h 319"/>
                <a:gd name="T12" fmla="*/ 469 w 700"/>
                <a:gd name="T13" fmla="*/ 53 h 319"/>
                <a:gd name="T14" fmla="*/ 494 w 700"/>
                <a:gd name="T15" fmla="*/ 234 h 319"/>
                <a:gd name="T16" fmla="*/ 551 w 700"/>
                <a:gd name="T17" fmla="*/ 276 h 319"/>
                <a:gd name="T18" fmla="*/ 700 w 700"/>
                <a:gd name="T19" fmla="*/ 29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0" h="319">
                  <a:moveTo>
                    <a:pt x="0" y="317"/>
                  </a:moveTo>
                  <a:cubicBezTo>
                    <a:pt x="61" y="318"/>
                    <a:pt x="123" y="319"/>
                    <a:pt x="156" y="267"/>
                  </a:cubicBezTo>
                  <a:cubicBezTo>
                    <a:pt x="189" y="215"/>
                    <a:pt x="184" y="8"/>
                    <a:pt x="198" y="4"/>
                  </a:cubicBezTo>
                  <a:cubicBezTo>
                    <a:pt x="212" y="0"/>
                    <a:pt x="212" y="194"/>
                    <a:pt x="239" y="243"/>
                  </a:cubicBezTo>
                  <a:cubicBezTo>
                    <a:pt x="266" y="292"/>
                    <a:pt x="326" y="297"/>
                    <a:pt x="362" y="300"/>
                  </a:cubicBezTo>
                  <a:cubicBezTo>
                    <a:pt x="398" y="303"/>
                    <a:pt x="435" y="300"/>
                    <a:pt x="453" y="259"/>
                  </a:cubicBezTo>
                  <a:cubicBezTo>
                    <a:pt x="471" y="218"/>
                    <a:pt x="462" y="57"/>
                    <a:pt x="469" y="53"/>
                  </a:cubicBezTo>
                  <a:cubicBezTo>
                    <a:pt x="476" y="49"/>
                    <a:pt x="480" y="197"/>
                    <a:pt x="494" y="234"/>
                  </a:cubicBezTo>
                  <a:cubicBezTo>
                    <a:pt x="508" y="271"/>
                    <a:pt x="517" y="266"/>
                    <a:pt x="551" y="276"/>
                  </a:cubicBezTo>
                  <a:cubicBezTo>
                    <a:pt x="585" y="286"/>
                    <a:pt x="677" y="289"/>
                    <a:pt x="700" y="292"/>
                  </a:cubicBez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803" name="Line 27">
              <a:extLst>
                <a:ext uri="{FF2B5EF4-FFF2-40B4-BE49-F238E27FC236}">
                  <a16:creationId xmlns:a16="http://schemas.microsoft.com/office/drawing/2014/main" id="{5D10F660-CB7B-4D9F-A030-0AEAFBBFBA5F}"/>
                </a:ext>
              </a:extLst>
            </p:cNvPr>
            <p:cNvSpPr>
              <a:spLocks noChangeShapeType="1"/>
            </p:cNvSpPr>
            <p:nvPr/>
          </p:nvSpPr>
          <p:spPr bwMode="auto">
            <a:xfrm>
              <a:off x="4228" y="3217"/>
              <a:ext cx="880" cy="8"/>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804" name="Line 28">
              <a:extLst>
                <a:ext uri="{FF2B5EF4-FFF2-40B4-BE49-F238E27FC236}">
                  <a16:creationId xmlns:a16="http://schemas.microsoft.com/office/drawing/2014/main" id="{1AD1D313-F003-4BDE-9E4C-DD1546A875E1}"/>
                </a:ext>
              </a:extLst>
            </p:cNvPr>
            <p:cNvSpPr>
              <a:spLocks noChangeShapeType="1"/>
            </p:cNvSpPr>
            <p:nvPr/>
          </p:nvSpPr>
          <p:spPr bwMode="auto">
            <a:xfrm flipV="1">
              <a:off x="4227" y="2822"/>
              <a:ext cx="0" cy="39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1805" name="Object 29">
              <a:extLst>
                <a:ext uri="{FF2B5EF4-FFF2-40B4-BE49-F238E27FC236}">
                  <a16:creationId xmlns:a16="http://schemas.microsoft.com/office/drawing/2014/main" id="{B1F54AD9-F72C-4044-B88B-CF499702751B}"/>
                </a:ext>
              </a:extLst>
            </p:cNvPr>
            <p:cNvGraphicFramePr>
              <a:graphicFrameLocks noChangeAspect="1"/>
            </p:cNvGraphicFramePr>
            <p:nvPr/>
          </p:nvGraphicFramePr>
          <p:xfrm>
            <a:off x="5151" y="3167"/>
            <a:ext cx="112" cy="120"/>
          </p:xfrm>
          <a:graphic>
            <a:graphicData uri="http://schemas.openxmlformats.org/presentationml/2006/ole">
              <mc:AlternateContent xmlns:mc="http://schemas.openxmlformats.org/markup-compatibility/2006">
                <mc:Choice xmlns:v="urn:schemas-microsoft-com:vml" Requires="v">
                  <p:oleObj spid="_x0000_s331846" name="Equation" r:id="rId7" imgW="177480" imgH="190440" progId="Equation.DSMT4">
                    <p:embed/>
                  </p:oleObj>
                </mc:Choice>
                <mc:Fallback>
                  <p:oleObj name="Equation" r:id="rId7" imgW="177480" imgH="190440" progId="Equation.DSMT4">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 y="3167"/>
                          <a:ext cx="112"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806" name="Object 30">
              <a:extLst>
                <a:ext uri="{FF2B5EF4-FFF2-40B4-BE49-F238E27FC236}">
                  <a16:creationId xmlns:a16="http://schemas.microsoft.com/office/drawing/2014/main" id="{D7F7F6A4-BA88-4EC1-8FF4-8C051BEEB302}"/>
                </a:ext>
              </a:extLst>
            </p:cNvPr>
            <p:cNvGraphicFramePr>
              <a:graphicFrameLocks noChangeAspect="1"/>
            </p:cNvGraphicFramePr>
            <p:nvPr/>
          </p:nvGraphicFramePr>
          <p:xfrm>
            <a:off x="4191" y="2647"/>
            <a:ext cx="104" cy="144"/>
          </p:xfrm>
          <a:graphic>
            <a:graphicData uri="http://schemas.openxmlformats.org/presentationml/2006/ole">
              <mc:AlternateContent xmlns:mc="http://schemas.openxmlformats.org/markup-compatibility/2006">
                <mc:Choice xmlns:v="urn:schemas-microsoft-com:vml" Requires="v">
                  <p:oleObj spid="_x0000_s331847" name="Equation" r:id="rId8" imgW="164880" imgH="228600" progId="Equation.DSMT4">
                    <p:embed/>
                  </p:oleObj>
                </mc:Choice>
                <mc:Fallback>
                  <p:oleObj name="Equation" r:id="rId8" imgW="164880" imgH="228600"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 y="2647"/>
                          <a:ext cx="10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1807" name="Text Box 31">
            <a:extLst>
              <a:ext uri="{FF2B5EF4-FFF2-40B4-BE49-F238E27FC236}">
                <a16:creationId xmlns:a16="http://schemas.microsoft.com/office/drawing/2014/main" id="{E093C50B-CF47-457D-AF07-67E97AA95879}"/>
              </a:ext>
            </a:extLst>
          </p:cNvPr>
          <p:cNvSpPr txBox="1">
            <a:spLocks noChangeArrowheads="1"/>
          </p:cNvSpPr>
          <p:nvPr/>
        </p:nvSpPr>
        <p:spPr bwMode="auto">
          <a:xfrm>
            <a:off x="1187450" y="476250"/>
            <a:ext cx="6499225" cy="457200"/>
          </a:xfrm>
          <a:prstGeom prst="rect">
            <a:avLst/>
          </a:prstGeom>
          <a:solidFill>
            <a:srgbClr val="666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光谱由物质内部运动决定，包含内部结构信息</a:t>
            </a:r>
          </a:p>
        </p:txBody>
      </p:sp>
      <p:sp>
        <p:nvSpPr>
          <p:cNvPr id="331811" name="Text Box 35">
            <a:extLst>
              <a:ext uri="{FF2B5EF4-FFF2-40B4-BE49-F238E27FC236}">
                <a16:creationId xmlns:a16="http://schemas.microsoft.com/office/drawing/2014/main" id="{46858082-7C80-4531-9368-1F9141D9151E}"/>
              </a:ext>
            </a:extLst>
          </p:cNvPr>
          <p:cNvSpPr txBox="1">
            <a:spLocks noChangeArrowheads="1"/>
          </p:cNvSpPr>
          <p:nvPr/>
        </p:nvSpPr>
        <p:spPr bwMode="auto">
          <a:xfrm>
            <a:off x="1403350" y="1216025"/>
            <a:ext cx="2808288" cy="528638"/>
          </a:xfrm>
          <a:prstGeom prst="rect">
            <a:avLst/>
          </a:prstGeom>
          <a:solidFill>
            <a:srgbClr val="666699"/>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800" b="1">
                <a:solidFill>
                  <a:srgbClr val="FFFF99"/>
                </a:solidFill>
                <a:effectLst>
                  <a:outerShdw blurRad="38100" dist="38100" dir="2700000" algn="tl">
                    <a:srgbClr val="000000"/>
                  </a:outerShdw>
                </a:effectLst>
                <a:latin typeface="Times New Roman" panose="02020603050405020304" pitchFamily="18" charset="0"/>
                <a:ea typeface="楷体_GB2312" pitchFamily="49" charset="-122"/>
              </a:rPr>
              <a:t>按光谱结构分类</a:t>
            </a:r>
          </a:p>
        </p:txBody>
      </p:sp>
      <p:sp>
        <p:nvSpPr>
          <p:cNvPr id="331812" name="Rectangle 36">
            <a:extLst>
              <a:ext uri="{FF2B5EF4-FFF2-40B4-BE49-F238E27FC236}">
                <a16:creationId xmlns:a16="http://schemas.microsoft.com/office/drawing/2014/main" id="{DAC19AC7-DA33-44F4-B2B9-7A57E8A02C4C}"/>
              </a:ext>
            </a:extLst>
          </p:cNvPr>
          <p:cNvSpPr>
            <a:spLocks noChangeArrowheads="1"/>
          </p:cNvSpPr>
          <p:nvPr/>
        </p:nvSpPr>
        <p:spPr bwMode="auto">
          <a:xfrm>
            <a:off x="3203575" y="2997200"/>
            <a:ext cx="3581400" cy="515938"/>
          </a:xfrm>
          <a:prstGeom prst="rect">
            <a:avLst/>
          </a:prstGeom>
          <a:gradFill rotWithShape="1">
            <a:gsLst>
              <a:gs pos="0">
                <a:srgbClr val="4D4D4D"/>
              </a:gs>
              <a:gs pos="50000">
                <a:schemeClr val="bg1"/>
              </a:gs>
              <a:gs pos="100000">
                <a:srgbClr val="4D4D4D"/>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331813" name="Group 37">
            <a:extLst>
              <a:ext uri="{FF2B5EF4-FFF2-40B4-BE49-F238E27FC236}">
                <a16:creationId xmlns:a16="http://schemas.microsoft.com/office/drawing/2014/main" id="{42BBC2D8-AD5C-4FCF-BB2B-18B4AF733084}"/>
              </a:ext>
            </a:extLst>
          </p:cNvPr>
          <p:cNvGrpSpPr>
            <a:grpSpLocks/>
          </p:cNvGrpSpPr>
          <p:nvPr/>
        </p:nvGrpSpPr>
        <p:grpSpPr bwMode="auto">
          <a:xfrm>
            <a:off x="3203575" y="1844675"/>
            <a:ext cx="3581400" cy="515938"/>
            <a:chOff x="1798" y="3544"/>
            <a:chExt cx="1845" cy="325"/>
          </a:xfrm>
        </p:grpSpPr>
        <p:sp>
          <p:nvSpPr>
            <p:cNvPr id="331814" name="Rectangle 38">
              <a:extLst>
                <a:ext uri="{FF2B5EF4-FFF2-40B4-BE49-F238E27FC236}">
                  <a16:creationId xmlns:a16="http://schemas.microsoft.com/office/drawing/2014/main" id="{72FB3607-074F-463C-A5E5-F08E1311BBC6}"/>
                </a:ext>
              </a:extLst>
            </p:cNvPr>
            <p:cNvSpPr>
              <a:spLocks noChangeArrowheads="1"/>
            </p:cNvSpPr>
            <p:nvPr/>
          </p:nvSpPr>
          <p:spPr bwMode="auto">
            <a:xfrm>
              <a:off x="1798" y="3544"/>
              <a:ext cx="1845" cy="325"/>
            </a:xfrm>
            <a:prstGeom prst="rect">
              <a:avLst/>
            </a:prstGeom>
            <a:solidFill>
              <a:srgbClr val="4D4D4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1815" name="Line 39">
              <a:extLst>
                <a:ext uri="{FF2B5EF4-FFF2-40B4-BE49-F238E27FC236}">
                  <a16:creationId xmlns:a16="http://schemas.microsoft.com/office/drawing/2014/main" id="{452C7B60-14B6-47C6-9927-0DA6215C42FA}"/>
                </a:ext>
              </a:extLst>
            </p:cNvPr>
            <p:cNvSpPr>
              <a:spLocks noChangeShapeType="1"/>
            </p:cNvSpPr>
            <p:nvPr/>
          </p:nvSpPr>
          <p:spPr bwMode="auto">
            <a:xfrm>
              <a:off x="2001"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16" name="Line 40">
              <a:extLst>
                <a:ext uri="{FF2B5EF4-FFF2-40B4-BE49-F238E27FC236}">
                  <a16:creationId xmlns:a16="http://schemas.microsoft.com/office/drawing/2014/main" id="{BC5DE6E0-8C29-4BC0-B0FA-06A4B1B95118}"/>
                </a:ext>
              </a:extLst>
            </p:cNvPr>
            <p:cNvSpPr>
              <a:spLocks noChangeShapeType="1"/>
            </p:cNvSpPr>
            <p:nvPr/>
          </p:nvSpPr>
          <p:spPr bwMode="auto">
            <a:xfrm>
              <a:off x="2542"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17" name="Line 41">
              <a:extLst>
                <a:ext uri="{FF2B5EF4-FFF2-40B4-BE49-F238E27FC236}">
                  <a16:creationId xmlns:a16="http://schemas.microsoft.com/office/drawing/2014/main" id="{4CD6CD14-F6B5-4E22-8D65-46D5ACF9F79A}"/>
                </a:ext>
              </a:extLst>
            </p:cNvPr>
            <p:cNvSpPr>
              <a:spLocks noChangeShapeType="1"/>
            </p:cNvSpPr>
            <p:nvPr/>
          </p:nvSpPr>
          <p:spPr bwMode="auto">
            <a:xfrm>
              <a:off x="2896"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18" name="Line 42">
              <a:extLst>
                <a:ext uri="{FF2B5EF4-FFF2-40B4-BE49-F238E27FC236}">
                  <a16:creationId xmlns:a16="http://schemas.microsoft.com/office/drawing/2014/main" id="{582198F4-68F1-4996-BE8D-362C00B3F8B2}"/>
                </a:ext>
              </a:extLst>
            </p:cNvPr>
            <p:cNvSpPr>
              <a:spLocks noChangeShapeType="1"/>
            </p:cNvSpPr>
            <p:nvPr/>
          </p:nvSpPr>
          <p:spPr bwMode="auto">
            <a:xfrm>
              <a:off x="3068"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19" name="Line 43">
              <a:extLst>
                <a:ext uri="{FF2B5EF4-FFF2-40B4-BE49-F238E27FC236}">
                  <a16:creationId xmlns:a16="http://schemas.microsoft.com/office/drawing/2014/main" id="{13E37133-33A2-457C-B447-0CAE6F28E477}"/>
                </a:ext>
              </a:extLst>
            </p:cNvPr>
            <p:cNvSpPr>
              <a:spLocks noChangeShapeType="1"/>
            </p:cNvSpPr>
            <p:nvPr/>
          </p:nvSpPr>
          <p:spPr bwMode="auto">
            <a:xfrm>
              <a:off x="3167"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331820" name="Text Box 44">
            <a:extLst>
              <a:ext uri="{FF2B5EF4-FFF2-40B4-BE49-F238E27FC236}">
                <a16:creationId xmlns:a16="http://schemas.microsoft.com/office/drawing/2014/main" id="{23B2B45E-CBA2-482D-AFF7-2D822AAAD1D0}"/>
              </a:ext>
            </a:extLst>
          </p:cNvPr>
          <p:cNvSpPr txBox="1">
            <a:spLocks noChangeArrowheads="1"/>
          </p:cNvSpPr>
          <p:nvPr/>
        </p:nvSpPr>
        <p:spPr bwMode="auto">
          <a:xfrm>
            <a:off x="1758950" y="2989263"/>
            <a:ext cx="1430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连续光谱</a:t>
            </a:r>
          </a:p>
        </p:txBody>
      </p:sp>
      <p:sp>
        <p:nvSpPr>
          <p:cNvPr id="331821" name="Text Box 45">
            <a:extLst>
              <a:ext uri="{FF2B5EF4-FFF2-40B4-BE49-F238E27FC236}">
                <a16:creationId xmlns:a16="http://schemas.microsoft.com/office/drawing/2014/main" id="{7F660FBB-D704-4FFD-BE83-6386EE2DC9C2}"/>
              </a:ext>
            </a:extLst>
          </p:cNvPr>
          <p:cNvSpPr txBox="1">
            <a:spLocks noChangeArrowheads="1"/>
          </p:cNvSpPr>
          <p:nvPr/>
        </p:nvSpPr>
        <p:spPr bwMode="auto">
          <a:xfrm>
            <a:off x="1763713" y="1897063"/>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线状光谱</a:t>
            </a:r>
          </a:p>
        </p:txBody>
      </p:sp>
      <p:sp>
        <p:nvSpPr>
          <p:cNvPr id="331822" name="Text Box 46">
            <a:extLst>
              <a:ext uri="{FF2B5EF4-FFF2-40B4-BE49-F238E27FC236}">
                <a16:creationId xmlns:a16="http://schemas.microsoft.com/office/drawing/2014/main" id="{23D21F01-4B68-4F25-9225-421505741479}"/>
              </a:ext>
            </a:extLst>
          </p:cNvPr>
          <p:cNvSpPr txBox="1">
            <a:spLocks noChangeArrowheads="1"/>
          </p:cNvSpPr>
          <p:nvPr/>
        </p:nvSpPr>
        <p:spPr bwMode="auto">
          <a:xfrm>
            <a:off x="6946900" y="3060700"/>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固体热辐射</a:t>
            </a:r>
          </a:p>
        </p:txBody>
      </p:sp>
      <p:sp>
        <p:nvSpPr>
          <p:cNvPr id="331823" name="Text Box 47">
            <a:extLst>
              <a:ext uri="{FF2B5EF4-FFF2-40B4-BE49-F238E27FC236}">
                <a16:creationId xmlns:a16="http://schemas.microsoft.com/office/drawing/2014/main" id="{D2A50898-3162-4E3D-B0CA-22592BB133C3}"/>
              </a:ext>
            </a:extLst>
          </p:cNvPr>
          <p:cNvSpPr txBox="1">
            <a:spLocks noChangeArrowheads="1"/>
          </p:cNvSpPr>
          <p:nvPr/>
        </p:nvSpPr>
        <p:spPr bwMode="auto">
          <a:xfrm>
            <a:off x="6946900" y="1916113"/>
            <a:ext cx="154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原子发光</a:t>
            </a:r>
          </a:p>
        </p:txBody>
      </p:sp>
      <p:sp>
        <p:nvSpPr>
          <p:cNvPr id="331824" name="Text Box 48">
            <a:extLst>
              <a:ext uri="{FF2B5EF4-FFF2-40B4-BE49-F238E27FC236}">
                <a16:creationId xmlns:a16="http://schemas.microsoft.com/office/drawing/2014/main" id="{574BB245-8685-4071-B4EB-027E80350379}"/>
              </a:ext>
            </a:extLst>
          </p:cNvPr>
          <p:cNvSpPr txBox="1">
            <a:spLocks noChangeArrowheads="1"/>
          </p:cNvSpPr>
          <p:nvPr/>
        </p:nvSpPr>
        <p:spPr bwMode="auto">
          <a:xfrm>
            <a:off x="1763713" y="248602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带状光谱</a:t>
            </a:r>
          </a:p>
        </p:txBody>
      </p:sp>
      <p:sp>
        <p:nvSpPr>
          <p:cNvPr id="331825" name="Text Box 49">
            <a:extLst>
              <a:ext uri="{FF2B5EF4-FFF2-40B4-BE49-F238E27FC236}">
                <a16:creationId xmlns:a16="http://schemas.microsoft.com/office/drawing/2014/main" id="{D3609E76-0E38-4902-A343-D213F00DC4D4}"/>
              </a:ext>
            </a:extLst>
          </p:cNvPr>
          <p:cNvSpPr txBox="1">
            <a:spLocks noChangeArrowheads="1"/>
          </p:cNvSpPr>
          <p:nvPr/>
        </p:nvSpPr>
        <p:spPr bwMode="auto">
          <a:xfrm>
            <a:off x="6946900" y="2416175"/>
            <a:ext cx="145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分子发光</a:t>
            </a:r>
          </a:p>
        </p:txBody>
      </p:sp>
      <p:grpSp>
        <p:nvGrpSpPr>
          <p:cNvPr id="331826" name="Group 50">
            <a:extLst>
              <a:ext uri="{FF2B5EF4-FFF2-40B4-BE49-F238E27FC236}">
                <a16:creationId xmlns:a16="http://schemas.microsoft.com/office/drawing/2014/main" id="{74AD08B0-0413-43DF-8B5B-F0E8A7AA0F55}"/>
              </a:ext>
            </a:extLst>
          </p:cNvPr>
          <p:cNvGrpSpPr>
            <a:grpSpLocks noChangeAspect="1"/>
          </p:cNvGrpSpPr>
          <p:nvPr/>
        </p:nvGrpSpPr>
        <p:grpSpPr bwMode="auto">
          <a:xfrm>
            <a:off x="3203575" y="2420938"/>
            <a:ext cx="3581400" cy="515937"/>
            <a:chOff x="1507" y="1757"/>
            <a:chExt cx="1845" cy="325"/>
          </a:xfrm>
        </p:grpSpPr>
        <p:sp>
          <p:nvSpPr>
            <p:cNvPr id="331827" name="Rectangle 51">
              <a:extLst>
                <a:ext uri="{FF2B5EF4-FFF2-40B4-BE49-F238E27FC236}">
                  <a16:creationId xmlns:a16="http://schemas.microsoft.com/office/drawing/2014/main" id="{2422139E-9300-4713-A195-5DF8961B14C8}"/>
                </a:ext>
              </a:extLst>
            </p:cNvPr>
            <p:cNvSpPr>
              <a:spLocks noChangeAspect="1" noChangeArrowheads="1"/>
            </p:cNvSpPr>
            <p:nvPr/>
          </p:nvSpPr>
          <p:spPr bwMode="auto">
            <a:xfrm>
              <a:off x="1507" y="1757"/>
              <a:ext cx="1845" cy="325"/>
            </a:xfrm>
            <a:prstGeom prst="rect">
              <a:avLst/>
            </a:prstGeom>
            <a:solidFill>
              <a:srgbClr val="4D4D4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1828" name="Line 52">
              <a:extLst>
                <a:ext uri="{FF2B5EF4-FFF2-40B4-BE49-F238E27FC236}">
                  <a16:creationId xmlns:a16="http://schemas.microsoft.com/office/drawing/2014/main" id="{3EBC831F-3310-41CA-AC10-5D0A9A892092}"/>
                </a:ext>
              </a:extLst>
            </p:cNvPr>
            <p:cNvSpPr>
              <a:spLocks noChangeAspect="1" noChangeShapeType="1"/>
            </p:cNvSpPr>
            <p:nvPr/>
          </p:nvSpPr>
          <p:spPr bwMode="auto">
            <a:xfrm>
              <a:off x="1694"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29" name="Line 53">
              <a:extLst>
                <a:ext uri="{FF2B5EF4-FFF2-40B4-BE49-F238E27FC236}">
                  <a16:creationId xmlns:a16="http://schemas.microsoft.com/office/drawing/2014/main" id="{ECEB51A7-09A1-4EF6-B3EC-27E72314C1D2}"/>
                </a:ext>
              </a:extLst>
            </p:cNvPr>
            <p:cNvSpPr>
              <a:spLocks noChangeAspect="1" noChangeShapeType="1"/>
            </p:cNvSpPr>
            <p:nvPr/>
          </p:nvSpPr>
          <p:spPr bwMode="auto">
            <a:xfrm>
              <a:off x="1733"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0" name="Line 54">
              <a:extLst>
                <a:ext uri="{FF2B5EF4-FFF2-40B4-BE49-F238E27FC236}">
                  <a16:creationId xmlns:a16="http://schemas.microsoft.com/office/drawing/2014/main" id="{068F7175-FA63-4E79-89BF-DCA03A2FBA31}"/>
                </a:ext>
              </a:extLst>
            </p:cNvPr>
            <p:cNvSpPr>
              <a:spLocks noChangeAspect="1" noChangeShapeType="1"/>
            </p:cNvSpPr>
            <p:nvPr/>
          </p:nvSpPr>
          <p:spPr bwMode="auto">
            <a:xfrm>
              <a:off x="177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1" name="Line 55">
              <a:extLst>
                <a:ext uri="{FF2B5EF4-FFF2-40B4-BE49-F238E27FC236}">
                  <a16:creationId xmlns:a16="http://schemas.microsoft.com/office/drawing/2014/main" id="{6B416BDC-997D-430A-B88F-2F7C33D48EA1}"/>
                </a:ext>
              </a:extLst>
            </p:cNvPr>
            <p:cNvSpPr>
              <a:spLocks noChangeAspect="1" noChangeShapeType="1"/>
            </p:cNvSpPr>
            <p:nvPr/>
          </p:nvSpPr>
          <p:spPr bwMode="auto">
            <a:xfrm>
              <a:off x="180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2" name="Line 56">
              <a:extLst>
                <a:ext uri="{FF2B5EF4-FFF2-40B4-BE49-F238E27FC236}">
                  <a16:creationId xmlns:a16="http://schemas.microsoft.com/office/drawing/2014/main" id="{74D93AE9-6001-48AD-8132-14AE0C61DE12}"/>
                </a:ext>
              </a:extLst>
            </p:cNvPr>
            <p:cNvSpPr>
              <a:spLocks noChangeAspect="1" noChangeShapeType="1"/>
            </p:cNvSpPr>
            <p:nvPr/>
          </p:nvSpPr>
          <p:spPr bwMode="auto">
            <a:xfrm>
              <a:off x="1850"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3" name="Line 57">
              <a:extLst>
                <a:ext uri="{FF2B5EF4-FFF2-40B4-BE49-F238E27FC236}">
                  <a16:creationId xmlns:a16="http://schemas.microsoft.com/office/drawing/2014/main" id="{27C17A4A-068E-43BB-A7C2-0B734BD66723}"/>
                </a:ext>
              </a:extLst>
            </p:cNvPr>
            <p:cNvSpPr>
              <a:spLocks noChangeAspect="1" noChangeShapeType="1"/>
            </p:cNvSpPr>
            <p:nvPr/>
          </p:nvSpPr>
          <p:spPr bwMode="auto">
            <a:xfrm>
              <a:off x="2153"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4" name="Line 58">
              <a:extLst>
                <a:ext uri="{FF2B5EF4-FFF2-40B4-BE49-F238E27FC236}">
                  <a16:creationId xmlns:a16="http://schemas.microsoft.com/office/drawing/2014/main" id="{D613AD07-6FCE-435F-A62D-A6FD9326BBFD}"/>
                </a:ext>
              </a:extLst>
            </p:cNvPr>
            <p:cNvSpPr>
              <a:spLocks noChangeAspect="1" noChangeShapeType="1"/>
            </p:cNvSpPr>
            <p:nvPr/>
          </p:nvSpPr>
          <p:spPr bwMode="auto">
            <a:xfrm>
              <a:off x="219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5" name="Line 59">
              <a:extLst>
                <a:ext uri="{FF2B5EF4-FFF2-40B4-BE49-F238E27FC236}">
                  <a16:creationId xmlns:a16="http://schemas.microsoft.com/office/drawing/2014/main" id="{6638D50F-1862-4015-8DE5-266EE5050978}"/>
                </a:ext>
              </a:extLst>
            </p:cNvPr>
            <p:cNvSpPr>
              <a:spLocks noChangeAspect="1" noChangeShapeType="1"/>
            </p:cNvSpPr>
            <p:nvPr/>
          </p:nvSpPr>
          <p:spPr bwMode="auto">
            <a:xfrm>
              <a:off x="2231"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6" name="Line 60">
              <a:extLst>
                <a:ext uri="{FF2B5EF4-FFF2-40B4-BE49-F238E27FC236}">
                  <a16:creationId xmlns:a16="http://schemas.microsoft.com/office/drawing/2014/main" id="{134E5B5E-6248-40D6-AF7D-C9FE403F48B4}"/>
                </a:ext>
              </a:extLst>
            </p:cNvPr>
            <p:cNvSpPr>
              <a:spLocks noChangeAspect="1" noChangeShapeType="1"/>
            </p:cNvSpPr>
            <p:nvPr/>
          </p:nvSpPr>
          <p:spPr bwMode="auto">
            <a:xfrm>
              <a:off x="2261"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7" name="Line 61">
              <a:extLst>
                <a:ext uri="{FF2B5EF4-FFF2-40B4-BE49-F238E27FC236}">
                  <a16:creationId xmlns:a16="http://schemas.microsoft.com/office/drawing/2014/main" id="{6A88D4D5-E154-4967-8ED4-F2B1A837C011}"/>
                </a:ext>
              </a:extLst>
            </p:cNvPr>
            <p:cNvSpPr>
              <a:spLocks noChangeAspect="1" noChangeShapeType="1"/>
            </p:cNvSpPr>
            <p:nvPr/>
          </p:nvSpPr>
          <p:spPr bwMode="auto">
            <a:xfrm>
              <a:off x="2309"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8" name="Line 62">
              <a:extLst>
                <a:ext uri="{FF2B5EF4-FFF2-40B4-BE49-F238E27FC236}">
                  <a16:creationId xmlns:a16="http://schemas.microsoft.com/office/drawing/2014/main" id="{7EC73F59-C100-4CE8-AA12-252CC8C0CD68}"/>
                </a:ext>
              </a:extLst>
            </p:cNvPr>
            <p:cNvSpPr>
              <a:spLocks noChangeAspect="1" noChangeShapeType="1"/>
            </p:cNvSpPr>
            <p:nvPr/>
          </p:nvSpPr>
          <p:spPr bwMode="auto">
            <a:xfrm>
              <a:off x="2458"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39" name="Line 63">
              <a:extLst>
                <a:ext uri="{FF2B5EF4-FFF2-40B4-BE49-F238E27FC236}">
                  <a16:creationId xmlns:a16="http://schemas.microsoft.com/office/drawing/2014/main" id="{CBDC6640-5392-4924-8085-8450BCDD6B36}"/>
                </a:ext>
              </a:extLst>
            </p:cNvPr>
            <p:cNvSpPr>
              <a:spLocks noChangeAspect="1" noChangeShapeType="1"/>
            </p:cNvSpPr>
            <p:nvPr/>
          </p:nvSpPr>
          <p:spPr bwMode="auto">
            <a:xfrm>
              <a:off x="2497"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40" name="Line 64">
              <a:extLst>
                <a:ext uri="{FF2B5EF4-FFF2-40B4-BE49-F238E27FC236}">
                  <a16:creationId xmlns:a16="http://schemas.microsoft.com/office/drawing/2014/main" id="{FB83D1CB-D227-4A59-AD08-B19AC6B04A35}"/>
                </a:ext>
              </a:extLst>
            </p:cNvPr>
            <p:cNvSpPr>
              <a:spLocks noChangeAspect="1" noChangeShapeType="1"/>
            </p:cNvSpPr>
            <p:nvPr/>
          </p:nvSpPr>
          <p:spPr bwMode="auto">
            <a:xfrm>
              <a:off x="2536"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41" name="Line 65">
              <a:extLst>
                <a:ext uri="{FF2B5EF4-FFF2-40B4-BE49-F238E27FC236}">
                  <a16:creationId xmlns:a16="http://schemas.microsoft.com/office/drawing/2014/main" id="{C9507420-0DB2-43B8-97E9-3E0CE898C2DB}"/>
                </a:ext>
              </a:extLst>
            </p:cNvPr>
            <p:cNvSpPr>
              <a:spLocks noChangeAspect="1" noChangeShapeType="1"/>
            </p:cNvSpPr>
            <p:nvPr/>
          </p:nvSpPr>
          <p:spPr bwMode="auto">
            <a:xfrm>
              <a:off x="2566"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842" name="Line 66">
              <a:extLst>
                <a:ext uri="{FF2B5EF4-FFF2-40B4-BE49-F238E27FC236}">
                  <a16:creationId xmlns:a16="http://schemas.microsoft.com/office/drawing/2014/main" id="{3807B8FC-E1F2-47A0-82A4-9F5AB0B33161}"/>
                </a:ext>
              </a:extLst>
            </p:cNvPr>
            <p:cNvSpPr>
              <a:spLocks noChangeAspect="1" noChangeShapeType="1"/>
            </p:cNvSpPr>
            <p:nvPr/>
          </p:nvSpPr>
          <p:spPr bwMode="auto">
            <a:xfrm>
              <a:off x="2614"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331843" name="Rectangle 67">
            <a:extLst>
              <a:ext uri="{FF2B5EF4-FFF2-40B4-BE49-F238E27FC236}">
                <a16:creationId xmlns:a16="http://schemas.microsoft.com/office/drawing/2014/main" id="{4BAB0B92-629A-4AA7-A0AB-CA7579C96501}"/>
              </a:ext>
            </a:extLst>
          </p:cNvPr>
          <p:cNvSpPr>
            <a:spLocks noGrp="1" noChangeArrowheads="1"/>
          </p:cNvSpPr>
          <p:nvPr>
            <p:ph type="title"/>
          </p:nvPr>
        </p:nvSpPr>
        <p:spPr>
          <a:xfrm>
            <a:off x="755650" y="1287463"/>
            <a:ext cx="574675" cy="3168650"/>
          </a:xfrm>
          <a:solidFill>
            <a:schemeClr val="accent2"/>
          </a:solidFill>
          <a:ln>
            <a:solidFill>
              <a:schemeClr val="accent2"/>
            </a:solidFill>
            <a:miter lim="800000"/>
            <a:headEnd/>
            <a:tailEnd/>
          </a:ln>
          <a:effectLst>
            <a:outerShdw dist="107763" dir="8100000" algn="ctr" rotWithShape="0">
              <a:schemeClr val="bg2">
                <a:alpha val="50000"/>
              </a:schemeClr>
            </a:outerShdw>
          </a:effectLst>
        </p:spPr>
        <p:txBody>
          <a:bodyPr anchor="ctr"/>
          <a:lstStyle/>
          <a:p>
            <a:r>
              <a:rPr lang="zh-CN" altLang="en-US" sz="2800" b="1">
                <a:solidFill>
                  <a:srgbClr val="990099"/>
                </a:solidFill>
                <a:effectLst>
                  <a:outerShdw blurRad="38100" dist="38100" dir="2700000" algn="tl">
                    <a:srgbClr val="000000"/>
                  </a:outerShdw>
                </a:effectLst>
                <a:ea typeface="楷体_GB2312" pitchFamily="49" charset="-122"/>
              </a:rPr>
              <a:t>光谱及其分类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811"/>
                                        </p:tgtEl>
                                        <p:attrNameLst>
                                          <p:attrName>style.visibility</p:attrName>
                                        </p:attrNameLst>
                                      </p:cBhvr>
                                      <p:to>
                                        <p:strVal val="visible"/>
                                      </p:to>
                                    </p:set>
                                    <p:animEffect transition="in" filter="wipe(left)">
                                      <p:cBhvr>
                                        <p:cTn id="7" dur="500"/>
                                        <p:tgtEl>
                                          <p:spTgt spid="331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821"/>
                                        </p:tgtEl>
                                        <p:attrNameLst>
                                          <p:attrName>style.visibility</p:attrName>
                                        </p:attrNameLst>
                                      </p:cBhvr>
                                      <p:to>
                                        <p:strVal val="visible"/>
                                      </p:to>
                                    </p:set>
                                    <p:animEffect transition="in" filter="wipe(left)">
                                      <p:cBhvr>
                                        <p:cTn id="12" dur="500"/>
                                        <p:tgtEl>
                                          <p:spTgt spid="331821"/>
                                        </p:tgtEl>
                                      </p:cBhvr>
                                    </p:animEffect>
                                  </p:childTnLst>
                                </p:cTn>
                              </p:par>
                              <p:par>
                                <p:cTn id="13" presetID="22" presetClass="entr" presetSubtype="8" fill="hold" nodeType="withEffect">
                                  <p:stCondLst>
                                    <p:cond delay="0"/>
                                  </p:stCondLst>
                                  <p:childTnLst>
                                    <p:set>
                                      <p:cBhvr>
                                        <p:cTn id="14" dur="1" fill="hold">
                                          <p:stCondLst>
                                            <p:cond delay="0"/>
                                          </p:stCondLst>
                                        </p:cTn>
                                        <p:tgtEl>
                                          <p:spTgt spid="331813"/>
                                        </p:tgtEl>
                                        <p:attrNameLst>
                                          <p:attrName>style.visibility</p:attrName>
                                        </p:attrNameLst>
                                      </p:cBhvr>
                                      <p:to>
                                        <p:strVal val="visible"/>
                                      </p:to>
                                    </p:set>
                                    <p:animEffect transition="in" filter="wipe(left)">
                                      <p:cBhvr>
                                        <p:cTn id="15" dur="500"/>
                                        <p:tgtEl>
                                          <p:spTgt spid="3318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31823"/>
                                        </p:tgtEl>
                                        <p:attrNameLst>
                                          <p:attrName>style.visibility</p:attrName>
                                        </p:attrNameLst>
                                      </p:cBhvr>
                                      <p:to>
                                        <p:strVal val="visible"/>
                                      </p:to>
                                    </p:set>
                                    <p:animEffect transition="in" filter="wipe(left)">
                                      <p:cBhvr>
                                        <p:cTn id="18" dur="500"/>
                                        <p:tgtEl>
                                          <p:spTgt spid="3318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1824"/>
                                        </p:tgtEl>
                                        <p:attrNameLst>
                                          <p:attrName>style.visibility</p:attrName>
                                        </p:attrNameLst>
                                      </p:cBhvr>
                                      <p:to>
                                        <p:strVal val="visible"/>
                                      </p:to>
                                    </p:set>
                                    <p:animEffect transition="in" filter="wipe(left)">
                                      <p:cBhvr>
                                        <p:cTn id="23" dur="500"/>
                                        <p:tgtEl>
                                          <p:spTgt spid="331824"/>
                                        </p:tgtEl>
                                      </p:cBhvr>
                                    </p:animEffect>
                                  </p:childTnLst>
                                </p:cTn>
                              </p:par>
                              <p:par>
                                <p:cTn id="24" presetID="22" presetClass="entr" presetSubtype="8" fill="hold" nodeType="withEffect">
                                  <p:stCondLst>
                                    <p:cond delay="0"/>
                                  </p:stCondLst>
                                  <p:childTnLst>
                                    <p:set>
                                      <p:cBhvr>
                                        <p:cTn id="25" dur="1" fill="hold">
                                          <p:stCondLst>
                                            <p:cond delay="0"/>
                                          </p:stCondLst>
                                        </p:cTn>
                                        <p:tgtEl>
                                          <p:spTgt spid="331826"/>
                                        </p:tgtEl>
                                        <p:attrNameLst>
                                          <p:attrName>style.visibility</p:attrName>
                                        </p:attrNameLst>
                                      </p:cBhvr>
                                      <p:to>
                                        <p:strVal val="visible"/>
                                      </p:to>
                                    </p:set>
                                    <p:animEffect transition="in" filter="wipe(left)">
                                      <p:cBhvr>
                                        <p:cTn id="26" dur="500"/>
                                        <p:tgtEl>
                                          <p:spTgt spid="33182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31825"/>
                                        </p:tgtEl>
                                        <p:attrNameLst>
                                          <p:attrName>style.visibility</p:attrName>
                                        </p:attrNameLst>
                                      </p:cBhvr>
                                      <p:to>
                                        <p:strVal val="visible"/>
                                      </p:to>
                                    </p:set>
                                    <p:animEffect transition="in" filter="wipe(left)">
                                      <p:cBhvr>
                                        <p:cTn id="29" dur="500"/>
                                        <p:tgtEl>
                                          <p:spTgt spid="3318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31820"/>
                                        </p:tgtEl>
                                        <p:attrNameLst>
                                          <p:attrName>style.visibility</p:attrName>
                                        </p:attrNameLst>
                                      </p:cBhvr>
                                      <p:to>
                                        <p:strVal val="visible"/>
                                      </p:to>
                                    </p:set>
                                    <p:animEffect transition="in" filter="wipe(left)">
                                      <p:cBhvr>
                                        <p:cTn id="34" dur="500"/>
                                        <p:tgtEl>
                                          <p:spTgt spid="331820"/>
                                        </p:tgtEl>
                                      </p:cBhvr>
                                    </p:animEffect>
                                  </p:childTnLst>
                                </p:cTn>
                              </p:par>
                              <p:par>
                                <p:cTn id="35" presetID="22" presetClass="entr" presetSubtype="8" fill="hold" nodeType="withEffect">
                                  <p:stCondLst>
                                    <p:cond delay="0"/>
                                  </p:stCondLst>
                                  <p:childTnLst>
                                    <p:set>
                                      <p:cBhvr>
                                        <p:cTn id="36" dur="1" fill="hold">
                                          <p:stCondLst>
                                            <p:cond delay="0"/>
                                          </p:stCondLst>
                                        </p:cTn>
                                        <p:tgtEl>
                                          <p:spTgt spid="331812"/>
                                        </p:tgtEl>
                                        <p:attrNameLst>
                                          <p:attrName>style.visibility</p:attrName>
                                        </p:attrNameLst>
                                      </p:cBhvr>
                                      <p:to>
                                        <p:strVal val="visible"/>
                                      </p:to>
                                    </p:set>
                                    <p:animEffect transition="in" filter="wipe(left)">
                                      <p:cBhvr>
                                        <p:cTn id="37" dur="500"/>
                                        <p:tgtEl>
                                          <p:spTgt spid="331812"/>
                                        </p:tgtEl>
                                      </p:cBhvr>
                                    </p:animEffect>
                                  </p:childTnLst>
                                </p:cTn>
                              </p:par>
                              <p:par>
                                <p:cTn id="38" presetID="22" presetClass="entr" presetSubtype="8" fill="hold" nodeType="withEffect">
                                  <p:stCondLst>
                                    <p:cond delay="0"/>
                                  </p:stCondLst>
                                  <p:childTnLst>
                                    <p:set>
                                      <p:cBhvr>
                                        <p:cTn id="39" dur="1" fill="hold">
                                          <p:stCondLst>
                                            <p:cond delay="0"/>
                                          </p:stCondLst>
                                        </p:cTn>
                                        <p:tgtEl>
                                          <p:spTgt spid="331822"/>
                                        </p:tgtEl>
                                        <p:attrNameLst>
                                          <p:attrName>style.visibility</p:attrName>
                                        </p:attrNameLst>
                                      </p:cBhvr>
                                      <p:to>
                                        <p:strVal val="visible"/>
                                      </p:to>
                                    </p:set>
                                    <p:animEffect transition="in" filter="wipe(left)">
                                      <p:cBhvr>
                                        <p:cTn id="40" dur="500"/>
                                        <p:tgtEl>
                                          <p:spTgt spid="3318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31778"/>
                                        </p:tgtEl>
                                        <p:attrNameLst>
                                          <p:attrName>style.visibility</p:attrName>
                                        </p:attrNameLst>
                                      </p:cBhvr>
                                      <p:to>
                                        <p:strVal val="visible"/>
                                      </p:to>
                                    </p:set>
                                    <p:animEffect transition="in" filter="blinds(horizontal)">
                                      <p:cBhvr>
                                        <p:cTn id="45" dur="500"/>
                                        <p:tgtEl>
                                          <p:spTgt spid="3317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31779"/>
                                        </p:tgtEl>
                                        <p:attrNameLst>
                                          <p:attrName>style.visibility</p:attrName>
                                        </p:attrNameLst>
                                      </p:cBhvr>
                                      <p:to>
                                        <p:strVal val="visible"/>
                                      </p:to>
                                    </p:set>
                                    <p:animEffect transition="in" filter="wipe(left)">
                                      <p:cBhvr>
                                        <p:cTn id="50" dur="500"/>
                                        <p:tgtEl>
                                          <p:spTgt spid="331779"/>
                                        </p:tgtEl>
                                      </p:cBhvr>
                                    </p:animEffect>
                                  </p:childTnLst>
                                </p:cTn>
                              </p:par>
                              <p:par>
                                <p:cTn id="51" presetID="22" presetClass="entr" presetSubtype="8" fill="hold" nodeType="withEffect">
                                  <p:stCondLst>
                                    <p:cond delay="0"/>
                                  </p:stCondLst>
                                  <p:childTnLst>
                                    <p:set>
                                      <p:cBhvr>
                                        <p:cTn id="52" dur="1" fill="hold">
                                          <p:stCondLst>
                                            <p:cond delay="0"/>
                                          </p:stCondLst>
                                        </p:cTn>
                                        <p:tgtEl>
                                          <p:spTgt spid="331780"/>
                                        </p:tgtEl>
                                        <p:attrNameLst>
                                          <p:attrName>style.visibility</p:attrName>
                                        </p:attrNameLst>
                                      </p:cBhvr>
                                      <p:to>
                                        <p:strVal val="visible"/>
                                      </p:to>
                                    </p:set>
                                    <p:animEffect transition="in" filter="wipe(left)">
                                      <p:cBhvr>
                                        <p:cTn id="53" dur="500"/>
                                        <p:tgtEl>
                                          <p:spTgt spid="331780"/>
                                        </p:tgtEl>
                                      </p:cBhvr>
                                    </p:animEffect>
                                  </p:childTnLst>
                                </p:cTn>
                              </p:par>
                              <p:par>
                                <p:cTn id="54" presetID="22" presetClass="entr" presetSubtype="8" fill="hold" nodeType="withEffect">
                                  <p:stCondLst>
                                    <p:cond delay="0"/>
                                  </p:stCondLst>
                                  <p:childTnLst>
                                    <p:set>
                                      <p:cBhvr>
                                        <p:cTn id="55" dur="1" fill="hold">
                                          <p:stCondLst>
                                            <p:cond delay="0"/>
                                          </p:stCondLst>
                                        </p:cTn>
                                        <p:tgtEl>
                                          <p:spTgt spid="331795"/>
                                        </p:tgtEl>
                                        <p:attrNameLst>
                                          <p:attrName>style.visibility</p:attrName>
                                        </p:attrNameLst>
                                      </p:cBhvr>
                                      <p:to>
                                        <p:strVal val="visible"/>
                                      </p:to>
                                    </p:set>
                                    <p:animEffect transition="in" filter="wipe(left)">
                                      <p:cBhvr>
                                        <p:cTn id="56" dur="500"/>
                                        <p:tgtEl>
                                          <p:spTgt spid="33179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31786"/>
                                        </p:tgtEl>
                                        <p:attrNameLst>
                                          <p:attrName>style.visibility</p:attrName>
                                        </p:attrNameLst>
                                      </p:cBhvr>
                                      <p:to>
                                        <p:strVal val="visible"/>
                                      </p:to>
                                    </p:set>
                                    <p:animEffect transition="in" filter="wipe(left)">
                                      <p:cBhvr>
                                        <p:cTn id="61" dur="500"/>
                                        <p:tgtEl>
                                          <p:spTgt spid="331786"/>
                                        </p:tgtEl>
                                      </p:cBhvr>
                                    </p:animEffect>
                                  </p:childTnLst>
                                </p:cTn>
                              </p:par>
                              <p:par>
                                <p:cTn id="62" presetID="22" presetClass="entr" presetSubtype="8" fill="hold" nodeType="withEffect">
                                  <p:stCondLst>
                                    <p:cond delay="0"/>
                                  </p:stCondLst>
                                  <p:childTnLst>
                                    <p:set>
                                      <p:cBhvr>
                                        <p:cTn id="63" dur="1" fill="hold">
                                          <p:stCondLst>
                                            <p:cond delay="0"/>
                                          </p:stCondLst>
                                        </p:cTn>
                                        <p:tgtEl>
                                          <p:spTgt spid="331787"/>
                                        </p:tgtEl>
                                        <p:attrNameLst>
                                          <p:attrName>style.visibility</p:attrName>
                                        </p:attrNameLst>
                                      </p:cBhvr>
                                      <p:to>
                                        <p:strVal val="visible"/>
                                      </p:to>
                                    </p:set>
                                    <p:animEffect transition="in" filter="wipe(left)">
                                      <p:cBhvr>
                                        <p:cTn id="64" dur="500"/>
                                        <p:tgtEl>
                                          <p:spTgt spid="331787"/>
                                        </p:tgtEl>
                                      </p:cBhvr>
                                    </p:animEffect>
                                  </p:childTnLst>
                                </p:cTn>
                              </p:par>
                              <p:par>
                                <p:cTn id="65" presetID="22" presetClass="entr" presetSubtype="8" fill="hold" nodeType="withEffect">
                                  <p:stCondLst>
                                    <p:cond delay="0"/>
                                  </p:stCondLst>
                                  <p:childTnLst>
                                    <p:set>
                                      <p:cBhvr>
                                        <p:cTn id="66" dur="1" fill="hold">
                                          <p:stCondLst>
                                            <p:cond delay="0"/>
                                          </p:stCondLst>
                                        </p:cTn>
                                        <p:tgtEl>
                                          <p:spTgt spid="331801"/>
                                        </p:tgtEl>
                                        <p:attrNameLst>
                                          <p:attrName>style.visibility</p:attrName>
                                        </p:attrNameLst>
                                      </p:cBhvr>
                                      <p:to>
                                        <p:strVal val="visible"/>
                                      </p:to>
                                    </p:set>
                                    <p:animEffect transition="in" filter="wipe(left)">
                                      <p:cBhvr>
                                        <p:cTn id="67" dur="500"/>
                                        <p:tgtEl>
                                          <p:spTgt spid="33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animBg="1"/>
      <p:bldP spid="331779" grpId="0"/>
      <p:bldP spid="331786" grpId="0"/>
      <p:bldP spid="331811" grpId="0" animBg="1"/>
      <p:bldP spid="331821" grpId="0"/>
      <p:bldP spid="331823" grpId="0"/>
      <p:bldP spid="331824" grpId="0"/>
      <p:bldP spid="3318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332806" r:id="rId2" imgW="9142857" imgH="5733333"/>
        </mc:Choice>
        <mc:Fallback>
          <p:control r:id="rId2" imgW="9142857" imgH="5733333">
            <p:pic>
              <p:nvPicPr>
                <p:cNvPr id="332804" name="ShockwaveFlash1">
                  <a:extLst>
                    <a:ext uri="{FF2B5EF4-FFF2-40B4-BE49-F238E27FC236}">
                      <a16:creationId xmlns:a16="http://schemas.microsoft.com/office/drawing/2014/main" id="{6B7F7C0A-F8C1-4789-85A8-74429DBFE5C6}"/>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9144000" cy="5732462"/>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F02C3544-317C-4A5A-8045-1F7F8A194708}"/>
              </a:ext>
            </a:extLst>
          </p:cNvPr>
          <p:cNvSpPr>
            <a:spLocks noGrp="1" noChangeArrowheads="1"/>
          </p:cNvSpPr>
          <p:nvPr>
            <p:ph type="title"/>
          </p:nvPr>
        </p:nvSpPr>
        <p:spPr>
          <a:xfrm>
            <a:off x="900113" y="404813"/>
            <a:ext cx="7772400" cy="609600"/>
          </a:xfrm>
        </p:spPr>
        <p:txBody>
          <a:bodyPr/>
          <a:lstStyle/>
          <a:p>
            <a:r>
              <a:rPr lang="en-US" altLang="zh-CN" sz="3600" b="1">
                <a:solidFill>
                  <a:schemeClr val="hlink"/>
                </a:solidFill>
                <a:latin typeface="Times New Roman" panose="02020603050405020304" pitchFamily="18" charset="0"/>
                <a:ea typeface="楷体_GB2312" pitchFamily="49" charset="-122"/>
              </a:rPr>
              <a:t>§2.3 </a:t>
            </a:r>
            <a:r>
              <a:rPr lang="zh-CN" altLang="en-US" sz="3600" b="1">
                <a:solidFill>
                  <a:schemeClr val="hlink"/>
                </a:solidFill>
                <a:latin typeface="Times New Roman" panose="02020603050405020304" pitchFamily="18" charset="0"/>
                <a:ea typeface="楷体_GB2312" pitchFamily="49" charset="-122"/>
              </a:rPr>
              <a:t>氢原子光谱及其经验规律</a:t>
            </a:r>
            <a:r>
              <a:rPr lang="zh-CN" altLang="en-US"/>
              <a:t> </a:t>
            </a:r>
          </a:p>
        </p:txBody>
      </p:sp>
      <p:sp>
        <p:nvSpPr>
          <p:cNvPr id="229379" name="Rectangle 3">
            <a:extLst>
              <a:ext uri="{FF2B5EF4-FFF2-40B4-BE49-F238E27FC236}">
                <a16:creationId xmlns:a16="http://schemas.microsoft.com/office/drawing/2014/main" id="{2276CC4D-9DA0-4B94-A0A6-EFCD0A9B1449}"/>
              </a:ext>
            </a:extLst>
          </p:cNvPr>
          <p:cNvSpPr>
            <a:spLocks noGrp="1" noChangeArrowheads="1"/>
          </p:cNvSpPr>
          <p:nvPr>
            <p:ph type="body" idx="1"/>
          </p:nvPr>
        </p:nvSpPr>
        <p:spPr>
          <a:xfrm>
            <a:off x="395288" y="1773238"/>
            <a:ext cx="8243887" cy="4800600"/>
          </a:xfrm>
        </p:spPr>
        <p:txBody>
          <a:bodyPr/>
          <a:lstStyle/>
          <a:p>
            <a:pPr algn="just">
              <a:buFont typeface="Wingdings" panose="05000000000000000000" pitchFamily="2" charset="2"/>
              <a:buNone/>
            </a:pPr>
            <a:r>
              <a:rPr lang="zh-CN" altLang="en-US" sz="3600">
                <a:ea typeface="楷体_GB2312" pitchFamily="49" charset="-122"/>
              </a:rPr>
              <a:t>         </a:t>
            </a:r>
            <a:r>
              <a:rPr lang="zh-CN" altLang="en-US" sz="2400" b="1">
                <a:latin typeface="Times New Roman" panose="02020603050405020304" pitchFamily="18" charset="0"/>
                <a:ea typeface="楷体_GB2312" pitchFamily="49" charset="-122"/>
              </a:rPr>
              <a:t>不同的光源具有不同的光谱，从氢气放电管可以获得氢原子光谱。到</a:t>
            </a:r>
            <a:r>
              <a:rPr lang="en-US" altLang="zh-CN" sz="2400" b="1">
                <a:latin typeface="Times New Roman" panose="02020603050405020304" pitchFamily="18" charset="0"/>
                <a:ea typeface="楷体_GB2312" pitchFamily="49" charset="-122"/>
              </a:rPr>
              <a:t>1885</a:t>
            </a:r>
            <a:r>
              <a:rPr lang="zh-CN" altLang="en-US" sz="2400" b="1">
                <a:latin typeface="Times New Roman" panose="02020603050405020304" pitchFamily="18" charset="0"/>
                <a:ea typeface="楷体_GB2312" pitchFamily="49" charset="-122"/>
              </a:rPr>
              <a:t>年，人们从光谱仪中观察到的氢光谱线已有</a:t>
            </a:r>
            <a:r>
              <a:rPr lang="en-US" altLang="zh-CN" sz="2400" b="1">
                <a:latin typeface="Times New Roman" panose="02020603050405020304" pitchFamily="18" charset="0"/>
                <a:ea typeface="楷体_GB2312" pitchFamily="49" charset="-122"/>
              </a:rPr>
              <a:t>14</a:t>
            </a:r>
            <a:r>
              <a:rPr lang="zh-CN" altLang="en-US" sz="2400" b="1">
                <a:latin typeface="Times New Roman" panose="02020603050405020304" pitchFamily="18" charset="0"/>
                <a:ea typeface="楷体_GB2312" pitchFamily="49" charset="-122"/>
              </a:rPr>
              <a:t>条。这年，巴耳末（</a:t>
            </a:r>
            <a:r>
              <a:rPr lang="en-US" altLang="zh-CN" sz="2400" b="1">
                <a:latin typeface="Times New Roman" panose="02020603050405020304" pitchFamily="18" charset="0"/>
                <a:ea typeface="楷体_GB2312" pitchFamily="49" charset="-122"/>
              </a:rPr>
              <a:t>J.J.Balmer 1825~1898</a:t>
            </a:r>
            <a:r>
              <a:rPr lang="zh-CN" altLang="en-US" sz="2400" b="1">
                <a:latin typeface="Times New Roman" panose="02020603050405020304" pitchFamily="18" charset="0"/>
                <a:ea typeface="楷体_GB2312" pitchFamily="49" charset="-122"/>
              </a:rPr>
              <a:t>） 在对这些谱线进行分析研究后，提出了一个经验公式，依此可以计算在可见光区的谱线的波数    （即波长的倒数）：</a:t>
            </a: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式中</a:t>
            </a:r>
            <a:r>
              <a:rPr lang="en-US" altLang="zh-CN" sz="2400" b="1">
                <a:latin typeface="Times New Roman" panose="02020603050405020304" pitchFamily="18" charset="0"/>
                <a:ea typeface="楷体_GB2312" pitchFamily="49" charset="-122"/>
              </a:rPr>
              <a:t>B = 3645.6 Å </a:t>
            </a:r>
            <a:r>
              <a:rPr lang="zh-CN" altLang="en-US" sz="2400" b="1">
                <a:latin typeface="Times New Roman" panose="02020603050405020304" pitchFamily="18" charset="0"/>
                <a:ea typeface="楷体_GB2312" pitchFamily="49" charset="-122"/>
              </a:rPr>
              <a:t>，是个经验常数。 </a:t>
            </a:r>
          </a:p>
        </p:txBody>
      </p:sp>
      <p:graphicFrame>
        <p:nvGraphicFramePr>
          <p:cNvPr id="229381" name="Object 5">
            <a:extLst>
              <a:ext uri="{FF2B5EF4-FFF2-40B4-BE49-F238E27FC236}">
                <a16:creationId xmlns:a16="http://schemas.microsoft.com/office/drawing/2014/main" id="{8852B968-DA9A-4263-AF63-7E775E8B7099}"/>
              </a:ext>
            </a:extLst>
          </p:cNvPr>
          <p:cNvGraphicFramePr>
            <a:graphicFrameLocks noChangeAspect="1"/>
          </p:cNvGraphicFramePr>
          <p:nvPr/>
        </p:nvGraphicFramePr>
        <p:xfrm>
          <a:off x="6084888" y="3429000"/>
          <a:ext cx="301625" cy="381000"/>
        </p:xfrm>
        <a:graphic>
          <a:graphicData uri="http://schemas.openxmlformats.org/presentationml/2006/ole">
            <mc:AlternateContent xmlns:mc="http://schemas.openxmlformats.org/markup-compatibility/2006">
              <mc:Choice xmlns:v="urn:schemas-microsoft-com:vml" Requires="v">
                <p:oleObj spid="_x0000_s229384" r:id="rId3" imgW="177646" imgH="228402" progId="Equation.3">
                  <p:embed/>
                </p:oleObj>
              </mc:Choice>
              <mc:Fallback>
                <p:oleObj r:id="rId3" imgW="177646" imgH="22840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429000"/>
                        <a:ext cx="3016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3" name="Object 7">
            <a:extLst>
              <a:ext uri="{FF2B5EF4-FFF2-40B4-BE49-F238E27FC236}">
                <a16:creationId xmlns:a16="http://schemas.microsoft.com/office/drawing/2014/main" id="{067833DA-8605-402B-B881-B1199F9A3B44}"/>
              </a:ext>
            </a:extLst>
          </p:cNvPr>
          <p:cNvGraphicFramePr>
            <a:graphicFrameLocks noChangeAspect="1"/>
          </p:cNvGraphicFramePr>
          <p:nvPr/>
        </p:nvGraphicFramePr>
        <p:xfrm>
          <a:off x="1331913" y="4365625"/>
          <a:ext cx="5327650" cy="1155700"/>
        </p:xfrm>
        <a:graphic>
          <a:graphicData uri="http://schemas.openxmlformats.org/presentationml/2006/ole">
            <mc:AlternateContent xmlns:mc="http://schemas.openxmlformats.org/markup-compatibility/2006">
              <mc:Choice xmlns:v="urn:schemas-microsoft-com:vml" Requires="v">
                <p:oleObj spid="_x0000_s229385" r:id="rId5" imgW="2908300" imgH="635000" progId="Equation.3">
                  <p:embed/>
                </p:oleObj>
              </mc:Choice>
              <mc:Fallback>
                <p:oleObj r:id="rId5" imgW="2908300" imgH="635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365625"/>
                        <a:ext cx="5327650" cy="1155700"/>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fade">
                                      <p:cBhvr>
                                        <p:cTn id="7" dur="1000"/>
                                        <p:tgtEl>
                                          <p:spTgt spid="229381"/>
                                        </p:tgtEl>
                                      </p:cBhvr>
                                    </p:animEffect>
                                    <p:anim calcmode="lin" valueType="num">
                                      <p:cBhvr>
                                        <p:cTn id="8" dur="1000" fill="hold"/>
                                        <p:tgtEl>
                                          <p:spTgt spid="229381"/>
                                        </p:tgtEl>
                                        <p:attrNameLst>
                                          <p:attrName>ppt_x</p:attrName>
                                        </p:attrNameLst>
                                      </p:cBhvr>
                                      <p:tavLst>
                                        <p:tav tm="0">
                                          <p:val>
                                            <p:strVal val="#ppt_x"/>
                                          </p:val>
                                        </p:tav>
                                        <p:tav tm="100000">
                                          <p:val>
                                            <p:strVal val="#ppt_x"/>
                                          </p:val>
                                        </p:tav>
                                      </p:tavLst>
                                    </p:anim>
                                    <p:anim calcmode="lin" valueType="num">
                                      <p:cBhvr>
                                        <p:cTn id="9" dur="900" decel="100000" fill="hold"/>
                                        <p:tgtEl>
                                          <p:spTgt spid="22938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9381"/>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29383"/>
                                        </p:tgtEl>
                                        <p:attrNameLst>
                                          <p:attrName>style.visibility</p:attrName>
                                        </p:attrNameLst>
                                      </p:cBhvr>
                                      <p:to>
                                        <p:strVal val="visible"/>
                                      </p:to>
                                    </p:set>
                                    <p:animEffect transition="in" filter="fade">
                                      <p:cBhvr>
                                        <p:cTn id="13" dur="1000"/>
                                        <p:tgtEl>
                                          <p:spTgt spid="229383"/>
                                        </p:tgtEl>
                                      </p:cBhvr>
                                    </p:animEffect>
                                    <p:anim calcmode="lin" valueType="num">
                                      <p:cBhvr>
                                        <p:cTn id="14" dur="1000" fill="hold"/>
                                        <p:tgtEl>
                                          <p:spTgt spid="229383"/>
                                        </p:tgtEl>
                                        <p:attrNameLst>
                                          <p:attrName>ppt_x</p:attrName>
                                        </p:attrNameLst>
                                      </p:cBhvr>
                                      <p:tavLst>
                                        <p:tav tm="0">
                                          <p:val>
                                            <p:strVal val="#ppt_x"/>
                                          </p:val>
                                        </p:tav>
                                        <p:tav tm="100000">
                                          <p:val>
                                            <p:strVal val="#ppt_x"/>
                                          </p:val>
                                        </p:tav>
                                      </p:tavLst>
                                    </p:anim>
                                    <p:anim calcmode="lin" valueType="num">
                                      <p:cBhvr>
                                        <p:cTn id="15" dur="900" decel="100000" fill="hold"/>
                                        <p:tgtEl>
                                          <p:spTgt spid="22938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2938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229379">
                                            <p:txEl>
                                              <p:pRg st="0" end="0"/>
                                            </p:txEl>
                                          </p:spTgt>
                                        </p:tgtEl>
                                        <p:attrNameLst>
                                          <p:attrName>style.visibility</p:attrName>
                                        </p:attrNameLst>
                                      </p:cBhvr>
                                      <p:to>
                                        <p:strVal val="visible"/>
                                      </p:to>
                                    </p:set>
                                    <p:animEffect transition="in" filter="fade">
                                      <p:cBhvr>
                                        <p:cTn id="19" dur="1000"/>
                                        <p:tgtEl>
                                          <p:spTgt spid="229379">
                                            <p:txEl>
                                              <p:pRg st="0" end="0"/>
                                            </p:txEl>
                                          </p:spTgt>
                                        </p:tgtEl>
                                      </p:cBhvr>
                                    </p:animEffect>
                                    <p:anim calcmode="lin" valueType="num">
                                      <p:cBhvr>
                                        <p:cTn id="20" dur="1000" fill="hold"/>
                                        <p:tgtEl>
                                          <p:spTgt spid="229379">
                                            <p:txEl>
                                              <p:pRg st="0" end="0"/>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229379">
                                            <p:txEl>
                                              <p:pRg st="0" end="0"/>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2937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229379">
                                            <p:txEl>
                                              <p:pRg st="5" end="5"/>
                                            </p:txEl>
                                          </p:spTgt>
                                        </p:tgtEl>
                                        <p:attrNameLst>
                                          <p:attrName>style.visibility</p:attrName>
                                        </p:attrNameLst>
                                      </p:cBhvr>
                                      <p:to>
                                        <p:strVal val="visible"/>
                                      </p:to>
                                    </p:set>
                                    <p:animEffect transition="in" filter="fade">
                                      <p:cBhvr>
                                        <p:cTn id="27" dur="1000"/>
                                        <p:tgtEl>
                                          <p:spTgt spid="229379">
                                            <p:txEl>
                                              <p:pRg st="5" end="5"/>
                                            </p:txEl>
                                          </p:spTgt>
                                        </p:tgtEl>
                                      </p:cBhvr>
                                    </p:animEffect>
                                    <p:anim calcmode="lin" valueType="num">
                                      <p:cBhvr>
                                        <p:cTn id="28" dur="1000" fill="hold"/>
                                        <p:tgtEl>
                                          <p:spTgt spid="229379">
                                            <p:txEl>
                                              <p:pRg st="5" end="5"/>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29379">
                                            <p:txEl>
                                              <p:pRg st="5" end="5"/>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29379">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5686D5A5-BBBC-4639-881D-16A485F86522}"/>
              </a:ext>
            </a:extLst>
          </p:cNvPr>
          <p:cNvSpPr>
            <a:spLocks noGrp="1" noChangeArrowheads="1"/>
          </p:cNvSpPr>
          <p:nvPr>
            <p:ph type="body" idx="1"/>
          </p:nvPr>
        </p:nvSpPr>
        <p:spPr>
          <a:xfrm>
            <a:off x="684213" y="1773238"/>
            <a:ext cx="8135937" cy="4105275"/>
          </a:xfrm>
        </p:spPr>
        <p:txBody>
          <a:bodyPr/>
          <a:lstStyle/>
          <a:p>
            <a:pPr algn="just">
              <a:buFont typeface="Wingdings" panose="05000000000000000000" pitchFamily="2" charset="2"/>
              <a:buNone/>
            </a:pPr>
            <a:r>
              <a:rPr lang="zh-CN" altLang="en-US" sz="1800">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根据这个公式算</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得的波长数值在实验</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误差范围内与测到的</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数值完全一致。后人</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称这个公式为</a:t>
            </a:r>
            <a:r>
              <a:rPr lang="zh-CN" altLang="en-US" sz="2400" b="1">
                <a:solidFill>
                  <a:schemeClr val="hlink"/>
                </a:solidFill>
                <a:latin typeface="Times New Roman" panose="02020603050405020304" pitchFamily="18" charset="0"/>
                <a:ea typeface="楷体_GB2312" pitchFamily="49" charset="-122"/>
              </a:rPr>
              <a:t>巴耳末</a:t>
            </a:r>
          </a:p>
          <a:p>
            <a:pPr algn="just">
              <a:buFont typeface="Wingdings" panose="05000000000000000000" pitchFamily="2" charset="2"/>
              <a:buNone/>
            </a:pPr>
            <a:r>
              <a:rPr lang="zh-CN" altLang="en-US" sz="2400" b="1">
                <a:solidFill>
                  <a:schemeClr val="hlink"/>
                </a:solidFill>
                <a:latin typeface="Times New Roman" panose="02020603050405020304" pitchFamily="18" charset="0"/>
                <a:ea typeface="楷体_GB2312" pitchFamily="49" charset="-122"/>
              </a:rPr>
              <a:t>公式</a:t>
            </a:r>
            <a:r>
              <a:rPr lang="zh-CN" altLang="en-US" sz="2400" b="1">
                <a:latin typeface="Times New Roman" panose="02020603050405020304" pitchFamily="18" charset="0"/>
                <a:ea typeface="楷体_GB2312" pitchFamily="49" charset="-122"/>
              </a:rPr>
              <a:t>，而将它所表达</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的一组谱线（均落在可见光）称为</a:t>
            </a:r>
            <a:r>
              <a:rPr lang="zh-CN" altLang="en-US" sz="2400" b="1">
                <a:solidFill>
                  <a:schemeClr val="hlink"/>
                </a:solidFill>
                <a:latin typeface="Times New Roman" panose="02020603050405020304" pitchFamily="18" charset="0"/>
                <a:ea typeface="楷体_GB2312" pitchFamily="49" charset="-122"/>
              </a:rPr>
              <a:t>巴耳末系</a:t>
            </a:r>
            <a:r>
              <a:rPr lang="zh-CN" altLang="en-US" sz="2400" b="1">
                <a:latin typeface="Times New Roman" panose="02020603050405020304" pitchFamily="18" charset="0"/>
                <a:ea typeface="楷体_GB2312" pitchFamily="49" charset="-122"/>
              </a:rPr>
              <a:t>。当</a:t>
            </a:r>
            <a:r>
              <a:rPr lang="en-US" altLang="zh-CN" sz="2400" b="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趋于无</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穷，波长趋近</a:t>
            </a:r>
            <a:r>
              <a:rPr lang="en-US" altLang="zh-CN" sz="2400" b="1">
                <a:latin typeface="Times New Roman" panose="02020603050405020304" pitchFamily="18" charset="0"/>
                <a:ea typeface="楷体_GB2312" pitchFamily="49" charset="-122"/>
              </a:rPr>
              <a:t>B</a:t>
            </a:r>
            <a:r>
              <a:rPr lang="zh-CN" altLang="en-US" sz="2400" b="1">
                <a:latin typeface="Times New Roman" panose="02020603050405020304" pitchFamily="18" charset="0"/>
                <a:ea typeface="楷体_GB2312" pitchFamily="49" charset="-122"/>
              </a:rPr>
              <a:t>，达到了这线系的极限，这时二邻近波长的</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差别趋近零。</a:t>
            </a:r>
          </a:p>
        </p:txBody>
      </p:sp>
      <p:pic>
        <p:nvPicPr>
          <p:cNvPr id="230405" name="Picture 5" descr="未标题-1">
            <a:extLst>
              <a:ext uri="{FF2B5EF4-FFF2-40B4-BE49-F238E27FC236}">
                <a16:creationId xmlns:a16="http://schemas.microsoft.com/office/drawing/2014/main" id="{5E11C69C-F9C5-459F-9621-E4E182731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549275"/>
            <a:ext cx="5003800" cy="3665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230405"/>
                                        </p:tgtEl>
                                        <p:attrNameLst>
                                          <p:attrName>style.visibility</p:attrName>
                                        </p:attrNameLst>
                                      </p:cBhvr>
                                      <p:to>
                                        <p:strVal val="visible"/>
                                      </p:to>
                                    </p:set>
                                    <p:animEffect transition="in" filter="circle(in)">
                                      <p:cBhvr>
                                        <p:cTn id="7" dur="2000"/>
                                        <p:tgtEl>
                                          <p:spTgt spid="230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AF260050-378E-4BB3-9335-DDAB34112215}"/>
              </a:ext>
            </a:extLst>
          </p:cNvPr>
          <p:cNvSpPr>
            <a:spLocks noGrp="1" noChangeArrowheads="1"/>
          </p:cNvSpPr>
          <p:nvPr>
            <p:ph type="body" idx="1"/>
          </p:nvPr>
        </p:nvSpPr>
        <p:spPr>
          <a:xfrm>
            <a:off x="323850" y="1052513"/>
            <a:ext cx="8424863" cy="5805487"/>
          </a:xfrm>
        </p:spPr>
        <p:txBody>
          <a:bodyPr/>
          <a:lstStyle/>
          <a:p>
            <a:pPr algn="just">
              <a:buFont typeface="Wingdings" panose="05000000000000000000" pitchFamily="2" charset="2"/>
              <a:buNone/>
            </a:pPr>
            <a:r>
              <a:rPr lang="zh-CN" altLang="en-US" sz="3600" b="1">
                <a:ea typeface="楷体_GB2312" pitchFamily="49" charset="-122"/>
              </a:rPr>
              <a:t>        </a:t>
            </a:r>
            <a:r>
              <a:rPr lang="en-US" altLang="zh-CN" sz="2400" b="1">
                <a:latin typeface="Times New Roman" panose="02020603050405020304" pitchFamily="18" charset="0"/>
                <a:ea typeface="楷体_GB2312" pitchFamily="49" charset="-122"/>
              </a:rPr>
              <a:t>1889</a:t>
            </a:r>
            <a:r>
              <a:rPr lang="zh-CN" altLang="en-US" sz="2400" b="1">
                <a:latin typeface="Times New Roman" panose="02020603050405020304" pitchFamily="18" charset="0"/>
                <a:ea typeface="楷体_GB2312" pitchFamily="49" charset="-122"/>
              </a:rPr>
              <a:t>年，里德伯（</a:t>
            </a:r>
            <a:r>
              <a:rPr lang="en-US" altLang="zh-CN" sz="2400" b="1">
                <a:latin typeface="Times New Roman" panose="02020603050405020304" pitchFamily="18" charset="0"/>
                <a:ea typeface="楷体_GB2312" pitchFamily="49" charset="-122"/>
              </a:rPr>
              <a:t>J.R..Rydberg 1854 ~ 1919</a:t>
            </a:r>
            <a:r>
              <a:rPr lang="zh-CN" altLang="en-US" sz="2400" b="1">
                <a:latin typeface="Times New Roman" panose="02020603050405020304" pitchFamily="18" charset="0"/>
                <a:ea typeface="楷体_GB2312" pitchFamily="49" charset="-122"/>
              </a:rPr>
              <a:t>）提出了一个关于氢原子的普遍方程：  </a:t>
            </a: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R</a:t>
            </a:r>
            <a:r>
              <a:rPr lang="en-US" altLang="zh-CN" sz="2400" b="1" i="1" baseline="-30000">
                <a:latin typeface="Times New Roman" panose="02020603050405020304" pitchFamily="18" charset="0"/>
                <a:ea typeface="楷体_GB2312" pitchFamily="49" charset="-122"/>
              </a:rPr>
              <a:t>h</a:t>
            </a:r>
            <a:r>
              <a:rPr lang="en-US" altLang="zh-CN" sz="2400" b="1">
                <a:latin typeface="Times New Roman" panose="02020603050405020304" pitchFamily="18" charset="0"/>
                <a:ea typeface="楷体_GB2312" pitchFamily="49" charset="-122"/>
              </a:rPr>
              <a:t>=4/B=1.0967758×10</a:t>
            </a:r>
            <a:r>
              <a:rPr lang="en-US" altLang="zh-CN" sz="2400" b="1" baseline="30000">
                <a:latin typeface="Times New Roman" panose="02020603050405020304" pitchFamily="18" charset="0"/>
                <a:ea typeface="楷体_GB2312" pitchFamily="49" charset="-122"/>
              </a:rPr>
              <a:t>7</a:t>
            </a:r>
            <a:r>
              <a:rPr lang="en-US" altLang="zh-CN" sz="2400" b="1">
                <a:latin typeface="Times New Roman" panose="02020603050405020304" pitchFamily="18" charset="0"/>
                <a:ea typeface="楷体_GB2312" pitchFamily="49" charset="-122"/>
              </a:rPr>
              <a:t>m</a:t>
            </a:r>
            <a:r>
              <a:rPr lang="en-US" altLang="zh-CN" sz="2400" b="1" baseline="30000">
                <a:latin typeface="Times New Roman" panose="02020603050405020304" pitchFamily="18" charset="0"/>
                <a:ea typeface="楷体_GB2312" pitchFamily="49" charset="-122"/>
              </a:rPr>
              <a:t>-1 </a:t>
            </a:r>
            <a:r>
              <a:rPr lang="zh-CN" altLang="en-US" sz="2400" b="1" i="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称之为</a:t>
            </a:r>
            <a:r>
              <a:rPr lang="zh-CN" altLang="en-US" sz="2400" b="1">
                <a:solidFill>
                  <a:srgbClr val="FF0000"/>
                </a:solidFill>
                <a:latin typeface="Times New Roman" panose="02020603050405020304" pitchFamily="18" charset="0"/>
                <a:ea typeface="楷体_GB2312" pitchFamily="49" charset="-122"/>
              </a:rPr>
              <a:t>里德伯常数</a:t>
            </a:r>
            <a:r>
              <a:rPr lang="zh-CN" altLang="en-US" sz="2400" b="1">
                <a:latin typeface="Times New Roman" panose="02020603050405020304" pitchFamily="18" charset="0"/>
                <a:ea typeface="楷体_GB2312" pitchFamily="49" charset="-122"/>
              </a:rPr>
              <a:t>，是一个经验参数。氢的所有谱线都可用里德伯方程</a:t>
            </a:r>
            <a:r>
              <a:rPr lang="en-US" altLang="zh-CN" sz="2400" b="1">
                <a:latin typeface="Times New Roman" panose="02020603050405020304" pitchFamily="18" charset="0"/>
                <a:ea typeface="楷体_GB2312" pitchFamily="49" charset="-122"/>
              </a:rPr>
              <a:t>(T</a:t>
            </a:r>
            <a:r>
              <a:rPr lang="zh-CN" altLang="en-US" sz="2400" b="1">
                <a:latin typeface="Times New Roman" panose="02020603050405020304" pitchFamily="18" charset="0"/>
                <a:ea typeface="楷体_GB2312" pitchFamily="49" charset="-122"/>
              </a:rPr>
              <a:t>称之为</a:t>
            </a:r>
            <a:r>
              <a:rPr lang="zh-CN" altLang="en-US" sz="2400" b="1">
                <a:solidFill>
                  <a:srgbClr val="FF0000"/>
                </a:solidFill>
                <a:latin typeface="Times New Roman" panose="02020603050405020304" pitchFamily="18" charset="0"/>
                <a:ea typeface="楷体_GB2312" pitchFamily="49" charset="-122"/>
              </a:rPr>
              <a:t>光谱项</a:t>
            </a:r>
            <a:r>
              <a:rPr lang="zh-CN" altLang="en-US" sz="2400" b="1">
                <a:latin typeface="Times New Roman" panose="02020603050405020304" pitchFamily="18" charset="0"/>
                <a:ea typeface="楷体_GB2312" pitchFamily="49" charset="-122"/>
              </a:rPr>
              <a:t>）表示，对于每一个</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构成一个谱线系。</a:t>
            </a:r>
          </a:p>
          <a:p>
            <a:pPr algn="just">
              <a:buFont typeface="Wingdings" panose="05000000000000000000" pitchFamily="2" charset="2"/>
              <a:buNone/>
            </a:pPr>
            <a:r>
              <a:rPr lang="zh-CN" altLang="en-US" sz="2400" b="1" i="1">
                <a:solidFill>
                  <a:srgbClr val="CC0000"/>
                </a:solidFill>
                <a:latin typeface="Times New Roman" panose="02020603050405020304" pitchFamily="18" charset="0"/>
                <a:ea typeface="楷体_GB2312" pitchFamily="49" charset="-122"/>
              </a:rPr>
              <a:t> </a:t>
            </a:r>
            <a:r>
              <a:rPr lang="en-US" altLang="zh-CN" sz="2400" b="1" i="1">
                <a:solidFill>
                  <a:srgbClr val="CC0000"/>
                </a:solidFill>
                <a:latin typeface="Times New Roman" panose="02020603050405020304" pitchFamily="18" charset="0"/>
                <a:ea typeface="楷体_GB2312" pitchFamily="49" charset="-122"/>
              </a:rPr>
              <a:t>n</a:t>
            </a:r>
            <a:r>
              <a:rPr lang="en-US" altLang="zh-CN" sz="2400" b="1">
                <a:solidFill>
                  <a:srgbClr val="CC0000"/>
                </a:solidFill>
                <a:latin typeface="Times New Roman" panose="02020603050405020304" pitchFamily="18" charset="0"/>
                <a:ea typeface="楷体_GB2312" pitchFamily="49" charset="-122"/>
              </a:rPr>
              <a:t>=1</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3</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4</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在可见区，赖曼（</a:t>
            </a:r>
            <a:r>
              <a:rPr lang="en-US" altLang="zh-CN" sz="2400" b="1">
                <a:latin typeface="Times New Roman" panose="02020603050405020304" pitchFamily="18" charset="0"/>
                <a:ea typeface="楷体_GB2312" pitchFamily="49" charset="-122"/>
              </a:rPr>
              <a:t>T.Lyman</a:t>
            </a:r>
            <a:r>
              <a:rPr lang="zh-CN" altLang="en-US" sz="2400" b="1">
                <a:latin typeface="Times New Roman" panose="02020603050405020304" pitchFamily="18" charset="0"/>
                <a:ea typeface="楷体_GB2312" pitchFamily="49" charset="-122"/>
              </a:rPr>
              <a:t>）于</a:t>
            </a:r>
            <a:r>
              <a:rPr lang="en-US" altLang="zh-CN" sz="2400" b="1">
                <a:latin typeface="Times New Roman" panose="02020603050405020304" pitchFamily="18" charset="0"/>
                <a:ea typeface="楷体_GB2312" pitchFamily="49" charset="-122"/>
              </a:rPr>
              <a:t>1914</a:t>
            </a:r>
            <a:r>
              <a:rPr lang="zh-CN" altLang="en-US" sz="2400" b="1">
                <a:latin typeface="Times New Roman" panose="02020603050405020304" pitchFamily="18" charset="0"/>
                <a:ea typeface="楷体_GB2312" pitchFamily="49" charset="-122"/>
              </a:rPr>
              <a:t>年发现，称之为赖曼系</a:t>
            </a:r>
          </a:p>
        </p:txBody>
      </p:sp>
      <p:graphicFrame>
        <p:nvGraphicFramePr>
          <p:cNvPr id="231428" name="Object 4">
            <a:extLst>
              <a:ext uri="{FF2B5EF4-FFF2-40B4-BE49-F238E27FC236}">
                <a16:creationId xmlns:a16="http://schemas.microsoft.com/office/drawing/2014/main" id="{27F99414-2653-4EBD-8479-1EDBA1664E27}"/>
              </a:ext>
            </a:extLst>
          </p:cNvPr>
          <p:cNvGraphicFramePr>
            <a:graphicFrameLocks noChangeAspect="1"/>
          </p:cNvGraphicFramePr>
          <p:nvPr/>
        </p:nvGraphicFramePr>
        <p:xfrm>
          <a:off x="1547813" y="2205038"/>
          <a:ext cx="5029200" cy="1676400"/>
        </p:xfrm>
        <a:graphic>
          <a:graphicData uri="http://schemas.openxmlformats.org/presentationml/2006/ole">
            <mc:AlternateContent xmlns:mc="http://schemas.openxmlformats.org/markup-compatibility/2006">
              <mc:Choice xmlns:v="urn:schemas-microsoft-com:vml" Requires="v">
                <p:oleObj spid="_x0000_s231429" r:id="rId3" imgW="2984500" imgH="990600" progId="Equation.3">
                  <p:embed/>
                </p:oleObj>
              </mc:Choice>
              <mc:Fallback>
                <p:oleObj r:id="rId3" imgW="2984500" imgH="990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05038"/>
                        <a:ext cx="5029200" cy="1676400"/>
                      </a:xfrm>
                      <a:prstGeom prst="rect">
                        <a:avLst/>
                      </a:prstGeom>
                      <a:solidFill>
                        <a:srgbClr val="FF99CC"/>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1426">
                                            <p:txEl>
                                              <p:pRg st="7" end="7"/>
                                            </p:txEl>
                                          </p:spTgt>
                                        </p:tgtEl>
                                        <p:attrNameLst>
                                          <p:attrName>style.visibility</p:attrName>
                                        </p:attrNameLst>
                                      </p:cBhvr>
                                      <p:to>
                                        <p:strVal val="visible"/>
                                      </p:to>
                                    </p:set>
                                    <p:anim calcmode="lin" valueType="num">
                                      <p:cBhvr additive="base">
                                        <p:cTn id="7" dur="500" fill="hold"/>
                                        <p:tgtEl>
                                          <p:spTgt spid="23142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426">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1426">
                                            <p:txEl>
                                              <p:pRg st="8" end="8"/>
                                            </p:txEl>
                                          </p:spTgt>
                                        </p:tgtEl>
                                        <p:attrNameLst>
                                          <p:attrName>style.visibility</p:attrName>
                                        </p:attrNameLst>
                                      </p:cBhvr>
                                      <p:to>
                                        <p:strVal val="visible"/>
                                      </p:to>
                                    </p:set>
                                    <p:anim calcmode="lin" valueType="num">
                                      <p:cBhvr additive="base">
                                        <p:cTn id="11" dur="500" fill="hold"/>
                                        <p:tgtEl>
                                          <p:spTgt spid="231426">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142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7166DDF1-6BB0-4155-A6F2-BE7E7525CD1F}"/>
              </a:ext>
            </a:extLst>
          </p:cNvPr>
          <p:cNvSpPr>
            <a:spLocks noGrp="1" noChangeArrowheads="1"/>
          </p:cNvSpPr>
          <p:nvPr>
            <p:ph type="body" idx="1"/>
          </p:nvPr>
        </p:nvSpPr>
        <p:spPr>
          <a:xfrm>
            <a:off x="539750" y="1412875"/>
            <a:ext cx="8064500" cy="5445125"/>
          </a:xfrm>
        </p:spPr>
        <p:txBody>
          <a:bodyPr/>
          <a:lstStyle/>
          <a:p>
            <a:pPr algn="just">
              <a:lnSpc>
                <a:spcPct val="90000"/>
              </a:lnSpc>
              <a:buFont typeface="Wingdings" panose="05000000000000000000" pitchFamily="2" charset="2"/>
              <a:buNone/>
            </a:pPr>
            <a:r>
              <a:rPr lang="en-US" altLang="zh-CN" sz="2400" b="1" i="1">
                <a:solidFill>
                  <a:srgbClr val="CC0000"/>
                </a:solidFill>
                <a:latin typeface="Times New Roman" panose="02020603050405020304" pitchFamily="18" charset="0"/>
                <a:ea typeface="楷体_GB2312" pitchFamily="49" charset="-122"/>
              </a:rPr>
              <a:t>n</a:t>
            </a:r>
            <a:r>
              <a:rPr lang="en-US" altLang="zh-CN" sz="2400" b="1">
                <a:solidFill>
                  <a:srgbClr val="CC0000"/>
                </a:solidFill>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=3</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4</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5</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在可见区，称之为巴耳末系，其中最著名的红色</a:t>
            </a:r>
            <a:r>
              <a:rPr lang="en-US" altLang="zh-CN" sz="2400" b="1">
                <a:latin typeface="Times New Roman" panose="02020603050405020304" pitchFamily="18" charset="0"/>
                <a:ea typeface="楷体_GB2312" pitchFamily="49" charset="-122"/>
              </a:rPr>
              <a:t>Hα</a:t>
            </a:r>
            <a:r>
              <a:rPr lang="zh-CN" altLang="en-US" sz="2400" b="1">
                <a:latin typeface="Times New Roman" panose="02020603050405020304" pitchFamily="18" charset="0"/>
                <a:ea typeface="楷体_GB2312" pitchFamily="49" charset="-122"/>
              </a:rPr>
              <a:t>线（</a:t>
            </a:r>
            <a:r>
              <a:rPr lang="en-US" altLang="zh-CN" sz="2400" b="1" i="1">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=3</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λ=6563Å</a:t>
            </a:r>
            <a:r>
              <a:rPr lang="zh-CN" altLang="en-US" sz="2400" b="1">
                <a:latin typeface="Times New Roman" panose="02020603050405020304" pitchFamily="18" charset="0"/>
                <a:ea typeface="楷体_GB2312" pitchFamily="49" charset="-122"/>
              </a:rPr>
              <a:t>）是瑞典的埃格斯特朗（</a:t>
            </a:r>
            <a:r>
              <a:rPr lang="en-US" altLang="zh-CN" sz="2400" b="1">
                <a:latin typeface="Times New Roman" panose="02020603050405020304" pitchFamily="18" charset="0"/>
                <a:ea typeface="楷体_GB2312" pitchFamily="49" charset="-122"/>
              </a:rPr>
              <a:t>A.J.Angstrom</a:t>
            </a:r>
            <a:r>
              <a:rPr lang="zh-CN" altLang="en-US" sz="2400" b="1">
                <a:latin typeface="Times New Roman" panose="02020603050405020304" pitchFamily="18" charset="0"/>
                <a:ea typeface="楷体_GB2312" pitchFamily="49" charset="-122"/>
              </a:rPr>
              <a:t>）在</a:t>
            </a:r>
            <a:r>
              <a:rPr lang="en-US" altLang="zh-CN" sz="2400" b="1">
                <a:latin typeface="Times New Roman" panose="02020603050405020304" pitchFamily="18" charset="0"/>
                <a:ea typeface="楷体_GB2312" pitchFamily="49" charset="-122"/>
              </a:rPr>
              <a:t>1853</a:t>
            </a:r>
            <a:r>
              <a:rPr lang="zh-CN" altLang="en-US" sz="2400" b="1">
                <a:latin typeface="Times New Roman" panose="02020603050405020304" pitchFamily="18" charset="0"/>
                <a:ea typeface="楷体_GB2312" pitchFamily="49" charset="-122"/>
              </a:rPr>
              <a:t>年首先测到的。波长的常用单位埃</a:t>
            </a:r>
            <a:r>
              <a:rPr lang="en-US" altLang="zh-CN" sz="2400" b="1">
                <a:latin typeface="Times New Roman" panose="02020603050405020304" pitchFamily="18" charset="0"/>
                <a:ea typeface="楷体_GB2312" pitchFamily="49" charset="-122"/>
              </a:rPr>
              <a:t>(Å)</a:t>
            </a:r>
            <a:r>
              <a:rPr lang="zh-CN" altLang="en-US" sz="2400" b="1">
                <a:latin typeface="Times New Roman" panose="02020603050405020304" pitchFamily="18" charset="0"/>
                <a:ea typeface="楷体_GB2312" pitchFamily="49" charset="-122"/>
              </a:rPr>
              <a:t>，就是以他的名字命名。有人把</a:t>
            </a:r>
            <a:r>
              <a:rPr lang="en-US" altLang="zh-CN" sz="2400" b="1">
                <a:latin typeface="Times New Roman" panose="02020603050405020304" pitchFamily="18" charset="0"/>
                <a:ea typeface="楷体_GB2312" pitchFamily="49" charset="-122"/>
              </a:rPr>
              <a:t>1853</a:t>
            </a:r>
            <a:r>
              <a:rPr lang="zh-CN" altLang="en-US" sz="2400" b="1">
                <a:latin typeface="Times New Roman" panose="02020603050405020304" pitchFamily="18" charset="0"/>
                <a:ea typeface="楷体_GB2312" pitchFamily="49" charset="-122"/>
              </a:rPr>
              <a:t>年作为科学光谱学的开始。</a:t>
            </a:r>
            <a:endParaRPr lang="zh-CN" altLang="en-US" sz="2400" b="1">
              <a:latin typeface="Times New Roman" panose="02020603050405020304" pitchFamily="18" charset="0"/>
              <a:ea typeface="楷体_GB2312" pitchFamily="49" charset="-122"/>
              <a:cs typeface="Times New Roman" panose="02020603050405020304" pitchFamily="18" charset="0"/>
            </a:endParaRPr>
          </a:p>
          <a:p>
            <a:pPr algn="just">
              <a:lnSpc>
                <a:spcPct val="90000"/>
              </a:lnSpc>
              <a:buFont typeface="Wingdings" panose="05000000000000000000" pitchFamily="2" charset="2"/>
              <a:buNone/>
            </a:pPr>
            <a:r>
              <a:rPr lang="en-US" altLang="zh-CN" sz="2400" b="1" i="1">
                <a:solidFill>
                  <a:srgbClr val="CC0000"/>
                </a:solidFill>
                <a:latin typeface="Times New Roman" panose="02020603050405020304" pitchFamily="18" charset="0"/>
                <a:ea typeface="楷体_GB2312" pitchFamily="49" charset="-122"/>
              </a:rPr>
              <a:t>n</a:t>
            </a:r>
            <a:r>
              <a:rPr lang="en-US" altLang="zh-CN" sz="2400" b="1">
                <a:solidFill>
                  <a:srgbClr val="CC0000"/>
                </a:solidFill>
                <a:latin typeface="Times New Roman" panose="02020603050405020304" pitchFamily="18" charset="0"/>
                <a:ea typeface="楷体_GB2312" pitchFamily="49" charset="-122"/>
              </a:rPr>
              <a:t>=3</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=4</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5</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6</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在红外区，</a:t>
            </a:r>
            <a:r>
              <a:rPr lang="en-US" altLang="zh-CN" sz="2400" b="1">
                <a:latin typeface="Times New Roman" panose="02020603050405020304" pitchFamily="18" charset="0"/>
                <a:ea typeface="楷体_GB2312" pitchFamily="49" charset="-122"/>
              </a:rPr>
              <a:t>1908</a:t>
            </a:r>
            <a:r>
              <a:rPr lang="zh-CN" altLang="en-US" sz="2400" b="1">
                <a:latin typeface="Times New Roman" panose="02020603050405020304" pitchFamily="18" charset="0"/>
                <a:ea typeface="楷体_GB2312" pitchFamily="49" charset="-122"/>
              </a:rPr>
              <a:t>年由帕邢（</a:t>
            </a:r>
            <a:r>
              <a:rPr lang="en-US" altLang="zh-CN" sz="2400" b="1">
                <a:latin typeface="Times New Roman" panose="02020603050405020304" pitchFamily="18" charset="0"/>
                <a:ea typeface="楷体_GB2312" pitchFamily="49" charset="-122"/>
              </a:rPr>
              <a:t>F.Paschen</a:t>
            </a:r>
            <a:r>
              <a:rPr lang="zh-CN" altLang="en-US" sz="2400" b="1">
                <a:latin typeface="Times New Roman" panose="02020603050405020304" pitchFamily="18" charset="0"/>
                <a:ea typeface="楷体_GB2312" pitchFamily="49" charset="-122"/>
              </a:rPr>
              <a:t>）发现，称之帕邢系。</a:t>
            </a:r>
          </a:p>
          <a:p>
            <a:pPr algn="just">
              <a:lnSpc>
                <a:spcPct val="90000"/>
              </a:lnSpc>
              <a:buFont typeface="Wingdings" panose="05000000000000000000" pitchFamily="2" charset="2"/>
              <a:buNone/>
            </a:pPr>
            <a:r>
              <a:rPr lang="en-US" altLang="zh-CN" sz="2400" b="1" i="1">
                <a:solidFill>
                  <a:srgbClr val="CC0000"/>
                </a:solidFill>
                <a:latin typeface="Times New Roman" panose="02020603050405020304" pitchFamily="18" charset="0"/>
                <a:ea typeface="楷体_GB2312" pitchFamily="49" charset="-122"/>
              </a:rPr>
              <a:t>n</a:t>
            </a:r>
            <a:r>
              <a:rPr lang="en-US" altLang="zh-CN" sz="2400" b="1">
                <a:solidFill>
                  <a:srgbClr val="CC0000"/>
                </a:solidFill>
                <a:latin typeface="Times New Roman" panose="02020603050405020304" pitchFamily="18" charset="0"/>
                <a:ea typeface="楷体_GB2312" pitchFamily="49" charset="-122"/>
              </a:rPr>
              <a:t>=4</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=5</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6</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7</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在红外区</a:t>
            </a:r>
            <a:r>
              <a:rPr lang="en-US" altLang="zh-CN" sz="2400" b="1">
                <a:latin typeface="Times New Roman" panose="02020603050405020304" pitchFamily="18" charset="0"/>
                <a:ea typeface="楷体_GB2312" pitchFamily="49" charset="-122"/>
              </a:rPr>
              <a:t>,1922</a:t>
            </a:r>
            <a:r>
              <a:rPr lang="zh-CN" altLang="en-US" sz="2400" b="1">
                <a:latin typeface="Times New Roman" panose="02020603050405020304" pitchFamily="18" charset="0"/>
                <a:ea typeface="楷体_GB2312" pitchFamily="49" charset="-122"/>
              </a:rPr>
              <a:t>年由布喇开（</a:t>
            </a:r>
            <a:r>
              <a:rPr lang="en-US" altLang="zh-CN" sz="2400" b="1">
                <a:latin typeface="Times New Roman" panose="02020603050405020304" pitchFamily="18" charset="0"/>
                <a:ea typeface="楷体_GB2312" pitchFamily="49" charset="-122"/>
              </a:rPr>
              <a:t>F.Brackett</a:t>
            </a:r>
            <a:r>
              <a:rPr lang="zh-CN" altLang="en-US" sz="2400" b="1">
                <a:latin typeface="Times New Roman" panose="02020603050405020304" pitchFamily="18" charset="0"/>
                <a:ea typeface="楷体_GB2312" pitchFamily="49" charset="-122"/>
              </a:rPr>
              <a:t>）发现</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称为布喇开系。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32450">
                                            <p:txEl>
                                              <p:pRg st="0" end="0"/>
                                            </p:txEl>
                                          </p:spTgt>
                                        </p:tgtEl>
                                        <p:attrNameLst>
                                          <p:attrName>style.visibility</p:attrName>
                                        </p:attrNameLst>
                                      </p:cBhvr>
                                      <p:to>
                                        <p:strVal val="visible"/>
                                      </p:to>
                                    </p:set>
                                    <p:animEffect transition="in" filter="fade">
                                      <p:cBhvr>
                                        <p:cTn id="7" dur="1000"/>
                                        <p:tgtEl>
                                          <p:spTgt spid="232450">
                                            <p:txEl>
                                              <p:pRg st="0" end="0"/>
                                            </p:txEl>
                                          </p:spTgt>
                                        </p:tgtEl>
                                      </p:cBhvr>
                                    </p:animEffect>
                                    <p:anim calcmode="lin" valueType="num">
                                      <p:cBhvr>
                                        <p:cTn id="8" dur="1000" fill="hold"/>
                                        <p:tgtEl>
                                          <p:spTgt spid="232450">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2450">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245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32450">
                                            <p:txEl>
                                              <p:pRg st="1" end="1"/>
                                            </p:txEl>
                                          </p:spTgt>
                                        </p:tgtEl>
                                        <p:attrNameLst>
                                          <p:attrName>style.visibility</p:attrName>
                                        </p:attrNameLst>
                                      </p:cBhvr>
                                      <p:to>
                                        <p:strVal val="visible"/>
                                      </p:to>
                                    </p:set>
                                    <p:animEffect transition="in" filter="fade">
                                      <p:cBhvr>
                                        <p:cTn id="13" dur="1000"/>
                                        <p:tgtEl>
                                          <p:spTgt spid="232450">
                                            <p:txEl>
                                              <p:pRg st="1" end="1"/>
                                            </p:txEl>
                                          </p:spTgt>
                                        </p:tgtEl>
                                      </p:cBhvr>
                                    </p:animEffect>
                                    <p:anim calcmode="lin" valueType="num">
                                      <p:cBhvr>
                                        <p:cTn id="14" dur="1000" fill="hold"/>
                                        <p:tgtEl>
                                          <p:spTgt spid="232450">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32450">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3245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232450">
                                            <p:txEl>
                                              <p:pRg st="2" end="2"/>
                                            </p:txEl>
                                          </p:spTgt>
                                        </p:tgtEl>
                                        <p:attrNameLst>
                                          <p:attrName>style.visibility</p:attrName>
                                        </p:attrNameLst>
                                      </p:cBhvr>
                                      <p:to>
                                        <p:strVal val="visible"/>
                                      </p:to>
                                    </p:set>
                                    <p:animEffect transition="in" filter="fade">
                                      <p:cBhvr>
                                        <p:cTn id="21" dur="1000"/>
                                        <p:tgtEl>
                                          <p:spTgt spid="232450">
                                            <p:txEl>
                                              <p:pRg st="2" end="2"/>
                                            </p:txEl>
                                          </p:spTgt>
                                        </p:tgtEl>
                                      </p:cBhvr>
                                    </p:animEffect>
                                    <p:anim calcmode="lin" valueType="num">
                                      <p:cBhvr>
                                        <p:cTn id="22" dur="1000" fill="hold"/>
                                        <p:tgtEl>
                                          <p:spTgt spid="232450">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32450">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2450">
                                            <p:txEl>
                                              <p:pRg st="2" end="2"/>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32450">
                                            <p:txEl>
                                              <p:pRg st="3" end="3"/>
                                            </p:txEl>
                                          </p:spTgt>
                                        </p:tgtEl>
                                        <p:attrNameLst>
                                          <p:attrName>style.visibility</p:attrName>
                                        </p:attrNameLst>
                                      </p:cBhvr>
                                      <p:to>
                                        <p:strVal val="visible"/>
                                      </p:to>
                                    </p:set>
                                    <p:animEffect transition="in" filter="fade">
                                      <p:cBhvr>
                                        <p:cTn id="27" dur="1000"/>
                                        <p:tgtEl>
                                          <p:spTgt spid="232450">
                                            <p:txEl>
                                              <p:pRg st="3" end="3"/>
                                            </p:txEl>
                                          </p:spTgt>
                                        </p:tgtEl>
                                      </p:cBhvr>
                                    </p:animEffect>
                                    <p:anim calcmode="lin" valueType="num">
                                      <p:cBhvr>
                                        <p:cTn id="28" dur="1000" fill="hold"/>
                                        <p:tgtEl>
                                          <p:spTgt spid="232450">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32450">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32450">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232450">
                                            <p:txEl>
                                              <p:pRg st="4" end="4"/>
                                            </p:txEl>
                                          </p:spTgt>
                                        </p:tgtEl>
                                        <p:attrNameLst>
                                          <p:attrName>style.visibility</p:attrName>
                                        </p:attrNameLst>
                                      </p:cBhvr>
                                      <p:to>
                                        <p:strVal val="visible"/>
                                      </p:to>
                                    </p:set>
                                    <p:animEffect transition="in" filter="fade">
                                      <p:cBhvr>
                                        <p:cTn id="35" dur="1000"/>
                                        <p:tgtEl>
                                          <p:spTgt spid="232450">
                                            <p:txEl>
                                              <p:pRg st="4" end="4"/>
                                            </p:txEl>
                                          </p:spTgt>
                                        </p:tgtEl>
                                      </p:cBhvr>
                                    </p:animEffect>
                                    <p:anim calcmode="lin" valueType="num">
                                      <p:cBhvr>
                                        <p:cTn id="36" dur="1000" fill="hold"/>
                                        <p:tgtEl>
                                          <p:spTgt spid="232450">
                                            <p:txEl>
                                              <p:pRg st="4" end="4"/>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232450">
                                            <p:txEl>
                                              <p:pRg st="4" end="4"/>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32450">
                                            <p:txEl>
                                              <p:pRg st="4" end="4"/>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232450">
                                            <p:txEl>
                                              <p:pRg st="5" end="5"/>
                                            </p:txEl>
                                          </p:spTgt>
                                        </p:tgtEl>
                                        <p:attrNameLst>
                                          <p:attrName>style.visibility</p:attrName>
                                        </p:attrNameLst>
                                      </p:cBhvr>
                                      <p:to>
                                        <p:strVal val="visible"/>
                                      </p:to>
                                    </p:set>
                                    <p:animEffect transition="in" filter="fade">
                                      <p:cBhvr>
                                        <p:cTn id="41" dur="1000"/>
                                        <p:tgtEl>
                                          <p:spTgt spid="232450">
                                            <p:txEl>
                                              <p:pRg st="5" end="5"/>
                                            </p:txEl>
                                          </p:spTgt>
                                        </p:tgtEl>
                                      </p:cBhvr>
                                    </p:animEffect>
                                    <p:anim calcmode="lin" valueType="num">
                                      <p:cBhvr>
                                        <p:cTn id="42" dur="1000" fill="hold"/>
                                        <p:tgtEl>
                                          <p:spTgt spid="232450">
                                            <p:txEl>
                                              <p:pRg st="5" end="5"/>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232450">
                                            <p:txEl>
                                              <p:pRg st="5" end="5"/>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32450">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a:extLst>
              <a:ext uri="{FF2B5EF4-FFF2-40B4-BE49-F238E27FC236}">
                <a16:creationId xmlns:a16="http://schemas.microsoft.com/office/drawing/2014/main" id="{ADD03AB0-4917-40C9-BBDB-DB8CA24AA35D}"/>
              </a:ext>
            </a:extLst>
          </p:cNvPr>
          <p:cNvSpPr>
            <a:spLocks noGrp="1" noChangeArrowheads="1"/>
          </p:cNvSpPr>
          <p:nvPr>
            <p:ph type="body" idx="1"/>
          </p:nvPr>
        </p:nvSpPr>
        <p:spPr>
          <a:xfrm>
            <a:off x="0" y="1371600"/>
            <a:ext cx="8763000" cy="5486400"/>
          </a:xfrm>
        </p:spPr>
        <p:txBody>
          <a:bodyPr/>
          <a:lstStyle/>
          <a:p>
            <a:pPr algn="just">
              <a:buFont typeface="Wingdings" panose="05000000000000000000" pitchFamily="2" charset="2"/>
              <a:buNone/>
            </a:pPr>
            <a:r>
              <a:rPr lang="en-US" altLang="zh-CN" sz="2800" b="1">
                <a:latin typeface="Times New Roman" panose="02020603050405020304" pitchFamily="18" charset="0"/>
                <a:ea typeface="楷体_GB2312" pitchFamily="49" charset="-122"/>
              </a:rPr>
              <a:t>           A</a:t>
            </a:r>
            <a:r>
              <a:rPr lang="zh-CN" altLang="en-US" sz="2800" b="1">
                <a:latin typeface="Times New Roman" panose="02020603050405020304" pitchFamily="18" charset="0"/>
                <a:ea typeface="楷体_GB2312" pitchFamily="49" charset="-122"/>
              </a:rPr>
              <a:t>、黑体辐射</a:t>
            </a:r>
            <a:r>
              <a:rPr lang="zh-CN" altLang="en-US" sz="3600">
                <a:latin typeface="Times New Roman" panose="02020603050405020304" pitchFamily="18" charset="0"/>
                <a:ea typeface="楷体_GB2312" pitchFamily="49" charset="-122"/>
              </a:rPr>
              <a:t> </a:t>
            </a:r>
          </a:p>
          <a:p>
            <a:pPr algn="just">
              <a:buFont typeface="Wingdings" panose="05000000000000000000" pitchFamily="2" charset="2"/>
              <a:buNone/>
            </a:pPr>
            <a:r>
              <a:rPr lang="zh-CN" altLang="en-US" b="1">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什么叫黑体辐射？记得有时在评论某人物时（例如，莎士比亚的喜剧</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威尼斯商人</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中的高利贷者夏洛克），人们会贬称他“黑心”，就是说这个人对什么东西都贪得无厌。与此相比，</a:t>
            </a:r>
            <a:r>
              <a:rPr lang="zh-CN" altLang="en-US" sz="2400" b="1">
                <a:solidFill>
                  <a:srgbClr val="FF0000"/>
                </a:solidFill>
                <a:latin typeface="Times New Roman" panose="02020603050405020304" pitchFamily="18" charset="0"/>
                <a:ea typeface="楷体_GB2312" pitchFamily="49" charset="-122"/>
              </a:rPr>
              <a:t>若一物体对什么光都吸收而无反射</a:t>
            </a:r>
            <a:r>
              <a:rPr lang="zh-CN" altLang="en-US" sz="2400" b="1">
                <a:latin typeface="Times New Roman" panose="02020603050405020304" pitchFamily="18" charset="0"/>
                <a:ea typeface="楷体_GB2312" pitchFamily="49" charset="-122"/>
              </a:rPr>
              <a:t>，我们就称这种物体为“</a:t>
            </a:r>
            <a:r>
              <a:rPr lang="zh-CN" altLang="en-US" sz="2400" b="1">
                <a:solidFill>
                  <a:srgbClr val="FF0000"/>
                </a:solidFill>
                <a:latin typeface="Times New Roman" panose="02020603050405020304" pitchFamily="18" charset="0"/>
                <a:ea typeface="楷体_GB2312" pitchFamily="49" charset="-122"/>
              </a:rPr>
              <a:t>绝对黑体</a:t>
            </a:r>
            <a:r>
              <a:rPr lang="zh-CN" altLang="en-US" sz="2400" b="1">
                <a:latin typeface="Times New Roman" panose="02020603050405020304" pitchFamily="18" charset="0"/>
                <a:ea typeface="楷体_GB2312" pitchFamily="49" charset="-122"/>
              </a:rPr>
              <a:t>”，简称“黑体”。事实上当然不存在“绝对黑体”，不过有些物体可以近似地作为“黑体”来处理，如一束光一旦从狭缝射入某一空腔后，就很难再通过狭缝反射出来，这个空腔的开口就可以被看作是黑体。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fade">
                                      <p:cBhvr>
                                        <p:cTn id="7" dur="1000"/>
                                        <p:tgtEl>
                                          <p:spTgt spid="206851">
                                            <p:txEl>
                                              <p:pRg st="1" end="1"/>
                                            </p:txEl>
                                          </p:spTgt>
                                        </p:tgtEl>
                                      </p:cBhvr>
                                    </p:animEffect>
                                    <p:anim calcmode="lin" valueType="num">
                                      <p:cBhvr>
                                        <p:cTn id="8" dur="10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6851">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6851">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A230FD72-637F-424C-B766-58E02A9F1917}"/>
              </a:ext>
            </a:extLst>
          </p:cNvPr>
          <p:cNvSpPr>
            <a:spLocks noChangeArrowheads="1"/>
          </p:cNvSpPr>
          <p:nvPr/>
        </p:nvSpPr>
        <p:spPr bwMode="auto">
          <a:xfrm>
            <a:off x="755650" y="1628775"/>
            <a:ext cx="774065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i="1">
                <a:solidFill>
                  <a:srgbClr val="CC0000"/>
                </a:solidFill>
                <a:latin typeface="Times New Roman" panose="02020603050405020304" pitchFamily="18" charset="0"/>
                <a:ea typeface="楷体_GB2312" pitchFamily="49" charset="-122"/>
              </a:rPr>
              <a:t>n</a:t>
            </a:r>
            <a:r>
              <a:rPr lang="en-US" altLang="zh-CN" b="1">
                <a:solidFill>
                  <a:srgbClr val="CC0000"/>
                </a:solidFill>
                <a:latin typeface="Times New Roman" panose="02020603050405020304" pitchFamily="18" charset="0"/>
                <a:ea typeface="楷体_GB2312" pitchFamily="49" charset="-122"/>
              </a:rPr>
              <a:t>=5</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=6</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7</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8</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a:t>
            </a:r>
          </a:p>
          <a:p>
            <a:pPr algn="l"/>
            <a:r>
              <a:rPr lang="zh-CN" altLang="en-US" b="1">
                <a:latin typeface="Times New Roman" panose="02020603050405020304" pitchFamily="18" charset="0"/>
                <a:ea typeface="楷体_GB2312" pitchFamily="49" charset="-122"/>
              </a:rPr>
              <a:t>    在红外区，</a:t>
            </a:r>
            <a:r>
              <a:rPr lang="en-US" altLang="zh-CN" b="1">
                <a:latin typeface="Times New Roman" panose="02020603050405020304" pitchFamily="18" charset="0"/>
                <a:ea typeface="楷体_GB2312" pitchFamily="49" charset="-122"/>
              </a:rPr>
              <a:t>1924</a:t>
            </a:r>
            <a:r>
              <a:rPr lang="zh-CN" altLang="en-US" b="1">
                <a:latin typeface="Times New Roman" panose="02020603050405020304" pitchFamily="18" charset="0"/>
                <a:ea typeface="楷体_GB2312" pitchFamily="49" charset="-122"/>
              </a:rPr>
              <a:t>年由普丰特（</a:t>
            </a:r>
            <a:r>
              <a:rPr lang="en-US" altLang="zh-CN" b="1">
                <a:latin typeface="Times New Roman" panose="02020603050405020304" pitchFamily="18" charset="0"/>
                <a:ea typeface="楷体_GB2312" pitchFamily="49" charset="-122"/>
              </a:rPr>
              <a:t>H.A.Pfund</a:t>
            </a:r>
            <a:r>
              <a:rPr lang="zh-CN" altLang="en-US" b="1">
                <a:latin typeface="Times New Roman" panose="02020603050405020304" pitchFamily="18" charset="0"/>
                <a:ea typeface="楷体_GB2312" pitchFamily="49" charset="-122"/>
              </a:rPr>
              <a:t>）发现</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称之</a:t>
            </a:r>
          </a:p>
          <a:p>
            <a:pPr algn="l"/>
            <a:r>
              <a:rPr lang="zh-CN" altLang="en-US" b="1">
                <a:latin typeface="Times New Roman" panose="02020603050405020304" pitchFamily="18" charset="0"/>
                <a:ea typeface="楷体_GB2312" pitchFamily="49" charset="-122"/>
              </a:rPr>
              <a:t>    为普丰特系。</a:t>
            </a:r>
          </a:p>
          <a:p>
            <a:pPr algn="just">
              <a:lnSpc>
                <a:spcPct val="90000"/>
              </a:lnSpc>
              <a:spcBef>
                <a:spcPct val="20000"/>
              </a:spcBef>
            </a:pPr>
            <a:r>
              <a:rPr lang="zh-CN" altLang="en-US" b="1">
                <a:latin typeface="Times New Roman" panose="02020603050405020304" pitchFamily="18" charset="0"/>
                <a:ea typeface="楷体_GB2312" pitchFamily="49" charset="-122"/>
              </a:rPr>
              <a:t>          对于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=4</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=7</a:t>
            </a:r>
            <a:r>
              <a:rPr lang="zh-CN" altLang="en-US" b="1">
                <a:latin typeface="Times New Roman" panose="02020603050405020304" pitchFamily="18" charset="0"/>
                <a:ea typeface="楷体_GB2312" pitchFamily="49" charset="-122"/>
              </a:rPr>
              <a:t>以上的谱系，</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=5</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=7</a:t>
            </a:r>
            <a:r>
              <a:rPr lang="zh-CN" altLang="en-US" b="1">
                <a:latin typeface="Times New Roman" panose="02020603050405020304" pitchFamily="18" charset="0"/>
                <a:ea typeface="楷体_GB2312" pitchFamily="49" charset="-122"/>
              </a:rPr>
              <a:t>以上谱系，以及</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=6</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=7</a:t>
            </a:r>
            <a:r>
              <a:rPr lang="zh-CN" altLang="en-US" b="1">
                <a:latin typeface="Times New Roman" panose="02020603050405020304" pitchFamily="18" charset="0"/>
                <a:ea typeface="楷体_GB2312" pitchFamily="49" charset="-122"/>
              </a:rPr>
              <a:t>的谱线都是后来由哈姆泼雷斯 （</a:t>
            </a:r>
            <a:r>
              <a:rPr lang="en-US" altLang="zh-CN" b="1">
                <a:latin typeface="Times New Roman" panose="02020603050405020304" pitchFamily="18" charset="0"/>
                <a:ea typeface="楷体_GB2312" pitchFamily="49" charset="-122"/>
              </a:rPr>
              <a:t>C.S. Humphreys</a:t>
            </a:r>
            <a:r>
              <a:rPr lang="zh-CN" altLang="en-US" b="1">
                <a:latin typeface="Times New Roman" panose="02020603050405020304" pitchFamily="18" charset="0"/>
                <a:ea typeface="楷体_GB2312" pitchFamily="49" charset="-122"/>
              </a:rPr>
              <a:t>）发现的。</a:t>
            </a:r>
          </a:p>
          <a:p>
            <a:pPr algn="l"/>
            <a:endParaRPr lang="zh-CN" altLang="en-US" b="1">
              <a:latin typeface="Times New Roman" panose="02020603050405020304" pitchFamily="18" charset="0"/>
              <a:ea typeface="楷体_GB2312" pitchFamily="49" charset="-122"/>
            </a:endParaRPr>
          </a:p>
        </p:txBody>
      </p:sp>
    </p:spTree>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CF311CF6-0E19-485F-B47B-7E4F34AD40C1}"/>
              </a:ext>
            </a:extLst>
          </p:cNvPr>
          <p:cNvSpPr>
            <a:spLocks noGrp="1" noChangeArrowheads="1"/>
          </p:cNvSpPr>
          <p:nvPr>
            <p:ph type="body" idx="1"/>
          </p:nvPr>
        </p:nvSpPr>
        <p:spPr>
          <a:xfrm>
            <a:off x="685800" y="1484313"/>
            <a:ext cx="7772400" cy="4824412"/>
          </a:xfrm>
        </p:spPr>
        <p:txBody>
          <a:bodyPr/>
          <a:lstStyle/>
          <a:p>
            <a:pPr algn="just">
              <a:buFont typeface="Wingdings" panose="05000000000000000000" pitchFamily="2" charset="2"/>
              <a:buNone/>
            </a:pPr>
            <a:r>
              <a:rPr lang="zh-CN" altLang="en-US" sz="3600" b="1">
                <a:ea typeface="楷体_GB2312" pitchFamily="49" charset="-122"/>
              </a:rPr>
              <a:t>        </a:t>
            </a:r>
            <a:r>
              <a:rPr lang="zh-CN" altLang="en-US" sz="2400" b="1">
                <a:latin typeface="Times New Roman" panose="02020603050405020304" pitchFamily="18" charset="0"/>
                <a:ea typeface="楷体_GB2312" pitchFamily="49" charset="-122"/>
              </a:rPr>
              <a:t>从里德伯方程可知，氢的任一谱线都可以表达为二个光谱项之差，氢光谱是各种光谱项差的综合。表面上如此繁复的光谱线竟然由该式简单地表示，这不能不说是一项出色的成果。但是，里德伯公式完全是凭经验凑出来的，它为什么能与实验事实符合得如此之好，在公式问世后将近三十年内，一直是个迷。 </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这个谜，由于玻尔把量子说引入了卢瑟福模型而得到了揭晓。原子物理也从此展现出新的篇章。</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C67D4292-A789-4B24-98BB-D6A588C42737}"/>
              </a:ext>
            </a:extLst>
          </p:cNvPr>
          <p:cNvSpPr>
            <a:spLocks noGrp="1" noChangeArrowheads="1"/>
          </p:cNvSpPr>
          <p:nvPr>
            <p:ph type="body" idx="1"/>
          </p:nvPr>
        </p:nvSpPr>
        <p:spPr>
          <a:xfrm>
            <a:off x="323850" y="1268413"/>
            <a:ext cx="8458200" cy="5589587"/>
          </a:xfrm>
        </p:spPr>
        <p:txBody>
          <a:bodyPr/>
          <a:lstStyle/>
          <a:p>
            <a:pPr algn="just">
              <a:buFont typeface="Wingdings" panose="05000000000000000000" pitchFamily="2" charset="2"/>
              <a:buNone/>
            </a:pPr>
            <a:r>
              <a:rPr lang="zh-CN" altLang="en-US" sz="2800" b="1">
                <a:ea typeface="楷体_GB2312" pitchFamily="49" charset="-122"/>
              </a:rPr>
              <a:t>            </a:t>
            </a:r>
            <a:r>
              <a:rPr lang="zh-CN" altLang="en-US" sz="2400" b="1">
                <a:latin typeface="Times New Roman" panose="02020603050405020304" pitchFamily="18" charset="0"/>
                <a:ea typeface="楷体_GB2312" pitchFamily="49" charset="-122"/>
              </a:rPr>
              <a:t>以上是氢原子光谱的情况。这些情况可以总结为下列三条：</a:t>
            </a:r>
          </a:p>
          <a:p>
            <a:pPr algn="just">
              <a:buFont typeface="Wingdings" panose="05000000000000000000" pitchFamily="2" charset="2"/>
              <a:buNone/>
            </a:pPr>
            <a:r>
              <a:rPr lang="zh-CN" altLang="en-US" sz="2400" b="1">
                <a:solidFill>
                  <a:schemeClr val="hlink"/>
                </a:solidFill>
                <a:latin typeface="Times New Roman" panose="02020603050405020304" pitchFamily="18" charset="0"/>
                <a:ea typeface="楷体_GB2312" pitchFamily="49" charset="-122"/>
              </a:rPr>
              <a:t>    （</a:t>
            </a:r>
            <a:r>
              <a:rPr lang="en-US" altLang="zh-CN" sz="2400" b="1">
                <a:solidFill>
                  <a:schemeClr val="hlink"/>
                </a:solidFill>
                <a:latin typeface="Times New Roman" panose="02020603050405020304" pitchFamily="18" charset="0"/>
                <a:ea typeface="楷体_GB2312" pitchFamily="49" charset="-122"/>
              </a:rPr>
              <a:t>1</a:t>
            </a:r>
            <a:r>
              <a:rPr lang="zh-CN" altLang="en-US" sz="2400" b="1">
                <a:solidFill>
                  <a:schemeClr val="hlink"/>
                </a:solidFill>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光谱是线状的，谱线有一定位置。这就是说，有确定的波长值，而且是彼此分立的。</a:t>
            </a:r>
          </a:p>
          <a:p>
            <a:pPr algn="just">
              <a:buFont typeface="Wingdings" panose="05000000000000000000" pitchFamily="2" charset="2"/>
              <a:buNone/>
            </a:pPr>
            <a:r>
              <a:rPr lang="zh-CN" altLang="en-US" sz="2400" b="1">
                <a:solidFill>
                  <a:schemeClr val="hlink"/>
                </a:solidFill>
                <a:latin typeface="Times New Roman" panose="02020603050405020304" pitchFamily="18" charset="0"/>
                <a:ea typeface="楷体_GB2312" pitchFamily="49" charset="-122"/>
              </a:rPr>
              <a:t>     （</a:t>
            </a:r>
            <a:r>
              <a:rPr lang="en-US" altLang="zh-CN" sz="2400" b="1">
                <a:solidFill>
                  <a:schemeClr val="hlink"/>
                </a:solidFill>
                <a:latin typeface="Times New Roman" panose="02020603050405020304" pitchFamily="18" charset="0"/>
                <a:ea typeface="楷体_GB2312" pitchFamily="49" charset="-122"/>
              </a:rPr>
              <a:t>2</a:t>
            </a:r>
            <a:r>
              <a:rPr lang="zh-CN" altLang="en-US" sz="2400" b="1">
                <a:solidFill>
                  <a:schemeClr val="hlink"/>
                </a:solidFill>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谱线间有一定的关系，例如谱线构成一个谱线系，它们的波长可以用一个公式表达出来。不同系的谱线有些也有关系，例如有共同的光谱项。</a:t>
            </a:r>
          </a:p>
          <a:p>
            <a:pPr algn="just">
              <a:buFont typeface="Wingdings" panose="05000000000000000000" pitchFamily="2" charset="2"/>
              <a:buNone/>
            </a:pPr>
            <a:r>
              <a:rPr lang="zh-CN" altLang="en-US" sz="2400" b="1">
                <a:solidFill>
                  <a:schemeClr val="hlink"/>
                </a:solidFill>
                <a:latin typeface="Times New Roman" panose="02020603050405020304" pitchFamily="18" charset="0"/>
                <a:ea typeface="楷体_GB2312" pitchFamily="49" charset="-122"/>
              </a:rPr>
              <a:t>     （</a:t>
            </a:r>
            <a:r>
              <a:rPr lang="en-US" altLang="zh-CN" sz="2400" b="1">
                <a:solidFill>
                  <a:schemeClr val="hlink"/>
                </a:solidFill>
                <a:latin typeface="Times New Roman" panose="02020603050405020304" pitchFamily="18" charset="0"/>
                <a:ea typeface="楷体_GB2312" pitchFamily="49" charset="-122"/>
              </a:rPr>
              <a:t>3</a:t>
            </a:r>
            <a:r>
              <a:rPr lang="zh-CN" altLang="en-US" sz="2400" b="1">
                <a:solidFill>
                  <a:schemeClr val="hlink"/>
                </a:solidFill>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每一谱线的波数都可以表达为二光谱项之差，                         。氢的光谱项是</a:t>
            </a: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i="1">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是整数。</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p>
        </p:txBody>
      </p:sp>
      <p:graphicFrame>
        <p:nvGraphicFramePr>
          <p:cNvPr id="235524" name="Object 4">
            <a:extLst>
              <a:ext uri="{FF2B5EF4-FFF2-40B4-BE49-F238E27FC236}">
                <a16:creationId xmlns:a16="http://schemas.microsoft.com/office/drawing/2014/main" id="{3165A8A2-95D9-40E1-BB98-05217C2A8B0A}"/>
              </a:ext>
            </a:extLst>
          </p:cNvPr>
          <p:cNvGraphicFramePr>
            <a:graphicFrameLocks noChangeAspect="1"/>
          </p:cNvGraphicFramePr>
          <p:nvPr/>
        </p:nvGraphicFramePr>
        <p:xfrm>
          <a:off x="1187450" y="4508500"/>
          <a:ext cx="2133600" cy="466725"/>
        </p:xfrm>
        <a:graphic>
          <a:graphicData uri="http://schemas.openxmlformats.org/presentationml/2006/ole">
            <mc:AlternateContent xmlns:mc="http://schemas.openxmlformats.org/markup-compatibility/2006">
              <mc:Choice xmlns:v="urn:schemas-microsoft-com:vml" Requires="v">
                <p:oleObj spid="_x0000_s235527" r:id="rId3" imgW="1002865" imgH="215806" progId="Equation.3">
                  <p:embed/>
                </p:oleObj>
              </mc:Choice>
              <mc:Fallback>
                <p:oleObj r:id="rId3" imgW="1002865"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508500"/>
                        <a:ext cx="2133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6" name="Object 6">
            <a:extLst>
              <a:ext uri="{FF2B5EF4-FFF2-40B4-BE49-F238E27FC236}">
                <a16:creationId xmlns:a16="http://schemas.microsoft.com/office/drawing/2014/main" id="{1FFE1FBC-B60A-4EC2-9B2E-FE3E9EC90F93}"/>
              </a:ext>
            </a:extLst>
          </p:cNvPr>
          <p:cNvGraphicFramePr>
            <a:graphicFrameLocks noChangeAspect="1"/>
          </p:cNvGraphicFramePr>
          <p:nvPr/>
        </p:nvGraphicFramePr>
        <p:xfrm>
          <a:off x="1835150" y="5013325"/>
          <a:ext cx="1512888" cy="1168400"/>
        </p:xfrm>
        <a:graphic>
          <a:graphicData uri="http://schemas.openxmlformats.org/presentationml/2006/ole">
            <mc:AlternateContent xmlns:mc="http://schemas.openxmlformats.org/markup-compatibility/2006">
              <mc:Choice xmlns:v="urn:schemas-microsoft-com:vml" Requires="v">
                <p:oleObj spid="_x0000_s235528" name="公式" r:id="rId5" imgW="520560" imgH="393480" progId="Equation.3">
                  <p:embed/>
                </p:oleObj>
              </mc:Choice>
              <mc:Fallback>
                <p:oleObj name="公式" r:id="rId5" imgW="5205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013325"/>
                        <a:ext cx="1512888" cy="1168400"/>
                      </a:xfrm>
                      <a:prstGeom prst="rect">
                        <a:avLst/>
                      </a:prstGeom>
                      <a:solidFill>
                        <a:srgbClr val="CC99FF"/>
                      </a:solidFill>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B99D2B4F-77B4-46EC-A29E-4DFF63A79128}"/>
              </a:ext>
            </a:extLst>
          </p:cNvPr>
          <p:cNvSpPr>
            <a:spLocks noGrp="1" noChangeArrowheads="1"/>
          </p:cNvSpPr>
          <p:nvPr>
            <p:ph type="title"/>
          </p:nvPr>
        </p:nvSpPr>
        <p:spPr>
          <a:xfrm>
            <a:off x="1116013" y="404813"/>
            <a:ext cx="7772400" cy="609600"/>
          </a:xfrm>
        </p:spPr>
        <p:txBody>
          <a:bodyPr/>
          <a:lstStyle/>
          <a:p>
            <a:r>
              <a:rPr lang="en-US" altLang="zh-CN" sz="3600" b="1">
                <a:solidFill>
                  <a:schemeClr val="hlink"/>
                </a:solidFill>
                <a:latin typeface="Times New Roman" panose="02020603050405020304" pitchFamily="18" charset="0"/>
                <a:ea typeface="楷体_GB2312" pitchFamily="49" charset="-122"/>
              </a:rPr>
              <a:t>§2.4 </a:t>
            </a:r>
            <a:r>
              <a:rPr lang="zh-CN" altLang="en-US" sz="3600" b="1">
                <a:solidFill>
                  <a:schemeClr val="hlink"/>
                </a:solidFill>
                <a:latin typeface="Times New Roman" panose="02020603050405020304" pitchFamily="18" charset="0"/>
                <a:ea typeface="楷体_GB2312" pitchFamily="49" charset="-122"/>
              </a:rPr>
              <a:t>玻尔的氢原子理论</a:t>
            </a:r>
            <a:r>
              <a:rPr lang="zh-CN" altLang="en-US"/>
              <a:t> </a:t>
            </a:r>
          </a:p>
        </p:txBody>
      </p:sp>
      <p:sp>
        <p:nvSpPr>
          <p:cNvPr id="236547" name="Rectangle 3">
            <a:extLst>
              <a:ext uri="{FF2B5EF4-FFF2-40B4-BE49-F238E27FC236}">
                <a16:creationId xmlns:a16="http://schemas.microsoft.com/office/drawing/2014/main" id="{0BABAE92-8E38-4141-8169-31851A370408}"/>
              </a:ext>
            </a:extLst>
          </p:cNvPr>
          <p:cNvSpPr>
            <a:spLocks noGrp="1" noChangeArrowheads="1"/>
          </p:cNvSpPr>
          <p:nvPr>
            <p:ph type="body" idx="1"/>
          </p:nvPr>
        </p:nvSpPr>
        <p:spPr>
          <a:xfrm>
            <a:off x="685800" y="1484313"/>
            <a:ext cx="7772400" cy="4611687"/>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玻尔在</a:t>
            </a:r>
            <a:r>
              <a:rPr lang="en-US" altLang="zh-CN" sz="2800" b="1">
                <a:latin typeface="Times New Roman" panose="02020603050405020304" pitchFamily="18" charset="0"/>
                <a:ea typeface="楷体_GB2312" pitchFamily="49" charset="-122"/>
              </a:rPr>
              <a:t>1913</a:t>
            </a:r>
            <a:r>
              <a:rPr lang="zh-CN" altLang="en-US" sz="2800" b="1">
                <a:latin typeface="Times New Roman" panose="02020603050405020304" pitchFamily="18" charset="0"/>
                <a:ea typeface="楷体_GB2312" pitchFamily="49" charset="-122"/>
              </a:rPr>
              <a:t>年</a:t>
            </a:r>
            <a:r>
              <a:rPr lang="en-US" altLang="zh-CN" sz="2800" b="1">
                <a:latin typeface="Times New Roman" panose="02020603050405020304" pitchFamily="18" charset="0"/>
                <a:ea typeface="楷体_GB2312" pitchFamily="49" charset="-122"/>
              </a:rPr>
              <a:t>2</a:t>
            </a:r>
            <a:r>
              <a:rPr lang="zh-CN" altLang="en-US" sz="2800" b="1">
                <a:latin typeface="Times New Roman" panose="02020603050405020304" pitchFamily="18" charset="0"/>
                <a:ea typeface="楷体_GB2312" pitchFamily="49" charset="-122"/>
              </a:rPr>
              <a:t>月之前，还一直没有注意到巴耳末公式。</a:t>
            </a:r>
            <a:r>
              <a:rPr lang="en-US" altLang="zh-CN" sz="2800" b="1">
                <a:latin typeface="Times New Roman" panose="02020603050405020304" pitchFamily="18" charset="0"/>
                <a:ea typeface="楷体_GB2312" pitchFamily="49" charset="-122"/>
              </a:rPr>
              <a:t>2</a:t>
            </a:r>
            <a:r>
              <a:rPr lang="zh-CN" altLang="en-US" sz="2800" b="1">
                <a:latin typeface="Times New Roman" panose="02020603050405020304" pitchFamily="18" charset="0"/>
                <a:ea typeface="楷体_GB2312" pitchFamily="49" charset="-122"/>
              </a:rPr>
              <a:t>月当中，当他从他的好友那得知这一关于氢原子光谱线的经验表达式时，他即获得了他理论“</a:t>
            </a:r>
            <a:r>
              <a:rPr lang="zh-CN" altLang="en-US" sz="2800" b="1">
                <a:solidFill>
                  <a:schemeClr val="accent1"/>
                </a:solidFill>
                <a:latin typeface="Times New Roman" panose="02020603050405020304" pitchFamily="18" charset="0"/>
                <a:ea typeface="楷体_GB2312" pitchFamily="49" charset="-122"/>
              </a:rPr>
              <a:t>七巧板中的最后一块板</a:t>
            </a:r>
            <a:r>
              <a:rPr lang="zh-CN" altLang="en-US" sz="2800" b="1">
                <a:latin typeface="Times New Roman" panose="02020603050405020304" pitchFamily="18" charset="0"/>
                <a:ea typeface="楷体_GB2312" pitchFamily="49" charset="-122"/>
              </a:rPr>
              <a:t>”。正如他在后来经常说的：“我一看到巴耳末公式，整个问题对我来说就全都清楚了”。同年</a:t>
            </a:r>
            <a:r>
              <a:rPr lang="en-US" altLang="zh-CN" sz="2800" b="1">
                <a:latin typeface="Times New Roman" panose="02020603050405020304" pitchFamily="18" charset="0"/>
                <a:ea typeface="楷体_GB2312" pitchFamily="49" charset="-122"/>
              </a:rPr>
              <a:t>3</a:t>
            </a:r>
            <a:r>
              <a:rPr lang="zh-CN" altLang="en-US" sz="2800" b="1">
                <a:latin typeface="Times New Roman" panose="02020603050405020304" pitchFamily="18" charset="0"/>
                <a:ea typeface="楷体_GB2312" pitchFamily="49" charset="-122"/>
              </a:rPr>
              <a:t>月</a:t>
            </a:r>
            <a:r>
              <a:rPr lang="en-US" altLang="zh-CN" sz="2800" b="1">
                <a:latin typeface="Times New Roman" panose="02020603050405020304" pitchFamily="18" charset="0"/>
                <a:ea typeface="楷体_GB2312" pitchFamily="49" charset="-122"/>
              </a:rPr>
              <a:t>6</a:t>
            </a:r>
            <a:r>
              <a:rPr lang="zh-CN" altLang="en-US" sz="2800" b="1">
                <a:latin typeface="Times New Roman" panose="02020603050405020304" pitchFamily="18" charset="0"/>
                <a:ea typeface="楷体_GB2312" pitchFamily="49" charset="-122"/>
              </a:rPr>
              <a:t>日，玻尔就寄出了关于氢原子理论的第一篇文章，并在</a:t>
            </a:r>
            <a:r>
              <a:rPr lang="en-US" altLang="zh-CN" sz="2800" b="1">
                <a:latin typeface="Times New Roman" panose="02020603050405020304" pitchFamily="18" charset="0"/>
                <a:ea typeface="楷体_GB2312" pitchFamily="49" charset="-122"/>
              </a:rPr>
              <a:t>7</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9</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11</a:t>
            </a:r>
            <a:r>
              <a:rPr lang="zh-CN" altLang="en-US" sz="2800" b="1">
                <a:latin typeface="Times New Roman" panose="02020603050405020304" pitchFamily="18" charset="0"/>
                <a:ea typeface="楷体_GB2312" pitchFamily="49" charset="-122"/>
              </a:rPr>
              <a:t>三个月中连续发表三篇有历史意义的世著。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 calcmode="lin" valueType="num">
                                      <p:cBhvr>
                                        <p:cTn id="7" dur="500" fill="hold"/>
                                        <p:tgtEl>
                                          <p:spTgt spid="2365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3654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a:extLst>
              <a:ext uri="{FF2B5EF4-FFF2-40B4-BE49-F238E27FC236}">
                <a16:creationId xmlns:a16="http://schemas.microsoft.com/office/drawing/2014/main" id="{1607D716-B074-4911-89AD-3492DF968B51}"/>
              </a:ext>
            </a:extLst>
          </p:cNvPr>
          <p:cNvSpPr>
            <a:spLocks noGrp="1" noChangeArrowheads="1"/>
          </p:cNvSpPr>
          <p:nvPr>
            <p:ph type="body" idx="1"/>
          </p:nvPr>
        </p:nvSpPr>
        <p:spPr>
          <a:xfrm>
            <a:off x="900113" y="1323975"/>
            <a:ext cx="8243887" cy="5534025"/>
          </a:xfrm>
        </p:spPr>
        <p:txBody>
          <a:bodyPr/>
          <a:lstStyle/>
          <a:p>
            <a:pPr algn="just">
              <a:buFont typeface="Wingdings" panose="05000000000000000000" pitchFamily="2" charset="2"/>
              <a:buNone/>
            </a:pPr>
            <a:r>
              <a:rPr lang="zh-CN" altLang="en-US" sz="2800">
                <a:ea typeface="楷体_GB2312" pitchFamily="49" charset="-122"/>
              </a:rPr>
              <a:t> </a:t>
            </a:r>
            <a:r>
              <a:rPr lang="en-US" altLang="zh-CN" sz="2800" b="1">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、经典轨道与经典理论的困难氢原子中原子核</a:t>
            </a:r>
          </a:p>
          <a:p>
            <a:pPr algn="just">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质量为</a:t>
            </a:r>
            <a:r>
              <a:rPr lang="en-US" altLang="zh-CN" sz="2400" b="1">
                <a:latin typeface="Times New Roman" panose="02020603050405020304" pitchFamily="18" charset="0"/>
                <a:ea typeface="楷体_GB2312" pitchFamily="49" charset="-122"/>
              </a:rPr>
              <a:t>M</a:t>
            </a:r>
            <a:r>
              <a:rPr lang="zh-CN" altLang="en-US" sz="2400" b="1">
                <a:latin typeface="Times New Roman" panose="02020603050405020304" pitchFamily="18" charset="0"/>
                <a:ea typeface="楷体_GB2312" pitchFamily="49" charset="-122"/>
              </a:rPr>
              <a:t>带有一</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个单位的正电荷，外</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边有一个电子（质量</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为</a:t>
            </a:r>
            <a:r>
              <a:rPr lang="en-US" altLang="zh-CN" sz="2400" b="1">
                <a:latin typeface="Times New Roman" panose="02020603050405020304" pitchFamily="18" charset="0"/>
                <a:ea typeface="楷体_GB2312" pitchFamily="49" charset="-122"/>
              </a:rPr>
              <a:t>m</a:t>
            </a:r>
            <a:r>
              <a:rPr lang="zh-CN" altLang="en-US" sz="2400" b="1">
                <a:latin typeface="Times New Roman" panose="02020603050405020304" pitchFamily="18" charset="0"/>
                <a:ea typeface="楷体_GB2312" pitchFamily="49" charset="-122"/>
              </a:rPr>
              <a:t>）带一个单位的</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负电荷，原子核与电</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子间有库仑吸引力。</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原子核的质量比电子</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大</a:t>
            </a:r>
            <a:r>
              <a:rPr lang="en-US" altLang="zh-CN" sz="2400" b="1">
                <a:latin typeface="Times New Roman" panose="02020603050405020304" pitchFamily="18" charset="0"/>
                <a:ea typeface="楷体_GB2312" pitchFamily="49" charset="-122"/>
              </a:rPr>
              <a:t>1836</a:t>
            </a:r>
            <a:r>
              <a:rPr lang="zh-CN" altLang="en-US" sz="2400" b="1">
                <a:latin typeface="Times New Roman" panose="02020603050405020304" pitchFamily="18" charset="0"/>
                <a:ea typeface="楷体_GB2312" pitchFamily="49" charset="-122"/>
              </a:rPr>
              <a:t>倍，它们的相</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对运动可近似地看作只是电子绕原子核的运动。</a:t>
            </a:r>
          </a:p>
        </p:txBody>
      </p:sp>
      <p:pic>
        <p:nvPicPr>
          <p:cNvPr id="237573" name="Picture 5" descr="56">
            <a:extLst>
              <a:ext uri="{FF2B5EF4-FFF2-40B4-BE49-F238E27FC236}">
                <a16:creationId xmlns:a16="http://schemas.microsoft.com/office/drawing/2014/main" id="{415C5E3A-2799-4900-B977-F51ED8FCE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060575"/>
            <a:ext cx="3851275" cy="3222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7571">
                                            <p:txEl>
                                              <p:pRg st="2" end="2"/>
                                            </p:txEl>
                                          </p:spTgt>
                                        </p:tgtEl>
                                        <p:attrNameLst>
                                          <p:attrName>style.visibility</p:attrName>
                                        </p:attrNameLst>
                                      </p:cBhvr>
                                      <p:to>
                                        <p:strVal val="visible"/>
                                      </p:to>
                                    </p:set>
                                    <p:animEffect transition="in" filter="wipe(left)">
                                      <p:cBhvr>
                                        <p:cTn id="7" dur="500"/>
                                        <p:tgtEl>
                                          <p:spTgt spid="23757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7571">
                                            <p:txEl>
                                              <p:pRg st="3" end="3"/>
                                            </p:txEl>
                                          </p:spTgt>
                                        </p:tgtEl>
                                        <p:attrNameLst>
                                          <p:attrName>style.visibility</p:attrName>
                                        </p:attrNameLst>
                                      </p:cBhvr>
                                      <p:to>
                                        <p:strVal val="visible"/>
                                      </p:to>
                                    </p:set>
                                    <p:animEffect transition="in" filter="wipe(left)">
                                      <p:cBhvr>
                                        <p:cTn id="10" dur="500"/>
                                        <p:tgtEl>
                                          <p:spTgt spid="237571">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7571">
                                            <p:txEl>
                                              <p:pRg st="4" end="4"/>
                                            </p:txEl>
                                          </p:spTgt>
                                        </p:tgtEl>
                                        <p:attrNameLst>
                                          <p:attrName>style.visibility</p:attrName>
                                        </p:attrNameLst>
                                      </p:cBhvr>
                                      <p:to>
                                        <p:strVal val="visible"/>
                                      </p:to>
                                    </p:set>
                                    <p:animEffect transition="in" filter="wipe(left)">
                                      <p:cBhvr>
                                        <p:cTn id="13" dur="500"/>
                                        <p:tgtEl>
                                          <p:spTgt spid="237571">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37571">
                                            <p:txEl>
                                              <p:pRg st="5" end="5"/>
                                            </p:txEl>
                                          </p:spTgt>
                                        </p:tgtEl>
                                        <p:attrNameLst>
                                          <p:attrName>style.visibility</p:attrName>
                                        </p:attrNameLst>
                                      </p:cBhvr>
                                      <p:to>
                                        <p:strVal val="visible"/>
                                      </p:to>
                                    </p:set>
                                    <p:animEffect transition="in" filter="wipe(left)">
                                      <p:cBhvr>
                                        <p:cTn id="16" dur="500"/>
                                        <p:tgtEl>
                                          <p:spTgt spid="237571">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37571">
                                            <p:txEl>
                                              <p:pRg st="6" end="6"/>
                                            </p:txEl>
                                          </p:spTgt>
                                        </p:tgtEl>
                                        <p:attrNameLst>
                                          <p:attrName>style.visibility</p:attrName>
                                        </p:attrNameLst>
                                      </p:cBhvr>
                                      <p:to>
                                        <p:strVal val="visible"/>
                                      </p:to>
                                    </p:set>
                                    <p:animEffect transition="in" filter="wipe(left)">
                                      <p:cBhvr>
                                        <p:cTn id="19" dur="500"/>
                                        <p:tgtEl>
                                          <p:spTgt spid="237571">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37571">
                                            <p:txEl>
                                              <p:pRg st="7" end="7"/>
                                            </p:txEl>
                                          </p:spTgt>
                                        </p:tgtEl>
                                        <p:attrNameLst>
                                          <p:attrName>style.visibility</p:attrName>
                                        </p:attrNameLst>
                                      </p:cBhvr>
                                      <p:to>
                                        <p:strVal val="visible"/>
                                      </p:to>
                                    </p:set>
                                    <p:animEffect transition="in" filter="wipe(left)">
                                      <p:cBhvr>
                                        <p:cTn id="22" dur="500"/>
                                        <p:tgtEl>
                                          <p:spTgt spid="237571">
                                            <p:txEl>
                                              <p:pRg st="7" end="7"/>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37571">
                                            <p:txEl>
                                              <p:pRg st="8" end="8"/>
                                            </p:txEl>
                                          </p:spTgt>
                                        </p:tgtEl>
                                        <p:attrNameLst>
                                          <p:attrName>style.visibility</p:attrName>
                                        </p:attrNameLst>
                                      </p:cBhvr>
                                      <p:to>
                                        <p:strVal val="visible"/>
                                      </p:to>
                                    </p:set>
                                    <p:animEffect transition="in" filter="wipe(left)">
                                      <p:cBhvr>
                                        <p:cTn id="25" dur="500"/>
                                        <p:tgtEl>
                                          <p:spTgt spid="237571">
                                            <p:txEl>
                                              <p:pRg st="8" end="8"/>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37571">
                                            <p:txEl>
                                              <p:pRg st="9" end="9"/>
                                            </p:txEl>
                                          </p:spTgt>
                                        </p:tgtEl>
                                        <p:attrNameLst>
                                          <p:attrName>style.visibility</p:attrName>
                                        </p:attrNameLst>
                                      </p:cBhvr>
                                      <p:to>
                                        <p:strVal val="visible"/>
                                      </p:to>
                                    </p:set>
                                    <p:animEffect transition="in" filter="wipe(left)">
                                      <p:cBhvr>
                                        <p:cTn id="28" dur="500"/>
                                        <p:tgtEl>
                                          <p:spTgt spid="237571">
                                            <p:txEl>
                                              <p:pRg st="9" end="9"/>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37571">
                                            <p:txEl>
                                              <p:pRg st="10" end="10"/>
                                            </p:txEl>
                                          </p:spTgt>
                                        </p:tgtEl>
                                        <p:attrNameLst>
                                          <p:attrName>style.visibility</p:attrName>
                                        </p:attrNameLst>
                                      </p:cBhvr>
                                      <p:to>
                                        <p:strVal val="visible"/>
                                      </p:to>
                                    </p:set>
                                    <p:animEffect transition="in" filter="wipe(left)">
                                      <p:cBhvr>
                                        <p:cTn id="31" dur="500"/>
                                        <p:tgtEl>
                                          <p:spTgt spid="237571">
                                            <p:txEl>
                                              <p:pRg st="10" end="1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237573"/>
                                        </p:tgtEl>
                                        <p:attrNameLst>
                                          <p:attrName>style.visibility</p:attrName>
                                        </p:attrNameLst>
                                      </p:cBhvr>
                                      <p:to>
                                        <p:strVal val="visible"/>
                                      </p:to>
                                    </p:set>
                                    <p:anim calcmode="lin" valueType="num">
                                      <p:cBhvr>
                                        <p:cTn id="36" dur="500" fill="hold"/>
                                        <p:tgtEl>
                                          <p:spTgt spid="237573"/>
                                        </p:tgtEl>
                                        <p:attrNameLst>
                                          <p:attrName>ppt_w</p:attrName>
                                        </p:attrNameLst>
                                      </p:cBhvr>
                                      <p:tavLst>
                                        <p:tav tm="0">
                                          <p:val>
                                            <p:fltVal val="0"/>
                                          </p:val>
                                        </p:tav>
                                        <p:tav tm="100000">
                                          <p:val>
                                            <p:strVal val="#ppt_w"/>
                                          </p:val>
                                        </p:tav>
                                      </p:tavLst>
                                    </p:anim>
                                    <p:anim calcmode="lin" valueType="num">
                                      <p:cBhvr>
                                        <p:cTn id="37" dur="500" fill="hold"/>
                                        <p:tgtEl>
                                          <p:spTgt spid="2375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A57B178D-9920-43BF-B018-0DE2DD92DDE8}"/>
              </a:ext>
            </a:extLst>
          </p:cNvPr>
          <p:cNvSpPr>
            <a:spLocks noGrp="1" noChangeArrowheads="1"/>
          </p:cNvSpPr>
          <p:nvPr>
            <p:ph type="body" idx="1"/>
          </p:nvPr>
        </p:nvSpPr>
        <p:spPr>
          <a:xfrm>
            <a:off x="395288" y="2924175"/>
            <a:ext cx="8137525" cy="1371600"/>
          </a:xfrm>
        </p:spPr>
        <p:txBody>
          <a:bodyPr/>
          <a:lstStyle/>
          <a:p>
            <a:pPr algn="just">
              <a:buFont typeface="Wingdings" panose="05000000000000000000" pitchFamily="2" charset="2"/>
              <a:buNone/>
            </a:pPr>
            <a:r>
              <a:rPr lang="zh-CN" altLang="en-US" sz="2400">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原子的内部能量由电子的动能和体系的势能构成（原子核假设为静止，所以不计算动能）。假设</a:t>
            </a:r>
            <a:r>
              <a:rPr lang="en-US" altLang="zh-CN" sz="2400" b="1" i="1">
                <a:latin typeface="Times New Roman" panose="02020603050405020304" pitchFamily="18" charset="0"/>
                <a:ea typeface="楷体_GB2312" pitchFamily="49" charset="-122"/>
              </a:rPr>
              <a:t>r</a:t>
            </a:r>
            <a:r>
              <a:rPr lang="en-US" altLang="zh-CN" sz="2400" b="1">
                <a:latin typeface="Times New Roman" panose="02020603050405020304" pitchFamily="18" charset="0"/>
                <a:ea typeface="楷体_GB2312" pitchFamily="49" charset="-122"/>
              </a:rPr>
              <a:t> = ∞ </a:t>
            </a:r>
            <a:r>
              <a:rPr lang="zh-CN" altLang="en-US" sz="2400" b="1">
                <a:latin typeface="Times New Roman" panose="02020603050405020304" pitchFamily="18" charset="0"/>
                <a:ea typeface="楷体_GB2312" pitchFamily="49" charset="-122"/>
              </a:rPr>
              <a:t>时的势能定为零，那么</a:t>
            </a:r>
          </a:p>
        </p:txBody>
      </p:sp>
      <p:graphicFrame>
        <p:nvGraphicFramePr>
          <p:cNvPr id="238596" name="Object 4">
            <a:extLst>
              <a:ext uri="{FF2B5EF4-FFF2-40B4-BE49-F238E27FC236}">
                <a16:creationId xmlns:a16="http://schemas.microsoft.com/office/drawing/2014/main" id="{C95A100B-491F-4468-9A2E-2DBF36E86190}"/>
              </a:ext>
            </a:extLst>
          </p:cNvPr>
          <p:cNvGraphicFramePr>
            <a:graphicFrameLocks noChangeAspect="1"/>
          </p:cNvGraphicFramePr>
          <p:nvPr/>
        </p:nvGraphicFramePr>
        <p:xfrm>
          <a:off x="1835150" y="1844675"/>
          <a:ext cx="2533650" cy="1019175"/>
        </p:xfrm>
        <a:graphic>
          <a:graphicData uri="http://schemas.openxmlformats.org/presentationml/2006/ole">
            <mc:AlternateContent xmlns:mc="http://schemas.openxmlformats.org/markup-compatibility/2006">
              <mc:Choice xmlns:v="urn:schemas-microsoft-com:vml" Requires="v">
                <p:oleObj spid="_x0000_s238603" name="公式" r:id="rId3" imgW="1714320" imgH="698400" progId="Equation.3">
                  <p:embed/>
                </p:oleObj>
              </mc:Choice>
              <mc:Fallback>
                <p:oleObj name="公式" r:id="rId3" imgW="1714320" imgH="698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844675"/>
                        <a:ext cx="2533650" cy="1019175"/>
                      </a:xfrm>
                      <a:prstGeom prst="rect">
                        <a:avLst/>
                      </a:prstGeom>
                      <a:solidFill>
                        <a:srgbClr val="99CCFF"/>
                      </a:solidFill>
                    </p:spPr>
                  </p:pic>
                </p:oleObj>
              </mc:Fallback>
            </mc:AlternateContent>
          </a:graphicData>
        </a:graphic>
      </p:graphicFrame>
      <p:graphicFrame>
        <p:nvGraphicFramePr>
          <p:cNvPr id="238598" name="Object 6">
            <a:extLst>
              <a:ext uri="{FF2B5EF4-FFF2-40B4-BE49-F238E27FC236}">
                <a16:creationId xmlns:a16="http://schemas.microsoft.com/office/drawing/2014/main" id="{FCFB11F4-8A24-4BEA-892D-59F2AD441FC9}"/>
              </a:ext>
            </a:extLst>
          </p:cNvPr>
          <p:cNvGraphicFramePr>
            <a:graphicFrameLocks noChangeAspect="1"/>
          </p:cNvGraphicFramePr>
          <p:nvPr/>
        </p:nvGraphicFramePr>
        <p:xfrm>
          <a:off x="1835150" y="4149725"/>
          <a:ext cx="6113463" cy="977900"/>
        </p:xfrm>
        <a:graphic>
          <a:graphicData uri="http://schemas.openxmlformats.org/presentationml/2006/ole">
            <mc:AlternateContent xmlns:mc="http://schemas.openxmlformats.org/markup-compatibility/2006">
              <mc:Choice xmlns:v="urn:schemas-microsoft-com:vml" Requires="v">
                <p:oleObj spid="_x0000_s238604" name="公式" r:id="rId5" imgW="4254480" imgH="685800" progId="Equation.3">
                  <p:embed/>
                </p:oleObj>
              </mc:Choice>
              <mc:Fallback>
                <p:oleObj name="公式" r:id="rId5" imgW="4254480" imgH="685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149725"/>
                        <a:ext cx="6113463" cy="977900"/>
                      </a:xfrm>
                      <a:prstGeom prst="rect">
                        <a:avLst/>
                      </a:prstGeom>
                      <a:solidFill>
                        <a:srgbClr val="CCFFFF"/>
                      </a:solidFill>
                    </p:spPr>
                  </p:pic>
                </p:oleObj>
              </mc:Fallback>
            </mc:AlternateContent>
          </a:graphicData>
        </a:graphic>
      </p:graphicFrame>
      <p:sp>
        <p:nvSpPr>
          <p:cNvPr id="238599" name="Rectangle 7">
            <a:extLst>
              <a:ext uri="{FF2B5EF4-FFF2-40B4-BE49-F238E27FC236}">
                <a16:creationId xmlns:a16="http://schemas.microsoft.com/office/drawing/2014/main" id="{69319088-0F88-4F65-95C3-80E2ABA4B3DF}"/>
              </a:ext>
            </a:extLst>
          </p:cNvPr>
          <p:cNvSpPr>
            <a:spLocks noChangeArrowheads="1"/>
          </p:cNvSpPr>
          <p:nvPr/>
        </p:nvSpPr>
        <p:spPr bwMode="auto">
          <a:xfrm>
            <a:off x="539750" y="5229225"/>
            <a:ext cx="860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    而电子作圆周运动的频率</a:t>
            </a:r>
          </a:p>
        </p:txBody>
      </p:sp>
      <p:graphicFrame>
        <p:nvGraphicFramePr>
          <p:cNvPr id="238601" name="Object 9">
            <a:extLst>
              <a:ext uri="{FF2B5EF4-FFF2-40B4-BE49-F238E27FC236}">
                <a16:creationId xmlns:a16="http://schemas.microsoft.com/office/drawing/2014/main" id="{D37800B0-918C-4D93-9CB1-5EEF4DD283F6}"/>
              </a:ext>
            </a:extLst>
          </p:cNvPr>
          <p:cNvGraphicFramePr>
            <a:graphicFrameLocks noChangeAspect="1"/>
          </p:cNvGraphicFramePr>
          <p:nvPr/>
        </p:nvGraphicFramePr>
        <p:xfrm>
          <a:off x="1908175" y="5757863"/>
          <a:ext cx="3446463" cy="1100137"/>
        </p:xfrm>
        <a:graphic>
          <a:graphicData uri="http://schemas.openxmlformats.org/presentationml/2006/ole">
            <mc:AlternateContent xmlns:mc="http://schemas.openxmlformats.org/markup-compatibility/2006">
              <mc:Choice xmlns:v="urn:schemas-microsoft-com:vml" Requires="v">
                <p:oleObj spid="_x0000_s238605" name="Equation" r:id="rId7" imgW="2298600" imgH="723600" progId="Equation.DSMT4">
                  <p:embed/>
                </p:oleObj>
              </mc:Choice>
              <mc:Fallback>
                <p:oleObj name="Equation" r:id="rId7" imgW="2298600" imgH="723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5757863"/>
                        <a:ext cx="3446463" cy="1100137"/>
                      </a:xfrm>
                      <a:prstGeom prst="rect">
                        <a:avLst/>
                      </a:prstGeom>
                      <a:solidFill>
                        <a:srgbClr val="FFFF99"/>
                      </a:solidFill>
                    </p:spPr>
                  </p:pic>
                </p:oleObj>
              </mc:Fallback>
            </mc:AlternateContent>
          </a:graphicData>
        </a:graphic>
      </p:graphicFrame>
      <p:sp>
        <p:nvSpPr>
          <p:cNvPr id="238602" name="Rectangle 10">
            <a:extLst>
              <a:ext uri="{FF2B5EF4-FFF2-40B4-BE49-F238E27FC236}">
                <a16:creationId xmlns:a16="http://schemas.microsoft.com/office/drawing/2014/main" id="{8C6E0C88-EE7F-425C-9B27-C489C57DBE23}"/>
              </a:ext>
            </a:extLst>
          </p:cNvPr>
          <p:cNvSpPr>
            <a:spLocks noChangeArrowheads="1"/>
          </p:cNvSpPr>
          <p:nvPr/>
        </p:nvSpPr>
        <p:spPr bwMode="auto">
          <a:xfrm>
            <a:off x="684213" y="1341438"/>
            <a:ext cx="7848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pPr>
            <a:r>
              <a:rPr lang="zh-CN" altLang="en-US" b="1">
                <a:latin typeface="Times New Roman" panose="02020603050405020304" pitchFamily="18" charset="0"/>
                <a:ea typeface="楷体_GB2312" pitchFamily="49" charset="-122"/>
              </a:rPr>
              <a:t>        考虑简单的圆周运动，那么根据经典力学和经典电动力学有</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08BBB159-CEEF-4916-BDC3-42AA96C94911}"/>
              </a:ext>
            </a:extLst>
          </p:cNvPr>
          <p:cNvSpPr>
            <a:spLocks noGrp="1" noChangeArrowheads="1"/>
          </p:cNvSpPr>
          <p:nvPr>
            <p:ph type="body" idx="1"/>
          </p:nvPr>
        </p:nvSpPr>
        <p:spPr>
          <a:xfrm>
            <a:off x="395288" y="1412875"/>
            <a:ext cx="8228012" cy="5445125"/>
          </a:xfrm>
        </p:spPr>
        <p:txBody>
          <a:bodyPr/>
          <a:lstStyle/>
          <a:p>
            <a:pPr algn="just">
              <a:buFont typeface="Wingdings" panose="05000000000000000000" pitchFamily="2" charset="2"/>
              <a:buNone/>
            </a:pPr>
            <a:r>
              <a:rPr lang="zh-CN" altLang="en-US" sz="2800">
                <a:ea typeface="楷体_GB2312" pitchFamily="49" charset="-122"/>
              </a:rPr>
              <a:t>         </a:t>
            </a:r>
            <a:r>
              <a:rPr lang="zh-CN" altLang="en-US" sz="2400" b="1">
                <a:latin typeface="Times New Roman" panose="02020603050405020304" pitchFamily="18" charset="0"/>
                <a:ea typeface="楷体_GB2312" pitchFamily="49" charset="-122"/>
              </a:rPr>
              <a:t>从上述原子中的电子轨道运动，按照经典理论在解释光谱时遇到了困难。按照经典电动力学，当带电粒子有加速度时，就会产生辐射；而发射出来的电磁波的频率等于辐射体运动的频率。原子中电子的轨道运动具有向心加速度，它就应连续辐射。但这样的推论有</a:t>
            </a:r>
            <a:r>
              <a:rPr lang="zh-CN" altLang="en-US" sz="2400" b="1">
                <a:solidFill>
                  <a:schemeClr val="hlink"/>
                </a:solidFill>
                <a:latin typeface="Times New Roman" panose="02020603050405020304" pitchFamily="18" charset="0"/>
                <a:ea typeface="楷体_GB2312" pitchFamily="49" charset="-122"/>
              </a:rPr>
              <a:t>两点与光谱事实不符</a:t>
            </a:r>
            <a:r>
              <a:rPr lang="zh-CN" altLang="en-US" sz="2400" b="1">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zh-CN" altLang="en-US" sz="2400" b="1">
                <a:solidFill>
                  <a:schemeClr val="hlink"/>
                </a:solidFill>
                <a:latin typeface="Times New Roman" panose="02020603050405020304" pitchFamily="18" charset="0"/>
                <a:ea typeface="楷体_GB2312" pitchFamily="49" charset="-122"/>
              </a:rPr>
              <a:t>（</a:t>
            </a:r>
            <a:r>
              <a:rPr lang="en-US" altLang="zh-CN" sz="2400" b="1">
                <a:solidFill>
                  <a:schemeClr val="hlink"/>
                </a:solidFill>
                <a:latin typeface="Times New Roman" panose="02020603050405020304" pitchFamily="18" charset="0"/>
                <a:ea typeface="楷体_GB2312" pitchFamily="49" charset="-122"/>
              </a:rPr>
              <a:t>1</a:t>
            </a:r>
            <a:r>
              <a:rPr lang="zh-CN" altLang="en-US" sz="2400" b="1">
                <a:solidFill>
                  <a:schemeClr val="hlink"/>
                </a:solidFill>
                <a:latin typeface="Times New Roman" panose="02020603050405020304" pitchFamily="18" charset="0"/>
                <a:ea typeface="楷体_GB2312" pitchFamily="49" charset="-122"/>
              </a:rPr>
              <a:t>）原子如果连续辐射，它的能量就逐渐降低，电子的轨道半径就要连续地缩小。</a:t>
            </a:r>
            <a:r>
              <a:rPr lang="zh-CN" altLang="en-US" sz="2400" b="1">
                <a:latin typeface="Times New Roman" panose="02020603050405020304" pitchFamily="18" charset="0"/>
                <a:ea typeface="楷体_GB2312" pitchFamily="49" charset="-122"/>
              </a:rPr>
              <a:t>这样继续下去，电子轨道会缩小到原子核。照这样推论，所有原子都会变成原子核那么大，即半径都是</a:t>
            </a:r>
            <a:r>
              <a:rPr lang="en-US" altLang="zh-CN" sz="2400" b="1">
                <a:latin typeface="Times New Roman" panose="02020603050405020304" pitchFamily="18" charset="0"/>
                <a:ea typeface="楷体_GB2312" pitchFamily="49" charset="-122"/>
              </a:rPr>
              <a:t>fm</a:t>
            </a:r>
            <a:r>
              <a:rPr lang="zh-CN" altLang="en-US" sz="2400" b="1">
                <a:latin typeface="Times New Roman" panose="02020603050405020304" pitchFamily="18" charset="0"/>
                <a:ea typeface="楷体_GB2312" pitchFamily="49" charset="-122"/>
              </a:rPr>
              <a:t>的数量级，才达到稳定，但原子半径实际是的数量级。</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E45E17B5-B9A6-4E2B-B6DD-A91DD8939DDF}"/>
              </a:ext>
            </a:extLst>
          </p:cNvPr>
          <p:cNvSpPr>
            <a:spLocks noChangeArrowheads="1"/>
          </p:cNvSpPr>
          <p:nvPr/>
        </p:nvSpPr>
        <p:spPr bwMode="auto">
          <a:xfrm>
            <a:off x="684213" y="1628775"/>
            <a:ext cx="80645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b="1">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2</a:t>
            </a:r>
            <a:r>
              <a:rPr lang="zh-CN" altLang="en-US" b="1">
                <a:solidFill>
                  <a:schemeClr val="hlink"/>
                </a:solidFill>
                <a:latin typeface="Times New Roman" panose="02020603050405020304" pitchFamily="18" charset="0"/>
                <a:ea typeface="楷体_GB2312" pitchFamily="49" charset="-122"/>
              </a:rPr>
              <a:t>）按照电动力学，原子所发光的频率等于原子中电子运动的频率。</a:t>
            </a:r>
            <a:r>
              <a:rPr lang="zh-CN" altLang="en-US" b="1">
                <a:latin typeface="Times New Roman" panose="02020603050405020304" pitchFamily="18" charset="0"/>
                <a:ea typeface="楷体_GB2312" pitchFamily="49" charset="-122"/>
              </a:rPr>
              <a:t>原子辐射时，其电子轨道连续缩小，则轨道运动的频率就连续增大，那么所发光的频率应该是连续变化的，原子光谱应该是连续光谱。但事实是原子光谱的谱线是分隔的，代表一些分隔而有一定数值的频率。</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a:extLst>
              <a:ext uri="{FF2B5EF4-FFF2-40B4-BE49-F238E27FC236}">
                <a16:creationId xmlns:a16="http://schemas.microsoft.com/office/drawing/2014/main" id="{A306AE49-4DED-4299-8583-A3E6CAD07355}"/>
              </a:ext>
            </a:extLst>
          </p:cNvPr>
          <p:cNvSpPr>
            <a:spLocks noGrp="1" noChangeArrowheads="1"/>
          </p:cNvSpPr>
          <p:nvPr>
            <p:ph type="body" idx="1"/>
          </p:nvPr>
        </p:nvSpPr>
        <p:spPr>
          <a:xfrm>
            <a:off x="468313" y="1341438"/>
            <a:ext cx="8351837" cy="5516562"/>
          </a:xfrm>
        </p:spPr>
        <p:txBody>
          <a:bodyPr/>
          <a:lstStyle/>
          <a:p>
            <a:pPr algn="just">
              <a:lnSpc>
                <a:spcPct val="80000"/>
              </a:lnSpc>
              <a:buFont typeface="Wingdings" panose="05000000000000000000" pitchFamily="2" charset="2"/>
              <a:buNone/>
            </a:pPr>
            <a:r>
              <a:rPr lang="zh-CN" altLang="en-US" sz="3600">
                <a:ea typeface="楷体_GB2312" pitchFamily="49" charset="-122"/>
              </a:rPr>
              <a:t>      </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、频率条件</a:t>
            </a:r>
          </a:p>
          <a:p>
            <a:pPr algn="just">
              <a:lnSpc>
                <a:spcPct val="80000"/>
              </a:lnSpc>
              <a:buFont typeface="Wingdings" panose="05000000000000000000" pitchFamily="2" charset="2"/>
              <a:buNone/>
            </a:pPr>
            <a:endParaRPr lang="zh-CN" altLang="en-US" sz="36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b="1">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玻尔为了解释上述困难认为，氢原子中的一个电子绕原子核作圆周运动（经典轨道），并作了一个硬性的</a:t>
            </a:r>
            <a:r>
              <a:rPr lang="zh-CN" altLang="en-US" sz="2400" b="1">
                <a:solidFill>
                  <a:srgbClr val="FF0000"/>
                </a:solidFill>
                <a:latin typeface="Times New Roman" panose="02020603050405020304" pitchFamily="18" charset="0"/>
                <a:ea typeface="楷体_GB2312" pitchFamily="49" charset="-122"/>
              </a:rPr>
              <a:t>规定：</a:t>
            </a:r>
            <a:r>
              <a:rPr lang="zh-CN" altLang="en-US" sz="2400" b="1">
                <a:solidFill>
                  <a:srgbClr val="993300"/>
                </a:solidFill>
                <a:latin typeface="Times New Roman" panose="02020603050405020304" pitchFamily="18" charset="0"/>
                <a:ea typeface="楷体_GB2312" pitchFamily="49" charset="-122"/>
              </a:rPr>
              <a:t>电子只能处于一些分立的轨道上，它只能在这些轨道上绕核转动，且不产生电磁辐射</a:t>
            </a:r>
            <a:r>
              <a:rPr lang="zh-CN" altLang="en-US" sz="2400" b="1">
                <a:latin typeface="Times New Roman" panose="02020603050405020304" pitchFamily="18" charset="0"/>
                <a:ea typeface="楷体_GB2312" pitchFamily="49" charset="-122"/>
              </a:rPr>
              <a:t>。这就是</a:t>
            </a:r>
            <a:r>
              <a:rPr lang="zh-CN" altLang="en-US" sz="2400" b="1">
                <a:solidFill>
                  <a:schemeClr val="hlink"/>
                </a:solidFill>
                <a:latin typeface="Times New Roman" panose="02020603050405020304" pitchFamily="18" charset="0"/>
                <a:ea typeface="楷体_GB2312" pitchFamily="49" charset="-122"/>
              </a:rPr>
              <a:t>玻尔的定态条件</a:t>
            </a:r>
            <a:r>
              <a:rPr lang="zh-CN" altLang="en-US" sz="2400" b="1">
                <a:latin typeface="Times New Roman" panose="02020603050405020304" pitchFamily="18" charset="0"/>
                <a:ea typeface="楷体_GB2312" pitchFamily="49" charset="-122"/>
              </a:rPr>
              <a:t>，是玻尔理论中最富有独创的内容。</a:t>
            </a:r>
          </a:p>
          <a:p>
            <a:pPr algn="just">
              <a:buFont typeface="Wingdings" panose="05000000000000000000" pitchFamily="2" charset="2"/>
              <a:buNone/>
            </a:pPr>
            <a:endParaRPr lang="en-US" altLang="zh-CN"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按照玻尔的观点，电子在定态轨道运动，不会发生电磁辐射，因此就不会损耗能量而落入核内。那末，在什么情况下产生辐射呢？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1667">
                                            <p:txEl>
                                              <p:pRg st="2" end="2"/>
                                            </p:txEl>
                                          </p:spTgt>
                                        </p:tgtEl>
                                        <p:attrNameLst>
                                          <p:attrName>style.visibility</p:attrName>
                                        </p:attrNameLst>
                                      </p:cBhvr>
                                      <p:to>
                                        <p:strVal val="visible"/>
                                      </p:to>
                                    </p:set>
                                    <p:anim calcmode="lin" valueType="num">
                                      <p:cBhvr additive="base">
                                        <p:cTn id="7"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1667">
                                            <p:txEl>
                                              <p:pRg st="4" end="4"/>
                                            </p:txEl>
                                          </p:spTgt>
                                        </p:tgtEl>
                                        <p:attrNameLst>
                                          <p:attrName>style.visibility</p:attrName>
                                        </p:attrNameLst>
                                      </p:cBhvr>
                                      <p:to>
                                        <p:strVal val="visible"/>
                                      </p:to>
                                    </p:set>
                                    <p:anim calcmode="lin" valueType="num">
                                      <p:cBhvr additive="base">
                                        <p:cTn id="13" dur="500" fill="hold"/>
                                        <p:tgtEl>
                                          <p:spTgt spid="24166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691" name="Object 3">
            <a:extLst>
              <a:ext uri="{FF2B5EF4-FFF2-40B4-BE49-F238E27FC236}">
                <a16:creationId xmlns:a16="http://schemas.microsoft.com/office/drawing/2014/main" id="{0580C2E5-69F0-468E-97B0-6398F0EB579C}"/>
              </a:ext>
            </a:extLst>
          </p:cNvPr>
          <p:cNvGraphicFramePr>
            <a:graphicFrameLocks noChangeAspect="1"/>
          </p:cNvGraphicFramePr>
          <p:nvPr/>
        </p:nvGraphicFramePr>
        <p:xfrm>
          <a:off x="1547813" y="2133600"/>
          <a:ext cx="2519362" cy="655638"/>
        </p:xfrm>
        <a:graphic>
          <a:graphicData uri="http://schemas.openxmlformats.org/presentationml/2006/ole">
            <mc:AlternateContent xmlns:mc="http://schemas.openxmlformats.org/markup-compatibility/2006">
              <mc:Choice xmlns:v="urn:schemas-microsoft-com:vml" Requires="v">
                <p:oleObj spid="_x0000_s242696" name="公式" r:id="rId3" imgW="1257120" imgH="330120" progId="Equation.3">
                  <p:embed/>
                </p:oleObj>
              </mc:Choice>
              <mc:Fallback>
                <p:oleObj name="公式" r:id="rId3" imgW="1257120" imgH="3301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133600"/>
                        <a:ext cx="2519362" cy="655638"/>
                      </a:xfrm>
                      <a:prstGeom prst="rect">
                        <a:avLst/>
                      </a:prstGeom>
                      <a:solidFill>
                        <a:srgbClr val="FFCC00"/>
                      </a:solidFill>
                    </p:spPr>
                  </p:pic>
                </p:oleObj>
              </mc:Fallback>
            </mc:AlternateContent>
          </a:graphicData>
        </a:graphic>
      </p:graphicFrame>
      <p:sp>
        <p:nvSpPr>
          <p:cNvPr id="242692" name="Rectangle 4">
            <a:extLst>
              <a:ext uri="{FF2B5EF4-FFF2-40B4-BE49-F238E27FC236}">
                <a16:creationId xmlns:a16="http://schemas.microsoft.com/office/drawing/2014/main" id="{93B929EB-A1D5-4A15-9D34-B81D73FA7C74}"/>
              </a:ext>
            </a:extLst>
          </p:cNvPr>
          <p:cNvSpPr>
            <a:spLocks noChangeArrowheads="1"/>
          </p:cNvSpPr>
          <p:nvPr/>
        </p:nvSpPr>
        <p:spPr bwMode="auto">
          <a:xfrm>
            <a:off x="250825" y="2997200"/>
            <a:ext cx="85693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solidFill>
                  <a:srgbClr val="993366"/>
                </a:solidFill>
                <a:latin typeface="Times New Roman" panose="02020603050405020304" pitchFamily="18" charset="0"/>
                <a:ea typeface="楷体_GB2312" pitchFamily="49" charset="-122"/>
              </a:rPr>
              <a:t>这就是玻尔提出的频率条件，又称辐射条件。</a:t>
            </a:r>
            <a:r>
              <a:rPr lang="zh-CN" altLang="en-US" b="1">
                <a:latin typeface="Times New Roman" panose="02020603050405020304" pitchFamily="18" charset="0"/>
                <a:ea typeface="楷体_GB2312" pitchFamily="49" charset="-122"/>
              </a:rPr>
              <a:t>玻尔在此把普朗克常数引入了原子领域。定态无实质性运动；实质性运动只发生在定态之间。上式与里德伯方程比较，立刻看出：</a:t>
            </a:r>
          </a:p>
        </p:txBody>
      </p:sp>
      <p:sp>
        <p:nvSpPr>
          <p:cNvPr id="242693" name="Rectangle 5">
            <a:extLst>
              <a:ext uri="{FF2B5EF4-FFF2-40B4-BE49-F238E27FC236}">
                <a16:creationId xmlns:a16="http://schemas.microsoft.com/office/drawing/2014/main" id="{A4D53ABD-2B69-4B56-9A8A-9E0C87972595}"/>
              </a:ext>
            </a:extLst>
          </p:cNvPr>
          <p:cNvSpPr>
            <a:spLocks noChangeArrowheads="1"/>
          </p:cNvSpPr>
          <p:nvPr/>
        </p:nvSpPr>
        <p:spPr bwMode="auto">
          <a:xfrm>
            <a:off x="468313" y="1268413"/>
            <a:ext cx="8675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b="1">
                <a:latin typeface="Times New Roman" panose="02020603050405020304" pitchFamily="18" charset="0"/>
                <a:ea typeface="楷体_GB2312" pitchFamily="49" charset="-122"/>
              </a:rPr>
              <a:t>        </a:t>
            </a:r>
            <a:r>
              <a:rPr lang="zh-CN" altLang="en-US" b="1">
                <a:solidFill>
                  <a:srgbClr val="FF0000"/>
                </a:solidFill>
                <a:latin typeface="Times New Roman" panose="02020603050405020304" pitchFamily="18" charset="0"/>
                <a:ea typeface="楷体_GB2312" pitchFamily="49" charset="-122"/>
              </a:rPr>
              <a:t>玻尔假定：</a:t>
            </a:r>
            <a:r>
              <a:rPr lang="zh-CN" altLang="en-US" b="1">
                <a:latin typeface="Times New Roman" panose="02020603050405020304" pitchFamily="18" charset="0"/>
                <a:ea typeface="楷体_GB2312" pitchFamily="49" charset="-122"/>
              </a:rPr>
              <a:t>当电子从一个定态轨道跃迁到另一个时，以电磁波形式放出（吸收）能量</a:t>
            </a:r>
            <a:r>
              <a:rPr lang="en-US" altLang="zh-CN" b="1" i="1">
                <a:latin typeface="Times New Roman" panose="02020603050405020304" pitchFamily="18" charset="0"/>
                <a:ea typeface="楷体_GB2312" pitchFamily="49" charset="-122"/>
              </a:rPr>
              <a:t>hv</a:t>
            </a:r>
            <a:r>
              <a:rPr lang="zh-CN" altLang="en-US" b="1">
                <a:latin typeface="Times New Roman" panose="02020603050405020304" pitchFamily="18" charset="0"/>
                <a:ea typeface="楷体_GB2312" pitchFamily="49" charset="-122"/>
              </a:rPr>
              <a:t>， </a:t>
            </a:r>
          </a:p>
        </p:txBody>
      </p:sp>
      <p:graphicFrame>
        <p:nvGraphicFramePr>
          <p:cNvPr id="242694" name="Object 6">
            <a:extLst>
              <a:ext uri="{FF2B5EF4-FFF2-40B4-BE49-F238E27FC236}">
                <a16:creationId xmlns:a16="http://schemas.microsoft.com/office/drawing/2014/main" id="{A6F6F6E1-DCA6-49FB-852D-79E8D3280A3C}"/>
              </a:ext>
            </a:extLst>
          </p:cNvPr>
          <p:cNvGraphicFramePr>
            <a:graphicFrameLocks noChangeAspect="1"/>
          </p:cNvGraphicFramePr>
          <p:nvPr/>
        </p:nvGraphicFramePr>
        <p:xfrm>
          <a:off x="1547813" y="4221163"/>
          <a:ext cx="2016125" cy="1098550"/>
        </p:xfrm>
        <a:graphic>
          <a:graphicData uri="http://schemas.openxmlformats.org/presentationml/2006/ole">
            <mc:AlternateContent xmlns:mc="http://schemas.openxmlformats.org/markup-compatibility/2006">
              <mc:Choice xmlns:v="urn:schemas-microsoft-com:vml" Requires="v">
                <p:oleObj spid="_x0000_s242697" name="公式" r:id="rId5" imgW="1091880" imgH="596880" progId="Equation.3">
                  <p:embed/>
                </p:oleObj>
              </mc:Choice>
              <mc:Fallback>
                <p:oleObj name="公式" r:id="rId5" imgW="1091880" imgH="5968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221163"/>
                        <a:ext cx="2016125" cy="1098550"/>
                      </a:xfrm>
                      <a:prstGeom prst="rect">
                        <a:avLst/>
                      </a:prstGeom>
                      <a:solidFill>
                        <a:srgbClr val="CCFFCC"/>
                      </a:solidFill>
                    </p:spPr>
                  </p:pic>
                </p:oleObj>
              </mc:Fallback>
            </mc:AlternateContent>
          </a:graphicData>
        </a:graphic>
      </p:graphicFrame>
      <p:sp>
        <p:nvSpPr>
          <p:cNvPr id="242695" name="Rectangle 7">
            <a:extLst>
              <a:ext uri="{FF2B5EF4-FFF2-40B4-BE49-F238E27FC236}">
                <a16:creationId xmlns:a16="http://schemas.microsoft.com/office/drawing/2014/main" id="{63EAB87B-2875-4B5D-9FF6-D3BD38447FE3}"/>
              </a:ext>
            </a:extLst>
          </p:cNvPr>
          <p:cNvSpPr>
            <a:spLocks noChangeArrowheads="1"/>
          </p:cNvSpPr>
          <p:nvPr/>
        </p:nvSpPr>
        <p:spPr bwMode="auto">
          <a:xfrm>
            <a:off x="323850" y="5445125"/>
            <a:ext cx="8496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由此形式，里德伯公式就得到了解释：它代表电子从定态</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（能量为</a:t>
            </a:r>
            <a:r>
              <a:rPr lang="en-US" altLang="zh-CN" b="1" i="1">
                <a:latin typeface="Times New Roman" panose="02020603050405020304" pitchFamily="18" charset="0"/>
                <a:ea typeface="楷体_GB2312" pitchFamily="49" charset="-122"/>
              </a:rPr>
              <a:t>E</a:t>
            </a:r>
            <a:r>
              <a:rPr lang="en-US" altLang="zh-CN" b="1" i="1" baseline="-25000">
                <a:latin typeface="Times New Roman" panose="02020603050405020304" pitchFamily="18" charset="0"/>
                <a:ea typeface="楷体_GB2312" pitchFamily="49" charset="-122"/>
              </a:rPr>
              <a:t>n</a:t>
            </a:r>
            <a:r>
              <a:rPr lang="en-US" altLang="zh-CN" b="1" baseline="-25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）跃迁到</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（能量为</a:t>
            </a:r>
            <a:r>
              <a:rPr lang="en-US" altLang="zh-CN" b="1" i="1">
                <a:latin typeface="Times New Roman" panose="02020603050405020304" pitchFamily="18" charset="0"/>
                <a:ea typeface="楷体_GB2312" pitchFamily="49" charset="-122"/>
              </a:rPr>
              <a:t>E</a:t>
            </a:r>
            <a:r>
              <a:rPr lang="en-US" altLang="zh-CN" b="1" i="1" baseline="-25000">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）时释放的能量，相应的波长为</a:t>
            </a:r>
            <a:r>
              <a:rPr lang="en-US" altLang="zh-CN" b="1">
                <a:latin typeface="Times New Roman" panose="02020603050405020304" pitchFamily="18" charset="0"/>
                <a:ea typeface="楷体_GB2312" pitchFamily="49" charset="-122"/>
              </a:rPr>
              <a:t>λ</a:t>
            </a:r>
            <a:r>
              <a:rPr lang="zh-CN" altLang="en-US" b="1">
                <a:latin typeface="Times New Roman" panose="02020603050405020304" pitchFamily="18" charset="0"/>
                <a:ea typeface="楷体_GB2312" pitchFamily="49" charset="-122"/>
              </a:rPr>
              <a:t>，频率为</a:t>
            </a:r>
            <a:r>
              <a:rPr lang="en-US" altLang="zh-CN" b="1" i="1">
                <a:latin typeface="Times New Roman" panose="02020603050405020304" pitchFamily="18" charset="0"/>
                <a:ea typeface="楷体_GB2312" pitchFamily="49" charset="-122"/>
              </a:rPr>
              <a:t>ν</a:t>
            </a:r>
            <a:r>
              <a:rPr lang="zh-CN" altLang="en-US" b="1">
                <a:latin typeface="Times New Roman" panose="02020603050405020304" pitchFamily="18" charset="0"/>
                <a:ea typeface="楷体_GB2312" pitchFamily="49" charset="-122"/>
              </a:rPr>
              <a:t>。</a:t>
            </a:r>
          </a:p>
        </p:txBody>
      </p:sp>
    </p:spTree>
  </p:cSld>
  <p:clrMapOvr>
    <a:masterClrMapping/>
  </p:clrMapOvr>
  <p:transition spd="med">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a:extLst>
              <a:ext uri="{FF2B5EF4-FFF2-40B4-BE49-F238E27FC236}">
                <a16:creationId xmlns:a16="http://schemas.microsoft.com/office/drawing/2014/main" id="{FF70CC85-FF18-4E2C-B800-48C4C472295C}"/>
              </a:ext>
            </a:extLst>
          </p:cNvPr>
          <p:cNvSpPr txBox="1">
            <a:spLocks noChangeArrowheads="1"/>
          </p:cNvSpPr>
          <p:nvPr/>
        </p:nvSpPr>
        <p:spPr bwMode="auto">
          <a:xfrm>
            <a:off x="5999163" y="514826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accent2"/>
              </a:buClr>
              <a:buSzPct val="80000"/>
              <a:buFont typeface="Wingdings" panose="05000000000000000000" pitchFamily="2" charset="2"/>
              <a:buChar char="l"/>
            </a:pPr>
            <a:endParaRPr lang="zh-CN" altLang="en-US" b="1">
              <a:latin typeface="黑体" panose="02010609060101010101" pitchFamily="49" charset="-122"/>
              <a:ea typeface="楷体_GB2312" pitchFamily="49" charset="-122"/>
            </a:endParaRPr>
          </a:p>
        </p:txBody>
      </p:sp>
      <p:pic>
        <p:nvPicPr>
          <p:cNvPr id="323587" name="Picture 3" descr="kq">
            <a:extLst>
              <a:ext uri="{FF2B5EF4-FFF2-40B4-BE49-F238E27FC236}">
                <a16:creationId xmlns:a16="http://schemas.microsoft.com/office/drawing/2014/main" id="{B180ED99-F4B8-4DF3-917A-9444618A3A45}"/>
              </a:ext>
            </a:extLst>
          </p:cNvPr>
          <p:cNvPicPr>
            <a:picLocks noChangeAspect="1" noChangeArrowheads="1"/>
          </p:cNvPicPr>
          <p:nvPr/>
        </p:nvPicPr>
        <p:blipFill>
          <a:blip r:embed="rId2">
            <a:clrChange>
              <a:clrFrom>
                <a:srgbClr val="FFFFFF"/>
              </a:clrFrom>
              <a:clrTo>
                <a:srgbClr val="FFFFFF">
                  <a:alpha val="0"/>
                </a:srgbClr>
              </a:clrTo>
            </a:clrChange>
            <a:lum bright="-24000"/>
            <a:extLst>
              <a:ext uri="{28A0092B-C50C-407E-A947-70E740481C1C}">
                <a14:useLocalDpi xmlns:a14="http://schemas.microsoft.com/office/drawing/2010/main" val="0"/>
              </a:ext>
            </a:extLst>
          </a:blip>
          <a:srcRect/>
          <a:stretch>
            <a:fillRect/>
          </a:stretch>
        </p:blipFill>
        <p:spPr bwMode="auto">
          <a:xfrm>
            <a:off x="1116013" y="1268413"/>
            <a:ext cx="4724400" cy="3479800"/>
          </a:xfrm>
          <a:prstGeom prst="rect">
            <a:avLst/>
          </a:prstGeom>
          <a:solidFill>
            <a:srgbClr val="CCFF99"/>
          </a:solidFill>
          <a:ln w="9525">
            <a:solidFill>
              <a:srgbClr val="FF00FF"/>
            </a:solidFill>
            <a:miter lim="800000"/>
            <a:headEnd/>
            <a:tailEnd/>
          </a:ln>
        </p:spPr>
      </p:pic>
      <p:sp>
        <p:nvSpPr>
          <p:cNvPr id="323588" name="Text Box 4">
            <a:extLst>
              <a:ext uri="{FF2B5EF4-FFF2-40B4-BE49-F238E27FC236}">
                <a16:creationId xmlns:a16="http://schemas.microsoft.com/office/drawing/2014/main" id="{E8F7C0E6-2B87-4D4C-BA2C-D03CE04153E6}"/>
              </a:ext>
            </a:extLst>
          </p:cNvPr>
          <p:cNvSpPr txBox="1">
            <a:spLocks noChangeArrowheads="1"/>
          </p:cNvSpPr>
          <p:nvPr/>
        </p:nvSpPr>
        <p:spPr bwMode="auto">
          <a:xfrm>
            <a:off x="2555875" y="5157788"/>
            <a:ext cx="1409700" cy="457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spcBef>
                <a:spcPct val="20000"/>
              </a:spcBef>
              <a:buClr>
                <a:schemeClr val="accent2"/>
              </a:buClr>
              <a:buSzPct val="80000"/>
              <a:buFont typeface="Wingdings" panose="05000000000000000000" pitchFamily="2" charset="2"/>
              <a:buNone/>
            </a:pPr>
            <a:r>
              <a:rPr lang="zh-CN" altLang="en-US" b="1">
                <a:solidFill>
                  <a:srgbClr val="FF00FF"/>
                </a:solidFill>
                <a:latin typeface="黑体" panose="02010609060101010101" pitchFamily="49" charset="-122"/>
                <a:ea typeface="楷体_GB2312" pitchFamily="49" charset="-122"/>
              </a:rPr>
              <a:t>空腔小孔</a:t>
            </a:r>
            <a:endParaRPr lang="zh-CN" altLang="en-US" b="1">
              <a:latin typeface="黑体" panose="02010609060101010101" pitchFamily="49" charset="-122"/>
              <a:ea typeface="楷体_GB2312" pitchFamily="49" charset="-122"/>
            </a:endParaRPr>
          </a:p>
        </p:txBody>
      </p:sp>
      <p:grpSp>
        <p:nvGrpSpPr>
          <p:cNvPr id="323589" name="Group 5">
            <a:extLst>
              <a:ext uri="{FF2B5EF4-FFF2-40B4-BE49-F238E27FC236}">
                <a16:creationId xmlns:a16="http://schemas.microsoft.com/office/drawing/2014/main" id="{C304B03C-5465-4136-A1CD-B408BFFCCBF7}"/>
              </a:ext>
            </a:extLst>
          </p:cNvPr>
          <p:cNvGrpSpPr>
            <a:grpSpLocks/>
          </p:cNvGrpSpPr>
          <p:nvPr/>
        </p:nvGrpSpPr>
        <p:grpSpPr bwMode="auto">
          <a:xfrm>
            <a:off x="6303963" y="1262063"/>
            <a:ext cx="2286000" cy="3200400"/>
            <a:chOff x="240" y="2784"/>
            <a:chExt cx="1231" cy="1325"/>
          </a:xfrm>
        </p:grpSpPr>
        <p:sp>
          <p:nvSpPr>
            <p:cNvPr id="323590" name="Rectangle 6">
              <a:extLst>
                <a:ext uri="{FF2B5EF4-FFF2-40B4-BE49-F238E27FC236}">
                  <a16:creationId xmlns:a16="http://schemas.microsoft.com/office/drawing/2014/main" id="{31D47E75-3C89-4CBF-911F-3AE27B388F00}"/>
                </a:ext>
              </a:extLst>
            </p:cNvPr>
            <p:cNvSpPr>
              <a:spLocks noChangeArrowheads="1"/>
            </p:cNvSpPr>
            <p:nvPr/>
          </p:nvSpPr>
          <p:spPr bwMode="auto">
            <a:xfrm>
              <a:off x="244" y="3519"/>
              <a:ext cx="1224" cy="586"/>
            </a:xfrm>
            <a:prstGeom prst="rect">
              <a:avLst/>
            </a:prstGeom>
            <a:solidFill>
              <a:srgbClr val="7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1" name="Freeform 7">
              <a:extLst>
                <a:ext uri="{FF2B5EF4-FFF2-40B4-BE49-F238E27FC236}">
                  <a16:creationId xmlns:a16="http://schemas.microsoft.com/office/drawing/2014/main" id="{758D434E-A9FD-40FC-99BF-7EE9C236C9DB}"/>
                </a:ext>
              </a:extLst>
            </p:cNvPr>
            <p:cNvSpPr>
              <a:spLocks/>
            </p:cNvSpPr>
            <p:nvPr/>
          </p:nvSpPr>
          <p:spPr bwMode="auto">
            <a:xfrm>
              <a:off x="244" y="3515"/>
              <a:ext cx="1227" cy="8"/>
            </a:xfrm>
            <a:custGeom>
              <a:avLst/>
              <a:gdLst>
                <a:gd name="T0" fmla="*/ 2454 w 2454"/>
                <a:gd name="T1" fmla="*/ 8 h 15"/>
                <a:gd name="T2" fmla="*/ 2447 w 2454"/>
                <a:gd name="T3" fmla="*/ 0 h 15"/>
                <a:gd name="T4" fmla="*/ 0 w 2454"/>
                <a:gd name="T5" fmla="*/ 0 h 15"/>
                <a:gd name="T6" fmla="*/ 0 w 2454"/>
                <a:gd name="T7" fmla="*/ 15 h 15"/>
                <a:gd name="T8" fmla="*/ 2447 w 2454"/>
                <a:gd name="T9" fmla="*/ 15 h 15"/>
                <a:gd name="T10" fmla="*/ 2439 w 2454"/>
                <a:gd name="T11" fmla="*/ 8 h 15"/>
                <a:gd name="T12" fmla="*/ 2454 w 2454"/>
                <a:gd name="T13" fmla="*/ 8 h 15"/>
                <a:gd name="T14" fmla="*/ 2454 w 2454"/>
                <a:gd name="T15" fmla="*/ 0 h 15"/>
                <a:gd name="T16" fmla="*/ 2447 w 2454"/>
                <a:gd name="T17" fmla="*/ 0 h 15"/>
                <a:gd name="T18" fmla="*/ 2454 w 2454"/>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15">
                  <a:moveTo>
                    <a:pt x="2454" y="8"/>
                  </a:moveTo>
                  <a:lnTo>
                    <a:pt x="2447" y="0"/>
                  </a:lnTo>
                  <a:lnTo>
                    <a:pt x="0" y="0"/>
                  </a:lnTo>
                  <a:lnTo>
                    <a:pt x="0" y="15"/>
                  </a:lnTo>
                  <a:lnTo>
                    <a:pt x="2447" y="15"/>
                  </a:lnTo>
                  <a:lnTo>
                    <a:pt x="2439" y="8"/>
                  </a:lnTo>
                  <a:lnTo>
                    <a:pt x="2454" y="8"/>
                  </a:lnTo>
                  <a:lnTo>
                    <a:pt x="2454" y="0"/>
                  </a:lnTo>
                  <a:lnTo>
                    <a:pt x="2447" y="0"/>
                  </a:lnTo>
                  <a:lnTo>
                    <a:pt x="245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92" name="Freeform 8">
              <a:extLst>
                <a:ext uri="{FF2B5EF4-FFF2-40B4-BE49-F238E27FC236}">
                  <a16:creationId xmlns:a16="http://schemas.microsoft.com/office/drawing/2014/main" id="{E6AE9BD4-CE9A-4186-A50D-657375EDCC6F}"/>
                </a:ext>
              </a:extLst>
            </p:cNvPr>
            <p:cNvSpPr>
              <a:spLocks/>
            </p:cNvSpPr>
            <p:nvPr/>
          </p:nvSpPr>
          <p:spPr bwMode="auto">
            <a:xfrm>
              <a:off x="1464" y="3519"/>
              <a:ext cx="7" cy="590"/>
            </a:xfrm>
            <a:custGeom>
              <a:avLst/>
              <a:gdLst>
                <a:gd name="T0" fmla="*/ 8 w 15"/>
                <a:gd name="T1" fmla="*/ 1179 h 1179"/>
                <a:gd name="T2" fmla="*/ 15 w 15"/>
                <a:gd name="T3" fmla="*/ 1171 h 1179"/>
                <a:gd name="T4" fmla="*/ 15 w 15"/>
                <a:gd name="T5" fmla="*/ 0 h 1179"/>
                <a:gd name="T6" fmla="*/ 0 w 15"/>
                <a:gd name="T7" fmla="*/ 0 h 1179"/>
                <a:gd name="T8" fmla="*/ 0 w 15"/>
                <a:gd name="T9" fmla="*/ 1171 h 1179"/>
                <a:gd name="T10" fmla="*/ 8 w 15"/>
                <a:gd name="T11" fmla="*/ 1164 h 1179"/>
                <a:gd name="T12" fmla="*/ 8 w 15"/>
                <a:gd name="T13" fmla="*/ 1179 h 1179"/>
                <a:gd name="T14" fmla="*/ 15 w 15"/>
                <a:gd name="T15" fmla="*/ 1179 h 1179"/>
                <a:gd name="T16" fmla="*/ 15 w 15"/>
                <a:gd name="T17" fmla="*/ 1171 h 1179"/>
                <a:gd name="T18" fmla="*/ 8 w 15"/>
                <a:gd name="T19" fmla="*/ 1179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79">
                  <a:moveTo>
                    <a:pt x="8" y="1179"/>
                  </a:moveTo>
                  <a:lnTo>
                    <a:pt x="15" y="1171"/>
                  </a:lnTo>
                  <a:lnTo>
                    <a:pt x="15" y="0"/>
                  </a:lnTo>
                  <a:lnTo>
                    <a:pt x="0" y="0"/>
                  </a:lnTo>
                  <a:lnTo>
                    <a:pt x="0" y="1171"/>
                  </a:lnTo>
                  <a:lnTo>
                    <a:pt x="8" y="1164"/>
                  </a:lnTo>
                  <a:lnTo>
                    <a:pt x="8" y="1179"/>
                  </a:lnTo>
                  <a:lnTo>
                    <a:pt x="15" y="1179"/>
                  </a:lnTo>
                  <a:lnTo>
                    <a:pt x="15" y="1171"/>
                  </a:lnTo>
                  <a:lnTo>
                    <a:pt x="8" y="11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93" name="Freeform 9">
              <a:extLst>
                <a:ext uri="{FF2B5EF4-FFF2-40B4-BE49-F238E27FC236}">
                  <a16:creationId xmlns:a16="http://schemas.microsoft.com/office/drawing/2014/main" id="{CDCABE6E-EA3A-4FAA-95B0-6671C3826EBA}"/>
                </a:ext>
              </a:extLst>
            </p:cNvPr>
            <p:cNvSpPr>
              <a:spLocks/>
            </p:cNvSpPr>
            <p:nvPr/>
          </p:nvSpPr>
          <p:spPr bwMode="auto">
            <a:xfrm>
              <a:off x="240" y="4102"/>
              <a:ext cx="1228" cy="7"/>
            </a:xfrm>
            <a:custGeom>
              <a:avLst/>
              <a:gdLst>
                <a:gd name="T0" fmla="*/ 0 w 2455"/>
                <a:gd name="T1" fmla="*/ 7 h 15"/>
                <a:gd name="T2" fmla="*/ 8 w 2455"/>
                <a:gd name="T3" fmla="*/ 15 h 15"/>
                <a:gd name="T4" fmla="*/ 2455 w 2455"/>
                <a:gd name="T5" fmla="*/ 15 h 15"/>
                <a:gd name="T6" fmla="*/ 2455 w 2455"/>
                <a:gd name="T7" fmla="*/ 0 h 15"/>
                <a:gd name="T8" fmla="*/ 8 w 2455"/>
                <a:gd name="T9" fmla="*/ 0 h 15"/>
                <a:gd name="T10" fmla="*/ 15 w 2455"/>
                <a:gd name="T11" fmla="*/ 7 h 15"/>
                <a:gd name="T12" fmla="*/ 0 w 2455"/>
                <a:gd name="T13" fmla="*/ 7 h 15"/>
                <a:gd name="T14" fmla="*/ 0 w 2455"/>
                <a:gd name="T15" fmla="*/ 15 h 15"/>
                <a:gd name="T16" fmla="*/ 8 w 2455"/>
                <a:gd name="T17" fmla="*/ 15 h 15"/>
                <a:gd name="T18" fmla="*/ 0 w 245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5" h="15">
                  <a:moveTo>
                    <a:pt x="0" y="7"/>
                  </a:moveTo>
                  <a:lnTo>
                    <a:pt x="8" y="15"/>
                  </a:lnTo>
                  <a:lnTo>
                    <a:pt x="2455" y="15"/>
                  </a:lnTo>
                  <a:lnTo>
                    <a:pt x="2455"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94" name="Freeform 10">
              <a:extLst>
                <a:ext uri="{FF2B5EF4-FFF2-40B4-BE49-F238E27FC236}">
                  <a16:creationId xmlns:a16="http://schemas.microsoft.com/office/drawing/2014/main" id="{5F7FC34D-A15E-4F47-AB61-FD66BC171714}"/>
                </a:ext>
              </a:extLst>
            </p:cNvPr>
            <p:cNvSpPr>
              <a:spLocks/>
            </p:cNvSpPr>
            <p:nvPr/>
          </p:nvSpPr>
          <p:spPr bwMode="auto">
            <a:xfrm>
              <a:off x="240" y="3515"/>
              <a:ext cx="7" cy="590"/>
            </a:xfrm>
            <a:custGeom>
              <a:avLst/>
              <a:gdLst>
                <a:gd name="T0" fmla="*/ 8 w 15"/>
                <a:gd name="T1" fmla="*/ 0 h 1179"/>
                <a:gd name="T2" fmla="*/ 0 w 15"/>
                <a:gd name="T3" fmla="*/ 8 h 1179"/>
                <a:gd name="T4" fmla="*/ 0 w 15"/>
                <a:gd name="T5" fmla="*/ 1179 h 1179"/>
                <a:gd name="T6" fmla="*/ 15 w 15"/>
                <a:gd name="T7" fmla="*/ 1179 h 1179"/>
                <a:gd name="T8" fmla="*/ 15 w 15"/>
                <a:gd name="T9" fmla="*/ 8 h 1179"/>
                <a:gd name="T10" fmla="*/ 8 w 15"/>
                <a:gd name="T11" fmla="*/ 15 h 1179"/>
                <a:gd name="T12" fmla="*/ 8 w 15"/>
                <a:gd name="T13" fmla="*/ 0 h 1179"/>
                <a:gd name="T14" fmla="*/ 0 w 15"/>
                <a:gd name="T15" fmla="*/ 0 h 1179"/>
                <a:gd name="T16" fmla="*/ 0 w 15"/>
                <a:gd name="T17" fmla="*/ 8 h 1179"/>
                <a:gd name="T18" fmla="*/ 8 w 15"/>
                <a:gd name="T19"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79">
                  <a:moveTo>
                    <a:pt x="8" y="0"/>
                  </a:moveTo>
                  <a:lnTo>
                    <a:pt x="0" y="8"/>
                  </a:lnTo>
                  <a:lnTo>
                    <a:pt x="0" y="1179"/>
                  </a:lnTo>
                  <a:lnTo>
                    <a:pt x="15" y="1179"/>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95" name="Freeform 11">
              <a:extLst>
                <a:ext uri="{FF2B5EF4-FFF2-40B4-BE49-F238E27FC236}">
                  <a16:creationId xmlns:a16="http://schemas.microsoft.com/office/drawing/2014/main" id="{85E9EBFF-8B4F-4F35-883B-ED77FBD263F1}"/>
                </a:ext>
              </a:extLst>
            </p:cNvPr>
            <p:cNvSpPr>
              <a:spLocks/>
            </p:cNvSpPr>
            <p:nvPr/>
          </p:nvSpPr>
          <p:spPr bwMode="auto">
            <a:xfrm>
              <a:off x="330" y="3789"/>
              <a:ext cx="1057" cy="277"/>
            </a:xfrm>
            <a:custGeom>
              <a:avLst/>
              <a:gdLst>
                <a:gd name="T0" fmla="*/ 11 w 2114"/>
                <a:gd name="T1" fmla="*/ 554 h 554"/>
                <a:gd name="T2" fmla="*/ 2113 w 2114"/>
                <a:gd name="T3" fmla="*/ 554 h 554"/>
                <a:gd name="T4" fmla="*/ 2114 w 2114"/>
                <a:gd name="T5" fmla="*/ 139 h 554"/>
                <a:gd name="T6" fmla="*/ 2067 w 2114"/>
                <a:gd name="T7" fmla="*/ 131 h 554"/>
                <a:gd name="T8" fmla="*/ 2062 w 2114"/>
                <a:gd name="T9" fmla="*/ 124 h 554"/>
                <a:gd name="T10" fmla="*/ 2056 w 2114"/>
                <a:gd name="T11" fmla="*/ 116 h 554"/>
                <a:gd name="T12" fmla="*/ 2049 w 2114"/>
                <a:gd name="T13" fmla="*/ 109 h 554"/>
                <a:gd name="T14" fmla="*/ 2043 w 2114"/>
                <a:gd name="T15" fmla="*/ 103 h 554"/>
                <a:gd name="T16" fmla="*/ 2009 w 2114"/>
                <a:gd name="T17" fmla="*/ 129 h 554"/>
                <a:gd name="T18" fmla="*/ 2016 w 2114"/>
                <a:gd name="T19" fmla="*/ 95 h 554"/>
                <a:gd name="T20" fmla="*/ 1996 w 2114"/>
                <a:gd name="T21" fmla="*/ 92 h 554"/>
                <a:gd name="T22" fmla="*/ 1975 w 2114"/>
                <a:gd name="T23" fmla="*/ 147 h 554"/>
                <a:gd name="T24" fmla="*/ 1971 w 2114"/>
                <a:gd name="T25" fmla="*/ 110 h 554"/>
                <a:gd name="T26" fmla="*/ 1953 w 2114"/>
                <a:gd name="T27" fmla="*/ 103 h 554"/>
                <a:gd name="T28" fmla="*/ 1960 w 2114"/>
                <a:gd name="T29" fmla="*/ 163 h 554"/>
                <a:gd name="T30" fmla="*/ 1945 w 2114"/>
                <a:gd name="T31" fmla="*/ 146 h 554"/>
                <a:gd name="T32" fmla="*/ 1922 w 2114"/>
                <a:gd name="T33" fmla="*/ 186 h 554"/>
                <a:gd name="T34" fmla="*/ 296 w 2114"/>
                <a:gd name="T35" fmla="*/ 92 h 554"/>
                <a:gd name="T36" fmla="*/ 132 w 2114"/>
                <a:gd name="T37" fmla="*/ 0 h 554"/>
                <a:gd name="T38" fmla="*/ 110 w 2114"/>
                <a:gd name="T39" fmla="*/ 8 h 554"/>
                <a:gd name="T40" fmla="*/ 94 w 2114"/>
                <a:gd name="T41" fmla="*/ 2 h 554"/>
                <a:gd name="T42" fmla="*/ 83 w 2114"/>
                <a:gd name="T43" fmla="*/ 60 h 554"/>
                <a:gd name="T44" fmla="*/ 69 w 2114"/>
                <a:gd name="T45" fmla="*/ 26 h 554"/>
                <a:gd name="T46" fmla="*/ 54 w 2114"/>
                <a:gd name="T47" fmla="*/ 33 h 554"/>
                <a:gd name="T48" fmla="*/ 53 w 2114"/>
                <a:gd name="T49" fmla="*/ 92 h 554"/>
                <a:gd name="T50" fmla="*/ 41 w 2114"/>
                <a:gd name="T51" fmla="*/ 45 h 554"/>
                <a:gd name="T52" fmla="*/ 30 w 2114"/>
                <a:gd name="T53" fmla="*/ 50 h 554"/>
                <a:gd name="T54" fmla="*/ 30 w 2114"/>
                <a:gd name="T55" fmla="*/ 142 h 554"/>
                <a:gd name="T56" fmla="*/ 15 w 2114"/>
                <a:gd name="T57" fmla="*/ 116 h 554"/>
                <a:gd name="T58" fmla="*/ 0 w 2114"/>
                <a:gd name="T59" fmla="*/ 126 h 554"/>
                <a:gd name="T60" fmla="*/ 10 w 2114"/>
                <a:gd name="T61" fmla="*/ 201 h 554"/>
                <a:gd name="T62" fmla="*/ 13 w 2114"/>
                <a:gd name="T63" fmla="*/ 331 h 554"/>
                <a:gd name="T64" fmla="*/ 13 w 2114"/>
                <a:gd name="T65" fmla="*/ 465 h 554"/>
                <a:gd name="T66" fmla="*/ 11 w 2114"/>
                <a:gd name="T6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14" h="554">
                  <a:moveTo>
                    <a:pt x="11" y="554"/>
                  </a:moveTo>
                  <a:lnTo>
                    <a:pt x="2113" y="554"/>
                  </a:lnTo>
                  <a:lnTo>
                    <a:pt x="2114" y="139"/>
                  </a:lnTo>
                  <a:lnTo>
                    <a:pt x="2067" y="131"/>
                  </a:lnTo>
                  <a:lnTo>
                    <a:pt x="2062" y="124"/>
                  </a:lnTo>
                  <a:lnTo>
                    <a:pt x="2056" y="116"/>
                  </a:lnTo>
                  <a:lnTo>
                    <a:pt x="2049" y="109"/>
                  </a:lnTo>
                  <a:lnTo>
                    <a:pt x="2043" y="103"/>
                  </a:lnTo>
                  <a:lnTo>
                    <a:pt x="2009" y="129"/>
                  </a:lnTo>
                  <a:lnTo>
                    <a:pt x="2016" y="95"/>
                  </a:lnTo>
                  <a:lnTo>
                    <a:pt x="1996" y="92"/>
                  </a:lnTo>
                  <a:lnTo>
                    <a:pt x="1975" y="147"/>
                  </a:lnTo>
                  <a:lnTo>
                    <a:pt x="1971" y="110"/>
                  </a:lnTo>
                  <a:lnTo>
                    <a:pt x="1953" y="103"/>
                  </a:lnTo>
                  <a:lnTo>
                    <a:pt x="1960" y="163"/>
                  </a:lnTo>
                  <a:lnTo>
                    <a:pt x="1945" y="146"/>
                  </a:lnTo>
                  <a:lnTo>
                    <a:pt x="1922" y="186"/>
                  </a:lnTo>
                  <a:lnTo>
                    <a:pt x="296" y="92"/>
                  </a:lnTo>
                  <a:lnTo>
                    <a:pt x="132" y="0"/>
                  </a:lnTo>
                  <a:lnTo>
                    <a:pt x="110" y="8"/>
                  </a:lnTo>
                  <a:lnTo>
                    <a:pt x="94" y="2"/>
                  </a:lnTo>
                  <a:lnTo>
                    <a:pt x="83" y="60"/>
                  </a:lnTo>
                  <a:lnTo>
                    <a:pt x="69" y="26"/>
                  </a:lnTo>
                  <a:lnTo>
                    <a:pt x="54" y="33"/>
                  </a:lnTo>
                  <a:lnTo>
                    <a:pt x="53" y="92"/>
                  </a:lnTo>
                  <a:lnTo>
                    <a:pt x="41" y="45"/>
                  </a:lnTo>
                  <a:lnTo>
                    <a:pt x="30" y="50"/>
                  </a:lnTo>
                  <a:lnTo>
                    <a:pt x="30" y="142"/>
                  </a:lnTo>
                  <a:lnTo>
                    <a:pt x="15" y="116"/>
                  </a:lnTo>
                  <a:lnTo>
                    <a:pt x="0" y="126"/>
                  </a:lnTo>
                  <a:lnTo>
                    <a:pt x="10" y="201"/>
                  </a:lnTo>
                  <a:lnTo>
                    <a:pt x="13" y="331"/>
                  </a:lnTo>
                  <a:lnTo>
                    <a:pt x="13" y="465"/>
                  </a:lnTo>
                  <a:lnTo>
                    <a:pt x="11" y="554"/>
                  </a:lnTo>
                  <a:close/>
                </a:path>
              </a:pathLst>
            </a:custGeom>
            <a:solidFill>
              <a:srgbClr val="02C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96" name="Freeform 12">
              <a:extLst>
                <a:ext uri="{FF2B5EF4-FFF2-40B4-BE49-F238E27FC236}">
                  <a16:creationId xmlns:a16="http://schemas.microsoft.com/office/drawing/2014/main" id="{E2215F55-5047-4820-88AB-7B747B92D838}"/>
                </a:ext>
              </a:extLst>
            </p:cNvPr>
            <p:cNvSpPr>
              <a:spLocks/>
            </p:cNvSpPr>
            <p:nvPr/>
          </p:nvSpPr>
          <p:spPr bwMode="auto">
            <a:xfrm>
              <a:off x="336" y="4062"/>
              <a:ext cx="1054" cy="7"/>
            </a:xfrm>
            <a:custGeom>
              <a:avLst/>
              <a:gdLst>
                <a:gd name="T0" fmla="*/ 2094 w 2109"/>
                <a:gd name="T1" fmla="*/ 8 h 15"/>
                <a:gd name="T2" fmla="*/ 2102 w 2109"/>
                <a:gd name="T3" fmla="*/ 0 h 15"/>
                <a:gd name="T4" fmla="*/ 0 w 2109"/>
                <a:gd name="T5" fmla="*/ 0 h 15"/>
                <a:gd name="T6" fmla="*/ 0 w 2109"/>
                <a:gd name="T7" fmla="*/ 15 h 15"/>
                <a:gd name="T8" fmla="*/ 2102 w 2109"/>
                <a:gd name="T9" fmla="*/ 15 h 15"/>
                <a:gd name="T10" fmla="*/ 2109 w 2109"/>
                <a:gd name="T11" fmla="*/ 8 h 15"/>
                <a:gd name="T12" fmla="*/ 2102 w 2109"/>
                <a:gd name="T13" fmla="*/ 15 h 15"/>
                <a:gd name="T14" fmla="*/ 2109 w 2109"/>
                <a:gd name="T15" fmla="*/ 15 h 15"/>
                <a:gd name="T16" fmla="*/ 2109 w 2109"/>
                <a:gd name="T17" fmla="*/ 8 h 15"/>
                <a:gd name="T18" fmla="*/ 2094 w 2109"/>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9" h="15">
                  <a:moveTo>
                    <a:pt x="2094" y="8"/>
                  </a:moveTo>
                  <a:lnTo>
                    <a:pt x="2102" y="0"/>
                  </a:lnTo>
                  <a:lnTo>
                    <a:pt x="0" y="0"/>
                  </a:lnTo>
                  <a:lnTo>
                    <a:pt x="0" y="15"/>
                  </a:lnTo>
                  <a:lnTo>
                    <a:pt x="2102" y="15"/>
                  </a:lnTo>
                  <a:lnTo>
                    <a:pt x="2109" y="8"/>
                  </a:lnTo>
                  <a:lnTo>
                    <a:pt x="2102" y="15"/>
                  </a:lnTo>
                  <a:lnTo>
                    <a:pt x="2109" y="15"/>
                  </a:lnTo>
                  <a:lnTo>
                    <a:pt x="2109" y="8"/>
                  </a:lnTo>
                  <a:lnTo>
                    <a:pt x="209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97" name="Freeform 13">
              <a:extLst>
                <a:ext uri="{FF2B5EF4-FFF2-40B4-BE49-F238E27FC236}">
                  <a16:creationId xmlns:a16="http://schemas.microsoft.com/office/drawing/2014/main" id="{FDC7F0BA-4E94-4C50-8DE2-6625C8E51C29}"/>
                </a:ext>
              </a:extLst>
            </p:cNvPr>
            <p:cNvSpPr>
              <a:spLocks/>
            </p:cNvSpPr>
            <p:nvPr/>
          </p:nvSpPr>
          <p:spPr bwMode="auto">
            <a:xfrm>
              <a:off x="1383" y="3855"/>
              <a:ext cx="8" cy="211"/>
            </a:xfrm>
            <a:custGeom>
              <a:avLst/>
              <a:gdLst>
                <a:gd name="T0" fmla="*/ 8 w 16"/>
                <a:gd name="T1" fmla="*/ 14 h 422"/>
                <a:gd name="T2" fmla="*/ 1 w 16"/>
                <a:gd name="T3" fmla="*/ 7 h 422"/>
                <a:gd name="T4" fmla="*/ 0 w 16"/>
                <a:gd name="T5" fmla="*/ 422 h 422"/>
                <a:gd name="T6" fmla="*/ 15 w 16"/>
                <a:gd name="T7" fmla="*/ 422 h 422"/>
                <a:gd name="T8" fmla="*/ 16 w 16"/>
                <a:gd name="T9" fmla="*/ 7 h 422"/>
                <a:gd name="T10" fmla="*/ 10 w 16"/>
                <a:gd name="T11" fmla="*/ 0 h 422"/>
                <a:gd name="T12" fmla="*/ 16 w 16"/>
                <a:gd name="T13" fmla="*/ 7 h 422"/>
                <a:gd name="T14" fmla="*/ 15 w 16"/>
                <a:gd name="T15" fmla="*/ 1 h 422"/>
                <a:gd name="T16" fmla="*/ 10 w 16"/>
                <a:gd name="T17" fmla="*/ 0 h 422"/>
                <a:gd name="T18" fmla="*/ 8 w 16"/>
                <a:gd name="T19" fmla="*/ 1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422">
                  <a:moveTo>
                    <a:pt x="8" y="14"/>
                  </a:moveTo>
                  <a:lnTo>
                    <a:pt x="1" y="7"/>
                  </a:lnTo>
                  <a:lnTo>
                    <a:pt x="0" y="422"/>
                  </a:lnTo>
                  <a:lnTo>
                    <a:pt x="15" y="422"/>
                  </a:lnTo>
                  <a:lnTo>
                    <a:pt x="16" y="7"/>
                  </a:lnTo>
                  <a:lnTo>
                    <a:pt x="10" y="0"/>
                  </a:lnTo>
                  <a:lnTo>
                    <a:pt x="16" y="7"/>
                  </a:lnTo>
                  <a:lnTo>
                    <a:pt x="15" y="1"/>
                  </a:lnTo>
                  <a:lnTo>
                    <a:pt x="10" y="0"/>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98" name="Freeform 14">
              <a:extLst>
                <a:ext uri="{FF2B5EF4-FFF2-40B4-BE49-F238E27FC236}">
                  <a16:creationId xmlns:a16="http://schemas.microsoft.com/office/drawing/2014/main" id="{02AB3D18-8E2F-4C93-AF36-AAA91E239BFD}"/>
                </a:ext>
              </a:extLst>
            </p:cNvPr>
            <p:cNvSpPr>
              <a:spLocks/>
            </p:cNvSpPr>
            <p:nvPr/>
          </p:nvSpPr>
          <p:spPr bwMode="auto">
            <a:xfrm>
              <a:off x="1362" y="3852"/>
              <a:ext cx="26" cy="10"/>
            </a:xfrm>
            <a:custGeom>
              <a:avLst/>
              <a:gdLst>
                <a:gd name="T0" fmla="*/ 0 w 53"/>
                <a:gd name="T1" fmla="*/ 11 h 21"/>
                <a:gd name="T2" fmla="*/ 51 w 53"/>
                <a:gd name="T3" fmla="*/ 21 h 21"/>
                <a:gd name="T4" fmla="*/ 53 w 53"/>
                <a:gd name="T5" fmla="*/ 7 h 21"/>
                <a:gd name="T6" fmla="*/ 6 w 53"/>
                <a:gd name="T7" fmla="*/ 0 h 21"/>
                <a:gd name="T8" fmla="*/ 10 w 53"/>
                <a:gd name="T9" fmla="*/ 3 h 21"/>
                <a:gd name="T10" fmla="*/ 0 w 53"/>
                <a:gd name="T11" fmla="*/ 11 h 21"/>
                <a:gd name="T12" fmla="*/ 0 w 53"/>
                <a:gd name="T13" fmla="*/ 12 h 21"/>
                <a:gd name="T14" fmla="*/ 1 w 53"/>
                <a:gd name="T15" fmla="*/ 13 h 21"/>
                <a:gd name="T16" fmla="*/ 2 w 53"/>
                <a:gd name="T17" fmla="*/ 13 h 21"/>
                <a:gd name="T18" fmla="*/ 4 w 53"/>
                <a:gd name="T19" fmla="*/ 13 h 21"/>
                <a:gd name="T20" fmla="*/ 0 w 53"/>
                <a:gd name="T21"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21">
                  <a:moveTo>
                    <a:pt x="0" y="11"/>
                  </a:moveTo>
                  <a:lnTo>
                    <a:pt x="51" y="21"/>
                  </a:lnTo>
                  <a:lnTo>
                    <a:pt x="53" y="7"/>
                  </a:lnTo>
                  <a:lnTo>
                    <a:pt x="6" y="0"/>
                  </a:lnTo>
                  <a:lnTo>
                    <a:pt x="10" y="3"/>
                  </a:lnTo>
                  <a:lnTo>
                    <a:pt x="0" y="11"/>
                  </a:lnTo>
                  <a:lnTo>
                    <a:pt x="0" y="12"/>
                  </a:lnTo>
                  <a:lnTo>
                    <a:pt x="1" y="13"/>
                  </a:lnTo>
                  <a:lnTo>
                    <a:pt x="2" y="13"/>
                  </a:lnTo>
                  <a:lnTo>
                    <a:pt x="4" y="13"/>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99" name="Freeform 15">
              <a:extLst>
                <a:ext uri="{FF2B5EF4-FFF2-40B4-BE49-F238E27FC236}">
                  <a16:creationId xmlns:a16="http://schemas.microsoft.com/office/drawing/2014/main" id="{22E518D0-6B90-46DE-AE06-EE14E75D970E}"/>
                </a:ext>
              </a:extLst>
            </p:cNvPr>
            <p:cNvSpPr>
              <a:spLocks/>
            </p:cNvSpPr>
            <p:nvPr/>
          </p:nvSpPr>
          <p:spPr bwMode="auto">
            <a:xfrm>
              <a:off x="1355" y="3844"/>
              <a:ext cx="12" cy="13"/>
            </a:xfrm>
            <a:custGeom>
              <a:avLst/>
              <a:gdLst>
                <a:gd name="T0" fmla="*/ 1 w 24"/>
                <a:gd name="T1" fmla="*/ 10 h 27"/>
                <a:gd name="T2" fmla="*/ 0 w 24"/>
                <a:gd name="T3" fmla="*/ 9 h 27"/>
                <a:gd name="T4" fmla="*/ 14 w 24"/>
                <a:gd name="T5" fmla="*/ 27 h 27"/>
                <a:gd name="T6" fmla="*/ 24 w 24"/>
                <a:gd name="T7" fmla="*/ 19 h 27"/>
                <a:gd name="T8" fmla="*/ 21 w 24"/>
                <a:gd name="T9" fmla="*/ 14 h 27"/>
                <a:gd name="T10" fmla="*/ 18 w 24"/>
                <a:gd name="T11" fmla="*/ 9 h 27"/>
                <a:gd name="T12" fmla="*/ 14 w 24"/>
                <a:gd name="T13" fmla="*/ 5 h 27"/>
                <a:gd name="T14" fmla="*/ 11 w 24"/>
                <a:gd name="T15" fmla="*/ 0 h 27"/>
                <a:gd name="T16" fmla="*/ 12 w 24"/>
                <a:gd name="T17" fmla="*/ 1 h 27"/>
                <a:gd name="T18" fmla="*/ 11 w 24"/>
                <a:gd name="T19" fmla="*/ 0 h 27"/>
                <a:gd name="T20" fmla="*/ 1 w 24"/>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7">
                  <a:moveTo>
                    <a:pt x="1" y="10"/>
                  </a:moveTo>
                  <a:lnTo>
                    <a:pt x="0" y="9"/>
                  </a:lnTo>
                  <a:lnTo>
                    <a:pt x="14" y="27"/>
                  </a:lnTo>
                  <a:lnTo>
                    <a:pt x="24" y="19"/>
                  </a:lnTo>
                  <a:lnTo>
                    <a:pt x="21" y="14"/>
                  </a:lnTo>
                  <a:lnTo>
                    <a:pt x="18" y="9"/>
                  </a:lnTo>
                  <a:lnTo>
                    <a:pt x="14" y="5"/>
                  </a:lnTo>
                  <a:lnTo>
                    <a:pt x="11" y="0"/>
                  </a:lnTo>
                  <a:lnTo>
                    <a:pt x="12" y="1"/>
                  </a:lnTo>
                  <a:lnTo>
                    <a:pt x="11" y="0"/>
                  </a:lnTo>
                  <a:lnTo>
                    <a:pt x="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0" name="Freeform 16">
              <a:extLst>
                <a:ext uri="{FF2B5EF4-FFF2-40B4-BE49-F238E27FC236}">
                  <a16:creationId xmlns:a16="http://schemas.microsoft.com/office/drawing/2014/main" id="{3621012A-830D-4C48-B84F-7A5CE7D62656}"/>
                </a:ext>
              </a:extLst>
            </p:cNvPr>
            <p:cNvSpPr>
              <a:spLocks/>
            </p:cNvSpPr>
            <p:nvPr/>
          </p:nvSpPr>
          <p:spPr bwMode="auto">
            <a:xfrm>
              <a:off x="1349" y="3835"/>
              <a:ext cx="11" cy="14"/>
            </a:xfrm>
            <a:custGeom>
              <a:avLst/>
              <a:gdLst>
                <a:gd name="T0" fmla="*/ 8 w 21"/>
                <a:gd name="T1" fmla="*/ 16 h 26"/>
                <a:gd name="T2" fmla="*/ 0 w 21"/>
                <a:gd name="T3" fmla="*/ 16 h 26"/>
                <a:gd name="T4" fmla="*/ 11 w 21"/>
                <a:gd name="T5" fmla="*/ 26 h 26"/>
                <a:gd name="T6" fmla="*/ 21 w 21"/>
                <a:gd name="T7" fmla="*/ 16 h 26"/>
                <a:gd name="T8" fmla="*/ 8 w 21"/>
                <a:gd name="T9" fmla="*/ 5 h 26"/>
                <a:gd name="T10" fmla="*/ 0 w 21"/>
                <a:gd name="T11" fmla="*/ 5 h 26"/>
                <a:gd name="T12" fmla="*/ 8 w 21"/>
                <a:gd name="T13" fmla="*/ 5 h 26"/>
                <a:gd name="T14" fmla="*/ 5 w 21"/>
                <a:gd name="T15" fmla="*/ 0 h 26"/>
                <a:gd name="T16" fmla="*/ 0 w 21"/>
                <a:gd name="T17" fmla="*/ 5 h 26"/>
                <a:gd name="T18" fmla="*/ 8 w 21"/>
                <a:gd name="T1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6">
                  <a:moveTo>
                    <a:pt x="8" y="16"/>
                  </a:moveTo>
                  <a:lnTo>
                    <a:pt x="0" y="16"/>
                  </a:lnTo>
                  <a:lnTo>
                    <a:pt x="11" y="26"/>
                  </a:lnTo>
                  <a:lnTo>
                    <a:pt x="21" y="16"/>
                  </a:lnTo>
                  <a:lnTo>
                    <a:pt x="8" y="5"/>
                  </a:lnTo>
                  <a:lnTo>
                    <a:pt x="0" y="5"/>
                  </a:lnTo>
                  <a:lnTo>
                    <a:pt x="8" y="5"/>
                  </a:lnTo>
                  <a:lnTo>
                    <a:pt x="5" y="0"/>
                  </a:lnTo>
                  <a:lnTo>
                    <a:pt x="0" y="5"/>
                  </a:lnTo>
                  <a:lnTo>
                    <a:pt x="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1" name="Freeform 17">
              <a:extLst>
                <a:ext uri="{FF2B5EF4-FFF2-40B4-BE49-F238E27FC236}">
                  <a16:creationId xmlns:a16="http://schemas.microsoft.com/office/drawing/2014/main" id="{000E12E7-D49F-4585-8C88-71069B0449DE}"/>
                </a:ext>
              </a:extLst>
            </p:cNvPr>
            <p:cNvSpPr>
              <a:spLocks/>
            </p:cNvSpPr>
            <p:nvPr/>
          </p:nvSpPr>
          <p:spPr bwMode="auto">
            <a:xfrm>
              <a:off x="1329" y="3838"/>
              <a:ext cx="24" cy="25"/>
            </a:xfrm>
            <a:custGeom>
              <a:avLst/>
              <a:gdLst>
                <a:gd name="T0" fmla="*/ 4 w 48"/>
                <a:gd name="T1" fmla="*/ 30 h 49"/>
                <a:gd name="T2" fmla="*/ 15 w 48"/>
                <a:gd name="T3" fmla="*/ 36 h 49"/>
                <a:gd name="T4" fmla="*/ 48 w 48"/>
                <a:gd name="T5" fmla="*/ 11 h 49"/>
                <a:gd name="T6" fmla="*/ 40 w 48"/>
                <a:gd name="T7" fmla="*/ 0 h 49"/>
                <a:gd name="T8" fmla="*/ 7 w 48"/>
                <a:gd name="T9" fmla="*/ 26 h 49"/>
                <a:gd name="T10" fmla="*/ 17 w 48"/>
                <a:gd name="T11" fmla="*/ 32 h 49"/>
                <a:gd name="T12" fmla="*/ 4 w 48"/>
                <a:gd name="T13" fmla="*/ 30 h 49"/>
                <a:gd name="T14" fmla="*/ 0 w 48"/>
                <a:gd name="T15" fmla="*/ 49 h 49"/>
                <a:gd name="T16" fmla="*/ 15 w 48"/>
                <a:gd name="T17" fmla="*/ 36 h 49"/>
                <a:gd name="T18" fmla="*/ 4 w 48"/>
                <a:gd name="T19" fmla="*/ 3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4" y="30"/>
                  </a:moveTo>
                  <a:lnTo>
                    <a:pt x="15" y="36"/>
                  </a:lnTo>
                  <a:lnTo>
                    <a:pt x="48" y="11"/>
                  </a:lnTo>
                  <a:lnTo>
                    <a:pt x="40" y="0"/>
                  </a:lnTo>
                  <a:lnTo>
                    <a:pt x="7" y="26"/>
                  </a:lnTo>
                  <a:lnTo>
                    <a:pt x="17" y="32"/>
                  </a:lnTo>
                  <a:lnTo>
                    <a:pt x="4" y="30"/>
                  </a:lnTo>
                  <a:lnTo>
                    <a:pt x="0" y="49"/>
                  </a:lnTo>
                  <a:lnTo>
                    <a:pt x="15" y="36"/>
                  </a:lnTo>
                  <a:lnTo>
                    <a:pt x="4"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2" name="Freeform 18">
              <a:extLst>
                <a:ext uri="{FF2B5EF4-FFF2-40B4-BE49-F238E27FC236}">
                  <a16:creationId xmlns:a16="http://schemas.microsoft.com/office/drawing/2014/main" id="{924BCED8-9BA7-4075-BF4B-03D0628BFCCC}"/>
                </a:ext>
              </a:extLst>
            </p:cNvPr>
            <p:cNvSpPr>
              <a:spLocks/>
            </p:cNvSpPr>
            <p:nvPr/>
          </p:nvSpPr>
          <p:spPr bwMode="auto">
            <a:xfrm>
              <a:off x="1332" y="3834"/>
              <a:ext cx="11" cy="20"/>
            </a:xfrm>
            <a:custGeom>
              <a:avLst/>
              <a:gdLst>
                <a:gd name="T0" fmla="*/ 13 w 23"/>
                <a:gd name="T1" fmla="*/ 12 h 40"/>
                <a:gd name="T2" fmla="*/ 8 w 23"/>
                <a:gd name="T3" fmla="*/ 4 h 40"/>
                <a:gd name="T4" fmla="*/ 0 w 23"/>
                <a:gd name="T5" fmla="*/ 38 h 40"/>
                <a:gd name="T6" fmla="*/ 13 w 23"/>
                <a:gd name="T7" fmla="*/ 40 h 40"/>
                <a:gd name="T8" fmla="*/ 21 w 23"/>
                <a:gd name="T9" fmla="*/ 6 h 40"/>
                <a:gd name="T10" fmla="*/ 15 w 23"/>
                <a:gd name="T11" fmla="*/ 0 h 40"/>
                <a:gd name="T12" fmla="*/ 21 w 23"/>
                <a:gd name="T13" fmla="*/ 6 h 40"/>
                <a:gd name="T14" fmla="*/ 23 w 23"/>
                <a:gd name="T15" fmla="*/ 1 h 40"/>
                <a:gd name="T16" fmla="*/ 15 w 23"/>
                <a:gd name="T17" fmla="*/ 0 h 40"/>
                <a:gd name="T18" fmla="*/ 13 w 23"/>
                <a:gd name="T1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40">
                  <a:moveTo>
                    <a:pt x="13" y="12"/>
                  </a:moveTo>
                  <a:lnTo>
                    <a:pt x="8" y="4"/>
                  </a:lnTo>
                  <a:lnTo>
                    <a:pt x="0" y="38"/>
                  </a:lnTo>
                  <a:lnTo>
                    <a:pt x="13" y="40"/>
                  </a:lnTo>
                  <a:lnTo>
                    <a:pt x="21" y="6"/>
                  </a:lnTo>
                  <a:lnTo>
                    <a:pt x="15" y="0"/>
                  </a:lnTo>
                  <a:lnTo>
                    <a:pt x="21" y="6"/>
                  </a:lnTo>
                  <a:lnTo>
                    <a:pt x="23" y="1"/>
                  </a:lnTo>
                  <a:lnTo>
                    <a:pt x="15" y="0"/>
                  </a:lnTo>
                  <a:lnTo>
                    <a:pt x="1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3" name="Freeform 19">
              <a:extLst>
                <a:ext uri="{FF2B5EF4-FFF2-40B4-BE49-F238E27FC236}">
                  <a16:creationId xmlns:a16="http://schemas.microsoft.com/office/drawing/2014/main" id="{6CE43325-F348-409F-93A7-C91BC249DAF0}"/>
                </a:ext>
              </a:extLst>
            </p:cNvPr>
            <p:cNvSpPr>
              <a:spLocks/>
            </p:cNvSpPr>
            <p:nvPr/>
          </p:nvSpPr>
          <p:spPr bwMode="auto">
            <a:xfrm>
              <a:off x="1326" y="3830"/>
              <a:ext cx="13" cy="10"/>
            </a:xfrm>
            <a:custGeom>
              <a:avLst/>
              <a:gdLst>
                <a:gd name="T0" fmla="*/ 12 w 26"/>
                <a:gd name="T1" fmla="*/ 10 h 19"/>
                <a:gd name="T2" fmla="*/ 4 w 26"/>
                <a:gd name="T3" fmla="*/ 15 h 19"/>
                <a:gd name="T4" fmla="*/ 24 w 26"/>
                <a:gd name="T5" fmla="*/ 19 h 19"/>
                <a:gd name="T6" fmla="*/ 26 w 26"/>
                <a:gd name="T7" fmla="*/ 7 h 19"/>
                <a:gd name="T8" fmla="*/ 7 w 26"/>
                <a:gd name="T9" fmla="*/ 2 h 19"/>
                <a:gd name="T10" fmla="*/ 0 w 26"/>
                <a:gd name="T11" fmla="*/ 7 h 19"/>
                <a:gd name="T12" fmla="*/ 7 w 26"/>
                <a:gd name="T13" fmla="*/ 2 h 19"/>
                <a:gd name="T14" fmla="*/ 1 w 26"/>
                <a:gd name="T15" fmla="*/ 0 h 19"/>
                <a:gd name="T16" fmla="*/ 0 w 26"/>
                <a:gd name="T17" fmla="*/ 7 h 19"/>
                <a:gd name="T18" fmla="*/ 12 w 26"/>
                <a:gd name="T1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9">
                  <a:moveTo>
                    <a:pt x="12" y="10"/>
                  </a:moveTo>
                  <a:lnTo>
                    <a:pt x="4" y="15"/>
                  </a:lnTo>
                  <a:lnTo>
                    <a:pt x="24" y="19"/>
                  </a:lnTo>
                  <a:lnTo>
                    <a:pt x="26" y="7"/>
                  </a:lnTo>
                  <a:lnTo>
                    <a:pt x="7" y="2"/>
                  </a:lnTo>
                  <a:lnTo>
                    <a:pt x="0" y="7"/>
                  </a:lnTo>
                  <a:lnTo>
                    <a:pt x="7" y="2"/>
                  </a:lnTo>
                  <a:lnTo>
                    <a:pt x="1" y="0"/>
                  </a:lnTo>
                  <a:lnTo>
                    <a:pt x="0"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4" name="Freeform 20">
              <a:extLst>
                <a:ext uri="{FF2B5EF4-FFF2-40B4-BE49-F238E27FC236}">
                  <a16:creationId xmlns:a16="http://schemas.microsoft.com/office/drawing/2014/main" id="{E58F4865-26FE-4A93-A0DE-FAA6596CB0E2}"/>
                </a:ext>
              </a:extLst>
            </p:cNvPr>
            <p:cNvSpPr>
              <a:spLocks/>
            </p:cNvSpPr>
            <p:nvPr/>
          </p:nvSpPr>
          <p:spPr bwMode="auto">
            <a:xfrm>
              <a:off x="1315" y="3834"/>
              <a:ext cx="17" cy="44"/>
            </a:xfrm>
            <a:custGeom>
              <a:avLst/>
              <a:gdLst>
                <a:gd name="T0" fmla="*/ 0 w 34"/>
                <a:gd name="T1" fmla="*/ 57 h 88"/>
                <a:gd name="T2" fmla="*/ 12 w 34"/>
                <a:gd name="T3" fmla="*/ 59 h 88"/>
                <a:gd name="T4" fmla="*/ 34 w 34"/>
                <a:gd name="T5" fmla="*/ 3 h 88"/>
                <a:gd name="T6" fmla="*/ 22 w 34"/>
                <a:gd name="T7" fmla="*/ 0 h 88"/>
                <a:gd name="T8" fmla="*/ 0 w 34"/>
                <a:gd name="T9" fmla="*/ 56 h 88"/>
                <a:gd name="T10" fmla="*/ 12 w 34"/>
                <a:gd name="T11" fmla="*/ 57 h 88"/>
                <a:gd name="T12" fmla="*/ 0 w 34"/>
                <a:gd name="T13" fmla="*/ 57 h 88"/>
                <a:gd name="T14" fmla="*/ 3 w 34"/>
                <a:gd name="T15" fmla="*/ 88 h 88"/>
                <a:gd name="T16" fmla="*/ 12 w 34"/>
                <a:gd name="T17" fmla="*/ 59 h 88"/>
                <a:gd name="T18" fmla="*/ 0 w 34"/>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88">
                  <a:moveTo>
                    <a:pt x="0" y="57"/>
                  </a:moveTo>
                  <a:lnTo>
                    <a:pt x="12" y="59"/>
                  </a:lnTo>
                  <a:lnTo>
                    <a:pt x="34" y="3"/>
                  </a:lnTo>
                  <a:lnTo>
                    <a:pt x="22" y="0"/>
                  </a:lnTo>
                  <a:lnTo>
                    <a:pt x="0" y="56"/>
                  </a:lnTo>
                  <a:lnTo>
                    <a:pt x="12" y="57"/>
                  </a:lnTo>
                  <a:lnTo>
                    <a:pt x="0" y="57"/>
                  </a:lnTo>
                  <a:lnTo>
                    <a:pt x="3" y="88"/>
                  </a:lnTo>
                  <a:lnTo>
                    <a:pt x="12" y="59"/>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5" name="Freeform 21">
              <a:extLst>
                <a:ext uri="{FF2B5EF4-FFF2-40B4-BE49-F238E27FC236}">
                  <a16:creationId xmlns:a16="http://schemas.microsoft.com/office/drawing/2014/main" id="{04CD07C5-0BB8-4AB0-A9B1-F646F8789464}"/>
                </a:ext>
              </a:extLst>
            </p:cNvPr>
            <p:cNvSpPr>
              <a:spLocks/>
            </p:cNvSpPr>
            <p:nvPr/>
          </p:nvSpPr>
          <p:spPr bwMode="auto">
            <a:xfrm>
              <a:off x="1313" y="3841"/>
              <a:ext cx="8" cy="22"/>
            </a:xfrm>
            <a:custGeom>
              <a:avLst/>
              <a:gdLst>
                <a:gd name="T0" fmla="*/ 5 w 17"/>
                <a:gd name="T1" fmla="*/ 13 h 43"/>
                <a:gd name="T2" fmla="*/ 0 w 17"/>
                <a:gd name="T3" fmla="*/ 6 h 43"/>
                <a:gd name="T4" fmla="*/ 5 w 17"/>
                <a:gd name="T5" fmla="*/ 43 h 43"/>
                <a:gd name="T6" fmla="*/ 17 w 17"/>
                <a:gd name="T7" fmla="*/ 43 h 43"/>
                <a:gd name="T8" fmla="*/ 16 w 17"/>
                <a:gd name="T9" fmla="*/ 34 h 43"/>
                <a:gd name="T10" fmla="*/ 15 w 17"/>
                <a:gd name="T11" fmla="*/ 20 h 43"/>
                <a:gd name="T12" fmla="*/ 13 w 17"/>
                <a:gd name="T13" fmla="*/ 7 h 43"/>
                <a:gd name="T14" fmla="*/ 9 w 17"/>
                <a:gd name="T15" fmla="*/ 0 h 43"/>
                <a:gd name="T16" fmla="*/ 13 w 17"/>
                <a:gd name="T17" fmla="*/ 6 h 43"/>
                <a:gd name="T18" fmla="*/ 13 w 17"/>
                <a:gd name="T19" fmla="*/ 3 h 43"/>
                <a:gd name="T20" fmla="*/ 9 w 17"/>
                <a:gd name="T21" fmla="*/ 0 h 43"/>
                <a:gd name="T22" fmla="*/ 5 w 17"/>
                <a:gd name="T23"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43">
                  <a:moveTo>
                    <a:pt x="5" y="13"/>
                  </a:moveTo>
                  <a:lnTo>
                    <a:pt x="0" y="6"/>
                  </a:lnTo>
                  <a:lnTo>
                    <a:pt x="5" y="43"/>
                  </a:lnTo>
                  <a:lnTo>
                    <a:pt x="17" y="43"/>
                  </a:lnTo>
                  <a:lnTo>
                    <a:pt x="16" y="34"/>
                  </a:lnTo>
                  <a:lnTo>
                    <a:pt x="15" y="20"/>
                  </a:lnTo>
                  <a:lnTo>
                    <a:pt x="13" y="7"/>
                  </a:lnTo>
                  <a:lnTo>
                    <a:pt x="9" y="0"/>
                  </a:lnTo>
                  <a:lnTo>
                    <a:pt x="13" y="6"/>
                  </a:lnTo>
                  <a:lnTo>
                    <a:pt x="13" y="3"/>
                  </a:lnTo>
                  <a:lnTo>
                    <a:pt x="9" y="0"/>
                  </a:lnTo>
                  <a:lnTo>
                    <a:pt x="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6" name="Freeform 22">
              <a:extLst>
                <a:ext uri="{FF2B5EF4-FFF2-40B4-BE49-F238E27FC236}">
                  <a16:creationId xmlns:a16="http://schemas.microsoft.com/office/drawing/2014/main" id="{5FC3C09D-2437-417F-8186-7F2D23896CB2}"/>
                </a:ext>
              </a:extLst>
            </p:cNvPr>
            <p:cNvSpPr>
              <a:spLocks/>
            </p:cNvSpPr>
            <p:nvPr/>
          </p:nvSpPr>
          <p:spPr bwMode="auto">
            <a:xfrm>
              <a:off x="1302" y="3835"/>
              <a:ext cx="15" cy="13"/>
            </a:xfrm>
            <a:custGeom>
              <a:avLst/>
              <a:gdLst>
                <a:gd name="T0" fmla="*/ 15 w 30"/>
                <a:gd name="T1" fmla="*/ 11 h 25"/>
                <a:gd name="T2" fmla="*/ 7 w 30"/>
                <a:gd name="T3" fmla="*/ 18 h 25"/>
                <a:gd name="T4" fmla="*/ 26 w 30"/>
                <a:gd name="T5" fmla="*/ 25 h 25"/>
                <a:gd name="T6" fmla="*/ 30 w 30"/>
                <a:gd name="T7" fmla="*/ 12 h 25"/>
                <a:gd name="T8" fmla="*/ 12 w 30"/>
                <a:gd name="T9" fmla="*/ 4 h 25"/>
                <a:gd name="T10" fmla="*/ 3 w 30"/>
                <a:gd name="T11" fmla="*/ 11 h 25"/>
                <a:gd name="T12" fmla="*/ 12 w 30"/>
                <a:gd name="T13" fmla="*/ 4 h 25"/>
                <a:gd name="T14" fmla="*/ 0 w 30"/>
                <a:gd name="T15" fmla="*/ 0 h 25"/>
                <a:gd name="T16" fmla="*/ 3 w 30"/>
                <a:gd name="T17" fmla="*/ 11 h 25"/>
                <a:gd name="T18" fmla="*/ 15 w 30"/>
                <a:gd name="T1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5">
                  <a:moveTo>
                    <a:pt x="15" y="11"/>
                  </a:moveTo>
                  <a:lnTo>
                    <a:pt x="7" y="18"/>
                  </a:lnTo>
                  <a:lnTo>
                    <a:pt x="26" y="25"/>
                  </a:lnTo>
                  <a:lnTo>
                    <a:pt x="30" y="12"/>
                  </a:lnTo>
                  <a:lnTo>
                    <a:pt x="12" y="4"/>
                  </a:lnTo>
                  <a:lnTo>
                    <a:pt x="3" y="11"/>
                  </a:lnTo>
                  <a:lnTo>
                    <a:pt x="12" y="4"/>
                  </a:lnTo>
                  <a:lnTo>
                    <a:pt x="0" y="0"/>
                  </a:lnTo>
                  <a:lnTo>
                    <a:pt x="3" y="11"/>
                  </a:lnTo>
                  <a:lnTo>
                    <a:pt x="1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7" name="Freeform 23">
              <a:extLst>
                <a:ext uri="{FF2B5EF4-FFF2-40B4-BE49-F238E27FC236}">
                  <a16:creationId xmlns:a16="http://schemas.microsoft.com/office/drawing/2014/main" id="{678D07D0-B6B4-42DC-A551-7C3CFBB89E5B}"/>
                </a:ext>
              </a:extLst>
            </p:cNvPr>
            <p:cNvSpPr>
              <a:spLocks/>
            </p:cNvSpPr>
            <p:nvPr/>
          </p:nvSpPr>
          <p:spPr bwMode="auto">
            <a:xfrm>
              <a:off x="1303" y="3841"/>
              <a:ext cx="12" cy="40"/>
            </a:xfrm>
            <a:custGeom>
              <a:avLst/>
              <a:gdLst>
                <a:gd name="T0" fmla="*/ 9 w 24"/>
                <a:gd name="T1" fmla="*/ 64 h 81"/>
                <a:gd name="T2" fmla="*/ 20 w 24"/>
                <a:gd name="T3" fmla="*/ 60 h 81"/>
                <a:gd name="T4" fmla="*/ 12 w 24"/>
                <a:gd name="T5" fmla="*/ 0 h 81"/>
                <a:gd name="T6" fmla="*/ 0 w 24"/>
                <a:gd name="T7" fmla="*/ 0 h 81"/>
                <a:gd name="T8" fmla="*/ 8 w 24"/>
                <a:gd name="T9" fmla="*/ 60 h 81"/>
                <a:gd name="T10" fmla="*/ 19 w 24"/>
                <a:gd name="T11" fmla="*/ 56 h 81"/>
                <a:gd name="T12" fmla="*/ 9 w 24"/>
                <a:gd name="T13" fmla="*/ 64 h 81"/>
                <a:gd name="T14" fmla="*/ 24 w 24"/>
                <a:gd name="T15" fmla="*/ 81 h 81"/>
                <a:gd name="T16" fmla="*/ 20 w 24"/>
                <a:gd name="T17" fmla="*/ 60 h 81"/>
                <a:gd name="T18" fmla="*/ 9 w 24"/>
                <a:gd name="T19" fmla="*/ 6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81">
                  <a:moveTo>
                    <a:pt x="9" y="64"/>
                  </a:moveTo>
                  <a:lnTo>
                    <a:pt x="20" y="60"/>
                  </a:lnTo>
                  <a:lnTo>
                    <a:pt x="12" y="0"/>
                  </a:lnTo>
                  <a:lnTo>
                    <a:pt x="0" y="0"/>
                  </a:lnTo>
                  <a:lnTo>
                    <a:pt x="8" y="60"/>
                  </a:lnTo>
                  <a:lnTo>
                    <a:pt x="19" y="56"/>
                  </a:lnTo>
                  <a:lnTo>
                    <a:pt x="9" y="64"/>
                  </a:lnTo>
                  <a:lnTo>
                    <a:pt x="24" y="81"/>
                  </a:lnTo>
                  <a:lnTo>
                    <a:pt x="20" y="60"/>
                  </a:lnTo>
                  <a:lnTo>
                    <a:pt x="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8" name="Freeform 24">
              <a:extLst>
                <a:ext uri="{FF2B5EF4-FFF2-40B4-BE49-F238E27FC236}">
                  <a16:creationId xmlns:a16="http://schemas.microsoft.com/office/drawing/2014/main" id="{4AA841DA-1BBD-466C-A501-2B842E1FCFB6}"/>
                </a:ext>
              </a:extLst>
            </p:cNvPr>
            <p:cNvSpPr>
              <a:spLocks/>
            </p:cNvSpPr>
            <p:nvPr/>
          </p:nvSpPr>
          <p:spPr bwMode="auto">
            <a:xfrm>
              <a:off x="1300" y="3856"/>
              <a:ext cx="13" cy="16"/>
            </a:xfrm>
            <a:custGeom>
              <a:avLst/>
              <a:gdLst>
                <a:gd name="T0" fmla="*/ 13 w 26"/>
                <a:gd name="T1" fmla="*/ 15 h 33"/>
                <a:gd name="T2" fmla="*/ 0 w 26"/>
                <a:gd name="T3" fmla="*/ 17 h 33"/>
                <a:gd name="T4" fmla="*/ 16 w 26"/>
                <a:gd name="T5" fmla="*/ 33 h 33"/>
                <a:gd name="T6" fmla="*/ 26 w 26"/>
                <a:gd name="T7" fmla="*/ 25 h 33"/>
                <a:gd name="T8" fmla="*/ 11 w 26"/>
                <a:gd name="T9" fmla="*/ 8 h 33"/>
                <a:gd name="T10" fmla="*/ 0 w 26"/>
                <a:gd name="T11" fmla="*/ 10 h 33"/>
                <a:gd name="T12" fmla="*/ 11 w 26"/>
                <a:gd name="T13" fmla="*/ 8 h 33"/>
                <a:gd name="T14" fmla="*/ 4 w 26"/>
                <a:gd name="T15" fmla="*/ 0 h 33"/>
                <a:gd name="T16" fmla="*/ 0 w 26"/>
                <a:gd name="T17" fmla="*/ 10 h 33"/>
                <a:gd name="T18" fmla="*/ 13 w 26"/>
                <a:gd name="T19"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13" y="15"/>
                  </a:moveTo>
                  <a:lnTo>
                    <a:pt x="0" y="17"/>
                  </a:lnTo>
                  <a:lnTo>
                    <a:pt x="16" y="33"/>
                  </a:lnTo>
                  <a:lnTo>
                    <a:pt x="26" y="25"/>
                  </a:lnTo>
                  <a:lnTo>
                    <a:pt x="11" y="8"/>
                  </a:lnTo>
                  <a:lnTo>
                    <a:pt x="0" y="10"/>
                  </a:lnTo>
                  <a:lnTo>
                    <a:pt x="11" y="8"/>
                  </a:lnTo>
                  <a:lnTo>
                    <a:pt x="4" y="0"/>
                  </a:lnTo>
                  <a:lnTo>
                    <a:pt x="0" y="10"/>
                  </a:lnTo>
                  <a:lnTo>
                    <a:pt x="1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09" name="Freeform 25">
              <a:extLst>
                <a:ext uri="{FF2B5EF4-FFF2-40B4-BE49-F238E27FC236}">
                  <a16:creationId xmlns:a16="http://schemas.microsoft.com/office/drawing/2014/main" id="{25004F8A-4AC9-40F4-A3FD-CA2F3ABE44E0}"/>
                </a:ext>
              </a:extLst>
            </p:cNvPr>
            <p:cNvSpPr>
              <a:spLocks/>
            </p:cNvSpPr>
            <p:nvPr/>
          </p:nvSpPr>
          <p:spPr bwMode="auto">
            <a:xfrm>
              <a:off x="1288" y="3861"/>
              <a:ext cx="18" cy="25"/>
            </a:xfrm>
            <a:custGeom>
              <a:avLst/>
              <a:gdLst>
                <a:gd name="T0" fmla="*/ 6 w 36"/>
                <a:gd name="T1" fmla="*/ 49 h 50"/>
                <a:gd name="T2" fmla="*/ 12 w 36"/>
                <a:gd name="T3" fmla="*/ 46 h 50"/>
                <a:gd name="T4" fmla="*/ 36 w 36"/>
                <a:gd name="T5" fmla="*/ 5 h 50"/>
                <a:gd name="T6" fmla="*/ 23 w 36"/>
                <a:gd name="T7" fmla="*/ 0 h 50"/>
                <a:gd name="T8" fmla="*/ 0 w 36"/>
                <a:gd name="T9" fmla="*/ 39 h 50"/>
                <a:gd name="T10" fmla="*/ 6 w 36"/>
                <a:gd name="T11" fmla="*/ 36 h 50"/>
                <a:gd name="T12" fmla="*/ 6 w 36"/>
                <a:gd name="T13" fmla="*/ 49 h 50"/>
                <a:gd name="T14" fmla="*/ 9 w 36"/>
                <a:gd name="T15" fmla="*/ 50 h 50"/>
                <a:gd name="T16" fmla="*/ 12 w 36"/>
                <a:gd name="T17" fmla="*/ 46 h 50"/>
                <a:gd name="T18" fmla="*/ 6 w 36"/>
                <a:gd name="T1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0">
                  <a:moveTo>
                    <a:pt x="6" y="49"/>
                  </a:moveTo>
                  <a:lnTo>
                    <a:pt x="12" y="46"/>
                  </a:lnTo>
                  <a:lnTo>
                    <a:pt x="36" y="5"/>
                  </a:lnTo>
                  <a:lnTo>
                    <a:pt x="23" y="0"/>
                  </a:lnTo>
                  <a:lnTo>
                    <a:pt x="0" y="39"/>
                  </a:lnTo>
                  <a:lnTo>
                    <a:pt x="6" y="36"/>
                  </a:lnTo>
                  <a:lnTo>
                    <a:pt x="6" y="49"/>
                  </a:lnTo>
                  <a:lnTo>
                    <a:pt x="9" y="50"/>
                  </a:lnTo>
                  <a:lnTo>
                    <a:pt x="12" y="46"/>
                  </a:lnTo>
                  <a:lnTo>
                    <a:pt x="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0" name="Freeform 26">
              <a:extLst>
                <a:ext uri="{FF2B5EF4-FFF2-40B4-BE49-F238E27FC236}">
                  <a16:creationId xmlns:a16="http://schemas.microsoft.com/office/drawing/2014/main" id="{4B2E11E1-00F5-4C39-89AD-1D22F3926E95}"/>
                </a:ext>
              </a:extLst>
            </p:cNvPr>
            <p:cNvSpPr>
              <a:spLocks/>
            </p:cNvSpPr>
            <p:nvPr/>
          </p:nvSpPr>
          <p:spPr bwMode="auto">
            <a:xfrm>
              <a:off x="477" y="3831"/>
              <a:ext cx="814" cy="55"/>
            </a:xfrm>
            <a:custGeom>
              <a:avLst/>
              <a:gdLst>
                <a:gd name="T0" fmla="*/ 0 w 1628"/>
                <a:gd name="T1" fmla="*/ 13 h 108"/>
                <a:gd name="T2" fmla="*/ 2 w 1628"/>
                <a:gd name="T3" fmla="*/ 13 h 108"/>
                <a:gd name="T4" fmla="*/ 1628 w 1628"/>
                <a:gd name="T5" fmla="*/ 108 h 108"/>
                <a:gd name="T6" fmla="*/ 1628 w 1628"/>
                <a:gd name="T7" fmla="*/ 95 h 108"/>
                <a:gd name="T8" fmla="*/ 2 w 1628"/>
                <a:gd name="T9" fmla="*/ 0 h 108"/>
                <a:gd name="T10" fmla="*/ 5 w 1628"/>
                <a:gd name="T11" fmla="*/ 0 h 108"/>
                <a:gd name="T12" fmla="*/ 0 w 1628"/>
                <a:gd name="T13" fmla="*/ 13 h 108"/>
                <a:gd name="T14" fmla="*/ 2 w 1628"/>
                <a:gd name="T15" fmla="*/ 13 h 108"/>
                <a:gd name="T16" fmla="*/ 0 w 1628"/>
                <a:gd name="T17" fmla="*/ 1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8" h="108">
                  <a:moveTo>
                    <a:pt x="0" y="13"/>
                  </a:moveTo>
                  <a:lnTo>
                    <a:pt x="2" y="13"/>
                  </a:lnTo>
                  <a:lnTo>
                    <a:pt x="1628" y="108"/>
                  </a:lnTo>
                  <a:lnTo>
                    <a:pt x="1628" y="95"/>
                  </a:lnTo>
                  <a:lnTo>
                    <a:pt x="2" y="0"/>
                  </a:lnTo>
                  <a:lnTo>
                    <a:pt x="5" y="0"/>
                  </a:lnTo>
                  <a:lnTo>
                    <a:pt x="0" y="13"/>
                  </a:lnTo>
                  <a:lnTo>
                    <a:pt x="2" y="13"/>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1" name="Freeform 27">
              <a:extLst>
                <a:ext uri="{FF2B5EF4-FFF2-40B4-BE49-F238E27FC236}">
                  <a16:creationId xmlns:a16="http://schemas.microsoft.com/office/drawing/2014/main" id="{CA7F25D5-DD2D-42DF-A587-D49713B22D8E}"/>
                </a:ext>
              </a:extLst>
            </p:cNvPr>
            <p:cNvSpPr>
              <a:spLocks/>
            </p:cNvSpPr>
            <p:nvPr/>
          </p:nvSpPr>
          <p:spPr bwMode="auto">
            <a:xfrm>
              <a:off x="395" y="3785"/>
              <a:ext cx="85" cy="53"/>
            </a:xfrm>
            <a:custGeom>
              <a:avLst/>
              <a:gdLst>
                <a:gd name="T0" fmla="*/ 6 w 170"/>
                <a:gd name="T1" fmla="*/ 13 h 106"/>
                <a:gd name="T2" fmla="*/ 0 w 170"/>
                <a:gd name="T3" fmla="*/ 13 h 106"/>
                <a:gd name="T4" fmla="*/ 165 w 170"/>
                <a:gd name="T5" fmla="*/ 106 h 106"/>
                <a:gd name="T6" fmla="*/ 170 w 170"/>
                <a:gd name="T7" fmla="*/ 93 h 106"/>
                <a:gd name="T8" fmla="*/ 158 w 170"/>
                <a:gd name="T9" fmla="*/ 85 h 106"/>
                <a:gd name="T10" fmla="*/ 136 w 170"/>
                <a:gd name="T11" fmla="*/ 73 h 106"/>
                <a:gd name="T12" fmla="*/ 111 w 170"/>
                <a:gd name="T13" fmla="*/ 58 h 106"/>
                <a:gd name="T14" fmla="*/ 82 w 170"/>
                <a:gd name="T15" fmla="*/ 42 h 106"/>
                <a:gd name="T16" fmla="*/ 54 w 170"/>
                <a:gd name="T17" fmla="*/ 26 h 106"/>
                <a:gd name="T18" fmla="*/ 30 w 170"/>
                <a:gd name="T19" fmla="*/ 13 h 106"/>
                <a:gd name="T20" fmla="*/ 10 w 170"/>
                <a:gd name="T21" fmla="*/ 4 h 106"/>
                <a:gd name="T22" fmla="*/ 1 w 170"/>
                <a:gd name="T23" fmla="*/ 1 h 106"/>
                <a:gd name="T24" fmla="*/ 6 w 170"/>
                <a:gd name="T25" fmla="*/ 1 h 106"/>
                <a:gd name="T26" fmla="*/ 5 w 170"/>
                <a:gd name="T27" fmla="*/ 0 h 106"/>
                <a:gd name="T28" fmla="*/ 3 w 170"/>
                <a:gd name="T29" fmla="*/ 0 h 106"/>
                <a:gd name="T30" fmla="*/ 2 w 170"/>
                <a:gd name="T31" fmla="*/ 0 h 106"/>
                <a:gd name="T32" fmla="*/ 1 w 170"/>
                <a:gd name="T33" fmla="*/ 1 h 106"/>
                <a:gd name="T34" fmla="*/ 6 w 170"/>
                <a:gd name="T35" fmla="*/ 1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106">
                  <a:moveTo>
                    <a:pt x="6" y="13"/>
                  </a:moveTo>
                  <a:lnTo>
                    <a:pt x="0" y="13"/>
                  </a:lnTo>
                  <a:lnTo>
                    <a:pt x="165" y="106"/>
                  </a:lnTo>
                  <a:lnTo>
                    <a:pt x="170" y="93"/>
                  </a:lnTo>
                  <a:lnTo>
                    <a:pt x="158" y="85"/>
                  </a:lnTo>
                  <a:lnTo>
                    <a:pt x="136" y="73"/>
                  </a:lnTo>
                  <a:lnTo>
                    <a:pt x="111" y="58"/>
                  </a:lnTo>
                  <a:lnTo>
                    <a:pt x="82" y="42"/>
                  </a:lnTo>
                  <a:lnTo>
                    <a:pt x="54" y="26"/>
                  </a:lnTo>
                  <a:lnTo>
                    <a:pt x="30" y="13"/>
                  </a:lnTo>
                  <a:lnTo>
                    <a:pt x="10" y="4"/>
                  </a:lnTo>
                  <a:lnTo>
                    <a:pt x="1" y="1"/>
                  </a:lnTo>
                  <a:lnTo>
                    <a:pt x="6" y="1"/>
                  </a:lnTo>
                  <a:lnTo>
                    <a:pt x="5" y="0"/>
                  </a:lnTo>
                  <a:lnTo>
                    <a:pt x="3" y="0"/>
                  </a:lnTo>
                  <a:lnTo>
                    <a:pt x="2" y="0"/>
                  </a:lnTo>
                  <a:lnTo>
                    <a:pt x="1" y="1"/>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2" name="Freeform 28">
              <a:extLst>
                <a:ext uri="{FF2B5EF4-FFF2-40B4-BE49-F238E27FC236}">
                  <a16:creationId xmlns:a16="http://schemas.microsoft.com/office/drawing/2014/main" id="{9FAF3CA3-9AF9-4851-9B61-2E6D8829FFBA}"/>
                </a:ext>
              </a:extLst>
            </p:cNvPr>
            <p:cNvSpPr>
              <a:spLocks/>
            </p:cNvSpPr>
            <p:nvPr/>
          </p:nvSpPr>
          <p:spPr bwMode="auto">
            <a:xfrm>
              <a:off x="385" y="3785"/>
              <a:ext cx="13" cy="12"/>
            </a:xfrm>
            <a:custGeom>
              <a:avLst/>
              <a:gdLst>
                <a:gd name="T0" fmla="*/ 0 w 27"/>
                <a:gd name="T1" fmla="*/ 22 h 23"/>
                <a:gd name="T2" fmla="*/ 5 w 27"/>
                <a:gd name="T3" fmla="*/ 20 h 23"/>
                <a:gd name="T4" fmla="*/ 13 w 27"/>
                <a:gd name="T5" fmla="*/ 18 h 23"/>
                <a:gd name="T6" fmla="*/ 21 w 27"/>
                <a:gd name="T7" fmla="*/ 15 h 23"/>
                <a:gd name="T8" fmla="*/ 27 w 27"/>
                <a:gd name="T9" fmla="*/ 12 h 23"/>
                <a:gd name="T10" fmla="*/ 22 w 27"/>
                <a:gd name="T11" fmla="*/ 0 h 23"/>
                <a:gd name="T12" fmla="*/ 0 w 27"/>
                <a:gd name="T13" fmla="*/ 9 h 23"/>
                <a:gd name="T14" fmla="*/ 5 w 27"/>
                <a:gd name="T15" fmla="*/ 9 h 23"/>
                <a:gd name="T16" fmla="*/ 0 w 27"/>
                <a:gd name="T17" fmla="*/ 22 h 23"/>
                <a:gd name="T18" fmla="*/ 1 w 27"/>
                <a:gd name="T19" fmla="*/ 23 h 23"/>
                <a:gd name="T20" fmla="*/ 2 w 27"/>
                <a:gd name="T21" fmla="*/ 23 h 23"/>
                <a:gd name="T22" fmla="*/ 4 w 27"/>
                <a:gd name="T23" fmla="*/ 23 h 23"/>
                <a:gd name="T24" fmla="*/ 5 w 27"/>
                <a:gd name="T25" fmla="*/ 22 h 23"/>
                <a:gd name="T26" fmla="*/ 0 w 27"/>
                <a:gd name="T2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0" y="22"/>
                  </a:moveTo>
                  <a:lnTo>
                    <a:pt x="5" y="20"/>
                  </a:lnTo>
                  <a:lnTo>
                    <a:pt x="13" y="18"/>
                  </a:lnTo>
                  <a:lnTo>
                    <a:pt x="21" y="15"/>
                  </a:lnTo>
                  <a:lnTo>
                    <a:pt x="27" y="12"/>
                  </a:lnTo>
                  <a:lnTo>
                    <a:pt x="22" y="0"/>
                  </a:lnTo>
                  <a:lnTo>
                    <a:pt x="0" y="9"/>
                  </a:lnTo>
                  <a:lnTo>
                    <a:pt x="5" y="9"/>
                  </a:lnTo>
                  <a:lnTo>
                    <a:pt x="0" y="22"/>
                  </a:lnTo>
                  <a:lnTo>
                    <a:pt x="1" y="23"/>
                  </a:lnTo>
                  <a:lnTo>
                    <a:pt x="2" y="23"/>
                  </a:lnTo>
                  <a:lnTo>
                    <a:pt x="4" y="23"/>
                  </a:lnTo>
                  <a:lnTo>
                    <a:pt x="5"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3" name="Freeform 29">
              <a:extLst>
                <a:ext uri="{FF2B5EF4-FFF2-40B4-BE49-F238E27FC236}">
                  <a16:creationId xmlns:a16="http://schemas.microsoft.com/office/drawing/2014/main" id="{12E34191-06BC-4A87-8C43-487764E8054F}"/>
                </a:ext>
              </a:extLst>
            </p:cNvPr>
            <p:cNvSpPr>
              <a:spLocks/>
            </p:cNvSpPr>
            <p:nvPr/>
          </p:nvSpPr>
          <p:spPr bwMode="auto">
            <a:xfrm>
              <a:off x="374" y="3785"/>
              <a:ext cx="13" cy="11"/>
            </a:xfrm>
            <a:custGeom>
              <a:avLst/>
              <a:gdLst>
                <a:gd name="T0" fmla="*/ 13 w 26"/>
                <a:gd name="T1" fmla="*/ 10 h 23"/>
                <a:gd name="T2" fmla="*/ 5 w 26"/>
                <a:gd name="T3" fmla="*/ 16 h 23"/>
                <a:gd name="T4" fmla="*/ 21 w 26"/>
                <a:gd name="T5" fmla="*/ 23 h 23"/>
                <a:gd name="T6" fmla="*/ 26 w 26"/>
                <a:gd name="T7" fmla="*/ 10 h 23"/>
                <a:gd name="T8" fmla="*/ 10 w 26"/>
                <a:gd name="T9" fmla="*/ 3 h 23"/>
                <a:gd name="T10" fmla="*/ 0 w 26"/>
                <a:gd name="T11" fmla="*/ 9 h 23"/>
                <a:gd name="T12" fmla="*/ 10 w 26"/>
                <a:gd name="T13" fmla="*/ 3 h 23"/>
                <a:gd name="T14" fmla="*/ 2 w 26"/>
                <a:gd name="T15" fmla="*/ 0 h 23"/>
                <a:gd name="T16" fmla="*/ 0 w 26"/>
                <a:gd name="T17" fmla="*/ 9 h 23"/>
                <a:gd name="T18" fmla="*/ 13 w 26"/>
                <a:gd name="T19"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3">
                  <a:moveTo>
                    <a:pt x="13" y="10"/>
                  </a:moveTo>
                  <a:lnTo>
                    <a:pt x="5" y="16"/>
                  </a:lnTo>
                  <a:lnTo>
                    <a:pt x="21" y="23"/>
                  </a:lnTo>
                  <a:lnTo>
                    <a:pt x="26" y="10"/>
                  </a:lnTo>
                  <a:lnTo>
                    <a:pt x="10" y="3"/>
                  </a:lnTo>
                  <a:lnTo>
                    <a:pt x="0" y="9"/>
                  </a:lnTo>
                  <a:lnTo>
                    <a:pt x="10" y="3"/>
                  </a:lnTo>
                  <a:lnTo>
                    <a:pt x="2" y="0"/>
                  </a:lnTo>
                  <a:lnTo>
                    <a:pt x="0" y="9"/>
                  </a:lnTo>
                  <a:lnTo>
                    <a:pt x="1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4" name="Freeform 30">
              <a:extLst>
                <a:ext uri="{FF2B5EF4-FFF2-40B4-BE49-F238E27FC236}">
                  <a16:creationId xmlns:a16="http://schemas.microsoft.com/office/drawing/2014/main" id="{F89EA922-1F68-410C-94AA-A4CE585BE9B7}"/>
                </a:ext>
              </a:extLst>
            </p:cNvPr>
            <p:cNvSpPr>
              <a:spLocks/>
            </p:cNvSpPr>
            <p:nvPr/>
          </p:nvSpPr>
          <p:spPr bwMode="auto">
            <a:xfrm>
              <a:off x="369" y="3789"/>
              <a:ext cx="12" cy="42"/>
            </a:xfrm>
            <a:custGeom>
              <a:avLst/>
              <a:gdLst>
                <a:gd name="T0" fmla="*/ 0 w 23"/>
                <a:gd name="T1" fmla="*/ 61 h 84"/>
                <a:gd name="T2" fmla="*/ 13 w 23"/>
                <a:gd name="T3" fmla="*/ 60 h 84"/>
                <a:gd name="T4" fmla="*/ 23 w 23"/>
                <a:gd name="T5" fmla="*/ 1 h 84"/>
                <a:gd name="T6" fmla="*/ 10 w 23"/>
                <a:gd name="T7" fmla="*/ 0 h 84"/>
                <a:gd name="T8" fmla="*/ 0 w 23"/>
                <a:gd name="T9" fmla="*/ 57 h 84"/>
                <a:gd name="T10" fmla="*/ 13 w 23"/>
                <a:gd name="T11" fmla="*/ 56 h 84"/>
                <a:gd name="T12" fmla="*/ 0 w 23"/>
                <a:gd name="T13" fmla="*/ 61 h 84"/>
                <a:gd name="T14" fmla="*/ 8 w 23"/>
                <a:gd name="T15" fmla="*/ 84 h 84"/>
                <a:gd name="T16" fmla="*/ 13 w 23"/>
                <a:gd name="T17" fmla="*/ 60 h 84"/>
                <a:gd name="T18" fmla="*/ 0 w 23"/>
                <a:gd name="T19" fmla="*/ 6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4">
                  <a:moveTo>
                    <a:pt x="0" y="61"/>
                  </a:moveTo>
                  <a:lnTo>
                    <a:pt x="13" y="60"/>
                  </a:lnTo>
                  <a:lnTo>
                    <a:pt x="23" y="1"/>
                  </a:lnTo>
                  <a:lnTo>
                    <a:pt x="10" y="0"/>
                  </a:lnTo>
                  <a:lnTo>
                    <a:pt x="0" y="57"/>
                  </a:lnTo>
                  <a:lnTo>
                    <a:pt x="13" y="56"/>
                  </a:lnTo>
                  <a:lnTo>
                    <a:pt x="0" y="61"/>
                  </a:lnTo>
                  <a:lnTo>
                    <a:pt x="8" y="84"/>
                  </a:lnTo>
                  <a:lnTo>
                    <a:pt x="13" y="6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5" name="Freeform 31">
              <a:extLst>
                <a:ext uri="{FF2B5EF4-FFF2-40B4-BE49-F238E27FC236}">
                  <a16:creationId xmlns:a16="http://schemas.microsoft.com/office/drawing/2014/main" id="{67FA5B5D-2DB9-4BF1-8615-53EE3AD0F8C2}"/>
                </a:ext>
              </a:extLst>
            </p:cNvPr>
            <p:cNvSpPr>
              <a:spLocks/>
            </p:cNvSpPr>
            <p:nvPr/>
          </p:nvSpPr>
          <p:spPr bwMode="auto">
            <a:xfrm>
              <a:off x="362" y="3797"/>
              <a:ext cx="13" cy="23"/>
            </a:xfrm>
            <a:custGeom>
              <a:avLst/>
              <a:gdLst>
                <a:gd name="T0" fmla="*/ 8 w 27"/>
                <a:gd name="T1" fmla="*/ 16 h 45"/>
                <a:gd name="T2" fmla="*/ 0 w 27"/>
                <a:gd name="T3" fmla="*/ 11 h 45"/>
                <a:gd name="T4" fmla="*/ 14 w 27"/>
                <a:gd name="T5" fmla="*/ 45 h 45"/>
                <a:gd name="T6" fmla="*/ 27 w 27"/>
                <a:gd name="T7" fmla="*/ 40 h 45"/>
                <a:gd name="T8" fmla="*/ 13 w 27"/>
                <a:gd name="T9" fmla="*/ 7 h 45"/>
                <a:gd name="T10" fmla="*/ 4 w 27"/>
                <a:gd name="T11" fmla="*/ 3 h 45"/>
                <a:gd name="T12" fmla="*/ 13 w 27"/>
                <a:gd name="T13" fmla="*/ 7 h 45"/>
                <a:gd name="T14" fmla="*/ 9 w 27"/>
                <a:gd name="T15" fmla="*/ 0 h 45"/>
                <a:gd name="T16" fmla="*/ 4 w 27"/>
                <a:gd name="T17" fmla="*/ 3 h 45"/>
                <a:gd name="T18" fmla="*/ 8 w 27"/>
                <a:gd name="T19" fmla="*/ 1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5">
                  <a:moveTo>
                    <a:pt x="8" y="16"/>
                  </a:moveTo>
                  <a:lnTo>
                    <a:pt x="0" y="11"/>
                  </a:lnTo>
                  <a:lnTo>
                    <a:pt x="14" y="45"/>
                  </a:lnTo>
                  <a:lnTo>
                    <a:pt x="27" y="40"/>
                  </a:lnTo>
                  <a:lnTo>
                    <a:pt x="13" y="7"/>
                  </a:lnTo>
                  <a:lnTo>
                    <a:pt x="4" y="3"/>
                  </a:lnTo>
                  <a:lnTo>
                    <a:pt x="13" y="7"/>
                  </a:lnTo>
                  <a:lnTo>
                    <a:pt x="9" y="0"/>
                  </a:lnTo>
                  <a:lnTo>
                    <a:pt x="4" y="3"/>
                  </a:lnTo>
                  <a:lnTo>
                    <a:pt x="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6" name="Freeform 32">
              <a:extLst>
                <a:ext uri="{FF2B5EF4-FFF2-40B4-BE49-F238E27FC236}">
                  <a16:creationId xmlns:a16="http://schemas.microsoft.com/office/drawing/2014/main" id="{99976A4A-A52A-4233-836B-EAD5574EF010}"/>
                </a:ext>
              </a:extLst>
            </p:cNvPr>
            <p:cNvSpPr>
              <a:spLocks/>
            </p:cNvSpPr>
            <p:nvPr/>
          </p:nvSpPr>
          <p:spPr bwMode="auto">
            <a:xfrm>
              <a:off x="353" y="3799"/>
              <a:ext cx="13" cy="9"/>
            </a:xfrm>
            <a:custGeom>
              <a:avLst/>
              <a:gdLst>
                <a:gd name="T0" fmla="*/ 15 w 25"/>
                <a:gd name="T1" fmla="*/ 13 h 19"/>
                <a:gd name="T2" fmla="*/ 10 w 25"/>
                <a:gd name="T3" fmla="*/ 19 h 19"/>
                <a:gd name="T4" fmla="*/ 25 w 25"/>
                <a:gd name="T5" fmla="*/ 13 h 19"/>
                <a:gd name="T6" fmla="*/ 21 w 25"/>
                <a:gd name="T7" fmla="*/ 0 h 19"/>
                <a:gd name="T8" fmla="*/ 6 w 25"/>
                <a:gd name="T9" fmla="*/ 6 h 19"/>
                <a:gd name="T10" fmla="*/ 1 w 25"/>
                <a:gd name="T11" fmla="*/ 13 h 19"/>
                <a:gd name="T12" fmla="*/ 6 w 25"/>
                <a:gd name="T13" fmla="*/ 6 h 19"/>
                <a:gd name="T14" fmla="*/ 1 w 25"/>
                <a:gd name="T15" fmla="*/ 8 h 19"/>
                <a:gd name="T16" fmla="*/ 0 w 25"/>
                <a:gd name="T17" fmla="*/ 13 h 19"/>
                <a:gd name="T18" fmla="*/ 15 w 25"/>
                <a:gd name="T19"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9">
                  <a:moveTo>
                    <a:pt x="15" y="13"/>
                  </a:moveTo>
                  <a:lnTo>
                    <a:pt x="10" y="19"/>
                  </a:lnTo>
                  <a:lnTo>
                    <a:pt x="25" y="13"/>
                  </a:lnTo>
                  <a:lnTo>
                    <a:pt x="21" y="0"/>
                  </a:lnTo>
                  <a:lnTo>
                    <a:pt x="6" y="6"/>
                  </a:lnTo>
                  <a:lnTo>
                    <a:pt x="1" y="13"/>
                  </a:lnTo>
                  <a:lnTo>
                    <a:pt x="6" y="6"/>
                  </a:lnTo>
                  <a:lnTo>
                    <a:pt x="1" y="8"/>
                  </a:lnTo>
                  <a:lnTo>
                    <a:pt x="0" y="13"/>
                  </a:lnTo>
                  <a:lnTo>
                    <a:pt x="1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7" name="Freeform 33">
              <a:extLst>
                <a:ext uri="{FF2B5EF4-FFF2-40B4-BE49-F238E27FC236}">
                  <a16:creationId xmlns:a16="http://schemas.microsoft.com/office/drawing/2014/main" id="{6175EC75-A50C-4BF2-A62C-D438DA2D09B6}"/>
                </a:ext>
              </a:extLst>
            </p:cNvPr>
            <p:cNvSpPr>
              <a:spLocks/>
            </p:cNvSpPr>
            <p:nvPr/>
          </p:nvSpPr>
          <p:spPr bwMode="auto">
            <a:xfrm>
              <a:off x="353" y="3806"/>
              <a:ext cx="8" cy="57"/>
            </a:xfrm>
            <a:custGeom>
              <a:avLst/>
              <a:gdLst>
                <a:gd name="T0" fmla="*/ 0 w 15"/>
                <a:gd name="T1" fmla="*/ 59 h 114"/>
                <a:gd name="T2" fmla="*/ 14 w 15"/>
                <a:gd name="T3" fmla="*/ 59 h 114"/>
                <a:gd name="T4" fmla="*/ 15 w 15"/>
                <a:gd name="T5" fmla="*/ 0 h 114"/>
                <a:gd name="T6" fmla="*/ 1 w 15"/>
                <a:gd name="T7" fmla="*/ 0 h 114"/>
                <a:gd name="T8" fmla="*/ 0 w 15"/>
                <a:gd name="T9" fmla="*/ 59 h 114"/>
                <a:gd name="T10" fmla="*/ 14 w 15"/>
                <a:gd name="T11" fmla="*/ 58 h 114"/>
                <a:gd name="T12" fmla="*/ 0 w 15"/>
                <a:gd name="T13" fmla="*/ 59 h 114"/>
                <a:gd name="T14" fmla="*/ 14 w 15"/>
                <a:gd name="T15" fmla="*/ 114 h 114"/>
                <a:gd name="T16" fmla="*/ 15 w 15"/>
                <a:gd name="T17" fmla="*/ 59 h 114"/>
                <a:gd name="T18" fmla="*/ 0 w 15"/>
                <a:gd name="T19" fmla="*/ 5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4">
                  <a:moveTo>
                    <a:pt x="0" y="59"/>
                  </a:moveTo>
                  <a:lnTo>
                    <a:pt x="14" y="59"/>
                  </a:lnTo>
                  <a:lnTo>
                    <a:pt x="15" y="0"/>
                  </a:lnTo>
                  <a:lnTo>
                    <a:pt x="1" y="0"/>
                  </a:lnTo>
                  <a:lnTo>
                    <a:pt x="0" y="59"/>
                  </a:lnTo>
                  <a:lnTo>
                    <a:pt x="14" y="58"/>
                  </a:lnTo>
                  <a:lnTo>
                    <a:pt x="0" y="59"/>
                  </a:lnTo>
                  <a:lnTo>
                    <a:pt x="14" y="114"/>
                  </a:lnTo>
                  <a:lnTo>
                    <a:pt x="15" y="59"/>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8" name="Freeform 34">
              <a:extLst>
                <a:ext uri="{FF2B5EF4-FFF2-40B4-BE49-F238E27FC236}">
                  <a16:creationId xmlns:a16="http://schemas.microsoft.com/office/drawing/2014/main" id="{9C927897-42BB-4C83-96B6-A983E9BC9AA0}"/>
                </a:ext>
              </a:extLst>
            </p:cNvPr>
            <p:cNvSpPr>
              <a:spLocks/>
            </p:cNvSpPr>
            <p:nvPr/>
          </p:nvSpPr>
          <p:spPr bwMode="auto">
            <a:xfrm>
              <a:off x="348" y="3806"/>
              <a:ext cx="12" cy="29"/>
            </a:xfrm>
            <a:custGeom>
              <a:avLst/>
              <a:gdLst>
                <a:gd name="T0" fmla="*/ 11 w 26"/>
                <a:gd name="T1" fmla="*/ 17 h 58"/>
                <a:gd name="T2" fmla="*/ 0 w 26"/>
                <a:gd name="T3" fmla="*/ 12 h 58"/>
                <a:gd name="T4" fmla="*/ 12 w 26"/>
                <a:gd name="T5" fmla="*/ 58 h 58"/>
                <a:gd name="T6" fmla="*/ 26 w 26"/>
                <a:gd name="T7" fmla="*/ 57 h 58"/>
                <a:gd name="T8" fmla="*/ 13 w 26"/>
                <a:gd name="T9" fmla="*/ 9 h 58"/>
                <a:gd name="T10" fmla="*/ 4 w 26"/>
                <a:gd name="T11" fmla="*/ 5 h 58"/>
                <a:gd name="T12" fmla="*/ 13 w 26"/>
                <a:gd name="T13" fmla="*/ 9 h 58"/>
                <a:gd name="T14" fmla="*/ 12 w 26"/>
                <a:gd name="T15" fmla="*/ 0 h 58"/>
                <a:gd name="T16" fmla="*/ 4 w 26"/>
                <a:gd name="T17" fmla="*/ 5 h 58"/>
                <a:gd name="T18" fmla="*/ 11 w 26"/>
                <a:gd name="T19" fmla="*/ 1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8">
                  <a:moveTo>
                    <a:pt x="11" y="17"/>
                  </a:moveTo>
                  <a:lnTo>
                    <a:pt x="0" y="12"/>
                  </a:lnTo>
                  <a:lnTo>
                    <a:pt x="12" y="58"/>
                  </a:lnTo>
                  <a:lnTo>
                    <a:pt x="26" y="57"/>
                  </a:lnTo>
                  <a:lnTo>
                    <a:pt x="13" y="9"/>
                  </a:lnTo>
                  <a:lnTo>
                    <a:pt x="4" y="5"/>
                  </a:lnTo>
                  <a:lnTo>
                    <a:pt x="13" y="9"/>
                  </a:lnTo>
                  <a:lnTo>
                    <a:pt x="12" y="0"/>
                  </a:lnTo>
                  <a:lnTo>
                    <a:pt x="4" y="5"/>
                  </a:lnTo>
                  <a:lnTo>
                    <a:pt x="1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19" name="Freeform 35">
              <a:extLst>
                <a:ext uri="{FF2B5EF4-FFF2-40B4-BE49-F238E27FC236}">
                  <a16:creationId xmlns:a16="http://schemas.microsoft.com/office/drawing/2014/main" id="{68EF7A29-5815-4C32-85EC-EC35FF548055}"/>
                </a:ext>
              </a:extLst>
            </p:cNvPr>
            <p:cNvSpPr>
              <a:spLocks/>
            </p:cNvSpPr>
            <p:nvPr/>
          </p:nvSpPr>
          <p:spPr bwMode="auto">
            <a:xfrm>
              <a:off x="342" y="3808"/>
              <a:ext cx="11" cy="9"/>
            </a:xfrm>
            <a:custGeom>
              <a:avLst/>
              <a:gdLst>
                <a:gd name="T0" fmla="*/ 15 w 22"/>
                <a:gd name="T1" fmla="*/ 11 h 17"/>
                <a:gd name="T2" fmla="*/ 10 w 22"/>
                <a:gd name="T3" fmla="*/ 17 h 17"/>
                <a:gd name="T4" fmla="*/ 22 w 22"/>
                <a:gd name="T5" fmla="*/ 12 h 17"/>
                <a:gd name="T6" fmla="*/ 15 w 22"/>
                <a:gd name="T7" fmla="*/ 0 h 17"/>
                <a:gd name="T8" fmla="*/ 5 w 22"/>
                <a:gd name="T9" fmla="*/ 4 h 17"/>
                <a:gd name="T10" fmla="*/ 0 w 22"/>
                <a:gd name="T11" fmla="*/ 11 h 17"/>
                <a:gd name="T12" fmla="*/ 5 w 22"/>
                <a:gd name="T13" fmla="*/ 4 h 17"/>
                <a:gd name="T14" fmla="*/ 0 w 22"/>
                <a:gd name="T15" fmla="*/ 7 h 17"/>
                <a:gd name="T16" fmla="*/ 0 w 22"/>
                <a:gd name="T17" fmla="*/ 11 h 17"/>
                <a:gd name="T18" fmla="*/ 15 w 22"/>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15" y="11"/>
                  </a:moveTo>
                  <a:lnTo>
                    <a:pt x="10" y="17"/>
                  </a:lnTo>
                  <a:lnTo>
                    <a:pt x="22" y="12"/>
                  </a:lnTo>
                  <a:lnTo>
                    <a:pt x="15" y="0"/>
                  </a:lnTo>
                  <a:lnTo>
                    <a:pt x="5" y="4"/>
                  </a:lnTo>
                  <a:lnTo>
                    <a:pt x="0" y="11"/>
                  </a:lnTo>
                  <a:lnTo>
                    <a:pt x="5" y="4"/>
                  </a:lnTo>
                  <a:lnTo>
                    <a:pt x="0" y="7"/>
                  </a:lnTo>
                  <a:lnTo>
                    <a:pt x="0" y="11"/>
                  </a:lnTo>
                  <a:lnTo>
                    <a:pt x="1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0" name="Freeform 36">
              <a:extLst>
                <a:ext uri="{FF2B5EF4-FFF2-40B4-BE49-F238E27FC236}">
                  <a16:creationId xmlns:a16="http://schemas.microsoft.com/office/drawing/2014/main" id="{9311143C-63D3-444C-B2A2-6924F0FC5A80}"/>
                </a:ext>
              </a:extLst>
            </p:cNvPr>
            <p:cNvSpPr>
              <a:spLocks/>
            </p:cNvSpPr>
            <p:nvPr/>
          </p:nvSpPr>
          <p:spPr bwMode="auto">
            <a:xfrm>
              <a:off x="342" y="3814"/>
              <a:ext cx="7" cy="59"/>
            </a:xfrm>
            <a:custGeom>
              <a:avLst/>
              <a:gdLst>
                <a:gd name="T0" fmla="*/ 1 w 15"/>
                <a:gd name="T1" fmla="*/ 96 h 118"/>
                <a:gd name="T2" fmla="*/ 15 w 15"/>
                <a:gd name="T3" fmla="*/ 92 h 118"/>
                <a:gd name="T4" fmla="*/ 15 w 15"/>
                <a:gd name="T5" fmla="*/ 0 h 118"/>
                <a:gd name="T6" fmla="*/ 0 w 15"/>
                <a:gd name="T7" fmla="*/ 0 h 118"/>
                <a:gd name="T8" fmla="*/ 0 w 15"/>
                <a:gd name="T9" fmla="*/ 92 h 118"/>
                <a:gd name="T10" fmla="*/ 14 w 15"/>
                <a:gd name="T11" fmla="*/ 89 h 118"/>
                <a:gd name="T12" fmla="*/ 1 w 15"/>
                <a:gd name="T13" fmla="*/ 96 h 118"/>
                <a:gd name="T14" fmla="*/ 15 w 15"/>
                <a:gd name="T15" fmla="*/ 118 h 118"/>
                <a:gd name="T16" fmla="*/ 15 w 15"/>
                <a:gd name="T17" fmla="*/ 92 h 118"/>
                <a:gd name="T18" fmla="*/ 1 w 15"/>
                <a:gd name="T19"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8">
                  <a:moveTo>
                    <a:pt x="1" y="96"/>
                  </a:moveTo>
                  <a:lnTo>
                    <a:pt x="15" y="92"/>
                  </a:lnTo>
                  <a:lnTo>
                    <a:pt x="15" y="0"/>
                  </a:lnTo>
                  <a:lnTo>
                    <a:pt x="0" y="0"/>
                  </a:lnTo>
                  <a:lnTo>
                    <a:pt x="0" y="92"/>
                  </a:lnTo>
                  <a:lnTo>
                    <a:pt x="14" y="89"/>
                  </a:lnTo>
                  <a:lnTo>
                    <a:pt x="1" y="96"/>
                  </a:lnTo>
                  <a:lnTo>
                    <a:pt x="15" y="118"/>
                  </a:lnTo>
                  <a:lnTo>
                    <a:pt x="15" y="92"/>
                  </a:lnTo>
                  <a:lnTo>
                    <a:pt x="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1" name="Freeform 37">
              <a:extLst>
                <a:ext uri="{FF2B5EF4-FFF2-40B4-BE49-F238E27FC236}">
                  <a16:creationId xmlns:a16="http://schemas.microsoft.com/office/drawing/2014/main" id="{71BB8A07-D268-4EFF-B5B7-A0EB10B63E60}"/>
                </a:ext>
              </a:extLst>
            </p:cNvPr>
            <p:cNvSpPr>
              <a:spLocks/>
            </p:cNvSpPr>
            <p:nvPr/>
          </p:nvSpPr>
          <p:spPr bwMode="auto">
            <a:xfrm>
              <a:off x="335" y="3842"/>
              <a:ext cx="14" cy="20"/>
            </a:xfrm>
            <a:custGeom>
              <a:avLst/>
              <a:gdLst>
                <a:gd name="T0" fmla="*/ 9 w 28"/>
                <a:gd name="T1" fmla="*/ 15 h 39"/>
                <a:gd name="T2" fmla="*/ 0 w 28"/>
                <a:gd name="T3" fmla="*/ 12 h 39"/>
                <a:gd name="T4" fmla="*/ 15 w 28"/>
                <a:gd name="T5" fmla="*/ 39 h 39"/>
                <a:gd name="T6" fmla="*/ 28 w 28"/>
                <a:gd name="T7" fmla="*/ 32 h 39"/>
                <a:gd name="T8" fmla="*/ 13 w 28"/>
                <a:gd name="T9" fmla="*/ 6 h 39"/>
                <a:gd name="T10" fmla="*/ 2 w 28"/>
                <a:gd name="T11" fmla="*/ 3 h 39"/>
                <a:gd name="T12" fmla="*/ 13 w 28"/>
                <a:gd name="T13" fmla="*/ 6 h 39"/>
                <a:gd name="T14" fmla="*/ 8 w 28"/>
                <a:gd name="T15" fmla="*/ 0 h 39"/>
                <a:gd name="T16" fmla="*/ 2 w 28"/>
                <a:gd name="T17" fmla="*/ 3 h 39"/>
                <a:gd name="T18" fmla="*/ 9 w 28"/>
                <a:gd name="T19"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9">
                  <a:moveTo>
                    <a:pt x="9" y="15"/>
                  </a:moveTo>
                  <a:lnTo>
                    <a:pt x="0" y="12"/>
                  </a:lnTo>
                  <a:lnTo>
                    <a:pt x="15" y="39"/>
                  </a:lnTo>
                  <a:lnTo>
                    <a:pt x="28" y="32"/>
                  </a:lnTo>
                  <a:lnTo>
                    <a:pt x="13" y="6"/>
                  </a:lnTo>
                  <a:lnTo>
                    <a:pt x="2" y="3"/>
                  </a:lnTo>
                  <a:lnTo>
                    <a:pt x="13" y="6"/>
                  </a:lnTo>
                  <a:lnTo>
                    <a:pt x="8" y="0"/>
                  </a:lnTo>
                  <a:lnTo>
                    <a:pt x="2" y="3"/>
                  </a:lnTo>
                  <a:lnTo>
                    <a:pt x="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2" name="Freeform 38">
              <a:extLst>
                <a:ext uri="{FF2B5EF4-FFF2-40B4-BE49-F238E27FC236}">
                  <a16:creationId xmlns:a16="http://schemas.microsoft.com/office/drawing/2014/main" id="{E624DE08-3CB0-453A-871B-58FA2B90D20B}"/>
                </a:ext>
              </a:extLst>
            </p:cNvPr>
            <p:cNvSpPr>
              <a:spLocks/>
            </p:cNvSpPr>
            <p:nvPr/>
          </p:nvSpPr>
          <p:spPr bwMode="auto">
            <a:xfrm>
              <a:off x="326" y="3844"/>
              <a:ext cx="14" cy="10"/>
            </a:xfrm>
            <a:custGeom>
              <a:avLst/>
              <a:gdLst>
                <a:gd name="T0" fmla="*/ 15 w 26"/>
                <a:gd name="T1" fmla="*/ 15 h 21"/>
                <a:gd name="T2" fmla="*/ 11 w 26"/>
                <a:gd name="T3" fmla="*/ 21 h 21"/>
                <a:gd name="T4" fmla="*/ 26 w 26"/>
                <a:gd name="T5" fmla="*/ 12 h 21"/>
                <a:gd name="T6" fmla="*/ 19 w 26"/>
                <a:gd name="T7" fmla="*/ 0 h 21"/>
                <a:gd name="T8" fmla="*/ 4 w 26"/>
                <a:gd name="T9" fmla="*/ 11 h 21"/>
                <a:gd name="T10" fmla="*/ 1 w 26"/>
                <a:gd name="T11" fmla="*/ 18 h 21"/>
                <a:gd name="T12" fmla="*/ 4 w 26"/>
                <a:gd name="T13" fmla="*/ 11 h 21"/>
                <a:gd name="T14" fmla="*/ 0 w 26"/>
                <a:gd name="T15" fmla="*/ 13 h 21"/>
                <a:gd name="T16" fmla="*/ 1 w 26"/>
                <a:gd name="T17" fmla="*/ 18 h 21"/>
                <a:gd name="T18" fmla="*/ 15 w 26"/>
                <a:gd name="T1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1">
                  <a:moveTo>
                    <a:pt x="15" y="15"/>
                  </a:moveTo>
                  <a:lnTo>
                    <a:pt x="11" y="21"/>
                  </a:lnTo>
                  <a:lnTo>
                    <a:pt x="26" y="12"/>
                  </a:lnTo>
                  <a:lnTo>
                    <a:pt x="19" y="0"/>
                  </a:lnTo>
                  <a:lnTo>
                    <a:pt x="4" y="11"/>
                  </a:lnTo>
                  <a:lnTo>
                    <a:pt x="1" y="18"/>
                  </a:lnTo>
                  <a:lnTo>
                    <a:pt x="4" y="11"/>
                  </a:lnTo>
                  <a:lnTo>
                    <a:pt x="0" y="13"/>
                  </a:lnTo>
                  <a:lnTo>
                    <a:pt x="1" y="18"/>
                  </a:lnTo>
                  <a:lnTo>
                    <a:pt x="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3" name="Freeform 39">
              <a:extLst>
                <a:ext uri="{FF2B5EF4-FFF2-40B4-BE49-F238E27FC236}">
                  <a16:creationId xmlns:a16="http://schemas.microsoft.com/office/drawing/2014/main" id="{8C3DB4DA-5AF7-490F-814D-8B318019EC85}"/>
                </a:ext>
              </a:extLst>
            </p:cNvPr>
            <p:cNvSpPr>
              <a:spLocks/>
            </p:cNvSpPr>
            <p:nvPr/>
          </p:nvSpPr>
          <p:spPr bwMode="auto">
            <a:xfrm>
              <a:off x="327" y="3852"/>
              <a:ext cx="12" cy="23"/>
            </a:xfrm>
            <a:custGeom>
              <a:avLst/>
              <a:gdLst>
                <a:gd name="T0" fmla="*/ 23 w 24"/>
                <a:gd name="T1" fmla="*/ 44 h 46"/>
                <a:gd name="T2" fmla="*/ 14 w 24"/>
                <a:gd name="T3" fmla="*/ 0 h 46"/>
                <a:gd name="T4" fmla="*/ 0 w 24"/>
                <a:gd name="T5" fmla="*/ 3 h 46"/>
                <a:gd name="T6" fmla="*/ 10 w 24"/>
                <a:gd name="T7" fmla="*/ 46 h 46"/>
                <a:gd name="T8" fmla="*/ 9 w 24"/>
                <a:gd name="T9" fmla="*/ 45 h 46"/>
                <a:gd name="T10" fmla="*/ 24 w 24"/>
                <a:gd name="T11" fmla="*/ 45 h 46"/>
                <a:gd name="T12" fmla="*/ 23 w 24"/>
                <a:gd name="T13" fmla="*/ 45 h 46"/>
                <a:gd name="T14" fmla="*/ 23 w 24"/>
                <a:gd name="T15" fmla="*/ 45 h 46"/>
                <a:gd name="T16" fmla="*/ 23 w 24"/>
                <a:gd name="T17" fmla="*/ 44 h 46"/>
                <a:gd name="T18" fmla="*/ 23 w 24"/>
                <a:gd name="T1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46">
                  <a:moveTo>
                    <a:pt x="23" y="44"/>
                  </a:moveTo>
                  <a:lnTo>
                    <a:pt x="14" y="0"/>
                  </a:lnTo>
                  <a:lnTo>
                    <a:pt x="0" y="3"/>
                  </a:lnTo>
                  <a:lnTo>
                    <a:pt x="10" y="46"/>
                  </a:lnTo>
                  <a:lnTo>
                    <a:pt x="9" y="45"/>
                  </a:lnTo>
                  <a:lnTo>
                    <a:pt x="24" y="45"/>
                  </a:lnTo>
                  <a:lnTo>
                    <a:pt x="23" y="45"/>
                  </a:lnTo>
                  <a:lnTo>
                    <a:pt x="23" y="45"/>
                  </a:lnTo>
                  <a:lnTo>
                    <a:pt x="23" y="44"/>
                  </a:lnTo>
                  <a:lnTo>
                    <a:pt x="23"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4" name="Freeform 40">
              <a:extLst>
                <a:ext uri="{FF2B5EF4-FFF2-40B4-BE49-F238E27FC236}">
                  <a16:creationId xmlns:a16="http://schemas.microsoft.com/office/drawing/2014/main" id="{9FD93554-3C2F-4C41-8CDD-666F3692297A}"/>
                </a:ext>
              </a:extLst>
            </p:cNvPr>
            <p:cNvSpPr>
              <a:spLocks/>
            </p:cNvSpPr>
            <p:nvPr/>
          </p:nvSpPr>
          <p:spPr bwMode="auto">
            <a:xfrm>
              <a:off x="332" y="3874"/>
              <a:ext cx="8" cy="195"/>
            </a:xfrm>
            <a:custGeom>
              <a:avLst/>
              <a:gdLst>
                <a:gd name="T0" fmla="*/ 9 w 17"/>
                <a:gd name="T1" fmla="*/ 376 h 391"/>
                <a:gd name="T2" fmla="*/ 17 w 17"/>
                <a:gd name="T3" fmla="*/ 384 h 391"/>
                <a:gd name="T4" fmla="*/ 15 w 17"/>
                <a:gd name="T5" fmla="*/ 0 h 391"/>
                <a:gd name="T6" fmla="*/ 0 w 17"/>
                <a:gd name="T7" fmla="*/ 0 h 391"/>
                <a:gd name="T8" fmla="*/ 2 w 17"/>
                <a:gd name="T9" fmla="*/ 384 h 391"/>
                <a:gd name="T10" fmla="*/ 9 w 17"/>
                <a:gd name="T11" fmla="*/ 391 h 391"/>
                <a:gd name="T12" fmla="*/ 2 w 17"/>
                <a:gd name="T13" fmla="*/ 384 h 391"/>
                <a:gd name="T14" fmla="*/ 4 w 17"/>
                <a:gd name="T15" fmla="*/ 389 h 391"/>
                <a:gd name="T16" fmla="*/ 9 w 17"/>
                <a:gd name="T17" fmla="*/ 391 h 391"/>
                <a:gd name="T18" fmla="*/ 9 w 17"/>
                <a:gd name="T19" fmla="*/ 3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391">
                  <a:moveTo>
                    <a:pt x="9" y="376"/>
                  </a:moveTo>
                  <a:lnTo>
                    <a:pt x="17" y="384"/>
                  </a:lnTo>
                  <a:lnTo>
                    <a:pt x="15" y="0"/>
                  </a:lnTo>
                  <a:lnTo>
                    <a:pt x="0" y="0"/>
                  </a:lnTo>
                  <a:lnTo>
                    <a:pt x="2" y="384"/>
                  </a:lnTo>
                  <a:lnTo>
                    <a:pt x="9" y="391"/>
                  </a:lnTo>
                  <a:lnTo>
                    <a:pt x="2" y="384"/>
                  </a:lnTo>
                  <a:lnTo>
                    <a:pt x="4" y="389"/>
                  </a:lnTo>
                  <a:lnTo>
                    <a:pt x="9" y="391"/>
                  </a:lnTo>
                  <a:lnTo>
                    <a:pt x="9" y="3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5" name="Rectangle 41">
              <a:extLst>
                <a:ext uri="{FF2B5EF4-FFF2-40B4-BE49-F238E27FC236}">
                  <a16:creationId xmlns:a16="http://schemas.microsoft.com/office/drawing/2014/main" id="{E2D7CDDE-5F4D-4E1B-9EF2-8B5BC34220A0}"/>
                </a:ext>
              </a:extLst>
            </p:cNvPr>
            <p:cNvSpPr>
              <a:spLocks noChangeArrowheads="1"/>
            </p:cNvSpPr>
            <p:nvPr/>
          </p:nvSpPr>
          <p:spPr bwMode="auto">
            <a:xfrm>
              <a:off x="963" y="2815"/>
              <a:ext cx="108" cy="212"/>
            </a:xfrm>
            <a:prstGeom prst="rect">
              <a:avLst/>
            </a:prstGeom>
            <a:solidFill>
              <a:srgbClr val="B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26" name="Freeform 42">
              <a:extLst>
                <a:ext uri="{FF2B5EF4-FFF2-40B4-BE49-F238E27FC236}">
                  <a16:creationId xmlns:a16="http://schemas.microsoft.com/office/drawing/2014/main" id="{2DC1B17C-979A-49CE-8C8B-A53ECCFBA477}"/>
                </a:ext>
              </a:extLst>
            </p:cNvPr>
            <p:cNvSpPr>
              <a:spLocks/>
            </p:cNvSpPr>
            <p:nvPr/>
          </p:nvSpPr>
          <p:spPr bwMode="auto">
            <a:xfrm>
              <a:off x="963" y="2811"/>
              <a:ext cx="112" cy="8"/>
            </a:xfrm>
            <a:custGeom>
              <a:avLst/>
              <a:gdLst>
                <a:gd name="T0" fmla="*/ 225 w 225"/>
                <a:gd name="T1" fmla="*/ 8 h 15"/>
                <a:gd name="T2" fmla="*/ 216 w 225"/>
                <a:gd name="T3" fmla="*/ 0 h 15"/>
                <a:gd name="T4" fmla="*/ 0 w 225"/>
                <a:gd name="T5" fmla="*/ 0 h 15"/>
                <a:gd name="T6" fmla="*/ 0 w 225"/>
                <a:gd name="T7" fmla="*/ 15 h 15"/>
                <a:gd name="T8" fmla="*/ 216 w 225"/>
                <a:gd name="T9" fmla="*/ 15 h 15"/>
                <a:gd name="T10" fmla="*/ 210 w 225"/>
                <a:gd name="T11" fmla="*/ 8 h 15"/>
                <a:gd name="T12" fmla="*/ 225 w 225"/>
                <a:gd name="T13" fmla="*/ 8 h 15"/>
                <a:gd name="T14" fmla="*/ 225 w 225"/>
                <a:gd name="T15" fmla="*/ 0 h 15"/>
                <a:gd name="T16" fmla="*/ 216 w 225"/>
                <a:gd name="T17" fmla="*/ 0 h 15"/>
                <a:gd name="T18" fmla="*/ 225 w 225"/>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5">
                  <a:moveTo>
                    <a:pt x="225" y="8"/>
                  </a:moveTo>
                  <a:lnTo>
                    <a:pt x="216" y="0"/>
                  </a:lnTo>
                  <a:lnTo>
                    <a:pt x="0" y="0"/>
                  </a:lnTo>
                  <a:lnTo>
                    <a:pt x="0" y="15"/>
                  </a:lnTo>
                  <a:lnTo>
                    <a:pt x="216" y="15"/>
                  </a:lnTo>
                  <a:lnTo>
                    <a:pt x="210" y="8"/>
                  </a:lnTo>
                  <a:lnTo>
                    <a:pt x="225" y="8"/>
                  </a:lnTo>
                  <a:lnTo>
                    <a:pt x="225" y="0"/>
                  </a:lnTo>
                  <a:lnTo>
                    <a:pt x="216" y="0"/>
                  </a:lnTo>
                  <a:lnTo>
                    <a:pt x="2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7" name="Freeform 43">
              <a:extLst>
                <a:ext uri="{FF2B5EF4-FFF2-40B4-BE49-F238E27FC236}">
                  <a16:creationId xmlns:a16="http://schemas.microsoft.com/office/drawing/2014/main" id="{B27FBCFE-E9C2-467F-9201-F09DA216BAEC}"/>
                </a:ext>
              </a:extLst>
            </p:cNvPr>
            <p:cNvSpPr>
              <a:spLocks/>
            </p:cNvSpPr>
            <p:nvPr/>
          </p:nvSpPr>
          <p:spPr bwMode="auto">
            <a:xfrm>
              <a:off x="1068" y="2815"/>
              <a:ext cx="7" cy="216"/>
            </a:xfrm>
            <a:custGeom>
              <a:avLst/>
              <a:gdLst>
                <a:gd name="T0" fmla="*/ 6 w 15"/>
                <a:gd name="T1" fmla="*/ 432 h 432"/>
                <a:gd name="T2" fmla="*/ 15 w 15"/>
                <a:gd name="T3" fmla="*/ 424 h 432"/>
                <a:gd name="T4" fmla="*/ 15 w 15"/>
                <a:gd name="T5" fmla="*/ 0 h 432"/>
                <a:gd name="T6" fmla="*/ 0 w 15"/>
                <a:gd name="T7" fmla="*/ 0 h 432"/>
                <a:gd name="T8" fmla="*/ 0 w 15"/>
                <a:gd name="T9" fmla="*/ 424 h 432"/>
                <a:gd name="T10" fmla="*/ 6 w 15"/>
                <a:gd name="T11" fmla="*/ 416 h 432"/>
                <a:gd name="T12" fmla="*/ 6 w 15"/>
                <a:gd name="T13" fmla="*/ 432 h 432"/>
                <a:gd name="T14" fmla="*/ 15 w 15"/>
                <a:gd name="T15" fmla="*/ 432 h 432"/>
                <a:gd name="T16" fmla="*/ 15 w 15"/>
                <a:gd name="T17" fmla="*/ 424 h 432"/>
                <a:gd name="T18" fmla="*/ 6 w 15"/>
                <a:gd name="T19"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32">
                  <a:moveTo>
                    <a:pt x="6" y="432"/>
                  </a:moveTo>
                  <a:lnTo>
                    <a:pt x="15" y="424"/>
                  </a:lnTo>
                  <a:lnTo>
                    <a:pt x="15" y="0"/>
                  </a:lnTo>
                  <a:lnTo>
                    <a:pt x="0" y="0"/>
                  </a:lnTo>
                  <a:lnTo>
                    <a:pt x="0" y="424"/>
                  </a:lnTo>
                  <a:lnTo>
                    <a:pt x="6" y="416"/>
                  </a:lnTo>
                  <a:lnTo>
                    <a:pt x="6" y="432"/>
                  </a:lnTo>
                  <a:lnTo>
                    <a:pt x="15" y="432"/>
                  </a:lnTo>
                  <a:lnTo>
                    <a:pt x="15" y="424"/>
                  </a:lnTo>
                  <a:lnTo>
                    <a:pt x="6" y="4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8" name="Freeform 44">
              <a:extLst>
                <a:ext uri="{FF2B5EF4-FFF2-40B4-BE49-F238E27FC236}">
                  <a16:creationId xmlns:a16="http://schemas.microsoft.com/office/drawing/2014/main" id="{592C4749-73F4-445F-83B4-96334E396542}"/>
                </a:ext>
              </a:extLst>
            </p:cNvPr>
            <p:cNvSpPr>
              <a:spLocks/>
            </p:cNvSpPr>
            <p:nvPr/>
          </p:nvSpPr>
          <p:spPr bwMode="auto">
            <a:xfrm>
              <a:off x="959" y="3023"/>
              <a:ext cx="112" cy="8"/>
            </a:xfrm>
            <a:custGeom>
              <a:avLst/>
              <a:gdLst>
                <a:gd name="T0" fmla="*/ 0 w 223"/>
                <a:gd name="T1" fmla="*/ 8 h 16"/>
                <a:gd name="T2" fmla="*/ 7 w 223"/>
                <a:gd name="T3" fmla="*/ 16 h 16"/>
                <a:gd name="T4" fmla="*/ 223 w 223"/>
                <a:gd name="T5" fmla="*/ 16 h 16"/>
                <a:gd name="T6" fmla="*/ 223 w 223"/>
                <a:gd name="T7" fmla="*/ 0 h 16"/>
                <a:gd name="T8" fmla="*/ 7 w 223"/>
                <a:gd name="T9" fmla="*/ 0 h 16"/>
                <a:gd name="T10" fmla="*/ 15 w 223"/>
                <a:gd name="T11" fmla="*/ 8 h 16"/>
                <a:gd name="T12" fmla="*/ 0 w 223"/>
                <a:gd name="T13" fmla="*/ 8 h 16"/>
                <a:gd name="T14" fmla="*/ 0 w 223"/>
                <a:gd name="T15" fmla="*/ 16 h 16"/>
                <a:gd name="T16" fmla="*/ 7 w 223"/>
                <a:gd name="T17" fmla="*/ 16 h 16"/>
                <a:gd name="T18" fmla="*/ 0 w 223"/>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6">
                  <a:moveTo>
                    <a:pt x="0" y="8"/>
                  </a:moveTo>
                  <a:lnTo>
                    <a:pt x="7" y="16"/>
                  </a:lnTo>
                  <a:lnTo>
                    <a:pt x="223" y="16"/>
                  </a:lnTo>
                  <a:lnTo>
                    <a:pt x="223" y="0"/>
                  </a:lnTo>
                  <a:lnTo>
                    <a:pt x="7" y="0"/>
                  </a:lnTo>
                  <a:lnTo>
                    <a:pt x="15" y="8"/>
                  </a:lnTo>
                  <a:lnTo>
                    <a:pt x="0" y="8"/>
                  </a:lnTo>
                  <a:lnTo>
                    <a:pt x="0" y="16"/>
                  </a:lnTo>
                  <a:lnTo>
                    <a:pt x="7" y="1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29" name="Freeform 45">
              <a:extLst>
                <a:ext uri="{FF2B5EF4-FFF2-40B4-BE49-F238E27FC236}">
                  <a16:creationId xmlns:a16="http://schemas.microsoft.com/office/drawing/2014/main" id="{CB7DEA33-99E5-4F08-8214-17F9930FE54C}"/>
                </a:ext>
              </a:extLst>
            </p:cNvPr>
            <p:cNvSpPr>
              <a:spLocks/>
            </p:cNvSpPr>
            <p:nvPr/>
          </p:nvSpPr>
          <p:spPr bwMode="auto">
            <a:xfrm>
              <a:off x="959" y="2811"/>
              <a:ext cx="8" cy="216"/>
            </a:xfrm>
            <a:custGeom>
              <a:avLst/>
              <a:gdLst>
                <a:gd name="T0" fmla="*/ 7 w 15"/>
                <a:gd name="T1" fmla="*/ 0 h 432"/>
                <a:gd name="T2" fmla="*/ 0 w 15"/>
                <a:gd name="T3" fmla="*/ 8 h 432"/>
                <a:gd name="T4" fmla="*/ 0 w 15"/>
                <a:gd name="T5" fmla="*/ 432 h 432"/>
                <a:gd name="T6" fmla="*/ 15 w 15"/>
                <a:gd name="T7" fmla="*/ 432 h 432"/>
                <a:gd name="T8" fmla="*/ 15 w 15"/>
                <a:gd name="T9" fmla="*/ 8 h 432"/>
                <a:gd name="T10" fmla="*/ 7 w 15"/>
                <a:gd name="T11" fmla="*/ 15 h 432"/>
                <a:gd name="T12" fmla="*/ 7 w 15"/>
                <a:gd name="T13" fmla="*/ 0 h 432"/>
                <a:gd name="T14" fmla="*/ 0 w 15"/>
                <a:gd name="T15" fmla="*/ 0 h 432"/>
                <a:gd name="T16" fmla="*/ 0 w 15"/>
                <a:gd name="T17" fmla="*/ 8 h 432"/>
                <a:gd name="T18" fmla="*/ 7 w 15"/>
                <a:gd name="T19"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32">
                  <a:moveTo>
                    <a:pt x="7" y="0"/>
                  </a:moveTo>
                  <a:lnTo>
                    <a:pt x="0" y="8"/>
                  </a:lnTo>
                  <a:lnTo>
                    <a:pt x="0" y="432"/>
                  </a:lnTo>
                  <a:lnTo>
                    <a:pt x="15" y="432"/>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0" name="Freeform 46">
              <a:extLst>
                <a:ext uri="{FF2B5EF4-FFF2-40B4-BE49-F238E27FC236}">
                  <a16:creationId xmlns:a16="http://schemas.microsoft.com/office/drawing/2014/main" id="{D73A58A6-A112-4C65-957C-EB3D2A67271E}"/>
                </a:ext>
              </a:extLst>
            </p:cNvPr>
            <p:cNvSpPr>
              <a:spLocks/>
            </p:cNvSpPr>
            <p:nvPr/>
          </p:nvSpPr>
          <p:spPr bwMode="auto">
            <a:xfrm>
              <a:off x="505" y="2789"/>
              <a:ext cx="726" cy="363"/>
            </a:xfrm>
            <a:custGeom>
              <a:avLst/>
              <a:gdLst>
                <a:gd name="T0" fmla="*/ 726 w 1452"/>
                <a:gd name="T1" fmla="*/ 0 h 726"/>
                <a:gd name="T2" fmla="*/ 1452 w 1452"/>
                <a:gd name="T3" fmla="*/ 726 h 726"/>
                <a:gd name="T4" fmla="*/ 0 w 1452"/>
                <a:gd name="T5" fmla="*/ 726 h 726"/>
                <a:gd name="T6" fmla="*/ 726 w 1452"/>
                <a:gd name="T7" fmla="*/ 0 h 726"/>
              </a:gdLst>
              <a:ahLst/>
              <a:cxnLst>
                <a:cxn ang="0">
                  <a:pos x="T0" y="T1"/>
                </a:cxn>
                <a:cxn ang="0">
                  <a:pos x="T2" y="T3"/>
                </a:cxn>
                <a:cxn ang="0">
                  <a:pos x="T4" y="T5"/>
                </a:cxn>
                <a:cxn ang="0">
                  <a:pos x="T6" y="T7"/>
                </a:cxn>
              </a:cxnLst>
              <a:rect l="0" t="0" r="r" b="b"/>
              <a:pathLst>
                <a:path w="1452" h="726">
                  <a:moveTo>
                    <a:pt x="726" y="0"/>
                  </a:moveTo>
                  <a:lnTo>
                    <a:pt x="1452" y="726"/>
                  </a:lnTo>
                  <a:lnTo>
                    <a:pt x="0" y="726"/>
                  </a:lnTo>
                  <a:lnTo>
                    <a:pt x="726" y="0"/>
                  </a:lnTo>
                  <a:close/>
                </a:path>
              </a:pathLst>
            </a:custGeom>
            <a:solidFill>
              <a:srgbClr val="D1A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1" name="Freeform 47">
              <a:extLst>
                <a:ext uri="{FF2B5EF4-FFF2-40B4-BE49-F238E27FC236}">
                  <a16:creationId xmlns:a16="http://schemas.microsoft.com/office/drawing/2014/main" id="{DFE58FD9-EAF7-4070-8353-950D776E27A0}"/>
                </a:ext>
              </a:extLst>
            </p:cNvPr>
            <p:cNvSpPr>
              <a:spLocks/>
            </p:cNvSpPr>
            <p:nvPr/>
          </p:nvSpPr>
          <p:spPr bwMode="auto">
            <a:xfrm>
              <a:off x="866" y="2787"/>
              <a:ext cx="373" cy="369"/>
            </a:xfrm>
            <a:custGeom>
              <a:avLst/>
              <a:gdLst>
                <a:gd name="T0" fmla="*/ 731 w 748"/>
                <a:gd name="T1" fmla="*/ 738 h 738"/>
                <a:gd name="T2" fmla="*/ 735 w 748"/>
                <a:gd name="T3" fmla="*/ 725 h 738"/>
                <a:gd name="T4" fmla="*/ 9 w 748"/>
                <a:gd name="T5" fmla="*/ 0 h 738"/>
                <a:gd name="T6" fmla="*/ 0 w 748"/>
                <a:gd name="T7" fmla="*/ 8 h 738"/>
                <a:gd name="T8" fmla="*/ 726 w 748"/>
                <a:gd name="T9" fmla="*/ 735 h 738"/>
                <a:gd name="T10" fmla="*/ 731 w 748"/>
                <a:gd name="T11" fmla="*/ 722 h 738"/>
                <a:gd name="T12" fmla="*/ 731 w 748"/>
                <a:gd name="T13" fmla="*/ 738 h 738"/>
                <a:gd name="T14" fmla="*/ 748 w 748"/>
                <a:gd name="T15" fmla="*/ 738 h 738"/>
                <a:gd name="T16" fmla="*/ 735 w 748"/>
                <a:gd name="T17" fmla="*/ 725 h 738"/>
                <a:gd name="T18" fmla="*/ 731 w 748"/>
                <a:gd name="T19"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8" h="738">
                  <a:moveTo>
                    <a:pt x="731" y="738"/>
                  </a:moveTo>
                  <a:lnTo>
                    <a:pt x="735" y="725"/>
                  </a:lnTo>
                  <a:lnTo>
                    <a:pt x="9" y="0"/>
                  </a:lnTo>
                  <a:lnTo>
                    <a:pt x="0" y="8"/>
                  </a:lnTo>
                  <a:lnTo>
                    <a:pt x="726" y="735"/>
                  </a:lnTo>
                  <a:lnTo>
                    <a:pt x="731" y="722"/>
                  </a:lnTo>
                  <a:lnTo>
                    <a:pt x="731" y="738"/>
                  </a:lnTo>
                  <a:lnTo>
                    <a:pt x="748" y="738"/>
                  </a:lnTo>
                  <a:lnTo>
                    <a:pt x="735" y="725"/>
                  </a:lnTo>
                  <a:lnTo>
                    <a:pt x="731" y="7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2" name="Freeform 48">
              <a:extLst>
                <a:ext uri="{FF2B5EF4-FFF2-40B4-BE49-F238E27FC236}">
                  <a16:creationId xmlns:a16="http://schemas.microsoft.com/office/drawing/2014/main" id="{878CD973-B7FF-47F5-A13E-0B5D8D5F5394}"/>
                </a:ext>
              </a:extLst>
            </p:cNvPr>
            <p:cNvSpPr>
              <a:spLocks/>
            </p:cNvSpPr>
            <p:nvPr/>
          </p:nvSpPr>
          <p:spPr bwMode="auto">
            <a:xfrm>
              <a:off x="496" y="3148"/>
              <a:ext cx="735" cy="8"/>
            </a:xfrm>
            <a:custGeom>
              <a:avLst/>
              <a:gdLst>
                <a:gd name="T0" fmla="*/ 14 w 1469"/>
                <a:gd name="T1" fmla="*/ 3 h 16"/>
                <a:gd name="T2" fmla="*/ 17 w 1469"/>
                <a:gd name="T3" fmla="*/ 16 h 16"/>
                <a:gd name="T4" fmla="*/ 1469 w 1469"/>
                <a:gd name="T5" fmla="*/ 16 h 16"/>
                <a:gd name="T6" fmla="*/ 1469 w 1469"/>
                <a:gd name="T7" fmla="*/ 0 h 16"/>
                <a:gd name="T8" fmla="*/ 17 w 1469"/>
                <a:gd name="T9" fmla="*/ 0 h 16"/>
                <a:gd name="T10" fmla="*/ 22 w 1469"/>
                <a:gd name="T11" fmla="*/ 13 h 16"/>
                <a:gd name="T12" fmla="*/ 14 w 1469"/>
                <a:gd name="T13" fmla="*/ 3 h 16"/>
                <a:gd name="T14" fmla="*/ 0 w 1469"/>
                <a:gd name="T15" fmla="*/ 16 h 16"/>
                <a:gd name="T16" fmla="*/ 17 w 1469"/>
                <a:gd name="T17" fmla="*/ 16 h 16"/>
                <a:gd name="T18" fmla="*/ 14 w 1469"/>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9" h="16">
                  <a:moveTo>
                    <a:pt x="14" y="3"/>
                  </a:moveTo>
                  <a:lnTo>
                    <a:pt x="17" y="16"/>
                  </a:lnTo>
                  <a:lnTo>
                    <a:pt x="1469" y="16"/>
                  </a:lnTo>
                  <a:lnTo>
                    <a:pt x="1469" y="0"/>
                  </a:lnTo>
                  <a:lnTo>
                    <a:pt x="17" y="0"/>
                  </a:lnTo>
                  <a:lnTo>
                    <a:pt x="22" y="13"/>
                  </a:lnTo>
                  <a:lnTo>
                    <a:pt x="14" y="3"/>
                  </a:lnTo>
                  <a:lnTo>
                    <a:pt x="0" y="16"/>
                  </a:lnTo>
                  <a:lnTo>
                    <a:pt x="17" y="16"/>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3" name="Freeform 49">
              <a:extLst>
                <a:ext uri="{FF2B5EF4-FFF2-40B4-BE49-F238E27FC236}">
                  <a16:creationId xmlns:a16="http://schemas.microsoft.com/office/drawing/2014/main" id="{F607D106-AE34-4F9B-9862-F08ABD933EF4}"/>
                </a:ext>
              </a:extLst>
            </p:cNvPr>
            <p:cNvSpPr>
              <a:spLocks/>
            </p:cNvSpPr>
            <p:nvPr/>
          </p:nvSpPr>
          <p:spPr bwMode="auto">
            <a:xfrm>
              <a:off x="503" y="2784"/>
              <a:ext cx="367" cy="370"/>
            </a:xfrm>
            <a:custGeom>
              <a:avLst/>
              <a:gdLst>
                <a:gd name="T0" fmla="*/ 733 w 733"/>
                <a:gd name="T1" fmla="*/ 6 h 741"/>
                <a:gd name="T2" fmla="*/ 724 w 733"/>
                <a:gd name="T3" fmla="*/ 6 h 741"/>
                <a:gd name="T4" fmla="*/ 0 w 733"/>
                <a:gd name="T5" fmla="*/ 731 h 741"/>
                <a:gd name="T6" fmla="*/ 8 w 733"/>
                <a:gd name="T7" fmla="*/ 741 h 741"/>
                <a:gd name="T8" fmla="*/ 733 w 733"/>
                <a:gd name="T9" fmla="*/ 14 h 741"/>
                <a:gd name="T10" fmla="*/ 724 w 733"/>
                <a:gd name="T11" fmla="*/ 14 h 741"/>
                <a:gd name="T12" fmla="*/ 733 w 733"/>
                <a:gd name="T13" fmla="*/ 6 h 741"/>
                <a:gd name="T14" fmla="*/ 729 w 733"/>
                <a:gd name="T15" fmla="*/ 0 h 741"/>
                <a:gd name="T16" fmla="*/ 724 w 733"/>
                <a:gd name="T17" fmla="*/ 6 h 741"/>
                <a:gd name="T18" fmla="*/ 733 w 733"/>
                <a:gd name="T19" fmla="*/ 6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741">
                  <a:moveTo>
                    <a:pt x="733" y="6"/>
                  </a:moveTo>
                  <a:lnTo>
                    <a:pt x="724" y="6"/>
                  </a:lnTo>
                  <a:lnTo>
                    <a:pt x="0" y="731"/>
                  </a:lnTo>
                  <a:lnTo>
                    <a:pt x="8" y="741"/>
                  </a:lnTo>
                  <a:lnTo>
                    <a:pt x="733" y="14"/>
                  </a:lnTo>
                  <a:lnTo>
                    <a:pt x="724" y="14"/>
                  </a:lnTo>
                  <a:lnTo>
                    <a:pt x="733" y="6"/>
                  </a:lnTo>
                  <a:lnTo>
                    <a:pt x="729" y="0"/>
                  </a:lnTo>
                  <a:lnTo>
                    <a:pt x="724" y="6"/>
                  </a:lnTo>
                  <a:lnTo>
                    <a:pt x="73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4" name="Freeform 50">
              <a:extLst>
                <a:ext uri="{FF2B5EF4-FFF2-40B4-BE49-F238E27FC236}">
                  <a16:creationId xmlns:a16="http://schemas.microsoft.com/office/drawing/2014/main" id="{2AB5E2D1-8959-4405-A908-075C205C790C}"/>
                </a:ext>
              </a:extLst>
            </p:cNvPr>
            <p:cNvSpPr>
              <a:spLocks/>
            </p:cNvSpPr>
            <p:nvPr/>
          </p:nvSpPr>
          <p:spPr bwMode="auto">
            <a:xfrm>
              <a:off x="533" y="2817"/>
              <a:ext cx="672" cy="1112"/>
            </a:xfrm>
            <a:custGeom>
              <a:avLst/>
              <a:gdLst>
                <a:gd name="T0" fmla="*/ 0 w 1345"/>
                <a:gd name="T1" fmla="*/ 671 h 2224"/>
                <a:gd name="T2" fmla="*/ 672 w 1345"/>
                <a:gd name="T3" fmla="*/ 0 h 2224"/>
                <a:gd name="T4" fmla="*/ 1345 w 1345"/>
                <a:gd name="T5" fmla="*/ 671 h 2224"/>
                <a:gd name="T6" fmla="*/ 1345 w 1345"/>
                <a:gd name="T7" fmla="*/ 2224 h 2224"/>
                <a:gd name="T8" fmla="*/ 0 w 1345"/>
                <a:gd name="T9" fmla="*/ 2224 h 2224"/>
                <a:gd name="T10" fmla="*/ 0 w 1345"/>
                <a:gd name="T11" fmla="*/ 671 h 2224"/>
              </a:gdLst>
              <a:ahLst/>
              <a:cxnLst>
                <a:cxn ang="0">
                  <a:pos x="T0" y="T1"/>
                </a:cxn>
                <a:cxn ang="0">
                  <a:pos x="T2" y="T3"/>
                </a:cxn>
                <a:cxn ang="0">
                  <a:pos x="T4" y="T5"/>
                </a:cxn>
                <a:cxn ang="0">
                  <a:pos x="T6" y="T7"/>
                </a:cxn>
                <a:cxn ang="0">
                  <a:pos x="T8" y="T9"/>
                </a:cxn>
                <a:cxn ang="0">
                  <a:pos x="T10" y="T11"/>
                </a:cxn>
              </a:cxnLst>
              <a:rect l="0" t="0" r="r" b="b"/>
              <a:pathLst>
                <a:path w="1345" h="2224">
                  <a:moveTo>
                    <a:pt x="0" y="671"/>
                  </a:moveTo>
                  <a:lnTo>
                    <a:pt x="672" y="0"/>
                  </a:lnTo>
                  <a:lnTo>
                    <a:pt x="1345" y="671"/>
                  </a:lnTo>
                  <a:lnTo>
                    <a:pt x="1345" y="2224"/>
                  </a:lnTo>
                  <a:lnTo>
                    <a:pt x="0" y="2224"/>
                  </a:lnTo>
                  <a:lnTo>
                    <a:pt x="0" y="671"/>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5" name="Freeform 51">
              <a:extLst>
                <a:ext uri="{FF2B5EF4-FFF2-40B4-BE49-F238E27FC236}">
                  <a16:creationId xmlns:a16="http://schemas.microsoft.com/office/drawing/2014/main" id="{9E01E810-1D09-4E79-B0A9-B6697D85B174}"/>
                </a:ext>
              </a:extLst>
            </p:cNvPr>
            <p:cNvSpPr>
              <a:spLocks/>
            </p:cNvSpPr>
            <p:nvPr/>
          </p:nvSpPr>
          <p:spPr bwMode="auto">
            <a:xfrm>
              <a:off x="531" y="2812"/>
              <a:ext cx="340" cy="343"/>
            </a:xfrm>
            <a:custGeom>
              <a:avLst/>
              <a:gdLst>
                <a:gd name="T0" fmla="*/ 680 w 680"/>
                <a:gd name="T1" fmla="*/ 6 h 687"/>
                <a:gd name="T2" fmla="*/ 670 w 680"/>
                <a:gd name="T3" fmla="*/ 6 h 687"/>
                <a:gd name="T4" fmla="*/ 0 w 680"/>
                <a:gd name="T5" fmla="*/ 677 h 687"/>
                <a:gd name="T6" fmla="*/ 8 w 680"/>
                <a:gd name="T7" fmla="*/ 687 h 687"/>
                <a:gd name="T8" fmla="*/ 680 w 680"/>
                <a:gd name="T9" fmla="*/ 14 h 687"/>
                <a:gd name="T10" fmla="*/ 670 w 680"/>
                <a:gd name="T11" fmla="*/ 14 h 687"/>
                <a:gd name="T12" fmla="*/ 680 w 680"/>
                <a:gd name="T13" fmla="*/ 6 h 687"/>
                <a:gd name="T14" fmla="*/ 675 w 680"/>
                <a:gd name="T15" fmla="*/ 0 h 687"/>
                <a:gd name="T16" fmla="*/ 670 w 680"/>
                <a:gd name="T17" fmla="*/ 6 h 687"/>
                <a:gd name="T18" fmla="*/ 680 w 680"/>
                <a:gd name="T19" fmla="*/ 6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0" h="687">
                  <a:moveTo>
                    <a:pt x="680" y="6"/>
                  </a:moveTo>
                  <a:lnTo>
                    <a:pt x="670" y="6"/>
                  </a:lnTo>
                  <a:lnTo>
                    <a:pt x="0" y="677"/>
                  </a:lnTo>
                  <a:lnTo>
                    <a:pt x="8" y="687"/>
                  </a:lnTo>
                  <a:lnTo>
                    <a:pt x="680" y="14"/>
                  </a:lnTo>
                  <a:lnTo>
                    <a:pt x="670" y="14"/>
                  </a:lnTo>
                  <a:lnTo>
                    <a:pt x="680" y="6"/>
                  </a:lnTo>
                  <a:lnTo>
                    <a:pt x="675" y="0"/>
                  </a:lnTo>
                  <a:lnTo>
                    <a:pt x="670" y="6"/>
                  </a:lnTo>
                  <a:lnTo>
                    <a:pt x="68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6" name="Freeform 52">
              <a:extLst>
                <a:ext uri="{FF2B5EF4-FFF2-40B4-BE49-F238E27FC236}">
                  <a16:creationId xmlns:a16="http://schemas.microsoft.com/office/drawing/2014/main" id="{2E424BA2-FFDE-4D11-A56C-0188E026A155}"/>
                </a:ext>
              </a:extLst>
            </p:cNvPr>
            <p:cNvSpPr>
              <a:spLocks/>
            </p:cNvSpPr>
            <p:nvPr/>
          </p:nvSpPr>
          <p:spPr bwMode="auto">
            <a:xfrm>
              <a:off x="866" y="2815"/>
              <a:ext cx="343" cy="340"/>
            </a:xfrm>
            <a:custGeom>
              <a:avLst/>
              <a:gdLst>
                <a:gd name="T0" fmla="*/ 686 w 686"/>
                <a:gd name="T1" fmla="*/ 676 h 681"/>
                <a:gd name="T2" fmla="*/ 678 w 686"/>
                <a:gd name="T3" fmla="*/ 668 h 681"/>
                <a:gd name="T4" fmla="*/ 657 w 686"/>
                <a:gd name="T5" fmla="*/ 647 h 681"/>
                <a:gd name="T6" fmla="*/ 626 w 686"/>
                <a:gd name="T7" fmla="*/ 615 h 681"/>
                <a:gd name="T8" fmla="*/ 586 w 686"/>
                <a:gd name="T9" fmla="*/ 575 h 681"/>
                <a:gd name="T10" fmla="*/ 537 w 686"/>
                <a:gd name="T11" fmla="*/ 526 h 681"/>
                <a:gd name="T12" fmla="*/ 483 w 686"/>
                <a:gd name="T13" fmla="*/ 472 h 681"/>
                <a:gd name="T14" fmla="*/ 424 w 686"/>
                <a:gd name="T15" fmla="*/ 413 h 681"/>
                <a:gd name="T16" fmla="*/ 364 w 686"/>
                <a:gd name="T17" fmla="*/ 354 h 681"/>
                <a:gd name="T18" fmla="*/ 303 w 686"/>
                <a:gd name="T19" fmla="*/ 293 h 681"/>
                <a:gd name="T20" fmla="*/ 243 w 686"/>
                <a:gd name="T21" fmla="*/ 234 h 681"/>
                <a:gd name="T22" fmla="*/ 187 w 686"/>
                <a:gd name="T23" fmla="*/ 177 h 681"/>
                <a:gd name="T24" fmla="*/ 135 w 686"/>
                <a:gd name="T25" fmla="*/ 126 h 681"/>
                <a:gd name="T26" fmla="*/ 89 w 686"/>
                <a:gd name="T27" fmla="*/ 80 h 681"/>
                <a:gd name="T28" fmla="*/ 52 w 686"/>
                <a:gd name="T29" fmla="*/ 43 h 681"/>
                <a:gd name="T30" fmla="*/ 25 w 686"/>
                <a:gd name="T31" fmla="*/ 15 h 681"/>
                <a:gd name="T32" fmla="*/ 10 w 686"/>
                <a:gd name="T33" fmla="*/ 0 h 681"/>
                <a:gd name="T34" fmla="*/ 0 w 686"/>
                <a:gd name="T35" fmla="*/ 8 h 681"/>
                <a:gd name="T36" fmla="*/ 673 w 686"/>
                <a:gd name="T37" fmla="*/ 681 h 681"/>
                <a:gd name="T38" fmla="*/ 671 w 686"/>
                <a:gd name="T39" fmla="*/ 676 h 681"/>
                <a:gd name="T40" fmla="*/ 686 w 686"/>
                <a:gd name="T41" fmla="*/ 676 h 681"/>
                <a:gd name="T42" fmla="*/ 686 w 686"/>
                <a:gd name="T43" fmla="*/ 674 h 681"/>
                <a:gd name="T44" fmla="*/ 682 w 686"/>
                <a:gd name="T45" fmla="*/ 671 h 681"/>
                <a:gd name="T46" fmla="*/ 686 w 686"/>
                <a:gd name="T47" fmla="*/ 676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6" h="681">
                  <a:moveTo>
                    <a:pt x="686" y="676"/>
                  </a:moveTo>
                  <a:lnTo>
                    <a:pt x="678" y="668"/>
                  </a:lnTo>
                  <a:lnTo>
                    <a:pt x="657" y="647"/>
                  </a:lnTo>
                  <a:lnTo>
                    <a:pt x="626" y="615"/>
                  </a:lnTo>
                  <a:lnTo>
                    <a:pt x="586" y="575"/>
                  </a:lnTo>
                  <a:lnTo>
                    <a:pt x="537" y="526"/>
                  </a:lnTo>
                  <a:lnTo>
                    <a:pt x="483" y="472"/>
                  </a:lnTo>
                  <a:lnTo>
                    <a:pt x="424" y="413"/>
                  </a:lnTo>
                  <a:lnTo>
                    <a:pt x="364" y="354"/>
                  </a:lnTo>
                  <a:lnTo>
                    <a:pt x="303" y="293"/>
                  </a:lnTo>
                  <a:lnTo>
                    <a:pt x="243" y="234"/>
                  </a:lnTo>
                  <a:lnTo>
                    <a:pt x="187" y="177"/>
                  </a:lnTo>
                  <a:lnTo>
                    <a:pt x="135" y="126"/>
                  </a:lnTo>
                  <a:lnTo>
                    <a:pt x="89" y="80"/>
                  </a:lnTo>
                  <a:lnTo>
                    <a:pt x="52" y="43"/>
                  </a:lnTo>
                  <a:lnTo>
                    <a:pt x="25" y="15"/>
                  </a:lnTo>
                  <a:lnTo>
                    <a:pt x="10" y="0"/>
                  </a:lnTo>
                  <a:lnTo>
                    <a:pt x="0" y="8"/>
                  </a:lnTo>
                  <a:lnTo>
                    <a:pt x="673" y="681"/>
                  </a:lnTo>
                  <a:lnTo>
                    <a:pt x="671" y="676"/>
                  </a:lnTo>
                  <a:lnTo>
                    <a:pt x="686" y="676"/>
                  </a:lnTo>
                  <a:lnTo>
                    <a:pt x="686" y="674"/>
                  </a:lnTo>
                  <a:lnTo>
                    <a:pt x="682" y="671"/>
                  </a:lnTo>
                  <a:lnTo>
                    <a:pt x="686" y="6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7" name="Freeform 53">
              <a:extLst>
                <a:ext uri="{FF2B5EF4-FFF2-40B4-BE49-F238E27FC236}">
                  <a16:creationId xmlns:a16="http://schemas.microsoft.com/office/drawing/2014/main" id="{A7C2F059-E275-42A0-B6A6-CB460721CAA8}"/>
                </a:ext>
              </a:extLst>
            </p:cNvPr>
            <p:cNvSpPr>
              <a:spLocks/>
            </p:cNvSpPr>
            <p:nvPr/>
          </p:nvSpPr>
          <p:spPr bwMode="auto">
            <a:xfrm>
              <a:off x="1201" y="3153"/>
              <a:ext cx="8" cy="780"/>
            </a:xfrm>
            <a:custGeom>
              <a:avLst/>
              <a:gdLst>
                <a:gd name="T0" fmla="*/ 7 w 15"/>
                <a:gd name="T1" fmla="*/ 1561 h 1561"/>
                <a:gd name="T2" fmla="*/ 15 w 15"/>
                <a:gd name="T3" fmla="*/ 1553 h 1561"/>
                <a:gd name="T4" fmla="*/ 15 w 15"/>
                <a:gd name="T5" fmla="*/ 0 h 1561"/>
                <a:gd name="T6" fmla="*/ 0 w 15"/>
                <a:gd name="T7" fmla="*/ 0 h 1561"/>
                <a:gd name="T8" fmla="*/ 0 w 15"/>
                <a:gd name="T9" fmla="*/ 1553 h 1561"/>
                <a:gd name="T10" fmla="*/ 7 w 15"/>
                <a:gd name="T11" fmla="*/ 1544 h 1561"/>
                <a:gd name="T12" fmla="*/ 7 w 15"/>
                <a:gd name="T13" fmla="*/ 1561 h 1561"/>
                <a:gd name="T14" fmla="*/ 15 w 15"/>
                <a:gd name="T15" fmla="*/ 1561 h 1561"/>
                <a:gd name="T16" fmla="*/ 15 w 15"/>
                <a:gd name="T17" fmla="*/ 1553 h 1561"/>
                <a:gd name="T18" fmla="*/ 7 w 15"/>
                <a:gd name="T19" fmla="*/ 1561 h 1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1">
                  <a:moveTo>
                    <a:pt x="7" y="1561"/>
                  </a:moveTo>
                  <a:lnTo>
                    <a:pt x="15" y="1553"/>
                  </a:lnTo>
                  <a:lnTo>
                    <a:pt x="15" y="0"/>
                  </a:lnTo>
                  <a:lnTo>
                    <a:pt x="0" y="0"/>
                  </a:lnTo>
                  <a:lnTo>
                    <a:pt x="0" y="1553"/>
                  </a:lnTo>
                  <a:lnTo>
                    <a:pt x="7" y="1544"/>
                  </a:lnTo>
                  <a:lnTo>
                    <a:pt x="7" y="1561"/>
                  </a:lnTo>
                  <a:lnTo>
                    <a:pt x="15" y="1561"/>
                  </a:lnTo>
                  <a:lnTo>
                    <a:pt x="15" y="1553"/>
                  </a:lnTo>
                  <a:lnTo>
                    <a:pt x="7" y="15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8" name="Freeform 54">
              <a:extLst>
                <a:ext uri="{FF2B5EF4-FFF2-40B4-BE49-F238E27FC236}">
                  <a16:creationId xmlns:a16="http://schemas.microsoft.com/office/drawing/2014/main" id="{F2F0875E-D5B2-489E-BFAA-78E26CE63928}"/>
                </a:ext>
              </a:extLst>
            </p:cNvPr>
            <p:cNvSpPr>
              <a:spLocks/>
            </p:cNvSpPr>
            <p:nvPr/>
          </p:nvSpPr>
          <p:spPr bwMode="auto">
            <a:xfrm>
              <a:off x="529" y="3925"/>
              <a:ext cx="676" cy="8"/>
            </a:xfrm>
            <a:custGeom>
              <a:avLst/>
              <a:gdLst>
                <a:gd name="T0" fmla="*/ 0 w 1352"/>
                <a:gd name="T1" fmla="*/ 9 h 17"/>
                <a:gd name="T2" fmla="*/ 7 w 1352"/>
                <a:gd name="T3" fmla="*/ 17 h 17"/>
                <a:gd name="T4" fmla="*/ 1352 w 1352"/>
                <a:gd name="T5" fmla="*/ 17 h 17"/>
                <a:gd name="T6" fmla="*/ 1352 w 1352"/>
                <a:gd name="T7" fmla="*/ 0 h 17"/>
                <a:gd name="T8" fmla="*/ 7 w 1352"/>
                <a:gd name="T9" fmla="*/ 0 h 17"/>
                <a:gd name="T10" fmla="*/ 15 w 1352"/>
                <a:gd name="T11" fmla="*/ 9 h 17"/>
                <a:gd name="T12" fmla="*/ 0 w 1352"/>
                <a:gd name="T13" fmla="*/ 9 h 17"/>
                <a:gd name="T14" fmla="*/ 0 w 1352"/>
                <a:gd name="T15" fmla="*/ 17 h 17"/>
                <a:gd name="T16" fmla="*/ 7 w 1352"/>
                <a:gd name="T17" fmla="*/ 17 h 17"/>
                <a:gd name="T18" fmla="*/ 0 w 1352"/>
                <a:gd name="T1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2" h="17">
                  <a:moveTo>
                    <a:pt x="0" y="9"/>
                  </a:moveTo>
                  <a:lnTo>
                    <a:pt x="7" y="17"/>
                  </a:lnTo>
                  <a:lnTo>
                    <a:pt x="1352" y="17"/>
                  </a:lnTo>
                  <a:lnTo>
                    <a:pt x="1352" y="0"/>
                  </a:lnTo>
                  <a:lnTo>
                    <a:pt x="7" y="0"/>
                  </a:lnTo>
                  <a:lnTo>
                    <a:pt x="15" y="9"/>
                  </a:lnTo>
                  <a:lnTo>
                    <a:pt x="0" y="9"/>
                  </a:lnTo>
                  <a:lnTo>
                    <a:pt x="0" y="17"/>
                  </a:lnTo>
                  <a:lnTo>
                    <a:pt x="7" y="17"/>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39" name="Freeform 55">
              <a:extLst>
                <a:ext uri="{FF2B5EF4-FFF2-40B4-BE49-F238E27FC236}">
                  <a16:creationId xmlns:a16="http://schemas.microsoft.com/office/drawing/2014/main" id="{4F8E3043-3C95-41D2-9BA9-03D067B7C1A1}"/>
                </a:ext>
              </a:extLst>
            </p:cNvPr>
            <p:cNvSpPr>
              <a:spLocks/>
            </p:cNvSpPr>
            <p:nvPr/>
          </p:nvSpPr>
          <p:spPr bwMode="auto">
            <a:xfrm>
              <a:off x="529" y="3150"/>
              <a:ext cx="8" cy="779"/>
            </a:xfrm>
            <a:custGeom>
              <a:avLst/>
              <a:gdLst>
                <a:gd name="T0" fmla="*/ 4 w 15"/>
                <a:gd name="T1" fmla="*/ 0 h 1558"/>
                <a:gd name="T2" fmla="*/ 0 w 15"/>
                <a:gd name="T3" fmla="*/ 5 h 1558"/>
                <a:gd name="T4" fmla="*/ 0 w 15"/>
                <a:gd name="T5" fmla="*/ 1558 h 1558"/>
                <a:gd name="T6" fmla="*/ 15 w 15"/>
                <a:gd name="T7" fmla="*/ 1558 h 1558"/>
                <a:gd name="T8" fmla="*/ 15 w 15"/>
                <a:gd name="T9" fmla="*/ 5 h 1558"/>
                <a:gd name="T10" fmla="*/ 12 w 15"/>
                <a:gd name="T11" fmla="*/ 10 h 1558"/>
                <a:gd name="T12" fmla="*/ 4 w 15"/>
                <a:gd name="T13" fmla="*/ 0 h 1558"/>
                <a:gd name="T14" fmla="*/ 3 w 15"/>
                <a:gd name="T15" fmla="*/ 2 h 1558"/>
                <a:gd name="T16" fmla="*/ 0 w 15"/>
                <a:gd name="T17" fmla="*/ 3 h 1558"/>
                <a:gd name="T18" fmla="*/ 0 w 15"/>
                <a:gd name="T19" fmla="*/ 4 h 1558"/>
                <a:gd name="T20" fmla="*/ 0 w 15"/>
                <a:gd name="T21" fmla="*/ 5 h 1558"/>
                <a:gd name="T22" fmla="*/ 4 w 15"/>
                <a:gd name="T23" fmla="*/ 0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558">
                  <a:moveTo>
                    <a:pt x="4" y="0"/>
                  </a:moveTo>
                  <a:lnTo>
                    <a:pt x="0" y="5"/>
                  </a:lnTo>
                  <a:lnTo>
                    <a:pt x="0" y="1558"/>
                  </a:lnTo>
                  <a:lnTo>
                    <a:pt x="15" y="1558"/>
                  </a:lnTo>
                  <a:lnTo>
                    <a:pt x="15" y="5"/>
                  </a:lnTo>
                  <a:lnTo>
                    <a:pt x="12" y="10"/>
                  </a:lnTo>
                  <a:lnTo>
                    <a:pt x="4" y="0"/>
                  </a:lnTo>
                  <a:lnTo>
                    <a:pt x="3" y="2"/>
                  </a:lnTo>
                  <a:lnTo>
                    <a:pt x="0" y="3"/>
                  </a:lnTo>
                  <a:lnTo>
                    <a:pt x="0" y="4"/>
                  </a:lnTo>
                  <a:lnTo>
                    <a:pt x="0" y="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40" name="Rectangle 56">
              <a:extLst>
                <a:ext uri="{FF2B5EF4-FFF2-40B4-BE49-F238E27FC236}">
                  <a16:creationId xmlns:a16="http://schemas.microsoft.com/office/drawing/2014/main" id="{3CA73898-9D57-433D-826E-BB2B0F566370}"/>
                </a:ext>
              </a:extLst>
            </p:cNvPr>
            <p:cNvSpPr>
              <a:spLocks noChangeArrowheads="1"/>
            </p:cNvSpPr>
            <p:nvPr/>
          </p:nvSpPr>
          <p:spPr bwMode="auto">
            <a:xfrm>
              <a:off x="606" y="3575"/>
              <a:ext cx="110" cy="255"/>
            </a:xfrm>
            <a:prstGeom prst="rect">
              <a:avLst/>
            </a:prstGeom>
            <a:solidFill>
              <a:srgbClr val="007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41" name="Freeform 57">
              <a:extLst>
                <a:ext uri="{FF2B5EF4-FFF2-40B4-BE49-F238E27FC236}">
                  <a16:creationId xmlns:a16="http://schemas.microsoft.com/office/drawing/2014/main" id="{C5663D51-8D88-4EF3-BD58-6A7D2214394C}"/>
                </a:ext>
              </a:extLst>
            </p:cNvPr>
            <p:cNvSpPr>
              <a:spLocks/>
            </p:cNvSpPr>
            <p:nvPr/>
          </p:nvSpPr>
          <p:spPr bwMode="auto">
            <a:xfrm>
              <a:off x="606" y="3571"/>
              <a:ext cx="113" cy="8"/>
            </a:xfrm>
            <a:custGeom>
              <a:avLst/>
              <a:gdLst>
                <a:gd name="T0" fmla="*/ 226 w 226"/>
                <a:gd name="T1" fmla="*/ 8 h 15"/>
                <a:gd name="T2" fmla="*/ 219 w 226"/>
                <a:gd name="T3" fmla="*/ 0 h 15"/>
                <a:gd name="T4" fmla="*/ 0 w 226"/>
                <a:gd name="T5" fmla="*/ 0 h 15"/>
                <a:gd name="T6" fmla="*/ 0 w 226"/>
                <a:gd name="T7" fmla="*/ 15 h 15"/>
                <a:gd name="T8" fmla="*/ 219 w 226"/>
                <a:gd name="T9" fmla="*/ 15 h 15"/>
                <a:gd name="T10" fmla="*/ 211 w 226"/>
                <a:gd name="T11" fmla="*/ 8 h 15"/>
                <a:gd name="T12" fmla="*/ 226 w 226"/>
                <a:gd name="T13" fmla="*/ 8 h 15"/>
                <a:gd name="T14" fmla="*/ 226 w 226"/>
                <a:gd name="T15" fmla="*/ 0 h 15"/>
                <a:gd name="T16" fmla="*/ 219 w 226"/>
                <a:gd name="T17" fmla="*/ 0 h 15"/>
                <a:gd name="T18" fmla="*/ 226 w 226"/>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5">
                  <a:moveTo>
                    <a:pt x="226" y="8"/>
                  </a:moveTo>
                  <a:lnTo>
                    <a:pt x="219" y="0"/>
                  </a:lnTo>
                  <a:lnTo>
                    <a:pt x="0" y="0"/>
                  </a:lnTo>
                  <a:lnTo>
                    <a:pt x="0" y="15"/>
                  </a:lnTo>
                  <a:lnTo>
                    <a:pt x="219" y="15"/>
                  </a:lnTo>
                  <a:lnTo>
                    <a:pt x="211" y="8"/>
                  </a:lnTo>
                  <a:lnTo>
                    <a:pt x="226" y="8"/>
                  </a:lnTo>
                  <a:lnTo>
                    <a:pt x="226" y="0"/>
                  </a:lnTo>
                  <a:lnTo>
                    <a:pt x="219" y="0"/>
                  </a:lnTo>
                  <a:lnTo>
                    <a:pt x="22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42" name="Freeform 58">
              <a:extLst>
                <a:ext uri="{FF2B5EF4-FFF2-40B4-BE49-F238E27FC236}">
                  <a16:creationId xmlns:a16="http://schemas.microsoft.com/office/drawing/2014/main" id="{F54CACA1-93AE-4D44-9E64-901D32728E1D}"/>
                </a:ext>
              </a:extLst>
            </p:cNvPr>
            <p:cNvSpPr>
              <a:spLocks/>
            </p:cNvSpPr>
            <p:nvPr/>
          </p:nvSpPr>
          <p:spPr bwMode="auto">
            <a:xfrm>
              <a:off x="712" y="3575"/>
              <a:ext cx="7" cy="259"/>
            </a:xfrm>
            <a:custGeom>
              <a:avLst/>
              <a:gdLst>
                <a:gd name="T0" fmla="*/ 8 w 15"/>
                <a:gd name="T1" fmla="*/ 519 h 519"/>
                <a:gd name="T2" fmla="*/ 15 w 15"/>
                <a:gd name="T3" fmla="*/ 511 h 519"/>
                <a:gd name="T4" fmla="*/ 15 w 15"/>
                <a:gd name="T5" fmla="*/ 0 h 519"/>
                <a:gd name="T6" fmla="*/ 0 w 15"/>
                <a:gd name="T7" fmla="*/ 0 h 519"/>
                <a:gd name="T8" fmla="*/ 0 w 15"/>
                <a:gd name="T9" fmla="*/ 511 h 519"/>
                <a:gd name="T10" fmla="*/ 8 w 15"/>
                <a:gd name="T11" fmla="*/ 503 h 519"/>
                <a:gd name="T12" fmla="*/ 8 w 15"/>
                <a:gd name="T13" fmla="*/ 519 h 519"/>
                <a:gd name="T14" fmla="*/ 15 w 15"/>
                <a:gd name="T15" fmla="*/ 519 h 519"/>
                <a:gd name="T16" fmla="*/ 15 w 15"/>
                <a:gd name="T17" fmla="*/ 511 h 519"/>
                <a:gd name="T18" fmla="*/ 8 w 15"/>
                <a:gd name="T19"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8" y="519"/>
                  </a:moveTo>
                  <a:lnTo>
                    <a:pt x="15" y="511"/>
                  </a:lnTo>
                  <a:lnTo>
                    <a:pt x="15" y="0"/>
                  </a:lnTo>
                  <a:lnTo>
                    <a:pt x="0" y="0"/>
                  </a:lnTo>
                  <a:lnTo>
                    <a:pt x="0" y="511"/>
                  </a:lnTo>
                  <a:lnTo>
                    <a:pt x="8" y="503"/>
                  </a:lnTo>
                  <a:lnTo>
                    <a:pt x="8" y="519"/>
                  </a:lnTo>
                  <a:lnTo>
                    <a:pt x="15" y="519"/>
                  </a:lnTo>
                  <a:lnTo>
                    <a:pt x="15" y="511"/>
                  </a:lnTo>
                  <a:lnTo>
                    <a:pt x="8" y="5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43" name="Freeform 59">
              <a:extLst>
                <a:ext uri="{FF2B5EF4-FFF2-40B4-BE49-F238E27FC236}">
                  <a16:creationId xmlns:a16="http://schemas.microsoft.com/office/drawing/2014/main" id="{B363D37F-B7AB-4255-BC24-55D559D136CC}"/>
                </a:ext>
              </a:extLst>
            </p:cNvPr>
            <p:cNvSpPr>
              <a:spLocks/>
            </p:cNvSpPr>
            <p:nvPr/>
          </p:nvSpPr>
          <p:spPr bwMode="auto">
            <a:xfrm>
              <a:off x="603" y="3826"/>
              <a:ext cx="113" cy="8"/>
            </a:xfrm>
            <a:custGeom>
              <a:avLst/>
              <a:gdLst>
                <a:gd name="T0" fmla="*/ 0 w 226"/>
                <a:gd name="T1" fmla="*/ 8 h 16"/>
                <a:gd name="T2" fmla="*/ 7 w 226"/>
                <a:gd name="T3" fmla="*/ 16 h 16"/>
                <a:gd name="T4" fmla="*/ 226 w 226"/>
                <a:gd name="T5" fmla="*/ 16 h 16"/>
                <a:gd name="T6" fmla="*/ 226 w 226"/>
                <a:gd name="T7" fmla="*/ 0 h 16"/>
                <a:gd name="T8" fmla="*/ 7 w 226"/>
                <a:gd name="T9" fmla="*/ 0 h 16"/>
                <a:gd name="T10" fmla="*/ 15 w 226"/>
                <a:gd name="T11" fmla="*/ 8 h 16"/>
                <a:gd name="T12" fmla="*/ 0 w 226"/>
                <a:gd name="T13" fmla="*/ 8 h 16"/>
                <a:gd name="T14" fmla="*/ 0 w 226"/>
                <a:gd name="T15" fmla="*/ 16 h 16"/>
                <a:gd name="T16" fmla="*/ 7 w 226"/>
                <a:gd name="T17" fmla="*/ 16 h 16"/>
                <a:gd name="T18" fmla="*/ 0 w 226"/>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
                  <a:moveTo>
                    <a:pt x="0" y="8"/>
                  </a:moveTo>
                  <a:lnTo>
                    <a:pt x="7" y="16"/>
                  </a:lnTo>
                  <a:lnTo>
                    <a:pt x="226" y="16"/>
                  </a:lnTo>
                  <a:lnTo>
                    <a:pt x="226" y="0"/>
                  </a:lnTo>
                  <a:lnTo>
                    <a:pt x="7" y="0"/>
                  </a:lnTo>
                  <a:lnTo>
                    <a:pt x="15" y="8"/>
                  </a:lnTo>
                  <a:lnTo>
                    <a:pt x="0" y="8"/>
                  </a:lnTo>
                  <a:lnTo>
                    <a:pt x="0" y="16"/>
                  </a:lnTo>
                  <a:lnTo>
                    <a:pt x="7" y="1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44" name="Freeform 60">
              <a:extLst>
                <a:ext uri="{FF2B5EF4-FFF2-40B4-BE49-F238E27FC236}">
                  <a16:creationId xmlns:a16="http://schemas.microsoft.com/office/drawing/2014/main" id="{C28753F8-4277-4CBD-9346-7F27BEC7DC5B}"/>
                </a:ext>
              </a:extLst>
            </p:cNvPr>
            <p:cNvSpPr>
              <a:spLocks/>
            </p:cNvSpPr>
            <p:nvPr/>
          </p:nvSpPr>
          <p:spPr bwMode="auto">
            <a:xfrm>
              <a:off x="603" y="3571"/>
              <a:ext cx="7" cy="259"/>
            </a:xfrm>
            <a:custGeom>
              <a:avLst/>
              <a:gdLst>
                <a:gd name="T0" fmla="*/ 7 w 15"/>
                <a:gd name="T1" fmla="*/ 0 h 519"/>
                <a:gd name="T2" fmla="*/ 0 w 15"/>
                <a:gd name="T3" fmla="*/ 8 h 519"/>
                <a:gd name="T4" fmla="*/ 0 w 15"/>
                <a:gd name="T5" fmla="*/ 519 h 519"/>
                <a:gd name="T6" fmla="*/ 15 w 15"/>
                <a:gd name="T7" fmla="*/ 519 h 519"/>
                <a:gd name="T8" fmla="*/ 15 w 15"/>
                <a:gd name="T9" fmla="*/ 8 h 519"/>
                <a:gd name="T10" fmla="*/ 7 w 15"/>
                <a:gd name="T11" fmla="*/ 15 h 519"/>
                <a:gd name="T12" fmla="*/ 7 w 15"/>
                <a:gd name="T13" fmla="*/ 0 h 519"/>
                <a:gd name="T14" fmla="*/ 0 w 15"/>
                <a:gd name="T15" fmla="*/ 0 h 519"/>
                <a:gd name="T16" fmla="*/ 0 w 15"/>
                <a:gd name="T17" fmla="*/ 8 h 519"/>
                <a:gd name="T18" fmla="*/ 7 w 15"/>
                <a:gd name="T19"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7" y="0"/>
                  </a:moveTo>
                  <a:lnTo>
                    <a:pt x="0" y="8"/>
                  </a:lnTo>
                  <a:lnTo>
                    <a:pt x="0" y="519"/>
                  </a:lnTo>
                  <a:lnTo>
                    <a:pt x="15" y="519"/>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45" name="Rectangle 61">
              <a:extLst>
                <a:ext uri="{FF2B5EF4-FFF2-40B4-BE49-F238E27FC236}">
                  <a16:creationId xmlns:a16="http://schemas.microsoft.com/office/drawing/2014/main" id="{E70F0110-F85A-49E8-BF83-6639C84DF0F6}"/>
                </a:ext>
              </a:extLst>
            </p:cNvPr>
            <p:cNvSpPr>
              <a:spLocks noChangeArrowheads="1"/>
            </p:cNvSpPr>
            <p:nvPr/>
          </p:nvSpPr>
          <p:spPr bwMode="auto">
            <a:xfrm>
              <a:off x="560" y="3575"/>
              <a:ext cx="49" cy="255"/>
            </a:xfrm>
            <a:prstGeom prst="rect">
              <a:avLst/>
            </a:prstGeom>
            <a:solidFill>
              <a:srgbClr val="003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46" name="Freeform 62">
              <a:extLst>
                <a:ext uri="{FF2B5EF4-FFF2-40B4-BE49-F238E27FC236}">
                  <a16:creationId xmlns:a16="http://schemas.microsoft.com/office/drawing/2014/main" id="{3BCD93CD-9674-4E41-B6E6-89C62D23CFC0}"/>
                </a:ext>
              </a:extLst>
            </p:cNvPr>
            <p:cNvSpPr>
              <a:spLocks/>
            </p:cNvSpPr>
            <p:nvPr/>
          </p:nvSpPr>
          <p:spPr bwMode="auto">
            <a:xfrm>
              <a:off x="560" y="3571"/>
              <a:ext cx="52" cy="8"/>
            </a:xfrm>
            <a:custGeom>
              <a:avLst/>
              <a:gdLst>
                <a:gd name="T0" fmla="*/ 105 w 105"/>
                <a:gd name="T1" fmla="*/ 8 h 15"/>
                <a:gd name="T2" fmla="*/ 98 w 105"/>
                <a:gd name="T3" fmla="*/ 0 h 15"/>
                <a:gd name="T4" fmla="*/ 0 w 105"/>
                <a:gd name="T5" fmla="*/ 0 h 15"/>
                <a:gd name="T6" fmla="*/ 0 w 105"/>
                <a:gd name="T7" fmla="*/ 15 h 15"/>
                <a:gd name="T8" fmla="*/ 98 w 105"/>
                <a:gd name="T9" fmla="*/ 15 h 15"/>
                <a:gd name="T10" fmla="*/ 90 w 105"/>
                <a:gd name="T11" fmla="*/ 8 h 15"/>
                <a:gd name="T12" fmla="*/ 105 w 105"/>
                <a:gd name="T13" fmla="*/ 8 h 15"/>
                <a:gd name="T14" fmla="*/ 105 w 105"/>
                <a:gd name="T15" fmla="*/ 0 h 15"/>
                <a:gd name="T16" fmla="*/ 98 w 105"/>
                <a:gd name="T17" fmla="*/ 0 h 15"/>
                <a:gd name="T18" fmla="*/ 105 w 105"/>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5">
                  <a:moveTo>
                    <a:pt x="105" y="8"/>
                  </a:moveTo>
                  <a:lnTo>
                    <a:pt x="98" y="0"/>
                  </a:lnTo>
                  <a:lnTo>
                    <a:pt x="0" y="0"/>
                  </a:lnTo>
                  <a:lnTo>
                    <a:pt x="0" y="15"/>
                  </a:lnTo>
                  <a:lnTo>
                    <a:pt x="98" y="15"/>
                  </a:lnTo>
                  <a:lnTo>
                    <a:pt x="90" y="8"/>
                  </a:lnTo>
                  <a:lnTo>
                    <a:pt x="105" y="8"/>
                  </a:lnTo>
                  <a:lnTo>
                    <a:pt x="105" y="0"/>
                  </a:lnTo>
                  <a:lnTo>
                    <a:pt x="98" y="0"/>
                  </a:lnTo>
                  <a:lnTo>
                    <a:pt x="10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47" name="Freeform 63">
              <a:extLst>
                <a:ext uri="{FF2B5EF4-FFF2-40B4-BE49-F238E27FC236}">
                  <a16:creationId xmlns:a16="http://schemas.microsoft.com/office/drawing/2014/main" id="{160F41AC-6C03-44E3-B44C-D248269FF901}"/>
                </a:ext>
              </a:extLst>
            </p:cNvPr>
            <p:cNvSpPr>
              <a:spLocks/>
            </p:cNvSpPr>
            <p:nvPr/>
          </p:nvSpPr>
          <p:spPr bwMode="auto">
            <a:xfrm>
              <a:off x="605" y="3575"/>
              <a:ext cx="7" cy="259"/>
            </a:xfrm>
            <a:custGeom>
              <a:avLst/>
              <a:gdLst>
                <a:gd name="T0" fmla="*/ 8 w 15"/>
                <a:gd name="T1" fmla="*/ 519 h 519"/>
                <a:gd name="T2" fmla="*/ 15 w 15"/>
                <a:gd name="T3" fmla="*/ 511 h 519"/>
                <a:gd name="T4" fmla="*/ 15 w 15"/>
                <a:gd name="T5" fmla="*/ 0 h 519"/>
                <a:gd name="T6" fmla="*/ 0 w 15"/>
                <a:gd name="T7" fmla="*/ 0 h 519"/>
                <a:gd name="T8" fmla="*/ 0 w 15"/>
                <a:gd name="T9" fmla="*/ 511 h 519"/>
                <a:gd name="T10" fmla="*/ 8 w 15"/>
                <a:gd name="T11" fmla="*/ 503 h 519"/>
                <a:gd name="T12" fmla="*/ 8 w 15"/>
                <a:gd name="T13" fmla="*/ 519 h 519"/>
                <a:gd name="T14" fmla="*/ 15 w 15"/>
                <a:gd name="T15" fmla="*/ 519 h 519"/>
                <a:gd name="T16" fmla="*/ 15 w 15"/>
                <a:gd name="T17" fmla="*/ 511 h 519"/>
                <a:gd name="T18" fmla="*/ 8 w 15"/>
                <a:gd name="T19"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8" y="519"/>
                  </a:moveTo>
                  <a:lnTo>
                    <a:pt x="15" y="511"/>
                  </a:lnTo>
                  <a:lnTo>
                    <a:pt x="15" y="0"/>
                  </a:lnTo>
                  <a:lnTo>
                    <a:pt x="0" y="0"/>
                  </a:lnTo>
                  <a:lnTo>
                    <a:pt x="0" y="511"/>
                  </a:lnTo>
                  <a:lnTo>
                    <a:pt x="8" y="503"/>
                  </a:lnTo>
                  <a:lnTo>
                    <a:pt x="8" y="519"/>
                  </a:lnTo>
                  <a:lnTo>
                    <a:pt x="15" y="519"/>
                  </a:lnTo>
                  <a:lnTo>
                    <a:pt x="15" y="511"/>
                  </a:lnTo>
                  <a:lnTo>
                    <a:pt x="8" y="5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48" name="Freeform 64">
              <a:extLst>
                <a:ext uri="{FF2B5EF4-FFF2-40B4-BE49-F238E27FC236}">
                  <a16:creationId xmlns:a16="http://schemas.microsoft.com/office/drawing/2014/main" id="{75ACD8E0-81EB-4378-BA41-D762F24B8FD0}"/>
                </a:ext>
              </a:extLst>
            </p:cNvPr>
            <p:cNvSpPr>
              <a:spLocks/>
            </p:cNvSpPr>
            <p:nvPr/>
          </p:nvSpPr>
          <p:spPr bwMode="auto">
            <a:xfrm>
              <a:off x="556" y="3826"/>
              <a:ext cx="53" cy="8"/>
            </a:xfrm>
            <a:custGeom>
              <a:avLst/>
              <a:gdLst>
                <a:gd name="T0" fmla="*/ 0 w 105"/>
                <a:gd name="T1" fmla="*/ 8 h 16"/>
                <a:gd name="T2" fmla="*/ 7 w 105"/>
                <a:gd name="T3" fmla="*/ 16 h 16"/>
                <a:gd name="T4" fmla="*/ 105 w 105"/>
                <a:gd name="T5" fmla="*/ 16 h 16"/>
                <a:gd name="T6" fmla="*/ 105 w 105"/>
                <a:gd name="T7" fmla="*/ 0 h 16"/>
                <a:gd name="T8" fmla="*/ 7 w 105"/>
                <a:gd name="T9" fmla="*/ 0 h 16"/>
                <a:gd name="T10" fmla="*/ 15 w 105"/>
                <a:gd name="T11" fmla="*/ 8 h 16"/>
                <a:gd name="T12" fmla="*/ 0 w 105"/>
                <a:gd name="T13" fmla="*/ 8 h 16"/>
                <a:gd name="T14" fmla="*/ 0 w 105"/>
                <a:gd name="T15" fmla="*/ 16 h 16"/>
                <a:gd name="T16" fmla="*/ 7 w 105"/>
                <a:gd name="T17" fmla="*/ 16 h 16"/>
                <a:gd name="T18" fmla="*/ 0 w 10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
                  <a:moveTo>
                    <a:pt x="0" y="8"/>
                  </a:moveTo>
                  <a:lnTo>
                    <a:pt x="7" y="16"/>
                  </a:lnTo>
                  <a:lnTo>
                    <a:pt x="105" y="16"/>
                  </a:lnTo>
                  <a:lnTo>
                    <a:pt x="105" y="0"/>
                  </a:lnTo>
                  <a:lnTo>
                    <a:pt x="7" y="0"/>
                  </a:lnTo>
                  <a:lnTo>
                    <a:pt x="15" y="8"/>
                  </a:lnTo>
                  <a:lnTo>
                    <a:pt x="0" y="8"/>
                  </a:lnTo>
                  <a:lnTo>
                    <a:pt x="0" y="16"/>
                  </a:lnTo>
                  <a:lnTo>
                    <a:pt x="7" y="1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49" name="Freeform 65">
              <a:extLst>
                <a:ext uri="{FF2B5EF4-FFF2-40B4-BE49-F238E27FC236}">
                  <a16:creationId xmlns:a16="http://schemas.microsoft.com/office/drawing/2014/main" id="{7D92CFA1-C158-4C11-987B-335CDED380FC}"/>
                </a:ext>
              </a:extLst>
            </p:cNvPr>
            <p:cNvSpPr>
              <a:spLocks/>
            </p:cNvSpPr>
            <p:nvPr/>
          </p:nvSpPr>
          <p:spPr bwMode="auto">
            <a:xfrm>
              <a:off x="556" y="3571"/>
              <a:ext cx="8" cy="259"/>
            </a:xfrm>
            <a:custGeom>
              <a:avLst/>
              <a:gdLst>
                <a:gd name="T0" fmla="*/ 7 w 15"/>
                <a:gd name="T1" fmla="*/ 0 h 519"/>
                <a:gd name="T2" fmla="*/ 0 w 15"/>
                <a:gd name="T3" fmla="*/ 8 h 519"/>
                <a:gd name="T4" fmla="*/ 0 w 15"/>
                <a:gd name="T5" fmla="*/ 519 h 519"/>
                <a:gd name="T6" fmla="*/ 15 w 15"/>
                <a:gd name="T7" fmla="*/ 519 h 519"/>
                <a:gd name="T8" fmla="*/ 15 w 15"/>
                <a:gd name="T9" fmla="*/ 8 h 519"/>
                <a:gd name="T10" fmla="*/ 7 w 15"/>
                <a:gd name="T11" fmla="*/ 15 h 519"/>
                <a:gd name="T12" fmla="*/ 7 w 15"/>
                <a:gd name="T13" fmla="*/ 0 h 519"/>
                <a:gd name="T14" fmla="*/ 0 w 15"/>
                <a:gd name="T15" fmla="*/ 0 h 519"/>
                <a:gd name="T16" fmla="*/ 0 w 15"/>
                <a:gd name="T17" fmla="*/ 8 h 519"/>
                <a:gd name="T18" fmla="*/ 7 w 15"/>
                <a:gd name="T19"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7" y="0"/>
                  </a:moveTo>
                  <a:lnTo>
                    <a:pt x="0" y="8"/>
                  </a:lnTo>
                  <a:lnTo>
                    <a:pt x="0" y="519"/>
                  </a:lnTo>
                  <a:lnTo>
                    <a:pt x="15" y="519"/>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0" name="Rectangle 66">
              <a:extLst>
                <a:ext uri="{FF2B5EF4-FFF2-40B4-BE49-F238E27FC236}">
                  <a16:creationId xmlns:a16="http://schemas.microsoft.com/office/drawing/2014/main" id="{BB356B0F-74B7-4845-9E93-80B97A7E67B2}"/>
                </a:ext>
              </a:extLst>
            </p:cNvPr>
            <p:cNvSpPr>
              <a:spLocks noChangeArrowheads="1"/>
            </p:cNvSpPr>
            <p:nvPr/>
          </p:nvSpPr>
          <p:spPr bwMode="auto">
            <a:xfrm>
              <a:off x="714" y="3575"/>
              <a:ext cx="49" cy="255"/>
            </a:xfrm>
            <a:prstGeom prst="rect">
              <a:avLst/>
            </a:prstGeom>
            <a:solidFill>
              <a:srgbClr val="003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51" name="Freeform 67">
              <a:extLst>
                <a:ext uri="{FF2B5EF4-FFF2-40B4-BE49-F238E27FC236}">
                  <a16:creationId xmlns:a16="http://schemas.microsoft.com/office/drawing/2014/main" id="{69EB03BB-4F30-480E-8A43-349DCA2C3314}"/>
                </a:ext>
              </a:extLst>
            </p:cNvPr>
            <p:cNvSpPr>
              <a:spLocks/>
            </p:cNvSpPr>
            <p:nvPr/>
          </p:nvSpPr>
          <p:spPr bwMode="auto">
            <a:xfrm>
              <a:off x="714" y="3571"/>
              <a:ext cx="53" cy="8"/>
            </a:xfrm>
            <a:custGeom>
              <a:avLst/>
              <a:gdLst>
                <a:gd name="T0" fmla="*/ 106 w 106"/>
                <a:gd name="T1" fmla="*/ 8 h 15"/>
                <a:gd name="T2" fmla="*/ 99 w 106"/>
                <a:gd name="T3" fmla="*/ 0 h 15"/>
                <a:gd name="T4" fmla="*/ 0 w 106"/>
                <a:gd name="T5" fmla="*/ 0 h 15"/>
                <a:gd name="T6" fmla="*/ 0 w 106"/>
                <a:gd name="T7" fmla="*/ 15 h 15"/>
                <a:gd name="T8" fmla="*/ 99 w 106"/>
                <a:gd name="T9" fmla="*/ 15 h 15"/>
                <a:gd name="T10" fmla="*/ 91 w 106"/>
                <a:gd name="T11" fmla="*/ 8 h 15"/>
                <a:gd name="T12" fmla="*/ 106 w 106"/>
                <a:gd name="T13" fmla="*/ 8 h 15"/>
                <a:gd name="T14" fmla="*/ 106 w 106"/>
                <a:gd name="T15" fmla="*/ 0 h 15"/>
                <a:gd name="T16" fmla="*/ 99 w 106"/>
                <a:gd name="T17" fmla="*/ 0 h 15"/>
                <a:gd name="T18" fmla="*/ 106 w 106"/>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
                  <a:moveTo>
                    <a:pt x="106" y="8"/>
                  </a:moveTo>
                  <a:lnTo>
                    <a:pt x="99" y="0"/>
                  </a:lnTo>
                  <a:lnTo>
                    <a:pt x="0" y="0"/>
                  </a:lnTo>
                  <a:lnTo>
                    <a:pt x="0" y="15"/>
                  </a:lnTo>
                  <a:lnTo>
                    <a:pt x="99" y="15"/>
                  </a:lnTo>
                  <a:lnTo>
                    <a:pt x="91" y="8"/>
                  </a:lnTo>
                  <a:lnTo>
                    <a:pt x="106" y="8"/>
                  </a:lnTo>
                  <a:lnTo>
                    <a:pt x="106" y="0"/>
                  </a:lnTo>
                  <a:lnTo>
                    <a:pt x="99" y="0"/>
                  </a:lnTo>
                  <a:lnTo>
                    <a:pt x="10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2" name="Freeform 68">
              <a:extLst>
                <a:ext uri="{FF2B5EF4-FFF2-40B4-BE49-F238E27FC236}">
                  <a16:creationId xmlns:a16="http://schemas.microsoft.com/office/drawing/2014/main" id="{6BB8A36D-9D8C-44E4-BF4C-BAC889B6944E}"/>
                </a:ext>
              </a:extLst>
            </p:cNvPr>
            <p:cNvSpPr>
              <a:spLocks/>
            </p:cNvSpPr>
            <p:nvPr/>
          </p:nvSpPr>
          <p:spPr bwMode="auto">
            <a:xfrm>
              <a:off x="759" y="3575"/>
              <a:ext cx="8" cy="259"/>
            </a:xfrm>
            <a:custGeom>
              <a:avLst/>
              <a:gdLst>
                <a:gd name="T0" fmla="*/ 8 w 15"/>
                <a:gd name="T1" fmla="*/ 518 h 518"/>
                <a:gd name="T2" fmla="*/ 15 w 15"/>
                <a:gd name="T3" fmla="*/ 509 h 518"/>
                <a:gd name="T4" fmla="*/ 15 w 15"/>
                <a:gd name="T5" fmla="*/ 0 h 518"/>
                <a:gd name="T6" fmla="*/ 0 w 15"/>
                <a:gd name="T7" fmla="*/ 0 h 518"/>
                <a:gd name="T8" fmla="*/ 0 w 15"/>
                <a:gd name="T9" fmla="*/ 509 h 518"/>
                <a:gd name="T10" fmla="*/ 8 w 15"/>
                <a:gd name="T11" fmla="*/ 503 h 518"/>
                <a:gd name="T12" fmla="*/ 8 w 15"/>
                <a:gd name="T13" fmla="*/ 518 h 518"/>
                <a:gd name="T14" fmla="*/ 15 w 15"/>
                <a:gd name="T15" fmla="*/ 518 h 518"/>
                <a:gd name="T16" fmla="*/ 15 w 15"/>
                <a:gd name="T17" fmla="*/ 509 h 518"/>
                <a:gd name="T18" fmla="*/ 8 w 15"/>
                <a:gd name="T19" fmla="*/ 518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8">
                  <a:moveTo>
                    <a:pt x="8" y="518"/>
                  </a:moveTo>
                  <a:lnTo>
                    <a:pt x="15" y="509"/>
                  </a:lnTo>
                  <a:lnTo>
                    <a:pt x="15" y="0"/>
                  </a:lnTo>
                  <a:lnTo>
                    <a:pt x="0" y="0"/>
                  </a:lnTo>
                  <a:lnTo>
                    <a:pt x="0" y="509"/>
                  </a:lnTo>
                  <a:lnTo>
                    <a:pt x="8" y="503"/>
                  </a:lnTo>
                  <a:lnTo>
                    <a:pt x="8" y="518"/>
                  </a:lnTo>
                  <a:lnTo>
                    <a:pt x="15" y="518"/>
                  </a:lnTo>
                  <a:lnTo>
                    <a:pt x="15" y="509"/>
                  </a:lnTo>
                  <a:lnTo>
                    <a:pt x="8" y="5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3" name="Freeform 69">
              <a:extLst>
                <a:ext uri="{FF2B5EF4-FFF2-40B4-BE49-F238E27FC236}">
                  <a16:creationId xmlns:a16="http://schemas.microsoft.com/office/drawing/2014/main" id="{BC18A059-CB07-4172-92DA-3EFF58306767}"/>
                </a:ext>
              </a:extLst>
            </p:cNvPr>
            <p:cNvSpPr>
              <a:spLocks/>
            </p:cNvSpPr>
            <p:nvPr/>
          </p:nvSpPr>
          <p:spPr bwMode="auto">
            <a:xfrm>
              <a:off x="710" y="3826"/>
              <a:ext cx="53" cy="8"/>
            </a:xfrm>
            <a:custGeom>
              <a:avLst/>
              <a:gdLst>
                <a:gd name="T0" fmla="*/ 0 w 106"/>
                <a:gd name="T1" fmla="*/ 6 h 15"/>
                <a:gd name="T2" fmla="*/ 7 w 106"/>
                <a:gd name="T3" fmla="*/ 15 h 15"/>
                <a:gd name="T4" fmla="*/ 106 w 106"/>
                <a:gd name="T5" fmla="*/ 15 h 15"/>
                <a:gd name="T6" fmla="*/ 106 w 106"/>
                <a:gd name="T7" fmla="*/ 0 h 15"/>
                <a:gd name="T8" fmla="*/ 7 w 106"/>
                <a:gd name="T9" fmla="*/ 0 h 15"/>
                <a:gd name="T10" fmla="*/ 15 w 106"/>
                <a:gd name="T11" fmla="*/ 6 h 15"/>
                <a:gd name="T12" fmla="*/ 0 w 106"/>
                <a:gd name="T13" fmla="*/ 6 h 15"/>
                <a:gd name="T14" fmla="*/ 0 w 106"/>
                <a:gd name="T15" fmla="*/ 15 h 15"/>
                <a:gd name="T16" fmla="*/ 7 w 106"/>
                <a:gd name="T17" fmla="*/ 15 h 15"/>
                <a:gd name="T18" fmla="*/ 0 w 106"/>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
                  <a:moveTo>
                    <a:pt x="0" y="6"/>
                  </a:moveTo>
                  <a:lnTo>
                    <a:pt x="7" y="15"/>
                  </a:lnTo>
                  <a:lnTo>
                    <a:pt x="106" y="15"/>
                  </a:lnTo>
                  <a:lnTo>
                    <a:pt x="106" y="0"/>
                  </a:lnTo>
                  <a:lnTo>
                    <a:pt x="7" y="0"/>
                  </a:lnTo>
                  <a:lnTo>
                    <a:pt x="15" y="6"/>
                  </a:lnTo>
                  <a:lnTo>
                    <a:pt x="0" y="6"/>
                  </a:lnTo>
                  <a:lnTo>
                    <a:pt x="0" y="15"/>
                  </a:lnTo>
                  <a:lnTo>
                    <a:pt x="7" y="1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4" name="Freeform 70">
              <a:extLst>
                <a:ext uri="{FF2B5EF4-FFF2-40B4-BE49-F238E27FC236}">
                  <a16:creationId xmlns:a16="http://schemas.microsoft.com/office/drawing/2014/main" id="{C9183530-0C44-47DE-83C8-9DBE69CB12DC}"/>
                </a:ext>
              </a:extLst>
            </p:cNvPr>
            <p:cNvSpPr>
              <a:spLocks/>
            </p:cNvSpPr>
            <p:nvPr/>
          </p:nvSpPr>
          <p:spPr bwMode="auto">
            <a:xfrm>
              <a:off x="710" y="3571"/>
              <a:ext cx="8" cy="259"/>
            </a:xfrm>
            <a:custGeom>
              <a:avLst/>
              <a:gdLst>
                <a:gd name="T0" fmla="*/ 7 w 15"/>
                <a:gd name="T1" fmla="*/ 0 h 517"/>
                <a:gd name="T2" fmla="*/ 0 w 15"/>
                <a:gd name="T3" fmla="*/ 8 h 517"/>
                <a:gd name="T4" fmla="*/ 0 w 15"/>
                <a:gd name="T5" fmla="*/ 517 h 517"/>
                <a:gd name="T6" fmla="*/ 15 w 15"/>
                <a:gd name="T7" fmla="*/ 517 h 517"/>
                <a:gd name="T8" fmla="*/ 15 w 15"/>
                <a:gd name="T9" fmla="*/ 8 h 517"/>
                <a:gd name="T10" fmla="*/ 7 w 15"/>
                <a:gd name="T11" fmla="*/ 15 h 517"/>
                <a:gd name="T12" fmla="*/ 7 w 15"/>
                <a:gd name="T13" fmla="*/ 0 h 517"/>
                <a:gd name="T14" fmla="*/ 0 w 15"/>
                <a:gd name="T15" fmla="*/ 0 h 517"/>
                <a:gd name="T16" fmla="*/ 0 w 15"/>
                <a:gd name="T17" fmla="*/ 8 h 517"/>
                <a:gd name="T18" fmla="*/ 7 w 15"/>
                <a:gd name="T19"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7" y="0"/>
                  </a:moveTo>
                  <a:lnTo>
                    <a:pt x="0" y="8"/>
                  </a:lnTo>
                  <a:lnTo>
                    <a:pt x="0" y="517"/>
                  </a:lnTo>
                  <a:lnTo>
                    <a:pt x="15" y="517"/>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5" name="Freeform 71">
              <a:extLst>
                <a:ext uri="{FF2B5EF4-FFF2-40B4-BE49-F238E27FC236}">
                  <a16:creationId xmlns:a16="http://schemas.microsoft.com/office/drawing/2014/main" id="{DE705FDF-C7B2-4FD9-A81B-8357D48961C0}"/>
                </a:ext>
              </a:extLst>
            </p:cNvPr>
            <p:cNvSpPr>
              <a:spLocks/>
            </p:cNvSpPr>
            <p:nvPr/>
          </p:nvSpPr>
          <p:spPr bwMode="auto">
            <a:xfrm>
              <a:off x="505" y="3406"/>
              <a:ext cx="722" cy="152"/>
            </a:xfrm>
            <a:custGeom>
              <a:avLst/>
              <a:gdLst>
                <a:gd name="T0" fmla="*/ 53 w 1445"/>
                <a:gd name="T1" fmla="*/ 0 h 303"/>
                <a:gd name="T2" fmla="*/ 1391 w 1445"/>
                <a:gd name="T3" fmla="*/ 0 h 303"/>
                <a:gd name="T4" fmla="*/ 1445 w 1445"/>
                <a:gd name="T5" fmla="*/ 303 h 303"/>
                <a:gd name="T6" fmla="*/ 0 w 1445"/>
                <a:gd name="T7" fmla="*/ 301 h 303"/>
                <a:gd name="T8" fmla="*/ 53 w 1445"/>
                <a:gd name="T9" fmla="*/ 0 h 303"/>
              </a:gdLst>
              <a:ahLst/>
              <a:cxnLst>
                <a:cxn ang="0">
                  <a:pos x="T0" y="T1"/>
                </a:cxn>
                <a:cxn ang="0">
                  <a:pos x="T2" y="T3"/>
                </a:cxn>
                <a:cxn ang="0">
                  <a:pos x="T4" y="T5"/>
                </a:cxn>
                <a:cxn ang="0">
                  <a:pos x="T6" y="T7"/>
                </a:cxn>
                <a:cxn ang="0">
                  <a:pos x="T8" y="T9"/>
                </a:cxn>
              </a:cxnLst>
              <a:rect l="0" t="0" r="r" b="b"/>
              <a:pathLst>
                <a:path w="1445" h="303">
                  <a:moveTo>
                    <a:pt x="53" y="0"/>
                  </a:moveTo>
                  <a:lnTo>
                    <a:pt x="1391" y="0"/>
                  </a:lnTo>
                  <a:lnTo>
                    <a:pt x="1445" y="303"/>
                  </a:lnTo>
                  <a:lnTo>
                    <a:pt x="0" y="301"/>
                  </a:lnTo>
                  <a:lnTo>
                    <a:pt x="53" y="0"/>
                  </a:lnTo>
                  <a:close/>
                </a:path>
              </a:pathLst>
            </a:custGeom>
            <a:solidFill>
              <a:srgbClr val="D1A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6" name="Freeform 72">
              <a:extLst>
                <a:ext uri="{FF2B5EF4-FFF2-40B4-BE49-F238E27FC236}">
                  <a16:creationId xmlns:a16="http://schemas.microsoft.com/office/drawing/2014/main" id="{DE9CD670-0699-4DB8-A687-8A656D8AB7A7}"/>
                </a:ext>
              </a:extLst>
            </p:cNvPr>
            <p:cNvSpPr>
              <a:spLocks/>
            </p:cNvSpPr>
            <p:nvPr/>
          </p:nvSpPr>
          <p:spPr bwMode="auto">
            <a:xfrm>
              <a:off x="531" y="3402"/>
              <a:ext cx="672" cy="8"/>
            </a:xfrm>
            <a:custGeom>
              <a:avLst/>
              <a:gdLst>
                <a:gd name="T0" fmla="*/ 1343 w 1343"/>
                <a:gd name="T1" fmla="*/ 7 h 15"/>
                <a:gd name="T2" fmla="*/ 1338 w 1343"/>
                <a:gd name="T3" fmla="*/ 0 h 15"/>
                <a:gd name="T4" fmla="*/ 0 w 1343"/>
                <a:gd name="T5" fmla="*/ 0 h 15"/>
                <a:gd name="T6" fmla="*/ 0 w 1343"/>
                <a:gd name="T7" fmla="*/ 15 h 15"/>
                <a:gd name="T8" fmla="*/ 1338 w 1343"/>
                <a:gd name="T9" fmla="*/ 15 h 15"/>
                <a:gd name="T10" fmla="*/ 1331 w 1343"/>
                <a:gd name="T11" fmla="*/ 8 h 15"/>
                <a:gd name="T12" fmla="*/ 1343 w 1343"/>
                <a:gd name="T13" fmla="*/ 7 h 15"/>
                <a:gd name="T14" fmla="*/ 1342 w 1343"/>
                <a:gd name="T15" fmla="*/ 1 h 15"/>
                <a:gd name="T16" fmla="*/ 1338 w 1343"/>
                <a:gd name="T17" fmla="*/ 0 h 15"/>
                <a:gd name="T18" fmla="*/ 1343 w 1343"/>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3" h="15">
                  <a:moveTo>
                    <a:pt x="1343" y="7"/>
                  </a:moveTo>
                  <a:lnTo>
                    <a:pt x="1338" y="0"/>
                  </a:lnTo>
                  <a:lnTo>
                    <a:pt x="0" y="0"/>
                  </a:lnTo>
                  <a:lnTo>
                    <a:pt x="0" y="15"/>
                  </a:lnTo>
                  <a:lnTo>
                    <a:pt x="1338" y="15"/>
                  </a:lnTo>
                  <a:lnTo>
                    <a:pt x="1331" y="8"/>
                  </a:lnTo>
                  <a:lnTo>
                    <a:pt x="1343" y="7"/>
                  </a:lnTo>
                  <a:lnTo>
                    <a:pt x="1342" y="1"/>
                  </a:lnTo>
                  <a:lnTo>
                    <a:pt x="1338" y="0"/>
                  </a:lnTo>
                  <a:lnTo>
                    <a:pt x="134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7" name="Freeform 73">
              <a:extLst>
                <a:ext uri="{FF2B5EF4-FFF2-40B4-BE49-F238E27FC236}">
                  <a16:creationId xmlns:a16="http://schemas.microsoft.com/office/drawing/2014/main" id="{59A0E1D6-D894-4008-BA5D-4BACBA4C687D}"/>
                </a:ext>
              </a:extLst>
            </p:cNvPr>
            <p:cNvSpPr>
              <a:spLocks/>
            </p:cNvSpPr>
            <p:nvPr/>
          </p:nvSpPr>
          <p:spPr bwMode="auto">
            <a:xfrm>
              <a:off x="1197" y="3406"/>
              <a:ext cx="34" cy="155"/>
            </a:xfrm>
            <a:custGeom>
              <a:avLst/>
              <a:gdLst>
                <a:gd name="T0" fmla="*/ 61 w 69"/>
                <a:gd name="T1" fmla="*/ 311 h 311"/>
                <a:gd name="T2" fmla="*/ 66 w 69"/>
                <a:gd name="T3" fmla="*/ 303 h 311"/>
                <a:gd name="T4" fmla="*/ 12 w 69"/>
                <a:gd name="T5" fmla="*/ 0 h 311"/>
                <a:gd name="T6" fmla="*/ 0 w 69"/>
                <a:gd name="T7" fmla="*/ 1 h 311"/>
                <a:gd name="T8" fmla="*/ 54 w 69"/>
                <a:gd name="T9" fmla="*/ 304 h 311"/>
                <a:gd name="T10" fmla="*/ 61 w 69"/>
                <a:gd name="T11" fmla="*/ 296 h 311"/>
                <a:gd name="T12" fmla="*/ 61 w 69"/>
                <a:gd name="T13" fmla="*/ 311 h 311"/>
                <a:gd name="T14" fmla="*/ 69 w 69"/>
                <a:gd name="T15" fmla="*/ 311 h 311"/>
                <a:gd name="T16" fmla="*/ 66 w 69"/>
                <a:gd name="T17" fmla="*/ 303 h 311"/>
                <a:gd name="T18" fmla="*/ 61 w 69"/>
                <a:gd name="T19"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11">
                  <a:moveTo>
                    <a:pt x="61" y="311"/>
                  </a:moveTo>
                  <a:lnTo>
                    <a:pt x="66" y="303"/>
                  </a:lnTo>
                  <a:lnTo>
                    <a:pt x="12" y="0"/>
                  </a:lnTo>
                  <a:lnTo>
                    <a:pt x="0" y="1"/>
                  </a:lnTo>
                  <a:lnTo>
                    <a:pt x="54" y="304"/>
                  </a:lnTo>
                  <a:lnTo>
                    <a:pt x="61" y="296"/>
                  </a:lnTo>
                  <a:lnTo>
                    <a:pt x="61" y="311"/>
                  </a:lnTo>
                  <a:lnTo>
                    <a:pt x="69" y="311"/>
                  </a:lnTo>
                  <a:lnTo>
                    <a:pt x="66" y="303"/>
                  </a:lnTo>
                  <a:lnTo>
                    <a:pt x="61" y="3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8" name="Freeform 74">
              <a:extLst>
                <a:ext uri="{FF2B5EF4-FFF2-40B4-BE49-F238E27FC236}">
                  <a16:creationId xmlns:a16="http://schemas.microsoft.com/office/drawing/2014/main" id="{5A97AB8F-32E5-4D9E-8469-326A35BE7604}"/>
                </a:ext>
              </a:extLst>
            </p:cNvPr>
            <p:cNvSpPr>
              <a:spLocks/>
            </p:cNvSpPr>
            <p:nvPr/>
          </p:nvSpPr>
          <p:spPr bwMode="auto">
            <a:xfrm>
              <a:off x="501" y="3553"/>
              <a:ext cx="726" cy="8"/>
            </a:xfrm>
            <a:custGeom>
              <a:avLst/>
              <a:gdLst>
                <a:gd name="T0" fmla="*/ 2 w 1453"/>
                <a:gd name="T1" fmla="*/ 7 h 18"/>
                <a:gd name="T2" fmla="*/ 8 w 1453"/>
                <a:gd name="T3" fmla="*/ 15 h 18"/>
                <a:gd name="T4" fmla="*/ 1453 w 1453"/>
                <a:gd name="T5" fmla="*/ 18 h 18"/>
                <a:gd name="T6" fmla="*/ 1453 w 1453"/>
                <a:gd name="T7" fmla="*/ 3 h 18"/>
                <a:gd name="T8" fmla="*/ 8 w 1453"/>
                <a:gd name="T9" fmla="*/ 0 h 18"/>
                <a:gd name="T10" fmla="*/ 15 w 1453"/>
                <a:gd name="T11" fmla="*/ 10 h 18"/>
                <a:gd name="T12" fmla="*/ 2 w 1453"/>
                <a:gd name="T13" fmla="*/ 7 h 18"/>
                <a:gd name="T14" fmla="*/ 0 w 1453"/>
                <a:gd name="T15" fmla="*/ 15 h 18"/>
                <a:gd name="T16" fmla="*/ 8 w 1453"/>
                <a:gd name="T17" fmla="*/ 15 h 18"/>
                <a:gd name="T18" fmla="*/ 2 w 1453"/>
                <a:gd name="T1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3" h="18">
                  <a:moveTo>
                    <a:pt x="2" y="7"/>
                  </a:moveTo>
                  <a:lnTo>
                    <a:pt x="8" y="15"/>
                  </a:lnTo>
                  <a:lnTo>
                    <a:pt x="1453" y="18"/>
                  </a:lnTo>
                  <a:lnTo>
                    <a:pt x="1453" y="3"/>
                  </a:lnTo>
                  <a:lnTo>
                    <a:pt x="8" y="0"/>
                  </a:lnTo>
                  <a:lnTo>
                    <a:pt x="15" y="10"/>
                  </a:lnTo>
                  <a:lnTo>
                    <a:pt x="2" y="7"/>
                  </a:lnTo>
                  <a:lnTo>
                    <a:pt x="0" y="15"/>
                  </a:lnTo>
                  <a:lnTo>
                    <a:pt x="8" y="15"/>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59" name="Freeform 75">
              <a:extLst>
                <a:ext uri="{FF2B5EF4-FFF2-40B4-BE49-F238E27FC236}">
                  <a16:creationId xmlns:a16="http://schemas.microsoft.com/office/drawing/2014/main" id="{159D5C5F-BD9E-4615-B441-7DF42B33FFDA}"/>
                </a:ext>
              </a:extLst>
            </p:cNvPr>
            <p:cNvSpPr>
              <a:spLocks/>
            </p:cNvSpPr>
            <p:nvPr/>
          </p:nvSpPr>
          <p:spPr bwMode="auto">
            <a:xfrm>
              <a:off x="502" y="3402"/>
              <a:ext cx="32" cy="155"/>
            </a:xfrm>
            <a:custGeom>
              <a:avLst/>
              <a:gdLst>
                <a:gd name="T0" fmla="*/ 59 w 65"/>
                <a:gd name="T1" fmla="*/ 0 h 310"/>
                <a:gd name="T2" fmla="*/ 52 w 65"/>
                <a:gd name="T3" fmla="*/ 7 h 310"/>
                <a:gd name="T4" fmla="*/ 0 w 65"/>
                <a:gd name="T5" fmla="*/ 307 h 310"/>
                <a:gd name="T6" fmla="*/ 13 w 65"/>
                <a:gd name="T7" fmla="*/ 310 h 310"/>
                <a:gd name="T8" fmla="*/ 65 w 65"/>
                <a:gd name="T9" fmla="*/ 8 h 310"/>
                <a:gd name="T10" fmla="*/ 59 w 65"/>
                <a:gd name="T11" fmla="*/ 15 h 310"/>
                <a:gd name="T12" fmla="*/ 59 w 65"/>
                <a:gd name="T13" fmla="*/ 0 h 310"/>
                <a:gd name="T14" fmla="*/ 53 w 65"/>
                <a:gd name="T15" fmla="*/ 1 h 310"/>
                <a:gd name="T16" fmla="*/ 52 w 65"/>
                <a:gd name="T17" fmla="*/ 7 h 310"/>
                <a:gd name="T18" fmla="*/ 59 w 65"/>
                <a:gd name="T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10">
                  <a:moveTo>
                    <a:pt x="59" y="0"/>
                  </a:moveTo>
                  <a:lnTo>
                    <a:pt x="52" y="7"/>
                  </a:lnTo>
                  <a:lnTo>
                    <a:pt x="0" y="307"/>
                  </a:lnTo>
                  <a:lnTo>
                    <a:pt x="13" y="310"/>
                  </a:lnTo>
                  <a:lnTo>
                    <a:pt x="65" y="8"/>
                  </a:lnTo>
                  <a:lnTo>
                    <a:pt x="59" y="15"/>
                  </a:lnTo>
                  <a:lnTo>
                    <a:pt x="59" y="0"/>
                  </a:lnTo>
                  <a:lnTo>
                    <a:pt x="53" y="1"/>
                  </a:lnTo>
                  <a:lnTo>
                    <a:pt x="52" y="7"/>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60" name="Rectangle 76">
              <a:extLst>
                <a:ext uri="{FF2B5EF4-FFF2-40B4-BE49-F238E27FC236}">
                  <a16:creationId xmlns:a16="http://schemas.microsoft.com/office/drawing/2014/main" id="{D3363ABA-5986-4D83-B564-BB0575331343}"/>
                </a:ext>
              </a:extLst>
            </p:cNvPr>
            <p:cNvSpPr>
              <a:spLocks noChangeArrowheads="1"/>
            </p:cNvSpPr>
            <p:nvPr/>
          </p:nvSpPr>
          <p:spPr bwMode="auto">
            <a:xfrm>
              <a:off x="1015" y="3571"/>
              <a:ext cx="110" cy="255"/>
            </a:xfrm>
            <a:prstGeom prst="rect">
              <a:avLst/>
            </a:prstGeom>
            <a:solidFill>
              <a:srgbClr val="007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61" name="Freeform 77">
              <a:extLst>
                <a:ext uri="{FF2B5EF4-FFF2-40B4-BE49-F238E27FC236}">
                  <a16:creationId xmlns:a16="http://schemas.microsoft.com/office/drawing/2014/main" id="{2EDCC204-B6E1-4150-9D76-92FEF876D049}"/>
                </a:ext>
              </a:extLst>
            </p:cNvPr>
            <p:cNvSpPr>
              <a:spLocks/>
            </p:cNvSpPr>
            <p:nvPr/>
          </p:nvSpPr>
          <p:spPr bwMode="auto">
            <a:xfrm>
              <a:off x="1015" y="3567"/>
              <a:ext cx="114" cy="8"/>
            </a:xfrm>
            <a:custGeom>
              <a:avLst/>
              <a:gdLst>
                <a:gd name="T0" fmla="*/ 228 w 228"/>
                <a:gd name="T1" fmla="*/ 8 h 16"/>
                <a:gd name="T2" fmla="*/ 220 w 228"/>
                <a:gd name="T3" fmla="*/ 0 h 16"/>
                <a:gd name="T4" fmla="*/ 0 w 228"/>
                <a:gd name="T5" fmla="*/ 0 h 16"/>
                <a:gd name="T6" fmla="*/ 0 w 228"/>
                <a:gd name="T7" fmla="*/ 16 h 16"/>
                <a:gd name="T8" fmla="*/ 220 w 228"/>
                <a:gd name="T9" fmla="*/ 16 h 16"/>
                <a:gd name="T10" fmla="*/ 213 w 228"/>
                <a:gd name="T11" fmla="*/ 8 h 16"/>
                <a:gd name="T12" fmla="*/ 228 w 228"/>
                <a:gd name="T13" fmla="*/ 8 h 16"/>
                <a:gd name="T14" fmla="*/ 228 w 228"/>
                <a:gd name="T15" fmla="*/ 0 h 16"/>
                <a:gd name="T16" fmla="*/ 220 w 228"/>
                <a:gd name="T17" fmla="*/ 0 h 16"/>
                <a:gd name="T18" fmla="*/ 228 w 228"/>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6">
                  <a:moveTo>
                    <a:pt x="228" y="8"/>
                  </a:moveTo>
                  <a:lnTo>
                    <a:pt x="220" y="0"/>
                  </a:lnTo>
                  <a:lnTo>
                    <a:pt x="0" y="0"/>
                  </a:lnTo>
                  <a:lnTo>
                    <a:pt x="0" y="16"/>
                  </a:lnTo>
                  <a:lnTo>
                    <a:pt x="220" y="16"/>
                  </a:lnTo>
                  <a:lnTo>
                    <a:pt x="213" y="8"/>
                  </a:lnTo>
                  <a:lnTo>
                    <a:pt x="228" y="8"/>
                  </a:lnTo>
                  <a:lnTo>
                    <a:pt x="228" y="0"/>
                  </a:lnTo>
                  <a:lnTo>
                    <a:pt x="220" y="0"/>
                  </a:lnTo>
                  <a:lnTo>
                    <a:pt x="22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62" name="Freeform 78">
              <a:extLst>
                <a:ext uri="{FF2B5EF4-FFF2-40B4-BE49-F238E27FC236}">
                  <a16:creationId xmlns:a16="http://schemas.microsoft.com/office/drawing/2014/main" id="{A5EC80AB-0E5E-4054-8926-AF9E4342D8EC}"/>
                </a:ext>
              </a:extLst>
            </p:cNvPr>
            <p:cNvSpPr>
              <a:spLocks/>
            </p:cNvSpPr>
            <p:nvPr/>
          </p:nvSpPr>
          <p:spPr bwMode="auto">
            <a:xfrm>
              <a:off x="1121" y="3571"/>
              <a:ext cx="8" cy="259"/>
            </a:xfrm>
            <a:custGeom>
              <a:avLst/>
              <a:gdLst>
                <a:gd name="T0" fmla="*/ 7 w 15"/>
                <a:gd name="T1" fmla="*/ 519 h 519"/>
                <a:gd name="T2" fmla="*/ 15 w 15"/>
                <a:gd name="T3" fmla="*/ 511 h 519"/>
                <a:gd name="T4" fmla="*/ 15 w 15"/>
                <a:gd name="T5" fmla="*/ 0 h 519"/>
                <a:gd name="T6" fmla="*/ 0 w 15"/>
                <a:gd name="T7" fmla="*/ 0 h 519"/>
                <a:gd name="T8" fmla="*/ 0 w 15"/>
                <a:gd name="T9" fmla="*/ 511 h 519"/>
                <a:gd name="T10" fmla="*/ 7 w 15"/>
                <a:gd name="T11" fmla="*/ 504 h 519"/>
                <a:gd name="T12" fmla="*/ 7 w 15"/>
                <a:gd name="T13" fmla="*/ 519 h 519"/>
                <a:gd name="T14" fmla="*/ 15 w 15"/>
                <a:gd name="T15" fmla="*/ 519 h 519"/>
                <a:gd name="T16" fmla="*/ 15 w 15"/>
                <a:gd name="T17" fmla="*/ 511 h 519"/>
                <a:gd name="T18" fmla="*/ 7 w 15"/>
                <a:gd name="T19"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7" y="519"/>
                  </a:moveTo>
                  <a:lnTo>
                    <a:pt x="15" y="511"/>
                  </a:lnTo>
                  <a:lnTo>
                    <a:pt x="15" y="0"/>
                  </a:lnTo>
                  <a:lnTo>
                    <a:pt x="0" y="0"/>
                  </a:lnTo>
                  <a:lnTo>
                    <a:pt x="0" y="511"/>
                  </a:lnTo>
                  <a:lnTo>
                    <a:pt x="7" y="504"/>
                  </a:lnTo>
                  <a:lnTo>
                    <a:pt x="7" y="519"/>
                  </a:lnTo>
                  <a:lnTo>
                    <a:pt x="15" y="519"/>
                  </a:lnTo>
                  <a:lnTo>
                    <a:pt x="15" y="511"/>
                  </a:lnTo>
                  <a:lnTo>
                    <a:pt x="7" y="5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63" name="Freeform 79">
              <a:extLst>
                <a:ext uri="{FF2B5EF4-FFF2-40B4-BE49-F238E27FC236}">
                  <a16:creationId xmlns:a16="http://schemas.microsoft.com/office/drawing/2014/main" id="{54710D53-3DD9-41E4-BC7B-3ECB982B64DF}"/>
                </a:ext>
              </a:extLst>
            </p:cNvPr>
            <p:cNvSpPr>
              <a:spLocks/>
            </p:cNvSpPr>
            <p:nvPr/>
          </p:nvSpPr>
          <p:spPr bwMode="auto">
            <a:xfrm>
              <a:off x="1011" y="3823"/>
              <a:ext cx="114" cy="7"/>
            </a:xfrm>
            <a:custGeom>
              <a:avLst/>
              <a:gdLst>
                <a:gd name="T0" fmla="*/ 0 w 227"/>
                <a:gd name="T1" fmla="*/ 7 h 15"/>
                <a:gd name="T2" fmla="*/ 7 w 227"/>
                <a:gd name="T3" fmla="*/ 15 h 15"/>
                <a:gd name="T4" fmla="*/ 227 w 227"/>
                <a:gd name="T5" fmla="*/ 15 h 15"/>
                <a:gd name="T6" fmla="*/ 227 w 227"/>
                <a:gd name="T7" fmla="*/ 0 h 15"/>
                <a:gd name="T8" fmla="*/ 7 w 227"/>
                <a:gd name="T9" fmla="*/ 0 h 15"/>
                <a:gd name="T10" fmla="*/ 15 w 227"/>
                <a:gd name="T11" fmla="*/ 7 h 15"/>
                <a:gd name="T12" fmla="*/ 0 w 227"/>
                <a:gd name="T13" fmla="*/ 7 h 15"/>
                <a:gd name="T14" fmla="*/ 0 w 227"/>
                <a:gd name="T15" fmla="*/ 15 h 15"/>
                <a:gd name="T16" fmla="*/ 7 w 227"/>
                <a:gd name="T17" fmla="*/ 15 h 15"/>
                <a:gd name="T18" fmla="*/ 0 w 227"/>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
                  <a:moveTo>
                    <a:pt x="0" y="7"/>
                  </a:moveTo>
                  <a:lnTo>
                    <a:pt x="7" y="15"/>
                  </a:lnTo>
                  <a:lnTo>
                    <a:pt x="227" y="15"/>
                  </a:lnTo>
                  <a:lnTo>
                    <a:pt x="227"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64" name="Freeform 80">
              <a:extLst>
                <a:ext uri="{FF2B5EF4-FFF2-40B4-BE49-F238E27FC236}">
                  <a16:creationId xmlns:a16="http://schemas.microsoft.com/office/drawing/2014/main" id="{247524FE-5741-4966-AFDB-FF39ACB04E4E}"/>
                </a:ext>
              </a:extLst>
            </p:cNvPr>
            <p:cNvSpPr>
              <a:spLocks/>
            </p:cNvSpPr>
            <p:nvPr/>
          </p:nvSpPr>
          <p:spPr bwMode="auto">
            <a:xfrm>
              <a:off x="1011" y="3567"/>
              <a:ext cx="8" cy="259"/>
            </a:xfrm>
            <a:custGeom>
              <a:avLst/>
              <a:gdLst>
                <a:gd name="T0" fmla="*/ 7 w 15"/>
                <a:gd name="T1" fmla="*/ 0 h 519"/>
                <a:gd name="T2" fmla="*/ 0 w 15"/>
                <a:gd name="T3" fmla="*/ 8 h 519"/>
                <a:gd name="T4" fmla="*/ 0 w 15"/>
                <a:gd name="T5" fmla="*/ 519 h 519"/>
                <a:gd name="T6" fmla="*/ 15 w 15"/>
                <a:gd name="T7" fmla="*/ 519 h 519"/>
                <a:gd name="T8" fmla="*/ 15 w 15"/>
                <a:gd name="T9" fmla="*/ 8 h 519"/>
                <a:gd name="T10" fmla="*/ 7 w 15"/>
                <a:gd name="T11" fmla="*/ 16 h 519"/>
                <a:gd name="T12" fmla="*/ 7 w 15"/>
                <a:gd name="T13" fmla="*/ 0 h 519"/>
                <a:gd name="T14" fmla="*/ 0 w 15"/>
                <a:gd name="T15" fmla="*/ 0 h 519"/>
                <a:gd name="T16" fmla="*/ 0 w 15"/>
                <a:gd name="T17" fmla="*/ 8 h 519"/>
                <a:gd name="T18" fmla="*/ 7 w 15"/>
                <a:gd name="T19"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7" y="0"/>
                  </a:moveTo>
                  <a:lnTo>
                    <a:pt x="0" y="8"/>
                  </a:lnTo>
                  <a:lnTo>
                    <a:pt x="0" y="519"/>
                  </a:lnTo>
                  <a:lnTo>
                    <a:pt x="15" y="519"/>
                  </a:lnTo>
                  <a:lnTo>
                    <a:pt x="15" y="8"/>
                  </a:lnTo>
                  <a:lnTo>
                    <a:pt x="7" y="16"/>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65" name="Rectangle 81">
              <a:extLst>
                <a:ext uri="{FF2B5EF4-FFF2-40B4-BE49-F238E27FC236}">
                  <a16:creationId xmlns:a16="http://schemas.microsoft.com/office/drawing/2014/main" id="{4501FB2A-A98B-470B-89EF-822BF092451E}"/>
                </a:ext>
              </a:extLst>
            </p:cNvPr>
            <p:cNvSpPr>
              <a:spLocks noChangeArrowheads="1"/>
            </p:cNvSpPr>
            <p:nvPr/>
          </p:nvSpPr>
          <p:spPr bwMode="auto">
            <a:xfrm>
              <a:off x="969" y="3571"/>
              <a:ext cx="49" cy="255"/>
            </a:xfrm>
            <a:prstGeom prst="rect">
              <a:avLst/>
            </a:prstGeom>
            <a:solidFill>
              <a:srgbClr val="003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66" name="Freeform 82">
              <a:extLst>
                <a:ext uri="{FF2B5EF4-FFF2-40B4-BE49-F238E27FC236}">
                  <a16:creationId xmlns:a16="http://schemas.microsoft.com/office/drawing/2014/main" id="{D333CA4D-8374-4EFE-B7C5-EE9ABFCE4E7D}"/>
                </a:ext>
              </a:extLst>
            </p:cNvPr>
            <p:cNvSpPr>
              <a:spLocks/>
            </p:cNvSpPr>
            <p:nvPr/>
          </p:nvSpPr>
          <p:spPr bwMode="auto">
            <a:xfrm>
              <a:off x="969" y="3567"/>
              <a:ext cx="53" cy="8"/>
            </a:xfrm>
            <a:custGeom>
              <a:avLst/>
              <a:gdLst>
                <a:gd name="T0" fmla="*/ 104 w 104"/>
                <a:gd name="T1" fmla="*/ 8 h 16"/>
                <a:gd name="T2" fmla="*/ 96 w 104"/>
                <a:gd name="T3" fmla="*/ 0 h 16"/>
                <a:gd name="T4" fmla="*/ 0 w 104"/>
                <a:gd name="T5" fmla="*/ 0 h 16"/>
                <a:gd name="T6" fmla="*/ 0 w 104"/>
                <a:gd name="T7" fmla="*/ 16 h 16"/>
                <a:gd name="T8" fmla="*/ 96 w 104"/>
                <a:gd name="T9" fmla="*/ 16 h 16"/>
                <a:gd name="T10" fmla="*/ 89 w 104"/>
                <a:gd name="T11" fmla="*/ 8 h 16"/>
                <a:gd name="T12" fmla="*/ 104 w 104"/>
                <a:gd name="T13" fmla="*/ 8 h 16"/>
                <a:gd name="T14" fmla="*/ 104 w 104"/>
                <a:gd name="T15" fmla="*/ 0 h 16"/>
                <a:gd name="T16" fmla="*/ 96 w 104"/>
                <a:gd name="T17" fmla="*/ 0 h 16"/>
                <a:gd name="T18" fmla="*/ 104 w 104"/>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6">
                  <a:moveTo>
                    <a:pt x="104" y="8"/>
                  </a:moveTo>
                  <a:lnTo>
                    <a:pt x="96" y="0"/>
                  </a:lnTo>
                  <a:lnTo>
                    <a:pt x="0" y="0"/>
                  </a:lnTo>
                  <a:lnTo>
                    <a:pt x="0" y="16"/>
                  </a:lnTo>
                  <a:lnTo>
                    <a:pt x="96" y="16"/>
                  </a:lnTo>
                  <a:lnTo>
                    <a:pt x="89" y="8"/>
                  </a:lnTo>
                  <a:lnTo>
                    <a:pt x="104" y="8"/>
                  </a:lnTo>
                  <a:lnTo>
                    <a:pt x="104" y="0"/>
                  </a:lnTo>
                  <a:lnTo>
                    <a:pt x="96" y="0"/>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67" name="Freeform 83">
              <a:extLst>
                <a:ext uri="{FF2B5EF4-FFF2-40B4-BE49-F238E27FC236}">
                  <a16:creationId xmlns:a16="http://schemas.microsoft.com/office/drawing/2014/main" id="{BD90F7E8-B4ED-4D00-A629-395B040BCC53}"/>
                </a:ext>
              </a:extLst>
            </p:cNvPr>
            <p:cNvSpPr>
              <a:spLocks/>
            </p:cNvSpPr>
            <p:nvPr/>
          </p:nvSpPr>
          <p:spPr bwMode="auto">
            <a:xfrm>
              <a:off x="1014" y="3571"/>
              <a:ext cx="8" cy="259"/>
            </a:xfrm>
            <a:custGeom>
              <a:avLst/>
              <a:gdLst>
                <a:gd name="T0" fmla="*/ 7 w 15"/>
                <a:gd name="T1" fmla="*/ 519 h 519"/>
                <a:gd name="T2" fmla="*/ 15 w 15"/>
                <a:gd name="T3" fmla="*/ 511 h 519"/>
                <a:gd name="T4" fmla="*/ 15 w 15"/>
                <a:gd name="T5" fmla="*/ 0 h 519"/>
                <a:gd name="T6" fmla="*/ 0 w 15"/>
                <a:gd name="T7" fmla="*/ 0 h 519"/>
                <a:gd name="T8" fmla="*/ 0 w 15"/>
                <a:gd name="T9" fmla="*/ 511 h 519"/>
                <a:gd name="T10" fmla="*/ 7 w 15"/>
                <a:gd name="T11" fmla="*/ 504 h 519"/>
                <a:gd name="T12" fmla="*/ 7 w 15"/>
                <a:gd name="T13" fmla="*/ 519 h 519"/>
                <a:gd name="T14" fmla="*/ 15 w 15"/>
                <a:gd name="T15" fmla="*/ 519 h 519"/>
                <a:gd name="T16" fmla="*/ 15 w 15"/>
                <a:gd name="T17" fmla="*/ 511 h 519"/>
                <a:gd name="T18" fmla="*/ 7 w 15"/>
                <a:gd name="T19"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7" y="519"/>
                  </a:moveTo>
                  <a:lnTo>
                    <a:pt x="15" y="511"/>
                  </a:lnTo>
                  <a:lnTo>
                    <a:pt x="15" y="0"/>
                  </a:lnTo>
                  <a:lnTo>
                    <a:pt x="0" y="0"/>
                  </a:lnTo>
                  <a:lnTo>
                    <a:pt x="0" y="511"/>
                  </a:lnTo>
                  <a:lnTo>
                    <a:pt x="7" y="504"/>
                  </a:lnTo>
                  <a:lnTo>
                    <a:pt x="7" y="519"/>
                  </a:lnTo>
                  <a:lnTo>
                    <a:pt x="15" y="519"/>
                  </a:lnTo>
                  <a:lnTo>
                    <a:pt x="15" y="511"/>
                  </a:lnTo>
                  <a:lnTo>
                    <a:pt x="7" y="5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68" name="Freeform 84">
              <a:extLst>
                <a:ext uri="{FF2B5EF4-FFF2-40B4-BE49-F238E27FC236}">
                  <a16:creationId xmlns:a16="http://schemas.microsoft.com/office/drawing/2014/main" id="{4B5E5DF6-6A6C-44F3-A984-4BCD4C6FBD06}"/>
                </a:ext>
              </a:extLst>
            </p:cNvPr>
            <p:cNvSpPr>
              <a:spLocks/>
            </p:cNvSpPr>
            <p:nvPr/>
          </p:nvSpPr>
          <p:spPr bwMode="auto">
            <a:xfrm>
              <a:off x="965" y="3823"/>
              <a:ext cx="53" cy="7"/>
            </a:xfrm>
            <a:custGeom>
              <a:avLst/>
              <a:gdLst>
                <a:gd name="T0" fmla="*/ 0 w 105"/>
                <a:gd name="T1" fmla="*/ 7 h 15"/>
                <a:gd name="T2" fmla="*/ 9 w 105"/>
                <a:gd name="T3" fmla="*/ 15 h 15"/>
                <a:gd name="T4" fmla="*/ 105 w 105"/>
                <a:gd name="T5" fmla="*/ 15 h 15"/>
                <a:gd name="T6" fmla="*/ 105 w 105"/>
                <a:gd name="T7" fmla="*/ 0 h 15"/>
                <a:gd name="T8" fmla="*/ 9 w 105"/>
                <a:gd name="T9" fmla="*/ 0 h 15"/>
                <a:gd name="T10" fmla="*/ 15 w 105"/>
                <a:gd name="T11" fmla="*/ 7 h 15"/>
                <a:gd name="T12" fmla="*/ 0 w 105"/>
                <a:gd name="T13" fmla="*/ 7 h 15"/>
                <a:gd name="T14" fmla="*/ 0 w 105"/>
                <a:gd name="T15" fmla="*/ 15 h 15"/>
                <a:gd name="T16" fmla="*/ 9 w 105"/>
                <a:gd name="T17" fmla="*/ 15 h 15"/>
                <a:gd name="T18" fmla="*/ 0 w 10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5">
                  <a:moveTo>
                    <a:pt x="0" y="7"/>
                  </a:moveTo>
                  <a:lnTo>
                    <a:pt x="9" y="15"/>
                  </a:lnTo>
                  <a:lnTo>
                    <a:pt x="105" y="15"/>
                  </a:lnTo>
                  <a:lnTo>
                    <a:pt x="105" y="0"/>
                  </a:lnTo>
                  <a:lnTo>
                    <a:pt x="9" y="0"/>
                  </a:lnTo>
                  <a:lnTo>
                    <a:pt x="15" y="7"/>
                  </a:lnTo>
                  <a:lnTo>
                    <a:pt x="0" y="7"/>
                  </a:lnTo>
                  <a:lnTo>
                    <a:pt x="0" y="15"/>
                  </a:lnTo>
                  <a:lnTo>
                    <a:pt x="9"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69" name="Freeform 85">
              <a:extLst>
                <a:ext uri="{FF2B5EF4-FFF2-40B4-BE49-F238E27FC236}">
                  <a16:creationId xmlns:a16="http://schemas.microsoft.com/office/drawing/2014/main" id="{716D5E6F-71A5-49B7-85A9-873CFBE609C7}"/>
                </a:ext>
              </a:extLst>
            </p:cNvPr>
            <p:cNvSpPr>
              <a:spLocks/>
            </p:cNvSpPr>
            <p:nvPr/>
          </p:nvSpPr>
          <p:spPr bwMode="auto">
            <a:xfrm>
              <a:off x="965" y="3567"/>
              <a:ext cx="8" cy="259"/>
            </a:xfrm>
            <a:custGeom>
              <a:avLst/>
              <a:gdLst>
                <a:gd name="T0" fmla="*/ 9 w 15"/>
                <a:gd name="T1" fmla="*/ 0 h 519"/>
                <a:gd name="T2" fmla="*/ 0 w 15"/>
                <a:gd name="T3" fmla="*/ 8 h 519"/>
                <a:gd name="T4" fmla="*/ 0 w 15"/>
                <a:gd name="T5" fmla="*/ 519 h 519"/>
                <a:gd name="T6" fmla="*/ 15 w 15"/>
                <a:gd name="T7" fmla="*/ 519 h 519"/>
                <a:gd name="T8" fmla="*/ 15 w 15"/>
                <a:gd name="T9" fmla="*/ 8 h 519"/>
                <a:gd name="T10" fmla="*/ 9 w 15"/>
                <a:gd name="T11" fmla="*/ 16 h 519"/>
                <a:gd name="T12" fmla="*/ 9 w 15"/>
                <a:gd name="T13" fmla="*/ 0 h 519"/>
                <a:gd name="T14" fmla="*/ 0 w 15"/>
                <a:gd name="T15" fmla="*/ 0 h 519"/>
                <a:gd name="T16" fmla="*/ 0 w 15"/>
                <a:gd name="T17" fmla="*/ 8 h 519"/>
                <a:gd name="T18" fmla="*/ 9 w 15"/>
                <a:gd name="T19"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9" y="0"/>
                  </a:moveTo>
                  <a:lnTo>
                    <a:pt x="0" y="8"/>
                  </a:lnTo>
                  <a:lnTo>
                    <a:pt x="0" y="519"/>
                  </a:lnTo>
                  <a:lnTo>
                    <a:pt x="15" y="519"/>
                  </a:lnTo>
                  <a:lnTo>
                    <a:pt x="15" y="8"/>
                  </a:lnTo>
                  <a:lnTo>
                    <a:pt x="9" y="16"/>
                  </a:lnTo>
                  <a:lnTo>
                    <a:pt x="9" y="0"/>
                  </a:lnTo>
                  <a:lnTo>
                    <a:pt x="0" y="0"/>
                  </a:lnTo>
                  <a:lnTo>
                    <a:pt x="0" y="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70" name="Rectangle 86">
              <a:extLst>
                <a:ext uri="{FF2B5EF4-FFF2-40B4-BE49-F238E27FC236}">
                  <a16:creationId xmlns:a16="http://schemas.microsoft.com/office/drawing/2014/main" id="{D17AC483-7D09-4DE8-B271-8D27BC7437CE}"/>
                </a:ext>
              </a:extLst>
            </p:cNvPr>
            <p:cNvSpPr>
              <a:spLocks noChangeArrowheads="1"/>
            </p:cNvSpPr>
            <p:nvPr/>
          </p:nvSpPr>
          <p:spPr bwMode="auto">
            <a:xfrm>
              <a:off x="1122" y="3571"/>
              <a:ext cx="49" cy="255"/>
            </a:xfrm>
            <a:prstGeom prst="rect">
              <a:avLst/>
            </a:prstGeom>
            <a:solidFill>
              <a:srgbClr val="003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71" name="Freeform 87">
              <a:extLst>
                <a:ext uri="{FF2B5EF4-FFF2-40B4-BE49-F238E27FC236}">
                  <a16:creationId xmlns:a16="http://schemas.microsoft.com/office/drawing/2014/main" id="{96274263-B442-4CC3-9CF4-CE293105AB93}"/>
                </a:ext>
              </a:extLst>
            </p:cNvPr>
            <p:cNvSpPr>
              <a:spLocks/>
            </p:cNvSpPr>
            <p:nvPr/>
          </p:nvSpPr>
          <p:spPr bwMode="auto">
            <a:xfrm>
              <a:off x="1122" y="3567"/>
              <a:ext cx="53" cy="8"/>
            </a:xfrm>
            <a:custGeom>
              <a:avLst/>
              <a:gdLst>
                <a:gd name="T0" fmla="*/ 105 w 105"/>
                <a:gd name="T1" fmla="*/ 7 h 15"/>
                <a:gd name="T2" fmla="*/ 98 w 105"/>
                <a:gd name="T3" fmla="*/ 0 h 15"/>
                <a:gd name="T4" fmla="*/ 0 w 105"/>
                <a:gd name="T5" fmla="*/ 0 h 15"/>
                <a:gd name="T6" fmla="*/ 0 w 105"/>
                <a:gd name="T7" fmla="*/ 15 h 15"/>
                <a:gd name="T8" fmla="*/ 98 w 105"/>
                <a:gd name="T9" fmla="*/ 15 h 15"/>
                <a:gd name="T10" fmla="*/ 90 w 105"/>
                <a:gd name="T11" fmla="*/ 7 h 15"/>
                <a:gd name="T12" fmla="*/ 105 w 105"/>
                <a:gd name="T13" fmla="*/ 7 h 15"/>
                <a:gd name="T14" fmla="*/ 105 w 105"/>
                <a:gd name="T15" fmla="*/ 0 h 15"/>
                <a:gd name="T16" fmla="*/ 98 w 105"/>
                <a:gd name="T17" fmla="*/ 0 h 15"/>
                <a:gd name="T18" fmla="*/ 105 w 10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5">
                  <a:moveTo>
                    <a:pt x="105" y="7"/>
                  </a:moveTo>
                  <a:lnTo>
                    <a:pt x="98" y="0"/>
                  </a:lnTo>
                  <a:lnTo>
                    <a:pt x="0" y="0"/>
                  </a:lnTo>
                  <a:lnTo>
                    <a:pt x="0" y="15"/>
                  </a:lnTo>
                  <a:lnTo>
                    <a:pt x="98" y="15"/>
                  </a:lnTo>
                  <a:lnTo>
                    <a:pt x="90" y="7"/>
                  </a:lnTo>
                  <a:lnTo>
                    <a:pt x="105" y="7"/>
                  </a:lnTo>
                  <a:lnTo>
                    <a:pt x="105" y="0"/>
                  </a:lnTo>
                  <a:lnTo>
                    <a:pt x="98" y="0"/>
                  </a:lnTo>
                  <a:lnTo>
                    <a:pt x="10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72" name="Freeform 88">
              <a:extLst>
                <a:ext uri="{FF2B5EF4-FFF2-40B4-BE49-F238E27FC236}">
                  <a16:creationId xmlns:a16="http://schemas.microsoft.com/office/drawing/2014/main" id="{DEBC3AC8-1BDF-4ECA-973C-D24B4C295A13}"/>
                </a:ext>
              </a:extLst>
            </p:cNvPr>
            <p:cNvSpPr>
              <a:spLocks/>
            </p:cNvSpPr>
            <p:nvPr/>
          </p:nvSpPr>
          <p:spPr bwMode="auto">
            <a:xfrm>
              <a:off x="1167" y="3571"/>
              <a:ext cx="8" cy="259"/>
            </a:xfrm>
            <a:custGeom>
              <a:avLst/>
              <a:gdLst>
                <a:gd name="T0" fmla="*/ 8 w 15"/>
                <a:gd name="T1" fmla="*/ 518 h 518"/>
                <a:gd name="T2" fmla="*/ 15 w 15"/>
                <a:gd name="T3" fmla="*/ 512 h 518"/>
                <a:gd name="T4" fmla="*/ 15 w 15"/>
                <a:gd name="T5" fmla="*/ 0 h 518"/>
                <a:gd name="T6" fmla="*/ 0 w 15"/>
                <a:gd name="T7" fmla="*/ 0 h 518"/>
                <a:gd name="T8" fmla="*/ 0 w 15"/>
                <a:gd name="T9" fmla="*/ 512 h 518"/>
                <a:gd name="T10" fmla="*/ 8 w 15"/>
                <a:gd name="T11" fmla="*/ 503 h 518"/>
                <a:gd name="T12" fmla="*/ 8 w 15"/>
                <a:gd name="T13" fmla="*/ 518 h 518"/>
                <a:gd name="T14" fmla="*/ 15 w 15"/>
                <a:gd name="T15" fmla="*/ 518 h 518"/>
                <a:gd name="T16" fmla="*/ 15 w 15"/>
                <a:gd name="T17" fmla="*/ 512 h 518"/>
                <a:gd name="T18" fmla="*/ 8 w 15"/>
                <a:gd name="T19" fmla="*/ 518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8">
                  <a:moveTo>
                    <a:pt x="8" y="518"/>
                  </a:moveTo>
                  <a:lnTo>
                    <a:pt x="15" y="512"/>
                  </a:lnTo>
                  <a:lnTo>
                    <a:pt x="15" y="0"/>
                  </a:lnTo>
                  <a:lnTo>
                    <a:pt x="0" y="0"/>
                  </a:lnTo>
                  <a:lnTo>
                    <a:pt x="0" y="512"/>
                  </a:lnTo>
                  <a:lnTo>
                    <a:pt x="8" y="503"/>
                  </a:lnTo>
                  <a:lnTo>
                    <a:pt x="8" y="518"/>
                  </a:lnTo>
                  <a:lnTo>
                    <a:pt x="15" y="518"/>
                  </a:lnTo>
                  <a:lnTo>
                    <a:pt x="15" y="512"/>
                  </a:lnTo>
                  <a:lnTo>
                    <a:pt x="8" y="5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73" name="Freeform 89">
              <a:extLst>
                <a:ext uri="{FF2B5EF4-FFF2-40B4-BE49-F238E27FC236}">
                  <a16:creationId xmlns:a16="http://schemas.microsoft.com/office/drawing/2014/main" id="{15E23E38-07D2-4FEF-9C65-73F59BB7DEA3}"/>
                </a:ext>
              </a:extLst>
            </p:cNvPr>
            <p:cNvSpPr>
              <a:spLocks/>
            </p:cNvSpPr>
            <p:nvPr/>
          </p:nvSpPr>
          <p:spPr bwMode="auto">
            <a:xfrm>
              <a:off x="1119" y="3822"/>
              <a:ext cx="52" cy="8"/>
            </a:xfrm>
            <a:custGeom>
              <a:avLst/>
              <a:gdLst>
                <a:gd name="T0" fmla="*/ 0 w 105"/>
                <a:gd name="T1" fmla="*/ 9 h 15"/>
                <a:gd name="T2" fmla="*/ 7 w 105"/>
                <a:gd name="T3" fmla="*/ 15 h 15"/>
                <a:gd name="T4" fmla="*/ 105 w 105"/>
                <a:gd name="T5" fmla="*/ 15 h 15"/>
                <a:gd name="T6" fmla="*/ 105 w 105"/>
                <a:gd name="T7" fmla="*/ 0 h 15"/>
                <a:gd name="T8" fmla="*/ 7 w 105"/>
                <a:gd name="T9" fmla="*/ 0 h 15"/>
                <a:gd name="T10" fmla="*/ 15 w 105"/>
                <a:gd name="T11" fmla="*/ 9 h 15"/>
                <a:gd name="T12" fmla="*/ 0 w 105"/>
                <a:gd name="T13" fmla="*/ 9 h 15"/>
                <a:gd name="T14" fmla="*/ 0 w 105"/>
                <a:gd name="T15" fmla="*/ 15 h 15"/>
                <a:gd name="T16" fmla="*/ 7 w 105"/>
                <a:gd name="T17" fmla="*/ 15 h 15"/>
                <a:gd name="T18" fmla="*/ 0 w 105"/>
                <a:gd name="T19"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5">
                  <a:moveTo>
                    <a:pt x="0" y="9"/>
                  </a:moveTo>
                  <a:lnTo>
                    <a:pt x="7" y="15"/>
                  </a:lnTo>
                  <a:lnTo>
                    <a:pt x="105" y="15"/>
                  </a:lnTo>
                  <a:lnTo>
                    <a:pt x="105" y="0"/>
                  </a:lnTo>
                  <a:lnTo>
                    <a:pt x="7" y="0"/>
                  </a:lnTo>
                  <a:lnTo>
                    <a:pt x="15" y="9"/>
                  </a:lnTo>
                  <a:lnTo>
                    <a:pt x="0" y="9"/>
                  </a:lnTo>
                  <a:lnTo>
                    <a:pt x="0" y="15"/>
                  </a:lnTo>
                  <a:lnTo>
                    <a:pt x="7" y="15"/>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74" name="Freeform 90">
              <a:extLst>
                <a:ext uri="{FF2B5EF4-FFF2-40B4-BE49-F238E27FC236}">
                  <a16:creationId xmlns:a16="http://schemas.microsoft.com/office/drawing/2014/main" id="{742C37A4-7761-44E3-9944-284522845996}"/>
                </a:ext>
              </a:extLst>
            </p:cNvPr>
            <p:cNvSpPr>
              <a:spLocks/>
            </p:cNvSpPr>
            <p:nvPr/>
          </p:nvSpPr>
          <p:spPr bwMode="auto">
            <a:xfrm>
              <a:off x="1119" y="3567"/>
              <a:ext cx="8" cy="259"/>
            </a:xfrm>
            <a:custGeom>
              <a:avLst/>
              <a:gdLst>
                <a:gd name="T0" fmla="*/ 7 w 15"/>
                <a:gd name="T1" fmla="*/ 0 h 519"/>
                <a:gd name="T2" fmla="*/ 0 w 15"/>
                <a:gd name="T3" fmla="*/ 7 h 519"/>
                <a:gd name="T4" fmla="*/ 0 w 15"/>
                <a:gd name="T5" fmla="*/ 519 h 519"/>
                <a:gd name="T6" fmla="*/ 15 w 15"/>
                <a:gd name="T7" fmla="*/ 519 h 519"/>
                <a:gd name="T8" fmla="*/ 15 w 15"/>
                <a:gd name="T9" fmla="*/ 7 h 519"/>
                <a:gd name="T10" fmla="*/ 7 w 15"/>
                <a:gd name="T11" fmla="*/ 15 h 519"/>
                <a:gd name="T12" fmla="*/ 7 w 15"/>
                <a:gd name="T13" fmla="*/ 0 h 519"/>
                <a:gd name="T14" fmla="*/ 0 w 15"/>
                <a:gd name="T15" fmla="*/ 0 h 519"/>
                <a:gd name="T16" fmla="*/ 0 w 15"/>
                <a:gd name="T17" fmla="*/ 7 h 519"/>
                <a:gd name="T18" fmla="*/ 7 w 15"/>
                <a:gd name="T19"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9">
                  <a:moveTo>
                    <a:pt x="7" y="0"/>
                  </a:moveTo>
                  <a:lnTo>
                    <a:pt x="0" y="7"/>
                  </a:lnTo>
                  <a:lnTo>
                    <a:pt x="0" y="519"/>
                  </a:lnTo>
                  <a:lnTo>
                    <a:pt x="15" y="519"/>
                  </a:lnTo>
                  <a:lnTo>
                    <a:pt x="15" y="7"/>
                  </a:lnTo>
                  <a:lnTo>
                    <a:pt x="7" y="15"/>
                  </a:lnTo>
                  <a:lnTo>
                    <a:pt x="7" y="0"/>
                  </a:lnTo>
                  <a:lnTo>
                    <a:pt x="0" y="0"/>
                  </a:lnTo>
                  <a:lnTo>
                    <a:pt x="0"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75" name="Rectangle 91">
              <a:extLst>
                <a:ext uri="{FF2B5EF4-FFF2-40B4-BE49-F238E27FC236}">
                  <a16:creationId xmlns:a16="http://schemas.microsoft.com/office/drawing/2014/main" id="{3B574B06-4C10-411B-8BF9-597CB0BD8504}"/>
                </a:ext>
              </a:extLst>
            </p:cNvPr>
            <p:cNvSpPr>
              <a:spLocks noChangeArrowheads="1"/>
            </p:cNvSpPr>
            <p:nvPr/>
          </p:nvSpPr>
          <p:spPr bwMode="auto">
            <a:xfrm>
              <a:off x="795" y="3601"/>
              <a:ext cx="151" cy="281"/>
            </a:xfrm>
            <a:prstGeom prst="rect">
              <a:avLst/>
            </a:prstGeom>
            <a:solidFill>
              <a:srgbClr val="7F3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76" name="Freeform 92">
              <a:extLst>
                <a:ext uri="{FF2B5EF4-FFF2-40B4-BE49-F238E27FC236}">
                  <a16:creationId xmlns:a16="http://schemas.microsoft.com/office/drawing/2014/main" id="{3701D387-4F53-4204-AF91-6A5C561B4848}"/>
                </a:ext>
              </a:extLst>
            </p:cNvPr>
            <p:cNvSpPr>
              <a:spLocks/>
            </p:cNvSpPr>
            <p:nvPr/>
          </p:nvSpPr>
          <p:spPr bwMode="auto">
            <a:xfrm>
              <a:off x="795" y="3597"/>
              <a:ext cx="155" cy="8"/>
            </a:xfrm>
            <a:custGeom>
              <a:avLst/>
              <a:gdLst>
                <a:gd name="T0" fmla="*/ 308 w 308"/>
                <a:gd name="T1" fmla="*/ 8 h 15"/>
                <a:gd name="T2" fmla="*/ 300 w 308"/>
                <a:gd name="T3" fmla="*/ 0 h 15"/>
                <a:gd name="T4" fmla="*/ 0 w 308"/>
                <a:gd name="T5" fmla="*/ 0 h 15"/>
                <a:gd name="T6" fmla="*/ 0 w 308"/>
                <a:gd name="T7" fmla="*/ 15 h 15"/>
                <a:gd name="T8" fmla="*/ 300 w 308"/>
                <a:gd name="T9" fmla="*/ 15 h 15"/>
                <a:gd name="T10" fmla="*/ 293 w 308"/>
                <a:gd name="T11" fmla="*/ 8 h 15"/>
                <a:gd name="T12" fmla="*/ 308 w 308"/>
                <a:gd name="T13" fmla="*/ 8 h 15"/>
                <a:gd name="T14" fmla="*/ 308 w 308"/>
                <a:gd name="T15" fmla="*/ 0 h 15"/>
                <a:gd name="T16" fmla="*/ 300 w 308"/>
                <a:gd name="T17" fmla="*/ 0 h 15"/>
                <a:gd name="T18" fmla="*/ 308 w 308"/>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15">
                  <a:moveTo>
                    <a:pt x="308" y="8"/>
                  </a:moveTo>
                  <a:lnTo>
                    <a:pt x="300" y="0"/>
                  </a:lnTo>
                  <a:lnTo>
                    <a:pt x="0" y="0"/>
                  </a:lnTo>
                  <a:lnTo>
                    <a:pt x="0" y="15"/>
                  </a:lnTo>
                  <a:lnTo>
                    <a:pt x="300" y="15"/>
                  </a:lnTo>
                  <a:lnTo>
                    <a:pt x="293" y="8"/>
                  </a:lnTo>
                  <a:lnTo>
                    <a:pt x="308" y="8"/>
                  </a:lnTo>
                  <a:lnTo>
                    <a:pt x="308" y="0"/>
                  </a:lnTo>
                  <a:lnTo>
                    <a:pt x="300" y="0"/>
                  </a:lnTo>
                  <a:lnTo>
                    <a:pt x="30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77" name="Freeform 93">
              <a:extLst>
                <a:ext uri="{FF2B5EF4-FFF2-40B4-BE49-F238E27FC236}">
                  <a16:creationId xmlns:a16="http://schemas.microsoft.com/office/drawing/2014/main" id="{7F004701-A503-40FE-BD04-F75DCFA41220}"/>
                </a:ext>
              </a:extLst>
            </p:cNvPr>
            <p:cNvSpPr>
              <a:spLocks/>
            </p:cNvSpPr>
            <p:nvPr/>
          </p:nvSpPr>
          <p:spPr bwMode="auto">
            <a:xfrm>
              <a:off x="942" y="3601"/>
              <a:ext cx="8" cy="285"/>
            </a:xfrm>
            <a:custGeom>
              <a:avLst/>
              <a:gdLst>
                <a:gd name="T0" fmla="*/ 7 w 15"/>
                <a:gd name="T1" fmla="*/ 570 h 570"/>
                <a:gd name="T2" fmla="*/ 15 w 15"/>
                <a:gd name="T3" fmla="*/ 562 h 570"/>
                <a:gd name="T4" fmla="*/ 15 w 15"/>
                <a:gd name="T5" fmla="*/ 0 h 570"/>
                <a:gd name="T6" fmla="*/ 0 w 15"/>
                <a:gd name="T7" fmla="*/ 0 h 570"/>
                <a:gd name="T8" fmla="*/ 0 w 15"/>
                <a:gd name="T9" fmla="*/ 562 h 570"/>
                <a:gd name="T10" fmla="*/ 7 w 15"/>
                <a:gd name="T11" fmla="*/ 555 h 570"/>
                <a:gd name="T12" fmla="*/ 7 w 15"/>
                <a:gd name="T13" fmla="*/ 570 h 570"/>
                <a:gd name="T14" fmla="*/ 15 w 15"/>
                <a:gd name="T15" fmla="*/ 570 h 570"/>
                <a:gd name="T16" fmla="*/ 15 w 15"/>
                <a:gd name="T17" fmla="*/ 562 h 570"/>
                <a:gd name="T18" fmla="*/ 7 w 15"/>
                <a:gd name="T19" fmla="*/ 57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70">
                  <a:moveTo>
                    <a:pt x="7" y="570"/>
                  </a:moveTo>
                  <a:lnTo>
                    <a:pt x="15" y="562"/>
                  </a:lnTo>
                  <a:lnTo>
                    <a:pt x="15" y="0"/>
                  </a:lnTo>
                  <a:lnTo>
                    <a:pt x="0" y="0"/>
                  </a:lnTo>
                  <a:lnTo>
                    <a:pt x="0" y="562"/>
                  </a:lnTo>
                  <a:lnTo>
                    <a:pt x="7" y="555"/>
                  </a:lnTo>
                  <a:lnTo>
                    <a:pt x="7" y="570"/>
                  </a:lnTo>
                  <a:lnTo>
                    <a:pt x="15" y="570"/>
                  </a:lnTo>
                  <a:lnTo>
                    <a:pt x="15" y="562"/>
                  </a:lnTo>
                  <a:lnTo>
                    <a:pt x="7"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78" name="Freeform 94">
              <a:extLst>
                <a:ext uri="{FF2B5EF4-FFF2-40B4-BE49-F238E27FC236}">
                  <a16:creationId xmlns:a16="http://schemas.microsoft.com/office/drawing/2014/main" id="{9416BBB6-4E14-4D65-BB58-1076714AACBA}"/>
                </a:ext>
              </a:extLst>
            </p:cNvPr>
            <p:cNvSpPr>
              <a:spLocks/>
            </p:cNvSpPr>
            <p:nvPr/>
          </p:nvSpPr>
          <p:spPr bwMode="auto">
            <a:xfrm>
              <a:off x="791" y="3879"/>
              <a:ext cx="155" cy="7"/>
            </a:xfrm>
            <a:custGeom>
              <a:avLst/>
              <a:gdLst>
                <a:gd name="T0" fmla="*/ 0 w 308"/>
                <a:gd name="T1" fmla="*/ 7 h 15"/>
                <a:gd name="T2" fmla="*/ 8 w 308"/>
                <a:gd name="T3" fmla="*/ 15 h 15"/>
                <a:gd name="T4" fmla="*/ 308 w 308"/>
                <a:gd name="T5" fmla="*/ 15 h 15"/>
                <a:gd name="T6" fmla="*/ 308 w 308"/>
                <a:gd name="T7" fmla="*/ 0 h 15"/>
                <a:gd name="T8" fmla="*/ 8 w 308"/>
                <a:gd name="T9" fmla="*/ 0 h 15"/>
                <a:gd name="T10" fmla="*/ 16 w 308"/>
                <a:gd name="T11" fmla="*/ 7 h 15"/>
                <a:gd name="T12" fmla="*/ 0 w 308"/>
                <a:gd name="T13" fmla="*/ 7 h 15"/>
                <a:gd name="T14" fmla="*/ 0 w 308"/>
                <a:gd name="T15" fmla="*/ 15 h 15"/>
                <a:gd name="T16" fmla="*/ 8 w 308"/>
                <a:gd name="T17" fmla="*/ 15 h 15"/>
                <a:gd name="T18" fmla="*/ 0 w 308"/>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15">
                  <a:moveTo>
                    <a:pt x="0" y="7"/>
                  </a:moveTo>
                  <a:lnTo>
                    <a:pt x="8" y="15"/>
                  </a:lnTo>
                  <a:lnTo>
                    <a:pt x="308" y="15"/>
                  </a:lnTo>
                  <a:lnTo>
                    <a:pt x="308" y="0"/>
                  </a:lnTo>
                  <a:lnTo>
                    <a:pt x="8" y="0"/>
                  </a:lnTo>
                  <a:lnTo>
                    <a:pt x="16"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79" name="Freeform 95">
              <a:extLst>
                <a:ext uri="{FF2B5EF4-FFF2-40B4-BE49-F238E27FC236}">
                  <a16:creationId xmlns:a16="http://schemas.microsoft.com/office/drawing/2014/main" id="{6400EF7C-E4B5-42AA-824A-EED053405E6E}"/>
                </a:ext>
              </a:extLst>
            </p:cNvPr>
            <p:cNvSpPr>
              <a:spLocks/>
            </p:cNvSpPr>
            <p:nvPr/>
          </p:nvSpPr>
          <p:spPr bwMode="auto">
            <a:xfrm>
              <a:off x="791" y="3597"/>
              <a:ext cx="8" cy="285"/>
            </a:xfrm>
            <a:custGeom>
              <a:avLst/>
              <a:gdLst>
                <a:gd name="T0" fmla="*/ 8 w 16"/>
                <a:gd name="T1" fmla="*/ 0 h 570"/>
                <a:gd name="T2" fmla="*/ 0 w 16"/>
                <a:gd name="T3" fmla="*/ 8 h 570"/>
                <a:gd name="T4" fmla="*/ 0 w 16"/>
                <a:gd name="T5" fmla="*/ 570 h 570"/>
                <a:gd name="T6" fmla="*/ 16 w 16"/>
                <a:gd name="T7" fmla="*/ 570 h 570"/>
                <a:gd name="T8" fmla="*/ 16 w 16"/>
                <a:gd name="T9" fmla="*/ 8 h 570"/>
                <a:gd name="T10" fmla="*/ 8 w 16"/>
                <a:gd name="T11" fmla="*/ 15 h 570"/>
                <a:gd name="T12" fmla="*/ 8 w 16"/>
                <a:gd name="T13" fmla="*/ 0 h 570"/>
                <a:gd name="T14" fmla="*/ 0 w 16"/>
                <a:gd name="T15" fmla="*/ 0 h 570"/>
                <a:gd name="T16" fmla="*/ 0 w 16"/>
                <a:gd name="T17" fmla="*/ 8 h 570"/>
                <a:gd name="T18" fmla="*/ 8 w 16"/>
                <a:gd name="T1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70">
                  <a:moveTo>
                    <a:pt x="8" y="0"/>
                  </a:moveTo>
                  <a:lnTo>
                    <a:pt x="0" y="8"/>
                  </a:lnTo>
                  <a:lnTo>
                    <a:pt x="0" y="570"/>
                  </a:lnTo>
                  <a:lnTo>
                    <a:pt x="16" y="570"/>
                  </a:lnTo>
                  <a:lnTo>
                    <a:pt x="16"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80" name="Rectangle 96">
              <a:extLst>
                <a:ext uri="{FF2B5EF4-FFF2-40B4-BE49-F238E27FC236}">
                  <a16:creationId xmlns:a16="http://schemas.microsoft.com/office/drawing/2014/main" id="{9E6A107B-1A7F-4FAD-907E-CD855D253DC4}"/>
                </a:ext>
              </a:extLst>
            </p:cNvPr>
            <p:cNvSpPr>
              <a:spLocks noChangeArrowheads="1"/>
            </p:cNvSpPr>
            <p:nvPr/>
          </p:nvSpPr>
          <p:spPr bwMode="auto">
            <a:xfrm>
              <a:off x="496" y="3878"/>
              <a:ext cx="268"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81" name="Freeform 97">
              <a:extLst>
                <a:ext uri="{FF2B5EF4-FFF2-40B4-BE49-F238E27FC236}">
                  <a16:creationId xmlns:a16="http://schemas.microsoft.com/office/drawing/2014/main" id="{B1282FC5-D3AA-4181-B135-60DBF58AB759}"/>
                </a:ext>
              </a:extLst>
            </p:cNvPr>
            <p:cNvSpPr>
              <a:spLocks/>
            </p:cNvSpPr>
            <p:nvPr/>
          </p:nvSpPr>
          <p:spPr bwMode="auto">
            <a:xfrm>
              <a:off x="496" y="3874"/>
              <a:ext cx="272" cy="8"/>
            </a:xfrm>
            <a:custGeom>
              <a:avLst/>
              <a:gdLst>
                <a:gd name="T0" fmla="*/ 543 w 543"/>
                <a:gd name="T1" fmla="*/ 8 h 15"/>
                <a:gd name="T2" fmla="*/ 535 w 543"/>
                <a:gd name="T3" fmla="*/ 0 h 15"/>
                <a:gd name="T4" fmla="*/ 0 w 543"/>
                <a:gd name="T5" fmla="*/ 0 h 15"/>
                <a:gd name="T6" fmla="*/ 0 w 543"/>
                <a:gd name="T7" fmla="*/ 15 h 15"/>
                <a:gd name="T8" fmla="*/ 535 w 543"/>
                <a:gd name="T9" fmla="*/ 15 h 15"/>
                <a:gd name="T10" fmla="*/ 528 w 543"/>
                <a:gd name="T11" fmla="*/ 8 h 15"/>
                <a:gd name="T12" fmla="*/ 543 w 543"/>
                <a:gd name="T13" fmla="*/ 8 h 15"/>
                <a:gd name="T14" fmla="*/ 543 w 543"/>
                <a:gd name="T15" fmla="*/ 0 h 15"/>
                <a:gd name="T16" fmla="*/ 535 w 543"/>
                <a:gd name="T17" fmla="*/ 0 h 15"/>
                <a:gd name="T18" fmla="*/ 543 w 543"/>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3" h="15">
                  <a:moveTo>
                    <a:pt x="543" y="8"/>
                  </a:moveTo>
                  <a:lnTo>
                    <a:pt x="535" y="0"/>
                  </a:lnTo>
                  <a:lnTo>
                    <a:pt x="0" y="0"/>
                  </a:lnTo>
                  <a:lnTo>
                    <a:pt x="0" y="15"/>
                  </a:lnTo>
                  <a:lnTo>
                    <a:pt x="535" y="15"/>
                  </a:lnTo>
                  <a:lnTo>
                    <a:pt x="528" y="8"/>
                  </a:lnTo>
                  <a:lnTo>
                    <a:pt x="543" y="8"/>
                  </a:lnTo>
                  <a:lnTo>
                    <a:pt x="543" y="0"/>
                  </a:lnTo>
                  <a:lnTo>
                    <a:pt x="535" y="0"/>
                  </a:lnTo>
                  <a:lnTo>
                    <a:pt x="54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82" name="Freeform 98">
              <a:extLst>
                <a:ext uri="{FF2B5EF4-FFF2-40B4-BE49-F238E27FC236}">
                  <a16:creationId xmlns:a16="http://schemas.microsoft.com/office/drawing/2014/main" id="{FBA78005-E228-4A34-B763-23526C4941F1}"/>
                </a:ext>
              </a:extLst>
            </p:cNvPr>
            <p:cNvSpPr>
              <a:spLocks/>
            </p:cNvSpPr>
            <p:nvPr/>
          </p:nvSpPr>
          <p:spPr bwMode="auto">
            <a:xfrm>
              <a:off x="761" y="3878"/>
              <a:ext cx="7" cy="12"/>
            </a:xfrm>
            <a:custGeom>
              <a:avLst/>
              <a:gdLst>
                <a:gd name="T0" fmla="*/ 7 w 15"/>
                <a:gd name="T1" fmla="*/ 24 h 24"/>
                <a:gd name="T2" fmla="*/ 15 w 15"/>
                <a:gd name="T3" fmla="*/ 17 h 24"/>
                <a:gd name="T4" fmla="*/ 15 w 15"/>
                <a:gd name="T5" fmla="*/ 0 h 24"/>
                <a:gd name="T6" fmla="*/ 0 w 15"/>
                <a:gd name="T7" fmla="*/ 0 h 24"/>
                <a:gd name="T8" fmla="*/ 0 w 15"/>
                <a:gd name="T9" fmla="*/ 17 h 24"/>
                <a:gd name="T10" fmla="*/ 7 w 15"/>
                <a:gd name="T11" fmla="*/ 9 h 24"/>
                <a:gd name="T12" fmla="*/ 7 w 15"/>
                <a:gd name="T13" fmla="*/ 24 h 24"/>
                <a:gd name="T14" fmla="*/ 15 w 15"/>
                <a:gd name="T15" fmla="*/ 24 h 24"/>
                <a:gd name="T16" fmla="*/ 15 w 15"/>
                <a:gd name="T17" fmla="*/ 17 h 24"/>
                <a:gd name="T18" fmla="*/ 7 w 15"/>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4">
                  <a:moveTo>
                    <a:pt x="7" y="24"/>
                  </a:moveTo>
                  <a:lnTo>
                    <a:pt x="15" y="17"/>
                  </a:lnTo>
                  <a:lnTo>
                    <a:pt x="15" y="0"/>
                  </a:lnTo>
                  <a:lnTo>
                    <a:pt x="0" y="0"/>
                  </a:lnTo>
                  <a:lnTo>
                    <a:pt x="0" y="17"/>
                  </a:lnTo>
                  <a:lnTo>
                    <a:pt x="7" y="9"/>
                  </a:lnTo>
                  <a:lnTo>
                    <a:pt x="7" y="24"/>
                  </a:lnTo>
                  <a:lnTo>
                    <a:pt x="15" y="24"/>
                  </a:lnTo>
                  <a:lnTo>
                    <a:pt x="15" y="17"/>
                  </a:lnTo>
                  <a:lnTo>
                    <a:pt x="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83" name="Freeform 99">
              <a:extLst>
                <a:ext uri="{FF2B5EF4-FFF2-40B4-BE49-F238E27FC236}">
                  <a16:creationId xmlns:a16="http://schemas.microsoft.com/office/drawing/2014/main" id="{05282F65-4192-430C-8258-255838E1A42A}"/>
                </a:ext>
              </a:extLst>
            </p:cNvPr>
            <p:cNvSpPr>
              <a:spLocks/>
            </p:cNvSpPr>
            <p:nvPr/>
          </p:nvSpPr>
          <p:spPr bwMode="auto">
            <a:xfrm>
              <a:off x="493" y="3883"/>
              <a:ext cx="271" cy="7"/>
            </a:xfrm>
            <a:custGeom>
              <a:avLst/>
              <a:gdLst>
                <a:gd name="T0" fmla="*/ 0 w 542"/>
                <a:gd name="T1" fmla="*/ 8 h 15"/>
                <a:gd name="T2" fmla="*/ 7 w 542"/>
                <a:gd name="T3" fmla="*/ 15 h 15"/>
                <a:gd name="T4" fmla="*/ 542 w 542"/>
                <a:gd name="T5" fmla="*/ 15 h 15"/>
                <a:gd name="T6" fmla="*/ 542 w 542"/>
                <a:gd name="T7" fmla="*/ 0 h 15"/>
                <a:gd name="T8" fmla="*/ 7 w 542"/>
                <a:gd name="T9" fmla="*/ 0 h 15"/>
                <a:gd name="T10" fmla="*/ 15 w 542"/>
                <a:gd name="T11" fmla="*/ 8 h 15"/>
                <a:gd name="T12" fmla="*/ 0 w 542"/>
                <a:gd name="T13" fmla="*/ 8 h 15"/>
                <a:gd name="T14" fmla="*/ 0 w 542"/>
                <a:gd name="T15" fmla="*/ 15 h 15"/>
                <a:gd name="T16" fmla="*/ 7 w 542"/>
                <a:gd name="T17" fmla="*/ 15 h 15"/>
                <a:gd name="T18" fmla="*/ 0 w 542"/>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2" h="15">
                  <a:moveTo>
                    <a:pt x="0" y="8"/>
                  </a:moveTo>
                  <a:lnTo>
                    <a:pt x="7" y="15"/>
                  </a:lnTo>
                  <a:lnTo>
                    <a:pt x="542" y="15"/>
                  </a:lnTo>
                  <a:lnTo>
                    <a:pt x="542" y="0"/>
                  </a:lnTo>
                  <a:lnTo>
                    <a:pt x="7" y="0"/>
                  </a:lnTo>
                  <a:lnTo>
                    <a:pt x="15" y="8"/>
                  </a:lnTo>
                  <a:lnTo>
                    <a:pt x="0" y="8"/>
                  </a:lnTo>
                  <a:lnTo>
                    <a:pt x="0" y="15"/>
                  </a:lnTo>
                  <a:lnTo>
                    <a:pt x="7"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84" name="Freeform 100">
              <a:extLst>
                <a:ext uri="{FF2B5EF4-FFF2-40B4-BE49-F238E27FC236}">
                  <a16:creationId xmlns:a16="http://schemas.microsoft.com/office/drawing/2014/main" id="{F68CD591-C407-4FAC-A2B9-DEEF64B8F573}"/>
                </a:ext>
              </a:extLst>
            </p:cNvPr>
            <p:cNvSpPr>
              <a:spLocks/>
            </p:cNvSpPr>
            <p:nvPr/>
          </p:nvSpPr>
          <p:spPr bwMode="auto">
            <a:xfrm>
              <a:off x="493" y="3874"/>
              <a:ext cx="7" cy="13"/>
            </a:xfrm>
            <a:custGeom>
              <a:avLst/>
              <a:gdLst>
                <a:gd name="T0" fmla="*/ 7 w 15"/>
                <a:gd name="T1" fmla="*/ 0 h 25"/>
                <a:gd name="T2" fmla="*/ 0 w 15"/>
                <a:gd name="T3" fmla="*/ 8 h 25"/>
                <a:gd name="T4" fmla="*/ 0 w 15"/>
                <a:gd name="T5" fmla="*/ 25 h 25"/>
                <a:gd name="T6" fmla="*/ 15 w 15"/>
                <a:gd name="T7" fmla="*/ 25 h 25"/>
                <a:gd name="T8" fmla="*/ 15 w 15"/>
                <a:gd name="T9" fmla="*/ 8 h 25"/>
                <a:gd name="T10" fmla="*/ 7 w 15"/>
                <a:gd name="T11" fmla="*/ 15 h 25"/>
                <a:gd name="T12" fmla="*/ 7 w 15"/>
                <a:gd name="T13" fmla="*/ 0 h 25"/>
                <a:gd name="T14" fmla="*/ 0 w 15"/>
                <a:gd name="T15" fmla="*/ 0 h 25"/>
                <a:gd name="T16" fmla="*/ 0 w 15"/>
                <a:gd name="T17" fmla="*/ 8 h 25"/>
                <a:gd name="T18" fmla="*/ 7 w 1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5">
                  <a:moveTo>
                    <a:pt x="7" y="0"/>
                  </a:moveTo>
                  <a:lnTo>
                    <a:pt x="0" y="8"/>
                  </a:lnTo>
                  <a:lnTo>
                    <a:pt x="0" y="25"/>
                  </a:lnTo>
                  <a:lnTo>
                    <a:pt x="15" y="25"/>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85" name="Rectangle 101">
              <a:extLst>
                <a:ext uri="{FF2B5EF4-FFF2-40B4-BE49-F238E27FC236}">
                  <a16:creationId xmlns:a16="http://schemas.microsoft.com/office/drawing/2014/main" id="{FA6E4D50-33DB-4026-AE12-17EA9C85033F}"/>
                </a:ext>
              </a:extLst>
            </p:cNvPr>
            <p:cNvSpPr>
              <a:spLocks noChangeArrowheads="1"/>
            </p:cNvSpPr>
            <p:nvPr/>
          </p:nvSpPr>
          <p:spPr bwMode="auto">
            <a:xfrm>
              <a:off x="514" y="3887"/>
              <a:ext cx="250" cy="47"/>
            </a:xfrm>
            <a:prstGeom prst="rect">
              <a:avLst/>
            </a:prstGeom>
            <a:solidFill>
              <a:srgbClr val="D1A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86" name="Freeform 102">
              <a:extLst>
                <a:ext uri="{FF2B5EF4-FFF2-40B4-BE49-F238E27FC236}">
                  <a16:creationId xmlns:a16="http://schemas.microsoft.com/office/drawing/2014/main" id="{C3F30130-8AAC-4B1E-B283-5E94ED841B20}"/>
                </a:ext>
              </a:extLst>
            </p:cNvPr>
            <p:cNvSpPr>
              <a:spLocks/>
            </p:cNvSpPr>
            <p:nvPr/>
          </p:nvSpPr>
          <p:spPr bwMode="auto">
            <a:xfrm>
              <a:off x="514" y="3883"/>
              <a:ext cx="254" cy="8"/>
            </a:xfrm>
            <a:custGeom>
              <a:avLst/>
              <a:gdLst>
                <a:gd name="T0" fmla="*/ 508 w 508"/>
                <a:gd name="T1" fmla="*/ 8 h 15"/>
                <a:gd name="T2" fmla="*/ 500 w 508"/>
                <a:gd name="T3" fmla="*/ 0 h 15"/>
                <a:gd name="T4" fmla="*/ 0 w 508"/>
                <a:gd name="T5" fmla="*/ 0 h 15"/>
                <a:gd name="T6" fmla="*/ 0 w 508"/>
                <a:gd name="T7" fmla="*/ 15 h 15"/>
                <a:gd name="T8" fmla="*/ 500 w 508"/>
                <a:gd name="T9" fmla="*/ 15 h 15"/>
                <a:gd name="T10" fmla="*/ 493 w 508"/>
                <a:gd name="T11" fmla="*/ 8 h 15"/>
                <a:gd name="T12" fmla="*/ 508 w 508"/>
                <a:gd name="T13" fmla="*/ 8 h 15"/>
                <a:gd name="T14" fmla="*/ 508 w 508"/>
                <a:gd name="T15" fmla="*/ 0 h 15"/>
                <a:gd name="T16" fmla="*/ 500 w 508"/>
                <a:gd name="T17" fmla="*/ 0 h 15"/>
                <a:gd name="T18" fmla="*/ 508 w 508"/>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15">
                  <a:moveTo>
                    <a:pt x="508" y="8"/>
                  </a:moveTo>
                  <a:lnTo>
                    <a:pt x="500" y="0"/>
                  </a:lnTo>
                  <a:lnTo>
                    <a:pt x="0" y="0"/>
                  </a:lnTo>
                  <a:lnTo>
                    <a:pt x="0" y="15"/>
                  </a:lnTo>
                  <a:lnTo>
                    <a:pt x="500" y="15"/>
                  </a:lnTo>
                  <a:lnTo>
                    <a:pt x="493" y="8"/>
                  </a:lnTo>
                  <a:lnTo>
                    <a:pt x="508" y="8"/>
                  </a:lnTo>
                  <a:lnTo>
                    <a:pt x="508" y="0"/>
                  </a:lnTo>
                  <a:lnTo>
                    <a:pt x="500" y="0"/>
                  </a:lnTo>
                  <a:lnTo>
                    <a:pt x="50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87" name="Freeform 103">
              <a:extLst>
                <a:ext uri="{FF2B5EF4-FFF2-40B4-BE49-F238E27FC236}">
                  <a16:creationId xmlns:a16="http://schemas.microsoft.com/office/drawing/2014/main" id="{4E3A0BFA-88C9-4388-9E9C-958BFD21B17C}"/>
                </a:ext>
              </a:extLst>
            </p:cNvPr>
            <p:cNvSpPr>
              <a:spLocks/>
            </p:cNvSpPr>
            <p:nvPr/>
          </p:nvSpPr>
          <p:spPr bwMode="auto">
            <a:xfrm>
              <a:off x="761" y="3887"/>
              <a:ext cx="7" cy="51"/>
            </a:xfrm>
            <a:custGeom>
              <a:avLst/>
              <a:gdLst>
                <a:gd name="T0" fmla="*/ 7 w 15"/>
                <a:gd name="T1" fmla="*/ 101 h 101"/>
                <a:gd name="T2" fmla="*/ 15 w 15"/>
                <a:gd name="T3" fmla="*/ 93 h 101"/>
                <a:gd name="T4" fmla="*/ 15 w 15"/>
                <a:gd name="T5" fmla="*/ 0 h 101"/>
                <a:gd name="T6" fmla="*/ 0 w 15"/>
                <a:gd name="T7" fmla="*/ 0 h 101"/>
                <a:gd name="T8" fmla="*/ 0 w 15"/>
                <a:gd name="T9" fmla="*/ 93 h 101"/>
                <a:gd name="T10" fmla="*/ 7 w 15"/>
                <a:gd name="T11" fmla="*/ 86 h 101"/>
                <a:gd name="T12" fmla="*/ 7 w 15"/>
                <a:gd name="T13" fmla="*/ 101 h 101"/>
                <a:gd name="T14" fmla="*/ 15 w 15"/>
                <a:gd name="T15" fmla="*/ 101 h 101"/>
                <a:gd name="T16" fmla="*/ 15 w 15"/>
                <a:gd name="T17" fmla="*/ 93 h 101"/>
                <a:gd name="T18" fmla="*/ 7 w 15"/>
                <a:gd name="T1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1">
                  <a:moveTo>
                    <a:pt x="7" y="101"/>
                  </a:moveTo>
                  <a:lnTo>
                    <a:pt x="15" y="93"/>
                  </a:lnTo>
                  <a:lnTo>
                    <a:pt x="15" y="0"/>
                  </a:lnTo>
                  <a:lnTo>
                    <a:pt x="0" y="0"/>
                  </a:lnTo>
                  <a:lnTo>
                    <a:pt x="0" y="93"/>
                  </a:lnTo>
                  <a:lnTo>
                    <a:pt x="7" y="86"/>
                  </a:lnTo>
                  <a:lnTo>
                    <a:pt x="7" y="101"/>
                  </a:lnTo>
                  <a:lnTo>
                    <a:pt x="15" y="101"/>
                  </a:lnTo>
                  <a:lnTo>
                    <a:pt x="15" y="93"/>
                  </a:lnTo>
                  <a:lnTo>
                    <a:pt x="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88" name="Freeform 104">
              <a:extLst>
                <a:ext uri="{FF2B5EF4-FFF2-40B4-BE49-F238E27FC236}">
                  <a16:creationId xmlns:a16="http://schemas.microsoft.com/office/drawing/2014/main" id="{7B370723-E303-4D28-8BAE-10C74897E751}"/>
                </a:ext>
              </a:extLst>
            </p:cNvPr>
            <p:cNvSpPr>
              <a:spLocks/>
            </p:cNvSpPr>
            <p:nvPr/>
          </p:nvSpPr>
          <p:spPr bwMode="auto">
            <a:xfrm>
              <a:off x="510" y="3930"/>
              <a:ext cx="254" cy="8"/>
            </a:xfrm>
            <a:custGeom>
              <a:avLst/>
              <a:gdLst>
                <a:gd name="T0" fmla="*/ 0 w 508"/>
                <a:gd name="T1" fmla="*/ 7 h 15"/>
                <a:gd name="T2" fmla="*/ 8 w 508"/>
                <a:gd name="T3" fmla="*/ 15 h 15"/>
                <a:gd name="T4" fmla="*/ 508 w 508"/>
                <a:gd name="T5" fmla="*/ 15 h 15"/>
                <a:gd name="T6" fmla="*/ 508 w 508"/>
                <a:gd name="T7" fmla="*/ 0 h 15"/>
                <a:gd name="T8" fmla="*/ 8 w 508"/>
                <a:gd name="T9" fmla="*/ 0 h 15"/>
                <a:gd name="T10" fmla="*/ 15 w 508"/>
                <a:gd name="T11" fmla="*/ 7 h 15"/>
                <a:gd name="T12" fmla="*/ 0 w 508"/>
                <a:gd name="T13" fmla="*/ 7 h 15"/>
                <a:gd name="T14" fmla="*/ 0 w 508"/>
                <a:gd name="T15" fmla="*/ 15 h 15"/>
                <a:gd name="T16" fmla="*/ 8 w 508"/>
                <a:gd name="T17" fmla="*/ 15 h 15"/>
                <a:gd name="T18" fmla="*/ 0 w 508"/>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15">
                  <a:moveTo>
                    <a:pt x="0" y="7"/>
                  </a:moveTo>
                  <a:lnTo>
                    <a:pt x="8" y="15"/>
                  </a:lnTo>
                  <a:lnTo>
                    <a:pt x="508" y="15"/>
                  </a:lnTo>
                  <a:lnTo>
                    <a:pt x="508"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89" name="Freeform 105">
              <a:extLst>
                <a:ext uri="{FF2B5EF4-FFF2-40B4-BE49-F238E27FC236}">
                  <a16:creationId xmlns:a16="http://schemas.microsoft.com/office/drawing/2014/main" id="{31518008-576C-404D-977B-CBC4403FC810}"/>
                </a:ext>
              </a:extLst>
            </p:cNvPr>
            <p:cNvSpPr>
              <a:spLocks/>
            </p:cNvSpPr>
            <p:nvPr/>
          </p:nvSpPr>
          <p:spPr bwMode="auto">
            <a:xfrm>
              <a:off x="510" y="3883"/>
              <a:ext cx="8" cy="51"/>
            </a:xfrm>
            <a:custGeom>
              <a:avLst/>
              <a:gdLst>
                <a:gd name="T0" fmla="*/ 8 w 15"/>
                <a:gd name="T1" fmla="*/ 0 h 101"/>
                <a:gd name="T2" fmla="*/ 0 w 15"/>
                <a:gd name="T3" fmla="*/ 8 h 101"/>
                <a:gd name="T4" fmla="*/ 0 w 15"/>
                <a:gd name="T5" fmla="*/ 101 h 101"/>
                <a:gd name="T6" fmla="*/ 15 w 15"/>
                <a:gd name="T7" fmla="*/ 101 h 101"/>
                <a:gd name="T8" fmla="*/ 15 w 15"/>
                <a:gd name="T9" fmla="*/ 8 h 101"/>
                <a:gd name="T10" fmla="*/ 8 w 15"/>
                <a:gd name="T11" fmla="*/ 15 h 101"/>
                <a:gd name="T12" fmla="*/ 8 w 15"/>
                <a:gd name="T13" fmla="*/ 0 h 101"/>
                <a:gd name="T14" fmla="*/ 0 w 15"/>
                <a:gd name="T15" fmla="*/ 0 h 101"/>
                <a:gd name="T16" fmla="*/ 0 w 15"/>
                <a:gd name="T17" fmla="*/ 8 h 101"/>
                <a:gd name="T18" fmla="*/ 8 w 1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1">
                  <a:moveTo>
                    <a:pt x="8" y="0"/>
                  </a:moveTo>
                  <a:lnTo>
                    <a:pt x="0" y="8"/>
                  </a:lnTo>
                  <a:lnTo>
                    <a:pt x="0" y="101"/>
                  </a:lnTo>
                  <a:lnTo>
                    <a:pt x="15" y="101"/>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90" name="Rectangle 106">
              <a:extLst>
                <a:ext uri="{FF2B5EF4-FFF2-40B4-BE49-F238E27FC236}">
                  <a16:creationId xmlns:a16="http://schemas.microsoft.com/office/drawing/2014/main" id="{759DC3C9-4783-4AEB-8AC7-EDD4FE3017AA}"/>
                </a:ext>
              </a:extLst>
            </p:cNvPr>
            <p:cNvSpPr>
              <a:spLocks noChangeArrowheads="1"/>
            </p:cNvSpPr>
            <p:nvPr/>
          </p:nvSpPr>
          <p:spPr bwMode="auto">
            <a:xfrm>
              <a:off x="958" y="3874"/>
              <a:ext cx="269"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91" name="Freeform 107">
              <a:extLst>
                <a:ext uri="{FF2B5EF4-FFF2-40B4-BE49-F238E27FC236}">
                  <a16:creationId xmlns:a16="http://schemas.microsoft.com/office/drawing/2014/main" id="{ABAC728B-F5D2-4315-B3E0-7EA4D4D4EED1}"/>
                </a:ext>
              </a:extLst>
            </p:cNvPr>
            <p:cNvSpPr>
              <a:spLocks/>
            </p:cNvSpPr>
            <p:nvPr/>
          </p:nvSpPr>
          <p:spPr bwMode="auto">
            <a:xfrm>
              <a:off x="958" y="3871"/>
              <a:ext cx="272" cy="7"/>
            </a:xfrm>
            <a:custGeom>
              <a:avLst/>
              <a:gdLst>
                <a:gd name="T0" fmla="*/ 543 w 543"/>
                <a:gd name="T1" fmla="*/ 7 h 15"/>
                <a:gd name="T2" fmla="*/ 537 w 543"/>
                <a:gd name="T3" fmla="*/ 0 h 15"/>
                <a:gd name="T4" fmla="*/ 0 w 543"/>
                <a:gd name="T5" fmla="*/ 0 h 15"/>
                <a:gd name="T6" fmla="*/ 0 w 543"/>
                <a:gd name="T7" fmla="*/ 15 h 15"/>
                <a:gd name="T8" fmla="*/ 537 w 543"/>
                <a:gd name="T9" fmla="*/ 15 h 15"/>
                <a:gd name="T10" fmla="*/ 528 w 543"/>
                <a:gd name="T11" fmla="*/ 7 h 15"/>
                <a:gd name="T12" fmla="*/ 543 w 543"/>
                <a:gd name="T13" fmla="*/ 7 h 15"/>
                <a:gd name="T14" fmla="*/ 543 w 543"/>
                <a:gd name="T15" fmla="*/ 0 h 15"/>
                <a:gd name="T16" fmla="*/ 537 w 543"/>
                <a:gd name="T17" fmla="*/ 0 h 15"/>
                <a:gd name="T18" fmla="*/ 543 w 543"/>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3" h="15">
                  <a:moveTo>
                    <a:pt x="543" y="7"/>
                  </a:moveTo>
                  <a:lnTo>
                    <a:pt x="537" y="0"/>
                  </a:lnTo>
                  <a:lnTo>
                    <a:pt x="0" y="0"/>
                  </a:lnTo>
                  <a:lnTo>
                    <a:pt x="0" y="15"/>
                  </a:lnTo>
                  <a:lnTo>
                    <a:pt x="537" y="15"/>
                  </a:lnTo>
                  <a:lnTo>
                    <a:pt x="528" y="7"/>
                  </a:lnTo>
                  <a:lnTo>
                    <a:pt x="543" y="7"/>
                  </a:lnTo>
                  <a:lnTo>
                    <a:pt x="543" y="0"/>
                  </a:lnTo>
                  <a:lnTo>
                    <a:pt x="537" y="0"/>
                  </a:lnTo>
                  <a:lnTo>
                    <a:pt x="54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92" name="Freeform 108">
              <a:extLst>
                <a:ext uri="{FF2B5EF4-FFF2-40B4-BE49-F238E27FC236}">
                  <a16:creationId xmlns:a16="http://schemas.microsoft.com/office/drawing/2014/main" id="{EC7C7492-2506-42D7-A25E-5E9C0E42818E}"/>
                </a:ext>
              </a:extLst>
            </p:cNvPr>
            <p:cNvSpPr>
              <a:spLocks/>
            </p:cNvSpPr>
            <p:nvPr/>
          </p:nvSpPr>
          <p:spPr bwMode="auto">
            <a:xfrm>
              <a:off x="1223" y="3874"/>
              <a:ext cx="7" cy="13"/>
            </a:xfrm>
            <a:custGeom>
              <a:avLst/>
              <a:gdLst>
                <a:gd name="T0" fmla="*/ 9 w 15"/>
                <a:gd name="T1" fmla="*/ 25 h 25"/>
                <a:gd name="T2" fmla="*/ 15 w 15"/>
                <a:gd name="T3" fmla="*/ 17 h 25"/>
                <a:gd name="T4" fmla="*/ 15 w 15"/>
                <a:gd name="T5" fmla="*/ 0 h 25"/>
                <a:gd name="T6" fmla="*/ 0 w 15"/>
                <a:gd name="T7" fmla="*/ 0 h 25"/>
                <a:gd name="T8" fmla="*/ 0 w 15"/>
                <a:gd name="T9" fmla="*/ 17 h 25"/>
                <a:gd name="T10" fmla="*/ 9 w 15"/>
                <a:gd name="T11" fmla="*/ 10 h 25"/>
                <a:gd name="T12" fmla="*/ 9 w 15"/>
                <a:gd name="T13" fmla="*/ 25 h 25"/>
                <a:gd name="T14" fmla="*/ 15 w 15"/>
                <a:gd name="T15" fmla="*/ 25 h 25"/>
                <a:gd name="T16" fmla="*/ 15 w 15"/>
                <a:gd name="T17" fmla="*/ 17 h 25"/>
                <a:gd name="T18" fmla="*/ 9 w 15"/>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5">
                  <a:moveTo>
                    <a:pt x="9" y="25"/>
                  </a:moveTo>
                  <a:lnTo>
                    <a:pt x="15" y="17"/>
                  </a:lnTo>
                  <a:lnTo>
                    <a:pt x="15" y="0"/>
                  </a:lnTo>
                  <a:lnTo>
                    <a:pt x="0" y="0"/>
                  </a:lnTo>
                  <a:lnTo>
                    <a:pt x="0" y="17"/>
                  </a:lnTo>
                  <a:lnTo>
                    <a:pt x="9" y="10"/>
                  </a:lnTo>
                  <a:lnTo>
                    <a:pt x="9" y="25"/>
                  </a:lnTo>
                  <a:lnTo>
                    <a:pt x="15" y="25"/>
                  </a:lnTo>
                  <a:lnTo>
                    <a:pt x="15" y="17"/>
                  </a:lnTo>
                  <a:lnTo>
                    <a:pt x="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93" name="Freeform 109">
              <a:extLst>
                <a:ext uri="{FF2B5EF4-FFF2-40B4-BE49-F238E27FC236}">
                  <a16:creationId xmlns:a16="http://schemas.microsoft.com/office/drawing/2014/main" id="{5AC484BC-BC8D-4329-B49C-DEBA7A09F13A}"/>
                </a:ext>
              </a:extLst>
            </p:cNvPr>
            <p:cNvSpPr>
              <a:spLocks/>
            </p:cNvSpPr>
            <p:nvPr/>
          </p:nvSpPr>
          <p:spPr bwMode="auto">
            <a:xfrm>
              <a:off x="954" y="3879"/>
              <a:ext cx="273" cy="8"/>
            </a:xfrm>
            <a:custGeom>
              <a:avLst/>
              <a:gdLst>
                <a:gd name="T0" fmla="*/ 0 w 545"/>
                <a:gd name="T1" fmla="*/ 7 h 15"/>
                <a:gd name="T2" fmla="*/ 8 w 545"/>
                <a:gd name="T3" fmla="*/ 15 h 15"/>
                <a:gd name="T4" fmla="*/ 545 w 545"/>
                <a:gd name="T5" fmla="*/ 15 h 15"/>
                <a:gd name="T6" fmla="*/ 545 w 545"/>
                <a:gd name="T7" fmla="*/ 0 h 15"/>
                <a:gd name="T8" fmla="*/ 8 w 545"/>
                <a:gd name="T9" fmla="*/ 0 h 15"/>
                <a:gd name="T10" fmla="*/ 15 w 545"/>
                <a:gd name="T11" fmla="*/ 7 h 15"/>
                <a:gd name="T12" fmla="*/ 0 w 545"/>
                <a:gd name="T13" fmla="*/ 7 h 15"/>
                <a:gd name="T14" fmla="*/ 0 w 545"/>
                <a:gd name="T15" fmla="*/ 15 h 15"/>
                <a:gd name="T16" fmla="*/ 8 w 545"/>
                <a:gd name="T17" fmla="*/ 15 h 15"/>
                <a:gd name="T18" fmla="*/ 0 w 54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5" h="15">
                  <a:moveTo>
                    <a:pt x="0" y="7"/>
                  </a:moveTo>
                  <a:lnTo>
                    <a:pt x="8" y="15"/>
                  </a:lnTo>
                  <a:lnTo>
                    <a:pt x="545" y="15"/>
                  </a:lnTo>
                  <a:lnTo>
                    <a:pt x="545"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94" name="Freeform 110">
              <a:extLst>
                <a:ext uri="{FF2B5EF4-FFF2-40B4-BE49-F238E27FC236}">
                  <a16:creationId xmlns:a16="http://schemas.microsoft.com/office/drawing/2014/main" id="{D4F10CA8-60B3-41C4-8CA7-295576F60E29}"/>
                </a:ext>
              </a:extLst>
            </p:cNvPr>
            <p:cNvSpPr>
              <a:spLocks/>
            </p:cNvSpPr>
            <p:nvPr/>
          </p:nvSpPr>
          <p:spPr bwMode="auto">
            <a:xfrm>
              <a:off x="954" y="3871"/>
              <a:ext cx="8" cy="12"/>
            </a:xfrm>
            <a:custGeom>
              <a:avLst/>
              <a:gdLst>
                <a:gd name="T0" fmla="*/ 8 w 15"/>
                <a:gd name="T1" fmla="*/ 0 h 24"/>
                <a:gd name="T2" fmla="*/ 0 w 15"/>
                <a:gd name="T3" fmla="*/ 7 h 24"/>
                <a:gd name="T4" fmla="*/ 0 w 15"/>
                <a:gd name="T5" fmla="*/ 24 h 24"/>
                <a:gd name="T6" fmla="*/ 15 w 15"/>
                <a:gd name="T7" fmla="*/ 24 h 24"/>
                <a:gd name="T8" fmla="*/ 15 w 15"/>
                <a:gd name="T9" fmla="*/ 7 h 24"/>
                <a:gd name="T10" fmla="*/ 8 w 15"/>
                <a:gd name="T11" fmla="*/ 15 h 24"/>
                <a:gd name="T12" fmla="*/ 8 w 15"/>
                <a:gd name="T13" fmla="*/ 0 h 24"/>
                <a:gd name="T14" fmla="*/ 0 w 15"/>
                <a:gd name="T15" fmla="*/ 0 h 24"/>
                <a:gd name="T16" fmla="*/ 0 w 15"/>
                <a:gd name="T17" fmla="*/ 7 h 24"/>
                <a:gd name="T18" fmla="*/ 8 w 1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4">
                  <a:moveTo>
                    <a:pt x="8" y="0"/>
                  </a:moveTo>
                  <a:lnTo>
                    <a:pt x="0" y="7"/>
                  </a:lnTo>
                  <a:lnTo>
                    <a:pt x="0" y="24"/>
                  </a:lnTo>
                  <a:lnTo>
                    <a:pt x="15" y="24"/>
                  </a:lnTo>
                  <a:lnTo>
                    <a:pt x="15" y="7"/>
                  </a:lnTo>
                  <a:lnTo>
                    <a:pt x="8" y="15"/>
                  </a:lnTo>
                  <a:lnTo>
                    <a:pt x="8" y="0"/>
                  </a:lnTo>
                  <a:lnTo>
                    <a:pt x="0" y="0"/>
                  </a:lnTo>
                  <a:lnTo>
                    <a:pt x="0" y="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95" name="Rectangle 111">
              <a:extLst>
                <a:ext uri="{FF2B5EF4-FFF2-40B4-BE49-F238E27FC236}">
                  <a16:creationId xmlns:a16="http://schemas.microsoft.com/office/drawing/2014/main" id="{3BD84951-9DB9-419E-80EB-C68D682AF64A}"/>
                </a:ext>
              </a:extLst>
            </p:cNvPr>
            <p:cNvSpPr>
              <a:spLocks noChangeArrowheads="1"/>
            </p:cNvSpPr>
            <p:nvPr/>
          </p:nvSpPr>
          <p:spPr bwMode="auto">
            <a:xfrm>
              <a:off x="976" y="3883"/>
              <a:ext cx="250" cy="47"/>
            </a:xfrm>
            <a:prstGeom prst="rect">
              <a:avLst/>
            </a:prstGeom>
            <a:solidFill>
              <a:srgbClr val="D1A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696" name="Freeform 112">
              <a:extLst>
                <a:ext uri="{FF2B5EF4-FFF2-40B4-BE49-F238E27FC236}">
                  <a16:creationId xmlns:a16="http://schemas.microsoft.com/office/drawing/2014/main" id="{64D9AA58-CD7E-4C0C-9B96-E75B5209B340}"/>
                </a:ext>
              </a:extLst>
            </p:cNvPr>
            <p:cNvSpPr>
              <a:spLocks/>
            </p:cNvSpPr>
            <p:nvPr/>
          </p:nvSpPr>
          <p:spPr bwMode="auto">
            <a:xfrm>
              <a:off x="976" y="3879"/>
              <a:ext cx="254" cy="8"/>
            </a:xfrm>
            <a:custGeom>
              <a:avLst/>
              <a:gdLst>
                <a:gd name="T0" fmla="*/ 508 w 508"/>
                <a:gd name="T1" fmla="*/ 7 h 15"/>
                <a:gd name="T2" fmla="*/ 501 w 508"/>
                <a:gd name="T3" fmla="*/ 0 h 15"/>
                <a:gd name="T4" fmla="*/ 0 w 508"/>
                <a:gd name="T5" fmla="*/ 0 h 15"/>
                <a:gd name="T6" fmla="*/ 0 w 508"/>
                <a:gd name="T7" fmla="*/ 15 h 15"/>
                <a:gd name="T8" fmla="*/ 501 w 508"/>
                <a:gd name="T9" fmla="*/ 15 h 15"/>
                <a:gd name="T10" fmla="*/ 493 w 508"/>
                <a:gd name="T11" fmla="*/ 7 h 15"/>
                <a:gd name="T12" fmla="*/ 508 w 508"/>
                <a:gd name="T13" fmla="*/ 7 h 15"/>
                <a:gd name="T14" fmla="*/ 508 w 508"/>
                <a:gd name="T15" fmla="*/ 0 h 15"/>
                <a:gd name="T16" fmla="*/ 501 w 508"/>
                <a:gd name="T17" fmla="*/ 0 h 15"/>
                <a:gd name="T18" fmla="*/ 508 w 508"/>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15">
                  <a:moveTo>
                    <a:pt x="508" y="7"/>
                  </a:moveTo>
                  <a:lnTo>
                    <a:pt x="501" y="0"/>
                  </a:lnTo>
                  <a:lnTo>
                    <a:pt x="0" y="0"/>
                  </a:lnTo>
                  <a:lnTo>
                    <a:pt x="0" y="15"/>
                  </a:lnTo>
                  <a:lnTo>
                    <a:pt x="501" y="15"/>
                  </a:lnTo>
                  <a:lnTo>
                    <a:pt x="493" y="7"/>
                  </a:lnTo>
                  <a:lnTo>
                    <a:pt x="508" y="7"/>
                  </a:lnTo>
                  <a:lnTo>
                    <a:pt x="508" y="0"/>
                  </a:lnTo>
                  <a:lnTo>
                    <a:pt x="501" y="0"/>
                  </a:lnTo>
                  <a:lnTo>
                    <a:pt x="50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97" name="Freeform 113">
              <a:extLst>
                <a:ext uri="{FF2B5EF4-FFF2-40B4-BE49-F238E27FC236}">
                  <a16:creationId xmlns:a16="http://schemas.microsoft.com/office/drawing/2014/main" id="{E831BD30-D7D8-4166-B0E8-9D348768FA3F}"/>
                </a:ext>
              </a:extLst>
            </p:cNvPr>
            <p:cNvSpPr>
              <a:spLocks/>
            </p:cNvSpPr>
            <p:nvPr/>
          </p:nvSpPr>
          <p:spPr bwMode="auto">
            <a:xfrm>
              <a:off x="1222" y="3883"/>
              <a:ext cx="8" cy="50"/>
            </a:xfrm>
            <a:custGeom>
              <a:avLst/>
              <a:gdLst>
                <a:gd name="T0" fmla="*/ 8 w 15"/>
                <a:gd name="T1" fmla="*/ 102 h 102"/>
                <a:gd name="T2" fmla="*/ 15 w 15"/>
                <a:gd name="T3" fmla="*/ 95 h 102"/>
                <a:gd name="T4" fmla="*/ 15 w 15"/>
                <a:gd name="T5" fmla="*/ 0 h 102"/>
                <a:gd name="T6" fmla="*/ 0 w 15"/>
                <a:gd name="T7" fmla="*/ 0 h 102"/>
                <a:gd name="T8" fmla="*/ 0 w 15"/>
                <a:gd name="T9" fmla="*/ 95 h 102"/>
                <a:gd name="T10" fmla="*/ 8 w 15"/>
                <a:gd name="T11" fmla="*/ 87 h 102"/>
                <a:gd name="T12" fmla="*/ 8 w 15"/>
                <a:gd name="T13" fmla="*/ 102 h 102"/>
                <a:gd name="T14" fmla="*/ 15 w 15"/>
                <a:gd name="T15" fmla="*/ 102 h 102"/>
                <a:gd name="T16" fmla="*/ 15 w 15"/>
                <a:gd name="T17" fmla="*/ 95 h 102"/>
                <a:gd name="T18" fmla="*/ 8 w 15"/>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2">
                  <a:moveTo>
                    <a:pt x="8" y="102"/>
                  </a:moveTo>
                  <a:lnTo>
                    <a:pt x="15" y="95"/>
                  </a:lnTo>
                  <a:lnTo>
                    <a:pt x="15" y="0"/>
                  </a:lnTo>
                  <a:lnTo>
                    <a:pt x="0" y="0"/>
                  </a:lnTo>
                  <a:lnTo>
                    <a:pt x="0" y="95"/>
                  </a:lnTo>
                  <a:lnTo>
                    <a:pt x="8" y="87"/>
                  </a:lnTo>
                  <a:lnTo>
                    <a:pt x="8" y="102"/>
                  </a:lnTo>
                  <a:lnTo>
                    <a:pt x="15" y="102"/>
                  </a:lnTo>
                  <a:lnTo>
                    <a:pt x="15" y="95"/>
                  </a:lnTo>
                  <a:lnTo>
                    <a:pt x="8"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98" name="Freeform 114">
              <a:extLst>
                <a:ext uri="{FF2B5EF4-FFF2-40B4-BE49-F238E27FC236}">
                  <a16:creationId xmlns:a16="http://schemas.microsoft.com/office/drawing/2014/main" id="{70C2A7FB-900B-4DC0-8E9D-2872242E80B7}"/>
                </a:ext>
              </a:extLst>
            </p:cNvPr>
            <p:cNvSpPr>
              <a:spLocks/>
            </p:cNvSpPr>
            <p:nvPr/>
          </p:nvSpPr>
          <p:spPr bwMode="auto">
            <a:xfrm>
              <a:off x="972" y="3926"/>
              <a:ext cx="254" cy="7"/>
            </a:xfrm>
            <a:custGeom>
              <a:avLst/>
              <a:gdLst>
                <a:gd name="T0" fmla="*/ 0 w 509"/>
                <a:gd name="T1" fmla="*/ 8 h 15"/>
                <a:gd name="T2" fmla="*/ 8 w 509"/>
                <a:gd name="T3" fmla="*/ 15 h 15"/>
                <a:gd name="T4" fmla="*/ 509 w 509"/>
                <a:gd name="T5" fmla="*/ 15 h 15"/>
                <a:gd name="T6" fmla="*/ 509 w 509"/>
                <a:gd name="T7" fmla="*/ 0 h 15"/>
                <a:gd name="T8" fmla="*/ 8 w 509"/>
                <a:gd name="T9" fmla="*/ 0 h 15"/>
                <a:gd name="T10" fmla="*/ 15 w 509"/>
                <a:gd name="T11" fmla="*/ 8 h 15"/>
                <a:gd name="T12" fmla="*/ 0 w 509"/>
                <a:gd name="T13" fmla="*/ 8 h 15"/>
                <a:gd name="T14" fmla="*/ 0 w 509"/>
                <a:gd name="T15" fmla="*/ 15 h 15"/>
                <a:gd name="T16" fmla="*/ 8 w 509"/>
                <a:gd name="T17" fmla="*/ 15 h 15"/>
                <a:gd name="T18" fmla="*/ 0 w 509"/>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15">
                  <a:moveTo>
                    <a:pt x="0" y="8"/>
                  </a:moveTo>
                  <a:lnTo>
                    <a:pt x="8" y="15"/>
                  </a:lnTo>
                  <a:lnTo>
                    <a:pt x="509" y="15"/>
                  </a:lnTo>
                  <a:lnTo>
                    <a:pt x="509" y="0"/>
                  </a:lnTo>
                  <a:lnTo>
                    <a:pt x="8" y="0"/>
                  </a:lnTo>
                  <a:lnTo>
                    <a:pt x="15"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99" name="Freeform 115">
              <a:extLst>
                <a:ext uri="{FF2B5EF4-FFF2-40B4-BE49-F238E27FC236}">
                  <a16:creationId xmlns:a16="http://schemas.microsoft.com/office/drawing/2014/main" id="{B22B116B-9D83-441C-B75E-BD8DC99E42A1}"/>
                </a:ext>
              </a:extLst>
            </p:cNvPr>
            <p:cNvSpPr>
              <a:spLocks/>
            </p:cNvSpPr>
            <p:nvPr/>
          </p:nvSpPr>
          <p:spPr bwMode="auto">
            <a:xfrm>
              <a:off x="972" y="3879"/>
              <a:ext cx="7" cy="51"/>
            </a:xfrm>
            <a:custGeom>
              <a:avLst/>
              <a:gdLst>
                <a:gd name="T0" fmla="*/ 8 w 15"/>
                <a:gd name="T1" fmla="*/ 0 h 102"/>
                <a:gd name="T2" fmla="*/ 0 w 15"/>
                <a:gd name="T3" fmla="*/ 7 h 102"/>
                <a:gd name="T4" fmla="*/ 0 w 15"/>
                <a:gd name="T5" fmla="*/ 102 h 102"/>
                <a:gd name="T6" fmla="*/ 15 w 15"/>
                <a:gd name="T7" fmla="*/ 102 h 102"/>
                <a:gd name="T8" fmla="*/ 15 w 15"/>
                <a:gd name="T9" fmla="*/ 7 h 102"/>
                <a:gd name="T10" fmla="*/ 8 w 15"/>
                <a:gd name="T11" fmla="*/ 15 h 102"/>
                <a:gd name="T12" fmla="*/ 8 w 15"/>
                <a:gd name="T13" fmla="*/ 0 h 102"/>
                <a:gd name="T14" fmla="*/ 0 w 15"/>
                <a:gd name="T15" fmla="*/ 0 h 102"/>
                <a:gd name="T16" fmla="*/ 0 w 15"/>
                <a:gd name="T17" fmla="*/ 7 h 102"/>
                <a:gd name="T18" fmla="*/ 8 w 15"/>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2">
                  <a:moveTo>
                    <a:pt x="8" y="0"/>
                  </a:moveTo>
                  <a:lnTo>
                    <a:pt x="0" y="7"/>
                  </a:lnTo>
                  <a:lnTo>
                    <a:pt x="0" y="102"/>
                  </a:lnTo>
                  <a:lnTo>
                    <a:pt x="15" y="102"/>
                  </a:lnTo>
                  <a:lnTo>
                    <a:pt x="15" y="7"/>
                  </a:lnTo>
                  <a:lnTo>
                    <a:pt x="8" y="15"/>
                  </a:lnTo>
                  <a:lnTo>
                    <a:pt x="8" y="0"/>
                  </a:lnTo>
                  <a:lnTo>
                    <a:pt x="0" y="0"/>
                  </a:lnTo>
                  <a:lnTo>
                    <a:pt x="0" y="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00" name="Rectangle 116">
              <a:extLst>
                <a:ext uri="{FF2B5EF4-FFF2-40B4-BE49-F238E27FC236}">
                  <a16:creationId xmlns:a16="http://schemas.microsoft.com/office/drawing/2014/main" id="{4521F99C-0740-4053-BA2A-41261C388BAB}"/>
                </a:ext>
              </a:extLst>
            </p:cNvPr>
            <p:cNvSpPr>
              <a:spLocks noChangeArrowheads="1"/>
            </p:cNvSpPr>
            <p:nvPr/>
          </p:nvSpPr>
          <p:spPr bwMode="auto">
            <a:xfrm>
              <a:off x="1203" y="3778"/>
              <a:ext cx="1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01" name="Freeform 117">
              <a:extLst>
                <a:ext uri="{FF2B5EF4-FFF2-40B4-BE49-F238E27FC236}">
                  <a16:creationId xmlns:a16="http://schemas.microsoft.com/office/drawing/2014/main" id="{7A33918B-CAEB-40D7-9C89-EE2D280AD7EE}"/>
                </a:ext>
              </a:extLst>
            </p:cNvPr>
            <p:cNvSpPr>
              <a:spLocks/>
            </p:cNvSpPr>
            <p:nvPr/>
          </p:nvSpPr>
          <p:spPr bwMode="auto">
            <a:xfrm>
              <a:off x="1203" y="3774"/>
              <a:ext cx="21" cy="8"/>
            </a:xfrm>
            <a:custGeom>
              <a:avLst/>
              <a:gdLst>
                <a:gd name="T0" fmla="*/ 43 w 43"/>
                <a:gd name="T1" fmla="*/ 8 h 15"/>
                <a:gd name="T2" fmla="*/ 35 w 43"/>
                <a:gd name="T3" fmla="*/ 0 h 15"/>
                <a:gd name="T4" fmla="*/ 0 w 43"/>
                <a:gd name="T5" fmla="*/ 0 h 15"/>
                <a:gd name="T6" fmla="*/ 0 w 43"/>
                <a:gd name="T7" fmla="*/ 15 h 15"/>
                <a:gd name="T8" fmla="*/ 35 w 43"/>
                <a:gd name="T9" fmla="*/ 15 h 15"/>
                <a:gd name="T10" fmla="*/ 28 w 43"/>
                <a:gd name="T11" fmla="*/ 8 h 15"/>
                <a:gd name="T12" fmla="*/ 43 w 43"/>
                <a:gd name="T13" fmla="*/ 8 h 15"/>
                <a:gd name="T14" fmla="*/ 43 w 43"/>
                <a:gd name="T15" fmla="*/ 0 h 15"/>
                <a:gd name="T16" fmla="*/ 35 w 43"/>
                <a:gd name="T17" fmla="*/ 0 h 15"/>
                <a:gd name="T18" fmla="*/ 43 w 43"/>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5">
                  <a:moveTo>
                    <a:pt x="43" y="8"/>
                  </a:moveTo>
                  <a:lnTo>
                    <a:pt x="35" y="0"/>
                  </a:lnTo>
                  <a:lnTo>
                    <a:pt x="0" y="0"/>
                  </a:lnTo>
                  <a:lnTo>
                    <a:pt x="0" y="15"/>
                  </a:lnTo>
                  <a:lnTo>
                    <a:pt x="35" y="15"/>
                  </a:lnTo>
                  <a:lnTo>
                    <a:pt x="28" y="8"/>
                  </a:lnTo>
                  <a:lnTo>
                    <a:pt x="43" y="8"/>
                  </a:lnTo>
                  <a:lnTo>
                    <a:pt x="43" y="0"/>
                  </a:lnTo>
                  <a:lnTo>
                    <a:pt x="35" y="0"/>
                  </a:lnTo>
                  <a:lnTo>
                    <a:pt x="4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02" name="Freeform 118">
              <a:extLst>
                <a:ext uri="{FF2B5EF4-FFF2-40B4-BE49-F238E27FC236}">
                  <a16:creationId xmlns:a16="http://schemas.microsoft.com/office/drawing/2014/main" id="{425C561A-2A89-46E2-A35C-C2F895018B49}"/>
                </a:ext>
              </a:extLst>
            </p:cNvPr>
            <p:cNvSpPr>
              <a:spLocks/>
            </p:cNvSpPr>
            <p:nvPr/>
          </p:nvSpPr>
          <p:spPr bwMode="auto">
            <a:xfrm>
              <a:off x="1216" y="3778"/>
              <a:ext cx="8" cy="100"/>
            </a:xfrm>
            <a:custGeom>
              <a:avLst/>
              <a:gdLst>
                <a:gd name="T0" fmla="*/ 7 w 15"/>
                <a:gd name="T1" fmla="*/ 198 h 198"/>
                <a:gd name="T2" fmla="*/ 15 w 15"/>
                <a:gd name="T3" fmla="*/ 190 h 198"/>
                <a:gd name="T4" fmla="*/ 15 w 15"/>
                <a:gd name="T5" fmla="*/ 0 h 198"/>
                <a:gd name="T6" fmla="*/ 0 w 15"/>
                <a:gd name="T7" fmla="*/ 0 h 198"/>
                <a:gd name="T8" fmla="*/ 0 w 15"/>
                <a:gd name="T9" fmla="*/ 190 h 198"/>
                <a:gd name="T10" fmla="*/ 7 w 15"/>
                <a:gd name="T11" fmla="*/ 183 h 198"/>
                <a:gd name="T12" fmla="*/ 7 w 15"/>
                <a:gd name="T13" fmla="*/ 198 h 198"/>
                <a:gd name="T14" fmla="*/ 15 w 15"/>
                <a:gd name="T15" fmla="*/ 198 h 198"/>
                <a:gd name="T16" fmla="*/ 15 w 15"/>
                <a:gd name="T17" fmla="*/ 190 h 198"/>
                <a:gd name="T18" fmla="*/ 7 w 15"/>
                <a:gd name="T1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8">
                  <a:moveTo>
                    <a:pt x="7" y="198"/>
                  </a:moveTo>
                  <a:lnTo>
                    <a:pt x="15" y="190"/>
                  </a:lnTo>
                  <a:lnTo>
                    <a:pt x="15" y="0"/>
                  </a:lnTo>
                  <a:lnTo>
                    <a:pt x="0" y="0"/>
                  </a:lnTo>
                  <a:lnTo>
                    <a:pt x="0" y="190"/>
                  </a:lnTo>
                  <a:lnTo>
                    <a:pt x="7" y="183"/>
                  </a:lnTo>
                  <a:lnTo>
                    <a:pt x="7" y="198"/>
                  </a:lnTo>
                  <a:lnTo>
                    <a:pt x="15" y="198"/>
                  </a:lnTo>
                  <a:lnTo>
                    <a:pt x="15" y="190"/>
                  </a:lnTo>
                  <a:lnTo>
                    <a:pt x="7"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03" name="Freeform 119">
              <a:extLst>
                <a:ext uri="{FF2B5EF4-FFF2-40B4-BE49-F238E27FC236}">
                  <a16:creationId xmlns:a16="http://schemas.microsoft.com/office/drawing/2014/main" id="{C500B165-1838-4A6D-8191-F527C8D32470}"/>
                </a:ext>
              </a:extLst>
            </p:cNvPr>
            <p:cNvSpPr>
              <a:spLocks/>
            </p:cNvSpPr>
            <p:nvPr/>
          </p:nvSpPr>
          <p:spPr bwMode="auto">
            <a:xfrm>
              <a:off x="1199" y="3870"/>
              <a:ext cx="21" cy="8"/>
            </a:xfrm>
            <a:custGeom>
              <a:avLst/>
              <a:gdLst>
                <a:gd name="T0" fmla="*/ 0 w 42"/>
                <a:gd name="T1" fmla="*/ 7 h 15"/>
                <a:gd name="T2" fmla="*/ 7 w 42"/>
                <a:gd name="T3" fmla="*/ 15 h 15"/>
                <a:gd name="T4" fmla="*/ 42 w 42"/>
                <a:gd name="T5" fmla="*/ 15 h 15"/>
                <a:gd name="T6" fmla="*/ 42 w 42"/>
                <a:gd name="T7" fmla="*/ 0 h 15"/>
                <a:gd name="T8" fmla="*/ 7 w 42"/>
                <a:gd name="T9" fmla="*/ 0 h 15"/>
                <a:gd name="T10" fmla="*/ 15 w 42"/>
                <a:gd name="T11" fmla="*/ 7 h 15"/>
                <a:gd name="T12" fmla="*/ 0 w 42"/>
                <a:gd name="T13" fmla="*/ 7 h 15"/>
                <a:gd name="T14" fmla="*/ 0 w 42"/>
                <a:gd name="T15" fmla="*/ 15 h 15"/>
                <a:gd name="T16" fmla="*/ 7 w 42"/>
                <a:gd name="T17" fmla="*/ 15 h 15"/>
                <a:gd name="T18" fmla="*/ 0 w 42"/>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0" y="7"/>
                  </a:moveTo>
                  <a:lnTo>
                    <a:pt x="7" y="15"/>
                  </a:lnTo>
                  <a:lnTo>
                    <a:pt x="42" y="15"/>
                  </a:lnTo>
                  <a:lnTo>
                    <a:pt x="42"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04" name="Freeform 120">
              <a:extLst>
                <a:ext uri="{FF2B5EF4-FFF2-40B4-BE49-F238E27FC236}">
                  <a16:creationId xmlns:a16="http://schemas.microsoft.com/office/drawing/2014/main" id="{AE4CC288-20BC-43F2-91D3-CF95A522C60C}"/>
                </a:ext>
              </a:extLst>
            </p:cNvPr>
            <p:cNvSpPr>
              <a:spLocks/>
            </p:cNvSpPr>
            <p:nvPr/>
          </p:nvSpPr>
          <p:spPr bwMode="auto">
            <a:xfrm>
              <a:off x="1199" y="3774"/>
              <a:ext cx="8" cy="99"/>
            </a:xfrm>
            <a:custGeom>
              <a:avLst/>
              <a:gdLst>
                <a:gd name="T0" fmla="*/ 7 w 15"/>
                <a:gd name="T1" fmla="*/ 0 h 198"/>
                <a:gd name="T2" fmla="*/ 0 w 15"/>
                <a:gd name="T3" fmla="*/ 8 h 198"/>
                <a:gd name="T4" fmla="*/ 0 w 15"/>
                <a:gd name="T5" fmla="*/ 198 h 198"/>
                <a:gd name="T6" fmla="*/ 15 w 15"/>
                <a:gd name="T7" fmla="*/ 198 h 198"/>
                <a:gd name="T8" fmla="*/ 15 w 15"/>
                <a:gd name="T9" fmla="*/ 8 h 198"/>
                <a:gd name="T10" fmla="*/ 7 w 15"/>
                <a:gd name="T11" fmla="*/ 15 h 198"/>
                <a:gd name="T12" fmla="*/ 7 w 15"/>
                <a:gd name="T13" fmla="*/ 0 h 198"/>
                <a:gd name="T14" fmla="*/ 0 w 15"/>
                <a:gd name="T15" fmla="*/ 0 h 198"/>
                <a:gd name="T16" fmla="*/ 0 w 15"/>
                <a:gd name="T17" fmla="*/ 8 h 198"/>
                <a:gd name="T18" fmla="*/ 7 w 15"/>
                <a:gd name="T1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8">
                  <a:moveTo>
                    <a:pt x="7" y="0"/>
                  </a:moveTo>
                  <a:lnTo>
                    <a:pt x="0" y="8"/>
                  </a:lnTo>
                  <a:lnTo>
                    <a:pt x="0" y="198"/>
                  </a:lnTo>
                  <a:lnTo>
                    <a:pt x="15" y="198"/>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05" name="Rectangle 121">
              <a:extLst>
                <a:ext uri="{FF2B5EF4-FFF2-40B4-BE49-F238E27FC236}">
                  <a16:creationId xmlns:a16="http://schemas.microsoft.com/office/drawing/2014/main" id="{286F49F2-23F4-48F1-9DAB-BBE0F0D102C6}"/>
                </a:ext>
              </a:extLst>
            </p:cNvPr>
            <p:cNvSpPr>
              <a:spLocks noChangeArrowheads="1"/>
            </p:cNvSpPr>
            <p:nvPr/>
          </p:nvSpPr>
          <p:spPr bwMode="auto">
            <a:xfrm>
              <a:off x="954" y="2798"/>
              <a:ext cx="134"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06" name="Freeform 122">
              <a:extLst>
                <a:ext uri="{FF2B5EF4-FFF2-40B4-BE49-F238E27FC236}">
                  <a16:creationId xmlns:a16="http://schemas.microsoft.com/office/drawing/2014/main" id="{3D592CF7-873E-4398-9F42-31C751077DFC}"/>
                </a:ext>
              </a:extLst>
            </p:cNvPr>
            <p:cNvSpPr>
              <a:spLocks/>
            </p:cNvSpPr>
            <p:nvPr/>
          </p:nvSpPr>
          <p:spPr bwMode="auto">
            <a:xfrm>
              <a:off x="954" y="2794"/>
              <a:ext cx="138" cy="7"/>
            </a:xfrm>
            <a:custGeom>
              <a:avLst/>
              <a:gdLst>
                <a:gd name="T0" fmla="*/ 277 w 277"/>
                <a:gd name="T1" fmla="*/ 8 h 15"/>
                <a:gd name="T2" fmla="*/ 269 w 277"/>
                <a:gd name="T3" fmla="*/ 0 h 15"/>
                <a:gd name="T4" fmla="*/ 0 w 277"/>
                <a:gd name="T5" fmla="*/ 0 h 15"/>
                <a:gd name="T6" fmla="*/ 0 w 277"/>
                <a:gd name="T7" fmla="*/ 15 h 15"/>
                <a:gd name="T8" fmla="*/ 269 w 277"/>
                <a:gd name="T9" fmla="*/ 15 h 15"/>
                <a:gd name="T10" fmla="*/ 262 w 277"/>
                <a:gd name="T11" fmla="*/ 8 h 15"/>
                <a:gd name="T12" fmla="*/ 277 w 277"/>
                <a:gd name="T13" fmla="*/ 8 h 15"/>
                <a:gd name="T14" fmla="*/ 277 w 277"/>
                <a:gd name="T15" fmla="*/ 0 h 15"/>
                <a:gd name="T16" fmla="*/ 269 w 277"/>
                <a:gd name="T17" fmla="*/ 0 h 15"/>
                <a:gd name="T18" fmla="*/ 277 w 277"/>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15">
                  <a:moveTo>
                    <a:pt x="277" y="8"/>
                  </a:moveTo>
                  <a:lnTo>
                    <a:pt x="269" y="0"/>
                  </a:lnTo>
                  <a:lnTo>
                    <a:pt x="0" y="0"/>
                  </a:lnTo>
                  <a:lnTo>
                    <a:pt x="0" y="15"/>
                  </a:lnTo>
                  <a:lnTo>
                    <a:pt x="269" y="15"/>
                  </a:lnTo>
                  <a:lnTo>
                    <a:pt x="262" y="8"/>
                  </a:lnTo>
                  <a:lnTo>
                    <a:pt x="277" y="8"/>
                  </a:lnTo>
                  <a:lnTo>
                    <a:pt x="277" y="0"/>
                  </a:lnTo>
                  <a:lnTo>
                    <a:pt x="269" y="0"/>
                  </a:lnTo>
                  <a:lnTo>
                    <a:pt x="27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07" name="Freeform 123">
              <a:extLst>
                <a:ext uri="{FF2B5EF4-FFF2-40B4-BE49-F238E27FC236}">
                  <a16:creationId xmlns:a16="http://schemas.microsoft.com/office/drawing/2014/main" id="{1AC35997-E7C6-4F4C-85AC-FA3C65CD11B7}"/>
                </a:ext>
              </a:extLst>
            </p:cNvPr>
            <p:cNvSpPr>
              <a:spLocks/>
            </p:cNvSpPr>
            <p:nvPr/>
          </p:nvSpPr>
          <p:spPr bwMode="auto">
            <a:xfrm>
              <a:off x="1084" y="2798"/>
              <a:ext cx="8" cy="46"/>
            </a:xfrm>
            <a:custGeom>
              <a:avLst/>
              <a:gdLst>
                <a:gd name="T0" fmla="*/ 7 w 15"/>
                <a:gd name="T1" fmla="*/ 93 h 93"/>
                <a:gd name="T2" fmla="*/ 15 w 15"/>
                <a:gd name="T3" fmla="*/ 86 h 93"/>
                <a:gd name="T4" fmla="*/ 15 w 15"/>
                <a:gd name="T5" fmla="*/ 0 h 93"/>
                <a:gd name="T6" fmla="*/ 0 w 15"/>
                <a:gd name="T7" fmla="*/ 0 h 93"/>
                <a:gd name="T8" fmla="*/ 0 w 15"/>
                <a:gd name="T9" fmla="*/ 86 h 93"/>
                <a:gd name="T10" fmla="*/ 7 w 15"/>
                <a:gd name="T11" fmla="*/ 78 h 93"/>
                <a:gd name="T12" fmla="*/ 7 w 15"/>
                <a:gd name="T13" fmla="*/ 93 h 93"/>
                <a:gd name="T14" fmla="*/ 15 w 15"/>
                <a:gd name="T15" fmla="*/ 93 h 93"/>
                <a:gd name="T16" fmla="*/ 15 w 15"/>
                <a:gd name="T17" fmla="*/ 86 h 93"/>
                <a:gd name="T18" fmla="*/ 7 w 15"/>
                <a:gd name="T19"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93">
                  <a:moveTo>
                    <a:pt x="7" y="93"/>
                  </a:moveTo>
                  <a:lnTo>
                    <a:pt x="15" y="86"/>
                  </a:lnTo>
                  <a:lnTo>
                    <a:pt x="15" y="0"/>
                  </a:lnTo>
                  <a:lnTo>
                    <a:pt x="0" y="0"/>
                  </a:lnTo>
                  <a:lnTo>
                    <a:pt x="0" y="86"/>
                  </a:lnTo>
                  <a:lnTo>
                    <a:pt x="7" y="78"/>
                  </a:lnTo>
                  <a:lnTo>
                    <a:pt x="7" y="93"/>
                  </a:lnTo>
                  <a:lnTo>
                    <a:pt x="15" y="93"/>
                  </a:lnTo>
                  <a:lnTo>
                    <a:pt x="15" y="86"/>
                  </a:lnTo>
                  <a:lnTo>
                    <a:pt x="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08" name="Freeform 124">
              <a:extLst>
                <a:ext uri="{FF2B5EF4-FFF2-40B4-BE49-F238E27FC236}">
                  <a16:creationId xmlns:a16="http://schemas.microsoft.com/office/drawing/2014/main" id="{20289F73-D07E-4794-8D0B-C0717480FA2F}"/>
                </a:ext>
              </a:extLst>
            </p:cNvPr>
            <p:cNvSpPr>
              <a:spLocks/>
            </p:cNvSpPr>
            <p:nvPr/>
          </p:nvSpPr>
          <p:spPr bwMode="auto">
            <a:xfrm>
              <a:off x="950" y="2837"/>
              <a:ext cx="138" cy="7"/>
            </a:xfrm>
            <a:custGeom>
              <a:avLst/>
              <a:gdLst>
                <a:gd name="T0" fmla="*/ 0 w 275"/>
                <a:gd name="T1" fmla="*/ 8 h 15"/>
                <a:gd name="T2" fmla="*/ 6 w 275"/>
                <a:gd name="T3" fmla="*/ 15 h 15"/>
                <a:gd name="T4" fmla="*/ 275 w 275"/>
                <a:gd name="T5" fmla="*/ 15 h 15"/>
                <a:gd name="T6" fmla="*/ 275 w 275"/>
                <a:gd name="T7" fmla="*/ 0 h 15"/>
                <a:gd name="T8" fmla="*/ 6 w 275"/>
                <a:gd name="T9" fmla="*/ 0 h 15"/>
                <a:gd name="T10" fmla="*/ 14 w 275"/>
                <a:gd name="T11" fmla="*/ 8 h 15"/>
                <a:gd name="T12" fmla="*/ 0 w 275"/>
                <a:gd name="T13" fmla="*/ 8 h 15"/>
                <a:gd name="T14" fmla="*/ 0 w 275"/>
                <a:gd name="T15" fmla="*/ 15 h 15"/>
                <a:gd name="T16" fmla="*/ 6 w 275"/>
                <a:gd name="T17" fmla="*/ 15 h 15"/>
                <a:gd name="T18" fmla="*/ 0 w 275"/>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15">
                  <a:moveTo>
                    <a:pt x="0" y="8"/>
                  </a:moveTo>
                  <a:lnTo>
                    <a:pt x="6" y="15"/>
                  </a:lnTo>
                  <a:lnTo>
                    <a:pt x="275" y="15"/>
                  </a:lnTo>
                  <a:lnTo>
                    <a:pt x="275" y="0"/>
                  </a:lnTo>
                  <a:lnTo>
                    <a:pt x="6" y="0"/>
                  </a:lnTo>
                  <a:lnTo>
                    <a:pt x="14" y="8"/>
                  </a:lnTo>
                  <a:lnTo>
                    <a:pt x="0" y="8"/>
                  </a:lnTo>
                  <a:lnTo>
                    <a:pt x="0" y="15"/>
                  </a:lnTo>
                  <a:lnTo>
                    <a:pt x="6"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09" name="Freeform 125">
              <a:extLst>
                <a:ext uri="{FF2B5EF4-FFF2-40B4-BE49-F238E27FC236}">
                  <a16:creationId xmlns:a16="http://schemas.microsoft.com/office/drawing/2014/main" id="{29B41AFE-577C-4B64-984F-45E6181CB6F3}"/>
                </a:ext>
              </a:extLst>
            </p:cNvPr>
            <p:cNvSpPr>
              <a:spLocks/>
            </p:cNvSpPr>
            <p:nvPr/>
          </p:nvSpPr>
          <p:spPr bwMode="auto">
            <a:xfrm>
              <a:off x="950" y="2794"/>
              <a:ext cx="8" cy="47"/>
            </a:xfrm>
            <a:custGeom>
              <a:avLst/>
              <a:gdLst>
                <a:gd name="T0" fmla="*/ 6 w 14"/>
                <a:gd name="T1" fmla="*/ 0 h 94"/>
                <a:gd name="T2" fmla="*/ 0 w 14"/>
                <a:gd name="T3" fmla="*/ 8 h 94"/>
                <a:gd name="T4" fmla="*/ 0 w 14"/>
                <a:gd name="T5" fmla="*/ 94 h 94"/>
                <a:gd name="T6" fmla="*/ 14 w 14"/>
                <a:gd name="T7" fmla="*/ 94 h 94"/>
                <a:gd name="T8" fmla="*/ 14 w 14"/>
                <a:gd name="T9" fmla="*/ 8 h 94"/>
                <a:gd name="T10" fmla="*/ 6 w 14"/>
                <a:gd name="T11" fmla="*/ 15 h 94"/>
                <a:gd name="T12" fmla="*/ 6 w 14"/>
                <a:gd name="T13" fmla="*/ 0 h 94"/>
                <a:gd name="T14" fmla="*/ 0 w 14"/>
                <a:gd name="T15" fmla="*/ 0 h 94"/>
                <a:gd name="T16" fmla="*/ 0 w 14"/>
                <a:gd name="T17" fmla="*/ 8 h 94"/>
                <a:gd name="T18" fmla="*/ 6 w 14"/>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94">
                  <a:moveTo>
                    <a:pt x="6" y="0"/>
                  </a:moveTo>
                  <a:lnTo>
                    <a:pt x="0" y="8"/>
                  </a:lnTo>
                  <a:lnTo>
                    <a:pt x="0" y="94"/>
                  </a:lnTo>
                  <a:lnTo>
                    <a:pt x="14" y="94"/>
                  </a:lnTo>
                  <a:lnTo>
                    <a:pt x="14" y="8"/>
                  </a:lnTo>
                  <a:lnTo>
                    <a:pt x="6" y="15"/>
                  </a:lnTo>
                  <a:lnTo>
                    <a:pt x="6" y="0"/>
                  </a:lnTo>
                  <a:lnTo>
                    <a:pt x="0" y="0"/>
                  </a:lnTo>
                  <a:lnTo>
                    <a:pt x="0" y="8"/>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10" name="Rectangle 126">
              <a:extLst>
                <a:ext uri="{FF2B5EF4-FFF2-40B4-BE49-F238E27FC236}">
                  <a16:creationId xmlns:a16="http://schemas.microsoft.com/office/drawing/2014/main" id="{EB1552E9-7281-409F-8060-4783CAB3E078}"/>
                </a:ext>
              </a:extLst>
            </p:cNvPr>
            <p:cNvSpPr>
              <a:spLocks noChangeArrowheads="1"/>
            </p:cNvSpPr>
            <p:nvPr/>
          </p:nvSpPr>
          <p:spPr bwMode="auto">
            <a:xfrm>
              <a:off x="799" y="2889"/>
              <a:ext cx="1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11" name="Freeform 127">
              <a:extLst>
                <a:ext uri="{FF2B5EF4-FFF2-40B4-BE49-F238E27FC236}">
                  <a16:creationId xmlns:a16="http://schemas.microsoft.com/office/drawing/2014/main" id="{42511B8F-B1F1-4BBC-A26A-AAD85CE8BA27}"/>
                </a:ext>
              </a:extLst>
            </p:cNvPr>
            <p:cNvSpPr>
              <a:spLocks/>
            </p:cNvSpPr>
            <p:nvPr/>
          </p:nvSpPr>
          <p:spPr bwMode="auto">
            <a:xfrm>
              <a:off x="760" y="2924"/>
              <a:ext cx="220" cy="8"/>
            </a:xfrm>
            <a:custGeom>
              <a:avLst/>
              <a:gdLst>
                <a:gd name="T0" fmla="*/ 440 w 440"/>
                <a:gd name="T1" fmla="*/ 0 h 16"/>
                <a:gd name="T2" fmla="*/ 0 w 440"/>
                <a:gd name="T3" fmla="*/ 1 h 16"/>
                <a:gd name="T4" fmla="*/ 0 w 440"/>
                <a:gd name="T5" fmla="*/ 16 h 16"/>
                <a:gd name="T6" fmla="*/ 440 w 440"/>
                <a:gd name="T7" fmla="*/ 15 h 16"/>
                <a:gd name="T8" fmla="*/ 440 w 440"/>
                <a:gd name="T9" fmla="*/ 0 h 16"/>
              </a:gdLst>
              <a:ahLst/>
              <a:cxnLst>
                <a:cxn ang="0">
                  <a:pos x="T0" y="T1"/>
                </a:cxn>
                <a:cxn ang="0">
                  <a:pos x="T2" y="T3"/>
                </a:cxn>
                <a:cxn ang="0">
                  <a:pos x="T4" y="T5"/>
                </a:cxn>
                <a:cxn ang="0">
                  <a:pos x="T6" y="T7"/>
                </a:cxn>
                <a:cxn ang="0">
                  <a:pos x="T8" y="T9"/>
                </a:cxn>
              </a:cxnLst>
              <a:rect l="0" t="0" r="r" b="b"/>
              <a:pathLst>
                <a:path w="440" h="16">
                  <a:moveTo>
                    <a:pt x="440" y="0"/>
                  </a:moveTo>
                  <a:lnTo>
                    <a:pt x="0" y="1"/>
                  </a:lnTo>
                  <a:lnTo>
                    <a:pt x="0" y="16"/>
                  </a:lnTo>
                  <a:lnTo>
                    <a:pt x="440" y="15"/>
                  </a:lnTo>
                  <a:lnTo>
                    <a:pt x="4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12" name="Freeform 128">
              <a:extLst>
                <a:ext uri="{FF2B5EF4-FFF2-40B4-BE49-F238E27FC236}">
                  <a16:creationId xmlns:a16="http://schemas.microsoft.com/office/drawing/2014/main" id="{FF7BB01A-985C-47C3-A358-CEABC8DD768A}"/>
                </a:ext>
              </a:extLst>
            </p:cNvPr>
            <p:cNvSpPr>
              <a:spLocks/>
            </p:cNvSpPr>
            <p:nvPr/>
          </p:nvSpPr>
          <p:spPr bwMode="auto">
            <a:xfrm>
              <a:off x="730" y="2958"/>
              <a:ext cx="285" cy="9"/>
            </a:xfrm>
            <a:custGeom>
              <a:avLst/>
              <a:gdLst>
                <a:gd name="T0" fmla="*/ 571 w 571"/>
                <a:gd name="T1" fmla="*/ 0 h 16"/>
                <a:gd name="T2" fmla="*/ 0 w 571"/>
                <a:gd name="T3" fmla="*/ 1 h 16"/>
                <a:gd name="T4" fmla="*/ 0 w 571"/>
                <a:gd name="T5" fmla="*/ 16 h 16"/>
                <a:gd name="T6" fmla="*/ 571 w 571"/>
                <a:gd name="T7" fmla="*/ 15 h 16"/>
                <a:gd name="T8" fmla="*/ 571 w 571"/>
                <a:gd name="T9" fmla="*/ 0 h 16"/>
              </a:gdLst>
              <a:ahLst/>
              <a:cxnLst>
                <a:cxn ang="0">
                  <a:pos x="T0" y="T1"/>
                </a:cxn>
                <a:cxn ang="0">
                  <a:pos x="T2" y="T3"/>
                </a:cxn>
                <a:cxn ang="0">
                  <a:pos x="T4" y="T5"/>
                </a:cxn>
                <a:cxn ang="0">
                  <a:pos x="T6" y="T7"/>
                </a:cxn>
                <a:cxn ang="0">
                  <a:pos x="T8" y="T9"/>
                </a:cxn>
              </a:cxnLst>
              <a:rect l="0" t="0" r="r" b="b"/>
              <a:pathLst>
                <a:path w="571" h="16">
                  <a:moveTo>
                    <a:pt x="571" y="0"/>
                  </a:moveTo>
                  <a:lnTo>
                    <a:pt x="0" y="1"/>
                  </a:lnTo>
                  <a:lnTo>
                    <a:pt x="0" y="16"/>
                  </a:lnTo>
                  <a:lnTo>
                    <a:pt x="571" y="15"/>
                  </a:lnTo>
                  <a:lnTo>
                    <a:pt x="5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13" name="Freeform 129">
              <a:extLst>
                <a:ext uri="{FF2B5EF4-FFF2-40B4-BE49-F238E27FC236}">
                  <a16:creationId xmlns:a16="http://schemas.microsoft.com/office/drawing/2014/main" id="{F8ACDA69-46F3-46E9-B7C8-5B5679AF8C45}"/>
                </a:ext>
              </a:extLst>
            </p:cNvPr>
            <p:cNvSpPr>
              <a:spLocks/>
            </p:cNvSpPr>
            <p:nvPr/>
          </p:nvSpPr>
          <p:spPr bwMode="auto">
            <a:xfrm>
              <a:off x="648" y="3039"/>
              <a:ext cx="439" cy="8"/>
            </a:xfrm>
            <a:custGeom>
              <a:avLst/>
              <a:gdLst>
                <a:gd name="T0" fmla="*/ 877 w 877"/>
                <a:gd name="T1" fmla="*/ 2 h 17"/>
                <a:gd name="T2" fmla="*/ 0 w 877"/>
                <a:gd name="T3" fmla="*/ 0 h 17"/>
                <a:gd name="T4" fmla="*/ 0 w 877"/>
                <a:gd name="T5" fmla="*/ 15 h 17"/>
                <a:gd name="T6" fmla="*/ 877 w 877"/>
                <a:gd name="T7" fmla="*/ 17 h 17"/>
                <a:gd name="T8" fmla="*/ 877 w 877"/>
                <a:gd name="T9" fmla="*/ 2 h 17"/>
              </a:gdLst>
              <a:ahLst/>
              <a:cxnLst>
                <a:cxn ang="0">
                  <a:pos x="T0" y="T1"/>
                </a:cxn>
                <a:cxn ang="0">
                  <a:pos x="T2" y="T3"/>
                </a:cxn>
                <a:cxn ang="0">
                  <a:pos x="T4" y="T5"/>
                </a:cxn>
                <a:cxn ang="0">
                  <a:pos x="T6" y="T7"/>
                </a:cxn>
                <a:cxn ang="0">
                  <a:pos x="T8" y="T9"/>
                </a:cxn>
              </a:cxnLst>
              <a:rect l="0" t="0" r="r" b="b"/>
              <a:pathLst>
                <a:path w="877" h="17">
                  <a:moveTo>
                    <a:pt x="877" y="2"/>
                  </a:moveTo>
                  <a:lnTo>
                    <a:pt x="0" y="0"/>
                  </a:lnTo>
                  <a:lnTo>
                    <a:pt x="0" y="15"/>
                  </a:lnTo>
                  <a:lnTo>
                    <a:pt x="877" y="17"/>
                  </a:lnTo>
                  <a:lnTo>
                    <a:pt x="87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14" name="Freeform 130">
              <a:extLst>
                <a:ext uri="{FF2B5EF4-FFF2-40B4-BE49-F238E27FC236}">
                  <a16:creationId xmlns:a16="http://schemas.microsoft.com/office/drawing/2014/main" id="{98B2057B-3198-4413-A36B-995B5E1A02C6}"/>
                </a:ext>
              </a:extLst>
            </p:cNvPr>
            <p:cNvSpPr>
              <a:spLocks/>
            </p:cNvSpPr>
            <p:nvPr/>
          </p:nvSpPr>
          <p:spPr bwMode="auto">
            <a:xfrm>
              <a:off x="608" y="3074"/>
              <a:ext cx="520" cy="9"/>
            </a:xfrm>
            <a:custGeom>
              <a:avLst/>
              <a:gdLst>
                <a:gd name="T0" fmla="*/ 1039 w 1039"/>
                <a:gd name="T1" fmla="*/ 4 h 19"/>
                <a:gd name="T2" fmla="*/ 0 w 1039"/>
                <a:gd name="T3" fmla="*/ 0 h 19"/>
                <a:gd name="T4" fmla="*/ 0 w 1039"/>
                <a:gd name="T5" fmla="*/ 15 h 19"/>
                <a:gd name="T6" fmla="*/ 1039 w 1039"/>
                <a:gd name="T7" fmla="*/ 19 h 19"/>
                <a:gd name="T8" fmla="*/ 1039 w 1039"/>
                <a:gd name="T9" fmla="*/ 4 h 19"/>
              </a:gdLst>
              <a:ahLst/>
              <a:cxnLst>
                <a:cxn ang="0">
                  <a:pos x="T0" y="T1"/>
                </a:cxn>
                <a:cxn ang="0">
                  <a:pos x="T2" y="T3"/>
                </a:cxn>
                <a:cxn ang="0">
                  <a:pos x="T4" y="T5"/>
                </a:cxn>
                <a:cxn ang="0">
                  <a:pos x="T6" y="T7"/>
                </a:cxn>
                <a:cxn ang="0">
                  <a:pos x="T8" y="T9"/>
                </a:cxn>
              </a:cxnLst>
              <a:rect l="0" t="0" r="r" b="b"/>
              <a:pathLst>
                <a:path w="1039" h="19">
                  <a:moveTo>
                    <a:pt x="1039" y="4"/>
                  </a:moveTo>
                  <a:lnTo>
                    <a:pt x="0" y="0"/>
                  </a:lnTo>
                  <a:lnTo>
                    <a:pt x="0" y="15"/>
                  </a:lnTo>
                  <a:lnTo>
                    <a:pt x="1039" y="19"/>
                  </a:lnTo>
                  <a:lnTo>
                    <a:pt x="103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15" name="Freeform 131">
              <a:extLst>
                <a:ext uri="{FF2B5EF4-FFF2-40B4-BE49-F238E27FC236}">
                  <a16:creationId xmlns:a16="http://schemas.microsoft.com/office/drawing/2014/main" id="{937AA08C-1AED-41BD-B753-45254315E820}"/>
                </a:ext>
              </a:extLst>
            </p:cNvPr>
            <p:cNvSpPr>
              <a:spLocks/>
            </p:cNvSpPr>
            <p:nvPr/>
          </p:nvSpPr>
          <p:spPr bwMode="auto">
            <a:xfrm>
              <a:off x="574" y="3111"/>
              <a:ext cx="581" cy="9"/>
            </a:xfrm>
            <a:custGeom>
              <a:avLst/>
              <a:gdLst>
                <a:gd name="T0" fmla="*/ 1163 w 1163"/>
                <a:gd name="T1" fmla="*/ 0 h 19"/>
                <a:gd name="T2" fmla="*/ 0 w 1163"/>
                <a:gd name="T3" fmla="*/ 2 h 19"/>
                <a:gd name="T4" fmla="*/ 0 w 1163"/>
                <a:gd name="T5" fmla="*/ 19 h 19"/>
                <a:gd name="T6" fmla="*/ 1163 w 1163"/>
                <a:gd name="T7" fmla="*/ 15 h 19"/>
                <a:gd name="T8" fmla="*/ 1163 w 1163"/>
                <a:gd name="T9" fmla="*/ 0 h 19"/>
              </a:gdLst>
              <a:ahLst/>
              <a:cxnLst>
                <a:cxn ang="0">
                  <a:pos x="T0" y="T1"/>
                </a:cxn>
                <a:cxn ang="0">
                  <a:pos x="T2" y="T3"/>
                </a:cxn>
                <a:cxn ang="0">
                  <a:pos x="T4" y="T5"/>
                </a:cxn>
                <a:cxn ang="0">
                  <a:pos x="T6" y="T7"/>
                </a:cxn>
                <a:cxn ang="0">
                  <a:pos x="T8" y="T9"/>
                </a:cxn>
              </a:cxnLst>
              <a:rect l="0" t="0" r="r" b="b"/>
              <a:pathLst>
                <a:path w="1163" h="19">
                  <a:moveTo>
                    <a:pt x="1163" y="0"/>
                  </a:moveTo>
                  <a:lnTo>
                    <a:pt x="0" y="2"/>
                  </a:lnTo>
                  <a:lnTo>
                    <a:pt x="0" y="19"/>
                  </a:lnTo>
                  <a:lnTo>
                    <a:pt x="1163" y="15"/>
                  </a:lnTo>
                  <a:lnTo>
                    <a:pt x="11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16" name="Rectangle 132">
              <a:extLst>
                <a:ext uri="{FF2B5EF4-FFF2-40B4-BE49-F238E27FC236}">
                  <a16:creationId xmlns:a16="http://schemas.microsoft.com/office/drawing/2014/main" id="{98790C47-1965-495C-8CDC-EC0DDFB37FA7}"/>
                </a:ext>
              </a:extLst>
            </p:cNvPr>
            <p:cNvSpPr>
              <a:spLocks noChangeArrowheads="1"/>
            </p:cNvSpPr>
            <p:nvPr/>
          </p:nvSpPr>
          <p:spPr bwMode="auto">
            <a:xfrm>
              <a:off x="527" y="3148"/>
              <a:ext cx="67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17" name="Rectangle 133">
              <a:extLst>
                <a:ext uri="{FF2B5EF4-FFF2-40B4-BE49-F238E27FC236}">
                  <a16:creationId xmlns:a16="http://schemas.microsoft.com/office/drawing/2014/main" id="{299F44EB-6685-4CA7-B807-3EB18ECB1D61}"/>
                </a:ext>
              </a:extLst>
            </p:cNvPr>
            <p:cNvSpPr>
              <a:spLocks noChangeArrowheads="1"/>
            </p:cNvSpPr>
            <p:nvPr/>
          </p:nvSpPr>
          <p:spPr bwMode="auto">
            <a:xfrm>
              <a:off x="536" y="3226"/>
              <a:ext cx="66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18" name="Rectangle 134">
              <a:extLst>
                <a:ext uri="{FF2B5EF4-FFF2-40B4-BE49-F238E27FC236}">
                  <a16:creationId xmlns:a16="http://schemas.microsoft.com/office/drawing/2014/main" id="{EC5DFBBC-98C6-474C-ACEE-9C206B85B195}"/>
                </a:ext>
              </a:extLst>
            </p:cNvPr>
            <p:cNvSpPr>
              <a:spLocks noChangeArrowheads="1"/>
            </p:cNvSpPr>
            <p:nvPr/>
          </p:nvSpPr>
          <p:spPr bwMode="auto">
            <a:xfrm>
              <a:off x="540" y="3265"/>
              <a:ext cx="66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19" name="Rectangle 135">
              <a:extLst>
                <a:ext uri="{FF2B5EF4-FFF2-40B4-BE49-F238E27FC236}">
                  <a16:creationId xmlns:a16="http://schemas.microsoft.com/office/drawing/2014/main" id="{6FAA9077-5307-42DC-BA96-C973D2404E98}"/>
                </a:ext>
              </a:extLst>
            </p:cNvPr>
            <p:cNvSpPr>
              <a:spLocks noChangeArrowheads="1"/>
            </p:cNvSpPr>
            <p:nvPr/>
          </p:nvSpPr>
          <p:spPr bwMode="auto">
            <a:xfrm>
              <a:off x="531" y="3339"/>
              <a:ext cx="67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20" name="Rectangle 136">
              <a:extLst>
                <a:ext uri="{FF2B5EF4-FFF2-40B4-BE49-F238E27FC236}">
                  <a16:creationId xmlns:a16="http://schemas.microsoft.com/office/drawing/2014/main" id="{1642068E-4B82-4090-85D4-28EB5D0A04D9}"/>
                </a:ext>
              </a:extLst>
            </p:cNvPr>
            <p:cNvSpPr>
              <a:spLocks noChangeArrowheads="1"/>
            </p:cNvSpPr>
            <p:nvPr/>
          </p:nvSpPr>
          <p:spPr bwMode="auto">
            <a:xfrm>
              <a:off x="536" y="3378"/>
              <a:ext cx="67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21" name="Rectangle 137">
              <a:extLst>
                <a:ext uri="{FF2B5EF4-FFF2-40B4-BE49-F238E27FC236}">
                  <a16:creationId xmlns:a16="http://schemas.microsoft.com/office/drawing/2014/main" id="{76123F72-3ADC-4978-A4D4-6AA2146BB448}"/>
                </a:ext>
              </a:extLst>
            </p:cNvPr>
            <p:cNvSpPr>
              <a:spLocks noChangeArrowheads="1"/>
            </p:cNvSpPr>
            <p:nvPr/>
          </p:nvSpPr>
          <p:spPr bwMode="auto">
            <a:xfrm>
              <a:off x="943" y="3091"/>
              <a:ext cx="110" cy="255"/>
            </a:xfrm>
            <a:prstGeom prst="rect">
              <a:avLst/>
            </a:prstGeom>
            <a:solidFill>
              <a:srgbClr val="007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22" name="Freeform 138">
              <a:extLst>
                <a:ext uri="{FF2B5EF4-FFF2-40B4-BE49-F238E27FC236}">
                  <a16:creationId xmlns:a16="http://schemas.microsoft.com/office/drawing/2014/main" id="{288DB256-B534-4DC4-875C-3A8D5C1A06EE}"/>
                </a:ext>
              </a:extLst>
            </p:cNvPr>
            <p:cNvSpPr>
              <a:spLocks/>
            </p:cNvSpPr>
            <p:nvPr/>
          </p:nvSpPr>
          <p:spPr bwMode="auto">
            <a:xfrm>
              <a:off x="943" y="3087"/>
              <a:ext cx="114" cy="8"/>
            </a:xfrm>
            <a:custGeom>
              <a:avLst/>
              <a:gdLst>
                <a:gd name="T0" fmla="*/ 227 w 227"/>
                <a:gd name="T1" fmla="*/ 8 h 15"/>
                <a:gd name="T2" fmla="*/ 219 w 227"/>
                <a:gd name="T3" fmla="*/ 0 h 15"/>
                <a:gd name="T4" fmla="*/ 0 w 227"/>
                <a:gd name="T5" fmla="*/ 0 h 15"/>
                <a:gd name="T6" fmla="*/ 0 w 227"/>
                <a:gd name="T7" fmla="*/ 15 h 15"/>
                <a:gd name="T8" fmla="*/ 219 w 227"/>
                <a:gd name="T9" fmla="*/ 15 h 15"/>
                <a:gd name="T10" fmla="*/ 212 w 227"/>
                <a:gd name="T11" fmla="*/ 8 h 15"/>
                <a:gd name="T12" fmla="*/ 227 w 227"/>
                <a:gd name="T13" fmla="*/ 8 h 15"/>
                <a:gd name="T14" fmla="*/ 227 w 227"/>
                <a:gd name="T15" fmla="*/ 0 h 15"/>
                <a:gd name="T16" fmla="*/ 219 w 227"/>
                <a:gd name="T17" fmla="*/ 0 h 15"/>
                <a:gd name="T18" fmla="*/ 227 w 227"/>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
                  <a:moveTo>
                    <a:pt x="227" y="8"/>
                  </a:moveTo>
                  <a:lnTo>
                    <a:pt x="219" y="0"/>
                  </a:lnTo>
                  <a:lnTo>
                    <a:pt x="0" y="0"/>
                  </a:lnTo>
                  <a:lnTo>
                    <a:pt x="0" y="15"/>
                  </a:lnTo>
                  <a:lnTo>
                    <a:pt x="219" y="15"/>
                  </a:lnTo>
                  <a:lnTo>
                    <a:pt x="212" y="8"/>
                  </a:lnTo>
                  <a:lnTo>
                    <a:pt x="227" y="8"/>
                  </a:lnTo>
                  <a:lnTo>
                    <a:pt x="227" y="0"/>
                  </a:lnTo>
                  <a:lnTo>
                    <a:pt x="219" y="0"/>
                  </a:lnTo>
                  <a:lnTo>
                    <a:pt x="22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23" name="Freeform 139">
              <a:extLst>
                <a:ext uri="{FF2B5EF4-FFF2-40B4-BE49-F238E27FC236}">
                  <a16:creationId xmlns:a16="http://schemas.microsoft.com/office/drawing/2014/main" id="{F809B46F-508A-447A-BEC8-277FE77BEF7B}"/>
                </a:ext>
              </a:extLst>
            </p:cNvPr>
            <p:cNvSpPr>
              <a:spLocks/>
            </p:cNvSpPr>
            <p:nvPr/>
          </p:nvSpPr>
          <p:spPr bwMode="auto">
            <a:xfrm>
              <a:off x="1049" y="3091"/>
              <a:ext cx="8" cy="259"/>
            </a:xfrm>
            <a:custGeom>
              <a:avLst/>
              <a:gdLst>
                <a:gd name="T0" fmla="*/ 7 w 15"/>
                <a:gd name="T1" fmla="*/ 517 h 517"/>
                <a:gd name="T2" fmla="*/ 15 w 15"/>
                <a:gd name="T3" fmla="*/ 509 h 517"/>
                <a:gd name="T4" fmla="*/ 15 w 15"/>
                <a:gd name="T5" fmla="*/ 0 h 517"/>
                <a:gd name="T6" fmla="*/ 0 w 15"/>
                <a:gd name="T7" fmla="*/ 0 h 517"/>
                <a:gd name="T8" fmla="*/ 0 w 15"/>
                <a:gd name="T9" fmla="*/ 509 h 517"/>
                <a:gd name="T10" fmla="*/ 7 w 15"/>
                <a:gd name="T11" fmla="*/ 502 h 517"/>
                <a:gd name="T12" fmla="*/ 7 w 15"/>
                <a:gd name="T13" fmla="*/ 517 h 517"/>
                <a:gd name="T14" fmla="*/ 15 w 15"/>
                <a:gd name="T15" fmla="*/ 517 h 517"/>
                <a:gd name="T16" fmla="*/ 15 w 15"/>
                <a:gd name="T17" fmla="*/ 509 h 517"/>
                <a:gd name="T18" fmla="*/ 7 w 15"/>
                <a:gd name="T19"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7" y="517"/>
                  </a:moveTo>
                  <a:lnTo>
                    <a:pt x="15" y="509"/>
                  </a:lnTo>
                  <a:lnTo>
                    <a:pt x="15" y="0"/>
                  </a:lnTo>
                  <a:lnTo>
                    <a:pt x="0" y="0"/>
                  </a:lnTo>
                  <a:lnTo>
                    <a:pt x="0" y="509"/>
                  </a:lnTo>
                  <a:lnTo>
                    <a:pt x="7" y="502"/>
                  </a:lnTo>
                  <a:lnTo>
                    <a:pt x="7" y="517"/>
                  </a:lnTo>
                  <a:lnTo>
                    <a:pt x="15" y="517"/>
                  </a:lnTo>
                  <a:lnTo>
                    <a:pt x="15" y="509"/>
                  </a:lnTo>
                  <a:lnTo>
                    <a:pt x="7"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24" name="Freeform 140">
              <a:extLst>
                <a:ext uri="{FF2B5EF4-FFF2-40B4-BE49-F238E27FC236}">
                  <a16:creationId xmlns:a16="http://schemas.microsoft.com/office/drawing/2014/main" id="{441BFBAD-EC61-4088-883C-9C8BAE775285}"/>
                </a:ext>
              </a:extLst>
            </p:cNvPr>
            <p:cNvSpPr>
              <a:spLocks/>
            </p:cNvSpPr>
            <p:nvPr/>
          </p:nvSpPr>
          <p:spPr bwMode="auto">
            <a:xfrm>
              <a:off x="940" y="3343"/>
              <a:ext cx="113" cy="7"/>
            </a:xfrm>
            <a:custGeom>
              <a:avLst/>
              <a:gdLst>
                <a:gd name="T0" fmla="*/ 0 w 226"/>
                <a:gd name="T1" fmla="*/ 7 h 15"/>
                <a:gd name="T2" fmla="*/ 7 w 226"/>
                <a:gd name="T3" fmla="*/ 15 h 15"/>
                <a:gd name="T4" fmla="*/ 226 w 226"/>
                <a:gd name="T5" fmla="*/ 15 h 15"/>
                <a:gd name="T6" fmla="*/ 226 w 226"/>
                <a:gd name="T7" fmla="*/ 0 h 15"/>
                <a:gd name="T8" fmla="*/ 7 w 226"/>
                <a:gd name="T9" fmla="*/ 0 h 15"/>
                <a:gd name="T10" fmla="*/ 15 w 226"/>
                <a:gd name="T11" fmla="*/ 7 h 15"/>
                <a:gd name="T12" fmla="*/ 0 w 226"/>
                <a:gd name="T13" fmla="*/ 7 h 15"/>
                <a:gd name="T14" fmla="*/ 0 w 226"/>
                <a:gd name="T15" fmla="*/ 15 h 15"/>
                <a:gd name="T16" fmla="*/ 7 w 226"/>
                <a:gd name="T17" fmla="*/ 15 h 15"/>
                <a:gd name="T18" fmla="*/ 0 w 22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5">
                  <a:moveTo>
                    <a:pt x="0" y="7"/>
                  </a:moveTo>
                  <a:lnTo>
                    <a:pt x="7" y="15"/>
                  </a:lnTo>
                  <a:lnTo>
                    <a:pt x="226" y="15"/>
                  </a:lnTo>
                  <a:lnTo>
                    <a:pt x="226"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25" name="Freeform 141">
              <a:extLst>
                <a:ext uri="{FF2B5EF4-FFF2-40B4-BE49-F238E27FC236}">
                  <a16:creationId xmlns:a16="http://schemas.microsoft.com/office/drawing/2014/main" id="{79785A55-C283-45A7-AF27-82EAC1679693}"/>
                </a:ext>
              </a:extLst>
            </p:cNvPr>
            <p:cNvSpPr>
              <a:spLocks/>
            </p:cNvSpPr>
            <p:nvPr/>
          </p:nvSpPr>
          <p:spPr bwMode="auto">
            <a:xfrm>
              <a:off x="940" y="3087"/>
              <a:ext cx="7" cy="259"/>
            </a:xfrm>
            <a:custGeom>
              <a:avLst/>
              <a:gdLst>
                <a:gd name="T0" fmla="*/ 7 w 15"/>
                <a:gd name="T1" fmla="*/ 0 h 517"/>
                <a:gd name="T2" fmla="*/ 0 w 15"/>
                <a:gd name="T3" fmla="*/ 8 h 517"/>
                <a:gd name="T4" fmla="*/ 0 w 15"/>
                <a:gd name="T5" fmla="*/ 517 h 517"/>
                <a:gd name="T6" fmla="*/ 15 w 15"/>
                <a:gd name="T7" fmla="*/ 517 h 517"/>
                <a:gd name="T8" fmla="*/ 15 w 15"/>
                <a:gd name="T9" fmla="*/ 8 h 517"/>
                <a:gd name="T10" fmla="*/ 7 w 15"/>
                <a:gd name="T11" fmla="*/ 15 h 517"/>
                <a:gd name="T12" fmla="*/ 7 w 15"/>
                <a:gd name="T13" fmla="*/ 0 h 517"/>
                <a:gd name="T14" fmla="*/ 0 w 15"/>
                <a:gd name="T15" fmla="*/ 0 h 517"/>
                <a:gd name="T16" fmla="*/ 0 w 15"/>
                <a:gd name="T17" fmla="*/ 8 h 517"/>
                <a:gd name="T18" fmla="*/ 7 w 15"/>
                <a:gd name="T19"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7" y="0"/>
                  </a:moveTo>
                  <a:lnTo>
                    <a:pt x="0" y="8"/>
                  </a:lnTo>
                  <a:lnTo>
                    <a:pt x="0" y="517"/>
                  </a:lnTo>
                  <a:lnTo>
                    <a:pt x="15" y="517"/>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26" name="Rectangle 142">
              <a:extLst>
                <a:ext uri="{FF2B5EF4-FFF2-40B4-BE49-F238E27FC236}">
                  <a16:creationId xmlns:a16="http://schemas.microsoft.com/office/drawing/2014/main" id="{98C2856E-C3F5-4137-9CB6-369C0135D042}"/>
                </a:ext>
              </a:extLst>
            </p:cNvPr>
            <p:cNvSpPr>
              <a:spLocks noChangeArrowheads="1"/>
            </p:cNvSpPr>
            <p:nvPr/>
          </p:nvSpPr>
          <p:spPr bwMode="auto">
            <a:xfrm>
              <a:off x="897" y="3091"/>
              <a:ext cx="49" cy="255"/>
            </a:xfrm>
            <a:prstGeom prst="rect">
              <a:avLst/>
            </a:prstGeom>
            <a:solidFill>
              <a:srgbClr val="003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27" name="Freeform 143">
              <a:extLst>
                <a:ext uri="{FF2B5EF4-FFF2-40B4-BE49-F238E27FC236}">
                  <a16:creationId xmlns:a16="http://schemas.microsoft.com/office/drawing/2014/main" id="{120B94DC-5F96-4F1A-A8B3-66A3C3261D96}"/>
                </a:ext>
              </a:extLst>
            </p:cNvPr>
            <p:cNvSpPr>
              <a:spLocks/>
            </p:cNvSpPr>
            <p:nvPr/>
          </p:nvSpPr>
          <p:spPr bwMode="auto">
            <a:xfrm>
              <a:off x="897" y="3087"/>
              <a:ext cx="53" cy="8"/>
            </a:xfrm>
            <a:custGeom>
              <a:avLst/>
              <a:gdLst>
                <a:gd name="T0" fmla="*/ 106 w 106"/>
                <a:gd name="T1" fmla="*/ 8 h 15"/>
                <a:gd name="T2" fmla="*/ 97 w 106"/>
                <a:gd name="T3" fmla="*/ 0 h 15"/>
                <a:gd name="T4" fmla="*/ 0 w 106"/>
                <a:gd name="T5" fmla="*/ 0 h 15"/>
                <a:gd name="T6" fmla="*/ 0 w 106"/>
                <a:gd name="T7" fmla="*/ 15 h 15"/>
                <a:gd name="T8" fmla="*/ 97 w 106"/>
                <a:gd name="T9" fmla="*/ 15 h 15"/>
                <a:gd name="T10" fmla="*/ 89 w 106"/>
                <a:gd name="T11" fmla="*/ 8 h 15"/>
                <a:gd name="T12" fmla="*/ 106 w 106"/>
                <a:gd name="T13" fmla="*/ 8 h 15"/>
                <a:gd name="T14" fmla="*/ 106 w 106"/>
                <a:gd name="T15" fmla="*/ 0 h 15"/>
                <a:gd name="T16" fmla="*/ 97 w 106"/>
                <a:gd name="T17" fmla="*/ 0 h 15"/>
                <a:gd name="T18" fmla="*/ 106 w 106"/>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
                  <a:moveTo>
                    <a:pt x="106" y="8"/>
                  </a:moveTo>
                  <a:lnTo>
                    <a:pt x="97" y="0"/>
                  </a:lnTo>
                  <a:lnTo>
                    <a:pt x="0" y="0"/>
                  </a:lnTo>
                  <a:lnTo>
                    <a:pt x="0" y="15"/>
                  </a:lnTo>
                  <a:lnTo>
                    <a:pt x="97" y="15"/>
                  </a:lnTo>
                  <a:lnTo>
                    <a:pt x="89" y="8"/>
                  </a:lnTo>
                  <a:lnTo>
                    <a:pt x="106" y="8"/>
                  </a:lnTo>
                  <a:lnTo>
                    <a:pt x="106" y="0"/>
                  </a:lnTo>
                  <a:lnTo>
                    <a:pt x="97" y="0"/>
                  </a:lnTo>
                  <a:lnTo>
                    <a:pt x="10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28" name="Freeform 144">
              <a:extLst>
                <a:ext uri="{FF2B5EF4-FFF2-40B4-BE49-F238E27FC236}">
                  <a16:creationId xmlns:a16="http://schemas.microsoft.com/office/drawing/2014/main" id="{64BA317E-F31F-4939-9C6C-C8C669557985}"/>
                </a:ext>
              </a:extLst>
            </p:cNvPr>
            <p:cNvSpPr>
              <a:spLocks/>
            </p:cNvSpPr>
            <p:nvPr/>
          </p:nvSpPr>
          <p:spPr bwMode="auto">
            <a:xfrm>
              <a:off x="942" y="3091"/>
              <a:ext cx="8" cy="259"/>
            </a:xfrm>
            <a:custGeom>
              <a:avLst/>
              <a:gdLst>
                <a:gd name="T0" fmla="*/ 8 w 17"/>
                <a:gd name="T1" fmla="*/ 517 h 517"/>
                <a:gd name="T2" fmla="*/ 17 w 17"/>
                <a:gd name="T3" fmla="*/ 509 h 517"/>
                <a:gd name="T4" fmla="*/ 17 w 17"/>
                <a:gd name="T5" fmla="*/ 0 h 517"/>
                <a:gd name="T6" fmla="*/ 0 w 17"/>
                <a:gd name="T7" fmla="*/ 0 h 517"/>
                <a:gd name="T8" fmla="*/ 0 w 17"/>
                <a:gd name="T9" fmla="*/ 509 h 517"/>
                <a:gd name="T10" fmla="*/ 8 w 17"/>
                <a:gd name="T11" fmla="*/ 502 h 517"/>
                <a:gd name="T12" fmla="*/ 8 w 17"/>
                <a:gd name="T13" fmla="*/ 517 h 517"/>
                <a:gd name="T14" fmla="*/ 17 w 17"/>
                <a:gd name="T15" fmla="*/ 517 h 517"/>
                <a:gd name="T16" fmla="*/ 17 w 17"/>
                <a:gd name="T17" fmla="*/ 509 h 517"/>
                <a:gd name="T18" fmla="*/ 8 w 17"/>
                <a:gd name="T19"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517">
                  <a:moveTo>
                    <a:pt x="8" y="517"/>
                  </a:moveTo>
                  <a:lnTo>
                    <a:pt x="17" y="509"/>
                  </a:lnTo>
                  <a:lnTo>
                    <a:pt x="17" y="0"/>
                  </a:lnTo>
                  <a:lnTo>
                    <a:pt x="0" y="0"/>
                  </a:lnTo>
                  <a:lnTo>
                    <a:pt x="0" y="509"/>
                  </a:lnTo>
                  <a:lnTo>
                    <a:pt x="8" y="502"/>
                  </a:lnTo>
                  <a:lnTo>
                    <a:pt x="8" y="517"/>
                  </a:lnTo>
                  <a:lnTo>
                    <a:pt x="17" y="517"/>
                  </a:lnTo>
                  <a:lnTo>
                    <a:pt x="17" y="509"/>
                  </a:lnTo>
                  <a:lnTo>
                    <a:pt x="8"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29" name="Freeform 145">
              <a:extLst>
                <a:ext uri="{FF2B5EF4-FFF2-40B4-BE49-F238E27FC236}">
                  <a16:creationId xmlns:a16="http://schemas.microsoft.com/office/drawing/2014/main" id="{F14E2728-B3F1-4BA4-8271-1083DC51BC1D}"/>
                </a:ext>
              </a:extLst>
            </p:cNvPr>
            <p:cNvSpPr>
              <a:spLocks/>
            </p:cNvSpPr>
            <p:nvPr/>
          </p:nvSpPr>
          <p:spPr bwMode="auto">
            <a:xfrm>
              <a:off x="893" y="3343"/>
              <a:ext cx="53" cy="7"/>
            </a:xfrm>
            <a:custGeom>
              <a:avLst/>
              <a:gdLst>
                <a:gd name="T0" fmla="*/ 0 w 106"/>
                <a:gd name="T1" fmla="*/ 7 h 15"/>
                <a:gd name="T2" fmla="*/ 9 w 106"/>
                <a:gd name="T3" fmla="*/ 15 h 15"/>
                <a:gd name="T4" fmla="*/ 106 w 106"/>
                <a:gd name="T5" fmla="*/ 15 h 15"/>
                <a:gd name="T6" fmla="*/ 106 w 106"/>
                <a:gd name="T7" fmla="*/ 0 h 15"/>
                <a:gd name="T8" fmla="*/ 9 w 106"/>
                <a:gd name="T9" fmla="*/ 0 h 15"/>
                <a:gd name="T10" fmla="*/ 15 w 106"/>
                <a:gd name="T11" fmla="*/ 7 h 15"/>
                <a:gd name="T12" fmla="*/ 0 w 106"/>
                <a:gd name="T13" fmla="*/ 7 h 15"/>
                <a:gd name="T14" fmla="*/ 0 w 106"/>
                <a:gd name="T15" fmla="*/ 15 h 15"/>
                <a:gd name="T16" fmla="*/ 9 w 106"/>
                <a:gd name="T17" fmla="*/ 15 h 15"/>
                <a:gd name="T18" fmla="*/ 0 w 10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
                  <a:moveTo>
                    <a:pt x="0" y="7"/>
                  </a:moveTo>
                  <a:lnTo>
                    <a:pt x="9" y="15"/>
                  </a:lnTo>
                  <a:lnTo>
                    <a:pt x="106" y="15"/>
                  </a:lnTo>
                  <a:lnTo>
                    <a:pt x="106" y="0"/>
                  </a:lnTo>
                  <a:lnTo>
                    <a:pt x="9" y="0"/>
                  </a:lnTo>
                  <a:lnTo>
                    <a:pt x="15" y="7"/>
                  </a:lnTo>
                  <a:lnTo>
                    <a:pt x="0" y="7"/>
                  </a:lnTo>
                  <a:lnTo>
                    <a:pt x="0" y="15"/>
                  </a:lnTo>
                  <a:lnTo>
                    <a:pt x="9"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30" name="Freeform 146">
              <a:extLst>
                <a:ext uri="{FF2B5EF4-FFF2-40B4-BE49-F238E27FC236}">
                  <a16:creationId xmlns:a16="http://schemas.microsoft.com/office/drawing/2014/main" id="{2FFD8D20-704C-4343-A2F1-6B6AA3877001}"/>
                </a:ext>
              </a:extLst>
            </p:cNvPr>
            <p:cNvSpPr>
              <a:spLocks/>
            </p:cNvSpPr>
            <p:nvPr/>
          </p:nvSpPr>
          <p:spPr bwMode="auto">
            <a:xfrm>
              <a:off x="893" y="3087"/>
              <a:ext cx="8" cy="259"/>
            </a:xfrm>
            <a:custGeom>
              <a:avLst/>
              <a:gdLst>
                <a:gd name="T0" fmla="*/ 9 w 15"/>
                <a:gd name="T1" fmla="*/ 0 h 517"/>
                <a:gd name="T2" fmla="*/ 0 w 15"/>
                <a:gd name="T3" fmla="*/ 8 h 517"/>
                <a:gd name="T4" fmla="*/ 0 w 15"/>
                <a:gd name="T5" fmla="*/ 517 h 517"/>
                <a:gd name="T6" fmla="*/ 15 w 15"/>
                <a:gd name="T7" fmla="*/ 517 h 517"/>
                <a:gd name="T8" fmla="*/ 15 w 15"/>
                <a:gd name="T9" fmla="*/ 8 h 517"/>
                <a:gd name="T10" fmla="*/ 9 w 15"/>
                <a:gd name="T11" fmla="*/ 15 h 517"/>
                <a:gd name="T12" fmla="*/ 9 w 15"/>
                <a:gd name="T13" fmla="*/ 0 h 517"/>
                <a:gd name="T14" fmla="*/ 0 w 15"/>
                <a:gd name="T15" fmla="*/ 0 h 517"/>
                <a:gd name="T16" fmla="*/ 0 w 15"/>
                <a:gd name="T17" fmla="*/ 8 h 517"/>
                <a:gd name="T18" fmla="*/ 9 w 15"/>
                <a:gd name="T19"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9" y="0"/>
                  </a:moveTo>
                  <a:lnTo>
                    <a:pt x="0" y="8"/>
                  </a:lnTo>
                  <a:lnTo>
                    <a:pt x="0" y="517"/>
                  </a:lnTo>
                  <a:lnTo>
                    <a:pt x="15" y="517"/>
                  </a:lnTo>
                  <a:lnTo>
                    <a:pt x="15" y="8"/>
                  </a:lnTo>
                  <a:lnTo>
                    <a:pt x="9" y="15"/>
                  </a:lnTo>
                  <a:lnTo>
                    <a:pt x="9" y="0"/>
                  </a:lnTo>
                  <a:lnTo>
                    <a:pt x="0" y="0"/>
                  </a:lnTo>
                  <a:lnTo>
                    <a:pt x="0" y="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31" name="Rectangle 147">
              <a:extLst>
                <a:ext uri="{FF2B5EF4-FFF2-40B4-BE49-F238E27FC236}">
                  <a16:creationId xmlns:a16="http://schemas.microsoft.com/office/drawing/2014/main" id="{306F3E23-FAC0-4B9F-A7EA-B68E2A2680D2}"/>
                </a:ext>
              </a:extLst>
            </p:cNvPr>
            <p:cNvSpPr>
              <a:spLocks noChangeArrowheads="1"/>
            </p:cNvSpPr>
            <p:nvPr/>
          </p:nvSpPr>
          <p:spPr bwMode="auto">
            <a:xfrm>
              <a:off x="1050" y="3091"/>
              <a:ext cx="50" cy="254"/>
            </a:xfrm>
            <a:prstGeom prst="rect">
              <a:avLst/>
            </a:prstGeom>
            <a:solidFill>
              <a:srgbClr val="003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32" name="Freeform 148">
              <a:extLst>
                <a:ext uri="{FF2B5EF4-FFF2-40B4-BE49-F238E27FC236}">
                  <a16:creationId xmlns:a16="http://schemas.microsoft.com/office/drawing/2014/main" id="{EDB68149-E5FF-40A3-9D4F-C266B6F6692B}"/>
                </a:ext>
              </a:extLst>
            </p:cNvPr>
            <p:cNvSpPr>
              <a:spLocks/>
            </p:cNvSpPr>
            <p:nvPr/>
          </p:nvSpPr>
          <p:spPr bwMode="auto">
            <a:xfrm>
              <a:off x="1050" y="3087"/>
              <a:ext cx="53" cy="7"/>
            </a:xfrm>
            <a:custGeom>
              <a:avLst/>
              <a:gdLst>
                <a:gd name="T0" fmla="*/ 106 w 106"/>
                <a:gd name="T1" fmla="*/ 8 h 15"/>
                <a:gd name="T2" fmla="*/ 99 w 106"/>
                <a:gd name="T3" fmla="*/ 0 h 15"/>
                <a:gd name="T4" fmla="*/ 0 w 106"/>
                <a:gd name="T5" fmla="*/ 0 h 15"/>
                <a:gd name="T6" fmla="*/ 0 w 106"/>
                <a:gd name="T7" fmla="*/ 15 h 15"/>
                <a:gd name="T8" fmla="*/ 99 w 106"/>
                <a:gd name="T9" fmla="*/ 15 h 15"/>
                <a:gd name="T10" fmla="*/ 91 w 106"/>
                <a:gd name="T11" fmla="*/ 8 h 15"/>
                <a:gd name="T12" fmla="*/ 106 w 106"/>
                <a:gd name="T13" fmla="*/ 8 h 15"/>
                <a:gd name="T14" fmla="*/ 106 w 106"/>
                <a:gd name="T15" fmla="*/ 0 h 15"/>
                <a:gd name="T16" fmla="*/ 99 w 106"/>
                <a:gd name="T17" fmla="*/ 0 h 15"/>
                <a:gd name="T18" fmla="*/ 106 w 106"/>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
                  <a:moveTo>
                    <a:pt x="106" y="8"/>
                  </a:moveTo>
                  <a:lnTo>
                    <a:pt x="99" y="0"/>
                  </a:lnTo>
                  <a:lnTo>
                    <a:pt x="0" y="0"/>
                  </a:lnTo>
                  <a:lnTo>
                    <a:pt x="0" y="15"/>
                  </a:lnTo>
                  <a:lnTo>
                    <a:pt x="99" y="15"/>
                  </a:lnTo>
                  <a:lnTo>
                    <a:pt x="91" y="8"/>
                  </a:lnTo>
                  <a:lnTo>
                    <a:pt x="106" y="8"/>
                  </a:lnTo>
                  <a:lnTo>
                    <a:pt x="106" y="0"/>
                  </a:lnTo>
                  <a:lnTo>
                    <a:pt x="99" y="0"/>
                  </a:lnTo>
                  <a:lnTo>
                    <a:pt x="10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33" name="Freeform 149">
              <a:extLst>
                <a:ext uri="{FF2B5EF4-FFF2-40B4-BE49-F238E27FC236}">
                  <a16:creationId xmlns:a16="http://schemas.microsoft.com/office/drawing/2014/main" id="{B72BF356-ED53-4528-908A-843C030FFA26}"/>
                </a:ext>
              </a:extLst>
            </p:cNvPr>
            <p:cNvSpPr>
              <a:spLocks/>
            </p:cNvSpPr>
            <p:nvPr/>
          </p:nvSpPr>
          <p:spPr bwMode="auto">
            <a:xfrm>
              <a:off x="1096" y="3091"/>
              <a:ext cx="7" cy="258"/>
            </a:xfrm>
            <a:custGeom>
              <a:avLst/>
              <a:gdLst>
                <a:gd name="T0" fmla="*/ 8 w 15"/>
                <a:gd name="T1" fmla="*/ 517 h 517"/>
                <a:gd name="T2" fmla="*/ 15 w 15"/>
                <a:gd name="T3" fmla="*/ 509 h 517"/>
                <a:gd name="T4" fmla="*/ 15 w 15"/>
                <a:gd name="T5" fmla="*/ 0 h 517"/>
                <a:gd name="T6" fmla="*/ 0 w 15"/>
                <a:gd name="T7" fmla="*/ 0 h 517"/>
                <a:gd name="T8" fmla="*/ 0 w 15"/>
                <a:gd name="T9" fmla="*/ 509 h 517"/>
                <a:gd name="T10" fmla="*/ 8 w 15"/>
                <a:gd name="T11" fmla="*/ 502 h 517"/>
                <a:gd name="T12" fmla="*/ 8 w 15"/>
                <a:gd name="T13" fmla="*/ 517 h 517"/>
                <a:gd name="T14" fmla="*/ 15 w 15"/>
                <a:gd name="T15" fmla="*/ 517 h 517"/>
                <a:gd name="T16" fmla="*/ 15 w 15"/>
                <a:gd name="T17" fmla="*/ 509 h 517"/>
                <a:gd name="T18" fmla="*/ 8 w 15"/>
                <a:gd name="T19"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8" y="517"/>
                  </a:moveTo>
                  <a:lnTo>
                    <a:pt x="15" y="509"/>
                  </a:lnTo>
                  <a:lnTo>
                    <a:pt x="15" y="0"/>
                  </a:lnTo>
                  <a:lnTo>
                    <a:pt x="0" y="0"/>
                  </a:lnTo>
                  <a:lnTo>
                    <a:pt x="0" y="509"/>
                  </a:lnTo>
                  <a:lnTo>
                    <a:pt x="8" y="502"/>
                  </a:lnTo>
                  <a:lnTo>
                    <a:pt x="8" y="517"/>
                  </a:lnTo>
                  <a:lnTo>
                    <a:pt x="15" y="517"/>
                  </a:lnTo>
                  <a:lnTo>
                    <a:pt x="15" y="509"/>
                  </a:lnTo>
                  <a:lnTo>
                    <a:pt x="8"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34" name="Freeform 150">
              <a:extLst>
                <a:ext uri="{FF2B5EF4-FFF2-40B4-BE49-F238E27FC236}">
                  <a16:creationId xmlns:a16="http://schemas.microsoft.com/office/drawing/2014/main" id="{BC2D6C54-9F4C-4088-AB89-93C479311983}"/>
                </a:ext>
              </a:extLst>
            </p:cNvPr>
            <p:cNvSpPr>
              <a:spLocks/>
            </p:cNvSpPr>
            <p:nvPr/>
          </p:nvSpPr>
          <p:spPr bwMode="auto">
            <a:xfrm>
              <a:off x="1047" y="3342"/>
              <a:ext cx="53" cy="7"/>
            </a:xfrm>
            <a:custGeom>
              <a:avLst/>
              <a:gdLst>
                <a:gd name="T0" fmla="*/ 0 w 106"/>
                <a:gd name="T1" fmla="*/ 7 h 15"/>
                <a:gd name="T2" fmla="*/ 7 w 106"/>
                <a:gd name="T3" fmla="*/ 15 h 15"/>
                <a:gd name="T4" fmla="*/ 106 w 106"/>
                <a:gd name="T5" fmla="*/ 15 h 15"/>
                <a:gd name="T6" fmla="*/ 106 w 106"/>
                <a:gd name="T7" fmla="*/ 0 h 15"/>
                <a:gd name="T8" fmla="*/ 7 w 106"/>
                <a:gd name="T9" fmla="*/ 0 h 15"/>
                <a:gd name="T10" fmla="*/ 15 w 106"/>
                <a:gd name="T11" fmla="*/ 7 h 15"/>
                <a:gd name="T12" fmla="*/ 0 w 106"/>
                <a:gd name="T13" fmla="*/ 7 h 15"/>
                <a:gd name="T14" fmla="*/ 0 w 106"/>
                <a:gd name="T15" fmla="*/ 15 h 15"/>
                <a:gd name="T16" fmla="*/ 7 w 106"/>
                <a:gd name="T17" fmla="*/ 15 h 15"/>
                <a:gd name="T18" fmla="*/ 0 w 10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
                  <a:moveTo>
                    <a:pt x="0" y="7"/>
                  </a:moveTo>
                  <a:lnTo>
                    <a:pt x="7" y="15"/>
                  </a:lnTo>
                  <a:lnTo>
                    <a:pt x="106" y="15"/>
                  </a:lnTo>
                  <a:lnTo>
                    <a:pt x="106"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35" name="Freeform 151">
              <a:extLst>
                <a:ext uri="{FF2B5EF4-FFF2-40B4-BE49-F238E27FC236}">
                  <a16:creationId xmlns:a16="http://schemas.microsoft.com/office/drawing/2014/main" id="{AED61D71-6D76-4F78-8482-A10B66BCE241}"/>
                </a:ext>
              </a:extLst>
            </p:cNvPr>
            <p:cNvSpPr>
              <a:spLocks/>
            </p:cNvSpPr>
            <p:nvPr/>
          </p:nvSpPr>
          <p:spPr bwMode="auto">
            <a:xfrm>
              <a:off x="1047" y="3087"/>
              <a:ext cx="8" cy="258"/>
            </a:xfrm>
            <a:custGeom>
              <a:avLst/>
              <a:gdLst>
                <a:gd name="T0" fmla="*/ 7 w 15"/>
                <a:gd name="T1" fmla="*/ 0 h 517"/>
                <a:gd name="T2" fmla="*/ 0 w 15"/>
                <a:gd name="T3" fmla="*/ 8 h 517"/>
                <a:gd name="T4" fmla="*/ 0 w 15"/>
                <a:gd name="T5" fmla="*/ 517 h 517"/>
                <a:gd name="T6" fmla="*/ 15 w 15"/>
                <a:gd name="T7" fmla="*/ 517 h 517"/>
                <a:gd name="T8" fmla="*/ 15 w 15"/>
                <a:gd name="T9" fmla="*/ 8 h 517"/>
                <a:gd name="T10" fmla="*/ 7 w 15"/>
                <a:gd name="T11" fmla="*/ 15 h 517"/>
                <a:gd name="T12" fmla="*/ 7 w 15"/>
                <a:gd name="T13" fmla="*/ 0 h 517"/>
                <a:gd name="T14" fmla="*/ 0 w 15"/>
                <a:gd name="T15" fmla="*/ 0 h 517"/>
                <a:gd name="T16" fmla="*/ 0 w 15"/>
                <a:gd name="T17" fmla="*/ 8 h 517"/>
                <a:gd name="T18" fmla="*/ 7 w 15"/>
                <a:gd name="T19"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7" y="0"/>
                  </a:moveTo>
                  <a:lnTo>
                    <a:pt x="0" y="8"/>
                  </a:lnTo>
                  <a:lnTo>
                    <a:pt x="0" y="517"/>
                  </a:lnTo>
                  <a:lnTo>
                    <a:pt x="15" y="517"/>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36" name="Rectangle 152">
              <a:extLst>
                <a:ext uri="{FF2B5EF4-FFF2-40B4-BE49-F238E27FC236}">
                  <a16:creationId xmlns:a16="http://schemas.microsoft.com/office/drawing/2014/main" id="{1B6047AD-72CA-49EA-A5F3-DAD5ADAE615F}"/>
                </a:ext>
              </a:extLst>
            </p:cNvPr>
            <p:cNvSpPr>
              <a:spLocks noChangeArrowheads="1"/>
            </p:cNvSpPr>
            <p:nvPr/>
          </p:nvSpPr>
          <p:spPr bwMode="auto">
            <a:xfrm>
              <a:off x="954" y="3106"/>
              <a:ext cx="87" cy="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37" name="Freeform 153">
              <a:extLst>
                <a:ext uri="{FF2B5EF4-FFF2-40B4-BE49-F238E27FC236}">
                  <a16:creationId xmlns:a16="http://schemas.microsoft.com/office/drawing/2014/main" id="{076383CA-5668-47CA-B7F4-4891068CB7D8}"/>
                </a:ext>
              </a:extLst>
            </p:cNvPr>
            <p:cNvSpPr>
              <a:spLocks/>
            </p:cNvSpPr>
            <p:nvPr/>
          </p:nvSpPr>
          <p:spPr bwMode="auto">
            <a:xfrm>
              <a:off x="954" y="3103"/>
              <a:ext cx="91" cy="7"/>
            </a:xfrm>
            <a:custGeom>
              <a:avLst/>
              <a:gdLst>
                <a:gd name="T0" fmla="*/ 184 w 184"/>
                <a:gd name="T1" fmla="*/ 7 h 15"/>
                <a:gd name="T2" fmla="*/ 176 w 184"/>
                <a:gd name="T3" fmla="*/ 0 h 15"/>
                <a:gd name="T4" fmla="*/ 0 w 184"/>
                <a:gd name="T5" fmla="*/ 0 h 15"/>
                <a:gd name="T6" fmla="*/ 0 w 184"/>
                <a:gd name="T7" fmla="*/ 15 h 15"/>
                <a:gd name="T8" fmla="*/ 176 w 184"/>
                <a:gd name="T9" fmla="*/ 15 h 15"/>
                <a:gd name="T10" fmla="*/ 169 w 184"/>
                <a:gd name="T11" fmla="*/ 7 h 15"/>
                <a:gd name="T12" fmla="*/ 184 w 184"/>
                <a:gd name="T13" fmla="*/ 7 h 15"/>
                <a:gd name="T14" fmla="*/ 184 w 184"/>
                <a:gd name="T15" fmla="*/ 0 h 15"/>
                <a:gd name="T16" fmla="*/ 176 w 184"/>
                <a:gd name="T17" fmla="*/ 0 h 15"/>
                <a:gd name="T18" fmla="*/ 184 w 184"/>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5">
                  <a:moveTo>
                    <a:pt x="184" y="7"/>
                  </a:moveTo>
                  <a:lnTo>
                    <a:pt x="176" y="0"/>
                  </a:lnTo>
                  <a:lnTo>
                    <a:pt x="0" y="0"/>
                  </a:lnTo>
                  <a:lnTo>
                    <a:pt x="0" y="15"/>
                  </a:lnTo>
                  <a:lnTo>
                    <a:pt x="176" y="15"/>
                  </a:lnTo>
                  <a:lnTo>
                    <a:pt x="169" y="7"/>
                  </a:lnTo>
                  <a:lnTo>
                    <a:pt x="184" y="7"/>
                  </a:lnTo>
                  <a:lnTo>
                    <a:pt x="184" y="0"/>
                  </a:lnTo>
                  <a:lnTo>
                    <a:pt x="176" y="0"/>
                  </a:lnTo>
                  <a:lnTo>
                    <a:pt x="18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38" name="Freeform 154">
              <a:extLst>
                <a:ext uri="{FF2B5EF4-FFF2-40B4-BE49-F238E27FC236}">
                  <a16:creationId xmlns:a16="http://schemas.microsoft.com/office/drawing/2014/main" id="{F77F778A-E115-4CF7-812E-350F3372B291}"/>
                </a:ext>
              </a:extLst>
            </p:cNvPr>
            <p:cNvSpPr>
              <a:spLocks/>
            </p:cNvSpPr>
            <p:nvPr/>
          </p:nvSpPr>
          <p:spPr bwMode="auto">
            <a:xfrm>
              <a:off x="1038" y="3106"/>
              <a:ext cx="7" cy="102"/>
            </a:xfrm>
            <a:custGeom>
              <a:avLst/>
              <a:gdLst>
                <a:gd name="T0" fmla="*/ 7 w 15"/>
                <a:gd name="T1" fmla="*/ 204 h 204"/>
                <a:gd name="T2" fmla="*/ 15 w 15"/>
                <a:gd name="T3" fmla="*/ 196 h 204"/>
                <a:gd name="T4" fmla="*/ 15 w 15"/>
                <a:gd name="T5" fmla="*/ 0 h 204"/>
                <a:gd name="T6" fmla="*/ 0 w 15"/>
                <a:gd name="T7" fmla="*/ 0 h 204"/>
                <a:gd name="T8" fmla="*/ 0 w 15"/>
                <a:gd name="T9" fmla="*/ 196 h 204"/>
                <a:gd name="T10" fmla="*/ 7 w 15"/>
                <a:gd name="T11" fmla="*/ 189 h 204"/>
                <a:gd name="T12" fmla="*/ 7 w 15"/>
                <a:gd name="T13" fmla="*/ 204 h 204"/>
                <a:gd name="T14" fmla="*/ 15 w 15"/>
                <a:gd name="T15" fmla="*/ 204 h 204"/>
                <a:gd name="T16" fmla="*/ 15 w 15"/>
                <a:gd name="T17" fmla="*/ 196 h 204"/>
                <a:gd name="T18" fmla="*/ 7 w 15"/>
                <a:gd name="T1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04">
                  <a:moveTo>
                    <a:pt x="7" y="204"/>
                  </a:moveTo>
                  <a:lnTo>
                    <a:pt x="15" y="196"/>
                  </a:lnTo>
                  <a:lnTo>
                    <a:pt x="15" y="0"/>
                  </a:lnTo>
                  <a:lnTo>
                    <a:pt x="0" y="0"/>
                  </a:lnTo>
                  <a:lnTo>
                    <a:pt x="0" y="196"/>
                  </a:lnTo>
                  <a:lnTo>
                    <a:pt x="7" y="189"/>
                  </a:lnTo>
                  <a:lnTo>
                    <a:pt x="7" y="204"/>
                  </a:lnTo>
                  <a:lnTo>
                    <a:pt x="15" y="204"/>
                  </a:lnTo>
                  <a:lnTo>
                    <a:pt x="15" y="196"/>
                  </a:lnTo>
                  <a:lnTo>
                    <a:pt x="7"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39" name="Freeform 155">
              <a:extLst>
                <a:ext uri="{FF2B5EF4-FFF2-40B4-BE49-F238E27FC236}">
                  <a16:creationId xmlns:a16="http://schemas.microsoft.com/office/drawing/2014/main" id="{61353E53-72EA-4FCA-ABF9-1C15E47A3911}"/>
                </a:ext>
              </a:extLst>
            </p:cNvPr>
            <p:cNvSpPr>
              <a:spLocks/>
            </p:cNvSpPr>
            <p:nvPr/>
          </p:nvSpPr>
          <p:spPr bwMode="auto">
            <a:xfrm>
              <a:off x="950" y="3201"/>
              <a:ext cx="91" cy="7"/>
            </a:xfrm>
            <a:custGeom>
              <a:avLst/>
              <a:gdLst>
                <a:gd name="T0" fmla="*/ 0 w 182"/>
                <a:gd name="T1" fmla="*/ 7 h 15"/>
                <a:gd name="T2" fmla="*/ 6 w 182"/>
                <a:gd name="T3" fmla="*/ 15 h 15"/>
                <a:gd name="T4" fmla="*/ 182 w 182"/>
                <a:gd name="T5" fmla="*/ 15 h 15"/>
                <a:gd name="T6" fmla="*/ 182 w 182"/>
                <a:gd name="T7" fmla="*/ 0 h 15"/>
                <a:gd name="T8" fmla="*/ 6 w 182"/>
                <a:gd name="T9" fmla="*/ 0 h 15"/>
                <a:gd name="T10" fmla="*/ 14 w 182"/>
                <a:gd name="T11" fmla="*/ 7 h 15"/>
                <a:gd name="T12" fmla="*/ 0 w 182"/>
                <a:gd name="T13" fmla="*/ 7 h 15"/>
                <a:gd name="T14" fmla="*/ 0 w 182"/>
                <a:gd name="T15" fmla="*/ 15 h 15"/>
                <a:gd name="T16" fmla="*/ 6 w 182"/>
                <a:gd name="T17" fmla="*/ 15 h 15"/>
                <a:gd name="T18" fmla="*/ 0 w 182"/>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15">
                  <a:moveTo>
                    <a:pt x="0" y="7"/>
                  </a:moveTo>
                  <a:lnTo>
                    <a:pt x="6" y="15"/>
                  </a:lnTo>
                  <a:lnTo>
                    <a:pt x="182" y="15"/>
                  </a:lnTo>
                  <a:lnTo>
                    <a:pt x="182" y="0"/>
                  </a:lnTo>
                  <a:lnTo>
                    <a:pt x="6" y="0"/>
                  </a:lnTo>
                  <a:lnTo>
                    <a:pt x="14" y="7"/>
                  </a:lnTo>
                  <a:lnTo>
                    <a:pt x="0" y="7"/>
                  </a:lnTo>
                  <a:lnTo>
                    <a:pt x="0" y="15"/>
                  </a:lnTo>
                  <a:lnTo>
                    <a:pt x="6"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40" name="Freeform 156">
              <a:extLst>
                <a:ext uri="{FF2B5EF4-FFF2-40B4-BE49-F238E27FC236}">
                  <a16:creationId xmlns:a16="http://schemas.microsoft.com/office/drawing/2014/main" id="{D38CFACA-9437-48A8-A4D9-F4DB610B4454}"/>
                </a:ext>
              </a:extLst>
            </p:cNvPr>
            <p:cNvSpPr>
              <a:spLocks/>
            </p:cNvSpPr>
            <p:nvPr/>
          </p:nvSpPr>
          <p:spPr bwMode="auto">
            <a:xfrm>
              <a:off x="950" y="3103"/>
              <a:ext cx="8" cy="101"/>
            </a:xfrm>
            <a:custGeom>
              <a:avLst/>
              <a:gdLst>
                <a:gd name="T0" fmla="*/ 6 w 14"/>
                <a:gd name="T1" fmla="*/ 0 h 203"/>
                <a:gd name="T2" fmla="*/ 0 w 14"/>
                <a:gd name="T3" fmla="*/ 7 h 203"/>
                <a:gd name="T4" fmla="*/ 0 w 14"/>
                <a:gd name="T5" fmla="*/ 203 h 203"/>
                <a:gd name="T6" fmla="*/ 14 w 14"/>
                <a:gd name="T7" fmla="*/ 203 h 203"/>
                <a:gd name="T8" fmla="*/ 14 w 14"/>
                <a:gd name="T9" fmla="*/ 7 h 203"/>
                <a:gd name="T10" fmla="*/ 6 w 14"/>
                <a:gd name="T11" fmla="*/ 15 h 203"/>
                <a:gd name="T12" fmla="*/ 6 w 14"/>
                <a:gd name="T13" fmla="*/ 0 h 203"/>
                <a:gd name="T14" fmla="*/ 0 w 14"/>
                <a:gd name="T15" fmla="*/ 0 h 203"/>
                <a:gd name="T16" fmla="*/ 0 w 14"/>
                <a:gd name="T17" fmla="*/ 7 h 203"/>
                <a:gd name="T18" fmla="*/ 6 w 14"/>
                <a:gd name="T1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03">
                  <a:moveTo>
                    <a:pt x="6" y="0"/>
                  </a:moveTo>
                  <a:lnTo>
                    <a:pt x="0" y="7"/>
                  </a:lnTo>
                  <a:lnTo>
                    <a:pt x="0" y="203"/>
                  </a:lnTo>
                  <a:lnTo>
                    <a:pt x="14" y="203"/>
                  </a:lnTo>
                  <a:lnTo>
                    <a:pt x="14" y="7"/>
                  </a:lnTo>
                  <a:lnTo>
                    <a:pt x="6" y="15"/>
                  </a:lnTo>
                  <a:lnTo>
                    <a:pt x="6" y="0"/>
                  </a:lnTo>
                  <a:lnTo>
                    <a:pt x="0" y="0"/>
                  </a:lnTo>
                  <a:lnTo>
                    <a:pt x="0" y="7"/>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41" name="Rectangle 157">
              <a:extLst>
                <a:ext uri="{FF2B5EF4-FFF2-40B4-BE49-F238E27FC236}">
                  <a16:creationId xmlns:a16="http://schemas.microsoft.com/office/drawing/2014/main" id="{CC099041-98F8-48F3-98ED-021F9701825B}"/>
                </a:ext>
              </a:extLst>
            </p:cNvPr>
            <p:cNvSpPr>
              <a:spLocks noChangeArrowheads="1"/>
            </p:cNvSpPr>
            <p:nvPr/>
          </p:nvSpPr>
          <p:spPr bwMode="auto">
            <a:xfrm>
              <a:off x="957" y="3214"/>
              <a:ext cx="83" cy="11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42" name="Freeform 158">
              <a:extLst>
                <a:ext uri="{FF2B5EF4-FFF2-40B4-BE49-F238E27FC236}">
                  <a16:creationId xmlns:a16="http://schemas.microsoft.com/office/drawing/2014/main" id="{060B2038-A4CD-4656-8AB1-09034929493F}"/>
                </a:ext>
              </a:extLst>
            </p:cNvPr>
            <p:cNvSpPr>
              <a:spLocks/>
            </p:cNvSpPr>
            <p:nvPr/>
          </p:nvSpPr>
          <p:spPr bwMode="auto">
            <a:xfrm>
              <a:off x="957" y="3210"/>
              <a:ext cx="87" cy="8"/>
            </a:xfrm>
            <a:custGeom>
              <a:avLst/>
              <a:gdLst>
                <a:gd name="T0" fmla="*/ 174 w 174"/>
                <a:gd name="T1" fmla="*/ 8 h 16"/>
                <a:gd name="T2" fmla="*/ 167 w 174"/>
                <a:gd name="T3" fmla="*/ 0 h 16"/>
                <a:gd name="T4" fmla="*/ 0 w 174"/>
                <a:gd name="T5" fmla="*/ 0 h 16"/>
                <a:gd name="T6" fmla="*/ 0 w 174"/>
                <a:gd name="T7" fmla="*/ 16 h 16"/>
                <a:gd name="T8" fmla="*/ 167 w 174"/>
                <a:gd name="T9" fmla="*/ 16 h 16"/>
                <a:gd name="T10" fmla="*/ 159 w 174"/>
                <a:gd name="T11" fmla="*/ 8 h 16"/>
                <a:gd name="T12" fmla="*/ 174 w 174"/>
                <a:gd name="T13" fmla="*/ 8 h 16"/>
                <a:gd name="T14" fmla="*/ 174 w 174"/>
                <a:gd name="T15" fmla="*/ 0 h 16"/>
                <a:gd name="T16" fmla="*/ 167 w 174"/>
                <a:gd name="T17" fmla="*/ 0 h 16"/>
                <a:gd name="T18" fmla="*/ 174 w 174"/>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6">
                  <a:moveTo>
                    <a:pt x="174" y="8"/>
                  </a:moveTo>
                  <a:lnTo>
                    <a:pt x="167" y="0"/>
                  </a:lnTo>
                  <a:lnTo>
                    <a:pt x="0" y="0"/>
                  </a:lnTo>
                  <a:lnTo>
                    <a:pt x="0" y="16"/>
                  </a:lnTo>
                  <a:lnTo>
                    <a:pt x="167" y="16"/>
                  </a:lnTo>
                  <a:lnTo>
                    <a:pt x="159" y="8"/>
                  </a:lnTo>
                  <a:lnTo>
                    <a:pt x="174" y="8"/>
                  </a:lnTo>
                  <a:lnTo>
                    <a:pt x="174" y="0"/>
                  </a:lnTo>
                  <a:lnTo>
                    <a:pt x="167" y="0"/>
                  </a:lnTo>
                  <a:lnTo>
                    <a:pt x="17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43" name="Freeform 159">
              <a:extLst>
                <a:ext uri="{FF2B5EF4-FFF2-40B4-BE49-F238E27FC236}">
                  <a16:creationId xmlns:a16="http://schemas.microsoft.com/office/drawing/2014/main" id="{D27B02F6-C149-469D-B39A-E12CDC84CC1D}"/>
                </a:ext>
              </a:extLst>
            </p:cNvPr>
            <p:cNvSpPr>
              <a:spLocks/>
            </p:cNvSpPr>
            <p:nvPr/>
          </p:nvSpPr>
          <p:spPr bwMode="auto">
            <a:xfrm>
              <a:off x="1036" y="3214"/>
              <a:ext cx="8" cy="120"/>
            </a:xfrm>
            <a:custGeom>
              <a:avLst/>
              <a:gdLst>
                <a:gd name="T0" fmla="*/ 8 w 15"/>
                <a:gd name="T1" fmla="*/ 242 h 242"/>
                <a:gd name="T2" fmla="*/ 15 w 15"/>
                <a:gd name="T3" fmla="*/ 235 h 242"/>
                <a:gd name="T4" fmla="*/ 15 w 15"/>
                <a:gd name="T5" fmla="*/ 0 h 242"/>
                <a:gd name="T6" fmla="*/ 0 w 15"/>
                <a:gd name="T7" fmla="*/ 0 h 242"/>
                <a:gd name="T8" fmla="*/ 0 w 15"/>
                <a:gd name="T9" fmla="*/ 235 h 242"/>
                <a:gd name="T10" fmla="*/ 8 w 15"/>
                <a:gd name="T11" fmla="*/ 227 h 242"/>
                <a:gd name="T12" fmla="*/ 8 w 15"/>
                <a:gd name="T13" fmla="*/ 242 h 242"/>
                <a:gd name="T14" fmla="*/ 15 w 15"/>
                <a:gd name="T15" fmla="*/ 242 h 242"/>
                <a:gd name="T16" fmla="*/ 15 w 15"/>
                <a:gd name="T17" fmla="*/ 235 h 242"/>
                <a:gd name="T18" fmla="*/ 8 w 15"/>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42">
                  <a:moveTo>
                    <a:pt x="8" y="242"/>
                  </a:moveTo>
                  <a:lnTo>
                    <a:pt x="15" y="235"/>
                  </a:lnTo>
                  <a:lnTo>
                    <a:pt x="15" y="0"/>
                  </a:lnTo>
                  <a:lnTo>
                    <a:pt x="0" y="0"/>
                  </a:lnTo>
                  <a:lnTo>
                    <a:pt x="0" y="235"/>
                  </a:lnTo>
                  <a:lnTo>
                    <a:pt x="8" y="227"/>
                  </a:lnTo>
                  <a:lnTo>
                    <a:pt x="8" y="242"/>
                  </a:lnTo>
                  <a:lnTo>
                    <a:pt x="15" y="242"/>
                  </a:lnTo>
                  <a:lnTo>
                    <a:pt x="15" y="235"/>
                  </a:lnTo>
                  <a:lnTo>
                    <a:pt x="8"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44" name="Freeform 160">
              <a:extLst>
                <a:ext uri="{FF2B5EF4-FFF2-40B4-BE49-F238E27FC236}">
                  <a16:creationId xmlns:a16="http://schemas.microsoft.com/office/drawing/2014/main" id="{BC591881-6A8D-4123-B2D6-C0D1D9689323}"/>
                </a:ext>
              </a:extLst>
            </p:cNvPr>
            <p:cNvSpPr>
              <a:spLocks/>
            </p:cNvSpPr>
            <p:nvPr/>
          </p:nvSpPr>
          <p:spPr bwMode="auto">
            <a:xfrm>
              <a:off x="953" y="3327"/>
              <a:ext cx="87" cy="7"/>
            </a:xfrm>
            <a:custGeom>
              <a:avLst/>
              <a:gdLst>
                <a:gd name="T0" fmla="*/ 0 w 175"/>
                <a:gd name="T1" fmla="*/ 8 h 15"/>
                <a:gd name="T2" fmla="*/ 8 w 175"/>
                <a:gd name="T3" fmla="*/ 15 h 15"/>
                <a:gd name="T4" fmla="*/ 175 w 175"/>
                <a:gd name="T5" fmla="*/ 15 h 15"/>
                <a:gd name="T6" fmla="*/ 175 w 175"/>
                <a:gd name="T7" fmla="*/ 0 h 15"/>
                <a:gd name="T8" fmla="*/ 8 w 175"/>
                <a:gd name="T9" fmla="*/ 0 h 15"/>
                <a:gd name="T10" fmla="*/ 16 w 175"/>
                <a:gd name="T11" fmla="*/ 8 h 15"/>
                <a:gd name="T12" fmla="*/ 0 w 175"/>
                <a:gd name="T13" fmla="*/ 8 h 15"/>
                <a:gd name="T14" fmla="*/ 0 w 175"/>
                <a:gd name="T15" fmla="*/ 15 h 15"/>
                <a:gd name="T16" fmla="*/ 8 w 175"/>
                <a:gd name="T17" fmla="*/ 15 h 15"/>
                <a:gd name="T18" fmla="*/ 0 w 175"/>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5">
                  <a:moveTo>
                    <a:pt x="0" y="8"/>
                  </a:moveTo>
                  <a:lnTo>
                    <a:pt x="8" y="15"/>
                  </a:lnTo>
                  <a:lnTo>
                    <a:pt x="175" y="15"/>
                  </a:lnTo>
                  <a:lnTo>
                    <a:pt x="175" y="0"/>
                  </a:lnTo>
                  <a:lnTo>
                    <a:pt x="8" y="0"/>
                  </a:lnTo>
                  <a:lnTo>
                    <a:pt x="16"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45" name="Freeform 161">
              <a:extLst>
                <a:ext uri="{FF2B5EF4-FFF2-40B4-BE49-F238E27FC236}">
                  <a16:creationId xmlns:a16="http://schemas.microsoft.com/office/drawing/2014/main" id="{DF317744-40C6-4417-86C5-5E2AA20E66D7}"/>
                </a:ext>
              </a:extLst>
            </p:cNvPr>
            <p:cNvSpPr>
              <a:spLocks/>
            </p:cNvSpPr>
            <p:nvPr/>
          </p:nvSpPr>
          <p:spPr bwMode="auto">
            <a:xfrm>
              <a:off x="953" y="3210"/>
              <a:ext cx="8" cy="121"/>
            </a:xfrm>
            <a:custGeom>
              <a:avLst/>
              <a:gdLst>
                <a:gd name="T0" fmla="*/ 8 w 16"/>
                <a:gd name="T1" fmla="*/ 0 h 243"/>
                <a:gd name="T2" fmla="*/ 0 w 16"/>
                <a:gd name="T3" fmla="*/ 8 h 243"/>
                <a:gd name="T4" fmla="*/ 0 w 16"/>
                <a:gd name="T5" fmla="*/ 243 h 243"/>
                <a:gd name="T6" fmla="*/ 16 w 16"/>
                <a:gd name="T7" fmla="*/ 243 h 243"/>
                <a:gd name="T8" fmla="*/ 16 w 16"/>
                <a:gd name="T9" fmla="*/ 8 h 243"/>
                <a:gd name="T10" fmla="*/ 8 w 16"/>
                <a:gd name="T11" fmla="*/ 16 h 243"/>
                <a:gd name="T12" fmla="*/ 8 w 16"/>
                <a:gd name="T13" fmla="*/ 0 h 243"/>
                <a:gd name="T14" fmla="*/ 0 w 16"/>
                <a:gd name="T15" fmla="*/ 0 h 243"/>
                <a:gd name="T16" fmla="*/ 0 w 16"/>
                <a:gd name="T17" fmla="*/ 8 h 243"/>
                <a:gd name="T18" fmla="*/ 8 w 16"/>
                <a:gd name="T1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43">
                  <a:moveTo>
                    <a:pt x="8" y="0"/>
                  </a:moveTo>
                  <a:lnTo>
                    <a:pt x="0" y="8"/>
                  </a:lnTo>
                  <a:lnTo>
                    <a:pt x="0" y="243"/>
                  </a:lnTo>
                  <a:lnTo>
                    <a:pt x="16" y="243"/>
                  </a:lnTo>
                  <a:lnTo>
                    <a:pt x="16" y="8"/>
                  </a:lnTo>
                  <a:lnTo>
                    <a:pt x="8" y="16"/>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46" name="Rectangle 162">
              <a:extLst>
                <a:ext uri="{FF2B5EF4-FFF2-40B4-BE49-F238E27FC236}">
                  <a16:creationId xmlns:a16="http://schemas.microsoft.com/office/drawing/2014/main" id="{74D533B5-AA1E-43AF-A60B-5E72E946C5A6}"/>
                </a:ext>
              </a:extLst>
            </p:cNvPr>
            <p:cNvSpPr>
              <a:spLocks noChangeArrowheads="1"/>
            </p:cNvSpPr>
            <p:nvPr/>
          </p:nvSpPr>
          <p:spPr bwMode="auto">
            <a:xfrm>
              <a:off x="681" y="3092"/>
              <a:ext cx="110" cy="255"/>
            </a:xfrm>
            <a:prstGeom prst="rect">
              <a:avLst/>
            </a:prstGeom>
            <a:solidFill>
              <a:srgbClr val="007F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47" name="Freeform 163">
              <a:extLst>
                <a:ext uri="{FF2B5EF4-FFF2-40B4-BE49-F238E27FC236}">
                  <a16:creationId xmlns:a16="http://schemas.microsoft.com/office/drawing/2014/main" id="{E5E821F2-443F-4173-A64C-340316886CFA}"/>
                </a:ext>
              </a:extLst>
            </p:cNvPr>
            <p:cNvSpPr>
              <a:spLocks/>
            </p:cNvSpPr>
            <p:nvPr/>
          </p:nvSpPr>
          <p:spPr bwMode="auto">
            <a:xfrm>
              <a:off x="681" y="3088"/>
              <a:ext cx="113" cy="8"/>
            </a:xfrm>
            <a:custGeom>
              <a:avLst/>
              <a:gdLst>
                <a:gd name="T0" fmla="*/ 226 w 226"/>
                <a:gd name="T1" fmla="*/ 8 h 15"/>
                <a:gd name="T2" fmla="*/ 219 w 226"/>
                <a:gd name="T3" fmla="*/ 0 h 15"/>
                <a:gd name="T4" fmla="*/ 0 w 226"/>
                <a:gd name="T5" fmla="*/ 0 h 15"/>
                <a:gd name="T6" fmla="*/ 0 w 226"/>
                <a:gd name="T7" fmla="*/ 15 h 15"/>
                <a:gd name="T8" fmla="*/ 219 w 226"/>
                <a:gd name="T9" fmla="*/ 15 h 15"/>
                <a:gd name="T10" fmla="*/ 211 w 226"/>
                <a:gd name="T11" fmla="*/ 8 h 15"/>
                <a:gd name="T12" fmla="*/ 226 w 226"/>
                <a:gd name="T13" fmla="*/ 8 h 15"/>
                <a:gd name="T14" fmla="*/ 226 w 226"/>
                <a:gd name="T15" fmla="*/ 0 h 15"/>
                <a:gd name="T16" fmla="*/ 219 w 226"/>
                <a:gd name="T17" fmla="*/ 0 h 15"/>
                <a:gd name="T18" fmla="*/ 226 w 226"/>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5">
                  <a:moveTo>
                    <a:pt x="226" y="8"/>
                  </a:moveTo>
                  <a:lnTo>
                    <a:pt x="219" y="0"/>
                  </a:lnTo>
                  <a:lnTo>
                    <a:pt x="0" y="0"/>
                  </a:lnTo>
                  <a:lnTo>
                    <a:pt x="0" y="15"/>
                  </a:lnTo>
                  <a:lnTo>
                    <a:pt x="219" y="15"/>
                  </a:lnTo>
                  <a:lnTo>
                    <a:pt x="211" y="8"/>
                  </a:lnTo>
                  <a:lnTo>
                    <a:pt x="226" y="8"/>
                  </a:lnTo>
                  <a:lnTo>
                    <a:pt x="226" y="0"/>
                  </a:lnTo>
                  <a:lnTo>
                    <a:pt x="219" y="0"/>
                  </a:lnTo>
                  <a:lnTo>
                    <a:pt x="22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48" name="Freeform 164">
              <a:extLst>
                <a:ext uri="{FF2B5EF4-FFF2-40B4-BE49-F238E27FC236}">
                  <a16:creationId xmlns:a16="http://schemas.microsoft.com/office/drawing/2014/main" id="{57674813-E0BF-4A4C-9A3C-31F6C93548B9}"/>
                </a:ext>
              </a:extLst>
            </p:cNvPr>
            <p:cNvSpPr>
              <a:spLocks/>
            </p:cNvSpPr>
            <p:nvPr/>
          </p:nvSpPr>
          <p:spPr bwMode="auto">
            <a:xfrm>
              <a:off x="787" y="3092"/>
              <a:ext cx="7" cy="259"/>
            </a:xfrm>
            <a:custGeom>
              <a:avLst/>
              <a:gdLst>
                <a:gd name="T0" fmla="*/ 8 w 15"/>
                <a:gd name="T1" fmla="*/ 517 h 517"/>
                <a:gd name="T2" fmla="*/ 15 w 15"/>
                <a:gd name="T3" fmla="*/ 509 h 517"/>
                <a:gd name="T4" fmla="*/ 15 w 15"/>
                <a:gd name="T5" fmla="*/ 0 h 517"/>
                <a:gd name="T6" fmla="*/ 0 w 15"/>
                <a:gd name="T7" fmla="*/ 0 h 517"/>
                <a:gd name="T8" fmla="*/ 0 w 15"/>
                <a:gd name="T9" fmla="*/ 509 h 517"/>
                <a:gd name="T10" fmla="*/ 8 w 15"/>
                <a:gd name="T11" fmla="*/ 502 h 517"/>
                <a:gd name="T12" fmla="*/ 8 w 15"/>
                <a:gd name="T13" fmla="*/ 517 h 517"/>
                <a:gd name="T14" fmla="*/ 15 w 15"/>
                <a:gd name="T15" fmla="*/ 517 h 517"/>
                <a:gd name="T16" fmla="*/ 15 w 15"/>
                <a:gd name="T17" fmla="*/ 509 h 517"/>
                <a:gd name="T18" fmla="*/ 8 w 15"/>
                <a:gd name="T19"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8" y="517"/>
                  </a:moveTo>
                  <a:lnTo>
                    <a:pt x="15" y="509"/>
                  </a:lnTo>
                  <a:lnTo>
                    <a:pt x="15" y="0"/>
                  </a:lnTo>
                  <a:lnTo>
                    <a:pt x="0" y="0"/>
                  </a:lnTo>
                  <a:lnTo>
                    <a:pt x="0" y="509"/>
                  </a:lnTo>
                  <a:lnTo>
                    <a:pt x="8" y="502"/>
                  </a:lnTo>
                  <a:lnTo>
                    <a:pt x="8" y="517"/>
                  </a:lnTo>
                  <a:lnTo>
                    <a:pt x="15" y="517"/>
                  </a:lnTo>
                  <a:lnTo>
                    <a:pt x="15" y="509"/>
                  </a:lnTo>
                  <a:lnTo>
                    <a:pt x="8"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49" name="Freeform 165">
              <a:extLst>
                <a:ext uri="{FF2B5EF4-FFF2-40B4-BE49-F238E27FC236}">
                  <a16:creationId xmlns:a16="http://schemas.microsoft.com/office/drawing/2014/main" id="{5333AAE8-0555-4822-8558-348030F8BA5E}"/>
                </a:ext>
              </a:extLst>
            </p:cNvPr>
            <p:cNvSpPr>
              <a:spLocks/>
            </p:cNvSpPr>
            <p:nvPr/>
          </p:nvSpPr>
          <p:spPr bwMode="auto">
            <a:xfrm>
              <a:off x="677" y="3343"/>
              <a:ext cx="114" cy="8"/>
            </a:xfrm>
            <a:custGeom>
              <a:avLst/>
              <a:gdLst>
                <a:gd name="T0" fmla="*/ 0 w 227"/>
                <a:gd name="T1" fmla="*/ 7 h 15"/>
                <a:gd name="T2" fmla="*/ 8 w 227"/>
                <a:gd name="T3" fmla="*/ 15 h 15"/>
                <a:gd name="T4" fmla="*/ 227 w 227"/>
                <a:gd name="T5" fmla="*/ 15 h 15"/>
                <a:gd name="T6" fmla="*/ 227 w 227"/>
                <a:gd name="T7" fmla="*/ 0 h 15"/>
                <a:gd name="T8" fmla="*/ 8 w 227"/>
                <a:gd name="T9" fmla="*/ 0 h 15"/>
                <a:gd name="T10" fmla="*/ 15 w 227"/>
                <a:gd name="T11" fmla="*/ 7 h 15"/>
                <a:gd name="T12" fmla="*/ 0 w 227"/>
                <a:gd name="T13" fmla="*/ 7 h 15"/>
                <a:gd name="T14" fmla="*/ 0 w 227"/>
                <a:gd name="T15" fmla="*/ 15 h 15"/>
                <a:gd name="T16" fmla="*/ 8 w 227"/>
                <a:gd name="T17" fmla="*/ 15 h 15"/>
                <a:gd name="T18" fmla="*/ 0 w 227"/>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
                  <a:moveTo>
                    <a:pt x="0" y="7"/>
                  </a:moveTo>
                  <a:lnTo>
                    <a:pt x="8" y="15"/>
                  </a:lnTo>
                  <a:lnTo>
                    <a:pt x="227" y="15"/>
                  </a:lnTo>
                  <a:lnTo>
                    <a:pt x="227"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50" name="Freeform 166">
              <a:extLst>
                <a:ext uri="{FF2B5EF4-FFF2-40B4-BE49-F238E27FC236}">
                  <a16:creationId xmlns:a16="http://schemas.microsoft.com/office/drawing/2014/main" id="{5C893AF0-C6E7-4213-9E60-4846B3F4B832}"/>
                </a:ext>
              </a:extLst>
            </p:cNvPr>
            <p:cNvSpPr>
              <a:spLocks/>
            </p:cNvSpPr>
            <p:nvPr/>
          </p:nvSpPr>
          <p:spPr bwMode="auto">
            <a:xfrm>
              <a:off x="677" y="3088"/>
              <a:ext cx="8" cy="259"/>
            </a:xfrm>
            <a:custGeom>
              <a:avLst/>
              <a:gdLst>
                <a:gd name="T0" fmla="*/ 8 w 15"/>
                <a:gd name="T1" fmla="*/ 0 h 517"/>
                <a:gd name="T2" fmla="*/ 0 w 15"/>
                <a:gd name="T3" fmla="*/ 8 h 517"/>
                <a:gd name="T4" fmla="*/ 0 w 15"/>
                <a:gd name="T5" fmla="*/ 517 h 517"/>
                <a:gd name="T6" fmla="*/ 15 w 15"/>
                <a:gd name="T7" fmla="*/ 517 h 517"/>
                <a:gd name="T8" fmla="*/ 15 w 15"/>
                <a:gd name="T9" fmla="*/ 8 h 517"/>
                <a:gd name="T10" fmla="*/ 8 w 15"/>
                <a:gd name="T11" fmla="*/ 15 h 517"/>
                <a:gd name="T12" fmla="*/ 8 w 15"/>
                <a:gd name="T13" fmla="*/ 0 h 517"/>
                <a:gd name="T14" fmla="*/ 0 w 15"/>
                <a:gd name="T15" fmla="*/ 0 h 517"/>
                <a:gd name="T16" fmla="*/ 0 w 15"/>
                <a:gd name="T17" fmla="*/ 8 h 517"/>
                <a:gd name="T18" fmla="*/ 8 w 15"/>
                <a:gd name="T19"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8" y="0"/>
                  </a:moveTo>
                  <a:lnTo>
                    <a:pt x="0" y="8"/>
                  </a:lnTo>
                  <a:lnTo>
                    <a:pt x="0" y="517"/>
                  </a:lnTo>
                  <a:lnTo>
                    <a:pt x="15" y="517"/>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51" name="Rectangle 167">
              <a:extLst>
                <a:ext uri="{FF2B5EF4-FFF2-40B4-BE49-F238E27FC236}">
                  <a16:creationId xmlns:a16="http://schemas.microsoft.com/office/drawing/2014/main" id="{86EFA8BB-8E92-4115-8D51-14CC928D86B1}"/>
                </a:ext>
              </a:extLst>
            </p:cNvPr>
            <p:cNvSpPr>
              <a:spLocks noChangeArrowheads="1"/>
            </p:cNvSpPr>
            <p:nvPr/>
          </p:nvSpPr>
          <p:spPr bwMode="auto">
            <a:xfrm>
              <a:off x="635" y="3092"/>
              <a:ext cx="49" cy="255"/>
            </a:xfrm>
            <a:prstGeom prst="rect">
              <a:avLst/>
            </a:prstGeom>
            <a:solidFill>
              <a:srgbClr val="003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52" name="Freeform 168">
              <a:extLst>
                <a:ext uri="{FF2B5EF4-FFF2-40B4-BE49-F238E27FC236}">
                  <a16:creationId xmlns:a16="http://schemas.microsoft.com/office/drawing/2014/main" id="{C13FED2F-582C-4CEB-BA64-DC9A704BA709}"/>
                </a:ext>
              </a:extLst>
            </p:cNvPr>
            <p:cNvSpPr>
              <a:spLocks/>
            </p:cNvSpPr>
            <p:nvPr/>
          </p:nvSpPr>
          <p:spPr bwMode="auto">
            <a:xfrm>
              <a:off x="635" y="3088"/>
              <a:ext cx="53" cy="8"/>
            </a:xfrm>
            <a:custGeom>
              <a:avLst/>
              <a:gdLst>
                <a:gd name="T0" fmla="*/ 106 w 106"/>
                <a:gd name="T1" fmla="*/ 8 h 15"/>
                <a:gd name="T2" fmla="*/ 98 w 106"/>
                <a:gd name="T3" fmla="*/ 0 h 15"/>
                <a:gd name="T4" fmla="*/ 0 w 106"/>
                <a:gd name="T5" fmla="*/ 0 h 15"/>
                <a:gd name="T6" fmla="*/ 0 w 106"/>
                <a:gd name="T7" fmla="*/ 15 h 15"/>
                <a:gd name="T8" fmla="*/ 98 w 106"/>
                <a:gd name="T9" fmla="*/ 15 h 15"/>
                <a:gd name="T10" fmla="*/ 91 w 106"/>
                <a:gd name="T11" fmla="*/ 8 h 15"/>
                <a:gd name="T12" fmla="*/ 106 w 106"/>
                <a:gd name="T13" fmla="*/ 8 h 15"/>
                <a:gd name="T14" fmla="*/ 106 w 106"/>
                <a:gd name="T15" fmla="*/ 0 h 15"/>
                <a:gd name="T16" fmla="*/ 98 w 106"/>
                <a:gd name="T17" fmla="*/ 0 h 15"/>
                <a:gd name="T18" fmla="*/ 106 w 106"/>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
                  <a:moveTo>
                    <a:pt x="106" y="8"/>
                  </a:moveTo>
                  <a:lnTo>
                    <a:pt x="98" y="0"/>
                  </a:lnTo>
                  <a:lnTo>
                    <a:pt x="0" y="0"/>
                  </a:lnTo>
                  <a:lnTo>
                    <a:pt x="0" y="15"/>
                  </a:lnTo>
                  <a:lnTo>
                    <a:pt x="98" y="15"/>
                  </a:lnTo>
                  <a:lnTo>
                    <a:pt x="91" y="8"/>
                  </a:lnTo>
                  <a:lnTo>
                    <a:pt x="106" y="8"/>
                  </a:lnTo>
                  <a:lnTo>
                    <a:pt x="106" y="0"/>
                  </a:lnTo>
                  <a:lnTo>
                    <a:pt x="98" y="0"/>
                  </a:lnTo>
                  <a:lnTo>
                    <a:pt x="10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53" name="Freeform 169">
              <a:extLst>
                <a:ext uri="{FF2B5EF4-FFF2-40B4-BE49-F238E27FC236}">
                  <a16:creationId xmlns:a16="http://schemas.microsoft.com/office/drawing/2014/main" id="{2E9E21FF-6C68-4446-9A81-B684CBE5419C}"/>
                </a:ext>
              </a:extLst>
            </p:cNvPr>
            <p:cNvSpPr>
              <a:spLocks/>
            </p:cNvSpPr>
            <p:nvPr/>
          </p:nvSpPr>
          <p:spPr bwMode="auto">
            <a:xfrm>
              <a:off x="680" y="3092"/>
              <a:ext cx="8" cy="259"/>
            </a:xfrm>
            <a:custGeom>
              <a:avLst/>
              <a:gdLst>
                <a:gd name="T0" fmla="*/ 7 w 15"/>
                <a:gd name="T1" fmla="*/ 517 h 517"/>
                <a:gd name="T2" fmla="*/ 15 w 15"/>
                <a:gd name="T3" fmla="*/ 509 h 517"/>
                <a:gd name="T4" fmla="*/ 15 w 15"/>
                <a:gd name="T5" fmla="*/ 0 h 517"/>
                <a:gd name="T6" fmla="*/ 0 w 15"/>
                <a:gd name="T7" fmla="*/ 0 h 517"/>
                <a:gd name="T8" fmla="*/ 0 w 15"/>
                <a:gd name="T9" fmla="*/ 509 h 517"/>
                <a:gd name="T10" fmla="*/ 7 w 15"/>
                <a:gd name="T11" fmla="*/ 502 h 517"/>
                <a:gd name="T12" fmla="*/ 7 w 15"/>
                <a:gd name="T13" fmla="*/ 517 h 517"/>
                <a:gd name="T14" fmla="*/ 15 w 15"/>
                <a:gd name="T15" fmla="*/ 517 h 517"/>
                <a:gd name="T16" fmla="*/ 15 w 15"/>
                <a:gd name="T17" fmla="*/ 509 h 517"/>
                <a:gd name="T18" fmla="*/ 7 w 15"/>
                <a:gd name="T19"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7" y="517"/>
                  </a:moveTo>
                  <a:lnTo>
                    <a:pt x="15" y="509"/>
                  </a:lnTo>
                  <a:lnTo>
                    <a:pt x="15" y="0"/>
                  </a:lnTo>
                  <a:lnTo>
                    <a:pt x="0" y="0"/>
                  </a:lnTo>
                  <a:lnTo>
                    <a:pt x="0" y="509"/>
                  </a:lnTo>
                  <a:lnTo>
                    <a:pt x="7" y="502"/>
                  </a:lnTo>
                  <a:lnTo>
                    <a:pt x="7" y="517"/>
                  </a:lnTo>
                  <a:lnTo>
                    <a:pt x="15" y="517"/>
                  </a:lnTo>
                  <a:lnTo>
                    <a:pt x="15" y="509"/>
                  </a:lnTo>
                  <a:lnTo>
                    <a:pt x="7"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54" name="Freeform 170">
              <a:extLst>
                <a:ext uri="{FF2B5EF4-FFF2-40B4-BE49-F238E27FC236}">
                  <a16:creationId xmlns:a16="http://schemas.microsoft.com/office/drawing/2014/main" id="{768297F1-0DE5-41F8-B11A-9A4A089C06C6}"/>
                </a:ext>
              </a:extLst>
            </p:cNvPr>
            <p:cNvSpPr>
              <a:spLocks/>
            </p:cNvSpPr>
            <p:nvPr/>
          </p:nvSpPr>
          <p:spPr bwMode="auto">
            <a:xfrm>
              <a:off x="631" y="3343"/>
              <a:ext cx="53" cy="8"/>
            </a:xfrm>
            <a:custGeom>
              <a:avLst/>
              <a:gdLst>
                <a:gd name="T0" fmla="*/ 0 w 106"/>
                <a:gd name="T1" fmla="*/ 7 h 15"/>
                <a:gd name="T2" fmla="*/ 8 w 106"/>
                <a:gd name="T3" fmla="*/ 15 h 15"/>
                <a:gd name="T4" fmla="*/ 106 w 106"/>
                <a:gd name="T5" fmla="*/ 15 h 15"/>
                <a:gd name="T6" fmla="*/ 106 w 106"/>
                <a:gd name="T7" fmla="*/ 0 h 15"/>
                <a:gd name="T8" fmla="*/ 8 w 106"/>
                <a:gd name="T9" fmla="*/ 0 h 15"/>
                <a:gd name="T10" fmla="*/ 16 w 106"/>
                <a:gd name="T11" fmla="*/ 7 h 15"/>
                <a:gd name="T12" fmla="*/ 0 w 106"/>
                <a:gd name="T13" fmla="*/ 7 h 15"/>
                <a:gd name="T14" fmla="*/ 0 w 106"/>
                <a:gd name="T15" fmla="*/ 15 h 15"/>
                <a:gd name="T16" fmla="*/ 8 w 106"/>
                <a:gd name="T17" fmla="*/ 15 h 15"/>
                <a:gd name="T18" fmla="*/ 0 w 10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
                  <a:moveTo>
                    <a:pt x="0" y="7"/>
                  </a:moveTo>
                  <a:lnTo>
                    <a:pt x="8" y="15"/>
                  </a:lnTo>
                  <a:lnTo>
                    <a:pt x="106" y="15"/>
                  </a:lnTo>
                  <a:lnTo>
                    <a:pt x="106" y="0"/>
                  </a:lnTo>
                  <a:lnTo>
                    <a:pt x="8" y="0"/>
                  </a:lnTo>
                  <a:lnTo>
                    <a:pt x="16"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55" name="Freeform 171">
              <a:extLst>
                <a:ext uri="{FF2B5EF4-FFF2-40B4-BE49-F238E27FC236}">
                  <a16:creationId xmlns:a16="http://schemas.microsoft.com/office/drawing/2014/main" id="{5E0CF9DE-9483-4056-956D-2EDD25BCBB06}"/>
                </a:ext>
              </a:extLst>
            </p:cNvPr>
            <p:cNvSpPr>
              <a:spLocks/>
            </p:cNvSpPr>
            <p:nvPr/>
          </p:nvSpPr>
          <p:spPr bwMode="auto">
            <a:xfrm>
              <a:off x="631" y="3088"/>
              <a:ext cx="8" cy="259"/>
            </a:xfrm>
            <a:custGeom>
              <a:avLst/>
              <a:gdLst>
                <a:gd name="T0" fmla="*/ 8 w 16"/>
                <a:gd name="T1" fmla="*/ 0 h 517"/>
                <a:gd name="T2" fmla="*/ 0 w 16"/>
                <a:gd name="T3" fmla="*/ 8 h 517"/>
                <a:gd name="T4" fmla="*/ 0 w 16"/>
                <a:gd name="T5" fmla="*/ 517 h 517"/>
                <a:gd name="T6" fmla="*/ 16 w 16"/>
                <a:gd name="T7" fmla="*/ 517 h 517"/>
                <a:gd name="T8" fmla="*/ 16 w 16"/>
                <a:gd name="T9" fmla="*/ 8 h 517"/>
                <a:gd name="T10" fmla="*/ 8 w 16"/>
                <a:gd name="T11" fmla="*/ 15 h 517"/>
                <a:gd name="T12" fmla="*/ 8 w 16"/>
                <a:gd name="T13" fmla="*/ 0 h 517"/>
                <a:gd name="T14" fmla="*/ 0 w 16"/>
                <a:gd name="T15" fmla="*/ 0 h 517"/>
                <a:gd name="T16" fmla="*/ 0 w 16"/>
                <a:gd name="T17" fmla="*/ 8 h 517"/>
                <a:gd name="T18" fmla="*/ 8 w 16"/>
                <a:gd name="T19"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17">
                  <a:moveTo>
                    <a:pt x="8" y="0"/>
                  </a:moveTo>
                  <a:lnTo>
                    <a:pt x="0" y="8"/>
                  </a:lnTo>
                  <a:lnTo>
                    <a:pt x="0" y="517"/>
                  </a:lnTo>
                  <a:lnTo>
                    <a:pt x="16" y="517"/>
                  </a:lnTo>
                  <a:lnTo>
                    <a:pt x="16"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56" name="Rectangle 172">
              <a:extLst>
                <a:ext uri="{FF2B5EF4-FFF2-40B4-BE49-F238E27FC236}">
                  <a16:creationId xmlns:a16="http://schemas.microsoft.com/office/drawing/2014/main" id="{AD14640D-50CA-4104-A54D-1C259A7BC390}"/>
                </a:ext>
              </a:extLst>
            </p:cNvPr>
            <p:cNvSpPr>
              <a:spLocks noChangeArrowheads="1"/>
            </p:cNvSpPr>
            <p:nvPr/>
          </p:nvSpPr>
          <p:spPr bwMode="auto">
            <a:xfrm>
              <a:off x="789" y="3091"/>
              <a:ext cx="48" cy="255"/>
            </a:xfrm>
            <a:prstGeom prst="rect">
              <a:avLst/>
            </a:prstGeom>
            <a:solidFill>
              <a:srgbClr val="003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57" name="Freeform 173">
              <a:extLst>
                <a:ext uri="{FF2B5EF4-FFF2-40B4-BE49-F238E27FC236}">
                  <a16:creationId xmlns:a16="http://schemas.microsoft.com/office/drawing/2014/main" id="{C2BFBF06-3528-43AD-BAB2-45560C85E8F9}"/>
                </a:ext>
              </a:extLst>
            </p:cNvPr>
            <p:cNvSpPr>
              <a:spLocks/>
            </p:cNvSpPr>
            <p:nvPr/>
          </p:nvSpPr>
          <p:spPr bwMode="auto">
            <a:xfrm>
              <a:off x="789" y="3087"/>
              <a:ext cx="52" cy="8"/>
            </a:xfrm>
            <a:custGeom>
              <a:avLst/>
              <a:gdLst>
                <a:gd name="T0" fmla="*/ 105 w 105"/>
                <a:gd name="T1" fmla="*/ 8 h 15"/>
                <a:gd name="T2" fmla="*/ 97 w 105"/>
                <a:gd name="T3" fmla="*/ 0 h 15"/>
                <a:gd name="T4" fmla="*/ 0 w 105"/>
                <a:gd name="T5" fmla="*/ 0 h 15"/>
                <a:gd name="T6" fmla="*/ 0 w 105"/>
                <a:gd name="T7" fmla="*/ 15 h 15"/>
                <a:gd name="T8" fmla="*/ 97 w 105"/>
                <a:gd name="T9" fmla="*/ 15 h 15"/>
                <a:gd name="T10" fmla="*/ 90 w 105"/>
                <a:gd name="T11" fmla="*/ 8 h 15"/>
                <a:gd name="T12" fmla="*/ 105 w 105"/>
                <a:gd name="T13" fmla="*/ 8 h 15"/>
                <a:gd name="T14" fmla="*/ 105 w 105"/>
                <a:gd name="T15" fmla="*/ 0 h 15"/>
                <a:gd name="T16" fmla="*/ 97 w 105"/>
                <a:gd name="T17" fmla="*/ 0 h 15"/>
                <a:gd name="T18" fmla="*/ 105 w 105"/>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5">
                  <a:moveTo>
                    <a:pt x="105" y="8"/>
                  </a:moveTo>
                  <a:lnTo>
                    <a:pt x="97" y="0"/>
                  </a:lnTo>
                  <a:lnTo>
                    <a:pt x="0" y="0"/>
                  </a:lnTo>
                  <a:lnTo>
                    <a:pt x="0" y="15"/>
                  </a:lnTo>
                  <a:lnTo>
                    <a:pt x="97" y="15"/>
                  </a:lnTo>
                  <a:lnTo>
                    <a:pt x="90" y="8"/>
                  </a:lnTo>
                  <a:lnTo>
                    <a:pt x="105" y="8"/>
                  </a:lnTo>
                  <a:lnTo>
                    <a:pt x="105" y="0"/>
                  </a:lnTo>
                  <a:lnTo>
                    <a:pt x="97" y="0"/>
                  </a:lnTo>
                  <a:lnTo>
                    <a:pt x="10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58" name="Freeform 174">
              <a:extLst>
                <a:ext uri="{FF2B5EF4-FFF2-40B4-BE49-F238E27FC236}">
                  <a16:creationId xmlns:a16="http://schemas.microsoft.com/office/drawing/2014/main" id="{47766F97-B221-495D-8A4C-CB87B0423AAF}"/>
                </a:ext>
              </a:extLst>
            </p:cNvPr>
            <p:cNvSpPr>
              <a:spLocks/>
            </p:cNvSpPr>
            <p:nvPr/>
          </p:nvSpPr>
          <p:spPr bwMode="auto">
            <a:xfrm>
              <a:off x="834" y="3091"/>
              <a:ext cx="7" cy="259"/>
            </a:xfrm>
            <a:custGeom>
              <a:avLst/>
              <a:gdLst>
                <a:gd name="T0" fmla="*/ 7 w 15"/>
                <a:gd name="T1" fmla="*/ 517 h 517"/>
                <a:gd name="T2" fmla="*/ 15 w 15"/>
                <a:gd name="T3" fmla="*/ 509 h 517"/>
                <a:gd name="T4" fmla="*/ 15 w 15"/>
                <a:gd name="T5" fmla="*/ 0 h 517"/>
                <a:gd name="T6" fmla="*/ 0 w 15"/>
                <a:gd name="T7" fmla="*/ 0 h 517"/>
                <a:gd name="T8" fmla="*/ 0 w 15"/>
                <a:gd name="T9" fmla="*/ 509 h 517"/>
                <a:gd name="T10" fmla="*/ 7 w 15"/>
                <a:gd name="T11" fmla="*/ 502 h 517"/>
                <a:gd name="T12" fmla="*/ 7 w 15"/>
                <a:gd name="T13" fmla="*/ 517 h 517"/>
                <a:gd name="T14" fmla="*/ 15 w 15"/>
                <a:gd name="T15" fmla="*/ 517 h 517"/>
                <a:gd name="T16" fmla="*/ 15 w 15"/>
                <a:gd name="T17" fmla="*/ 509 h 517"/>
                <a:gd name="T18" fmla="*/ 7 w 15"/>
                <a:gd name="T19"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7" y="517"/>
                  </a:moveTo>
                  <a:lnTo>
                    <a:pt x="15" y="509"/>
                  </a:lnTo>
                  <a:lnTo>
                    <a:pt x="15" y="0"/>
                  </a:lnTo>
                  <a:lnTo>
                    <a:pt x="0" y="0"/>
                  </a:lnTo>
                  <a:lnTo>
                    <a:pt x="0" y="509"/>
                  </a:lnTo>
                  <a:lnTo>
                    <a:pt x="7" y="502"/>
                  </a:lnTo>
                  <a:lnTo>
                    <a:pt x="7" y="517"/>
                  </a:lnTo>
                  <a:lnTo>
                    <a:pt x="15" y="517"/>
                  </a:lnTo>
                  <a:lnTo>
                    <a:pt x="15" y="509"/>
                  </a:lnTo>
                  <a:lnTo>
                    <a:pt x="7"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59" name="Freeform 175">
              <a:extLst>
                <a:ext uri="{FF2B5EF4-FFF2-40B4-BE49-F238E27FC236}">
                  <a16:creationId xmlns:a16="http://schemas.microsoft.com/office/drawing/2014/main" id="{2E277BDC-FEB5-43A4-974A-639E521C4389}"/>
                </a:ext>
              </a:extLst>
            </p:cNvPr>
            <p:cNvSpPr>
              <a:spLocks/>
            </p:cNvSpPr>
            <p:nvPr/>
          </p:nvSpPr>
          <p:spPr bwMode="auto">
            <a:xfrm>
              <a:off x="785" y="3343"/>
              <a:ext cx="52" cy="7"/>
            </a:xfrm>
            <a:custGeom>
              <a:avLst/>
              <a:gdLst>
                <a:gd name="T0" fmla="*/ 0 w 105"/>
                <a:gd name="T1" fmla="*/ 7 h 15"/>
                <a:gd name="T2" fmla="*/ 8 w 105"/>
                <a:gd name="T3" fmla="*/ 15 h 15"/>
                <a:gd name="T4" fmla="*/ 105 w 105"/>
                <a:gd name="T5" fmla="*/ 15 h 15"/>
                <a:gd name="T6" fmla="*/ 105 w 105"/>
                <a:gd name="T7" fmla="*/ 0 h 15"/>
                <a:gd name="T8" fmla="*/ 8 w 105"/>
                <a:gd name="T9" fmla="*/ 0 h 15"/>
                <a:gd name="T10" fmla="*/ 15 w 105"/>
                <a:gd name="T11" fmla="*/ 7 h 15"/>
                <a:gd name="T12" fmla="*/ 0 w 105"/>
                <a:gd name="T13" fmla="*/ 7 h 15"/>
                <a:gd name="T14" fmla="*/ 0 w 105"/>
                <a:gd name="T15" fmla="*/ 15 h 15"/>
                <a:gd name="T16" fmla="*/ 8 w 105"/>
                <a:gd name="T17" fmla="*/ 15 h 15"/>
                <a:gd name="T18" fmla="*/ 0 w 10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5">
                  <a:moveTo>
                    <a:pt x="0" y="7"/>
                  </a:moveTo>
                  <a:lnTo>
                    <a:pt x="8" y="15"/>
                  </a:lnTo>
                  <a:lnTo>
                    <a:pt x="105" y="15"/>
                  </a:lnTo>
                  <a:lnTo>
                    <a:pt x="105"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60" name="Freeform 176">
              <a:extLst>
                <a:ext uri="{FF2B5EF4-FFF2-40B4-BE49-F238E27FC236}">
                  <a16:creationId xmlns:a16="http://schemas.microsoft.com/office/drawing/2014/main" id="{3D03DD68-9954-4D1F-A031-87E2393152F9}"/>
                </a:ext>
              </a:extLst>
            </p:cNvPr>
            <p:cNvSpPr>
              <a:spLocks/>
            </p:cNvSpPr>
            <p:nvPr/>
          </p:nvSpPr>
          <p:spPr bwMode="auto">
            <a:xfrm>
              <a:off x="785" y="3087"/>
              <a:ext cx="7" cy="259"/>
            </a:xfrm>
            <a:custGeom>
              <a:avLst/>
              <a:gdLst>
                <a:gd name="T0" fmla="*/ 8 w 15"/>
                <a:gd name="T1" fmla="*/ 0 h 517"/>
                <a:gd name="T2" fmla="*/ 0 w 15"/>
                <a:gd name="T3" fmla="*/ 8 h 517"/>
                <a:gd name="T4" fmla="*/ 0 w 15"/>
                <a:gd name="T5" fmla="*/ 517 h 517"/>
                <a:gd name="T6" fmla="*/ 15 w 15"/>
                <a:gd name="T7" fmla="*/ 517 h 517"/>
                <a:gd name="T8" fmla="*/ 15 w 15"/>
                <a:gd name="T9" fmla="*/ 8 h 517"/>
                <a:gd name="T10" fmla="*/ 8 w 15"/>
                <a:gd name="T11" fmla="*/ 15 h 517"/>
                <a:gd name="T12" fmla="*/ 8 w 15"/>
                <a:gd name="T13" fmla="*/ 0 h 517"/>
                <a:gd name="T14" fmla="*/ 0 w 15"/>
                <a:gd name="T15" fmla="*/ 0 h 517"/>
                <a:gd name="T16" fmla="*/ 0 w 15"/>
                <a:gd name="T17" fmla="*/ 8 h 517"/>
                <a:gd name="T18" fmla="*/ 8 w 15"/>
                <a:gd name="T19"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7">
                  <a:moveTo>
                    <a:pt x="8" y="0"/>
                  </a:moveTo>
                  <a:lnTo>
                    <a:pt x="0" y="8"/>
                  </a:lnTo>
                  <a:lnTo>
                    <a:pt x="0" y="517"/>
                  </a:lnTo>
                  <a:lnTo>
                    <a:pt x="15" y="517"/>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61" name="Rectangle 177">
              <a:extLst>
                <a:ext uri="{FF2B5EF4-FFF2-40B4-BE49-F238E27FC236}">
                  <a16:creationId xmlns:a16="http://schemas.microsoft.com/office/drawing/2014/main" id="{86793403-D410-49ED-AED8-EA179501997F}"/>
                </a:ext>
              </a:extLst>
            </p:cNvPr>
            <p:cNvSpPr>
              <a:spLocks noChangeArrowheads="1"/>
            </p:cNvSpPr>
            <p:nvPr/>
          </p:nvSpPr>
          <p:spPr bwMode="auto">
            <a:xfrm>
              <a:off x="695" y="3105"/>
              <a:ext cx="82" cy="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62" name="Freeform 178">
              <a:extLst>
                <a:ext uri="{FF2B5EF4-FFF2-40B4-BE49-F238E27FC236}">
                  <a16:creationId xmlns:a16="http://schemas.microsoft.com/office/drawing/2014/main" id="{534260B2-2772-49F9-9C70-FF254052EEF2}"/>
                </a:ext>
              </a:extLst>
            </p:cNvPr>
            <p:cNvSpPr>
              <a:spLocks/>
            </p:cNvSpPr>
            <p:nvPr/>
          </p:nvSpPr>
          <p:spPr bwMode="auto">
            <a:xfrm>
              <a:off x="695" y="3101"/>
              <a:ext cx="86" cy="8"/>
            </a:xfrm>
            <a:custGeom>
              <a:avLst/>
              <a:gdLst>
                <a:gd name="T0" fmla="*/ 173 w 173"/>
                <a:gd name="T1" fmla="*/ 6 h 15"/>
                <a:gd name="T2" fmla="*/ 165 w 173"/>
                <a:gd name="T3" fmla="*/ 0 h 15"/>
                <a:gd name="T4" fmla="*/ 0 w 173"/>
                <a:gd name="T5" fmla="*/ 0 h 15"/>
                <a:gd name="T6" fmla="*/ 0 w 173"/>
                <a:gd name="T7" fmla="*/ 15 h 15"/>
                <a:gd name="T8" fmla="*/ 165 w 173"/>
                <a:gd name="T9" fmla="*/ 15 h 15"/>
                <a:gd name="T10" fmla="*/ 157 w 173"/>
                <a:gd name="T11" fmla="*/ 6 h 15"/>
                <a:gd name="T12" fmla="*/ 173 w 173"/>
                <a:gd name="T13" fmla="*/ 6 h 15"/>
                <a:gd name="T14" fmla="*/ 173 w 173"/>
                <a:gd name="T15" fmla="*/ 0 h 15"/>
                <a:gd name="T16" fmla="*/ 165 w 173"/>
                <a:gd name="T17" fmla="*/ 0 h 15"/>
                <a:gd name="T18" fmla="*/ 173 w 173"/>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5">
                  <a:moveTo>
                    <a:pt x="173" y="6"/>
                  </a:moveTo>
                  <a:lnTo>
                    <a:pt x="165" y="0"/>
                  </a:lnTo>
                  <a:lnTo>
                    <a:pt x="0" y="0"/>
                  </a:lnTo>
                  <a:lnTo>
                    <a:pt x="0" y="15"/>
                  </a:lnTo>
                  <a:lnTo>
                    <a:pt x="165" y="15"/>
                  </a:lnTo>
                  <a:lnTo>
                    <a:pt x="157" y="6"/>
                  </a:lnTo>
                  <a:lnTo>
                    <a:pt x="173" y="6"/>
                  </a:lnTo>
                  <a:lnTo>
                    <a:pt x="173" y="0"/>
                  </a:lnTo>
                  <a:lnTo>
                    <a:pt x="165" y="0"/>
                  </a:lnTo>
                  <a:lnTo>
                    <a:pt x="17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63" name="Freeform 179">
              <a:extLst>
                <a:ext uri="{FF2B5EF4-FFF2-40B4-BE49-F238E27FC236}">
                  <a16:creationId xmlns:a16="http://schemas.microsoft.com/office/drawing/2014/main" id="{00567F72-AF02-4BDE-BCF2-D6F57321060F}"/>
                </a:ext>
              </a:extLst>
            </p:cNvPr>
            <p:cNvSpPr>
              <a:spLocks/>
            </p:cNvSpPr>
            <p:nvPr/>
          </p:nvSpPr>
          <p:spPr bwMode="auto">
            <a:xfrm>
              <a:off x="773" y="3105"/>
              <a:ext cx="8" cy="103"/>
            </a:xfrm>
            <a:custGeom>
              <a:avLst/>
              <a:gdLst>
                <a:gd name="T0" fmla="*/ 8 w 16"/>
                <a:gd name="T1" fmla="*/ 207 h 207"/>
                <a:gd name="T2" fmla="*/ 16 w 16"/>
                <a:gd name="T3" fmla="*/ 199 h 207"/>
                <a:gd name="T4" fmla="*/ 16 w 16"/>
                <a:gd name="T5" fmla="*/ 0 h 207"/>
                <a:gd name="T6" fmla="*/ 0 w 16"/>
                <a:gd name="T7" fmla="*/ 0 h 207"/>
                <a:gd name="T8" fmla="*/ 0 w 16"/>
                <a:gd name="T9" fmla="*/ 199 h 207"/>
                <a:gd name="T10" fmla="*/ 8 w 16"/>
                <a:gd name="T11" fmla="*/ 192 h 207"/>
                <a:gd name="T12" fmla="*/ 8 w 16"/>
                <a:gd name="T13" fmla="*/ 207 h 207"/>
                <a:gd name="T14" fmla="*/ 16 w 16"/>
                <a:gd name="T15" fmla="*/ 207 h 207"/>
                <a:gd name="T16" fmla="*/ 16 w 16"/>
                <a:gd name="T17" fmla="*/ 199 h 207"/>
                <a:gd name="T18" fmla="*/ 8 w 16"/>
                <a:gd name="T19"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7">
                  <a:moveTo>
                    <a:pt x="8" y="207"/>
                  </a:moveTo>
                  <a:lnTo>
                    <a:pt x="16" y="199"/>
                  </a:lnTo>
                  <a:lnTo>
                    <a:pt x="16" y="0"/>
                  </a:lnTo>
                  <a:lnTo>
                    <a:pt x="0" y="0"/>
                  </a:lnTo>
                  <a:lnTo>
                    <a:pt x="0" y="199"/>
                  </a:lnTo>
                  <a:lnTo>
                    <a:pt x="8" y="192"/>
                  </a:lnTo>
                  <a:lnTo>
                    <a:pt x="8" y="207"/>
                  </a:lnTo>
                  <a:lnTo>
                    <a:pt x="16" y="207"/>
                  </a:lnTo>
                  <a:lnTo>
                    <a:pt x="16" y="199"/>
                  </a:lnTo>
                  <a:lnTo>
                    <a:pt x="8"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64" name="Freeform 180">
              <a:extLst>
                <a:ext uri="{FF2B5EF4-FFF2-40B4-BE49-F238E27FC236}">
                  <a16:creationId xmlns:a16="http://schemas.microsoft.com/office/drawing/2014/main" id="{0466387B-221A-4382-A2B6-3A32FE183B3E}"/>
                </a:ext>
              </a:extLst>
            </p:cNvPr>
            <p:cNvSpPr>
              <a:spLocks/>
            </p:cNvSpPr>
            <p:nvPr/>
          </p:nvSpPr>
          <p:spPr bwMode="auto">
            <a:xfrm>
              <a:off x="692" y="3200"/>
              <a:ext cx="85" cy="8"/>
            </a:xfrm>
            <a:custGeom>
              <a:avLst/>
              <a:gdLst>
                <a:gd name="T0" fmla="*/ 0 w 172"/>
                <a:gd name="T1" fmla="*/ 7 h 15"/>
                <a:gd name="T2" fmla="*/ 7 w 172"/>
                <a:gd name="T3" fmla="*/ 15 h 15"/>
                <a:gd name="T4" fmla="*/ 172 w 172"/>
                <a:gd name="T5" fmla="*/ 15 h 15"/>
                <a:gd name="T6" fmla="*/ 172 w 172"/>
                <a:gd name="T7" fmla="*/ 0 h 15"/>
                <a:gd name="T8" fmla="*/ 7 w 172"/>
                <a:gd name="T9" fmla="*/ 0 h 15"/>
                <a:gd name="T10" fmla="*/ 15 w 172"/>
                <a:gd name="T11" fmla="*/ 7 h 15"/>
                <a:gd name="T12" fmla="*/ 0 w 172"/>
                <a:gd name="T13" fmla="*/ 7 h 15"/>
                <a:gd name="T14" fmla="*/ 0 w 172"/>
                <a:gd name="T15" fmla="*/ 15 h 15"/>
                <a:gd name="T16" fmla="*/ 7 w 172"/>
                <a:gd name="T17" fmla="*/ 15 h 15"/>
                <a:gd name="T18" fmla="*/ 0 w 172"/>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5">
                  <a:moveTo>
                    <a:pt x="0" y="7"/>
                  </a:moveTo>
                  <a:lnTo>
                    <a:pt x="7" y="15"/>
                  </a:lnTo>
                  <a:lnTo>
                    <a:pt x="172" y="15"/>
                  </a:lnTo>
                  <a:lnTo>
                    <a:pt x="172"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65" name="Freeform 181">
              <a:extLst>
                <a:ext uri="{FF2B5EF4-FFF2-40B4-BE49-F238E27FC236}">
                  <a16:creationId xmlns:a16="http://schemas.microsoft.com/office/drawing/2014/main" id="{51BD36E9-4EA7-47AF-BE3C-9A620AAD084B}"/>
                </a:ext>
              </a:extLst>
            </p:cNvPr>
            <p:cNvSpPr>
              <a:spLocks/>
            </p:cNvSpPr>
            <p:nvPr/>
          </p:nvSpPr>
          <p:spPr bwMode="auto">
            <a:xfrm>
              <a:off x="692" y="3101"/>
              <a:ext cx="7" cy="103"/>
            </a:xfrm>
            <a:custGeom>
              <a:avLst/>
              <a:gdLst>
                <a:gd name="T0" fmla="*/ 7 w 15"/>
                <a:gd name="T1" fmla="*/ 0 h 205"/>
                <a:gd name="T2" fmla="*/ 0 w 15"/>
                <a:gd name="T3" fmla="*/ 6 h 205"/>
                <a:gd name="T4" fmla="*/ 0 w 15"/>
                <a:gd name="T5" fmla="*/ 205 h 205"/>
                <a:gd name="T6" fmla="*/ 15 w 15"/>
                <a:gd name="T7" fmla="*/ 205 h 205"/>
                <a:gd name="T8" fmla="*/ 15 w 15"/>
                <a:gd name="T9" fmla="*/ 6 h 205"/>
                <a:gd name="T10" fmla="*/ 7 w 15"/>
                <a:gd name="T11" fmla="*/ 15 h 205"/>
                <a:gd name="T12" fmla="*/ 7 w 15"/>
                <a:gd name="T13" fmla="*/ 0 h 205"/>
                <a:gd name="T14" fmla="*/ 0 w 15"/>
                <a:gd name="T15" fmla="*/ 0 h 205"/>
                <a:gd name="T16" fmla="*/ 0 w 15"/>
                <a:gd name="T17" fmla="*/ 6 h 205"/>
                <a:gd name="T18" fmla="*/ 7 w 15"/>
                <a:gd name="T1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05">
                  <a:moveTo>
                    <a:pt x="7" y="0"/>
                  </a:moveTo>
                  <a:lnTo>
                    <a:pt x="0" y="6"/>
                  </a:lnTo>
                  <a:lnTo>
                    <a:pt x="0" y="205"/>
                  </a:lnTo>
                  <a:lnTo>
                    <a:pt x="15" y="205"/>
                  </a:lnTo>
                  <a:lnTo>
                    <a:pt x="15" y="6"/>
                  </a:lnTo>
                  <a:lnTo>
                    <a:pt x="7" y="15"/>
                  </a:lnTo>
                  <a:lnTo>
                    <a:pt x="7" y="0"/>
                  </a:lnTo>
                  <a:lnTo>
                    <a:pt x="0" y="0"/>
                  </a:lnTo>
                  <a:lnTo>
                    <a:pt x="0"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66" name="Rectangle 182">
              <a:extLst>
                <a:ext uri="{FF2B5EF4-FFF2-40B4-BE49-F238E27FC236}">
                  <a16:creationId xmlns:a16="http://schemas.microsoft.com/office/drawing/2014/main" id="{FA533F39-6DE2-4D59-A081-AE1F8CC88E4E}"/>
                </a:ext>
              </a:extLst>
            </p:cNvPr>
            <p:cNvSpPr>
              <a:spLocks noChangeArrowheads="1"/>
            </p:cNvSpPr>
            <p:nvPr/>
          </p:nvSpPr>
          <p:spPr bwMode="auto">
            <a:xfrm>
              <a:off x="696" y="3212"/>
              <a:ext cx="81" cy="11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67" name="Freeform 183">
              <a:extLst>
                <a:ext uri="{FF2B5EF4-FFF2-40B4-BE49-F238E27FC236}">
                  <a16:creationId xmlns:a16="http://schemas.microsoft.com/office/drawing/2014/main" id="{370E9A6D-4494-4412-BDDB-3728F2A08B76}"/>
                </a:ext>
              </a:extLst>
            </p:cNvPr>
            <p:cNvSpPr>
              <a:spLocks/>
            </p:cNvSpPr>
            <p:nvPr/>
          </p:nvSpPr>
          <p:spPr bwMode="auto">
            <a:xfrm>
              <a:off x="696" y="3208"/>
              <a:ext cx="85" cy="8"/>
            </a:xfrm>
            <a:custGeom>
              <a:avLst/>
              <a:gdLst>
                <a:gd name="T0" fmla="*/ 171 w 171"/>
                <a:gd name="T1" fmla="*/ 7 h 15"/>
                <a:gd name="T2" fmla="*/ 163 w 171"/>
                <a:gd name="T3" fmla="*/ 0 h 15"/>
                <a:gd name="T4" fmla="*/ 0 w 171"/>
                <a:gd name="T5" fmla="*/ 0 h 15"/>
                <a:gd name="T6" fmla="*/ 0 w 171"/>
                <a:gd name="T7" fmla="*/ 15 h 15"/>
                <a:gd name="T8" fmla="*/ 163 w 171"/>
                <a:gd name="T9" fmla="*/ 15 h 15"/>
                <a:gd name="T10" fmla="*/ 155 w 171"/>
                <a:gd name="T11" fmla="*/ 7 h 15"/>
                <a:gd name="T12" fmla="*/ 171 w 171"/>
                <a:gd name="T13" fmla="*/ 7 h 15"/>
                <a:gd name="T14" fmla="*/ 171 w 171"/>
                <a:gd name="T15" fmla="*/ 0 h 15"/>
                <a:gd name="T16" fmla="*/ 163 w 171"/>
                <a:gd name="T17" fmla="*/ 0 h 15"/>
                <a:gd name="T18" fmla="*/ 171 w 17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5">
                  <a:moveTo>
                    <a:pt x="171" y="7"/>
                  </a:moveTo>
                  <a:lnTo>
                    <a:pt x="163" y="0"/>
                  </a:lnTo>
                  <a:lnTo>
                    <a:pt x="0" y="0"/>
                  </a:lnTo>
                  <a:lnTo>
                    <a:pt x="0" y="15"/>
                  </a:lnTo>
                  <a:lnTo>
                    <a:pt x="163" y="15"/>
                  </a:lnTo>
                  <a:lnTo>
                    <a:pt x="155" y="7"/>
                  </a:lnTo>
                  <a:lnTo>
                    <a:pt x="171" y="7"/>
                  </a:lnTo>
                  <a:lnTo>
                    <a:pt x="171" y="0"/>
                  </a:lnTo>
                  <a:lnTo>
                    <a:pt x="163" y="0"/>
                  </a:lnTo>
                  <a:lnTo>
                    <a:pt x="17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68" name="Freeform 184">
              <a:extLst>
                <a:ext uri="{FF2B5EF4-FFF2-40B4-BE49-F238E27FC236}">
                  <a16:creationId xmlns:a16="http://schemas.microsoft.com/office/drawing/2014/main" id="{65411857-43CC-4746-B328-D279067CD700}"/>
                </a:ext>
              </a:extLst>
            </p:cNvPr>
            <p:cNvSpPr>
              <a:spLocks/>
            </p:cNvSpPr>
            <p:nvPr/>
          </p:nvSpPr>
          <p:spPr bwMode="auto">
            <a:xfrm>
              <a:off x="773" y="3212"/>
              <a:ext cx="8" cy="120"/>
            </a:xfrm>
            <a:custGeom>
              <a:avLst/>
              <a:gdLst>
                <a:gd name="T0" fmla="*/ 8 w 16"/>
                <a:gd name="T1" fmla="*/ 240 h 240"/>
                <a:gd name="T2" fmla="*/ 16 w 16"/>
                <a:gd name="T3" fmla="*/ 232 h 240"/>
                <a:gd name="T4" fmla="*/ 16 w 16"/>
                <a:gd name="T5" fmla="*/ 0 h 240"/>
                <a:gd name="T6" fmla="*/ 0 w 16"/>
                <a:gd name="T7" fmla="*/ 0 h 240"/>
                <a:gd name="T8" fmla="*/ 0 w 16"/>
                <a:gd name="T9" fmla="*/ 232 h 240"/>
                <a:gd name="T10" fmla="*/ 8 w 16"/>
                <a:gd name="T11" fmla="*/ 225 h 240"/>
                <a:gd name="T12" fmla="*/ 8 w 16"/>
                <a:gd name="T13" fmla="*/ 240 h 240"/>
                <a:gd name="T14" fmla="*/ 16 w 16"/>
                <a:gd name="T15" fmla="*/ 240 h 240"/>
                <a:gd name="T16" fmla="*/ 16 w 16"/>
                <a:gd name="T17" fmla="*/ 232 h 240"/>
                <a:gd name="T18" fmla="*/ 8 w 16"/>
                <a:gd name="T1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40">
                  <a:moveTo>
                    <a:pt x="8" y="240"/>
                  </a:moveTo>
                  <a:lnTo>
                    <a:pt x="16" y="232"/>
                  </a:lnTo>
                  <a:lnTo>
                    <a:pt x="16" y="0"/>
                  </a:lnTo>
                  <a:lnTo>
                    <a:pt x="0" y="0"/>
                  </a:lnTo>
                  <a:lnTo>
                    <a:pt x="0" y="232"/>
                  </a:lnTo>
                  <a:lnTo>
                    <a:pt x="8" y="225"/>
                  </a:lnTo>
                  <a:lnTo>
                    <a:pt x="8" y="240"/>
                  </a:lnTo>
                  <a:lnTo>
                    <a:pt x="16" y="240"/>
                  </a:lnTo>
                  <a:lnTo>
                    <a:pt x="16" y="232"/>
                  </a:lnTo>
                  <a:lnTo>
                    <a:pt x="8" y="2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69" name="Freeform 185">
              <a:extLst>
                <a:ext uri="{FF2B5EF4-FFF2-40B4-BE49-F238E27FC236}">
                  <a16:creationId xmlns:a16="http://schemas.microsoft.com/office/drawing/2014/main" id="{C80BD129-91F6-4A30-8DDC-DB1D3AC8466C}"/>
                </a:ext>
              </a:extLst>
            </p:cNvPr>
            <p:cNvSpPr>
              <a:spLocks/>
            </p:cNvSpPr>
            <p:nvPr/>
          </p:nvSpPr>
          <p:spPr bwMode="auto">
            <a:xfrm>
              <a:off x="692" y="3325"/>
              <a:ext cx="85" cy="7"/>
            </a:xfrm>
            <a:custGeom>
              <a:avLst/>
              <a:gdLst>
                <a:gd name="T0" fmla="*/ 0 w 171"/>
                <a:gd name="T1" fmla="*/ 7 h 15"/>
                <a:gd name="T2" fmla="*/ 8 w 171"/>
                <a:gd name="T3" fmla="*/ 15 h 15"/>
                <a:gd name="T4" fmla="*/ 171 w 171"/>
                <a:gd name="T5" fmla="*/ 15 h 15"/>
                <a:gd name="T6" fmla="*/ 171 w 171"/>
                <a:gd name="T7" fmla="*/ 0 h 15"/>
                <a:gd name="T8" fmla="*/ 8 w 171"/>
                <a:gd name="T9" fmla="*/ 0 h 15"/>
                <a:gd name="T10" fmla="*/ 17 w 171"/>
                <a:gd name="T11" fmla="*/ 7 h 15"/>
                <a:gd name="T12" fmla="*/ 0 w 171"/>
                <a:gd name="T13" fmla="*/ 7 h 15"/>
                <a:gd name="T14" fmla="*/ 0 w 171"/>
                <a:gd name="T15" fmla="*/ 15 h 15"/>
                <a:gd name="T16" fmla="*/ 8 w 171"/>
                <a:gd name="T17" fmla="*/ 15 h 15"/>
                <a:gd name="T18" fmla="*/ 0 w 17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5">
                  <a:moveTo>
                    <a:pt x="0" y="7"/>
                  </a:moveTo>
                  <a:lnTo>
                    <a:pt x="8" y="15"/>
                  </a:lnTo>
                  <a:lnTo>
                    <a:pt x="171" y="15"/>
                  </a:lnTo>
                  <a:lnTo>
                    <a:pt x="171" y="0"/>
                  </a:lnTo>
                  <a:lnTo>
                    <a:pt x="8" y="0"/>
                  </a:lnTo>
                  <a:lnTo>
                    <a:pt x="17"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70" name="Freeform 186">
              <a:extLst>
                <a:ext uri="{FF2B5EF4-FFF2-40B4-BE49-F238E27FC236}">
                  <a16:creationId xmlns:a16="http://schemas.microsoft.com/office/drawing/2014/main" id="{39E3723D-1416-4C71-917B-D2F5FB271DF2}"/>
                </a:ext>
              </a:extLst>
            </p:cNvPr>
            <p:cNvSpPr>
              <a:spLocks/>
            </p:cNvSpPr>
            <p:nvPr/>
          </p:nvSpPr>
          <p:spPr bwMode="auto">
            <a:xfrm>
              <a:off x="692" y="3208"/>
              <a:ext cx="8" cy="120"/>
            </a:xfrm>
            <a:custGeom>
              <a:avLst/>
              <a:gdLst>
                <a:gd name="T0" fmla="*/ 8 w 17"/>
                <a:gd name="T1" fmla="*/ 0 h 239"/>
                <a:gd name="T2" fmla="*/ 0 w 17"/>
                <a:gd name="T3" fmla="*/ 7 h 239"/>
                <a:gd name="T4" fmla="*/ 0 w 17"/>
                <a:gd name="T5" fmla="*/ 239 h 239"/>
                <a:gd name="T6" fmla="*/ 17 w 17"/>
                <a:gd name="T7" fmla="*/ 239 h 239"/>
                <a:gd name="T8" fmla="*/ 17 w 17"/>
                <a:gd name="T9" fmla="*/ 7 h 239"/>
                <a:gd name="T10" fmla="*/ 8 w 17"/>
                <a:gd name="T11" fmla="*/ 15 h 239"/>
                <a:gd name="T12" fmla="*/ 8 w 17"/>
                <a:gd name="T13" fmla="*/ 0 h 239"/>
                <a:gd name="T14" fmla="*/ 0 w 17"/>
                <a:gd name="T15" fmla="*/ 0 h 239"/>
                <a:gd name="T16" fmla="*/ 0 w 17"/>
                <a:gd name="T17" fmla="*/ 7 h 239"/>
                <a:gd name="T18" fmla="*/ 8 w 17"/>
                <a:gd name="T19"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39">
                  <a:moveTo>
                    <a:pt x="8" y="0"/>
                  </a:moveTo>
                  <a:lnTo>
                    <a:pt x="0" y="7"/>
                  </a:lnTo>
                  <a:lnTo>
                    <a:pt x="0" y="239"/>
                  </a:lnTo>
                  <a:lnTo>
                    <a:pt x="17" y="239"/>
                  </a:lnTo>
                  <a:lnTo>
                    <a:pt x="17" y="7"/>
                  </a:lnTo>
                  <a:lnTo>
                    <a:pt x="8" y="15"/>
                  </a:lnTo>
                  <a:lnTo>
                    <a:pt x="8" y="0"/>
                  </a:lnTo>
                  <a:lnTo>
                    <a:pt x="0" y="0"/>
                  </a:lnTo>
                  <a:lnTo>
                    <a:pt x="0" y="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71" name="Rectangle 187">
              <a:extLst>
                <a:ext uri="{FF2B5EF4-FFF2-40B4-BE49-F238E27FC236}">
                  <a16:creationId xmlns:a16="http://schemas.microsoft.com/office/drawing/2014/main" id="{76C81473-581E-4638-811B-196B15E57F84}"/>
                </a:ext>
              </a:extLst>
            </p:cNvPr>
            <p:cNvSpPr>
              <a:spLocks noChangeArrowheads="1"/>
            </p:cNvSpPr>
            <p:nvPr/>
          </p:nvSpPr>
          <p:spPr bwMode="auto">
            <a:xfrm>
              <a:off x="769" y="3578"/>
              <a:ext cx="19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72" name="Rectangle 188">
              <a:extLst>
                <a:ext uri="{FF2B5EF4-FFF2-40B4-BE49-F238E27FC236}">
                  <a16:creationId xmlns:a16="http://schemas.microsoft.com/office/drawing/2014/main" id="{407F6517-CA5C-487B-80AF-50677597606D}"/>
                </a:ext>
              </a:extLst>
            </p:cNvPr>
            <p:cNvSpPr>
              <a:spLocks noChangeArrowheads="1"/>
            </p:cNvSpPr>
            <p:nvPr/>
          </p:nvSpPr>
          <p:spPr bwMode="auto">
            <a:xfrm>
              <a:off x="1173" y="3746"/>
              <a:ext cx="1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73" name="Rectangle 189">
              <a:extLst>
                <a:ext uri="{FF2B5EF4-FFF2-40B4-BE49-F238E27FC236}">
                  <a16:creationId xmlns:a16="http://schemas.microsoft.com/office/drawing/2014/main" id="{6F6DCBFF-C04B-4BAC-9A5E-CF0428E9BF13}"/>
                </a:ext>
              </a:extLst>
            </p:cNvPr>
            <p:cNvSpPr>
              <a:spLocks noChangeArrowheads="1"/>
            </p:cNvSpPr>
            <p:nvPr/>
          </p:nvSpPr>
          <p:spPr bwMode="auto">
            <a:xfrm>
              <a:off x="950" y="3579"/>
              <a:ext cx="1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74" name="Rectangle 190">
              <a:extLst>
                <a:ext uri="{FF2B5EF4-FFF2-40B4-BE49-F238E27FC236}">
                  <a16:creationId xmlns:a16="http://schemas.microsoft.com/office/drawing/2014/main" id="{900BAE4D-2E44-42AA-A07D-D5BF93B2E150}"/>
                </a:ext>
              </a:extLst>
            </p:cNvPr>
            <p:cNvSpPr>
              <a:spLocks noChangeArrowheads="1"/>
            </p:cNvSpPr>
            <p:nvPr/>
          </p:nvSpPr>
          <p:spPr bwMode="auto">
            <a:xfrm>
              <a:off x="949" y="3601"/>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75" name="Rectangle 191">
              <a:extLst>
                <a:ext uri="{FF2B5EF4-FFF2-40B4-BE49-F238E27FC236}">
                  <a16:creationId xmlns:a16="http://schemas.microsoft.com/office/drawing/2014/main" id="{BBD7A1AB-1248-4F80-ACF1-71D957731E65}"/>
                </a:ext>
              </a:extLst>
            </p:cNvPr>
            <p:cNvSpPr>
              <a:spLocks noChangeArrowheads="1"/>
            </p:cNvSpPr>
            <p:nvPr/>
          </p:nvSpPr>
          <p:spPr bwMode="auto">
            <a:xfrm>
              <a:off x="947" y="3621"/>
              <a:ext cx="1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76" name="Rectangle 192">
              <a:extLst>
                <a:ext uri="{FF2B5EF4-FFF2-40B4-BE49-F238E27FC236}">
                  <a16:creationId xmlns:a16="http://schemas.microsoft.com/office/drawing/2014/main" id="{D520D7B1-AC0C-4FB4-8BDB-31272FA55D6D}"/>
                </a:ext>
              </a:extLst>
            </p:cNvPr>
            <p:cNvSpPr>
              <a:spLocks noChangeArrowheads="1"/>
            </p:cNvSpPr>
            <p:nvPr/>
          </p:nvSpPr>
          <p:spPr bwMode="auto">
            <a:xfrm>
              <a:off x="948" y="3643"/>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77" name="Rectangle 193">
              <a:extLst>
                <a:ext uri="{FF2B5EF4-FFF2-40B4-BE49-F238E27FC236}">
                  <a16:creationId xmlns:a16="http://schemas.microsoft.com/office/drawing/2014/main" id="{1B35B667-F632-43BF-9FE2-0F014C278135}"/>
                </a:ext>
              </a:extLst>
            </p:cNvPr>
            <p:cNvSpPr>
              <a:spLocks noChangeArrowheads="1"/>
            </p:cNvSpPr>
            <p:nvPr/>
          </p:nvSpPr>
          <p:spPr bwMode="auto">
            <a:xfrm>
              <a:off x="947" y="3664"/>
              <a:ext cx="1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78" name="Rectangle 194">
              <a:extLst>
                <a:ext uri="{FF2B5EF4-FFF2-40B4-BE49-F238E27FC236}">
                  <a16:creationId xmlns:a16="http://schemas.microsoft.com/office/drawing/2014/main" id="{AB143453-B135-4AF0-BCCF-58A30A06334C}"/>
                </a:ext>
              </a:extLst>
            </p:cNvPr>
            <p:cNvSpPr>
              <a:spLocks noChangeArrowheads="1"/>
            </p:cNvSpPr>
            <p:nvPr/>
          </p:nvSpPr>
          <p:spPr bwMode="auto">
            <a:xfrm>
              <a:off x="948" y="3685"/>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79" name="Rectangle 195">
              <a:extLst>
                <a:ext uri="{FF2B5EF4-FFF2-40B4-BE49-F238E27FC236}">
                  <a16:creationId xmlns:a16="http://schemas.microsoft.com/office/drawing/2014/main" id="{88F71CD7-5F88-43B0-B650-4BFCC3437A1A}"/>
                </a:ext>
              </a:extLst>
            </p:cNvPr>
            <p:cNvSpPr>
              <a:spLocks noChangeArrowheads="1"/>
            </p:cNvSpPr>
            <p:nvPr/>
          </p:nvSpPr>
          <p:spPr bwMode="auto">
            <a:xfrm>
              <a:off x="947" y="3705"/>
              <a:ext cx="1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0" name="Rectangle 196">
              <a:extLst>
                <a:ext uri="{FF2B5EF4-FFF2-40B4-BE49-F238E27FC236}">
                  <a16:creationId xmlns:a16="http://schemas.microsoft.com/office/drawing/2014/main" id="{40FF49FC-9DC4-4A05-A6AA-49FEF911BE8D}"/>
                </a:ext>
              </a:extLst>
            </p:cNvPr>
            <p:cNvSpPr>
              <a:spLocks noChangeArrowheads="1"/>
            </p:cNvSpPr>
            <p:nvPr/>
          </p:nvSpPr>
          <p:spPr bwMode="auto">
            <a:xfrm>
              <a:off x="948" y="3727"/>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1" name="Rectangle 197">
              <a:extLst>
                <a:ext uri="{FF2B5EF4-FFF2-40B4-BE49-F238E27FC236}">
                  <a16:creationId xmlns:a16="http://schemas.microsoft.com/office/drawing/2014/main" id="{856FE1B7-E30A-4B82-A39F-6DDD08DD5D46}"/>
                </a:ext>
              </a:extLst>
            </p:cNvPr>
            <p:cNvSpPr>
              <a:spLocks noChangeArrowheads="1"/>
            </p:cNvSpPr>
            <p:nvPr/>
          </p:nvSpPr>
          <p:spPr bwMode="auto">
            <a:xfrm>
              <a:off x="948" y="3749"/>
              <a:ext cx="1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2" name="Rectangle 198">
              <a:extLst>
                <a:ext uri="{FF2B5EF4-FFF2-40B4-BE49-F238E27FC236}">
                  <a16:creationId xmlns:a16="http://schemas.microsoft.com/office/drawing/2014/main" id="{29B89451-FD83-4573-8FD3-E5DE1086D9BA}"/>
                </a:ext>
              </a:extLst>
            </p:cNvPr>
            <p:cNvSpPr>
              <a:spLocks noChangeArrowheads="1"/>
            </p:cNvSpPr>
            <p:nvPr/>
          </p:nvSpPr>
          <p:spPr bwMode="auto">
            <a:xfrm>
              <a:off x="773" y="3579"/>
              <a:ext cx="1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3" name="Rectangle 199">
              <a:extLst>
                <a:ext uri="{FF2B5EF4-FFF2-40B4-BE49-F238E27FC236}">
                  <a16:creationId xmlns:a16="http://schemas.microsoft.com/office/drawing/2014/main" id="{9EA0C410-61CF-4669-8122-492F86098322}"/>
                </a:ext>
              </a:extLst>
            </p:cNvPr>
            <p:cNvSpPr>
              <a:spLocks noChangeArrowheads="1"/>
            </p:cNvSpPr>
            <p:nvPr/>
          </p:nvSpPr>
          <p:spPr bwMode="auto">
            <a:xfrm>
              <a:off x="772" y="3601"/>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4" name="Rectangle 200">
              <a:extLst>
                <a:ext uri="{FF2B5EF4-FFF2-40B4-BE49-F238E27FC236}">
                  <a16:creationId xmlns:a16="http://schemas.microsoft.com/office/drawing/2014/main" id="{C73EDDE2-2820-43C4-97F5-350B5A2CB2EB}"/>
                </a:ext>
              </a:extLst>
            </p:cNvPr>
            <p:cNvSpPr>
              <a:spLocks noChangeArrowheads="1"/>
            </p:cNvSpPr>
            <p:nvPr/>
          </p:nvSpPr>
          <p:spPr bwMode="auto">
            <a:xfrm>
              <a:off x="771" y="3621"/>
              <a:ext cx="1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5" name="Rectangle 201">
              <a:extLst>
                <a:ext uri="{FF2B5EF4-FFF2-40B4-BE49-F238E27FC236}">
                  <a16:creationId xmlns:a16="http://schemas.microsoft.com/office/drawing/2014/main" id="{B1631447-420B-464E-BA10-DCD6C509CD63}"/>
                </a:ext>
              </a:extLst>
            </p:cNvPr>
            <p:cNvSpPr>
              <a:spLocks noChangeArrowheads="1"/>
            </p:cNvSpPr>
            <p:nvPr/>
          </p:nvSpPr>
          <p:spPr bwMode="auto">
            <a:xfrm>
              <a:off x="771" y="3643"/>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6" name="Rectangle 202">
              <a:extLst>
                <a:ext uri="{FF2B5EF4-FFF2-40B4-BE49-F238E27FC236}">
                  <a16:creationId xmlns:a16="http://schemas.microsoft.com/office/drawing/2014/main" id="{1DB9DF4E-A7A7-461F-A0B9-E84ADE86A23F}"/>
                </a:ext>
              </a:extLst>
            </p:cNvPr>
            <p:cNvSpPr>
              <a:spLocks noChangeArrowheads="1"/>
            </p:cNvSpPr>
            <p:nvPr/>
          </p:nvSpPr>
          <p:spPr bwMode="auto">
            <a:xfrm>
              <a:off x="771" y="3664"/>
              <a:ext cx="12"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7" name="Rectangle 203">
              <a:extLst>
                <a:ext uri="{FF2B5EF4-FFF2-40B4-BE49-F238E27FC236}">
                  <a16:creationId xmlns:a16="http://schemas.microsoft.com/office/drawing/2014/main" id="{19E32E68-0BA6-4548-B8A2-6865DA67A1A6}"/>
                </a:ext>
              </a:extLst>
            </p:cNvPr>
            <p:cNvSpPr>
              <a:spLocks noChangeArrowheads="1"/>
            </p:cNvSpPr>
            <p:nvPr/>
          </p:nvSpPr>
          <p:spPr bwMode="auto">
            <a:xfrm>
              <a:off x="771" y="3685"/>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8" name="Rectangle 204">
              <a:extLst>
                <a:ext uri="{FF2B5EF4-FFF2-40B4-BE49-F238E27FC236}">
                  <a16:creationId xmlns:a16="http://schemas.microsoft.com/office/drawing/2014/main" id="{7781F652-2D42-40D0-BDF1-567B447F4CA4}"/>
                </a:ext>
              </a:extLst>
            </p:cNvPr>
            <p:cNvSpPr>
              <a:spLocks noChangeArrowheads="1"/>
            </p:cNvSpPr>
            <p:nvPr/>
          </p:nvSpPr>
          <p:spPr bwMode="auto">
            <a:xfrm>
              <a:off x="771" y="3705"/>
              <a:ext cx="1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89" name="Rectangle 205">
              <a:extLst>
                <a:ext uri="{FF2B5EF4-FFF2-40B4-BE49-F238E27FC236}">
                  <a16:creationId xmlns:a16="http://schemas.microsoft.com/office/drawing/2014/main" id="{830BBA19-EACD-4CEF-ACF8-FE44D65CFBF1}"/>
                </a:ext>
              </a:extLst>
            </p:cNvPr>
            <p:cNvSpPr>
              <a:spLocks noChangeArrowheads="1"/>
            </p:cNvSpPr>
            <p:nvPr/>
          </p:nvSpPr>
          <p:spPr bwMode="auto">
            <a:xfrm>
              <a:off x="771" y="3727"/>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0" name="Rectangle 206">
              <a:extLst>
                <a:ext uri="{FF2B5EF4-FFF2-40B4-BE49-F238E27FC236}">
                  <a16:creationId xmlns:a16="http://schemas.microsoft.com/office/drawing/2014/main" id="{1ACDD0F7-34E6-4DE4-82C1-A868E76FEBF6}"/>
                </a:ext>
              </a:extLst>
            </p:cNvPr>
            <p:cNvSpPr>
              <a:spLocks noChangeArrowheads="1"/>
            </p:cNvSpPr>
            <p:nvPr/>
          </p:nvSpPr>
          <p:spPr bwMode="auto">
            <a:xfrm>
              <a:off x="771" y="3749"/>
              <a:ext cx="1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1" name="Rectangle 207">
              <a:extLst>
                <a:ext uri="{FF2B5EF4-FFF2-40B4-BE49-F238E27FC236}">
                  <a16:creationId xmlns:a16="http://schemas.microsoft.com/office/drawing/2014/main" id="{157D58ED-C15C-4D4F-BD25-0493CB452134}"/>
                </a:ext>
              </a:extLst>
            </p:cNvPr>
            <p:cNvSpPr>
              <a:spLocks noChangeArrowheads="1"/>
            </p:cNvSpPr>
            <p:nvPr/>
          </p:nvSpPr>
          <p:spPr bwMode="auto">
            <a:xfrm>
              <a:off x="544" y="3579"/>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2" name="Rectangle 208">
              <a:extLst>
                <a:ext uri="{FF2B5EF4-FFF2-40B4-BE49-F238E27FC236}">
                  <a16:creationId xmlns:a16="http://schemas.microsoft.com/office/drawing/2014/main" id="{B4DE830C-B130-4554-BECC-8C5FCCDCEA08}"/>
                </a:ext>
              </a:extLst>
            </p:cNvPr>
            <p:cNvSpPr>
              <a:spLocks noChangeArrowheads="1"/>
            </p:cNvSpPr>
            <p:nvPr/>
          </p:nvSpPr>
          <p:spPr bwMode="auto">
            <a:xfrm>
              <a:off x="542" y="3601"/>
              <a:ext cx="1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3" name="Rectangle 209">
              <a:extLst>
                <a:ext uri="{FF2B5EF4-FFF2-40B4-BE49-F238E27FC236}">
                  <a16:creationId xmlns:a16="http://schemas.microsoft.com/office/drawing/2014/main" id="{978AFD62-B2D1-484F-8F7D-F173C1DBFACF}"/>
                </a:ext>
              </a:extLst>
            </p:cNvPr>
            <p:cNvSpPr>
              <a:spLocks noChangeArrowheads="1"/>
            </p:cNvSpPr>
            <p:nvPr/>
          </p:nvSpPr>
          <p:spPr bwMode="auto">
            <a:xfrm>
              <a:off x="541" y="3621"/>
              <a:ext cx="1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4" name="Rectangle 210">
              <a:extLst>
                <a:ext uri="{FF2B5EF4-FFF2-40B4-BE49-F238E27FC236}">
                  <a16:creationId xmlns:a16="http://schemas.microsoft.com/office/drawing/2014/main" id="{03D3E087-02F8-4016-BDB6-399383BDB515}"/>
                </a:ext>
              </a:extLst>
            </p:cNvPr>
            <p:cNvSpPr>
              <a:spLocks noChangeArrowheads="1"/>
            </p:cNvSpPr>
            <p:nvPr/>
          </p:nvSpPr>
          <p:spPr bwMode="auto">
            <a:xfrm>
              <a:off x="542" y="3643"/>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5" name="Rectangle 211">
              <a:extLst>
                <a:ext uri="{FF2B5EF4-FFF2-40B4-BE49-F238E27FC236}">
                  <a16:creationId xmlns:a16="http://schemas.microsoft.com/office/drawing/2014/main" id="{663203BD-5E22-4DA4-96D8-DD15F1CB322A}"/>
                </a:ext>
              </a:extLst>
            </p:cNvPr>
            <p:cNvSpPr>
              <a:spLocks noChangeArrowheads="1"/>
            </p:cNvSpPr>
            <p:nvPr/>
          </p:nvSpPr>
          <p:spPr bwMode="auto">
            <a:xfrm>
              <a:off x="541" y="3664"/>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6" name="Rectangle 212">
              <a:extLst>
                <a:ext uri="{FF2B5EF4-FFF2-40B4-BE49-F238E27FC236}">
                  <a16:creationId xmlns:a16="http://schemas.microsoft.com/office/drawing/2014/main" id="{53172ED8-418F-4D2A-820F-67363E6E149A}"/>
                </a:ext>
              </a:extLst>
            </p:cNvPr>
            <p:cNvSpPr>
              <a:spLocks noChangeArrowheads="1"/>
            </p:cNvSpPr>
            <p:nvPr/>
          </p:nvSpPr>
          <p:spPr bwMode="auto">
            <a:xfrm>
              <a:off x="542" y="3685"/>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7" name="Rectangle 213">
              <a:extLst>
                <a:ext uri="{FF2B5EF4-FFF2-40B4-BE49-F238E27FC236}">
                  <a16:creationId xmlns:a16="http://schemas.microsoft.com/office/drawing/2014/main" id="{8CDFB78B-E924-4EC4-A5D3-4A0DB24FC162}"/>
                </a:ext>
              </a:extLst>
            </p:cNvPr>
            <p:cNvSpPr>
              <a:spLocks noChangeArrowheads="1"/>
            </p:cNvSpPr>
            <p:nvPr/>
          </p:nvSpPr>
          <p:spPr bwMode="auto">
            <a:xfrm>
              <a:off x="541" y="3705"/>
              <a:ext cx="1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8" name="Rectangle 214">
              <a:extLst>
                <a:ext uri="{FF2B5EF4-FFF2-40B4-BE49-F238E27FC236}">
                  <a16:creationId xmlns:a16="http://schemas.microsoft.com/office/drawing/2014/main" id="{A7646D78-68EF-4AE7-950F-360FE5AF681B}"/>
                </a:ext>
              </a:extLst>
            </p:cNvPr>
            <p:cNvSpPr>
              <a:spLocks noChangeArrowheads="1"/>
            </p:cNvSpPr>
            <p:nvPr/>
          </p:nvSpPr>
          <p:spPr bwMode="auto">
            <a:xfrm>
              <a:off x="542" y="3727"/>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799" name="Rectangle 215">
              <a:extLst>
                <a:ext uri="{FF2B5EF4-FFF2-40B4-BE49-F238E27FC236}">
                  <a16:creationId xmlns:a16="http://schemas.microsoft.com/office/drawing/2014/main" id="{9F7C9BB0-1969-43DC-ABE2-C976981D8147}"/>
                </a:ext>
              </a:extLst>
            </p:cNvPr>
            <p:cNvSpPr>
              <a:spLocks noChangeArrowheads="1"/>
            </p:cNvSpPr>
            <p:nvPr/>
          </p:nvSpPr>
          <p:spPr bwMode="auto">
            <a:xfrm>
              <a:off x="542" y="3749"/>
              <a:ext cx="1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00" name="Rectangle 216">
              <a:extLst>
                <a:ext uri="{FF2B5EF4-FFF2-40B4-BE49-F238E27FC236}">
                  <a16:creationId xmlns:a16="http://schemas.microsoft.com/office/drawing/2014/main" id="{C99D2291-13F2-4EB0-9997-5BB46371D900}"/>
                </a:ext>
              </a:extLst>
            </p:cNvPr>
            <p:cNvSpPr>
              <a:spLocks noChangeArrowheads="1"/>
            </p:cNvSpPr>
            <p:nvPr/>
          </p:nvSpPr>
          <p:spPr bwMode="auto">
            <a:xfrm>
              <a:off x="528" y="3558"/>
              <a:ext cx="17"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01" name="Freeform 217">
              <a:extLst>
                <a:ext uri="{FF2B5EF4-FFF2-40B4-BE49-F238E27FC236}">
                  <a16:creationId xmlns:a16="http://schemas.microsoft.com/office/drawing/2014/main" id="{BB6353A5-169A-4EEB-9CCC-D4CD04540C7A}"/>
                </a:ext>
              </a:extLst>
            </p:cNvPr>
            <p:cNvSpPr>
              <a:spLocks/>
            </p:cNvSpPr>
            <p:nvPr/>
          </p:nvSpPr>
          <p:spPr bwMode="auto">
            <a:xfrm>
              <a:off x="528" y="3554"/>
              <a:ext cx="21" cy="7"/>
            </a:xfrm>
            <a:custGeom>
              <a:avLst/>
              <a:gdLst>
                <a:gd name="T0" fmla="*/ 42 w 42"/>
                <a:gd name="T1" fmla="*/ 8 h 15"/>
                <a:gd name="T2" fmla="*/ 33 w 42"/>
                <a:gd name="T3" fmla="*/ 0 h 15"/>
                <a:gd name="T4" fmla="*/ 0 w 42"/>
                <a:gd name="T5" fmla="*/ 0 h 15"/>
                <a:gd name="T6" fmla="*/ 0 w 42"/>
                <a:gd name="T7" fmla="*/ 15 h 15"/>
                <a:gd name="T8" fmla="*/ 33 w 42"/>
                <a:gd name="T9" fmla="*/ 15 h 15"/>
                <a:gd name="T10" fmla="*/ 25 w 42"/>
                <a:gd name="T11" fmla="*/ 8 h 15"/>
                <a:gd name="T12" fmla="*/ 42 w 42"/>
                <a:gd name="T13" fmla="*/ 8 h 15"/>
                <a:gd name="T14" fmla="*/ 42 w 42"/>
                <a:gd name="T15" fmla="*/ 0 h 15"/>
                <a:gd name="T16" fmla="*/ 33 w 42"/>
                <a:gd name="T17" fmla="*/ 0 h 15"/>
                <a:gd name="T18" fmla="*/ 42 w 42"/>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42" y="8"/>
                  </a:moveTo>
                  <a:lnTo>
                    <a:pt x="33" y="0"/>
                  </a:lnTo>
                  <a:lnTo>
                    <a:pt x="0" y="0"/>
                  </a:lnTo>
                  <a:lnTo>
                    <a:pt x="0" y="15"/>
                  </a:lnTo>
                  <a:lnTo>
                    <a:pt x="33" y="15"/>
                  </a:lnTo>
                  <a:lnTo>
                    <a:pt x="25" y="8"/>
                  </a:lnTo>
                  <a:lnTo>
                    <a:pt x="42" y="8"/>
                  </a:lnTo>
                  <a:lnTo>
                    <a:pt x="42" y="0"/>
                  </a:lnTo>
                  <a:lnTo>
                    <a:pt x="33" y="0"/>
                  </a:lnTo>
                  <a:lnTo>
                    <a:pt x="4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02" name="Freeform 218">
              <a:extLst>
                <a:ext uri="{FF2B5EF4-FFF2-40B4-BE49-F238E27FC236}">
                  <a16:creationId xmlns:a16="http://schemas.microsoft.com/office/drawing/2014/main" id="{330D89A5-9370-4604-A63B-3BD04EBB5D21}"/>
                </a:ext>
              </a:extLst>
            </p:cNvPr>
            <p:cNvSpPr>
              <a:spLocks/>
            </p:cNvSpPr>
            <p:nvPr/>
          </p:nvSpPr>
          <p:spPr bwMode="auto">
            <a:xfrm>
              <a:off x="541" y="3558"/>
              <a:ext cx="8" cy="215"/>
            </a:xfrm>
            <a:custGeom>
              <a:avLst/>
              <a:gdLst>
                <a:gd name="T0" fmla="*/ 8 w 17"/>
                <a:gd name="T1" fmla="*/ 431 h 431"/>
                <a:gd name="T2" fmla="*/ 17 w 17"/>
                <a:gd name="T3" fmla="*/ 424 h 431"/>
                <a:gd name="T4" fmla="*/ 17 w 17"/>
                <a:gd name="T5" fmla="*/ 0 h 431"/>
                <a:gd name="T6" fmla="*/ 0 w 17"/>
                <a:gd name="T7" fmla="*/ 0 h 431"/>
                <a:gd name="T8" fmla="*/ 0 w 17"/>
                <a:gd name="T9" fmla="*/ 424 h 431"/>
                <a:gd name="T10" fmla="*/ 8 w 17"/>
                <a:gd name="T11" fmla="*/ 416 h 431"/>
                <a:gd name="T12" fmla="*/ 8 w 17"/>
                <a:gd name="T13" fmla="*/ 431 h 431"/>
                <a:gd name="T14" fmla="*/ 17 w 17"/>
                <a:gd name="T15" fmla="*/ 431 h 431"/>
                <a:gd name="T16" fmla="*/ 17 w 17"/>
                <a:gd name="T17" fmla="*/ 424 h 431"/>
                <a:gd name="T18" fmla="*/ 8 w 17"/>
                <a:gd name="T19"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31">
                  <a:moveTo>
                    <a:pt x="8" y="431"/>
                  </a:moveTo>
                  <a:lnTo>
                    <a:pt x="17" y="424"/>
                  </a:lnTo>
                  <a:lnTo>
                    <a:pt x="17" y="0"/>
                  </a:lnTo>
                  <a:lnTo>
                    <a:pt x="0" y="0"/>
                  </a:lnTo>
                  <a:lnTo>
                    <a:pt x="0" y="424"/>
                  </a:lnTo>
                  <a:lnTo>
                    <a:pt x="8" y="416"/>
                  </a:lnTo>
                  <a:lnTo>
                    <a:pt x="8" y="431"/>
                  </a:lnTo>
                  <a:lnTo>
                    <a:pt x="17" y="431"/>
                  </a:lnTo>
                  <a:lnTo>
                    <a:pt x="17" y="424"/>
                  </a:lnTo>
                  <a:lnTo>
                    <a:pt x="8" y="4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03" name="Freeform 219">
              <a:extLst>
                <a:ext uri="{FF2B5EF4-FFF2-40B4-BE49-F238E27FC236}">
                  <a16:creationId xmlns:a16="http://schemas.microsoft.com/office/drawing/2014/main" id="{728C2B7C-EDBD-4FC0-A35C-215C2041E030}"/>
                </a:ext>
              </a:extLst>
            </p:cNvPr>
            <p:cNvSpPr>
              <a:spLocks/>
            </p:cNvSpPr>
            <p:nvPr/>
          </p:nvSpPr>
          <p:spPr bwMode="auto">
            <a:xfrm>
              <a:off x="524" y="3766"/>
              <a:ext cx="21" cy="7"/>
            </a:xfrm>
            <a:custGeom>
              <a:avLst/>
              <a:gdLst>
                <a:gd name="T0" fmla="*/ 0 w 41"/>
                <a:gd name="T1" fmla="*/ 8 h 15"/>
                <a:gd name="T2" fmla="*/ 8 w 41"/>
                <a:gd name="T3" fmla="*/ 15 h 15"/>
                <a:gd name="T4" fmla="*/ 41 w 41"/>
                <a:gd name="T5" fmla="*/ 15 h 15"/>
                <a:gd name="T6" fmla="*/ 41 w 41"/>
                <a:gd name="T7" fmla="*/ 0 h 15"/>
                <a:gd name="T8" fmla="*/ 8 w 41"/>
                <a:gd name="T9" fmla="*/ 0 h 15"/>
                <a:gd name="T10" fmla="*/ 16 w 41"/>
                <a:gd name="T11" fmla="*/ 8 h 15"/>
                <a:gd name="T12" fmla="*/ 0 w 41"/>
                <a:gd name="T13" fmla="*/ 8 h 15"/>
                <a:gd name="T14" fmla="*/ 0 w 41"/>
                <a:gd name="T15" fmla="*/ 15 h 15"/>
                <a:gd name="T16" fmla="*/ 8 w 41"/>
                <a:gd name="T17" fmla="*/ 15 h 15"/>
                <a:gd name="T18" fmla="*/ 0 w 4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0" y="8"/>
                  </a:moveTo>
                  <a:lnTo>
                    <a:pt x="8" y="15"/>
                  </a:lnTo>
                  <a:lnTo>
                    <a:pt x="41" y="15"/>
                  </a:lnTo>
                  <a:lnTo>
                    <a:pt x="41" y="0"/>
                  </a:lnTo>
                  <a:lnTo>
                    <a:pt x="8" y="0"/>
                  </a:lnTo>
                  <a:lnTo>
                    <a:pt x="16"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04" name="Freeform 220">
              <a:extLst>
                <a:ext uri="{FF2B5EF4-FFF2-40B4-BE49-F238E27FC236}">
                  <a16:creationId xmlns:a16="http://schemas.microsoft.com/office/drawing/2014/main" id="{8B91C516-D6A2-4472-99AE-20705630EE31}"/>
                </a:ext>
              </a:extLst>
            </p:cNvPr>
            <p:cNvSpPr>
              <a:spLocks/>
            </p:cNvSpPr>
            <p:nvPr/>
          </p:nvSpPr>
          <p:spPr bwMode="auto">
            <a:xfrm>
              <a:off x="524" y="3554"/>
              <a:ext cx="8" cy="216"/>
            </a:xfrm>
            <a:custGeom>
              <a:avLst/>
              <a:gdLst>
                <a:gd name="T0" fmla="*/ 8 w 16"/>
                <a:gd name="T1" fmla="*/ 0 h 432"/>
                <a:gd name="T2" fmla="*/ 0 w 16"/>
                <a:gd name="T3" fmla="*/ 8 h 432"/>
                <a:gd name="T4" fmla="*/ 0 w 16"/>
                <a:gd name="T5" fmla="*/ 432 h 432"/>
                <a:gd name="T6" fmla="*/ 16 w 16"/>
                <a:gd name="T7" fmla="*/ 432 h 432"/>
                <a:gd name="T8" fmla="*/ 16 w 16"/>
                <a:gd name="T9" fmla="*/ 8 h 432"/>
                <a:gd name="T10" fmla="*/ 8 w 16"/>
                <a:gd name="T11" fmla="*/ 15 h 432"/>
                <a:gd name="T12" fmla="*/ 8 w 16"/>
                <a:gd name="T13" fmla="*/ 0 h 432"/>
                <a:gd name="T14" fmla="*/ 0 w 16"/>
                <a:gd name="T15" fmla="*/ 0 h 432"/>
                <a:gd name="T16" fmla="*/ 0 w 16"/>
                <a:gd name="T17" fmla="*/ 8 h 432"/>
                <a:gd name="T18" fmla="*/ 8 w 16"/>
                <a:gd name="T19"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432">
                  <a:moveTo>
                    <a:pt x="8" y="0"/>
                  </a:moveTo>
                  <a:lnTo>
                    <a:pt x="0" y="8"/>
                  </a:lnTo>
                  <a:lnTo>
                    <a:pt x="0" y="432"/>
                  </a:lnTo>
                  <a:lnTo>
                    <a:pt x="16" y="432"/>
                  </a:lnTo>
                  <a:lnTo>
                    <a:pt x="16"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05" name="Rectangle 221">
              <a:extLst>
                <a:ext uri="{FF2B5EF4-FFF2-40B4-BE49-F238E27FC236}">
                  <a16:creationId xmlns:a16="http://schemas.microsoft.com/office/drawing/2014/main" id="{54F9D72B-C726-492E-86CC-5734D86D8362}"/>
                </a:ext>
              </a:extLst>
            </p:cNvPr>
            <p:cNvSpPr>
              <a:spLocks noChangeArrowheads="1"/>
            </p:cNvSpPr>
            <p:nvPr/>
          </p:nvSpPr>
          <p:spPr bwMode="auto">
            <a:xfrm>
              <a:off x="773" y="3773"/>
              <a:ext cx="1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06" name="Rectangle 222">
              <a:extLst>
                <a:ext uri="{FF2B5EF4-FFF2-40B4-BE49-F238E27FC236}">
                  <a16:creationId xmlns:a16="http://schemas.microsoft.com/office/drawing/2014/main" id="{8924C9A7-4EBF-45A3-A54F-4AACE049A7F6}"/>
                </a:ext>
              </a:extLst>
            </p:cNvPr>
            <p:cNvSpPr>
              <a:spLocks noChangeArrowheads="1"/>
            </p:cNvSpPr>
            <p:nvPr/>
          </p:nvSpPr>
          <p:spPr bwMode="auto">
            <a:xfrm>
              <a:off x="772" y="3795"/>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07" name="Rectangle 223">
              <a:extLst>
                <a:ext uri="{FF2B5EF4-FFF2-40B4-BE49-F238E27FC236}">
                  <a16:creationId xmlns:a16="http://schemas.microsoft.com/office/drawing/2014/main" id="{A3734E82-AA03-42DD-81C4-0A06E96CF683}"/>
                </a:ext>
              </a:extLst>
            </p:cNvPr>
            <p:cNvSpPr>
              <a:spLocks noChangeArrowheads="1"/>
            </p:cNvSpPr>
            <p:nvPr/>
          </p:nvSpPr>
          <p:spPr bwMode="auto">
            <a:xfrm>
              <a:off x="771" y="3816"/>
              <a:ext cx="1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08" name="Rectangle 224">
              <a:extLst>
                <a:ext uri="{FF2B5EF4-FFF2-40B4-BE49-F238E27FC236}">
                  <a16:creationId xmlns:a16="http://schemas.microsoft.com/office/drawing/2014/main" id="{BAA03F2F-5261-41E0-A8FE-BF44127816B9}"/>
                </a:ext>
              </a:extLst>
            </p:cNvPr>
            <p:cNvSpPr>
              <a:spLocks noChangeArrowheads="1"/>
            </p:cNvSpPr>
            <p:nvPr/>
          </p:nvSpPr>
          <p:spPr bwMode="auto">
            <a:xfrm>
              <a:off x="771" y="3837"/>
              <a:ext cx="1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09" name="Rectangle 225">
              <a:extLst>
                <a:ext uri="{FF2B5EF4-FFF2-40B4-BE49-F238E27FC236}">
                  <a16:creationId xmlns:a16="http://schemas.microsoft.com/office/drawing/2014/main" id="{6DA28291-9CFA-49D6-A9AB-F7BC27EFE4C8}"/>
                </a:ext>
              </a:extLst>
            </p:cNvPr>
            <p:cNvSpPr>
              <a:spLocks noChangeArrowheads="1"/>
            </p:cNvSpPr>
            <p:nvPr/>
          </p:nvSpPr>
          <p:spPr bwMode="auto">
            <a:xfrm>
              <a:off x="951" y="3773"/>
              <a:ext cx="1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10" name="Rectangle 226">
              <a:extLst>
                <a:ext uri="{FF2B5EF4-FFF2-40B4-BE49-F238E27FC236}">
                  <a16:creationId xmlns:a16="http://schemas.microsoft.com/office/drawing/2014/main" id="{0338D7DE-80EC-4422-B957-D3ECF97DB5C5}"/>
                </a:ext>
              </a:extLst>
            </p:cNvPr>
            <p:cNvSpPr>
              <a:spLocks noChangeArrowheads="1"/>
            </p:cNvSpPr>
            <p:nvPr/>
          </p:nvSpPr>
          <p:spPr bwMode="auto">
            <a:xfrm>
              <a:off x="950" y="3795"/>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11" name="Rectangle 227">
              <a:extLst>
                <a:ext uri="{FF2B5EF4-FFF2-40B4-BE49-F238E27FC236}">
                  <a16:creationId xmlns:a16="http://schemas.microsoft.com/office/drawing/2014/main" id="{119A57E6-6143-4078-A7F9-641D8041D279}"/>
                </a:ext>
              </a:extLst>
            </p:cNvPr>
            <p:cNvSpPr>
              <a:spLocks noChangeArrowheads="1"/>
            </p:cNvSpPr>
            <p:nvPr/>
          </p:nvSpPr>
          <p:spPr bwMode="auto">
            <a:xfrm>
              <a:off x="949" y="3816"/>
              <a:ext cx="1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12" name="Rectangle 228">
              <a:extLst>
                <a:ext uri="{FF2B5EF4-FFF2-40B4-BE49-F238E27FC236}">
                  <a16:creationId xmlns:a16="http://schemas.microsoft.com/office/drawing/2014/main" id="{2584F55B-A19A-43E9-BAAF-0DA4B0E326C2}"/>
                </a:ext>
              </a:extLst>
            </p:cNvPr>
            <p:cNvSpPr>
              <a:spLocks noChangeArrowheads="1"/>
            </p:cNvSpPr>
            <p:nvPr/>
          </p:nvSpPr>
          <p:spPr bwMode="auto">
            <a:xfrm>
              <a:off x="950" y="3837"/>
              <a:ext cx="12"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13" name="Rectangle 229">
              <a:extLst>
                <a:ext uri="{FF2B5EF4-FFF2-40B4-BE49-F238E27FC236}">
                  <a16:creationId xmlns:a16="http://schemas.microsoft.com/office/drawing/2014/main" id="{DEDB7862-65C2-4AD5-96E5-7D434AEE0EDB}"/>
                </a:ext>
              </a:extLst>
            </p:cNvPr>
            <p:cNvSpPr>
              <a:spLocks noChangeArrowheads="1"/>
            </p:cNvSpPr>
            <p:nvPr/>
          </p:nvSpPr>
          <p:spPr bwMode="auto">
            <a:xfrm>
              <a:off x="1030" y="3583"/>
              <a:ext cx="82" cy="11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14" name="Freeform 230">
              <a:extLst>
                <a:ext uri="{FF2B5EF4-FFF2-40B4-BE49-F238E27FC236}">
                  <a16:creationId xmlns:a16="http://schemas.microsoft.com/office/drawing/2014/main" id="{72C2350C-69B9-4027-B4A6-5334751D8333}"/>
                </a:ext>
              </a:extLst>
            </p:cNvPr>
            <p:cNvSpPr>
              <a:spLocks/>
            </p:cNvSpPr>
            <p:nvPr/>
          </p:nvSpPr>
          <p:spPr bwMode="auto">
            <a:xfrm>
              <a:off x="1030" y="3579"/>
              <a:ext cx="85" cy="8"/>
            </a:xfrm>
            <a:custGeom>
              <a:avLst/>
              <a:gdLst>
                <a:gd name="T0" fmla="*/ 169 w 169"/>
                <a:gd name="T1" fmla="*/ 9 h 15"/>
                <a:gd name="T2" fmla="*/ 162 w 169"/>
                <a:gd name="T3" fmla="*/ 0 h 15"/>
                <a:gd name="T4" fmla="*/ 0 w 169"/>
                <a:gd name="T5" fmla="*/ 0 h 15"/>
                <a:gd name="T6" fmla="*/ 0 w 169"/>
                <a:gd name="T7" fmla="*/ 15 h 15"/>
                <a:gd name="T8" fmla="*/ 162 w 169"/>
                <a:gd name="T9" fmla="*/ 15 h 15"/>
                <a:gd name="T10" fmla="*/ 154 w 169"/>
                <a:gd name="T11" fmla="*/ 9 h 15"/>
                <a:gd name="T12" fmla="*/ 169 w 169"/>
                <a:gd name="T13" fmla="*/ 9 h 15"/>
                <a:gd name="T14" fmla="*/ 169 w 169"/>
                <a:gd name="T15" fmla="*/ 0 h 15"/>
                <a:gd name="T16" fmla="*/ 162 w 169"/>
                <a:gd name="T17" fmla="*/ 0 h 15"/>
                <a:gd name="T18" fmla="*/ 169 w 169"/>
                <a:gd name="T19"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5">
                  <a:moveTo>
                    <a:pt x="169" y="9"/>
                  </a:moveTo>
                  <a:lnTo>
                    <a:pt x="162" y="0"/>
                  </a:lnTo>
                  <a:lnTo>
                    <a:pt x="0" y="0"/>
                  </a:lnTo>
                  <a:lnTo>
                    <a:pt x="0" y="15"/>
                  </a:lnTo>
                  <a:lnTo>
                    <a:pt x="162" y="15"/>
                  </a:lnTo>
                  <a:lnTo>
                    <a:pt x="154" y="9"/>
                  </a:lnTo>
                  <a:lnTo>
                    <a:pt x="169" y="9"/>
                  </a:lnTo>
                  <a:lnTo>
                    <a:pt x="169" y="0"/>
                  </a:lnTo>
                  <a:lnTo>
                    <a:pt x="162" y="0"/>
                  </a:lnTo>
                  <a:lnTo>
                    <a:pt x="16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15" name="Freeform 231">
              <a:extLst>
                <a:ext uri="{FF2B5EF4-FFF2-40B4-BE49-F238E27FC236}">
                  <a16:creationId xmlns:a16="http://schemas.microsoft.com/office/drawing/2014/main" id="{B2CE337C-A96C-449E-AD21-3CDC8ADD6E87}"/>
                </a:ext>
              </a:extLst>
            </p:cNvPr>
            <p:cNvSpPr>
              <a:spLocks/>
            </p:cNvSpPr>
            <p:nvPr/>
          </p:nvSpPr>
          <p:spPr bwMode="auto">
            <a:xfrm>
              <a:off x="1108" y="3583"/>
              <a:ext cx="7" cy="120"/>
            </a:xfrm>
            <a:custGeom>
              <a:avLst/>
              <a:gdLst>
                <a:gd name="T0" fmla="*/ 8 w 15"/>
                <a:gd name="T1" fmla="*/ 239 h 239"/>
                <a:gd name="T2" fmla="*/ 15 w 15"/>
                <a:gd name="T3" fmla="*/ 232 h 239"/>
                <a:gd name="T4" fmla="*/ 15 w 15"/>
                <a:gd name="T5" fmla="*/ 0 h 239"/>
                <a:gd name="T6" fmla="*/ 0 w 15"/>
                <a:gd name="T7" fmla="*/ 0 h 239"/>
                <a:gd name="T8" fmla="*/ 0 w 15"/>
                <a:gd name="T9" fmla="*/ 232 h 239"/>
                <a:gd name="T10" fmla="*/ 8 w 15"/>
                <a:gd name="T11" fmla="*/ 224 h 239"/>
                <a:gd name="T12" fmla="*/ 8 w 15"/>
                <a:gd name="T13" fmla="*/ 239 h 239"/>
                <a:gd name="T14" fmla="*/ 15 w 15"/>
                <a:gd name="T15" fmla="*/ 239 h 239"/>
                <a:gd name="T16" fmla="*/ 15 w 15"/>
                <a:gd name="T17" fmla="*/ 232 h 239"/>
                <a:gd name="T18" fmla="*/ 8 w 15"/>
                <a:gd name="T19"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39">
                  <a:moveTo>
                    <a:pt x="8" y="239"/>
                  </a:moveTo>
                  <a:lnTo>
                    <a:pt x="15" y="232"/>
                  </a:lnTo>
                  <a:lnTo>
                    <a:pt x="15" y="0"/>
                  </a:lnTo>
                  <a:lnTo>
                    <a:pt x="0" y="0"/>
                  </a:lnTo>
                  <a:lnTo>
                    <a:pt x="0" y="232"/>
                  </a:lnTo>
                  <a:lnTo>
                    <a:pt x="8" y="224"/>
                  </a:lnTo>
                  <a:lnTo>
                    <a:pt x="8" y="239"/>
                  </a:lnTo>
                  <a:lnTo>
                    <a:pt x="15" y="239"/>
                  </a:lnTo>
                  <a:lnTo>
                    <a:pt x="15" y="232"/>
                  </a:lnTo>
                  <a:lnTo>
                    <a:pt x="8" y="2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16" name="Freeform 232">
              <a:extLst>
                <a:ext uri="{FF2B5EF4-FFF2-40B4-BE49-F238E27FC236}">
                  <a16:creationId xmlns:a16="http://schemas.microsoft.com/office/drawing/2014/main" id="{A8D29422-A338-41CB-87C9-6B671FC6FCF0}"/>
                </a:ext>
              </a:extLst>
            </p:cNvPr>
            <p:cNvSpPr>
              <a:spLocks/>
            </p:cNvSpPr>
            <p:nvPr/>
          </p:nvSpPr>
          <p:spPr bwMode="auto">
            <a:xfrm>
              <a:off x="1026" y="3696"/>
              <a:ext cx="86" cy="7"/>
            </a:xfrm>
            <a:custGeom>
              <a:avLst/>
              <a:gdLst>
                <a:gd name="T0" fmla="*/ 0 w 170"/>
                <a:gd name="T1" fmla="*/ 8 h 15"/>
                <a:gd name="T2" fmla="*/ 8 w 170"/>
                <a:gd name="T3" fmla="*/ 15 h 15"/>
                <a:gd name="T4" fmla="*/ 170 w 170"/>
                <a:gd name="T5" fmla="*/ 15 h 15"/>
                <a:gd name="T6" fmla="*/ 170 w 170"/>
                <a:gd name="T7" fmla="*/ 0 h 15"/>
                <a:gd name="T8" fmla="*/ 8 w 170"/>
                <a:gd name="T9" fmla="*/ 0 h 15"/>
                <a:gd name="T10" fmla="*/ 15 w 170"/>
                <a:gd name="T11" fmla="*/ 8 h 15"/>
                <a:gd name="T12" fmla="*/ 0 w 170"/>
                <a:gd name="T13" fmla="*/ 8 h 15"/>
                <a:gd name="T14" fmla="*/ 0 w 170"/>
                <a:gd name="T15" fmla="*/ 15 h 15"/>
                <a:gd name="T16" fmla="*/ 8 w 170"/>
                <a:gd name="T17" fmla="*/ 15 h 15"/>
                <a:gd name="T18" fmla="*/ 0 w 170"/>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5">
                  <a:moveTo>
                    <a:pt x="0" y="8"/>
                  </a:moveTo>
                  <a:lnTo>
                    <a:pt x="8" y="15"/>
                  </a:lnTo>
                  <a:lnTo>
                    <a:pt x="170" y="15"/>
                  </a:lnTo>
                  <a:lnTo>
                    <a:pt x="170" y="0"/>
                  </a:lnTo>
                  <a:lnTo>
                    <a:pt x="8" y="0"/>
                  </a:lnTo>
                  <a:lnTo>
                    <a:pt x="15"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17" name="Freeform 233">
              <a:extLst>
                <a:ext uri="{FF2B5EF4-FFF2-40B4-BE49-F238E27FC236}">
                  <a16:creationId xmlns:a16="http://schemas.microsoft.com/office/drawing/2014/main" id="{6506347D-192E-4695-96F6-35066B8D4C4B}"/>
                </a:ext>
              </a:extLst>
            </p:cNvPr>
            <p:cNvSpPr>
              <a:spLocks/>
            </p:cNvSpPr>
            <p:nvPr/>
          </p:nvSpPr>
          <p:spPr bwMode="auto">
            <a:xfrm>
              <a:off x="1026" y="3579"/>
              <a:ext cx="8" cy="121"/>
            </a:xfrm>
            <a:custGeom>
              <a:avLst/>
              <a:gdLst>
                <a:gd name="T0" fmla="*/ 8 w 15"/>
                <a:gd name="T1" fmla="*/ 0 h 241"/>
                <a:gd name="T2" fmla="*/ 0 w 15"/>
                <a:gd name="T3" fmla="*/ 9 h 241"/>
                <a:gd name="T4" fmla="*/ 0 w 15"/>
                <a:gd name="T5" fmla="*/ 241 h 241"/>
                <a:gd name="T6" fmla="*/ 15 w 15"/>
                <a:gd name="T7" fmla="*/ 241 h 241"/>
                <a:gd name="T8" fmla="*/ 15 w 15"/>
                <a:gd name="T9" fmla="*/ 9 h 241"/>
                <a:gd name="T10" fmla="*/ 8 w 15"/>
                <a:gd name="T11" fmla="*/ 15 h 241"/>
                <a:gd name="T12" fmla="*/ 8 w 15"/>
                <a:gd name="T13" fmla="*/ 0 h 241"/>
                <a:gd name="T14" fmla="*/ 0 w 15"/>
                <a:gd name="T15" fmla="*/ 0 h 241"/>
                <a:gd name="T16" fmla="*/ 0 w 15"/>
                <a:gd name="T17" fmla="*/ 9 h 241"/>
                <a:gd name="T18" fmla="*/ 8 w 15"/>
                <a:gd name="T1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41">
                  <a:moveTo>
                    <a:pt x="8" y="0"/>
                  </a:moveTo>
                  <a:lnTo>
                    <a:pt x="0" y="9"/>
                  </a:lnTo>
                  <a:lnTo>
                    <a:pt x="0" y="241"/>
                  </a:lnTo>
                  <a:lnTo>
                    <a:pt x="15" y="241"/>
                  </a:lnTo>
                  <a:lnTo>
                    <a:pt x="15" y="9"/>
                  </a:lnTo>
                  <a:lnTo>
                    <a:pt x="8" y="15"/>
                  </a:lnTo>
                  <a:lnTo>
                    <a:pt x="8" y="0"/>
                  </a:lnTo>
                  <a:lnTo>
                    <a:pt x="0" y="0"/>
                  </a:lnTo>
                  <a:lnTo>
                    <a:pt x="0" y="9"/>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18" name="Rectangle 234">
              <a:extLst>
                <a:ext uri="{FF2B5EF4-FFF2-40B4-BE49-F238E27FC236}">
                  <a16:creationId xmlns:a16="http://schemas.microsoft.com/office/drawing/2014/main" id="{B860B2EB-9016-4894-9A35-6F15CAABC01B}"/>
                </a:ext>
              </a:extLst>
            </p:cNvPr>
            <p:cNvSpPr>
              <a:spLocks noChangeArrowheads="1"/>
            </p:cNvSpPr>
            <p:nvPr/>
          </p:nvSpPr>
          <p:spPr bwMode="auto">
            <a:xfrm>
              <a:off x="1030" y="3711"/>
              <a:ext cx="82" cy="1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19" name="Freeform 235">
              <a:extLst>
                <a:ext uri="{FF2B5EF4-FFF2-40B4-BE49-F238E27FC236}">
                  <a16:creationId xmlns:a16="http://schemas.microsoft.com/office/drawing/2014/main" id="{757074C5-411E-4FA7-B4D8-EB001788C870}"/>
                </a:ext>
              </a:extLst>
            </p:cNvPr>
            <p:cNvSpPr>
              <a:spLocks/>
            </p:cNvSpPr>
            <p:nvPr/>
          </p:nvSpPr>
          <p:spPr bwMode="auto">
            <a:xfrm>
              <a:off x="1030" y="3707"/>
              <a:ext cx="85" cy="8"/>
            </a:xfrm>
            <a:custGeom>
              <a:avLst/>
              <a:gdLst>
                <a:gd name="T0" fmla="*/ 169 w 169"/>
                <a:gd name="T1" fmla="*/ 7 h 15"/>
                <a:gd name="T2" fmla="*/ 162 w 169"/>
                <a:gd name="T3" fmla="*/ 0 h 15"/>
                <a:gd name="T4" fmla="*/ 0 w 169"/>
                <a:gd name="T5" fmla="*/ 0 h 15"/>
                <a:gd name="T6" fmla="*/ 0 w 169"/>
                <a:gd name="T7" fmla="*/ 15 h 15"/>
                <a:gd name="T8" fmla="*/ 162 w 169"/>
                <a:gd name="T9" fmla="*/ 15 h 15"/>
                <a:gd name="T10" fmla="*/ 154 w 169"/>
                <a:gd name="T11" fmla="*/ 7 h 15"/>
                <a:gd name="T12" fmla="*/ 169 w 169"/>
                <a:gd name="T13" fmla="*/ 7 h 15"/>
                <a:gd name="T14" fmla="*/ 169 w 169"/>
                <a:gd name="T15" fmla="*/ 0 h 15"/>
                <a:gd name="T16" fmla="*/ 162 w 169"/>
                <a:gd name="T17" fmla="*/ 0 h 15"/>
                <a:gd name="T18" fmla="*/ 169 w 169"/>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5">
                  <a:moveTo>
                    <a:pt x="169" y="7"/>
                  </a:moveTo>
                  <a:lnTo>
                    <a:pt x="162" y="0"/>
                  </a:lnTo>
                  <a:lnTo>
                    <a:pt x="0" y="0"/>
                  </a:lnTo>
                  <a:lnTo>
                    <a:pt x="0" y="15"/>
                  </a:lnTo>
                  <a:lnTo>
                    <a:pt x="162" y="15"/>
                  </a:lnTo>
                  <a:lnTo>
                    <a:pt x="154" y="7"/>
                  </a:lnTo>
                  <a:lnTo>
                    <a:pt x="169" y="7"/>
                  </a:lnTo>
                  <a:lnTo>
                    <a:pt x="169" y="0"/>
                  </a:lnTo>
                  <a:lnTo>
                    <a:pt x="162" y="0"/>
                  </a:lnTo>
                  <a:lnTo>
                    <a:pt x="16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20" name="Freeform 236">
              <a:extLst>
                <a:ext uri="{FF2B5EF4-FFF2-40B4-BE49-F238E27FC236}">
                  <a16:creationId xmlns:a16="http://schemas.microsoft.com/office/drawing/2014/main" id="{43FE4E73-08E3-4331-9645-D2AC023D900B}"/>
                </a:ext>
              </a:extLst>
            </p:cNvPr>
            <p:cNvSpPr>
              <a:spLocks/>
            </p:cNvSpPr>
            <p:nvPr/>
          </p:nvSpPr>
          <p:spPr bwMode="auto">
            <a:xfrm>
              <a:off x="1108" y="3711"/>
              <a:ext cx="7" cy="109"/>
            </a:xfrm>
            <a:custGeom>
              <a:avLst/>
              <a:gdLst>
                <a:gd name="T0" fmla="*/ 8 w 15"/>
                <a:gd name="T1" fmla="*/ 219 h 219"/>
                <a:gd name="T2" fmla="*/ 15 w 15"/>
                <a:gd name="T3" fmla="*/ 212 h 219"/>
                <a:gd name="T4" fmla="*/ 15 w 15"/>
                <a:gd name="T5" fmla="*/ 0 h 219"/>
                <a:gd name="T6" fmla="*/ 0 w 15"/>
                <a:gd name="T7" fmla="*/ 0 h 219"/>
                <a:gd name="T8" fmla="*/ 0 w 15"/>
                <a:gd name="T9" fmla="*/ 212 h 219"/>
                <a:gd name="T10" fmla="*/ 8 w 15"/>
                <a:gd name="T11" fmla="*/ 204 h 219"/>
                <a:gd name="T12" fmla="*/ 8 w 15"/>
                <a:gd name="T13" fmla="*/ 219 h 219"/>
                <a:gd name="T14" fmla="*/ 15 w 15"/>
                <a:gd name="T15" fmla="*/ 219 h 219"/>
                <a:gd name="T16" fmla="*/ 15 w 15"/>
                <a:gd name="T17" fmla="*/ 212 h 219"/>
                <a:gd name="T18" fmla="*/ 8 w 15"/>
                <a:gd name="T19"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9">
                  <a:moveTo>
                    <a:pt x="8" y="219"/>
                  </a:moveTo>
                  <a:lnTo>
                    <a:pt x="15" y="212"/>
                  </a:lnTo>
                  <a:lnTo>
                    <a:pt x="15" y="0"/>
                  </a:lnTo>
                  <a:lnTo>
                    <a:pt x="0" y="0"/>
                  </a:lnTo>
                  <a:lnTo>
                    <a:pt x="0" y="212"/>
                  </a:lnTo>
                  <a:lnTo>
                    <a:pt x="8" y="204"/>
                  </a:lnTo>
                  <a:lnTo>
                    <a:pt x="8" y="219"/>
                  </a:lnTo>
                  <a:lnTo>
                    <a:pt x="15" y="219"/>
                  </a:lnTo>
                  <a:lnTo>
                    <a:pt x="15" y="212"/>
                  </a:lnTo>
                  <a:lnTo>
                    <a:pt x="8"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21" name="Freeform 237">
              <a:extLst>
                <a:ext uri="{FF2B5EF4-FFF2-40B4-BE49-F238E27FC236}">
                  <a16:creationId xmlns:a16="http://schemas.microsoft.com/office/drawing/2014/main" id="{C4403CFB-A28A-462E-AE0D-4334CF1FC258}"/>
                </a:ext>
              </a:extLst>
            </p:cNvPr>
            <p:cNvSpPr>
              <a:spLocks/>
            </p:cNvSpPr>
            <p:nvPr/>
          </p:nvSpPr>
          <p:spPr bwMode="auto">
            <a:xfrm>
              <a:off x="1026" y="3812"/>
              <a:ext cx="86" cy="8"/>
            </a:xfrm>
            <a:custGeom>
              <a:avLst/>
              <a:gdLst>
                <a:gd name="T0" fmla="*/ 0 w 170"/>
                <a:gd name="T1" fmla="*/ 8 h 15"/>
                <a:gd name="T2" fmla="*/ 8 w 170"/>
                <a:gd name="T3" fmla="*/ 15 h 15"/>
                <a:gd name="T4" fmla="*/ 170 w 170"/>
                <a:gd name="T5" fmla="*/ 15 h 15"/>
                <a:gd name="T6" fmla="*/ 170 w 170"/>
                <a:gd name="T7" fmla="*/ 0 h 15"/>
                <a:gd name="T8" fmla="*/ 8 w 170"/>
                <a:gd name="T9" fmla="*/ 0 h 15"/>
                <a:gd name="T10" fmla="*/ 15 w 170"/>
                <a:gd name="T11" fmla="*/ 8 h 15"/>
                <a:gd name="T12" fmla="*/ 0 w 170"/>
                <a:gd name="T13" fmla="*/ 8 h 15"/>
                <a:gd name="T14" fmla="*/ 0 w 170"/>
                <a:gd name="T15" fmla="*/ 15 h 15"/>
                <a:gd name="T16" fmla="*/ 8 w 170"/>
                <a:gd name="T17" fmla="*/ 15 h 15"/>
                <a:gd name="T18" fmla="*/ 0 w 170"/>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5">
                  <a:moveTo>
                    <a:pt x="0" y="8"/>
                  </a:moveTo>
                  <a:lnTo>
                    <a:pt x="8" y="15"/>
                  </a:lnTo>
                  <a:lnTo>
                    <a:pt x="170" y="15"/>
                  </a:lnTo>
                  <a:lnTo>
                    <a:pt x="170" y="0"/>
                  </a:lnTo>
                  <a:lnTo>
                    <a:pt x="8" y="0"/>
                  </a:lnTo>
                  <a:lnTo>
                    <a:pt x="15"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22" name="Freeform 238">
              <a:extLst>
                <a:ext uri="{FF2B5EF4-FFF2-40B4-BE49-F238E27FC236}">
                  <a16:creationId xmlns:a16="http://schemas.microsoft.com/office/drawing/2014/main" id="{7C3AD4DD-118C-43BB-8A3F-7C74C94C98B7}"/>
                </a:ext>
              </a:extLst>
            </p:cNvPr>
            <p:cNvSpPr>
              <a:spLocks/>
            </p:cNvSpPr>
            <p:nvPr/>
          </p:nvSpPr>
          <p:spPr bwMode="auto">
            <a:xfrm>
              <a:off x="1026" y="3707"/>
              <a:ext cx="8" cy="109"/>
            </a:xfrm>
            <a:custGeom>
              <a:avLst/>
              <a:gdLst>
                <a:gd name="T0" fmla="*/ 8 w 15"/>
                <a:gd name="T1" fmla="*/ 0 h 219"/>
                <a:gd name="T2" fmla="*/ 0 w 15"/>
                <a:gd name="T3" fmla="*/ 7 h 219"/>
                <a:gd name="T4" fmla="*/ 0 w 15"/>
                <a:gd name="T5" fmla="*/ 219 h 219"/>
                <a:gd name="T6" fmla="*/ 15 w 15"/>
                <a:gd name="T7" fmla="*/ 219 h 219"/>
                <a:gd name="T8" fmla="*/ 15 w 15"/>
                <a:gd name="T9" fmla="*/ 7 h 219"/>
                <a:gd name="T10" fmla="*/ 8 w 15"/>
                <a:gd name="T11" fmla="*/ 15 h 219"/>
                <a:gd name="T12" fmla="*/ 8 w 15"/>
                <a:gd name="T13" fmla="*/ 0 h 219"/>
                <a:gd name="T14" fmla="*/ 0 w 15"/>
                <a:gd name="T15" fmla="*/ 0 h 219"/>
                <a:gd name="T16" fmla="*/ 0 w 15"/>
                <a:gd name="T17" fmla="*/ 7 h 219"/>
                <a:gd name="T18" fmla="*/ 8 w 15"/>
                <a:gd name="T1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9">
                  <a:moveTo>
                    <a:pt x="8" y="0"/>
                  </a:moveTo>
                  <a:lnTo>
                    <a:pt x="0" y="7"/>
                  </a:lnTo>
                  <a:lnTo>
                    <a:pt x="0" y="219"/>
                  </a:lnTo>
                  <a:lnTo>
                    <a:pt x="15" y="219"/>
                  </a:lnTo>
                  <a:lnTo>
                    <a:pt x="15" y="7"/>
                  </a:lnTo>
                  <a:lnTo>
                    <a:pt x="8" y="15"/>
                  </a:lnTo>
                  <a:lnTo>
                    <a:pt x="8" y="0"/>
                  </a:lnTo>
                  <a:lnTo>
                    <a:pt x="0" y="0"/>
                  </a:lnTo>
                  <a:lnTo>
                    <a:pt x="0" y="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23" name="Rectangle 239">
              <a:extLst>
                <a:ext uri="{FF2B5EF4-FFF2-40B4-BE49-F238E27FC236}">
                  <a16:creationId xmlns:a16="http://schemas.microsoft.com/office/drawing/2014/main" id="{2DD5329E-14CD-4588-9BDD-47F485FD5D6A}"/>
                </a:ext>
              </a:extLst>
            </p:cNvPr>
            <p:cNvSpPr>
              <a:spLocks noChangeArrowheads="1"/>
            </p:cNvSpPr>
            <p:nvPr/>
          </p:nvSpPr>
          <p:spPr bwMode="auto">
            <a:xfrm>
              <a:off x="968" y="3769"/>
              <a:ext cx="259" cy="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24" name="Freeform 240">
              <a:extLst>
                <a:ext uri="{FF2B5EF4-FFF2-40B4-BE49-F238E27FC236}">
                  <a16:creationId xmlns:a16="http://schemas.microsoft.com/office/drawing/2014/main" id="{50C6184F-1E45-4DFE-BE11-E86077C55640}"/>
                </a:ext>
              </a:extLst>
            </p:cNvPr>
            <p:cNvSpPr>
              <a:spLocks/>
            </p:cNvSpPr>
            <p:nvPr/>
          </p:nvSpPr>
          <p:spPr bwMode="auto">
            <a:xfrm>
              <a:off x="968" y="3765"/>
              <a:ext cx="262" cy="8"/>
            </a:xfrm>
            <a:custGeom>
              <a:avLst/>
              <a:gdLst>
                <a:gd name="T0" fmla="*/ 525 w 525"/>
                <a:gd name="T1" fmla="*/ 9 h 15"/>
                <a:gd name="T2" fmla="*/ 519 w 525"/>
                <a:gd name="T3" fmla="*/ 0 h 15"/>
                <a:gd name="T4" fmla="*/ 0 w 525"/>
                <a:gd name="T5" fmla="*/ 0 h 15"/>
                <a:gd name="T6" fmla="*/ 0 w 525"/>
                <a:gd name="T7" fmla="*/ 15 h 15"/>
                <a:gd name="T8" fmla="*/ 519 w 525"/>
                <a:gd name="T9" fmla="*/ 15 h 15"/>
                <a:gd name="T10" fmla="*/ 510 w 525"/>
                <a:gd name="T11" fmla="*/ 9 h 15"/>
                <a:gd name="T12" fmla="*/ 525 w 525"/>
                <a:gd name="T13" fmla="*/ 9 h 15"/>
                <a:gd name="T14" fmla="*/ 525 w 525"/>
                <a:gd name="T15" fmla="*/ 0 h 15"/>
                <a:gd name="T16" fmla="*/ 519 w 525"/>
                <a:gd name="T17" fmla="*/ 0 h 15"/>
                <a:gd name="T18" fmla="*/ 525 w 525"/>
                <a:gd name="T19"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5" h="15">
                  <a:moveTo>
                    <a:pt x="525" y="9"/>
                  </a:moveTo>
                  <a:lnTo>
                    <a:pt x="519" y="0"/>
                  </a:lnTo>
                  <a:lnTo>
                    <a:pt x="0" y="0"/>
                  </a:lnTo>
                  <a:lnTo>
                    <a:pt x="0" y="15"/>
                  </a:lnTo>
                  <a:lnTo>
                    <a:pt x="519" y="15"/>
                  </a:lnTo>
                  <a:lnTo>
                    <a:pt x="510" y="9"/>
                  </a:lnTo>
                  <a:lnTo>
                    <a:pt x="525" y="9"/>
                  </a:lnTo>
                  <a:lnTo>
                    <a:pt x="525" y="0"/>
                  </a:lnTo>
                  <a:lnTo>
                    <a:pt x="519" y="0"/>
                  </a:lnTo>
                  <a:lnTo>
                    <a:pt x="52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25" name="Freeform 241">
              <a:extLst>
                <a:ext uri="{FF2B5EF4-FFF2-40B4-BE49-F238E27FC236}">
                  <a16:creationId xmlns:a16="http://schemas.microsoft.com/office/drawing/2014/main" id="{F6292C48-091C-4E16-ACCE-7D8241389083}"/>
                </a:ext>
              </a:extLst>
            </p:cNvPr>
            <p:cNvSpPr>
              <a:spLocks/>
            </p:cNvSpPr>
            <p:nvPr/>
          </p:nvSpPr>
          <p:spPr bwMode="auto">
            <a:xfrm>
              <a:off x="1223" y="3769"/>
              <a:ext cx="7" cy="17"/>
            </a:xfrm>
            <a:custGeom>
              <a:avLst/>
              <a:gdLst>
                <a:gd name="T0" fmla="*/ 9 w 15"/>
                <a:gd name="T1" fmla="*/ 33 h 33"/>
                <a:gd name="T2" fmla="*/ 15 w 15"/>
                <a:gd name="T3" fmla="*/ 25 h 33"/>
                <a:gd name="T4" fmla="*/ 15 w 15"/>
                <a:gd name="T5" fmla="*/ 0 h 33"/>
                <a:gd name="T6" fmla="*/ 0 w 15"/>
                <a:gd name="T7" fmla="*/ 0 h 33"/>
                <a:gd name="T8" fmla="*/ 0 w 15"/>
                <a:gd name="T9" fmla="*/ 25 h 33"/>
                <a:gd name="T10" fmla="*/ 9 w 15"/>
                <a:gd name="T11" fmla="*/ 18 h 33"/>
                <a:gd name="T12" fmla="*/ 9 w 15"/>
                <a:gd name="T13" fmla="*/ 33 h 33"/>
                <a:gd name="T14" fmla="*/ 15 w 15"/>
                <a:gd name="T15" fmla="*/ 33 h 33"/>
                <a:gd name="T16" fmla="*/ 15 w 15"/>
                <a:gd name="T17" fmla="*/ 25 h 33"/>
                <a:gd name="T18" fmla="*/ 9 w 15"/>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3">
                  <a:moveTo>
                    <a:pt x="9" y="33"/>
                  </a:moveTo>
                  <a:lnTo>
                    <a:pt x="15" y="25"/>
                  </a:lnTo>
                  <a:lnTo>
                    <a:pt x="15" y="0"/>
                  </a:lnTo>
                  <a:lnTo>
                    <a:pt x="0" y="0"/>
                  </a:lnTo>
                  <a:lnTo>
                    <a:pt x="0" y="25"/>
                  </a:lnTo>
                  <a:lnTo>
                    <a:pt x="9" y="18"/>
                  </a:lnTo>
                  <a:lnTo>
                    <a:pt x="9" y="33"/>
                  </a:lnTo>
                  <a:lnTo>
                    <a:pt x="15" y="33"/>
                  </a:lnTo>
                  <a:lnTo>
                    <a:pt x="15" y="25"/>
                  </a:lnTo>
                  <a:lnTo>
                    <a:pt x="9"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26" name="Freeform 242">
              <a:extLst>
                <a:ext uri="{FF2B5EF4-FFF2-40B4-BE49-F238E27FC236}">
                  <a16:creationId xmlns:a16="http://schemas.microsoft.com/office/drawing/2014/main" id="{B9CF988C-D348-448F-A566-D01AF5FAEDCF}"/>
                </a:ext>
              </a:extLst>
            </p:cNvPr>
            <p:cNvSpPr>
              <a:spLocks/>
            </p:cNvSpPr>
            <p:nvPr/>
          </p:nvSpPr>
          <p:spPr bwMode="auto">
            <a:xfrm>
              <a:off x="964" y="3778"/>
              <a:ext cx="263" cy="8"/>
            </a:xfrm>
            <a:custGeom>
              <a:avLst/>
              <a:gdLst>
                <a:gd name="T0" fmla="*/ 0 w 527"/>
                <a:gd name="T1" fmla="*/ 7 h 15"/>
                <a:gd name="T2" fmla="*/ 8 w 527"/>
                <a:gd name="T3" fmla="*/ 15 h 15"/>
                <a:gd name="T4" fmla="*/ 527 w 527"/>
                <a:gd name="T5" fmla="*/ 15 h 15"/>
                <a:gd name="T6" fmla="*/ 527 w 527"/>
                <a:gd name="T7" fmla="*/ 0 h 15"/>
                <a:gd name="T8" fmla="*/ 8 w 527"/>
                <a:gd name="T9" fmla="*/ 0 h 15"/>
                <a:gd name="T10" fmla="*/ 15 w 527"/>
                <a:gd name="T11" fmla="*/ 7 h 15"/>
                <a:gd name="T12" fmla="*/ 0 w 527"/>
                <a:gd name="T13" fmla="*/ 7 h 15"/>
                <a:gd name="T14" fmla="*/ 0 w 527"/>
                <a:gd name="T15" fmla="*/ 15 h 15"/>
                <a:gd name="T16" fmla="*/ 8 w 527"/>
                <a:gd name="T17" fmla="*/ 15 h 15"/>
                <a:gd name="T18" fmla="*/ 0 w 527"/>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15">
                  <a:moveTo>
                    <a:pt x="0" y="7"/>
                  </a:moveTo>
                  <a:lnTo>
                    <a:pt x="8" y="15"/>
                  </a:lnTo>
                  <a:lnTo>
                    <a:pt x="527" y="15"/>
                  </a:lnTo>
                  <a:lnTo>
                    <a:pt x="527"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27" name="Freeform 243">
              <a:extLst>
                <a:ext uri="{FF2B5EF4-FFF2-40B4-BE49-F238E27FC236}">
                  <a16:creationId xmlns:a16="http://schemas.microsoft.com/office/drawing/2014/main" id="{4EF949F3-E0DC-4DFA-8241-E34A032B0AB7}"/>
                </a:ext>
              </a:extLst>
            </p:cNvPr>
            <p:cNvSpPr>
              <a:spLocks/>
            </p:cNvSpPr>
            <p:nvPr/>
          </p:nvSpPr>
          <p:spPr bwMode="auto">
            <a:xfrm>
              <a:off x="964" y="3765"/>
              <a:ext cx="7" cy="17"/>
            </a:xfrm>
            <a:custGeom>
              <a:avLst/>
              <a:gdLst>
                <a:gd name="T0" fmla="*/ 8 w 15"/>
                <a:gd name="T1" fmla="*/ 0 h 34"/>
                <a:gd name="T2" fmla="*/ 0 w 15"/>
                <a:gd name="T3" fmla="*/ 9 h 34"/>
                <a:gd name="T4" fmla="*/ 0 w 15"/>
                <a:gd name="T5" fmla="*/ 34 h 34"/>
                <a:gd name="T6" fmla="*/ 15 w 15"/>
                <a:gd name="T7" fmla="*/ 34 h 34"/>
                <a:gd name="T8" fmla="*/ 15 w 15"/>
                <a:gd name="T9" fmla="*/ 9 h 34"/>
                <a:gd name="T10" fmla="*/ 8 w 15"/>
                <a:gd name="T11" fmla="*/ 15 h 34"/>
                <a:gd name="T12" fmla="*/ 8 w 15"/>
                <a:gd name="T13" fmla="*/ 0 h 34"/>
                <a:gd name="T14" fmla="*/ 0 w 15"/>
                <a:gd name="T15" fmla="*/ 0 h 34"/>
                <a:gd name="T16" fmla="*/ 0 w 15"/>
                <a:gd name="T17" fmla="*/ 9 h 34"/>
                <a:gd name="T18" fmla="*/ 8 w 15"/>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4">
                  <a:moveTo>
                    <a:pt x="8" y="0"/>
                  </a:moveTo>
                  <a:lnTo>
                    <a:pt x="0" y="9"/>
                  </a:lnTo>
                  <a:lnTo>
                    <a:pt x="0" y="34"/>
                  </a:lnTo>
                  <a:lnTo>
                    <a:pt x="15" y="34"/>
                  </a:lnTo>
                  <a:lnTo>
                    <a:pt x="15" y="9"/>
                  </a:lnTo>
                  <a:lnTo>
                    <a:pt x="8" y="15"/>
                  </a:lnTo>
                  <a:lnTo>
                    <a:pt x="8" y="0"/>
                  </a:lnTo>
                  <a:lnTo>
                    <a:pt x="0" y="0"/>
                  </a:lnTo>
                  <a:lnTo>
                    <a:pt x="0" y="9"/>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28" name="Rectangle 244">
              <a:extLst>
                <a:ext uri="{FF2B5EF4-FFF2-40B4-BE49-F238E27FC236}">
                  <a16:creationId xmlns:a16="http://schemas.microsoft.com/office/drawing/2014/main" id="{0409CAC3-F903-4C0E-810F-EE31336ABCE9}"/>
                </a:ext>
              </a:extLst>
            </p:cNvPr>
            <p:cNvSpPr>
              <a:spLocks noChangeArrowheads="1"/>
            </p:cNvSpPr>
            <p:nvPr/>
          </p:nvSpPr>
          <p:spPr bwMode="auto">
            <a:xfrm>
              <a:off x="1172" y="3780"/>
              <a:ext cx="17"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29" name="Freeform 245">
              <a:extLst>
                <a:ext uri="{FF2B5EF4-FFF2-40B4-BE49-F238E27FC236}">
                  <a16:creationId xmlns:a16="http://schemas.microsoft.com/office/drawing/2014/main" id="{B1FA34F4-FFAF-45B4-A4A2-DCB9EE066C4A}"/>
                </a:ext>
              </a:extLst>
            </p:cNvPr>
            <p:cNvSpPr>
              <a:spLocks/>
            </p:cNvSpPr>
            <p:nvPr/>
          </p:nvSpPr>
          <p:spPr bwMode="auto">
            <a:xfrm>
              <a:off x="1172" y="3776"/>
              <a:ext cx="21" cy="8"/>
            </a:xfrm>
            <a:custGeom>
              <a:avLst/>
              <a:gdLst>
                <a:gd name="T0" fmla="*/ 42 w 42"/>
                <a:gd name="T1" fmla="*/ 8 h 15"/>
                <a:gd name="T2" fmla="*/ 33 w 42"/>
                <a:gd name="T3" fmla="*/ 0 h 15"/>
                <a:gd name="T4" fmla="*/ 0 w 42"/>
                <a:gd name="T5" fmla="*/ 0 h 15"/>
                <a:gd name="T6" fmla="*/ 0 w 42"/>
                <a:gd name="T7" fmla="*/ 15 h 15"/>
                <a:gd name="T8" fmla="*/ 33 w 42"/>
                <a:gd name="T9" fmla="*/ 15 h 15"/>
                <a:gd name="T10" fmla="*/ 25 w 42"/>
                <a:gd name="T11" fmla="*/ 8 h 15"/>
                <a:gd name="T12" fmla="*/ 42 w 42"/>
                <a:gd name="T13" fmla="*/ 8 h 15"/>
                <a:gd name="T14" fmla="*/ 42 w 42"/>
                <a:gd name="T15" fmla="*/ 0 h 15"/>
                <a:gd name="T16" fmla="*/ 33 w 42"/>
                <a:gd name="T17" fmla="*/ 0 h 15"/>
                <a:gd name="T18" fmla="*/ 42 w 42"/>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42" y="8"/>
                  </a:moveTo>
                  <a:lnTo>
                    <a:pt x="33" y="0"/>
                  </a:lnTo>
                  <a:lnTo>
                    <a:pt x="0" y="0"/>
                  </a:lnTo>
                  <a:lnTo>
                    <a:pt x="0" y="15"/>
                  </a:lnTo>
                  <a:lnTo>
                    <a:pt x="33" y="15"/>
                  </a:lnTo>
                  <a:lnTo>
                    <a:pt x="25" y="8"/>
                  </a:lnTo>
                  <a:lnTo>
                    <a:pt x="42" y="8"/>
                  </a:lnTo>
                  <a:lnTo>
                    <a:pt x="42" y="0"/>
                  </a:lnTo>
                  <a:lnTo>
                    <a:pt x="33" y="0"/>
                  </a:lnTo>
                  <a:lnTo>
                    <a:pt x="4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30" name="Freeform 246">
              <a:extLst>
                <a:ext uri="{FF2B5EF4-FFF2-40B4-BE49-F238E27FC236}">
                  <a16:creationId xmlns:a16="http://schemas.microsoft.com/office/drawing/2014/main" id="{87872572-C683-4ED3-B3DD-3B8E4A0F85E0}"/>
                </a:ext>
              </a:extLst>
            </p:cNvPr>
            <p:cNvSpPr>
              <a:spLocks/>
            </p:cNvSpPr>
            <p:nvPr/>
          </p:nvSpPr>
          <p:spPr bwMode="auto">
            <a:xfrm>
              <a:off x="1185" y="3780"/>
              <a:ext cx="8" cy="97"/>
            </a:xfrm>
            <a:custGeom>
              <a:avLst/>
              <a:gdLst>
                <a:gd name="T0" fmla="*/ 8 w 17"/>
                <a:gd name="T1" fmla="*/ 194 h 194"/>
                <a:gd name="T2" fmla="*/ 17 w 17"/>
                <a:gd name="T3" fmla="*/ 186 h 194"/>
                <a:gd name="T4" fmla="*/ 17 w 17"/>
                <a:gd name="T5" fmla="*/ 0 h 194"/>
                <a:gd name="T6" fmla="*/ 0 w 17"/>
                <a:gd name="T7" fmla="*/ 0 h 194"/>
                <a:gd name="T8" fmla="*/ 0 w 17"/>
                <a:gd name="T9" fmla="*/ 186 h 194"/>
                <a:gd name="T10" fmla="*/ 8 w 17"/>
                <a:gd name="T11" fmla="*/ 179 h 194"/>
                <a:gd name="T12" fmla="*/ 8 w 17"/>
                <a:gd name="T13" fmla="*/ 194 h 194"/>
                <a:gd name="T14" fmla="*/ 17 w 17"/>
                <a:gd name="T15" fmla="*/ 194 h 194"/>
                <a:gd name="T16" fmla="*/ 17 w 17"/>
                <a:gd name="T17" fmla="*/ 186 h 194"/>
                <a:gd name="T18" fmla="*/ 8 w 17"/>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94">
                  <a:moveTo>
                    <a:pt x="8" y="194"/>
                  </a:moveTo>
                  <a:lnTo>
                    <a:pt x="17" y="186"/>
                  </a:lnTo>
                  <a:lnTo>
                    <a:pt x="17" y="0"/>
                  </a:lnTo>
                  <a:lnTo>
                    <a:pt x="0" y="0"/>
                  </a:lnTo>
                  <a:lnTo>
                    <a:pt x="0" y="186"/>
                  </a:lnTo>
                  <a:lnTo>
                    <a:pt x="8" y="179"/>
                  </a:lnTo>
                  <a:lnTo>
                    <a:pt x="8" y="194"/>
                  </a:lnTo>
                  <a:lnTo>
                    <a:pt x="17" y="194"/>
                  </a:lnTo>
                  <a:lnTo>
                    <a:pt x="17" y="186"/>
                  </a:lnTo>
                  <a:lnTo>
                    <a:pt x="8"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31" name="Freeform 247">
              <a:extLst>
                <a:ext uri="{FF2B5EF4-FFF2-40B4-BE49-F238E27FC236}">
                  <a16:creationId xmlns:a16="http://schemas.microsoft.com/office/drawing/2014/main" id="{13EAE67D-EE43-47D7-B62D-8A30383AB7FF}"/>
                </a:ext>
              </a:extLst>
            </p:cNvPr>
            <p:cNvSpPr>
              <a:spLocks/>
            </p:cNvSpPr>
            <p:nvPr/>
          </p:nvSpPr>
          <p:spPr bwMode="auto">
            <a:xfrm>
              <a:off x="1168" y="3869"/>
              <a:ext cx="21" cy="8"/>
            </a:xfrm>
            <a:custGeom>
              <a:avLst/>
              <a:gdLst>
                <a:gd name="T0" fmla="*/ 0 w 41"/>
                <a:gd name="T1" fmla="*/ 7 h 15"/>
                <a:gd name="T2" fmla="*/ 8 w 41"/>
                <a:gd name="T3" fmla="*/ 15 h 15"/>
                <a:gd name="T4" fmla="*/ 41 w 41"/>
                <a:gd name="T5" fmla="*/ 15 h 15"/>
                <a:gd name="T6" fmla="*/ 41 w 41"/>
                <a:gd name="T7" fmla="*/ 0 h 15"/>
                <a:gd name="T8" fmla="*/ 8 w 41"/>
                <a:gd name="T9" fmla="*/ 0 h 15"/>
                <a:gd name="T10" fmla="*/ 15 w 41"/>
                <a:gd name="T11" fmla="*/ 7 h 15"/>
                <a:gd name="T12" fmla="*/ 0 w 41"/>
                <a:gd name="T13" fmla="*/ 7 h 15"/>
                <a:gd name="T14" fmla="*/ 0 w 41"/>
                <a:gd name="T15" fmla="*/ 15 h 15"/>
                <a:gd name="T16" fmla="*/ 8 w 41"/>
                <a:gd name="T17" fmla="*/ 15 h 15"/>
                <a:gd name="T18" fmla="*/ 0 w 4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0" y="7"/>
                  </a:moveTo>
                  <a:lnTo>
                    <a:pt x="8" y="15"/>
                  </a:lnTo>
                  <a:lnTo>
                    <a:pt x="41" y="15"/>
                  </a:lnTo>
                  <a:lnTo>
                    <a:pt x="41"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32" name="Freeform 248">
              <a:extLst>
                <a:ext uri="{FF2B5EF4-FFF2-40B4-BE49-F238E27FC236}">
                  <a16:creationId xmlns:a16="http://schemas.microsoft.com/office/drawing/2014/main" id="{C9A0FA32-DFAF-4737-A69B-A74D319D0FFC}"/>
                </a:ext>
              </a:extLst>
            </p:cNvPr>
            <p:cNvSpPr>
              <a:spLocks/>
            </p:cNvSpPr>
            <p:nvPr/>
          </p:nvSpPr>
          <p:spPr bwMode="auto">
            <a:xfrm>
              <a:off x="1168" y="3776"/>
              <a:ext cx="7" cy="97"/>
            </a:xfrm>
            <a:custGeom>
              <a:avLst/>
              <a:gdLst>
                <a:gd name="T0" fmla="*/ 8 w 15"/>
                <a:gd name="T1" fmla="*/ 0 h 194"/>
                <a:gd name="T2" fmla="*/ 0 w 15"/>
                <a:gd name="T3" fmla="*/ 8 h 194"/>
                <a:gd name="T4" fmla="*/ 0 w 15"/>
                <a:gd name="T5" fmla="*/ 194 h 194"/>
                <a:gd name="T6" fmla="*/ 15 w 15"/>
                <a:gd name="T7" fmla="*/ 194 h 194"/>
                <a:gd name="T8" fmla="*/ 15 w 15"/>
                <a:gd name="T9" fmla="*/ 8 h 194"/>
                <a:gd name="T10" fmla="*/ 8 w 15"/>
                <a:gd name="T11" fmla="*/ 15 h 194"/>
                <a:gd name="T12" fmla="*/ 8 w 15"/>
                <a:gd name="T13" fmla="*/ 0 h 194"/>
                <a:gd name="T14" fmla="*/ 0 w 15"/>
                <a:gd name="T15" fmla="*/ 0 h 194"/>
                <a:gd name="T16" fmla="*/ 0 w 15"/>
                <a:gd name="T17" fmla="*/ 8 h 194"/>
                <a:gd name="T18" fmla="*/ 8 w 15"/>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0"/>
                  </a:moveTo>
                  <a:lnTo>
                    <a:pt x="0" y="8"/>
                  </a:lnTo>
                  <a:lnTo>
                    <a:pt x="0" y="194"/>
                  </a:lnTo>
                  <a:lnTo>
                    <a:pt x="15" y="194"/>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33" name="Rectangle 249">
              <a:extLst>
                <a:ext uri="{FF2B5EF4-FFF2-40B4-BE49-F238E27FC236}">
                  <a16:creationId xmlns:a16="http://schemas.microsoft.com/office/drawing/2014/main" id="{E412E09B-E071-4B9F-A65D-1725329EDE8D}"/>
                </a:ext>
              </a:extLst>
            </p:cNvPr>
            <p:cNvSpPr>
              <a:spLocks noChangeArrowheads="1"/>
            </p:cNvSpPr>
            <p:nvPr/>
          </p:nvSpPr>
          <p:spPr bwMode="auto">
            <a:xfrm>
              <a:off x="1143" y="3780"/>
              <a:ext cx="17"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34" name="Freeform 250">
              <a:extLst>
                <a:ext uri="{FF2B5EF4-FFF2-40B4-BE49-F238E27FC236}">
                  <a16:creationId xmlns:a16="http://schemas.microsoft.com/office/drawing/2014/main" id="{C5126E97-F3D8-47E6-A1F8-C492F7C9729C}"/>
                </a:ext>
              </a:extLst>
            </p:cNvPr>
            <p:cNvSpPr>
              <a:spLocks/>
            </p:cNvSpPr>
            <p:nvPr/>
          </p:nvSpPr>
          <p:spPr bwMode="auto">
            <a:xfrm>
              <a:off x="1143" y="3776"/>
              <a:ext cx="21" cy="8"/>
            </a:xfrm>
            <a:custGeom>
              <a:avLst/>
              <a:gdLst>
                <a:gd name="T0" fmla="*/ 42 w 42"/>
                <a:gd name="T1" fmla="*/ 8 h 15"/>
                <a:gd name="T2" fmla="*/ 34 w 42"/>
                <a:gd name="T3" fmla="*/ 0 h 15"/>
                <a:gd name="T4" fmla="*/ 0 w 42"/>
                <a:gd name="T5" fmla="*/ 0 h 15"/>
                <a:gd name="T6" fmla="*/ 0 w 42"/>
                <a:gd name="T7" fmla="*/ 15 h 15"/>
                <a:gd name="T8" fmla="*/ 34 w 42"/>
                <a:gd name="T9" fmla="*/ 15 h 15"/>
                <a:gd name="T10" fmla="*/ 27 w 42"/>
                <a:gd name="T11" fmla="*/ 8 h 15"/>
                <a:gd name="T12" fmla="*/ 42 w 42"/>
                <a:gd name="T13" fmla="*/ 8 h 15"/>
                <a:gd name="T14" fmla="*/ 42 w 42"/>
                <a:gd name="T15" fmla="*/ 0 h 15"/>
                <a:gd name="T16" fmla="*/ 34 w 42"/>
                <a:gd name="T17" fmla="*/ 0 h 15"/>
                <a:gd name="T18" fmla="*/ 42 w 42"/>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42" y="8"/>
                  </a:moveTo>
                  <a:lnTo>
                    <a:pt x="34" y="0"/>
                  </a:lnTo>
                  <a:lnTo>
                    <a:pt x="0" y="0"/>
                  </a:lnTo>
                  <a:lnTo>
                    <a:pt x="0" y="15"/>
                  </a:lnTo>
                  <a:lnTo>
                    <a:pt x="34" y="15"/>
                  </a:lnTo>
                  <a:lnTo>
                    <a:pt x="27" y="8"/>
                  </a:lnTo>
                  <a:lnTo>
                    <a:pt x="42" y="8"/>
                  </a:lnTo>
                  <a:lnTo>
                    <a:pt x="42" y="0"/>
                  </a:lnTo>
                  <a:lnTo>
                    <a:pt x="34" y="0"/>
                  </a:lnTo>
                  <a:lnTo>
                    <a:pt x="4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35" name="Freeform 251">
              <a:extLst>
                <a:ext uri="{FF2B5EF4-FFF2-40B4-BE49-F238E27FC236}">
                  <a16:creationId xmlns:a16="http://schemas.microsoft.com/office/drawing/2014/main" id="{3192FA58-7C9B-4B14-8CD8-0A45D139083F}"/>
                </a:ext>
              </a:extLst>
            </p:cNvPr>
            <p:cNvSpPr>
              <a:spLocks/>
            </p:cNvSpPr>
            <p:nvPr/>
          </p:nvSpPr>
          <p:spPr bwMode="auto">
            <a:xfrm>
              <a:off x="1156" y="3780"/>
              <a:ext cx="8" cy="97"/>
            </a:xfrm>
            <a:custGeom>
              <a:avLst/>
              <a:gdLst>
                <a:gd name="T0" fmla="*/ 7 w 15"/>
                <a:gd name="T1" fmla="*/ 194 h 194"/>
                <a:gd name="T2" fmla="*/ 15 w 15"/>
                <a:gd name="T3" fmla="*/ 186 h 194"/>
                <a:gd name="T4" fmla="*/ 15 w 15"/>
                <a:gd name="T5" fmla="*/ 0 h 194"/>
                <a:gd name="T6" fmla="*/ 0 w 15"/>
                <a:gd name="T7" fmla="*/ 0 h 194"/>
                <a:gd name="T8" fmla="*/ 0 w 15"/>
                <a:gd name="T9" fmla="*/ 186 h 194"/>
                <a:gd name="T10" fmla="*/ 7 w 15"/>
                <a:gd name="T11" fmla="*/ 179 h 194"/>
                <a:gd name="T12" fmla="*/ 7 w 15"/>
                <a:gd name="T13" fmla="*/ 194 h 194"/>
                <a:gd name="T14" fmla="*/ 15 w 15"/>
                <a:gd name="T15" fmla="*/ 194 h 194"/>
                <a:gd name="T16" fmla="*/ 15 w 15"/>
                <a:gd name="T17" fmla="*/ 186 h 194"/>
                <a:gd name="T18" fmla="*/ 7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194"/>
                  </a:moveTo>
                  <a:lnTo>
                    <a:pt x="15" y="186"/>
                  </a:lnTo>
                  <a:lnTo>
                    <a:pt x="15" y="0"/>
                  </a:lnTo>
                  <a:lnTo>
                    <a:pt x="0" y="0"/>
                  </a:lnTo>
                  <a:lnTo>
                    <a:pt x="0" y="186"/>
                  </a:lnTo>
                  <a:lnTo>
                    <a:pt x="7" y="179"/>
                  </a:lnTo>
                  <a:lnTo>
                    <a:pt x="7" y="194"/>
                  </a:lnTo>
                  <a:lnTo>
                    <a:pt x="15" y="194"/>
                  </a:lnTo>
                  <a:lnTo>
                    <a:pt x="15" y="186"/>
                  </a:lnTo>
                  <a:lnTo>
                    <a:pt x="7"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36" name="Freeform 252">
              <a:extLst>
                <a:ext uri="{FF2B5EF4-FFF2-40B4-BE49-F238E27FC236}">
                  <a16:creationId xmlns:a16="http://schemas.microsoft.com/office/drawing/2014/main" id="{B03ED2B0-0586-43BE-BD2B-D805030E7E61}"/>
                </a:ext>
              </a:extLst>
            </p:cNvPr>
            <p:cNvSpPr>
              <a:spLocks/>
            </p:cNvSpPr>
            <p:nvPr/>
          </p:nvSpPr>
          <p:spPr bwMode="auto">
            <a:xfrm>
              <a:off x="1139" y="3869"/>
              <a:ext cx="21" cy="8"/>
            </a:xfrm>
            <a:custGeom>
              <a:avLst/>
              <a:gdLst>
                <a:gd name="T0" fmla="*/ 0 w 42"/>
                <a:gd name="T1" fmla="*/ 7 h 15"/>
                <a:gd name="T2" fmla="*/ 8 w 42"/>
                <a:gd name="T3" fmla="*/ 15 h 15"/>
                <a:gd name="T4" fmla="*/ 42 w 42"/>
                <a:gd name="T5" fmla="*/ 15 h 15"/>
                <a:gd name="T6" fmla="*/ 42 w 42"/>
                <a:gd name="T7" fmla="*/ 0 h 15"/>
                <a:gd name="T8" fmla="*/ 8 w 42"/>
                <a:gd name="T9" fmla="*/ 0 h 15"/>
                <a:gd name="T10" fmla="*/ 17 w 42"/>
                <a:gd name="T11" fmla="*/ 7 h 15"/>
                <a:gd name="T12" fmla="*/ 0 w 42"/>
                <a:gd name="T13" fmla="*/ 7 h 15"/>
                <a:gd name="T14" fmla="*/ 0 w 42"/>
                <a:gd name="T15" fmla="*/ 15 h 15"/>
                <a:gd name="T16" fmla="*/ 8 w 42"/>
                <a:gd name="T17" fmla="*/ 15 h 15"/>
                <a:gd name="T18" fmla="*/ 0 w 42"/>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0" y="7"/>
                  </a:moveTo>
                  <a:lnTo>
                    <a:pt x="8" y="15"/>
                  </a:lnTo>
                  <a:lnTo>
                    <a:pt x="42" y="15"/>
                  </a:lnTo>
                  <a:lnTo>
                    <a:pt x="42" y="0"/>
                  </a:lnTo>
                  <a:lnTo>
                    <a:pt x="8" y="0"/>
                  </a:lnTo>
                  <a:lnTo>
                    <a:pt x="17"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37" name="Freeform 253">
              <a:extLst>
                <a:ext uri="{FF2B5EF4-FFF2-40B4-BE49-F238E27FC236}">
                  <a16:creationId xmlns:a16="http://schemas.microsoft.com/office/drawing/2014/main" id="{84D44D48-D3D1-4F58-8E34-D49BED6B96E2}"/>
                </a:ext>
              </a:extLst>
            </p:cNvPr>
            <p:cNvSpPr>
              <a:spLocks/>
            </p:cNvSpPr>
            <p:nvPr/>
          </p:nvSpPr>
          <p:spPr bwMode="auto">
            <a:xfrm>
              <a:off x="1139" y="3776"/>
              <a:ext cx="8" cy="97"/>
            </a:xfrm>
            <a:custGeom>
              <a:avLst/>
              <a:gdLst>
                <a:gd name="T0" fmla="*/ 8 w 17"/>
                <a:gd name="T1" fmla="*/ 0 h 194"/>
                <a:gd name="T2" fmla="*/ 0 w 17"/>
                <a:gd name="T3" fmla="*/ 8 h 194"/>
                <a:gd name="T4" fmla="*/ 0 w 17"/>
                <a:gd name="T5" fmla="*/ 194 h 194"/>
                <a:gd name="T6" fmla="*/ 17 w 17"/>
                <a:gd name="T7" fmla="*/ 194 h 194"/>
                <a:gd name="T8" fmla="*/ 17 w 17"/>
                <a:gd name="T9" fmla="*/ 8 h 194"/>
                <a:gd name="T10" fmla="*/ 8 w 17"/>
                <a:gd name="T11" fmla="*/ 15 h 194"/>
                <a:gd name="T12" fmla="*/ 8 w 17"/>
                <a:gd name="T13" fmla="*/ 0 h 194"/>
                <a:gd name="T14" fmla="*/ 0 w 17"/>
                <a:gd name="T15" fmla="*/ 0 h 194"/>
                <a:gd name="T16" fmla="*/ 0 w 17"/>
                <a:gd name="T17" fmla="*/ 8 h 194"/>
                <a:gd name="T18" fmla="*/ 8 w 17"/>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94">
                  <a:moveTo>
                    <a:pt x="8" y="0"/>
                  </a:moveTo>
                  <a:lnTo>
                    <a:pt x="0" y="8"/>
                  </a:lnTo>
                  <a:lnTo>
                    <a:pt x="0" y="194"/>
                  </a:lnTo>
                  <a:lnTo>
                    <a:pt x="17" y="194"/>
                  </a:lnTo>
                  <a:lnTo>
                    <a:pt x="17"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38" name="Rectangle 254">
              <a:extLst>
                <a:ext uri="{FF2B5EF4-FFF2-40B4-BE49-F238E27FC236}">
                  <a16:creationId xmlns:a16="http://schemas.microsoft.com/office/drawing/2014/main" id="{FF784B4D-CFE4-4092-812A-6EC762F3F65C}"/>
                </a:ext>
              </a:extLst>
            </p:cNvPr>
            <p:cNvSpPr>
              <a:spLocks noChangeArrowheads="1"/>
            </p:cNvSpPr>
            <p:nvPr/>
          </p:nvSpPr>
          <p:spPr bwMode="auto">
            <a:xfrm>
              <a:off x="1114" y="3780"/>
              <a:ext cx="17"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39" name="Freeform 255">
              <a:extLst>
                <a:ext uri="{FF2B5EF4-FFF2-40B4-BE49-F238E27FC236}">
                  <a16:creationId xmlns:a16="http://schemas.microsoft.com/office/drawing/2014/main" id="{C2272F70-A587-4DE0-B564-7730AFDE1573}"/>
                </a:ext>
              </a:extLst>
            </p:cNvPr>
            <p:cNvSpPr>
              <a:spLocks/>
            </p:cNvSpPr>
            <p:nvPr/>
          </p:nvSpPr>
          <p:spPr bwMode="auto">
            <a:xfrm>
              <a:off x="1114" y="3776"/>
              <a:ext cx="21" cy="8"/>
            </a:xfrm>
            <a:custGeom>
              <a:avLst/>
              <a:gdLst>
                <a:gd name="T0" fmla="*/ 41 w 41"/>
                <a:gd name="T1" fmla="*/ 8 h 15"/>
                <a:gd name="T2" fmla="*/ 33 w 41"/>
                <a:gd name="T3" fmla="*/ 0 h 15"/>
                <a:gd name="T4" fmla="*/ 0 w 41"/>
                <a:gd name="T5" fmla="*/ 0 h 15"/>
                <a:gd name="T6" fmla="*/ 0 w 41"/>
                <a:gd name="T7" fmla="*/ 15 h 15"/>
                <a:gd name="T8" fmla="*/ 33 w 41"/>
                <a:gd name="T9" fmla="*/ 15 h 15"/>
                <a:gd name="T10" fmla="*/ 26 w 41"/>
                <a:gd name="T11" fmla="*/ 8 h 15"/>
                <a:gd name="T12" fmla="*/ 41 w 41"/>
                <a:gd name="T13" fmla="*/ 8 h 15"/>
                <a:gd name="T14" fmla="*/ 41 w 41"/>
                <a:gd name="T15" fmla="*/ 0 h 15"/>
                <a:gd name="T16" fmla="*/ 33 w 41"/>
                <a:gd name="T17" fmla="*/ 0 h 15"/>
                <a:gd name="T18" fmla="*/ 41 w 4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41" y="8"/>
                  </a:moveTo>
                  <a:lnTo>
                    <a:pt x="33" y="0"/>
                  </a:lnTo>
                  <a:lnTo>
                    <a:pt x="0" y="0"/>
                  </a:lnTo>
                  <a:lnTo>
                    <a:pt x="0" y="15"/>
                  </a:lnTo>
                  <a:lnTo>
                    <a:pt x="33" y="15"/>
                  </a:lnTo>
                  <a:lnTo>
                    <a:pt x="26" y="8"/>
                  </a:lnTo>
                  <a:lnTo>
                    <a:pt x="41" y="8"/>
                  </a:lnTo>
                  <a:lnTo>
                    <a:pt x="41" y="0"/>
                  </a:lnTo>
                  <a:lnTo>
                    <a:pt x="33" y="0"/>
                  </a:lnTo>
                  <a:lnTo>
                    <a:pt x="4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40" name="Freeform 256">
              <a:extLst>
                <a:ext uri="{FF2B5EF4-FFF2-40B4-BE49-F238E27FC236}">
                  <a16:creationId xmlns:a16="http://schemas.microsoft.com/office/drawing/2014/main" id="{7A869349-8C55-4019-82D7-2D16B10EE367}"/>
                </a:ext>
              </a:extLst>
            </p:cNvPr>
            <p:cNvSpPr>
              <a:spLocks/>
            </p:cNvSpPr>
            <p:nvPr/>
          </p:nvSpPr>
          <p:spPr bwMode="auto">
            <a:xfrm>
              <a:off x="1128" y="3780"/>
              <a:ext cx="7" cy="97"/>
            </a:xfrm>
            <a:custGeom>
              <a:avLst/>
              <a:gdLst>
                <a:gd name="T0" fmla="*/ 7 w 15"/>
                <a:gd name="T1" fmla="*/ 194 h 194"/>
                <a:gd name="T2" fmla="*/ 15 w 15"/>
                <a:gd name="T3" fmla="*/ 186 h 194"/>
                <a:gd name="T4" fmla="*/ 15 w 15"/>
                <a:gd name="T5" fmla="*/ 0 h 194"/>
                <a:gd name="T6" fmla="*/ 0 w 15"/>
                <a:gd name="T7" fmla="*/ 0 h 194"/>
                <a:gd name="T8" fmla="*/ 0 w 15"/>
                <a:gd name="T9" fmla="*/ 186 h 194"/>
                <a:gd name="T10" fmla="*/ 7 w 15"/>
                <a:gd name="T11" fmla="*/ 179 h 194"/>
                <a:gd name="T12" fmla="*/ 7 w 15"/>
                <a:gd name="T13" fmla="*/ 194 h 194"/>
                <a:gd name="T14" fmla="*/ 15 w 15"/>
                <a:gd name="T15" fmla="*/ 194 h 194"/>
                <a:gd name="T16" fmla="*/ 15 w 15"/>
                <a:gd name="T17" fmla="*/ 186 h 194"/>
                <a:gd name="T18" fmla="*/ 7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194"/>
                  </a:moveTo>
                  <a:lnTo>
                    <a:pt x="15" y="186"/>
                  </a:lnTo>
                  <a:lnTo>
                    <a:pt x="15" y="0"/>
                  </a:lnTo>
                  <a:lnTo>
                    <a:pt x="0" y="0"/>
                  </a:lnTo>
                  <a:lnTo>
                    <a:pt x="0" y="186"/>
                  </a:lnTo>
                  <a:lnTo>
                    <a:pt x="7" y="179"/>
                  </a:lnTo>
                  <a:lnTo>
                    <a:pt x="7" y="194"/>
                  </a:lnTo>
                  <a:lnTo>
                    <a:pt x="15" y="194"/>
                  </a:lnTo>
                  <a:lnTo>
                    <a:pt x="15" y="186"/>
                  </a:lnTo>
                  <a:lnTo>
                    <a:pt x="7"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41" name="Freeform 257">
              <a:extLst>
                <a:ext uri="{FF2B5EF4-FFF2-40B4-BE49-F238E27FC236}">
                  <a16:creationId xmlns:a16="http://schemas.microsoft.com/office/drawing/2014/main" id="{22509A02-6D92-4C4C-BE8D-75EC71178669}"/>
                </a:ext>
              </a:extLst>
            </p:cNvPr>
            <p:cNvSpPr>
              <a:spLocks/>
            </p:cNvSpPr>
            <p:nvPr/>
          </p:nvSpPr>
          <p:spPr bwMode="auto">
            <a:xfrm>
              <a:off x="1111" y="3869"/>
              <a:ext cx="20" cy="8"/>
            </a:xfrm>
            <a:custGeom>
              <a:avLst/>
              <a:gdLst>
                <a:gd name="T0" fmla="*/ 0 w 40"/>
                <a:gd name="T1" fmla="*/ 7 h 15"/>
                <a:gd name="T2" fmla="*/ 7 w 40"/>
                <a:gd name="T3" fmla="*/ 15 h 15"/>
                <a:gd name="T4" fmla="*/ 40 w 40"/>
                <a:gd name="T5" fmla="*/ 15 h 15"/>
                <a:gd name="T6" fmla="*/ 40 w 40"/>
                <a:gd name="T7" fmla="*/ 0 h 15"/>
                <a:gd name="T8" fmla="*/ 7 w 40"/>
                <a:gd name="T9" fmla="*/ 0 h 15"/>
                <a:gd name="T10" fmla="*/ 15 w 40"/>
                <a:gd name="T11" fmla="*/ 7 h 15"/>
                <a:gd name="T12" fmla="*/ 0 w 40"/>
                <a:gd name="T13" fmla="*/ 7 h 15"/>
                <a:gd name="T14" fmla="*/ 0 w 40"/>
                <a:gd name="T15" fmla="*/ 15 h 15"/>
                <a:gd name="T16" fmla="*/ 7 w 40"/>
                <a:gd name="T17" fmla="*/ 15 h 15"/>
                <a:gd name="T18" fmla="*/ 0 w 40"/>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
                  <a:moveTo>
                    <a:pt x="0" y="7"/>
                  </a:moveTo>
                  <a:lnTo>
                    <a:pt x="7" y="15"/>
                  </a:lnTo>
                  <a:lnTo>
                    <a:pt x="40" y="15"/>
                  </a:lnTo>
                  <a:lnTo>
                    <a:pt x="40"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42" name="Freeform 258">
              <a:extLst>
                <a:ext uri="{FF2B5EF4-FFF2-40B4-BE49-F238E27FC236}">
                  <a16:creationId xmlns:a16="http://schemas.microsoft.com/office/drawing/2014/main" id="{884DF59B-0B65-4742-8CF7-6CFC52FEDCF4}"/>
                </a:ext>
              </a:extLst>
            </p:cNvPr>
            <p:cNvSpPr>
              <a:spLocks/>
            </p:cNvSpPr>
            <p:nvPr/>
          </p:nvSpPr>
          <p:spPr bwMode="auto">
            <a:xfrm>
              <a:off x="1111" y="3776"/>
              <a:ext cx="7" cy="97"/>
            </a:xfrm>
            <a:custGeom>
              <a:avLst/>
              <a:gdLst>
                <a:gd name="T0" fmla="*/ 7 w 15"/>
                <a:gd name="T1" fmla="*/ 0 h 194"/>
                <a:gd name="T2" fmla="*/ 0 w 15"/>
                <a:gd name="T3" fmla="*/ 8 h 194"/>
                <a:gd name="T4" fmla="*/ 0 w 15"/>
                <a:gd name="T5" fmla="*/ 194 h 194"/>
                <a:gd name="T6" fmla="*/ 15 w 15"/>
                <a:gd name="T7" fmla="*/ 194 h 194"/>
                <a:gd name="T8" fmla="*/ 15 w 15"/>
                <a:gd name="T9" fmla="*/ 8 h 194"/>
                <a:gd name="T10" fmla="*/ 7 w 15"/>
                <a:gd name="T11" fmla="*/ 15 h 194"/>
                <a:gd name="T12" fmla="*/ 7 w 15"/>
                <a:gd name="T13" fmla="*/ 0 h 194"/>
                <a:gd name="T14" fmla="*/ 0 w 15"/>
                <a:gd name="T15" fmla="*/ 0 h 194"/>
                <a:gd name="T16" fmla="*/ 0 w 15"/>
                <a:gd name="T17" fmla="*/ 8 h 194"/>
                <a:gd name="T18" fmla="*/ 7 w 15"/>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0"/>
                  </a:moveTo>
                  <a:lnTo>
                    <a:pt x="0" y="8"/>
                  </a:lnTo>
                  <a:lnTo>
                    <a:pt x="0" y="194"/>
                  </a:lnTo>
                  <a:lnTo>
                    <a:pt x="15" y="194"/>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43" name="Rectangle 259">
              <a:extLst>
                <a:ext uri="{FF2B5EF4-FFF2-40B4-BE49-F238E27FC236}">
                  <a16:creationId xmlns:a16="http://schemas.microsoft.com/office/drawing/2014/main" id="{C85A044A-1D68-4A1B-AE7D-3000E321EA51}"/>
                </a:ext>
              </a:extLst>
            </p:cNvPr>
            <p:cNvSpPr>
              <a:spLocks noChangeArrowheads="1"/>
            </p:cNvSpPr>
            <p:nvPr/>
          </p:nvSpPr>
          <p:spPr bwMode="auto">
            <a:xfrm>
              <a:off x="1086" y="3780"/>
              <a:ext cx="17"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44" name="Freeform 260">
              <a:extLst>
                <a:ext uri="{FF2B5EF4-FFF2-40B4-BE49-F238E27FC236}">
                  <a16:creationId xmlns:a16="http://schemas.microsoft.com/office/drawing/2014/main" id="{B0F711D7-ED6B-47AB-A263-A7168B065B3A}"/>
                </a:ext>
              </a:extLst>
            </p:cNvPr>
            <p:cNvSpPr>
              <a:spLocks/>
            </p:cNvSpPr>
            <p:nvPr/>
          </p:nvSpPr>
          <p:spPr bwMode="auto">
            <a:xfrm>
              <a:off x="1086" y="3776"/>
              <a:ext cx="21" cy="8"/>
            </a:xfrm>
            <a:custGeom>
              <a:avLst/>
              <a:gdLst>
                <a:gd name="T0" fmla="*/ 43 w 43"/>
                <a:gd name="T1" fmla="*/ 8 h 15"/>
                <a:gd name="T2" fmla="*/ 36 w 43"/>
                <a:gd name="T3" fmla="*/ 0 h 15"/>
                <a:gd name="T4" fmla="*/ 0 w 43"/>
                <a:gd name="T5" fmla="*/ 0 h 15"/>
                <a:gd name="T6" fmla="*/ 0 w 43"/>
                <a:gd name="T7" fmla="*/ 15 h 15"/>
                <a:gd name="T8" fmla="*/ 36 w 43"/>
                <a:gd name="T9" fmla="*/ 15 h 15"/>
                <a:gd name="T10" fmla="*/ 28 w 43"/>
                <a:gd name="T11" fmla="*/ 8 h 15"/>
                <a:gd name="T12" fmla="*/ 43 w 43"/>
                <a:gd name="T13" fmla="*/ 8 h 15"/>
                <a:gd name="T14" fmla="*/ 43 w 43"/>
                <a:gd name="T15" fmla="*/ 0 h 15"/>
                <a:gd name="T16" fmla="*/ 36 w 43"/>
                <a:gd name="T17" fmla="*/ 0 h 15"/>
                <a:gd name="T18" fmla="*/ 43 w 43"/>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5">
                  <a:moveTo>
                    <a:pt x="43" y="8"/>
                  </a:moveTo>
                  <a:lnTo>
                    <a:pt x="36" y="0"/>
                  </a:lnTo>
                  <a:lnTo>
                    <a:pt x="0" y="0"/>
                  </a:lnTo>
                  <a:lnTo>
                    <a:pt x="0" y="15"/>
                  </a:lnTo>
                  <a:lnTo>
                    <a:pt x="36" y="15"/>
                  </a:lnTo>
                  <a:lnTo>
                    <a:pt x="28" y="8"/>
                  </a:lnTo>
                  <a:lnTo>
                    <a:pt x="43" y="8"/>
                  </a:lnTo>
                  <a:lnTo>
                    <a:pt x="43" y="0"/>
                  </a:lnTo>
                  <a:lnTo>
                    <a:pt x="36" y="0"/>
                  </a:lnTo>
                  <a:lnTo>
                    <a:pt x="4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45" name="Freeform 261">
              <a:extLst>
                <a:ext uri="{FF2B5EF4-FFF2-40B4-BE49-F238E27FC236}">
                  <a16:creationId xmlns:a16="http://schemas.microsoft.com/office/drawing/2014/main" id="{B90DDF5B-13A0-4AE5-B5A7-117DB7498C80}"/>
                </a:ext>
              </a:extLst>
            </p:cNvPr>
            <p:cNvSpPr>
              <a:spLocks/>
            </p:cNvSpPr>
            <p:nvPr/>
          </p:nvSpPr>
          <p:spPr bwMode="auto">
            <a:xfrm>
              <a:off x="1099" y="3780"/>
              <a:ext cx="8" cy="97"/>
            </a:xfrm>
            <a:custGeom>
              <a:avLst/>
              <a:gdLst>
                <a:gd name="T0" fmla="*/ 8 w 15"/>
                <a:gd name="T1" fmla="*/ 194 h 194"/>
                <a:gd name="T2" fmla="*/ 15 w 15"/>
                <a:gd name="T3" fmla="*/ 186 h 194"/>
                <a:gd name="T4" fmla="*/ 15 w 15"/>
                <a:gd name="T5" fmla="*/ 0 h 194"/>
                <a:gd name="T6" fmla="*/ 0 w 15"/>
                <a:gd name="T7" fmla="*/ 0 h 194"/>
                <a:gd name="T8" fmla="*/ 0 w 15"/>
                <a:gd name="T9" fmla="*/ 186 h 194"/>
                <a:gd name="T10" fmla="*/ 8 w 15"/>
                <a:gd name="T11" fmla="*/ 179 h 194"/>
                <a:gd name="T12" fmla="*/ 8 w 15"/>
                <a:gd name="T13" fmla="*/ 194 h 194"/>
                <a:gd name="T14" fmla="*/ 15 w 15"/>
                <a:gd name="T15" fmla="*/ 194 h 194"/>
                <a:gd name="T16" fmla="*/ 15 w 15"/>
                <a:gd name="T17" fmla="*/ 186 h 194"/>
                <a:gd name="T18" fmla="*/ 8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194"/>
                  </a:moveTo>
                  <a:lnTo>
                    <a:pt x="15" y="186"/>
                  </a:lnTo>
                  <a:lnTo>
                    <a:pt x="15" y="0"/>
                  </a:lnTo>
                  <a:lnTo>
                    <a:pt x="0" y="0"/>
                  </a:lnTo>
                  <a:lnTo>
                    <a:pt x="0" y="186"/>
                  </a:lnTo>
                  <a:lnTo>
                    <a:pt x="8" y="179"/>
                  </a:lnTo>
                  <a:lnTo>
                    <a:pt x="8" y="194"/>
                  </a:lnTo>
                  <a:lnTo>
                    <a:pt x="15" y="194"/>
                  </a:lnTo>
                  <a:lnTo>
                    <a:pt x="15" y="186"/>
                  </a:lnTo>
                  <a:lnTo>
                    <a:pt x="8"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46" name="Freeform 262">
              <a:extLst>
                <a:ext uri="{FF2B5EF4-FFF2-40B4-BE49-F238E27FC236}">
                  <a16:creationId xmlns:a16="http://schemas.microsoft.com/office/drawing/2014/main" id="{8BFA16CC-716B-471F-9D93-AA71971689E2}"/>
                </a:ext>
              </a:extLst>
            </p:cNvPr>
            <p:cNvSpPr>
              <a:spLocks/>
            </p:cNvSpPr>
            <p:nvPr/>
          </p:nvSpPr>
          <p:spPr bwMode="auto">
            <a:xfrm>
              <a:off x="1082" y="3869"/>
              <a:ext cx="21" cy="8"/>
            </a:xfrm>
            <a:custGeom>
              <a:avLst/>
              <a:gdLst>
                <a:gd name="T0" fmla="*/ 0 w 43"/>
                <a:gd name="T1" fmla="*/ 7 h 15"/>
                <a:gd name="T2" fmla="*/ 7 w 43"/>
                <a:gd name="T3" fmla="*/ 15 h 15"/>
                <a:gd name="T4" fmla="*/ 43 w 43"/>
                <a:gd name="T5" fmla="*/ 15 h 15"/>
                <a:gd name="T6" fmla="*/ 43 w 43"/>
                <a:gd name="T7" fmla="*/ 0 h 15"/>
                <a:gd name="T8" fmla="*/ 7 w 43"/>
                <a:gd name="T9" fmla="*/ 0 h 15"/>
                <a:gd name="T10" fmla="*/ 15 w 43"/>
                <a:gd name="T11" fmla="*/ 7 h 15"/>
                <a:gd name="T12" fmla="*/ 0 w 43"/>
                <a:gd name="T13" fmla="*/ 7 h 15"/>
                <a:gd name="T14" fmla="*/ 0 w 43"/>
                <a:gd name="T15" fmla="*/ 15 h 15"/>
                <a:gd name="T16" fmla="*/ 7 w 43"/>
                <a:gd name="T17" fmla="*/ 15 h 15"/>
                <a:gd name="T18" fmla="*/ 0 w 43"/>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5">
                  <a:moveTo>
                    <a:pt x="0" y="7"/>
                  </a:moveTo>
                  <a:lnTo>
                    <a:pt x="7" y="15"/>
                  </a:lnTo>
                  <a:lnTo>
                    <a:pt x="43" y="15"/>
                  </a:lnTo>
                  <a:lnTo>
                    <a:pt x="43"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47" name="Freeform 263">
              <a:extLst>
                <a:ext uri="{FF2B5EF4-FFF2-40B4-BE49-F238E27FC236}">
                  <a16:creationId xmlns:a16="http://schemas.microsoft.com/office/drawing/2014/main" id="{F2EC03DD-D47C-4105-A648-0730F33826D6}"/>
                </a:ext>
              </a:extLst>
            </p:cNvPr>
            <p:cNvSpPr>
              <a:spLocks/>
            </p:cNvSpPr>
            <p:nvPr/>
          </p:nvSpPr>
          <p:spPr bwMode="auto">
            <a:xfrm>
              <a:off x="1082" y="3776"/>
              <a:ext cx="8" cy="97"/>
            </a:xfrm>
            <a:custGeom>
              <a:avLst/>
              <a:gdLst>
                <a:gd name="T0" fmla="*/ 7 w 15"/>
                <a:gd name="T1" fmla="*/ 0 h 194"/>
                <a:gd name="T2" fmla="*/ 0 w 15"/>
                <a:gd name="T3" fmla="*/ 8 h 194"/>
                <a:gd name="T4" fmla="*/ 0 w 15"/>
                <a:gd name="T5" fmla="*/ 194 h 194"/>
                <a:gd name="T6" fmla="*/ 15 w 15"/>
                <a:gd name="T7" fmla="*/ 194 h 194"/>
                <a:gd name="T8" fmla="*/ 15 w 15"/>
                <a:gd name="T9" fmla="*/ 8 h 194"/>
                <a:gd name="T10" fmla="*/ 7 w 15"/>
                <a:gd name="T11" fmla="*/ 15 h 194"/>
                <a:gd name="T12" fmla="*/ 7 w 15"/>
                <a:gd name="T13" fmla="*/ 0 h 194"/>
                <a:gd name="T14" fmla="*/ 0 w 15"/>
                <a:gd name="T15" fmla="*/ 0 h 194"/>
                <a:gd name="T16" fmla="*/ 0 w 15"/>
                <a:gd name="T17" fmla="*/ 8 h 194"/>
                <a:gd name="T18" fmla="*/ 7 w 15"/>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0"/>
                  </a:moveTo>
                  <a:lnTo>
                    <a:pt x="0" y="8"/>
                  </a:lnTo>
                  <a:lnTo>
                    <a:pt x="0" y="194"/>
                  </a:lnTo>
                  <a:lnTo>
                    <a:pt x="15" y="194"/>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48" name="Rectangle 264">
              <a:extLst>
                <a:ext uri="{FF2B5EF4-FFF2-40B4-BE49-F238E27FC236}">
                  <a16:creationId xmlns:a16="http://schemas.microsoft.com/office/drawing/2014/main" id="{EB94BB82-0CF2-492A-9539-65B8DD142D80}"/>
                </a:ext>
              </a:extLst>
            </p:cNvPr>
            <p:cNvSpPr>
              <a:spLocks noChangeArrowheads="1"/>
            </p:cNvSpPr>
            <p:nvPr/>
          </p:nvSpPr>
          <p:spPr bwMode="auto">
            <a:xfrm>
              <a:off x="1058" y="3780"/>
              <a:ext cx="17"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49" name="Freeform 265">
              <a:extLst>
                <a:ext uri="{FF2B5EF4-FFF2-40B4-BE49-F238E27FC236}">
                  <a16:creationId xmlns:a16="http://schemas.microsoft.com/office/drawing/2014/main" id="{D43C49CF-9279-4E4F-BB60-D12DB53210D2}"/>
                </a:ext>
              </a:extLst>
            </p:cNvPr>
            <p:cNvSpPr>
              <a:spLocks/>
            </p:cNvSpPr>
            <p:nvPr/>
          </p:nvSpPr>
          <p:spPr bwMode="auto">
            <a:xfrm>
              <a:off x="1058" y="3776"/>
              <a:ext cx="20" cy="8"/>
            </a:xfrm>
            <a:custGeom>
              <a:avLst/>
              <a:gdLst>
                <a:gd name="T0" fmla="*/ 40 w 40"/>
                <a:gd name="T1" fmla="*/ 8 h 15"/>
                <a:gd name="T2" fmla="*/ 33 w 40"/>
                <a:gd name="T3" fmla="*/ 0 h 15"/>
                <a:gd name="T4" fmla="*/ 0 w 40"/>
                <a:gd name="T5" fmla="*/ 0 h 15"/>
                <a:gd name="T6" fmla="*/ 0 w 40"/>
                <a:gd name="T7" fmla="*/ 15 h 15"/>
                <a:gd name="T8" fmla="*/ 33 w 40"/>
                <a:gd name="T9" fmla="*/ 15 h 15"/>
                <a:gd name="T10" fmla="*/ 25 w 40"/>
                <a:gd name="T11" fmla="*/ 8 h 15"/>
                <a:gd name="T12" fmla="*/ 40 w 40"/>
                <a:gd name="T13" fmla="*/ 8 h 15"/>
                <a:gd name="T14" fmla="*/ 40 w 40"/>
                <a:gd name="T15" fmla="*/ 0 h 15"/>
                <a:gd name="T16" fmla="*/ 33 w 40"/>
                <a:gd name="T17" fmla="*/ 0 h 15"/>
                <a:gd name="T18" fmla="*/ 40 w 40"/>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
                  <a:moveTo>
                    <a:pt x="40" y="8"/>
                  </a:moveTo>
                  <a:lnTo>
                    <a:pt x="33" y="0"/>
                  </a:lnTo>
                  <a:lnTo>
                    <a:pt x="0" y="0"/>
                  </a:lnTo>
                  <a:lnTo>
                    <a:pt x="0" y="15"/>
                  </a:lnTo>
                  <a:lnTo>
                    <a:pt x="33" y="15"/>
                  </a:lnTo>
                  <a:lnTo>
                    <a:pt x="25" y="8"/>
                  </a:lnTo>
                  <a:lnTo>
                    <a:pt x="40" y="8"/>
                  </a:lnTo>
                  <a:lnTo>
                    <a:pt x="40" y="0"/>
                  </a:lnTo>
                  <a:lnTo>
                    <a:pt x="33" y="0"/>
                  </a:lnTo>
                  <a:lnTo>
                    <a:pt x="4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50" name="Freeform 266">
              <a:extLst>
                <a:ext uri="{FF2B5EF4-FFF2-40B4-BE49-F238E27FC236}">
                  <a16:creationId xmlns:a16="http://schemas.microsoft.com/office/drawing/2014/main" id="{B9940E9E-FD5F-400F-9245-23281AEC5925}"/>
                </a:ext>
              </a:extLst>
            </p:cNvPr>
            <p:cNvSpPr>
              <a:spLocks/>
            </p:cNvSpPr>
            <p:nvPr/>
          </p:nvSpPr>
          <p:spPr bwMode="auto">
            <a:xfrm>
              <a:off x="1071" y="3780"/>
              <a:ext cx="7" cy="97"/>
            </a:xfrm>
            <a:custGeom>
              <a:avLst/>
              <a:gdLst>
                <a:gd name="T0" fmla="*/ 8 w 15"/>
                <a:gd name="T1" fmla="*/ 194 h 194"/>
                <a:gd name="T2" fmla="*/ 15 w 15"/>
                <a:gd name="T3" fmla="*/ 186 h 194"/>
                <a:gd name="T4" fmla="*/ 15 w 15"/>
                <a:gd name="T5" fmla="*/ 0 h 194"/>
                <a:gd name="T6" fmla="*/ 0 w 15"/>
                <a:gd name="T7" fmla="*/ 0 h 194"/>
                <a:gd name="T8" fmla="*/ 0 w 15"/>
                <a:gd name="T9" fmla="*/ 186 h 194"/>
                <a:gd name="T10" fmla="*/ 8 w 15"/>
                <a:gd name="T11" fmla="*/ 179 h 194"/>
                <a:gd name="T12" fmla="*/ 8 w 15"/>
                <a:gd name="T13" fmla="*/ 194 h 194"/>
                <a:gd name="T14" fmla="*/ 15 w 15"/>
                <a:gd name="T15" fmla="*/ 194 h 194"/>
                <a:gd name="T16" fmla="*/ 15 w 15"/>
                <a:gd name="T17" fmla="*/ 186 h 194"/>
                <a:gd name="T18" fmla="*/ 8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194"/>
                  </a:moveTo>
                  <a:lnTo>
                    <a:pt x="15" y="186"/>
                  </a:lnTo>
                  <a:lnTo>
                    <a:pt x="15" y="0"/>
                  </a:lnTo>
                  <a:lnTo>
                    <a:pt x="0" y="0"/>
                  </a:lnTo>
                  <a:lnTo>
                    <a:pt x="0" y="186"/>
                  </a:lnTo>
                  <a:lnTo>
                    <a:pt x="8" y="179"/>
                  </a:lnTo>
                  <a:lnTo>
                    <a:pt x="8" y="194"/>
                  </a:lnTo>
                  <a:lnTo>
                    <a:pt x="15" y="194"/>
                  </a:lnTo>
                  <a:lnTo>
                    <a:pt x="15" y="186"/>
                  </a:lnTo>
                  <a:lnTo>
                    <a:pt x="8"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51" name="Freeform 267">
              <a:extLst>
                <a:ext uri="{FF2B5EF4-FFF2-40B4-BE49-F238E27FC236}">
                  <a16:creationId xmlns:a16="http://schemas.microsoft.com/office/drawing/2014/main" id="{80E3486E-AC45-48A7-9E0D-74AE8B30B4ED}"/>
                </a:ext>
              </a:extLst>
            </p:cNvPr>
            <p:cNvSpPr>
              <a:spLocks/>
            </p:cNvSpPr>
            <p:nvPr/>
          </p:nvSpPr>
          <p:spPr bwMode="auto">
            <a:xfrm>
              <a:off x="1054" y="3869"/>
              <a:ext cx="21" cy="8"/>
            </a:xfrm>
            <a:custGeom>
              <a:avLst/>
              <a:gdLst>
                <a:gd name="T0" fmla="*/ 0 w 41"/>
                <a:gd name="T1" fmla="*/ 7 h 15"/>
                <a:gd name="T2" fmla="*/ 8 w 41"/>
                <a:gd name="T3" fmla="*/ 15 h 15"/>
                <a:gd name="T4" fmla="*/ 41 w 41"/>
                <a:gd name="T5" fmla="*/ 15 h 15"/>
                <a:gd name="T6" fmla="*/ 41 w 41"/>
                <a:gd name="T7" fmla="*/ 0 h 15"/>
                <a:gd name="T8" fmla="*/ 8 w 41"/>
                <a:gd name="T9" fmla="*/ 0 h 15"/>
                <a:gd name="T10" fmla="*/ 15 w 41"/>
                <a:gd name="T11" fmla="*/ 7 h 15"/>
                <a:gd name="T12" fmla="*/ 0 w 41"/>
                <a:gd name="T13" fmla="*/ 7 h 15"/>
                <a:gd name="T14" fmla="*/ 0 w 41"/>
                <a:gd name="T15" fmla="*/ 15 h 15"/>
                <a:gd name="T16" fmla="*/ 8 w 41"/>
                <a:gd name="T17" fmla="*/ 15 h 15"/>
                <a:gd name="T18" fmla="*/ 0 w 4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0" y="7"/>
                  </a:moveTo>
                  <a:lnTo>
                    <a:pt x="8" y="15"/>
                  </a:lnTo>
                  <a:lnTo>
                    <a:pt x="41" y="15"/>
                  </a:lnTo>
                  <a:lnTo>
                    <a:pt x="41"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52" name="Freeform 268">
              <a:extLst>
                <a:ext uri="{FF2B5EF4-FFF2-40B4-BE49-F238E27FC236}">
                  <a16:creationId xmlns:a16="http://schemas.microsoft.com/office/drawing/2014/main" id="{6F12D11E-E11D-4052-8DCF-9933B8BF9B86}"/>
                </a:ext>
              </a:extLst>
            </p:cNvPr>
            <p:cNvSpPr>
              <a:spLocks/>
            </p:cNvSpPr>
            <p:nvPr/>
          </p:nvSpPr>
          <p:spPr bwMode="auto">
            <a:xfrm>
              <a:off x="1054" y="3776"/>
              <a:ext cx="7" cy="97"/>
            </a:xfrm>
            <a:custGeom>
              <a:avLst/>
              <a:gdLst>
                <a:gd name="T0" fmla="*/ 8 w 15"/>
                <a:gd name="T1" fmla="*/ 0 h 194"/>
                <a:gd name="T2" fmla="*/ 0 w 15"/>
                <a:gd name="T3" fmla="*/ 8 h 194"/>
                <a:gd name="T4" fmla="*/ 0 w 15"/>
                <a:gd name="T5" fmla="*/ 194 h 194"/>
                <a:gd name="T6" fmla="*/ 15 w 15"/>
                <a:gd name="T7" fmla="*/ 194 h 194"/>
                <a:gd name="T8" fmla="*/ 15 w 15"/>
                <a:gd name="T9" fmla="*/ 8 h 194"/>
                <a:gd name="T10" fmla="*/ 8 w 15"/>
                <a:gd name="T11" fmla="*/ 15 h 194"/>
                <a:gd name="T12" fmla="*/ 8 w 15"/>
                <a:gd name="T13" fmla="*/ 0 h 194"/>
                <a:gd name="T14" fmla="*/ 0 w 15"/>
                <a:gd name="T15" fmla="*/ 0 h 194"/>
                <a:gd name="T16" fmla="*/ 0 w 15"/>
                <a:gd name="T17" fmla="*/ 8 h 194"/>
                <a:gd name="T18" fmla="*/ 8 w 15"/>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0"/>
                  </a:moveTo>
                  <a:lnTo>
                    <a:pt x="0" y="8"/>
                  </a:lnTo>
                  <a:lnTo>
                    <a:pt x="0" y="194"/>
                  </a:lnTo>
                  <a:lnTo>
                    <a:pt x="15" y="194"/>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53" name="Rectangle 269">
              <a:extLst>
                <a:ext uri="{FF2B5EF4-FFF2-40B4-BE49-F238E27FC236}">
                  <a16:creationId xmlns:a16="http://schemas.microsoft.com/office/drawing/2014/main" id="{B3181E1D-5BE0-44C3-B136-58973448529E}"/>
                </a:ext>
              </a:extLst>
            </p:cNvPr>
            <p:cNvSpPr>
              <a:spLocks noChangeArrowheads="1"/>
            </p:cNvSpPr>
            <p:nvPr/>
          </p:nvSpPr>
          <p:spPr bwMode="auto">
            <a:xfrm>
              <a:off x="1029" y="3780"/>
              <a:ext cx="17"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54" name="Freeform 270">
              <a:extLst>
                <a:ext uri="{FF2B5EF4-FFF2-40B4-BE49-F238E27FC236}">
                  <a16:creationId xmlns:a16="http://schemas.microsoft.com/office/drawing/2014/main" id="{AEBE725B-D5BB-40C3-ABFB-7781B1DA6A0C}"/>
                </a:ext>
              </a:extLst>
            </p:cNvPr>
            <p:cNvSpPr>
              <a:spLocks/>
            </p:cNvSpPr>
            <p:nvPr/>
          </p:nvSpPr>
          <p:spPr bwMode="auto">
            <a:xfrm>
              <a:off x="1029" y="3776"/>
              <a:ext cx="21" cy="8"/>
            </a:xfrm>
            <a:custGeom>
              <a:avLst/>
              <a:gdLst>
                <a:gd name="T0" fmla="*/ 42 w 42"/>
                <a:gd name="T1" fmla="*/ 8 h 15"/>
                <a:gd name="T2" fmla="*/ 34 w 42"/>
                <a:gd name="T3" fmla="*/ 0 h 15"/>
                <a:gd name="T4" fmla="*/ 0 w 42"/>
                <a:gd name="T5" fmla="*/ 0 h 15"/>
                <a:gd name="T6" fmla="*/ 0 w 42"/>
                <a:gd name="T7" fmla="*/ 15 h 15"/>
                <a:gd name="T8" fmla="*/ 34 w 42"/>
                <a:gd name="T9" fmla="*/ 15 h 15"/>
                <a:gd name="T10" fmla="*/ 26 w 42"/>
                <a:gd name="T11" fmla="*/ 8 h 15"/>
                <a:gd name="T12" fmla="*/ 42 w 42"/>
                <a:gd name="T13" fmla="*/ 8 h 15"/>
                <a:gd name="T14" fmla="*/ 42 w 42"/>
                <a:gd name="T15" fmla="*/ 0 h 15"/>
                <a:gd name="T16" fmla="*/ 34 w 42"/>
                <a:gd name="T17" fmla="*/ 0 h 15"/>
                <a:gd name="T18" fmla="*/ 42 w 42"/>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42" y="8"/>
                  </a:moveTo>
                  <a:lnTo>
                    <a:pt x="34" y="0"/>
                  </a:lnTo>
                  <a:lnTo>
                    <a:pt x="0" y="0"/>
                  </a:lnTo>
                  <a:lnTo>
                    <a:pt x="0" y="15"/>
                  </a:lnTo>
                  <a:lnTo>
                    <a:pt x="34" y="15"/>
                  </a:lnTo>
                  <a:lnTo>
                    <a:pt x="26" y="8"/>
                  </a:lnTo>
                  <a:lnTo>
                    <a:pt x="42" y="8"/>
                  </a:lnTo>
                  <a:lnTo>
                    <a:pt x="42" y="0"/>
                  </a:lnTo>
                  <a:lnTo>
                    <a:pt x="34" y="0"/>
                  </a:lnTo>
                  <a:lnTo>
                    <a:pt x="4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55" name="Freeform 271">
              <a:extLst>
                <a:ext uri="{FF2B5EF4-FFF2-40B4-BE49-F238E27FC236}">
                  <a16:creationId xmlns:a16="http://schemas.microsoft.com/office/drawing/2014/main" id="{70169B3F-53F2-40CE-B826-052CD3505B9B}"/>
                </a:ext>
              </a:extLst>
            </p:cNvPr>
            <p:cNvSpPr>
              <a:spLocks/>
            </p:cNvSpPr>
            <p:nvPr/>
          </p:nvSpPr>
          <p:spPr bwMode="auto">
            <a:xfrm>
              <a:off x="1042" y="3780"/>
              <a:ext cx="8" cy="97"/>
            </a:xfrm>
            <a:custGeom>
              <a:avLst/>
              <a:gdLst>
                <a:gd name="T0" fmla="*/ 8 w 16"/>
                <a:gd name="T1" fmla="*/ 194 h 194"/>
                <a:gd name="T2" fmla="*/ 16 w 16"/>
                <a:gd name="T3" fmla="*/ 186 h 194"/>
                <a:gd name="T4" fmla="*/ 16 w 16"/>
                <a:gd name="T5" fmla="*/ 0 h 194"/>
                <a:gd name="T6" fmla="*/ 0 w 16"/>
                <a:gd name="T7" fmla="*/ 0 h 194"/>
                <a:gd name="T8" fmla="*/ 0 w 16"/>
                <a:gd name="T9" fmla="*/ 186 h 194"/>
                <a:gd name="T10" fmla="*/ 8 w 16"/>
                <a:gd name="T11" fmla="*/ 179 h 194"/>
                <a:gd name="T12" fmla="*/ 8 w 16"/>
                <a:gd name="T13" fmla="*/ 194 h 194"/>
                <a:gd name="T14" fmla="*/ 16 w 16"/>
                <a:gd name="T15" fmla="*/ 194 h 194"/>
                <a:gd name="T16" fmla="*/ 16 w 16"/>
                <a:gd name="T17" fmla="*/ 186 h 194"/>
                <a:gd name="T18" fmla="*/ 8 w 16"/>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94">
                  <a:moveTo>
                    <a:pt x="8" y="194"/>
                  </a:moveTo>
                  <a:lnTo>
                    <a:pt x="16" y="186"/>
                  </a:lnTo>
                  <a:lnTo>
                    <a:pt x="16" y="0"/>
                  </a:lnTo>
                  <a:lnTo>
                    <a:pt x="0" y="0"/>
                  </a:lnTo>
                  <a:lnTo>
                    <a:pt x="0" y="186"/>
                  </a:lnTo>
                  <a:lnTo>
                    <a:pt x="8" y="179"/>
                  </a:lnTo>
                  <a:lnTo>
                    <a:pt x="8" y="194"/>
                  </a:lnTo>
                  <a:lnTo>
                    <a:pt x="16" y="194"/>
                  </a:lnTo>
                  <a:lnTo>
                    <a:pt x="16" y="186"/>
                  </a:lnTo>
                  <a:lnTo>
                    <a:pt x="8"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56" name="Freeform 272">
              <a:extLst>
                <a:ext uri="{FF2B5EF4-FFF2-40B4-BE49-F238E27FC236}">
                  <a16:creationId xmlns:a16="http://schemas.microsoft.com/office/drawing/2014/main" id="{C39D498C-D22D-4F65-8E20-9FF069E4DE40}"/>
                </a:ext>
              </a:extLst>
            </p:cNvPr>
            <p:cNvSpPr>
              <a:spLocks/>
            </p:cNvSpPr>
            <p:nvPr/>
          </p:nvSpPr>
          <p:spPr bwMode="auto">
            <a:xfrm>
              <a:off x="1025" y="3869"/>
              <a:ext cx="21" cy="8"/>
            </a:xfrm>
            <a:custGeom>
              <a:avLst/>
              <a:gdLst>
                <a:gd name="T0" fmla="*/ 0 w 42"/>
                <a:gd name="T1" fmla="*/ 7 h 15"/>
                <a:gd name="T2" fmla="*/ 8 w 42"/>
                <a:gd name="T3" fmla="*/ 15 h 15"/>
                <a:gd name="T4" fmla="*/ 42 w 42"/>
                <a:gd name="T5" fmla="*/ 15 h 15"/>
                <a:gd name="T6" fmla="*/ 42 w 42"/>
                <a:gd name="T7" fmla="*/ 0 h 15"/>
                <a:gd name="T8" fmla="*/ 8 w 42"/>
                <a:gd name="T9" fmla="*/ 0 h 15"/>
                <a:gd name="T10" fmla="*/ 15 w 42"/>
                <a:gd name="T11" fmla="*/ 7 h 15"/>
                <a:gd name="T12" fmla="*/ 0 w 42"/>
                <a:gd name="T13" fmla="*/ 7 h 15"/>
                <a:gd name="T14" fmla="*/ 0 w 42"/>
                <a:gd name="T15" fmla="*/ 15 h 15"/>
                <a:gd name="T16" fmla="*/ 8 w 42"/>
                <a:gd name="T17" fmla="*/ 15 h 15"/>
                <a:gd name="T18" fmla="*/ 0 w 42"/>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0" y="7"/>
                  </a:moveTo>
                  <a:lnTo>
                    <a:pt x="8" y="15"/>
                  </a:lnTo>
                  <a:lnTo>
                    <a:pt x="42" y="15"/>
                  </a:lnTo>
                  <a:lnTo>
                    <a:pt x="42"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57" name="Freeform 273">
              <a:extLst>
                <a:ext uri="{FF2B5EF4-FFF2-40B4-BE49-F238E27FC236}">
                  <a16:creationId xmlns:a16="http://schemas.microsoft.com/office/drawing/2014/main" id="{A3F14FEE-D27F-40F9-BE86-37BE52292D60}"/>
                </a:ext>
              </a:extLst>
            </p:cNvPr>
            <p:cNvSpPr>
              <a:spLocks/>
            </p:cNvSpPr>
            <p:nvPr/>
          </p:nvSpPr>
          <p:spPr bwMode="auto">
            <a:xfrm>
              <a:off x="1025" y="3776"/>
              <a:ext cx="8" cy="97"/>
            </a:xfrm>
            <a:custGeom>
              <a:avLst/>
              <a:gdLst>
                <a:gd name="T0" fmla="*/ 8 w 15"/>
                <a:gd name="T1" fmla="*/ 0 h 194"/>
                <a:gd name="T2" fmla="*/ 0 w 15"/>
                <a:gd name="T3" fmla="*/ 8 h 194"/>
                <a:gd name="T4" fmla="*/ 0 w 15"/>
                <a:gd name="T5" fmla="*/ 194 h 194"/>
                <a:gd name="T6" fmla="*/ 15 w 15"/>
                <a:gd name="T7" fmla="*/ 194 h 194"/>
                <a:gd name="T8" fmla="*/ 15 w 15"/>
                <a:gd name="T9" fmla="*/ 8 h 194"/>
                <a:gd name="T10" fmla="*/ 8 w 15"/>
                <a:gd name="T11" fmla="*/ 15 h 194"/>
                <a:gd name="T12" fmla="*/ 8 w 15"/>
                <a:gd name="T13" fmla="*/ 0 h 194"/>
                <a:gd name="T14" fmla="*/ 0 w 15"/>
                <a:gd name="T15" fmla="*/ 0 h 194"/>
                <a:gd name="T16" fmla="*/ 0 w 15"/>
                <a:gd name="T17" fmla="*/ 8 h 194"/>
                <a:gd name="T18" fmla="*/ 8 w 15"/>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0"/>
                  </a:moveTo>
                  <a:lnTo>
                    <a:pt x="0" y="8"/>
                  </a:lnTo>
                  <a:lnTo>
                    <a:pt x="0" y="194"/>
                  </a:lnTo>
                  <a:lnTo>
                    <a:pt x="15" y="194"/>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58" name="Rectangle 274">
              <a:extLst>
                <a:ext uri="{FF2B5EF4-FFF2-40B4-BE49-F238E27FC236}">
                  <a16:creationId xmlns:a16="http://schemas.microsoft.com/office/drawing/2014/main" id="{78893255-2D7C-470B-8113-B8287EC86E34}"/>
                </a:ext>
              </a:extLst>
            </p:cNvPr>
            <p:cNvSpPr>
              <a:spLocks noChangeArrowheads="1"/>
            </p:cNvSpPr>
            <p:nvPr/>
          </p:nvSpPr>
          <p:spPr bwMode="auto">
            <a:xfrm>
              <a:off x="1000" y="3780"/>
              <a:ext cx="17"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59" name="Freeform 275">
              <a:extLst>
                <a:ext uri="{FF2B5EF4-FFF2-40B4-BE49-F238E27FC236}">
                  <a16:creationId xmlns:a16="http://schemas.microsoft.com/office/drawing/2014/main" id="{989F610E-71CE-48F8-8A61-5081B53EE446}"/>
                </a:ext>
              </a:extLst>
            </p:cNvPr>
            <p:cNvSpPr>
              <a:spLocks/>
            </p:cNvSpPr>
            <p:nvPr/>
          </p:nvSpPr>
          <p:spPr bwMode="auto">
            <a:xfrm>
              <a:off x="1000" y="3776"/>
              <a:ext cx="21" cy="8"/>
            </a:xfrm>
            <a:custGeom>
              <a:avLst/>
              <a:gdLst>
                <a:gd name="T0" fmla="*/ 41 w 41"/>
                <a:gd name="T1" fmla="*/ 8 h 15"/>
                <a:gd name="T2" fmla="*/ 33 w 41"/>
                <a:gd name="T3" fmla="*/ 0 h 15"/>
                <a:gd name="T4" fmla="*/ 0 w 41"/>
                <a:gd name="T5" fmla="*/ 0 h 15"/>
                <a:gd name="T6" fmla="*/ 0 w 41"/>
                <a:gd name="T7" fmla="*/ 15 h 15"/>
                <a:gd name="T8" fmla="*/ 33 w 41"/>
                <a:gd name="T9" fmla="*/ 15 h 15"/>
                <a:gd name="T10" fmla="*/ 26 w 41"/>
                <a:gd name="T11" fmla="*/ 8 h 15"/>
                <a:gd name="T12" fmla="*/ 41 w 41"/>
                <a:gd name="T13" fmla="*/ 8 h 15"/>
                <a:gd name="T14" fmla="*/ 41 w 41"/>
                <a:gd name="T15" fmla="*/ 0 h 15"/>
                <a:gd name="T16" fmla="*/ 33 w 41"/>
                <a:gd name="T17" fmla="*/ 0 h 15"/>
                <a:gd name="T18" fmla="*/ 41 w 4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41" y="8"/>
                  </a:moveTo>
                  <a:lnTo>
                    <a:pt x="33" y="0"/>
                  </a:lnTo>
                  <a:lnTo>
                    <a:pt x="0" y="0"/>
                  </a:lnTo>
                  <a:lnTo>
                    <a:pt x="0" y="15"/>
                  </a:lnTo>
                  <a:lnTo>
                    <a:pt x="33" y="15"/>
                  </a:lnTo>
                  <a:lnTo>
                    <a:pt x="26" y="8"/>
                  </a:lnTo>
                  <a:lnTo>
                    <a:pt x="41" y="8"/>
                  </a:lnTo>
                  <a:lnTo>
                    <a:pt x="41" y="0"/>
                  </a:lnTo>
                  <a:lnTo>
                    <a:pt x="33" y="0"/>
                  </a:lnTo>
                  <a:lnTo>
                    <a:pt x="4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60" name="Freeform 276">
              <a:extLst>
                <a:ext uri="{FF2B5EF4-FFF2-40B4-BE49-F238E27FC236}">
                  <a16:creationId xmlns:a16="http://schemas.microsoft.com/office/drawing/2014/main" id="{10422684-9FBF-42EA-AA48-72B46BC50F96}"/>
                </a:ext>
              </a:extLst>
            </p:cNvPr>
            <p:cNvSpPr>
              <a:spLocks/>
            </p:cNvSpPr>
            <p:nvPr/>
          </p:nvSpPr>
          <p:spPr bwMode="auto">
            <a:xfrm>
              <a:off x="1014" y="3780"/>
              <a:ext cx="7" cy="97"/>
            </a:xfrm>
            <a:custGeom>
              <a:avLst/>
              <a:gdLst>
                <a:gd name="T0" fmla="*/ 7 w 15"/>
                <a:gd name="T1" fmla="*/ 194 h 194"/>
                <a:gd name="T2" fmla="*/ 15 w 15"/>
                <a:gd name="T3" fmla="*/ 186 h 194"/>
                <a:gd name="T4" fmla="*/ 15 w 15"/>
                <a:gd name="T5" fmla="*/ 0 h 194"/>
                <a:gd name="T6" fmla="*/ 0 w 15"/>
                <a:gd name="T7" fmla="*/ 0 h 194"/>
                <a:gd name="T8" fmla="*/ 0 w 15"/>
                <a:gd name="T9" fmla="*/ 186 h 194"/>
                <a:gd name="T10" fmla="*/ 7 w 15"/>
                <a:gd name="T11" fmla="*/ 179 h 194"/>
                <a:gd name="T12" fmla="*/ 7 w 15"/>
                <a:gd name="T13" fmla="*/ 194 h 194"/>
                <a:gd name="T14" fmla="*/ 15 w 15"/>
                <a:gd name="T15" fmla="*/ 194 h 194"/>
                <a:gd name="T16" fmla="*/ 15 w 15"/>
                <a:gd name="T17" fmla="*/ 186 h 194"/>
                <a:gd name="T18" fmla="*/ 7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194"/>
                  </a:moveTo>
                  <a:lnTo>
                    <a:pt x="15" y="186"/>
                  </a:lnTo>
                  <a:lnTo>
                    <a:pt x="15" y="0"/>
                  </a:lnTo>
                  <a:lnTo>
                    <a:pt x="0" y="0"/>
                  </a:lnTo>
                  <a:lnTo>
                    <a:pt x="0" y="186"/>
                  </a:lnTo>
                  <a:lnTo>
                    <a:pt x="7" y="179"/>
                  </a:lnTo>
                  <a:lnTo>
                    <a:pt x="7" y="194"/>
                  </a:lnTo>
                  <a:lnTo>
                    <a:pt x="15" y="194"/>
                  </a:lnTo>
                  <a:lnTo>
                    <a:pt x="15" y="186"/>
                  </a:lnTo>
                  <a:lnTo>
                    <a:pt x="7"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61" name="Freeform 277">
              <a:extLst>
                <a:ext uri="{FF2B5EF4-FFF2-40B4-BE49-F238E27FC236}">
                  <a16:creationId xmlns:a16="http://schemas.microsoft.com/office/drawing/2014/main" id="{EEE01150-DF33-44A6-A4FC-793BCA445981}"/>
                </a:ext>
              </a:extLst>
            </p:cNvPr>
            <p:cNvSpPr>
              <a:spLocks/>
            </p:cNvSpPr>
            <p:nvPr/>
          </p:nvSpPr>
          <p:spPr bwMode="auto">
            <a:xfrm>
              <a:off x="996" y="3869"/>
              <a:ext cx="21" cy="8"/>
            </a:xfrm>
            <a:custGeom>
              <a:avLst/>
              <a:gdLst>
                <a:gd name="T0" fmla="*/ 0 w 41"/>
                <a:gd name="T1" fmla="*/ 7 h 15"/>
                <a:gd name="T2" fmla="*/ 8 w 41"/>
                <a:gd name="T3" fmla="*/ 15 h 15"/>
                <a:gd name="T4" fmla="*/ 41 w 41"/>
                <a:gd name="T5" fmla="*/ 15 h 15"/>
                <a:gd name="T6" fmla="*/ 41 w 41"/>
                <a:gd name="T7" fmla="*/ 0 h 15"/>
                <a:gd name="T8" fmla="*/ 8 w 41"/>
                <a:gd name="T9" fmla="*/ 0 h 15"/>
                <a:gd name="T10" fmla="*/ 16 w 41"/>
                <a:gd name="T11" fmla="*/ 7 h 15"/>
                <a:gd name="T12" fmla="*/ 0 w 41"/>
                <a:gd name="T13" fmla="*/ 7 h 15"/>
                <a:gd name="T14" fmla="*/ 0 w 41"/>
                <a:gd name="T15" fmla="*/ 15 h 15"/>
                <a:gd name="T16" fmla="*/ 8 w 41"/>
                <a:gd name="T17" fmla="*/ 15 h 15"/>
                <a:gd name="T18" fmla="*/ 0 w 4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0" y="7"/>
                  </a:moveTo>
                  <a:lnTo>
                    <a:pt x="8" y="15"/>
                  </a:lnTo>
                  <a:lnTo>
                    <a:pt x="41" y="15"/>
                  </a:lnTo>
                  <a:lnTo>
                    <a:pt x="41" y="0"/>
                  </a:lnTo>
                  <a:lnTo>
                    <a:pt x="8" y="0"/>
                  </a:lnTo>
                  <a:lnTo>
                    <a:pt x="16"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62" name="Freeform 278">
              <a:extLst>
                <a:ext uri="{FF2B5EF4-FFF2-40B4-BE49-F238E27FC236}">
                  <a16:creationId xmlns:a16="http://schemas.microsoft.com/office/drawing/2014/main" id="{6575F243-C878-44A1-8ED3-3A1A2D67D114}"/>
                </a:ext>
              </a:extLst>
            </p:cNvPr>
            <p:cNvSpPr>
              <a:spLocks/>
            </p:cNvSpPr>
            <p:nvPr/>
          </p:nvSpPr>
          <p:spPr bwMode="auto">
            <a:xfrm>
              <a:off x="996" y="3776"/>
              <a:ext cx="8" cy="97"/>
            </a:xfrm>
            <a:custGeom>
              <a:avLst/>
              <a:gdLst>
                <a:gd name="T0" fmla="*/ 8 w 16"/>
                <a:gd name="T1" fmla="*/ 0 h 194"/>
                <a:gd name="T2" fmla="*/ 0 w 16"/>
                <a:gd name="T3" fmla="*/ 8 h 194"/>
                <a:gd name="T4" fmla="*/ 0 w 16"/>
                <a:gd name="T5" fmla="*/ 194 h 194"/>
                <a:gd name="T6" fmla="*/ 16 w 16"/>
                <a:gd name="T7" fmla="*/ 194 h 194"/>
                <a:gd name="T8" fmla="*/ 16 w 16"/>
                <a:gd name="T9" fmla="*/ 8 h 194"/>
                <a:gd name="T10" fmla="*/ 8 w 16"/>
                <a:gd name="T11" fmla="*/ 15 h 194"/>
                <a:gd name="T12" fmla="*/ 8 w 16"/>
                <a:gd name="T13" fmla="*/ 0 h 194"/>
                <a:gd name="T14" fmla="*/ 0 w 16"/>
                <a:gd name="T15" fmla="*/ 0 h 194"/>
                <a:gd name="T16" fmla="*/ 0 w 16"/>
                <a:gd name="T17" fmla="*/ 8 h 194"/>
                <a:gd name="T18" fmla="*/ 8 w 16"/>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94">
                  <a:moveTo>
                    <a:pt x="8" y="0"/>
                  </a:moveTo>
                  <a:lnTo>
                    <a:pt x="0" y="8"/>
                  </a:lnTo>
                  <a:lnTo>
                    <a:pt x="0" y="194"/>
                  </a:lnTo>
                  <a:lnTo>
                    <a:pt x="16" y="194"/>
                  </a:lnTo>
                  <a:lnTo>
                    <a:pt x="16"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63" name="Rectangle 279">
              <a:extLst>
                <a:ext uri="{FF2B5EF4-FFF2-40B4-BE49-F238E27FC236}">
                  <a16:creationId xmlns:a16="http://schemas.microsoft.com/office/drawing/2014/main" id="{BC69D6AC-52B7-4B63-8043-EA67A5C49D81}"/>
                </a:ext>
              </a:extLst>
            </p:cNvPr>
            <p:cNvSpPr>
              <a:spLocks noChangeArrowheads="1"/>
            </p:cNvSpPr>
            <p:nvPr/>
          </p:nvSpPr>
          <p:spPr bwMode="auto">
            <a:xfrm>
              <a:off x="969" y="3780"/>
              <a:ext cx="16"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64" name="Freeform 280">
              <a:extLst>
                <a:ext uri="{FF2B5EF4-FFF2-40B4-BE49-F238E27FC236}">
                  <a16:creationId xmlns:a16="http://schemas.microsoft.com/office/drawing/2014/main" id="{75462C6A-BFC1-4ADF-BB6D-514C64E0E70A}"/>
                </a:ext>
              </a:extLst>
            </p:cNvPr>
            <p:cNvSpPr>
              <a:spLocks/>
            </p:cNvSpPr>
            <p:nvPr/>
          </p:nvSpPr>
          <p:spPr bwMode="auto">
            <a:xfrm>
              <a:off x="969" y="3776"/>
              <a:ext cx="20" cy="8"/>
            </a:xfrm>
            <a:custGeom>
              <a:avLst/>
              <a:gdLst>
                <a:gd name="T0" fmla="*/ 41 w 41"/>
                <a:gd name="T1" fmla="*/ 8 h 15"/>
                <a:gd name="T2" fmla="*/ 34 w 41"/>
                <a:gd name="T3" fmla="*/ 0 h 15"/>
                <a:gd name="T4" fmla="*/ 0 w 41"/>
                <a:gd name="T5" fmla="*/ 0 h 15"/>
                <a:gd name="T6" fmla="*/ 0 w 41"/>
                <a:gd name="T7" fmla="*/ 15 h 15"/>
                <a:gd name="T8" fmla="*/ 34 w 41"/>
                <a:gd name="T9" fmla="*/ 15 h 15"/>
                <a:gd name="T10" fmla="*/ 26 w 41"/>
                <a:gd name="T11" fmla="*/ 8 h 15"/>
                <a:gd name="T12" fmla="*/ 41 w 41"/>
                <a:gd name="T13" fmla="*/ 8 h 15"/>
                <a:gd name="T14" fmla="*/ 41 w 41"/>
                <a:gd name="T15" fmla="*/ 0 h 15"/>
                <a:gd name="T16" fmla="*/ 34 w 41"/>
                <a:gd name="T17" fmla="*/ 0 h 15"/>
                <a:gd name="T18" fmla="*/ 41 w 4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41" y="8"/>
                  </a:moveTo>
                  <a:lnTo>
                    <a:pt x="34" y="0"/>
                  </a:lnTo>
                  <a:lnTo>
                    <a:pt x="0" y="0"/>
                  </a:lnTo>
                  <a:lnTo>
                    <a:pt x="0" y="15"/>
                  </a:lnTo>
                  <a:lnTo>
                    <a:pt x="34" y="15"/>
                  </a:lnTo>
                  <a:lnTo>
                    <a:pt x="26" y="8"/>
                  </a:lnTo>
                  <a:lnTo>
                    <a:pt x="41" y="8"/>
                  </a:lnTo>
                  <a:lnTo>
                    <a:pt x="41" y="0"/>
                  </a:lnTo>
                  <a:lnTo>
                    <a:pt x="34" y="0"/>
                  </a:lnTo>
                  <a:lnTo>
                    <a:pt x="4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65" name="Freeform 281">
              <a:extLst>
                <a:ext uri="{FF2B5EF4-FFF2-40B4-BE49-F238E27FC236}">
                  <a16:creationId xmlns:a16="http://schemas.microsoft.com/office/drawing/2014/main" id="{2B7FCC0B-A818-403B-9B49-A337C47545E0}"/>
                </a:ext>
              </a:extLst>
            </p:cNvPr>
            <p:cNvSpPr>
              <a:spLocks/>
            </p:cNvSpPr>
            <p:nvPr/>
          </p:nvSpPr>
          <p:spPr bwMode="auto">
            <a:xfrm>
              <a:off x="981" y="3780"/>
              <a:ext cx="8" cy="97"/>
            </a:xfrm>
            <a:custGeom>
              <a:avLst/>
              <a:gdLst>
                <a:gd name="T0" fmla="*/ 8 w 15"/>
                <a:gd name="T1" fmla="*/ 194 h 194"/>
                <a:gd name="T2" fmla="*/ 15 w 15"/>
                <a:gd name="T3" fmla="*/ 186 h 194"/>
                <a:gd name="T4" fmla="*/ 15 w 15"/>
                <a:gd name="T5" fmla="*/ 0 h 194"/>
                <a:gd name="T6" fmla="*/ 0 w 15"/>
                <a:gd name="T7" fmla="*/ 0 h 194"/>
                <a:gd name="T8" fmla="*/ 0 w 15"/>
                <a:gd name="T9" fmla="*/ 186 h 194"/>
                <a:gd name="T10" fmla="*/ 8 w 15"/>
                <a:gd name="T11" fmla="*/ 179 h 194"/>
                <a:gd name="T12" fmla="*/ 8 w 15"/>
                <a:gd name="T13" fmla="*/ 194 h 194"/>
                <a:gd name="T14" fmla="*/ 15 w 15"/>
                <a:gd name="T15" fmla="*/ 194 h 194"/>
                <a:gd name="T16" fmla="*/ 15 w 15"/>
                <a:gd name="T17" fmla="*/ 186 h 194"/>
                <a:gd name="T18" fmla="*/ 8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194"/>
                  </a:moveTo>
                  <a:lnTo>
                    <a:pt x="15" y="186"/>
                  </a:lnTo>
                  <a:lnTo>
                    <a:pt x="15" y="0"/>
                  </a:lnTo>
                  <a:lnTo>
                    <a:pt x="0" y="0"/>
                  </a:lnTo>
                  <a:lnTo>
                    <a:pt x="0" y="186"/>
                  </a:lnTo>
                  <a:lnTo>
                    <a:pt x="8" y="179"/>
                  </a:lnTo>
                  <a:lnTo>
                    <a:pt x="8" y="194"/>
                  </a:lnTo>
                  <a:lnTo>
                    <a:pt x="15" y="194"/>
                  </a:lnTo>
                  <a:lnTo>
                    <a:pt x="15" y="186"/>
                  </a:lnTo>
                  <a:lnTo>
                    <a:pt x="8"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66" name="Freeform 282">
              <a:extLst>
                <a:ext uri="{FF2B5EF4-FFF2-40B4-BE49-F238E27FC236}">
                  <a16:creationId xmlns:a16="http://schemas.microsoft.com/office/drawing/2014/main" id="{032F2535-A0F9-4015-895E-ED6DA22C3311}"/>
                </a:ext>
              </a:extLst>
            </p:cNvPr>
            <p:cNvSpPr>
              <a:spLocks/>
            </p:cNvSpPr>
            <p:nvPr/>
          </p:nvSpPr>
          <p:spPr bwMode="auto">
            <a:xfrm>
              <a:off x="965" y="3869"/>
              <a:ext cx="20" cy="8"/>
            </a:xfrm>
            <a:custGeom>
              <a:avLst/>
              <a:gdLst>
                <a:gd name="T0" fmla="*/ 0 w 42"/>
                <a:gd name="T1" fmla="*/ 7 h 15"/>
                <a:gd name="T2" fmla="*/ 8 w 42"/>
                <a:gd name="T3" fmla="*/ 15 h 15"/>
                <a:gd name="T4" fmla="*/ 42 w 42"/>
                <a:gd name="T5" fmla="*/ 15 h 15"/>
                <a:gd name="T6" fmla="*/ 42 w 42"/>
                <a:gd name="T7" fmla="*/ 0 h 15"/>
                <a:gd name="T8" fmla="*/ 8 w 42"/>
                <a:gd name="T9" fmla="*/ 0 h 15"/>
                <a:gd name="T10" fmla="*/ 15 w 42"/>
                <a:gd name="T11" fmla="*/ 7 h 15"/>
                <a:gd name="T12" fmla="*/ 0 w 42"/>
                <a:gd name="T13" fmla="*/ 7 h 15"/>
                <a:gd name="T14" fmla="*/ 0 w 42"/>
                <a:gd name="T15" fmla="*/ 15 h 15"/>
                <a:gd name="T16" fmla="*/ 8 w 42"/>
                <a:gd name="T17" fmla="*/ 15 h 15"/>
                <a:gd name="T18" fmla="*/ 0 w 42"/>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0" y="7"/>
                  </a:moveTo>
                  <a:lnTo>
                    <a:pt x="8" y="15"/>
                  </a:lnTo>
                  <a:lnTo>
                    <a:pt x="42" y="15"/>
                  </a:lnTo>
                  <a:lnTo>
                    <a:pt x="42" y="0"/>
                  </a:lnTo>
                  <a:lnTo>
                    <a:pt x="8" y="0"/>
                  </a:lnTo>
                  <a:lnTo>
                    <a:pt x="15" y="7"/>
                  </a:lnTo>
                  <a:lnTo>
                    <a:pt x="0" y="7"/>
                  </a:lnTo>
                  <a:lnTo>
                    <a:pt x="0" y="15"/>
                  </a:lnTo>
                  <a:lnTo>
                    <a:pt x="8"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67" name="Freeform 283">
              <a:extLst>
                <a:ext uri="{FF2B5EF4-FFF2-40B4-BE49-F238E27FC236}">
                  <a16:creationId xmlns:a16="http://schemas.microsoft.com/office/drawing/2014/main" id="{9159E9D5-B7F3-4DB6-BCDA-D310223F141A}"/>
                </a:ext>
              </a:extLst>
            </p:cNvPr>
            <p:cNvSpPr>
              <a:spLocks/>
            </p:cNvSpPr>
            <p:nvPr/>
          </p:nvSpPr>
          <p:spPr bwMode="auto">
            <a:xfrm>
              <a:off x="965" y="3776"/>
              <a:ext cx="7" cy="97"/>
            </a:xfrm>
            <a:custGeom>
              <a:avLst/>
              <a:gdLst>
                <a:gd name="T0" fmla="*/ 8 w 15"/>
                <a:gd name="T1" fmla="*/ 0 h 194"/>
                <a:gd name="T2" fmla="*/ 0 w 15"/>
                <a:gd name="T3" fmla="*/ 8 h 194"/>
                <a:gd name="T4" fmla="*/ 0 w 15"/>
                <a:gd name="T5" fmla="*/ 194 h 194"/>
                <a:gd name="T6" fmla="*/ 15 w 15"/>
                <a:gd name="T7" fmla="*/ 194 h 194"/>
                <a:gd name="T8" fmla="*/ 15 w 15"/>
                <a:gd name="T9" fmla="*/ 8 h 194"/>
                <a:gd name="T10" fmla="*/ 8 w 15"/>
                <a:gd name="T11" fmla="*/ 15 h 194"/>
                <a:gd name="T12" fmla="*/ 8 w 15"/>
                <a:gd name="T13" fmla="*/ 0 h 194"/>
                <a:gd name="T14" fmla="*/ 0 w 15"/>
                <a:gd name="T15" fmla="*/ 0 h 194"/>
                <a:gd name="T16" fmla="*/ 0 w 15"/>
                <a:gd name="T17" fmla="*/ 8 h 194"/>
                <a:gd name="T18" fmla="*/ 8 w 15"/>
                <a:gd name="T1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0"/>
                  </a:moveTo>
                  <a:lnTo>
                    <a:pt x="0" y="8"/>
                  </a:lnTo>
                  <a:lnTo>
                    <a:pt x="0" y="194"/>
                  </a:lnTo>
                  <a:lnTo>
                    <a:pt x="15" y="194"/>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68" name="Rectangle 284">
              <a:extLst>
                <a:ext uri="{FF2B5EF4-FFF2-40B4-BE49-F238E27FC236}">
                  <a16:creationId xmlns:a16="http://schemas.microsoft.com/office/drawing/2014/main" id="{B27DFF05-1B87-4613-A6B4-8F228D312AF0}"/>
                </a:ext>
              </a:extLst>
            </p:cNvPr>
            <p:cNvSpPr>
              <a:spLocks noChangeArrowheads="1"/>
            </p:cNvSpPr>
            <p:nvPr/>
          </p:nvSpPr>
          <p:spPr bwMode="auto">
            <a:xfrm>
              <a:off x="1189" y="3558"/>
              <a:ext cx="21" cy="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869" name="Freeform 285">
              <a:extLst>
                <a:ext uri="{FF2B5EF4-FFF2-40B4-BE49-F238E27FC236}">
                  <a16:creationId xmlns:a16="http://schemas.microsoft.com/office/drawing/2014/main" id="{813750DB-0A43-413A-BEA5-B956C340BC53}"/>
                </a:ext>
              </a:extLst>
            </p:cNvPr>
            <p:cNvSpPr>
              <a:spLocks/>
            </p:cNvSpPr>
            <p:nvPr/>
          </p:nvSpPr>
          <p:spPr bwMode="auto">
            <a:xfrm>
              <a:off x="1189" y="3554"/>
              <a:ext cx="25" cy="7"/>
            </a:xfrm>
            <a:custGeom>
              <a:avLst/>
              <a:gdLst>
                <a:gd name="T0" fmla="*/ 50 w 50"/>
                <a:gd name="T1" fmla="*/ 8 h 15"/>
                <a:gd name="T2" fmla="*/ 43 w 50"/>
                <a:gd name="T3" fmla="*/ 0 h 15"/>
                <a:gd name="T4" fmla="*/ 0 w 50"/>
                <a:gd name="T5" fmla="*/ 0 h 15"/>
                <a:gd name="T6" fmla="*/ 0 w 50"/>
                <a:gd name="T7" fmla="*/ 15 h 15"/>
                <a:gd name="T8" fmla="*/ 43 w 50"/>
                <a:gd name="T9" fmla="*/ 15 h 15"/>
                <a:gd name="T10" fmla="*/ 35 w 50"/>
                <a:gd name="T11" fmla="*/ 8 h 15"/>
                <a:gd name="T12" fmla="*/ 50 w 50"/>
                <a:gd name="T13" fmla="*/ 8 h 15"/>
                <a:gd name="T14" fmla="*/ 50 w 50"/>
                <a:gd name="T15" fmla="*/ 0 h 15"/>
                <a:gd name="T16" fmla="*/ 43 w 50"/>
                <a:gd name="T17" fmla="*/ 0 h 15"/>
                <a:gd name="T18" fmla="*/ 50 w 50"/>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5">
                  <a:moveTo>
                    <a:pt x="50" y="8"/>
                  </a:moveTo>
                  <a:lnTo>
                    <a:pt x="43" y="0"/>
                  </a:lnTo>
                  <a:lnTo>
                    <a:pt x="0" y="0"/>
                  </a:lnTo>
                  <a:lnTo>
                    <a:pt x="0" y="15"/>
                  </a:lnTo>
                  <a:lnTo>
                    <a:pt x="43" y="15"/>
                  </a:lnTo>
                  <a:lnTo>
                    <a:pt x="35" y="8"/>
                  </a:lnTo>
                  <a:lnTo>
                    <a:pt x="50" y="8"/>
                  </a:lnTo>
                  <a:lnTo>
                    <a:pt x="50" y="0"/>
                  </a:lnTo>
                  <a:lnTo>
                    <a:pt x="43" y="0"/>
                  </a:lnTo>
                  <a:lnTo>
                    <a:pt x="5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0" name="Freeform 286">
              <a:extLst>
                <a:ext uri="{FF2B5EF4-FFF2-40B4-BE49-F238E27FC236}">
                  <a16:creationId xmlns:a16="http://schemas.microsoft.com/office/drawing/2014/main" id="{2BFE01C0-6DA0-4B7A-A29D-E5F9EF541BF9}"/>
                </a:ext>
              </a:extLst>
            </p:cNvPr>
            <p:cNvSpPr>
              <a:spLocks/>
            </p:cNvSpPr>
            <p:nvPr/>
          </p:nvSpPr>
          <p:spPr bwMode="auto">
            <a:xfrm>
              <a:off x="1206" y="3558"/>
              <a:ext cx="8" cy="211"/>
            </a:xfrm>
            <a:custGeom>
              <a:avLst/>
              <a:gdLst>
                <a:gd name="T0" fmla="*/ 8 w 15"/>
                <a:gd name="T1" fmla="*/ 423 h 423"/>
                <a:gd name="T2" fmla="*/ 15 w 15"/>
                <a:gd name="T3" fmla="*/ 414 h 423"/>
                <a:gd name="T4" fmla="*/ 15 w 15"/>
                <a:gd name="T5" fmla="*/ 0 h 423"/>
                <a:gd name="T6" fmla="*/ 0 w 15"/>
                <a:gd name="T7" fmla="*/ 0 h 423"/>
                <a:gd name="T8" fmla="*/ 0 w 15"/>
                <a:gd name="T9" fmla="*/ 414 h 423"/>
                <a:gd name="T10" fmla="*/ 8 w 15"/>
                <a:gd name="T11" fmla="*/ 408 h 423"/>
                <a:gd name="T12" fmla="*/ 8 w 15"/>
                <a:gd name="T13" fmla="*/ 423 h 423"/>
                <a:gd name="T14" fmla="*/ 15 w 15"/>
                <a:gd name="T15" fmla="*/ 423 h 423"/>
                <a:gd name="T16" fmla="*/ 15 w 15"/>
                <a:gd name="T17" fmla="*/ 414 h 423"/>
                <a:gd name="T18" fmla="*/ 8 w 15"/>
                <a:gd name="T1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23">
                  <a:moveTo>
                    <a:pt x="8" y="423"/>
                  </a:moveTo>
                  <a:lnTo>
                    <a:pt x="15" y="414"/>
                  </a:lnTo>
                  <a:lnTo>
                    <a:pt x="15" y="0"/>
                  </a:lnTo>
                  <a:lnTo>
                    <a:pt x="0" y="0"/>
                  </a:lnTo>
                  <a:lnTo>
                    <a:pt x="0" y="414"/>
                  </a:lnTo>
                  <a:lnTo>
                    <a:pt x="8" y="408"/>
                  </a:lnTo>
                  <a:lnTo>
                    <a:pt x="8" y="423"/>
                  </a:lnTo>
                  <a:lnTo>
                    <a:pt x="15" y="423"/>
                  </a:lnTo>
                  <a:lnTo>
                    <a:pt x="15" y="414"/>
                  </a:lnTo>
                  <a:lnTo>
                    <a:pt x="8" y="4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1" name="Freeform 287">
              <a:extLst>
                <a:ext uri="{FF2B5EF4-FFF2-40B4-BE49-F238E27FC236}">
                  <a16:creationId xmlns:a16="http://schemas.microsoft.com/office/drawing/2014/main" id="{1DE9FB82-8F39-48C8-8732-17AD5B19F556}"/>
                </a:ext>
              </a:extLst>
            </p:cNvPr>
            <p:cNvSpPr>
              <a:spLocks/>
            </p:cNvSpPr>
            <p:nvPr/>
          </p:nvSpPr>
          <p:spPr bwMode="auto">
            <a:xfrm>
              <a:off x="1185" y="3762"/>
              <a:ext cx="25" cy="7"/>
            </a:xfrm>
            <a:custGeom>
              <a:avLst/>
              <a:gdLst>
                <a:gd name="T0" fmla="*/ 0 w 51"/>
                <a:gd name="T1" fmla="*/ 6 h 15"/>
                <a:gd name="T2" fmla="*/ 8 w 51"/>
                <a:gd name="T3" fmla="*/ 15 h 15"/>
                <a:gd name="T4" fmla="*/ 51 w 51"/>
                <a:gd name="T5" fmla="*/ 15 h 15"/>
                <a:gd name="T6" fmla="*/ 51 w 51"/>
                <a:gd name="T7" fmla="*/ 0 h 15"/>
                <a:gd name="T8" fmla="*/ 8 w 51"/>
                <a:gd name="T9" fmla="*/ 0 h 15"/>
                <a:gd name="T10" fmla="*/ 17 w 51"/>
                <a:gd name="T11" fmla="*/ 6 h 15"/>
                <a:gd name="T12" fmla="*/ 0 w 51"/>
                <a:gd name="T13" fmla="*/ 6 h 15"/>
                <a:gd name="T14" fmla="*/ 0 w 51"/>
                <a:gd name="T15" fmla="*/ 15 h 15"/>
                <a:gd name="T16" fmla="*/ 8 w 51"/>
                <a:gd name="T17" fmla="*/ 15 h 15"/>
                <a:gd name="T18" fmla="*/ 0 w 51"/>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5">
                  <a:moveTo>
                    <a:pt x="0" y="6"/>
                  </a:moveTo>
                  <a:lnTo>
                    <a:pt x="8" y="15"/>
                  </a:lnTo>
                  <a:lnTo>
                    <a:pt x="51" y="15"/>
                  </a:lnTo>
                  <a:lnTo>
                    <a:pt x="51" y="0"/>
                  </a:lnTo>
                  <a:lnTo>
                    <a:pt x="8" y="0"/>
                  </a:lnTo>
                  <a:lnTo>
                    <a:pt x="17" y="6"/>
                  </a:lnTo>
                  <a:lnTo>
                    <a:pt x="0" y="6"/>
                  </a:lnTo>
                  <a:lnTo>
                    <a:pt x="0" y="15"/>
                  </a:lnTo>
                  <a:lnTo>
                    <a:pt x="8" y="1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2" name="Freeform 288">
              <a:extLst>
                <a:ext uri="{FF2B5EF4-FFF2-40B4-BE49-F238E27FC236}">
                  <a16:creationId xmlns:a16="http://schemas.microsoft.com/office/drawing/2014/main" id="{A50EF4E0-AD3D-4A8E-BC79-6330BE10CEBA}"/>
                </a:ext>
              </a:extLst>
            </p:cNvPr>
            <p:cNvSpPr>
              <a:spLocks/>
            </p:cNvSpPr>
            <p:nvPr/>
          </p:nvSpPr>
          <p:spPr bwMode="auto">
            <a:xfrm>
              <a:off x="1185" y="3554"/>
              <a:ext cx="8" cy="211"/>
            </a:xfrm>
            <a:custGeom>
              <a:avLst/>
              <a:gdLst>
                <a:gd name="T0" fmla="*/ 8 w 17"/>
                <a:gd name="T1" fmla="*/ 0 h 422"/>
                <a:gd name="T2" fmla="*/ 0 w 17"/>
                <a:gd name="T3" fmla="*/ 8 h 422"/>
                <a:gd name="T4" fmla="*/ 0 w 17"/>
                <a:gd name="T5" fmla="*/ 422 h 422"/>
                <a:gd name="T6" fmla="*/ 17 w 17"/>
                <a:gd name="T7" fmla="*/ 422 h 422"/>
                <a:gd name="T8" fmla="*/ 17 w 17"/>
                <a:gd name="T9" fmla="*/ 8 h 422"/>
                <a:gd name="T10" fmla="*/ 8 w 17"/>
                <a:gd name="T11" fmla="*/ 15 h 422"/>
                <a:gd name="T12" fmla="*/ 8 w 17"/>
                <a:gd name="T13" fmla="*/ 0 h 422"/>
                <a:gd name="T14" fmla="*/ 0 w 17"/>
                <a:gd name="T15" fmla="*/ 0 h 422"/>
                <a:gd name="T16" fmla="*/ 0 w 17"/>
                <a:gd name="T17" fmla="*/ 8 h 422"/>
                <a:gd name="T18" fmla="*/ 8 w 17"/>
                <a:gd name="T1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22">
                  <a:moveTo>
                    <a:pt x="8" y="0"/>
                  </a:moveTo>
                  <a:lnTo>
                    <a:pt x="0" y="8"/>
                  </a:lnTo>
                  <a:lnTo>
                    <a:pt x="0" y="422"/>
                  </a:lnTo>
                  <a:lnTo>
                    <a:pt x="17" y="422"/>
                  </a:lnTo>
                  <a:lnTo>
                    <a:pt x="17"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3" name="Freeform 289">
              <a:extLst>
                <a:ext uri="{FF2B5EF4-FFF2-40B4-BE49-F238E27FC236}">
                  <a16:creationId xmlns:a16="http://schemas.microsoft.com/office/drawing/2014/main" id="{926AD43D-709D-468A-88D1-01BD1B032BB0}"/>
                </a:ext>
              </a:extLst>
            </p:cNvPr>
            <p:cNvSpPr>
              <a:spLocks/>
            </p:cNvSpPr>
            <p:nvPr/>
          </p:nvSpPr>
          <p:spPr bwMode="auto">
            <a:xfrm>
              <a:off x="1099" y="3746"/>
              <a:ext cx="212" cy="218"/>
            </a:xfrm>
            <a:custGeom>
              <a:avLst/>
              <a:gdLst>
                <a:gd name="T0" fmla="*/ 223 w 423"/>
                <a:gd name="T1" fmla="*/ 10 h 437"/>
                <a:gd name="T2" fmla="*/ 211 w 423"/>
                <a:gd name="T3" fmla="*/ 38 h 437"/>
                <a:gd name="T4" fmla="*/ 191 w 423"/>
                <a:gd name="T5" fmla="*/ 60 h 437"/>
                <a:gd name="T6" fmla="*/ 169 w 423"/>
                <a:gd name="T7" fmla="*/ 77 h 437"/>
                <a:gd name="T8" fmla="*/ 151 w 423"/>
                <a:gd name="T9" fmla="*/ 94 h 437"/>
                <a:gd name="T10" fmla="*/ 155 w 423"/>
                <a:gd name="T11" fmla="*/ 103 h 437"/>
                <a:gd name="T12" fmla="*/ 162 w 423"/>
                <a:gd name="T13" fmla="*/ 117 h 437"/>
                <a:gd name="T14" fmla="*/ 155 w 423"/>
                <a:gd name="T15" fmla="*/ 130 h 437"/>
                <a:gd name="T16" fmla="*/ 117 w 423"/>
                <a:gd name="T17" fmla="*/ 138 h 437"/>
                <a:gd name="T18" fmla="*/ 109 w 423"/>
                <a:gd name="T19" fmla="*/ 177 h 437"/>
                <a:gd name="T20" fmla="*/ 61 w 423"/>
                <a:gd name="T21" fmla="*/ 209 h 437"/>
                <a:gd name="T22" fmla="*/ 39 w 423"/>
                <a:gd name="T23" fmla="*/ 251 h 437"/>
                <a:gd name="T24" fmla="*/ 33 w 423"/>
                <a:gd name="T25" fmla="*/ 292 h 437"/>
                <a:gd name="T26" fmla="*/ 26 w 423"/>
                <a:gd name="T27" fmla="*/ 331 h 437"/>
                <a:gd name="T28" fmla="*/ 0 w 423"/>
                <a:gd name="T29" fmla="*/ 368 h 437"/>
                <a:gd name="T30" fmla="*/ 25 w 423"/>
                <a:gd name="T31" fmla="*/ 424 h 437"/>
                <a:gd name="T32" fmla="*/ 122 w 423"/>
                <a:gd name="T33" fmla="*/ 400 h 437"/>
                <a:gd name="T34" fmla="*/ 159 w 423"/>
                <a:gd name="T35" fmla="*/ 416 h 437"/>
                <a:gd name="T36" fmla="*/ 176 w 423"/>
                <a:gd name="T37" fmla="*/ 418 h 437"/>
                <a:gd name="T38" fmla="*/ 193 w 423"/>
                <a:gd name="T39" fmla="*/ 420 h 437"/>
                <a:gd name="T40" fmla="*/ 211 w 423"/>
                <a:gd name="T41" fmla="*/ 422 h 437"/>
                <a:gd name="T42" fmla="*/ 228 w 423"/>
                <a:gd name="T43" fmla="*/ 424 h 437"/>
                <a:gd name="T44" fmla="*/ 244 w 423"/>
                <a:gd name="T45" fmla="*/ 417 h 437"/>
                <a:gd name="T46" fmla="*/ 271 w 423"/>
                <a:gd name="T47" fmla="*/ 399 h 437"/>
                <a:gd name="T48" fmla="*/ 302 w 423"/>
                <a:gd name="T49" fmla="*/ 381 h 437"/>
                <a:gd name="T50" fmla="*/ 333 w 423"/>
                <a:gd name="T51" fmla="*/ 373 h 437"/>
                <a:gd name="T52" fmla="*/ 355 w 423"/>
                <a:gd name="T53" fmla="*/ 377 h 437"/>
                <a:gd name="T54" fmla="*/ 370 w 423"/>
                <a:gd name="T55" fmla="*/ 384 h 437"/>
                <a:gd name="T56" fmla="*/ 388 w 423"/>
                <a:gd name="T57" fmla="*/ 387 h 437"/>
                <a:gd name="T58" fmla="*/ 418 w 423"/>
                <a:gd name="T59" fmla="*/ 384 h 437"/>
                <a:gd name="T60" fmla="*/ 423 w 423"/>
                <a:gd name="T61" fmla="*/ 349 h 437"/>
                <a:gd name="T62" fmla="*/ 415 w 423"/>
                <a:gd name="T63" fmla="*/ 310 h 437"/>
                <a:gd name="T64" fmla="*/ 400 w 423"/>
                <a:gd name="T65" fmla="*/ 272 h 437"/>
                <a:gd name="T66" fmla="*/ 380 w 423"/>
                <a:gd name="T67" fmla="*/ 241 h 437"/>
                <a:gd name="T68" fmla="*/ 381 w 423"/>
                <a:gd name="T69" fmla="*/ 215 h 437"/>
                <a:gd name="T70" fmla="*/ 369 w 423"/>
                <a:gd name="T71" fmla="*/ 216 h 437"/>
                <a:gd name="T72" fmla="*/ 358 w 423"/>
                <a:gd name="T73" fmla="*/ 211 h 437"/>
                <a:gd name="T74" fmla="*/ 359 w 423"/>
                <a:gd name="T75" fmla="*/ 180 h 437"/>
                <a:gd name="T76" fmla="*/ 356 w 423"/>
                <a:gd name="T77" fmla="*/ 150 h 437"/>
                <a:gd name="T78" fmla="*/ 371 w 423"/>
                <a:gd name="T79" fmla="*/ 130 h 437"/>
                <a:gd name="T80" fmla="*/ 290 w 423"/>
                <a:gd name="T81" fmla="*/ 1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437">
                  <a:moveTo>
                    <a:pt x="225" y="8"/>
                  </a:moveTo>
                  <a:lnTo>
                    <a:pt x="223" y="10"/>
                  </a:lnTo>
                  <a:lnTo>
                    <a:pt x="218" y="26"/>
                  </a:lnTo>
                  <a:lnTo>
                    <a:pt x="211" y="38"/>
                  </a:lnTo>
                  <a:lnTo>
                    <a:pt x="202" y="50"/>
                  </a:lnTo>
                  <a:lnTo>
                    <a:pt x="191" y="60"/>
                  </a:lnTo>
                  <a:lnTo>
                    <a:pt x="181" y="69"/>
                  </a:lnTo>
                  <a:lnTo>
                    <a:pt x="169" y="77"/>
                  </a:lnTo>
                  <a:lnTo>
                    <a:pt x="160" y="86"/>
                  </a:lnTo>
                  <a:lnTo>
                    <a:pt x="151" y="94"/>
                  </a:lnTo>
                  <a:lnTo>
                    <a:pt x="151" y="97"/>
                  </a:lnTo>
                  <a:lnTo>
                    <a:pt x="155" y="103"/>
                  </a:lnTo>
                  <a:lnTo>
                    <a:pt x="160" y="110"/>
                  </a:lnTo>
                  <a:lnTo>
                    <a:pt x="162" y="117"/>
                  </a:lnTo>
                  <a:lnTo>
                    <a:pt x="162" y="124"/>
                  </a:lnTo>
                  <a:lnTo>
                    <a:pt x="155" y="130"/>
                  </a:lnTo>
                  <a:lnTo>
                    <a:pt x="122" y="119"/>
                  </a:lnTo>
                  <a:lnTo>
                    <a:pt x="117" y="138"/>
                  </a:lnTo>
                  <a:lnTo>
                    <a:pt x="114" y="157"/>
                  </a:lnTo>
                  <a:lnTo>
                    <a:pt x="109" y="177"/>
                  </a:lnTo>
                  <a:lnTo>
                    <a:pt x="106" y="196"/>
                  </a:lnTo>
                  <a:lnTo>
                    <a:pt x="61" y="209"/>
                  </a:lnTo>
                  <a:lnTo>
                    <a:pt x="47" y="231"/>
                  </a:lnTo>
                  <a:lnTo>
                    <a:pt x="39" y="251"/>
                  </a:lnTo>
                  <a:lnTo>
                    <a:pt x="34" y="272"/>
                  </a:lnTo>
                  <a:lnTo>
                    <a:pt x="33" y="292"/>
                  </a:lnTo>
                  <a:lnTo>
                    <a:pt x="31" y="312"/>
                  </a:lnTo>
                  <a:lnTo>
                    <a:pt x="26" y="331"/>
                  </a:lnTo>
                  <a:lnTo>
                    <a:pt x="16" y="349"/>
                  </a:lnTo>
                  <a:lnTo>
                    <a:pt x="0" y="368"/>
                  </a:lnTo>
                  <a:lnTo>
                    <a:pt x="0" y="395"/>
                  </a:lnTo>
                  <a:lnTo>
                    <a:pt x="25" y="424"/>
                  </a:lnTo>
                  <a:lnTo>
                    <a:pt x="94" y="437"/>
                  </a:lnTo>
                  <a:lnTo>
                    <a:pt x="122" y="400"/>
                  </a:lnTo>
                  <a:lnTo>
                    <a:pt x="184" y="392"/>
                  </a:lnTo>
                  <a:lnTo>
                    <a:pt x="159" y="416"/>
                  </a:lnTo>
                  <a:lnTo>
                    <a:pt x="168" y="417"/>
                  </a:lnTo>
                  <a:lnTo>
                    <a:pt x="176" y="418"/>
                  </a:lnTo>
                  <a:lnTo>
                    <a:pt x="185" y="420"/>
                  </a:lnTo>
                  <a:lnTo>
                    <a:pt x="193" y="420"/>
                  </a:lnTo>
                  <a:lnTo>
                    <a:pt x="203" y="421"/>
                  </a:lnTo>
                  <a:lnTo>
                    <a:pt x="211" y="422"/>
                  </a:lnTo>
                  <a:lnTo>
                    <a:pt x="220" y="423"/>
                  </a:lnTo>
                  <a:lnTo>
                    <a:pt x="228" y="424"/>
                  </a:lnTo>
                  <a:lnTo>
                    <a:pt x="234" y="422"/>
                  </a:lnTo>
                  <a:lnTo>
                    <a:pt x="244" y="417"/>
                  </a:lnTo>
                  <a:lnTo>
                    <a:pt x="256" y="409"/>
                  </a:lnTo>
                  <a:lnTo>
                    <a:pt x="271" y="399"/>
                  </a:lnTo>
                  <a:lnTo>
                    <a:pt x="286" y="390"/>
                  </a:lnTo>
                  <a:lnTo>
                    <a:pt x="302" y="381"/>
                  </a:lnTo>
                  <a:lnTo>
                    <a:pt x="318" y="376"/>
                  </a:lnTo>
                  <a:lnTo>
                    <a:pt x="333" y="373"/>
                  </a:lnTo>
                  <a:lnTo>
                    <a:pt x="346" y="375"/>
                  </a:lnTo>
                  <a:lnTo>
                    <a:pt x="355" y="377"/>
                  </a:lnTo>
                  <a:lnTo>
                    <a:pt x="363" y="380"/>
                  </a:lnTo>
                  <a:lnTo>
                    <a:pt x="370" y="384"/>
                  </a:lnTo>
                  <a:lnTo>
                    <a:pt x="378" y="386"/>
                  </a:lnTo>
                  <a:lnTo>
                    <a:pt x="388" y="387"/>
                  </a:lnTo>
                  <a:lnTo>
                    <a:pt x="401" y="387"/>
                  </a:lnTo>
                  <a:lnTo>
                    <a:pt x="418" y="384"/>
                  </a:lnTo>
                  <a:lnTo>
                    <a:pt x="423" y="368"/>
                  </a:lnTo>
                  <a:lnTo>
                    <a:pt x="423" y="349"/>
                  </a:lnTo>
                  <a:lnTo>
                    <a:pt x="420" y="330"/>
                  </a:lnTo>
                  <a:lnTo>
                    <a:pt x="415" y="310"/>
                  </a:lnTo>
                  <a:lnTo>
                    <a:pt x="408" y="291"/>
                  </a:lnTo>
                  <a:lnTo>
                    <a:pt x="400" y="272"/>
                  </a:lnTo>
                  <a:lnTo>
                    <a:pt x="389" y="255"/>
                  </a:lnTo>
                  <a:lnTo>
                    <a:pt x="380" y="241"/>
                  </a:lnTo>
                  <a:lnTo>
                    <a:pt x="387" y="212"/>
                  </a:lnTo>
                  <a:lnTo>
                    <a:pt x="381" y="215"/>
                  </a:lnTo>
                  <a:lnTo>
                    <a:pt x="375" y="216"/>
                  </a:lnTo>
                  <a:lnTo>
                    <a:pt x="369" y="216"/>
                  </a:lnTo>
                  <a:lnTo>
                    <a:pt x="363" y="215"/>
                  </a:lnTo>
                  <a:lnTo>
                    <a:pt x="358" y="211"/>
                  </a:lnTo>
                  <a:lnTo>
                    <a:pt x="357" y="195"/>
                  </a:lnTo>
                  <a:lnTo>
                    <a:pt x="359" y="180"/>
                  </a:lnTo>
                  <a:lnTo>
                    <a:pt x="361" y="164"/>
                  </a:lnTo>
                  <a:lnTo>
                    <a:pt x="356" y="150"/>
                  </a:lnTo>
                  <a:lnTo>
                    <a:pt x="343" y="147"/>
                  </a:lnTo>
                  <a:lnTo>
                    <a:pt x="371" y="130"/>
                  </a:lnTo>
                  <a:lnTo>
                    <a:pt x="322" y="0"/>
                  </a:lnTo>
                  <a:lnTo>
                    <a:pt x="290" y="18"/>
                  </a:lnTo>
                  <a:lnTo>
                    <a:pt x="225" y="8"/>
                  </a:lnTo>
                  <a:close/>
                </a:path>
              </a:pathLst>
            </a:custGeom>
            <a:solidFill>
              <a:srgbClr val="02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4" name="Freeform 290">
              <a:extLst>
                <a:ext uri="{FF2B5EF4-FFF2-40B4-BE49-F238E27FC236}">
                  <a16:creationId xmlns:a16="http://schemas.microsoft.com/office/drawing/2014/main" id="{AC5C86B2-EE88-4751-A1F0-B30751E845DE}"/>
                </a:ext>
              </a:extLst>
            </p:cNvPr>
            <p:cNvSpPr>
              <a:spLocks/>
            </p:cNvSpPr>
            <p:nvPr/>
          </p:nvSpPr>
          <p:spPr bwMode="auto">
            <a:xfrm>
              <a:off x="1193" y="3748"/>
              <a:ext cx="22" cy="30"/>
            </a:xfrm>
            <a:custGeom>
              <a:avLst/>
              <a:gdLst>
                <a:gd name="T0" fmla="*/ 10 w 44"/>
                <a:gd name="T1" fmla="*/ 60 h 61"/>
                <a:gd name="T2" fmla="*/ 10 w 44"/>
                <a:gd name="T3" fmla="*/ 61 h 61"/>
                <a:gd name="T4" fmla="*/ 15 w 44"/>
                <a:gd name="T5" fmla="*/ 54 h 61"/>
                <a:gd name="T6" fmla="*/ 18 w 44"/>
                <a:gd name="T7" fmla="*/ 47 h 61"/>
                <a:gd name="T8" fmla="*/ 23 w 44"/>
                <a:gd name="T9" fmla="*/ 41 h 61"/>
                <a:gd name="T10" fmla="*/ 27 w 44"/>
                <a:gd name="T11" fmla="*/ 34 h 61"/>
                <a:gd name="T12" fmla="*/ 32 w 44"/>
                <a:gd name="T13" fmla="*/ 28 h 61"/>
                <a:gd name="T14" fmla="*/ 36 w 44"/>
                <a:gd name="T15" fmla="*/ 21 h 61"/>
                <a:gd name="T16" fmla="*/ 40 w 44"/>
                <a:gd name="T17" fmla="*/ 14 h 61"/>
                <a:gd name="T18" fmla="*/ 44 w 44"/>
                <a:gd name="T19" fmla="*/ 7 h 61"/>
                <a:gd name="T20" fmla="*/ 32 w 44"/>
                <a:gd name="T21" fmla="*/ 0 h 61"/>
                <a:gd name="T22" fmla="*/ 26 w 44"/>
                <a:gd name="T23" fmla="*/ 13 h 61"/>
                <a:gd name="T24" fmla="*/ 18 w 44"/>
                <a:gd name="T25" fmla="*/ 28 h 61"/>
                <a:gd name="T26" fmla="*/ 8 w 44"/>
                <a:gd name="T27" fmla="*/ 41 h 61"/>
                <a:gd name="T28" fmla="*/ 0 w 44"/>
                <a:gd name="T29" fmla="*/ 52 h 61"/>
                <a:gd name="T30" fmla="*/ 0 w 44"/>
                <a:gd name="T31" fmla="*/ 53 h 61"/>
                <a:gd name="T32" fmla="*/ 10 w 44"/>
                <a:gd name="T33"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61">
                  <a:moveTo>
                    <a:pt x="10" y="60"/>
                  </a:moveTo>
                  <a:lnTo>
                    <a:pt x="10" y="61"/>
                  </a:lnTo>
                  <a:lnTo>
                    <a:pt x="15" y="54"/>
                  </a:lnTo>
                  <a:lnTo>
                    <a:pt x="18" y="47"/>
                  </a:lnTo>
                  <a:lnTo>
                    <a:pt x="23" y="41"/>
                  </a:lnTo>
                  <a:lnTo>
                    <a:pt x="27" y="34"/>
                  </a:lnTo>
                  <a:lnTo>
                    <a:pt x="32" y="28"/>
                  </a:lnTo>
                  <a:lnTo>
                    <a:pt x="36" y="21"/>
                  </a:lnTo>
                  <a:lnTo>
                    <a:pt x="40" y="14"/>
                  </a:lnTo>
                  <a:lnTo>
                    <a:pt x="44" y="7"/>
                  </a:lnTo>
                  <a:lnTo>
                    <a:pt x="32" y="0"/>
                  </a:lnTo>
                  <a:lnTo>
                    <a:pt x="26" y="13"/>
                  </a:lnTo>
                  <a:lnTo>
                    <a:pt x="18" y="28"/>
                  </a:lnTo>
                  <a:lnTo>
                    <a:pt x="8" y="41"/>
                  </a:lnTo>
                  <a:lnTo>
                    <a:pt x="0" y="52"/>
                  </a:lnTo>
                  <a:lnTo>
                    <a:pt x="0" y="53"/>
                  </a:lnTo>
                  <a:lnTo>
                    <a:pt x="1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5" name="Freeform 291">
              <a:extLst>
                <a:ext uri="{FF2B5EF4-FFF2-40B4-BE49-F238E27FC236}">
                  <a16:creationId xmlns:a16="http://schemas.microsoft.com/office/drawing/2014/main" id="{6AD6E4A5-579E-4B3F-9C01-1A136EBD7B67}"/>
                </a:ext>
              </a:extLst>
            </p:cNvPr>
            <p:cNvSpPr>
              <a:spLocks/>
            </p:cNvSpPr>
            <p:nvPr/>
          </p:nvSpPr>
          <p:spPr bwMode="auto">
            <a:xfrm>
              <a:off x="1172" y="3774"/>
              <a:ext cx="26" cy="25"/>
            </a:xfrm>
            <a:custGeom>
              <a:avLst/>
              <a:gdLst>
                <a:gd name="T0" fmla="*/ 15 w 52"/>
                <a:gd name="T1" fmla="*/ 40 h 49"/>
                <a:gd name="T2" fmla="*/ 15 w 52"/>
                <a:gd name="T3" fmla="*/ 39 h 49"/>
                <a:gd name="T4" fmla="*/ 14 w 52"/>
                <a:gd name="T5" fmla="*/ 38 h 49"/>
                <a:gd name="T6" fmla="*/ 13 w 52"/>
                <a:gd name="T7" fmla="*/ 36 h 49"/>
                <a:gd name="T8" fmla="*/ 13 w 52"/>
                <a:gd name="T9" fmla="*/ 36 h 49"/>
                <a:gd name="T10" fmla="*/ 13 w 52"/>
                <a:gd name="T11" fmla="*/ 39 h 49"/>
                <a:gd name="T12" fmla="*/ 17 w 52"/>
                <a:gd name="T13" fmla="*/ 34 h 49"/>
                <a:gd name="T14" fmla="*/ 23 w 52"/>
                <a:gd name="T15" fmla="*/ 31 h 49"/>
                <a:gd name="T16" fmla="*/ 28 w 52"/>
                <a:gd name="T17" fmla="*/ 28 h 49"/>
                <a:gd name="T18" fmla="*/ 33 w 52"/>
                <a:gd name="T19" fmla="*/ 24 h 49"/>
                <a:gd name="T20" fmla="*/ 38 w 52"/>
                <a:gd name="T21" fmla="*/ 21 h 49"/>
                <a:gd name="T22" fmla="*/ 43 w 52"/>
                <a:gd name="T23" fmla="*/ 17 h 49"/>
                <a:gd name="T24" fmla="*/ 47 w 52"/>
                <a:gd name="T25" fmla="*/ 13 h 49"/>
                <a:gd name="T26" fmla="*/ 52 w 52"/>
                <a:gd name="T27" fmla="*/ 7 h 49"/>
                <a:gd name="T28" fmla="*/ 42 w 52"/>
                <a:gd name="T29" fmla="*/ 0 h 49"/>
                <a:gd name="T30" fmla="*/ 38 w 52"/>
                <a:gd name="T31" fmla="*/ 6 h 49"/>
                <a:gd name="T32" fmla="*/ 32 w 52"/>
                <a:gd name="T33" fmla="*/ 10 h 49"/>
                <a:gd name="T34" fmla="*/ 28 w 52"/>
                <a:gd name="T35" fmla="*/ 14 h 49"/>
                <a:gd name="T36" fmla="*/ 22 w 52"/>
                <a:gd name="T37" fmla="*/ 17 h 49"/>
                <a:gd name="T38" fmla="*/ 16 w 52"/>
                <a:gd name="T39" fmla="*/ 21 h 49"/>
                <a:gd name="T40" fmla="*/ 10 w 52"/>
                <a:gd name="T41" fmla="*/ 24 h 49"/>
                <a:gd name="T42" fmla="*/ 5 w 52"/>
                <a:gd name="T43" fmla="*/ 28 h 49"/>
                <a:gd name="T44" fmla="*/ 0 w 52"/>
                <a:gd name="T45" fmla="*/ 32 h 49"/>
                <a:gd name="T46" fmla="*/ 0 w 52"/>
                <a:gd name="T47" fmla="*/ 42 h 49"/>
                <a:gd name="T48" fmla="*/ 6 w 52"/>
                <a:gd name="T49" fmla="*/ 49 h 49"/>
                <a:gd name="T50" fmla="*/ 6 w 52"/>
                <a:gd name="T51" fmla="*/ 49 h 49"/>
                <a:gd name="T52" fmla="*/ 15 w 52"/>
                <a:gd name="T53"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49">
                  <a:moveTo>
                    <a:pt x="15" y="40"/>
                  </a:moveTo>
                  <a:lnTo>
                    <a:pt x="15" y="39"/>
                  </a:lnTo>
                  <a:lnTo>
                    <a:pt x="14" y="38"/>
                  </a:lnTo>
                  <a:lnTo>
                    <a:pt x="13" y="36"/>
                  </a:lnTo>
                  <a:lnTo>
                    <a:pt x="13" y="36"/>
                  </a:lnTo>
                  <a:lnTo>
                    <a:pt x="13" y="39"/>
                  </a:lnTo>
                  <a:lnTo>
                    <a:pt x="17" y="34"/>
                  </a:lnTo>
                  <a:lnTo>
                    <a:pt x="23" y="31"/>
                  </a:lnTo>
                  <a:lnTo>
                    <a:pt x="28" y="28"/>
                  </a:lnTo>
                  <a:lnTo>
                    <a:pt x="33" y="24"/>
                  </a:lnTo>
                  <a:lnTo>
                    <a:pt x="38" y="21"/>
                  </a:lnTo>
                  <a:lnTo>
                    <a:pt x="43" y="17"/>
                  </a:lnTo>
                  <a:lnTo>
                    <a:pt x="47" y="13"/>
                  </a:lnTo>
                  <a:lnTo>
                    <a:pt x="52" y="7"/>
                  </a:lnTo>
                  <a:lnTo>
                    <a:pt x="42" y="0"/>
                  </a:lnTo>
                  <a:lnTo>
                    <a:pt x="38" y="6"/>
                  </a:lnTo>
                  <a:lnTo>
                    <a:pt x="32" y="10"/>
                  </a:lnTo>
                  <a:lnTo>
                    <a:pt x="28" y="14"/>
                  </a:lnTo>
                  <a:lnTo>
                    <a:pt x="22" y="17"/>
                  </a:lnTo>
                  <a:lnTo>
                    <a:pt x="16" y="21"/>
                  </a:lnTo>
                  <a:lnTo>
                    <a:pt x="10" y="24"/>
                  </a:lnTo>
                  <a:lnTo>
                    <a:pt x="5" y="28"/>
                  </a:lnTo>
                  <a:lnTo>
                    <a:pt x="0" y="32"/>
                  </a:lnTo>
                  <a:lnTo>
                    <a:pt x="0" y="42"/>
                  </a:lnTo>
                  <a:lnTo>
                    <a:pt x="6" y="49"/>
                  </a:lnTo>
                  <a:lnTo>
                    <a:pt x="6" y="49"/>
                  </a:lnTo>
                  <a:lnTo>
                    <a:pt x="15"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6" name="Freeform 292">
              <a:extLst>
                <a:ext uri="{FF2B5EF4-FFF2-40B4-BE49-F238E27FC236}">
                  <a16:creationId xmlns:a16="http://schemas.microsoft.com/office/drawing/2014/main" id="{8CE9ADEB-5BA7-44BD-8DCD-49B6E1AA7766}"/>
                </a:ext>
              </a:extLst>
            </p:cNvPr>
            <p:cNvSpPr>
              <a:spLocks/>
            </p:cNvSpPr>
            <p:nvPr/>
          </p:nvSpPr>
          <p:spPr bwMode="auto">
            <a:xfrm>
              <a:off x="1175" y="3795"/>
              <a:ext cx="9" cy="20"/>
            </a:xfrm>
            <a:custGeom>
              <a:avLst/>
              <a:gdLst>
                <a:gd name="T0" fmla="*/ 2 w 17"/>
                <a:gd name="T1" fmla="*/ 39 h 40"/>
                <a:gd name="T2" fmla="*/ 9 w 17"/>
                <a:gd name="T3" fmla="*/ 38 h 40"/>
                <a:gd name="T4" fmla="*/ 17 w 17"/>
                <a:gd name="T5" fmla="*/ 27 h 40"/>
                <a:gd name="T6" fmla="*/ 17 w 17"/>
                <a:gd name="T7" fmla="*/ 13 h 40"/>
                <a:gd name="T8" fmla="*/ 9 w 17"/>
                <a:gd name="T9" fmla="*/ 0 h 40"/>
                <a:gd name="T10" fmla="*/ 0 w 17"/>
                <a:gd name="T11" fmla="*/ 9 h 40"/>
                <a:gd name="T12" fmla="*/ 2 w 17"/>
                <a:gd name="T13" fmla="*/ 13 h 40"/>
                <a:gd name="T14" fmla="*/ 4 w 17"/>
                <a:gd name="T15" fmla="*/ 16 h 40"/>
                <a:gd name="T16" fmla="*/ 4 w 17"/>
                <a:gd name="T17" fmla="*/ 21 h 40"/>
                <a:gd name="T18" fmla="*/ 4 w 17"/>
                <a:gd name="T19" fmla="*/ 24 h 40"/>
                <a:gd name="T20" fmla="*/ 0 w 17"/>
                <a:gd name="T21" fmla="*/ 28 h 40"/>
                <a:gd name="T22" fmla="*/ 7 w 17"/>
                <a:gd name="T23" fmla="*/ 27 h 40"/>
                <a:gd name="T24" fmla="*/ 2 w 17"/>
                <a:gd name="T25" fmla="*/ 39 h 40"/>
                <a:gd name="T26" fmla="*/ 4 w 17"/>
                <a:gd name="T27" fmla="*/ 40 h 40"/>
                <a:gd name="T28" fmla="*/ 6 w 17"/>
                <a:gd name="T29" fmla="*/ 40 h 40"/>
                <a:gd name="T30" fmla="*/ 8 w 17"/>
                <a:gd name="T31" fmla="*/ 39 h 40"/>
                <a:gd name="T32" fmla="*/ 9 w 17"/>
                <a:gd name="T33" fmla="*/ 38 h 40"/>
                <a:gd name="T34" fmla="*/ 2 w 17"/>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40">
                  <a:moveTo>
                    <a:pt x="2" y="39"/>
                  </a:moveTo>
                  <a:lnTo>
                    <a:pt x="9" y="38"/>
                  </a:lnTo>
                  <a:lnTo>
                    <a:pt x="17" y="27"/>
                  </a:lnTo>
                  <a:lnTo>
                    <a:pt x="17" y="13"/>
                  </a:lnTo>
                  <a:lnTo>
                    <a:pt x="9" y="0"/>
                  </a:lnTo>
                  <a:lnTo>
                    <a:pt x="0" y="9"/>
                  </a:lnTo>
                  <a:lnTo>
                    <a:pt x="2" y="13"/>
                  </a:lnTo>
                  <a:lnTo>
                    <a:pt x="4" y="16"/>
                  </a:lnTo>
                  <a:lnTo>
                    <a:pt x="4" y="21"/>
                  </a:lnTo>
                  <a:lnTo>
                    <a:pt x="4" y="24"/>
                  </a:lnTo>
                  <a:lnTo>
                    <a:pt x="0" y="28"/>
                  </a:lnTo>
                  <a:lnTo>
                    <a:pt x="7" y="27"/>
                  </a:lnTo>
                  <a:lnTo>
                    <a:pt x="2" y="39"/>
                  </a:lnTo>
                  <a:lnTo>
                    <a:pt x="4" y="40"/>
                  </a:lnTo>
                  <a:lnTo>
                    <a:pt x="6" y="40"/>
                  </a:lnTo>
                  <a:lnTo>
                    <a:pt x="8" y="39"/>
                  </a:lnTo>
                  <a:lnTo>
                    <a:pt x="9" y="38"/>
                  </a:lnTo>
                  <a:lnTo>
                    <a:pt x="2"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7" name="Freeform 293">
              <a:extLst>
                <a:ext uri="{FF2B5EF4-FFF2-40B4-BE49-F238E27FC236}">
                  <a16:creationId xmlns:a16="http://schemas.microsoft.com/office/drawing/2014/main" id="{216E9E2E-8A39-4A8C-9234-F25B7D3221D5}"/>
                </a:ext>
              </a:extLst>
            </p:cNvPr>
            <p:cNvSpPr>
              <a:spLocks/>
            </p:cNvSpPr>
            <p:nvPr/>
          </p:nvSpPr>
          <p:spPr bwMode="auto">
            <a:xfrm>
              <a:off x="1157" y="3800"/>
              <a:ext cx="21" cy="14"/>
            </a:xfrm>
            <a:custGeom>
              <a:avLst/>
              <a:gdLst>
                <a:gd name="T0" fmla="*/ 14 w 43"/>
                <a:gd name="T1" fmla="*/ 11 h 28"/>
                <a:gd name="T2" fmla="*/ 5 w 43"/>
                <a:gd name="T3" fmla="*/ 17 h 28"/>
                <a:gd name="T4" fmla="*/ 38 w 43"/>
                <a:gd name="T5" fmla="*/ 28 h 28"/>
                <a:gd name="T6" fmla="*/ 43 w 43"/>
                <a:gd name="T7" fmla="*/ 16 h 28"/>
                <a:gd name="T8" fmla="*/ 9 w 43"/>
                <a:gd name="T9" fmla="*/ 3 h 28"/>
                <a:gd name="T10" fmla="*/ 0 w 43"/>
                <a:gd name="T11" fmla="*/ 9 h 28"/>
                <a:gd name="T12" fmla="*/ 9 w 43"/>
                <a:gd name="T13" fmla="*/ 3 h 28"/>
                <a:gd name="T14" fmla="*/ 1 w 43"/>
                <a:gd name="T15" fmla="*/ 0 h 28"/>
                <a:gd name="T16" fmla="*/ 0 w 43"/>
                <a:gd name="T17" fmla="*/ 9 h 28"/>
                <a:gd name="T18" fmla="*/ 14 w 43"/>
                <a:gd name="T19"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8">
                  <a:moveTo>
                    <a:pt x="14" y="11"/>
                  </a:moveTo>
                  <a:lnTo>
                    <a:pt x="5" y="17"/>
                  </a:lnTo>
                  <a:lnTo>
                    <a:pt x="38" y="28"/>
                  </a:lnTo>
                  <a:lnTo>
                    <a:pt x="43" y="16"/>
                  </a:lnTo>
                  <a:lnTo>
                    <a:pt x="9" y="3"/>
                  </a:lnTo>
                  <a:lnTo>
                    <a:pt x="0" y="9"/>
                  </a:lnTo>
                  <a:lnTo>
                    <a:pt x="9" y="3"/>
                  </a:lnTo>
                  <a:lnTo>
                    <a:pt x="1" y="0"/>
                  </a:lnTo>
                  <a:lnTo>
                    <a:pt x="0" y="9"/>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8" name="Freeform 294">
              <a:extLst>
                <a:ext uri="{FF2B5EF4-FFF2-40B4-BE49-F238E27FC236}">
                  <a16:creationId xmlns:a16="http://schemas.microsoft.com/office/drawing/2014/main" id="{E97C77E8-FB44-4E40-96AB-D0A35B9804EA}"/>
                </a:ext>
              </a:extLst>
            </p:cNvPr>
            <p:cNvSpPr>
              <a:spLocks/>
            </p:cNvSpPr>
            <p:nvPr/>
          </p:nvSpPr>
          <p:spPr bwMode="auto">
            <a:xfrm>
              <a:off x="1154" y="3804"/>
              <a:ext cx="10" cy="18"/>
            </a:xfrm>
            <a:custGeom>
              <a:avLst/>
              <a:gdLst>
                <a:gd name="T0" fmla="*/ 13 w 21"/>
                <a:gd name="T1" fmla="*/ 34 h 34"/>
                <a:gd name="T2" fmla="*/ 21 w 21"/>
                <a:gd name="T3" fmla="*/ 2 h 34"/>
                <a:gd name="T4" fmla="*/ 7 w 21"/>
                <a:gd name="T5" fmla="*/ 0 h 34"/>
                <a:gd name="T6" fmla="*/ 0 w 21"/>
                <a:gd name="T7" fmla="*/ 32 h 34"/>
                <a:gd name="T8" fmla="*/ 13 w 21"/>
                <a:gd name="T9" fmla="*/ 34 h 34"/>
              </a:gdLst>
              <a:ahLst/>
              <a:cxnLst>
                <a:cxn ang="0">
                  <a:pos x="T0" y="T1"/>
                </a:cxn>
                <a:cxn ang="0">
                  <a:pos x="T2" y="T3"/>
                </a:cxn>
                <a:cxn ang="0">
                  <a:pos x="T4" y="T5"/>
                </a:cxn>
                <a:cxn ang="0">
                  <a:pos x="T6" y="T7"/>
                </a:cxn>
                <a:cxn ang="0">
                  <a:pos x="T8" y="T9"/>
                </a:cxn>
              </a:cxnLst>
              <a:rect l="0" t="0" r="r" b="b"/>
              <a:pathLst>
                <a:path w="21" h="34">
                  <a:moveTo>
                    <a:pt x="13" y="34"/>
                  </a:moveTo>
                  <a:lnTo>
                    <a:pt x="21" y="2"/>
                  </a:lnTo>
                  <a:lnTo>
                    <a:pt x="7" y="0"/>
                  </a:lnTo>
                  <a:lnTo>
                    <a:pt x="0" y="32"/>
                  </a:lnTo>
                  <a:lnTo>
                    <a:pt x="1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79" name="Freeform 295">
              <a:extLst>
                <a:ext uri="{FF2B5EF4-FFF2-40B4-BE49-F238E27FC236}">
                  <a16:creationId xmlns:a16="http://schemas.microsoft.com/office/drawing/2014/main" id="{F88A3EA6-064E-4952-8797-A88069EDCB00}"/>
                </a:ext>
              </a:extLst>
            </p:cNvPr>
            <p:cNvSpPr>
              <a:spLocks/>
            </p:cNvSpPr>
            <p:nvPr/>
          </p:nvSpPr>
          <p:spPr bwMode="auto">
            <a:xfrm>
              <a:off x="1149" y="3821"/>
              <a:ext cx="11" cy="25"/>
            </a:xfrm>
            <a:custGeom>
              <a:avLst/>
              <a:gdLst>
                <a:gd name="T0" fmla="*/ 8 w 22"/>
                <a:gd name="T1" fmla="*/ 52 h 52"/>
                <a:gd name="T2" fmla="*/ 14 w 22"/>
                <a:gd name="T3" fmla="*/ 47 h 52"/>
                <a:gd name="T4" fmla="*/ 22 w 22"/>
                <a:gd name="T5" fmla="*/ 2 h 52"/>
                <a:gd name="T6" fmla="*/ 9 w 22"/>
                <a:gd name="T7" fmla="*/ 0 h 52"/>
                <a:gd name="T8" fmla="*/ 0 w 22"/>
                <a:gd name="T9" fmla="*/ 45 h 52"/>
                <a:gd name="T10" fmla="*/ 6 w 22"/>
                <a:gd name="T11" fmla="*/ 39 h 52"/>
                <a:gd name="T12" fmla="*/ 8 w 22"/>
                <a:gd name="T13" fmla="*/ 52 h 52"/>
                <a:gd name="T14" fmla="*/ 14 w 22"/>
                <a:gd name="T15" fmla="*/ 51 h 52"/>
                <a:gd name="T16" fmla="*/ 14 w 22"/>
                <a:gd name="T17" fmla="*/ 47 h 52"/>
                <a:gd name="T18" fmla="*/ 8 w 2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2">
                  <a:moveTo>
                    <a:pt x="8" y="52"/>
                  </a:moveTo>
                  <a:lnTo>
                    <a:pt x="14" y="47"/>
                  </a:lnTo>
                  <a:lnTo>
                    <a:pt x="22" y="2"/>
                  </a:lnTo>
                  <a:lnTo>
                    <a:pt x="9" y="0"/>
                  </a:lnTo>
                  <a:lnTo>
                    <a:pt x="0" y="45"/>
                  </a:lnTo>
                  <a:lnTo>
                    <a:pt x="6" y="39"/>
                  </a:lnTo>
                  <a:lnTo>
                    <a:pt x="8" y="52"/>
                  </a:lnTo>
                  <a:lnTo>
                    <a:pt x="14" y="51"/>
                  </a:lnTo>
                  <a:lnTo>
                    <a:pt x="14" y="47"/>
                  </a:lnTo>
                  <a:lnTo>
                    <a:pt x="8"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0" name="Freeform 296">
              <a:extLst>
                <a:ext uri="{FF2B5EF4-FFF2-40B4-BE49-F238E27FC236}">
                  <a16:creationId xmlns:a16="http://schemas.microsoft.com/office/drawing/2014/main" id="{E57539A7-1CA0-4A67-9331-86045FA5F8BE}"/>
                </a:ext>
              </a:extLst>
            </p:cNvPr>
            <p:cNvSpPr>
              <a:spLocks/>
            </p:cNvSpPr>
            <p:nvPr/>
          </p:nvSpPr>
          <p:spPr bwMode="auto">
            <a:xfrm>
              <a:off x="1127" y="3840"/>
              <a:ext cx="26" cy="13"/>
            </a:xfrm>
            <a:custGeom>
              <a:avLst/>
              <a:gdLst>
                <a:gd name="T0" fmla="*/ 13 w 52"/>
                <a:gd name="T1" fmla="*/ 23 h 26"/>
                <a:gd name="T2" fmla="*/ 7 w 52"/>
                <a:gd name="T3" fmla="*/ 26 h 26"/>
                <a:gd name="T4" fmla="*/ 52 w 52"/>
                <a:gd name="T5" fmla="*/ 13 h 26"/>
                <a:gd name="T6" fmla="*/ 50 w 52"/>
                <a:gd name="T7" fmla="*/ 0 h 26"/>
                <a:gd name="T8" fmla="*/ 45 w 52"/>
                <a:gd name="T9" fmla="*/ 1 h 26"/>
                <a:gd name="T10" fmla="*/ 38 w 52"/>
                <a:gd name="T11" fmla="*/ 2 h 26"/>
                <a:gd name="T12" fmla="*/ 31 w 52"/>
                <a:gd name="T13" fmla="*/ 5 h 26"/>
                <a:gd name="T14" fmla="*/ 23 w 52"/>
                <a:gd name="T15" fmla="*/ 7 h 26"/>
                <a:gd name="T16" fmla="*/ 15 w 52"/>
                <a:gd name="T17" fmla="*/ 9 h 26"/>
                <a:gd name="T18" fmla="*/ 9 w 52"/>
                <a:gd name="T19" fmla="*/ 12 h 26"/>
                <a:gd name="T20" fmla="*/ 4 w 52"/>
                <a:gd name="T21" fmla="*/ 14 h 26"/>
                <a:gd name="T22" fmla="*/ 0 w 52"/>
                <a:gd name="T23" fmla="*/ 16 h 26"/>
                <a:gd name="T24" fmla="*/ 6 w 52"/>
                <a:gd name="T25" fmla="*/ 13 h 26"/>
                <a:gd name="T26" fmla="*/ 5 w 52"/>
                <a:gd name="T27" fmla="*/ 13 h 26"/>
                <a:gd name="T28" fmla="*/ 3 w 52"/>
                <a:gd name="T29" fmla="*/ 14 h 26"/>
                <a:gd name="T30" fmla="*/ 1 w 52"/>
                <a:gd name="T31" fmla="*/ 15 h 26"/>
                <a:gd name="T32" fmla="*/ 0 w 52"/>
                <a:gd name="T33" fmla="*/ 16 h 26"/>
                <a:gd name="T34" fmla="*/ 13 w 52"/>
                <a:gd name="T3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26">
                  <a:moveTo>
                    <a:pt x="13" y="23"/>
                  </a:moveTo>
                  <a:lnTo>
                    <a:pt x="7" y="26"/>
                  </a:lnTo>
                  <a:lnTo>
                    <a:pt x="52" y="13"/>
                  </a:lnTo>
                  <a:lnTo>
                    <a:pt x="50" y="0"/>
                  </a:lnTo>
                  <a:lnTo>
                    <a:pt x="45" y="1"/>
                  </a:lnTo>
                  <a:lnTo>
                    <a:pt x="38" y="2"/>
                  </a:lnTo>
                  <a:lnTo>
                    <a:pt x="31" y="5"/>
                  </a:lnTo>
                  <a:lnTo>
                    <a:pt x="23" y="7"/>
                  </a:lnTo>
                  <a:lnTo>
                    <a:pt x="15" y="9"/>
                  </a:lnTo>
                  <a:lnTo>
                    <a:pt x="9" y="12"/>
                  </a:lnTo>
                  <a:lnTo>
                    <a:pt x="4" y="14"/>
                  </a:lnTo>
                  <a:lnTo>
                    <a:pt x="0" y="16"/>
                  </a:lnTo>
                  <a:lnTo>
                    <a:pt x="6" y="13"/>
                  </a:lnTo>
                  <a:lnTo>
                    <a:pt x="5" y="13"/>
                  </a:lnTo>
                  <a:lnTo>
                    <a:pt x="3" y="14"/>
                  </a:lnTo>
                  <a:lnTo>
                    <a:pt x="1" y="15"/>
                  </a:lnTo>
                  <a:lnTo>
                    <a:pt x="0" y="16"/>
                  </a:lnTo>
                  <a:lnTo>
                    <a:pt x="1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1" name="Freeform 297">
              <a:extLst>
                <a:ext uri="{FF2B5EF4-FFF2-40B4-BE49-F238E27FC236}">
                  <a16:creationId xmlns:a16="http://schemas.microsoft.com/office/drawing/2014/main" id="{9C75D038-BF21-4280-A827-04C8C53355AF}"/>
                </a:ext>
              </a:extLst>
            </p:cNvPr>
            <p:cNvSpPr>
              <a:spLocks/>
            </p:cNvSpPr>
            <p:nvPr/>
          </p:nvSpPr>
          <p:spPr bwMode="auto">
            <a:xfrm>
              <a:off x="1112" y="3848"/>
              <a:ext cx="21" cy="30"/>
            </a:xfrm>
            <a:custGeom>
              <a:avLst/>
              <a:gdLst>
                <a:gd name="T0" fmla="*/ 16 w 43"/>
                <a:gd name="T1" fmla="*/ 57 h 60"/>
                <a:gd name="T2" fmla="*/ 15 w 43"/>
                <a:gd name="T3" fmla="*/ 60 h 60"/>
                <a:gd name="T4" fmla="*/ 43 w 43"/>
                <a:gd name="T5" fmla="*/ 7 h 60"/>
                <a:gd name="T6" fmla="*/ 30 w 43"/>
                <a:gd name="T7" fmla="*/ 0 h 60"/>
                <a:gd name="T8" fmla="*/ 23 w 43"/>
                <a:gd name="T9" fmla="*/ 12 h 60"/>
                <a:gd name="T10" fmla="*/ 14 w 43"/>
                <a:gd name="T11" fmla="*/ 30 h 60"/>
                <a:gd name="T12" fmla="*/ 5 w 43"/>
                <a:gd name="T13" fmla="*/ 48 h 60"/>
                <a:gd name="T14" fmla="*/ 0 w 43"/>
                <a:gd name="T15" fmla="*/ 57 h 60"/>
                <a:gd name="T16" fmla="*/ 1 w 43"/>
                <a:gd name="T17" fmla="*/ 53 h 60"/>
                <a:gd name="T18" fmla="*/ 1 w 43"/>
                <a:gd name="T19" fmla="*/ 54 h 60"/>
                <a:gd name="T20" fmla="*/ 1 w 43"/>
                <a:gd name="T21" fmla="*/ 54 h 60"/>
                <a:gd name="T22" fmla="*/ 0 w 43"/>
                <a:gd name="T23" fmla="*/ 56 h 60"/>
                <a:gd name="T24" fmla="*/ 0 w 43"/>
                <a:gd name="T25" fmla="*/ 57 h 60"/>
                <a:gd name="T26" fmla="*/ 16 w 43"/>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60">
                  <a:moveTo>
                    <a:pt x="16" y="57"/>
                  </a:moveTo>
                  <a:lnTo>
                    <a:pt x="15" y="60"/>
                  </a:lnTo>
                  <a:lnTo>
                    <a:pt x="43" y="7"/>
                  </a:lnTo>
                  <a:lnTo>
                    <a:pt x="30" y="0"/>
                  </a:lnTo>
                  <a:lnTo>
                    <a:pt x="23" y="12"/>
                  </a:lnTo>
                  <a:lnTo>
                    <a:pt x="14" y="30"/>
                  </a:lnTo>
                  <a:lnTo>
                    <a:pt x="5" y="48"/>
                  </a:lnTo>
                  <a:lnTo>
                    <a:pt x="0" y="57"/>
                  </a:lnTo>
                  <a:lnTo>
                    <a:pt x="1" y="53"/>
                  </a:lnTo>
                  <a:lnTo>
                    <a:pt x="1" y="54"/>
                  </a:lnTo>
                  <a:lnTo>
                    <a:pt x="1" y="54"/>
                  </a:lnTo>
                  <a:lnTo>
                    <a:pt x="0" y="56"/>
                  </a:lnTo>
                  <a:lnTo>
                    <a:pt x="0" y="57"/>
                  </a:lnTo>
                  <a:lnTo>
                    <a:pt x="1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2" name="Freeform 298">
              <a:extLst>
                <a:ext uri="{FF2B5EF4-FFF2-40B4-BE49-F238E27FC236}">
                  <a16:creationId xmlns:a16="http://schemas.microsoft.com/office/drawing/2014/main" id="{85FCC71A-525A-4E49-B14B-EC8511724364}"/>
                </a:ext>
              </a:extLst>
            </p:cNvPr>
            <p:cNvSpPr>
              <a:spLocks/>
            </p:cNvSpPr>
            <p:nvPr/>
          </p:nvSpPr>
          <p:spPr bwMode="auto">
            <a:xfrm>
              <a:off x="1112" y="3876"/>
              <a:ext cx="8" cy="26"/>
            </a:xfrm>
            <a:custGeom>
              <a:avLst/>
              <a:gdLst>
                <a:gd name="T0" fmla="*/ 15 w 16"/>
                <a:gd name="T1" fmla="*/ 50 h 50"/>
                <a:gd name="T2" fmla="*/ 15 w 16"/>
                <a:gd name="T3" fmla="*/ 50 h 50"/>
                <a:gd name="T4" fmla="*/ 16 w 16"/>
                <a:gd name="T5" fmla="*/ 49 h 50"/>
                <a:gd name="T6" fmla="*/ 16 w 16"/>
                <a:gd name="T7" fmla="*/ 48 h 50"/>
                <a:gd name="T8" fmla="*/ 16 w 16"/>
                <a:gd name="T9" fmla="*/ 48 h 50"/>
                <a:gd name="T10" fmla="*/ 16 w 16"/>
                <a:gd name="T11" fmla="*/ 0 h 50"/>
                <a:gd name="T12" fmla="*/ 0 w 16"/>
                <a:gd name="T13" fmla="*/ 0 h 50"/>
                <a:gd name="T14" fmla="*/ 0 w 16"/>
                <a:gd name="T15" fmla="*/ 48 h 50"/>
                <a:gd name="T16" fmla="*/ 1 w 16"/>
                <a:gd name="T17" fmla="*/ 46 h 50"/>
                <a:gd name="T18" fmla="*/ 15 w 16"/>
                <a:gd name="T19" fmla="*/ 50 h 50"/>
                <a:gd name="T20" fmla="*/ 16 w 16"/>
                <a:gd name="T21" fmla="*/ 49 h 50"/>
                <a:gd name="T22" fmla="*/ 16 w 16"/>
                <a:gd name="T23" fmla="*/ 48 h 50"/>
                <a:gd name="T24" fmla="*/ 15 w 16"/>
                <a:gd name="T2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50">
                  <a:moveTo>
                    <a:pt x="15" y="50"/>
                  </a:moveTo>
                  <a:lnTo>
                    <a:pt x="15" y="50"/>
                  </a:lnTo>
                  <a:lnTo>
                    <a:pt x="16" y="49"/>
                  </a:lnTo>
                  <a:lnTo>
                    <a:pt x="16" y="48"/>
                  </a:lnTo>
                  <a:lnTo>
                    <a:pt x="16" y="48"/>
                  </a:lnTo>
                  <a:lnTo>
                    <a:pt x="16" y="0"/>
                  </a:lnTo>
                  <a:lnTo>
                    <a:pt x="0" y="0"/>
                  </a:lnTo>
                  <a:lnTo>
                    <a:pt x="0" y="48"/>
                  </a:lnTo>
                  <a:lnTo>
                    <a:pt x="1" y="46"/>
                  </a:lnTo>
                  <a:lnTo>
                    <a:pt x="15" y="50"/>
                  </a:lnTo>
                  <a:lnTo>
                    <a:pt x="16" y="49"/>
                  </a:lnTo>
                  <a:lnTo>
                    <a:pt x="16" y="48"/>
                  </a:lnTo>
                  <a:lnTo>
                    <a:pt x="15"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3" name="Freeform 299">
              <a:extLst>
                <a:ext uri="{FF2B5EF4-FFF2-40B4-BE49-F238E27FC236}">
                  <a16:creationId xmlns:a16="http://schemas.microsoft.com/office/drawing/2014/main" id="{3884DD65-5AB0-4651-A17F-269E15B320C9}"/>
                </a:ext>
              </a:extLst>
            </p:cNvPr>
            <p:cNvSpPr>
              <a:spLocks/>
            </p:cNvSpPr>
            <p:nvPr/>
          </p:nvSpPr>
          <p:spPr bwMode="auto">
            <a:xfrm>
              <a:off x="1106" y="3899"/>
              <a:ext cx="14" cy="20"/>
            </a:xfrm>
            <a:custGeom>
              <a:avLst/>
              <a:gdLst>
                <a:gd name="T0" fmla="*/ 11 w 26"/>
                <a:gd name="T1" fmla="*/ 39 h 39"/>
                <a:gd name="T2" fmla="*/ 16 w 26"/>
                <a:gd name="T3" fmla="*/ 31 h 39"/>
                <a:gd name="T4" fmla="*/ 19 w 26"/>
                <a:gd name="T5" fmla="*/ 22 h 39"/>
                <a:gd name="T6" fmla="*/ 23 w 26"/>
                <a:gd name="T7" fmla="*/ 14 h 39"/>
                <a:gd name="T8" fmla="*/ 26 w 26"/>
                <a:gd name="T9" fmla="*/ 4 h 39"/>
                <a:gd name="T10" fmla="*/ 12 w 26"/>
                <a:gd name="T11" fmla="*/ 0 h 39"/>
                <a:gd name="T12" fmla="*/ 0 w 26"/>
                <a:gd name="T13" fmla="*/ 32 h 39"/>
                <a:gd name="T14" fmla="*/ 1 w 26"/>
                <a:gd name="T15" fmla="*/ 31 h 39"/>
                <a:gd name="T16" fmla="*/ 11 w 2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
                  <a:moveTo>
                    <a:pt x="11" y="39"/>
                  </a:moveTo>
                  <a:lnTo>
                    <a:pt x="16" y="31"/>
                  </a:lnTo>
                  <a:lnTo>
                    <a:pt x="19" y="22"/>
                  </a:lnTo>
                  <a:lnTo>
                    <a:pt x="23" y="14"/>
                  </a:lnTo>
                  <a:lnTo>
                    <a:pt x="26" y="4"/>
                  </a:lnTo>
                  <a:lnTo>
                    <a:pt x="12" y="0"/>
                  </a:lnTo>
                  <a:lnTo>
                    <a:pt x="0" y="32"/>
                  </a:lnTo>
                  <a:lnTo>
                    <a:pt x="1" y="31"/>
                  </a:lnTo>
                  <a:lnTo>
                    <a:pt x="11"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4" name="Freeform 300">
              <a:extLst>
                <a:ext uri="{FF2B5EF4-FFF2-40B4-BE49-F238E27FC236}">
                  <a16:creationId xmlns:a16="http://schemas.microsoft.com/office/drawing/2014/main" id="{D27B7705-9590-46D1-B759-E1EC2F5370B9}"/>
                </a:ext>
              </a:extLst>
            </p:cNvPr>
            <p:cNvSpPr>
              <a:spLocks/>
            </p:cNvSpPr>
            <p:nvPr/>
          </p:nvSpPr>
          <p:spPr bwMode="auto">
            <a:xfrm>
              <a:off x="1095" y="3915"/>
              <a:ext cx="17" cy="17"/>
            </a:xfrm>
            <a:custGeom>
              <a:avLst/>
              <a:gdLst>
                <a:gd name="T0" fmla="*/ 16 w 33"/>
                <a:gd name="T1" fmla="*/ 29 h 33"/>
                <a:gd name="T2" fmla="*/ 14 w 33"/>
                <a:gd name="T3" fmla="*/ 33 h 33"/>
                <a:gd name="T4" fmla="*/ 33 w 33"/>
                <a:gd name="T5" fmla="*/ 8 h 33"/>
                <a:gd name="T6" fmla="*/ 23 w 33"/>
                <a:gd name="T7" fmla="*/ 0 h 33"/>
                <a:gd name="T8" fmla="*/ 0 w 33"/>
                <a:gd name="T9" fmla="*/ 29 h 33"/>
                <a:gd name="T10" fmla="*/ 2 w 33"/>
                <a:gd name="T11" fmla="*/ 24 h 33"/>
                <a:gd name="T12" fmla="*/ 1 w 33"/>
                <a:gd name="T13" fmla="*/ 25 h 33"/>
                <a:gd name="T14" fmla="*/ 1 w 33"/>
                <a:gd name="T15" fmla="*/ 26 h 33"/>
                <a:gd name="T16" fmla="*/ 0 w 33"/>
                <a:gd name="T17" fmla="*/ 28 h 33"/>
                <a:gd name="T18" fmla="*/ 0 w 33"/>
                <a:gd name="T19" fmla="*/ 29 h 33"/>
                <a:gd name="T20" fmla="*/ 16 w 33"/>
                <a:gd name="T21"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16" y="29"/>
                  </a:moveTo>
                  <a:lnTo>
                    <a:pt x="14" y="33"/>
                  </a:lnTo>
                  <a:lnTo>
                    <a:pt x="33" y="8"/>
                  </a:lnTo>
                  <a:lnTo>
                    <a:pt x="23" y="0"/>
                  </a:lnTo>
                  <a:lnTo>
                    <a:pt x="0" y="29"/>
                  </a:lnTo>
                  <a:lnTo>
                    <a:pt x="2" y="24"/>
                  </a:lnTo>
                  <a:lnTo>
                    <a:pt x="1" y="25"/>
                  </a:lnTo>
                  <a:lnTo>
                    <a:pt x="1" y="26"/>
                  </a:lnTo>
                  <a:lnTo>
                    <a:pt x="0" y="28"/>
                  </a:lnTo>
                  <a:lnTo>
                    <a:pt x="0" y="29"/>
                  </a:lnTo>
                  <a:lnTo>
                    <a:pt x="1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5" name="Freeform 301">
              <a:extLst>
                <a:ext uri="{FF2B5EF4-FFF2-40B4-BE49-F238E27FC236}">
                  <a16:creationId xmlns:a16="http://schemas.microsoft.com/office/drawing/2014/main" id="{D4D506AA-60A0-462F-B113-09F4160A9778}"/>
                </a:ext>
              </a:extLst>
            </p:cNvPr>
            <p:cNvSpPr>
              <a:spLocks/>
            </p:cNvSpPr>
            <p:nvPr/>
          </p:nvSpPr>
          <p:spPr bwMode="auto">
            <a:xfrm>
              <a:off x="1095" y="3929"/>
              <a:ext cx="8" cy="16"/>
            </a:xfrm>
            <a:custGeom>
              <a:avLst/>
              <a:gdLst>
                <a:gd name="T0" fmla="*/ 14 w 16"/>
                <a:gd name="T1" fmla="*/ 24 h 32"/>
                <a:gd name="T2" fmla="*/ 16 w 16"/>
                <a:gd name="T3" fmla="*/ 27 h 32"/>
                <a:gd name="T4" fmla="*/ 16 w 16"/>
                <a:gd name="T5" fmla="*/ 0 h 32"/>
                <a:gd name="T6" fmla="*/ 0 w 16"/>
                <a:gd name="T7" fmla="*/ 0 h 32"/>
                <a:gd name="T8" fmla="*/ 0 w 16"/>
                <a:gd name="T9" fmla="*/ 7 h 32"/>
                <a:gd name="T10" fmla="*/ 0 w 16"/>
                <a:gd name="T11" fmla="*/ 17 h 32"/>
                <a:gd name="T12" fmla="*/ 0 w 16"/>
                <a:gd name="T13" fmla="*/ 26 h 32"/>
                <a:gd name="T14" fmla="*/ 2 w 16"/>
                <a:gd name="T15" fmla="*/ 32 h 32"/>
                <a:gd name="T16" fmla="*/ 0 w 16"/>
                <a:gd name="T17" fmla="*/ 27 h 32"/>
                <a:gd name="T18" fmla="*/ 0 w 16"/>
                <a:gd name="T19" fmla="*/ 28 h 32"/>
                <a:gd name="T20" fmla="*/ 1 w 16"/>
                <a:gd name="T21" fmla="*/ 31 h 32"/>
                <a:gd name="T22" fmla="*/ 1 w 16"/>
                <a:gd name="T23" fmla="*/ 32 h 32"/>
                <a:gd name="T24" fmla="*/ 2 w 16"/>
                <a:gd name="T25" fmla="*/ 32 h 32"/>
                <a:gd name="T26" fmla="*/ 14 w 16"/>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2">
                  <a:moveTo>
                    <a:pt x="14" y="24"/>
                  </a:moveTo>
                  <a:lnTo>
                    <a:pt x="16" y="27"/>
                  </a:lnTo>
                  <a:lnTo>
                    <a:pt x="16" y="0"/>
                  </a:lnTo>
                  <a:lnTo>
                    <a:pt x="0" y="0"/>
                  </a:lnTo>
                  <a:lnTo>
                    <a:pt x="0" y="7"/>
                  </a:lnTo>
                  <a:lnTo>
                    <a:pt x="0" y="17"/>
                  </a:lnTo>
                  <a:lnTo>
                    <a:pt x="0" y="26"/>
                  </a:lnTo>
                  <a:lnTo>
                    <a:pt x="2" y="32"/>
                  </a:lnTo>
                  <a:lnTo>
                    <a:pt x="0" y="27"/>
                  </a:lnTo>
                  <a:lnTo>
                    <a:pt x="0" y="28"/>
                  </a:lnTo>
                  <a:lnTo>
                    <a:pt x="1" y="31"/>
                  </a:lnTo>
                  <a:lnTo>
                    <a:pt x="1" y="32"/>
                  </a:lnTo>
                  <a:lnTo>
                    <a:pt x="2" y="32"/>
                  </a:lnTo>
                  <a:lnTo>
                    <a:pt x="1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6" name="Freeform 302">
              <a:extLst>
                <a:ext uri="{FF2B5EF4-FFF2-40B4-BE49-F238E27FC236}">
                  <a16:creationId xmlns:a16="http://schemas.microsoft.com/office/drawing/2014/main" id="{784568DF-88B3-4D6C-A476-A86627784DEE}"/>
                </a:ext>
              </a:extLst>
            </p:cNvPr>
            <p:cNvSpPr>
              <a:spLocks/>
            </p:cNvSpPr>
            <p:nvPr/>
          </p:nvSpPr>
          <p:spPr bwMode="auto">
            <a:xfrm>
              <a:off x="1097" y="3941"/>
              <a:ext cx="17" cy="19"/>
            </a:xfrm>
            <a:custGeom>
              <a:avLst/>
              <a:gdLst>
                <a:gd name="T0" fmla="*/ 31 w 36"/>
                <a:gd name="T1" fmla="*/ 25 h 38"/>
                <a:gd name="T2" fmla="*/ 36 w 36"/>
                <a:gd name="T3" fmla="*/ 28 h 38"/>
                <a:gd name="T4" fmla="*/ 12 w 36"/>
                <a:gd name="T5" fmla="*/ 0 h 38"/>
                <a:gd name="T6" fmla="*/ 0 w 36"/>
                <a:gd name="T7" fmla="*/ 8 h 38"/>
                <a:gd name="T8" fmla="*/ 6 w 36"/>
                <a:gd name="T9" fmla="*/ 15 h 38"/>
                <a:gd name="T10" fmla="*/ 15 w 36"/>
                <a:gd name="T11" fmla="*/ 24 h 38"/>
                <a:gd name="T12" fmla="*/ 23 w 36"/>
                <a:gd name="T13" fmla="*/ 33 h 38"/>
                <a:gd name="T14" fmla="*/ 30 w 36"/>
                <a:gd name="T15" fmla="*/ 38 h 38"/>
                <a:gd name="T16" fmla="*/ 25 w 36"/>
                <a:gd name="T17" fmla="*/ 37 h 38"/>
                <a:gd name="T18" fmla="*/ 25 w 36"/>
                <a:gd name="T19" fmla="*/ 38 h 38"/>
                <a:gd name="T20" fmla="*/ 27 w 36"/>
                <a:gd name="T21" fmla="*/ 38 h 38"/>
                <a:gd name="T22" fmla="*/ 29 w 36"/>
                <a:gd name="T23" fmla="*/ 38 h 38"/>
                <a:gd name="T24" fmla="*/ 30 w 36"/>
                <a:gd name="T25" fmla="*/ 38 h 38"/>
                <a:gd name="T26" fmla="*/ 31 w 36"/>
                <a:gd name="T2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8">
                  <a:moveTo>
                    <a:pt x="31" y="25"/>
                  </a:moveTo>
                  <a:lnTo>
                    <a:pt x="36" y="28"/>
                  </a:lnTo>
                  <a:lnTo>
                    <a:pt x="12" y="0"/>
                  </a:lnTo>
                  <a:lnTo>
                    <a:pt x="0" y="8"/>
                  </a:lnTo>
                  <a:lnTo>
                    <a:pt x="6" y="15"/>
                  </a:lnTo>
                  <a:lnTo>
                    <a:pt x="15" y="24"/>
                  </a:lnTo>
                  <a:lnTo>
                    <a:pt x="23" y="33"/>
                  </a:lnTo>
                  <a:lnTo>
                    <a:pt x="30" y="38"/>
                  </a:lnTo>
                  <a:lnTo>
                    <a:pt x="25" y="37"/>
                  </a:lnTo>
                  <a:lnTo>
                    <a:pt x="25" y="38"/>
                  </a:lnTo>
                  <a:lnTo>
                    <a:pt x="27" y="38"/>
                  </a:lnTo>
                  <a:lnTo>
                    <a:pt x="29" y="38"/>
                  </a:lnTo>
                  <a:lnTo>
                    <a:pt x="30" y="38"/>
                  </a:lnTo>
                  <a:lnTo>
                    <a:pt x="31"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7" name="Freeform 303">
              <a:extLst>
                <a:ext uri="{FF2B5EF4-FFF2-40B4-BE49-F238E27FC236}">
                  <a16:creationId xmlns:a16="http://schemas.microsoft.com/office/drawing/2014/main" id="{C4CDBC03-E345-4C93-A21E-31485C524BB3}"/>
                </a:ext>
              </a:extLst>
            </p:cNvPr>
            <p:cNvSpPr>
              <a:spLocks/>
            </p:cNvSpPr>
            <p:nvPr/>
          </p:nvSpPr>
          <p:spPr bwMode="auto">
            <a:xfrm>
              <a:off x="1112" y="3954"/>
              <a:ext cx="37" cy="14"/>
            </a:xfrm>
            <a:custGeom>
              <a:avLst/>
              <a:gdLst>
                <a:gd name="T0" fmla="*/ 65 w 75"/>
                <a:gd name="T1" fmla="*/ 15 h 28"/>
                <a:gd name="T2" fmla="*/ 72 w 75"/>
                <a:gd name="T3" fmla="*/ 13 h 28"/>
                <a:gd name="T4" fmla="*/ 1 w 75"/>
                <a:gd name="T5" fmla="*/ 0 h 28"/>
                <a:gd name="T6" fmla="*/ 0 w 75"/>
                <a:gd name="T7" fmla="*/ 13 h 28"/>
                <a:gd name="T8" fmla="*/ 6 w 75"/>
                <a:gd name="T9" fmla="*/ 14 h 28"/>
                <a:gd name="T10" fmla="*/ 15 w 75"/>
                <a:gd name="T11" fmla="*/ 16 h 28"/>
                <a:gd name="T12" fmla="*/ 27 w 75"/>
                <a:gd name="T13" fmla="*/ 19 h 28"/>
                <a:gd name="T14" fmla="*/ 39 w 75"/>
                <a:gd name="T15" fmla="*/ 21 h 28"/>
                <a:gd name="T16" fmla="*/ 52 w 75"/>
                <a:gd name="T17" fmla="*/ 23 h 28"/>
                <a:gd name="T18" fmla="*/ 62 w 75"/>
                <a:gd name="T19" fmla="*/ 24 h 28"/>
                <a:gd name="T20" fmla="*/ 70 w 75"/>
                <a:gd name="T21" fmla="*/ 26 h 28"/>
                <a:gd name="T22" fmla="*/ 75 w 75"/>
                <a:gd name="T23" fmla="*/ 24 h 28"/>
                <a:gd name="T24" fmla="*/ 69 w 75"/>
                <a:gd name="T25" fmla="*/ 27 h 28"/>
                <a:gd name="T26" fmla="*/ 73 w 75"/>
                <a:gd name="T27" fmla="*/ 28 h 28"/>
                <a:gd name="T28" fmla="*/ 75 w 75"/>
                <a:gd name="T29" fmla="*/ 24 h 28"/>
                <a:gd name="T30" fmla="*/ 65 w 75"/>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28">
                  <a:moveTo>
                    <a:pt x="65" y="15"/>
                  </a:moveTo>
                  <a:lnTo>
                    <a:pt x="72" y="13"/>
                  </a:lnTo>
                  <a:lnTo>
                    <a:pt x="1" y="0"/>
                  </a:lnTo>
                  <a:lnTo>
                    <a:pt x="0" y="13"/>
                  </a:lnTo>
                  <a:lnTo>
                    <a:pt x="6" y="14"/>
                  </a:lnTo>
                  <a:lnTo>
                    <a:pt x="15" y="16"/>
                  </a:lnTo>
                  <a:lnTo>
                    <a:pt x="27" y="19"/>
                  </a:lnTo>
                  <a:lnTo>
                    <a:pt x="39" y="21"/>
                  </a:lnTo>
                  <a:lnTo>
                    <a:pt x="52" y="23"/>
                  </a:lnTo>
                  <a:lnTo>
                    <a:pt x="62" y="24"/>
                  </a:lnTo>
                  <a:lnTo>
                    <a:pt x="70" y="26"/>
                  </a:lnTo>
                  <a:lnTo>
                    <a:pt x="75" y="24"/>
                  </a:lnTo>
                  <a:lnTo>
                    <a:pt x="69" y="27"/>
                  </a:lnTo>
                  <a:lnTo>
                    <a:pt x="73" y="28"/>
                  </a:lnTo>
                  <a:lnTo>
                    <a:pt x="75" y="24"/>
                  </a:lnTo>
                  <a:lnTo>
                    <a:pt x="6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8" name="Freeform 304">
              <a:extLst>
                <a:ext uri="{FF2B5EF4-FFF2-40B4-BE49-F238E27FC236}">
                  <a16:creationId xmlns:a16="http://schemas.microsoft.com/office/drawing/2014/main" id="{BDBBFCE6-DDF9-4F0D-80D9-95BDDAB457F2}"/>
                </a:ext>
              </a:extLst>
            </p:cNvPr>
            <p:cNvSpPr>
              <a:spLocks/>
            </p:cNvSpPr>
            <p:nvPr/>
          </p:nvSpPr>
          <p:spPr bwMode="auto">
            <a:xfrm>
              <a:off x="1144" y="3942"/>
              <a:ext cx="19" cy="24"/>
            </a:xfrm>
            <a:custGeom>
              <a:avLst/>
              <a:gdLst>
                <a:gd name="T0" fmla="*/ 33 w 39"/>
                <a:gd name="T1" fmla="*/ 0 h 48"/>
                <a:gd name="T2" fmla="*/ 26 w 39"/>
                <a:gd name="T3" fmla="*/ 6 h 48"/>
                <a:gd name="T4" fmla="*/ 16 w 39"/>
                <a:gd name="T5" fmla="*/ 17 h 48"/>
                <a:gd name="T6" fmla="*/ 7 w 39"/>
                <a:gd name="T7" fmla="*/ 31 h 48"/>
                <a:gd name="T8" fmla="*/ 0 w 39"/>
                <a:gd name="T9" fmla="*/ 39 h 48"/>
                <a:gd name="T10" fmla="*/ 10 w 39"/>
                <a:gd name="T11" fmla="*/ 48 h 48"/>
                <a:gd name="T12" fmla="*/ 39 w 39"/>
                <a:gd name="T13" fmla="*/ 12 h 48"/>
                <a:gd name="T14" fmla="*/ 33 w 39"/>
                <a:gd name="T15" fmla="*/ 14 h 48"/>
                <a:gd name="T16" fmla="*/ 33 w 39"/>
                <a:gd name="T17" fmla="*/ 0 h 48"/>
                <a:gd name="T18" fmla="*/ 32 w 39"/>
                <a:gd name="T19" fmla="*/ 0 h 48"/>
                <a:gd name="T20" fmla="*/ 30 w 39"/>
                <a:gd name="T21" fmla="*/ 1 h 48"/>
                <a:gd name="T22" fmla="*/ 28 w 39"/>
                <a:gd name="T23" fmla="*/ 1 h 48"/>
                <a:gd name="T24" fmla="*/ 27 w 39"/>
                <a:gd name="T25" fmla="*/ 2 h 48"/>
                <a:gd name="T26" fmla="*/ 33 w 39"/>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8">
                  <a:moveTo>
                    <a:pt x="33" y="0"/>
                  </a:moveTo>
                  <a:lnTo>
                    <a:pt x="26" y="6"/>
                  </a:lnTo>
                  <a:lnTo>
                    <a:pt x="16" y="17"/>
                  </a:lnTo>
                  <a:lnTo>
                    <a:pt x="7" y="31"/>
                  </a:lnTo>
                  <a:lnTo>
                    <a:pt x="0" y="39"/>
                  </a:lnTo>
                  <a:lnTo>
                    <a:pt x="10" y="48"/>
                  </a:lnTo>
                  <a:lnTo>
                    <a:pt x="39" y="12"/>
                  </a:lnTo>
                  <a:lnTo>
                    <a:pt x="33" y="14"/>
                  </a:lnTo>
                  <a:lnTo>
                    <a:pt x="33" y="0"/>
                  </a:lnTo>
                  <a:lnTo>
                    <a:pt x="32" y="0"/>
                  </a:lnTo>
                  <a:lnTo>
                    <a:pt x="30" y="1"/>
                  </a:lnTo>
                  <a:lnTo>
                    <a:pt x="28" y="1"/>
                  </a:lnTo>
                  <a:lnTo>
                    <a:pt x="27" y="2"/>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89" name="Freeform 305">
              <a:extLst>
                <a:ext uri="{FF2B5EF4-FFF2-40B4-BE49-F238E27FC236}">
                  <a16:creationId xmlns:a16="http://schemas.microsoft.com/office/drawing/2014/main" id="{9CFBEAEA-BBAC-4E5C-B3FA-FF11912FAB1C}"/>
                </a:ext>
              </a:extLst>
            </p:cNvPr>
            <p:cNvSpPr>
              <a:spLocks/>
            </p:cNvSpPr>
            <p:nvPr/>
          </p:nvSpPr>
          <p:spPr bwMode="auto">
            <a:xfrm>
              <a:off x="1161" y="3936"/>
              <a:ext cx="40" cy="13"/>
            </a:xfrm>
            <a:custGeom>
              <a:avLst/>
              <a:gdLst>
                <a:gd name="T0" fmla="*/ 66 w 82"/>
                <a:gd name="T1" fmla="*/ 14 h 26"/>
                <a:gd name="T2" fmla="*/ 62 w 82"/>
                <a:gd name="T3" fmla="*/ 4 h 26"/>
                <a:gd name="T4" fmla="*/ 0 w 82"/>
                <a:gd name="T5" fmla="*/ 12 h 26"/>
                <a:gd name="T6" fmla="*/ 0 w 82"/>
                <a:gd name="T7" fmla="*/ 26 h 26"/>
                <a:gd name="T8" fmla="*/ 62 w 82"/>
                <a:gd name="T9" fmla="*/ 17 h 26"/>
                <a:gd name="T10" fmla="*/ 58 w 82"/>
                <a:gd name="T11" fmla="*/ 6 h 26"/>
                <a:gd name="T12" fmla="*/ 66 w 82"/>
                <a:gd name="T13" fmla="*/ 14 h 26"/>
                <a:gd name="T14" fmla="*/ 82 w 82"/>
                <a:gd name="T15" fmla="*/ 0 h 26"/>
                <a:gd name="T16" fmla="*/ 62 w 82"/>
                <a:gd name="T17" fmla="*/ 4 h 26"/>
                <a:gd name="T18" fmla="*/ 66 w 82"/>
                <a:gd name="T19"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26">
                  <a:moveTo>
                    <a:pt x="66" y="14"/>
                  </a:moveTo>
                  <a:lnTo>
                    <a:pt x="62" y="4"/>
                  </a:lnTo>
                  <a:lnTo>
                    <a:pt x="0" y="12"/>
                  </a:lnTo>
                  <a:lnTo>
                    <a:pt x="0" y="26"/>
                  </a:lnTo>
                  <a:lnTo>
                    <a:pt x="62" y="17"/>
                  </a:lnTo>
                  <a:lnTo>
                    <a:pt x="58" y="6"/>
                  </a:lnTo>
                  <a:lnTo>
                    <a:pt x="66" y="14"/>
                  </a:lnTo>
                  <a:lnTo>
                    <a:pt x="82" y="0"/>
                  </a:lnTo>
                  <a:lnTo>
                    <a:pt x="62" y="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0" name="Freeform 306">
              <a:extLst>
                <a:ext uri="{FF2B5EF4-FFF2-40B4-BE49-F238E27FC236}">
                  <a16:creationId xmlns:a16="http://schemas.microsoft.com/office/drawing/2014/main" id="{DA330724-597E-4C88-BDB8-943576CB4730}"/>
                </a:ext>
              </a:extLst>
            </p:cNvPr>
            <p:cNvSpPr>
              <a:spLocks/>
            </p:cNvSpPr>
            <p:nvPr/>
          </p:nvSpPr>
          <p:spPr bwMode="auto">
            <a:xfrm>
              <a:off x="1171" y="3939"/>
              <a:ext cx="22" cy="18"/>
            </a:xfrm>
            <a:custGeom>
              <a:avLst/>
              <a:gdLst>
                <a:gd name="T0" fmla="*/ 16 w 45"/>
                <a:gd name="T1" fmla="*/ 23 h 36"/>
                <a:gd name="T2" fmla="*/ 21 w 45"/>
                <a:gd name="T3" fmla="*/ 34 h 36"/>
                <a:gd name="T4" fmla="*/ 45 w 45"/>
                <a:gd name="T5" fmla="*/ 8 h 36"/>
                <a:gd name="T6" fmla="*/ 37 w 45"/>
                <a:gd name="T7" fmla="*/ 0 h 36"/>
                <a:gd name="T8" fmla="*/ 11 w 45"/>
                <a:gd name="T9" fmla="*/ 24 h 36"/>
                <a:gd name="T10" fmla="*/ 16 w 45"/>
                <a:gd name="T11" fmla="*/ 36 h 36"/>
                <a:gd name="T12" fmla="*/ 11 w 45"/>
                <a:gd name="T13" fmla="*/ 24 h 36"/>
                <a:gd name="T14" fmla="*/ 0 w 45"/>
                <a:gd name="T15" fmla="*/ 35 h 36"/>
                <a:gd name="T16" fmla="*/ 16 w 45"/>
                <a:gd name="T17" fmla="*/ 36 h 36"/>
                <a:gd name="T18" fmla="*/ 16 w 45"/>
                <a:gd name="T19"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16" y="23"/>
                  </a:moveTo>
                  <a:lnTo>
                    <a:pt x="21" y="34"/>
                  </a:lnTo>
                  <a:lnTo>
                    <a:pt x="45" y="8"/>
                  </a:lnTo>
                  <a:lnTo>
                    <a:pt x="37" y="0"/>
                  </a:lnTo>
                  <a:lnTo>
                    <a:pt x="11" y="24"/>
                  </a:lnTo>
                  <a:lnTo>
                    <a:pt x="16" y="36"/>
                  </a:lnTo>
                  <a:lnTo>
                    <a:pt x="11" y="24"/>
                  </a:lnTo>
                  <a:lnTo>
                    <a:pt x="0" y="35"/>
                  </a:lnTo>
                  <a:lnTo>
                    <a:pt x="16" y="36"/>
                  </a:lnTo>
                  <a:lnTo>
                    <a:pt x="1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1" name="Freeform 307">
              <a:extLst>
                <a:ext uri="{FF2B5EF4-FFF2-40B4-BE49-F238E27FC236}">
                  <a16:creationId xmlns:a16="http://schemas.microsoft.com/office/drawing/2014/main" id="{0F6554E1-9B1D-40FD-AF5A-6F8C42140ED6}"/>
                </a:ext>
              </a:extLst>
            </p:cNvPr>
            <p:cNvSpPr>
              <a:spLocks/>
            </p:cNvSpPr>
            <p:nvPr/>
          </p:nvSpPr>
          <p:spPr bwMode="auto">
            <a:xfrm>
              <a:off x="1179" y="3951"/>
              <a:ext cx="36" cy="10"/>
            </a:xfrm>
            <a:custGeom>
              <a:avLst/>
              <a:gdLst>
                <a:gd name="T0" fmla="*/ 66 w 72"/>
                <a:gd name="T1" fmla="*/ 8 h 21"/>
                <a:gd name="T2" fmla="*/ 69 w 72"/>
                <a:gd name="T3" fmla="*/ 7 h 21"/>
                <a:gd name="T4" fmla="*/ 0 w 72"/>
                <a:gd name="T5" fmla="*/ 0 h 21"/>
                <a:gd name="T6" fmla="*/ 0 w 72"/>
                <a:gd name="T7" fmla="*/ 13 h 21"/>
                <a:gd name="T8" fmla="*/ 69 w 72"/>
                <a:gd name="T9" fmla="*/ 20 h 21"/>
                <a:gd name="T10" fmla="*/ 69 w 72"/>
                <a:gd name="T11" fmla="*/ 20 h 21"/>
                <a:gd name="T12" fmla="*/ 70 w 72"/>
                <a:gd name="T13" fmla="*/ 20 h 21"/>
                <a:gd name="T14" fmla="*/ 71 w 72"/>
                <a:gd name="T15" fmla="*/ 20 h 21"/>
                <a:gd name="T16" fmla="*/ 72 w 72"/>
                <a:gd name="T17" fmla="*/ 19 h 21"/>
                <a:gd name="T18" fmla="*/ 69 w 72"/>
                <a:gd name="T19" fmla="*/ 20 h 21"/>
                <a:gd name="T20" fmla="*/ 70 w 72"/>
                <a:gd name="T21" fmla="*/ 21 h 21"/>
                <a:gd name="T22" fmla="*/ 72 w 72"/>
                <a:gd name="T23" fmla="*/ 19 h 21"/>
                <a:gd name="T24" fmla="*/ 66 w 72"/>
                <a:gd name="T25"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21">
                  <a:moveTo>
                    <a:pt x="66" y="8"/>
                  </a:moveTo>
                  <a:lnTo>
                    <a:pt x="69" y="7"/>
                  </a:lnTo>
                  <a:lnTo>
                    <a:pt x="0" y="0"/>
                  </a:lnTo>
                  <a:lnTo>
                    <a:pt x="0" y="13"/>
                  </a:lnTo>
                  <a:lnTo>
                    <a:pt x="69" y="20"/>
                  </a:lnTo>
                  <a:lnTo>
                    <a:pt x="69" y="20"/>
                  </a:lnTo>
                  <a:lnTo>
                    <a:pt x="70" y="20"/>
                  </a:lnTo>
                  <a:lnTo>
                    <a:pt x="71" y="20"/>
                  </a:lnTo>
                  <a:lnTo>
                    <a:pt x="72" y="19"/>
                  </a:lnTo>
                  <a:lnTo>
                    <a:pt x="69" y="20"/>
                  </a:lnTo>
                  <a:lnTo>
                    <a:pt x="70" y="21"/>
                  </a:lnTo>
                  <a:lnTo>
                    <a:pt x="72" y="19"/>
                  </a:lnTo>
                  <a:lnTo>
                    <a:pt x="6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2" name="Freeform 308">
              <a:extLst>
                <a:ext uri="{FF2B5EF4-FFF2-40B4-BE49-F238E27FC236}">
                  <a16:creationId xmlns:a16="http://schemas.microsoft.com/office/drawing/2014/main" id="{3382D9C2-E96E-4649-B7BB-A988CD7FD8C3}"/>
                </a:ext>
              </a:extLst>
            </p:cNvPr>
            <p:cNvSpPr>
              <a:spLocks/>
            </p:cNvSpPr>
            <p:nvPr/>
          </p:nvSpPr>
          <p:spPr bwMode="auto">
            <a:xfrm>
              <a:off x="1212" y="3929"/>
              <a:ext cx="61" cy="31"/>
            </a:xfrm>
            <a:custGeom>
              <a:avLst/>
              <a:gdLst>
                <a:gd name="T0" fmla="*/ 123 w 123"/>
                <a:gd name="T1" fmla="*/ 1 h 61"/>
                <a:gd name="T2" fmla="*/ 104 w 123"/>
                <a:gd name="T3" fmla="*/ 0 h 61"/>
                <a:gd name="T4" fmla="*/ 88 w 123"/>
                <a:gd name="T5" fmla="*/ 2 h 61"/>
                <a:gd name="T6" fmla="*/ 72 w 123"/>
                <a:gd name="T7" fmla="*/ 8 h 61"/>
                <a:gd name="T8" fmla="*/ 58 w 123"/>
                <a:gd name="T9" fmla="*/ 16 h 61"/>
                <a:gd name="T10" fmla="*/ 43 w 123"/>
                <a:gd name="T11" fmla="*/ 25 h 61"/>
                <a:gd name="T12" fmla="*/ 30 w 123"/>
                <a:gd name="T13" fmla="*/ 34 h 61"/>
                <a:gd name="T14" fmla="*/ 15 w 123"/>
                <a:gd name="T15" fmla="*/ 43 h 61"/>
                <a:gd name="T16" fmla="*/ 0 w 123"/>
                <a:gd name="T17" fmla="*/ 50 h 61"/>
                <a:gd name="T18" fmla="*/ 6 w 123"/>
                <a:gd name="T19" fmla="*/ 61 h 61"/>
                <a:gd name="T20" fmla="*/ 19 w 123"/>
                <a:gd name="T21" fmla="*/ 55 h 61"/>
                <a:gd name="T22" fmla="*/ 33 w 123"/>
                <a:gd name="T23" fmla="*/ 47 h 61"/>
                <a:gd name="T24" fmla="*/ 47 w 123"/>
                <a:gd name="T25" fmla="*/ 39 h 61"/>
                <a:gd name="T26" fmla="*/ 61 w 123"/>
                <a:gd name="T27" fmla="*/ 30 h 61"/>
                <a:gd name="T28" fmla="*/ 76 w 123"/>
                <a:gd name="T29" fmla="*/ 22 h 61"/>
                <a:gd name="T30" fmla="*/ 89 w 123"/>
                <a:gd name="T31" fmla="*/ 16 h 61"/>
                <a:gd name="T32" fmla="*/ 104 w 123"/>
                <a:gd name="T33" fmla="*/ 12 h 61"/>
                <a:gd name="T34" fmla="*/ 119 w 123"/>
                <a:gd name="T35" fmla="*/ 13 h 61"/>
                <a:gd name="T36" fmla="*/ 123 w 123"/>
                <a:gd name="T37"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3" h="61">
                  <a:moveTo>
                    <a:pt x="123" y="1"/>
                  </a:moveTo>
                  <a:lnTo>
                    <a:pt x="104" y="0"/>
                  </a:lnTo>
                  <a:lnTo>
                    <a:pt x="88" y="2"/>
                  </a:lnTo>
                  <a:lnTo>
                    <a:pt x="72" y="8"/>
                  </a:lnTo>
                  <a:lnTo>
                    <a:pt x="58" y="16"/>
                  </a:lnTo>
                  <a:lnTo>
                    <a:pt x="43" y="25"/>
                  </a:lnTo>
                  <a:lnTo>
                    <a:pt x="30" y="34"/>
                  </a:lnTo>
                  <a:lnTo>
                    <a:pt x="15" y="43"/>
                  </a:lnTo>
                  <a:lnTo>
                    <a:pt x="0" y="50"/>
                  </a:lnTo>
                  <a:lnTo>
                    <a:pt x="6" y="61"/>
                  </a:lnTo>
                  <a:lnTo>
                    <a:pt x="19" y="55"/>
                  </a:lnTo>
                  <a:lnTo>
                    <a:pt x="33" y="47"/>
                  </a:lnTo>
                  <a:lnTo>
                    <a:pt x="47" y="39"/>
                  </a:lnTo>
                  <a:lnTo>
                    <a:pt x="61" y="30"/>
                  </a:lnTo>
                  <a:lnTo>
                    <a:pt x="76" y="22"/>
                  </a:lnTo>
                  <a:lnTo>
                    <a:pt x="89" y="16"/>
                  </a:lnTo>
                  <a:lnTo>
                    <a:pt x="104" y="12"/>
                  </a:lnTo>
                  <a:lnTo>
                    <a:pt x="119" y="13"/>
                  </a:lnTo>
                  <a:lnTo>
                    <a:pt x="12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3" name="Freeform 309">
              <a:extLst>
                <a:ext uri="{FF2B5EF4-FFF2-40B4-BE49-F238E27FC236}">
                  <a16:creationId xmlns:a16="http://schemas.microsoft.com/office/drawing/2014/main" id="{B44E9907-6255-4F67-88B7-FBEFA7D05F5E}"/>
                </a:ext>
              </a:extLst>
            </p:cNvPr>
            <p:cNvSpPr>
              <a:spLocks/>
            </p:cNvSpPr>
            <p:nvPr/>
          </p:nvSpPr>
          <p:spPr bwMode="auto">
            <a:xfrm>
              <a:off x="1272" y="3864"/>
              <a:ext cx="41" cy="79"/>
            </a:xfrm>
            <a:custGeom>
              <a:avLst/>
              <a:gdLst>
                <a:gd name="T0" fmla="*/ 29 w 83"/>
                <a:gd name="T1" fmla="*/ 2 h 156"/>
                <a:gd name="T2" fmla="*/ 33 w 83"/>
                <a:gd name="T3" fmla="*/ 15 h 156"/>
                <a:gd name="T4" fmla="*/ 40 w 83"/>
                <a:gd name="T5" fmla="*/ 29 h 156"/>
                <a:gd name="T6" fmla="*/ 49 w 83"/>
                <a:gd name="T7" fmla="*/ 47 h 156"/>
                <a:gd name="T8" fmla="*/ 58 w 83"/>
                <a:gd name="T9" fmla="*/ 64 h 156"/>
                <a:gd name="T10" fmla="*/ 67 w 83"/>
                <a:gd name="T11" fmla="*/ 84 h 156"/>
                <a:gd name="T12" fmla="*/ 73 w 83"/>
                <a:gd name="T13" fmla="*/ 103 h 156"/>
                <a:gd name="T14" fmla="*/ 74 w 83"/>
                <a:gd name="T15" fmla="*/ 122 h 156"/>
                <a:gd name="T16" fmla="*/ 70 w 83"/>
                <a:gd name="T17" fmla="*/ 140 h 156"/>
                <a:gd name="T18" fmla="*/ 63 w 83"/>
                <a:gd name="T19" fmla="*/ 142 h 156"/>
                <a:gd name="T20" fmla="*/ 55 w 83"/>
                <a:gd name="T21" fmla="*/ 143 h 156"/>
                <a:gd name="T22" fmla="*/ 45 w 83"/>
                <a:gd name="T23" fmla="*/ 143 h 156"/>
                <a:gd name="T24" fmla="*/ 36 w 83"/>
                <a:gd name="T25" fmla="*/ 141 h 156"/>
                <a:gd name="T26" fmla="*/ 27 w 83"/>
                <a:gd name="T27" fmla="*/ 139 h 156"/>
                <a:gd name="T28" fmla="*/ 18 w 83"/>
                <a:gd name="T29" fmla="*/ 137 h 156"/>
                <a:gd name="T30" fmla="*/ 10 w 83"/>
                <a:gd name="T31" fmla="*/ 133 h 156"/>
                <a:gd name="T32" fmla="*/ 4 w 83"/>
                <a:gd name="T33" fmla="*/ 131 h 156"/>
                <a:gd name="T34" fmla="*/ 0 w 83"/>
                <a:gd name="T35" fmla="*/ 143 h 156"/>
                <a:gd name="T36" fmla="*/ 8 w 83"/>
                <a:gd name="T37" fmla="*/ 147 h 156"/>
                <a:gd name="T38" fmla="*/ 18 w 83"/>
                <a:gd name="T39" fmla="*/ 150 h 156"/>
                <a:gd name="T40" fmla="*/ 28 w 83"/>
                <a:gd name="T41" fmla="*/ 153 h 156"/>
                <a:gd name="T42" fmla="*/ 38 w 83"/>
                <a:gd name="T43" fmla="*/ 155 h 156"/>
                <a:gd name="T44" fmla="*/ 50 w 83"/>
                <a:gd name="T45" fmla="*/ 156 h 156"/>
                <a:gd name="T46" fmla="*/ 60 w 83"/>
                <a:gd name="T47" fmla="*/ 156 h 156"/>
                <a:gd name="T48" fmla="*/ 70 w 83"/>
                <a:gd name="T49" fmla="*/ 155 h 156"/>
                <a:gd name="T50" fmla="*/ 78 w 83"/>
                <a:gd name="T51" fmla="*/ 152 h 156"/>
                <a:gd name="T52" fmla="*/ 82 w 83"/>
                <a:gd name="T53" fmla="*/ 134 h 156"/>
                <a:gd name="T54" fmla="*/ 83 w 83"/>
                <a:gd name="T55" fmla="*/ 115 h 156"/>
                <a:gd name="T56" fmla="*/ 82 w 83"/>
                <a:gd name="T57" fmla="*/ 94 h 156"/>
                <a:gd name="T58" fmla="*/ 78 w 83"/>
                <a:gd name="T59" fmla="*/ 72 h 156"/>
                <a:gd name="T60" fmla="*/ 71 w 83"/>
                <a:gd name="T61" fmla="*/ 50 h 156"/>
                <a:gd name="T62" fmla="*/ 61 w 83"/>
                <a:gd name="T63" fmla="*/ 31 h 156"/>
                <a:gd name="T64" fmla="*/ 51 w 83"/>
                <a:gd name="T65" fmla="*/ 13 h 156"/>
                <a:gd name="T66" fmla="*/ 41 w 83"/>
                <a:gd name="T67" fmla="*/ 0 h 156"/>
                <a:gd name="T68" fmla="*/ 42 w 83"/>
                <a:gd name="T69" fmla="*/ 4 h 156"/>
                <a:gd name="T70" fmla="*/ 29 w 83"/>
                <a:gd name="T71" fmla="*/ 2 h 156"/>
                <a:gd name="T72" fmla="*/ 28 w 83"/>
                <a:gd name="T73" fmla="*/ 3 h 156"/>
                <a:gd name="T74" fmla="*/ 28 w 83"/>
                <a:gd name="T75" fmla="*/ 4 h 156"/>
                <a:gd name="T76" fmla="*/ 29 w 83"/>
                <a:gd name="T77" fmla="*/ 6 h 156"/>
                <a:gd name="T78" fmla="*/ 30 w 83"/>
                <a:gd name="T79" fmla="*/ 6 h 156"/>
                <a:gd name="T80" fmla="*/ 29 w 83"/>
                <a:gd name="T81" fmla="*/ 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 h="156">
                  <a:moveTo>
                    <a:pt x="29" y="2"/>
                  </a:moveTo>
                  <a:lnTo>
                    <a:pt x="33" y="15"/>
                  </a:lnTo>
                  <a:lnTo>
                    <a:pt x="40" y="29"/>
                  </a:lnTo>
                  <a:lnTo>
                    <a:pt x="49" y="47"/>
                  </a:lnTo>
                  <a:lnTo>
                    <a:pt x="58" y="64"/>
                  </a:lnTo>
                  <a:lnTo>
                    <a:pt x="67" y="84"/>
                  </a:lnTo>
                  <a:lnTo>
                    <a:pt x="73" y="103"/>
                  </a:lnTo>
                  <a:lnTo>
                    <a:pt x="74" y="122"/>
                  </a:lnTo>
                  <a:lnTo>
                    <a:pt x="70" y="140"/>
                  </a:lnTo>
                  <a:lnTo>
                    <a:pt x="63" y="142"/>
                  </a:lnTo>
                  <a:lnTo>
                    <a:pt x="55" y="143"/>
                  </a:lnTo>
                  <a:lnTo>
                    <a:pt x="45" y="143"/>
                  </a:lnTo>
                  <a:lnTo>
                    <a:pt x="36" y="141"/>
                  </a:lnTo>
                  <a:lnTo>
                    <a:pt x="27" y="139"/>
                  </a:lnTo>
                  <a:lnTo>
                    <a:pt x="18" y="137"/>
                  </a:lnTo>
                  <a:lnTo>
                    <a:pt x="10" y="133"/>
                  </a:lnTo>
                  <a:lnTo>
                    <a:pt x="4" y="131"/>
                  </a:lnTo>
                  <a:lnTo>
                    <a:pt x="0" y="143"/>
                  </a:lnTo>
                  <a:lnTo>
                    <a:pt x="8" y="147"/>
                  </a:lnTo>
                  <a:lnTo>
                    <a:pt x="18" y="150"/>
                  </a:lnTo>
                  <a:lnTo>
                    <a:pt x="28" y="153"/>
                  </a:lnTo>
                  <a:lnTo>
                    <a:pt x="38" y="155"/>
                  </a:lnTo>
                  <a:lnTo>
                    <a:pt x="50" y="156"/>
                  </a:lnTo>
                  <a:lnTo>
                    <a:pt x="60" y="156"/>
                  </a:lnTo>
                  <a:lnTo>
                    <a:pt x="70" y="155"/>
                  </a:lnTo>
                  <a:lnTo>
                    <a:pt x="78" y="152"/>
                  </a:lnTo>
                  <a:lnTo>
                    <a:pt x="82" y="134"/>
                  </a:lnTo>
                  <a:lnTo>
                    <a:pt x="83" y="115"/>
                  </a:lnTo>
                  <a:lnTo>
                    <a:pt x="82" y="94"/>
                  </a:lnTo>
                  <a:lnTo>
                    <a:pt x="78" y="72"/>
                  </a:lnTo>
                  <a:lnTo>
                    <a:pt x="71" y="50"/>
                  </a:lnTo>
                  <a:lnTo>
                    <a:pt x="61" y="31"/>
                  </a:lnTo>
                  <a:lnTo>
                    <a:pt x="51" y="13"/>
                  </a:lnTo>
                  <a:lnTo>
                    <a:pt x="41" y="0"/>
                  </a:lnTo>
                  <a:lnTo>
                    <a:pt x="42" y="4"/>
                  </a:lnTo>
                  <a:lnTo>
                    <a:pt x="29" y="2"/>
                  </a:lnTo>
                  <a:lnTo>
                    <a:pt x="28" y="3"/>
                  </a:lnTo>
                  <a:lnTo>
                    <a:pt x="28" y="4"/>
                  </a:lnTo>
                  <a:lnTo>
                    <a:pt x="29" y="6"/>
                  </a:lnTo>
                  <a:lnTo>
                    <a:pt x="30" y="6"/>
                  </a:lnTo>
                  <a:lnTo>
                    <a:pt x="2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4" name="Freeform 310">
              <a:extLst>
                <a:ext uri="{FF2B5EF4-FFF2-40B4-BE49-F238E27FC236}">
                  <a16:creationId xmlns:a16="http://schemas.microsoft.com/office/drawing/2014/main" id="{3A933F3A-089C-4154-942B-488EE1BC1F6F}"/>
                </a:ext>
              </a:extLst>
            </p:cNvPr>
            <p:cNvSpPr>
              <a:spLocks/>
            </p:cNvSpPr>
            <p:nvPr/>
          </p:nvSpPr>
          <p:spPr bwMode="auto">
            <a:xfrm>
              <a:off x="1286" y="3845"/>
              <a:ext cx="13" cy="22"/>
            </a:xfrm>
            <a:custGeom>
              <a:avLst/>
              <a:gdLst>
                <a:gd name="T0" fmla="*/ 17 w 26"/>
                <a:gd name="T1" fmla="*/ 20 h 44"/>
                <a:gd name="T2" fmla="*/ 8 w 26"/>
                <a:gd name="T3" fmla="*/ 13 h 44"/>
                <a:gd name="T4" fmla="*/ 0 w 26"/>
                <a:gd name="T5" fmla="*/ 42 h 44"/>
                <a:gd name="T6" fmla="*/ 13 w 26"/>
                <a:gd name="T7" fmla="*/ 44 h 44"/>
                <a:gd name="T8" fmla="*/ 21 w 26"/>
                <a:gd name="T9" fmla="*/ 15 h 44"/>
                <a:gd name="T10" fmla="*/ 11 w 26"/>
                <a:gd name="T11" fmla="*/ 7 h 44"/>
                <a:gd name="T12" fmla="*/ 21 w 26"/>
                <a:gd name="T13" fmla="*/ 15 h 44"/>
                <a:gd name="T14" fmla="*/ 26 w 26"/>
                <a:gd name="T15" fmla="*/ 0 h 44"/>
                <a:gd name="T16" fmla="*/ 11 w 26"/>
                <a:gd name="T17" fmla="*/ 7 h 44"/>
                <a:gd name="T18" fmla="*/ 17 w 26"/>
                <a:gd name="T1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44">
                  <a:moveTo>
                    <a:pt x="17" y="20"/>
                  </a:moveTo>
                  <a:lnTo>
                    <a:pt x="8" y="13"/>
                  </a:lnTo>
                  <a:lnTo>
                    <a:pt x="0" y="42"/>
                  </a:lnTo>
                  <a:lnTo>
                    <a:pt x="13" y="44"/>
                  </a:lnTo>
                  <a:lnTo>
                    <a:pt x="21" y="15"/>
                  </a:lnTo>
                  <a:lnTo>
                    <a:pt x="11" y="7"/>
                  </a:lnTo>
                  <a:lnTo>
                    <a:pt x="21" y="15"/>
                  </a:lnTo>
                  <a:lnTo>
                    <a:pt x="26" y="0"/>
                  </a:lnTo>
                  <a:lnTo>
                    <a:pt x="11" y="7"/>
                  </a:lnTo>
                  <a:lnTo>
                    <a:pt x="17"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5" name="Freeform 311">
              <a:extLst>
                <a:ext uri="{FF2B5EF4-FFF2-40B4-BE49-F238E27FC236}">
                  <a16:creationId xmlns:a16="http://schemas.microsoft.com/office/drawing/2014/main" id="{330F75C2-E2AE-43CF-84E9-B3273D1CD5A6}"/>
                </a:ext>
              </a:extLst>
            </p:cNvPr>
            <p:cNvSpPr>
              <a:spLocks/>
            </p:cNvSpPr>
            <p:nvPr/>
          </p:nvSpPr>
          <p:spPr bwMode="auto">
            <a:xfrm>
              <a:off x="1275" y="3839"/>
              <a:ext cx="20" cy="18"/>
            </a:xfrm>
            <a:custGeom>
              <a:avLst/>
              <a:gdLst>
                <a:gd name="T0" fmla="*/ 2 w 40"/>
                <a:gd name="T1" fmla="*/ 0 h 36"/>
                <a:gd name="T2" fmla="*/ 0 w 40"/>
                <a:gd name="T3" fmla="*/ 9 h 36"/>
                <a:gd name="T4" fmla="*/ 0 w 40"/>
                <a:gd name="T5" fmla="*/ 18 h 36"/>
                <a:gd name="T6" fmla="*/ 4 w 40"/>
                <a:gd name="T7" fmla="*/ 28 h 36"/>
                <a:gd name="T8" fmla="*/ 9 w 40"/>
                <a:gd name="T9" fmla="*/ 34 h 36"/>
                <a:gd name="T10" fmla="*/ 19 w 40"/>
                <a:gd name="T11" fmla="*/ 36 h 36"/>
                <a:gd name="T12" fmla="*/ 25 w 40"/>
                <a:gd name="T13" fmla="*/ 36 h 36"/>
                <a:gd name="T14" fmla="*/ 32 w 40"/>
                <a:gd name="T15" fmla="*/ 33 h 36"/>
                <a:gd name="T16" fmla="*/ 40 w 40"/>
                <a:gd name="T17" fmla="*/ 31 h 36"/>
                <a:gd name="T18" fmla="*/ 34 w 40"/>
                <a:gd name="T19" fmla="*/ 18 h 36"/>
                <a:gd name="T20" fmla="*/ 29 w 40"/>
                <a:gd name="T21" fmla="*/ 21 h 36"/>
                <a:gd name="T22" fmla="*/ 24 w 40"/>
                <a:gd name="T23" fmla="*/ 22 h 36"/>
                <a:gd name="T24" fmla="*/ 21 w 40"/>
                <a:gd name="T25" fmla="*/ 23 h 36"/>
                <a:gd name="T26" fmla="*/ 15 w 40"/>
                <a:gd name="T27" fmla="*/ 22 h 36"/>
                <a:gd name="T28" fmla="*/ 15 w 40"/>
                <a:gd name="T29" fmla="*/ 17 h 36"/>
                <a:gd name="T30" fmla="*/ 15 w 40"/>
                <a:gd name="T31" fmla="*/ 11 h 36"/>
                <a:gd name="T32" fmla="*/ 15 w 40"/>
                <a:gd name="T33" fmla="*/ 7 h 36"/>
                <a:gd name="T34" fmla="*/ 15 w 40"/>
                <a:gd name="T35" fmla="*/ 2 h 36"/>
                <a:gd name="T36" fmla="*/ 2 w 40"/>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6">
                  <a:moveTo>
                    <a:pt x="2" y="0"/>
                  </a:moveTo>
                  <a:lnTo>
                    <a:pt x="0" y="9"/>
                  </a:lnTo>
                  <a:lnTo>
                    <a:pt x="0" y="18"/>
                  </a:lnTo>
                  <a:lnTo>
                    <a:pt x="4" y="28"/>
                  </a:lnTo>
                  <a:lnTo>
                    <a:pt x="9" y="34"/>
                  </a:lnTo>
                  <a:lnTo>
                    <a:pt x="19" y="36"/>
                  </a:lnTo>
                  <a:lnTo>
                    <a:pt x="25" y="36"/>
                  </a:lnTo>
                  <a:lnTo>
                    <a:pt x="32" y="33"/>
                  </a:lnTo>
                  <a:lnTo>
                    <a:pt x="40" y="31"/>
                  </a:lnTo>
                  <a:lnTo>
                    <a:pt x="34" y="18"/>
                  </a:lnTo>
                  <a:lnTo>
                    <a:pt x="29" y="21"/>
                  </a:lnTo>
                  <a:lnTo>
                    <a:pt x="24" y="22"/>
                  </a:lnTo>
                  <a:lnTo>
                    <a:pt x="21" y="23"/>
                  </a:lnTo>
                  <a:lnTo>
                    <a:pt x="15" y="22"/>
                  </a:lnTo>
                  <a:lnTo>
                    <a:pt x="15" y="17"/>
                  </a:lnTo>
                  <a:lnTo>
                    <a:pt x="15" y="11"/>
                  </a:lnTo>
                  <a:lnTo>
                    <a:pt x="15" y="7"/>
                  </a:lnTo>
                  <a:lnTo>
                    <a:pt x="15"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6" name="Freeform 312">
              <a:extLst>
                <a:ext uri="{FF2B5EF4-FFF2-40B4-BE49-F238E27FC236}">
                  <a16:creationId xmlns:a16="http://schemas.microsoft.com/office/drawing/2014/main" id="{45DC63CC-7F18-4F32-A4AD-CF4B6897B282}"/>
                </a:ext>
              </a:extLst>
            </p:cNvPr>
            <p:cNvSpPr>
              <a:spLocks/>
            </p:cNvSpPr>
            <p:nvPr/>
          </p:nvSpPr>
          <p:spPr bwMode="auto">
            <a:xfrm>
              <a:off x="1254" y="3815"/>
              <a:ext cx="29" cy="25"/>
            </a:xfrm>
            <a:custGeom>
              <a:avLst/>
              <a:gdLst>
                <a:gd name="T0" fmla="*/ 31 w 58"/>
                <a:gd name="T1" fmla="*/ 1 h 49"/>
                <a:gd name="T2" fmla="*/ 35 w 58"/>
                <a:gd name="T3" fmla="*/ 13 h 49"/>
                <a:gd name="T4" fmla="*/ 41 w 58"/>
                <a:gd name="T5" fmla="*/ 15 h 49"/>
                <a:gd name="T6" fmla="*/ 46 w 58"/>
                <a:gd name="T7" fmla="*/ 22 h 49"/>
                <a:gd name="T8" fmla="*/ 43 w 58"/>
                <a:gd name="T9" fmla="*/ 47 h 49"/>
                <a:gd name="T10" fmla="*/ 56 w 58"/>
                <a:gd name="T11" fmla="*/ 49 h 49"/>
                <a:gd name="T12" fmla="*/ 58 w 58"/>
                <a:gd name="T13" fmla="*/ 37 h 49"/>
                <a:gd name="T14" fmla="*/ 58 w 58"/>
                <a:gd name="T15" fmla="*/ 27 h 49"/>
                <a:gd name="T16" fmla="*/ 57 w 58"/>
                <a:gd name="T17" fmla="*/ 18 h 49"/>
                <a:gd name="T18" fmla="*/ 53 w 58"/>
                <a:gd name="T19" fmla="*/ 5 h 49"/>
                <a:gd name="T20" fmla="*/ 48 w 58"/>
                <a:gd name="T21" fmla="*/ 3 h 49"/>
                <a:gd name="T22" fmla="*/ 43 w 58"/>
                <a:gd name="T23" fmla="*/ 1 h 49"/>
                <a:gd name="T24" fmla="*/ 38 w 58"/>
                <a:gd name="T25" fmla="*/ 0 h 49"/>
                <a:gd name="T26" fmla="*/ 33 w 58"/>
                <a:gd name="T27" fmla="*/ 1 h 49"/>
                <a:gd name="T28" fmla="*/ 38 w 58"/>
                <a:gd name="T29" fmla="*/ 13 h 49"/>
                <a:gd name="T30" fmla="*/ 31 w 58"/>
                <a:gd name="T31" fmla="*/ 1 h 49"/>
                <a:gd name="T32" fmla="*/ 0 w 58"/>
                <a:gd name="T33" fmla="*/ 19 h 49"/>
                <a:gd name="T34" fmla="*/ 35 w 58"/>
                <a:gd name="T35" fmla="*/ 13 h 49"/>
                <a:gd name="T36" fmla="*/ 31 w 58"/>
                <a:gd name="T3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49">
                  <a:moveTo>
                    <a:pt x="31" y="1"/>
                  </a:moveTo>
                  <a:lnTo>
                    <a:pt x="35" y="13"/>
                  </a:lnTo>
                  <a:lnTo>
                    <a:pt x="41" y="15"/>
                  </a:lnTo>
                  <a:lnTo>
                    <a:pt x="46" y="22"/>
                  </a:lnTo>
                  <a:lnTo>
                    <a:pt x="43" y="47"/>
                  </a:lnTo>
                  <a:lnTo>
                    <a:pt x="56" y="49"/>
                  </a:lnTo>
                  <a:lnTo>
                    <a:pt x="58" y="37"/>
                  </a:lnTo>
                  <a:lnTo>
                    <a:pt x="58" y="27"/>
                  </a:lnTo>
                  <a:lnTo>
                    <a:pt x="57" y="18"/>
                  </a:lnTo>
                  <a:lnTo>
                    <a:pt x="53" y="5"/>
                  </a:lnTo>
                  <a:lnTo>
                    <a:pt x="48" y="3"/>
                  </a:lnTo>
                  <a:lnTo>
                    <a:pt x="43" y="1"/>
                  </a:lnTo>
                  <a:lnTo>
                    <a:pt x="38" y="0"/>
                  </a:lnTo>
                  <a:lnTo>
                    <a:pt x="33" y="1"/>
                  </a:lnTo>
                  <a:lnTo>
                    <a:pt x="38" y="13"/>
                  </a:lnTo>
                  <a:lnTo>
                    <a:pt x="31" y="1"/>
                  </a:lnTo>
                  <a:lnTo>
                    <a:pt x="0" y="19"/>
                  </a:lnTo>
                  <a:lnTo>
                    <a:pt x="35" y="13"/>
                  </a:lnTo>
                  <a:lnTo>
                    <a:pt x="3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7" name="Freeform 313">
              <a:extLst>
                <a:ext uri="{FF2B5EF4-FFF2-40B4-BE49-F238E27FC236}">
                  <a16:creationId xmlns:a16="http://schemas.microsoft.com/office/drawing/2014/main" id="{D6450670-4523-472F-9CBC-5997FAC8B1A9}"/>
                </a:ext>
              </a:extLst>
            </p:cNvPr>
            <p:cNvSpPr>
              <a:spLocks/>
            </p:cNvSpPr>
            <p:nvPr/>
          </p:nvSpPr>
          <p:spPr bwMode="auto">
            <a:xfrm>
              <a:off x="1269" y="3808"/>
              <a:ext cx="21" cy="14"/>
            </a:xfrm>
            <a:custGeom>
              <a:avLst/>
              <a:gdLst>
                <a:gd name="T0" fmla="*/ 25 w 40"/>
                <a:gd name="T1" fmla="*/ 8 h 28"/>
                <a:gd name="T2" fmla="*/ 27 w 40"/>
                <a:gd name="T3" fmla="*/ 0 h 28"/>
                <a:gd name="T4" fmla="*/ 0 w 40"/>
                <a:gd name="T5" fmla="*/ 16 h 28"/>
                <a:gd name="T6" fmla="*/ 7 w 40"/>
                <a:gd name="T7" fmla="*/ 28 h 28"/>
                <a:gd name="T8" fmla="*/ 34 w 40"/>
                <a:gd name="T9" fmla="*/ 12 h 28"/>
                <a:gd name="T10" fmla="*/ 38 w 40"/>
                <a:gd name="T11" fmla="*/ 3 h 28"/>
                <a:gd name="T12" fmla="*/ 34 w 40"/>
                <a:gd name="T13" fmla="*/ 12 h 28"/>
                <a:gd name="T14" fmla="*/ 40 w 40"/>
                <a:gd name="T15" fmla="*/ 9 h 28"/>
                <a:gd name="T16" fmla="*/ 38 w 40"/>
                <a:gd name="T17" fmla="*/ 3 h 28"/>
                <a:gd name="T18" fmla="*/ 25 w 40"/>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25" y="8"/>
                  </a:moveTo>
                  <a:lnTo>
                    <a:pt x="27" y="0"/>
                  </a:lnTo>
                  <a:lnTo>
                    <a:pt x="0" y="16"/>
                  </a:lnTo>
                  <a:lnTo>
                    <a:pt x="7" y="28"/>
                  </a:lnTo>
                  <a:lnTo>
                    <a:pt x="34" y="12"/>
                  </a:lnTo>
                  <a:lnTo>
                    <a:pt x="38" y="3"/>
                  </a:lnTo>
                  <a:lnTo>
                    <a:pt x="34" y="12"/>
                  </a:lnTo>
                  <a:lnTo>
                    <a:pt x="40" y="9"/>
                  </a:lnTo>
                  <a:lnTo>
                    <a:pt x="38" y="3"/>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8" name="Freeform 314">
              <a:extLst>
                <a:ext uri="{FF2B5EF4-FFF2-40B4-BE49-F238E27FC236}">
                  <a16:creationId xmlns:a16="http://schemas.microsoft.com/office/drawing/2014/main" id="{E01153CA-F50A-4B50-BCA1-FDDDA3C90A14}"/>
                </a:ext>
              </a:extLst>
            </p:cNvPr>
            <p:cNvSpPr>
              <a:spLocks/>
            </p:cNvSpPr>
            <p:nvPr/>
          </p:nvSpPr>
          <p:spPr bwMode="auto">
            <a:xfrm>
              <a:off x="1257" y="3741"/>
              <a:ext cx="31" cy="71"/>
            </a:xfrm>
            <a:custGeom>
              <a:avLst/>
              <a:gdLst>
                <a:gd name="T0" fmla="*/ 10 w 62"/>
                <a:gd name="T1" fmla="*/ 16 h 142"/>
                <a:gd name="T2" fmla="*/ 0 w 62"/>
                <a:gd name="T3" fmla="*/ 12 h 142"/>
                <a:gd name="T4" fmla="*/ 49 w 62"/>
                <a:gd name="T5" fmla="*/ 142 h 142"/>
                <a:gd name="T6" fmla="*/ 62 w 62"/>
                <a:gd name="T7" fmla="*/ 137 h 142"/>
                <a:gd name="T8" fmla="*/ 13 w 62"/>
                <a:gd name="T9" fmla="*/ 8 h 142"/>
                <a:gd name="T10" fmla="*/ 3 w 62"/>
                <a:gd name="T11" fmla="*/ 4 h 142"/>
                <a:gd name="T12" fmla="*/ 13 w 62"/>
                <a:gd name="T13" fmla="*/ 8 h 142"/>
                <a:gd name="T14" fmla="*/ 10 w 62"/>
                <a:gd name="T15" fmla="*/ 0 h 142"/>
                <a:gd name="T16" fmla="*/ 3 w 62"/>
                <a:gd name="T17" fmla="*/ 4 h 142"/>
                <a:gd name="T18" fmla="*/ 10 w 62"/>
                <a:gd name="T19" fmla="*/ 1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42">
                  <a:moveTo>
                    <a:pt x="10" y="16"/>
                  </a:moveTo>
                  <a:lnTo>
                    <a:pt x="0" y="12"/>
                  </a:lnTo>
                  <a:lnTo>
                    <a:pt x="49" y="142"/>
                  </a:lnTo>
                  <a:lnTo>
                    <a:pt x="62" y="137"/>
                  </a:lnTo>
                  <a:lnTo>
                    <a:pt x="13" y="8"/>
                  </a:lnTo>
                  <a:lnTo>
                    <a:pt x="3" y="4"/>
                  </a:lnTo>
                  <a:lnTo>
                    <a:pt x="13" y="8"/>
                  </a:lnTo>
                  <a:lnTo>
                    <a:pt x="10" y="0"/>
                  </a:lnTo>
                  <a:lnTo>
                    <a:pt x="3" y="4"/>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99" name="Freeform 315">
              <a:extLst>
                <a:ext uri="{FF2B5EF4-FFF2-40B4-BE49-F238E27FC236}">
                  <a16:creationId xmlns:a16="http://schemas.microsoft.com/office/drawing/2014/main" id="{B3948BC7-2E6B-4158-AF2E-F5AA207D82EB}"/>
                </a:ext>
              </a:extLst>
            </p:cNvPr>
            <p:cNvSpPr>
              <a:spLocks/>
            </p:cNvSpPr>
            <p:nvPr/>
          </p:nvSpPr>
          <p:spPr bwMode="auto">
            <a:xfrm>
              <a:off x="1243" y="3743"/>
              <a:ext cx="19" cy="15"/>
            </a:xfrm>
            <a:custGeom>
              <a:avLst/>
              <a:gdLst>
                <a:gd name="T0" fmla="*/ 3 w 39"/>
                <a:gd name="T1" fmla="*/ 28 h 29"/>
                <a:gd name="T2" fmla="*/ 7 w 39"/>
                <a:gd name="T3" fmla="*/ 28 h 29"/>
                <a:gd name="T4" fmla="*/ 39 w 39"/>
                <a:gd name="T5" fmla="*/ 12 h 29"/>
                <a:gd name="T6" fmla="*/ 32 w 39"/>
                <a:gd name="T7" fmla="*/ 0 h 29"/>
                <a:gd name="T8" fmla="*/ 0 w 39"/>
                <a:gd name="T9" fmla="*/ 16 h 29"/>
                <a:gd name="T10" fmla="*/ 3 w 39"/>
                <a:gd name="T11" fmla="*/ 16 h 29"/>
                <a:gd name="T12" fmla="*/ 3 w 39"/>
                <a:gd name="T13" fmla="*/ 28 h 29"/>
                <a:gd name="T14" fmla="*/ 4 w 39"/>
                <a:gd name="T15" fmla="*/ 29 h 29"/>
                <a:gd name="T16" fmla="*/ 7 w 39"/>
                <a:gd name="T17" fmla="*/ 28 h 29"/>
                <a:gd name="T18" fmla="*/ 3 w 39"/>
                <a:gd name="T19"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9">
                  <a:moveTo>
                    <a:pt x="3" y="28"/>
                  </a:moveTo>
                  <a:lnTo>
                    <a:pt x="7" y="28"/>
                  </a:lnTo>
                  <a:lnTo>
                    <a:pt x="39" y="12"/>
                  </a:lnTo>
                  <a:lnTo>
                    <a:pt x="32" y="0"/>
                  </a:lnTo>
                  <a:lnTo>
                    <a:pt x="0" y="16"/>
                  </a:lnTo>
                  <a:lnTo>
                    <a:pt x="3" y="16"/>
                  </a:lnTo>
                  <a:lnTo>
                    <a:pt x="3" y="28"/>
                  </a:lnTo>
                  <a:lnTo>
                    <a:pt x="4" y="29"/>
                  </a:lnTo>
                  <a:lnTo>
                    <a:pt x="7" y="28"/>
                  </a:lnTo>
                  <a:lnTo>
                    <a:pt x="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00" name="Freeform 316">
              <a:extLst>
                <a:ext uri="{FF2B5EF4-FFF2-40B4-BE49-F238E27FC236}">
                  <a16:creationId xmlns:a16="http://schemas.microsoft.com/office/drawing/2014/main" id="{5B440689-1E52-422D-8739-A5A08C1B5EEC}"/>
                </a:ext>
              </a:extLst>
            </p:cNvPr>
            <p:cNvSpPr>
              <a:spLocks/>
            </p:cNvSpPr>
            <p:nvPr/>
          </p:nvSpPr>
          <p:spPr bwMode="auto">
            <a:xfrm>
              <a:off x="1209" y="3746"/>
              <a:ext cx="36" cy="11"/>
            </a:xfrm>
            <a:custGeom>
              <a:avLst/>
              <a:gdLst>
                <a:gd name="T0" fmla="*/ 12 w 71"/>
                <a:gd name="T1" fmla="*/ 12 h 23"/>
                <a:gd name="T2" fmla="*/ 6 w 71"/>
                <a:gd name="T3" fmla="*/ 15 h 23"/>
                <a:gd name="T4" fmla="*/ 71 w 71"/>
                <a:gd name="T5" fmla="*/ 23 h 23"/>
                <a:gd name="T6" fmla="*/ 71 w 71"/>
                <a:gd name="T7" fmla="*/ 11 h 23"/>
                <a:gd name="T8" fmla="*/ 6 w 71"/>
                <a:gd name="T9" fmla="*/ 1 h 23"/>
                <a:gd name="T10" fmla="*/ 0 w 71"/>
                <a:gd name="T11" fmla="*/ 5 h 23"/>
                <a:gd name="T12" fmla="*/ 6 w 71"/>
                <a:gd name="T13" fmla="*/ 1 h 23"/>
                <a:gd name="T14" fmla="*/ 3 w 71"/>
                <a:gd name="T15" fmla="*/ 0 h 23"/>
                <a:gd name="T16" fmla="*/ 0 w 71"/>
                <a:gd name="T17" fmla="*/ 5 h 23"/>
                <a:gd name="T18" fmla="*/ 12 w 71"/>
                <a:gd name="T1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3">
                  <a:moveTo>
                    <a:pt x="12" y="12"/>
                  </a:moveTo>
                  <a:lnTo>
                    <a:pt x="6" y="15"/>
                  </a:lnTo>
                  <a:lnTo>
                    <a:pt x="71" y="23"/>
                  </a:lnTo>
                  <a:lnTo>
                    <a:pt x="71" y="11"/>
                  </a:lnTo>
                  <a:lnTo>
                    <a:pt x="6" y="1"/>
                  </a:lnTo>
                  <a:lnTo>
                    <a:pt x="0" y="5"/>
                  </a:lnTo>
                  <a:lnTo>
                    <a:pt x="6" y="1"/>
                  </a:lnTo>
                  <a:lnTo>
                    <a:pt x="3" y="0"/>
                  </a:lnTo>
                  <a:lnTo>
                    <a:pt x="0" y="5"/>
                  </a:lnTo>
                  <a:lnTo>
                    <a:pt x="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01" name="Rectangle 317">
              <a:extLst>
                <a:ext uri="{FF2B5EF4-FFF2-40B4-BE49-F238E27FC236}">
                  <a16:creationId xmlns:a16="http://schemas.microsoft.com/office/drawing/2014/main" id="{13D186B5-9A73-4B97-8CC1-16717379F469}"/>
                </a:ext>
              </a:extLst>
            </p:cNvPr>
            <p:cNvSpPr>
              <a:spLocks noChangeArrowheads="1"/>
            </p:cNvSpPr>
            <p:nvPr/>
          </p:nvSpPr>
          <p:spPr bwMode="auto">
            <a:xfrm>
              <a:off x="621" y="3587"/>
              <a:ext cx="81" cy="11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02" name="Freeform 318">
              <a:extLst>
                <a:ext uri="{FF2B5EF4-FFF2-40B4-BE49-F238E27FC236}">
                  <a16:creationId xmlns:a16="http://schemas.microsoft.com/office/drawing/2014/main" id="{89CFD8E7-6366-4988-9F03-4A4D1A63D87D}"/>
                </a:ext>
              </a:extLst>
            </p:cNvPr>
            <p:cNvSpPr>
              <a:spLocks/>
            </p:cNvSpPr>
            <p:nvPr/>
          </p:nvSpPr>
          <p:spPr bwMode="auto">
            <a:xfrm>
              <a:off x="621" y="3583"/>
              <a:ext cx="85" cy="8"/>
            </a:xfrm>
            <a:custGeom>
              <a:avLst/>
              <a:gdLst>
                <a:gd name="T0" fmla="*/ 170 w 170"/>
                <a:gd name="T1" fmla="*/ 6 h 14"/>
                <a:gd name="T2" fmla="*/ 162 w 170"/>
                <a:gd name="T3" fmla="*/ 0 h 14"/>
                <a:gd name="T4" fmla="*/ 0 w 170"/>
                <a:gd name="T5" fmla="*/ 0 h 14"/>
                <a:gd name="T6" fmla="*/ 0 w 170"/>
                <a:gd name="T7" fmla="*/ 14 h 14"/>
                <a:gd name="T8" fmla="*/ 162 w 170"/>
                <a:gd name="T9" fmla="*/ 14 h 14"/>
                <a:gd name="T10" fmla="*/ 155 w 170"/>
                <a:gd name="T11" fmla="*/ 6 h 14"/>
                <a:gd name="T12" fmla="*/ 170 w 170"/>
                <a:gd name="T13" fmla="*/ 6 h 14"/>
                <a:gd name="T14" fmla="*/ 170 w 170"/>
                <a:gd name="T15" fmla="*/ 0 h 14"/>
                <a:gd name="T16" fmla="*/ 162 w 170"/>
                <a:gd name="T17" fmla="*/ 0 h 14"/>
                <a:gd name="T18" fmla="*/ 170 w 170"/>
                <a:gd name="T1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
                  <a:moveTo>
                    <a:pt x="170" y="6"/>
                  </a:moveTo>
                  <a:lnTo>
                    <a:pt x="162" y="0"/>
                  </a:lnTo>
                  <a:lnTo>
                    <a:pt x="0" y="0"/>
                  </a:lnTo>
                  <a:lnTo>
                    <a:pt x="0" y="14"/>
                  </a:lnTo>
                  <a:lnTo>
                    <a:pt x="162" y="14"/>
                  </a:lnTo>
                  <a:lnTo>
                    <a:pt x="155" y="6"/>
                  </a:lnTo>
                  <a:lnTo>
                    <a:pt x="170" y="6"/>
                  </a:lnTo>
                  <a:lnTo>
                    <a:pt x="170" y="0"/>
                  </a:lnTo>
                  <a:lnTo>
                    <a:pt x="162" y="0"/>
                  </a:lnTo>
                  <a:lnTo>
                    <a:pt x="17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03" name="Freeform 319">
              <a:extLst>
                <a:ext uri="{FF2B5EF4-FFF2-40B4-BE49-F238E27FC236}">
                  <a16:creationId xmlns:a16="http://schemas.microsoft.com/office/drawing/2014/main" id="{700F98E3-0D9C-4C68-BAD2-664E21F5C194}"/>
                </a:ext>
              </a:extLst>
            </p:cNvPr>
            <p:cNvSpPr>
              <a:spLocks/>
            </p:cNvSpPr>
            <p:nvPr/>
          </p:nvSpPr>
          <p:spPr bwMode="auto">
            <a:xfrm>
              <a:off x="699" y="3587"/>
              <a:ext cx="7" cy="121"/>
            </a:xfrm>
            <a:custGeom>
              <a:avLst/>
              <a:gdLst>
                <a:gd name="T0" fmla="*/ 7 w 15"/>
                <a:gd name="T1" fmla="*/ 242 h 242"/>
                <a:gd name="T2" fmla="*/ 15 w 15"/>
                <a:gd name="T3" fmla="*/ 234 h 242"/>
                <a:gd name="T4" fmla="*/ 15 w 15"/>
                <a:gd name="T5" fmla="*/ 0 h 242"/>
                <a:gd name="T6" fmla="*/ 0 w 15"/>
                <a:gd name="T7" fmla="*/ 0 h 242"/>
                <a:gd name="T8" fmla="*/ 0 w 15"/>
                <a:gd name="T9" fmla="*/ 234 h 242"/>
                <a:gd name="T10" fmla="*/ 7 w 15"/>
                <a:gd name="T11" fmla="*/ 227 h 242"/>
                <a:gd name="T12" fmla="*/ 7 w 15"/>
                <a:gd name="T13" fmla="*/ 242 h 242"/>
                <a:gd name="T14" fmla="*/ 15 w 15"/>
                <a:gd name="T15" fmla="*/ 242 h 242"/>
                <a:gd name="T16" fmla="*/ 15 w 15"/>
                <a:gd name="T17" fmla="*/ 234 h 242"/>
                <a:gd name="T18" fmla="*/ 7 w 15"/>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42">
                  <a:moveTo>
                    <a:pt x="7" y="242"/>
                  </a:moveTo>
                  <a:lnTo>
                    <a:pt x="15" y="234"/>
                  </a:lnTo>
                  <a:lnTo>
                    <a:pt x="15" y="0"/>
                  </a:lnTo>
                  <a:lnTo>
                    <a:pt x="0" y="0"/>
                  </a:lnTo>
                  <a:lnTo>
                    <a:pt x="0" y="234"/>
                  </a:lnTo>
                  <a:lnTo>
                    <a:pt x="7" y="227"/>
                  </a:lnTo>
                  <a:lnTo>
                    <a:pt x="7" y="242"/>
                  </a:lnTo>
                  <a:lnTo>
                    <a:pt x="15" y="242"/>
                  </a:lnTo>
                  <a:lnTo>
                    <a:pt x="15" y="234"/>
                  </a:lnTo>
                  <a:lnTo>
                    <a:pt x="7"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04" name="Freeform 320">
              <a:extLst>
                <a:ext uri="{FF2B5EF4-FFF2-40B4-BE49-F238E27FC236}">
                  <a16:creationId xmlns:a16="http://schemas.microsoft.com/office/drawing/2014/main" id="{53D45007-FBDD-4B49-815F-B25F76C1BAEF}"/>
                </a:ext>
              </a:extLst>
            </p:cNvPr>
            <p:cNvSpPr>
              <a:spLocks/>
            </p:cNvSpPr>
            <p:nvPr/>
          </p:nvSpPr>
          <p:spPr bwMode="auto">
            <a:xfrm>
              <a:off x="617" y="3700"/>
              <a:ext cx="85" cy="8"/>
            </a:xfrm>
            <a:custGeom>
              <a:avLst/>
              <a:gdLst>
                <a:gd name="T0" fmla="*/ 0 w 169"/>
                <a:gd name="T1" fmla="*/ 7 h 15"/>
                <a:gd name="T2" fmla="*/ 7 w 169"/>
                <a:gd name="T3" fmla="*/ 15 h 15"/>
                <a:gd name="T4" fmla="*/ 169 w 169"/>
                <a:gd name="T5" fmla="*/ 15 h 15"/>
                <a:gd name="T6" fmla="*/ 169 w 169"/>
                <a:gd name="T7" fmla="*/ 0 h 15"/>
                <a:gd name="T8" fmla="*/ 7 w 169"/>
                <a:gd name="T9" fmla="*/ 0 h 15"/>
                <a:gd name="T10" fmla="*/ 15 w 169"/>
                <a:gd name="T11" fmla="*/ 7 h 15"/>
                <a:gd name="T12" fmla="*/ 0 w 169"/>
                <a:gd name="T13" fmla="*/ 7 h 15"/>
                <a:gd name="T14" fmla="*/ 0 w 169"/>
                <a:gd name="T15" fmla="*/ 15 h 15"/>
                <a:gd name="T16" fmla="*/ 7 w 169"/>
                <a:gd name="T17" fmla="*/ 15 h 15"/>
                <a:gd name="T18" fmla="*/ 0 w 169"/>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5">
                  <a:moveTo>
                    <a:pt x="0" y="7"/>
                  </a:moveTo>
                  <a:lnTo>
                    <a:pt x="7" y="15"/>
                  </a:lnTo>
                  <a:lnTo>
                    <a:pt x="169" y="15"/>
                  </a:lnTo>
                  <a:lnTo>
                    <a:pt x="169"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05" name="Freeform 321">
              <a:extLst>
                <a:ext uri="{FF2B5EF4-FFF2-40B4-BE49-F238E27FC236}">
                  <a16:creationId xmlns:a16="http://schemas.microsoft.com/office/drawing/2014/main" id="{E0AC20C4-9725-46BE-AAA6-C08B71FF5A11}"/>
                </a:ext>
              </a:extLst>
            </p:cNvPr>
            <p:cNvSpPr>
              <a:spLocks/>
            </p:cNvSpPr>
            <p:nvPr/>
          </p:nvSpPr>
          <p:spPr bwMode="auto">
            <a:xfrm>
              <a:off x="617" y="3583"/>
              <a:ext cx="8" cy="121"/>
            </a:xfrm>
            <a:custGeom>
              <a:avLst/>
              <a:gdLst>
                <a:gd name="T0" fmla="*/ 7 w 15"/>
                <a:gd name="T1" fmla="*/ 0 h 240"/>
                <a:gd name="T2" fmla="*/ 0 w 15"/>
                <a:gd name="T3" fmla="*/ 6 h 240"/>
                <a:gd name="T4" fmla="*/ 0 w 15"/>
                <a:gd name="T5" fmla="*/ 240 h 240"/>
                <a:gd name="T6" fmla="*/ 15 w 15"/>
                <a:gd name="T7" fmla="*/ 240 h 240"/>
                <a:gd name="T8" fmla="*/ 15 w 15"/>
                <a:gd name="T9" fmla="*/ 6 h 240"/>
                <a:gd name="T10" fmla="*/ 7 w 15"/>
                <a:gd name="T11" fmla="*/ 14 h 240"/>
                <a:gd name="T12" fmla="*/ 7 w 15"/>
                <a:gd name="T13" fmla="*/ 0 h 240"/>
                <a:gd name="T14" fmla="*/ 0 w 15"/>
                <a:gd name="T15" fmla="*/ 0 h 240"/>
                <a:gd name="T16" fmla="*/ 0 w 15"/>
                <a:gd name="T17" fmla="*/ 6 h 240"/>
                <a:gd name="T18" fmla="*/ 7 w 15"/>
                <a:gd name="T1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40">
                  <a:moveTo>
                    <a:pt x="7" y="0"/>
                  </a:moveTo>
                  <a:lnTo>
                    <a:pt x="0" y="6"/>
                  </a:lnTo>
                  <a:lnTo>
                    <a:pt x="0" y="240"/>
                  </a:lnTo>
                  <a:lnTo>
                    <a:pt x="15" y="240"/>
                  </a:lnTo>
                  <a:lnTo>
                    <a:pt x="15" y="6"/>
                  </a:lnTo>
                  <a:lnTo>
                    <a:pt x="7" y="14"/>
                  </a:lnTo>
                  <a:lnTo>
                    <a:pt x="7" y="0"/>
                  </a:lnTo>
                  <a:lnTo>
                    <a:pt x="0" y="0"/>
                  </a:lnTo>
                  <a:lnTo>
                    <a:pt x="0"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06" name="Rectangle 322">
              <a:extLst>
                <a:ext uri="{FF2B5EF4-FFF2-40B4-BE49-F238E27FC236}">
                  <a16:creationId xmlns:a16="http://schemas.microsoft.com/office/drawing/2014/main" id="{1B8FDB7C-FF41-422C-A2FC-1902D898AF6F}"/>
                </a:ext>
              </a:extLst>
            </p:cNvPr>
            <p:cNvSpPr>
              <a:spLocks noChangeArrowheads="1"/>
            </p:cNvSpPr>
            <p:nvPr/>
          </p:nvSpPr>
          <p:spPr bwMode="auto">
            <a:xfrm>
              <a:off x="621" y="3715"/>
              <a:ext cx="81" cy="1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07" name="Freeform 323">
              <a:extLst>
                <a:ext uri="{FF2B5EF4-FFF2-40B4-BE49-F238E27FC236}">
                  <a16:creationId xmlns:a16="http://schemas.microsoft.com/office/drawing/2014/main" id="{C1E5487C-2586-4B25-85C8-54927F34A168}"/>
                </a:ext>
              </a:extLst>
            </p:cNvPr>
            <p:cNvSpPr>
              <a:spLocks/>
            </p:cNvSpPr>
            <p:nvPr/>
          </p:nvSpPr>
          <p:spPr bwMode="auto">
            <a:xfrm>
              <a:off x="621" y="3711"/>
              <a:ext cx="85" cy="8"/>
            </a:xfrm>
            <a:custGeom>
              <a:avLst/>
              <a:gdLst>
                <a:gd name="T0" fmla="*/ 170 w 170"/>
                <a:gd name="T1" fmla="*/ 8 h 16"/>
                <a:gd name="T2" fmla="*/ 162 w 170"/>
                <a:gd name="T3" fmla="*/ 0 h 16"/>
                <a:gd name="T4" fmla="*/ 0 w 170"/>
                <a:gd name="T5" fmla="*/ 0 h 16"/>
                <a:gd name="T6" fmla="*/ 0 w 170"/>
                <a:gd name="T7" fmla="*/ 16 h 16"/>
                <a:gd name="T8" fmla="*/ 162 w 170"/>
                <a:gd name="T9" fmla="*/ 16 h 16"/>
                <a:gd name="T10" fmla="*/ 155 w 170"/>
                <a:gd name="T11" fmla="*/ 8 h 16"/>
                <a:gd name="T12" fmla="*/ 170 w 170"/>
                <a:gd name="T13" fmla="*/ 8 h 16"/>
                <a:gd name="T14" fmla="*/ 170 w 170"/>
                <a:gd name="T15" fmla="*/ 0 h 16"/>
                <a:gd name="T16" fmla="*/ 162 w 170"/>
                <a:gd name="T17" fmla="*/ 0 h 16"/>
                <a:gd name="T18" fmla="*/ 170 w 170"/>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6">
                  <a:moveTo>
                    <a:pt x="170" y="8"/>
                  </a:moveTo>
                  <a:lnTo>
                    <a:pt x="162" y="0"/>
                  </a:lnTo>
                  <a:lnTo>
                    <a:pt x="0" y="0"/>
                  </a:lnTo>
                  <a:lnTo>
                    <a:pt x="0" y="16"/>
                  </a:lnTo>
                  <a:lnTo>
                    <a:pt x="162" y="16"/>
                  </a:lnTo>
                  <a:lnTo>
                    <a:pt x="155" y="8"/>
                  </a:lnTo>
                  <a:lnTo>
                    <a:pt x="170" y="8"/>
                  </a:lnTo>
                  <a:lnTo>
                    <a:pt x="170" y="0"/>
                  </a:lnTo>
                  <a:lnTo>
                    <a:pt x="162" y="0"/>
                  </a:lnTo>
                  <a:lnTo>
                    <a:pt x="17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08" name="Freeform 324">
              <a:extLst>
                <a:ext uri="{FF2B5EF4-FFF2-40B4-BE49-F238E27FC236}">
                  <a16:creationId xmlns:a16="http://schemas.microsoft.com/office/drawing/2014/main" id="{5EFF521E-A7D2-4B40-A6E8-72DBA2655001}"/>
                </a:ext>
              </a:extLst>
            </p:cNvPr>
            <p:cNvSpPr>
              <a:spLocks/>
            </p:cNvSpPr>
            <p:nvPr/>
          </p:nvSpPr>
          <p:spPr bwMode="auto">
            <a:xfrm>
              <a:off x="699" y="3715"/>
              <a:ext cx="7" cy="109"/>
            </a:xfrm>
            <a:custGeom>
              <a:avLst/>
              <a:gdLst>
                <a:gd name="T0" fmla="*/ 7 w 15"/>
                <a:gd name="T1" fmla="*/ 219 h 219"/>
                <a:gd name="T2" fmla="*/ 15 w 15"/>
                <a:gd name="T3" fmla="*/ 211 h 219"/>
                <a:gd name="T4" fmla="*/ 15 w 15"/>
                <a:gd name="T5" fmla="*/ 0 h 219"/>
                <a:gd name="T6" fmla="*/ 0 w 15"/>
                <a:gd name="T7" fmla="*/ 0 h 219"/>
                <a:gd name="T8" fmla="*/ 0 w 15"/>
                <a:gd name="T9" fmla="*/ 211 h 219"/>
                <a:gd name="T10" fmla="*/ 7 w 15"/>
                <a:gd name="T11" fmla="*/ 204 h 219"/>
                <a:gd name="T12" fmla="*/ 7 w 15"/>
                <a:gd name="T13" fmla="*/ 219 h 219"/>
                <a:gd name="T14" fmla="*/ 15 w 15"/>
                <a:gd name="T15" fmla="*/ 219 h 219"/>
                <a:gd name="T16" fmla="*/ 15 w 15"/>
                <a:gd name="T17" fmla="*/ 211 h 219"/>
                <a:gd name="T18" fmla="*/ 7 w 15"/>
                <a:gd name="T19"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9">
                  <a:moveTo>
                    <a:pt x="7" y="219"/>
                  </a:moveTo>
                  <a:lnTo>
                    <a:pt x="15" y="211"/>
                  </a:lnTo>
                  <a:lnTo>
                    <a:pt x="15" y="0"/>
                  </a:lnTo>
                  <a:lnTo>
                    <a:pt x="0" y="0"/>
                  </a:lnTo>
                  <a:lnTo>
                    <a:pt x="0" y="211"/>
                  </a:lnTo>
                  <a:lnTo>
                    <a:pt x="7" y="204"/>
                  </a:lnTo>
                  <a:lnTo>
                    <a:pt x="7" y="219"/>
                  </a:lnTo>
                  <a:lnTo>
                    <a:pt x="15" y="219"/>
                  </a:lnTo>
                  <a:lnTo>
                    <a:pt x="15" y="211"/>
                  </a:lnTo>
                  <a:lnTo>
                    <a:pt x="7"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09" name="Freeform 325">
              <a:extLst>
                <a:ext uri="{FF2B5EF4-FFF2-40B4-BE49-F238E27FC236}">
                  <a16:creationId xmlns:a16="http://schemas.microsoft.com/office/drawing/2014/main" id="{0B33BA8B-4A77-4683-9951-2EBB0DDD7892}"/>
                </a:ext>
              </a:extLst>
            </p:cNvPr>
            <p:cNvSpPr>
              <a:spLocks/>
            </p:cNvSpPr>
            <p:nvPr/>
          </p:nvSpPr>
          <p:spPr bwMode="auto">
            <a:xfrm>
              <a:off x="617" y="3816"/>
              <a:ext cx="85" cy="8"/>
            </a:xfrm>
            <a:custGeom>
              <a:avLst/>
              <a:gdLst>
                <a:gd name="T0" fmla="*/ 0 w 169"/>
                <a:gd name="T1" fmla="*/ 7 h 15"/>
                <a:gd name="T2" fmla="*/ 7 w 169"/>
                <a:gd name="T3" fmla="*/ 15 h 15"/>
                <a:gd name="T4" fmla="*/ 169 w 169"/>
                <a:gd name="T5" fmla="*/ 15 h 15"/>
                <a:gd name="T6" fmla="*/ 169 w 169"/>
                <a:gd name="T7" fmla="*/ 0 h 15"/>
                <a:gd name="T8" fmla="*/ 7 w 169"/>
                <a:gd name="T9" fmla="*/ 0 h 15"/>
                <a:gd name="T10" fmla="*/ 15 w 169"/>
                <a:gd name="T11" fmla="*/ 7 h 15"/>
                <a:gd name="T12" fmla="*/ 0 w 169"/>
                <a:gd name="T13" fmla="*/ 7 h 15"/>
                <a:gd name="T14" fmla="*/ 0 w 169"/>
                <a:gd name="T15" fmla="*/ 15 h 15"/>
                <a:gd name="T16" fmla="*/ 7 w 169"/>
                <a:gd name="T17" fmla="*/ 15 h 15"/>
                <a:gd name="T18" fmla="*/ 0 w 169"/>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5">
                  <a:moveTo>
                    <a:pt x="0" y="7"/>
                  </a:moveTo>
                  <a:lnTo>
                    <a:pt x="7" y="15"/>
                  </a:lnTo>
                  <a:lnTo>
                    <a:pt x="169" y="15"/>
                  </a:lnTo>
                  <a:lnTo>
                    <a:pt x="169"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10" name="Freeform 326">
              <a:extLst>
                <a:ext uri="{FF2B5EF4-FFF2-40B4-BE49-F238E27FC236}">
                  <a16:creationId xmlns:a16="http://schemas.microsoft.com/office/drawing/2014/main" id="{E26E5F57-E8FB-4B05-A8A9-344E5730430F}"/>
                </a:ext>
              </a:extLst>
            </p:cNvPr>
            <p:cNvSpPr>
              <a:spLocks/>
            </p:cNvSpPr>
            <p:nvPr/>
          </p:nvSpPr>
          <p:spPr bwMode="auto">
            <a:xfrm>
              <a:off x="617" y="3711"/>
              <a:ext cx="8" cy="109"/>
            </a:xfrm>
            <a:custGeom>
              <a:avLst/>
              <a:gdLst>
                <a:gd name="T0" fmla="*/ 7 w 15"/>
                <a:gd name="T1" fmla="*/ 0 h 219"/>
                <a:gd name="T2" fmla="*/ 0 w 15"/>
                <a:gd name="T3" fmla="*/ 8 h 219"/>
                <a:gd name="T4" fmla="*/ 0 w 15"/>
                <a:gd name="T5" fmla="*/ 219 h 219"/>
                <a:gd name="T6" fmla="*/ 15 w 15"/>
                <a:gd name="T7" fmla="*/ 219 h 219"/>
                <a:gd name="T8" fmla="*/ 15 w 15"/>
                <a:gd name="T9" fmla="*/ 8 h 219"/>
                <a:gd name="T10" fmla="*/ 7 w 15"/>
                <a:gd name="T11" fmla="*/ 16 h 219"/>
                <a:gd name="T12" fmla="*/ 7 w 15"/>
                <a:gd name="T13" fmla="*/ 0 h 219"/>
                <a:gd name="T14" fmla="*/ 0 w 15"/>
                <a:gd name="T15" fmla="*/ 0 h 219"/>
                <a:gd name="T16" fmla="*/ 0 w 15"/>
                <a:gd name="T17" fmla="*/ 8 h 219"/>
                <a:gd name="T18" fmla="*/ 7 w 15"/>
                <a:gd name="T1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9">
                  <a:moveTo>
                    <a:pt x="7" y="0"/>
                  </a:moveTo>
                  <a:lnTo>
                    <a:pt x="0" y="8"/>
                  </a:lnTo>
                  <a:lnTo>
                    <a:pt x="0" y="219"/>
                  </a:lnTo>
                  <a:lnTo>
                    <a:pt x="15" y="219"/>
                  </a:lnTo>
                  <a:lnTo>
                    <a:pt x="15" y="8"/>
                  </a:lnTo>
                  <a:lnTo>
                    <a:pt x="7" y="16"/>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11" name="Rectangle 327">
              <a:extLst>
                <a:ext uri="{FF2B5EF4-FFF2-40B4-BE49-F238E27FC236}">
                  <a16:creationId xmlns:a16="http://schemas.microsoft.com/office/drawing/2014/main" id="{A5BBF859-09D6-4FBA-9162-F70692B8CC27}"/>
                </a:ext>
              </a:extLst>
            </p:cNvPr>
            <p:cNvSpPr>
              <a:spLocks noChangeArrowheads="1"/>
            </p:cNvSpPr>
            <p:nvPr/>
          </p:nvSpPr>
          <p:spPr bwMode="auto">
            <a:xfrm>
              <a:off x="514" y="3773"/>
              <a:ext cx="259"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12" name="Freeform 328">
              <a:extLst>
                <a:ext uri="{FF2B5EF4-FFF2-40B4-BE49-F238E27FC236}">
                  <a16:creationId xmlns:a16="http://schemas.microsoft.com/office/drawing/2014/main" id="{5619FA89-4434-478A-8640-5BFF055B22D0}"/>
                </a:ext>
              </a:extLst>
            </p:cNvPr>
            <p:cNvSpPr>
              <a:spLocks/>
            </p:cNvSpPr>
            <p:nvPr/>
          </p:nvSpPr>
          <p:spPr bwMode="auto">
            <a:xfrm>
              <a:off x="514" y="3770"/>
              <a:ext cx="262" cy="7"/>
            </a:xfrm>
            <a:custGeom>
              <a:avLst/>
              <a:gdLst>
                <a:gd name="T0" fmla="*/ 526 w 526"/>
                <a:gd name="T1" fmla="*/ 7 h 15"/>
                <a:gd name="T2" fmla="*/ 519 w 526"/>
                <a:gd name="T3" fmla="*/ 0 h 15"/>
                <a:gd name="T4" fmla="*/ 0 w 526"/>
                <a:gd name="T5" fmla="*/ 0 h 15"/>
                <a:gd name="T6" fmla="*/ 0 w 526"/>
                <a:gd name="T7" fmla="*/ 15 h 15"/>
                <a:gd name="T8" fmla="*/ 519 w 526"/>
                <a:gd name="T9" fmla="*/ 15 h 15"/>
                <a:gd name="T10" fmla="*/ 511 w 526"/>
                <a:gd name="T11" fmla="*/ 7 h 15"/>
                <a:gd name="T12" fmla="*/ 526 w 526"/>
                <a:gd name="T13" fmla="*/ 7 h 15"/>
                <a:gd name="T14" fmla="*/ 526 w 526"/>
                <a:gd name="T15" fmla="*/ 0 h 15"/>
                <a:gd name="T16" fmla="*/ 519 w 526"/>
                <a:gd name="T17" fmla="*/ 0 h 15"/>
                <a:gd name="T18" fmla="*/ 526 w 52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15">
                  <a:moveTo>
                    <a:pt x="526" y="7"/>
                  </a:moveTo>
                  <a:lnTo>
                    <a:pt x="519" y="0"/>
                  </a:lnTo>
                  <a:lnTo>
                    <a:pt x="0" y="0"/>
                  </a:lnTo>
                  <a:lnTo>
                    <a:pt x="0" y="15"/>
                  </a:lnTo>
                  <a:lnTo>
                    <a:pt x="519" y="15"/>
                  </a:lnTo>
                  <a:lnTo>
                    <a:pt x="511" y="7"/>
                  </a:lnTo>
                  <a:lnTo>
                    <a:pt x="526" y="7"/>
                  </a:lnTo>
                  <a:lnTo>
                    <a:pt x="526" y="0"/>
                  </a:lnTo>
                  <a:lnTo>
                    <a:pt x="519" y="0"/>
                  </a:lnTo>
                  <a:lnTo>
                    <a:pt x="52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13" name="Freeform 329">
              <a:extLst>
                <a:ext uri="{FF2B5EF4-FFF2-40B4-BE49-F238E27FC236}">
                  <a16:creationId xmlns:a16="http://schemas.microsoft.com/office/drawing/2014/main" id="{86561451-D713-4C7F-95D2-EB45D0980B00}"/>
                </a:ext>
              </a:extLst>
            </p:cNvPr>
            <p:cNvSpPr>
              <a:spLocks/>
            </p:cNvSpPr>
            <p:nvPr/>
          </p:nvSpPr>
          <p:spPr bwMode="auto">
            <a:xfrm>
              <a:off x="769" y="3773"/>
              <a:ext cx="7" cy="17"/>
            </a:xfrm>
            <a:custGeom>
              <a:avLst/>
              <a:gdLst>
                <a:gd name="T0" fmla="*/ 8 w 15"/>
                <a:gd name="T1" fmla="*/ 33 h 33"/>
                <a:gd name="T2" fmla="*/ 15 w 15"/>
                <a:gd name="T3" fmla="*/ 26 h 33"/>
                <a:gd name="T4" fmla="*/ 15 w 15"/>
                <a:gd name="T5" fmla="*/ 0 h 33"/>
                <a:gd name="T6" fmla="*/ 0 w 15"/>
                <a:gd name="T7" fmla="*/ 0 h 33"/>
                <a:gd name="T8" fmla="*/ 0 w 15"/>
                <a:gd name="T9" fmla="*/ 26 h 33"/>
                <a:gd name="T10" fmla="*/ 8 w 15"/>
                <a:gd name="T11" fmla="*/ 18 h 33"/>
                <a:gd name="T12" fmla="*/ 8 w 15"/>
                <a:gd name="T13" fmla="*/ 33 h 33"/>
                <a:gd name="T14" fmla="*/ 15 w 15"/>
                <a:gd name="T15" fmla="*/ 33 h 33"/>
                <a:gd name="T16" fmla="*/ 15 w 15"/>
                <a:gd name="T17" fmla="*/ 26 h 33"/>
                <a:gd name="T18" fmla="*/ 8 w 15"/>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3">
                  <a:moveTo>
                    <a:pt x="8" y="33"/>
                  </a:moveTo>
                  <a:lnTo>
                    <a:pt x="15" y="26"/>
                  </a:lnTo>
                  <a:lnTo>
                    <a:pt x="15" y="0"/>
                  </a:lnTo>
                  <a:lnTo>
                    <a:pt x="0" y="0"/>
                  </a:lnTo>
                  <a:lnTo>
                    <a:pt x="0" y="26"/>
                  </a:lnTo>
                  <a:lnTo>
                    <a:pt x="8" y="18"/>
                  </a:lnTo>
                  <a:lnTo>
                    <a:pt x="8" y="33"/>
                  </a:lnTo>
                  <a:lnTo>
                    <a:pt x="15" y="33"/>
                  </a:lnTo>
                  <a:lnTo>
                    <a:pt x="15" y="26"/>
                  </a:lnTo>
                  <a:lnTo>
                    <a:pt x="8"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14" name="Freeform 330">
              <a:extLst>
                <a:ext uri="{FF2B5EF4-FFF2-40B4-BE49-F238E27FC236}">
                  <a16:creationId xmlns:a16="http://schemas.microsoft.com/office/drawing/2014/main" id="{42181694-456A-4A61-ABA0-628E223AA2F9}"/>
                </a:ext>
              </a:extLst>
            </p:cNvPr>
            <p:cNvSpPr>
              <a:spLocks/>
            </p:cNvSpPr>
            <p:nvPr/>
          </p:nvSpPr>
          <p:spPr bwMode="auto">
            <a:xfrm>
              <a:off x="510" y="3783"/>
              <a:ext cx="263" cy="7"/>
            </a:xfrm>
            <a:custGeom>
              <a:avLst/>
              <a:gdLst>
                <a:gd name="T0" fmla="*/ 0 w 527"/>
                <a:gd name="T1" fmla="*/ 8 h 15"/>
                <a:gd name="T2" fmla="*/ 8 w 527"/>
                <a:gd name="T3" fmla="*/ 15 h 15"/>
                <a:gd name="T4" fmla="*/ 527 w 527"/>
                <a:gd name="T5" fmla="*/ 15 h 15"/>
                <a:gd name="T6" fmla="*/ 527 w 527"/>
                <a:gd name="T7" fmla="*/ 0 h 15"/>
                <a:gd name="T8" fmla="*/ 8 w 527"/>
                <a:gd name="T9" fmla="*/ 0 h 15"/>
                <a:gd name="T10" fmla="*/ 15 w 527"/>
                <a:gd name="T11" fmla="*/ 8 h 15"/>
                <a:gd name="T12" fmla="*/ 0 w 527"/>
                <a:gd name="T13" fmla="*/ 8 h 15"/>
                <a:gd name="T14" fmla="*/ 0 w 527"/>
                <a:gd name="T15" fmla="*/ 15 h 15"/>
                <a:gd name="T16" fmla="*/ 8 w 527"/>
                <a:gd name="T17" fmla="*/ 15 h 15"/>
                <a:gd name="T18" fmla="*/ 0 w 527"/>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 h="15">
                  <a:moveTo>
                    <a:pt x="0" y="8"/>
                  </a:moveTo>
                  <a:lnTo>
                    <a:pt x="8" y="15"/>
                  </a:lnTo>
                  <a:lnTo>
                    <a:pt x="527" y="15"/>
                  </a:lnTo>
                  <a:lnTo>
                    <a:pt x="527" y="0"/>
                  </a:lnTo>
                  <a:lnTo>
                    <a:pt x="8" y="0"/>
                  </a:lnTo>
                  <a:lnTo>
                    <a:pt x="15"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15" name="Freeform 331">
              <a:extLst>
                <a:ext uri="{FF2B5EF4-FFF2-40B4-BE49-F238E27FC236}">
                  <a16:creationId xmlns:a16="http://schemas.microsoft.com/office/drawing/2014/main" id="{893DD336-8497-4013-AEDF-F27DA0A02236}"/>
                </a:ext>
              </a:extLst>
            </p:cNvPr>
            <p:cNvSpPr>
              <a:spLocks/>
            </p:cNvSpPr>
            <p:nvPr/>
          </p:nvSpPr>
          <p:spPr bwMode="auto">
            <a:xfrm>
              <a:off x="510" y="3770"/>
              <a:ext cx="7" cy="17"/>
            </a:xfrm>
            <a:custGeom>
              <a:avLst/>
              <a:gdLst>
                <a:gd name="T0" fmla="*/ 8 w 15"/>
                <a:gd name="T1" fmla="*/ 0 h 33"/>
                <a:gd name="T2" fmla="*/ 0 w 15"/>
                <a:gd name="T3" fmla="*/ 7 h 33"/>
                <a:gd name="T4" fmla="*/ 0 w 15"/>
                <a:gd name="T5" fmla="*/ 33 h 33"/>
                <a:gd name="T6" fmla="*/ 15 w 15"/>
                <a:gd name="T7" fmla="*/ 33 h 33"/>
                <a:gd name="T8" fmla="*/ 15 w 15"/>
                <a:gd name="T9" fmla="*/ 7 h 33"/>
                <a:gd name="T10" fmla="*/ 8 w 15"/>
                <a:gd name="T11" fmla="*/ 15 h 33"/>
                <a:gd name="T12" fmla="*/ 8 w 15"/>
                <a:gd name="T13" fmla="*/ 0 h 33"/>
                <a:gd name="T14" fmla="*/ 0 w 15"/>
                <a:gd name="T15" fmla="*/ 0 h 33"/>
                <a:gd name="T16" fmla="*/ 0 w 15"/>
                <a:gd name="T17" fmla="*/ 7 h 33"/>
                <a:gd name="T18" fmla="*/ 8 w 15"/>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3">
                  <a:moveTo>
                    <a:pt x="8" y="0"/>
                  </a:moveTo>
                  <a:lnTo>
                    <a:pt x="0" y="7"/>
                  </a:lnTo>
                  <a:lnTo>
                    <a:pt x="0" y="33"/>
                  </a:lnTo>
                  <a:lnTo>
                    <a:pt x="15" y="33"/>
                  </a:lnTo>
                  <a:lnTo>
                    <a:pt x="15" y="7"/>
                  </a:lnTo>
                  <a:lnTo>
                    <a:pt x="8" y="15"/>
                  </a:lnTo>
                  <a:lnTo>
                    <a:pt x="8" y="0"/>
                  </a:lnTo>
                  <a:lnTo>
                    <a:pt x="0" y="0"/>
                  </a:lnTo>
                  <a:lnTo>
                    <a:pt x="0" y="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16" name="Rectangle 332">
              <a:extLst>
                <a:ext uri="{FF2B5EF4-FFF2-40B4-BE49-F238E27FC236}">
                  <a16:creationId xmlns:a16="http://schemas.microsoft.com/office/drawing/2014/main" id="{FB886EE4-2719-4ABB-A6EE-835965D72054}"/>
                </a:ext>
              </a:extLst>
            </p:cNvPr>
            <p:cNvSpPr>
              <a:spLocks noChangeArrowheads="1"/>
            </p:cNvSpPr>
            <p:nvPr/>
          </p:nvSpPr>
          <p:spPr bwMode="auto">
            <a:xfrm>
              <a:off x="745" y="3783"/>
              <a:ext cx="1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17" name="Freeform 333">
              <a:extLst>
                <a:ext uri="{FF2B5EF4-FFF2-40B4-BE49-F238E27FC236}">
                  <a16:creationId xmlns:a16="http://schemas.microsoft.com/office/drawing/2014/main" id="{C7B66B12-7C21-41F8-96F2-E6FA7B14076B}"/>
                </a:ext>
              </a:extLst>
            </p:cNvPr>
            <p:cNvSpPr>
              <a:spLocks/>
            </p:cNvSpPr>
            <p:nvPr/>
          </p:nvSpPr>
          <p:spPr bwMode="auto">
            <a:xfrm>
              <a:off x="745" y="3779"/>
              <a:ext cx="20" cy="8"/>
            </a:xfrm>
            <a:custGeom>
              <a:avLst/>
              <a:gdLst>
                <a:gd name="T0" fmla="*/ 42 w 42"/>
                <a:gd name="T1" fmla="*/ 7 h 15"/>
                <a:gd name="T2" fmla="*/ 35 w 42"/>
                <a:gd name="T3" fmla="*/ 0 h 15"/>
                <a:gd name="T4" fmla="*/ 0 w 42"/>
                <a:gd name="T5" fmla="*/ 0 h 15"/>
                <a:gd name="T6" fmla="*/ 0 w 42"/>
                <a:gd name="T7" fmla="*/ 15 h 15"/>
                <a:gd name="T8" fmla="*/ 35 w 42"/>
                <a:gd name="T9" fmla="*/ 15 h 15"/>
                <a:gd name="T10" fmla="*/ 27 w 42"/>
                <a:gd name="T11" fmla="*/ 7 h 15"/>
                <a:gd name="T12" fmla="*/ 42 w 42"/>
                <a:gd name="T13" fmla="*/ 7 h 15"/>
                <a:gd name="T14" fmla="*/ 42 w 42"/>
                <a:gd name="T15" fmla="*/ 0 h 15"/>
                <a:gd name="T16" fmla="*/ 35 w 42"/>
                <a:gd name="T17" fmla="*/ 0 h 15"/>
                <a:gd name="T18" fmla="*/ 42 w 42"/>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42" y="7"/>
                  </a:moveTo>
                  <a:lnTo>
                    <a:pt x="35" y="0"/>
                  </a:lnTo>
                  <a:lnTo>
                    <a:pt x="0" y="0"/>
                  </a:lnTo>
                  <a:lnTo>
                    <a:pt x="0" y="15"/>
                  </a:lnTo>
                  <a:lnTo>
                    <a:pt x="35" y="15"/>
                  </a:lnTo>
                  <a:lnTo>
                    <a:pt x="27" y="7"/>
                  </a:lnTo>
                  <a:lnTo>
                    <a:pt x="42" y="7"/>
                  </a:lnTo>
                  <a:lnTo>
                    <a:pt x="42" y="0"/>
                  </a:lnTo>
                  <a:lnTo>
                    <a:pt x="35" y="0"/>
                  </a:lnTo>
                  <a:lnTo>
                    <a:pt x="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18" name="Freeform 334">
              <a:extLst>
                <a:ext uri="{FF2B5EF4-FFF2-40B4-BE49-F238E27FC236}">
                  <a16:creationId xmlns:a16="http://schemas.microsoft.com/office/drawing/2014/main" id="{1E093248-3F86-4586-B2B4-DE3E770D1FDA}"/>
                </a:ext>
              </a:extLst>
            </p:cNvPr>
            <p:cNvSpPr>
              <a:spLocks/>
            </p:cNvSpPr>
            <p:nvPr/>
          </p:nvSpPr>
          <p:spPr bwMode="auto">
            <a:xfrm>
              <a:off x="758" y="3783"/>
              <a:ext cx="7" cy="99"/>
            </a:xfrm>
            <a:custGeom>
              <a:avLst/>
              <a:gdLst>
                <a:gd name="T0" fmla="*/ 8 w 15"/>
                <a:gd name="T1" fmla="*/ 198 h 198"/>
                <a:gd name="T2" fmla="*/ 15 w 15"/>
                <a:gd name="T3" fmla="*/ 191 h 198"/>
                <a:gd name="T4" fmla="*/ 15 w 15"/>
                <a:gd name="T5" fmla="*/ 0 h 198"/>
                <a:gd name="T6" fmla="*/ 0 w 15"/>
                <a:gd name="T7" fmla="*/ 0 h 198"/>
                <a:gd name="T8" fmla="*/ 0 w 15"/>
                <a:gd name="T9" fmla="*/ 191 h 198"/>
                <a:gd name="T10" fmla="*/ 8 w 15"/>
                <a:gd name="T11" fmla="*/ 183 h 198"/>
                <a:gd name="T12" fmla="*/ 8 w 15"/>
                <a:gd name="T13" fmla="*/ 198 h 198"/>
                <a:gd name="T14" fmla="*/ 15 w 15"/>
                <a:gd name="T15" fmla="*/ 198 h 198"/>
                <a:gd name="T16" fmla="*/ 15 w 15"/>
                <a:gd name="T17" fmla="*/ 191 h 198"/>
                <a:gd name="T18" fmla="*/ 8 w 15"/>
                <a:gd name="T1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8">
                  <a:moveTo>
                    <a:pt x="8" y="198"/>
                  </a:moveTo>
                  <a:lnTo>
                    <a:pt x="15" y="191"/>
                  </a:lnTo>
                  <a:lnTo>
                    <a:pt x="15" y="0"/>
                  </a:lnTo>
                  <a:lnTo>
                    <a:pt x="0" y="0"/>
                  </a:lnTo>
                  <a:lnTo>
                    <a:pt x="0" y="191"/>
                  </a:lnTo>
                  <a:lnTo>
                    <a:pt x="8" y="183"/>
                  </a:lnTo>
                  <a:lnTo>
                    <a:pt x="8" y="198"/>
                  </a:lnTo>
                  <a:lnTo>
                    <a:pt x="15" y="198"/>
                  </a:lnTo>
                  <a:lnTo>
                    <a:pt x="15" y="191"/>
                  </a:lnTo>
                  <a:lnTo>
                    <a:pt x="8"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19" name="Freeform 335">
              <a:extLst>
                <a:ext uri="{FF2B5EF4-FFF2-40B4-BE49-F238E27FC236}">
                  <a16:creationId xmlns:a16="http://schemas.microsoft.com/office/drawing/2014/main" id="{3AEAED39-3A22-40D7-8D74-2C6EB28B474E}"/>
                </a:ext>
              </a:extLst>
            </p:cNvPr>
            <p:cNvSpPr>
              <a:spLocks/>
            </p:cNvSpPr>
            <p:nvPr/>
          </p:nvSpPr>
          <p:spPr bwMode="auto">
            <a:xfrm>
              <a:off x="741" y="3874"/>
              <a:ext cx="21" cy="8"/>
            </a:xfrm>
            <a:custGeom>
              <a:avLst/>
              <a:gdLst>
                <a:gd name="T0" fmla="*/ 0 w 43"/>
                <a:gd name="T1" fmla="*/ 8 h 15"/>
                <a:gd name="T2" fmla="*/ 8 w 43"/>
                <a:gd name="T3" fmla="*/ 15 h 15"/>
                <a:gd name="T4" fmla="*/ 43 w 43"/>
                <a:gd name="T5" fmla="*/ 15 h 15"/>
                <a:gd name="T6" fmla="*/ 43 w 43"/>
                <a:gd name="T7" fmla="*/ 0 h 15"/>
                <a:gd name="T8" fmla="*/ 8 w 43"/>
                <a:gd name="T9" fmla="*/ 0 h 15"/>
                <a:gd name="T10" fmla="*/ 15 w 43"/>
                <a:gd name="T11" fmla="*/ 8 h 15"/>
                <a:gd name="T12" fmla="*/ 0 w 43"/>
                <a:gd name="T13" fmla="*/ 8 h 15"/>
                <a:gd name="T14" fmla="*/ 0 w 43"/>
                <a:gd name="T15" fmla="*/ 15 h 15"/>
                <a:gd name="T16" fmla="*/ 8 w 43"/>
                <a:gd name="T17" fmla="*/ 15 h 15"/>
                <a:gd name="T18" fmla="*/ 0 w 43"/>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5">
                  <a:moveTo>
                    <a:pt x="0" y="8"/>
                  </a:moveTo>
                  <a:lnTo>
                    <a:pt x="8" y="15"/>
                  </a:lnTo>
                  <a:lnTo>
                    <a:pt x="43" y="15"/>
                  </a:lnTo>
                  <a:lnTo>
                    <a:pt x="43" y="0"/>
                  </a:lnTo>
                  <a:lnTo>
                    <a:pt x="8" y="0"/>
                  </a:lnTo>
                  <a:lnTo>
                    <a:pt x="15"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20" name="Freeform 336">
              <a:extLst>
                <a:ext uri="{FF2B5EF4-FFF2-40B4-BE49-F238E27FC236}">
                  <a16:creationId xmlns:a16="http://schemas.microsoft.com/office/drawing/2014/main" id="{0D7EF343-1C86-42A0-90BD-FD7F9D0BDC10}"/>
                </a:ext>
              </a:extLst>
            </p:cNvPr>
            <p:cNvSpPr>
              <a:spLocks/>
            </p:cNvSpPr>
            <p:nvPr/>
          </p:nvSpPr>
          <p:spPr bwMode="auto">
            <a:xfrm>
              <a:off x="741" y="3779"/>
              <a:ext cx="7" cy="99"/>
            </a:xfrm>
            <a:custGeom>
              <a:avLst/>
              <a:gdLst>
                <a:gd name="T0" fmla="*/ 8 w 15"/>
                <a:gd name="T1" fmla="*/ 0 h 198"/>
                <a:gd name="T2" fmla="*/ 0 w 15"/>
                <a:gd name="T3" fmla="*/ 7 h 198"/>
                <a:gd name="T4" fmla="*/ 0 w 15"/>
                <a:gd name="T5" fmla="*/ 198 h 198"/>
                <a:gd name="T6" fmla="*/ 15 w 15"/>
                <a:gd name="T7" fmla="*/ 198 h 198"/>
                <a:gd name="T8" fmla="*/ 15 w 15"/>
                <a:gd name="T9" fmla="*/ 7 h 198"/>
                <a:gd name="T10" fmla="*/ 8 w 15"/>
                <a:gd name="T11" fmla="*/ 15 h 198"/>
                <a:gd name="T12" fmla="*/ 8 w 15"/>
                <a:gd name="T13" fmla="*/ 0 h 198"/>
                <a:gd name="T14" fmla="*/ 0 w 15"/>
                <a:gd name="T15" fmla="*/ 0 h 198"/>
                <a:gd name="T16" fmla="*/ 0 w 15"/>
                <a:gd name="T17" fmla="*/ 7 h 198"/>
                <a:gd name="T18" fmla="*/ 8 w 15"/>
                <a:gd name="T1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8">
                  <a:moveTo>
                    <a:pt x="8" y="0"/>
                  </a:moveTo>
                  <a:lnTo>
                    <a:pt x="0" y="7"/>
                  </a:lnTo>
                  <a:lnTo>
                    <a:pt x="0" y="198"/>
                  </a:lnTo>
                  <a:lnTo>
                    <a:pt x="15" y="198"/>
                  </a:lnTo>
                  <a:lnTo>
                    <a:pt x="15" y="7"/>
                  </a:lnTo>
                  <a:lnTo>
                    <a:pt x="8" y="15"/>
                  </a:lnTo>
                  <a:lnTo>
                    <a:pt x="8" y="0"/>
                  </a:lnTo>
                  <a:lnTo>
                    <a:pt x="0" y="0"/>
                  </a:lnTo>
                  <a:lnTo>
                    <a:pt x="0" y="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21" name="Rectangle 337">
              <a:extLst>
                <a:ext uri="{FF2B5EF4-FFF2-40B4-BE49-F238E27FC236}">
                  <a16:creationId xmlns:a16="http://schemas.microsoft.com/office/drawing/2014/main" id="{0B845859-3125-426F-808A-7D164F6350F6}"/>
                </a:ext>
              </a:extLst>
            </p:cNvPr>
            <p:cNvSpPr>
              <a:spLocks noChangeArrowheads="1"/>
            </p:cNvSpPr>
            <p:nvPr/>
          </p:nvSpPr>
          <p:spPr bwMode="auto">
            <a:xfrm>
              <a:off x="714" y="3784"/>
              <a:ext cx="1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22" name="Freeform 338">
              <a:extLst>
                <a:ext uri="{FF2B5EF4-FFF2-40B4-BE49-F238E27FC236}">
                  <a16:creationId xmlns:a16="http://schemas.microsoft.com/office/drawing/2014/main" id="{5EE34538-DC91-475F-BB93-0385E87E7757}"/>
                </a:ext>
              </a:extLst>
            </p:cNvPr>
            <p:cNvSpPr>
              <a:spLocks/>
            </p:cNvSpPr>
            <p:nvPr/>
          </p:nvSpPr>
          <p:spPr bwMode="auto">
            <a:xfrm>
              <a:off x="714" y="3781"/>
              <a:ext cx="20" cy="7"/>
            </a:xfrm>
            <a:custGeom>
              <a:avLst/>
              <a:gdLst>
                <a:gd name="T0" fmla="*/ 41 w 41"/>
                <a:gd name="T1" fmla="*/ 6 h 15"/>
                <a:gd name="T2" fmla="*/ 33 w 41"/>
                <a:gd name="T3" fmla="*/ 0 h 15"/>
                <a:gd name="T4" fmla="*/ 0 w 41"/>
                <a:gd name="T5" fmla="*/ 0 h 15"/>
                <a:gd name="T6" fmla="*/ 0 w 41"/>
                <a:gd name="T7" fmla="*/ 15 h 15"/>
                <a:gd name="T8" fmla="*/ 33 w 41"/>
                <a:gd name="T9" fmla="*/ 15 h 15"/>
                <a:gd name="T10" fmla="*/ 27 w 41"/>
                <a:gd name="T11" fmla="*/ 6 h 15"/>
                <a:gd name="T12" fmla="*/ 41 w 41"/>
                <a:gd name="T13" fmla="*/ 6 h 15"/>
                <a:gd name="T14" fmla="*/ 41 w 41"/>
                <a:gd name="T15" fmla="*/ 0 h 15"/>
                <a:gd name="T16" fmla="*/ 33 w 41"/>
                <a:gd name="T17" fmla="*/ 0 h 15"/>
                <a:gd name="T18" fmla="*/ 41 w 41"/>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41" y="6"/>
                  </a:moveTo>
                  <a:lnTo>
                    <a:pt x="33" y="0"/>
                  </a:lnTo>
                  <a:lnTo>
                    <a:pt x="0" y="0"/>
                  </a:lnTo>
                  <a:lnTo>
                    <a:pt x="0" y="15"/>
                  </a:lnTo>
                  <a:lnTo>
                    <a:pt x="33" y="15"/>
                  </a:lnTo>
                  <a:lnTo>
                    <a:pt x="27" y="6"/>
                  </a:lnTo>
                  <a:lnTo>
                    <a:pt x="41" y="6"/>
                  </a:lnTo>
                  <a:lnTo>
                    <a:pt x="41" y="0"/>
                  </a:lnTo>
                  <a:lnTo>
                    <a:pt x="33" y="0"/>
                  </a:lnTo>
                  <a:lnTo>
                    <a:pt x="4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23" name="Freeform 339">
              <a:extLst>
                <a:ext uri="{FF2B5EF4-FFF2-40B4-BE49-F238E27FC236}">
                  <a16:creationId xmlns:a16="http://schemas.microsoft.com/office/drawing/2014/main" id="{E214E3AC-0CF9-4E01-9A7E-8A37C15D3CA5}"/>
                </a:ext>
              </a:extLst>
            </p:cNvPr>
            <p:cNvSpPr>
              <a:spLocks/>
            </p:cNvSpPr>
            <p:nvPr/>
          </p:nvSpPr>
          <p:spPr bwMode="auto">
            <a:xfrm>
              <a:off x="727" y="3784"/>
              <a:ext cx="7" cy="97"/>
            </a:xfrm>
            <a:custGeom>
              <a:avLst/>
              <a:gdLst>
                <a:gd name="T0" fmla="*/ 6 w 14"/>
                <a:gd name="T1" fmla="*/ 194 h 194"/>
                <a:gd name="T2" fmla="*/ 14 w 14"/>
                <a:gd name="T3" fmla="*/ 187 h 194"/>
                <a:gd name="T4" fmla="*/ 14 w 14"/>
                <a:gd name="T5" fmla="*/ 0 h 194"/>
                <a:gd name="T6" fmla="*/ 0 w 14"/>
                <a:gd name="T7" fmla="*/ 0 h 194"/>
                <a:gd name="T8" fmla="*/ 0 w 14"/>
                <a:gd name="T9" fmla="*/ 187 h 194"/>
                <a:gd name="T10" fmla="*/ 6 w 14"/>
                <a:gd name="T11" fmla="*/ 179 h 194"/>
                <a:gd name="T12" fmla="*/ 6 w 14"/>
                <a:gd name="T13" fmla="*/ 194 h 194"/>
                <a:gd name="T14" fmla="*/ 14 w 14"/>
                <a:gd name="T15" fmla="*/ 194 h 194"/>
                <a:gd name="T16" fmla="*/ 14 w 14"/>
                <a:gd name="T17" fmla="*/ 187 h 194"/>
                <a:gd name="T18" fmla="*/ 6 w 14"/>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94">
                  <a:moveTo>
                    <a:pt x="6" y="194"/>
                  </a:moveTo>
                  <a:lnTo>
                    <a:pt x="14" y="187"/>
                  </a:lnTo>
                  <a:lnTo>
                    <a:pt x="14" y="0"/>
                  </a:lnTo>
                  <a:lnTo>
                    <a:pt x="0" y="0"/>
                  </a:lnTo>
                  <a:lnTo>
                    <a:pt x="0" y="187"/>
                  </a:lnTo>
                  <a:lnTo>
                    <a:pt x="6" y="179"/>
                  </a:lnTo>
                  <a:lnTo>
                    <a:pt x="6" y="194"/>
                  </a:lnTo>
                  <a:lnTo>
                    <a:pt x="14" y="194"/>
                  </a:lnTo>
                  <a:lnTo>
                    <a:pt x="14" y="187"/>
                  </a:lnTo>
                  <a:lnTo>
                    <a:pt x="6"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24" name="Freeform 340">
              <a:extLst>
                <a:ext uri="{FF2B5EF4-FFF2-40B4-BE49-F238E27FC236}">
                  <a16:creationId xmlns:a16="http://schemas.microsoft.com/office/drawing/2014/main" id="{5410E12B-C931-4ECC-8295-82E0EAC30B58}"/>
                </a:ext>
              </a:extLst>
            </p:cNvPr>
            <p:cNvSpPr>
              <a:spLocks/>
            </p:cNvSpPr>
            <p:nvPr/>
          </p:nvSpPr>
          <p:spPr bwMode="auto">
            <a:xfrm>
              <a:off x="710" y="3873"/>
              <a:ext cx="20" cy="8"/>
            </a:xfrm>
            <a:custGeom>
              <a:avLst/>
              <a:gdLst>
                <a:gd name="T0" fmla="*/ 0 w 40"/>
                <a:gd name="T1" fmla="*/ 8 h 15"/>
                <a:gd name="T2" fmla="*/ 7 w 40"/>
                <a:gd name="T3" fmla="*/ 15 h 15"/>
                <a:gd name="T4" fmla="*/ 40 w 40"/>
                <a:gd name="T5" fmla="*/ 15 h 15"/>
                <a:gd name="T6" fmla="*/ 40 w 40"/>
                <a:gd name="T7" fmla="*/ 0 h 15"/>
                <a:gd name="T8" fmla="*/ 7 w 40"/>
                <a:gd name="T9" fmla="*/ 0 h 15"/>
                <a:gd name="T10" fmla="*/ 15 w 40"/>
                <a:gd name="T11" fmla="*/ 8 h 15"/>
                <a:gd name="T12" fmla="*/ 0 w 40"/>
                <a:gd name="T13" fmla="*/ 8 h 15"/>
                <a:gd name="T14" fmla="*/ 0 w 40"/>
                <a:gd name="T15" fmla="*/ 15 h 15"/>
                <a:gd name="T16" fmla="*/ 7 w 40"/>
                <a:gd name="T17" fmla="*/ 15 h 15"/>
                <a:gd name="T18" fmla="*/ 0 w 40"/>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
                  <a:moveTo>
                    <a:pt x="0" y="8"/>
                  </a:moveTo>
                  <a:lnTo>
                    <a:pt x="7" y="15"/>
                  </a:lnTo>
                  <a:lnTo>
                    <a:pt x="40" y="15"/>
                  </a:lnTo>
                  <a:lnTo>
                    <a:pt x="40" y="0"/>
                  </a:lnTo>
                  <a:lnTo>
                    <a:pt x="7" y="0"/>
                  </a:lnTo>
                  <a:lnTo>
                    <a:pt x="15" y="8"/>
                  </a:lnTo>
                  <a:lnTo>
                    <a:pt x="0" y="8"/>
                  </a:lnTo>
                  <a:lnTo>
                    <a:pt x="0" y="15"/>
                  </a:lnTo>
                  <a:lnTo>
                    <a:pt x="7"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25" name="Freeform 341">
              <a:extLst>
                <a:ext uri="{FF2B5EF4-FFF2-40B4-BE49-F238E27FC236}">
                  <a16:creationId xmlns:a16="http://schemas.microsoft.com/office/drawing/2014/main" id="{930866F4-E20C-4A71-8781-BE11F2147BC9}"/>
                </a:ext>
              </a:extLst>
            </p:cNvPr>
            <p:cNvSpPr>
              <a:spLocks/>
            </p:cNvSpPr>
            <p:nvPr/>
          </p:nvSpPr>
          <p:spPr bwMode="auto">
            <a:xfrm>
              <a:off x="710" y="3781"/>
              <a:ext cx="8" cy="97"/>
            </a:xfrm>
            <a:custGeom>
              <a:avLst/>
              <a:gdLst>
                <a:gd name="T0" fmla="*/ 7 w 15"/>
                <a:gd name="T1" fmla="*/ 0 h 193"/>
                <a:gd name="T2" fmla="*/ 0 w 15"/>
                <a:gd name="T3" fmla="*/ 6 h 193"/>
                <a:gd name="T4" fmla="*/ 0 w 15"/>
                <a:gd name="T5" fmla="*/ 193 h 193"/>
                <a:gd name="T6" fmla="*/ 15 w 15"/>
                <a:gd name="T7" fmla="*/ 193 h 193"/>
                <a:gd name="T8" fmla="*/ 15 w 15"/>
                <a:gd name="T9" fmla="*/ 6 h 193"/>
                <a:gd name="T10" fmla="*/ 7 w 15"/>
                <a:gd name="T11" fmla="*/ 15 h 193"/>
                <a:gd name="T12" fmla="*/ 7 w 15"/>
                <a:gd name="T13" fmla="*/ 0 h 193"/>
                <a:gd name="T14" fmla="*/ 0 w 15"/>
                <a:gd name="T15" fmla="*/ 0 h 193"/>
                <a:gd name="T16" fmla="*/ 0 w 15"/>
                <a:gd name="T17" fmla="*/ 6 h 193"/>
                <a:gd name="T18" fmla="*/ 7 w 15"/>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3">
                  <a:moveTo>
                    <a:pt x="7" y="0"/>
                  </a:moveTo>
                  <a:lnTo>
                    <a:pt x="0" y="6"/>
                  </a:lnTo>
                  <a:lnTo>
                    <a:pt x="0" y="193"/>
                  </a:lnTo>
                  <a:lnTo>
                    <a:pt x="15" y="193"/>
                  </a:lnTo>
                  <a:lnTo>
                    <a:pt x="15" y="6"/>
                  </a:lnTo>
                  <a:lnTo>
                    <a:pt x="7" y="15"/>
                  </a:lnTo>
                  <a:lnTo>
                    <a:pt x="7" y="0"/>
                  </a:lnTo>
                  <a:lnTo>
                    <a:pt x="0" y="0"/>
                  </a:lnTo>
                  <a:lnTo>
                    <a:pt x="0"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26" name="Rectangle 342">
              <a:extLst>
                <a:ext uri="{FF2B5EF4-FFF2-40B4-BE49-F238E27FC236}">
                  <a16:creationId xmlns:a16="http://schemas.microsoft.com/office/drawing/2014/main" id="{D256787F-AB2F-41D2-ACEB-C7A7219CA66D}"/>
                </a:ext>
              </a:extLst>
            </p:cNvPr>
            <p:cNvSpPr>
              <a:spLocks noChangeArrowheads="1"/>
            </p:cNvSpPr>
            <p:nvPr/>
          </p:nvSpPr>
          <p:spPr bwMode="auto">
            <a:xfrm>
              <a:off x="685" y="3784"/>
              <a:ext cx="1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27" name="Freeform 343">
              <a:extLst>
                <a:ext uri="{FF2B5EF4-FFF2-40B4-BE49-F238E27FC236}">
                  <a16:creationId xmlns:a16="http://schemas.microsoft.com/office/drawing/2014/main" id="{57EF9A60-6E0C-4C60-A7FE-C8571DCC8B1E}"/>
                </a:ext>
              </a:extLst>
            </p:cNvPr>
            <p:cNvSpPr>
              <a:spLocks/>
            </p:cNvSpPr>
            <p:nvPr/>
          </p:nvSpPr>
          <p:spPr bwMode="auto">
            <a:xfrm>
              <a:off x="685" y="3781"/>
              <a:ext cx="20" cy="7"/>
            </a:xfrm>
            <a:custGeom>
              <a:avLst/>
              <a:gdLst>
                <a:gd name="T0" fmla="*/ 42 w 42"/>
                <a:gd name="T1" fmla="*/ 6 h 15"/>
                <a:gd name="T2" fmla="*/ 34 w 42"/>
                <a:gd name="T3" fmla="*/ 0 h 15"/>
                <a:gd name="T4" fmla="*/ 0 w 42"/>
                <a:gd name="T5" fmla="*/ 0 h 15"/>
                <a:gd name="T6" fmla="*/ 0 w 42"/>
                <a:gd name="T7" fmla="*/ 15 h 15"/>
                <a:gd name="T8" fmla="*/ 34 w 42"/>
                <a:gd name="T9" fmla="*/ 15 h 15"/>
                <a:gd name="T10" fmla="*/ 27 w 42"/>
                <a:gd name="T11" fmla="*/ 6 h 15"/>
                <a:gd name="T12" fmla="*/ 42 w 42"/>
                <a:gd name="T13" fmla="*/ 6 h 15"/>
                <a:gd name="T14" fmla="*/ 42 w 42"/>
                <a:gd name="T15" fmla="*/ 0 h 15"/>
                <a:gd name="T16" fmla="*/ 34 w 42"/>
                <a:gd name="T17" fmla="*/ 0 h 15"/>
                <a:gd name="T18" fmla="*/ 42 w 42"/>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42" y="6"/>
                  </a:moveTo>
                  <a:lnTo>
                    <a:pt x="34" y="0"/>
                  </a:lnTo>
                  <a:lnTo>
                    <a:pt x="0" y="0"/>
                  </a:lnTo>
                  <a:lnTo>
                    <a:pt x="0" y="15"/>
                  </a:lnTo>
                  <a:lnTo>
                    <a:pt x="34" y="15"/>
                  </a:lnTo>
                  <a:lnTo>
                    <a:pt x="27" y="6"/>
                  </a:lnTo>
                  <a:lnTo>
                    <a:pt x="42" y="6"/>
                  </a:lnTo>
                  <a:lnTo>
                    <a:pt x="42" y="0"/>
                  </a:lnTo>
                  <a:lnTo>
                    <a:pt x="34" y="0"/>
                  </a:lnTo>
                  <a:lnTo>
                    <a:pt x="4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28" name="Freeform 344">
              <a:extLst>
                <a:ext uri="{FF2B5EF4-FFF2-40B4-BE49-F238E27FC236}">
                  <a16:creationId xmlns:a16="http://schemas.microsoft.com/office/drawing/2014/main" id="{92ABC72A-35FA-4D64-ACD3-53780D0056E2}"/>
                </a:ext>
              </a:extLst>
            </p:cNvPr>
            <p:cNvSpPr>
              <a:spLocks/>
            </p:cNvSpPr>
            <p:nvPr/>
          </p:nvSpPr>
          <p:spPr bwMode="auto">
            <a:xfrm>
              <a:off x="698" y="3784"/>
              <a:ext cx="7" cy="97"/>
            </a:xfrm>
            <a:custGeom>
              <a:avLst/>
              <a:gdLst>
                <a:gd name="T0" fmla="*/ 7 w 15"/>
                <a:gd name="T1" fmla="*/ 194 h 194"/>
                <a:gd name="T2" fmla="*/ 15 w 15"/>
                <a:gd name="T3" fmla="*/ 187 h 194"/>
                <a:gd name="T4" fmla="*/ 15 w 15"/>
                <a:gd name="T5" fmla="*/ 0 h 194"/>
                <a:gd name="T6" fmla="*/ 0 w 15"/>
                <a:gd name="T7" fmla="*/ 0 h 194"/>
                <a:gd name="T8" fmla="*/ 0 w 15"/>
                <a:gd name="T9" fmla="*/ 187 h 194"/>
                <a:gd name="T10" fmla="*/ 7 w 15"/>
                <a:gd name="T11" fmla="*/ 179 h 194"/>
                <a:gd name="T12" fmla="*/ 7 w 15"/>
                <a:gd name="T13" fmla="*/ 194 h 194"/>
                <a:gd name="T14" fmla="*/ 15 w 15"/>
                <a:gd name="T15" fmla="*/ 194 h 194"/>
                <a:gd name="T16" fmla="*/ 15 w 15"/>
                <a:gd name="T17" fmla="*/ 187 h 194"/>
                <a:gd name="T18" fmla="*/ 7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194"/>
                  </a:moveTo>
                  <a:lnTo>
                    <a:pt x="15" y="187"/>
                  </a:lnTo>
                  <a:lnTo>
                    <a:pt x="15" y="0"/>
                  </a:lnTo>
                  <a:lnTo>
                    <a:pt x="0" y="0"/>
                  </a:lnTo>
                  <a:lnTo>
                    <a:pt x="0" y="187"/>
                  </a:lnTo>
                  <a:lnTo>
                    <a:pt x="7" y="179"/>
                  </a:lnTo>
                  <a:lnTo>
                    <a:pt x="7" y="194"/>
                  </a:lnTo>
                  <a:lnTo>
                    <a:pt x="15" y="194"/>
                  </a:lnTo>
                  <a:lnTo>
                    <a:pt x="15" y="187"/>
                  </a:lnTo>
                  <a:lnTo>
                    <a:pt x="7"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29" name="Freeform 345">
              <a:extLst>
                <a:ext uri="{FF2B5EF4-FFF2-40B4-BE49-F238E27FC236}">
                  <a16:creationId xmlns:a16="http://schemas.microsoft.com/office/drawing/2014/main" id="{F25181F4-F4C4-4782-A941-E8B20F62629F}"/>
                </a:ext>
              </a:extLst>
            </p:cNvPr>
            <p:cNvSpPr>
              <a:spLocks/>
            </p:cNvSpPr>
            <p:nvPr/>
          </p:nvSpPr>
          <p:spPr bwMode="auto">
            <a:xfrm>
              <a:off x="681" y="3873"/>
              <a:ext cx="20" cy="8"/>
            </a:xfrm>
            <a:custGeom>
              <a:avLst/>
              <a:gdLst>
                <a:gd name="T0" fmla="*/ 0 w 41"/>
                <a:gd name="T1" fmla="*/ 8 h 15"/>
                <a:gd name="T2" fmla="*/ 7 w 41"/>
                <a:gd name="T3" fmla="*/ 15 h 15"/>
                <a:gd name="T4" fmla="*/ 41 w 41"/>
                <a:gd name="T5" fmla="*/ 15 h 15"/>
                <a:gd name="T6" fmla="*/ 41 w 41"/>
                <a:gd name="T7" fmla="*/ 0 h 15"/>
                <a:gd name="T8" fmla="*/ 7 w 41"/>
                <a:gd name="T9" fmla="*/ 0 h 15"/>
                <a:gd name="T10" fmla="*/ 15 w 41"/>
                <a:gd name="T11" fmla="*/ 8 h 15"/>
                <a:gd name="T12" fmla="*/ 0 w 41"/>
                <a:gd name="T13" fmla="*/ 8 h 15"/>
                <a:gd name="T14" fmla="*/ 0 w 41"/>
                <a:gd name="T15" fmla="*/ 15 h 15"/>
                <a:gd name="T16" fmla="*/ 7 w 41"/>
                <a:gd name="T17" fmla="*/ 15 h 15"/>
                <a:gd name="T18" fmla="*/ 0 w 4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0" y="8"/>
                  </a:moveTo>
                  <a:lnTo>
                    <a:pt x="7" y="15"/>
                  </a:lnTo>
                  <a:lnTo>
                    <a:pt x="41" y="15"/>
                  </a:lnTo>
                  <a:lnTo>
                    <a:pt x="41" y="0"/>
                  </a:lnTo>
                  <a:lnTo>
                    <a:pt x="7" y="0"/>
                  </a:lnTo>
                  <a:lnTo>
                    <a:pt x="15" y="8"/>
                  </a:lnTo>
                  <a:lnTo>
                    <a:pt x="0" y="8"/>
                  </a:lnTo>
                  <a:lnTo>
                    <a:pt x="0" y="15"/>
                  </a:lnTo>
                  <a:lnTo>
                    <a:pt x="7"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30" name="Freeform 346">
              <a:extLst>
                <a:ext uri="{FF2B5EF4-FFF2-40B4-BE49-F238E27FC236}">
                  <a16:creationId xmlns:a16="http://schemas.microsoft.com/office/drawing/2014/main" id="{00B5B622-C7CA-4AFC-9894-0A0D67632E86}"/>
                </a:ext>
              </a:extLst>
            </p:cNvPr>
            <p:cNvSpPr>
              <a:spLocks/>
            </p:cNvSpPr>
            <p:nvPr/>
          </p:nvSpPr>
          <p:spPr bwMode="auto">
            <a:xfrm>
              <a:off x="681" y="3781"/>
              <a:ext cx="8" cy="97"/>
            </a:xfrm>
            <a:custGeom>
              <a:avLst/>
              <a:gdLst>
                <a:gd name="T0" fmla="*/ 7 w 15"/>
                <a:gd name="T1" fmla="*/ 0 h 193"/>
                <a:gd name="T2" fmla="*/ 0 w 15"/>
                <a:gd name="T3" fmla="*/ 6 h 193"/>
                <a:gd name="T4" fmla="*/ 0 w 15"/>
                <a:gd name="T5" fmla="*/ 193 h 193"/>
                <a:gd name="T6" fmla="*/ 15 w 15"/>
                <a:gd name="T7" fmla="*/ 193 h 193"/>
                <a:gd name="T8" fmla="*/ 15 w 15"/>
                <a:gd name="T9" fmla="*/ 6 h 193"/>
                <a:gd name="T10" fmla="*/ 7 w 15"/>
                <a:gd name="T11" fmla="*/ 15 h 193"/>
                <a:gd name="T12" fmla="*/ 7 w 15"/>
                <a:gd name="T13" fmla="*/ 0 h 193"/>
                <a:gd name="T14" fmla="*/ 0 w 15"/>
                <a:gd name="T15" fmla="*/ 0 h 193"/>
                <a:gd name="T16" fmla="*/ 0 w 15"/>
                <a:gd name="T17" fmla="*/ 6 h 193"/>
                <a:gd name="T18" fmla="*/ 7 w 15"/>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3">
                  <a:moveTo>
                    <a:pt x="7" y="0"/>
                  </a:moveTo>
                  <a:lnTo>
                    <a:pt x="0" y="6"/>
                  </a:lnTo>
                  <a:lnTo>
                    <a:pt x="0" y="193"/>
                  </a:lnTo>
                  <a:lnTo>
                    <a:pt x="15" y="193"/>
                  </a:lnTo>
                  <a:lnTo>
                    <a:pt x="15" y="6"/>
                  </a:lnTo>
                  <a:lnTo>
                    <a:pt x="7" y="15"/>
                  </a:lnTo>
                  <a:lnTo>
                    <a:pt x="7" y="0"/>
                  </a:lnTo>
                  <a:lnTo>
                    <a:pt x="0" y="0"/>
                  </a:lnTo>
                  <a:lnTo>
                    <a:pt x="0"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31" name="Rectangle 347">
              <a:extLst>
                <a:ext uri="{FF2B5EF4-FFF2-40B4-BE49-F238E27FC236}">
                  <a16:creationId xmlns:a16="http://schemas.microsoft.com/office/drawing/2014/main" id="{DB4BACFF-D323-460B-84DC-63112A64A445}"/>
                </a:ext>
              </a:extLst>
            </p:cNvPr>
            <p:cNvSpPr>
              <a:spLocks noChangeArrowheads="1"/>
            </p:cNvSpPr>
            <p:nvPr/>
          </p:nvSpPr>
          <p:spPr bwMode="auto">
            <a:xfrm>
              <a:off x="652" y="3784"/>
              <a:ext cx="17"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32" name="Freeform 348">
              <a:extLst>
                <a:ext uri="{FF2B5EF4-FFF2-40B4-BE49-F238E27FC236}">
                  <a16:creationId xmlns:a16="http://schemas.microsoft.com/office/drawing/2014/main" id="{50E7918E-DA49-42CD-9188-2C60016C5D76}"/>
                </a:ext>
              </a:extLst>
            </p:cNvPr>
            <p:cNvSpPr>
              <a:spLocks/>
            </p:cNvSpPr>
            <p:nvPr/>
          </p:nvSpPr>
          <p:spPr bwMode="auto">
            <a:xfrm>
              <a:off x="652" y="3781"/>
              <a:ext cx="21" cy="7"/>
            </a:xfrm>
            <a:custGeom>
              <a:avLst/>
              <a:gdLst>
                <a:gd name="T0" fmla="*/ 41 w 41"/>
                <a:gd name="T1" fmla="*/ 6 h 15"/>
                <a:gd name="T2" fmla="*/ 33 w 41"/>
                <a:gd name="T3" fmla="*/ 0 h 15"/>
                <a:gd name="T4" fmla="*/ 0 w 41"/>
                <a:gd name="T5" fmla="*/ 0 h 15"/>
                <a:gd name="T6" fmla="*/ 0 w 41"/>
                <a:gd name="T7" fmla="*/ 15 h 15"/>
                <a:gd name="T8" fmla="*/ 33 w 41"/>
                <a:gd name="T9" fmla="*/ 15 h 15"/>
                <a:gd name="T10" fmla="*/ 26 w 41"/>
                <a:gd name="T11" fmla="*/ 6 h 15"/>
                <a:gd name="T12" fmla="*/ 41 w 41"/>
                <a:gd name="T13" fmla="*/ 6 h 15"/>
                <a:gd name="T14" fmla="*/ 41 w 41"/>
                <a:gd name="T15" fmla="*/ 0 h 15"/>
                <a:gd name="T16" fmla="*/ 33 w 41"/>
                <a:gd name="T17" fmla="*/ 0 h 15"/>
                <a:gd name="T18" fmla="*/ 41 w 41"/>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41" y="6"/>
                  </a:moveTo>
                  <a:lnTo>
                    <a:pt x="33" y="0"/>
                  </a:lnTo>
                  <a:lnTo>
                    <a:pt x="0" y="0"/>
                  </a:lnTo>
                  <a:lnTo>
                    <a:pt x="0" y="15"/>
                  </a:lnTo>
                  <a:lnTo>
                    <a:pt x="33" y="15"/>
                  </a:lnTo>
                  <a:lnTo>
                    <a:pt x="26" y="6"/>
                  </a:lnTo>
                  <a:lnTo>
                    <a:pt x="41" y="6"/>
                  </a:lnTo>
                  <a:lnTo>
                    <a:pt x="41" y="0"/>
                  </a:lnTo>
                  <a:lnTo>
                    <a:pt x="33" y="0"/>
                  </a:lnTo>
                  <a:lnTo>
                    <a:pt x="4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33" name="Freeform 349">
              <a:extLst>
                <a:ext uri="{FF2B5EF4-FFF2-40B4-BE49-F238E27FC236}">
                  <a16:creationId xmlns:a16="http://schemas.microsoft.com/office/drawing/2014/main" id="{7A9C065F-2D1A-4664-B5DD-9772F3431BA0}"/>
                </a:ext>
              </a:extLst>
            </p:cNvPr>
            <p:cNvSpPr>
              <a:spLocks/>
            </p:cNvSpPr>
            <p:nvPr/>
          </p:nvSpPr>
          <p:spPr bwMode="auto">
            <a:xfrm>
              <a:off x="666" y="3784"/>
              <a:ext cx="7" cy="97"/>
            </a:xfrm>
            <a:custGeom>
              <a:avLst/>
              <a:gdLst>
                <a:gd name="T0" fmla="*/ 7 w 15"/>
                <a:gd name="T1" fmla="*/ 194 h 194"/>
                <a:gd name="T2" fmla="*/ 15 w 15"/>
                <a:gd name="T3" fmla="*/ 187 h 194"/>
                <a:gd name="T4" fmla="*/ 15 w 15"/>
                <a:gd name="T5" fmla="*/ 0 h 194"/>
                <a:gd name="T6" fmla="*/ 0 w 15"/>
                <a:gd name="T7" fmla="*/ 0 h 194"/>
                <a:gd name="T8" fmla="*/ 0 w 15"/>
                <a:gd name="T9" fmla="*/ 187 h 194"/>
                <a:gd name="T10" fmla="*/ 7 w 15"/>
                <a:gd name="T11" fmla="*/ 179 h 194"/>
                <a:gd name="T12" fmla="*/ 7 w 15"/>
                <a:gd name="T13" fmla="*/ 194 h 194"/>
                <a:gd name="T14" fmla="*/ 15 w 15"/>
                <a:gd name="T15" fmla="*/ 194 h 194"/>
                <a:gd name="T16" fmla="*/ 15 w 15"/>
                <a:gd name="T17" fmla="*/ 187 h 194"/>
                <a:gd name="T18" fmla="*/ 7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194"/>
                  </a:moveTo>
                  <a:lnTo>
                    <a:pt x="15" y="187"/>
                  </a:lnTo>
                  <a:lnTo>
                    <a:pt x="15" y="0"/>
                  </a:lnTo>
                  <a:lnTo>
                    <a:pt x="0" y="0"/>
                  </a:lnTo>
                  <a:lnTo>
                    <a:pt x="0" y="187"/>
                  </a:lnTo>
                  <a:lnTo>
                    <a:pt x="7" y="179"/>
                  </a:lnTo>
                  <a:lnTo>
                    <a:pt x="7" y="194"/>
                  </a:lnTo>
                  <a:lnTo>
                    <a:pt x="15" y="194"/>
                  </a:lnTo>
                  <a:lnTo>
                    <a:pt x="15" y="187"/>
                  </a:lnTo>
                  <a:lnTo>
                    <a:pt x="7"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34" name="Freeform 350">
              <a:extLst>
                <a:ext uri="{FF2B5EF4-FFF2-40B4-BE49-F238E27FC236}">
                  <a16:creationId xmlns:a16="http://schemas.microsoft.com/office/drawing/2014/main" id="{70402E9C-C068-47B7-977C-1E9DE7599CA3}"/>
                </a:ext>
              </a:extLst>
            </p:cNvPr>
            <p:cNvSpPr>
              <a:spLocks/>
            </p:cNvSpPr>
            <p:nvPr/>
          </p:nvSpPr>
          <p:spPr bwMode="auto">
            <a:xfrm>
              <a:off x="648" y="3873"/>
              <a:ext cx="21" cy="8"/>
            </a:xfrm>
            <a:custGeom>
              <a:avLst/>
              <a:gdLst>
                <a:gd name="T0" fmla="*/ 0 w 41"/>
                <a:gd name="T1" fmla="*/ 8 h 15"/>
                <a:gd name="T2" fmla="*/ 8 w 41"/>
                <a:gd name="T3" fmla="*/ 15 h 15"/>
                <a:gd name="T4" fmla="*/ 41 w 41"/>
                <a:gd name="T5" fmla="*/ 15 h 15"/>
                <a:gd name="T6" fmla="*/ 41 w 41"/>
                <a:gd name="T7" fmla="*/ 0 h 15"/>
                <a:gd name="T8" fmla="*/ 8 w 41"/>
                <a:gd name="T9" fmla="*/ 0 h 15"/>
                <a:gd name="T10" fmla="*/ 16 w 41"/>
                <a:gd name="T11" fmla="*/ 8 h 15"/>
                <a:gd name="T12" fmla="*/ 0 w 41"/>
                <a:gd name="T13" fmla="*/ 8 h 15"/>
                <a:gd name="T14" fmla="*/ 0 w 41"/>
                <a:gd name="T15" fmla="*/ 15 h 15"/>
                <a:gd name="T16" fmla="*/ 8 w 41"/>
                <a:gd name="T17" fmla="*/ 15 h 15"/>
                <a:gd name="T18" fmla="*/ 0 w 4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0" y="8"/>
                  </a:moveTo>
                  <a:lnTo>
                    <a:pt x="8" y="15"/>
                  </a:lnTo>
                  <a:lnTo>
                    <a:pt x="41" y="15"/>
                  </a:lnTo>
                  <a:lnTo>
                    <a:pt x="41" y="0"/>
                  </a:lnTo>
                  <a:lnTo>
                    <a:pt x="8" y="0"/>
                  </a:lnTo>
                  <a:lnTo>
                    <a:pt x="16"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35" name="Freeform 351">
              <a:extLst>
                <a:ext uri="{FF2B5EF4-FFF2-40B4-BE49-F238E27FC236}">
                  <a16:creationId xmlns:a16="http://schemas.microsoft.com/office/drawing/2014/main" id="{B48077B3-F437-48BA-928B-D49F34A5C3E4}"/>
                </a:ext>
              </a:extLst>
            </p:cNvPr>
            <p:cNvSpPr>
              <a:spLocks/>
            </p:cNvSpPr>
            <p:nvPr/>
          </p:nvSpPr>
          <p:spPr bwMode="auto">
            <a:xfrm>
              <a:off x="648" y="3781"/>
              <a:ext cx="8" cy="97"/>
            </a:xfrm>
            <a:custGeom>
              <a:avLst/>
              <a:gdLst>
                <a:gd name="T0" fmla="*/ 8 w 16"/>
                <a:gd name="T1" fmla="*/ 0 h 193"/>
                <a:gd name="T2" fmla="*/ 0 w 16"/>
                <a:gd name="T3" fmla="*/ 6 h 193"/>
                <a:gd name="T4" fmla="*/ 0 w 16"/>
                <a:gd name="T5" fmla="*/ 193 h 193"/>
                <a:gd name="T6" fmla="*/ 16 w 16"/>
                <a:gd name="T7" fmla="*/ 193 h 193"/>
                <a:gd name="T8" fmla="*/ 16 w 16"/>
                <a:gd name="T9" fmla="*/ 6 h 193"/>
                <a:gd name="T10" fmla="*/ 8 w 16"/>
                <a:gd name="T11" fmla="*/ 15 h 193"/>
                <a:gd name="T12" fmla="*/ 8 w 16"/>
                <a:gd name="T13" fmla="*/ 0 h 193"/>
                <a:gd name="T14" fmla="*/ 0 w 16"/>
                <a:gd name="T15" fmla="*/ 0 h 193"/>
                <a:gd name="T16" fmla="*/ 0 w 16"/>
                <a:gd name="T17" fmla="*/ 6 h 193"/>
                <a:gd name="T18" fmla="*/ 8 w 16"/>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93">
                  <a:moveTo>
                    <a:pt x="8" y="0"/>
                  </a:moveTo>
                  <a:lnTo>
                    <a:pt x="0" y="6"/>
                  </a:lnTo>
                  <a:lnTo>
                    <a:pt x="0" y="193"/>
                  </a:lnTo>
                  <a:lnTo>
                    <a:pt x="16" y="193"/>
                  </a:lnTo>
                  <a:lnTo>
                    <a:pt x="16" y="6"/>
                  </a:lnTo>
                  <a:lnTo>
                    <a:pt x="8" y="15"/>
                  </a:lnTo>
                  <a:lnTo>
                    <a:pt x="8" y="0"/>
                  </a:lnTo>
                  <a:lnTo>
                    <a:pt x="0" y="0"/>
                  </a:lnTo>
                  <a:lnTo>
                    <a:pt x="0" y="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36" name="Rectangle 352">
              <a:extLst>
                <a:ext uri="{FF2B5EF4-FFF2-40B4-BE49-F238E27FC236}">
                  <a16:creationId xmlns:a16="http://schemas.microsoft.com/office/drawing/2014/main" id="{1B42F9C9-CC97-4C17-B220-DF6F30355273}"/>
                </a:ext>
              </a:extLst>
            </p:cNvPr>
            <p:cNvSpPr>
              <a:spLocks noChangeArrowheads="1"/>
            </p:cNvSpPr>
            <p:nvPr/>
          </p:nvSpPr>
          <p:spPr bwMode="auto">
            <a:xfrm>
              <a:off x="624" y="3784"/>
              <a:ext cx="17"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37" name="Freeform 353">
              <a:extLst>
                <a:ext uri="{FF2B5EF4-FFF2-40B4-BE49-F238E27FC236}">
                  <a16:creationId xmlns:a16="http://schemas.microsoft.com/office/drawing/2014/main" id="{2D15A104-965E-4530-84F1-778DD670E42E}"/>
                </a:ext>
              </a:extLst>
            </p:cNvPr>
            <p:cNvSpPr>
              <a:spLocks/>
            </p:cNvSpPr>
            <p:nvPr/>
          </p:nvSpPr>
          <p:spPr bwMode="auto">
            <a:xfrm>
              <a:off x="624" y="3781"/>
              <a:ext cx="21" cy="7"/>
            </a:xfrm>
            <a:custGeom>
              <a:avLst/>
              <a:gdLst>
                <a:gd name="T0" fmla="*/ 42 w 42"/>
                <a:gd name="T1" fmla="*/ 6 h 15"/>
                <a:gd name="T2" fmla="*/ 34 w 42"/>
                <a:gd name="T3" fmla="*/ 0 h 15"/>
                <a:gd name="T4" fmla="*/ 0 w 42"/>
                <a:gd name="T5" fmla="*/ 0 h 15"/>
                <a:gd name="T6" fmla="*/ 0 w 42"/>
                <a:gd name="T7" fmla="*/ 15 h 15"/>
                <a:gd name="T8" fmla="*/ 34 w 42"/>
                <a:gd name="T9" fmla="*/ 15 h 15"/>
                <a:gd name="T10" fmla="*/ 27 w 42"/>
                <a:gd name="T11" fmla="*/ 6 h 15"/>
                <a:gd name="T12" fmla="*/ 42 w 42"/>
                <a:gd name="T13" fmla="*/ 6 h 15"/>
                <a:gd name="T14" fmla="*/ 42 w 42"/>
                <a:gd name="T15" fmla="*/ 0 h 15"/>
                <a:gd name="T16" fmla="*/ 34 w 42"/>
                <a:gd name="T17" fmla="*/ 0 h 15"/>
                <a:gd name="T18" fmla="*/ 42 w 42"/>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42" y="6"/>
                  </a:moveTo>
                  <a:lnTo>
                    <a:pt x="34" y="0"/>
                  </a:lnTo>
                  <a:lnTo>
                    <a:pt x="0" y="0"/>
                  </a:lnTo>
                  <a:lnTo>
                    <a:pt x="0" y="15"/>
                  </a:lnTo>
                  <a:lnTo>
                    <a:pt x="34" y="15"/>
                  </a:lnTo>
                  <a:lnTo>
                    <a:pt x="27" y="6"/>
                  </a:lnTo>
                  <a:lnTo>
                    <a:pt x="42" y="6"/>
                  </a:lnTo>
                  <a:lnTo>
                    <a:pt x="42" y="0"/>
                  </a:lnTo>
                  <a:lnTo>
                    <a:pt x="34" y="0"/>
                  </a:lnTo>
                  <a:lnTo>
                    <a:pt x="4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38" name="Freeform 354">
              <a:extLst>
                <a:ext uri="{FF2B5EF4-FFF2-40B4-BE49-F238E27FC236}">
                  <a16:creationId xmlns:a16="http://schemas.microsoft.com/office/drawing/2014/main" id="{F630DFEA-612C-4A70-AF57-01488F16B4D0}"/>
                </a:ext>
              </a:extLst>
            </p:cNvPr>
            <p:cNvSpPr>
              <a:spLocks/>
            </p:cNvSpPr>
            <p:nvPr/>
          </p:nvSpPr>
          <p:spPr bwMode="auto">
            <a:xfrm>
              <a:off x="637" y="3784"/>
              <a:ext cx="8" cy="97"/>
            </a:xfrm>
            <a:custGeom>
              <a:avLst/>
              <a:gdLst>
                <a:gd name="T0" fmla="*/ 7 w 15"/>
                <a:gd name="T1" fmla="*/ 194 h 194"/>
                <a:gd name="T2" fmla="*/ 15 w 15"/>
                <a:gd name="T3" fmla="*/ 187 h 194"/>
                <a:gd name="T4" fmla="*/ 15 w 15"/>
                <a:gd name="T5" fmla="*/ 0 h 194"/>
                <a:gd name="T6" fmla="*/ 0 w 15"/>
                <a:gd name="T7" fmla="*/ 0 h 194"/>
                <a:gd name="T8" fmla="*/ 0 w 15"/>
                <a:gd name="T9" fmla="*/ 187 h 194"/>
                <a:gd name="T10" fmla="*/ 7 w 15"/>
                <a:gd name="T11" fmla="*/ 179 h 194"/>
                <a:gd name="T12" fmla="*/ 7 w 15"/>
                <a:gd name="T13" fmla="*/ 194 h 194"/>
                <a:gd name="T14" fmla="*/ 15 w 15"/>
                <a:gd name="T15" fmla="*/ 194 h 194"/>
                <a:gd name="T16" fmla="*/ 15 w 15"/>
                <a:gd name="T17" fmla="*/ 187 h 194"/>
                <a:gd name="T18" fmla="*/ 7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194"/>
                  </a:moveTo>
                  <a:lnTo>
                    <a:pt x="15" y="187"/>
                  </a:lnTo>
                  <a:lnTo>
                    <a:pt x="15" y="0"/>
                  </a:lnTo>
                  <a:lnTo>
                    <a:pt x="0" y="0"/>
                  </a:lnTo>
                  <a:lnTo>
                    <a:pt x="0" y="187"/>
                  </a:lnTo>
                  <a:lnTo>
                    <a:pt x="7" y="179"/>
                  </a:lnTo>
                  <a:lnTo>
                    <a:pt x="7" y="194"/>
                  </a:lnTo>
                  <a:lnTo>
                    <a:pt x="15" y="194"/>
                  </a:lnTo>
                  <a:lnTo>
                    <a:pt x="15" y="187"/>
                  </a:lnTo>
                  <a:lnTo>
                    <a:pt x="7"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39" name="Freeform 355">
              <a:extLst>
                <a:ext uri="{FF2B5EF4-FFF2-40B4-BE49-F238E27FC236}">
                  <a16:creationId xmlns:a16="http://schemas.microsoft.com/office/drawing/2014/main" id="{304553DC-3E06-46BE-816A-39CC3D52D9F2}"/>
                </a:ext>
              </a:extLst>
            </p:cNvPr>
            <p:cNvSpPr>
              <a:spLocks/>
            </p:cNvSpPr>
            <p:nvPr/>
          </p:nvSpPr>
          <p:spPr bwMode="auto">
            <a:xfrm>
              <a:off x="621" y="3873"/>
              <a:ext cx="20" cy="8"/>
            </a:xfrm>
            <a:custGeom>
              <a:avLst/>
              <a:gdLst>
                <a:gd name="T0" fmla="*/ 0 w 40"/>
                <a:gd name="T1" fmla="*/ 8 h 15"/>
                <a:gd name="T2" fmla="*/ 6 w 40"/>
                <a:gd name="T3" fmla="*/ 15 h 15"/>
                <a:gd name="T4" fmla="*/ 40 w 40"/>
                <a:gd name="T5" fmla="*/ 15 h 15"/>
                <a:gd name="T6" fmla="*/ 40 w 40"/>
                <a:gd name="T7" fmla="*/ 0 h 15"/>
                <a:gd name="T8" fmla="*/ 6 w 40"/>
                <a:gd name="T9" fmla="*/ 0 h 15"/>
                <a:gd name="T10" fmla="*/ 15 w 40"/>
                <a:gd name="T11" fmla="*/ 8 h 15"/>
                <a:gd name="T12" fmla="*/ 0 w 40"/>
                <a:gd name="T13" fmla="*/ 8 h 15"/>
                <a:gd name="T14" fmla="*/ 0 w 40"/>
                <a:gd name="T15" fmla="*/ 15 h 15"/>
                <a:gd name="T16" fmla="*/ 6 w 40"/>
                <a:gd name="T17" fmla="*/ 15 h 15"/>
                <a:gd name="T18" fmla="*/ 0 w 40"/>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
                  <a:moveTo>
                    <a:pt x="0" y="8"/>
                  </a:moveTo>
                  <a:lnTo>
                    <a:pt x="6" y="15"/>
                  </a:lnTo>
                  <a:lnTo>
                    <a:pt x="40" y="15"/>
                  </a:lnTo>
                  <a:lnTo>
                    <a:pt x="40" y="0"/>
                  </a:lnTo>
                  <a:lnTo>
                    <a:pt x="6" y="0"/>
                  </a:lnTo>
                  <a:lnTo>
                    <a:pt x="15" y="8"/>
                  </a:lnTo>
                  <a:lnTo>
                    <a:pt x="0" y="8"/>
                  </a:lnTo>
                  <a:lnTo>
                    <a:pt x="0" y="15"/>
                  </a:lnTo>
                  <a:lnTo>
                    <a:pt x="6"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40" name="Freeform 356">
              <a:extLst>
                <a:ext uri="{FF2B5EF4-FFF2-40B4-BE49-F238E27FC236}">
                  <a16:creationId xmlns:a16="http://schemas.microsoft.com/office/drawing/2014/main" id="{F68F269F-9B24-4615-BFE3-40AB9110E07A}"/>
                </a:ext>
              </a:extLst>
            </p:cNvPr>
            <p:cNvSpPr>
              <a:spLocks/>
            </p:cNvSpPr>
            <p:nvPr/>
          </p:nvSpPr>
          <p:spPr bwMode="auto">
            <a:xfrm>
              <a:off x="621" y="3781"/>
              <a:ext cx="7" cy="97"/>
            </a:xfrm>
            <a:custGeom>
              <a:avLst/>
              <a:gdLst>
                <a:gd name="T0" fmla="*/ 6 w 15"/>
                <a:gd name="T1" fmla="*/ 0 h 193"/>
                <a:gd name="T2" fmla="*/ 0 w 15"/>
                <a:gd name="T3" fmla="*/ 6 h 193"/>
                <a:gd name="T4" fmla="*/ 0 w 15"/>
                <a:gd name="T5" fmla="*/ 193 h 193"/>
                <a:gd name="T6" fmla="*/ 15 w 15"/>
                <a:gd name="T7" fmla="*/ 193 h 193"/>
                <a:gd name="T8" fmla="*/ 15 w 15"/>
                <a:gd name="T9" fmla="*/ 6 h 193"/>
                <a:gd name="T10" fmla="*/ 6 w 15"/>
                <a:gd name="T11" fmla="*/ 15 h 193"/>
                <a:gd name="T12" fmla="*/ 6 w 15"/>
                <a:gd name="T13" fmla="*/ 0 h 193"/>
                <a:gd name="T14" fmla="*/ 0 w 15"/>
                <a:gd name="T15" fmla="*/ 0 h 193"/>
                <a:gd name="T16" fmla="*/ 0 w 15"/>
                <a:gd name="T17" fmla="*/ 6 h 193"/>
                <a:gd name="T18" fmla="*/ 6 w 15"/>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3">
                  <a:moveTo>
                    <a:pt x="6" y="0"/>
                  </a:moveTo>
                  <a:lnTo>
                    <a:pt x="0" y="6"/>
                  </a:lnTo>
                  <a:lnTo>
                    <a:pt x="0" y="193"/>
                  </a:lnTo>
                  <a:lnTo>
                    <a:pt x="15" y="193"/>
                  </a:lnTo>
                  <a:lnTo>
                    <a:pt x="15" y="6"/>
                  </a:lnTo>
                  <a:lnTo>
                    <a:pt x="6" y="15"/>
                  </a:lnTo>
                  <a:lnTo>
                    <a:pt x="6" y="0"/>
                  </a:lnTo>
                  <a:lnTo>
                    <a:pt x="0" y="0"/>
                  </a:lnTo>
                  <a:lnTo>
                    <a:pt x="0"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41" name="Rectangle 357">
              <a:extLst>
                <a:ext uri="{FF2B5EF4-FFF2-40B4-BE49-F238E27FC236}">
                  <a16:creationId xmlns:a16="http://schemas.microsoft.com/office/drawing/2014/main" id="{DE9CF9A0-7B9B-422B-BF87-22B8A2C10BA0}"/>
                </a:ext>
              </a:extLst>
            </p:cNvPr>
            <p:cNvSpPr>
              <a:spLocks noChangeArrowheads="1"/>
            </p:cNvSpPr>
            <p:nvPr/>
          </p:nvSpPr>
          <p:spPr bwMode="auto">
            <a:xfrm>
              <a:off x="595" y="3784"/>
              <a:ext cx="17"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42" name="Freeform 358">
              <a:extLst>
                <a:ext uri="{FF2B5EF4-FFF2-40B4-BE49-F238E27FC236}">
                  <a16:creationId xmlns:a16="http://schemas.microsoft.com/office/drawing/2014/main" id="{21D854ED-1248-4CC0-B07E-3B5C40E0D0D3}"/>
                </a:ext>
              </a:extLst>
            </p:cNvPr>
            <p:cNvSpPr>
              <a:spLocks/>
            </p:cNvSpPr>
            <p:nvPr/>
          </p:nvSpPr>
          <p:spPr bwMode="auto">
            <a:xfrm>
              <a:off x="595" y="3781"/>
              <a:ext cx="21" cy="7"/>
            </a:xfrm>
            <a:custGeom>
              <a:avLst/>
              <a:gdLst>
                <a:gd name="T0" fmla="*/ 41 w 41"/>
                <a:gd name="T1" fmla="*/ 6 h 15"/>
                <a:gd name="T2" fmla="*/ 33 w 41"/>
                <a:gd name="T3" fmla="*/ 0 h 15"/>
                <a:gd name="T4" fmla="*/ 0 w 41"/>
                <a:gd name="T5" fmla="*/ 0 h 15"/>
                <a:gd name="T6" fmla="*/ 0 w 41"/>
                <a:gd name="T7" fmla="*/ 15 h 15"/>
                <a:gd name="T8" fmla="*/ 33 w 41"/>
                <a:gd name="T9" fmla="*/ 15 h 15"/>
                <a:gd name="T10" fmla="*/ 26 w 41"/>
                <a:gd name="T11" fmla="*/ 6 h 15"/>
                <a:gd name="T12" fmla="*/ 41 w 41"/>
                <a:gd name="T13" fmla="*/ 6 h 15"/>
                <a:gd name="T14" fmla="*/ 41 w 41"/>
                <a:gd name="T15" fmla="*/ 0 h 15"/>
                <a:gd name="T16" fmla="*/ 33 w 41"/>
                <a:gd name="T17" fmla="*/ 0 h 15"/>
                <a:gd name="T18" fmla="*/ 41 w 41"/>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41" y="6"/>
                  </a:moveTo>
                  <a:lnTo>
                    <a:pt x="33" y="0"/>
                  </a:lnTo>
                  <a:lnTo>
                    <a:pt x="0" y="0"/>
                  </a:lnTo>
                  <a:lnTo>
                    <a:pt x="0" y="15"/>
                  </a:lnTo>
                  <a:lnTo>
                    <a:pt x="33" y="15"/>
                  </a:lnTo>
                  <a:lnTo>
                    <a:pt x="26" y="6"/>
                  </a:lnTo>
                  <a:lnTo>
                    <a:pt x="41" y="6"/>
                  </a:lnTo>
                  <a:lnTo>
                    <a:pt x="41" y="0"/>
                  </a:lnTo>
                  <a:lnTo>
                    <a:pt x="33" y="0"/>
                  </a:lnTo>
                  <a:lnTo>
                    <a:pt x="4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43" name="Freeform 359">
              <a:extLst>
                <a:ext uri="{FF2B5EF4-FFF2-40B4-BE49-F238E27FC236}">
                  <a16:creationId xmlns:a16="http://schemas.microsoft.com/office/drawing/2014/main" id="{957BEB48-6E56-4E9E-84DD-17CAEE790940}"/>
                </a:ext>
              </a:extLst>
            </p:cNvPr>
            <p:cNvSpPr>
              <a:spLocks/>
            </p:cNvSpPr>
            <p:nvPr/>
          </p:nvSpPr>
          <p:spPr bwMode="auto">
            <a:xfrm>
              <a:off x="609" y="3784"/>
              <a:ext cx="7" cy="97"/>
            </a:xfrm>
            <a:custGeom>
              <a:avLst/>
              <a:gdLst>
                <a:gd name="T0" fmla="*/ 7 w 15"/>
                <a:gd name="T1" fmla="*/ 194 h 194"/>
                <a:gd name="T2" fmla="*/ 15 w 15"/>
                <a:gd name="T3" fmla="*/ 187 h 194"/>
                <a:gd name="T4" fmla="*/ 15 w 15"/>
                <a:gd name="T5" fmla="*/ 0 h 194"/>
                <a:gd name="T6" fmla="*/ 0 w 15"/>
                <a:gd name="T7" fmla="*/ 0 h 194"/>
                <a:gd name="T8" fmla="*/ 0 w 15"/>
                <a:gd name="T9" fmla="*/ 187 h 194"/>
                <a:gd name="T10" fmla="*/ 7 w 15"/>
                <a:gd name="T11" fmla="*/ 179 h 194"/>
                <a:gd name="T12" fmla="*/ 7 w 15"/>
                <a:gd name="T13" fmla="*/ 194 h 194"/>
                <a:gd name="T14" fmla="*/ 15 w 15"/>
                <a:gd name="T15" fmla="*/ 194 h 194"/>
                <a:gd name="T16" fmla="*/ 15 w 15"/>
                <a:gd name="T17" fmla="*/ 187 h 194"/>
                <a:gd name="T18" fmla="*/ 7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7" y="194"/>
                  </a:moveTo>
                  <a:lnTo>
                    <a:pt x="15" y="187"/>
                  </a:lnTo>
                  <a:lnTo>
                    <a:pt x="15" y="0"/>
                  </a:lnTo>
                  <a:lnTo>
                    <a:pt x="0" y="0"/>
                  </a:lnTo>
                  <a:lnTo>
                    <a:pt x="0" y="187"/>
                  </a:lnTo>
                  <a:lnTo>
                    <a:pt x="7" y="179"/>
                  </a:lnTo>
                  <a:lnTo>
                    <a:pt x="7" y="194"/>
                  </a:lnTo>
                  <a:lnTo>
                    <a:pt x="15" y="194"/>
                  </a:lnTo>
                  <a:lnTo>
                    <a:pt x="15" y="187"/>
                  </a:lnTo>
                  <a:lnTo>
                    <a:pt x="7"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44" name="Freeform 360">
              <a:extLst>
                <a:ext uri="{FF2B5EF4-FFF2-40B4-BE49-F238E27FC236}">
                  <a16:creationId xmlns:a16="http://schemas.microsoft.com/office/drawing/2014/main" id="{A094794D-B0B8-41A3-990D-03627655BA32}"/>
                </a:ext>
              </a:extLst>
            </p:cNvPr>
            <p:cNvSpPr>
              <a:spLocks/>
            </p:cNvSpPr>
            <p:nvPr/>
          </p:nvSpPr>
          <p:spPr bwMode="auto">
            <a:xfrm>
              <a:off x="592" y="3873"/>
              <a:ext cx="20" cy="8"/>
            </a:xfrm>
            <a:custGeom>
              <a:avLst/>
              <a:gdLst>
                <a:gd name="T0" fmla="*/ 0 w 40"/>
                <a:gd name="T1" fmla="*/ 8 h 15"/>
                <a:gd name="T2" fmla="*/ 7 w 40"/>
                <a:gd name="T3" fmla="*/ 15 h 15"/>
                <a:gd name="T4" fmla="*/ 40 w 40"/>
                <a:gd name="T5" fmla="*/ 15 h 15"/>
                <a:gd name="T6" fmla="*/ 40 w 40"/>
                <a:gd name="T7" fmla="*/ 0 h 15"/>
                <a:gd name="T8" fmla="*/ 7 w 40"/>
                <a:gd name="T9" fmla="*/ 0 h 15"/>
                <a:gd name="T10" fmla="*/ 15 w 40"/>
                <a:gd name="T11" fmla="*/ 8 h 15"/>
                <a:gd name="T12" fmla="*/ 0 w 40"/>
                <a:gd name="T13" fmla="*/ 8 h 15"/>
                <a:gd name="T14" fmla="*/ 0 w 40"/>
                <a:gd name="T15" fmla="*/ 15 h 15"/>
                <a:gd name="T16" fmla="*/ 7 w 40"/>
                <a:gd name="T17" fmla="*/ 15 h 15"/>
                <a:gd name="T18" fmla="*/ 0 w 40"/>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
                  <a:moveTo>
                    <a:pt x="0" y="8"/>
                  </a:moveTo>
                  <a:lnTo>
                    <a:pt x="7" y="15"/>
                  </a:lnTo>
                  <a:lnTo>
                    <a:pt x="40" y="15"/>
                  </a:lnTo>
                  <a:lnTo>
                    <a:pt x="40" y="0"/>
                  </a:lnTo>
                  <a:lnTo>
                    <a:pt x="7" y="0"/>
                  </a:lnTo>
                  <a:lnTo>
                    <a:pt x="15" y="8"/>
                  </a:lnTo>
                  <a:lnTo>
                    <a:pt x="0" y="8"/>
                  </a:lnTo>
                  <a:lnTo>
                    <a:pt x="0" y="15"/>
                  </a:lnTo>
                  <a:lnTo>
                    <a:pt x="7"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45" name="Freeform 361">
              <a:extLst>
                <a:ext uri="{FF2B5EF4-FFF2-40B4-BE49-F238E27FC236}">
                  <a16:creationId xmlns:a16="http://schemas.microsoft.com/office/drawing/2014/main" id="{84D633A8-D2D8-458A-A761-3229B69C4649}"/>
                </a:ext>
              </a:extLst>
            </p:cNvPr>
            <p:cNvSpPr>
              <a:spLocks/>
            </p:cNvSpPr>
            <p:nvPr/>
          </p:nvSpPr>
          <p:spPr bwMode="auto">
            <a:xfrm>
              <a:off x="592" y="3781"/>
              <a:ext cx="7" cy="97"/>
            </a:xfrm>
            <a:custGeom>
              <a:avLst/>
              <a:gdLst>
                <a:gd name="T0" fmla="*/ 7 w 15"/>
                <a:gd name="T1" fmla="*/ 0 h 193"/>
                <a:gd name="T2" fmla="*/ 0 w 15"/>
                <a:gd name="T3" fmla="*/ 6 h 193"/>
                <a:gd name="T4" fmla="*/ 0 w 15"/>
                <a:gd name="T5" fmla="*/ 193 h 193"/>
                <a:gd name="T6" fmla="*/ 15 w 15"/>
                <a:gd name="T7" fmla="*/ 193 h 193"/>
                <a:gd name="T8" fmla="*/ 15 w 15"/>
                <a:gd name="T9" fmla="*/ 6 h 193"/>
                <a:gd name="T10" fmla="*/ 7 w 15"/>
                <a:gd name="T11" fmla="*/ 15 h 193"/>
                <a:gd name="T12" fmla="*/ 7 w 15"/>
                <a:gd name="T13" fmla="*/ 0 h 193"/>
                <a:gd name="T14" fmla="*/ 0 w 15"/>
                <a:gd name="T15" fmla="*/ 0 h 193"/>
                <a:gd name="T16" fmla="*/ 0 w 15"/>
                <a:gd name="T17" fmla="*/ 6 h 193"/>
                <a:gd name="T18" fmla="*/ 7 w 15"/>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3">
                  <a:moveTo>
                    <a:pt x="7" y="0"/>
                  </a:moveTo>
                  <a:lnTo>
                    <a:pt x="0" y="6"/>
                  </a:lnTo>
                  <a:lnTo>
                    <a:pt x="0" y="193"/>
                  </a:lnTo>
                  <a:lnTo>
                    <a:pt x="15" y="193"/>
                  </a:lnTo>
                  <a:lnTo>
                    <a:pt x="15" y="6"/>
                  </a:lnTo>
                  <a:lnTo>
                    <a:pt x="7" y="15"/>
                  </a:lnTo>
                  <a:lnTo>
                    <a:pt x="7" y="0"/>
                  </a:lnTo>
                  <a:lnTo>
                    <a:pt x="0" y="0"/>
                  </a:lnTo>
                  <a:lnTo>
                    <a:pt x="0"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46" name="Rectangle 362">
              <a:extLst>
                <a:ext uri="{FF2B5EF4-FFF2-40B4-BE49-F238E27FC236}">
                  <a16:creationId xmlns:a16="http://schemas.microsoft.com/office/drawing/2014/main" id="{AFF51A4C-9A20-49BB-B52E-F5BFA181031B}"/>
                </a:ext>
              </a:extLst>
            </p:cNvPr>
            <p:cNvSpPr>
              <a:spLocks noChangeArrowheads="1"/>
            </p:cNvSpPr>
            <p:nvPr/>
          </p:nvSpPr>
          <p:spPr bwMode="auto">
            <a:xfrm>
              <a:off x="567" y="3784"/>
              <a:ext cx="17"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47" name="Freeform 363">
              <a:extLst>
                <a:ext uri="{FF2B5EF4-FFF2-40B4-BE49-F238E27FC236}">
                  <a16:creationId xmlns:a16="http://schemas.microsoft.com/office/drawing/2014/main" id="{2FB11744-117B-4FF4-8D64-CBE776F37908}"/>
                </a:ext>
              </a:extLst>
            </p:cNvPr>
            <p:cNvSpPr>
              <a:spLocks/>
            </p:cNvSpPr>
            <p:nvPr/>
          </p:nvSpPr>
          <p:spPr bwMode="auto">
            <a:xfrm>
              <a:off x="567" y="3781"/>
              <a:ext cx="20" cy="7"/>
            </a:xfrm>
            <a:custGeom>
              <a:avLst/>
              <a:gdLst>
                <a:gd name="T0" fmla="*/ 41 w 41"/>
                <a:gd name="T1" fmla="*/ 6 h 15"/>
                <a:gd name="T2" fmla="*/ 34 w 41"/>
                <a:gd name="T3" fmla="*/ 0 h 15"/>
                <a:gd name="T4" fmla="*/ 0 w 41"/>
                <a:gd name="T5" fmla="*/ 0 h 15"/>
                <a:gd name="T6" fmla="*/ 0 w 41"/>
                <a:gd name="T7" fmla="*/ 15 h 15"/>
                <a:gd name="T8" fmla="*/ 34 w 41"/>
                <a:gd name="T9" fmla="*/ 15 h 15"/>
                <a:gd name="T10" fmla="*/ 26 w 41"/>
                <a:gd name="T11" fmla="*/ 6 h 15"/>
                <a:gd name="T12" fmla="*/ 41 w 41"/>
                <a:gd name="T13" fmla="*/ 6 h 15"/>
                <a:gd name="T14" fmla="*/ 41 w 41"/>
                <a:gd name="T15" fmla="*/ 0 h 15"/>
                <a:gd name="T16" fmla="*/ 34 w 41"/>
                <a:gd name="T17" fmla="*/ 0 h 15"/>
                <a:gd name="T18" fmla="*/ 41 w 41"/>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5">
                  <a:moveTo>
                    <a:pt x="41" y="6"/>
                  </a:moveTo>
                  <a:lnTo>
                    <a:pt x="34" y="0"/>
                  </a:lnTo>
                  <a:lnTo>
                    <a:pt x="0" y="0"/>
                  </a:lnTo>
                  <a:lnTo>
                    <a:pt x="0" y="15"/>
                  </a:lnTo>
                  <a:lnTo>
                    <a:pt x="34" y="15"/>
                  </a:lnTo>
                  <a:lnTo>
                    <a:pt x="26" y="6"/>
                  </a:lnTo>
                  <a:lnTo>
                    <a:pt x="41" y="6"/>
                  </a:lnTo>
                  <a:lnTo>
                    <a:pt x="41" y="0"/>
                  </a:lnTo>
                  <a:lnTo>
                    <a:pt x="34" y="0"/>
                  </a:lnTo>
                  <a:lnTo>
                    <a:pt x="4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48" name="Freeform 364">
              <a:extLst>
                <a:ext uri="{FF2B5EF4-FFF2-40B4-BE49-F238E27FC236}">
                  <a16:creationId xmlns:a16="http://schemas.microsoft.com/office/drawing/2014/main" id="{6ACA0F9D-0FCC-4031-ACD5-A5B3F162BCAA}"/>
                </a:ext>
              </a:extLst>
            </p:cNvPr>
            <p:cNvSpPr>
              <a:spLocks/>
            </p:cNvSpPr>
            <p:nvPr/>
          </p:nvSpPr>
          <p:spPr bwMode="auto">
            <a:xfrm>
              <a:off x="580" y="3784"/>
              <a:ext cx="7" cy="97"/>
            </a:xfrm>
            <a:custGeom>
              <a:avLst/>
              <a:gdLst>
                <a:gd name="T0" fmla="*/ 8 w 15"/>
                <a:gd name="T1" fmla="*/ 194 h 194"/>
                <a:gd name="T2" fmla="*/ 15 w 15"/>
                <a:gd name="T3" fmla="*/ 187 h 194"/>
                <a:gd name="T4" fmla="*/ 15 w 15"/>
                <a:gd name="T5" fmla="*/ 0 h 194"/>
                <a:gd name="T6" fmla="*/ 0 w 15"/>
                <a:gd name="T7" fmla="*/ 0 h 194"/>
                <a:gd name="T8" fmla="*/ 0 w 15"/>
                <a:gd name="T9" fmla="*/ 187 h 194"/>
                <a:gd name="T10" fmla="*/ 8 w 15"/>
                <a:gd name="T11" fmla="*/ 179 h 194"/>
                <a:gd name="T12" fmla="*/ 8 w 15"/>
                <a:gd name="T13" fmla="*/ 194 h 194"/>
                <a:gd name="T14" fmla="*/ 15 w 15"/>
                <a:gd name="T15" fmla="*/ 194 h 194"/>
                <a:gd name="T16" fmla="*/ 15 w 15"/>
                <a:gd name="T17" fmla="*/ 187 h 194"/>
                <a:gd name="T18" fmla="*/ 8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194"/>
                  </a:moveTo>
                  <a:lnTo>
                    <a:pt x="15" y="187"/>
                  </a:lnTo>
                  <a:lnTo>
                    <a:pt x="15" y="0"/>
                  </a:lnTo>
                  <a:lnTo>
                    <a:pt x="0" y="0"/>
                  </a:lnTo>
                  <a:lnTo>
                    <a:pt x="0" y="187"/>
                  </a:lnTo>
                  <a:lnTo>
                    <a:pt x="8" y="179"/>
                  </a:lnTo>
                  <a:lnTo>
                    <a:pt x="8" y="194"/>
                  </a:lnTo>
                  <a:lnTo>
                    <a:pt x="15" y="194"/>
                  </a:lnTo>
                  <a:lnTo>
                    <a:pt x="15" y="187"/>
                  </a:lnTo>
                  <a:lnTo>
                    <a:pt x="8"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49" name="Freeform 365">
              <a:extLst>
                <a:ext uri="{FF2B5EF4-FFF2-40B4-BE49-F238E27FC236}">
                  <a16:creationId xmlns:a16="http://schemas.microsoft.com/office/drawing/2014/main" id="{8CC2DC86-2577-4C11-AEAA-BD307A79B3C2}"/>
                </a:ext>
              </a:extLst>
            </p:cNvPr>
            <p:cNvSpPr>
              <a:spLocks/>
            </p:cNvSpPr>
            <p:nvPr/>
          </p:nvSpPr>
          <p:spPr bwMode="auto">
            <a:xfrm>
              <a:off x="563" y="3873"/>
              <a:ext cx="21" cy="8"/>
            </a:xfrm>
            <a:custGeom>
              <a:avLst/>
              <a:gdLst>
                <a:gd name="T0" fmla="*/ 0 w 42"/>
                <a:gd name="T1" fmla="*/ 8 h 15"/>
                <a:gd name="T2" fmla="*/ 8 w 42"/>
                <a:gd name="T3" fmla="*/ 15 h 15"/>
                <a:gd name="T4" fmla="*/ 42 w 42"/>
                <a:gd name="T5" fmla="*/ 15 h 15"/>
                <a:gd name="T6" fmla="*/ 42 w 42"/>
                <a:gd name="T7" fmla="*/ 0 h 15"/>
                <a:gd name="T8" fmla="*/ 8 w 42"/>
                <a:gd name="T9" fmla="*/ 0 h 15"/>
                <a:gd name="T10" fmla="*/ 15 w 42"/>
                <a:gd name="T11" fmla="*/ 8 h 15"/>
                <a:gd name="T12" fmla="*/ 0 w 42"/>
                <a:gd name="T13" fmla="*/ 8 h 15"/>
                <a:gd name="T14" fmla="*/ 0 w 42"/>
                <a:gd name="T15" fmla="*/ 15 h 15"/>
                <a:gd name="T16" fmla="*/ 8 w 42"/>
                <a:gd name="T17" fmla="*/ 15 h 15"/>
                <a:gd name="T18" fmla="*/ 0 w 42"/>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
                  <a:moveTo>
                    <a:pt x="0" y="8"/>
                  </a:moveTo>
                  <a:lnTo>
                    <a:pt x="8" y="15"/>
                  </a:lnTo>
                  <a:lnTo>
                    <a:pt x="42" y="15"/>
                  </a:lnTo>
                  <a:lnTo>
                    <a:pt x="42" y="0"/>
                  </a:lnTo>
                  <a:lnTo>
                    <a:pt x="8" y="0"/>
                  </a:lnTo>
                  <a:lnTo>
                    <a:pt x="15"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0" name="Freeform 366">
              <a:extLst>
                <a:ext uri="{FF2B5EF4-FFF2-40B4-BE49-F238E27FC236}">
                  <a16:creationId xmlns:a16="http://schemas.microsoft.com/office/drawing/2014/main" id="{3C2E46D3-2F59-48C8-A51F-C12EA702E464}"/>
                </a:ext>
              </a:extLst>
            </p:cNvPr>
            <p:cNvSpPr>
              <a:spLocks/>
            </p:cNvSpPr>
            <p:nvPr/>
          </p:nvSpPr>
          <p:spPr bwMode="auto">
            <a:xfrm>
              <a:off x="563" y="3781"/>
              <a:ext cx="8" cy="97"/>
            </a:xfrm>
            <a:custGeom>
              <a:avLst/>
              <a:gdLst>
                <a:gd name="T0" fmla="*/ 8 w 15"/>
                <a:gd name="T1" fmla="*/ 0 h 193"/>
                <a:gd name="T2" fmla="*/ 0 w 15"/>
                <a:gd name="T3" fmla="*/ 6 h 193"/>
                <a:gd name="T4" fmla="*/ 0 w 15"/>
                <a:gd name="T5" fmla="*/ 193 h 193"/>
                <a:gd name="T6" fmla="*/ 15 w 15"/>
                <a:gd name="T7" fmla="*/ 193 h 193"/>
                <a:gd name="T8" fmla="*/ 15 w 15"/>
                <a:gd name="T9" fmla="*/ 6 h 193"/>
                <a:gd name="T10" fmla="*/ 8 w 15"/>
                <a:gd name="T11" fmla="*/ 15 h 193"/>
                <a:gd name="T12" fmla="*/ 8 w 15"/>
                <a:gd name="T13" fmla="*/ 0 h 193"/>
                <a:gd name="T14" fmla="*/ 0 w 15"/>
                <a:gd name="T15" fmla="*/ 0 h 193"/>
                <a:gd name="T16" fmla="*/ 0 w 15"/>
                <a:gd name="T17" fmla="*/ 6 h 193"/>
                <a:gd name="T18" fmla="*/ 8 w 15"/>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3">
                  <a:moveTo>
                    <a:pt x="8" y="0"/>
                  </a:moveTo>
                  <a:lnTo>
                    <a:pt x="0" y="6"/>
                  </a:lnTo>
                  <a:lnTo>
                    <a:pt x="0" y="193"/>
                  </a:lnTo>
                  <a:lnTo>
                    <a:pt x="15" y="193"/>
                  </a:lnTo>
                  <a:lnTo>
                    <a:pt x="15" y="6"/>
                  </a:lnTo>
                  <a:lnTo>
                    <a:pt x="8" y="15"/>
                  </a:lnTo>
                  <a:lnTo>
                    <a:pt x="8" y="0"/>
                  </a:lnTo>
                  <a:lnTo>
                    <a:pt x="0" y="0"/>
                  </a:lnTo>
                  <a:lnTo>
                    <a:pt x="0" y="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1" name="Rectangle 367">
              <a:extLst>
                <a:ext uri="{FF2B5EF4-FFF2-40B4-BE49-F238E27FC236}">
                  <a16:creationId xmlns:a16="http://schemas.microsoft.com/office/drawing/2014/main" id="{C544E411-8230-4A97-B6C1-1C9BA94E0F6B}"/>
                </a:ext>
              </a:extLst>
            </p:cNvPr>
            <p:cNvSpPr>
              <a:spLocks noChangeArrowheads="1"/>
            </p:cNvSpPr>
            <p:nvPr/>
          </p:nvSpPr>
          <p:spPr bwMode="auto">
            <a:xfrm>
              <a:off x="532" y="3784"/>
              <a:ext cx="1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52" name="Freeform 368">
              <a:extLst>
                <a:ext uri="{FF2B5EF4-FFF2-40B4-BE49-F238E27FC236}">
                  <a16:creationId xmlns:a16="http://schemas.microsoft.com/office/drawing/2014/main" id="{5FB8B56C-0565-4B47-A066-7230B48D3562}"/>
                </a:ext>
              </a:extLst>
            </p:cNvPr>
            <p:cNvSpPr>
              <a:spLocks/>
            </p:cNvSpPr>
            <p:nvPr/>
          </p:nvSpPr>
          <p:spPr bwMode="auto">
            <a:xfrm>
              <a:off x="532" y="3781"/>
              <a:ext cx="20" cy="7"/>
            </a:xfrm>
            <a:custGeom>
              <a:avLst/>
              <a:gdLst>
                <a:gd name="T0" fmla="*/ 39 w 39"/>
                <a:gd name="T1" fmla="*/ 6 h 15"/>
                <a:gd name="T2" fmla="*/ 32 w 39"/>
                <a:gd name="T3" fmla="*/ 0 h 15"/>
                <a:gd name="T4" fmla="*/ 0 w 39"/>
                <a:gd name="T5" fmla="*/ 0 h 15"/>
                <a:gd name="T6" fmla="*/ 0 w 39"/>
                <a:gd name="T7" fmla="*/ 15 h 15"/>
                <a:gd name="T8" fmla="*/ 32 w 39"/>
                <a:gd name="T9" fmla="*/ 15 h 15"/>
                <a:gd name="T10" fmla="*/ 24 w 39"/>
                <a:gd name="T11" fmla="*/ 6 h 15"/>
                <a:gd name="T12" fmla="*/ 39 w 39"/>
                <a:gd name="T13" fmla="*/ 6 h 15"/>
                <a:gd name="T14" fmla="*/ 39 w 39"/>
                <a:gd name="T15" fmla="*/ 0 h 15"/>
                <a:gd name="T16" fmla="*/ 32 w 39"/>
                <a:gd name="T17" fmla="*/ 0 h 15"/>
                <a:gd name="T18" fmla="*/ 39 w 39"/>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5">
                  <a:moveTo>
                    <a:pt x="39" y="6"/>
                  </a:moveTo>
                  <a:lnTo>
                    <a:pt x="32" y="0"/>
                  </a:lnTo>
                  <a:lnTo>
                    <a:pt x="0" y="0"/>
                  </a:lnTo>
                  <a:lnTo>
                    <a:pt x="0" y="15"/>
                  </a:lnTo>
                  <a:lnTo>
                    <a:pt x="32" y="15"/>
                  </a:lnTo>
                  <a:lnTo>
                    <a:pt x="24" y="6"/>
                  </a:lnTo>
                  <a:lnTo>
                    <a:pt x="39" y="6"/>
                  </a:lnTo>
                  <a:lnTo>
                    <a:pt x="39" y="0"/>
                  </a:lnTo>
                  <a:lnTo>
                    <a:pt x="32" y="0"/>
                  </a:lnTo>
                  <a:lnTo>
                    <a:pt x="3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3" name="Freeform 369">
              <a:extLst>
                <a:ext uri="{FF2B5EF4-FFF2-40B4-BE49-F238E27FC236}">
                  <a16:creationId xmlns:a16="http://schemas.microsoft.com/office/drawing/2014/main" id="{AC0656D1-94A0-424A-B552-05F4BDC8EA3B}"/>
                </a:ext>
              </a:extLst>
            </p:cNvPr>
            <p:cNvSpPr>
              <a:spLocks/>
            </p:cNvSpPr>
            <p:nvPr/>
          </p:nvSpPr>
          <p:spPr bwMode="auto">
            <a:xfrm>
              <a:off x="544" y="3784"/>
              <a:ext cx="8" cy="97"/>
            </a:xfrm>
            <a:custGeom>
              <a:avLst/>
              <a:gdLst>
                <a:gd name="T0" fmla="*/ 8 w 15"/>
                <a:gd name="T1" fmla="*/ 194 h 194"/>
                <a:gd name="T2" fmla="*/ 15 w 15"/>
                <a:gd name="T3" fmla="*/ 187 h 194"/>
                <a:gd name="T4" fmla="*/ 15 w 15"/>
                <a:gd name="T5" fmla="*/ 0 h 194"/>
                <a:gd name="T6" fmla="*/ 0 w 15"/>
                <a:gd name="T7" fmla="*/ 0 h 194"/>
                <a:gd name="T8" fmla="*/ 0 w 15"/>
                <a:gd name="T9" fmla="*/ 187 h 194"/>
                <a:gd name="T10" fmla="*/ 8 w 15"/>
                <a:gd name="T11" fmla="*/ 179 h 194"/>
                <a:gd name="T12" fmla="*/ 8 w 15"/>
                <a:gd name="T13" fmla="*/ 194 h 194"/>
                <a:gd name="T14" fmla="*/ 15 w 15"/>
                <a:gd name="T15" fmla="*/ 194 h 194"/>
                <a:gd name="T16" fmla="*/ 15 w 15"/>
                <a:gd name="T17" fmla="*/ 187 h 194"/>
                <a:gd name="T18" fmla="*/ 8 w 15"/>
                <a:gd name="T1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4">
                  <a:moveTo>
                    <a:pt x="8" y="194"/>
                  </a:moveTo>
                  <a:lnTo>
                    <a:pt x="15" y="187"/>
                  </a:lnTo>
                  <a:lnTo>
                    <a:pt x="15" y="0"/>
                  </a:lnTo>
                  <a:lnTo>
                    <a:pt x="0" y="0"/>
                  </a:lnTo>
                  <a:lnTo>
                    <a:pt x="0" y="187"/>
                  </a:lnTo>
                  <a:lnTo>
                    <a:pt x="8" y="179"/>
                  </a:lnTo>
                  <a:lnTo>
                    <a:pt x="8" y="194"/>
                  </a:lnTo>
                  <a:lnTo>
                    <a:pt x="15" y="194"/>
                  </a:lnTo>
                  <a:lnTo>
                    <a:pt x="15" y="187"/>
                  </a:lnTo>
                  <a:lnTo>
                    <a:pt x="8"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4" name="Freeform 370">
              <a:extLst>
                <a:ext uri="{FF2B5EF4-FFF2-40B4-BE49-F238E27FC236}">
                  <a16:creationId xmlns:a16="http://schemas.microsoft.com/office/drawing/2014/main" id="{3BB5CA6E-7FAD-4B85-8C52-7E7C84720324}"/>
                </a:ext>
              </a:extLst>
            </p:cNvPr>
            <p:cNvSpPr>
              <a:spLocks/>
            </p:cNvSpPr>
            <p:nvPr/>
          </p:nvSpPr>
          <p:spPr bwMode="auto">
            <a:xfrm>
              <a:off x="528" y="3873"/>
              <a:ext cx="20" cy="8"/>
            </a:xfrm>
            <a:custGeom>
              <a:avLst/>
              <a:gdLst>
                <a:gd name="T0" fmla="*/ 0 w 40"/>
                <a:gd name="T1" fmla="*/ 8 h 15"/>
                <a:gd name="T2" fmla="*/ 8 w 40"/>
                <a:gd name="T3" fmla="*/ 15 h 15"/>
                <a:gd name="T4" fmla="*/ 40 w 40"/>
                <a:gd name="T5" fmla="*/ 15 h 15"/>
                <a:gd name="T6" fmla="*/ 40 w 40"/>
                <a:gd name="T7" fmla="*/ 0 h 15"/>
                <a:gd name="T8" fmla="*/ 8 w 40"/>
                <a:gd name="T9" fmla="*/ 0 h 15"/>
                <a:gd name="T10" fmla="*/ 15 w 40"/>
                <a:gd name="T11" fmla="*/ 8 h 15"/>
                <a:gd name="T12" fmla="*/ 0 w 40"/>
                <a:gd name="T13" fmla="*/ 8 h 15"/>
                <a:gd name="T14" fmla="*/ 0 w 40"/>
                <a:gd name="T15" fmla="*/ 15 h 15"/>
                <a:gd name="T16" fmla="*/ 8 w 40"/>
                <a:gd name="T17" fmla="*/ 15 h 15"/>
                <a:gd name="T18" fmla="*/ 0 w 40"/>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5">
                  <a:moveTo>
                    <a:pt x="0" y="8"/>
                  </a:moveTo>
                  <a:lnTo>
                    <a:pt x="8" y="15"/>
                  </a:lnTo>
                  <a:lnTo>
                    <a:pt x="40" y="15"/>
                  </a:lnTo>
                  <a:lnTo>
                    <a:pt x="40" y="0"/>
                  </a:lnTo>
                  <a:lnTo>
                    <a:pt x="8" y="0"/>
                  </a:lnTo>
                  <a:lnTo>
                    <a:pt x="15"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5" name="Freeform 371">
              <a:extLst>
                <a:ext uri="{FF2B5EF4-FFF2-40B4-BE49-F238E27FC236}">
                  <a16:creationId xmlns:a16="http://schemas.microsoft.com/office/drawing/2014/main" id="{98A56520-C2DD-4D22-8884-6BA6C2D9A1B4}"/>
                </a:ext>
              </a:extLst>
            </p:cNvPr>
            <p:cNvSpPr>
              <a:spLocks/>
            </p:cNvSpPr>
            <p:nvPr/>
          </p:nvSpPr>
          <p:spPr bwMode="auto">
            <a:xfrm>
              <a:off x="528" y="3781"/>
              <a:ext cx="8" cy="97"/>
            </a:xfrm>
            <a:custGeom>
              <a:avLst/>
              <a:gdLst>
                <a:gd name="T0" fmla="*/ 8 w 15"/>
                <a:gd name="T1" fmla="*/ 0 h 193"/>
                <a:gd name="T2" fmla="*/ 0 w 15"/>
                <a:gd name="T3" fmla="*/ 6 h 193"/>
                <a:gd name="T4" fmla="*/ 0 w 15"/>
                <a:gd name="T5" fmla="*/ 193 h 193"/>
                <a:gd name="T6" fmla="*/ 15 w 15"/>
                <a:gd name="T7" fmla="*/ 193 h 193"/>
                <a:gd name="T8" fmla="*/ 15 w 15"/>
                <a:gd name="T9" fmla="*/ 6 h 193"/>
                <a:gd name="T10" fmla="*/ 8 w 15"/>
                <a:gd name="T11" fmla="*/ 15 h 193"/>
                <a:gd name="T12" fmla="*/ 8 w 15"/>
                <a:gd name="T13" fmla="*/ 0 h 193"/>
                <a:gd name="T14" fmla="*/ 0 w 15"/>
                <a:gd name="T15" fmla="*/ 0 h 193"/>
                <a:gd name="T16" fmla="*/ 0 w 15"/>
                <a:gd name="T17" fmla="*/ 6 h 193"/>
                <a:gd name="T18" fmla="*/ 8 w 15"/>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3">
                  <a:moveTo>
                    <a:pt x="8" y="0"/>
                  </a:moveTo>
                  <a:lnTo>
                    <a:pt x="0" y="6"/>
                  </a:lnTo>
                  <a:lnTo>
                    <a:pt x="0" y="193"/>
                  </a:lnTo>
                  <a:lnTo>
                    <a:pt x="15" y="193"/>
                  </a:lnTo>
                  <a:lnTo>
                    <a:pt x="15" y="6"/>
                  </a:lnTo>
                  <a:lnTo>
                    <a:pt x="8" y="15"/>
                  </a:lnTo>
                  <a:lnTo>
                    <a:pt x="8" y="0"/>
                  </a:lnTo>
                  <a:lnTo>
                    <a:pt x="0" y="0"/>
                  </a:lnTo>
                  <a:lnTo>
                    <a:pt x="0" y="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6" name="Freeform 372">
              <a:extLst>
                <a:ext uri="{FF2B5EF4-FFF2-40B4-BE49-F238E27FC236}">
                  <a16:creationId xmlns:a16="http://schemas.microsoft.com/office/drawing/2014/main" id="{5738B525-D619-4EA3-B9A3-AB498C57121B}"/>
                </a:ext>
              </a:extLst>
            </p:cNvPr>
            <p:cNvSpPr>
              <a:spLocks/>
            </p:cNvSpPr>
            <p:nvPr/>
          </p:nvSpPr>
          <p:spPr bwMode="auto">
            <a:xfrm>
              <a:off x="370" y="3745"/>
              <a:ext cx="210" cy="218"/>
            </a:xfrm>
            <a:custGeom>
              <a:avLst/>
              <a:gdLst>
                <a:gd name="T0" fmla="*/ 205 w 421"/>
                <a:gd name="T1" fmla="*/ 16 h 435"/>
                <a:gd name="T2" fmla="*/ 217 w 421"/>
                <a:gd name="T3" fmla="*/ 39 h 435"/>
                <a:gd name="T4" fmla="*/ 228 w 421"/>
                <a:gd name="T5" fmla="*/ 57 h 435"/>
                <a:gd name="T6" fmla="*/ 240 w 421"/>
                <a:gd name="T7" fmla="*/ 67 h 435"/>
                <a:gd name="T8" fmla="*/ 253 w 421"/>
                <a:gd name="T9" fmla="*/ 77 h 435"/>
                <a:gd name="T10" fmla="*/ 265 w 421"/>
                <a:gd name="T11" fmla="*/ 87 h 435"/>
                <a:gd name="T12" fmla="*/ 271 w 421"/>
                <a:gd name="T13" fmla="*/ 96 h 435"/>
                <a:gd name="T14" fmla="*/ 263 w 421"/>
                <a:gd name="T15" fmla="*/ 107 h 435"/>
                <a:gd name="T16" fmla="*/ 261 w 421"/>
                <a:gd name="T17" fmla="*/ 122 h 435"/>
                <a:gd name="T18" fmla="*/ 300 w 421"/>
                <a:gd name="T19" fmla="*/ 118 h 435"/>
                <a:gd name="T20" fmla="*/ 308 w 421"/>
                <a:gd name="T21" fmla="*/ 157 h 435"/>
                <a:gd name="T22" fmla="*/ 316 w 421"/>
                <a:gd name="T23" fmla="*/ 196 h 435"/>
                <a:gd name="T24" fmla="*/ 375 w 421"/>
                <a:gd name="T25" fmla="*/ 228 h 435"/>
                <a:gd name="T26" fmla="*/ 386 w 421"/>
                <a:gd name="T27" fmla="*/ 271 h 435"/>
                <a:gd name="T28" fmla="*/ 391 w 421"/>
                <a:gd name="T29" fmla="*/ 311 h 435"/>
                <a:gd name="T30" fmla="*/ 405 w 421"/>
                <a:gd name="T31" fmla="*/ 349 h 435"/>
                <a:gd name="T32" fmla="*/ 421 w 421"/>
                <a:gd name="T33" fmla="*/ 394 h 435"/>
                <a:gd name="T34" fmla="*/ 327 w 421"/>
                <a:gd name="T35" fmla="*/ 435 h 435"/>
                <a:gd name="T36" fmla="*/ 238 w 421"/>
                <a:gd name="T37" fmla="*/ 391 h 435"/>
                <a:gd name="T38" fmla="*/ 255 w 421"/>
                <a:gd name="T39" fmla="*/ 416 h 435"/>
                <a:gd name="T40" fmla="*/ 238 w 421"/>
                <a:gd name="T41" fmla="*/ 418 h 435"/>
                <a:gd name="T42" fmla="*/ 220 w 421"/>
                <a:gd name="T43" fmla="*/ 421 h 435"/>
                <a:gd name="T44" fmla="*/ 203 w 421"/>
                <a:gd name="T45" fmla="*/ 422 h 435"/>
                <a:gd name="T46" fmla="*/ 187 w 421"/>
                <a:gd name="T47" fmla="*/ 421 h 435"/>
                <a:gd name="T48" fmla="*/ 165 w 421"/>
                <a:gd name="T49" fmla="*/ 408 h 435"/>
                <a:gd name="T50" fmla="*/ 134 w 421"/>
                <a:gd name="T51" fmla="*/ 388 h 435"/>
                <a:gd name="T52" fmla="*/ 103 w 421"/>
                <a:gd name="T53" fmla="*/ 374 h 435"/>
                <a:gd name="T54" fmla="*/ 76 w 421"/>
                <a:gd name="T55" fmla="*/ 373 h 435"/>
                <a:gd name="T56" fmla="*/ 59 w 421"/>
                <a:gd name="T57" fmla="*/ 379 h 435"/>
                <a:gd name="T58" fmla="*/ 44 w 421"/>
                <a:gd name="T59" fmla="*/ 385 h 435"/>
                <a:gd name="T60" fmla="*/ 22 w 421"/>
                <a:gd name="T61" fmla="*/ 386 h 435"/>
                <a:gd name="T62" fmla="*/ 0 w 421"/>
                <a:gd name="T63" fmla="*/ 366 h 435"/>
                <a:gd name="T64" fmla="*/ 3 w 421"/>
                <a:gd name="T65" fmla="*/ 328 h 435"/>
                <a:gd name="T66" fmla="*/ 15 w 421"/>
                <a:gd name="T67" fmla="*/ 289 h 435"/>
                <a:gd name="T68" fmla="*/ 34 w 421"/>
                <a:gd name="T69" fmla="*/ 254 h 435"/>
                <a:gd name="T70" fmla="*/ 35 w 421"/>
                <a:gd name="T71" fmla="*/ 212 h 435"/>
                <a:gd name="T72" fmla="*/ 44 w 421"/>
                <a:gd name="T73" fmla="*/ 216 h 435"/>
                <a:gd name="T74" fmla="*/ 54 w 421"/>
                <a:gd name="T75" fmla="*/ 216 h 435"/>
                <a:gd name="T76" fmla="*/ 65 w 421"/>
                <a:gd name="T77" fmla="*/ 195 h 435"/>
                <a:gd name="T78" fmla="*/ 61 w 421"/>
                <a:gd name="T79" fmla="*/ 165 h 435"/>
                <a:gd name="T80" fmla="*/ 79 w 421"/>
                <a:gd name="T81" fmla="*/ 145 h 435"/>
                <a:gd name="T82" fmla="*/ 99 w 421"/>
                <a:gd name="T83" fmla="*/ 0 h 435"/>
                <a:gd name="T84" fmla="*/ 198 w 421"/>
                <a:gd name="T85" fmla="*/ 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435">
                  <a:moveTo>
                    <a:pt x="198" y="7"/>
                  </a:moveTo>
                  <a:lnTo>
                    <a:pt x="205" y="16"/>
                  </a:lnTo>
                  <a:lnTo>
                    <a:pt x="211" y="28"/>
                  </a:lnTo>
                  <a:lnTo>
                    <a:pt x="217" y="39"/>
                  </a:lnTo>
                  <a:lnTo>
                    <a:pt x="223" y="50"/>
                  </a:lnTo>
                  <a:lnTo>
                    <a:pt x="228" y="57"/>
                  </a:lnTo>
                  <a:lnTo>
                    <a:pt x="234" y="62"/>
                  </a:lnTo>
                  <a:lnTo>
                    <a:pt x="240" y="67"/>
                  </a:lnTo>
                  <a:lnTo>
                    <a:pt x="247" y="73"/>
                  </a:lnTo>
                  <a:lnTo>
                    <a:pt x="253" y="77"/>
                  </a:lnTo>
                  <a:lnTo>
                    <a:pt x="259" y="82"/>
                  </a:lnTo>
                  <a:lnTo>
                    <a:pt x="265" y="87"/>
                  </a:lnTo>
                  <a:lnTo>
                    <a:pt x="271" y="92"/>
                  </a:lnTo>
                  <a:lnTo>
                    <a:pt x="271" y="96"/>
                  </a:lnTo>
                  <a:lnTo>
                    <a:pt x="266" y="101"/>
                  </a:lnTo>
                  <a:lnTo>
                    <a:pt x="263" y="107"/>
                  </a:lnTo>
                  <a:lnTo>
                    <a:pt x="261" y="114"/>
                  </a:lnTo>
                  <a:lnTo>
                    <a:pt x="261" y="122"/>
                  </a:lnTo>
                  <a:lnTo>
                    <a:pt x="268" y="129"/>
                  </a:lnTo>
                  <a:lnTo>
                    <a:pt x="300" y="118"/>
                  </a:lnTo>
                  <a:lnTo>
                    <a:pt x="304" y="137"/>
                  </a:lnTo>
                  <a:lnTo>
                    <a:pt x="308" y="157"/>
                  </a:lnTo>
                  <a:lnTo>
                    <a:pt x="312" y="176"/>
                  </a:lnTo>
                  <a:lnTo>
                    <a:pt x="316" y="196"/>
                  </a:lnTo>
                  <a:lnTo>
                    <a:pt x="360" y="207"/>
                  </a:lnTo>
                  <a:lnTo>
                    <a:pt x="375" y="228"/>
                  </a:lnTo>
                  <a:lnTo>
                    <a:pt x="383" y="250"/>
                  </a:lnTo>
                  <a:lnTo>
                    <a:pt x="386" y="271"/>
                  </a:lnTo>
                  <a:lnTo>
                    <a:pt x="388" y="290"/>
                  </a:lnTo>
                  <a:lnTo>
                    <a:pt x="391" y="311"/>
                  </a:lnTo>
                  <a:lnTo>
                    <a:pt x="395" y="330"/>
                  </a:lnTo>
                  <a:lnTo>
                    <a:pt x="405" y="349"/>
                  </a:lnTo>
                  <a:lnTo>
                    <a:pt x="421" y="366"/>
                  </a:lnTo>
                  <a:lnTo>
                    <a:pt x="421" y="394"/>
                  </a:lnTo>
                  <a:lnTo>
                    <a:pt x="395" y="423"/>
                  </a:lnTo>
                  <a:lnTo>
                    <a:pt x="327" y="435"/>
                  </a:lnTo>
                  <a:lnTo>
                    <a:pt x="300" y="399"/>
                  </a:lnTo>
                  <a:lnTo>
                    <a:pt x="238" y="391"/>
                  </a:lnTo>
                  <a:lnTo>
                    <a:pt x="263" y="415"/>
                  </a:lnTo>
                  <a:lnTo>
                    <a:pt x="255" y="416"/>
                  </a:lnTo>
                  <a:lnTo>
                    <a:pt x="246" y="417"/>
                  </a:lnTo>
                  <a:lnTo>
                    <a:pt x="238" y="418"/>
                  </a:lnTo>
                  <a:lnTo>
                    <a:pt x="228" y="419"/>
                  </a:lnTo>
                  <a:lnTo>
                    <a:pt x="220" y="421"/>
                  </a:lnTo>
                  <a:lnTo>
                    <a:pt x="211" y="421"/>
                  </a:lnTo>
                  <a:lnTo>
                    <a:pt x="203" y="422"/>
                  </a:lnTo>
                  <a:lnTo>
                    <a:pt x="194" y="423"/>
                  </a:lnTo>
                  <a:lnTo>
                    <a:pt x="187" y="421"/>
                  </a:lnTo>
                  <a:lnTo>
                    <a:pt x="178" y="416"/>
                  </a:lnTo>
                  <a:lnTo>
                    <a:pt x="165" y="408"/>
                  </a:lnTo>
                  <a:lnTo>
                    <a:pt x="150" y="397"/>
                  </a:lnTo>
                  <a:lnTo>
                    <a:pt x="134" y="388"/>
                  </a:lnTo>
                  <a:lnTo>
                    <a:pt x="118" y="380"/>
                  </a:lnTo>
                  <a:lnTo>
                    <a:pt x="103" y="374"/>
                  </a:lnTo>
                  <a:lnTo>
                    <a:pt x="89" y="372"/>
                  </a:lnTo>
                  <a:lnTo>
                    <a:pt x="76" y="373"/>
                  </a:lnTo>
                  <a:lnTo>
                    <a:pt x="67" y="376"/>
                  </a:lnTo>
                  <a:lnTo>
                    <a:pt x="59" y="379"/>
                  </a:lnTo>
                  <a:lnTo>
                    <a:pt x="52" y="382"/>
                  </a:lnTo>
                  <a:lnTo>
                    <a:pt x="44" y="385"/>
                  </a:lnTo>
                  <a:lnTo>
                    <a:pt x="35" y="387"/>
                  </a:lnTo>
                  <a:lnTo>
                    <a:pt x="22" y="386"/>
                  </a:lnTo>
                  <a:lnTo>
                    <a:pt x="5" y="382"/>
                  </a:lnTo>
                  <a:lnTo>
                    <a:pt x="0" y="366"/>
                  </a:lnTo>
                  <a:lnTo>
                    <a:pt x="0" y="348"/>
                  </a:lnTo>
                  <a:lnTo>
                    <a:pt x="3" y="328"/>
                  </a:lnTo>
                  <a:lnTo>
                    <a:pt x="8" y="309"/>
                  </a:lnTo>
                  <a:lnTo>
                    <a:pt x="15" y="289"/>
                  </a:lnTo>
                  <a:lnTo>
                    <a:pt x="23" y="271"/>
                  </a:lnTo>
                  <a:lnTo>
                    <a:pt x="34" y="254"/>
                  </a:lnTo>
                  <a:lnTo>
                    <a:pt x="43" y="240"/>
                  </a:lnTo>
                  <a:lnTo>
                    <a:pt x="35" y="212"/>
                  </a:lnTo>
                  <a:lnTo>
                    <a:pt x="39" y="214"/>
                  </a:lnTo>
                  <a:lnTo>
                    <a:pt x="44" y="216"/>
                  </a:lnTo>
                  <a:lnTo>
                    <a:pt x="50" y="216"/>
                  </a:lnTo>
                  <a:lnTo>
                    <a:pt x="54" y="216"/>
                  </a:lnTo>
                  <a:lnTo>
                    <a:pt x="64" y="210"/>
                  </a:lnTo>
                  <a:lnTo>
                    <a:pt x="65" y="195"/>
                  </a:lnTo>
                  <a:lnTo>
                    <a:pt x="62" y="180"/>
                  </a:lnTo>
                  <a:lnTo>
                    <a:pt x="61" y="165"/>
                  </a:lnTo>
                  <a:lnTo>
                    <a:pt x="66" y="150"/>
                  </a:lnTo>
                  <a:lnTo>
                    <a:pt x="79" y="145"/>
                  </a:lnTo>
                  <a:lnTo>
                    <a:pt x="51" y="129"/>
                  </a:lnTo>
                  <a:lnTo>
                    <a:pt x="99" y="0"/>
                  </a:lnTo>
                  <a:lnTo>
                    <a:pt x="132" y="16"/>
                  </a:lnTo>
                  <a:lnTo>
                    <a:pt x="198" y="7"/>
                  </a:lnTo>
                  <a:close/>
                </a:path>
              </a:pathLst>
            </a:custGeom>
            <a:solidFill>
              <a:srgbClr val="02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7" name="Freeform 373">
              <a:extLst>
                <a:ext uri="{FF2B5EF4-FFF2-40B4-BE49-F238E27FC236}">
                  <a16:creationId xmlns:a16="http://schemas.microsoft.com/office/drawing/2014/main" id="{398C4A8B-8B7A-4FDD-B303-6CF875E4F9A7}"/>
                </a:ext>
              </a:extLst>
            </p:cNvPr>
            <p:cNvSpPr>
              <a:spLocks/>
            </p:cNvSpPr>
            <p:nvPr/>
          </p:nvSpPr>
          <p:spPr bwMode="auto">
            <a:xfrm>
              <a:off x="465" y="3747"/>
              <a:ext cx="22" cy="30"/>
            </a:xfrm>
            <a:custGeom>
              <a:avLst/>
              <a:gdLst>
                <a:gd name="T0" fmla="*/ 44 w 44"/>
                <a:gd name="T1" fmla="*/ 51 h 61"/>
                <a:gd name="T2" fmla="*/ 35 w 44"/>
                <a:gd name="T3" fmla="*/ 40 h 61"/>
                <a:gd name="T4" fmla="*/ 27 w 44"/>
                <a:gd name="T5" fmla="*/ 27 h 61"/>
                <a:gd name="T6" fmla="*/ 20 w 44"/>
                <a:gd name="T7" fmla="*/ 13 h 61"/>
                <a:gd name="T8" fmla="*/ 13 w 44"/>
                <a:gd name="T9" fmla="*/ 0 h 61"/>
                <a:gd name="T10" fmla="*/ 0 w 44"/>
                <a:gd name="T11" fmla="*/ 7 h 61"/>
                <a:gd name="T12" fmla="*/ 6 w 44"/>
                <a:gd name="T13" fmla="*/ 18 h 61"/>
                <a:gd name="T14" fmla="*/ 15 w 44"/>
                <a:gd name="T15" fmla="*/ 33 h 61"/>
                <a:gd name="T16" fmla="*/ 26 w 44"/>
                <a:gd name="T17" fmla="*/ 49 h 61"/>
                <a:gd name="T18" fmla="*/ 34 w 44"/>
                <a:gd name="T19" fmla="*/ 61 h 61"/>
                <a:gd name="T20" fmla="*/ 44 w 44"/>
                <a:gd name="T21"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1">
                  <a:moveTo>
                    <a:pt x="44" y="51"/>
                  </a:moveTo>
                  <a:lnTo>
                    <a:pt x="35" y="40"/>
                  </a:lnTo>
                  <a:lnTo>
                    <a:pt x="27" y="27"/>
                  </a:lnTo>
                  <a:lnTo>
                    <a:pt x="20" y="13"/>
                  </a:lnTo>
                  <a:lnTo>
                    <a:pt x="13" y="0"/>
                  </a:lnTo>
                  <a:lnTo>
                    <a:pt x="0" y="7"/>
                  </a:lnTo>
                  <a:lnTo>
                    <a:pt x="6" y="18"/>
                  </a:lnTo>
                  <a:lnTo>
                    <a:pt x="15" y="33"/>
                  </a:lnTo>
                  <a:lnTo>
                    <a:pt x="26" y="49"/>
                  </a:lnTo>
                  <a:lnTo>
                    <a:pt x="34" y="61"/>
                  </a:lnTo>
                  <a:lnTo>
                    <a:pt x="44"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8" name="Freeform 374">
              <a:extLst>
                <a:ext uri="{FF2B5EF4-FFF2-40B4-BE49-F238E27FC236}">
                  <a16:creationId xmlns:a16="http://schemas.microsoft.com/office/drawing/2014/main" id="{21969073-4331-4AB2-97BA-760F68D40B98}"/>
                </a:ext>
              </a:extLst>
            </p:cNvPr>
            <p:cNvSpPr>
              <a:spLocks/>
            </p:cNvSpPr>
            <p:nvPr/>
          </p:nvSpPr>
          <p:spPr bwMode="auto">
            <a:xfrm>
              <a:off x="482" y="3773"/>
              <a:ext cx="26" cy="25"/>
            </a:xfrm>
            <a:custGeom>
              <a:avLst/>
              <a:gdLst>
                <a:gd name="T0" fmla="*/ 46 w 53"/>
                <a:gd name="T1" fmla="*/ 51 h 51"/>
                <a:gd name="T2" fmla="*/ 53 w 53"/>
                <a:gd name="T3" fmla="*/ 44 h 51"/>
                <a:gd name="T4" fmla="*/ 53 w 53"/>
                <a:gd name="T5" fmla="*/ 35 h 51"/>
                <a:gd name="T6" fmla="*/ 48 w 53"/>
                <a:gd name="T7" fmla="*/ 30 h 51"/>
                <a:gd name="T8" fmla="*/ 43 w 53"/>
                <a:gd name="T9" fmla="*/ 26 h 51"/>
                <a:gd name="T10" fmla="*/ 37 w 53"/>
                <a:gd name="T11" fmla="*/ 22 h 51"/>
                <a:gd name="T12" fmla="*/ 31 w 53"/>
                <a:gd name="T13" fmla="*/ 19 h 51"/>
                <a:gd name="T14" fmla="*/ 25 w 53"/>
                <a:gd name="T15" fmla="*/ 15 h 51"/>
                <a:gd name="T16" fmla="*/ 19 w 53"/>
                <a:gd name="T17" fmla="*/ 11 h 51"/>
                <a:gd name="T18" fmla="*/ 15 w 53"/>
                <a:gd name="T19" fmla="*/ 6 h 51"/>
                <a:gd name="T20" fmla="*/ 10 w 53"/>
                <a:gd name="T21" fmla="*/ 0 h 51"/>
                <a:gd name="T22" fmla="*/ 0 w 53"/>
                <a:gd name="T23" fmla="*/ 10 h 51"/>
                <a:gd name="T24" fmla="*/ 4 w 53"/>
                <a:gd name="T25" fmla="*/ 14 h 51"/>
                <a:gd name="T26" fmla="*/ 10 w 53"/>
                <a:gd name="T27" fmla="*/ 19 h 51"/>
                <a:gd name="T28" fmla="*/ 15 w 53"/>
                <a:gd name="T29" fmla="*/ 22 h 51"/>
                <a:gd name="T30" fmla="*/ 21 w 53"/>
                <a:gd name="T31" fmla="*/ 26 h 51"/>
                <a:gd name="T32" fmla="*/ 25 w 53"/>
                <a:gd name="T33" fmla="*/ 29 h 51"/>
                <a:gd name="T34" fmla="*/ 30 w 53"/>
                <a:gd name="T35" fmla="*/ 33 h 51"/>
                <a:gd name="T36" fmla="*/ 36 w 53"/>
                <a:gd name="T37" fmla="*/ 36 h 51"/>
                <a:gd name="T38" fmla="*/ 40 w 53"/>
                <a:gd name="T39" fmla="*/ 41 h 51"/>
                <a:gd name="T40" fmla="*/ 40 w 53"/>
                <a:gd name="T41" fmla="*/ 37 h 51"/>
                <a:gd name="T42" fmla="*/ 38 w 53"/>
                <a:gd name="T43" fmla="*/ 42 h 51"/>
                <a:gd name="T44" fmla="*/ 46 w 53"/>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1">
                  <a:moveTo>
                    <a:pt x="46" y="51"/>
                  </a:moveTo>
                  <a:lnTo>
                    <a:pt x="53" y="44"/>
                  </a:lnTo>
                  <a:lnTo>
                    <a:pt x="53" y="35"/>
                  </a:lnTo>
                  <a:lnTo>
                    <a:pt x="48" y="30"/>
                  </a:lnTo>
                  <a:lnTo>
                    <a:pt x="43" y="26"/>
                  </a:lnTo>
                  <a:lnTo>
                    <a:pt x="37" y="22"/>
                  </a:lnTo>
                  <a:lnTo>
                    <a:pt x="31" y="19"/>
                  </a:lnTo>
                  <a:lnTo>
                    <a:pt x="25" y="15"/>
                  </a:lnTo>
                  <a:lnTo>
                    <a:pt x="19" y="11"/>
                  </a:lnTo>
                  <a:lnTo>
                    <a:pt x="15" y="6"/>
                  </a:lnTo>
                  <a:lnTo>
                    <a:pt x="10" y="0"/>
                  </a:lnTo>
                  <a:lnTo>
                    <a:pt x="0" y="10"/>
                  </a:lnTo>
                  <a:lnTo>
                    <a:pt x="4" y="14"/>
                  </a:lnTo>
                  <a:lnTo>
                    <a:pt x="10" y="19"/>
                  </a:lnTo>
                  <a:lnTo>
                    <a:pt x="15" y="22"/>
                  </a:lnTo>
                  <a:lnTo>
                    <a:pt x="21" y="26"/>
                  </a:lnTo>
                  <a:lnTo>
                    <a:pt x="25" y="29"/>
                  </a:lnTo>
                  <a:lnTo>
                    <a:pt x="30" y="33"/>
                  </a:lnTo>
                  <a:lnTo>
                    <a:pt x="36" y="36"/>
                  </a:lnTo>
                  <a:lnTo>
                    <a:pt x="40" y="41"/>
                  </a:lnTo>
                  <a:lnTo>
                    <a:pt x="40" y="37"/>
                  </a:lnTo>
                  <a:lnTo>
                    <a:pt x="38" y="42"/>
                  </a:lnTo>
                  <a:lnTo>
                    <a:pt x="46"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59" name="Freeform 375">
              <a:extLst>
                <a:ext uri="{FF2B5EF4-FFF2-40B4-BE49-F238E27FC236}">
                  <a16:creationId xmlns:a16="http://schemas.microsoft.com/office/drawing/2014/main" id="{19C85CB3-48E5-4BC7-8EBF-65F9D01C59B5}"/>
                </a:ext>
              </a:extLst>
            </p:cNvPr>
            <p:cNvSpPr>
              <a:spLocks/>
            </p:cNvSpPr>
            <p:nvPr/>
          </p:nvSpPr>
          <p:spPr bwMode="auto">
            <a:xfrm>
              <a:off x="496" y="3793"/>
              <a:ext cx="9" cy="21"/>
            </a:xfrm>
            <a:custGeom>
              <a:avLst/>
              <a:gdLst>
                <a:gd name="T0" fmla="*/ 11 w 17"/>
                <a:gd name="T1" fmla="*/ 26 h 40"/>
                <a:gd name="T2" fmla="*/ 17 w 17"/>
                <a:gd name="T3" fmla="*/ 28 h 40"/>
                <a:gd name="T4" fmla="*/ 14 w 17"/>
                <a:gd name="T5" fmla="*/ 24 h 40"/>
                <a:gd name="T6" fmla="*/ 12 w 17"/>
                <a:gd name="T7" fmla="*/ 21 h 40"/>
                <a:gd name="T8" fmla="*/ 14 w 17"/>
                <a:gd name="T9" fmla="*/ 16 h 40"/>
                <a:gd name="T10" fmla="*/ 15 w 17"/>
                <a:gd name="T11" fmla="*/ 13 h 40"/>
                <a:gd name="T12" fmla="*/ 17 w 17"/>
                <a:gd name="T13" fmla="*/ 9 h 40"/>
                <a:gd name="T14" fmla="*/ 9 w 17"/>
                <a:gd name="T15" fmla="*/ 0 h 40"/>
                <a:gd name="T16" fmla="*/ 0 w 17"/>
                <a:gd name="T17" fmla="*/ 13 h 40"/>
                <a:gd name="T18" fmla="*/ 0 w 17"/>
                <a:gd name="T19" fmla="*/ 26 h 40"/>
                <a:gd name="T20" fmla="*/ 9 w 17"/>
                <a:gd name="T21" fmla="*/ 38 h 40"/>
                <a:gd name="T22" fmla="*/ 16 w 17"/>
                <a:gd name="T23" fmla="*/ 39 h 40"/>
                <a:gd name="T24" fmla="*/ 9 w 17"/>
                <a:gd name="T25" fmla="*/ 38 h 40"/>
                <a:gd name="T26" fmla="*/ 12 w 17"/>
                <a:gd name="T27" fmla="*/ 40 h 40"/>
                <a:gd name="T28" fmla="*/ 16 w 17"/>
                <a:gd name="T29" fmla="*/ 39 h 40"/>
                <a:gd name="T30" fmla="*/ 11 w 17"/>
                <a:gd name="T31"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40">
                  <a:moveTo>
                    <a:pt x="11" y="26"/>
                  </a:moveTo>
                  <a:lnTo>
                    <a:pt x="17" y="28"/>
                  </a:lnTo>
                  <a:lnTo>
                    <a:pt x="14" y="24"/>
                  </a:lnTo>
                  <a:lnTo>
                    <a:pt x="12" y="21"/>
                  </a:lnTo>
                  <a:lnTo>
                    <a:pt x="14" y="16"/>
                  </a:lnTo>
                  <a:lnTo>
                    <a:pt x="15" y="13"/>
                  </a:lnTo>
                  <a:lnTo>
                    <a:pt x="17" y="9"/>
                  </a:lnTo>
                  <a:lnTo>
                    <a:pt x="9" y="0"/>
                  </a:lnTo>
                  <a:lnTo>
                    <a:pt x="0" y="13"/>
                  </a:lnTo>
                  <a:lnTo>
                    <a:pt x="0" y="26"/>
                  </a:lnTo>
                  <a:lnTo>
                    <a:pt x="9" y="38"/>
                  </a:lnTo>
                  <a:lnTo>
                    <a:pt x="16" y="39"/>
                  </a:lnTo>
                  <a:lnTo>
                    <a:pt x="9" y="38"/>
                  </a:lnTo>
                  <a:lnTo>
                    <a:pt x="12" y="40"/>
                  </a:lnTo>
                  <a:lnTo>
                    <a:pt x="16" y="39"/>
                  </a:lnTo>
                  <a:lnTo>
                    <a:pt x="1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0" name="Freeform 376">
              <a:extLst>
                <a:ext uri="{FF2B5EF4-FFF2-40B4-BE49-F238E27FC236}">
                  <a16:creationId xmlns:a16="http://schemas.microsoft.com/office/drawing/2014/main" id="{90EDB7FC-52E4-4659-A479-736C0F4303E7}"/>
                </a:ext>
              </a:extLst>
            </p:cNvPr>
            <p:cNvSpPr>
              <a:spLocks/>
            </p:cNvSpPr>
            <p:nvPr/>
          </p:nvSpPr>
          <p:spPr bwMode="auto">
            <a:xfrm>
              <a:off x="502" y="3799"/>
              <a:ext cx="21" cy="14"/>
            </a:xfrm>
            <a:custGeom>
              <a:avLst/>
              <a:gdLst>
                <a:gd name="T0" fmla="*/ 42 w 42"/>
                <a:gd name="T1" fmla="*/ 8 h 28"/>
                <a:gd name="T2" fmla="*/ 32 w 42"/>
                <a:gd name="T3" fmla="*/ 3 h 28"/>
                <a:gd name="T4" fmla="*/ 0 w 42"/>
                <a:gd name="T5" fmla="*/ 15 h 28"/>
                <a:gd name="T6" fmla="*/ 5 w 42"/>
                <a:gd name="T7" fmla="*/ 28 h 28"/>
                <a:gd name="T8" fmla="*/ 37 w 42"/>
                <a:gd name="T9" fmla="*/ 17 h 28"/>
                <a:gd name="T10" fmla="*/ 28 w 42"/>
                <a:gd name="T11" fmla="*/ 11 h 28"/>
                <a:gd name="T12" fmla="*/ 42 w 42"/>
                <a:gd name="T13" fmla="*/ 8 h 28"/>
                <a:gd name="T14" fmla="*/ 41 w 42"/>
                <a:gd name="T15" fmla="*/ 0 h 28"/>
                <a:gd name="T16" fmla="*/ 32 w 42"/>
                <a:gd name="T17" fmla="*/ 3 h 28"/>
                <a:gd name="T18" fmla="*/ 42 w 42"/>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8">
                  <a:moveTo>
                    <a:pt x="42" y="8"/>
                  </a:moveTo>
                  <a:lnTo>
                    <a:pt x="32" y="3"/>
                  </a:lnTo>
                  <a:lnTo>
                    <a:pt x="0" y="15"/>
                  </a:lnTo>
                  <a:lnTo>
                    <a:pt x="5" y="28"/>
                  </a:lnTo>
                  <a:lnTo>
                    <a:pt x="37" y="17"/>
                  </a:lnTo>
                  <a:lnTo>
                    <a:pt x="28" y="11"/>
                  </a:lnTo>
                  <a:lnTo>
                    <a:pt x="42" y="8"/>
                  </a:lnTo>
                  <a:lnTo>
                    <a:pt x="41" y="0"/>
                  </a:lnTo>
                  <a:lnTo>
                    <a:pt x="32" y="3"/>
                  </a:lnTo>
                  <a:lnTo>
                    <a:pt x="4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1" name="Freeform 377">
              <a:extLst>
                <a:ext uri="{FF2B5EF4-FFF2-40B4-BE49-F238E27FC236}">
                  <a16:creationId xmlns:a16="http://schemas.microsoft.com/office/drawing/2014/main" id="{AA965B05-9609-424D-B86B-E94C2D302B20}"/>
                </a:ext>
              </a:extLst>
            </p:cNvPr>
            <p:cNvSpPr>
              <a:spLocks/>
            </p:cNvSpPr>
            <p:nvPr/>
          </p:nvSpPr>
          <p:spPr bwMode="auto">
            <a:xfrm>
              <a:off x="516" y="3803"/>
              <a:ext cx="10" cy="18"/>
            </a:xfrm>
            <a:custGeom>
              <a:avLst/>
              <a:gdLst>
                <a:gd name="T0" fmla="*/ 21 w 21"/>
                <a:gd name="T1" fmla="*/ 33 h 35"/>
                <a:gd name="T2" fmla="*/ 14 w 21"/>
                <a:gd name="T3" fmla="*/ 0 h 35"/>
                <a:gd name="T4" fmla="*/ 0 w 21"/>
                <a:gd name="T5" fmla="*/ 3 h 35"/>
                <a:gd name="T6" fmla="*/ 8 w 21"/>
                <a:gd name="T7" fmla="*/ 35 h 35"/>
                <a:gd name="T8" fmla="*/ 21 w 21"/>
                <a:gd name="T9" fmla="*/ 33 h 35"/>
              </a:gdLst>
              <a:ahLst/>
              <a:cxnLst>
                <a:cxn ang="0">
                  <a:pos x="T0" y="T1"/>
                </a:cxn>
                <a:cxn ang="0">
                  <a:pos x="T2" y="T3"/>
                </a:cxn>
                <a:cxn ang="0">
                  <a:pos x="T4" y="T5"/>
                </a:cxn>
                <a:cxn ang="0">
                  <a:pos x="T6" y="T7"/>
                </a:cxn>
                <a:cxn ang="0">
                  <a:pos x="T8" y="T9"/>
                </a:cxn>
              </a:cxnLst>
              <a:rect l="0" t="0" r="r" b="b"/>
              <a:pathLst>
                <a:path w="21" h="35">
                  <a:moveTo>
                    <a:pt x="21" y="33"/>
                  </a:moveTo>
                  <a:lnTo>
                    <a:pt x="14" y="0"/>
                  </a:lnTo>
                  <a:lnTo>
                    <a:pt x="0" y="3"/>
                  </a:lnTo>
                  <a:lnTo>
                    <a:pt x="8" y="35"/>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2" name="Freeform 378">
              <a:extLst>
                <a:ext uri="{FF2B5EF4-FFF2-40B4-BE49-F238E27FC236}">
                  <a16:creationId xmlns:a16="http://schemas.microsoft.com/office/drawing/2014/main" id="{71864C3E-32E9-448C-ABE2-2E89EEEDEC33}"/>
                </a:ext>
              </a:extLst>
            </p:cNvPr>
            <p:cNvSpPr>
              <a:spLocks/>
            </p:cNvSpPr>
            <p:nvPr/>
          </p:nvSpPr>
          <p:spPr bwMode="auto">
            <a:xfrm>
              <a:off x="520" y="3819"/>
              <a:ext cx="11" cy="27"/>
            </a:xfrm>
            <a:custGeom>
              <a:avLst/>
              <a:gdLst>
                <a:gd name="T0" fmla="*/ 16 w 22"/>
                <a:gd name="T1" fmla="*/ 40 h 53"/>
                <a:gd name="T2" fmla="*/ 22 w 22"/>
                <a:gd name="T3" fmla="*/ 46 h 53"/>
                <a:gd name="T4" fmla="*/ 13 w 22"/>
                <a:gd name="T5" fmla="*/ 0 h 53"/>
                <a:gd name="T6" fmla="*/ 0 w 22"/>
                <a:gd name="T7" fmla="*/ 2 h 53"/>
                <a:gd name="T8" fmla="*/ 8 w 22"/>
                <a:gd name="T9" fmla="*/ 48 h 53"/>
                <a:gd name="T10" fmla="*/ 14 w 22"/>
                <a:gd name="T11" fmla="*/ 53 h 53"/>
                <a:gd name="T12" fmla="*/ 8 w 22"/>
                <a:gd name="T13" fmla="*/ 48 h 53"/>
                <a:gd name="T14" fmla="*/ 8 w 22"/>
                <a:gd name="T15" fmla="*/ 52 h 53"/>
                <a:gd name="T16" fmla="*/ 14 w 22"/>
                <a:gd name="T17" fmla="*/ 53 h 53"/>
                <a:gd name="T18" fmla="*/ 16 w 22"/>
                <a:gd name="T19"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3">
                  <a:moveTo>
                    <a:pt x="16" y="40"/>
                  </a:moveTo>
                  <a:lnTo>
                    <a:pt x="22" y="46"/>
                  </a:lnTo>
                  <a:lnTo>
                    <a:pt x="13" y="0"/>
                  </a:lnTo>
                  <a:lnTo>
                    <a:pt x="0" y="2"/>
                  </a:lnTo>
                  <a:lnTo>
                    <a:pt x="8" y="48"/>
                  </a:lnTo>
                  <a:lnTo>
                    <a:pt x="14" y="53"/>
                  </a:lnTo>
                  <a:lnTo>
                    <a:pt x="8" y="48"/>
                  </a:lnTo>
                  <a:lnTo>
                    <a:pt x="8" y="52"/>
                  </a:lnTo>
                  <a:lnTo>
                    <a:pt x="14" y="53"/>
                  </a:lnTo>
                  <a:lnTo>
                    <a:pt x="1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3" name="Freeform 379">
              <a:extLst>
                <a:ext uri="{FF2B5EF4-FFF2-40B4-BE49-F238E27FC236}">
                  <a16:creationId xmlns:a16="http://schemas.microsoft.com/office/drawing/2014/main" id="{9DD772B7-2900-4506-A93F-F70633B3A21D}"/>
                </a:ext>
              </a:extLst>
            </p:cNvPr>
            <p:cNvSpPr>
              <a:spLocks/>
            </p:cNvSpPr>
            <p:nvPr/>
          </p:nvSpPr>
          <p:spPr bwMode="auto">
            <a:xfrm>
              <a:off x="527" y="3840"/>
              <a:ext cx="25" cy="12"/>
            </a:xfrm>
            <a:custGeom>
              <a:avLst/>
              <a:gdLst>
                <a:gd name="T0" fmla="*/ 50 w 50"/>
                <a:gd name="T1" fmla="*/ 15 h 25"/>
                <a:gd name="T2" fmla="*/ 47 w 50"/>
                <a:gd name="T3" fmla="*/ 13 h 25"/>
                <a:gd name="T4" fmla="*/ 42 w 50"/>
                <a:gd name="T5" fmla="*/ 12 h 25"/>
                <a:gd name="T6" fmla="*/ 35 w 50"/>
                <a:gd name="T7" fmla="*/ 9 h 25"/>
                <a:gd name="T8" fmla="*/ 27 w 50"/>
                <a:gd name="T9" fmla="*/ 7 h 25"/>
                <a:gd name="T10" fmla="*/ 19 w 50"/>
                <a:gd name="T11" fmla="*/ 5 h 25"/>
                <a:gd name="T12" fmla="*/ 12 w 50"/>
                <a:gd name="T13" fmla="*/ 2 h 25"/>
                <a:gd name="T14" fmla="*/ 7 w 50"/>
                <a:gd name="T15" fmla="*/ 1 h 25"/>
                <a:gd name="T16" fmla="*/ 2 w 50"/>
                <a:gd name="T17" fmla="*/ 0 h 25"/>
                <a:gd name="T18" fmla="*/ 0 w 50"/>
                <a:gd name="T19" fmla="*/ 13 h 25"/>
                <a:gd name="T20" fmla="*/ 44 w 50"/>
                <a:gd name="T21" fmla="*/ 25 h 25"/>
                <a:gd name="T22" fmla="*/ 38 w 50"/>
                <a:gd name="T23" fmla="*/ 22 h 25"/>
                <a:gd name="T24" fmla="*/ 50 w 50"/>
                <a:gd name="T25" fmla="*/ 15 h 25"/>
                <a:gd name="T26" fmla="*/ 49 w 50"/>
                <a:gd name="T27" fmla="*/ 14 h 25"/>
                <a:gd name="T28" fmla="*/ 48 w 50"/>
                <a:gd name="T29" fmla="*/ 13 h 25"/>
                <a:gd name="T30" fmla="*/ 46 w 50"/>
                <a:gd name="T31" fmla="*/ 13 h 25"/>
                <a:gd name="T32" fmla="*/ 45 w 50"/>
                <a:gd name="T33" fmla="*/ 12 h 25"/>
                <a:gd name="T34" fmla="*/ 50 w 50"/>
                <a:gd name="T35"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5">
                  <a:moveTo>
                    <a:pt x="50" y="15"/>
                  </a:moveTo>
                  <a:lnTo>
                    <a:pt x="47" y="13"/>
                  </a:lnTo>
                  <a:lnTo>
                    <a:pt x="42" y="12"/>
                  </a:lnTo>
                  <a:lnTo>
                    <a:pt x="35" y="9"/>
                  </a:lnTo>
                  <a:lnTo>
                    <a:pt x="27" y="7"/>
                  </a:lnTo>
                  <a:lnTo>
                    <a:pt x="19" y="5"/>
                  </a:lnTo>
                  <a:lnTo>
                    <a:pt x="12" y="2"/>
                  </a:lnTo>
                  <a:lnTo>
                    <a:pt x="7" y="1"/>
                  </a:lnTo>
                  <a:lnTo>
                    <a:pt x="2" y="0"/>
                  </a:lnTo>
                  <a:lnTo>
                    <a:pt x="0" y="13"/>
                  </a:lnTo>
                  <a:lnTo>
                    <a:pt x="44" y="25"/>
                  </a:lnTo>
                  <a:lnTo>
                    <a:pt x="38" y="22"/>
                  </a:lnTo>
                  <a:lnTo>
                    <a:pt x="50" y="15"/>
                  </a:lnTo>
                  <a:lnTo>
                    <a:pt x="49" y="14"/>
                  </a:lnTo>
                  <a:lnTo>
                    <a:pt x="48" y="13"/>
                  </a:lnTo>
                  <a:lnTo>
                    <a:pt x="46" y="13"/>
                  </a:lnTo>
                  <a:lnTo>
                    <a:pt x="45" y="12"/>
                  </a:lnTo>
                  <a:lnTo>
                    <a:pt x="5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4" name="Freeform 380">
              <a:extLst>
                <a:ext uri="{FF2B5EF4-FFF2-40B4-BE49-F238E27FC236}">
                  <a16:creationId xmlns:a16="http://schemas.microsoft.com/office/drawing/2014/main" id="{CBABE120-9F44-4D2B-82E9-17CBDB9B45F4}"/>
                </a:ext>
              </a:extLst>
            </p:cNvPr>
            <p:cNvSpPr>
              <a:spLocks/>
            </p:cNvSpPr>
            <p:nvPr/>
          </p:nvSpPr>
          <p:spPr bwMode="auto">
            <a:xfrm>
              <a:off x="546" y="3847"/>
              <a:ext cx="21" cy="30"/>
            </a:xfrm>
            <a:custGeom>
              <a:avLst/>
              <a:gdLst>
                <a:gd name="T0" fmla="*/ 42 w 42"/>
                <a:gd name="T1" fmla="*/ 56 h 60"/>
                <a:gd name="T2" fmla="*/ 12 w 42"/>
                <a:gd name="T3" fmla="*/ 0 h 60"/>
                <a:gd name="T4" fmla="*/ 0 w 42"/>
                <a:gd name="T5" fmla="*/ 7 h 60"/>
                <a:gd name="T6" fmla="*/ 29 w 42"/>
                <a:gd name="T7" fmla="*/ 60 h 60"/>
                <a:gd name="T8" fmla="*/ 27 w 42"/>
                <a:gd name="T9" fmla="*/ 56 h 60"/>
                <a:gd name="T10" fmla="*/ 42 w 42"/>
                <a:gd name="T11" fmla="*/ 56 h 60"/>
                <a:gd name="T12" fmla="*/ 42 w 42"/>
                <a:gd name="T13" fmla="*/ 55 h 60"/>
                <a:gd name="T14" fmla="*/ 42 w 42"/>
                <a:gd name="T15" fmla="*/ 54 h 60"/>
                <a:gd name="T16" fmla="*/ 42 w 42"/>
                <a:gd name="T17" fmla="*/ 53 h 60"/>
                <a:gd name="T18" fmla="*/ 42 w 42"/>
                <a:gd name="T19" fmla="*/ 53 h 60"/>
                <a:gd name="T20" fmla="*/ 42 w 42"/>
                <a:gd name="T2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60">
                  <a:moveTo>
                    <a:pt x="42" y="56"/>
                  </a:moveTo>
                  <a:lnTo>
                    <a:pt x="12" y="0"/>
                  </a:lnTo>
                  <a:lnTo>
                    <a:pt x="0" y="7"/>
                  </a:lnTo>
                  <a:lnTo>
                    <a:pt x="29" y="60"/>
                  </a:lnTo>
                  <a:lnTo>
                    <a:pt x="27" y="56"/>
                  </a:lnTo>
                  <a:lnTo>
                    <a:pt x="42" y="56"/>
                  </a:lnTo>
                  <a:lnTo>
                    <a:pt x="42" y="55"/>
                  </a:lnTo>
                  <a:lnTo>
                    <a:pt x="42" y="54"/>
                  </a:lnTo>
                  <a:lnTo>
                    <a:pt x="42" y="53"/>
                  </a:lnTo>
                  <a:lnTo>
                    <a:pt x="42" y="53"/>
                  </a:lnTo>
                  <a:lnTo>
                    <a:pt x="4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5" name="Freeform 381">
              <a:extLst>
                <a:ext uri="{FF2B5EF4-FFF2-40B4-BE49-F238E27FC236}">
                  <a16:creationId xmlns:a16="http://schemas.microsoft.com/office/drawing/2014/main" id="{FBB610FC-CAF1-4880-9A38-D15DBD4B4D9A}"/>
                </a:ext>
              </a:extLst>
            </p:cNvPr>
            <p:cNvSpPr>
              <a:spLocks/>
            </p:cNvSpPr>
            <p:nvPr/>
          </p:nvSpPr>
          <p:spPr bwMode="auto">
            <a:xfrm>
              <a:off x="560" y="3875"/>
              <a:ext cx="7" cy="26"/>
            </a:xfrm>
            <a:custGeom>
              <a:avLst/>
              <a:gdLst>
                <a:gd name="T0" fmla="*/ 15 w 15"/>
                <a:gd name="T1" fmla="*/ 46 h 51"/>
                <a:gd name="T2" fmla="*/ 15 w 15"/>
                <a:gd name="T3" fmla="*/ 49 h 51"/>
                <a:gd name="T4" fmla="*/ 15 w 15"/>
                <a:gd name="T5" fmla="*/ 0 h 51"/>
                <a:gd name="T6" fmla="*/ 0 w 15"/>
                <a:gd name="T7" fmla="*/ 0 h 51"/>
                <a:gd name="T8" fmla="*/ 0 w 15"/>
                <a:gd name="T9" fmla="*/ 49 h 51"/>
                <a:gd name="T10" fmla="*/ 2 w 15"/>
                <a:gd name="T11" fmla="*/ 51 h 51"/>
                <a:gd name="T12" fmla="*/ 0 w 15"/>
                <a:gd name="T13" fmla="*/ 49 h 51"/>
                <a:gd name="T14" fmla="*/ 0 w 15"/>
                <a:gd name="T15" fmla="*/ 50 h 51"/>
                <a:gd name="T16" fmla="*/ 2 w 15"/>
                <a:gd name="T17" fmla="*/ 51 h 51"/>
                <a:gd name="T18" fmla="*/ 15 w 15"/>
                <a:gd name="T19"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1">
                  <a:moveTo>
                    <a:pt x="15" y="46"/>
                  </a:moveTo>
                  <a:lnTo>
                    <a:pt x="15" y="49"/>
                  </a:lnTo>
                  <a:lnTo>
                    <a:pt x="15" y="0"/>
                  </a:lnTo>
                  <a:lnTo>
                    <a:pt x="0" y="0"/>
                  </a:lnTo>
                  <a:lnTo>
                    <a:pt x="0" y="49"/>
                  </a:lnTo>
                  <a:lnTo>
                    <a:pt x="2" y="51"/>
                  </a:lnTo>
                  <a:lnTo>
                    <a:pt x="0" y="49"/>
                  </a:lnTo>
                  <a:lnTo>
                    <a:pt x="0" y="50"/>
                  </a:lnTo>
                  <a:lnTo>
                    <a:pt x="2" y="51"/>
                  </a:lnTo>
                  <a:lnTo>
                    <a:pt x="15"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6" name="Freeform 382">
              <a:extLst>
                <a:ext uri="{FF2B5EF4-FFF2-40B4-BE49-F238E27FC236}">
                  <a16:creationId xmlns:a16="http://schemas.microsoft.com/office/drawing/2014/main" id="{5DD1D147-BB35-4E77-9422-F188C37ED714}"/>
                </a:ext>
              </a:extLst>
            </p:cNvPr>
            <p:cNvSpPr>
              <a:spLocks/>
            </p:cNvSpPr>
            <p:nvPr/>
          </p:nvSpPr>
          <p:spPr bwMode="auto">
            <a:xfrm>
              <a:off x="560" y="3898"/>
              <a:ext cx="13" cy="20"/>
            </a:xfrm>
            <a:custGeom>
              <a:avLst/>
              <a:gdLst>
                <a:gd name="T0" fmla="*/ 24 w 25"/>
                <a:gd name="T1" fmla="*/ 32 h 40"/>
                <a:gd name="T2" fmla="*/ 25 w 25"/>
                <a:gd name="T3" fmla="*/ 34 h 40"/>
                <a:gd name="T4" fmla="*/ 13 w 25"/>
                <a:gd name="T5" fmla="*/ 0 h 40"/>
                <a:gd name="T6" fmla="*/ 0 w 25"/>
                <a:gd name="T7" fmla="*/ 5 h 40"/>
                <a:gd name="T8" fmla="*/ 13 w 25"/>
                <a:gd name="T9" fmla="*/ 40 h 40"/>
                <a:gd name="T10" fmla="*/ 12 w 25"/>
                <a:gd name="T11" fmla="*/ 40 h 40"/>
                <a:gd name="T12" fmla="*/ 11 w 25"/>
                <a:gd name="T13" fmla="*/ 38 h 40"/>
                <a:gd name="T14" fmla="*/ 11 w 25"/>
                <a:gd name="T15" fmla="*/ 38 h 40"/>
                <a:gd name="T16" fmla="*/ 12 w 25"/>
                <a:gd name="T17" fmla="*/ 40 h 40"/>
                <a:gd name="T18" fmla="*/ 13 w 25"/>
                <a:gd name="T19" fmla="*/ 40 h 40"/>
                <a:gd name="T20" fmla="*/ 24 w 25"/>
                <a:gd name="T21"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0">
                  <a:moveTo>
                    <a:pt x="24" y="32"/>
                  </a:moveTo>
                  <a:lnTo>
                    <a:pt x="25" y="34"/>
                  </a:lnTo>
                  <a:lnTo>
                    <a:pt x="13" y="0"/>
                  </a:lnTo>
                  <a:lnTo>
                    <a:pt x="0" y="5"/>
                  </a:lnTo>
                  <a:lnTo>
                    <a:pt x="13" y="40"/>
                  </a:lnTo>
                  <a:lnTo>
                    <a:pt x="12" y="40"/>
                  </a:lnTo>
                  <a:lnTo>
                    <a:pt x="11" y="38"/>
                  </a:lnTo>
                  <a:lnTo>
                    <a:pt x="11" y="38"/>
                  </a:lnTo>
                  <a:lnTo>
                    <a:pt x="12" y="40"/>
                  </a:lnTo>
                  <a:lnTo>
                    <a:pt x="13" y="40"/>
                  </a:lnTo>
                  <a:lnTo>
                    <a:pt x="2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7" name="Freeform 383">
              <a:extLst>
                <a:ext uri="{FF2B5EF4-FFF2-40B4-BE49-F238E27FC236}">
                  <a16:creationId xmlns:a16="http://schemas.microsoft.com/office/drawing/2014/main" id="{3B27968B-0021-4A51-86CC-1C6E1B1E4994}"/>
                </a:ext>
              </a:extLst>
            </p:cNvPr>
            <p:cNvSpPr>
              <a:spLocks/>
            </p:cNvSpPr>
            <p:nvPr/>
          </p:nvSpPr>
          <p:spPr bwMode="auto">
            <a:xfrm>
              <a:off x="567" y="3914"/>
              <a:ext cx="17" cy="16"/>
            </a:xfrm>
            <a:custGeom>
              <a:avLst/>
              <a:gdLst>
                <a:gd name="T0" fmla="*/ 34 w 34"/>
                <a:gd name="T1" fmla="*/ 28 h 33"/>
                <a:gd name="T2" fmla="*/ 11 w 34"/>
                <a:gd name="T3" fmla="*/ 0 h 33"/>
                <a:gd name="T4" fmla="*/ 0 w 34"/>
                <a:gd name="T5" fmla="*/ 8 h 33"/>
                <a:gd name="T6" fmla="*/ 20 w 34"/>
                <a:gd name="T7" fmla="*/ 33 h 33"/>
                <a:gd name="T8" fmla="*/ 19 w 34"/>
                <a:gd name="T9" fmla="*/ 28 h 33"/>
                <a:gd name="T10" fmla="*/ 34 w 34"/>
                <a:gd name="T11" fmla="*/ 28 h 33"/>
                <a:gd name="T12" fmla="*/ 34 w 34"/>
                <a:gd name="T13" fmla="*/ 27 h 33"/>
                <a:gd name="T14" fmla="*/ 33 w 34"/>
                <a:gd name="T15" fmla="*/ 26 h 33"/>
                <a:gd name="T16" fmla="*/ 33 w 34"/>
                <a:gd name="T17" fmla="*/ 25 h 33"/>
                <a:gd name="T18" fmla="*/ 31 w 34"/>
                <a:gd name="T19" fmla="*/ 24 h 33"/>
                <a:gd name="T20" fmla="*/ 34 w 34"/>
                <a:gd name="T21"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3">
                  <a:moveTo>
                    <a:pt x="34" y="28"/>
                  </a:moveTo>
                  <a:lnTo>
                    <a:pt x="11" y="0"/>
                  </a:lnTo>
                  <a:lnTo>
                    <a:pt x="0" y="8"/>
                  </a:lnTo>
                  <a:lnTo>
                    <a:pt x="20" y="33"/>
                  </a:lnTo>
                  <a:lnTo>
                    <a:pt x="19" y="28"/>
                  </a:lnTo>
                  <a:lnTo>
                    <a:pt x="34" y="28"/>
                  </a:lnTo>
                  <a:lnTo>
                    <a:pt x="34" y="27"/>
                  </a:lnTo>
                  <a:lnTo>
                    <a:pt x="33" y="26"/>
                  </a:lnTo>
                  <a:lnTo>
                    <a:pt x="33" y="25"/>
                  </a:lnTo>
                  <a:lnTo>
                    <a:pt x="31" y="24"/>
                  </a:lnTo>
                  <a:lnTo>
                    <a:pt x="3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8" name="Freeform 384">
              <a:extLst>
                <a:ext uri="{FF2B5EF4-FFF2-40B4-BE49-F238E27FC236}">
                  <a16:creationId xmlns:a16="http://schemas.microsoft.com/office/drawing/2014/main" id="{43723745-189B-47B1-B3EB-D68EB7E1150D}"/>
                </a:ext>
              </a:extLst>
            </p:cNvPr>
            <p:cNvSpPr>
              <a:spLocks/>
            </p:cNvSpPr>
            <p:nvPr/>
          </p:nvSpPr>
          <p:spPr bwMode="auto">
            <a:xfrm>
              <a:off x="576" y="3928"/>
              <a:ext cx="8" cy="16"/>
            </a:xfrm>
            <a:custGeom>
              <a:avLst/>
              <a:gdLst>
                <a:gd name="T0" fmla="*/ 12 w 15"/>
                <a:gd name="T1" fmla="*/ 33 h 33"/>
                <a:gd name="T2" fmla="*/ 15 w 15"/>
                <a:gd name="T3" fmla="*/ 27 h 33"/>
                <a:gd name="T4" fmla="*/ 15 w 15"/>
                <a:gd name="T5" fmla="*/ 18 h 33"/>
                <a:gd name="T6" fmla="*/ 15 w 15"/>
                <a:gd name="T7" fmla="*/ 7 h 33"/>
                <a:gd name="T8" fmla="*/ 15 w 15"/>
                <a:gd name="T9" fmla="*/ 0 h 33"/>
                <a:gd name="T10" fmla="*/ 0 w 15"/>
                <a:gd name="T11" fmla="*/ 0 h 33"/>
                <a:gd name="T12" fmla="*/ 0 w 15"/>
                <a:gd name="T13" fmla="*/ 28 h 33"/>
                <a:gd name="T14" fmla="*/ 1 w 15"/>
                <a:gd name="T15" fmla="*/ 25 h 33"/>
                <a:gd name="T16" fmla="*/ 12 w 15"/>
                <a:gd name="T17" fmla="*/ 33 h 33"/>
                <a:gd name="T18" fmla="*/ 14 w 15"/>
                <a:gd name="T19" fmla="*/ 33 h 33"/>
                <a:gd name="T20" fmla="*/ 14 w 15"/>
                <a:gd name="T21" fmla="*/ 31 h 33"/>
                <a:gd name="T22" fmla="*/ 15 w 15"/>
                <a:gd name="T23" fmla="*/ 29 h 33"/>
                <a:gd name="T24" fmla="*/ 15 w 15"/>
                <a:gd name="T25" fmla="*/ 28 h 33"/>
                <a:gd name="T26" fmla="*/ 12 w 15"/>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33">
                  <a:moveTo>
                    <a:pt x="12" y="33"/>
                  </a:moveTo>
                  <a:lnTo>
                    <a:pt x="15" y="27"/>
                  </a:lnTo>
                  <a:lnTo>
                    <a:pt x="15" y="18"/>
                  </a:lnTo>
                  <a:lnTo>
                    <a:pt x="15" y="7"/>
                  </a:lnTo>
                  <a:lnTo>
                    <a:pt x="15" y="0"/>
                  </a:lnTo>
                  <a:lnTo>
                    <a:pt x="0" y="0"/>
                  </a:lnTo>
                  <a:lnTo>
                    <a:pt x="0" y="28"/>
                  </a:lnTo>
                  <a:lnTo>
                    <a:pt x="1" y="25"/>
                  </a:lnTo>
                  <a:lnTo>
                    <a:pt x="12" y="33"/>
                  </a:lnTo>
                  <a:lnTo>
                    <a:pt x="14" y="33"/>
                  </a:lnTo>
                  <a:lnTo>
                    <a:pt x="14" y="31"/>
                  </a:lnTo>
                  <a:lnTo>
                    <a:pt x="15" y="29"/>
                  </a:lnTo>
                  <a:lnTo>
                    <a:pt x="15" y="28"/>
                  </a:lnTo>
                  <a:lnTo>
                    <a:pt x="12"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69" name="Freeform 385">
              <a:extLst>
                <a:ext uri="{FF2B5EF4-FFF2-40B4-BE49-F238E27FC236}">
                  <a16:creationId xmlns:a16="http://schemas.microsoft.com/office/drawing/2014/main" id="{3458BC70-BC4A-48F2-B9D6-BF6DF786C988}"/>
                </a:ext>
              </a:extLst>
            </p:cNvPr>
            <p:cNvSpPr>
              <a:spLocks/>
            </p:cNvSpPr>
            <p:nvPr/>
          </p:nvSpPr>
          <p:spPr bwMode="auto">
            <a:xfrm>
              <a:off x="565" y="3940"/>
              <a:ext cx="18" cy="20"/>
            </a:xfrm>
            <a:custGeom>
              <a:avLst/>
              <a:gdLst>
                <a:gd name="T0" fmla="*/ 6 w 35"/>
                <a:gd name="T1" fmla="*/ 39 h 39"/>
                <a:gd name="T2" fmla="*/ 12 w 35"/>
                <a:gd name="T3" fmla="*/ 34 h 39"/>
                <a:gd name="T4" fmla="*/ 21 w 35"/>
                <a:gd name="T5" fmla="*/ 25 h 39"/>
                <a:gd name="T6" fmla="*/ 30 w 35"/>
                <a:gd name="T7" fmla="*/ 15 h 39"/>
                <a:gd name="T8" fmla="*/ 35 w 35"/>
                <a:gd name="T9" fmla="*/ 8 h 39"/>
                <a:gd name="T10" fmla="*/ 24 w 35"/>
                <a:gd name="T11" fmla="*/ 0 h 39"/>
                <a:gd name="T12" fmla="*/ 0 w 35"/>
                <a:gd name="T13" fmla="*/ 27 h 39"/>
                <a:gd name="T14" fmla="*/ 4 w 35"/>
                <a:gd name="T15" fmla="*/ 25 h 39"/>
                <a:gd name="T16" fmla="*/ 6 w 35"/>
                <a:gd name="T17" fmla="*/ 39 h 39"/>
                <a:gd name="T18" fmla="*/ 7 w 35"/>
                <a:gd name="T19" fmla="*/ 39 h 39"/>
                <a:gd name="T20" fmla="*/ 9 w 35"/>
                <a:gd name="T21" fmla="*/ 38 h 39"/>
                <a:gd name="T22" fmla="*/ 10 w 35"/>
                <a:gd name="T23" fmla="*/ 38 h 39"/>
                <a:gd name="T24" fmla="*/ 10 w 35"/>
                <a:gd name="T25" fmla="*/ 36 h 39"/>
                <a:gd name="T26" fmla="*/ 6 w 35"/>
                <a:gd name="T2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9">
                  <a:moveTo>
                    <a:pt x="6" y="39"/>
                  </a:moveTo>
                  <a:lnTo>
                    <a:pt x="12" y="34"/>
                  </a:lnTo>
                  <a:lnTo>
                    <a:pt x="21" y="25"/>
                  </a:lnTo>
                  <a:lnTo>
                    <a:pt x="30" y="15"/>
                  </a:lnTo>
                  <a:lnTo>
                    <a:pt x="35" y="8"/>
                  </a:lnTo>
                  <a:lnTo>
                    <a:pt x="24" y="0"/>
                  </a:lnTo>
                  <a:lnTo>
                    <a:pt x="0" y="27"/>
                  </a:lnTo>
                  <a:lnTo>
                    <a:pt x="4" y="25"/>
                  </a:lnTo>
                  <a:lnTo>
                    <a:pt x="6" y="39"/>
                  </a:lnTo>
                  <a:lnTo>
                    <a:pt x="7" y="39"/>
                  </a:lnTo>
                  <a:lnTo>
                    <a:pt x="9" y="38"/>
                  </a:lnTo>
                  <a:lnTo>
                    <a:pt x="10" y="38"/>
                  </a:lnTo>
                  <a:lnTo>
                    <a:pt x="10" y="36"/>
                  </a:lnTo>
                  <a:lnTo>
                    <a:pt x="6"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0" name="Freeform 386">
              <a:extLst>
                <a:ext uri="{FF2B5EF4-FFF2-40B4-BE49-F238E27FC236}">
                  <a16:creationId xmlns:a16="http://schemas.microsoft.com/office/drawing/2014/main" id="{931C8661-AFB1-440A-A34B-09D43EA525E6}"/>
                </a:ext>
              </a:extLst>
            </p:cNvPr>
            <p:cNvSpPr>
              <a:spLocks/>
            </p:cNvSpPr>
            <p:nvPr/>
          </p:nvSpPr>
          <p:spPr bwMode="auto">
            <a:xfrm>
              <a:off x="531" y="3953"/>
              <a:ext cx="37" cy="14"/>
            </a:xfrm>
            <a:custGeom>
              <a:avLst/>
              <a:gdLst>
                <a:gd name="T0" fmla="*/ 0 w 74"/>
                <a:gd name="T1" fmla="*/ 24 h 28"/>
                <a:gd name="T2" fmla="*/ 4 w 74"/>
                <a:gd name="T3" fmla="*/ 25 h 28"/>
                <a:gd name="T4" fmla="*/ 12 w 74"/>
                <a:gd name="T5" fmla="*/ 25 h 28"/>
                <a:gd name="T6" fmla="*/ 23 w 74"/>
                <a:gd name="T7" fmla="*/ 24 h 28"/>
                <a:gd name="T8" fmla="*/ 36 w 74"/>
                <a:gd name="T9" fmla="*/ 22 h 28"/>
                <a:gd name="T10" fmla="*/ 47 w 74"/>
                <a:gd name="T11" fmla="*/ 19 h 28"/>
                <a:gd name="T12" fmla="*/ 59 w 74"/>
                <a:gd name="T13" fmla="*/ 17 h 28"/>
                <a:gd name="T14" fmla="*/ 68 w 74"/>
                <a:gd name="T15" fmla="*/ 15 h 28"/>
                <a:gd name="T16" fmla="*/ 74 w 74"/>
                <a:gd name="T17" fmla="*/ 14 h 28"/>
                <a:gd name="T18" fmla="*/ 72 w 74"/>
                <a:gd name="T19" fmla="*/ 0 h 28"/>
                <a:gd name="T20" fmla="*/ 3 w 74"/>
                <a:gd name="T21" fmla="*/ 14 h 28"/>
                <a:gd name="T22" fmla="*/ 10 w 74"/>
                <a:gd name="T23" fmla="*/ 15 h 28"/>
                <a:gd name="T24" fmla="*/ 0 w 74"/>
                <a:gd name="T25" fmla="*/ 24 h 28"/>
                <a:gd name="T26" fmla="*/ 2 w 74"/>
                <a:gd name="T27" fmla="*/ 28 h 28"/>
                <a:gd name="T28" fmla="*/ 6 w 74"/>
                <a:gd name="T29" fmla="*/ 26 h 28"/>
                <a:gd name="T30" fmla="*/ 0 w 74"/>
                <a:gd name="T3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28">
                  <a:moveTo>
                    <a:pt x="0" y="24"/>
                  </a:moveTo>
                  <a:lnTo>
                    <a:pt x="4" y="25"/>
                  </a:lnTo>
                  <a:lnTo>
                    <a:pt x="12" y="25"/>
                  </a:lnTo>
                  <a:lnTo>
                    <a:pt x="23" y="24"/>
                  </a:lnTo>
                  <a:lnTo>
                    <a:pt x="36" y="22"/>
                  </a:lnTo>
                  <a:lnTo>
                    <a:pt x="47" y="19"/>
                  </a:lnTo>
                  <a:lnTo>
                    <a:pt x="59" y="17"/>
                  </a:lnTo>
                  <a:lnTo>
                    <a:pt x="68" y="15"/>
                  </a:lnTo>
                  <a:lnTo>
                    <a:pt x="74" y="14"/>
                  </a:lnTo>
                  <a:lnTo>
                    <a:pt x="72" y="0"/>
                  </a:lnTo>
                  <a:lnTo>
                    <a:pt x="3" y="14"/>
                  </a:lnTo>
                  <a:lnTo>
                    <a:pt x="10" y="15"/>
                  </a:lnTo>
                  <a:lnTo>
                    <a:pt x="0" y="24"/>
                  </a:lnTo>
                  <a:lnTo>
                    <a:pt x="2" y="28"/>
                  </a:lnTo>
                  <a:lnTo>
                    <a:pt x="6" y="26"/>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1" name="Freeform 387">
              <a:extLst>
                <a:ext uri="{FF2B5EF4-FFF2-40B4-BE49-F238E27FC236}">
                  <a16:creationId xmlns:a16="http://schemas.microsoft.com/office/drawing/2014/main" id="{52571E28-B092-480E-93A7-6F41244893BA}"/>
                </a:ext>
              </a:extLst>
            </p:cNvPr>
            <p:cNvSpPr>
              <a:spLocks/>
            </p:cNvSpPr>
            <p:nvPr/>
          </p:nvSpPr>
          <p:spPr bwMode="auto">
            <a:xfrm>
              <a:off x="516" y="3941"/>
              <a:ext cx="20" cy="24"/>
            </a:xfrm>
            <a:custGeom>
              <a:avLst/>
              <a:gdLst>
                <a:gd name="T0" fmla="*/ 6 w 39"/>
                <a:gd name="T1" fmla="*/ 13 h 47"/>
                <a:gd name="T2" fmla="*/ 0 w 39"/>
                <a:gd name="T3" fmla="*/ 10 h 47"/>
                <a:gd name="T4" fmla="*/ 29 w 39"/>
                <a:gd name="T5" fmla="*/ 47 h 47"/>
                <a:gd name="T6" fmla="*/ 39 w 39"/>
                <a:gd name="T7" fmla="*/ 38 h 47"/>
                <a:gd name="T8" fmla="*/ 12 w 39"/>
                <a:gd name="T9" fmla="*/ 1 h 47"/>
                <a:gd name="T10" fmla="*/ 6 w 39"/>
                <a:gd name="T11" fmla="*/ 0 h 47"/>
                <a:gd name="T12" fmla="*/ 12 w 39"/>
                <a:gd name="T13" fmla="*/ 1 h 47"/>
                <a:gd name="T14" fmla="*/ 10 w 39"/>
                <a:gd name="T15" fmla="*/ 0 h 47"/>
                <a:gd name="T16" fmla="*/ 9 w 39"/>
                <a:gd name="T17" fmla="*/ 0 h 47"/>
                <a:gd name="T18" fmla="*/ 7 w 39"/>
                <a:gd name="T19" fmla="*/ 0 h 47"/>
                <a:gd name="T20" fmla="*/ 6 w 39"/>
                <a:gd name="T21" fmla="*/ 0 h 47"/>
                <a:gd name="T22" fmla="*/ 6 w 39"/>
                <a:gd name="T23"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47">
                  <a:moveTo>
                    <a:pt x="6" y="13"/>
                  </a:moveTo>
                  <a:lnTo>
                    <a:pt x="0" y="10"/>
                  </a:lnTo>
                  <a:lnTo>
                    <a:pt x="29" y="47"/>
                  </a:lnTo>
                  <a:lnTo>
                    <a:pt x="39" y="38"/>
                  </a:lnTo>
                  <a:lnTo>
                    <a:pt x="12" y="1"/>
                  </a:lnTo>
                  <a:lnTo>
                    <a:pt x="6" y="0"/>
                  </a:lnTo>
                  <a:lnTo>
                    <a:pt x="12" y="1"/>
                  </a:lnTo>
                  <a:lnTo>
                    <a:pt x="10" y="0"/>
                  </a:lnTo>
                  <a:lnTo>
                    <a:pt x="9" y="0"/>
                  </a:lnTo>
                  <a:lnTo>
                    <a:pt x="7" y="0"/>
                  </a:lnTo>
                  <a:lnTo>
                    <a:pt x="6" y="0"/>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2" name="Freeform 388">
              <a:extLst>
                <a:ext uri="{FF2B5EF4-FFF2-40B4-BE49-F238E27FC236}">
                  <a16:creationId xmlns:a16="http://schemas.microsoft.com/office/drawing/2014/main" id="{ADB3C7B3-727E-44AC-8984-86D092751FCB}"/>
                </a:ext>
              </a:extLst>
            </p:cNvPr>
            <p:cNvSpPr>
              <a:spLocks/>
            </p:cNvSpPr>
            <p:nvPr/>
          </p:nvSpPr>
          <p:spPr bwMode="auto">
            <a:xfrm>
              <a:off x="478" y="3935"/>
              <a:ext cx="41" cy="13"/>
            </a:xfrm>
            <a:custGeom>
              <a:avLst/>
              <a:gdLst>
                <a:gd name="T0" fmla="*/ 24 w 82"/>
                <a:gd name="T1" fmla="*/ 6 h 26"/>
                <a:gd name="T2" fmla="*/ 20 w 82"/>
                <a:gd name="T3" fmla="*/ 16 h 26"/>
                <a:gd name="T4" fmla="*/ 82 w 82"/>
                <a:gd name="T5" fmla="*/ 26 h 26"/>
                <a:gd name="T6" fmla="*/ 82 w 82"/>
                <a:gd name="T7" fmla="*/ 13 h 26"/>
                <a:gd name="T8" fmla="*/ 20 w 82"/>
                <a:gd name="T9" fmla="*/ 4 h 26"/>
                <a:gd name="T10" fmla="*/ 16 w 82"/>
                <a:gd name="T11" fmla="*/ 14 h 26"/>
                <a:gd name="T12" fmla="*/ 20 w 82"/>
                <a:gd name="T13" fmla="*/ 4 h 26"/>
                <a:gd name="T14" fmla="*/ 0 w 82"/>
                <a:gd name="T15" fmla="*/ 0 h 26"/>
                <a:gd name="T16" fmla="*/ 16 w 82"/>
                <a:gd name="T17" fmla="*/ 14 h 26"/>
                <a:gd name="T18" fmla="*/ 24 w 82"/>
                <a:gd name="T1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26">
                  <a:moveTo>
                    <a:pt x="24" y="6"/>
                  </a:moveTo>
                  <a:lnTo>
                    <a:pt x="20" y="16"/>
                  </a:lnTo>
                  <a:lnTo>
                    <a:pt x="82" y="26"/>
                  </a:lnTo>
                  <a:lnTo>
                    <a:pt x="82" y="13"/>
                  </a:lnTo>
                  <a:lnTo>
                    <a:pt x="20" y="4"/>
                  </a:lnTo>
                  <a:lnTo>
                    <a:pt x="16" y="14"/>
                  </a:lnTo>
                  <a:lnTo>
                    <a:pt x="20" y="4"/>
                  </a:lnTo>
                  <a:lnTo>
                    <a:pt x="0" y="0"/>
                  </a:lnTo>
                  <a:lnTo>
                    <a:pt x="16"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3" name="Freeform 389">
              <a:extLst>
                <a:ext uri="{FF2B5EF4-FFF2-40B4-BE49-F238E27FC236}">
                  <a16:creationId xmlns:a16="http://schemas.microsoft.com/office/drawing/2014/main" id="{E23A676E-F69D-421C-AB9A-DD0988FA3E04}"/>
                </a:ext>
              </a:extLst>
            </p:cNvPr>
            <p:cNvSpPr>
              <a:spLocks/>
            </p:cNvSpPr>
            <p:nvPr/>
          </p:nvSpPr>
          <p:spPr bwMode="auto">
            <a:xfrm>
              <a:off x="487" y="3938"/>
              <a:ext cx="22" cy="18"/>
            </a:xfrm>
            <a:custGeom>
              <a:avLst/>
              <a:gdLst>
                <a:gd name="T0" fmla="*/ 29 w 45"/>
                <a:gd name="T1" fmla="*/ 36 h 36"/>
                <a:gd name="T2" fmla="*/ 34 w 45"/>
                <a:gd name="T3" fmla="*/ 25 h 36"/>
                <a:gd name="T4" fmla="*/ 8 w 45"/>
                <a:gd name="T5" fmla="*/ 0 h 36"/>
                <a:gd name="T6" fmla="*/ 0 w 45"/>
                <a:gd name="T7" fmla="*/ 8 h 36"/>
                <a:gd name="T8" fmla="*/ 24 w 45"/>
                <a:gd name="T9" fmla="*/ 33 h 36"/>
                <a:gd name="T10" fmla="*/ 29 w 45"/>
                <a:gd name="T11" fmla="*/ 23 h 36"/>
                <a:gd name="T12" fmla="*/ 29 w 45"/>
                <a:gd name="T13" fmla="*/ 36 h 36"/>
                <a:gd name="T14" fmla="*/ 45 w 45"/>
                <a:gd name="T15" fmla="*/ 35 h 36"/>
                <a:gd name="T16" fmla="*/ 34 w 45"/>
                <a:gd name="T17" fmla="*/ 25 h 36"/>
                <a:gd name="T18" fmla="*/ 29 w 45"/>
                <a:gd name="T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29" y="36"/>
                  </a:moveTo>
                  <a:lnTo>
                    <a:pt x="34" y="25"/>
                  </a:lnTo>
                  <a:lnTo>
                    <a:pt x="8" y="0"/>
                  </a:lnTo>
                  <a:lnTo>
                    <a:pt x="0" y="8"/>
                  </a:lnTo>
                  <a:lnTo>
                    <a:pt x="24" y="33"/>
                  </a:lnTo>
                  <a:lnTo>
                    <a:pt x="29" y="23"/>
                  </a:lnTo>
                  <a:lnTo>
                    <a:pt x="29" y="36"/>
                  </a:lnTo>
                  <a:lnTo>
                    <a:pt x="45" y="35"/>
                  </a:lnTo>
                  <a:lnTo>
                    <a:pt x="34" y="25"/>
                  </a:lnTo>
                  <a:lnTo>
                    <a:pt x="2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4" name="Freeform 390">
              <a:extLst>
                <a:ext uri="{FF2B5EF4-FFF2-40B4-BE49-F238E27FC236}">
                  <a16:creationId xmlns:a16="http://schemas.microsoft.com/office/drawing/2014/main" id="{F7E63746-E934-4F2A-976D-BDF6D06EE3A3}"/>
                </a:ext>
              </a:extLst>
            </p:cNvPr>
            <p:cNvSpPr>
              <a:spLocks/>
            </p:cNvSpPr>
            <p:nvPr/>
          </p:nvSpPr>
          <p:spPr bwMode="auto">
            <a:xfrm>
              <a:off x="465" y="3949"/>
              <a:ext cx="36" cy="11"/>
            </a:xfrm>
            <a:custGeom>
              <a:avLst/>
              <a:gdLst>
                <a:gd name="T0" fmla="*/ 0 w 73"/>
                <a:gd name="T1" fmla="*/ 20 h 21"/>
                <a:gd name="T2" fmla="*/ 0 w 73"/>
                <a:gd name="T3" fmla="*/ 20 h 21"/>
                <a:gd name="T4" fmla="*/ 3 w 73"/>
                <a:gd name="T5" fmla="*/ 20 h 21"/>
                <a:gd name="T6" fmla="*/ 4 w 73"/>
                <a:gd name="T7" fmla="*/ 21 h 21"/>
                <a:gd name="T8" fmla="*/ 4 w 73"/>
                <a:gd name="T9" fmla="*/ 21 h 21"/>
                <a:gd name="T10" fmla="*/ 73 w 73"/>
                <a:gd name="T11" fmla="*/ 13 h 21"/>
                <a:gd name="T12" fmla="*/ 73 w 73"/>
                <a:gd name="T13" fmla="*/ 0 h 21"/>
                <a:gd name="T14" fmla="*/ 4 w 73"/>
                <a:gd name="T15" fmla="*/ 7 h 21"/>
                <a:gd name="T16" fmla="*/ 7 w 73"/>
                <a:gd name="T17" fmla="*/ 8 h 21"/>
                <a:gd name="T18" fmla="*/ 0 w 73"/>
                <a:gd name="T19" fmla="*/ 20 h 21"/>
                <a:gd name="T20" fmla="*/ 3 w 73"/>
                <a:gd name="T21" fmla="*/ 21 h 21"/>
                <a:gd name="T22" fmla="*/ 4 w 73"/>
                <a:gd name="T23" fmla="*/ 21 h 21"/>
                <a:gd name="T24" fmla="*/ 0 w 73"/>
                <a:gd name="T25"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21">
                  <a:moveTo>
                    <a:pt x="0" y="20"/>
                  </a:moveTo>
                  <a:lnTo>
                    <a:pt x="0" y="20"/>
                  </a:lnTo>
                  <a:lnTo>
                    <a:pt x="3" y="20"/>
                  </a:lnTo>
                  <a:lnTo>
                    <a:pt x="4" y="21"/>
                  </a:lnTo>
                  <a:lnTo>
                    <a:pt x="4" y="21"/>
                  </a:lnTo>
                  <a:lnTo>
                    <a:pt x="73" y="13"/>
                  </a:lnTo>
                  <a:lnTo>
                    <a:pt x="73" y="0"/>
                  </a:lnTo>
                  <a:lnTo>
                    <a:pt x="4" y="7"/>
                  </a:lnTo>
                  <a:lnTo>
                    <a:pt x="7" y="8"/>
                  </a:lnTo>
                  <a:lnTo>
                    <a:pt x="0" y="20"/>
                  </a:lnTo>
                  <a:lnTo>
                    <a:pt x="3" y="21"/>
                  </a:lnTo>
                  <a:lnTo>
                    <a:pt x="4" y="21"/>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5" name="Freeform 391">
              <a:extLst>
                <a:ext uri="{FF2B5EF4-FFF2-40B4-BE49-F238E27FC236}">
                  <a16:creationId xmlns:a16="http://schemas.microsoft.com/office/drawing/2014/main" id="{C19A5291-3FD3-4544-81F5-5BB2E71A0B81}"/>
                </a:ext>
              </a:extLst>
            </p:cNvPr>
            <p:cNvSpPr>
              <a:spLocks/>
            </p:cNvSpPr>
            <p:nvPr/>
          </p:nvSpPr>
          <p:spPr bwMode="auto">
            <a:xfrm>
              <a:off x="406" y="3928"/>
              <a:ext cx="62" cy="31"/>
            </a:xfrm>
            <a:custGeom>
              <a:avLst/>
              <a:gdLst>
                <a:gd name="T0" fmla="*/ 3 w 123"/>
                <a:gd name="T1" fmla="*/ 14 h 63"/>
                <a:gd name="T2" fmla="*/ 17 w 123"/>
                <a:gd name="T3" fmla="*/ 13 h 63"/>
                <a:gd name="T4" fmla="*/ 32 w 123"/>
                <a:gd name="T5" fmla="*/ 15 h 63"/>
                <a:gd name="T6" fmla="*/ 47 w 123"/>
                <a:gd name="T7" fmla="*/ 22 h 63"/>
                <a:gd name="T8" fmla="*/ 62 w 123"/>
                <a:gd name="T9" fmla="*/ 29 h 63"/>
                <a:gd name="T10" fmla="*/ 77 w 123"/>
                <a:gd name="T11" fmla="*/ 38 h 63"/>
                <a:gd name="T12" fmla="*/ 91 w 123"/>
                <a:gd name="T13" fmla="*/ 48 h 63"/>
                <a:gd name="T14" fmla="*/ 104 w 123"/>
                <a:gd name="T15" fmla="*/ 56 h 63"/>
                <a:gd name="T16" fmla="*/ 116 w 123"/>
                <a:gd name="T17" fmla="*/ 63 h 63"/>
                <a:gd name="T18" fmla="*/ 123 w 123"/>
                <a:gd name="T19" fmla="*/ 51 h 63"/>
                <a:gd name="T20" fmla="*/ 107 w 123"/>
                <a:gd name="T21" fmla="*/ 44 h 63"/>
                <a:gd name="T22" fmla="*/ 93 w 123"/>
                <a:gd name="T23" fmla="*/ 36 h 63"/>
                <a:gd name="T24" fmla="*/ 79 w 123"/>
                <a:gd name="T25" fmla="*/ 27 h 63"/>
                <a:gd name="T26" fmla="*/ 66 w 123"/>
                <a:gd name="T27" fmla="*/ 18 h 63"/>
                <a:gd name="T28" fmla="*/ 52 w 123"/>
                <a:gd name="T29" fmla="*/ 10 h 63"/>
                <a:gd name="T30" fmla="*/ 37 w 123"/>
                <a:gd name="T31" fmla="*/ 4 h 63"/>
                <a:gd name="T32" fmla="*/ 20 w 123"/>
                <a:gd name="T33" fmla="*/ 0 h 63"/>
                <a:gd name="T34" fmla="*/ 0 w 123"/>
                <a:gd name="T35" fmla="*/ 2 h 63"/>
                <a:gd name="T36" fmla="*/ 3 w 123"/>
                <a:gd name="T37" fmla="*/ 1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3" h="63">
                  <a:moveTo>
                    <a:pt x="3" y="14"/>
                  </a:moveTo>
                  <a:lnTo>
                    <a:pt x="17" y="13"/>
                  </a:lnTo>
                  <a:lnTo>
                    <a:pt x="32" y="15"/>
                  </a:lnTo>
                  <a:lnTo>
                    <a:pt x="47" y="22"/>
                  </a:lnTo>
                  <a:lnTo>
                    <a:pt x="62" y="29"/>
                  </a:lnTo>
                  <a:lnTo>
                    <a:pt x="77" y="38"/>
                  </a:lnTo>
                  <a:lnTo>
                    <a:pt x="91" y="48"/>
                  </a:lnTo>
                  <a:lnTo>
                    <a:pt x="104" y="56"/>
                  </a:lnTo>
                  <a:lnTo>
                    <a:pt x="116" y="63"/>
                  </a:lnTo>
                  <a:lnTo>
                    <a:pt x="123" y="51"/>
                  </a:lnTo>
                  <a:lnTo>
                    <a:pt x="107" y="44"/>
                  </a:lnTo>
                  <a:lnTo>
                    <a:pt x="93" y="36"/>
                  </a:lnTo>
                  <a:lnTo>
                    <a:pt x="79" y="27"/>
                  </a:lnTo>
                  <a:lnTo>
                    <a:pt x="66" y="18"/>
                  </a:lnTo>
                  <a:lnTo>
                    <a:pt x="52" y="10"/>
                  </a:lnTo>
                  <a:lnTo>
                    <a:pt x="37" y="4"/>
                  </a:lnTo>
                  <a:lnTo>
                    <a:pt x="20" y="0"/>
                  </a:lnTo>
                  <a:lnTo>
                    <a:pt x="0" y="2"/>
                  </a:lnTo>
                  <a:lnTo>
                    <a:pt x="3"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6" name="Freeform 392">
              <a:extLst>
                <a:ext uri="{FF2B5EF4-FFF2-40B4-BE49-F238E27FC236}">
                  <a16:creationId xmlns:a16="http://schemas.microsoft.com/office/drawing/2014/main" id="{362CB0CD-EF97-4FDE-A773-A3B80D2F9138}"/>
                </a:ext>
              </a:extLst>
            </p:cNvPr>
            <p:cNvSpPr>
              <a:spLocks/>
            </p:cNvSpPr>
            <p:nvPr/>
          </p:nvSpPr>
          <p:spPr bwMode="auto">
            <a:xfrm>
              <a:off x="367" y="3863"/>
              <a:ext cx="41" cy="78"/>
            </a:xfrm>
            <a:custGeom>
              <a:avLst/>
              <a:gdLst>
                <a:gd name="T0" fmla="*/ 43 w 83"/>
                <a:gd name="T1" fmla="*/ 6 h 157"/>
                <a:gd name="T2" fmla="*/ 44 w 83"/>
                <a:gd name="T3" fmla="*/ 0 h 157"/>
                <a:gd name="T4" fmla="*/ 33 w 83"/>
                <a:gd name="T5" fmla="*/ 14 h 157"/>
                <a:gd name="T6" fmla="*/ 22 w 83"/>
                <a:gd name="T7" fmla="*/ 32 h 157"/>
                <a:gd name="T8" fmla="*/ 14 w 83"/>
                <a:gd name="T9" fmla="*/ 52 h 157"/>
                <a:gd name="T10" fmla="*/ 7 w 83"/>
                <a:gd name="T11" fmla="*/ 73 h 157"/>
                <a:gd name="T12" fmla="*/ 3 w 83"/>
                <a:gd name="T13" fmla="*/ 95 h 157"/>
                <a:gd name="T14" fmla="*/ 0 w 83"/>
                <a:gd name="T15" fmla="*/ 117 h 157"/>
                <a:gd name="T16" fmla="*/ 3 w 83"/>
                <a:gd name="T17" fmla="*/ 135 h 157"/>
                <a:gd name="T18" fmla="*/ 7 w 83"/>
                <a:gd name="T19" fmla="*/ 152 h 157"/>
                <a:gd name="T20" fmla="*/ 15 w 83"/>
                <a:gd name="T21" fmla="*/ 156 h 157"/>
                <a:gd name="T22" fmla="*/ 25 w 83"/>
                <a:gd name="T23" fmla="*/ 157 h 157"/>
                <a:gd name="T24" fmla="*/ 35 w 83"/>
                <a:gd name="T25" fmla="*/ 157 h 157"/>
                <a:gd name="T26" fmla="*/ 45 w 83"/>
                <a:gd name="T27" fmla="*/ 156 h 157"/>
                <a:gd name="T28" fmla="*/ 57 w 83"/>
                <a:gd name="T29" fmla="*/ 153 h 157"/>
                <a:gd name="T30" fmla="*/ 67 w 83"/>
                <a:gd name="T31" fmla="*/ 151 h 157"/>
                <a:gd name="T32" fmla="*/ 76 w 83"/>
                <a:gd name="T33" fmla="*/ 148 h 157"/>
                <a:gd name="T34" fmla="*/ 83 w 83"/>
                <a:gd name="T35" fmla="*/ 144 h 157"/>
                <a:gd name="T36" fmla="*/ 80 w 83"/>
                <a:gd name="T37" fmla="*/ 132 h 157"/>
                <a:gd name="T38" fmla="*/ 74 w 83"/>
                <a:gd name="T39" fmla="*/ 134 h 157"/>
                <a:gd name="T40" fmla="*/ 66 w 83"/>
                <a:gd name="T41" fmla="*/ 137 h 157"/>
                <a:gd name="T42" fmla="*/ 57 w 83"/>
                <a:gd name="T43" fmla="*/ 140 h 157"/>
                <a:gd name="T44" fmla="*/ 48 w 83"/>
                <a:gd name="T45" fmla="*/ 142 h 157"/>
                <a:gd name="T46" fmla="*/ 38 w 83"/>
                <a:gd name="T47" fmla="*/ 144 h 157"/>
                <a:gd name="T48" fmla="*/ 30 w 83"/>
                <a:gd name="T49" fmla="*/ 144 h 157"/>
                <a:gd name="T50" fmla="*/ 22 w 83"/>
                <a:gd name="T51" fmla="*/ 143 h 157"/>
                <a:gd name="T52" fmla="*/ 15 w 83"/>
                <a:gd name="T53" fmla="*/ 141 h 157"/>
                <a:gd name="T54" fmla="*/ 10 w 83"/>
                <a:gd name="T55" fmla="*/ 122 h 157"/>
                <a:gd name="T56" fmla="*/ 11 w 83"/>
                <a:gd name="T57" fmla="*/ 105 h 157"/>
                <a:gd name="T58" fmla="*/ 17 w 83"/>
                <a:gd name="T59" fmla="*/ 87 h 157"/>
                <a:gd name="T60" fmla="*/ 26 w 83"/>
                <a:gd name="T61" fmla="*/ 69 h 157"/>
                <a:gd name="T62" fmla="*/ 35 w 83"/>
                <a:gd name="T63" fmla="*/ 51 h 157"/>
                <a:gd name="T64" fmla="*/ 44 w 83"/>
                <a:gd name="T65" fmla="*/ 35 h 157"/>
                <a:gd name="T66" fmla="*/ 52 w 83"/>
                <a:gd name="T67" fmla="*/ 18 h 157"/>
                <a:gd name="T68" fmla="*/ 56 w 83"/>
                <a:gd name="T69" fmla="*/ 1 h 157"/>
                <a:gd name="T70" fmla="*/ 55 w 83"/>
                <a:gd name="T71" fmla="*/ 7 h 157"/>
                <a:gd name="T72" fmla="*/ 56 w 83"/>
                <a:gd name="T73" fmla="*/ 6 h 157"/>
                <a:gd name="T74" fmla="*/ 57 w 83"/>
                <a:gd name="T75" fmla="*/ 4 h 157"/>
                <a:gd name="T76" fmla="*/ 57 w 83"/>
                <a:gd name="T77" fmla="*/ 3 h 157"/>
                <a:gd name="T78" fmla="*/ 56 w 83"/>
                <a:gd name="T79" fmla="*/ 1 h 157"/>
                <a:gd name="T80" fmla="*/ 43 w 83"/>
                <a:gd name="T8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 h="157">
                  <a:moveTo>
                    <a:pt x="43" y="6"/>
                  </a:moveTo>
                  <a:lnTo>
                    <a:pt x="44" y="0"/>
                  </a:lnTo>
                  <a:lnTo>
                    <a:pt x="33" y="14"/>
                  </a:lnTo>
                  <a:lnTo>
                    <a:pt x="22" y="32"/>
                  </a:lnTo>
                  <a:lnTo>
                    <a:pt x="14" y="52"/>
                  </a:lnTo>
                  <a:lnTo>
                    <a:pt x="7" y="73"/>
                  </a:lnTo>
                  <a:lnTo>
                    <a:pt x="3" y="95"/>
                  </a:lnTo>
                  <a:lnTo>
                    <a:pt x="0" y="117"/>
                  </a:lnTo>
                  <a:lnTo>
                    <a:pt x="3" y="135"/>
                  </a:lnTo>
                  <a:lnTo>
                    <a:pt x="7" y="152"/>
                  </a:lnTo>
                  <a:lnTo>
                    <a:pt x="15" y="156"/>
                  </a:lnTo>
                  <a:lnTo>
                    <a:pt x="25" y="157"/>
                  </a:lnTo>
                  <a:lnTo>
                    <a:pt x="35" y="157"/>
                  </a:lnTo>
                  <a:lnTo>
                    <a:pt x="45" y="156"/>
                  </a:lnTo>
                  <a:lnTo>
                    <a:pt x="57" y="153"/>
                  </a:lnTo>
                  <a:lnTo>
                    <a:pt x="67" y="151"/>
                  </a:lnTo>
                  <a:lnTo>
                    <a:pt x="76" y="148"/>
                  </a:lnTo>
                  <a:lnTo>
                    <a:pt x="83" y="144"/>
                  </a:lnTo>
                  <a:lnTo>
                    <a:pt x="80" y="132"/>
                  </a:lnTo>
                  <a:lnTo>
                    <a:pt x="74" y="134"/>
                  </a:lnTo>
                  <a:lnTo>
                    <a:pt x="66" y="137"/>
                  </a:lnTo>
                  <a:lnTo>
                    <a:pt x="57" y="140"/>
                  </a:lnTo>
                  <a:lnTo>
                    <a:pt x="48" y="142"/>
                  </a:lnTo>
                  <a:lnTo>
                    <a:pt x="38" y="144"/>
                  </a:lnTo>
                  <a:lnTo>
                    <a:pt x="30" y="144"/>
                  </a:lnTo>
                  <a:lnTo>
                    <a:pt x="22" y="143"/>
                  </a:lnTo>
                  <a:lnTo>
                    <a:pt x="15" y="141"/>
                  </a:lnTo>
                  <a:lnTo>
                    <a:pt x="10" y="122"/>
                  </a:lnTo>
                  <a:lnTo>
                    <a:pt x="11" y="105"/>
                  </a:lnTo>
                  <a:lnTo>
                    <a:pt x="17" y="87"/>
                  </a:lnTo>
                  <a:lnTo>
                    <a:pt x="26" y="69"/>
                  </a:lnTo>
                  <a:lnTo>
                    <a:pt x="35" y="51"/>
                  </a:lnTo>
                  <a:lnTo>
                    <a:pt x="44" y="35"/>
                  </a:lnTo>
                  <a:lnTo>
                    <a:pt x="52" y="18"/>
                  </a:lnTo>
                  <a:lnTo>
                    <a:pt x="56" y="1"/>
                  </a:lnTo>
                  <a:lnTo>
                    <a:pt x="55" y="7"/>
                  </a:lnTo>
                  <a:lnTo>
                    <a:pt x="56" y="6"/>
                  </a:lnTo>
                  <a:lnTo>
                    <a:pt x="57" y="4"/>
                  </a:lnTo>
                  <a:lnTo>
                    <a:pt x="57" y="3"/>
                  </a:lnTo>
                  <a:lnTo>
                    <a:pt x="56" y="1"/>
                  </a:lnTo>
                  <a:lnTo>
                    <a:pt x="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7" name="Freeform 393">
              <a:extLst>
                <a:ext uri="{FF2B5EF4-FFF2-40B4-BE49-F238E27FC236}">
                  <a16:creationId xmlns:a16="http://schemas.microsoft.com/office/drawing/2014/main" id="{83C1CFFD-96A4-4F71-B28D-1B8CF6164506}"/>
                </a:ext>
              </a:extLst>
            </p:cNvPr>
            <p:cNvSpPr>
              <a:spLocks/>
            </p:cNvSpPr>
            <p:nvPr/>
          </p:nvSpPr>
          <p:spPr bwMode="auto">
            <a:xfrm>
              <a:off x="381" y="3844"/>
              <a:ext cx="13" cy="22"/>
            </a:xfrm>
            <a:custGeom>
              <a:avLst/>
              <a:gdLst>
                <a:gd name="T0" fmla="*/ 15 w 28"/>
                <a:gd name="T1" fmla="*/ 7 h 44"/>
                <a:gd name="T2" fmla="*/ 6 w 28"/>
                <a:gd name="T3" fmla="*/ 16 h 44"/>
                <a:gd name="T4" fmla="*/ 15 w 28"/>
                <a:gd name="T5" fmla="*/ 44 h 44"/>
                <a:gd name="T6" fmla="*/ 28 w 28"/>
                <a:gd name="T7" fmla="*/ 39 h 44"/>
                <a:gd name="T8" fmla="*/ 19 w 28"/>
                <a:gd name="T9" fmla="*/ 12 h 44"/>
                <a:gd name="T10" fmla="*/ 10 w 28"/>
                <a:gd name="T11" fmla="*/ 20 h 44"/>
                <a:gd name="T12" fmla="*/ 15 w 28"/>
                <a:gd name="T13" fmla="*/ 7 h 44"/>
                <a:gd name="T14" fmla="*/ 0 w 28"/>
                <a:gd name="T15" fmla="*/ 0 h 44"/>
                <a:gd name="T16" fmla="*/ 6 w 28"/>
                <a:gd name="T17" fmla="*/ 16 h 44"/>
                <a:gd name="T18" fmla="*/ 15 w 28"/>
                <a:gd name="T19"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4">
                  <a:moveTo>
                    <a:pt x="15" y="7"/>
                  </a:moveTo>
                  <a:lnTo>
                    <a:pt x="6" y="16"/>
                  </a:lnTo>
                  <a:lnTo>
                    <a:pt x="15" y="44"/>
                  </a:lnTo>
                  <a:lnTo>
                    <a:pt x="28" y="39"/>
                  </a:lnTo>
                  <a:lnTo>
                    <a:pt x="19" y="12"/>
                  </a:lnTo>
                  <a:lnTo>
                    <a:pt x="10" y="20"/>
                  </a:lnTo>
                  <a:lnTo>
                    <a:pt x="15" y="7"/>
                  </a:lnTo>
                  <a:lnTo>
                    <a:pt x="0" y="0"/>
                  </a:lnTo>
                  <a:lnTo>
                    <a:pt x="6" y="16"/>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8" name="Freeform 394">
              <a:extLst>
                <a:ext uri="{FF2B5EF4-FFF2-40B4-BE49-F238E27FC236}">
                  <a16:creationId xmlns:a16="http://schemas.microsoft.com/office/drawing/2014/main" id="{33B46848-86B7-4049-AEE2-8F6E5D539B12}"/>
                </a:ext>
              </a:extLst>
            </p:cNvPr>
            <p:cNvSpPr>
              <a:spLocks/>
            </p:cNvSpPr>
            <p:nvPr/>
          </p:nvSpPr>
          <p:spPr bwMode="auto">
            <a:xfrm>
              <a:off x="386" y="3838"/>
              <a:ext cx="19" cy="18"/>
            </a:xfrm>
            <a:custGeom>
              <a:avLst/>
              <a:gdLst>
                <a:gd name="T0" fmla="*/ 25 w 40"/>
                <a:gd name="T1" fmla="*/ 2 h 36"/>
                <a:gd name="T2" fmla="*/ 25 w 40"/>
                <a:gd name="T3" fmla="*/ 6 h 36"/>
                <a:gd name="T4" fmla="*/ 25 w 40"/>
                <a:gd name="T5" fmla="*/ 11 h 36"/>
                <a:gd name="T6" fmla="*/ 25 w 40"/>
                <a:gd name="T7" fmla="*/ 17 h 36"/>
                <a:gd name="T8" fmla="*/ 25 w 40"/>
                <a:gd name="T9" fmla="*/ 21 h 36"/>
                <a:gd name="T10" fmla="*/ 21 w 40"/>
                <a:gd name="T11" fmla="*/ 24 h 36"/>
                <a:gd name="T12" fmla="*/ 15 w 40"/>
                <a:gd name="T13" fmla="*/ 23 h 36"/>
                <a:gd name="T14" fmla="*/ 9 w 40"/>
                <a:gd name="T15" fmla="*/ 20 h 36"/>
                <a:gd name="T16" fmla="*/ 5 w 40"/>
                <a:gd name="T17" fmla="*/ 19 h 36"/>
                <a:gd name="T18" fmla="*/ 0 w 40"/>
                <a:gd name="T19" fmla="*/ 32 h 36"/>
                <a:gd name="T20" fmla="*/ 7 w 40"/>
                <a:gd name="T21" fmla="*/ 34 h 36"/>
                <a:gd name="T22" fmla="*/ 12 w 40"/>
                <a:gd name="T23" fmla="*/ 35 h 36"/>
                <a:gd name="T24" fmla="*/ 17 w 40"/>
                <a:gd name="T25" fmla="*/ 36 h 36"/>
                <a:gd name="T26" fmla="*/ 24 w 40"/>
                <a:gd name="T27" fmla="*/ 36 h 36"/>
                <a:gd name="T28" fmla="*/ 38 w 40"/>
                <a:gd name="T29" fmla="*/ 26 h 36"/>
                <a:gd name="T30" fmla="*/ 40 w 40"/>
                <a:gd name="T31" fmla="*/ 20 h 36"/>
                <a:gd name="T32" fmla="*/ 40 w 40"/>
                <a:gd name="T33" fmla="*/ 12 h 36"/>
                <a:gd name="T34" fmla="*/ 38 w 40"/>
                <a:gd name="T35" fmla="*/ 5 h 36"/>
                <a:gd name="T36" fmla="*/ 37 w 40"/>
                <a:gd name="T37" fmla="*/ 0 h 36"/>
                <a:gd name="T38" fmla="*/ 25 w 40"/>
                <a:gd name="T3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36">
                  <a:moveTo>
                    <a:pt x="25" y="2"/>
                  </a:moveTo>
                  <a:lnTo>
                    <a:pt x="25" y="6"/>
                  </a:lnTo>
                  <a:lnTo>
                    <a:pt x="25" y="11"/>
                  </a:lnTo>
                  <a:lnTo>
                    <a:pt x="25" y="17"/>
                  </a:lnTo>
                  <a:lnTo>
                    <a:pt x="25" y="21"/>
                  </a:lnTo>
                  <a:lnTo>
                    <a:pt x="21" y="24"/>
                  </a:lnTo>
                  <a:lnTo>
                    <a:pt x="15" y="23"/>
                  </a:lnTo>
                  <a:lnTo>
                    <a:pt x="9" y="20"/>
                  </a:lnTo>
                  <a:lnTo>
                    <a:pt x="5" y="19"/>
                  </a:lnTo>
                  <a:lnTo>
                    <a:pt x="0" y="32"/>
                  </a:lnTo>
                  <a:lnTo>
                    <a:pt x="7" y="34"/>
                  </a:lnTo>
                  <a:lnTo>
                    <a:pt x="12" y="35"/>
                  </a:lnTo>
                  <a:lnTo>
                    <a:pt x="17" y="36"/>
                  </a:lnTo>
                  <a:lnTo>
                    <a:pt x="24" y="36"/>
                  </a:lnTo>
                  <a:lnTo>
                    <a:pt x="38" y="26"/>
                  </a:lnTo>
                  <a:lnTo>
                    <a:pt x="40" y="20"/>
                  </a:lnTo>
                  <a:lnTo>
                    <a:pt x="40" y="12"/>
                  </a:lnTo>
                  <a:lnTo>
                    <a:pt x="38" y="5"/>
                  </a:lnTo>
                  <a:lnTo>
                    <a:pt x="37" y="0"/>
                  </a:lnTo>
                  <a:lnTo>
                    <a:pt x="2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79" name="Freeform 395">
              <a:extLst>
                <a:ext uri="{FF2B5EF4-FFF2-40B4-BE49-F238E27FC236}">
                  <a16:creationId xmlns:a16="http://schemas.microsoft.com/office/drawing/2014/main" id="{6037C3DC-3D1A-418C-A6F1-6993B96DF110}"/>
                </a:ext>
              </a:extLst>
            </p:cNvPr>
            <p:cNvSpPr>
              <a:spLocks/>
            </p:cNvSpPr>
            <p:nvPr/>
          </p:nvSpPr>
          <p:spPr bwMode="auto">
            <a:xfrm>
              <a:off x="397" y="3815"/>
              <a:ext cx="28" cy="24"/>
            </a:xfrm>
            <a:custGeom>
              <a:avLst/>
              <a:gdLst>
                <a:gd name="T0" fmla="*/ 21 w 58"/>
                <a:gd name="T1" fmla="*/ 13 h 49"/>
                <a:gd name="T2" fmla="*/ 25 w 58"/>
                <a:gd name="T3" fmla="*/ 0 h 49"/>
                <a:gd name="T4" fmla="*/ 20 w 58"/>
                <a:gd name="T5" fmla="*/ 0 h 49"/>
                <a:gd name="T6" fmla="*/ 15 w 58"/>
                <a:gd name="T7" fmla="*/ 2 h 49"/>
                <a:gd name="T8" fmla="*/ 10 w 58"/>
                <a:gd name="T9" fmla="*/ 4 h 49"/>
                <a:gd name="T10" fmla="*/ 6 w 58"/>
                <a:gd name="T11" fmla="*/ 6 h 49"/>
                <a:gd name="T12" fmla="*/ 2 w 58"/>
                <a:gd name="T13" fmla="*/ 19 h 49"/>
                <a:gd name="T14" fmla="*/ 0 w 58"/>
                <a:gd name="T15" fmla="*/ 28 h 49"/>
                <a:gd name="T16" fmla="*/ 2 w 58"/>
                <a:gd name="T17" fmla="*/ 36 h 49"/>
                <a:gd name="T18" fmla="*/ 3 w 58"/>
                <a:gd name="T19" fmla="*/ 49 h 49"/>
                <a:gd name="T20" fmla="*/ 15 w 58"/>
                <a:gd name="T21" fmla="*/ 47 h 49"/>
                <a:gd name="T22" fmla="*/ 13 w 58"/>
                <a:gd name="T23" fmla="*/ 24 h 49"/>
                <a:gd name="T24" fmla="*/ 18 w 58"/>
                <a:gd name="T25" fmla="*/ 15 h 49"/>
                <a:gd name="T26" fmla="*/ 25 w 58"/>
                <a:gd name="T27" fmla="*/ 13 h 49"/>
                <a:gd name="T28" fmla="*/ 28 w 58"/>
                <a:gd name="T29" fmla="*/ 0 h 49"/>
                <a:gd name="T30" fmla="*/ 25 w 58"/>
                <a:gd name="T31" fmla="*/ 13 h 49"/>
                <a:gd name="T32" fmla="*/ 58 w 58"/>
                <a:gd name="T33" fmla="*/ 18 h 49"/>
                <a:gd name="T34" fmla="*/ 28 w 58"/>
                <a:gd name="T35" fmla="*/ 0 h 49"/>
                <a:gd name="T36" fmla="*/ 21 w 58"/>
                <a:gd name="T37" fmla="*/ 1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49">
                  <a:moveTo>
                    <a:pt x="21" y="13"/>
                  </a:moveTo>
                  <a:lnTo>
                    <a:pt x="25" y="0"/>
                  </a:lnTo>
                  <a:lnTo>
                    <a:pt x="20" y="0"/>
                  </a:lnTo>
                  <a:lnTo>
                    <a:pt x="15" y="2"/>
                  </a:lnTo>
                  <a:lnTo>
                    <a:pt x="10" y="4"/>
                  </a:lnTo>
                  <a:lnTo>
                    <a:pt x="6" y="6"/>
                  </a:lnTo>
                  <a:lnTo>
                    <a:pt x="2" y="19"/>
                  </a:lnTo>
                  <a:lnTo>
                    <a:pt x="0" y="28"/>
                  </a:lnTo>
                  <a:lnTo>
                    <a:pt x="2" y="36"/>
                  </a:lnTo>
                  <a:lnTo>
                    <a:pt x="3" y="49"/>
                  </a:lnTo>
                  <a:lnTo>
                    <a:pt x="15" y="47"/>
                  </a:lnTo>
                  <a:lnTo>
                    <a:pt x="13" y="24"/>
                  </a:lnTo>
                  <a:lnTo>
                    <a:pt x="18" y="15"/>
                  </a:lnTo>
                  <a:lnTo>
                    <a:pt x="25" y="13"/>
                  </a:lnTo>
                  <a:lnTo>
                    <a:pt x="28" y="0"/>
                  </a:lnTo>
                  <a:lnTo>
                    <a:pt x="25" y="13"/>
                  </a:lnTo>
                  <a:lnTo>
                    <a:pt x="58" y="18"/>
                  </a:lnTo>
                  <a:lnTo>
                    <a:pt x="28" y="0"/>
                  </a:lnTo>
                  <a:lnTo>
                    <a:pt x="2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0" name="Freeform 396">
              <a:extLst>
                <a:ext uri="{FF2B5EF4-FFF2-40B4-BE49-F238E27FC236}">
                  <a16:creationId xmlns:a16="http://schemas.microsoft.com/office/drawing/2014/main" id="{63D15727-F0D0-4ED6-8992-5C22842AE433}"/>
                </a:ext>
              </a:extLst>
            </p:cNvPr>
            <p:cNvSpPr>
              <a:spLocks/>
            </p:cNvSpPr>
            <p:nvPr/>
          </p:nvSpPr>
          <p:spPr bwMode="auto">
            <a:xfrm>
              <a:off x="390" y="3807"/>
              <a:ext cx="21" cy="14"/>
            </a:xfrm>
            <a:custGeom>
              <a:avLst/>
              <a:gdLst>
                <a:gd name="T0" fmla="*/ 2 w 40"/>
                <a:gd name="T1" fmla="*/ 4 h 29"/>
                <a:gd name="T2" fmla="*/ 5 w 40"/>
                <a:gd name="T3" fmla="*/ 13 h 29"/>
                <a:gd name="T4" fmla="*/ 33 w 40"/>
                <a:gd name="T5" fmla="*/ 29 h 29"/>
                <a:gd name="T6" fmla="*/ 40 w 40"/>
                <a:gd name="T7" fmla="*/ 16 h 29"/>
                <a:gd name="T8" fmla="*/ 12 w 40"/>
                <a:gd name="T9" fmla="*/ 0 h 29"/>
                <a:gd name="T10" fmla="*/ 15 w 40"/>
                <a:gd name="T11" fmla="*/ 8 h 29"/>
                <a:gd name="T12" fmla="*/ 2 w 40"/>
                <a:gd name="T13" fmla="*/ 4 h 29"/>
                <a:gd name="T14" fmla="*/ 0 w 40"/>
                <a:gd name="T15" fmla="*/ 10 h 29"/>
                <a:gd name="T16" fmla="*/ 5 w 40"/>
                <a:gd name="T17" fmla="*/ 13 h 29"/>
                <a:gd name="T18" fmla="*/ 2 w 40"/>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2" y="4"/>
                  </a:moveTo>
                  <a:lnTo>
                    <a:pt x="5" y="13"/>
                  </a:lnTo>
                  <a:lnTo>
                    <a:pt x="33" y="29"/>
                  </a:lnTo>
                  <a:lnTo>
                    <a:pt x="40" y="16"/>
                  </a:lnTo>
                  <a:lnTo>
                    <a:pt x="12" y="0"/>
                  </a:lnTo>
                  <a:lnTo>
                    <a:pt x="15" y="8"/>
                  </a:lnTo>
                  <a:lnTo>
                    <a:pt x="2" y="4"/>
                  </a:lnTo>
                  <a:lnTo>
                    <a:pt x="0" y="10"/>
                  </a:lnTo>
                  <a:lnTo>
                    <a:pt x="5" y="13"/>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1" name="Freeform 397">
              <a:extLst>
                <a:ext uri="{FF2B5EF4-FFF2-40B4-BE49-F238E27FC236}">
                  <a16:creationId xmlns:a16="http://schemas.microsoft.com/office/drawing/2014/main" id="{7459A90A-8096-4593-9942-AF005C63D573}"/>
                </a:ext>
              </a:extLst>
            </p:cNvPr>
            <p:cNvSpPr>
              <a:spLocks/>
            </p:cNvSpPr>
            <p:nvPr/>
          </p:nvSpPr>
          <p:spPr bwMode="auto">
            <a:xfrm>
              <a:off x="391" y="3740"/>
              <a:ext cx="32" cy="71"/>
            </a:xfrm>
            <a:custGeom>
              <a:avLst/>
              <a:gdLst>
                <a:gd name="T0" fmla="*/ 59 w 62"/>
                <a:gd name="T1" fmla="*/ 3 h 141"/>
                <a:gd name="T2" fmla="*/ 48 w 62"/>
                <a:gd name="T3" fmla="*/ 8 h 141"/>
                <a:gd name="T4" fmla="*/ 0 w 62"/>
                <a:gd name="T5" fmla="*/ 137 h 141"/>
                <a:gd name="T6" fmla="*/ 13 w 62"/>
                <a:gd name="T7" fmla="*/ 141 h 141"/>
                <a:gd name="T8" fmla="*/ 62 w 62"/>
                <a:gd name="T9" fmla="*/ 11 h 141"/>
                <a:gd name="T10" fmla="*/ 52 w 62"/>
                <a:gd name="T11" fmla="*/ 16 h 141"/>
                <a:gd name="T12" fmla="*/ 59 w 62"/>
                <a:gd name="T13" fmla="*/ 3 h 141"/>
                <a:gd name="T14" fmla="*/ 52 w 62"/>
                <a:gd name="T15" fmla="*/ 0 h 141"/>
                <a:gd name="T16" fmla="*/ 48 w 62"/>
                <a:gd name="T17" fmla="*/ 8 h 141"/>
                <a:gd name="T18" fmla="*/ 59 w 62"/>
                <a:gd name="T19" fmla="*/ 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41">
                  <a:moveTo>
                    <a:pt x="59" y="3"/>
                  </a:moveTo>
                  <a:lnTo>
                    <a:pt x="48" y="8"/>
                  </a:lnTo>
                  <a:lnTo>
                    <a:pt x="0" y="137"/>
                  </a:lnTo>
                  <a:lnTo>
                    <a:pt x="13" y="141"/>
                  </a:lnTo>
                  <a:lnTo>
                    <a:pt x="62" y="11"/>
                  </a:lnTo>
                  <a:lnTo>
                    <a:pt x="52" y="16"/>
                  </a:lnTo>
                  <a:lnTo>
                    <a:pt x="59" y="3"/>
                  </a:lnTo>
                  <a:lnTo>
                    <a:pt x="52" y="0"/>
                  </a:lnTo>
                  <a:lnTo>
                    <a:pt x="48" y="8"/>
                  </a:lnTo>
                  <a:lnTo>
                    <a:pt x="5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2" name="Freeform 398">
              <a:extLst>
                <a:ext uri="{FF2B5EF4-FFF2-40B4-BE49-F238E27FC236}">
                  <a16:creationId xmlns:a16="http://schemas.microsoft.com/office/drawing/2014/main" id="{3A27DBE0-FF36-44BD-8CC6-A55F02D78A6A}"/>
                </a:ext>
              </a:extLst>
            </p:cNvPr>
            <p:cNvSpPr>
              <a:spLocks/>
            </p:cNvSpPr>
            <p:nvPr/>
          </p:nvSpPr>
          <p:spPr bwMode="auto">
            <a:xfrm>
              <a:off x="417" y="3742"/>
              <a:ext cx="20" cy="15"/>
            </a:xfrm>
            <a:custGeom>
              <a:avLst/>
              <a:gdLst>
                <a:gd name="T0" fmla="*/ 36 w 39"/>
                <a:gd name="T1" fmla="*/ 16 h 30"/>
                <a:gd name="T2" fmla="*/ 39 w 39"/>
                <a:gd name="T3" fmla="*/ 16 h 30"/>
                <a:gd name="T4" fmla="*/ 7 w 39"/>
                <a:gd name="T5" fmla="*/ 0 h 30"/>
                <a:gd name="T6" fmla="*/ 0 w 39"/>
                <a:gd name="T7" fmla="*/ 13 h 30"/>
                <a:gd name="T8" fmla="*/ 32 w 39"/>
                <a:gd name="T9" fmla="*/ 29 h 30"/>
                <a:gd name="T10" fmla="*/ 36 w 39"/>
                <a:gd name="T11" fmla="*/ 29 h 30"/>
                <a:gd name="T12" fmla="*/ 32 w 39"/>
                <a:gd name="T13" fmla="*/ 29 h 30"/>
                <a:gd name="T14" fmla="*/ 34 w 39"/>
                <a:gd name="T15" fmla="*/ 30 h 30"/>
                <a:gd name="T16" fmla="*/ 36 w 39"/>
                <a:gd name="T17" fmla="*/ 29 h 30"/>
                <a:gd name="T18" fmla="*/ 36 w 39"/>
                <a:gd name="T19"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0">
                  <a:moveTo>
                    <a:pt x="36" y="16"/>
                  </a:moveTo>
                  <a:lnTo>
                    <a:pt x="39" y="16"/>
                  </a:lnTo>
                  <a:lnTo>
                    <a:pt x="7" y="0"/>
                  </a:lnTo>
                  <a:lnTo>
                    <a:pt x="0" y="13"/>
                  </a:lnTo>
                  <a:lnTo>
                    <a:pt x="32" y="29"/>
                  </a:lnTo>
                  <a:lnTo>
                    <a:pt x="36" y="29"/>
                  </a:lnTo>
                  <a:lnTo>
                    <a:pt x="32" y="29"/>
                  </a:lnTo>
                  <a:lnTo>
                    <a:pt x="34" y="30"/>
                  </a:lnTo>
                  <a:lnTo>
                    <a:pt x="36" y="29"/>
                  </a:lnTo>
                  <a:lnTo>
                    <a:pt x="3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3" name="Freeform 399">
              <a:extLst>
                <a:ext uri="{FF2B5EF4-FFF2-40B4-BE49-F238E27FC236}">
                  <a16:creationId xmlns:a16="http://schemas.microsoft.com/office/drawing/2014/main" id="{7ADB33E7-1913-4A58-A290-CB47F3FA1E8B}"/>
                </a:ext>
              </a:extLst>
            </p:cNvPr>
            <p:cNvSpPr>
              <a:spLocks/>
            </p:cNvSpPr>
            <p:nvPr/>
          </p:nvSpPr>
          <p:spPr bwMode="auto">
            <a:xfrm>
              <a:off x="435" y="3745"/>
              <a:ext cx="37" cy="11"/>
            </a:xfrm>
            <a:custGeom>
              <a:avLst/>
              <a:gdLst>
                <a:gd name="T0" fmla="*/ 72 w 72"/>
                <a:gd name="T1" fmla="*/ 4 h 22"/>
                <a:gd name="T2" fmla="*/ 66 w 72"/>
                <a:gd name="T3" fmla="*/ 1 h 22"/>
                <a:gd name="T4" fmla="*/ 0 w 72"/>
                <a:gd name="T5" fmla="*/ 9 h 22"/>
                <a:gd name="T6" fmla="*/ 0 w 72"/>
                <a:gd name="T7" fmla="*/ 22 h 22"/>
                <a:gd name="T8" fmla="*/ 66 w 72"/>
                <a:gd name="T9" fmla="*/ 14 h 22"/>
                <a:gd name="T10" fmla="*/ 59 w 72"/>
                <a:gd name="T11" fmla="*/ 11 h 22"/>
                <a:gd name="T12" fmla="*/ 72 w 72"/>
                <a:gd name="T13" fmla="*/ 4 h 22"/>
                <a:gd name="T14" fmla="*/ 70 w 72"/>
                <a:gd name="T15" fmla="*/ 0 h 22"/>
                <a:gd name="T16" fmla="*/ 66 w 72"/>
                <a:gd name="T17" fmla="*/ 1 h 22"/>
                <a:gd name="T18" fmla="*/ 72 w 7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2">
                  <a:moveTo>
                    <a:pt x="72" y="4"/>
                  </a:moveTo>
                  <a:lnTo>
                    <a:pt x="66" y="1"/>
                  </a:lnTo>
                  <a:lnTo>
                    <a:pt x="0" y="9"/>
                  </a:lnTo>
                  <a:lnTo>
                    <a:pt x="0" y="22"/>
                  </a:lnTo>
                  <a:lnTo>
                    <a:pt x="66" y="14"/>
                  </a:lnTo>
                  <a:lnTo>
                    <a:pt x="59" y="11"/>
                  </a:lnTo>
                  <a:lnTo>
                    <a:pt x="72" y="4"/>
                  </a:lnTo>
                  <a:lnTo>
                    <a:pt x="70" y="0"/>
                  </a:lnTo>
                  <a:lnTo>
                    <a:pt x="66" y="1"/>
                  </a:lnTo>
                  <a:lnTo>
                    <a:pt x="7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4" name="Rectangle 400">
              <a:extLst>
                <a:ext uri="{FF2B5EF4-FFF2-40B4-BE49-F238E27FC236}">
                  <a16:creationId xmlns:a16="http://schemas.microsoft.com/office/drawing/2014/main" id="{E43FEAEC-3094-4A00-ACC1-B01121A46112}"/>
                </a:ext>
              </a:extLst>
            </p:cNvPr>
            <p:cNvSpPr>
              <a:spLocks noChangeArrowheads="1"/>
            </p:cNvSpPr>
            <p:nvPr/>
          </p:nvSpPr>
          <p:spPr bwMode="auto">
            <a:xfrm>
              <a:off x="764" y="3878"/>
              <a:ext cx="212" cy="111"/>
            </a:xfrm>
            <a:prstGeom prst="rect">
              <a:avLst/>
            </a:prstGeom>
            <a:solidFill>
              <a:srgbClr val="FFFF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85" name="Freeform 401">
              <a:extLst>
                <a:ext uri="{FF2B5EF4-FFF2-40B4-BE49-F238E27FC236}">
                  <a16:creationId xmlns:a16="http://schemas.microsoft.com/office/drawing/2014/main" id="{89B2A239-C8D6-4370-8CFA-BAC36AC9CF55}"/>
                </a:ext>
              </a:extLst>
            </p:cNvPr>
            <p:cNvSpPr>
              <a:spLocks/>
            </p:cNvSpPr>
            <p:nvPr/>
          </p:nvSpPr>
          <p:spPr bwMode="auto">
            <a:xfrm>
              <a:off x="764" y="3874"/>
              <a:ext cx="216" cy="8"/>
            </a:xfrm>
            <a:custGeom>
              <a:avLst/>
              <a:gdLst>
                <a:gd name="T0" fmla="*/ 432 w 432"/>
                <a:gd name="T1" fmla="*/ 8 h 15"/>
                <a:gd name="T2" fmla="*/ 425 w 432"/>
                <a:gd name="T3" fmla="*/ 0 h 15"/>
                <a:gd name="T4" fmla="*/ 0 w 432"/>
                <a:gd name="T5" fmla="*/ 0 h 15"/>
                <a:gd name="T6" fmla="*/ 0 w 432"/>
                <a:gd name="T7" fmla="*/ 15 h 15"/>
                <a:gd name="T8" fmla="*/ 425 w 432"/>
                <a:gd name="T9" fmla="*/ 15 h 15"/>
                <a:gd name="T10" fmla="*/ 417 w 432"/>
                <a:gd name="T11" fmla="*/ 8 h 15"/>
                <a:gd name="T12" fmla="*/ 432 w 432"/>
                <a:gd name="T13" fmla="*/ 8 h 15"/>
                <a:gd name="T14" fmla="*/ 432 w 432"/>
                <a:gd name="T15" fmla="*/ 0 h 15"/>
                <a:gd name="T16" fmla="*/ 425 w 432"/>
                <a:gd name="T17" fmla="*/ 0 h 15"/>
                <a:gd name="T18" fmla="*/ 432 w 432"/>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15">
                  <a:moveTo>
                    <a:pt x="432" y="8"/>
                  </a:moveTo>
                  <a:lnTo>
                    <a:pt x="425" y="0"/>
                  </a:lnTo>
                  <a:lnTo>
                    <a:pt x="0" y="0"/>
                  </a:lnTo>
                  <a:lnTo>
                    <a:pt x="0" y="15"/>
                  </a:lnTo>
                  <a:lnTo>
                    <a:pt x="425" y="15"/>
                  </a:lnTo>
                  <a:lnTo>
                    <a:pt x="417" y="8"/>
                  </a:lnTo>
                  <a:lnTo>
                    <a:pt x="432" y="8"/>
                  </a:lnTo>
                  <a:lnTo>
                    <a:pt x="432" y="0"/>
                  </a:lnTo>
                  <a:lnTo>
                    <a:pt x="425" y="0"/>
                  </a:lnTo>
                  <a:lnTo>
                    <a:pt x="43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6" name="Freeform 402">
              <a:extLst>
                <a:ext uri="{FF2B5EF4-FFF2-40B4-BE49-F238E27FC236}">
                  <a16:creationId xmlns:a16="http://schemas.microsoft.com/office/drawing/2014/main" id="{79E30EF2-5520-4F18-AF32-76EA49B772DE}"/>
                </a:ext>
              </a:extLst>
            </p:cNvPr>
            <p:cNvSpPr>
              <a:spLocks/>
            </p:cNvSpPr>
            <p:nvPr/>
          </p:nvSpPr>
          <p:spPr bwMode="auto">
            <a:xfrm>
              <a:off x="972" y="3878"/>
              <a:ext cx="8" cy="115"/>
            </a:xfrm>
            <a:custGeom>
              <a:avLst/>
              <a:gdLst>
                <a:gd name="T0" fmla="*/ 8 w 15"/>
                <a:gd name="T1" fmla="*/ 229 h 229"/>
                <a:gd name="T2" fmla="*/ 15 w 15"/>
                <a:gd name="T3" fmla="*/ 221 h 229"/>
                <a:gd name="T4" fmla="*/ 15 w 15"/>
                <a:gd name="T5" fmla="*/ 0 h 229"/>
                <a:gd name="T6" fmla="*/ 0 w 15"/>
                <a:gd name="T7" fmla="*/ 0 h 229"/>
                <a:gd name="T8" fmla="*/ 0 w 15"/>
                <a:gd name="T9" fmla="*/ 221 h 229"/>
                <a:gd name="T10" fmla="*/ 8 w 15"/>
                <a:gd name="T11" fmla="*/ 214 h 229"/>
                <a:gd name="T12" fmla="*/ 8 w 15"/>
                <a:gd name="T13" fmla="*/ 229 h 229"/>
                <a:gd name="T14" fmla="*/ 15 w 15"/>
                <a:gd name="T15" fmla="*/ 229 h 229"/>
                <a:gd name="T16" fmla="*/ 15 w 15"/>
                <a:gd name="T17" fmla="*/ 221 h 229"/>
                <a:gd name="T18" fmla="*/ 8 w 15"/>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29">
                  <a:moveTo>
                    <a:pt x="8" y="229"/>
                  </a:moveTo>
                  <a:lnTo>
                    <a:pt x="15" y="221"/>
                  </a:lnTo>
                  <a:lnTo>
                    <a:pt x="15" y="0"/>
                  </a:lnTo>
                  <a:lnTo>
                    <a:pt x="0" y="0"/>
                  </a:lnTo>
                  <a:lnTo>
                    <a:pt x="0" y="221"/>
                  </a:lnTo>
                  <a:lnTo>
                    <a:pt x="8" y="214"/>
                  </a:lnTo>
                  <a:lnTo>
                    <a:pt x="8" y="229"/>
                  </a:lnTo>
                  <a:lnTo>
                    <a:pt x="15" y="229"/>
                  </a:lnTo>
                  <a:lnTo>
                    <a:pt x="15" y="221"/>
                  </a:lnTo>
                  <a:lnTo>
                    <a:pt x="8"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7" name="Freeform 403">
              <a:extLst>
                <a:ext uri="{FF2B5EF4-FFF2-40B4-BE49-F238E27FC236}">
                  <a16:creationId xmlns:a16="http://schemas.microsoft.com/office/drawing/2014/main" id="{01039C30-244C-443C-8BDF-46F73A2FE563}"/>
                </a:ext>
              </a:extLst>
            </p:cNvPr>
            <p:cNvSpPr>
              <a:spLocks/>
            </p:cNvSpPr>
            <p:nvPr/>
          </p:nvSpPr>
          <p:spPr bwMode="auto">
            <a:xfrm>
              <a:off x="760" y="3985"/>
              <a:ext cx="216" cy="8"/>
            </a:xfrm>
            <a:custGeom>
              <a:avLst/>
              <a:gdLst>
                <a:gd name="T0" fmla="*/ 0 w 432"/>
                <a:gd name="T1" fmla="*/ 7 h 15"/>
                <a:gd name="T2" fmla="*/ 7 w 432"/>
                <a:gd name="T3" fmla="*/ 15 h 15"/>
                <a:gd name="T4" fmla="*/ 432 w 432"/>
                <a:gd name="T5" fmla="*/ 15 h 15"/>
                <a:gd name="T6" fmla="*/ 432 w 432"/>
                <a:gd name="T7" fmla="*/ 0 h 15"/>
                <a:gd name="T8" fmla="*/ 7 w 432"/>
                <a:gd name="T9" fmla="*/ 0 h 15"/>
                <a:gd name="T10" fmla="*/ 15 w 432"/>
                <a:gd name="T11" fmla="*/ 7 h 15"/>
                <a:gd name="T12" fmla="*/ 0 w 432"/>
                <a:gd name="T13" fmla="*/ 7 h 15"/>
                <a:gd name="T14" fmla="*/ 0 w 432"/>
                <a:gd name="T15" fmla="*/ 15 h 15"/>
                <a:gd name="T16" fmla="*/ 7 w 432"/>
                <a:gd name="T17" fmla="*/ 15 h 15"/>
                <a:gd name="T18" fmla="*/ 0 w 432"/>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15">
                  <a:moveTo>
                    <a:pt x="0" y="7"/>
                  </a:moveTo>
                  <a:lnTo>
                    <a:pt x="7" y="15"/>
                  </a:lnTo>
                  <a:lnTo>
                    <a:pt x="432" y="15"/>
                  </a:lnTo>
                  <a:lnTo>
                    <a:pt x="432"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8" name="Freeform 404">
              <a:extLst>
                <a:ext uri="{FF2B5EF4-FFF2-40B4-BE49-F238E27FC236}">
                  <a16:creationId xmlns:a16="http://schemas.microsoft.com/office/drawing/2014/main" id="{553C76FA-CFED-4E66-A534-EC200E64ADA6}"/>
                </a:ext>
              </a:extLst>
            </p:cNvPr>
            <p:cNvSpPr>
              <a:spLocks/>
            </p:cNvSpPr>
            <p:nvPr/>
          </p:nvSpPr>
          <p:spPr bwMode="auto">
            <a:xfrm>
              <a:off x="760" y="3874"/>
              <a:ext cx="8" cy="115"/>
            </a:xfrm>
            <a:custGeom>
              <a:avLst/>
              <a:gdLst>
                <a:gd name="T0" fmla="*/ 7 w 15"/>
                <a:gd name="T1" fmla="*/ 0 h 229"/>
                <a:gd name="T2" fmla="*/ 0 w 15"/>
                <a:gd name="T3" fmla="*/ 8 h 229"/>
                <a:gd name="T4" fmla="*/ 0 w 15"/>
                <a:gd name="T5" fmla="*/ 229 h 229"/>
                <a:gd name="T6" fmla="*/ 15 w 15"/>
                <a:gd name="T7" fmla="*/ 229 h 229"/>
                <a:gd name="T8" fmla="*/ 15 w 15"/>
                <a:gd name="T9" fmla="*/ 8 h 229"/>
                <a:gd name="T10" fmla="*/ 7 w 15"/>
                <a:gd name="T11" fmla="*/ 15 h 229"/>
                <a:gd name="T12" fmla="*/ 7 w 15"/>
                <a:gd name="T13" fmla="*/ 0 h 229"/>
                <a:gd name="T14" fmla="*/ 0 w 15"/>
                <a:gd name="T15" fmla="*/ 0 h 229"/>
                <a:gd name="T16" fmla="*/ 0 w 15"/>
                <a:gd name="T17" fmla="*/ 8 h 229"/>
                <a:gd name="T18" fmla="*/ 7 w 15"/>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29">
                  <a:moveTo>
                    <a:pt x="7" y="0"/>
                  </a:moveTo>
                  <a:lnTo>
                    <a:pt x="0" y="8"/>
                  </a:lnTo>
                  <a:lnTo>
                    <a:pt x="0" y="229"/>
                  </a:lnTo>
                  <a:lnTo>
                    <a:pt x="15" y="229"/>
                  </a:lnTo>
                  <a:lnTo>
                    <a:pt x="15" y="8"/>
                  </a:lnTo>
                  <a:lnTo>
                    <a:pt x="7" y="15"/>
                  </a:lnTo>
                  <a:lnTo>
                    <a:pt x="7" y="0"/>
                  </a:lnTo>
                  <a:lnTo>
                    <a:pt x="0" y="0"/>
                  </a:lnTo>
                  <a:lnTo>
                    <a:pt x="0"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89" name="Freeform 405">
              <a:extLst>
                <a:ext uri="{FF2B5EF4-FFF2-40B4-BE49-F238E27FC236}">
                  <a16:creationId xmlns:a16="http://schemas.microsoft.com/office/drawing/2014/main" id="{09BEC9AF-155B-47EB-AF83-A8775F20C9A1}"/>
                </a:ext>
              </a:extLst>
            </p:cNvPr>
            <p:cNvSpPr>
              <a:spLocks/>
            </p:cNvSpPr>
            <p:nvPr/>
          </p:nvSpPr>
          <p:spPr bwMode="auto">
            <a:xfrm>
              <a:off x="756" y="3897"/>
              <a:ext cx="228" cy="8"/>
            </a:xfrm>
            <a:custGeom>
              <a:avLst/>
              <a:gdLst>
                <a:gd name="T0" fmla="*/ 455 w 455"/>
                <a:gd name="T1" fmla="*/ 7 h 15"/>
                <a:gd name="T2" fmla="*/ 447 w 455"/>
                <a:gd name="T3" fmla="*/ 0 h 15"/>
                <a:gd name="T4" fmla="*/ 0 w 455"/>
                <a:gd name="T5" fmla="*/ 0 h 15"/>
                <a:gd name="T6" fmla="*/ 0 w 455"/>
                <a:gd name="T7" fmla="*/ 15 h 15"/>
                <a:gd name="T8" fmla="*/ 447 w 455"/>
                <a:gd name="T9" fmla="*/ 15 h 15"/>
                <a:gd name="T10" fmla="*/ 440 w 455"/>
                <a:gd name="T11" fmla="*/ 7 h 15"/>
                <a:gd name="T12" fmla="*/ 455 w 455"/>
                <a:gd name="T13" fmla="*/ 7 h 15"/>
                <a:gd name="T14" fmla="*/ 455 w 455"/>
                <a:gd name="T15" fmla="*/ 0 h 15"/>
                <a:gd name="T16" fmla="*/ 447 w 455"/>
                <a:gd name="T17" fmla="*/ 0 h 15"/>
                <a:gd name="T18" fmla="*/ 455 w 45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15">
                  <a:moveTo>
                    <a:pt x="455" y="7"/>
                  </a:moveTo>
                  <a:lnTo>
                    <a:pt x="447" y="0"/>
                  </a:lnTo>
                  <a:lnTo>
                    <a:pt x="0" y="0"/>
                  </a:lnTo>
                  <a:lnTo>
                    <a:pt x="0" y="15"/>
                  </a:lnTo>
                  <a:lnTo>
                    <a:pt x="447" y="15"/>
                  </a:lnTo>
                  <a:lnTo>
                    <a:pt x="440" y="7"/>
                  </a:lnTo>
                  <a:lnTo>
                    <a:pt x="455" y="7"/>
                  </a:lnTo>
                  <a:lnTo>
                    <a:pt x="455" y="0"/>
                  </a:lnTo>
                  <a:lnTo>
                    <a:pt x="447" y="0"/>
                  </a:lnTo>
                  <a:lnTo>
                    <a:pt x="45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90" name="Freeform 406">
              <a:extLst>
                <a:ext uri="{FF2B5EF4-FFF2-40B4-BE49-F238E27FC236}">
                  <a16:creationId xmlns:a16="http://schemas.microsoft.com/office/drawing/2014/main" id="{433507DC-C9C8-4826-8708-0A70552A04A5}"/>
                </a:ext>
              </a:extLst>
            </p:cNvPr>
            <p:cNvSpPr>
              <a:spLocks/>
            </p:cNvSpPr>
            <p:nvPr/>
          </p:nvSpPr>
          <p:spPr bwMode="auto">
            <a:xfrm>
              <a:off x="976" y="3901"/>
              <a:ext cx="8" cy="13"/>
            </a:xfrm>
            <a:custGeom>
              <a:avLst/>
              <a:gdLst>
                <a:gd name="T0" fmla="*/ 7 w 15"/>
                <a:gd name="T1" fmla="*/ 27 h 27"/>
                <a:gd name="T2" fmla="*/ 15 w 15"/>
                <a:gd name="T3" fmla="*/ 19 h 27"/>
                <a:gd name="T4" fmla="*/ 15 w 15"/>
                <a:gd name="T5" fmla="*/ 0 h 27"/>
                <a:gd name="T6" fmla="*/ 0 w 15"/>
                <a:gd name="T7" fmla="*/ 0 h 27"/>
                <a:gd name="T8" fmla="*/ 0 w 15"/>
                <a:gd name="T9" fmla="*/ 19 h 27"/>
                <a:gd name="T10" fmla="*/ 7 w 15"/>
                <a:gd name="T11" fmla="*/ 12 h 27"/>
                <a:gd name="T12" fmla="*/ 7 w 15"/>
                <a:gd name="T13" fmla="*/ 27 h 27"/>
                <a:gd name="T14" fmla="*/ 15 w 15"/>
                <a:gd name="T15" fmla="*/ 27 h 27"/>
                <a:gd name="T16" fmla="*/ 15 w 15"/>
                <a:gd name="T17" fmla="*/ 19 h 27"/>
                <a:gd name="T18" fmla="*/ 7 w 15"/>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7">
                  <a:moveTo>
                    <a:pt x="7" y="27"/>
                  </a:moveTo>
                  <a:lnTo>
                    <a:pt x="15" y="19"/>
                  </a:lnTo>
                  <a:lnTo>
                    <a:pt x="15" y="0"/>
                  </a:lnTo>
                  <a:lnTo>
                    <a:pt x="0" y="0"/>
                  </a:lnTo>
                  <a:lnTo>
                    <a:pt x="0" y="19"/>
                  </a:lnTo>
                  <a:lnTo>
                    <a:pt x="7" y="12"/>
                  </a:lnTo>
                  <a:lnTo>
                    <a:pt x="7" y="27"/>
                  </a:lnTo>
                  <a:lnTo>
                    <a:pt x="15" y="27"/>
                  </a:lnTo>
                  <a:lnTo>
                    <a:pt x="15" y="19"/>
                  </a:lnTo>
                  <a:lnTo>
                    <a:pt x="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91" name="Freeform 407">
              <a:extLst>
                <a:ext uri="{FF2B5EF4-FFF2-40B4-BE49-F238E27FC236}">
                  <a16:creationId xmlns:a16="http://schemas.microsoft.com/office/drawing/2014/main" id="{04799AC7-5B04-4E49-AEBC-B928A38D8217}"/>
                </a:ext>
              </a:extLst>
            </p:cNvPr>
            <p:cNvSpPr>
              <a:spLocks/>
            </p:cNvSpPr>
            <p:nvPr/>
          </p:nvSpPr>
          <p:spPr bwMode="auto">
            <a:xfrm>
              <a:off x="753" y="3906"/>
              <a:ext cx="227" cy="8"/>
            </a:xfrm>
            <a:custGeom>
              <a:avLst/>
              <a:gdLst>
                <a:gd name="T0" fmla="*/ 0 w 454"/>
                <a:gd name="T1" fmla="*/ 7 h 15"/>
                <a:gd name="T2" fmla="*/ 7 w 454"/>
                <a:gd name="T3" fmla="*/ 15 h 15"/>
                <a:gd name="T4" fmla="*/ 454 w 454"/>
                <a:gd name="T5" fmla="*/ 15 h 15"/>
                <a:gd name="T6" fmla="*/ 454 w 454"/>
                <a:gd name="T7" fmla="*/ 0 h 15"/>
                <a:gd name="T8" fmla="*/ 7 w 454"/>
                <a:gd name="T9" fmla="*/ 0 h 15"/>
                <a:gd name="T10" fmla="*/ 15 w 454"/>
                <a:gd name="T11" fmla="*/ 7 h 15"/>
                <a:gd name="T12" fmla="*/ 0 w 454"/>
                <a:gd name="T13" fmla="*/ 7 h 15"/>
                <a:gd name="T14" fmla="*/ 0 w 454"/>
                <a:gd name="T15" fmla="*/ 15 h 15"/>
                <a:gd name="T16" fmla="*/ 7 w 454"/>
                <a:gd name="T17" fmla="*/ 15 h 15"/>
                <a:gd name="T18" fmla="*/ 0 w 454"/>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15">
                  <a:moveTo>
                    <a:pt x="0" y="7"/>
                  </a:moveTo>
                  <a:lnTo>
                    <a:pt x="7" y="15"/>
                  </a:lnTo>
                  <a:lnTo>
                    <a:pt x="454" y="15"/>
                  </a:lnTo>
                  <a:lnTo>
                    <a:pt x="454"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92" name="Freeform 408">
              <a:extLst>
                <a:ext uri="{FF2B5EF4-FFF2-40B4-BE49-F238E27FC236}">
                  <a16:creationId xmlns:a16="http://schemas.microsoft.com/office/drawing/2014/main" id="{A8A28628-3990-4330-930F-58F87139D543}"/>
                </a:ext>
              </a:extLst>
            </p:cNvPr>
            <p:cNvSpPr>
              <a:spLocks/>
            </p:cNvSpPr>
            <p:nvPr/>
          </p:nvSpPr>
          <p:spPr bwMode="auto">
            <a:xfrm>
              <a:off x="753" y="3897"/>
              <a:ext cx="7" cy="13"/>
            </a:xfrm>
            <a:custGeom>
              <a:avLst/>
              <a:gdLst>
                <a:gd name="T0" fmla="*/ 7 w 15"/>
                <a:gd name="T1" fmla="*/ 0 h 26"/>
                <a:gd name="T2" fmla="*/ 0 w 15"/>
                <a:gd name="T3" fmla="*/ 7 h 26"/>
                <a:gd name="T4" fmla="*/ 0 w 15"/>
                <a:gd name="T5" fmla="*/ 26 h 26"/>
                <a:gd name="T6" fmla="*/ 15 w 15"/>
                <a:gd name="T7" fmla="*/ 26 h 26"/>
                <a:gd name="T8" fmla="*/ 15 w 15"/>
                <a:gd name="T9" fmla="*/ 7 h 26"/>
                <a:gd name="T10" fmla="*/ 7 w 15"/>
                <a:gd name="T11" fmla="*/ 15 h 26"/>
                <a:gd name="T12" fmla="*/ 7 w 15"/>
                <a:gd name="T13" fmla="*/ 0 h 26"/>
                <a:gd name="T14" fmla="*/ 0 w 15"/>
                <a:gd name="T15" fmla="*/ 0 h 26"/>
                <a:gd name="T16" fmla="*/ 0 w 15"/>
                <a:gd name="T17" fmla="*/ 7 h 26"/>
                <a:gd name="T18" fmla="*/ 7 w 15"/>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7" y="0"/>
                  </a:moveTo>
                  <a:lnTo>
                    <a:pt x="0" y="7"/>
                  </a:lnTo>
                  <a:lnTo>
                    <a:pt x="0" y="26"/>
                  </a:lnTo>
                  <a:lnTo>
                    <a:pt x="15" y="26"/>
                  </a:lnTo>
                  <a:lnTo>
                    <a:pt x="15" y="7"/>
                  </a:lnTo>
                  <a:lnTo>
                    <a:pt x="7" y="15"/>
                  </a:lnTo>
                  <a:lnTo>
                    <a:pt x="7" y="0"/>
                  </a:lnTo>
                  <a:lnTo>
                    <a:pt x="0" y="0"/>
                  </a:lnTo>
                  <a:lnTo>
                    <a:pt x="0"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93" name="Rectangle 409">
              <a:extLst>
                <a:ext uri="{FF2B5EF4-FFF2-40B4-BE49-F238E27FC236}">
                  <a16:creationId xmlns:a16="http://schemas.microsoft.com/office/drawing/2014/main" id="{F38CA120-0E42-4FDF-9C63-95B0F07363E7}"/>
                </a:ext>
              </a:extLst>
            </p:cNvPr>
            <p:cNvSpPr>
              <a:spLocks noChangeArrowheads="1"/>
            </p:cNvSpPr>
            <p:nvPr/>
          </p:nvSpPr>
          <p:spPr bwMode="auto">
            <a:xfrm>
              <a:off x="758" y="3926"/>
              <a:ext cx="223" cy="10"/>
            </a:xfrm>
            <a:prstGeom prst="rect">
              <a:avLst/>
            </a:prstGeom>
            <a:solidFill>
              <a:srgbClr val="D1A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94" name="Freeform 410">
              <a:extLst>
                <a:ext uri="{FF2B5EF4-FFF2-40B4-BE49-F238E27FC236}">
                  <a16:creationId xmlns:a16="http://schemas.microsoft.com/office/drawing/2014/main" id="{3BF8F7D5-31FA-4DC5-BE27-480CF51D22E4}"/>
                </a:ext>
              </a:extLst>
            </p:cNvPr>
            <p:cNvSpPr>
              <a:spLocks/>
            </p:cNvSpPr>
            <p:nvPr/>
          </p:nvSpPr>
          <p:spPr bwMode="auto">
            <a:xfrm>
              <a:off x="758" y="3923"/>
              <a:ext cx="227" cy="7"/>
            </a:xfrm>
            <a:custGeom>
              <a:avLst/>
              <a:gdLst>
                <a:gd name="T0" fmla="*/ 454 w 454"/>
                <a:gd name="T1" fmla="*/ 7 h 15"/>
                <a:gd name="T2" fmla="*/ 446 w 454"/>
                <a:gd name="T3" fmla="*/ 0 h 15"/>
                <a:gd name="T4" fmla="*/ 0 w 454"/>
                <a:gd name="T5" fmla="*/ 0 h 15"/>
                <a:gd name="T6" fmla="*/ 0 w 454"/>
                <a:gd name="T7" fmla="*/ 15 h 15"/>
                <a:gd name="T8" fmla="*/ 446 w 454"/>
                <a:gd name="T9" fmla="*/ 15 h 15"/>
                <a:gd name="T10" fmla="*/ 439 w 454"/>
                <a:gd name="T11" fmla="*/ 7 h 15"/>
                <a:gd name="T12" fmla="*/ 454 w 454"/>
                <a:gd name="T13" fmla="*/ 7 h 15"/>
                <a:gd name="T14" fmla="*/ 454 w 454"/>
                <a:gd name="T15" fmla="*/ 0 h 15"/>
                <a:gd name="T16" fmla="*/ 446 w 454"/>
                <a:gd name="T17" fmla="*/ 0 h 15"/>
                <a:gd name="T18" fmla="*/ 454 w 454"/>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15">
                  <a:moveTo>
                    <a:pt x="454" y="7"/>
                  </a:moveTo>
                  <a:lnTo>
                    <a:pt x="446" y="0"/>
                  </a:lnTo>
                  <a:lnTo>
                    <a:pt x="0" y="0"/>
                  </a:lnTo>
                  <a:lnTo>
                    <a:pt x="0" y="15"/>
                  </a:lnTo>
                  <a:lnTo>
                    <a:pt x="446" y="15"/>
                  </a:lnTo>
                  <a:lnTo>
                    <a:pt x="439" y="7"/>
                  </a:lnTo>
                  <a:lnTo>
                    <a:pt x="454" y="7"/>
                  </a:lnTo>
                  <a:lnTo>
                    <a:pt x="454" y="0"/>
                  </a:lnTo>
                  <a:lnTo>
                    <a:pt x="446" y="0"/>
                  </a:lnTo>
                  <a:lnTo>
                    <a:pt x="45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95" name="Freeform 411">
              <a:extLst>
                <a:ext uri="{FF2B5EF4-FFF2-40B4-BE49-F238E27FC236}">
                  <a16:creationId xmlns:a16="http://schemas.microsoft.com/office/drawing/2014/main" id="{DE94B573-7BED-4F25-ADB3-83D303541DA4}"/>
                </a:ext>
              </a:extLst>
            </p:cNvPr>
            <p:cNvSpPr>
              <a:spLocks/>
            </p:cNvSpPr>
            <p:nvPr/>
          </p:nvSpPr>
          <p:spPr bwMode="auto">
            <a:xfrm>
              <a:off x="978" y="3926"/>
              <a:ext cx="7" cy="14"/>
            </a:xfrm>
            <a:custGeom>
              <a:avLst/>
              <a:gdLst>
                <a:gd name="T0" fmla="*/ 7 w 15"/>
                <a:gd name="T1" fmla="*/ 28 h 28"/>
                <a:gd name="T2" fmla="*/ 15 w 15"/>
                <a:gd name="T3" fmla="*/ 19 h 28"/>
                <a:gd name="T4" fmla="*/ 15 w 15"/>
                <a:gd name="T5" fmla="*/ 0 h 28"/>
                <a:gd name="T6" fmla="*/ 0 w 15"/>
                <a:gd name="T7" fmla="*/ 0 h 28"/>
                <a:gd name="T8" fmla="*/ 0 w 15"/>
                <a:gd name="T9" fmla="*/ 19 h 28"/>
                <a:gd name="T10" fmla="*/ 7 w 15"/>
                <a:gd name="T11" fmla="*/ 13 h 28"/>
                <a:gd name="T12" fmla="*/ 7 w 15"/>
                <a:gd name="T13" fmla="*/ 28 h 28"/>
                <a:gd name="T14" fmla="*/ 15 w 15"/>
                <a:gd name="T15" fmla="*/ 28 h 28"/>
                <a:gd name="T16" fmla="*/ 15 w 15"/>
                <a:gd name="T17" fmla="*/ 19 h 28"/>
                <a:gd name="T18" fmla="*/ 7 w 15"/>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8">
                  <a:moveTo>
                    <a:pt x="7" y="28"/>
                  </a:moveTo>
                  <a:lnTo>
                    <a:pt x="15" y="19"/>
                  </a:lnTo>
                  <a:lnTo>
                    <a:pt x="15" y="0"/>
                  </a:lnTo>
                  <a:lnTo>
                    <a:pt x="0" y="0"/>
                  </a:lnTo>
                  <a:lnTo>
                    <a:pt x="0" y="19"/>
                  </a:lnTo>
                  <a:lnTo>
                    <a:pt x="7" y="13"/>
                  </a:lnTo>
                  <a:lnTo>
                    <a:pt x="7" y="28"/>
                  </a:lnTo>
                  <a:lnTo>
                    <a:pt x="15" y="28"/>
                  </a:lnTo>
                  <a:lnTo>
                    <a:pt x="15" y="19"/>
                  </a:lnTo>
                  <a:lnTo>
                    <a:pt x="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96" name="Freeform 412">
              <a:extLst>
                <a:ext uri="{FF2B5EF4-FFF2-40B4-BE49-F238E27FC236}">
                  <a16:creationId xmlns:a16="http://schemas.microsoft.com/office/drawing/2014/main" id="{4A66B6E3-8E55-4BB0-9013-689989C92643}"/>
                </a:ext>
              </a:extLst>
            </p:cNvPr>
            <p:cNvSpPr>
              <a:spLocks/>
            </p:cNvSpPr>
            <p:nvPr/>
          </p:nvSpPr>
          <p:spPr bwMode="auto">
            <a:xfrm>
              <a:off x="755" y="3933"/>
              <a:ext cx="226" cy="7"/>
            </a:xfrm>
            <a:custGeom>
              <a:avLst/>
              <a:gdLst>
                <a:gd name="T0" fmla="*/ 0 w 453"/>
                <a:gd name="T1" fmla="*/ 6 h 15"/>
                <a:gd name="T2" fmla="*/ 7 w 453"/>
                <a:gd name="T3" fmla="*/ 15 h 15"/>
                <a:gd name="T4" fmla="*/ 453 w 453"/>
                <a:gd name="T5" fmla="*/ 15 h 15"/>
                <a:gd name="T6" fmla="*/ 453 w 453"/>
                <a:gd name="T7" fmla="*/ 0 h 15"/>
                <a:gd name="T8" fmla="*/ 7 w 453"/>
                <a:gd name="T9" fmla="*/ 0 h 15"/>
                <a:gd name="T10" fmla="*/ 15 w 453"/>
                <a:gd name="T11" fmla="*/ 6 h 15"/>
                <a:gd name="T12" fmla="*/ 0 w 453"/>
                <a:gd name="T13" fmla="*/ 6 h 15"/>
                <a:gd name="T14" fmla="*/ 0 w 453"/>
                <a:gd name="T15" fmla="*/ 15 h 15"/>
                <a:gd name="T16" fmla="*/ 7 w 453"/>
                <a:gd name="T17" fmla="*/ 15 h 15"/>
                <a:gd name="T18" fmla="*/ 0 w 453"/>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3" h="15">
                  <a:moveTo>
                    <a:pt x="0" y="6"/>
                  </a:moveTo>
                  <a:lnTo>
                    <a:pt x="7" y="15"/>
                  </a:lnTo>
                  <a:lnTo>
                    <a:pt x="453" y="15"/>
                  </a:lnTo>
                  <a:lnTo>
                    <a:pt x="453" y="0"/>
                  </a:lnTo>
                  <a:lnTo>
                    <a:pt x="7" y="0"/>
                  </a:lnTo>
                  <a:lnTo>
                    <a:pt x="15" y="6"/>
                  </a:lnTo>
                  <a:lnTo>
                    <a:pt x="0" y="6"/>
                  </a:lnTo>
                  <a:lnTo>
                    <a:pt x="0" y="15"/>
                  </a:lnTo>
                  <a:lnTo>
                    <a:pt x="7" y="1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97" name="Freeform 413">
              <a:extLst>
                <a:ext uri="{FF2B5EF4-FFF2-40B4-BE49-F238E27FC236}">
                  <a16:creationId xmlns:a16="http://schemas.microsoft.com/office/drawing/2014/main" id="{E9D31D8F-41C5-44C6-92ED-655C27DC95B2}"/>
                </a:ext>
              </a:extLst>
            </p:cNvPr>
            <p:cNvSpPr>
              <a:spLocks/>
            </p:cNvSpPr>
            <p:nvPr/>
          </p:nvSpPr>
          <p:spPr bwMode="auto">
            <a:xfrm>
              <a:off x="755" y="3923"/>
              <a:ext cx="7" cy="13"/>
            </a:xfrm>
            <a:custGeom>
              <a:avLst/>
              <a:gdLst>
                <a:gd name="T0" fmla="*/ 7 w 15"/>
                <a:gd name="T1" fmla="*/ 0 h 26"/>
                <a:gd name="T2" fmla="*/ 0 w 15"/>
                <a:gd name="T3" fmla="*/ 7 h 26"/>
                <a:gd name="T4" fmla="*/ 0 w 15"/>
                <a:gd name="T5" fmla="*/ 26 h 26"/>
                <a:gd name="T6" fmla="*/ 15 w 15"/>
                <a:gd name="T7" fmla="*/ 26 h 26"/>
                <a:gd name="T8" fmla="*/ 15 w 15"/>
                <a:gd name="T9" fmla="*/ 7 h 26"/>
                <a:gd name="T10" fmla="*/ 7 w 15"/>
                <a:gd name="T11" fmla="*/ 15 h 26"/>
                <a:gd name="T12" fmla="*/ 7 w 15"/>
                <a:gd name="T13" fmla="*/ 0 h 26"/>
                <a:gd name="T14" fmla="*/ 0 w 15"/>
                <a:gd name="T15" fmla="*/ 0 h 26"/>
                <a:gd name="T16" fmla="*/ 0 w 15"/>
                <a:gd name="T17" fmla="*/ 7 h 26"/>
                <a:gd name="T18" fmla="*/ 7 w 15"/>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7" y="0"/>
                  </a:moveTo>
                  <a:lnTo>
                    <a:pt x="0" y="7"/>
                  </a:lnTo>
                  <a:lnTo>
                    <a:pt x="0" y="26"/>
                  </a:lnTo>
                  <a:lnTo>
                    <a:pt x="15" y="26"/>
                  </a:lnTo>
                  <a:lnTo>
                    <a:pt x="15" y="7"/>
                  </a:lnTo>
                  <a:lnTo>
                    <a:pt x="7" y="15"/>
                  </a:lnTo>
                  <a:lnTo>
                    <a:pt x="7" y="0"/>
                  </a:lnTo>
                  <a:lnTo>
                    <a:pt x="0" y="0"/>
                  </a:lnTo>
                  <a:lnTo>
                    <a:pt x="0"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998" name="Rectangle 414">
              <a:extLst>
                <a:ext uri="{FF2B5EF4-FFF2-40B4-BE49-F238E27FC236}">
                  <a16:creationId xmlns:a16="http://schemas.microsoft.com/office/drawing/2014/main" id="{AA5613C6-A4B9-4BD0-B682-4F94B35BF884}"/>
                </a:ext>
              </a:extLst>
            </p:cNvPr>
            <p:cNvSpPr>
              <a:spLocks noChangeArrowheads="1"/>
            </p:cNvSpPr>
            <p:nvPr/>
          </p:nvSpPr>
          <p:spPr bwMode="auto">
            <a:xfrm>
              <a:off x="756" y="3953"/>
              <a:ext cx="224" cy="9"/>
            </a:xfrm>
            <a:prstGeom prst="rect">
              <a:avLst/>
            </a:prstGeom>
            <a:solidFill>
              <a:srgbClr val="D1A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999" name="Freeform 415">
              <a:extLst>
                <a:ext uri="{FF2B5EF4-FFF2-40B4-BE49-F238E27FC236}">
                  <a16:creationId xmlns:a16="http://schemas.microsoft.com/office/drawing/2014/main" id="{90CBBC59-3363-4D4D-9AE2-110E6CE1E90B}"/>
                </a:ext>
              </a:extLst>
            </p:cNvPr>
            <p:cNvSpPr>
              <a:spLocks/>
            </p:cNvSpPr>
            <p:nvPr/>
          </p:nvSpPr>
          <p:spPr bwMode="auto">
            <a:xfrm>
              <a:off x="756" y="3949"/>
              <a:ext cx="228" cy="8"/>
            </a:xfrm>
            <a:custGeom>
              <a:avLst/>
              <a:gdLst>
                <a:gd name="T0" fmla="*/ 455 w 455"/>
                <a:gd name="T1" fmla="*/ 7 h 15"/>
                <a:gd name="T2" fmla="*/ 447 w 455"/>
                <a:gd name="T3" fmla="*/ 0 h 15"/>
                <a:gd name="T4" fmla="*/ 0 w 455"/>
                <a:gd name="T5" fmla="*/ 0 h 15"/>
                <a:gd name="T6" fmla="*/ 0 w 455"/>
                <a:gd name="T7" fmla="*/ 15 h 15"/>
                <a:gd name="T8" fmla="*/ 447 w 455"/>
                <a:gd name="T9" fmla="*/ 15 h 15"/>
                <a:gd name="T10" fmla="*/ 440 w 455"/>
                <a:gd name="T11" fmla="*/ 7 h 15"/>
                <a:gd name="T12" fmla="*/ 455 w 455"/>
                <a:gd name="T13" fmla="*/ 7 h 15"/>
                <a:gd name="T14" fmla="*/ 455 w 455"/>
                <a:gd name="T15" fmla="*/ 0 h 15"/>
                <a:gd name="T16" fmla="*/ 447 w 455"/>
                <a:gd name="T17" fmla="*/ 0 h 15"/>
                <a:gd name="T18" fmla="*/ 455 w 45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15">
                  <a:moveTo>
                    <a:pt x="455" y="7"/>
                  </a:moveTo>
                  <a:lnTo>
                    <a:pt x="447" y="0"/>
                  </a:lnTo>
                  <a:lnTo>
                    <a:pt x="0" y="0"/>
                  </a:lnTo>
                  <a:lnTo>
                    <a:pt x="0" y="15"/>
                  </a:lnTo>
                  <a:lnTo>
                    <a:pt x="447" y="15"/>
                  </a:lnTo>
                  <a:lnTo>
                    <a:pt x="440" y="7"/>
                  </a:lnTo>
                  <a:lnTo>
                    <a:pt x="455" y="7"/>
                  </a:lnTo>
                  <a:lnTo>
                    <a:pt x="455" y="0"/>
                  </a:lnTo>
                  <a:lnTo>
                    <a:pt x="447" y="0"/>
                  </a:lnTo>
                  <a:lnTo>
                    <a:pt x="45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0" name="Freeform 416">
              <a:extLst>
                <a:ext uri="{FF2B5EF4-FFF2-40B4-BE49-F238E27FC236}">
                  <a16:creationId xmlns:a16="http://schemas.microsoft.com/office/drawing/2014/main" id="{4ED1DFDF-04B4-47F0-9EFF-F030ACCF8112}"/>
                </a:ext>
              </a:extLst>
            </p:cNvPr>
            <p:cNvSpPr>
              <a:spLocks/>
            </p:cNvSpPr>
            <p:nvPr/>
          </p:nvSpPr>
          <p:spPr bwMode="auto">
            <a:xfrm>
              <a:off x="976" y="3953"/>
              <a:ext cx="8" cy="13"/>
            </a:xfrm>
            <a:custGeom>
              <a:avLst/>
              <a:gdLst>
                <a:gd name="T0" fmla="*/ 7 w 15"/>
                <a:gd name="T1" fmla="*/ 26 h 26"/>
                <a:gd name="T2" fmla="*/ 15 w 15"/>
                <a:gd name="T3" fmla="*/ 18 h 26"/>
                <a:gd name="T4" fmla="*/ 15 w 15"/>
                <a:gd name="T5" fmla="*/ 0 h 26"/>
                <a:gd name="T6" fmla="*/ 0 w 15"/>
                <a:gd name="T7" fmla="*/ 0 h 26"/>
                <a:gd name="T8" fmla="*/ 0 w 15"/>
                <a:gd name="T9" fmla="*/ 18 h 26"/>
                <a:gd name="T10" fmla="*/ 7 w 15"/>
                <a:gd name="T11" fmla="*/ 11 h 26"/>
                <a:gd name="T12" fmla="*/ 7 w 15"/>
                <a:gd name="T13" fmla="*/ 26 h 26"/>
                <a:gd name="T14" fmla="*/ 15 w 15"/>
                <a:gd name="T15" fmla="*/ 26 h 26"/>
                <a:gd name="T16" fmla="*/ 15 w 15"/>
                <a:gd name="T17" fmla="*/ 18 h 26"/>
                <a:gd name="T18" fmla="*/ 7 w 15"/>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7" y="26"/>
                  </a:moveTo>
                  <a:lnTo>
                    <a:pt x="15" y="18"/>
                  </a:lnTo>
                  <a:lnTo>
                    <a:pt x="15" y="0"/>
                  </a:lnTo>
                  <a:lnTo>
                    <a:pt x="0" y="0"/>
                  </a:lnTo>
                  <a:lnTo>
                    <a:pt x="0" y="18"/>
                  </a:lnTo>
                  <a:lnTo>
                    <a:pt x="7" y="11"/>
                  </a:lnTo>
                  <a:lnTo>
                    <a:pt x="7" y="26"/>
                  </a:lnTo>
                  <a:lnTo>
                    <a:pt x="15" y="26"/>
                  </a:lnTo>
                  <a:lnTo>
                    <a:pt x="15" y="18"/>
                  </a:lnTo>
                  <a:lnTo>
                    <a:pt x="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1" name="Freeform 417">
              <a:extLst>
                <a:ext uri="{FF2B5EF4-FFF2-40B4-BE49-F238E27FC236}">
                  <a16:creationId xmlns:a16="http://schemas.microsoft.com/office/drawing/2014/main" id="{9ED0B4A8-717E-4615-A0DD-E62A6E8E20FE}"/>
                </a:ext>
              </a:extLst>
            </p:cNvPr>
            <p:cNvSpPr>
              <a:spLocks/>
            </p:cNvSpPr>
            <p:nvPr/>
          </p:nvSpPr>
          <p:spPr bwMode="auto">
            <a:xfrm>
              <a:off x="753" y="3959"/>
              <a:ext cx="227" cy="7"/>
            </a:xfrm>
            <a:custGeom>
              <a:avLst/>
              <a:gdLst>
                <a:gd name="T0" fmla="*/ 0 w 454"/>
                <a:gd name="T1" fmla="*/ 7 h 15"/>
                <a:gd name="T2" fmla="*/ 7 w 454"/>
                <a:gd name="T3" fmla="*/ 15 h 15"/>
                <a:gd name="T4" fmla="*/ 454 w 454"/>
                <a:gd name="T5" fmla="*/ 15 h 15"/>
                <a:gd name="T6" fmla="*/ 454 w 454"/>
                <a:gd name="T7" fmla="*/ 0 h 15"/>
                <a:gd name="T8" fmla="*/ 7 w 454"/>
                <a:gd name="T9" fmla="*/ 0 h 15"/>
                <a:gd name="T10" fmla="*/ 15 w 454"/>
                <a:gd name="T11" fmla="*/ 7 h 15"/>
                <a:gd name="T12" fmla="*/ 0 w 454"/>
                <a:gd name="T13" fmla="*/ 7 h 15"/>
                <a:gd name="T14" fmla="*/ 0 w 454"/>
                <a:gd name="T15" fmla="*/ 15 h 15"/>
                <a:gd name="T16" fmla="*/ 7 w 454"/>
                <a:gd name="T17" fmla="*/ 15 h 15"/>
                <a:gd name="T18" fmla="*/ 0 w 454"/>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15">
                  <a:moveTo>
                    <a:pt x="0" y="7"/>
                  </a:moveTo>
                  <a:lnTo>
                    <a:pt x="7" y="15"/>
                  </a:lnTo>
                  <a:lnTo>
                    <a:pt x="454" y="15"/>
                  </a:lnTo>
                  <a:lnTo>
                    <a:pt x="454" y="0"/>
                  </a:lnTo>
                  <a:lnTo>
                    <a:pt x="7" y="0"/>
                  </a:lnTo>
                  <a:lnTo>
                    <a:pt x="15" y="7"/>
                  </a:lnTo>
                  <a:lnTo>
                    <a:pt x="0" y="7"/>
                  </a:lnTo>
                  <a:lnTo>
                    <a:pt x="0" y="15"/>
                  </a:lnTo>
                  <a:lnTo>
                    <a:pt x="7" y="1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2" name="Freeform 418">
              <a:extLst>
                <a:ext uri="{FF2B5EF4-FFF2-40B4-BE49-F238E27FC236}">
                  <a16:creationId xmlns:a16="http://schemas.microsoft.com/office/drawing/2014/main" id="{DF4D1E0B-6ACF-419E-B4BC-DC1896CFD551}"/>
                </a:ext>
              </a:extLst>
            </p:cNvPr>
            <p:cNvSpPr>
              <a:spLocks/>
            </p:cNvSpPr>
            <p:nvPr/>
          </p:nvSpPr>
          <p:spPr bwMode="auto">
            <a:xfrm>
              <a:off x="753" y="3949"/>
              <a:ext cx="7" cy="13"/>
            </a:xfrm>
            <a:custGeom>
              <a:avLst/>
              <a:gdLst>
                <a:gd name="T0" fmla="*/ 7 w 15"/>
                <a:gd name="T1" fmla="*/ 0 h 25"/>
                <a:gd name="T2" fmla="*/ 0 w 15"/>
                <a:gd name="T3" fmla="*/ 7 h 25"/>
                <a:gd name="T4" fmla="*/ 0 w 15"/>
                <a:gd name="T5" fmla="*/ 25 h 25"/>
                <a:gd name="T6" fmla="*/ 15 w 15"/>
                <a:gd name="T7" fmla="*/ 25 h 25"/>
                <a:gd name="T8" fmla="*/ 15 w 15"/>
                <a:gd name="T9" fmla="*/ 7 h 25"/>
                <a:gd name="T10" fmla="*/ 7 w 15"/>
                <a:gd name="T11" fmla="*/ 15 h 25"/>
                <a:gd name="T12" fmla="*/ 7 w 15"/>
                <a:gd name="T13" fmla="*/ 0 h 25"/>
                <a:gd name="T14" fmla="*/ 0 w 15"/>
                <a:gd name="T15" fmla="*/ 0 h 25"/>
                <a:gd name="T16" fmla="*/ 0 w 15"/>
                <a:gd name="T17" fmla="*/ 7 h 25"/>
                <a:gd name="T18" fmla="*/ 7 w 1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5">
                  <a:moveTo>
                    <a:pt x="7" y="0"/>
                  </a:moveTo>
                  <a:lnTo>
                    <a:pt x="0" y="7"/>
                  </a:lnTo>
                  <a:lnTo>
                    <a:pt x="0" y="25"/>
                  </a:lnTo>
                  <a:lnTo>
                    <a:pt x="15" y="25"/>
                  </a:lnTo>
                  <a:lnTo>
                    <a:pt x="15" y="7"/>
                  </a:lnTo>
                  <a:lnTo>
                    <a:pt x="7" y="15"/>
                  </a:lnTo>
                  <a:lnTo>
                    <a:pt x="7" y="0"/>
                  </a:lnTo>
                  <a:lnTo>
                    <a:pt x="0" y="0"/>
                  </a:lnTo>
                  <a:lnTo>
                    <a:pt x="0"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3" name="Rectangle 419">
              <a:extLst>
                <a:ext uri="{FF2B5EF4-FFF2-40B4-BE49-F238E27FC236}">
                  <a16:creationId xmlns:a16="http://schemas.microsoft.com/office/drawing/2014/main" id="{DCDC26BC-C3EA-466B-A7B2-08EB6B094723}"/>
                </a:ext>
              </a:extLst>
            </p:cNvPr>
            <p:cNvSpPr>
              <a:spLocks noChangeArrowheads="1"/>
            </p:cNvSpPr>
            <p:nvPr/>
          </p:nvSpPr>
          <p:spPr bwMode="auto">
            <a:xfrm>
              <a:off x="755" y="3876"/>
              <a:ext cx="223" cy="10"/>
            </a:xfrm>
            <a:prstGeom prst="rect">
              <a:avLst/>
            </a:prstGeom>
            <a:solidFill>
              <a:srgbClr val="D1A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4004" name="Freeform 420">
              <a:extLst>
                <a:ext uri="{FF2B5EF4-FFF2-40B4-BE49-F238E27FC236}">
                  <a16:creationId xmlns:a16="http://schemas.microsoft.com/office/drawing/2014/main" id="{B325D5AE-8BBA-4C87-AC69-E19EA3DE5D8D}"/>
                </a:ext>
              </a:extLst>
            </p:cNvPr>
            <p:cNvSpPr>
              <a:spLocks/>
            </p:cNvSpPr>
            <p:nvPr/>
          </p:nvSpPr>
          <p:spPr bwMode="auto">
            <a:xfrm>
              <a:off x="755" y="3872"/>
              <a:ext cx="226" cy="8"/>
            </a:xfrm>
            <a:custGeom>
              <a:avLst/>
              <a:gdLst>
                <a:gd name="T0" fmla="*/ 453 w 453"/>
                <a:gd name="T1" fmla="*/ 8 h 15"/>
                <a:gd name="T2" fmla="*/ 446 w 453"/>
                <a:gd name="T3" fmla="*/ 0 h 15"/>
                <a:gd name="T4" fmla="*/ 0 w 453"/>
                <a:gd name="T5" fmla="*/ 0 h 15"/>
                <a:gd name="T6" fmla="*/ 0 w 453"/>
                <a:gd name="T7" fmla="*/ 15 h 15"/>
                <a:gd name="T8" fmla="*/ 446 w 453"/>
                <a:gd name="T9" fmla="*/ 15 h 15"/>
                <a:gd name="T10" fmla="*/ 438 w 453"/>
                <a:gd name="T11" fmla="*/ 8 h 15"/>
                <a:gd name="T12" fmla="*/ 453 w 453"/>
                <a:gd name="T13" fmla="*/ 8 h 15"/>
                <a:gd name="T14" fmla="*/ 453 w 453"/>
                <a:gd name="T15" fmla="*/ 0 h 15"/>
                <a:gd name="T16" fmla="*/ 446 w 453"/>
                <a:gd name="T17" fmla="*/ 0 h 15"/>
                <a:gd name="T18" fmla="*/ 453 w 453"/>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3" h="15">
                  <a:moveTo>
                    <a:pt x="453" y="8"/>
                  </a:moveTo>
                  <a:lnTo>
                    <a:pt x="446" y="0"/>
                  </a:lnTo>
                  <a:lnTo>
                    <a:pt x="0" y="0"/>
                  </a:lnTo>
                  <a:lnTo>
                    <a:pt x="0" y="15"/>
                  </a:lnTo>
                  <a:lnTo>
                    <a:pt x="446" y="15"/>
                  </a:lnTo>
                  <a:lnTo>
                    <a:pt x="438" y="8"/>
                  </a:lnTo>
                  <a:lnTo>
                    <a:pt x="453" y="8"/>
                  </a:lnTo>
                  <a:lnTo>
                    <a:pt x="453" y="0"/>
                  </a:lnTo>
                  <a:lnTo>
                    <a:pt x="446" y="0"/>
                  </a:lnTo>
                  <a:lnTo>
                    <a:pt x="45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5" name="Freeform 421">
              <a:extLst>
                <a:ext uri="{FF2B5EF4-FFF2-40B4-BE49-F238E27FC236}">
                  <a16:creationId xmlns:a16="http://schemas.microsoft.com/office/drawing/2014/main" id="{83ECBCBA-640E-48E0-BD93-270467A6D0C1}"/>
                </a:ext>
              </a:extLst>
            </p:cNvPr>
            <p:cNvSpPr>
              <a:spLocks/>
            </p:cNvSpPr>
            <p:nvPr/>
          </p:nvSpPr>
          <p:spPr bwMode="auto">
            <a:xfrm>
              <a:off x="974" y="3876"/>
              <a:ext cx="7" cy="13"/>
            </a:xfrm>
            <a:custGeom>
              <a:avLst/>
              <a:gdLst>
                <a:gd name="T0" fmla="*/ 8 w 15"/>
                <a:gd name="T1" fmla="*/ 25 h 25"/>
                <a:gd name="T2" fmla="*/ 15 w 15"/>
                <a:gd name="T3" fmla="*/ 18 h 25"/>
                <a:gd name="T4" fmla="*/ 15 w 15"/>
                <a:gd name="T5" fmla="*/ 0 h 25"/>
                <a:gd name="T6" fmla="*/ 0 w 15"/>
                <a:gd name="T7" fmla="*/ 0 h 25"/>
                <a:gd name="T8" fmla="*/ 0 w 15"/>
                <a:gd name="T9" fmla="*/ 18 h 25"/>
                <a:gd name="T10" fmla="*/ 8 w 15"/>
                <a:gd name="T11" fmla="*/ 10 h 25"/>
                <a:gd name="T12" fmla="*/ 8 w 15"/>
                <a:gd name="T13" fmla="*/ 25 h 25"/>
                <a:gd name="T14" fmla="*/ 15 w 15"/>
                <a:gd name="T15" fmla="*/ 25 h 25"/>
                <a:gd name="T16" fmla="*/ 15 w 15"/>
                <a:gd name="T17" fmla="*/ 18 h 25"/>
                <a:gd name="T18" fmla="*/ 8 w 15"/>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5">
                  <a:moveTo>
                    <a:pt x="8" y="25"/>
                  </a:moveTo>
                  <a:lnTo>
                    <a:pt x="15" y="18"/>
                  </a:lnTo>
                  <a:lnTo>
                    <a:pt x="15" y="0"/>
                  </a:lnTo>
                  <a:lnTo>
                    <a:pt x="0" y="0"/>
                  </a:lnTo>
                  <a:lnTo>
                    <a:pt x="0" y="18"/>
                  </a:lnTo>
                  <a:lnTo>
                    <a:pt x="8" y="10"/>
                  </a:lnTo>
                  <a:lnTo>
                    <a:pt x="8" y="25"/>
                  </a:lnTo>
                  <a:lnTo>
                    <a:pt x="15" y="25"/>
                  </a:lnTo>
                  <a:lnTo>
                    <a:pt x="15" y="18"/>
                  </a:lnTo>
                  <a:lnTo>
                    <a:pt x="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6" name="Freeform 422">
              <a:extLst>
                <a:ext uri="{FF2B5EF4-FFF2-40B4-BE49-F238E27FC236}">
                  <a16:creationId xmlns:a16="http://schemas.microsoft.com/office/drawing/2014/main" id="{9173723C-47A8-4ECA-BA94-B34B6822AFF5}"/>
                </a:ext>
              </a:extLst>
            </p:cNvPr>
            <p:cNvSpPr>
              <a:spLocks/>
            </p:cNvSpPr>
            <p:nvPr/>
          </p:nvSpPr>
          <p:spPr bwMode="auto">
            <a:xfrm>
              <a:off x="751" y="3882"/>
              <a:ext cx="227" cy="7"/>
            </a:xfrm>
            <a:custGeom>
              <a:avLst/>
              <a:gdLst>
                <a:gd name="T0" fmla="*/ 0 w 454"/>
                <a:gd name="T1" fmla="*/ 8 h 15"/>
                <a:gd name="T2" fmla="*/ 8 w 454"/>
                <a:gd name="T3" fmla="*/ 15 h 15"/>
                <a:gd name="T4" fmla="*/ 454 w 454"/>
                <a:gd name="T5" fmla="*/ 15 h 15"/>
                <a:gd name="T6" fmla="*/ 454 w 454"/>
                <a:gd name="T7" fmla="*/ 0 h 15"/>
                <a:gd name="T8" fmla="*/ 8 w 454"/>
                <a:gd name="T9" fmla="*/ 0 h 15"/>
                <a:gd name="T10" fmla="*/ 15 w 454"/>
                <a:gd name="T11" fmla="*/ 8 h 15"/>
                <a:gd name="T12" fmla="*/ 0 w 454"/>
                <a:gd name="T13" fmla="*/ 8 h 15"/>
                <a:gd name="T14" fmla="*/ 0 w 454"/>
                <a:gd name="T15" fmla="*/ 15 h 15"/>
                <a:gd name="T16" fmla="*/ 8 w 454"/>
                <a:gd name="T17" fmla="*/ 15 h 15"/>
                <a:gd name="T18" fmla="*/ 0 w 454"/>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15">
                  <a:moveTo>
                    <a:pt x="0" y="8"/>
                  </a:moveTo>
                  <a:lnTo>
                    <a:pt x="8" y="15"/>
                  </a:lnTo>
                  <a:lnTo>
                    <a:pt x="454" y="15"/>
                  </a:lnTo>
                  <a:lnTo>
                    <a:pt x="454" y="0"/>
                  </a:lnTo>
                  <a:lnTo>
                    <a:pt x="8" y="0"/>
                  </a:lnTo>
                  <a:lnTo>
                    <a:pt x="15" y="8"/>
                  </a:lnTo>
                  <a:lnTo>
                    <a:pt x="0" y="8"/>
                  </a:lnTo>
                  <a:lnTo>
                    <a:pt x="0" y="15"/>
                  </a:lnTo>
                  <a:lnTo>
                    <a:pt x="8" y="15"/>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7" name="Freeform 423">
              <a:extLst>
                <a:ext uri="{FF2B5EF4-FFF2-40B4-BE49-F238E27FC236}">
                  <a16:creationId xmlns:a16="http://schemas.microsoft.com/office/drawing/2014/main" id="{ACF10639-08F7-46BE-A61C-5D06E1EBBACE}"/>
                </a:ext>
              </a:extLst>
            </p:cNvPr>
            <p:cNvSpPr>
              <a:spLocks/>
            </p:cNvSpPr>
            <p:nvPr/>
          </p:nvSpPr>
          <p:spPr bwMode="auto">
            <a:xfrm>
              <a:off x="751" y="3872"/>
              <a:ext cx="7" cy="14"/>
            </a:xfrm>
            <a:custGeom>
              <a:avLst/>
              <a:gdLst>
                <a:gd name="T0" fmla="*/ 8 w 15"/>
                <a:gd name="T1" fmla="*/ 0 h 26"/>
                <a:gd name="T2" fmla="*/ 0 w 15"/>
                <a:gd name="T3" fmla="*/ 8 h 26"/>
                <a:gd name="T4" fmla="*/ 0 w 15"/>
                <a:gd name="T5" fmla="*/ 26 h 26"/>
                <a:gd name="T6" fmla="*/ 15 w 15"/>
                <a:gd name="T7" fmla="*/ 26 h 26"/>
                <a:gd name="T8" fmla="*/ 15 w 15"/>
                <a:gd name="T9" fmla="*/ 8 h 26"/>
                <a:gd name="T10" fmla="*/ 8 w 15"/>
                <a:gd name="T11" fmla="*/ 15 h 26"/>
                <a:gd name="T12" fmla="*/ 8 w 15"/>
                <a:gd name="T13" fmla="*/ 0 h 26"/>
                <a:gd name="T14" fmla="*/ 0 w 15"/>
                <a:gd name="T15" fmla="*/ 0 h 26"/>
                <a:gd name="T16" fmla="*/ 0 w 15"/>
                <a:gd name="T17" fmla="*/ 8 h 26"/>
                <a:gd name="T18" fmla="*/ 8 w 15"/>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8" y="0"/>
                  </a:moveTo>
                  <a:lnTo>
                    <a:pt x="0" y="8"/>
                  </a:lnTo>
                  <a:lnTo>
                    <a:pt x="0" y="26"/>
                  </a:lnTo>
                  <a:lnTo>
                    <a:pt x="15" y="26"/>
                  </a:lnTo>
                  <a:lnTo>
                    <a:pt x="15" y="8"/>
                  </a:lnTo>
                  <a:lnTo>
                    <a:pt x="8" y="15"/>
                  </a:lnTo>
                  <a:lnTo>
                    <a:pt x="8" y="0"/>
                  </a:lnTo>
                  <a:lnTo>
                    <a:pt x="0" y="0"/>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8" name="Freeform 424">
              <a:extLst>
                <a:ext uri="{FF2B5EF4-FFF2-40B4-BE49-F238E27FC236}">
                  <a16:creationId xmlns:a16="http://schemas.microsoft.com/office/drawing/2014/main" id="{FCD911FA-6013-40F7-967F-AF67D406C6EA}"/>
                </a:ext>
              </a:extLst>
            </p:cNvPr>
            <p:cNvSpPr>
              <a:spLocks/>
            </p:cNvSpPr>
            <p:nvPr/>
          </p:nvSpPr>
          <p:spPr bwMode="auto">
            <a:xfrm>
              <a:off x="749" y="3989"/>
              <a:ext cx="244" cy="75"/>
            </a:xfrm>
            <a:custGeom>
              <a:avLst/>
              <a:gdLst>
                <a:gd name="T0" fmla="*/ 29 w 488"/>
                <a:gd name="T1" fmla="*/ 0 h 151"/>
                <a:gd name="T2" fmla="*/ 458 w 488"/>
                <a:gd name="T3" fmla="*/ 0 h 151"/>
                <a:gd name="T4" fmla="*/ 488 w 488"/>
                <a:gd name="T5" fmla="*/ 151 h 151"/>
                <a:gd name="T6" fmla="*/ 0 w 488"/>
                <a:gd name="T7" fmla="*/ 151 h 151"/>
                <a:gd name="T8" fmla="*/ 29 w 488"/>
                <a:gd name="T9" fmla="*/ 0 h 151"/>
              </a:gdLst>
              <a:ahLst/>
              <a:cxnLst>
                <a:cxn ang="0">
                  <a:pos x="T0" y="T1"/>
                </a:cxn>
                <a:cxn ang="0">
                  <a:pos x="T2" y="T3"/>
                </a:cxn>
                <a:cxn ang="0">
                  <a:pos x="T4" y="T5"/>
                </a:cxn>
                <a:cxn ang="0">
                  <a:pos x="T6" y="T7"/>
                </a:cxn>
                <a:cxn ang="0">
                  <a:pos x="T8" y="T9"/>
                </a:cxn>
              </a:cxnLst>
              <a:rect l="0" t="0" r="r" b="b"/>
              <a:pathLst>
                <a:path w="488" h="151">
                  <a:moveTo>
                    <a:pt x="29" y="0"/>
                  </a:moveTo>
                  <a:lnTo>
                    <a:pt x="458" y="0"/>
                  </a:lnTo>
                  <a:lnTo>
                    <a:pt x="488" y="151"/>
                  </a:lnTo>
                  <a:lnTo>
                    <a:pt x="0" y="151"/>
                  </a:lnTo>
                  <a:lnTo>
                    <a:pt x="29" y="0"/>
                  </a:lnTo>
                  <a:close/>
                </a:path>
              </a:pathLst>
            </a:custGeom>
            <a:solidFill>
              <a:srgbClr val="D1A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09" name="Freeform 425">
              <a:extLst>
                <a:ext uri="{FF2B5EF4-FFF2-40B4-BE49-F238E27FC236}">
                  <a16:creationId xmlns:a16="http://schemas.microsoft.com/office/drawing/2014/main" id="{B9F95FAA-5E25-4B8C-A5D7-E61B75222D8D}"/>
                </a:ext>
              </a:extLst>
            </p:cNvPr>
            <p:cNvSpPr>
              <a:spLocks/>
            </p:cNvSpPr>
            <p:nvPr/>
          </p:nvSpPr>
          <p:spPr bwMode="auto">
            <a:xfrm>
              <a:off x="764" y="3985"/>
              <a:ext cx="217" cy="8"/>
            </a:xfrm>
            <a:custGeom>
              <a:avLst/>
              <a:gdLst>
                <a:gd name="T0" fmla="*/ 435 w 435"/>
                <a:gd name="T1" fmla="*/ 6 h 15"/>
                <a:gd name="T2" fmla="*/ 429 w 435"/>
                <a:gd name="T3" fmla="*/ 0 h 15"/>
                <a:gd name="T4" fmla="*/ 0 w 435"/>
                <a:gd name="T5" fmla="*/ 0 h 15"/>
                <a:gd name="T6" fmla="*/ 0 w 435"/>
                <a:gd name="T7" fmla="*/ 15 h 15"/>
                <a:gd name="T8" fmla="*/ 429 w 435"/>
                <a:gd name="T9" fmla="*/ 15 h 15"/>
                <a:gd name="T10" fmla="*/ 422 w 435"/>
                <a:gd name="T11" fmla="*/ 8 h 15"/>
                <a:gd name="T12" fmla="*/ 435 w 435"/>
                <a:gd name="T13" fmla="*/ 6 h 15"/>
                <a:gd name="T14" fmla="*/ 433 w 435"/>
                <a:gd name="T15" fmla="*/ 0 h 15"/>
                <a:gd name="T16" fmla="*/ 429 w 435"/>
                <a:gd name="T17" fmla="*/ 0 h 15"/>
                <a:gd name="T18" fmla="*/ 435 w 435"/>
                <a:gd name="T1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15">
                  <a:moveTo>
                    <a:pt x="435" y="6"/>
                  </a:moveTo>
                  <a:lnTo>
                    <a:pt x="429" y="0"/>
                  </a:lnTo>
                  <a:lnTo>
                    <a:pt x="0" y="0"/>
                  </a:lnTo>
                  <a:lnTo>
                    <a:pt x="0" y="15"/>
                  </a:lnTo>
                  <a:lnTo>
                    <a:pt x="429" y="15"/>
                  </a:lnTo>
                  <a:lnTo>
                    <a:pt x="422" y="8"/>
                  </a:lnTo>
                  <a:lnTo>
                    <a:pt x="435" y="6"/>
                  </a:lnTo>
                  <a:lnTo>
                    <a:pt x="433" y="0"/>
                  </a:lnTo>
                  <a:lnTo>
                    <a:pt x="429" y="0"/>
                  </a:lnTo>
                  <a:lnTo>
                    <a:pt x="43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10" name="Freeform 426">
              <a:extLst>
                <a:ext uri="{FF2B5EF4-FFF2-40B4-BE49-F238E27FC236}">
                  <a16:creationId xmlns:a16="http://schemas.microsoft.com/office/drawing/2014/main" id="{4B9603D8-4E44-4DB6-BE80-325EF187AAC0}"/>
                </a:ext>
              </a:extLst>
            </p:cNvPr>
            <p:cNvSpPr>
              <a:spLocks/>
            </p:cNvSpPr>
            <p:nvPr/>
          </p:nvSpPr>
          <p:spPr bwMode="auto">
            <a:xfrm>
              <a:off x="974" y="3988"/>
              <a:ext cx="23" cy="80"/>
            </a:xfrm>
            <a:custGeom>
              <a:avLst/>
              <a:gdLst>
                <a:gd name="T0" fmla="*/ 37 w 45"/>
                <a:gd name="T1" fmla="*/ 159 h 159"/>
                <a:gd name="T2" fmla="*/ 44 w 45"/>
                <a:gd name="T3" fmla="*/ 151 h 159"/>
                <a:gd name="T4" fmla="*/ 13 w 45"/>
                <a:gd name="T5" fmla="*/ 0 h 159"/>
                <a:gd name="T6" fmla="*/ 0 w 45"/>
                <a:gd name="T7" fmla="*/ 2 h 159"/>
                <a:gd name="T8" fmla="*/ 30 w 45"/>
                <a:gd name="T9" fmla="*/ 153 h 159"/>
                <a:gd name="T10" fmla="*/ 37 w 45"/>
                <a:gd name="T11" fmla="*/ 144 h 159"/>
                <a:gd name="T12" fmla="*/ 37 w 45"/>
                <a:gd name="T13" fmla="*/ 159 h 159"/>
                <a:gd name="T14" fmla="*/ 45 w 45"/>
                <a:gd name="T15" fmla="*/ 159 h 159"/>
                <a:gd name="T16" fmla="*/ 44 w 45"/>
                <a:gd name="T17" fmla="*/ 151 h 159"/>
                <a:gd name="T18" fmla="*/ 37 w 45"/>
                <a:gd name="T1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59">
                  <a:moveTo>
                    <a:pt x="37" y="159"/>
                  </a:moveTo>
                  <a:lnTo>
                    <a:pt x="44" y="151"/>
                  </a:lnTo>
                  <a:lnTo>
                    <a:pt x="13" y="0"/>
                  </a:lnTo>
                  <a:lnTo>
                    <a:pt x="0" y="2"/>
                  </a:lnTo>
                  <a:lnTo>
                    <a:pt x="30" y="153"/>
                  </a:lnTo>
                  <a:lnTo>
                    <a:pt x="37" y="144"/>
                  </a:lnTo>
                  <a:lnTo>
                    <a:pt x="37" y="159"/>
                  </a:lnTo>
                  <a:lnTo>
                    <a:pt x="45" y="159"/>
                  </a:lnTo>
                  <a:lnTo>
                    <a:pt x="44" y="151"/>
                  </a:lnTo>
                  <a:lnTo>
                    <a:pt x="37"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11" name="Freeform 427">
              <a:extLst>
                <a:ext uri="{FF2B5EF4-FFF2-40B4-BE49-F238E27FC236}">
                  <a16:creationId xmlns:a16="http://schemas.microsoft.com/office/drawing/2014/main" id="{8C2321C0-6AF6-4CAA-A8AF-5BAB42948D11}"/>
                </a:ext>
              </a:extLst>
            </p:cNvPr>
            <p:cNvSpPr>
              <a:spLocks/>
            </p:cNvSpPr>
            <p:nvPr/>
          </p:nvSpPr>
          <p:spPr bwMode="auto">
            <a:xfrm>
              <a:off x="745" y="4060"/>
              <a:ext cx="248" cy="8"/>
            </a:xfrm>
            <a:custGeom>
              <a:avLst/>
              <a:gdLst>
                <a:gd name="T0" fmla="*/ 2 w 496"/>
                <a:gd name="T1" fmla="*/ 7 h 15"/>
                <a:gd name="T2" fmla="*/ 8 w 496"/>
                <a:gd name="T3" fmla="*/ 15 h 15"/>
                <a:gd name="T4" fmla="*/ 496 w 496"/>
                <a:gd name="T5" fmla="*/ 15 h 15"/>
                <a:gd name="T6" fmla="*/ 496 w 496"/>
                <a:gd name="T7" fmla="*/ 0 h 15"/>
                <a:gd name="T8" fmla="*/ 8 w 496"/>
                <a:gd name="T9" fmla="*/ 0 h 15"/>
                <a:gd name="T10" fmla="*/ 15 w 496"/>
                <a:gd name="T11" fmla="*/ 9 h 15"/>
                <a:gd name="T12" fmla="*/ 2 w 496"/>
                <a:gd name="T13" fmla="*/ 7 h 15"/>
                <a:gd name="T14" fmla="*/ 0 w 496"/>
                <a:gd name="T15" fmla="*/ 15 h 15"/>
                <a:gd name="T16" fmla="*/ 8 w 496"/>
                <a:gd name="T17" fmla="*/ 15 h 15"/>
                <a:gd name="T18" fmla="*/ 2 w 49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15">
                  <a:moveTo>
                    <a:pt x="2" y="7"/>
                  </a:moveTo>
                  <a:lnTo>
                    <a:pt x="8" y="15"/>
                  </a:lnTo>
                  <a:lnTo>
                    <a:pt x="496" y="15"/>
                  </a:lnTo>
                  <a:lnTo>
                    <a:pt x="496" y="0"/>
                  </a:lnTo>
                  <a:lnTo>
                    <a:pt x="8" y="0"/>
                  </a:lnTo>
                  <a:lnTo>
                    <a:pt x="15" y="9"/>
                  </a:lnTo>
                  <a:lnTo>
                    <a:pt x="2" y="7"/>
                  </a:lnTo>
                  <a:lnTo>
                    <a:pt x="0" y="15"/>
                  </a:lnTo>
                  <a:lnTo>
                    <a:pt x="8" y="15"/>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12" name="Freeform 428">
              <a:extLst>
                <a:ext uri="{FF2B5EF4-FFF2-40B4-BE49-F238E27FC236}">
                  <a16:creationId xmlns:a16="http://schemas.microsoft.com/office/drawing/2014/main" id="{8AA058EB-4D4D-48E1-9D10-3AD91FE7DEC6}"/>
                </a:ext>
              </a:extLst>
            </p:cNvPr>
            <p:cNvSpPr>
              <a:spLocks/>
            </p:cNvSpPr>
            <p:nvPr/>
          </p:nvSpPr>
          <p:spPr bwMode="auto">
            <a:xfrm>
              <a:off x="746" y="3985"/>
              <a:ext cx="21" cy="80"/>
            </a:xfrm>
            <a:custGeom>
              <a:avLst/>
              <a:gdLst>
                <a:gd name="T0" fmla="*/ 35 w 42"/>
                <a:gd name="T1" fmla="*/ 0 h 159"/>
                <a:gd name="T2" fmla="*/ 29 w 42"/>
                <a:gd name="T3" fmla="*/ 6 h 159"/>
                <a:gd name="T4" fmla="*/ 0 w 42"/>
                <a:gd name="T5" fmla="*/ 157 h 159"/>
                <a:gd name="T6" fmla="*/ 13 w 42"/>
                <a:gd name="T7" fmla="*/ 159 h 159"/>
                <a:gd name="T8" fmla="*/ 42 w 42"/>
                <a:gd name="T9" fmla="*/ 8 h 159"/>
                <a:gd name="T10" fmla="*/ 35 w 42"/>
                <a:gd name="T11" fmla="*/ 15 h 159"/>
                <a:gd name="T12" fmla="*/ 35 w 42"/>
                <a:gd name="T13" fmla="*/ 0 h 159"/>
                <a:gd name="T14" fmla="*/ 31 w 42"/>
                <a:gd name="T15" fmla="*/ 0 h 159"/>
                <a:gd name="T16" fmla="*/ 29 w 42"/>
                <a:gd name="T17" fmla="*/ 6 h 159"/>
                <a:gd name="T18" fmla="*/ 35 w 42"/>
                <a:gd name="T1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59">
                  <a:moveTo>
                    <a:pt x="35" y="0"/>
                  </a:moveTo>
                  <a:lnTo>
                    <a:pt x="29" y="6"/>
                  </a:lnTo>
                  <a:lnTo>
                    <a:pt x="0" y="157"/>
                  </a:lnTo>
                  <a:lnTo>
                    <a:pt x="13" y="159"/>
                  </a:lnTo>
                  <a:lnTo>
                    <a:pt x="42" y="8"/>
                  </a:lnTo>
                  <a:lnTo>
                    <a:pt x="35" y="15"/>
                  </a:lnTo>
                  <a:lnTo>
                    <a:pt x="35" y="0"/>
                  </a:lnTo>
                  <a:lnTo>
                    <a:pt x="31" y="0"/>
                  </a:lnTo>
                  <a:lnTo>
                    <a:pt x="29" y="6"/>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13" name="Freeform 429">
              <a:extLst>
                <a:ext uri="{FF2B5EF4-FFF2-40B4-BE49-F238E27FC236}">
                  <a16:creationId xmlns:a16="http://schemas.microsoft.com/office/drawing/2014/main" id="{32647EE2-C477-4FBD-A9C9-F9DBB54B42D0}"/>
                </a:ext>
              </a:extLst>
            </p:cNvPr>
            <p:cNvSpPr>
              <a:spLocks/>
            </p:cNvSpPr>
            <p:nvPr/>
          </p:nvSpPr>
          <p:spPr bwMode="auto">
            <a:xfrm>
              <a:off x="799" y="3736"/>
              <a:ext cx="21" cy="20"/>
            </a:xfrm>
            <a:custGeom>
              <a:avLst/>
              <a:gdLst>
                <a:gd name="T0" fmla="*/ 0 w 41"/>
                <a:gd name="T1" fmla="*/ 19 h 40"/>
                <a:gd name="T2" fmla="*/ 2 w 41"/>
                <a:gd name="T3" fmla="*/ 10 h 40"/>
                <a:gd name="T4" fmla="*/ 7 w 41"/>
                <a:gd name="T5" fmla="*/ 4 h 40"/>
                <a:gd name="T6" fmla="*/ 13 w 41"/>
                <a:gd name="T7" fmla="*/ 1 h 40"/>
                <a:gd name="T8" fmla="*/ 22 w 41"/>
                <a:gd name="T9" fmla="*/ 0 h 40"/>
                <a:gd name="T10" fmla="*/ 30 w 41"/>
                <a:gd name="T11" fmla="*/ 1 h 40"/>
                <a:gd name="T12" fmla="*/ 35 w 41"/>
                <a:gd name="T13" fmla="*/ 4 h 40"/>
                <a:gd name="T14" fmla="*/ 40 w 41"/>
                <a:gd name="T15" fmla="*/ 10 h 40"/>
                <a:gd name="T16" fmla="*/ 41 w 41"/>
                <a:gd name="T17" fmla="*/ 19 h 40"/>
                <a:gd name="T18" fmla="*/ 39 w 41"/>
                <a:gd name="T19" fmla="*/ 30 h 40"/>
                <a:gd name="T20" fmla="*/ 33 w 41"/>
                <a:gd name="T21" fmla="*/ 35 h 40"/>
                <a:gd name="T22" fmla="*/ 26 w 41"/>
                <a:gd name="T23" fmla="*/ 39 h 40"/>
                <a:gd name="T24" fmla="*/ 19 w 41"/>
                <a:gd name="T25" fmla="*/ 40 h 40"/>
                <a:gd name="T26" fmla="*/ 12 w 41"/>
                <a:gd name="T27" fmla="*/ 38 h 40"/>
                <a:gd name="T28" fmla="*/ 5 w 41"/>
                <a:gd name="T29" fmla="*/ 33 h 40"/>
                <a:gd name="T30" fmla="*/ 1 w 41"/>
                <a:gd name="T31" fmla="*/ 27 h 40"/>
                <a:gd name="T32" fmla="*/ 0 w 41"/>
                <a:gd name="T33" fmla="*/ 1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0">
                  <a:moveTo>
                    <a:pt x="0" y="19"/>
                  </a:moveTo>
                  <a:lnTo>
                    <a:pt x="2" y="10"/>
                  </a:lnTo>
                  <a:lnTo>
                    <a:pt x="7" y="4"/>
                  </a:lnTo>
                  <a:lnTo>
                    <a:pt x="13" y="1"/>
                  </a:lnTo>
                  <a:lnTo>
                    <a:pt x="22" y="0"/>
                  </a:lnTo>
                  <a:lnTo>
                    <a:pt x="30" y="1"/>
                  </a:lnTo>
                  <a:lnTo>
                    <a:pt x="35" y="4"/>
                  </a:lnTo>
                  <a:lnTo>
                    <a:pt x="40" y="10"/>
                  </a:lnTo>
                  <a:lnTo>
                    <a:pt x="41" y="19"/>
                  </a:lnTo>
                  <a:lnTo>
                    <a:pt x="39" y="30"/>
                  </a:lnTo>
                  <a:lnTo>
                    <a:pt x="33" y="35"/>
                  </a:lnTo>
                  <a:lnTo>
                    <a:pt x="26" y="39"/>
                  </a:lnTo>
                  <a:lnTo>
                    <a:pt x="19" y="40"/>
                  </a:lnTo>
                  <a:lnTo>
                    <a:pt x="12" y="38"/>
                  </a:lnTo>
                  <a:lnTo>
                    <a:pt x="5" y="33"/>
                  </a:lnTo>
                  <a:lnTo>
                    <a:pt x="1" y="27"/>
                  </a:lnTo>
                  <a:lnTo>
                    <a:pt x="0"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14" name="Freeform 430">
              <a:extLst>
                <a:ext uri="{FF2B5EF4-FFF2-40B4-BE49-F238E27FC236}">
                  <a16:creationId xmlns:a16="http://schemas.microsoft.com/office/drawing/2014/main" id="{E9BF194A-B086-4ACF-8E02-39DC4D26B97B}"/>
                </a:ext>
              </a:extLst>
            </p:cNvPr>
            <p:cNvSpPr>
              <a:spLocks/>
            </p:cNvSpPr>
            <p:nvPr/>
          </p:nvSpPr>
          <p:spPr bwMode="auto">
            <a:xfrm>
              <a:off x="796" y="3731"/>
              <a:ext cx="14" cy="15"/>
            </a:xfrm>
            <a:custGeom>
              <a:avLst/>
              <a:gdLst>
                <a:gd name="T0" fmla="*/ 27 w 27"/>
                <a:gd name="T1" fmla="*/ 0 h 28"/>
                <a:gd name="T2" fmla="*/ 17 w 27"/>
                <a:gd name="T3" fmla="*/ 4 h 28"/>
                <a:gd name="T4" fmla="*/ 9 w 27"/>
                <a:gd name="T5" fmla="*/ 10 h 28"/>
                <a:gd name="T6" fmla="*/ 3 w 27"/>
                <a:gd name="T7" fmla="*/ 17 h 28"/>
                <a:gd name="T8" fmla="*/ 0 w 27"/>
                <a:gd name="T9" fmla="*/ 28 h 28"/>
                <a:gd name="T10" fmla="*/ 15 w 27"/>
                <a:gd name="T11" fmla="*/ 28 h 28"/>
                <a:gd name="T12" fmla="*/ 18 w 27"/>
                <a:gd name="T13" fmla="*/ 18 h 28"/>
                <a:gd name="T14" fmla="*/ 27 w 27"/>
                <a:gd name="T15" fmla="*/ 14 h 28"/>
                <a:gd name="T16" fmla="*/ 27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7" y="0"/>
                  </a:moveTo>
                  <a:lnTo>
                    <a:pt x="17" y="4"/>
                  </a:lnTo>
                  <a:lnTo>
                    <a:pt x="9" y="10"/>
                  </a:lnTo>
                  <a:lnTo>
                    <a:pt x="3" y="17"/>
                  </a:lnTo>
                  <a:lnTo>
                    <a:pt x="0" y="28"/>
                  </a:lnTo>
                  <a:lnTo>
                    <a:pt x="15" y="28"/>
                  </a:lnTo>
                  <a:lnTo>
                    <a:pt x="18" y="18"/>
                  </a:lnTo>
                  <a:lnTo>
                    <a:pt x="27" y="14"/>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15" name="Freeform 431">
              <a:extLst>
                <a:ext uri="{FF2B5EF4-FFF2-40B4-BE49-F238E27FC236}">
                  <a16:creationId xmlns:a16="http://schemas.microsoft.com/office/drawing/2014/main" id="{0EE9BA93-276B-47C2-9AE2-98DF479BBE04}"/>
                </a:ext>
              </a:extLst>
            </p:cNvPr>
            <p:cNvSpPr>
              <a:spLocks/>
            </p:cNvSpPr>
            <p:nvPr/>
          </p:nvSpPr>
          <p:spPr bwMode="auto">
            <a:xfrm>
              <a:off x="810" y="3731"/>
              <a:ext cx="14" cy="15"/>
            </a:xfrm>
            <a:custGeom>
              <a:avLst/>
              <a:gdLst>
                <a:gd name="T0" fmla="*/ 29 w 29"/>
                <a:gd name="T1" fmla="*/ 28 h 28"/>
                <a:gd name="T2" fmla="*/ 26 w 29"/>
                <a:gd name="T3" fmla="*/ 18 h 28"/>
                <a:gd name="T4" fmla="*/ 20 w 29"/>
                <a:gd name="T5" fmla="*/ 9 h 28"/>
                <a:gd name="T6" fmla="*/ 11 w 29"/>
                <a:gd name="T7" fmla="*/ 3 h 28"/>
                <a:gd name="T8" fmla="*/ 0 w 29"/>
                <a:gd name="T9" fmla="*/ 0 h 28"/>
                <a:gd name="T10" fmla="*/ 0 w 29"/>
                <a:gd name="T11" fmla="*/ 14 h 28"/>
                <a:gd name="T12" fmla="*/ 12 w 29"/>
                <a:gd name="T13" fmla="*/ 18 h 28"/>
                <a:gd name="T14" fmla="*/ 14 w 29"/>
                <a:gd name="T15" fmla="*/ 28 h 28"/>
                <a:gd name="T16" fmla="*/ 29 w 2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9" y="28"/>
                  </a:moveTo>
                  <a:lnTo>
                    <a:pt x="26" y="18"/>
                  </a:lnTo>
                  <a:lnTo>
                    <a:pt x="20" y="9"/>
                  </a:lnTo>
                  <a:lnTo>
                    <a:pt x="11" y="3"/>
                  </a:lnTo>
                  <a:lnTo>
                    <a:pt x="0" y="0"/>
                  </a:lnTo>
                  <a:lnTo>
                    <a:pt x="0" y="14"/>
                  </a:lnTo>
                  <a:lnTo>
                    <a:pt x="12" y="18"/>
                  </a:lnTo>
                  <a:lnTo>
                    <a:pt x="14" y="28"/>
                  </a:lnTo>
                  <a:lnTo>
                    <a:pt x="2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16" name="Freeform 432">
              <a:extLst>
                <a:ext uri="{FF2B5EF4-FFF2-40B4-BE49-F238E27FC236}">
                  <a16:creationId xmlns:a16="http://schemas.microsoft.com/office/drawing/2014/main" id="{C45CC49F-A397-451F-BF62-7A188AFD6F26}"/>
                </a:ext>
              </a:extLst>
            </p:cNvPr>
            <p:cNvSpPr>
              <a:spLocks/>
            </p:cNvSpPr>
            <p:nvPr/>
          </p:nvSpPr>
          <p:spPr bwMode="auto">
            <a:xfrm>
              <a:off x="810" y="3746"/>
              <a:ext cx="14" cy="14"/>
            </a:xfrm>
            <a:custGeom>
              <a:avLst/>
              <a:gdLst>
                <a:gd name="T0" fmla="*/ 0 w 29"/>
                <a:gd name="T1" fmla="*/ 29 h 29"/>
                <a:gd name="T2" fmla="*/ 11 w 29"/>
                <a:gd name="T3" fmla="*/ 26 h 29"/>
                <a:gd name="T4" fmla="*/ 20 w 29"/>
                <a:gd name="T5" fmla="*/ 19 h 29"/>
                <a:gd name="T6" fmla="*/ 26 w 29"/>
                <a:gd name="T7" fmla="*/ 11 h 29"/>
                <a:gd name="T8" fmla="*/ 29 w 29"/>
                <a:gd name="T9" fmla="*/ 0 h 29"/>
                <a:gd name="T10" fmla="*/ 14 w 29"/>
                <a:gd name="T11" fmla="*/ 0 h 29"/>
                <a:gd name="T12" fmla="*/ 12 w 29"/>
                <a:gd name="T13" fmla="*/ 11 h 29"/>
                <a:gd name="T14" fmla="*/ 0 w 29"/>
                <a:gd name="T15" fmla="*/ 14 h 29"/>
                <a:gd name="T16" fmla="*/ 0 w 29"/>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0" y="29"/>
                  </a:moveTo>
                  <a:lnTo>
                    <a:pt x="11" y="26"/>
                  </a:lnTo>
                  <a:lnTo>
                    <a:pt x="20" y="19"/>
                  </a:lnTo>
                  <a:lnTo>
                    <a:pt x="26" y="11"/>
                  </a:lnTo>
                  <a:lnTo>
                    <a:pt x="29" y="0"/>
                  </a:lnTo>
                  <a:lnTo>
                    <a:pt x="14" y="0"/>
                  </a:lnTo>
                  <a:lnTo>
                    <a:pt x="12" y="11"/>
                  </a:lnTo>
                  <a:lnTo>
                    <a:pt x="0" y="14"/>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017" name="Freeform 433">
              <a:extLst>
                <a:ext uri="{FF2B5EF4-FFF2-40B4-BE49-F238E27FC236}">
                  <a16:creationId xmlns:a16="http://schemas.microsoft.com/office/drawing/2014/main" id="{52122589-3A2F-4553-B9C0-541603637F83}"/>
                </a:ext>
              </a:extLst>
            </p:cNvPr>
            <p:cNvSpPr>
              <a:spLocks/>
            </p:cNvSpPr>
            <p:nvPr/>
          </p:nvSpPr>
          <p:spPr bwMode="auto">
            <a:xfrm>
              <a:off x="796" y="3746"/>
              <a:ext cx="14" cy="14"/>
            </a:xfrm>
            <a:custGeom>
              <a:avLst/>
              <a:gdLst>
                <a:gd name="T0" fmla="*/ 0 w 27"/>
                <a:gd name="T1" fmla="*/ 0 h 29"/>
                <a:gd name="T2" fmla="*/ 3 w 27"/>
                <a:gd name="T3" fmla="*/ 12 h 29"/>
                <a:gd name="T4" fmla="*/ 9 w 27"/>
                <a:gd name="T5" fmla="*/ 19 h 29"/>
                <a:gd name="T6" fmla="*/ 16 w 27"/>
                <a:gd name="T7" fmla="*/ 24 h 29"/>
                <a:gd name="T8" fmla="*/ 27 w 27"/>
                <a:gd name="T9" fmla="*/ 29 h 29"/>
                <a:gd name="T10" fmla="*/ 27 w 27"/>
                <a:gd name="T11" fmla="*/ 14 h 29"/>
                <a:gd name="T12" fmla="*/ 18 w 27"/>
                <a:gd name="T13" fmla="*/ 11 h 29"/>
                <a:gd name="T14" fmla="*/ 15 w 27"/>
                <a:gd name="T15" fmla="*/ 0 h 29"/>
                <a:gd name="T16" fmla="*/ 0 w 2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9">
                  <a:moveTo>
                    <a:pt x="0" y="0"/>
                  </a:moveTo>
                  <a:lnTo>
                    <a:pt x="3" y="12"/>
                  </a:lnTo>
                  <a:lnTo>
                    <a:pt x="9" y="19"/>
                  </a:lnTo>
                  <a:lnTo>
                    <a:pt x="16" y="24"/>
                  </a:lnTo>
                  <a:lnTo>
                    <a:pt x="27" y="29"/>
                  </a:lnTo>
                  <a:lnTo>
                    <a:pt x="27" y="14"/>
                  </a:lnTo>
                  <a:lnTo>
                    <a:pt x="18" y="11"/>
                  </a:lnTo>
                  <a:lnTo>
                    <a:pt x="1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4018" name="Text Box 434">
            <a:extLst>
              <a:ext uri="{FF2B5EF4-FFF2-40B4-BE49-F238E27FC236}">
                <a16:creationId xmlns:a16="http://schemas.microsoft.com/office/drawing/2014/main" id="{66D5D738-919A-4E99-908A-D2A41793E193}"/>
              </a:ext>
            </a:extLst>
          </p:cNvPr>
          <p:cNvSpPr txBox="1">
            <a:spLocks noChangeArrowheads="1"/>
          </p:cNvSpPr>
          <p:nvPr/>
        </p:nvSpPr>
        <p:spPr bwMode="auto">
          <a:xfrm>
            <a:off x="6300788" y="4797425"/>
            <a:ext cx="2362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b="1">
                <a:latin typeface="Times New Roman" panose="02020603050405020304" pitchFamily="18" charset="0"/>
                <a:ea typeface="楷体_GB2312" pitchFamily="49" charset="-122"/>
              </a:rPr>
              <a:t>向远处观察打开的窗子近似黑体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23589"/>
                                        </p:tgtEl>
                                        <p:attrNameLst>
                                          <p:attrName>style.visibility</p:attrName>
                                        </p:attrNameLst>
                                      </p:cBhvr>
                                      <p:to>
                                        <p:strVal val="visible"/>
                                      </p:to>
                                    </p:set>
                                    <p:animEffect transition="in" filter="blinds(horizontal)">
                                      <p:cBhvr>
                                        <p:cTn id="7" dur="500"/>
                                        <p:tgtEl>
                                          <p:spTgt spid="323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4018">
                                            <p:txEl>
                                              <p:pRg st="0" end="0"/>
                                            </p:txEl>
                                          </p:spTgt>
                                        </p:tgtEl>
                                        <p:attrNameLst>
                                          <p:attrName>style.visibility</p:attrName>
                                        </p:attrNameLst>
                                      </p:cBhvr>
                                      <p:to>
                                        <p:strVal val="visible"/>
                                      </p:to>
                                    </p:set>
                                    <p:animEffect transition="in" filter="blinds(horizontal)">
                                      <p:cBhvr>
                                        <p:cTn id="12" dur="500"/>
                                        <p:tgtEl>
                                          <p:spTgt spid="3240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01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15" name="Object 3">
            <a:extLst>
              <a:ext uri="{FF2B5EF4-FFF2-40B4-BE49-F238E27FC236}">
                <a16:creationId xmlns:a16="http://schemas.microsoft.com/office/drawing/2014/main" id="{E87A0EBA-527A-4E18-9504-E2692B1E5F95}"/>
              </a:ext>
            </a:extLst>
          </p:cNvPr>
          <p:cNvGraphicFramePr>
            <a:graphicFrameLocks noChangeAspect="1"/>
          </p:cNvGraphicFramePr>
          <p:nvPr/>
        </p:nvGraphicFramePr>
        <p:xfrm>
          <a:off x="1835150" y="1484313"/>
          <a:ext cx="3416300" cy="1452562"/>
        </p:xfrm>
        <a:graphic>
          <a:graphicData uri="http://schemas.openxmlformats.org/presentationml/2006/ole">
            <mc:AlternateContent xmlns:mc="http://schemas.openxmlformats.org/markup-compatibility/2006">
              <mc:Choice xmlns:v="urn:schemas-microsoft-com:vml" Requires="v">
                <p:oleObj spid="_x0000_s243717" name="Equation" r:id="rId3" imgW="1625600" imgH="685800" progId="Equation.DSMT4">
                  <p:embed/>
                </p:oleObj>
              </mc:Choice>
              <mc:Fallback>
                <p:oleObj name="Equation" r:id="rId3" imgW="1625600"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484313"/>
                        <a:ext cx="3416300" cy="1452562"/>
                      </a:xfrm>
                      <a:prstGeom prst="rect">
                        <a:avLst/>
                      </a:prstGeom>
                      <a:solidFill>
                        <a:srgbClr val="CC99FF"/>
                      </a:solidFill>
                    </p:spPr>
                  </p:pic>
                </p:oleObj>
              </mc:Fallback>
            </mc:AlternateContent>
          </a:graphicData>
        </a:graphic>
      </p:graphicFrame>
      <p:sp>
        <p:nvSpPr>
          <p:cNvPr id="243716" name="Rectangle 4">
            <a:extLst>
              <a:ext uri="{FF2B5EF4-FFF2-40B4-BE49-F238E27FC236}">
                <a16:creationId xmlns:a16="http://schemas.microsoft.com/office/drawing/2014/main" id="{5E3E583C-2144-485D-926C-64B8120FDDE0}"/>
              </a:ext>
            </a:extLst>
          </p:cNvPr>
          <p:cNvSpPr>
            <a:spLocks noChangeArrowheads="1"/>
          </p:cNvSpPr>
          <p:nvPr/>
        </p:nvSpPr>
        <p:spPr bwMode="auto">
          <a:xfrm>
            <a:off x="781050" y="3141663"/>
            <a:ext cx="8039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这就是氢原子中与定态</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相应的电子轨道半径。</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只能取正整数，轨道是分立的。但因为</a:t>
            </a:r>
            <a:r>
              <a:rPr lang="en-US" altLang="zh-CN" b="1" i="1">
                <a:latin typeface="Times New Roman" panose="02020603050405020304" pitchFamily="18" charset="0"/>
                <a:ea typeface="楷体_GB2312" pitchFamily="49" charset="-122"/>
              </a:rPr>
              <a:t>r</a:t>
            </a:r>
            <a:r>
              <a:rPr lang="en-US" altLang="zh-CN" b="1" i="1" baseline="-30000">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无法从实验中确定，</a:t>
            </a:r>
            <a:r>
              <a:rPr lang="en-US" altLang="zh-CN" b="1" i="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仍旧是一个经验常数。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a:extLst>
              <a:ext uri="{FF2B5EF4-FFF2-40B4-BE49-F238E27FC236}">
                <a16:creationId xmlns:a16="http://schemas.microsoft.com/office/drawing/2014/main" id="{4614B21E-6D33-48E2-9FD6-DD3E5AD90AE9}"/>
              </a:ext>
            </a:extLst>
          </p:cNvPr>
          <p:cNvSpPr>
            <a:spLocks noChangeArrowheads="1"/>
          </p:cNvSpPr>
          <p:nvPr/>
        </p:nvSpPr>
        <p:spPr bwMode="auto">
          <a:xfrm>
            <a:off x="457200" y="1268413"/>
            <a:ext cx="8291513"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en-US" altLang="zh-CN" sz="2800" b="1">
                <a:latin typeface="Times New Roman" panose="02020603050405020304" pitchFamily="18" charset="0"/>
                <a:ea typeface="楷体_GB2312" pitchFamily="49" charset="-122"/>
              </a:rPr>
              <a:t>C</a:t>
            </a:r>
            <a:r>
              <a:rPr lang="zh-CN" altLang="en-US" sz="2800" b="1">
                <a:latin typeface="Times New Roman" panose="02020603050405020304" pitchFamily="18" charset="0"/>
                <a:ea typeface="楷体_GB2312" pitchFamily="49" charset="-122"/>
              </a:rPr>
              <a:t>、角动量量子化</a:t>
            </a:r>
          </a:p>
          <a:p>
            <a:pPr algn="just"/>
            <a:endParaRPr lang="zh-CN" altLang="en-US" sz="2800" b="1">
              <a:latin typeface="Times New Roman" panose="02020603050405020304" pitchFamily="18" charset="0"/>
              <a:ea typeface="楷体_GB2312" pitchFamily="49" charset="-122"/>
            </a:endParaRPr>
          </a:p>
          <a:p>
            <a:pPr algn="just"/>
            <a:r>
              <a:rPr lang="zh-CN" altLang="en-US" b="1">
                <a:solidFill>
                  <a:srgbClr val="FF0000"/>
                </a:solidFill>
                <a:latin typeface="Times New Roman" panose="02020603050405020304" pitchFamily="18" charset="0"/>
                <a:ea typeface="楷体_GB2312" pitchFamily="49" charset="-122"/>
              </a:rPr>
              <a:t>        玻尔依照对应原理的想法推出量子化条件。</a:t>
            </a:r>
            <a:r>
              <a:rPr lang="zh-CN" altLang="en-US" b="1">
                <a:latin typeface="Times New Roman" panose="02020603050405020304" pitchFamily="18" charset="0"/>
                <a:ea typeface="楷体_GB2312" pitchFamily="49" charset="-122"/>
              </a:rPr>
              <a:t>在原子范畴内的现象与宏观范围内的现象可以各自遵循本范围内的规律，但当把微观范围内的规律延伸到经典范围时，则它所得到的数值结果应该与经典规律所得到的相一致。</a:t>
            </a:r>
            <a:r>
              <a:rPr lang="zh-CN" altLang="en-US" b="1">
                <a:solidFill>
                  <a:srgbClr val="993366"/>
                </a:solidFill>
                <a:latin typeface="Times New Roman" panose="02020603050405020304" pitchFamily="18" charset="0"/>
                <a:ea typeface="楷体_GB2312" pitchFamily="49" charset="-122"/>
              </a:rPr>
              <a:t>这就是对应原理主要内容之一。</a:t>
            </a:r>
          </a:p>
        </p:txBody>
      </p:sp>
      <p:graphicFrame>
        <p:nvGraphicFramePr>
          <p:cNvPr id="244741" name="Object 5">
            <a:extLst>
              <a:ext uri="{FF2B5EF4-FFF2-40B4-BE49-F238E27FC236}">
                <a16:creationId xmlns:a16="http://schemas.microsoft.com/office/drawing/2014/main" id="{31FA7253-CC9F-4700-986C-DE462279034F}"/>
              </a:ext>
            </a:extLst>
          </p:cNvPr>
          <p:cNvGraphicFramePr>
            <a:graphicFrameLocks noChangeAspect="1"/>
          </p:cNvGraphicFramePr>
          <p:nvPr/>
        </p:nvGraphicFramePr>
        <p:xfrm>
          <a:off x="1331913" y="4149725"/>
          <a:ext cx="6343650" cy="903288"/>
        </p:xfrm>
        <a:graphic>
          <a:graphicData uri="http://schemas.openxmlformats.org/presentationml/2006/ole">
            <mc:AlternateContent xmlns:mc="http://schemas.openxmlformats.org/markup-compatibility/2006">
              <mc:Choice xmlns:v="urn:schemas-microsoft-com:vml" Requires="v">
                <p:oleObj spid="_x0000_s244746" name="公式" r:id="rId3" imgW="4736880" imgH="672840" progId="Equation.3">
                  <p:embed/>
                </p:oleObj>
              </mc:Choice>
              <mc:Fallback>
                <p:oleObj name="公式" r:id="rId3" imgW="4736880" imgH="6728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149725"/>
                        <a:ext cx="6343650" cy="903288"/>
                      </a:xfrm>
                      <a:prstGeom prst="rect">
                        <a:avLst/>
                      </a:prstGeom>
                      <a:solidFill>
                        <a:srgbClr val="CC99FF"/>
                      </a:solidFill>
                    </p:spPr>
                  </p:pic>
                </p:oleObj>
              </mc:Fallback>
            </mc:AlternateContent>
          </a:graphicData>
        </a:graphic>
      </p:graphicFrame>
      <p:sp>
        <p:nvSpPr>
          <p:cNvPr id="244742" name="Rectangle 6">
            <a:extLst>
              <a:ext uri="{FF2B5EF4-FFF2-40B4-BE49-F238E27FC236}">
                <a16:creationId xmlns:a16="http://schemas.microsoft.com/office/drawing/2014/main" id="{3875AE47-21C9-4D21-A952-4DBEBF61F02E}"/>
              </a:ext>
            </a:extLst>
          </p:cNvPr>
          <p:cNvSpPr>
            <a:spLocks noChangeArrowheads="1"/>
          </p:cNvSpPr>
          <p:nvPr/>
        </p:nvSpPr>
        <p:spPr bwMode="auto">
          <a:xfrm>
            <a:off x="611188" y="5157788"/>
            <a:ext cx="853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当</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很大时，两个相邻</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之间的跃迁</a:t>
            </a:r>
            <a:r>
              <a:rPr lang="en-US" altLang="zh-CN" b="1" i="1">
                <a:latin typeface="Times New Roman" panose="02020603050405020304" pitchFamily="18" charset="0"/>
                <a:ea typeface="楷体_GB2312" pitchFamily="49" charset="-122"/>
              </a:rPr>
              <a:t>n’-n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，则频率为</a:t>
            </a:r>
          </a:p>
        </p:txBody>
      </p:sp>
      <p:graphicFrame>
        <p:nvGraphicFramePr>
          <p:cNvPr id="244744" name="Object 8">
            <a:extLst>
              <a:ext uri="{FF2B5EF4-FFF2-40B4-BE49-F238E27FC236}">
                <a16:creationId xmlns:a16="http://schemas.microsoft.com/office/drawing/2014/main" id="{9BF9E60A-4AD9-4331-BE4C-7A031427FCDE}"/>
              </a:ext>
            </a:extLst>
          </p:cNvPr>
          <p:cNvGraphicFramePr>
            <a:graphicFrameLocks noChangeAspect="1"/>
          </p:cNvGraphicFramePr>
          <p:nvPr/>
        </p:nvGraphicFramePr>
        <p:xfrm>
          <a:off x="1403350" y="5661025"/>
          <a:ext cx="2376488" cy="981075"/>
        </p:xfrm>
        <a:graphic>
          <a:graphicData uri="http://schemas.openxmlformats.org/presentationml/2006/ole">
            <mc:AlternateContent xmlns:mc="http://schemas.openxmlformats.org/markup-compatibility/2006">
              <mc:Choice xmlns:v="urn:schemas-microsoft-com:vml" Requires="v">
                <p:oleObj spid="_x0000_s244747" r:id="rId5" imgW="1435100" imgH="596900" progId="Equation.3">
                  <p:embed/>
                </p:oleObj>
              </mc:Choice>
              <mc:Fallback>
                <p:oleObj r:id="rId5" imgW="1435100" imgH="596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661025"/>
                        <a:ext cx="2376488" cy="981075"/>
                      </a:xfrm>
                      <a:prstGeom prst="rect">
                        <a:avLst/>
                      </a:prstGeom>
                      <a:solidFill>
                        <a:srgbClr val="99CC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4739">
                                            <p:txEl>
                                              <p:pRg st="2" end="2"/>
                                            </p:txEl>
                                          </p:spTgt>
                                        </p:tgtEl>
                                        <p:attrNameLst>
                                          <p:attrName>style.visibility</p:attrName>
                                        </p:attrNameLst>
                                      </p:cBhvr>
                                      <p:to>
                                        <p:strVal val="visible"/>
                                      </p:to>
                                    </p:set>
                                    <p:animEffect transition="in" filter="wipe(up)">
                                      <p:cBhvr>
                                        <p:cTn id="7" dur="500"/>
                                        <p:tgtEl>
                                          <p:spTgt spid="2447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4741"/>
                                        </p:tgtEl>
                                        <p:attrNameLst>
                                          <p:attrName>style.visibility</p:attrName>
                                        </p:attrNameLst>
                                      </p:cBhvr>
                                      <p:to>
                                        <p:strVal val="visible"/>
                                      </p:to>
                                    </p:set>
                                    <p:animEffect transition="in" filter="wipe(left)">
                                      <p:cBhvr>
                                        <p:cTn id="12" dur="500"/>
                                        <p:tgtEl>
                                          <p:spTgt spid="244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244742"/>
                                        </p:tgtEl>
                                        <p:attrNameLst>
                                          <p:attrName>style.visibility</p:attrName>
                                        </p:attrNameLst>
                                      </p:cBhvr>
                                      <p:to>
                                        <p:strVal val="visible"/>
                                      </p:to>
                                    </p:set>
                                    <p:animEffect transition="in" filter="fade">
                                      <p:cBhvr>
                                        <p:cTn id="17" dur="1000"/>
                                        <p:tgtEl>
                                          <p:spTgt spid="244742"/>
                                        </p:tgtEl>
                                      </p:cBhvr>
                                    </p:animEffect>
                                    <p:anim calcmode="lin" valueType="num">
                                      <p:cBhvr>
                                        <p:cTn id="18" dur="1000" fill="hold"/>
                                        <p:tgtEl>
                                          <p:spTgt spid="244742"/>
                                        </p:tgtEl>
                                        <p:attrNameLst>
                                          <p:attrName>ppt_x</p:attrName>
                                        </p:attrNameLst>
                                      </p:cBhvr>
                                      <p:tavLst>
                                        <p:tav tm="0">
                                          <p:val>
                                            <p:strVal val="#ppt_x"/>
                                          </p:val>
                                        </p:tav>
                                        <p:tav tm="100000">
                                          <p:val>
                                            <p:strVal val="#ppt_x"/>
                                          </p:val>
                                        </p:tav>
                                      </p:tavLst>
                                    </p:anim>
                                    <p:anim calcmode="lin" valueType="num">
                                      <p:cBhvr>
                                        <p:cTn id="19" dur="900" decel="100000" fill="hold"/>
                                        <p:tgtEl>
                                          <p:spTgt spid="244742"/>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4474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0"/>
                                  </p:stCondLst>
                                  <p:childTnLst>
                                    <p:set>
                                      <p:cBhvr>
                                        <p:cTn id="22" dur="1" fill="hold">
                                          <p:stCondLst>
                                            <p:cond delay="0"/>
                                          </p:stCondLst>
                                        </p:cTn>
                                        <p:tgtEl>
                                          <p:spTgt spid="244744"/>
                                        </p:tgtEl>
                                        <p:attrNameLst>
                                          <p:attrName>style.visibility</p:attrName>
                                        </p:attrNameLst>
                                      </p:cBhvr>
                                      <p:to>
                                        <p:strVal val="visible"/>
                                      </p:to>
                                    </p:set>
                                    <p:animEffect transition="in" filter="fade">
                                      <p:cBhvr>
                                        <p:cTn id="23" dur="1000"/>
                                        <p:tgtEl>
                                          <p:spTgt spid="244744"/>
                                        </p:tgtEl>
                                      </p:cBhvr>
                                    </p:animEffect>
                                    <p:anim calcmode="lin" valueType="num">
                                      <p:cBhvr>
                                        <p:cTn id="24" dur="1000" fill="hold"/>
                                        <p:tgtEl>
                                          <p:spTgt spid="244744"/>
                                        </p:tgtEl>
                                        <p:attrNameLst>
                                          <p:attrName>ppt_x</p:attrName>
                                        </p:attrNameLst>
                                      </p:cBhvr>
                                      <p:tavLst>
                                        <p:tav tm="0">
                                          <p:val>
                                            <p:strVal val="#ppt_x"/>
                                          </p:val>
                                        </p:tav>
                                        <p:tav tm="100000">
                                          <p:val>
                                            <p:strVal val="#ppt_x"/>
                                          </p:val>
                                        </p:tav>
                                      </p:tavLst>
                                    </p:anim>
                                    <p:anim calcmode="lin" valueType="num">
                                      <p:cBhvr>
                                        <p:cTn id="25" dur="900" decel="100000" fill="hold"/>
                                        <p:tgtEl>
                                          <p:spTgt spid="24474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447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3" name="Object 3">
            <a:extLst>
              <a:ext uri="{FF2B5EF4-FFF2-40B4-BE49-F238E27FC236}">
                <a16:creationId xmlns:a16="http://schemas.microsoft.com/office/drawing/2014/main" id="{8E21163C-8AA0-4F72-AF66-DA558A552C00}"/>
              </a:ext>
            </a:extLst>
          </p:cNvPr>
          <p:cNvGraphicFramePr>
            <a:graphicFrameLocks noChangeAspect="1"/>
          </p:cNvGraphicFramePr>
          <p:nvPr/>
        </p:nvGraphicFramePr>
        <p:xfrm>
          <a:off x="1835150" y="1268413"/>
          <a:ext cx="3551238" cy="3019425"/>
        </p:xfrm>
        <a:graphic>
          <a:graphicData uri="http://schemas.openxmlformats.org/presentationml/2006/ole">
            <mc:AlternateContent xmlns:mc="http://schemas.openxmlformats.org/markup-compatibility/2006">
              <mc:Choice xmlns:v="urn:schemas-microsoft-com:vml" Requires="v">
                <p:oleObj spid="_x0000_s245780" name="公式" r:id="rId3" imgW="2616120" imgH="2222280" progId="Equation.3">
                  <p:embed/>
                </p:oleObj>
              </mc:Choice>
              <mc:Fallback>
                <p:oleObj name="公式" r:id="rId3" imgW="2616120" imgH="2222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268413"/>
                        <a:ext cx="3551238" cy="3019425"/>
                      </a:xfrm>
                      <a:prstGeom prst="rect">
                        <a:avLst/>
                      </a:prstGeom>
                      <a:solidFill>
                        <a:srgbClr val="CCFFCC"/>
                      </a:solidFill>
                    </p:spPr>
                  </p:pic>
                </p:oleObj>
              </mc:Fallback>
            </mc:AlternateContent>
          </a:graphicData>
        </a:graphic>
      </p:graphicFrame>
      <p:sp>
        <p:nvSpPr>
          <p:cNvPr id="245768" name="Rectangle 8">
            <a:extLst>
              <a:ext uri="{FF2B5EF4-FFF2-40B4-BE49-F238E27FC236}">
                <a16:creationId xmlns:a16="http://schemas.microsoft.com/office/drawing/2014/main" id="{1AE61725-ECE2-4C44-8513-D8C58B54F6AC}"/>
              </a:ext>
            </a:extLst>
          </p:cNvPr>
          <p:cNvSpPr>
            <a:spLocks noChangeArrowheads="1"/>
          </p:cNvSpPr>
          <p:nvPr/>
        </p:nvSpPr>
        <p:spPr bwMode="auto">
          <a:xfrm>
            <a:off x="395288" y="4581525"/>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现在，里德伯常数不再是经验常数了，它已经由若干基本常数（</a:t>
            </a:r>
            <a:r>
              <a:rPr lang="en-US" altLang="zh-CN" b="1" i="1">
                <a:latin typeface="Times New Roman" panose="02020603050405020304" pitchFamily="18" charset="0"/>
                <a:ea typeface="楷体_GB2312" pitchFamily="49" charset="-122"/>
              </a:rPr>
              <a:t>e</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h</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）组合而成，可以精确地算出了。</a:t>
            </a:r>
          </a:p>
        </p:txBody>
      </p:sp>
      <p:graphicFrame>
        <p:nvGraphicFramePr>
          <p:cNvPr id="245770" name="Object 10">
            <a:extLst>
              <a:ext uri="{FF2B5EF4-FFF2-40B4-BE49-F238E27FC236}">
                <a16:creationId xmlns:a16="http://schemas.microsoft.com/office/drawing/2014/main" id="{5A6E8FAB-E53A-4BC3-86A1-27EE506364E2}"/>
              </a:ext>
            </a:extLst>
          </p:cNvPr>
          <p:cNvGraphicFramePr>
            <a:graphicFrameLocks noChangeAspect="1"/>
          </p:cNvGraphicFramePr>
          <p:nvPr/>
        </p:nvGraphicFramePr>
        <p:xfrm>
          <a:off x="1979613" y="5589588"/>
          <a:ext cx="3024187" cy="950912"/>
        </p:xfrm>
        <a:graphic>
          <a:graphicData uri="http://schemas.openxmlformats.org/presentationml/2006/ole">
            <mc:AlternateContent xmlns:mc="http://schemas.openxmlformats.org/markup-compatibility/2006">
              <mc:Choice xmlns:v="urn:schemas-microsoft-com:vml" Requires="v">
                <p:oleObj spid="_x0000_s245781" name="Equation" r:id="rId5" imgW="2044440" imgH="647640" progId="Equation.DSMT4">
                  <p:embed/>
                </p:oleObj>
              </mc:Choice>
              <mc:Fallback>
                <p:oleObj name="Equation" r:id="rId5" imgW="2044440" imgH="6476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589588"/>
                        <a:ext cx="3024187" cy="950912"/>
                      </a:xfrm>
                      <a:prstGeom prst="rect">
                        <a:avLst/>
                      </a:prstGeom>
                      <a:solidFill>
                        <a:srgbClr val="CC99FF"/>
                      </a:solidFill>
                    </p:spPr>
                  </p:pic>
                </p:oleObj>
              </mc:Fallback>
            </mc:AlternateContent>
          </a:graphicData>
        </a:graphic>
      </p:graphicFrame>
      <p:graphicFrame>
        <p:nvGraphicFramePr>
          <p:cNvPr id="245775" name="Object 15">
            <a:extLst>
              <a:ext uri="{FF2B5EF4-FFF2-40B4-BE49-F238E27FC236}">
                <a16:creationId xmlns:a16="http://schemas.microsoft.com/office/drawing/2014/main" id="{56311B32-4B54-4E8E-8FC2-153EAD5E0E96}"/>
              </a:ext>
            </a:extLst>
          </p:cNvPr>
          <p:cNvGraphicFramePr>
            <a:graphicFrameLocks noChangeAspect="1"/>
          </p:cNvGraphicFramePr>
          <p:nvPr>
            <p:ph sz="half" idx="1"/>
          </p:nvPr>
        </p:nvGraphicFramePr>
        <p:xfrm>
          <a:off x="5508625" y="2420938"/>
          <a:ext cx="2592388" cy="1093787"/>
        </p:xfrm>
        <a:graphic>
          <a:graphicData uri="http://schemas.openxmlformats.org/presentationml/2006/ole">
            <mc:AlternateContent xmlns:mc="http://schemas.openxmlformats.org/markup-compatibility/2006">
              <mc:Choice xmlns:v="urn:schemas-microsoft-com:vml" Requires="v">
                <p:oleObj spid="_x0000_s245782" name="Equation" r:id="rId7" imgW="1625600" imgH="685800" progId="Equation.DSMT4">
                  <p:embed/>
                </p:oleObj>
              </mc:Choice>
              <mc:Fallback>
                <p:oleObj name="Equation" r:id="rId7" imgW="1625600" imgH="6858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2420938"/>
                        <a:ext cx="2592388" cy="1093787"/>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7" name="Object 17">
            <a:extLst>
              <a:ext uri="{FF2B5EF4-FFF2-40B4-BE49-F238E27FC236}">
                <a16:creationId xmlns:a16="http://schemas.microsoft.com/office/drawing/2014/main" id="{AEDC0448-A503-43F8-A184-2EA9CBE429A3}"/>
              </a:ext>
            </a:extLst>
          </p:cNvPr>
          <p:cNvGraphicFramePr>
            <a:graphicFrameLocks noChangeAspect="1"/>
          </p:cNvGraphicFramePr>
          <p:nvPr>
            <p:ph sz="half" idx="2"/>
          </p:nvPr>
        </p:nvGraphicFramePr>
        <p:xfrm>
          <a:off x="5508625" y="1196975"/>
          <a:ext cx="3419475" cy="1077913"/>
        </p:xfrm>
        <a:graphic>
          <a:graphicData uri="http://schemas.openxmlformats.org/presentationml/2006/ole">
            <mc:AlternateContent xmlns:mc="http://schemas.openxmlformats.org/markup-compatibility/2006">
              <mc:Choice xmlns:v="urn:schemas-microsoft-com:vml" Requires="v">
                <p:oleObj spid="_x0000_s245783" name="Equation" r:id="rId9" imgW="2298600" imgH="723600" progId="Equation.DSMT4">
                  <p:embed/>
                </p:oleObj>
              </mc:Choice>
              <mc:Fallback>
                <p:oleObj name="Equation" r:id="rId9" imgW="2298600" imgH="7236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1196975"/>
                        <a:ext cx="3419475" cy="10779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787" name="Object 3">
            <a:extLst>
              <a:ext uri="{FF2B5EF4-FFF2-40B4-BE49-F238E27FC236}">
                <a16:creationId xmlns:a16="http://schemas.microsoft.com/office/drawing/2014/main" id="{B50E1161-F838-49FA-B4B0-3314A9C634F0}"/>
              </a:ext>
            </a:extLst>
          </p:cNvPr>
          <p:cNvGraphicFramePr>
            <a:graphicFrameLocks noChangeAspect="1"/>
          </p:cNvGraphicFramePr>
          <p:nvPr/>
        </p:nvGraphicFramePr>
        <p:xfrm>
          <a:off x="1331913" y="1268413"/>
          <a:ext cx="6840537" cy="2173287"/>
        </p:xfrm>
        <a:graphic>
          <a:graphicData uri="http://schemas.openxmlformats.org/presentationml/2006/ole">
            <mc:AlternateContent xmlns:mc="http://schemas.openxmlformats.org/markup-compatibility/2006">
              <mc:Choice xmlns:v="urn:schemas-microsoft-com:vml" Requires="v">
                <p:oleObj spid="_x0000_s246794" name="公式" r:id="rId3" imgW="4698720" imgH="1485720" progId="Equation.3">
                  <p:embed/>
                </p:oleObj>
              </mc:Choice>
              <mc:Fallback>
                <p:oleObj name="公式" r:id="rId3" imgW="4698720" imgH="1485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268413"/>
                        <a:ext cx="6840537" cy="2173287"/>
                      </a:xfrm>
                      <a:prstGeom prst="rect">
                        <a:avLst/>
                      </a:prstGeom>
                      <a:solidFill>
                        <a:srgbClr val="C0C0C0"/>
                      </a:solidFill>
                    </p:spPr>
                  </p:pic>
                </p:oleObj>
              </mc:Fallback>
            </mc:AlternateContent>
          </a:graphicData>
        </a:graphic>
      </p:graphicFrame>
      <p:sp>
        <p:nvSpPr>
          <p:cNvPr id="246791" name="Rectangle 7">
            <a:extLst>
              <a:ext uri="{FF2B5EF4-FFF2-40B4-BE49-F238E27FC236}">
                <a16:creationId xmlns:a16="http://schemas.microsoft.com/office/drawing/2014/main" id="{322F5339-5E6A-4922-9E7D-33A42EEB8517}"/>
              </a:ext>
            </a:extLst>
          </p:cNvPr>
          <p:cNvSpPr>
            <a:spLocks noChangeArrowheads="1"/>
          </p:cNvSpPr>
          <p:nvPr/>
        </p:nvSpPr>
        <p:spPr bwMode="auto">
          <a:xfrm>
            <a:off x="539750" y="3716338"/>
            <a:ext cx="8280400"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这就是角动量量子化条件。必须指出，上面都是在</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很大的情况下导出的，但是我们假定它们对所有</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都成立。</a:t>
            </a:r>
            <a:r>
              <a:rPr lang="zh-CN" altLang="en-US" b="1">
                <a:solidFill>
                  <a:srgbClr val="993366"/>
                </a:solidFill>
                <a:latin typeface="Times New Roman" panose="02020603050405020304" pitchFamily="18" charset="0"/>
                <a:ea typeface="楷体_GB2312" pitchFamily="49" charset="-122"/>
              </a:rPr>
              <a:t>这就是对应原理的主要内容之二。</a:t>
            </a:r>
            <a:r>
              <a:rPr lang="zh-CN" altLang="en-US" b="1">
                <a:latin typeface="Times New Roman" panose="02020603050405020304" pitchFamily="18" charset="0"/>
                <a:ea typeface="楷体_GB2312" pitchFamily="49" charset="-122"/>
              </a:rPr>
              <a:t>由于其中隐含着需经实验验证的假定，因此，我们称它为原理，而不称它为定理。</a:t>
            </a:r>
          </a:p>
          <a:p>
            <a:pPr algn="just" eaLnBrk="0" hangingPunct="0"/>
            <a:r>
              <a:rPr lang="zh-CN" altLang="en-US" b="1">
                <a:latin typeface="Times New Roman" panose="02020603050405020304" pitchFamily="18" charset="0"/>
                <a:ea typeface="楷体_GB2312" pitchFamily="49" charset="-122"/>
              </a:rPr>
              <a:t>     </a:t>
            </a:r>
            <a:r>
              <a:rPr lang="zh-CN" altLang="en-US" b="1">
                <a:solidFill>
                  <a:schemeClr val="folHlink"/>
                </a:solidFill>
                <a:latin typeface="Times New Roman" panose="02020603050405020304" pitchFamily="18" charset="0"/>
                <a:ea typeface="楷体_GB2312" pitchFamily="49" charset="-122"/>
              </a:rPr>
              <a:t>至此，我们介绍了玻尔在</a:t>
            </a:r>
            <a:r>
              <a:rPr lang="en-US" altLang="zh-CN" b="1">
                <a:solidFill>
                  <a:schemeClr val="folHlink"/>
                </a:solidFill>
                <a:latin typeface="Times New Roman" panose="02020603050405020304" pitchFamily="18" charset="0"/>
                <a:ea typeface="楷体_GB2312" pitchFamily="49" charset="-122"/>
              </a:rPr>
              <a:t>1913</a:t>
            </a:r>
            <a:r>
              <a:rPr lang="zh-CN" altLang="en-US" b="1">
                <a:solidFill>
                  <a:schemeClr val="folHlink"/>
                </a:solidFill>
                <a:latin typeface="Times New Roman" panose="02020603050405020304" pitchFamily="18" charset="0"/>
                <a:ea typeface="楷体_GB2312" pitchFamily="49" charset="-122"/>
              </a:rPr>
              <a:t>年提出的氢原子模型。玻尔理论是否是正确？这主要看它的计算结果与实验的比较。</a:t>
            </a:r>
          </a:p>
        </p:txBody>
      </p:sp>
      <p:graphicFrame>
        <p:nvGraphicFramePr>
          <p:cNvPr id="246792" name="Object 8">
            <a:extLst>
              <a:ext uri="{FF2B5EF4-FFF2-40B4-BE49-F238E27FC236}">
                <a16:creationId xmlns:a16="http://schemas.microsoft.com/office/drawing/2014/main" id="{705C6C65-0C69-4164-B793-01B0AE74742D}"/>
              </a:ext>
            </a:extLst>
          </p:cNvPr>
          <p:cNvGraphicFramePr>
            <a:graphicFrameLocks noChangeAspect="1"/>
          </p:cNvGraphicFramePr>
          <p:nvPr>
            <p:ph/>
          </p:nvPr>
        </p:nvGraphicFramePr>
        <p:xfrm>
          <a:off x="5076825" y="1268413"/>
          <a:ext cx="3024188" cy="957262"/>
        </p:xfrm>
        <a:graphic>
          <a:graphicData uri="http://schemas.openxmlformats.org/presentationml/2006/ole">
            <mc:AlternateContent xmlns:mc="http://schemas.openxmlformats.org/markup-compatibility/2006">
              <mc:Choice xmlns:v="urn:schemas-microsoft-com:vml" Requires="v">
                <p:oleObj spid="_x0000_s246795" name="Equation" r:id="rId5" imgW="2044440" imgH="647640" progId="Equation.DSMT4">
                  <p:embed/>
                </p:oleObj>
              </mc:Choice>
              <mc:Fallback>
                <p:oleObj name="Equation" r:id="rId5" imgW="2044440" imgH="6476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268413"/>
                        <a:ext cx="3024188" cy="957262"/>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791"/>
                                        </p:tgtEl>
                                        <p:attrNameLst>
                                          <p:attrName>style.visibility</p:attrName>
                                        </p:attrNameLst>
                                      </p:cBhvr>
                                      <p:to>
                                        <p:strVal val="visible"/>
                                      </p:to>
                                    </p:set>
                                    <p:anim calcmode="lin" valueType="num">
                                      <p:cBhvr additive="base">
                                        <p:cTn id="7" dur="500" fill="hold"/>
                                        <p:tgtEl>
                                          <p:spTgt spid="246791"/>
                                        </p:tgtEl>
                                        <p:attrNameLst>
                                          <p:attrName>ppt_x</p:attrName>
                                        </p:attrNameLst>
                                      </p:cBhvr>
                                      <p:tavLst>
                                        <p:tav tm="0">
                                          <p:val>
                                            <p:strVal val="#ppt_x"/>
                                          </p:val>
                                        </p:tav>
                                        <p:tav tm="100000">
                                          <p:val>
                                            <p:strVal val="#ppt_x"/>
                                          </p:val>
                                        </p:tav>
                                      </p:tavLst>
                                    </p:anim>
                                    <p:anim calcmode="lin" valueType="num">
                                      <p:cBhvr additive="base">
                                        <p:cTn id="8" dur="500" fill="hold"/>
                                        <p:tgtEl>
                                          <p:spTgt spid="246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a:extLst>
              <a:ext uri="{FF2B5EF4-FFF2-40B4-BE49-F238E27FC236}">
                <a16:creationId xmlns:a16="http://schemas.microsoft.com/office/drawing/2014/main" id="{E94922DD-B400-4678-A728-9B137C1F7ABA}"/>
              </a:ext>
            </a:extLst>
          </p:cNvPr>
          <p:cNvSpPr>
            <a:spLocks noChangeArrowheads="1"/>
          </p:cNvSpPr>
          <p:nvPr/>
        </p:nvSpPr>
        <p:spPr bwMode="auto">
          <a:xfrm>
            <a:off x="539750" y="1341438"/>
            <a:ext cx="8353425"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ea typeface="楷体_GB2312" pitchFamily="49" charset="-122"/>
              </a:rPr>
              <a:t>D.</a:t>
            </a:r>
            <a:r>
              <a:rPr lang="zh-CN" altLang="en-US" sz="2800" b="1">
                <a:latin typeface="Times New Roman" panose="02020603050405020304" pitchFamily="18" charset="0"/>
                <a:ea typeface="楷体_GB2312" pitchFamily="49" charset="-122"/>
              </a:rPr>
              <a:t>数值计算法</a:t>
            </a:r>
            <a:r>
              <a:rPr lang="zh-CN" altLang="en-US" sz="2800">
                <a:latin typeface="Times New Roman" panose="02020603050405020304" pitchFamily="18" charset="0"/>
                <a:ea typeface="楷体_GB2312" pitchFamily="49" charset="-122"/>
              </a:rPr>
              <a:t> </a:t>
            </a:r>
          </a:p>
          <a:p>
            <a:pPr algn="just"/>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我们已经有了里德伯常数和氢原子的能量、半径的表达式，为了进行数值计算，显然，只要把一些基本常数（</a:t>
            </a:r>
            <a:r>
              <a:rPr lang="en-US" altLang="zh-CN" b="1" i="1">
                <a:latin typeface="Times New Roman" panose="02020603050405020304" pitchFamily="18" charset="0"/>
                <a:ea typeface="楷体_GB2312" pitchFamily="49" charset="-122"/>
              </a:rPr>
              <a:t>e</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m</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h</a:t>
            </a:r>
            <a:r>
              <a:rPr lang="zh-CN" altLang="en-US" b="1" i="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 代入即可。但是，这样做既麻烦又缺乏物理意义，为简便计算法，引入</a:t>
            </a:r>
            <a:r>
              <a:rPr lang="zh-CN" altLang="en-US" b="1">
                <a:solidFill>
                  <a:srgbClr val="FF0000"/>
                </a:solidFill>
                <a:latin typeface="Times New Roman" panose="02020603050405020304" pitchFamily="18" charset="0"/>
                <a:ea typeface="楷体_GB2312" pitchFamily="49" charset="-122"/>
              </a:rPr>
              <a:t>组合常数</a:t>
            </a:r>
            <a:r>
              <a:rPr lang="zh-CN" altLang="en-US" b="1">
                <a:latin typeface="Times New Roman" panose="02020603050405020304" pitchFamily="18" charset="0"/>
                <a:ea typeface="楷体_GB2312" pitchFamily="49" charset="-122"/>
              </a:rPr>
              <a:t>（其物理意义将逐步清楚）：</a:t>
            </a:r>
          </a:p>
        </p:txBody>
      </p:sp>
      <p:graphicFrame>
        <p:nvGraphicFramePr>
          <p:cNvPr id="247813" name="Object 5">
            <a:extLst>
              <a:ext uri="{FF2B5EF4-FFF2-40B4-BE49-F238E27FC236}">
                <a16:creationId xmlns:a16="http://schemas.microsoft.com/office/drawing/2014/main" id="{C91518D3-0741-4B61-9E61-650C9710C291}"/>
              </a:ext>
            </a:extLst>
          </p:cNvPr>
          <p:cNvGraphicFramePr>
            <a:graphicFrameLocks noChangeAspect="1"/>
          </p:cNvGraphicFramePr>
          <p:nvPr/>
        </p:nvGraphicFramePr>
        <p:xfrm>
          <a:off x="1619250" y="4005263"/>
          <a:ext cx="5905500" cy="2441575"/>
        </p:xfrm>
        <a:graphic>
          <a:graphicData uri="http://schemas.openxmlformats.org/presentationml/2006/ole">
            <mc:AlternateContent xmlns:mc="http://schemas.openxmlformats.org/markup-compatibility/2006">
              <mc:Choice xmlns:v="urn:schemas-microsoft-com:vml" Requires="v">
                <p:oleObj spid="_x0000_s247816" name="Equation" r:id="rId3" imgW="3149280" imgH="1307880" progId="Equation.DSMT4">
                  <p:embed/>
                </p:oleObj>
              </mc:Choice>
              <mc:Fallback>
                <p:oleObj name="Equation" r:id="rId3" imgW="3149280" imgH="1307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005263"/>
                        <a:ext cx="5905500" cy="2441575"/>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7811">
                                            <p:txEl>
                                              <p:pRg st="2" end="2"/>
                                            </p:txEl>
                                          </p:spTgt>
                                        </p:tgtEl>
                                        <p:attrNameLst>
                                          <p:attrName>style.visibility</p:attrName>
                                        </p:attrNameLst>
                                      </p:cBhvr>
                                      <p:to>
                                        <p:strVal val="visible"/>
                                      </p:to>
                                    </p:set>
                                    <p:animEffect transition="in" filter="wipe(left)">
                                      <p:cBhvr>
                                        <p:cTn id="7" dur="500"/>
                                        <p:tgtEl>
                                          <p:spTgt spid="2478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8" presetClass="entr" presetSubtype="0" accel="100000" fill="hold" nodeType="clickEffect">
                                  <p:stCondLst>
                                    <p:cond delay="0"/>
                                  </p:stCondLst>
                                  <p:childTnLst>
                                    <p:set>
                                      <p:cBhvr>
                                        <p:cTn id="11" dur="1" fill="hold">
                                          <p:stCondLst>
                                            <p:cond delay="0"/>
                                          </p:stCondLst>
                                        </p:cTn>
                                        <p:tgtEl>
                                          <p:spTgt spid="247813"/>
                                        </p:tgtEl>
                                        <p:attrNameLst>
                                          <p:attrName>style.visibility</p:attrName>
                                        </p:attrNameLst>
                                      </p:cBhvr>
                                      <p:to>
                                        <p:strVal val="visible"/>
                                      </p:to>
                                    </p:set>
                                    <p:anim calcmode="lin" valueType="num">
                                      <p:cBhvr>
                                        <p:cTn id="12" dur="500" fill="hold"/>
                                        <p:tgtEl>
                                          <p:spTgt spid="247813"/>
                                        </p:tgtEl>
                                        <p:attrNameLst>
                                          <p:attrName>ppt_w</p:attrName>
                                        </p:attrNameLst>
                                      </p:cBhvr>
                                      <p:tavLst>
                                        <p:tav tm="0">
                                          <p:val>
                                            <p:strVal val="#ppt_w*2.5"/>
                                          </p:val>
                                        </p:tav>
                                        <p:tav tm="100000">
                                          <p:val>
                                            <p:strVal val="#ppt_w"/>
                                          </p:val>
                                        </p:tav>
                                      </p:tavLst>
                                    </p:anim>
                                    <p:anim calcmode="lin" valueType="num">
                                      <p:cBhvr>
                                        <p:cTn id="13" dur="500" fill="hold"/>
                                        <p:tgtEl>
                                          <p:spTgt spid="247813"/>
                                        </p:tgtEl>
                                        <p:attrNameLst>
                                          <p:attrName>ppt_h</p:attrName>
                                        </p:attrNameLst>
                                      </p:cBhvr>
                                      <p:tavLst>
                                        <p:tav tm="0">
                                          <p:val>
                                            <p:strVal val="#ppt_h*0.01"/>
                                          </p:val>
                                        </p:tav>
                                        <p:tav tm="100000">
                                          <p:val>
                                            <p:strVal val="#ppt_h"/>
                                          </p:val>
                                        </p:tav>
                                      </p:tavLst>
                                    </p:anim>
                                    <p:anim calcmode="lin" valueType="num">
                                      <p:cBhvr>
                                        <p:cTn id="14" dur="500" fill="hold"/>
                                        <p:tgtEl>
                                          <p:spTgt spid="247813"/>
                                        </p:tgtEl>
                                        <p:attrNameLst>
                                          <p:attrName>ppt_x</p:attrName>
                                        </p:attrNameLst>
                                      </p:cBhvr>
                                      <p:tavLst>
                                        <p:tav tm="0">
                                          <p:val>
                                            <p:strVal val="#ppt_x"/>
                                          </p:val>
                                        </p:tav>
                                        <p:tav tm="100000">
                                          <p:val>
                                            <p:strVal val="#ppt_x"/>
                                          </p:val>
                                        </p:tav>
                                      </p:tavLst>
                                    </p:anim>
                                    <p:anim calcmode="lin" valueType="num">
                                      <p:cBhvr>
                                        <p:cTn id="15" dur="500" fill="hold"/>
                                        <p:tgtEl>
                                          <p:spTgt spid="247813"/>
                                        </p:tgtEl>
                                        <p:attrNameLst>
                                          <p:attrName>ppt_y</p:attrName>
                                        </p:attrNameLst>
                                      </p:cBhvr>
                                      <p:tavLst>
                                        <p:tav tm="0">
                                          <p:val>
                                            <p:strVal val="#ppt_h+1"/>
                                          </p:val>
                                        </p:tav>
                                        <p:tav tm="100000">
                                          <p:val>
                                            <p:strVal val="#ppt_y"/>
                                          </p:val>
                                        </p:tav>
                                      </p:tavLst>
                                    </p:anim>
                                    <p:animEffect transition="in" filter="fade">
                                      <p:cBhvr>
                                        <p:cTn id="16" dur="500"/>
                                        <p:tgtEl>
                                          <p:spTgt spid="24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a:extLst>
              <a:ext uri="{FF2B5EF4-FFF2-40B4-BE49-F238E27FC236}">
                <a16:creationId xmlns:a16="http://schemas.microsoft.com/office/drawing/2014/main" id="{12C69E47-9F63-4464-A59A-F0C025FA81DA}"/>
              </a:ext>
            </a:extLst>
          </p:cNvPr>
          <p:cNvSpPr>
            <a:spLocks noChangeArrowheads="1"/>
          </p:cNvSpPr>
          <p:nvPr/>
        </p:nvSpPr>
        <p:spPr bwMode="auto">
          <a:xfrm>
            <a:off x="468313" y="2924175"/>
            <a:ext cx="8362950"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3200" b="1">
                <a:latin typeface="Times New Roman" panose="02020603050405020304" pitchFamily="18" charset="0"/>
                <a:ea typeface="楷体_GB2312" pitchFamily="49" charset="-122"/>
              </a:rPr>
              <a:t>                                             </a:t>
            </a:r>
            <a:r>
              <a:rPr lang="en-US" altLang="zh-CN" sz="2800" b="1">
                <a:solidFill>
                  <a:srgbClr val="FF0000"/>
                </a:solidFill>
                <a:latin typeface="Times New Roman" panose="02020603050405020304" pitchFamily="18" charset="0"/>
                <a:ea typeface="楷体_GB2312" pitchFamily="49" charset="-122"/>
              </a:rPr>
              <a:t>α</a:t>
            </a:r>
            <a:r>
              <a:rPr lang="zh-CN" altLang="en-US" sz="2800" b="1">
                <a:solidFill>
                  <a:srgbClr val="FF0000"/>
                </a:solidFill>
                <a:latin typeface="Times New Roman" panose="02020603050405020304" pitchFamily="18" charset="0"/>
                <a:ea typeface="楷体_GB2312" pitchFamily="49" charset="-122"/>
              </a:rPr>
              <a:t>称之为精细结构常数</a:t>
            </a:r>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其意义在以后会清楚。它</a:t>
            </a:r>
          </a:p>
          <a:p>
            <a:pPr algn="just"/>
            <a:r>
              <a:rPr lang="zh-CN" altLang="en-US" b="1">
                <a:latin typeface="Times New Roman" panose="02020603050405020304" pitchFamily="18" charset="0"/>
                <a:ea typeface="楷体_GB2312" pitchFamily="49" charset="-122"/>
              </a:rPr>
              <a:t>                                                             联系着三个重要常数：</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p>
          <a:p>
            <a:pPr algn="just"/>
            <a:r>
              <a:rPr lang="zh-CN" altLang="en-US" b="1">
                <a:latin typeface="Times New Roman" panose="02020603050405020304" pitchFamily="18" charset="0"/>
                <a:ea typeface="楷体_GB2312" pitchFamily="49" charset="-122"/>
              </a:rPr>
              <a:t>                                                             电动力学（</a:t>
            </a:r>
            <a:r>
              <a:rPr lang="en-US" altLang="zh-CN" b="1" i="1">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、量子力学（</a:t>
            </a:r>
            <a:r>
              <a:rPr lang="en-US" altLang="zh-CN" b="1" i="1">
                <a:latin typeface="Times New Roman" panose="02020603050405020304" pitchFamily="18" charset="0"/>
                <a:ea typeface="楷体_GB2312" pitchFamily="49" charset="-122"/>
              </a:rPr>
              <a:t>h</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、相对论（</a:t>
            </a:r>
            <a:r>
              <a:rPr lang="en-US" altLang="zh-CN" b="1" i="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）。是什么样的物理因素把三者结合起来形成一个无量纲常数？它的数值又为什么是</a:t>
            </a:r>
            <a:r>
              <a:rPr lang="en-US" altLang="zh-CN" b="1">
                <a:latin typeface="Times New Roman" panose="02020603050405020304" pitchFamily="18" charset="0"/>
                <a:ea typeface="楷体_GB2312" pitchFamily="49" charset="-122"/>
              </a:rPr>
              <a:t>1/137</a:t>
            </a:r>
            <a:r>
              <a:rPr lang="zh-CN" altLang="en-US" b="1">
                <a:latin typeface="Times New Roman" panose="02020603050405020304" pitchFamily="18" charset="0"/>
                <a:ea typeface="楷体_GB2312" pitchFamily="49" charset="-122"/>
              </a:rPr>
              <a:t>？至今无法回答。</a:t>
            </a:r>
            <a:r>
              <a:rPr lang="en-US" altLang="zh-CN" b="1">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与</a:t>
            </a:r>
            <a:r>
              <a:rPr lang="en-US" altLang="zh-CN" b="1">
                <a:latin typeface="Times New Roman" panose="02020603050405020304" pitchFamily="18" charset="0"/>
                <a:ea typeface="楷体_GB2312" pitchFamily="49" charset="-122"/>
              </a:rPr>
              <a:t>m</a:t>
            </a:r>
            <a:r>
              <a:rPr lang="en-US" altLang="zh-CN" b="1" baseline="-10000">
                <a:latin typeface="Times New Roman" panose="02020603050405020304" pitchFamily="18" charset="0"/>
                <a:ea typeface="楷体_GB2312" pitchFamily="49" charset="-122"/>
              </a:rPr>
              <a:t>p</a:t>
            </a:r>
            <a:r>
              <a:rPr lang="en-US" altLang="zh-CN" b="1">
                <a:latin typeface="Times New Roman" panose="02020603050405020304" pitchFamily="18" charset="0"/>
                <a:ea typeface="楷体_GB2312" pitchFamily="49" charset="-122"/>
              </a:rPr>
              <a:t>/m</a:t>
            </a:r>
            <a:r>
              <a:rPr lang="en-US" altLang="zh-CN" b="1" baseline="-10000">
                <a:latin typeface="Times New Roman" panose="02020603050405020304" pitchFamily="18" charset="0"/>
                <a:ea typeface="楷体_GB2312" pitchFamily="49" charset="-122"/>
              </a:rPr>
              <a:t>e</a:t>
            </a:r>
            <a:r>
              <a:rPr lang="zh-CN" altLang="en-US" b="1">
                <a:latin typeface="Times New Roman" panose="02020603050405020304" pitchFamily="18" charset="0"/>
                <a:ea typeface="楷体_GB2312" pitchFamily="49" charset="-122"/>
              </a:rPr>
              <a:t>是原子物理中最重要的两个常数，都是至今没有办法从第一性原理导出的无量纲常数。</a:t>
            </a:r>
          </a:p>
        </p:txBody>
      </p:sp>
      <p:graphicFrame>
        <p:nvGraphicFramePr>
          <p:cNvPr id="248835" name="Object 3">
            <a:extLst>
              <a:ext uri="{FF2B5EF4-FFF2-40B4-BE49-F238E27FC236}">
                <a16:creationId xmlns:a16="http://schemas.microsoft.com/office/drawing/2014/main" id="{16317351-E9C9-432B-847C-C062AB664FD6}"/>
              </a:ext>
            </a:extLst>
          </p:cNvPr>
          <p:cNvGraphicFramePr>
            <a:graphicFrameLocks noChangeAspect="1"/>
          </p:cNvGraphicFramePr>
          <p:nvPr/>
        </p:nvGraphicFramePr>
        <p:xfrm>
          <a:off x="1042988" y="2997200"/>
          <a:ext cx="3455987" cy="1289050"/>
        </p:xfrm>
        <a:graphic>
          <a:graphicData uri="http://schemas.openxmlformats.org/presentationml/2006/ole">
            <mc:AlternateContent xmlns:mc="http://schemas.openxmlformats.org/markup-compatibility/2006">
              <mc:Choice xmlns:v="urn:schemas-microsoft-com:vml" Requires="v">
                <p:oleObj spid="_x0000_s248839" r:id="rId3" imgW="1727200" imgH="647700" progId="Equation.3">
                  <p:embed/>
                </p:oleObj>
              </mc:Choice>
              <mc:Fallback>
                <p:oleObj r:id="rId3" imgW="1727200" imgH="647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997200"/>
                        <a:ext cx="3455987" cy="1289050"/>
                      </a:xfrm>
                      <a:prstGeom prst="rect">
                        <a:avLst/>
                      </a:prstGeom>
                      <a:solidFill>
                        <a:srgbClr val="FF99CC"/>
                      </a:solidFill>
                    </p:spPr>
                  </p:pic>
                </p:oleObj>
              </mc:Fallback>
            </mc:AlternateContent>
          </a:graphicData>
        </a:graphic>
      </p:graphicFrame>
      <p:graphicFrame>
        <p:nvGraphicFramePr>
          <p:cNvPr id="248837" name="Object 5">
            <a:extLst>
              <a:ext uri="{FF2B5EF4-FFF2-40B4-BE49-F238E27FC236}">
                <a16:creationId xmlns:a16="http://schemas.microsoft.com/office/drawing/2014/main" id="{C0D18340-392E-4DA5-BED6-2B6E07118D53}"/>
              </a:ext>
            </a:extLst>
          </p:cNvPr>
          <p:cNvGraphicFramePr>
            <a:graphicFrameLocks noChangeAspect="1"/>
          </p:cNvGraphicFramePr>
          <p:nvPr>
            <p:ph/>
          </p:nvPr>
        </p:nvGraphicFramePr>
        <p:xfrm>
          <a:off x="900113" y="1484313"/>
          <a:ext cx="7777162" cy="1054100"/>
        </p:xfrm>
        <a:graphic>
          <a:graphicData uri="http://schemas.openxmlformats.org/presentationml/2006/ole">
            <mc:AlternateContent xmlns:mc="http://schemas.openxmlformats.org/markup-compatibility/2006">
              <mc:Choice xmlns:v="urn:schemas-microsoft-com:vml" Requires="v">
                <p:oleObj spid="_x0000_s248840" name="公式" r:id="rId5" imgW="5244840" imgH="711000" progId="Equation.3">
                  <p:embed/>
                </p:oleObj>
              </mc:Choice>
              <mc:Fallback>
                <p:oleObj name="公式" r:id="rId5" imgW="5244840" imgH="711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484313"/>
                        <a:ext cx="7777162" cy="10541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38" name="Text Box 6">
            <a:extLst>
              <a:ext uri="{FF2B5EF4-FFF2-40B4-BE49-F238E27FC236}">
                <a16:creationId xmlns:a16="http://schemas.microsoft.com/office/drawing/2014/main" id="{39DF6896-576B-47DD-A413-84B64810C3FF}"/>
              </a:ext>
            </a:extLst>
          </p:cNvPr>
          <p:cNvSpPr txBox="1">
            <a:spLocks noChangeArrowheads="1"/>
          </p:cNvSpPr>
          <p:nvPr/>
        </p:nvSpPr>
        <p:spPr bwMode="auto">
          <a:xfrm>
            <a:off x="0" y="1484313"/>
            <a:ext cx="9001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latin typeface="Times New Roman" panose="02020603050405020304" pitchFamily="18" charset="0"/>
                <a:ea typeface="楷体_GB2312" pitchFamily="49" charset="-122"/>
              </a:rPr>
              <a:t>例如</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fade">
                                      <p:cBhvr>
                                        <p:cTn id="7" dur="1000"/>
                                        <p:tgtEl>
                                          <p:spTgt spid="248835"/>
                                        </p:tgtEl>
                                      </p:cBhvr>
                                    </p:animEffect>
                                    <p:anim calcmode="lin" valueType="num">
                                      <p:cBhvr>
                                        <p:cTn id="8" dur="1000" fill="hold"/>
                                        <p:tgtEl>
                                          <p:spTgt spid="248835"/>
                                        </p:tgtEl>
                                        <p:attrNameLst>
                                          <p:attrName>ppt_x</p:attrName>
                                        </p:attrNameLst>
                                      </p:cBhvr>
                                      <p:tavLst>
                                        <p:tav tm="0">
                                          <p:val>
                                            <p:strVal val="#ppt_x"/>
                                          </p:val>
                                        </p:tav>
                                        <p:tav tm="100000">
                                          <p:val>
                                            <p:strVal val="#ppt_x"/>
                                          </p:val>
                                        </p:tav>
                                      </p:tavLst>
                                    </p:anim>
                                    <p:anim calcmode="lin" valueType="num">
                                      <p:cBhvr>
                                        <p:cTn id="9" dur="900" decel="100000" fill="hold"/>
                                        <p:tgtEl>
                                          <p:spTgt spid="24883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48835"/>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248836"/>
                                        </p:tgtEl>
                                        <p:attrNameLst>
                                          <p:attrName>style.visibility</p:attrName>
                                        </p:attrNameLst>
                                      </p:cBhvr>
                                      <p:to>
                                        <p:strVal val="visible"/>
                                      </p:to>
                                    </p:set>
                                    <p:animEffect transition="in" filter="fade">
                                      <p:cBhvr>
                                        <p:cTn id="13" dur="1000"/>
                                        <p:tgtEl>
                                          <p:spTgt spid="248836"/>
                                        </p:tgtEl>
                                      </p:cBhvr>
                                    </p:animEffect>
                                    <p:anim calcmode="lin" valueType="num">
                                      <p:cBhvr>
                                        <p:cTn id="14" dur="1000" fill="hold"/>
                                        <p:tgtEl>
                                          <p:spTgt spid="248836"/>
                                        </p:tgtEl>
                                        <p:attrNameLst>
                                          <p:attrName>ppt_x</p:attrName>
                                        </p:attrNameLst>
                                      </p:cBhvr>
                                      <p:tavLst>
                                        <p:tav tm="0">
                                          <p:val>
                                            <p:strVal val="#ppt_x"/>
                                          </p:val>
                                        </p:tav>
                                        <p:tav tm="100000">
                                          <p:val>
                                            <p:strVal val="#ppt_x"/>
                                          </p:val>
                                        </p:tav>
                                      </p:tavLst>
                                    </p:anim>
                                    <p:anim calcmode="lin" valueType="num">
                                      <p:cBhvr>
                                        <p:cTn id="15" dur="900" decel="100000" fill="hold"/>
                                        <p:tgtEl>
                                          <p:spTgt spid="24883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88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a:extLst>
              <a:ext uri="{FF2B5EF4-FFF2-40B4-BE49-F238E27FC236}">
                <a16:creationId xmlns:a16="http://schemas.microsoft.com/office/drawing/2014/main" id="{5A011A94-7957-43D8-BF83-4FC6F0C88AD9}"/>
              </a:ext>
            </a:extLst>
          </p:cNvPr>
          <p:cNvGraphicFramePr>
            <a:graphicFrameLocks noChangeAspect="1"/>
          </p:cNvGraphicFramePr>
          <p:nvPr/>
        </p:nvGraphicFramePr>
        <p:xfrm>
          <a:off x="1590675" y="1146175"/>
          <a:ext cx="5573713" cy="2960688"/>
        </p:xfrm>
        <a:graphic>
          <a:graphicData uri="http://schemas.openxmlformats.org/presentationml/2006/ole">
            <mc:AlternateContent xmlns:mc="http://schemas.openxmlformats.org/markup-compatibility/2006">
              <mc:Choice xmlns:v="urn:schemas-microsoft-com:vml" Requires="v">
                <p:oleObj spid="_x0000_s249866" name="Equation" r:id="rId3" imgW="3759120" imgH="2019240" progId="Equation.DSMT4">
                  <p:embed/>
                </p:oleObj>
              </mc:Choice>
              <mc:Fallback>
                <p:oleObj name="Equation" r:id="rId3" imgW="3759120" imgH="20192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1146175"/>
                        <a:ext cx="5573713" cy="2960688"/>
                      </a:xfrm>
                      <a:prstGeom prst="rect">
                        <a:avLst/>
                      </a:prstGeom>
                      <a:solidFill>
                        <a:srgbClr val="CCFFCC"/>
                      </a:solidFill>
                    </p:spPr>
                  </p:pic>
                </p:oleObj>
              </mc:Fallback>
            </mc:AlternateContent>
          </a:graphicData>
        </a:graphic>
      </p:graphicFrame>
      <p:graphicFrame>
        <p:nvGraphicFramePr>
          <p:cNvPr id="249863" name="Object 7">
            <a:extLst>
              <a:ext uri="{FF2B5EF4-FFF2-40B4-BE49-F238E27FC236}">
                <a16:creationId xmlns:a16="http://schemas.microsoft.com/office/drawing/2014/main" id="{64AA6EAB-BF0F-4022-8BCC-678B5DD59D6C}"/>
              </a:ext>
            </a:extLst>
          </p:cNvPr>
          <p:cNvGraphicFramePr>
            <a:graphicFrameLocks noChangeAspect="1"/>
          </p:cNvGraphicFramePr>
          <p:nvPr/>
        </p:nvGraphicFramePr>
        <p:xfrm>
          <a:off x="1619250" y="4724400"/>
          <a:ext cx="3562350" cy="982663"/>
        </p:xfrm>
        <a:graphic>
          <a:graphicData uri="http://schemas.openxmlformats.org/presentationml/2006/ole">
            <mc:AlternateContent xmlns:mc="http://schemas.openxmlformats.org/markup-compatibility/2006">
              <mc:Choice xmlns:v="urn:schemas-microsoft-com:vml" Requires="v">
                <p:oleObj spid="_x0000_s249867" r:id="rId5" imgW="2133600" imgH="584200" progId="Equation.3">
                  <p:embed/>
                </p:oleObj>
              </mc:Choice>
              <mc:Fallback>
                <p:oleObj r:id="rId5" imgW="2133600" imgH="584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724400"/>
                        <a:ext cx="3562350" cy="982663"/>
                      </a:xfrm>
                      <a:prstGeom prst="rect">
                        <a:avLst/>
                      </a:prstGeom>
                      <a:solidFill>
                        <a:srgbClr val="CC99FF"/>
                      </a:solidFill>
                    </p:spPr>
                  </p:pic>
                </p:oleObj>
              </mc:Fallback>
            </mc:AlternateContent>
          </a:graphicData>
        </a:graphic>
      </p:graphicFrame>
      <p:sp>
        <p:nvSpPr>
          <p:cNvPr id="249864" name="Rectangle 8">
            <a:extLst>
              <a:ext uri="{FF2B5EF4-FFF2-40B4-BE49-F238E27FC236}">
                <a16:creationId xmlns:a16="http://schemas.microsoft.com/office/drawing/2014/main" id="{43B445FF-C0E6-4068-A3AA-323DC2D9858F}"/>
              </a:ext>
            </a:extLst>
          </p:cNvPr>
          <p:cNvSpPr>
            <a:spLocks noChangeArrowheads="1"/>
          </p:cNvSpPr>
          <p:nvPr/>
        </p:nvSpPr>
        <p:spPr bwMode="auto">
          <a:xfrm>
            <a:off x="457200" y="5734050"/>
            <a:ext cx="836295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Arial Unicode MS" pitchFamily="34" charset="-122"/>
                <a:ea typeface="楷体_GB2312" pitchFamily="49" charset="-122"/>
              </a:rPr>
              <a:t>于是，我们有了表征原子的两个重要的物理量：一是线度，玻尔第一半径；一是能量，氢原子基态能量或电离能。</a:t>
            </a:r>
            <a:endParaRPr lang="zh-CN" altLang="en-US" b="1">
              <a:latin typeface="Times New Roman" panose="02020603050405020304" pitchFamily="18" charset="0"/>
              <a:ea typeface="楷体_GB2312" pitchFamily="49" charset="-122"/>
            </a:endParaRPr>
          </a:p>
        </p:txBody>
      </p:sp>
      <p:sp>
        <p:nvSpPr>
          <p:cNvPr id="249865" name="Rectangle 9">
            <a:extLst>
              <a:ext uri="{FF2B5EF4-FFF2-40B4-BE49-F238E27FC236}">
                <a16:creationId xmlns:a16="http://schemas.microsoft.com/office/drawing/2014/main" id="{212086B5-1D8B-48AB-90C7-1E0FFCE22FA7}"/>
              </a:ext>
            </a:extLst>
          </p:cNvPr>
          <p:cNvSpPr>
            <a:spLocks noChangeArrowheads="1"/>
          </p:cNvSpPr>
          <p:nvPr/>
        </p:nvSpPr>
        <p:spPr bwMode="auto">
          <a:xfrm>
            <a:off x="457200" y="4221163"/>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这就是氢原子基态能量；若定义氢原子基态能量为</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，那末，</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9865"/>
                                        </p:tgtEl>
                                        <p:attrNameLst>
                                          <p:attrName>style.visibility</p:attrName>
                                        </p:attrNameLst>
                                      </p:cBhvr>
                                      <p:to>
                                        <p:strVal val="visible"/>
                                      </p:to>
                                    </p:set>
                                    <p:animEffect transition="in" filter="wipe(down)">
                                      <p:cBhvr>
                                        <p:cTn id="7" dur="500"/>
                                        <p:tgtEl>
                                          <p:spTgt spid="249865"/>
                                        </p:tgtEl>
                                      </p:cBhvr>
                                    </p:animEffect>
                                  </p:childTnLst>
                                </p:cTn>
                              </p:par>
                              <p:par>
                                <p:cTn id="8" presetID="22" presetClass="entr" presetSubtype="4" fill="hold" nodeType="withEffect">
                                  <p:stCondLst>
                                    <p:cond delay="0"/>
                                  </p:stCondLst>
                                  <p:childTnLst>
                                    <p:set>
                                      <p:cBhvr>
                                        <p:cTn id="9" dur="1" fill="hold">
                                          <p:stCondLst>
                                            <p:cond delay="0"/>
                                          </p:stCondLst>
                                        </p:cTn>
                                        <p:tgtEl>
                                          <p:spTgt spid="249863"/>
                                        </p:tgtEl>
                                        <p:attrNameLst>
                                          <p:attrName>style.visibility</p:attrName>
                                        </p:attrNameLst>
                                      </p:cBhvr>
                                      <p:to>
                                        <p:strVal val="visible"/>
                                      </p:to>
                                    </p:set>
                                    <p:animEffect transition="in" filter="wipe(down)">
                                      <p:cBhvr>
                                        <p:cTn id="10" dur="500"/>
                                        <p:tgtEl>
                                          <p:spTgt spid="2498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9864"/>
                                        </p:tgtEl>
                                        <p:attrNameLst>
                                          <p:attrName>style.visibility</p:attrName>
                                        </p:attrNameLst>
                                      </p:cBhvr>
                                      <p:to>
                                        <p:strVal val="visible"/>
                                      </p:to>
                                    </p:set>
                                    <p:animEffect transition="in" filter="fade">
                                      <p:cBhvr>
                                        <p:cTn id="15" dur="1000"/>
                                        <p:tgtEl>
                                          <p:spTgt spid="249864"/>
                                        </p:tgtEl>
                                      </p:cBhvr>
                                    </p:animEffect>
                                    <p:anim calcmode="lin" valueType="num">
                                      <p:cBhvr>
                                        <p:cTn id="16" dur="1000" fill="hold"/>
                                        <p:tgtEl>
                                          <p:spTgt spid="249864"/>
                                        </p:tgtEl>
                                        <p:attrNameLst>
                                          <p:attrName>ppt_x</p:attrName>
                                        </p:attrNameLst>
                                      </p:cBhvr>
                                      <p:tavLst>
                                        <p:tav tm="0">
                                          <p:val>
                                            <p:strVal val="#ppt_x"/>
                                          </p:val>
                                        </p:tav>
                                        <p:tav tm="100000">
                                          <p:val>
                                            <p:strVal val="#ppt_x"/>
                                          </p:val>
                                        </p:tav>
                                      </p:tavLst>
                                    </p:anim>
                                    <p:anim calcmode="lin" valueType="num">
                                      <p:cBhvr>
                                        <p:cTn id="17" dur="900" decel="100000" fill="hold"/>
                                        <p:tgtEl>
                                          <p:spTgt spid="24986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98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4" grpId="0"/>
      <p:bldP spid="2498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a:extLst>
              <a:ext uri="{FF2B5EF4-FFF2-40B4-BE49-F238E27FC236}">
                <a16:creationId xmlns:a16="http://schemas.microsoft.com/office/drawing/2014/main" id="{B40013D8-B880-4814-BE69-5DFF140E6DCA}"/>
              </a:ext>
            </a:extLst>
          </p:cNvPr>
          <p:cNvGraphicFramePr>
            <a:graphicFrameLocks noChangeAspect="1"/>
          </p:cNvGraphicFramePr>
          <p:nvPr/>
        </p:nvGraphicFramePr>
        <p:xfrm>
          <a:off x="1835150" y="1341438"/>
          <a:ext cx="1368425" cy="1135062"/>
        </p:xfrm>
        <a:graphic>
          <a:graphicData uri="http://schemas.openxmlformats.org/presentationml/2006/ole">
            <mc:AlternateContent xmlns:mc="http://schemas.openxmlformats.org/markup-compatibility/2006">
              <mc:Choice xmlns:v="urn:schemas-microsoft-com:vml" Requires="v">
                <p:oleObj spid="_x0000_s250885" r:id="rId3" imgW="723586" imgH="596641" progId="Equation.3">
                  <p:embed/>
                </p:oleObj>
              </mc:Choice>
              <mc:Fallback>
                <p:oleObj r:id="rId3" imgW="723586" imgH="59664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341438"/>
                        <a:ext cx="1368425" cy="1135062"/>
                      </a:xfrm>
                      <a:prstGeom prst="rect">
                        <a:avLst/>
                      </a:prstGeom>
                      <a:solidFill>
                        <a:srgbClr val="CC99FF"/>
                      </a:solidFill>
                    </p:spPr>
                  </p:pic>
                </p:oleObj>
              </mc:Fallback>
            </mc:AlternateContent>
          </a:graphicData>
        </a:graphic>
      </p:graphicFrame>
      <p:sp>
        <p:nvSpPr>
          <p:cNvPr id="250884" name="Rectangle 4">
            <a:extLst>
              <a:ext uri="{FF2B5EF4-FFF2-40B4-BE49-F238E27FC236}">
                <a16:creationId xmlns:a16="http://schemas.microsoft.com/office/drawing/2014/main" id="{C693DC3C-419D-4929-990E-FF7C298E274B}"/>
              </a:ext>
            </a:extLst>
          </p:cNvPr>
          <p:cNvSpPr>
            <a:spLocks noChangeArrowheads="1"/>
          </p:cNvSpPr>
          <p:nvPr/>
        </p:nvSpPr>
        <p:spPr bwMode="auto">
          <a:xfrm>
            <a:off x="611188" y="2565400"/>
            <a:ext cx="793115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b="1" i="1">
                <a:latin typeface="Times New Roman" panose="02020603050405020304" pitchFamily="18" charset="0"/>
                <a:ea typeface="楷体_GB2312" pitchFamily="49" charset="-122"/>
              </a:rPr>
              <a:t> 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被定义为</a:t>
            </a:r>
            <a:r>
              <a:rPr lang="zh-CN" altLang="en-US" b="1">
                <a:solidFill>
                  <a:schemeClr val="hlink"/>
                </a:solidFill>
                <a:latin typeface="Times New Roman" panose="02020603050405020304" pitchFamily="18" charset="0"/>
                <a:ea typeface="楷体_GB2312" pitchFamily="49" charset="-122"/>
              </a:rPr>
              <a:t>玻尔第一速度</a:t>
            </a:r>
            <a:r>
              <a:rPr lang="zh-CN" altLang="en-US" b="1">
                <a:latin typeface="Times New Roman" panose="02020603050405020304" pitchFamily="18" charset="0"/>
                <a:ea typeface="楷体_GB2312" pitchFamily="49" charset="-122"/>
              </a:rPr>
              <a:t>。从此可知，电子在原子中运动的速度是光速的</a:t>
            </a:r>
            <a:r>
              <a:rPr lang="en-US" altLang="zh-CN" b="1">
                <a:latin typeface="Times New Roman" panose="02020603050405020304" pitchFamily="18" charset="0"/>
                <a:ea typeface="楷体_GB2312" pitchFamily="49" charset="-122"/>
              </a:rPr>
              <a:t>1/137</a:t>
            </a:r>
            <a:r>
              <a:rPr lang="zh-CN" altLang="en-US" b="1">
                <a:latin typeface="Times New Roman" panose="02020603050405020304" pitchFamily="18" charset="0"/>
                <a:ea typeface="楷体_GB2312" pitchFamily="49" charset="-122"/>
              </a:rPr>
              <a:t>，速度不大，一般不必考虑相对论修正。</a:t>
            </a:r>
          </a:p>
          <a:p>
            <a:pPr algn="just"/>
            <a:r>
              <a:rPr lang="zh-CN" altLang="en-US" b="1">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组合常数</a:t>
            </a:r>
            <a:r>
              <a:rPr lang="en-US" altLang="zh-CN" b="1" i="1">
                <a:solidFill>
                  <a:schemeClr val="hlink"/>
                </a:solidFill>
                <a:latin typeface="Times New Roman" panose="02020603050405020304" pitchFamily="18" charset="0"/>
                <a:ea typeface="楷体_GB2312" pitchFamily="49" charset="-122"/>
              </a:rPr>
              <a:t>hc</a:t>
            </a:r>
            <a:r>
              <a:rPr lang="zh-CN" altLang="en-US" b="1">
                <a:latin typeface="Times New Roman" panose="02020603050405020304" pitchFamily="18" charset="0"/>
                <a:ea typeface="楷体_GB2312" pitchFamily="49" charset="-122"/>
              </a:rPr>
              <a:t>是联系两种能量表达形式的桥梁。</a:t>
            </a:r>
            <a:r>
              <a:rPr lang="en-US" altLang="zh-CN" b="1" i="1">
                <a:latin typeface="Times New Roman" panose="02020603050405020304" pitchFamily="18" charset="0"/>
                <a:ea typeface="楷体_GB2312" pitchFamily="49" charset="-122"/>
              </a:rPr>
              <a:t>hc</a:t>
            </a:r>
            <a:r>
              <a:rPr lang="zh-CN" altLang="en-US" b="1">
                <a:latin typeface="Times New Roman" panose="02020603050405020304" pitchFamily="18" charset="0"/>
                <a:ea typeface="楷体_GB2312" pitchFamily="49" charset="-122"/>
              </a:rPr>
              <a:t>的量纲是线度与能量的乘积，这两个量正是任何一个体系的最重要的两个物理量；它们的乘积为常数，就意味着小的线度必然与高的能量相联系。</a:t>
            </a:r>
            <a:r>
              <a:rPr lang="en-US" altLang="zh-CN" b="1" i="1">
                <a:latin typeface="Times New Roman" panose="02020603050405020304" pitchFamily="18" charset="0"/>
                <a:ea typeface="楷体_GB2312" pitchFamily="49" charset="-122"/>
              </a:rPr>
              <a:t>e</a:t>
            </a:r>
            <a:r>
              <a:rPr lang="en-US" altLang="zh-CN" b="1" i="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起着同样的作用，它与</a:t>
            </a:r>
            <a:r>
              <a:rPr lang="en-US" altLang="zh-CN" b="1" i="1">
                <a:latin typeface="Times New Roman" panose="02020603050405020304" pitchFamily="18" charset="0"/>
                <a:ea typeface="楷体_GB2312" pitchFamily="49" charset="-122"/>
              </a:rPr>
              <a:t>hc</a:t>
            </a:r>
            <a:r>
              <a:rPr lang="zh-CN" altLang="en-US" b="1">
                <a:latin typeface="Times New Roman" panose="02020603050405020304" pitchFamily="18" charset="0"/>
                <a:ea typeface="楷体_GB2312" pitchFamily="49" charset="-122"/>
              </a:rPr>
              <a:t>是由精细结构常数联起来的。</a:t>
            </a:r>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84514D6A-EBB6-416B-A386-97D25E552F85}"/>
              </a:ext>
            </a:extLst>
          </p:cNvPr>
          <p:cNvSpPr>
            <a:spLocks noChangeArrowheads="1"/>
          </p:cNvSpPr>
          <p:nvPr/>
        </p:nvSpPr>
        <p:spPr bwMode="auto">
          <a:xfrm>
            <a:off x="755650" y="1557338"/>
            <a:ext cx="7848600"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从以上的讨论，我们看到氢原子的电子只能在一系列一定大小的、彼此分隔的轨道上运动；这样的轨道我们说是量子化的，具体地说，它的半径是量子化的，它的角动量是量子化的。相应的一系列原子能量值也是一定的、不连续的；这样的能量值也是量子化的。量子化是微观客体的特性。表达这些物理量的各公式中的</a:t>
            </a:r>
            <a:r>
              <a:rPr lang="en-US" altLang="zh-CN" b="1" i="1">
                <a:solidFill>
                  <a:schemeClr val="hlink"/>
                </a:solidFill>
                <a:latin typeface="Times New Roman" panose="02020603050405020304" pitchFamily="18" charset="0"/>
                <a:ea typeface="楷体_GB2312" pitchFamily="49" charset="-122"/>
              </a:rPr>
              <a:t>n</a:t>
            </a:r>
            <a:r>
              <a:rPr lang="zh-CN" altLang="en-US" b="1">
                <a:solidFill>
                  <a:schemeClr val="hlink"/>
                </a:solidFill>
                <a:latin typeface="Times New Roman" panose="02020603050405020304" pitchFamily="18" charset="0"/>
                <a:ea typeface="楷体_GB2312" pitchFamily="49" charset="-122"/>
              </a:rPr>
              <a:t>称为量子数</a:t>
            </a:r>
            <a:r>
              <a:rPr lang="zh-CN" altLang="en-US" b="1">
                <a:latin typeface="Times New Roman" panose="02020603050405020304" pitchFamily="18" charset="0"/>
                <a:ea typeface="楷体_GB2312" pitchFamily="49" charset="-122"/>
              </a:rPr>
              <a:t>。</a:t>
            </a:r>
          </a:p>
        </p:txBody>
      </p:sp>
    </p:spTree>
  </p:cSld>
  <p:clrMapOvr>
    <a:masterClrMapping/>
  </p:clrMapOvr>
  <p:transition spd="med">
    <p:circl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a:extLst>
              <a:ext uri="{FF2B5EF4-FFF2-40B4-BE49-F238E27FC236}">
                <a16:creationId xmlns:a16="http://schemas.microsoft.com/office/drawing/2014/main" id="{2AEC4E8D-3251-44C0-ABD6-6CC0D0475FFA}"/>
              </a:ext>
            </a:extLst>
          </p:cNvPr>
          <p:cNvSpPr>
            <a:spLocks noChangeArrowheads="1"/>
          </p:cNvSpPr>
          <p:nvPr/>
        </p:nvSpPr>
        <p:spPr bwMode="auto">
          <a:xfrm>
            <a:off x="684213" y="1341438"/>
            <a:ext cx="7920037"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latin typeface="Times New Roman" panose="02020603050405020304" pitchFamily="18" charset="0"/>
                <a:ea typeface="楷体_GB2312" pitchFamily="49" charset="-122"/>
              </a:rPr>
              <a:t>    E.</a:t>
            </a:r>
            <a:r>
              <a:rPr lang="zh-CN" altLang="en-US" sz="2800" b="1">
                <a:latin typeface="Times New Roman" panose="02020603050405020304" pitchFamily="18" charset="0"/>
                <a:ea typeface="楷体_GB2312" pitchFamily="49" charset="-122"/>
              </a:rPr>
              <a:t>氢原子能级和光谱</a:t>
            </a:r>
          </a:p>
          <a:p>
            <a:pPr algn="just"/>
            <a:endParaRPr lang="zh-CN" altLang="en-US" sz="2800"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利用前面的式子，可以算出：</a:t>
            </a:r>
          </a:p>
          <a:p>
            <a:pPr algn="just"/>
            <a:r>
              <a:rPr lang="zh-CN" altLang="en-US"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R</a:t>
            </a:r>
            <a:r>
              <a:rPr lang="en-US" altLang="zh-CN" b="1">
                <a:latin typeface="Times New Roman" panose="02020603050405020304" pitchFamily="18" charset="0"/>
                <a:ea typeface="楷体_GB2312" pitchFamily="49" charset="-122"/>
              </a:rPr>
              <a:t>=1.09737315×10</a:t>
            </a:r>
            <a:r>
              <a:rPr lang="en-US" altLang="zh-CN" b="1" baseline="30000">
                <a:latin typeface="Times New Roman" panose="02020603050405020304" pitchFamily="18" charset="0"/>
                <a:ea typeface="楷体_GB2312" pitchFamily="49" charset="-122"/>
              </a:rPr>
              <a:t>7</a:t>
            </a:r>
            <a:r>
              <a:rPr lang="en-US" altLang="zh-CN" b="1">
                <a:latin typeface="Times New Roman" panose="02020603050405020304" pitchFamily="18" charset="0"/>
                <a:ea typeface="楷体_GB2312" pitchFamily="49" charset="-122"/>
              </a:rPr>
              <a:t>m</a:t>
            </a:r>
            <a:r>
              <a:rPr lang="en-US" altLang="zh-CN" b="1" baseline="30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它与实验值</a:t>
            </a:r>
          </a:p>
          <a:p>
            <a:pPr algn="just" eaLnBrk="0" hangingPunct="0"/>
            <a:r>
              <a:rPr lang="zh-CN" altLang="en-US"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R</a:t>
            </a:r>
            <a:r>
              <a:rPr lang="en-US" altLang="zh-CN" b="1" i="1" baseline="-30000">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=1.0967758×10</a:t>
            </a:r>
            <a:r>
              <a:rPr lang="en-US" altLang="zh-CN" b="1" baseline="30000">
                <a:latin typeface="Times New Roman" panose="02020603050405020304" pitchFamily="18" charset="0"/>
                <a:ea typeface="楷体_GB2312" pitchFamily="49" charset="-122"/>
              </a:rPr>
              <a:t>7</a:t>
            </a:r>
            <a:r>
              <a:rPr lang="en-US" altLang="zh-CN" b="1">
                <a:latin typeface="Times New Roman" panose="02020603050405020304" pitchFamily="18" charset="0"/>
                <a:ea typeface="楷体_GB2312" pitchFamily="49" charset="-122"/>
              </a:rPr>
              <a:t>m</a:t>
            </a:r>
            <a:r>
              <a:rPr lang="en-US" altLang="zh-CN" b="1" baseline="30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                                    </a:t>
            </a:r>
          </a:p>
          <a:p>
            <a:pPr algn="just" eaLnBrk="0" hangingPunct="0"/>
            <a:r>
              <a:rPr lang="zh-CN" altLang="en-US" b="1">
                <a:latin typeface="Times New Roman" panose="02020603050405020304" pitchFamily="18" charset="0"/>
                <a:ea typeface="楷体_GB2312" pitchFamily="49" charset="-122"/>
              </a:rPr>
              <a:t>符合得很好，因而里德伯常数首次得到了理论的解释。理论与实验已很一致；理论很圆满地说明了事实，它对原子内部情况的揭示获得了显著的成功。但是两数值毕竟还稍有差别。这决不是由于实验误差所造成的，还要求进一步补充理论，加以说明。关于这个问题不久就要讨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2931">
                                            <p:txEl>
                                              <p:pRg st="2" end="2"/>
                                            </p:txEl>
                                          </p:spTgt>
                                        </p:tgtEl>
                                        <p:attrNameLst>
                                          <p:attrName>style.visibility</p:attrName>
                                        </p:attrNameLst>
                                      </p:cBhvr>
                                      <p:to>
                                        <p:strVal val="visible"/>
                                      </p:to>
                                    </p:set>
                                    <p:animEffect transition="in" filter="wipe(up)">
                                      <p:cBhvr>
                                        <p:cTn id="7" dur="500"/>
                                        <p:tgtEl>
                                          <p:spTgt spid="252931">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52931">
                                            <p:txEl>
                                              <p:pRg st="3" end="3"/>
                                            </p:txEl>
                                          </p:spTgt>
                                        </p:tgtEl>
                                        <p:attrNameLst>
                                          <p:attrName>style.visibility</p:attrName>
                                        </p:attrNameLst>
                                      </p:cBhvr>
                                      <p:to>
                                        <p:strVal val="visible"/>
                                      </p:to>
                                    </p:set>
                                    <p:animEffect transition="in" filter="wipe(up)">
                                      <p:cBhvr>
                                        <p:cTn id="10" dur="500"/>
                                        <p:tgtEl>
                                          <p:spTgt spid="252931">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52931">
                                            <p:txEl>
                                              <p:pRg st="4" end="4"/>
                                            </p:txEl>
                                          </p:spTgt>
                                        </p:tgtEl>
                                        <p:attrNameLst>
                                          <p:attrName>style.visibility</p:attrName>
                                        </p:attrNameLst>
                                      </p:cBhvr>
                                      <p:to>
                                        <p:strVal val="visible"/>
                                      </p:to>
                                    </p:set>
                                    <p:animEffect transition="in" filter="wipe(up)">
                                      <p:cBhvr>
                                        <p:cTn id="13" dur="500"/>
                                        <p:tgtEl>
                                          <p:spTgt spid="252931">
                                            <p:txEl>
                                              <p:pRg st="4" end="4"/>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52931">
                                            <p:txEl>
                                              <p:pRg st="5" end="5"/>
                                            </p:txEl>
                                          </p:spTgt>
                                        </p:tgtEl>
                                        <p:attrNameLst>
                                          <p:attrName>style.visibility</p:attrName>
                                        </p:attrNameLst>
                                      </p:cBhvr>
                                      <p:to>
                                        <p:strVal val="visible"/>
                                      </p:to>
                                    </p:set>
                                    <p:animEffect transition="in" filter="wipe(up)">
                                      <p:cBhvr>
                                        <p:cTn id="16" dur="500"/>
                                        <p:tgtEl>
                                          <p:spTgt spid="252931">
                                            <p:txEl>
                                              <p:pRg st="5" end="5"/>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252931">
                                            <p:txEl>
                                              <p:pRg st="6" end="6"/>
                                            </p:txEl>
                                          </p:spTgt>
                                        </p:tgtEl>
                                        <p:attrNameLst>
                                          <p:attrName>style.visibility</p:attrName>
                                        </p:attrNameLst>
                                      </p:cBhvr>
                                      <p:to>
                                        <p:strVal val="visible"/>
                                      </p:to>
                                    </p:set>
                                    <p:animEffect transition="in" filter="wipe(up)">
                                      <p:cBhvr>
                                        <p:cTn id="19" dur="500"/>
                                        <p:tgtEl>
                                          <p:spTgt spid="252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D6A5C29A-B1B6-4114-9A39-D0F0291D03BA}"/>
              </a:ext>
            </a:extLst>
          </p:cNvPr>
          <p:cNvSpPr>
            <a:spLocks noGrp="1" noChangeArrowheads="1"/>
          </p:cNvSpPr>
          <p:nvPr>
            <p:ph type="body" sz="half" idx="1"/>
          </p:nvPr>
        </p:nvSpPr>
        <p:spPr>
          <a:xfrm>
            <a:off x="684213" y="1268413"/>
            <a:ext cx="7920037" cy="5589587"/>
          </a:xfrm>
        </p:spPr>
        <p:txBody>
          <a:bodyPr/>
          <a:lstStyle/>
          <a:p>
            <a:pPr algn="just">
              <a:buFont typeface="Wingdings" panose="05000000000000000000" pitchFamily="2" charset="2"/>
              <a:buNone/>
            </a:pPr>
            <a:r>
              <a:rPr lang="zh-CN" altLang="en-US" sz="2400">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所有物体都能发射热辐射，而热辐射与光辐射一样，都是一定频率范围内的电磁波。炼钢的好坏常取决于炉内温强度分布</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即不同波长（颜色）对应的辐射强度，依此来把握炼钢时机。类似地，在天文学中，人们靠辐射的强度分布来判断星体表面的温度。冶金学和天文学等方面的需要，大大推动了对热辐射研究。</a:t>
            </a: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1859</a:t>
            </a:r>
            <a:r>
              <a:rPr lang="zh-CN" altLang="en-US" sz="2800" b="1">
                <a:latin typeface="Times New Roman" panose="02020603050405020304" pitchFamily="18" charset="0"/>
                <a:ea typeface="楷体_GB2312" pitchFamily="49" charset="-122"/>
              </a:rPr>
              <a:t>年，基尔霍夫（</a:t>
            </a:r>
            <a:r>
              <a:rPr lang="en-US" altLang="zh-CN" sz="2800" b="1">
                <a:latin typeface="Times New Roman" panose="02020603050405020304" pitchFamily="18" charset="0"/>
                <a:ea typeface="楷体_GB2312" pitchFamily="49" charset="-122"/>
              </a:rPr>
              <a:t>G.R.Kirchhoff</a:t>
            </a:r>
            <a:r>
              <a:rPr lang="zh-CN" altLang="en-US"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cs typeface="Times New Roman" panose="02020603050405020304" pitchFamily="18" charset="0"/>
              </a:rPr>
              <a:t> </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1983</a:t>
            </a:r>
            <a:r>
              <a:rPr lang="zh-CN" altLang="en-US" sz="2800" b="1">
                <a:latin typeface="Times New Roman" panose="02020603050405020304" pitchFamily="18" charset="0"/>
                <a:ea typeface="楷体_GB2312" pitchFamily="49" charset="-122"/>
              </a:rPr>
              <a:t>年，维恩（</a:t>
            </a:r>
            <a:r>
              <a:rPr lang="en-US" altLang="zh-CN" sz="2800" b="1">
                <a:latin typeface="Times New Roman" panose="02020603050405020304" pitchFamily="18" charset="0"/>
                <a:ea typeface="楷体_GB2312" pitchFamily="49" charset="-122"/>
              </a:rPr>
              <a:t>W.Wien 1864</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1928</a:t>
            </a:r>
            <a:r>
              <a:rPr lang="zh-CN" altLang="en-US" sz="2800" b="1">
                <a:latin typeface="Times New Roman" panose="02020603050405020304" pitchFamily="18" charset="0"/>
                <a:ea typeface="楷体_GB2312" pitchFamily="49" charset="-122"/>
              </a:rPr>
              <a:t>）</a:t>
            </a:r>
            <a:r>
              <a:rPr lang="zh-CN" altLang="en-US" sz="2800" b="1">
                <a:solidFill>
                  <a:srgbClr val="FF0000"/>
                </a:solidFill>
                <a:latin typeface="Times New Roman" panose="02020603050405020304" pitchFamily="18" charset="0"/>
                <a:ea typeface="楷体_GB2312" pitchFamily="49" charset="-122"/>
              </a:rPr>
              <a:t>高频</a:t>
            </a:r>
            <a:r>
              <a:rPr lang="zh-CN" altLang="en-US" sz="2800" b="1">
                <a:latin typeface="Times New Roman" panose="02020603050405020304" pitchFamily="18" charset="0"/>
                <a:ea typeface="楷体_GB2312" pitchFamily="49" charset="-122"/>
              </a:rPr>
              <a:t> </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1899</a:t>
            </a:r>
            <a:r>
              <a:rPr lang="zh-CN" altLang="en-US" sz="2800" b="1">
                <a:latin typeface="Times New Roman" panose="02020603050405020304" pitchFamily="18" charset="0"/>
                <a:ea typeface="楷体_GB2312" pitchFamily="49" charset="-122"/>
              </a:rPr>
              <a:t>年，瑞利（</a:t>
            </a:r>
            <a:r>
              <a:rPr lang="en-US" altLang="zh-CN" sz="2800" b="1">
                <a:latin typeface="Times New Roman" panose="02020603050405020304" pitchFamily="18" charset="0"/>
                <a:ea typeface="楷体_GB2312" pitchFamily="49" charset="-122"/>
              </a:rPr>
              <a:t>J.W.S.Rayleigh 1842</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1919</a:t>
            </a:r>
            <a:r>
              <a:rPr lang="zh-CN" altLang="en-US" sz="2800" b="1">
                <a:latin typeface="Times New Roman" panose="02020603050405020304" pitchFamily="18" charset="0"/>
                <a:ea typeface="楷体_GB2312" pitchFamily="49" charset="-122"/>
              </a:rPr>
              <a:t>）</a:t>
            </a:r>
            <a:endParaRPr lang="zh-CN" altLang="en-US" sz="2800" b="1">
              <a:solidFill>
                <a:srgbClr val="FF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金斯（</a:t>
            </a:r>
            <a:r>
              <a:rPr lang="en-US" altLang="zh-CN" sz="2800" b="1">
                <a:latin typeface="Times New Roman" panose="02020603050405020304" pitchFamily="18" charset="0"/>
                <a:ea typeface="楷体_GB2312" pitchFamily="49" charset="-122"/>
              </a:rPr>
              <a:t>J.H.Jeans 1877</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1946</a:t>
            </a:r>
            <a:r>
              <a:rPr lang="zh-CN" altLang="en-US" sz="2800" b="1">
                <a:latin typeface="Times New Roman" panose="02020603050405020304" pitchFamily="18" charset="0"/>
                <a:ea typeface="楷体_GB2312" pitchFamily="49" charset="-122"/>
              </a:rPr>
              <a:t>）</a:t>
            </a:r>
            <a:r>
              <a:rPr lang="zh-CN" altLang="en-US" sz="2800" b="1">
                <a:solidFill>
                  <a:srgbClr val="FF0000"/>
                </a:solidFill>
                <a:latin typeface="Times New Roman" panose="02020603050405020304" pitchFamily="18" charset="0"/>
                <a:ea typeface="楷体_GB2312" pitchFamily="49" charset="-122"/>
              </a:rPr>
              <a:t>低频</a:t>
            </a:r>
          </a:p>
        </p:txBody>
      </p:sp>
      <p:graphicFrame>
        <p:nvGraphicFramePr>
          <p:cNvPr id="207875" name="Object 3">
            <a:extLst>
              <a:ext uri="{FF2B5EF4-FFF2-40B4-BE49-F238E27FC236}">
                <a16:creationId xmlns:a16="http://schemas.microsoft.com/office/drawing/2014/main" id="{5EDC9479-B9BE-46D1-91E3-3D778E69A706}"/>
              </a:ext>
            </a:extLst>
          </p:cNvPr>
          <p:cNvGraphicFramePr>
            <a:graphicFrameLocks noChangeAspect="1"/>
          </p:cNvGraphicFramePr>
          <p:nvPr>
            <p:ph sz="half" idx="2"/>
          </p:nvPr>
        </p:nvGraphicFramePr>
        <p:xfrm>
          <a:off x="6804025" y="4005263"/>
          <a:ext cx="1290638" cy="504825"/>
        </p:xfrm>
        <a:graphic>
          <a:graphicData uri="http://schemas.openxmlformats.org/presentationml/2006/ole">
            <mc:AlternateContent xmlns:mc="http://schemas.openxmlformats.org/markup-compatibility/2006">
              <mc:Choice xmlns:v="urn:schemas-microsoft-com:vml" Requires="v">
                <p:oleObj spid="_x0000_s207878" name="公式" r:id="rId3" imgW="520560" imgH="203040" progId="Equation.3">
                  <p:embed/>
                </p:oleObj>
              </mc:Choice>
              <mc:Fallback>
                <p:oleObj name="公式" r:id="rId3" imgW="52056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4005263"/>
                        <a:ext cx="1290638" cy="50482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9713A390-9549-4E09-A941-79DB2A059065}"/>
              </a:ext>
            </a:extLst>
          </p:cNvPr>
          <p:cNvSpPr>
            <a:spLocks noGrp="1" noChangeArrowheads="1"/>
          </p:cNvSpPr>
          <p:nvPr>
            <p:ph type="body" idx="1"/>
          </p:nvPr>
        </p:nvSpPr>
        <p:spPr>
          <a:xfrm>
            <a:off x="395288" y="1341438"/>
            <a:ext cx="8208962" cy="4754562"/>
          </a:xfrm>
        </p:spPr>
        <p:txBody>
          <a:bodyPr/>
          <a:lstStyle/>
          <a:p>
            <a:pPr algn="just">
              <a:lnSpc>
                <a:spcPct val="110000"/>
              </a:lnSpc>
              <a:buFont typeface="Wingdings" panose="05000000000000000000" pitchFamily="2" charset="2"/>
              <a:buNone/>
            </a:pPr>
            <a:r>
              <a:rPr lang="zh-CN" altLang="en-US">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用图可以把氢原子可能的轨道</a:t>
            </a:r>
            <a:r>
              <a:rPr lang="en-US" altLang="zh-CN" sz="2400" b="1" i="1">
                <a:latin typeface="Times New Roman" panose="02020603050405020304" pitchFamily="18" charset="0"/>
                <a:ea typeface="楷体_GB2312" pitchFamily="49" charset="-122"/>
              </a:rPr>
              <a:t>r</a:t>
            </a:r>
            <a:r>
              <a:rPr lang="en-US" altLang="zh-CN" sz="2400" b="1" i="1" baseline="-30000">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和可能的能量</a:t>
            </a:r>
            <a:r>
              <a:rPr lang="en-US" altLang="zh-CN" sz="2400" b="1" i="1">
                <a:latin typeface="Times New Roman" panose="02020603050405020304" pitchFamily="18" charset="0"/>
                <a:ea typeface="楷体_GB2312" pitchFamily="49" charset="-122"/>
              </a:rPr>
              <a:t>E</a:t>
            </a:r>
            <a:r>
              <a:rPr lang="en-US" altLang="zh-CN" sz="2400" b="1" i="1" baseline="-30000">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表示出来，原子的</a:t>
            </a:r>
            <a:r>
              <a:rPr lang="zh-CN" altLang="en-US" sz="2400" b="1">
                <a:solidFill>
                  <a:srgbClr val="FF0000"/>
                </a:solidFill>
                <a:latin typeface="Times New Roman" panose="02020603050405020304" pitchFamily="18" charset="0"/>
                <a:ea typeface="楷体_GB2312" pitchFamily="49" charset="-122"/>
              </a:rPr>
              <a:t>能级图</a:t>
            </a:r>
            <a:r>
              <a:rPr lang="zh-CN" altLang="en-US" sz="2400" b="1">
                <a:latin typeface="Times New Roman" panose="02020603050405020304" pitchFamily="18" charset="0"/>
                <a:ea typeface="楷体_GB2312" pitchFamily="49" charset="-122"/>
              </a:rPr>
              <a:t>中每一条横线代表一个能级，横线之间的距离表示能级的间隔，即能差。在使用能级图时必须注意：能量越大，波长越短；能量可以直接相加或相减，但波长却不能直接加减。两图中每一能级与轨道的对应关系以同一量子数</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表示出来。由推得的公式可知，轨道半径与</a:t>
            </a:r>
            <a:r>
              <a:rPr lang="en-US" altLang="zh-CN" sz="2400" b="1" i="1">
                <a:latin typeface="Times New Roman" panose="02020603050405020304" pitchFamily="18" charset="0"/>
                <a:ea typeface="楷体_GB2312" pitchFamily="49" charset="-122"/>
              </a:rPr>
              <a:t>n</a:t>
            </a:r>
            <a:r>
              <a:rPr lang="en-US" altLang="zh-CN" sz="2400" b="1" i="1" baseline="30000">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成正比，而能量的绝对值与</a:t>
            </a:r>
            <a:r>
              <a:rPr lang="en-US" altLang="zh-CN" sz="2400" b="1" i="1">
                <a:latin typeface="Times New Roman" panose="02020603050405020304" pitchFamily="18" charset="0"/>
                <a:ea typeface="楷体_GB2312" pitchFamily="49" charset="-122"/>
              </a:rPr>
              <a:t>n</a:t>
            </a:r>
            <a:r>
              <a:rPr lang="en-US" altLang="zh-CN" sz="2400" b="1" i="1" baseline="30000">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成反比。当时</a:t>
            </a:r>
            <a:r>
              <a:rPr lang="en-US" altLang="zh-CN" sz="2400" b="1" i="1">
                <a:latin typeface="Times New Roman" panose="02020603050405020304" pitchFamily="18" charset="0"/>
                <a:ea typeface="楷体_GB2312" pitchFamily="49" charset="-122"/>
              </a:rPr>
              <a:t>n</a:t>
            </a:r>
            <a:r>
              <a:rPr lang="en-US" altLang="en-US"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r</a:t>
            </a:r>
            <a:r>
              <a:rPr lang="en-US" altLang="zh-CN" sz="2400" b="1" i="1" baseline="-25000">
                <a:latin typeface="Times New Roman" panose="02020603050405020304" pitchFamily="18" charset="0"/>
                <a:ea typeface="楷体_GB2312" pitchFamily="49" charset="-122"/>
              </a:rPr>
              <a:t>n</a:t>
            </a:r>
            <a:r>
              <a:rPr lang="en-US" altLang="en-US"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，而</a:t>
            </a:r>
            <a:r>
              <a:rPr lang="en-US" altLang="zh-CN" sz="2400" b="1" i="1">
                <a:latin typeface="Times New Roman" panose="02020603050405020304" pitchFamily="18" charset="0"/>
                <a:ea typeface="楷体_GB2312" pitchFamily="49" charset="-122"/>
              </a:rPr>
              <a:t>E</a:t>
            </a:r>
            <a:r>
              <a:rPr lang="en-US" altLang="zh-CN" sz="2400" b="1" i="1" baseline="-25000">
                <a:latin typeface="Times New Roman" panose="02020603050405020304" pitchFamily="18" charset="0"/>
                <a:ea typeface="楷体_GB2312" pitchFamily="49" charset="-122"/>
              </a:rPr>
              <a:t>n</a:t>
            </a:r>
            <a:r>
              <a:rPr lang="en-US"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0</a:t>
            </a:r>
            <a:r>
              <a:rPr lang="zh-CN" altLang="en-US" sz="2400" b="1">
                <a:latin typeface="Times New Roman" panose="02020603050405020304" pitchFamily="18" charset="0"/>
                <a:ea typeface="楷体_GB2312" pitchFamily="49" charset="-122"/>
              </a:rPr>
              <a:t>。又邻近轨道的间距随</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的增加而增加，而邻近的能级的间隔随</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的增加而渐减，趋近于零。</a:t>
            </a:r>
          </a:p>
        </p:txBody>
      </p:sp>
    </p:spTree>
  </p:cSld>
  <p:clrMapOvr>
    <a:masterClrMapping/>
  </p:clrMapOvr>
  <p:transition>
    <p:circl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84" name="Picture 8" descr="11">
            <a:extLst>
              <a:ext uri="{FF2B5EF4-FFF2-40B4-BE49-F238E27FC236}">
                <a16:creationId xmlns:a16="http://schemas.microsoft.com/office/drawing/2014/main" id="{EF2AC95A-F748-4EA4-B884-1E1BE4F8E71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8888" y="1111250"/>
            <a:ext cx="6481762" cy="574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4984"/>
                                        </p:tgtEl>
                                        <p:attrNameLst>
                                          <p:attrName>style.visibility</p:attrName>
                                        </p:attrNameLst>
                                      </p:cBhvr>
                                      <p:to>
                                        <p:strVal val="visible"/>
                                      </p:to>
                                    </p:set>
                                    <p:anim calcmode="lin" valueType="num">
                                      <p:cBhvr>
                                        <p:cTn id="7" dur="500" fill="hold"/>
                                        <p:tgtEl>
                                          <p:spTgt spid="254984"/>
                                        </p:tgtEl>
                                        <p:attrNameLst>
                                          <p:attrName>ppt_w</p:attrName>
                                        </p:attrNameLst>
                                      </p:cBhvr>
                                      <p:tavLst>
                                        <p:tav tm="0">
                                          <p:val>
                                            <p:fltVal val="0"/>
                                          </p:val>
                                        </p:tav>
                                        <p:tav tm="100000">
                                          <p:val>
                                            <p:strVal val="#ppt_w"/>
                                          </p:val>
                                        </p:tav>
                                      </p:tavLst>
                                    </p:anim>
                                    <p:anim calcmode="lin" valueType="num">
                                      <p:cBhvr>
                                        <p:cTn id="8" dur="500" fill="hold"/>
                                        <p:tgtEl>
                                          <p:spTgt spid="2549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343047" r:id="rId2" imgW="9142857" imgH="6857143"/>
        </mc:Choice>
        <mc:Fallback>
          <p:control r:id="rId2" imgW="9142857" imgH="6857143">
            <p:pic>
              <p:nvPicPr>
                <p:cNvPr id="343044" name="ShockwaveFlash1">
                  <a:extLst>
                    <a:ext uri="{FF2B5EF4-FFF2-40B4-BE49-F238E27FC236}">
                      <a16:creationId xmlns:a16="http://schemas.microsoft.com/office/drawing/2014/main" id="{DDB1F435-4C82-4C9D-872D-E620B4656E69}"/>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a:extLst>
              <a:ext uri="{FF2B5EF4-FFF2-40B4-BE49-F238E27FC236}">
                <a16:creationId xmlns:a16="http://schemas.microsoft.com/office/drawing/2014/main" id="{6CE739ED-B94D-4FD2-B347-3082FCE47D1C}"/>
              </a:ext>
            </a:extLst>
          </p:cNvPr>
          <p:cNvSpPr>
            <a:spLocks noGrp="1" noChangeArrowheads="1"/>
          </p:cNvSpPr>
          <p:nvPr>
            <p:ph type="body" idx="1"/>
          </p:nvPr>
        </p:nvSpPr>
        <p:spPr>
          <a:xfrm>
            <a:off x="468313" y="1341438"/>
            <a:ext cx="8135937" cy="5129212"/>
          </a:xfrm>
        </p:spPr>
        <p:txBody>
          <a:bodyPr/>
          <a:lstStyle/>
          <a:p>
            <a:pPr algn="just">
              <a:lnSpc>
                <a:spcPct val="90000"/>
              </a:lnSpc>
              <a:buFont typeface="Wingdings" panose="05000000000000000000" pitchFamily="2" charset="2"/>
              <a:buNone/>
            </a:pPr>
            <a:r>
              <a:rPr lang="en-US" altLang="zh-CN" sz="2800" b="1">
                <a:latin typeface="Times New Roman" panose="02020603050405020304" pitchFamily="18" charset="0"/>
                <a:ea typeface="楷体_GB2312" pitchFamily="49" charset="-122"/>
              </a:rPr>
              <a:t>         F</a:t>
            </a:r>
            <a:r>
              <a:rPr lang="zh-CN" altLang="en-US" sz="2800" b="1">
                <a:latin typeface="Times New Roman" panose="02020603050405020304" pitchFamily="18" charset="0"/>
                <a:ea typeface="楷体_GB2312" pitchFamily="49" charset="-122"/>
              </a:rPr>
              <a:t>．非量子化的状态与连续光谱</a:t>
            </a:r>
            <a:r>
              <a:rPr lang="zh-CN" altLang="en-US" sz="2400">
                <a:latin typeface="Times New Roman" panose="02020603050405020304" pitchFamily="18" charset="0"/>
                <a:ea typeface="楷体_GB2312" pitchFamily="49" charset="-122"/>
              </a:rPr>
              <a:t> </a:t>
            </a:r>
          </a:p>
          <a:p>
            <a:pPr algn="just">
              <a:lnSpc>
                <a:spcPct val="90000"/>
              </a:lnSpc>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以上讨论的是量子化的状态和不连续的线状光谱。其中把</a:t>
            </a:r>
            <a:r>
              <a:rPr lang="en-US" altLang="zh-CN" sz="2400" b="1" i="1">
                <a:latin typeface="Times New Roman" panose="02020603050405020304" pitchFamily="18" charset="0"/>
                <a:ea typeface="楷体_GB2312" pitchFamily="49" charset="-122"/>
              </a:rPr>
              <a:t>r</a:t>
            </a:r>
            <a:r>
              <a:rPr lang="zh-CN" altLang="en-US" sz="2400" b="1">
                <a:latin typeface="Times New Roman" panose="02020603050405020304" pitchFamily="18" charset="0"/>
                <a:ea typeface="楷体_GB2312" pitchFamily="49" charset="-122"/>
              </a:rPr>
              <a:t>无穷大时定为势能零点，则量子化的能量是负的，最大的量子化能量是零。那么，有没有能量是正的情况呢？实验证明有这样情况。在巴耳末系的系限之外接着有一个连续带，它是一些具有正的能量的原子产生的。当电子远离原子核时，具有动能（是正值），这时势能是几乎为零，所以总能就等于动能。当电子向原子核接近时，它的轨道按照经典力学是一个双曲线的一支，轨道是无限不闭合的，如图所示。在这轨道上任何点的能量等于电子离原子核很远时的能量，是正值，可以写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58051">
                                            <p:txEl>
                                              <p:pRg st="2" end="2"/>
                                            </p:txEl>
                                          </p:spTgt>
                                        </p:tgtEl>
                                        <p:attrNameLst>
                                          <p:attrName>style.visibility</p:attrName>
                                        </p:attrNameLst>
                                      </p:cBhvr>
                                      <p:to>
                                        <p:strVal val="visible"/>
                                      </p:to>
                                    </p:set>
                                    <p:animEffect transition="in" filter="fade">
                                      <p:cBhvr>
                                        <p:cTn id="7" dur="1000"/>
                                        <p:tgtEl>
                                          <p:spTgt spid="258051">
                                            <p:txEl>
                                              <p:pRg st="2" end="2"/>
                                            </p:txEl>
                                          </p:spTgt>
                                        </p:tgtEl>
                                      </p:cBhvr>
                                    </p:animEffect>
                                    <p:anim calcmode="lin" valueType="num">
                                      <p:cBhvr>
                                        <p:cTn id="8" dur="10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5805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58051">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075" name="Object 3">
            <a:extLst>
              <a:ext uri="{FF2B5EF4-FFF2-40B4-BE49-F238E27FC236}">
                <a16:creationId xmlns:a16="http://schemas.microsoft.com/office/drawing/2014/main" id="{DC5C90C7-3608-4446-94DF-13F7368F9A56}"/>
              </a:ext>
            </a:extLst>
          </p:cNvPr>
          <p:cNvGraphicFramePr>
            <a:graphicFrameLocks noChangeAspect="1"/>
          </p:cNvGraphicFramePr>
          <p:nvPr/>
        </p:nvGraphicFramePr>
        <p:xfrm>
          <a:off x="1125538" y="1403350"/>
          <a:ext cx="4225925" cy="1114425"/>
        </p:xfrm>
        <a:graphic>
          <a:graphicData uri="http://schemas.openxmlformats.org/presentationml/2006/ole">
            <mc:AlternateContent xmlns:mc="http://schemas.openxmlformats.org/markup-compatibility/2006">
              <mc:Choice xmlns:v="urn:schemas-microsoft-com:vml" Requires="v">
                <p:oleObj spid="_x0000_s259079" name="公式" r:id="rId3" imgW="2806560" imgH="749160" progId="Equation.3">
                  <p:embed/>
                </p:oleObj>
              </mc:Choice>
              <mc:Fallback>
                <p:oleObj name="公式" r:id="rId3" imgW="2806560" imgH="7491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538" y="1403350"/>
                        <a:ext cx="4225925" cy="1114425"/>
                      </a:xfrm>
                      <a:prstGeom prst="rect">
                        <a:avLst/>
                      </a:prstGeom>
                      <a:solidFill>
                        <a:srgbClr val="CCFFCC"/>
                      </a:solidFill>
                    </p:spPr>
                  </p:pic>
                </p:oleObj>
              </mc:Fallback>
            </mc:AlternateContent>
          </a:graphicData>
        </a:graphic>
      </p:graphicFrame>
      <p:pic>
        <p:nvPicPr>
          <p:cNvPr id="259077" name="Picture 5" descr="69-1">
            <a:extLst>
              <a:ext uri="{FF2B5EF4-FFF2-40B4-BE49-F238E27FC236}">
                <a16:creationId xmlns:a16="http://schemas.microsoft.com/office/drawing/2014/main" id="{A697CB43-2254-45B3-833E-8C349D8EF8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781300"/>
            <a:ext cx="3906838" cy="3603625"/>
          </a:xfrm>
          <a:prstGeom prst="rect">
            <a:avLst/>
          </a:prstGeom>
          <a:noFill/>
          <a:extLst>
            <a:ext uri="{909E8E84-426E-40DD-AFC4-6F175D3DCCD1}">
              <a14:hiddenFill xmlns:a14="http://schemas.microsoft.com/office/drawing/2010/main">
                <a:solidFill>
                  <a:srgbClr val="FFFFFF"/>
                </a:solidFill>
              </a14:hiddenFill>
            </a:ext>
          </a:extLst>
        </p:spPr>
      </p:pic>
      <p:sp>
        <p:nvSpPr>
          <p:cNvPr id="259078" name="Rectangle 6">
            <a:extLst>
              <a:ext uri="{FF2B5EF4-FFF2-40B4-BE49-F238E27FC236}">
                <a16:creationId xmlns:a16="http://schemas.microsoft.com/office/drawing/2014/main" id="{F4ABB94E-61A8-47FE-B16B-3F05A48CEB55}"/>
              </a:ext>
            </a:extLst>
          </p:cNvPr>
          <p:cNvSpPr>
            <a:spLocks noChangeArrowheads="1"/>
          </p:cNvSpPr>
          <p:nvPr/>
        </p:nvSpPr>
        <p:spPr bwMode="auto">
          <a:xfrm>
            <a:off x="5219700" y="2636838"/>
            <a:ext cx="3429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这个能量不是量子化的，可以是任何正值，这是因为：能量</a:t>
            </a:r>
            <a:r>
              <a:rPr lang="en-US" altLang="zh-CN" b="1" i="1">
                <a:solidFill>
                  <a:schemeClr val="hlink"/>
                </a:solidFill>
                <a:latin typeface="Times New Roman" panose="02020603050405020304" pitchFamily="18" charset="0"/>
                <a:ea typeface="楷体_GB2312" pitchFamily="49" charset="-122"/>
              </a:rPr>
              <a:t>E&gt;0</a:t>
            </a:r>
            <a:r>
              <a:rPr lang="zh-CN" altLang="en-US" b="1">
                <a:latin typeface="Times New Roman" panose="02020603050405020304" pitchFamily="18" charset="0"/>
                <a:ea typeface="楷体_GB2312" pitchFamily="49" charset="-122"/>
              </a:rPr>
              <a:t>的轨道不会闭合。而非周期性的运动是没有量子化的。</a:t>
            </a:r>
          </a:p>
          <a:p>
            <a:pPr algn="l" eaLnBrk="0" hangingPunct="0"/>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7379C1E2-26C5-4B40-8C16-C6FB5854F661}"/>
              </a:ext>
            </a:extLst>
          </p:cNvPr>
          <p:cNvSpPr>
            <a:spLocks noChangeArrowheads="1"/>
          </p:cNvSpPr>
          <p:nvPr/>
        </p:nvSpPr>
        <p:spPr bwMode="auto">
          <a:xfrm>
            <a:off x="395288" y="1196975"/>
            <a:ext cx="8462962"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如果电子从这个非量子化轨道跃迁到一个量子化的轨道，原子就要发射一个光子，其能量是：</a:t>
            </a:r>
            <a:endParaRPr lang="zh-CN" altLang="en-US" b="1">
              <a:latin typeface="Times New Roman" panose="02020603050405020304" pitchFamily="18" charset="0"/>
            </a:endParaRPr>
          </a:p>
        </p:txBody>
      </p:sp>
      <p:graphicFrame>
        <p:nvGraphicFramePr>
          <p:cNvPr id="260100" name="Object 4">
            <a:extLst>
              <a:ext uri="{FF2B5EF4-FFF2-40B4-BE49-F238E27FC236}">
                <a16:creationId xmlns:a16="http://schemas.microsoft.com/office/drawing/2014/main" id="{74CCF906-01E9-4833-9B1D-59A1F7FCB1A1}"/>
              </a:ext>
            </a:extLst>
          </p:cNvPr>
          <p:cNvGraphicFramePr>
            <a:graphicFrameLocks noChangeAspect="1"/>
          </p:cNvGraphicFramePr>
          <p:nvPr/>
        </p:nvGraphicFramePr>
        <p:xfrm>
          <a:off x="1331913" y="2420938"/>
          <a:ext cx="4319587" cy="987425"/>
        </p:xfrm>
        <a:graphic>
          <a:graphicData uri="http://schemas.openxmlformats.org/presentationml/2006/ole">
            <mc:AlternateContent xmlns:mc="http://schemas.openxmlformats.org/markup-compatibility/2006">
              <mc:Choice xmlns:v="urn:schemas-microsoft-com:vml" Requires="v">
                <p:oleObj spid="_x0000_s260103" name="公式" r:id="rId3" imgW="2793960" imgH="647640" progId="Equation.3">
                  <p:embed/>
                </p:oleObj>
              </mc:Choice>
              <mc:Fallback>
                <p:oleObj name="公式" r:id="rId3" imgW="2793960" imgH="647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20938"/>
                        <a:ext cx="4319587" cy="987425"/>
                      </a:xfrm>
                      <a:prstGeom prst="rect">
                        <a:avLst/>
                      </a:prstGeom>
                      <a:solidFill>
                        <a:srgbClr val="99CCFF"/>
                      </a:solidFill>
                    </p:spPr>
                  </p:pic>
                </p:oleObj>
              </mc:Fallback>
            </mc:AlternateContent>
          </a:graphicData>
        </a:graphic>
      </p:graphicFrame>
      <p:sp>
        <p:nvSpPr>
          <p:cNvPr id="260101" name="Rectangle 5">
            <a:extLst>
              <a:ext uri="{FF2B5EF4-FFF2-40B4-BE49-F238E27FC236}">
                <a16:creationId xmlns:a16="http://schemas.microsoft.com/office/drawing/2014/main" id="{9B865D2E-1256-442E-952E-02EB19EA8B65}"/>
              </a:ext>
            </a:extLst>
          </p:cNvPr>
          <p:cNvSpPr>
            <a:spLocks noChangeArrowheads="1"/>
          </p:cNvSpPr>
          <p:nvPr/>
        </p:nvSpPr>
        <p:spPr bwMode="auto">
          <a:xfrm>
            <a:off x="323850" y="3933825"/>
            <a:ext cx="8534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此式右边第一项可以是从零起的任何正值，第二项是相当于一个谱系限的能量，所以发出的光的频率是连续变化的，它的数值从谱系限起向上增加，连续带从谱系限起向短波延伸。图中            </a:t>
            </a:r>
          </a:p>
          <a:p>
            <a:pPr algn="just"/>
            <a:r>
              <a:rPr lang="zh-CN" altLang="en-US" b="1">
                <a:latin typeface="Times New Roman" panose="02020603050405020304" pitchFamily="18" charset="0"/>
                <a:ea typeface="楷体_GB2312" pitchFamily="49" charset="-122"/>
              </a:rPr>
              <a:t>              能级的上边用斜线表示了非量子化的正能量范围。从这能量范围可以跃迁到下面任何能级而发出光子。</a:t>
            </a:r>
          </a:p>
        </p:txBody>
      </p:sp>
      <p:graphicFrame>
        <p:nvGraphicFramePr>
          <p:cNvPr id="260102" name="Object 6">
            <a:extLst>
              <a:ext uri="{FF2B5EF4-FFF2-40B4-BE49-F238E27FC236}">
                <a16:creationId xmlns:a16="http://schemas.microsoft.com/office/drawing/2014/main" id="{16A2B09B-3F14-4F54-9764-167274258246}"/>
              </a:ext>
            </a:extLst>
          </p:cNvPr>
          <p:cNvGraphicFramePr>
            <a:graphicFrameLocks noChangeAspect="1"/>
          </p:cNvGraphicFramePr>
          <p:nvPr/>
        </p:nvGraphicFramePr>
        <p:xfrm>
          <a:off x="395288" y="5084763"/>
          <a:ext cx="1066800" cy="388937"/>
        </p:xfrm>
        <a:graphic>
          <a:graphicData uri="http://schemas.openxmlformats.org/presentationml/2006/ole">
            <mc:AlternateContent xmlns:mc="http://schemas.openxmlformats.org/markup-compatibility/2006">
              <mc:Choice xmlns:v="urn:schemas-microsoft-com:vml" Requires="v">
                <p:oleObj spid="_x0000_s260104" r:id="rId5" imgW="393529" imgH="139639" progId="Equation.3">
                  <p:embed/>
                </p:oleObj>
              </mc:Choice>
              <mc:Fallback>
                <p:oleObj r:id="rId5" imgW="393529" imgH="13963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5084763"/>
                        <a:ext cx="10668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CB8C4A49-EF65-4B19-B1D1-6E4AB0AEC160}"/>
              </a:ext>
            </a:extLst>
          </p:cNvPr>
          <p:cNvSpPr>
            <a:spLocks noGrp="1" noChangeArrowheads="1"/>
          </p:cNvSpPr>
          <p:nvPr>
            <p:ph type="title"/>
          </p:nvPr>
        </p:nvSpPr>
        <p:spPr>
          <a:xfrm>
            <a:off x="1116013" y="0"/>
            <a:ext cx="7772400" cy="914400"/>
          </a:xfrm>
        </p:spPr>
        <p:txBody>
          <a:bodyPr/>
          <a:lstStyle/>
          <a:p>
            <a:r>
              <a:rPr lang="en-US" altLang="zh-CN" sz="3600" b="1">
                <a:solidFill>
                  <a:schemeClr val="hlink"/>
                </a:solidFill>
                <a:latin typeface="Times New Roman" panose="02020603050405020304" pitchFamily="18" charset="0"/>
                <a:ea typeface="楷体_GB2312" pitchFamily="49" charset="-122"/>
              </a:rPr>
              <a:t>§2.5 </a:t>
            </a:r>
            <a:r>
              <a:rPr lang="zh-CN" altLang="en-US" sz="3600" b="1">
                <a:solidFill>
                  <a:schemeClr val="hlink"/>
                </a:solidFill>
                <a:latin typeface="Times New Roman" panose="02020603050405020304" pitchFamily="18" charset="0"/>
                <a:ea typeface="楷体_GB2312" pitchFamily="49" charset="-122"/>
              </a:rPr>
              <a:t>类氢离子的光谱</a:t>
            </a:r>
            <a:r>
              <a:rPr lang="zh-CN" altLang="en-US"/>
              <a:t> </a:t>
            </a:r>
          </a:p>
        </p:txBody>
      </p:sp>
      <p:sp>
        <p:nvSpPr>
          <p:cNvPr id="261123" name="Rectangle 3">
            <a:extLst>
              <a:ext uri="{FF2B5EF4-FFF2-40B4-BE49-F238E27FC236}">
                <a16:creationId xmlns:a16="http://schemas.microsoft.com/office/drawing/2014/main" id="{07869DF9-5CBE-48FC-9636-18148970C131}"/>
              </a:ext>
            </a:extLst>
          </p:cNvPr>
          <p:cNvSpPr>
            <a:spLocks noGrp="1" noChangeArrowheads="1"/>
          </p:cNvSpPr>
          <p:nvPr>
            <p:ph type="body" idx="1"/>
          </p:nvPr>
        </p:nvSpPr>
        <p:spPr>
          <a:xfrm>
            <a:off x="179388" y="1628775"/>
            <a:ext cx="8496300" cy="4679950"/>
          </a:xfrm>
        </p:spPr>
        <p:txBody>
          <a:bodyPr/>
          <a:lstStyle/>
          <a:p>
            <a:pPr algn="just">
              <a:lnSpc>
                <a:spcPct val="90000"/>
              </a:lnSpc>
              <a:buFont typeface="Wingdings" panose="05000000000000000000" pitchFamily="2" charset="2"/>
              <a:buNone/>
            </a:pPr>
            <a:r>
              <a:rPr lang="zh-CN" altLang="en-US" sz="2400">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类氢离子是原子核外边只有一个电子的原（离）子体系，但原子核带有大于一个单元的正电荷。这些是具有类似氢原子的结构的离子。例如：</a:t>
            </a:r>
          </a:p>
          <a:p>
            <a:pPr algn="just">
              <a:lnSpc>
                <a:spcPct val="90000"/>
              </a:lnSpc>
              <a:buFont typeface="Wingdings" panose="05000000000000000000" pitchFamily="2" charset="2"/>
              <a:buNone/>
            </a:pPr>
            <a:endParaRPr lang="zh-CN" altLang="en-US" sz="2400" b="1">
              <a:latin typeface="Times New Roman" panose="02020603050405020304" pitchFamily="18" charset="0"/>
              <a:ea typeface="楷体_GB2312" pitchFamily="49" charset="-122"/>
              <a:cs typeface="Times New Roman" panose="02020603050405020304" pitchFamily="18" charset="0"/>
            </a:endParaRP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400" b="1">
                <a:solidFill>
                  <a:schemeClr val="hlink"/>
                </a:solidFill>
                <a:latin typeface="Times New Roman" panose="02020603050405020304" pitchFamily="18" charset="0"/>
                <a:ea typeface="楷体_GB2312" pitchFamily="49" charset="-122"/>
              </a:rPr>
              <a:t>Z=1   H            </a:t>
            </a:r>
            <a:r>
              <a:rPr lang="zh-CN" altLang="en-US" sz="2400" b="1">
                <a:solidFill>
                  <a:schemeClr val="hlink"/>
                </a:solidFill>
                <a:latin typeface="Times New Roman" panose="02020603050405020304" pitchFamily="18" charset="0"/>
                <a:ea typeface="楷体_GB2312" pitchFamily="49" charset="-122"/>
              </a:rPr>
              <a:t>呈电中性                 记为</a:t>
            </a:r>
            <a:r>
              <a:rPr lang="en-US" altLang="zh-CN" sz="2400" b="1">
                <a:solidFill>
                  <a:schemeClr val="hlink"/>
                </a:solidFill>
                <a:latin typeface="Times New Roman" panose="02020603050405020304" pitchFamily="18" charset="0"/>
                <a:ea typeface="楷体_GB2312" pitchFamily="49" charset="-122"/>
              </a:rPr>
              <a:t>HⅠ</a:t>
            </a:r>
          </a:p>
          <a:p>
            <a:pPr algn="just">
              <a:lnSpc>
                <a:spcPct val="90000"/>
              </a:lnSpc>
              <a:buFont typeface="Wingdings" panose="05000000000000000000" pitchFamily="2" charset="2"/>
              <a:buNone/>
            </a:pPr>
            <a:r>
              <a:rPr lang="en-US" altLang="zh-CN" sz="2400" b="1">
                <a:solidFill>
                  <a:schemeClr val="hlink"/>
                </a:solidFill>
                <a:latin typeface="Times New Roman" panose="02020603050405020304" pitchFamily="18" charset="0"/>
                <a:ea typeface="楷体_GB2312" pitchFamily="49" charset="-122"/>
              </a:rPr>
              <a:t>            2   He+        </a:t>
            </a:r>
            <a:r>
              <a:rPr lang="zh-CN" altLang="en-US" sz="2400" b="1">
                <a:solidFill>
                  <a:schemeClr val="hlink"/>
                </a:solidFill>
                <a:latin typeface="Times New Roman" panose="02020603050405020304" pitchFamily="18" charset="0"/>
                <a:ea typeface="楷体_GB2312" pitchFamily="49" charset="-122"/>
              </a:rPr>
              <a:t>带一个单元正电荷         </a:t>
            </a:r>
            <a:r>
              <a:rPr lang="en-US" altLang="zh-CN" sz="2400" b="1">
                <a:solidFill>
                  <a:schemeClr val="hlink"/>
                </a:solidFill>
                <a:latin typeface="Times New Roman" panose="02020603050405020304" pitchFamily="18" charset="0"/>
                <a:ea typeface="楷体_GB2312" pitchFamily="49" charset="-122"/>
              </a:rPr>
              <a:t>HeⅡ</a:t>
            </a:r>
          </a:p>
          <a:p>
            <a:pPr algn="just">
              <a:lnSpc>
                <a:spcPct val="90000"/>
              </a:lnSpc>
              <a:buFont typeface="Wingdings" panose="05000000000000000000" pitchFamily="2" charset="2"/>
              <a:buNone/>
            </a:pPr>
            <a:r>
              <a:rPr lang="en-US" altLang="zh-CN" sz="2400" b="1">
                <a:solidFill>
                  <a:schemeClr val="hlink"/>
                </a:solidFill>
                <a:latin typeface="Times New Roman" panose="02020603050405020304" pitchFamily="18" charset="0"/>
                <a:ea typeface="楷体_GB2312" pitchFamily="49" charset="-122"/>
              </a:rPr>
              <a:t>            3   Li++       </a:t>
            </a:r>
            <a:r>
              <a:rPr lang="zh-CN" altLang="en-US" sz="2400" b="1">
                <a:solidFill>
                  <a:schemeClr val="hlink"/>
                </a:solidFill>
                <a:latin typeface="Times New Roman" panose="02020603050405020304" pitchFamily="18" charset="0"/>
                <a:ea typeface="楷体_GB2312" pitchFamily="49" charset="-122"/>
              </a:rPr>
              <a:t>带二个单元正电荷         </a:t>
            </a:r>
            <a:r>
              <a:rPr lang="en-US" altLang="zh-CN" sz="2400" b="1">
                <a:solidFill>
                  <a:schemeClr val="hlink"/>
                </a:solidFill>
                <a:latin typeface="Times New Roman" panose="02020603050405020304" pitchFamily="18" charset="0"/>
                <a:ea typeface="楷体_GB2312" pitchFamily="49" charset="-122"/>
              </a:rPr>
              <a:t>LiⅢ</a:t>
            </a:r>
          </a:p>
          <a:p>
            <a:pPr algn="just">
              <a:lnSpc>
                <a:spcPct val="90000"/>
              </a:lnSpc>
              <a:buFont typeface="Wingdings" panose="05000000000000000000" pitchFamily="2" charset="2"/>
              <a:buNone/>
            </a:pPr>
            <a:r>
              <a:rPr lang="en-US" altLang="zh-CN" sz="2400" b="1">
                <a:solidFill>
                  <a:schemeClr val="hlink"/>
                </a:solidFill>
                <a:latin typeface="Times New Roman" panose="02020603050405020304" pitchFamily="18" charset="0"/>
                <a:ea typeface="楷体_GB2312" pitchFamily="49" charset="-122"/>
              </a:rPr>
              <a:t>            4   Be+++    </a:t>
            </a:r>
            <a:r>
              <a:rPr lang="zh-CN" altLang="en-US" sz="2400" b="1">
                <a:solidFill>
                  <a:schemeClr val="hlink"/>
                </a:solidFill>
                <a:latin typeface="Times New Roman" panose="02020603050405020304" pitchFamily="18" charset="0"/>
                <a:ea typeface="楷体_GB2312" pitchFamily="49" charset="-122"/>
              </a:rPr>
              <a:t>带三个单元正电荷         </a:t>
            </a:r>
            <a:r>
              <a:rPr lang="en-US" altLang="zh-CN" sz="2400" b="1">
                <a:solidFill>
                  <a:schemeClr val="hlink"/>
                </a:solidFill>
                <a:latin typeface="Times New Roman" panose="02020603050405020304" pitchFamily="18" charset="0"/>
                <a:ea typeface="楷体_GB2312" pitchFamily="49" charset="-122"/>
              </a:rPr>
              <a:t>BeV</a:t>
            </a:r>
          </a:p>
          <a:p>
            <a:pPr algn="just">
              <a:lnSpc>
                <a:spcPct val="90000"/>
              </a:lnSpc>
              <a:buFont typeface="Wingdings" panose="05000000000000000000" pitchFamily="2" charset="2"/>
              <a:buNone/>
            </a:pPr>
            <a:endParaRPr lang="en-US" altLang="zh-CN" sz="2400" b="1">
              <a:latin typeface="Times New Roman" panose="02020603050405020304" pitchFamily="18" charset="0"/>
              <a:ea typeface="楷体_GB2312" pitchFamily="49" charset="-122"/>
            </a:endParaRPr>
          </a:p>
          <a:p>
            <a:pPr algn="just">
              <a:lnSpc>
                <a:spcPct val="90000"/>
              </a:lnSpc>
              <a:buFont typeface="Wingdings" panose="05000000000000000000" pitchFamily="2" charset="2"/>
              <a:buNone/>
            </a:pPr>
            <a:r>
              <a:rPr lang="en-US" altLang="zh-CN" sz="2400" b="1">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目前利用加速器技术已能产生象</a:t>
            </a:r>
            <a:r>
              <a:rPr lang="en-US" altLang="zh-CN" sz="2400" b="1">
                <a:latin typeface="Times New Roman" panose="02020603050405020304" pitchFamily="18" charset="0"/>
                <a:ea typeface="楷体_GB2312" pitchFamily="49" charset="-122"/>
              </a:rPr>
              <a:t>O</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CI</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AR</a:t>
            </a:r>
            <a:r>
              <a:rPr lang="zh-CN" altLang="en-US" sz="2400" b="1">
                <a:latin typeface="Times New Roman" panose="02020603050405020304" pitchFamily="18" charset="0"/>
                <a:ea typeface="楷体_GB2312" pitchFamily="49" charset="-122"/>
              </a:rPr>
              <a:t>，甚至</a:t>
            </a:r>
            <a:r>
              <a:rPr lang="en-US" altLang="zh-CN" sz="2400" b="1">
                <a:latin typeface="Times New Roman" panose="02020603050405020304" pitchFamily="18" charset="0"/>
                <a:ea typeface="楷体_GB2312" pitchFamily="49" charset="-122"/>
              </a:rPr>
              <a:t>U</a:t>
            </a:r>
            <a:r>
              <a:rPr lang="zh-CN" altLang="en-US" sz="2400" b="1">
                <a:latin typeface="Times New Roman" panose="02020603050405020304" pitchFamily="18" charset="0"/>
                <a:ea typeface="楷体_GB2312" pitchFamily="49" charset="-122"/>
              </a:rPr>
              <a:t>那样高</a:t>
            </a:r>
            <a:r>
              <a:rPr lang="en-US" altLang="zh-CN" sz="2400" b="1">
                <a:latin typeface="Times New Roman" panose="02020603050405020304" pitchFamily="18" charset="0"/>
                <a:ea typeface="楷体_GB2312" pitchFamily="49" charset="-122"/>
              </a:rPr>
              <a:t>Z</a:t>
            </a:r>
            <a:r>
              <a:rPr lang="zh-CN" altLang="en-US" sz="2400" b="1">
                <a:latin typeface="Times New Roman" panose="02020603050405020304" pitchFamily="18" charset="0"/>
                <a:ea typeface="楷体_GB2312" pitchFamily="49" charset="-122"/>
              </a:rPr>
              <a:t>的类氢离子。玻尔理论也可以很成功地用于这类离子。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wipe(up)">
                                      <p:cBhvr>
                                        <p:cTn id="7" dur="500"/>
                                        <p:tgtEl>
                                          <p:spTgt spid="26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1123">
                                            <p:txEl>
                                              <p:pRg st="2" end="2"/>
                                            </p:txEl>
                                          </p:spTgt>
                                        </p:tgtEl>
                                        <p:attrNameLst>
                                          <p:attrName>style.visibility</p:attrName>
                                        </p:attrNameLst>
                                      </p:cBhvr>
                                      <p:to>
                                        <p:strVal val="visible"/>
                                      </p:to>
                                    </p:set>
                                    <p:animEffect transition="in" filter="wipe(up)">
                                      <p:cBhvr>
                                        <p:cTn id="12" dur="500"/>
                                        <p:tgtEl>
                                          <p:spTgt spid="261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1123">
                                            <p:txEl>
                                              <p:pRg st="3" end="3"/>
                                            </p:txEl>
                                          </p:spTgt>
                                        </p:tgtEl>
                                        <p:attrNameLst>
                                          <p:attrName>style.visibility</p:attrName>
                                        </p:attrNameLst>
                                      </p:cBhvr>
                                      <p:to>
                                        <p:strVal val="visible"/>
                                      </p:to>
                                    </p:set>
                                    <p:animEffect transition="in" filter="wipe(up)">
                                      <p:cBhvr>
                                        <p:cTn id="17" dur="500"/>
                                        <p:tgtEl>
                                          <p:spTgt spid="2611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1123">
                                            <p:txEl>
                                              <p:pRg st="4" end="4"/>
                                            </p:txEl>
                                          </p:spTgt>
                                        </p:tgtEl>
                                        <p:attrNameLst>
                                          <p:attrName>style.visibility</p:attrName>
                                        </p:attrNameLst>
                                      </p:cBhvr>
                                      <p:to>
                                        <p:strVal val="visible"/>
                                      </p:to>
                                    </p:set>
                                    <p:animEffect transition="in" filter="wipe(up)">
                                      <p:cBhvr>
                                        <p:cTn id="22" dur="500"/>
                                        <p:tgtEl>
                                          <p:spTgt spid="2611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1123">
                                            <p:txEl>
                                              <p:pRg st="5" end="5"/>
                                            </p:txEl>
                                          </p:spTgt>
                                        </p:tgtEl>
                                        <p:attrNameLst>
                                          <p:attrName>style.visibility</p:attrName>
                                        </p:attrNameLst>
                                      </p:cBhvr>
                                      <p:to>
                                        <p:strVal val="visible"/>
                                      </p:to>
                                    </p:set>
                                    <p:animEffect transition="in" filter="wipe(up)">
                                      <p:cBhvr>
                                        <p:cTn id="27" dur="500"/>
                                        <p:tgtEl>
                                          <p:spTgt spid="2611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1123">
                                            <p:txEl>
                                              <p:pRg st="7" end="7"/>
                                            </p:txEl>
                                          </p:spTgt>
                                        </p:tgtEl>
                                        <p:attrNameLst>
                                          <p:attrName>style.visibility</p:attrName>
                                        </p:attrNameLst>
                                      </p:cBhvr>
                                      <p:to>
                                        <p:strVal val="visible"/>
                                      </p:to>
                                    </p:set>
                                    <p:animEffect transition="in" filter="wipe(up)">
                                      <p:cBhvr>
                                        <p:cTn id="32" dur="500"/>
                                        <p:tgtEl>
                                          <p:spTgt spid="261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1BC0B4BE-6B02-4FC2-8FF0-BAF4ED1FB1AE}"/>
              </a:ext>
            </a:extLst>
          </p:cNvPr>
          <p:cNvSpPr>
            <a:spLocks noGrp="1" noChangeArrowheads="1"/>
          </p:cNvSpPr>
          <p:nvPr>
            <p:ph type="title"/>
          </p:nvPr>
        </p:nvSpPr>
        <p:spPr>
          <a:xfrm>
            <a:off x="971550" y="1052513"/>
            <a:ext cx="7772400" cy="762000"/>
          </a:xfrm>
        </p:spPr>
        <p:txBody>
          <a:bodyPr/>
          <a:lstStyle/>
          <a:p>
            <a:r>
              <a:rPr lang="en-US" altLang="zh-CN" sz="2800" b="1">
                <a:solidFill>
                  <a:schemeClr val="tx1"/>
                </a:solidFill>
                <a:latin typeface="Times New Roman" panose="02020603050405020304" pitchFamily="18" charset="0"/>
                <a:ea typeface="楷体_GB2312" pitchFamily="49" charset="-122"/>
              </a:rPr>
              <a:t>A</a:t>
            </a:r>
            <a:r>
              <a:rPr lang="zh-CN" altLang="en-US" sz="2800" b="1">
                <a:solidFill>
                  <a:schemeClr val="tx1"/>
                </a:solidFill>
                <a:latin typeface="Times New Roman" panose="02020603050405020304" pitchFamily="18" charset="0"/>
                <a:ea typeface="楷体_GB2312" pitchFamily="49" charset="-122"/>
              </a:rPr>
              <a:t>、类氢离子光谱的具体例子</a:t>
            </a:r>
            <a:r>
              <a:rPr lang="zh-CN" altLang="en-US"/>
              <a:t> </a:t>
            </a:r>
          </a:p>
        </p:txBody>
      </p:sp>
      <p:grpSp>
        <p:nvGrpSpPr>
          <p:cNvPr id="262152" name="Group 8">
            <a:extLst>
              <a:ext uri="{FF2B5EF4-FFF2-40B4-BE49-F238E27FC236}">
                <a16:creationId xmlns:a16="http://schemas.microsoft.com/office/drawing/2014/main" id="{A8BB17BF-4762-4D70-A17D-CEF110A1E6C2}"/>
              </a:ext>
            </a:extLst>
          </p:cNvPr>
          <p:cNvGrpSpPr>
            <a:grpSpLocks/>
          </p:cNvGrpSpPr>
          <p:nvPr/>
        </p:nvGrpSpPr>
        <p:grpSpPr bwMode="auto">
          <a:xfrm>
            <a:off x="323850" y="3860800"/>
            <a:ext cx="8569325" cy="2709863"/>
            <a:chOff x="204" y="2432"/>
            <a:chExt cx="5398" cy="1707"/>
          </a:xfrm>
        </p:grpSpPr>
        <p:sp>
          <p:nvSpPr>
            <p:cNvPr id="262149" name="Rectangle 5">
              <a:extLst>
                <a:ext uri="{FF2B5EF4-FFF2-40B4-BE49-F238E27FC236}">
                  <a16:creationId xmlns:a16="http://schemas.microsoft.com/office/drawing/2014/main" id="{ECFD0018-9479-40B4-99C8-4F213A65C3FA}"/>
                </a:ext>
              </a:extLst>
            </p:cNvPr>
            <p:cNvSpPr>
              <a:spLocks noChangeArrowheads="1"/>
            </p:cNvSpPr>
            <p:nvPr/>
          </p:nvSpPr>
          <p:spPr bwMode="auto">
            <a:xfrm>
              <a:off x="204" y="2432"/>
              <a:ext cx="5398" cy="1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en-US" altLang="zh-CN" b="1">
                  <a:latin typeface="Times New Roman" panose="02020603050405020304" pitchFamily="18" charset="0"/>
                  <a:ea typeface="楷体_GB2312" pitchFamily="49" charset="-122"/>
                </a:rPr>
                <a:t>1897</a:t>
              </a:r>
              <a:r>
                <a:rPr lang="zh-CN" altLang="en-US" b="1">
                  <a:latin typeface="Times New Roman" panose="02020603050405020304" pitchFamily="18" charset="0"/>
                  <a:ea typeface="楷体_GB2312" pitchFamily="49" charset="-122"/>
                </a:rPr>
                <a:t>年天文学家毕克林（</a:t>
              </a:r>
              <a:r>
                <a:rPr lang="en-US" altLang="zh-CN" b="1">
                  <a:latin typeface="Times New Roman" panose="02020603050405020304" pitchFamily="18" charset="0"/>
                  <a:ea typeface="楷体_GB2312" pitchFamily="49" charset="-122"/>
                </a:rPr>
                <a:t>E.C.Pickering 1846 ~ 1919</a:t>
              </a:r>
              <a:r>
                <a:rPr lang="zh-CN" altLang="en-US" b="1">
                  <a:latin typeface="Times New Roman" panose="02020603050405020304" pitchFamily="18" charset="0"/>
                  <a:ea typeface="楷体_GB2312" pitchFamily="49" charset="-122"/>
                </a:rPr>
                <a:t>）在船舻座   星（中国称：弧夭增二十二）的光谱中发现了一个很象巴耳末系的线系。图中较高的代表巴耳末谱线，较短的代表毕克林系谱线。可以看到：</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1</a:t>
              </a:r>
              <a:r>
                <a:rPr lang="zh-CN" altLang="en-US" b="1">
                  <a:solidFill>
                    <a:schemeClr val="hlink"/>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毕克林系中每隔一条谱线和巴耳末系的谱线差不多重合，但另有一些谱线位在巴耳末系两邻近线之间；</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2</a:t>
              </a:r>
              <a:r>
                <a:rPr lang="zh-CN" altLang="en-US" b="1">
                  <a:solidFill>
                    <a:schemeClr val="hlink"/>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毕克林系与巴耳末系差不多重合的那些谱线显然稍有波长的差别。</a:t>
              </a:r>
            </a:p>
          </p:txBody>
        </p:sp>
        <p:graphicFrame>
          <p:nvGraphicFramePr>
            <p:cNvPr id="262150" name="Object 6">
              <a:extLst>
                <a:ext uri="{FF2B5EF4-FFF2-40B4-BE49-F238E27FC236}">
                  <a16:creationId xmlns:a16="http://schemas.microsoft.com/office/drawing/2014/main" id="{EFE93250-BEAA-4D42-9B67-40531A76B452}"/>
                </a:ext>
              </a:extLst>
            </p:cNvPr>
            <p:cNvGraphicFramePr>
              <a:graphicFrameLocks noChangeAspect="1"/>
            </p:cNvGraphicFramePr>
            <p:nvPr/>
          </p:nvGraphicFramePr>
          <p:xfrm>
            <a:off x="703" y="2704"/>
            <a:ext cx="194" cy="272"/>
          </p:xfrm>
          <a:graphic>
            <a:graphicData uri="http://schemas.openxmlformats.org/presentationml/2006/ole">
              <mc:AlternateContent xmlns:mc="http://schemas.openxmlformats.org/markup-compatibility/2006">
                <mc:Choice xmlns:v="urn:schemas-microsoft-com:vml" Requires="v">
                  <p:oleObj spid="_x0000_s262153" r:id="rId3" imgW="139639" imgH="203112" progId="Equation.3">
                    <p:embed/>
                  </p:oleObj>
                </mc:Choice>
                <mc:Fallback>
                  <p:oleObj r:id="rId3" imgW="139639" imgH="2031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2704"/>
                          <a:ext cx="19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62151" name="Picture 7" descr="未标题-1">
            <a:extLst>
              <a:ext uri="{FF2B5EF4-FFF2-40B4-BE49-F238E27FC236}">
                <a16:creationId xmlns:a16="http://schemas.microsoft.com/office/drawing/2014/main" id="{209AC709-CC68-43D5-957D-7360FD71CF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61" t="58444" r="1588"/>
          <a:stretch>
            <a:fillRect/>
          </a:stretch>
        </p:blipFill>
        <p:spPr bwMode="auto">
          <a:xfrm>
            <a:off x="1042988" y="1989138"/>
            <a:ext cx="7200900" cy="1800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62151"/>
                                        </p:tgtEl>
                                        <p:attrNameLst>
                                          <p:attrName>style.visibility</p:attrName>
                                        </p:attrNameLst>
                                      </p:cBhvr>
                                      <p:to>
                                        <p:strVal val="visible"/>
                                      </p:to>
                                    </p:set>
                                    <p:anim calcmode="lin" valueType="num">
                                      <p:cBhvr>
                                        <p:cTn id="7" dur="500" fill="hold"/>
                                        <p:tgtEl>
                                          <p:spTgt spid="262151"/>
                                        </p:tgtEl>
                                        <p:attrNameLst>
                                          <p:attrName>ppt_w</p:attrName>
                                        </p:attrNameLst>
                                      </p:cBhvr>
                                      <p:tavLst>
                                        <p:tav tm="0">
                                          <p:val>
                                            <p:fltVal val="0"/>
                                          </p:val>
                                        </p:tav>
                                        <p:tav tm="100000">
                                          <p:val>
                                            <p:strVal val="#ppt_w"/>
                                          </p:val>
                                        </p:tav>
                                      </p:tavLst>
                                    </p:anim>
                                    <p:anim calcmode="lin" valueType="num">
                                      <p:cBhvr>
                                        <p:cTn id="8" dur="500" fill="hold"/>
                                        <p:tgtEl>
                                          <p:spTgt spid="26215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nodeType="clickEffect">
                                  <p:stCondLst>
                                    <p:cond delay="0"/>
                                  </p:stCondLst>
                                  <p:childTnLst>
                                    <p:set>
                                      <p:cBhvr>
                                        <p:cTn id="12" dur="1" fill="hold">
                                          <p:stCondLst>
                                            <p:cond delay="0"/>
                                          </p:stCondLst>
                                        </p:cTn>
                                        <p:tgtEl>
                                          <p:spTgt spid="262152"/>
                                        </p:tgtEl>
                                        <p:attrNameLst>
                                          <p:attrName>style.visibility</p:attrName>
                                        </p:attrNameLst>
                                      </p:cBhvr>
                                      <p:to>
                                        <p:strVal val="visible"/>
                                      </p:to>
                                    </p:set>
                                    <p:animEffect transition="in" filter="fade">
                                      <p:cBhvr>
                                        <p:cTn id="13" dur="1000"/>
                                        <p:tgtEl>
                                          <p:spTgt spid="262152"/>
                                        </p:tgtEl>
                                      </p:cBhvr>
                                    </p:animEffect>
                                    <p:anim calcmode="lin" valueType="num">
                                      <p:cBhvr>
                                        <p:cTn id="14" dur="1000" fill="hold"/>
                                        <p:tgtEl>
                                          <p:spTgt spid="262152"/>
                                        </p:tgtEl>
                                        <p:attrNameLst>
                                          <p:attrName>ppt_x</p:attrName>
                                        </p:attrNameLst>
                                      </p:cBhvr>
                                      <p:tavLst>
                                        <p:tav tm="0">
                                          <p:val>
                                            <p:strVal val="#ppt_x"/>
                                          </p:val>
                                        </p:tav>
                                        <p:tav tm="100000">
                                          <p:val>
                                            <p:strVal val="#ppt_x"/>
                                          </p:val>
                                        </p:tav>
                                      </p:tavLst>
                                    </p:anim>
                                    <p:anim calcmode="lin" valueType="num">
                                      <p:cBhvr>
                                        <p:cTn id="15" dur="900" decel="100000" fill="hold"/>
                                        <p:tgtEl>
                                          <p:spTgt spid="26215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621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20E48633-3F79-4785-A2D6-950E01C1CF6F}"/>
              </a:ext>
            </a:extLst>
          </p:cNvPr>
          <p:cNvSpPr>
            <a:spLocks noChangeArrowheads="1"/>
          </p:cNvSpPr>
          <p:nvPr/>
        </p:nvSpPr>
        <p:spPr bwMode="auto">
          <a:xfrm>
            <a:off x="1187450" y="1341438"/>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里德伯指出毕克林系可用下列公式代表： </a:t>
            </a:r>
          </a:p>
        </p:txBody>
      </p:sp>
      <p:graphicFrame>
        <p:nvGraphicFramePr>
          <p:cNvPr id="263172" name="Object 4">
            <a:extLst>
              <a:ext uri="{FF2B5EF4-FFF2-40B4-BE49-F238E27FC236}">
                <a16:creationId xmlns:a16="http://schemas.microsoft.com/office/drawing/2014/main" id="{F06E9761-1216-4943-BA71-06B14E39924A}"/>
              </a:ext>
            </a:extLst>
          </p:cNvPr>
          <p:cNvGraphicFramePr>
            <a:graphicFrameLocks noChangeAspect="1"/>
          </p:cNvGraphicFramePr>
          <p:nvPr/>
        </p:nvGraphicFramePr>
        <p:xfrm>
          <a:off x="1692275" y="1773238"/>
          <a:ext cx="4953000" cy="1001712"/>
        </p:xfrm>
        <a:graphic>
          <a:graphicData uri="http://schemas.openxmlformats.org/presentationml/2006/ole">
            <mc:AlternateContent xmlns:mc="http://schemas.openxmlformats.org/markup-compatibility/2006">
              <mc:Choice xmlns:v="urn:schemas-microsoft-com:vml" Requires="v">
                <p:oleObj spid="_x0000_s263175" r:id="rId3" imgW="3225800" imgH="660400" progId="Equation.3">
                  <p:embed/>
                </p:oleObj>
              </mc:Choice>
              <mc:Fallback>
                <p:oleObj r:id="rId3" imgW="3225800" imgH="660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73238"/>
                        <a:ext cx="4953000" cy="1001712"/>
                      </a:xfrm>
                      <a:prstGeom prst="rect">
                        <a:avLst/>
                      </a:prstGeom>
                      <a:solidFill>
                        <a:srgbClr val="00FF00"/>
                      </a:solidFill>
                    </p:spPr>
                  </p:pic>
                </p:oleObj>
              </mc:Fallback>
            </mc:AlternateContent>
          </a:graphicData>
        </a:graphic>
      </p:graphicFrame>
      <p:sp>
        <p:nvSpPr>
          <p:cNvPr id="263173" name="Rectangle 5">
            <a:extLst>
              <a:ext uri="{FF2B5EF4-FFF2-40B4-BE49-F238E27FC236}">
                <a16:creationId xmlns:a16="http://schemas.microsoft.com/office/drawing/2014/main" id="{AE735274-A058-4FEA-9F3C-F941D592E081}"/>
              </a:ext>
            </a:extLst>
          </p:cNvPr>
          <p:cNvSpPr>
            <a:spLocks noChangeArrowheads="1"/>
          </p:cNvSpPr>
          <p:nvPr/>
        </p:nvSpPr>
        <p:spPr bwMode="auto">
          <a:xfrm>
            <a:off x="539750" y="2852738"/>
            <a:ext cx="806608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此式完全是巴耳末系的公式，</a:t>
            </a:r>
            <a:r>
              <a:rPr lang="zh-CN" altLang="en-US" b="1">
                <a:solidFill>
                  <a:schemeClr val="hlink"/>
                </a:solidFill>
                <a:latin typeface="Times New Roman" panose="02020603050405020304" pitchFamily="18" charset="0"/>
                <a:ea typeface="楷体_GB2312" pitchFamily="49" charset="-122"/>
              </a:rPr>
              <a:t>只是</a:t>
            </a:r>
            <a:r>
              <a:rPr lang="en-US" altLang="zh-CN" b="1" i="1">
                <a:solidFill>
                  <a:schemeClr val="hlink"/>
                </a:solidFill>
                <a:latin typeface="Times New Roman" panose="02020603050405020304" pitchFamily="18" charset="0"/>
                <a:ea typeface="楷体_GB2312" pitchFamily="49" charset="-122"/>
              </a:rPr>
              <a:t>n</a:t>
            </a:r>
            <a:r>
              <a:rPr lang="zh-CN" altLang="en-US" b="1">
                <a:solidFill>
                  <a:schemeClr val="hlink"/>
                </a:solidFill>
                <a:latin typeface="Times New Roman" panose="02020603050405020304" pitchFamily="18" charset="0"/>
                <a:ea typeface="楷体_GB2312" pitchFamily="49" charset="-122"/>
              </a:rPr>
              <a:t>中还有半整数</a:t>
            </a:r>
            <a:r>
              <a:rPr lang="zh-CN" altLang="en-US" b="1">
                <a:latin typeface="Times New Roman" panose="02020603050405020304" pitchFamily="18" charset="0"/>
                <a:ea typeface="楷体_GB2312" pitchFamily="49" charset="-122"/>
              </a:rPr>
              <a:t>。图中的谱线是从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 =3</a:t>
            </a:r>
            <a:r>
              <a:rPr lang="zh-CN" altLang="en-US" b="1">
                <a:latin typeface="Times New Roman" panose="02020603050405020304" pitchFamily="18" charset="0"/>
                <a:ea typeface="楷体_GB2312" pitchFamily="49" charset="-122"/>
              </a:rPr>
              <a:t>画起的。 </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 =2.5</a:t>
            </a:r>
            <a:r>
              <a:rPr lang="zh-CN" altLang="en-US" b="1">
                <a:latin typeface="Times New Roman" panose="02020603050405020304" pitchFamily="18" charset="0"/>
                <a:ea typeface="楷体_GB2312" pitchFamily="49" charset="-122"/>
              </a:rPr>
              <a:t>未画入。</a:t>
            </a:r>
          </a:p>
          <a:p>
            <a:pPr algn="just"/>
            <a:r>
              <a:rPr lang="zh-CN" altLang="en-US" b="1">
                <a:latin typeface="Times New Roman" panose="02020603050405020304" pitchFamily="18" charset="0"/>
                <a:ea typeface="楷体_GB2312" pitchFamily="49" charset="-122"/>
              </a:rPr>
              <a:t>        起初有人以为毕克林系就是氢的光谱线，并认为地球上的氢不同于星球上的氢。然而，玻尔从他的理论出发，郑重指出：</a:t>
            </a:r>
            <a:r>
              <a:rPr lang="zh-CN" altLang="en-US" b="1">
                <a:solidFill>
                  <a:schemeClr val="hlink"/>
                </a:solidFill>
                <a:latin typeface="Times New Roman" panose="02020603050405020304" pitchFamily="18" charset="0"/>
                <a:ea typeface="楷体_GB2312" pitchFamily="49" charset="-122"/>
              </a:rPr>
              <a:t>毕克林系不是氢发出的，而是属于氦离子</a:t>
            </a:r>
            <a:r>
              <a:rPr lang="zh-CN" altLang="en-US" b="1">
                <a:latin typeface="Times New Roman" panose="02020603050405020304" pitchFamily="18" charset="0"/>
                <a:ea typeface="楷体_GB2312" pitchFamily="49" charset="-122"/>
              </a:rPr>
              <a:t>。英国物理学家埃万斯（</a:t>
            </a:r>
            <a:r>
              <a:rPr lang="en-US" altLang="zh-CN" b="1">
                <a:latin typeface="Times New Roman" panose="02020603050405020304" pitchFamily="18" charset="0"/>
                <a:ea typeface="楷体_GB2312" pitchFamily="49" charset="-122"/>
              </a:rPr>
              <a:t>E.J.Evans</a:t>
            </a:r>
            <a:r>
              <a:rPr lang="zh-CN" altLang="en-US" b="1">
                <a:latin typeface="Times New Roman" panose="02020603050405020304" pitchFamily="18" charset="0"/>
                <a:ea typeface="楷体_GB2312" pitchFamily="49" charset="-122"/>
              </a:rPr>
              <a:t>）在听到玻尔的见解后，立即到实验室里他细观察氦离子的光谱，结果证实玻尔的判断完全正确。玻尔理论对类氢光谱的成功解释，促使人们更们服了它的可靠性。当这一消息传到爱因斯坦那里时，他也心悦诚服，并称玻尔的理论是一个“</a:t>
            </a:r>
            <a:r>
              <a:rPr lang="zh-CN" altLang="en-US" b="1">
                <a:solidFill>
                  <a:schemeClr val="hlink"/>
                </a:solidFill>
                <a:latin typeface="Times New Roman" panose="02020603050405020304" pitchFamily="18" charset="0"/>
                <a:ea typeface="楷体_GB2312" pitchFamily="49" charset="-122"/>
              </a:rPr>
              <a:t>伟大的发现</a:t>
            </a:r>
            <a:r>
              <a:rPr lang="zh-CN" altLang="en-US" b="1">
                <a:latin typeface="Times New Roman" panose="02020603050405020304" pitchFamily="18" charset="0"/>
                <a:ea typeface="楷体_GB2312" pitchFamily="49" charset="-122"/>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408E39CE-1A11-4970-8194-EB238A8EB79D}"/>
              </a:ext>
            </a:extLst>
          </p:cNvPr>
          <p:cNvSpPr>
            <a:spLocks noChangeArrowheads="1"/>
          </p:cNvSpPr>
          <p:nvPr/>
        </p:nvSpPr>
        <p:spPr bwMode="auto">
          <a:xfrm>
            <a:off x="755650" y="1341438"/>
            <a:ext cx="7993063"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玻尔理论对类氢离子的光谱的描述是很简单的，只要在原有公式中出现</a:t>
            </a:r>
            <a:r>
              <a:rPr lang="en-US" altLang="zh-CN" b="1" i="1">
                <a:solidFill>
                  <a:schemeClr val="hlink"/>
                </a:solidFill>
                <a:latin typeface="Times New Roman" panose="02020603050405020304" pitchFamily="18" charset="0"/>
                <a:ea typeface="楷体_GB2312" pitchFamily="49" charset="-122"/>
              </a:rPr>
              <a:t>e</a:t>
            </a:r>
            <a:r>
              <a:rPr lang="en-US" altLang="zh-CN" b="1" i="1" baseline="30000">
                <a:solidFill>
                  <a:schemeClr val="hlink"/>
                </a:solidFill>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时乘以</a:t>
            </a:r>
            <a:r>
              <a:rPr lang="en-US" altLang="zh-CN" b="1" i="1">
                <a:solidFill>
                  <a:schemeClr val="hlink"/>
                </a:solidFill>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即可，例如，类氢离子光谱的波数（</a:t>
            </a:r>
            <a:r>
              <a:rPr lang="en-US" altLang="zh-CN" b="1" i="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内含</a:t>
            </a:r>
            <a:r>
              <a:rPr lang="en-US" altLang="zh-CN" b="1" i="1">
                <a:latin typeface="Times New Roman" panose="02020603050405020304" pitchFamily="18" charset="0"/>
                <a:ea typeface="楷体_GB2312" pitchFamily="49" charset="-122"/>
              </a:rPr>
              <a:t>e</a:t>
            </a:r>
            <a:r>
              <a:rPr lang="en-US" altLang="zh-CN" b="1" i="1" baseline="30000">
                <a:latin typeface="Times New Roman" panose="02020603050405020304" pitchFamily="18" charset="0"/>
                <a:ea typeface="楷体_GB2312" pitchFamily="49" charset="-122"/>
              </a:rPr>
              <a:t>4</a:t>
            </a:r>
            <a:r>
              <a:rPr lang="zh-CN" altLang="en-US" b="1">
                <a:latin typeface="Times New Roman" panose="02020603050405020304" pitchFamily="18" charset="0"/>
                <a:ea typeface="楷体_GB2312" pitchFamily="49" charset="-122"/>
              </a:rPr>
              <a:t>，因而</a:t>
            </a:r>
            <a:r>
              <a:rPr lang="en-US" altLang="zh-CN" b="1" i="1">
                <a:solidFill>
                  <a:schemeClr val="hlink"/>
                </a:solidFill>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要变为</a:t>
            </a:r>
            <a:r>
              <a:rPr lang="en-US" altLang="zh-CN" b="1" i="1">
                <a:solidFill>
                  <a:schemeClr val="hlink"/>
                </a:solidFill>
                <a:latin typeface="Times New Roman" panose="02020603050405020304" pitchFamily="18" charset="0"/>
                <a:ea typeface="楷体_GB2312" pitchFamily="49" charset="-122"/>
              </a:rPr>
              <a:t>RZ</a:t>
            </a:r>
            <a:r>
              <a:rPr lang="en-US" altLang="zh-CN" b="1" i="1" baseline="30000">
                <a:solidFill>
                  <a:schemeClr val="hlink"/>
                </a:solidFill>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）和能量：</a:t>
            </a:r>
          </a:p>
        </p:txBody>
      </p:sp>
      <p:graphicFrame>
        <p:nvGraphicFramePr>
          <p:cNvPr id="264196" name="Object 4">
            <a:extLst>
              <a:ext uri="{FF2B5EF4-FFF2-40B4-BE49-F238E27FC236}">
                <a16:creationId xmlns:a16="http://schemas.microsoft.com/office/drawing/2014/main" id="{AF860541-9CFA-49F1-A2E3-A5BBFF8F2729}"/>
              </a:ext>
            </a:extLst>
          </p:cNvPr>
          <p:cNvGraphicFramePr>
            <a:graphicFrameLocks noChangeAspect="1"/>
          </p:cNvGraphicFramePr>
          <p:nvPr/>
        </p:nvGraphicFramePr>
        <p:xfrm>
          <a:off x="1403350" y="2636838"/>
          <a:ext cx="4927600" cy="2636837"/>
        </p:xfrm>
        <a:graphic>
          <a:graphicData uri="http://schemas.openxmlformats.org/presentationml/2006/ole">
            <mc:AlternateContent xmlns:mc="http://schemas.openxmlformats.org/markup-compatibility/2006">
              <mc:Choice xmlns:v="urn:schemas-microsoft-com:vml" Requires="v">
                <p:oleObj spid="_x0000_s264198" name="公式" r:id="rId3" imgW="3949560" imgH="2133360" progId="Equation.3">
                  <p:embed/>
                </p:oleObj>
              </mc:Choice>
              <mc:Fallback>
                <p:oleObj name="公式" r:id="rId3" imgW="3949560" imgH="21333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636838"/>
                        <a:ext cx="4927600" cy="2636837"/>
                      </a:xfrm>
                      <a:prstGeom prst="rect">
                        <a:avLst/>
                      </a:prstGeom>
                      <a:solidFill>
                        <a:srgbClr val="FFCC99"/>
                      </a:solidFill>
                    </p:spPr>
                  </p:pic>
                </p:oleObj>
              </mc:Fallback>
            </mc:AlternateContent>
          </a:graphicData>
        </a:graphic>
      </p:graphicFrame>
      <p:sp>
        <p:nvSpPr>
          <p:cNvPr id="264197" name="Rectangle 5">
            <a:extLst>
              <a:ext uri="{FF2B5EF4-FFF2-40B4-BE49-F238E27FC236}">
                <a16:creationId xmlns:a16="http://schemas.microsoft.com/office/drawing/2014/main" id="{7CF7FD1A-08AD-4D70-A80B-3CADE978B5AE}"/>
              </a:ext>
            </a:extLst>
          </p:cNvPr>
          <p:cNvSpPr>
            <a:spLocks noChangeArrowheads="1"/>
          </p:cNvSpPr>
          <p:nvPr/>
        </p:nvSpPr>
        <p:spPr bwMode="auto">
          <a:xfrm>
            <a:off x="900113" y="5445125"/>
            <a:ext cx="79565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从上式可以看也，</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分别都是整数，但比值</a:t>
            </a:r>
            <a:r>
              <a:rPr lang="en-US" altLang="zh-CN" b="1" i="1">
                <a:solidFill>
                  <a:schemeClr val="hlink"/>
                </a:solidFill>
                <a:latin typeface="Times New Roman" panose="02020603050405020304" pitchFamily="18" charset="0"/>
                <a:ea typeface="楷体_GB2312" pitchFamily="49" charset="-122"/>
              </a:rPr>
              <a:t>n/Z</a:t>
            </a:r>
            <a:r>
              <a:rPr lang="zh-CN" altLang="en-US" b="1">
                <a:latin typeface="Times New Roman" panose="02020603050405020304" pitchFamily="18" charset="0"/>
                <a:ea typeface="楷体_GB2312" pitchFamily="49" charset="-122"/>
              </a:rPr>
              <a:t>和</a:t>
            </a:r>
            <a:r>
              <a:rPr lang="en-US" altLang="zh-CN" b="1" i="1">
                <a:solidFill>
                  <a:schemeClr val="hlink"/>
                </a:solidFill>
                <a:latin typeface="Times New Roman" panose="02020603050405020304" pitchFamily="18" charset="0"/>
                <a:ea typeface="楷体_GB2312" pitchFamily="49" charset="-122"/>
              </a:rPr>
              <a:t>n’/Z</a:t>
            </a:r>
            <a:r>
              <a:rPr lang="zh-CN" altLang="en-US" b="1">
                <a:latin typeface="Times New Roman" panose="02020603050405020304" pitchFamily="18" charset="0"/>
                <a:ea typeface="楷体_GB2312" pitchFamily="49" charset="-122"/>
              </a:rPr>
              <a:t>就不一定是整数。这正在氢光谱与氢光谱的一个主要差别。</a:t>
            </a:r>
            <a:endParaRPr lang="zh-CN" altLang="en-US">
              <a:latin typeface="Times New Roman" panose="02020603050405020304" pitchFamily="18" charset="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6" name="Picture 4">
            <a:extLst>
              <a:ext uri="{FF2B5EF4-FFF2-40B4-BE49-F238E27FC236}">
                <a16:creationId xmlns:a16="http://schemas.microsoft.com/office/drawing/2014/main" id="{F7C4A8B7-5354-4CC8-AB4C-72B2CDF41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905000"/>
            <a:ext cx="6480175" cy="4953000"/>
          </a:xfrm>
          <a:prstGeom prst="rect">
            <a:avLst/>
          </a:prstGeom>
          <a:noFill/>
          <a:extLst>
            <a:ext uri="{909E8E84-426E-40DD-AFC4-6F175D3DCCD1}">
              <a14:hiddenFill xmlns:a14="http://schemas.microsoft.com/office/drawing/2010/main">
                <a:solidFill>
                  <a:srgbClr val="FFFFFF"/>
                </a:solidFill>
              </a14:hiddenFill>
            </a:ext>
          </a:extLst>
        </p:spPr>
      </p:pic>
      <p:grpSp>
        <p:nvGrpSpPr>
          <p:cNvPr id="325644" name="Group 12">
            <a:extLst>
              <a:ext uri="{FF2B5EF4-FFF2-40B4-BE49-F238E27FC236}">
                <a16:creationId xmlns:a16="http://schemas.microsoft.com/office/drawing/2014/main" id="{0DD511C3-7ECA-46AE-AFB7-73FB276ACB07}"/>
              </a:ext>
            </a:extLst>
          </p:cNvPr>
          <p:cNvGrpSpPr>
            <a:grpSpLocks/>
          </p:cNvGrpSpPr>
          <p:nvPr/>
        </p:nvGrpSpPr>
        <p:grpSpPr bwMode="auto">
          <a:xfrm>
            <a:off x="2339975" y="0"/>
            <a:ext cx="6804025" cy="2520950"/>
            <a:chOff x="1474" y="0"/>
            <a:chExt cx="4286" cy="1588"/>
          </a:xfrm>
        </p:grpSpPr>
        <p:pic>
          <p:nvPicPr>
            <p:cNvPr id="325640" name="Picture 8" descr="普朗克">
              <a:extLst>
                <a:ext uri="{FF2B5EF4-FFF2-40B4-BE49-F238E27FC236}">
                  <a16:creationId xmlns:a16="http://schemas.microsoft.com/office/drawing/2014/main" id="{D007E7AC-2A50-418E-9361-FD428C347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 y="0"/>
              <a:ext cx="12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5641" name="Rectangle 9">
              <a:extLst>
                <a:ext uri="{FF2B5EF4-FFF2-40B4-BE49-F238E27FC236}">
                  <a16:creationId xmlns:a16="http://schemas.microsoft.com/office/drawing/2014/main" id="{D67BDF0A-45A6-415C-93E0-6C48F162163E}"/>
                </a:ext>
              </a:extLst>
            </p:cNvPr>
            <p:cNvSpPr>
              <a:spLocks noChangeArrowheads="1"/>
            </p:cNvSpPr>
            <p:nvPr/>
          </p:nvSpPr>
          <p:spPr bwMode="auto">
            <a:xfrm>
              <a:off x="1474" y="436"/>
              <a:ext cx="195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kumimoji="0" lang="zh-CN" altLang="en-US" sz="2200" b="1">
                  <a:solidFill>
                    <a:srgbClr val="0000FF"/>
                  </a:solidFill>
                  <a:latin typeface="Times New Roman" panose="02020603050405020304" pitchFamily="18" charset="0"/>
                  <a:ea typeface="楷体_GB2312" pitchFamily="49" charset="-122"/>
                </a:rPr>
                <a:t>普朗克 </a:t>
              </a:r>
              <a:r>
                <a:rPr kumimoji="0" lang="en-US" altLang="zh-CN" sz="2200" b="1">
                  <a:solidFill>
                    <a:srgbClr val="0000FF"/>
                  </a:solidFill>
                  <a:latin typeface="Times New Roman" panose="02020603050405020304" pitchFamily="18" charset="0"/>
                  <a:ea typeface="楷体_GB2312" pitchFamily="49" charset="-122"/>
                </a:rPr>
                <a:t>(</a:t>
              </a:r>
              <a:r>
                <a:rPr kumimoji="0" lang="en-US" altLang="zh-CN" sz="2200" b="1">
                  <a:solidFill>
                    <a:srgbClr val="000000"/>
                  </a:solidFill>
                  <a:latin typeface="Times New Roman" panose="02020603050405020304" pitchFamily="18" charset="0"/>
                  <a:ea typeface="楷体_GB2312" pitchFamily="49" charset="-122"/>
                </a:rPr>
                <a:t>1858-1947</a:t>
              </a:r>
              <a:r>
                <a:rPr kumimoji="0" lang="zh-CN" altLang="en-US" sz="2200" b="1">
                  <a:solidFill>
                    <a:srgbClr val="000000"/>
                  </a:solidFill>
                  <a:latin typeface="Times New Roman" panose="02020603050405020304" pitchFamily="18" charset="0"/>
                  <a:ea typeface="楷体_GB2312" pitchFamily="49" charset="-122"/>
                </a:rPr>
                <a:t>德国</a:t>
              </a:r>
              <a:r>
                <a:rPr kumimoji="0" lang="en-US" altLang="zh-CN" sz="2200" b="1">
                  <a:solidFill>
                    <a:srgbClr val="000000"/>
                  </a:solidFill>
                  <a:latin typeface="Times New Roman" panose="02020603050405020304" pitchFamily="18" charset="0"/>
                  <a:ea typeface="楷体_GB2312" pitchFamily="49" charset="-122"/>
                </a:rPr>
                <a:t>) </a:t>
              </a:r>
            </a:p>
            <a:p>
              <a:pPr algn="just" eaLnBrk="0" hangingPunct="0"/>
              <a:r>
                <a:rPr kumimoji="0" lang="zh-CN" altLang="en-US" sz="2200" b="1">
                  <a:solidFill>
                    <a:srgbClr val="000000"/>
                  </a:solidFill>
                  <a:latin typeface="Times New Roman" panose="02020603050405020304" pitchFamily="18" charset="0"/>
                  <a:ea typeface="楷体_GB2312" pitchFamily="49" charset="-122"/>
                </a:rPr>
                <a:t> </a:t>
              </a:r>
              <a:r>
                <a:rPr kumimoji="0" lang="en-US" altLang="zh-CN" sz="2200" b="1">
                  <a:solidFill>
                    <a:srgbClr val="000000"/>
                  </a:solidFill>
                  <a:latin typeface="Times New Roman" panose="02020603050405020304" pitchFamily="18" charset="0"/>
                  <a:ea typeface="楷体_GB2312" pitchFamily="49" charset="-122"/>
                </a:rPr>
                <a:t>(60</a:t>
              </a:r>
              <a:r>
                <a:rPr kumimoji="0" lang="zh-CN" altLang="en-US" sz="2200" b="1">
                  <a:solidFill>
                    <a:srgbClr val="000000"/>
                  </a:solidFill>
                  <a:latin typeface="Times New Roman" panose="02020603050405020304" pitchFamily="18" charset="0"/>
                  <a:ea typeface="楷体_GB2312" pitchFamily="49" charset="-122"/>
                </a:rPr>
                <a:t>岁获诺贝尔奖</a:t>
              </a:r>
              <a:r>
                <a:rPr kumimoji="0" lang="en-US" altLang="zh-CN" sz="2200" b="1">
                  <a:solidFill>
                    <a:srgbClr val="000000"/>
                  </a:solidFill>
                  <a:latin typeface="Times New Roman" panose="02020603050405020304" pitchFamily="18" charset="0"/>
                  <a:ea typeface="楷体_GB2312" pitchFamily="49" charset="-122"/>
                </a:rPr>
                <a:t>)</a:t>
              </a:r>
            </a:p>
          </p:txBody>
        </p:sp>
        <p:pic>
          <p:nvPicPr>
            <p:cNvPr id="325643" name="Picture 11">
              <a:extLst>
                <a:ext uri="{FF2B5EF4-FFF2-40B4-BE49-F238E27FC236}">
                  <a16:creationId xmlns:a16="http://schemas.microsoft.com/office/drawing/2014/main" id="{AA53BD21-A5E1-4C5A-8003-5E5307740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0"/>
              <a:ext cx="1134" cy="158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5636"/>
                                        </p:tgtEl>
                                        <p:attrNameLst>
                                          <p:attrName>style.visibility</p:attrName>
                                        </p:attrNameLst>
                                      </p:cBhvr>
                                      <p:to>
                                        <p:strVal val="visible"/>
                                      </p:to>
                                    </p:set>
                                    <p:animEffect transition="in" filter="wipe(left)">
                                      <p:cBhvr>
                                        <p:cTn id="7" dur="1000"/>
                                        <p:tgtEl>
                                          <p:spTgt spid="325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A5442511-A59B-4499-A6C3-8E61CE8F32A9}"/>
              </a:ext>
            </a:extLst>
          </p:cNvPr>
          <p:cNvSpPr>
            <a:spLocks noChangeArrowheads="1"/>
          </p:cNvSpPr>
          <p:nvPr/>
        </p:nvSpPr>
        <p:spPr bwMode="auto">
          <a:xfrm>
            <a:off x="611188" y="12684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以</a:t>
            </a:r>
            <a:r>
              <a:rPr lang="en-US" altLang="zh-CN" b="1">
                <a:latin typeface="Times New Roman" panose="02020603050405020304" pitchFamily="18" charset="0"/>
                <a:ea typeface="楷体_GB2312" pitchFamily="49" charset="-122"/>
              </a:rPr>
              <a:t>He</a:t>
            </a:r>
            <a:r>
              <a:rPr lang="zh-CN" altLang="en-US" b="1">
                <a:latin typeface="Times New Roman" panose="02020603050405020304" pitchFamily="18" charset="0"/>
                <a:ea typeface="楷体_GB2312" pitchFamily="49" charset="-122"/>
              </a:rPr>
              <a:t>为例，它的</a:t>
            </a:r>
            <a:r>
              <a:rPr lang="en-US" altLang="zh-CN" b="1" i="1">
                <a:latin typeface="Times New Roman" panose="02020603050405020304" pitchFamily="18" charset="0"/>
                <a:ea typeface="楷体_GB2312" pitchFamily="49" charset="-122"/>
              </a:rPr>
              <a:t>Z</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，上式成为：</a:t>
            </a:r>
          </a:p>
        </p:txBody>
      </p:sp>
      <p:graphicFrame>
        <p:nvGraphicFramePr>
          <p:cNvPr id="265220" name="Object 4">
            <a:extLst>
              <a:ext uri="{FF2B5EF4-FFF2-40B4-BE49-F238E27FC236}">
                <a16:creationId xmlns:a16="http://schemas.microsoft.com/office/drawing/2014/main" id="{19880D57-8868-4506-BED2-6A31FDE1E522}"/>
              </a:ext>
            </a:extLst>
          </p:cNvPr>
          <p:cNvGraphicFramePr>
            <a:graphicFrameLocks noChangeAspect="1"/>
          </p:cNvGraphicFramePr>
          <p:nvPr/>
        </p:nvGraphicFramePr>
        <p:xfrm>
          <a:off x="1331913" y="1628775"/>
          <a:ext cx="4316412" cy="862013"/>
        </p:xfrm>
        <a:graphic>
          <a:graphicData uri="http://schemas.openxmlformats.org/presentationml/2006/ole">
            <mc:AlternateContent xmlns:mc="http://schemas.openxmlformats.org/markup-compatibility/2006">
              <mc:Choice xmlns:v="urn:schemas-microsoft-com:vml" Requires="v">
                <p:oleObj spid="_x0000_s265228" name="公式" r:id="rId3" imgW="3581280" imgH="723600" progId="Equation.3">
                  <p:embed/>
                </p:oleObj>
              </mc:Choice>
              <mc:Fallback>
                <p:oleObj name="公式" r:id="rId3" imgW="3581280" imgH="723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628775"/>
                        <a:ext cx="4316412" cy="862013"/>
                      </a:xfrm>
                      <a:prstGeom prst="rect">
                        <a:avLst/>
                      </a:prstGeom>
                      <a:solidFill>
                        <a:srgbClr val="FFFF99"/>
                      </a:solidFill>
                    </p:spPr>
                  </p:pic>
                </p:oleObj>
              </mc:Fallback>
            </mc:AlternateContent>
          </a:graphicData>
        </a:graphic>
      </p:graphicFrame>
      <p:sp>
        <p:nvSpPr>
          <p:cNvPr id="265221" name="Rectangle 5">
            <a:extLst>
              <a:ext uri="{FF2B5EF4-FFF2-40B4-BE49-F238E27FC236}">
                <a16:creationId xmlns:a16="http://schemas.microsoft.com/office/drawing/2014/main" id="{9B8ED3C2-8889-4C86-8EB7-86D881F5E2BB}"/>
              </a:ext>
            </a:extLst>
          </p:cNvPr>
          <p:cNvSpPr>
            <a:spLocks noChangeArrowheads="1"/>
          </p:cNvSpPr>
          <p:nvPr/>
        </p:nvSpPr>
        <p:spPr bwMode="auto">
          <a:xfrm>
            <a:off x="539750" y="2636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设</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=4</a:t>
            </a:r>
            <a:r>
              <a:rPr lang="zh-CN" altLang="en-US" b="1">
                <a:latin typeface="Times New Roman" panose="02020603050405020304" pitchFamily="18" charset="0"/>
                <a:ea typeface="楷体_GB2312" pitchFamily="49" charset="-122"/>
              </a:rPr>
              <a:t>，则</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=5</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6</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7</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，于是，</a:t>
            </a:r>
            <a:endParaRPr lang="zh-CN" altLang="en-US" b="1">
              <a:latin typeface="Times New Roman" panose="02020603050405020304" pitchFamily="18" charset="0"/>
            </a:endParaRPr>
          </a:p>
        </p:txBody>
      </p:sp>
      <p:graphicFrame>
        <p:nvGraphicFramePr>
          <p:cNvPr id="265223" name="Object 7">
            <a:extLst>
              <a:ext uri="{FF2B5EF4-FFF2-40B4-BE49-F238E27FC236}">
                <a16:creationId xmlns:a16="http://schemas.microsoft.com/office/drawing/2014/main" id="{2ED0EEFB-3E11-42AC-B3B0-021C86A9AC40}"/>
              </a:ext>
            </a:extLst>
          </p:cNvPr>
          <p:cNvGraphicFramePr>
            <a:graphicFrameLocks noChangeAspect="1"/>
          </p:cNvGraphicFramePr>
          <p:nvPr/>
        </p:nvGraphicFramePr>
        <p:xfrm>
          <a:off x="1258888" y="3141663"/>
          <a:ext cx="6613525" cy="963612"/>
        </p:xfrm>
        <a:graphic>
          <a:graphicData uri="http://schemas.openxmlformats.org/presentationml/2006/ole">
            <mc:AlternateContent xmlns:mc="http://schemas.openxmlformats.org/markup-compatibility/2006">
              <mc:Choice xmlns:v="urn:schemas-microsoft-com:vml" Requires="v">
                <p:oleObj spid="_x0000_s265229" name="公式" r:id="rId5" imgW="5105160" imgH="749160" progId="Equation.3">
                  <p:embed/>
                </p:oleObj>
              </mc:Choice>
              <mc:Fallback>
                <p:oleObj name="公式" r:id="rId5" imgW="5105160" imgH="7491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141663"/>
                        <a:ext cx="6613525" cy="963612"/>
                      </a:xfrm>
                      <a:prstGeom prst="rect">
                        <a:avLst/>
                      </a:prstGeom>
                      <a:solidFill>
                        <a:srgbClr val="CCFFCC"/>
                      </a:solidFill>
                    </p:spPr>
                  </p:pic>
                </p:oleObj>
              </mc:Fallback>
            </mc:AlternateContent>
          </a:graphicData>
        </a:graphic>
      </p:graphicFrame>
      <p:sp>
        <p:nvSpPr>
          <p:cNvPr id="265224" name="Rectangle 8">
            <a:extLst>
              <a:ext uri="{FF2B5EF4-FFF2-40B4-BE49-F238E27FC236}">
                <a16:creationId xmlns:a16="http://schemas.microsoft.com/office/drawing/2014/main" id="{7B4323FE-6E42-4021-850B-FB45252429BB}"/>
              </a:ext>
            </a:extLst>
          </p:cNvPr>
          <p:cNvSpPr>
            <a:spLocks noChangeArrowheads="1"/>
          </p:cNvSpPr>
          <p:nvPr/>
        </p:nvSpPr>
        <p:spPr bwMode="auto">
          <a:xfrm>
            <a:off x="684213" y="4292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而氢的巴耳末公式为 </a:t>
            </a:r>
          </a:p>
        </p:txBody>
      </p:sp>
      <p:graphicFrame>
        <p:nvGraphicFramePr>
          <p:cNvPr id="265226" name="Object 10">
            <a:extLst>
              <a:ext uri="{FF2B5EF4-FFF2-40B4-BE49-F238E27FC236}">
                <a16:creationId xmlns:a16="http://schemas.microsoft.com/office/drawing/2014/main" id="{F14A78B0-F85A-43C7-A19B-168962E34593}"/>
              </a:ext>
            </a:extLst>
          </p:cNvPr>
          <p:cNvGraphicFramePr>
            <a:graphicFrameLocks noChangeAspect="1"/>
          </p:cNvGraphicFramePr>
          <p:nvPr/>
        </p:nvGraphicFramePr>
        <p:xfrm>
          <a:off x="1476375" y="4724400"/>
          <a:ext cx="5775325" cy="1022350"/>
        </p:xfrm>
        <a:graphic>
          <a:graphicData uri="http://schemas.openxmlformats.org/presentationml/2006/ole">
            <mc:AlternateContent xmlns:mc="http://schemas.openxmlformats.org/markup-compatibility/2006">
              <mc:Choice xmlns:v="urn:schemas-microsoft-com:vml" Requires="v">
                <p:oleObj spid="_x0000_s265230" name="公式" r:id="rId7" imgW="4051080" imgH="723600" progId="Equation.3">
                  <p:embed/>
                </p:oleObj>
              </mc:Choice>
              <mc:Fallback>
                <p:oleObj name="公式" r:id="rId7" imgW="4051080" imgH="723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724400"/>
                        <a:ext cx="5775325" cy="1022350"/>
                      </a:xfrm>
                      <a:prstGeom prst="rect">
                        <a:avLst/>
                      </a:prstGeom>
                      <a:solidFill>
                        <a:srgbClr val="FFCC99"/>
                      </a:solidFill>
                    </p:spPr>
                  </p:pic>
                </p:oleObj>
              </mc:Fallback>
            </mc:AlternateContent>
          </a:graphicData>
        </a:graphic>
      </p:graphicFrame>
      <p:sp>
        <p:nvSpPr>
          <p:cNvPr id="265227" name="Rectangle 11">
            <a:extLst>
              <a:ext uri="{FF2B5EF4-FFF2-40B4-BE49-F238E27FC236}">
                <a16:creationId xmlns:a16="http://schemas.microsoft.com/office/drawing/2014/main" id="{C60601BD-15E1-4842-B856-F25CA5D8555E}"/>
              </a:ext>
            </a:extLst>
          </p:cNvPr>
          <p:cNvSpPr>
            <a:spLocks noChangeArrowheads="1"/>
          </p:cNvSpPr>
          <p:nvPr/>
        </p:nvSpPr>
        <p:spPr bwMode="auto">
          <a:xfrm>
            <a:off x="684213" y="5805488"/>
            <a:ext cx="8135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主要区别有两个：一是氦离子的谱线比氢要多；二是</a:t>
            </a:r>
            <a:r>
              <a:rPr lang="en-US" altLang="zh-CN" b="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不同，因此，即使对</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1</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的相应谱线，位置也不尽相同。</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F8AFC002-6880-487F-8921-1216E8323A99}"/>
              </a:ext>
            </a:extLst>
          </p:cNvPr>
          <p:cNvSpPr>
            <a:spLocks noChangeArrowheads="1"/>
          </p:cNvSpPr>
          <p:nvPr/>
        </p:nvSpPr>
        <p:spPr bwMode="auto">
          <a:xfrm>
            <a:off x="468313" y="1268413"/>
            <a:ext cx="84248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对于氦离子，</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的谱线是由赖曼在</a:t>
            </a:r>
            <a:r>
              <a:rPr lang="en-US" altLang="zh-CN" b="1">
                <a:latin typeface="Times New Roman" panose="02020603050405020304" pitchFamily="18" charset="0"/>
                <a:ea typeface="楷体_GB2312" pitchFamily="49" charset="-122"/>
              </a:rPr>
              <a:t>1916</a:t>
            </a:r>
            <a:r>
              <a:rPr lang="zh-CN" altLang="en-US" b="1">
                <a:latin typeface="Times New Roman" panose="02020603050405020304" pitchFamily="18" charset="0"/>
                <a:ea typeface="楷体_GB2312" pitchFamily="49" charset="-122"/>
              </a:rPr>
              <a:t>年发现的， </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的谱线是由福勒（</a:t>
            </a:r>
            <a:r>
              <a:rPr lang="en-US" altLang="zh-CN" b="1">
                <a:latin typeface="Times New Roman" panose="02020603050405020304" pitchFamily="18" charset="0"/>
                <a:ea typeface="楷体_GB2312" pitchFamily="49" charset="-122"/>
              </a:rPr>
              <a:t>A.Fowler</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1914</a:t>
            </a:r>
            <a:r>
              <a:rPr lang="zh-CN" altLang="en-US" b="1">
                <a:latin typeface="Times New Roman" panose="02020603050405020304" pitchFamily="18" charset="0"/>
                <a:ea typeface="楷体_GB2312" pitchFamily="49" charset="-122"/>
              </a:rPr>
              <a:t>年发现的。</a:t>
            </a:r>
          </a:p>
          <a:p>
            <a:pPr algn="just" eaLnBrk="0" hangingPunct="0"/>
            <a:r>
              <a:rPr lang="zh-CN" altLang="en-US" b="1">
                <a:latin typeface="Times New Roman" panose="02020603050405020304" pitchFamily="18" charset="0"/>
                <a:ea typeface="楷体_GB2312" pitchFamily="49" charset="-122"/>
              </a:rPr>
              <a:t>     对二次电离的</a:t>
            </a:r>
            <a:r>
              <a:rPr lang="en-US" altLang="zh-CN" b="1">
                <a:latin typeface="Times New Roman" panose="02020603050405020304" pitchFamily="18" charset="0"/>
                <a:ea typeface="楷体_GB2312" pitchFamily="49" charset="-122"/>
              </a:rPr>
              <a:t>Li</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Z</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）和三次电离的</a:t>
            </a:r>
            <a:r>
              <a:rPr lang="en-US" altLang="zh-CN" b="1">
                <a:latin typeface="Times New Roman" panose="02020603050405020304" pitchFamily="18" charset="0"/>
                <a:ea typeface="楷体_GB2312" pitchFamily="49" charset="-122"/>
              </a:rPr>
              <a:t>Be</a:t>
            </a:r>
            <a:r>
              <a:rPr lang="zh-CN" altLang="en-US"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Z</a:t>
            </a:r>
            <a:r>
              <a:rPr lang="en-US" altLang="zh-CN" b="1">
                <a:latin typeface="Times New Roman" panose="02020603050405020304" pitchFamily="18" charset="0"/>
                <a:ea typeface="楷体_GB2312" pitchFamily="49" charset="-122"/>
              </a:rPr>
              <a:t> =4</a:t>
            </a:r>
            <a:r>
              <a:rPr lang="zh-CN" altLang="en-US" b="1">
                <a:latin typeface="Times New Roman" panose="02020603050405020304" pitchFamily="18" charset="0"/>
                <a:ea typeface="楷体_GB2312" pitchFamily="49" charset="-122"/>
              </a:rPr>
              <a:t>）离子的光谱，应分别由下列二式代表：</a:t>
            </a:r>
          </a:p>
        </p:txBody>
      </p:sp>
      <p:graphicFrame>
        <p:nvGraphicFramePr>
          <p:cNvPr id="266244" name="Object 4">
            <a:extLst>
              <a:ext uri="{FF2B5EF4-FFF2-40B4-BE49-F238E27FC236}">
                <a16:creationId xmlns:a16="http://schemas.microsoft.com/office/drawing/2014/main" id="{08ABBCCF-65FE-4FF3-BDCA-880F0F9CE2DA}"/>
              </a:ext>
            </a:extLst>
          </p:cNvPr>
          <p:cNvGraphicFramePr>
            <a:graphicFrameLocks noChangeAspect="1"/>
          </p:cNvGraphicFramePr>
          <p:nvPr/>
        </p:nvGraphicFramePr>
        <p:xfrm>
          <a:off x="1331913" y="2781300"/>
          <a:ext cx="3997325" cy="1809750"/>
        </p:xfrm>
        <a:graphic>
          <a:graphicData uri="http://schemas.openxmlformats.org/presentationml/2006/ole">
            <mc:AlternateContent xmlns:mc="http://schemas.openxmlformats.org/markup-compatibility/2006">
              <mc:Choice xmlns:v="urn:schemas-microsoft-com:vml" Requires="v">
                <p:oleObj spid="_x0000_s266246" name="公式" r:id="rId3" imgW="3251160" imgH="1485720" progId="Equation.3">
                  <p:embed/>
                </p:oleObj>
              </mc:Choice>
              <mc:Fallback>
                <p:oleObj name="公式" r:id="rId3" imgW="3251160" imgH="1485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781300"/>
                        <a:ext cx="3997325" cy="1809750"/>
                      </a:xfrm>
                      <a:prstGeom prst="rect">
                        <a:avLst/>
                      </a:prstGeom>
                      <a:solidFill>
                        <a:srgbClr val="99CCFF"/>
                      </a:solidFill>
                    </p:spPr>
                  </p:pic>
                </p:oleObj>
              </mc:Fallback>
            </mc:AlternateContent>
          </a:graphicData>
        </a:graphic>
      </p:graphicFrame>
      <p:sp>
        <p:nvSpPr>
          <p:cNvPr id="266245" name="Rectangle 5">
            <a:extLst>
              <a:ext uri="{FF2B5EF4-FFF2-40B4-BE49-F238E27FC236}">
                <a16:creationId xmlns:a16="http://schemas.microsoft.com/office/drawing/2014/main" id="{546747F0-0A51-4875-898A-EB7569F0F6C6}"/>
              </a:ext>
            </a:extLst>
          </p:cNvPr>
          <p:cNvSpPr>
            <a:spLocks noChangeArrowheads="1"/>
          </p:cNvSpPr>
          <p:nvPr/>
        </p:nvSpPr>
        <p:spPr bwMode="auto">
          <a:xfrm>
            <a:off x="395288" y="4652963"/>
            <a:ext cx="84978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上二式中的</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 =1</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4…</a:t>
            </a:r>
            <a:r>
              <a:rPr lang="zh-CN" altLang="en-US" b="1">
                <a:latin typeface="Times New Roman" panose="02020603050405020304" pitchFamily="18" charset="0"/>
                <a:ea typeface="楷体_GB2312" pitchFamily="49" charset="-122"/>
              </a:rPr>
              <a:t>所代表的线系落在远紫外区，它们的第一条谱线的波长分别是</a:t>
            </a:r>
            <a:r>
              <a:rPr lang="en-US" altLang="zh-CN" b="1">
                <a:latin typeface="Times New Roman" panose="02020603050405020304" pitchFamily="18" charset="0"/>
                <a:ea typeface="楷体_GB2312" pitchFamily="49" charset="-122"/>
              </a:rPr>
              <a:t>135.02</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75.94</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，都由爱力逊和爱德棱二人在</a:t>
            </a:r>
            <a:r>
              <a:rPr lang="en-US" altLang="zh-CN" b="1">
                <a:latin typeface="Times New Roman" panose="02020603050405020304" pitchFamily="18" charset="0"/>
                <a:ea typeface="楷体_GB2312" pitchFamily="49" charset="-122"/>
              </a:rPr>
              <a:t>1930</a:t>
            </a:r>
            <a:r>
              <a:rPr lang="zh-CN" altLang="en-US" b="1">
                <a:latin typeface="Times New Roman" panose="02020603050405020304" pitchFamily="18" charset="0"/>
                <a:ea typeface="楷体_GB2312" pitchFamily="49" charset="-122"/>
              </a:rPr>
              <a:t>年观察到了。</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a:extLst>
              <a:ext uri="{FF2B5EF4-FFF2-40B4-BE49-F238E27FC236}">
                <a16:creationId xmlns:a16="http://schemas.microsoft.com/office/drawing/2014/main" id="{AF318AA8-A7D7-4FB8-B615-A1AA8696747B}"/>
              </a:ext>
            </a:extLst>
          </p:cNvPr>
          <p:cNvSpPr>
            <a:spLocks noChangeArrowheads="1"/>
          </p:cNvSpPr>
          <p:nvPr/>
        </p:nvSpPr>
        <p:spPr bwMode="auto">
          <a:xfrm>
            <a:off x="395288" y="2260600"/>
            <a:ext cx="8351837"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latin typeface="Times New Roman" panose="02020603050405020304" pitchFamily="18" charset="0"/>
                <a:ea typeface="楷体_GB2312" pitchFamily="49" charset="-122"/>
              </a:rPr>
              <a:t>    b.</a:t>
            </a:r>
            <a:r>
              <a:rPr lang="zh-CN" altLang="en-US" sz="2800" b="1">
                <a:latin typeface="Times New Roman" panose="02020603050405020304" pitchFamily="18" charset="0"/>
                <a:ea typeface="楷体_GB2312" pitchFamily="49" charset="-122"/>
              </a:rPr>
              <a:t>里德伯常数的变化</a:t>
            </a:r>
            <a:r>
              <a:rPr lang="zh-CN" altLang="en-US" sz="2800">
                <a:latin typeface="Times New Roman" panose="02020603050405020304" pitchFamily="18" charset="0"/>
                <a:ea typeface="楷体_GB2312" pitchFamily="49" charset="-122"/>
              </a:rPr>
              <a:t> </a:t>
            </a:r>
          </a:p>
          <a:p>
            <a:pPr algn="just"/>
            <a:endParaRPr lang="zh-CN" altLang="en-US" sz="2800">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在类氢离子光谱中我们看到那些与氢谱线重合的谱线稍有波长的差别，不同光谱中的有些谱线好象应该能够</a:t>
            </a:r>
            <a:r>
              <a:rPr lang="zh-CN" altLang="en-US" b="1">
                <a:solidFill>
                  <a:schemeClr val="hlink"/>
                </a:solidFill>
                <a:latin typeface="Times New Roman" panose="02020603050405020304" pitchFamily="18" charset="0"/>
                <a:ea typeface="楷体_GB2312" pitchFamily="49" charset="-122"/>
              </a:rPr>
              <a:t>完全重合，但事实不是这样</a:t>
            </a:r>
            <a:r>
              <a:rPr lang="zh-CN" altLang="en-US" b="1">
                <a:latin typeface="Times New Roman" panose="02020603050405020304" pitchFamily="18" charset="0"/>
                <a:ea typeface="楷体_GB2312" pitchFamily="49" charset="-122"/>
              </a:rPr>
              <a:t>。另外，里德伯常数的理论值和氢原子里德伯常数的经验值尽管符合的非常好，但</a:t>
            </a:r>
            <a:r>
              <a:rPr lang="zh-CN" altLang="en-US" b="1">
                <a:solidFill>
                  <a:schemeClr val="hlink"/>
                </a:solidFill>
                <a:latin typeface="Times New Roman" panose="02020603050405020304" pitchFamily="18" charset="0"/>
                <a:ea typeface="楷体_GB2312" pitchFamily="49" charset="-122"/>
              </a:rPr>
              <a:t>理论与实验之间的差值超过万分之五</a:t>
            </a:r>
            <a:r>
              <a:rPr lang="zh-CN" altLang="en-US" b="1">
                <a:latin typeface="Times New Roman" panose="02020603050405020304" pitchFamily="18" charset="0"/>
                <a:ea typeface="楷体_GB2312" pitchFamily="49" charset="-122"/>
              </a:rPr>
              <a:t>，而当时光谱学的实验精度已达万分之一。光谱学家福勒提出了这一质疑。玻尔在</a:t>
            </a:r>
            <a:r>
              <a:rPr lang="en-US" altLang="zh-CN" b="1">
                <a:latin typeface="Times New Roman" panose="02020603050405020304" pitchFamily="18" charset="0"/>
                <a:ea typeface="楷体_GB2312" pitchFamily="49" charset="-122"/>
              </a:rPr>
              <a:t>1914</a:t>
            </a:r>
            <a:r>
              <a:rPr lang="zh-CN" altLang="en-US" b="1">
                <a:latin typeface="Times New Roman" panose="02020603050405020304" pitchFamily="18" charset="0"/>
                <a:ea typeface="楷体_GB2312" pitchFamily="49" charset="-122"/>
              </a:rPr>
              <a:t>年对此作了回答：</a:t>
            </a:r>
            <a:r>
              <a:rPr lang="zh-CN" altLang="en-US" b="1">
                <a:solidFill>
                  <a:srgbClr val="CC6600"/>
                </a:solidFill>
                <a:latin typeface="Times New Roman" panose="02020603050405020304" pitchFamily="18" charset="0"/>
                <a:ea typeface="楷体_GB2312" pitchFamily="49" charset="-122"/>
              </a:rPr>
              <a:t>在原来的理论中假定氢核是静止的，但由于氢核（质子）的质量不是无穷大，不是电子绕原子核作圆周运动，而是电子和原子核绕二者的质心运动。</a:t>
            </a:r>
          </a:p>
          <a:p>
            <a:pPr algn="l" eaLnBrk="0" hangingPunct="0"/>
            <a:endParaRPr lang="zh-CN" altLang="en-US" b="1">
              <a:solidFill>
                <a:srgbClr val="CC6600"/>
              </a:solidFill>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267272" r:id="rId2" imgW="4321523" imgH="2249404"/>
        </mc:Choice>
        <mc:Fallback>
          <p:control r:id="rId2" imgW="4321523" imgH="2249404">
            <p:pic>
              <p:nvPicPr>
                <p:cNvPr id="267270" name="ShockwaveFlash1">
                  <a:extLst>
                    <a:ext uri="{FF2B5EF4-FFF2-40B4-BE49-F238E27FC236}">
                      <a16:creationId xmlns:a16="http://schemas.microsoft.com/office/drawing/2014/main" id="{44D12006-6779-43D7-8A5A-33BA2B108516}"/>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4822825" y="0"/>
                  <a:ext cx="4321175" cy="2249488"/>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a:extLst>
              <a:ext uri="{FF2B5EF4-FFF2-40B4-BE49-F238E27FC236}">
                <a16:creationId xmlns:a16="http://schemas.microsoft.com/office/drawing/2014/main" id="{5A1F6A25-FCB1-4E43-816D-194F8FF61D95}"/>
              </a:ext>
            </a:extLst>
          </p:cNvPr>
          <p:cNvSpPr>
            <a:spLocks noChangeArrowheads="1"/>
          </p:cNvSpPr>
          <p:nvPr/>
        </p:nvSpPr>
        <p:spPr bwMode="auto">
          <a:xfrm>
            <a:off x="900113" y="2708275"/>
            <a:ext cx="8015287"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设</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分别为原子核和电子的质量，</a:t>
            </a:r>
            <a:r>
              <a:rPr lang="en-US" altLang="zh-CN" b="1">
                <a:latin typeface="Times New Roman" panose="02020603050405020304" pitchFamily="18" charset="0"/>
                <a:ea typeface="楷体_GB2312" pitchFamily="49" charset="-122"/>
              </a:rPr>
              <a:t>r</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r</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分别为它们到质心的距离，</a:t>
            </a:r>
            <a:r>
              <a:rPr lang="en-US" altLang="zh-CN" b="1" i="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分别为它们的运动速度，</a:t>
            </a:r>
            <a:r>
              <a:rPr lang="en-US" altLang="zh-CN" b="1">
                <a:latin typeface="Times New Roman" panose="02020603050405020304" pitchFamily="18" charset="0"/>
                <a:ea typeface="楷体_GB2312" pitchFamily="49" charset="-122"/>
              </a:rPr>
              <a:t>ω</a:t>
            </a:r>
            <a:r>
              <a:rPr lang="zh-CN" altLang="en-US" b="1">
                <a:latin typeface="Times New Roman" panose="02020603050405020304" pitchFamily="18" charset="0"/>
                <a:ea typeface="楷体_GB2312" pitchFamily="49" charset="-122"/>
              </a:rPr>
              <a:t>为两者绕质心的角速度，</a:t>
            </a:r>
            <a:r>
              <a:rPr lang="en-US" altLang="zh-CN" b="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为折合质量，则</a:t>
            </a:r>
          </a:p>
        </p:txBody>
      </p:sp>
      <p:graphicFrame>
        <p:nvGraphicFramePr>
          <p:cNvPr id="268293" name="Object 5">
            <a:extLst>
              <a:ext uri="{FF2B5EF4-FFF2-40B4-BE49-F238E27FC236}">
                <a16:creationId xmlns:a16="http://schemas.microsoft.com/office/drawing/2014/main" id="{2E320E9D-BB09-40E8-8A09-6870DAC28649}"/>
              </a:ext>
            </a:extLst>
          </p:cNvPr>
          <p:cNvGraphicFramePr>
            <a:graphicFrameLocks noChangeAspect="1"/>
          </p:cNvGraphicFramePr>
          <p:nvPr/>
        </p:nvGraphicFramePr>
        <p:xfrm>
          <a:off x="1116013" y="4076700"/>
          <a:ext cx="7127875" cy="2357438"/>
        </p:xfrm>
        <a:graphic>
          <a:graphicData uri="http://schemas.openxmlformats.org/presentationml/2006/ole">
            <mc:AlternateContent xmlns:mc="http://schemas.openxmlformats.org/markup-compatibility/2006">
              <mc:Choice xmlns:v="urn:schemas-microsoft-com:vml" Requires="v">
                <p:oleObj spid="_x0000_s268313" name="公式" r:id="rId3" imgW="4965480" imgH="1638000" progId="Equation.3">
                  <p:embed/>
                </p:oleObj>
              </mc:Choice>
              <mc:Fallback>
                <p:oleObj name="公式" r:id="rId3" imgW="4965480" imgH="1638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076700"/>
                        <a:ext cx="7127875" cy="2357438"/>
                      </a:xfrm>
                      <a:prstGeom prst="rect">
                        <a:avLst/>
                      </a:prstGeom>
                      <a:solidFill>
                        <a:srgbClr val="CCFFFF"/>
                      </a:solidFill>
                    </p:spPr>
                  </p:pic>
                </p:oleObj>
              </mc:Fallback>
            </mc:AlternateContent>
          </a:graphicData>
        </a:graphic>
      </p:graphicFrame>
      <p:grpSp>
        <p:nvGrpSpPr>
          <p:cNvPr id="268312" name="Group 24">
            <a:extLst>
              <a:ext uri="{FF2B5EF4-FFF2-40B4-BE49-F238E27FC236}">
                <a16:creationId xmlns:a16="http://schemas.microsoft.com/office/drawing/2014/main" id="{51FAD7B4-A747-478E-BFA4-687B2BC56FA8}"/>
              </a:ext>
            </a:extLst>
          </p:cNvPr>
          <p:cNvGrpSpPr>
            <a:grpSpLocks/>
          </p:cNvGrpSpPr>
          <p:nvPr/>
        </p:nvGrpSpPr>
        <p:grpSpPr bwMode="auto">
          <a:xfrm>
            <a:off x="4211638" y="260350"/>
            <a:ext cx="4679950" cy="2265363"/>
            <a:chOff x="2971" y="935"/>
            <a:chExt cx="2495" cy="998"/>
          </a:xfrm>
        </p:grpSpPr>
        <p:sp>
          <p:nvSpPr>
            <p:cNvPr id="268302" name="Oval 14">
              <a:extLst>
                <a:ext uri="{FF2B5EF4-FFF2-40B4-BE49-F238E27FC236}">
                  <a16:creationId xmlns:a16="http://schemas.microsoft.com/office/drawing/2014/main" id="{C751EFF1-AED0-4334-81BC-115D4E45C587}"/>
                </a:ext>
              </a:extLst>
            </p:cNvPr>
            <p:cNvSpPr>
              <a:spLocks noChangeArrowheads="1"/>
            </p:cNvSpPr>
            <p:nvPr/>
          </p:nvSpPr>
          <p:spPr bwMode="auto">
            <a:xfrm>
              <a:off x="2971" y="935"/>
              <a:ext cx="2495" cy="998"/>
            </a:xfrm>
            <a:prstGeom prst="ellipse">
              <a:avLst/>
            </a:prstGeom>
            <a:solidFill>
              <a:schemeClr val="bg1"/>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1800">
                <a:latin typeface="Arial" panose="020B0604020202020204" pitchFamily="34" charset="0"/>
              </a:endParaRPr>
            </a:p>
          </p:txBody>
        </p:sp>
        <p:sp>
          <p:nvSpPr>
            <p:cNvPr id="268303" name="Oval 15">
              <a:extLst>
                <a:ext uri="{FF2B5EF4-FFF2-40B4-BE49-F238E27FC236}">
                  <a16:creationId xmlns:a16="http://schemas.microsoft.com/office/drawing/2014/main" id="{921BC35F-BBE1-4AD1-BEF6-BD595B666A3A}"/>
                </a:ext>
              </a:extLst>
            </p:cNvPr>
            <p:cNvSpPr>
              <a:spLocks noChangeArrowheads="1"/>
            </p:cNvSpPr>
            <p:nvPr/>
          </p:nvSpPr>
          <p:spPr bwMode="auto">
            <a:xfrm>
              <a:off x="3878" y="1298"/>
              <a:ext cx="681" cy="227"/>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4" name="Oval 16">
              <a:extLst>
                <a:ext uri="{FF2B5EF4-FFF2-40B4-BE49-F238E27FC236}">
                  <a16:creationId xmlns:a16="http://schemas.microsoft.com/office/drawing/2014/main" id="{CB19C807-3607-4348-87B4-87E760D50DE3}"/>
                </a:ext>
              </a:extLst>
            </p:cNvPr>
            <p:cNvSpPr>
              <a:spLocks noChangeArrowheads="1"/>
            </p:cNvSpPr>
            <p:nvPr/>
          </p:nvSpPr>
          <p:spPr bwMode="auto">
            <a:xfrm>
              <a:off x="3198" y="1706"/>
              <a:ext cx="46" cy="46"/>
            </a:xfrm>
            <a:prstGeom prst="ellipse">
              <a:avLst/>
            </a:prstGeom>
            <a:solidFill>
              <a:srgbClr val="FF0000"/>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5" name="Line 17">
              <a:extLst>
                <a:ext uri="{FF2B5EF4-FFF2-40B4-BE49-F238E27FC236}">
                  <a16:creationId xmlns:a16="http://schemas.microsoft.com/office/drawing/2014/main" id="{53B92371-1481-44A7-9A73-4DB0E445D3D6}"/>
                </a:ext>
              </a:extLst>
            </p:cNvPr>
            <p:cNvSpPr>
              <a:spLocks noChangeShapeType="1"/>
            </p:cNvSpPr>
            <p:nvPr/>
          </p:nvSpPr>
          <p:spPr bwMode="auto">
            <a:xfrm flipV="1">
              <a:off x="3243" y="1343"/>
              <a:ext cx="1271"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306" name="Oval 18">
              <a:extLst>
                <a:ext uri="{FF2B5EF4-FFF2-40B4-BE49-F238E27FC236}">
                  <a16:creationId xmlns:a16="http://schemas.microsoft.com/office/drawing/2014/main" id="{992119C8-B784-4861-AB42-CBA65870B309}"/>
                </a:ext>
              </a:extLst>
            </p:cNvPr>
            <p:cNvSpPr>
              <a:spLocks noChangeArrowheads="1"/>
            </p:cNvSpPr>
            <p:nvPr/>
          </p:nvSpPr>
          <p:spPr bwMode="auto">
            <a:xfrm>
              <a:off x="4468" y="1298"/>
              <a:ext cx="90" cy="90"/>
            </a:xfrm>
            <a:prstGeom prst="ellipse">
              <a:avLst/>
            </a:prstGeom>
            <a:solidFill>
              <a:srgbClr val="9900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7" name="Line 19">
              <a:extLst>
                <a:ext uri="{FF2B5EF4-FFF2-40B4-BE49-F238E27FC236}">
                  <a16:creationId xmlns:a16="http://schemas.microsoft.com/office/drawing/2014/main" id="{0D81313C-286A-424B-927D-123E4EE57213}"/>
                </a:ext>
              </a:extLst>
            </p:cNvPr>
            <p:cNvSpPr>
              <a:spLocks noChangeShapeType="1"/>
            </p:cNvSpPr>
            <p:nvPr/>
          </p:nvSpPr>
          <p:spPr bwMode="auto">
            <a:xfrm>
              <a:off x="4241" y="1162"/>
              <a:ext cx="0" cy="54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308" name="Text Box 20">
              <a:extLst>
                <a:ext uri="{FF2B5EF4-FFF2-40B4-BE49-F238E27FC236}">
                  <a16:creationId xmlns:a16="http://schemas.microsoft.com/office/drawing/2014/main" id="{788F1981-D062-4D79-A9A2-1AE5B3104FF3}"/>
                </a:ext>
              </a:extLst>
            </p:cNvPr>
            <p:cNvSpPr txBox="1">
              <a:spLocks noChangeArrowheads="1"/>
            </p:cNvSpPr>
            <p:nvPr/>
          </p:nvSpPr>
          <p:spPr bwMode="auto">
            <a:xfrm>
              <a:off x="4592" y="1149"/>
              <a:ext cx="370"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solidFill>
                    <a:srgbClr val="990099"/>
                  </a:solidFill>
                  <a:latin typeface="Arial" panose="020B0604020202020204" pitchFamily="34" charset="0"/>
                  <a:ea typeface="楷体_GB2312" pitchFamily="49" charset="-122"/>
                </a:rPr>
                <a:t>氢核</a:t>
              </a:r>
            </a:p>
          </p:txBody>
        </p:sp>
        <p:sp>
          <p:nvSpPr>
            <p:cNvPr id="268309" name="Text Box 21">
              <a:extLst>
                <a:ext uri="{FF2B5EF4-FFF2-40B4-BE49-F238E27FC236}">
                  <a16:creationId xmlns:a16="http://schemas.microsoft.com/office/drawing/2014/main" id="{B5F5ABAE-DC27-451E-B581-F3DF86B1466C}"/>
                </a:ext>
              </a:extLst>
            </p:cNvPr>
            <p:cNvSpPr txBox="1">
              <a:spLocks noChangeArrowheads="1"/>
            </p:cNvSpPr>
            <p:nvPr/>
          </p:nvSpPr>
          <p:spPr bwMode="auto">
            <a:xfrm>
              <a:off x="4060" y="1645"/>
              <a:ext cx="37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latin typeface="Arial" panose="020B0604020202020204" pitchFamily="34" charset="0"/>
                  <a:ea typeface="楷体_GB2312" pitchFamily="49" charset="-122"/>
                </a:rPr>
                <a:t>轴线</a:t>
              </a:r>
            </a:p>
          </p:txBody>
        </p:sp>
        <p:sp>
          <p:nvSpPr>
            <p:cNvPr id="268310" name="Text Box 22">
              <a:extLst>
                <a:ext uri="{FF2B5EF4-FFF2-40B4-BE49-F238E27FC236}">
                  <a16:creationId xmlns:a16="http://schemas.microsoft.com/office/drawing/2014/main" id="{BA4D4C64-019D-415F-B642-411E1CAA9F7B}"/>
                </a:ext>
              </a:extLst>
            </p:cNvPr>
            <p:cNvSpPr txBox="1">
              <a:spLocks noChangeArrowheads="1"/>
            </p:cNvSpPr>
            <p:nvPr/>
          </p:nvSpPr>
          <p:spPr bwMode="auto">
            <a:xfrm>
              <a:off x="3049" y="1719"/>
              <a:ext cx="20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1800" b="1">
                  <a:solidFill>
                    <a:srgbClr val="FF0000"/>
                  </a:solidFill>
                  <a:latin typeface="Arial" panose="020B0604020202020204" pitchFamily="34" charset="0"/>
                </a:rPr>
                <a:t>-e</a:t>
              </a:r>
            </a:p>
          </p:txBody>
        </p:sp>
        <p:sp>
          <p:nvSpPr>
            <p:cNvPr id="268311" name="AutoShape 23">
              <a:extLst>
                <a:ext uri="{FF2B5EF4-FFF2-40B4-BE49-F238E27FC236}">
                  <a16:creationId xmlns:a16="http://schemas.microsoft.com/office/drawing/2014/main" id="{51CA8EE5-A1B6-44B1-8DBE-805EF1C8A1D2}"/>
                </a:ext>
              </a:extLst>
            </p:cNvPr>
            <p:cNvSpPr>
              <a:spLocks noChangeArrowheads="1"/>
            </p:cNvSpPr>
            <p:nvPr/>
          </p:nvSpPr>
          <p:spPr bwMode="auto">
            <a:xfrm>
              <a:off x="3243" y="1162"/>
              <a:ext cx="590" cy="272"/>
            </a:xfrm>
            <a:prstGeom prst="wedgeEllipseCallout">
              <a:avLst>
                <a:gd name="adj1" fmla="val 111523"/>
                <a:gd name="adj2" fmla="val 36398"/>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2000" b="1">
                  <a:solidFill>
                    <a:srgbClr val="0000FF"/>
                  </a:solidFill>
                  <a:latin typeface="Arial" panose="020B0604020202020204" pitchFamily="34" charset="0"/>
                  <a:ea typeface="楷体_GB2312" pitchFamily="49" charset="-122"/>
                </a:rPr>
                <a:t>质心</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5" name="Object 3">
            <a:extLst>
              <a:ext uri="{FF2B5EF4-FFF2-40B4-BE49-F238E27FC236}">
                <a16:creationId xmlns:a16="http://schemas.microsoft.com/office/drawing/2014/main" id="{1B3462D4-A01B-40ED-A106-9A9BF41C171E}"/>
              </a:ext>
            </a:extLst>
          </p:cNvPr>
          <p:cNvGraphicFramePr>
            <a:graphicFrameLocks noChangeAspect="1"/>
          </p:cNvGraphicFramePr>
          <p:nvPr/>
        </p:nvGraphicFramePr>
        <p:xfrm>
          <a:off x="1116013" y="1412875"/>
          <a:ext cx="7277100" cy="5133975"/>
        </p:xfrm>
        <a:graphic>
          <a:graphicData uri="http://schemas.openxmlformats.org/presentationml/2006/ole">
            <mc:AlternateContent xmlns:mc="http://schemas.openxmlformats.org/markup-compatibility/2006">
              <mc:Choice xmlns:v="urn:schemas-microsoft-com:vml" Requires="v">
                <p:oleObj spid="_x0000_s269316" name="公式" r:id="rId3" imgW="5016240" imgH="3530520" progId="Equation.3">
                  <p:embed/>
                </p:oleObj>
              </mc:Choice>
              <mc:Fallback>
                <p:oleObj name="公式" r:id="rId3" imgW="5016240" imgH="35305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412875"/>
                        <a:ext cx="7277100" cy="513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987CD34E-831F-42DF-B535-A9412B030CEF}"/>
              </a:ext>
            </a:extLst>
          </p:cNvPr>
          <p:cNvSpPr>
            <a:spLocks noChangeArrowheads="1"/>
          </p:cNvSpPr>
          <p:nvPr/>
        </p:nvSpPr>
        <p:spPr bwMode="auto">
          <a:xfrm>
            <a:off x="611188" y="1412875"/>
            <a:ext cx="8137525" cy="52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在这些公式中已经用不同标记加以区别（在</a:t>
            </a:r>
            <a:r>
              <a:rPr lang="en-US" altLang="zh-CN" b="1" i="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的右下角标注了原子符号）不同原子的里德伯常数，</a:t>
            </a:r>
            <a:r>
              <a:rPr lang="en-US" altLang="zh-CN" b="1" i="1">
                <a:latin typeface="Times New Roman" panose="02020603050405020304" pitchFamily="18" charset="0"/>
                <a:ea typeface="楷体_GB2312" pitchFamily="49" charset="-122"/>
              </a:rPr>
              <a:t>R</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是里德伯常数的理论值，相当于原子核质量为无穷大时的里德伯常数。</a:t>
            </a:r>
          </a:p>
          <a:p>
            <a:pPr algn="just" eaLnBrk="0" hangingPunct="0"/>
            <a:r>
              <a:rPr lang="zh-CN" altLang="en-US" b="1">
                <a:latin typeface="Times New Roman" panose="02020603050405020304" pitchFamily="18" charset="0"/>
                <a:ea typeface="楷体_GB2312" pitchFamily="49" charset="-122"/>
              </a:rPr>
              <a:t>    里德伯常数随原子核质量变化这情况曾被用来证实氢的同位素─</a:t>
            </a:r>
            <a:r>
              <a:rPr lang="zh-CN" altLang="en-US" b="1">
                <a:solidFill>
                  <a:schemeClr val="hlink"/>
                </a:solidFill>
                <a:latin typeface="Times New Roman" panose="02020603050405020304" pitchFamily="18" charset="0"/>
                <a:ea typeface="楷体_GB2312" pitchFamily="49" charset="-122"/>
              </a:rPr>
              <a:t>氘</a:t>
            </a:r>
            <a:r>
              <a:rPr lang="zh-CN" altLang="en-US" b="1">
                <a:latin typeface="Times New Roman" panose="02020603050405020304" pitchFamily="18" charset="0"/>
                <a:ea typeface="楷体_GB2312" pitchFamily="49" charset="-122"/>
              </a:rPr>
              <a:t>─的存在。</a:t>
            </a:r>
            <a:r>
              <a:rPr lang="en-US" altLang="zh-CN" b="1">
                <a:latin typeface="Times New Roman" panose="02020603050405020304" pitchFamily="18" charset="0"/>
                <a:ea typeface="楷体_GB2312" pitchFamily="49" charset="-122"/>
              </a:rPr>
              <a:t>1932</a:t>
            </a:r>
            <a:r>
              <a:rPr lang="zh-CN" altLang="en-US" b="1">
                <a:latin typeface="Times New Roman" panose="02020603050405020304" pitchFamily="18" charset="0"/>
                <a:ea typeface="楷体_GB2312" pitchFamily="49" charset="-122"/>
              </a:rPr>
              <a:t>年尤雷（</a:t>
            </a:r>
            <a:r>
              <a:rPr lang="en-US" altLang="zh-CN" b="1">
                <a:latin typeface="Times New Roman" panose="02020603050405020304" pitchFamily="18" charset="0"/>
                <a:ea typeface="楷体_GB2312" pitchFamily="49" charset="-122"/>
              </a:rPr>
              <a:t>H.C.Urey 1893~1981</a:t>
            </a:r>
            <a:r>
              <a:rPr lang="zh-CN" altLang="en-US" b="1">
                <a:latin typeface="Times New Roman" panose="02020603050405020304" pitchFamily="18" charset="0"/>
                <a:ea typeface="楷体_GB2312" pitchFamily="49" charset="-122"/>
              </a:rPr>
              <a:t>）把三升液氢蒸发到不足一立方厘米，他这样提高了剩余液氢中重氢的含量；然后把剩下的混合物装入放电管，摄取其光谱，当时发现摄得赖曼系的头四条谱线都是双线，在氢的</a:t>
            </a:r>
            <a:r>
              <a:rPr lang="en-US" altLang="zh-CN" b="1">
                <a:latin typeface="Times New Roman" panose="02020603050405020304" pitchFamily="18" charset="0"/>
                <a:ea typeface="楷体_GB2312" pitchFamily="49" charset="-122"/>
              </a:rPr>
              <a:t>H</a:t>
            </a:r>
            <a:r>
              <a:rPr lang="en-US" altLang="zh-CN" b="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a:t>
            </a:r>
            <a:r>
              <a:rPr lang="en-US" altLang="zh-CN" b="1">
                <a:latin typeface="Times New Roman" panose="02020603050405020304" pitchFamily="18" charset="0"/>
                <a:ea typeface="楷体_GB2312" pitchFamily="49" charset="-122"/>
              </a:rPr>
              <a:t>6562.79</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）的旁边还有一条谱线（</a:t>
            </a:r>
            <a:r>
              <a:rPr lang="en-US" altLang="zh-CN" b="1">
                <a:latin typeface="Times New Roman" panose="02020603050405020304" pitchFamily="18" charset="0"/>
                <a:ea typeface="楷体_GB2312" pitchFamily="49" charset="-122"/>
              </a:rPr>
              <a:t>6561.00</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），两者只差</a:t>
            </a:r>
            <a:r>
              <a:rPr lang="en-US" altLang="zh-CN" b="1">
                <a:latin typeface="Times New Roman" panose="02020603050405020304" pitchFamily="18" charset="0"/>
                <a:ea typeface="楷体_GB2312" pitchFamily="49" charset="-122"/>
              </a:rPr>
              <a:t>1.79</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。他假定这一谱线属于氢的同位素</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氘，并认为</a:t>
            </a:r>
            <a:r>
              <a:rPr lang="en-US" altLang="zh-CN" b="1">
                <a:latin typeface="Times New Roman" panose="02020603050405020304" pitchFamily="18" charset="0"/>
                <a:ea typeface="楷体_GB2312" pitchFamily="49" charset="-122"/>
              </a:rPr>
              <a:t>m(H)/m(D)=1/2</a:t>
            </a:r>
            <a:r>
              <a:rPr lang="zh-CN" altLang="en-US" b="1">
                <a:latin typeface="Times New Roman" panose="02020603050405020304" pitchFamily="18" charset="0"/>
                <a:ea typeface="楷体_GB2312" pitchFamily="49" charset="-122"/>
              </a:rPr>
              <a:t>，然后计算得到不同的里德伯常数</a:t>
            </a:r>
            <a:r>
              <a:rPr lang="en-US" altLang="zh-CN" b="1">
                <a:latin typeface="Times New Roman" panose="02020603050405020304" pitchFamily="18" charset="0"/>
                <a:ea typeface="楷体_GB2312" pitchFamily="49" charset="-122"/>
              </a:rPr>
              <a:t>R</a:t>
            </a:r>
            <a:r>
              <a:rPr lang="en-US" altLang="zh-CN" b="1" baseline="-30000">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R</a:t>
            </a:r>
            <a:r>
              <a:rPr lang="en-US" altLang="zh-CN" b="1" baseline="-30000">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，进而算出相应的波长。</a:t>
            </a:r>
            <a:r>
              <a:rPr lang="zh-CN" altLang="en-US" b="1">
                <a:solidFill>
                  <a:srgbClr val="CC6600"/>
                </a:solidFill>
                <a:latin typeface="Times New Roman" panose="02020603050405020304" pitchFamily="18" charset="0"/>
                <a:ea typeface="楷体_GB2312" pitchFamily="49" charset="-122"/>
              </a:rPr>
              <a:t>结果发现，计算值与实验值相符得很好，从而肯定了氘（</a:t>
            </a:r>
            <a:r>
              <a:rPr lang="en-US" altLang="zh-CN" b="1">
                <a:solidFill>
                  <a:srgbClr val="CC6600"/>
                </a:solidFill>
                <a:latin typeface="Times New Roman" panose="02020603050405020304" pitchFamily="18" charset="0"/>
                <a:ea typeface="楷体_GB2312" pitchFamily="49" charset="-122"/>
              </a:rPr>
              <a:t>D—</a:t>
            </a:r>
            <a:r>
              <a:rPr lang="zh-CN" altLang="en-US" b="1">
                <a:solidFill>
                  <a:srgbClr val="CC6600"/>
                </a:solidFill>
                <a:latin typeface="Times New Roman" panose="02020603050405020304" pitchFamily="18" charset="0"/>
                <a:ea typeface="楷体_GB2312" pitchFamily="49" charset="-122"/>
              </a:rPr>
              <a:t>重氢）的存在。</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8" name="Picture 4" descr="未标题-1">
            <a:extLst>
              <a:ext uri="{FF2B5EF4-FFF2-40B4-BE49-F238E27FC236}">
                <a16:creationId xmlns:a16="http://schemas.microsoft.com/office/drawing/2014/main" id="{839D14E5-3326-41D9-825E-EE1ACCB7A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61" t="48335" r="6215" b="-1961"/>
          <a:stretch>
            <a:fillRect/>
          </a:stretch>
        </p:blipFill>
        <p:spPr bwMode="auto">
          <a:xfrm>
            <a:off x="395288" y="1844675"/>
            <a:ext cx="8172450" cy="4679950"/>
          </a:xfrm>
          <a:prstGeom prst="rect">
            <a:avLst/>
          </a:prstGeom>
          <a:noFill/>
          <a:extLst>
            <a:ext uri="{909E8E84-426E-40DD-AFC4-6F175D3DCCD1}">
              <a14:hiddenFill xmlns:a14="http://schemas.microsoft.com/office/drawing/2010/main">
                <a:solidFill>
                  <a:srgbClr val="FFFFFF"/>
                </a:solidFill>
              </a14:hiddenFill>
            </a:ext>
          </a:extLst>
        </p:spPr>
      </p:pic>
      <p:sp>
        <p:nvSpPr>
          <p:cNvPr id="349189" name="Text Box 5">
            <a:extLst>
              <a:ext uri="{FF2B5EF4-FFF2-40B4-BE49-F238E27FC236}">
                <a16:creationId xmlns:a16="http://schemas.microsoft.com/office/drawing/2014/main" id="{72188FBB-7743-40F7-AA3E-AB193EB4BB09}"/>
              </a:ext>
            </a:extLst>
          </p:cNvPr>
          <p:cNvSpPr txBox="1">
            <a:spLocks noChangeArrowheads="1"/>
          </p:cNvSpPr>
          <p:nvPr/>
        </p:nvSpPr>
        <p:spPr bwMode="auto">
          <a:xfrm>
            <a:off x="468313" y="2276475"/>
            <a:ext cx="720725"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Times New Roman" panose="02020603050405020304" pitchFamily="18" charset="0"/>
              </a:rPr>
              <a:t>H</a:t>
            </a:r>
          </a:p>
        </p:txBody>
      </p:sp>
      <p:sp>
        <p:nvSpPr>
          <p:cNvPr id="349190" name="Text Box 6">
            <a:extLst>
              <a:ext uri="{FF2B5EF4-FFF2-40B4-BE49-F238E27FC236}">
                <a16:creationId xmlns:a16="http://schemas.microsoft.com/office/drawing/2014/main" id="{3AF86E55-B969-4639-A5C1-7F8929C5AC91}"/>
              </a:ext>
            </a:extLst>
          </p:cNvPr>
          <p:cNvSpPr txBox="1">
            <a:spLocks noChangeArrowheads="1"/>
          </p:cNvSpPr>
          <p:nvPr/>
        </p:nvSpPr>
        <p:spPr bwMode="auto">
          <a:xfrm>
            <a:off x="2484438" y="2276475"/>
            <a:ext cx="720725"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Times New Roman" panose="02020603050405020304" pitchFamily="18" charset="0"/>
              </a:rPr>
              <a:t>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a:extLst>
              <a:ext uri="{FF2B5EF4-FFF2-40B4-BE49-F238E27FC236}">
                <a16:creationId xmlns:a16="http://schemas.microsoft.com/office/drawing/2014/main" id="{F012C643-F42C-411C-B919-80E31BF6016E}"/>
              </a:ext>
            </a:extLst>
          </p:cNvPr>
          <p:cNvSpPr>
            <a:spLocks noChangeArrowheads="1"/>
          </p:cNvSpPr>
          <p:nvPr/>
        </p:nvSpPr>
        <p:spPr bwMode="auto">
          <a:xfrm>
            <a:off x="611188" y="1341438"/>
            <a:ext cx="8304212"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ea typeface="楷体_GB2312" pitchFamily="49" charset="-122"/>
              </a:rPr>
              <a:t>   C.</a:t>
            </a:r>
            <a:r>
              <a:rPr lang="zh-CN" altLang="en-US" sz="2800" b="1">
                <a:latin typeface="Times New Roman" panose="02020603050405020304" pitchFamily="18" charset="0"/>
                <a:ea typeface="楷体_GB2312" pitchFamily="49" charset="-122"/>
              </a:rPr>
              <a:t>里德伯原子</a:t>
            </a:r>
            <a:r>
              <a:rPr lang="zh-CN" altLang="en-US" sz="2800">
                <a:latin typeface="Times New Roman" panose="02020603050405020304" pitchFamily="18" charset="0"/>
                <a:ea typeface="楷体_GB2312" pitchFamily="49" charset="-122"/>
              </a:rPr>
              <a:t> </a:t>
            </a:r>
          </a:p>
          <a:p>
            <a:pPr algn="just"/>
            <a:endParaRPr lang="zh-CN" altLang="en-US" sz="2800">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a:t>
            </a:r>
            <a:r>
              <a:rPr lang="zh-CN" altLang="en-US" b="1">
                <a:solidFill>
                  <a:schemeClr val="hlink"/>
                </a:solidFill>
                <a:latin typeface="Times New Roman" panose="02020603050405020304" pitchFamily="18" charset="0"/>
                <a:ea typeface="楷体_GB2312" pitchFamily="49" charset="-122"/>
              </a:rPr>
              <a:t>里德伯原子是指原子中一个电子被激发到高量子态（</a:t>
            </a:r>
            <a:r>
              <a:rPr lang="en-US" altLang="zh-CN" b="1" i="1">
                <a:solidFill>
                  <a:schemeClr val="hlink"/>
                </a:solidFill>
                <a:latin typeface="Times New Roman" panose="02020603050405020304" pitchFamily="18" charset="0"/>
                <a:ea typeface="楷体_GB2312" pitchFamily="49" charset="-122"/>
              </a:rPr>
              <a:t>n</a:t>
            </a:r>
            <a:r>
              <a:rPr lang="zh-CN" altLang="en-US" b="1">
                <a:solidFill>
                  <a:schemeClr val="hlink"/>
                </a:solidFill>
                <a:latin typeface="Times New Roman" panose="02020603050405020304" pitchFamily="18" charset="0"/>
                <a:ea typeface="楷体_GB2312" pitchFamily="49" charset="-122"/>
              </a:rPr>
              <a:t>很大）的高激发原子。</a:t>
            </a:r>
            <a:r>
              <a:rPr lang="zh-CN" altLang="en-US" b="1">
                <a:latin typeface="Times New Roman" panose="02020603050405020304" pitchFamily="18" charset="0"/>
                <a:ea typeface="楷体_GB2312" pitchFamily="49" charset="-122"/>
              </a:rPr>
              <a:t>目前，在实验室中已制备出</a:t>
            </a:r>
            <a:r>
              <a:rPr lang="en-US" altLang="zh-CN" b="1">
                <a:latin typeface="Times New Roman" panose="02020603050405020304" pitchFamily="18" charset="0"/>
                <a:ea typeface="楷体_GB2312" pitchFamily="49" charset="-122"/>
              </a:rPr>
              <a:t>n≈105</a:t>
            </a:r>
            <a:r>
              <a:rPr lang="zh-CN" altLang="en-US" b="1">
                <a:latin typeface="Times New Roman" panose="02020603050405020304" pitchFamily="18" charset="0"/>
                <a:ea typeface="楷体_GB2312" pitchFamily="49" charset="-122"/>
              </a:rPr>
              <a:t>的氢原子，射电天文观测已探测到</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≈630</a:t>
            </a:r>
            <a:r>
              <a:rPr lang="zh-CN" altLang="en-US" b="1">
                <a:latin typeface="Times New Roman" panose="02020603050405020304" pitchFamily="18" charset="0"/>
                <a:ea typeface="楷体_GB2312" pitchFamily="49" charset="-122"/>
              </a:rPr>
              <a:t>的大原子。</a:t>
            </a:r>
          </a:p>
          <a:p>
            <a:pPr algn="just" eaLnBrk="0" hangingPunct="0"/>
            <a:r>
              <a:rPr lang="zh-CN" altLang="en-US" b="1">
                <a:latin typeface="Times New Roman" panose="02020603050405020304" pitchFamily="18" charset="0"/>
                <a:ea typeface="楷体_GB2312" pitchFamily="49" charset="-122"/>
              </a:rPr>
              <a:t>    对高激发态原子的研究已有近百年的历史。在</a:t>
            </a:r>
            <a:r>
              <a:rPr lang="en-US" altLang="zh-CN" b="1">
                <a:latin typeface="Times New Roman" panose="02020603050405020304" pitchFamily="18" charset="0"/>
                <a:ea typeface="楷体_GB2312" pitchFamily="49" charset="-122"/>
              </a:rPr>
              <a:t>1885</a:t>
            </a:r>
            <a:r>
              <a:rPr lang="zh-CN" altLang="en-US" b="1">
                <a:latin typeface="Times New Roman" panose="02020603050405020304" pitchFamily="18" charset="0"/>
                <a:ea typeface="楷体_GB2312" pitchFamily="49" charset="-122"/>
              </a:rPr>
              <a:t>年巴耳末提出氢原子的巴耳末公式之后，就有人观测到</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 =13</a:t>
            </a:r>
            <a:r>
              <a:rPr lang="zh-CN" altLang="en-US" b="1">
                <a:latin typeface="Times New Roman" panose="02020603050405020304" pitchFamily="18" charset="0"/>
                <a:ea typeface="楷体_GB2312" pitchFamily="49" charset="-122"/>
              </a:rPr>
              <a:t>的氢原子谱线。</a:t>
            </a:r>
            <a:r>
              <a:rPr lang="en-US" altLang="zh-CN" b="1">
                <a:latin typeface="Times New Roman" panose="02020603050405020304" pitchFamily="18" charset="0"/>
                <a:ea typeface="楷体_GB2312" pitchFamily="49" charset="-122"/>
              </a:rPr>
              <a:t>1983</a:t>
            </a:r>
            <a:r>
              <a:rPr lang="zh-CN" altLang="en-US" b="1">
                <a:latin typeface="Times New Roman" panose="02020603050405020304" pitchFamily="18" charset="0"/>
                <a:ea typeface="楷体_GB2312" pitchFamily="49" charset="-122"/>
              </a:rPr>
              <a:t>年毕克林通过星际观测得到</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≈31</a:t>
            </a:r>
            <a:r>
              <a:rPr lang="zh-CN" altLang="en-US" b="1">
                <a:latin typeface="Times New Roman" panose="02020603050405020304" pitchFamily="18" charset="0"/>
                <a:ea typeface="楷体_GB2312" pitchFamily="49" charset="-122"/>
              </a:rPr>
              <a:t>的谱线，建立了里德伯原子与天文学之间的联系。</a:t>
            </a:r>
            <a:r>
              <a:rPr lang="en-US" altLang="zh-CN" b="1">
                <a:latin typeface="Times New Roman" panose="02020603050405020304" pitchFamily="18" charset="0"/>
                <a:ea typeface="楷体_GB2312" pitchFamily="49" charset="-122"/>
              </a:rPr>
              <a:t>1906</a:t>
            </a:r>
            <a:r>
              <a:rPr lang="zh-CN" altLang="en-US" b="1">
                <a:latin typeface="Times New Roman" panose="02020603050405020304" pitchFamily="18" charset="0"/>
                <a:ea typeface="楷体_GB2312" pitchFamily="49" charset="-122"/>
              </a:rPr>
              <a:t>年观测到</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 =51</a:t>
            </a:r>
            <a:r>
              <a:rPr lang="zh-CN" altLang="en-US" b="1">
                <a:latin typeface="Times New Roman" panose="02020603050405020304" pitchFamily="18" charset="0"/>
                <a:ea typeface="楷体_GB2312" pitchFamily="49" charset="-122"/>
              </a:rPr>
              <a:t>的钠的里德伯态。</a:t>
            </a:r>
          </a:p>
          <a:p>
            <a:pPr algn="just" eaLnBrk="0" hangingPunct="0"/>
            <a:r>
              <a:rPr lang="zh-CN" altLang="en-US" b="1">
                <a:latin typeface="Times New Roman" panose="02020603050405020304" pitchFamily="18" charset="0"/>
                <a:ea typeface="楷体_GB2312" pitchFamily="49" charset="-122"/>
              </a:rPr>
              <a:t>    但由于传统光谱学的固有限制，对里德伯原子的研究进展一直很缓慢。只是在激光技术应用到光谱学之后，才给研究工作带来新的色彩。为什么人们对里德伯原子感兴趣呢？</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458A1D0-D0F1-4616-B516-0126B309180A}"/>
              </a:ext>
            </a:extLst>
          </p:cNvPr>
          <p:cNvSpPr>
            <a:spLocks noGrp="1" noChangeArrowheads="1"/>
          </p:cNvSpPr>
          <p:nvPr>
            <p:ph type="body" idx="1"/>
          </p:nvPr>
        </p:nvSpPr>
        <p:spPr>
          <a:xfrm>
            <a:off x="250825" y="1268413"/>
            <a:ext cx="8588375" cy="5329237"/>
          </a:xfrm>
        </p:spPr>
        <p:txBody>
          <a:bodyPr/>
          <a:lstStyle/>
          <a:p>
            <a:pPr algn="just">
              <a:lnSpc>
                <a:spcPct val="90000"/>
              </a:lnSpc>
              <a:buFont typeface="Wingdings" panose="05000000000000000000" pitchFamily="2" charset="2"/>
              <a:buNone/>
            </a:pPr>
            <a:r>
              <a:rPr lang="zh-CN" altLang="en-US" sz="3600">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在里德伯原子中，只有一个外层电子处于高激发态，它离</a:t>
            </a:r>
            <a:r>
              <a:rPr lang="zh-CN" altLang="en-US" sz="2400" b="1">
                <a:solidFill>
                  <a:schemeClr val="hlink"/>
                </a:solidFill>
                <a:latin typeface="Times New Roman" panose="02020603050405020304" pitchFamily="18" charset="0"/>
                <a:ea typeface="楷体_GB2312" pitchFamily="49" charset="-122"/>
              </a:rPr>
              <a:t>原子实（原子核加其它电子）</a:t>
            </a:r>
            <a:r>
              <a:rPr lang="zh-CN" altLang="en-US" sz="2400" b="1">
                <a:latin typeface="Times New Roman" panose="02020603050405020304" pitchFamily="18" charset="0"/>
                <a:ea typeface="楷体_GB2312" pitchFamily="49" charset="-122"/>
              </a:rPr>
              <a:t>很远，原子实对它的静电库仑作用就象一个点电荷。因此，任何原子，当它激发成高激发态的里德伯原子时，都可视为类氢原子；把原子看作由一个外层电子与一个原子实组成，从而可将多体问题简化为单电子问题，利用单电子原子的量子力学方法处理。</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里德伯原子具有一系列奇特的性质。</a:t>
            </a:r>
          </a:p>
          <a:p>
            <a:pPr algn="just">
              <a:lnSpc>
                <a:spcPct val="90000"/>
              </a:lnSpc>
              <a:buFont typeface="Wingdings" panose="05000000000000000000" pitchFamily="2" charset="2"/>
              <a:buNone/>
            </a:pPr>
            <a:r>
              <a:rPr lang="zh-CN" altLang="en-US" sz="2400" b="1">
                <a:latin typeface="Times New Roman" panose="02020603050405020304" pitchFamily="18" charset="0"/>
                <a:ea typeface="楷体_GB2312" pitchFamily="49" charset="-122"/>
              </a:rPr>
              <a:t>            依照玻尔的对应原理，当原子中电子激发到</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很大的激发态时，电子的运动将接近于经典物理的情况。它的轨道半径正比于</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；例如，当</a:t>
            </a:r>
            <a:r>
              <a:rPr lang="en-US" altLang="zh-CN" sz="2400" b="1" i="1">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=30</a:t>
            </a:r>
            <a:r>
              <a:rPr lang="zh-CN" altLang="en-US" sz="2400" b="1">
                <a:latin typeface="Times New Roman" panose="02020603050405020304" pitchFamily="18" charset="0"/>
                <a:ea typeface="楷体_GB2312" pitchFamily="49" charset="-122"/>
              </a:rPr>
              <a:t>时，半径约为</a:t>
            </a:r>
            <a:r>
              <a:rPr lang="en-US" altLang="zh-CN" sz="2400" b="1">
                <a:latin typeface="Times New Roman" panose="02020603050405020304" pitchFamily="18" charset="0"/>
                <a:ea typeface="楷体_GB2312" pitchFamily="49" charset="-122"/>
              </a:rPr>
              <a:t>480Å</a:t>
            </a:r>
            <a:r>
              <a:rPr lang="zh-CN" altLang="en-US" sz="2400" b="1">
                <a:latin typeface="Times New Roman" panose="02020603050405020304" pitchFamily="18" charset="0"/>
                <a:ea typeface="楷体_GB2312" pitchFamily="49" charset="-122"/>
              </a:rPr>
              <a:t>，当</a:t>
            </a:r>
            <a:r>
              <a:rPr lang="en-US" altLang="zh-CN" sz="2400" b="1" i="1">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=250</a:t>
            </a:r>
            <a:r>
              <a:rPr lang="zh-CN" altLang="en-US" sz="2400" b="1">
                <a:latin typeface="Times New Roman" panose="02020603050405020304" pitchFamily="18" charset="0"/>
                <a:ea typeface="楷体_GB2312" pitchFamily="49" charset="-122"/>
              </a:rPr>
              <a:t>时，半径为</a:t>
            </a:r>
            <a:r>
              <a:rPr lang="en-US" altLang="zh-CN" sz="2400" b="1">
                <a:latin typeface="Times New Roman" panose="02020603050405020304" pitchFamily="18" charset="0"/>
                <a:ea typeface="楷体_GB2312" pitchFamily="49" charset="-122"/>
              </a:rPr>
              <a:t>3.3μm</a:t>
            </a:r>
            <a:r>
              <a:rPr lang="zh-CN" altLang="en-US" sz="2400" b="1">
                <a:latin typeface="Times New Roman" panose="02020603050405020304" pitchFamily="18" charset="0"/>
                <a:ea typeface="楷体_GB2312" pitchFamily="49" charset="-122"/>
              </a:rPr>
              <a:t>，接近于细菌的大小。这真是</a:t>
            </a:r>
            <a:r>
              <a:rPr lang="zh-CN" altLang="en-US" sz="2400" b="1">
                <a:solidFill>
                  <a:schemeClr val="hlink"/>
                </a:solidFill>
                <a:latin typeface="Times New Roman" panose="02020603050405020304" pitchFamily="18" charset="0"/>
                <a:ea typeface="楷体_GB2312" pitchFamily="49" charset="-122"/>
              </a:rPr>
              <a:t>特大的原子</a:t>
            </a:r>
            <a:r>
              <a:rPr lang="zh-CN" altLang="en-US" sz="2400" b="1">
                <a:latin typeface="Times New Roman" panose="02020603050405020304" pitchFamily="18" charset="0"/>
                <a:ea typeface="楷体_GB2312" pitchFamily="49" charset="-122"/>
              </a:rPr>
              <a:t>。在前面指出过，自然界存在的原子的质量可以相差</a:t>
            </a:r>
            <a:r>
              <a:rPr lang="en-US" altLang="zh-CN" sz="2400" b="1">
                <a:latin typeface="Times New Roman" panose="02020603050405020304" pitchFamily="18" charset="0"/>
                <a:ea typeface="楷体_GB2312" pitchFamily="49" charset="-122"/>
              </a:rPr>
              <a:t>200</a:t>
            </a:r>
            <a:r>
              <a:rPr lang="zh-CN" altLang="en-US" sz="2400" b="1">
                <a:latin typeface="Times New Roman" panose="02020603050405020304" pitchFamily="18" charset="0"/>
                <a:ea typeface="楷体_GB2312" pitchFamily="49" charset="-122"/>
              </a:rPr>
              <a:t>多倍，但各种原子在正常情况下的半径大小都相差无几。现在，里德伯原子却可比没有激发的基态原子</a:t>
            </a:r>
            <a:r>
              <a:rPr lang="zh-CN" altLang="en-US" sz="2400" b="1">
                <a:solidFill>
                  <a:schemeClr val="hlink"/>
                </a:solidFill>
                <a:latin typeface="Times New Roman" panose="02020603050405020304" pitchFamily="18" charset="0"/>
                <a:ea typeface="楷体_GB2312" pitchFamily="49" charset="-122"/>
              </a:rPr>
              <a:t>大十万倍</a:t>
            </a:r>
            <a:r>
              <a:rPr lang="zh-CN" altLang="en-US" sz="2400" b="1">
                <a:latin typeface="Times New Roman" panose="02020603050405020304" pitchFamily="18" charset="0"/>
                <a:ea typeface="楷体_GB2312" pitchFamily="49" charset="-122"/>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BA9D7CFB-0144-439B-87EE-594AB39C1D43}"/>
              </a:ext>
            </a:extLst>
          </p:cNvPr>
          <p:cNvSpPr>
            <a:spLocks noChangeArrowheads="1"/>
          </p:cNvSpPr>
          <p:nvPr/>
        </p:nvSpPr>
        <p:spPr bwMode="auto">
          <a:xfrm>
            <a:off x="755650" y="1268413"/>
            <a:ext cx="7920038" cy="526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当量子态较低时，电子很容易回到基态，激发态平均寿命一般在</a:t>
            </a:r>
            <a:r>
              <a:rPr lang="en-US" altLang="zh-CN" b="1">
                <a:latin typeface="Times New Roman" panose="02020603050405020304" pitchFamily="18" charset="0"/>
                <a:ea typeface="楷体_GB2312" pitchFamily="49" charset="-122"/>
              </a:rPr>
              <a:t>10</a:t>
            </a:r>
            <a:r>
              <a:rPr lang="en-US" altLang="zh-CN" b="1" baseline="30000">
                <a:latin typeface="Times New Roman" panose="02020603050405020304" pitchFamily="18" charset="0"/>
                <a:ea typeface="楷体_GB2312" pitchFamily="49" charset="-122"/>
              </a:rPr>
              <a:t>-8</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左右。但是，当</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很大时，辐射寿命近似正比于</a:t>
            </a:r>
            <a:r>
              <a:rPr lang="en-US" altLang="zh-CN" b="1" i="1">
                <a:latin typeface="Times New Roman" panose="02020603050405020304" pitchFamily="18" charset="0"/>
                <a:ea typeface="楷体_GB2312" pitchFamily="49" charset="-122"/>
              </a:rPr>
              <a:t>n</a:t>
            </a:r>
            <a:r>
              <a:rPr lang="en-US" altLang="zh-CN" b="1" baseline="30000">
                <a:latin typeface="Times New Roman" panose="02020603050405020304" pitchFamily="18" charset="0"/>
                <a:ea typeface="楷体_GB2312" pitchFamily="49" charset="-122"/>
              </a:rPr>
              <a:t>4.5</a:t>
            </a:r>
            <a:r>
              <a:rPr lang="zh-CN" altLang="en-US" b="1">
                <a:latin typeface="Times New Roman" panose="02020603050405020304" pitchFamily="18" charset="0"/>
                <a:ea typeface="楷体_GB2312" pitchFamily="49" charset="-122"/>
              </a:rPr>
              <a:t>，只要不受别的原子碰撞，寿命长到千分之一秒甚至于一秒则是很普通的。</a:t>
            </a:r>
          </a:p>
          <a:p>
            <a:pPr algn="l" eaLnBrk="0" hangingPunct="0"/>
            <a:r>
              <a:rPr lang="zh-CN" altLang="en-US" b="1">
                <a:latin typeface="Times New Roman" panose="02020603050405020304" pitchFamily="18" charset="0"/>
                <a:ea typeface="楷体_GB2312" pitchFamily="49" charset="-122"/>
              </a:rPr>
              <a:t>        里德伯原子外层电子的结合能近似与</a:t>
            </a:r>
            <a:r>
              <a:rPr lang="en-US" altLang="zh-CN" b="1" i="1">
                <a:latin typeface="Times New Roman" panose="02020603050405020304" pitchFamily="18" charset="0"/>
                <a:ea typeface="楷体_GB2312" pitchFamily="49" charset="-122"/>
              </a:rPr>
              <a:t>n</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成反比，里德伯原子相邻两个束缚态之间的能量间隔就近似地与</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 </a:t>
            </a:r>
            <a:r>
              <a:rPr lang="en-US" altLang="zh-CN" b="1" baseline="30000">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成反比，即随</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增加而迅速地减小。这样小的能量间隔，一方面使检测困难，必须有高分辨光谱技术，另一方面，也带来了一些新的现象。例如，一般认为室温的黑体辐射对原子的影响是完全可以忽略的，因为黑体辐射的频率与温度成正比，在室温（</a:t>
            </a:r>
            <a:r>
              <a:rPr lang="en-US" altLang="zh-CN" b="1">
                <a:latin typeface="Times New Roman" panose="02020603050405020304" pitchFamily="18" charset="0"/>
                <a:ea typeface="楷体_GB2312" pitchFamily="49" charset="-122"/>
              </a:rPr>
              <a:t>300K</a:t>
            </a:r>
            <a:r>
              <a:rPr lang="zh-CN" altLang="en-US" b="1">
                <a:latin typeface="Times New Roman" panose="02020603050405020304" pitchFamily="18" charset="0"/>
                <a:ea typeface="楷体_GB2312" pitchFamily="49" charset="-122"/>
              </a:rPr>
              <a:t>）下，其频率远低于原子的一般辐射频率。但对于里德伯原子，已低到足以与室温黑体辐射频谱相匹配，从而观察到了室温黑体辐射对高激发态原子寿命的影响。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EB88A361-818D-4F56-A49D-3FB77B9BA5C5}"/>
              </a:ext>
            </a:extLst>
          </p:cNvPr>
          <p:cNvSpPr>
            <a:spLocks noGrp="1" noChangeArrowheads="1"/>
          </p:cNvSpPr>
          <p:nvPr>
            <p:ph type="body" idx="1"/>
          </p:nvPr>
        </p:nvSpPr>
        <p:spPr>
          <a:xfrm>
            <a:off x="228600" y="1341438"/>
            <a:ext cx="8382000" cy="4754562"/>
          </a:xfrm>
        </p:spPr>
        <p:txBody>
          <a:bodyPr/>
          <a:lstStyle/>
          <a:p>
            <a:pPr algn="just">
              <a:buFont typeface="Wingdings" panose="05000000000000000000" pitchFamily="2" charset="2"/>
              <a:buNone/>
            </a:pPr>
            <a:r>
              <a:rPr lang="zh-CN" altLang="en-US" sz="4000">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在经典力学、热力学、统计物理学和电动力学取得一系列成就之后，物理学家在十九世纪末已建成了一座座宏伟的科学大厦。不少人认为，后辈物理学家似乎只要做一些另碎的修补工作就行了。但是，在物理学睛朗的天空出现了</a:t>
            </a:r>
            <a:r>
              <a:rPr lang="zh-CN" altLang="en-US" sz="2400" b="1">
                <a:solidFill>
                  <a:srgbClr val="FF0000"/>
                </a:solidFill>
                <a:latin typeface="Times New Roman" panose="02020603050405020304" pitchFamily="18" charset="0"/>
                <a:ea typeface="楷体_GB2312" pitchFamily="49" charset="-122"/>
              </a:rPr>
              <a:t>两朵令人不安的“乌云”</a:t>
            </a:r>
            <a:r>
              <a:rPr lang="zh-CN" altLang="en-US" sz="2400" b="1">
                <a:latin typeface="Times New Roman" panose="02020603050405020304" pitchFamily="18" charset="0"/>
                <a:ea typeface="楷体_GB2312" pitchFamily="49" charset="-122"/>
              </a:rPr>
              <a:t>。</a:t>
            </a:r>
            <a:r>
              <a:rPr lang="zh-CN" altLang="en-US" sz="2400" b="1">
                <a:solidFill>
                  <a:schemeClr val="hlink"/>
                </a:solidFill>
                <a:latin typeface="Times New Roman" panose="02020603050405020304" pitchFamily="18" charset="0"/>
                <a:ea typeface="楷体_GB2312" pitchFamily="49" charset="-122"/>
              </a:rPr>
              <a:t>一朵</a:t>
            </a:r>
            <a:r>
              <a:rPr lang="zh-CN" altLang="en-US" sz="2400" b="1">
                <a:latin typeface="Times New Roman" panose="02020603050405020304" pitchFamily="18" charset="0"/>
                <a:ea typeface="楷体_GB2312" pitchFamily="49" charset="-122"/>
              </a:rPr>
              <a:t>是迈克尔逊（</a:t>
            </a:r>
            <a:r>
              <a:rPr lang="en-US" altLang="zh-CN" sz="2400" b="1">
                <a:latin typeface="Times New Roman" panose="02020603050405020304" pitchFamily="18" charset="0"/>
                <a:ea typeface="楷体_GB2312" pitchFamily="49" charset="-122"/>
              </a:rPr>
              <a:t>A.A.Michelson 1852</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1931</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莫雷（</a:t>
            </a:r>
            <a:r>
              <a:rPr lang="en-US" altLang="zh-CN" sz="2400" b="1">
                <a:latin typeface="Times New Roman" panose="02020603050405020304" pitchFamily="18" charset="0"/>
                <a:ea typeface="楷体_GB2312" pitchFamily="49" charset="-122"/>
              </a:rPr>
              <a:t>E.W.Morley 1838</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1923</a:t>
            </a:r>
            <a:r>
              <a:rPr lang="zh-CN" altLang="en-US" sz="2400" b="1">
                <a:latin typeface="Times New Roman" panose="02020603050405020304" pitchFamily="18" charset="0"/>
                <a:ea typeface="楷体_GB2312" pitchFamily="49" charset="-122"/>
              </a:rPr>
              <a:t>）实验（</a:t>
            </a:r>
            <a:r>
              <a:rPr lang="en-US" altLang="zh-CN" sz="2400" b="1">
                <a:latin typeface="Times New Roman" panose="02020603050405020304" pitchFamily="18" charset="0"/>
                <a:ea typeface="楷体_GB2312" pitchFamily="49" charset="-122"/>
              </a:rPr>
              <a:t>1887</a:t>
            </a:r>
            <a:r>
              <a:rPr lang="zh-CN" altLang="en-US" sz="2400" b="1">
                <a:latin typeface="Times New Roman" panose="02020603050405020304" pitchFamily="18" charset="0"/>
                <a:ea typeface="楷体_GB2312" pitchFamily="49" charset="-122"/>
              </a:rPr>
              <a:t>年），</a:t>
            </a:r>
            <a:r>
              <a:rPr lang="zh-CN" altLang="en-US" sz="2400" b="1">
                <a:solidFill>
                  <a:schemeClr val="hlink"/>
                </a:solidFill>
                <a:latin typeface="Times New Roman" panose="02020603050405020304" pitchFamily="18" charset="0"/>
                <a:ea typeface="楷体_GB2312" pitchFamily="49" charset="-122"/>
              </a:rPr>
              <a:t>另一朵</a:t>
            </a:r>
            <a:r>
              <a:rPr lang="zh-CN" altLang="en-US" sz="2400" b="1">
                <a:latin typeface="Times New Roman" panose="02020603050405020304" pitchFamily="18" charset="0"/>
                <a:ea typeface="楷体_GB2312" pitchFamily="49" charset="-122"/>
              </a:rPr>
              <a:t>则与黑体辐射有关。正是这两朵乌云，不久便掀起了物理学上深刻的革命：一个导致相对论的建立，一个导致量子力学的诞生。</a:t>
            </a:r>
          </a:p>
        </p:txBody>
      </p:sp>
    </p:spTree>
  </p:cSld>
  <p:clrMapOvr>
    <a:masterClrMapping/>
  </p:clrMapOvr>
  <p:transition>
    <p:push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EA164FF0-451E-40AB-A971-BEF70777A1E8}"/>
              </a:ext>
            </a:extLst>
          </p:cNvPr>
          <p:cNvSpPr>
            <a:spLocks noGrp="1" noChangeArrowheads="1"/>
          </p:cNvSpPr>
          <p:nvPr>
            <p:ph type="body" idx="1"/>
          </p:nvPr>
        </p:nvSpPr>
        <p:spPr>
          <a:xfrm>
            <a:off x="685800" y="1700213"/>
            <a:ext cx="7772400" cy="4395787"/>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zh-CN" altLang="en-US" sz="2400" b="1">
                <a:latin typeface="Arial Unicode MS" pitchFamily="34" charset="-122"/>
                <a:ea typeface="楷体_GB2312" pitchFamily="49" charset="-122"/>
              </a:rPr>
              <a:t>在普通的基态原子中，原子内部的库仑作用比较强，外加的电场、磁场对原子的影响比较小数点。但对里德伯原子，高激发态电子离原子中心很远，原子中心部分给它的库仑作用较弱，外加电、磁场比较容易影响它，从而产生一些有趣的现象。</a:t>
            </a:r>
            <a:endParaRPr lang="zh-CN" altLang="en-US" sz="2400"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E8463CAC-90CD-4FB8-A326-2E8D44D5D334}"/>
              </a:ext>
            </a:extLst>
          </p:cNvPr>
          <p:cNvSpPr>
            <a:spLocks noChangeArrowheads="1"/>
          </p:cNvSpPr>
          <p:nvPr/>
        </p:nvSpPr>
        <p:spPr bwMode="auto">
          <a:xfrm>
            <a:off x="539750" y="3479800"/>
            <a:ext cx="81359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b="1">
                <a:latin typeface="Times New Roman" panose="02020603050405020304" pitchFamily="18" charset="0"/>
                <a:ea typeface="楷体_GB2312" pitchFamily="49" charset="-122"/>
              </a:rPr>
              <a:t>        雷雨中在地平线偶尔能看到缓慢移动的光球，这就是球状闪电，它已经让科学家们困惑了几个世纪。也有报道说在飞行器中发现过球状闪电，但这种现象的起源依然是一个谜。如今，洛杉矶加利福尼亚大学的约翰</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吉尔曼（</a:t>
            </a:r>
            <a:r>
              <a:rPr lang="en-US" altLang="zh-CN" b="1">
                <a:latin typeface="Times New Roman" panose="02020603050405020304" pitchFamily="18" charset="0"/>
                <a:ea typeface="楷体_GB2312" pitchFamily="49" charset="-122"/>
              </a:rPr>
              <a:t>John Gilman</a:t>
            </a:r>
            <a:r>
              <a:rPr lang="zh-CN" altLang="en-US" b="1">
                <a:latin typeface="Times New Roman" panose="02020603050405020304" pitchFamily="18" charset="0"/>
                <a:ea typeface="楷体_GB2312" pitchFamily="49" charset="-122"/>
              </a:rPr>
              <a:t>）提出，那种能让球状闪电保持球形达几十秒钟的凝聚力</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球状闪电的特性之一，能够用里德堡原子（</a:t>
            </a:r>
            <a:r>
              <a:rPr lang="en-US" altLang="zh-CN" b="1">
                <a:latin typeface="Times New Roman" panose="02020603050405020304" pitchFamily="18" charset="0"/>
                <a:ea typeface="楷体_GB2312" pitchFamily="49" charset="-122"/>
              </a:rPr>
              <a:t>J Gilman 2003 Appl. Phys. Lett. 83 2283</a:t>
            </a:r>
            <a:r>
              <a:rPr lang="zh-CN" altLang="en-US" b="1">
                <a:latin typeface="Times New Roman" panose="02020603050405020304" pitchFamily="18" charset="0"/>
                <a:ea typeface="楷体_GB2312" pitchFamily="49" charset="-122"/>
              </a:rPr>
              <a:t>）来解释。然而，这个领域的其他科学家并不同意。</a:t>
            </a:r>
            <a:br>
              <a:rPr lang="zh-CN" altLang="en-US">
                <a:latin typeface="Times New Roman" panose="02020603050405020304" pitchFamily="18" charset="0"/>
                <a:ea typeface="楷体_GB2312" pitchFamily="49" charset="-122"/>
              </a:rPr>
            </a:br>
            <a:endParaRPr lang="zh-CN" altLang="en-US">
              <a:latin typeface="Times New Roman" panose="02020603050405020304" pitchFamily="18" charset="0"/>
              <a:ea typeface="楷体_GB2312" pitchFamily="49" charset="-122"/>
            </a:endParaRPr>
          </a:p>
        </p:txBody>
      </p:sp>
      <p:sp>
        <p:nvSpPr>
          <p:cNvPr id="275459" name="Rectangle 3">
            <a:extLst>
              <a:ext uri="{FF2B5EF4-FFF2-40B4-BE49-F238E27FC236}">
                <a16:creationId xmlns:a16="http://schemas.microsoft.com/office/drawing/2014/main" id="{BB495AAE-B414-492D-AC82-C42C3253C65F}"/>
              </a:ext>
            </a:extLst>
          </p:cNvPr>
          <p:cNvSpPr>
            <a:spLocks noChangeArrowheads="1"/>
          </p:cNvSpPr>
          <p:nvPr/>
        </p:nvSpPr>
        <p:spPr bwMode="auto">
          <a:xfrm>
            <a:off x="4395788" y="1196975"/>
            <a:ext cx="4748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3200" b="1">
                <a:solidFill>
                  <a:srgbClr val="FF0000"/>
                </a:solidFill>
                <a:latin typeface="Times New Roman" panose="02020603050405020304" pitchFamily="18" charset="0"/>
                <a:ea typeface="黑体" panose="02010609060101010101" pitchFamily="49" charset="-122"/>
              </a:rPr>
              <a:t>里德堡原子解释球状闪电</a:t>
            </a:r>
            <a:r>
              <a:rPr lang="zh-CN" altLang="en-US">
                <a:latin typeface="Times New Roman" panose="02020603050405020304" pitchFamily="18" charset="0"/>
              </a:rPr>
              <a:t> </a:t>
            </a:r>
          </a:p>
        </p:txBody>
      </p:sp>
      <p:pic>
        <p:nvPicPr>
          <p:cNvPr id="275460" name="Picture 4">
            <a:extLst>
              <a:ext uri="{FF2B5EF4-FFF2-40B4-BE49-F238E27FC236}">
                <a16:creationId xmlns:a16="http://schemas.microsoft.com/office/drawing/2014/main" id="{50B3999F-22E4-4D8A-90F2-EC95D71A0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19588"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5EDDB066-B3B8-41D9-B861-437410BFBD71}"/>
              </a:ext>
            </a:extLst>
          </p:cNvPr>
          <p:cNvSpPr>
            <a:spLocks noChangeArrowheads="1"/>
          </p:cNvSpPr>
          <p:nvPr/>
        </p:nvSpPr>
        <p:spPr bwMode="auto">
          <a:xfrm>
            <a:off x="684213" y="1412875"/>
            <a:ext cx="8135937"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a:latin typeface="Times New Roman" panose="02020603050405020304" pitchFamily="18" charset="0"/>
              </a:rPr>
              <a:t>        </a:t>
            </a:r>
            <a:r>
              <a:rPr lang="zh-CN" altLang="en-US" b="1">
                <a:latin typeface="Times New Roman" panose="02020603050405020304" pitchFamily="18" charset="0"/>
                <a:ea typeface="楷体_GB2312" pitchFamily="49" charset="-122"/>
              </a:rPr>
              <a:t>人们一般认为球状闪电就是一个等离子体球，一些科学家还认为它就类似于那些爆炸时形成的高亮度的等离子体圆盘。典型地，一个球的直径能达到</a:t>
            </a:r>
            <a:r>
              <a:rPr lang="en-US" altLang="zh-CN" b="1">
                <a:latin typeface="Times New Roman" panose="02020603050405020304" pitchFamily="18" charset="0"/>
                <a:ea typeface="楷体_GB2312" pitchFamily="49" charset="-122"/>
              </a:rPr>
              <a:t>30cm</a:t>
            </a:r>
            <a:r>
              <a:rPr lang="zh-CN" altLang="en-US" b="1">
                <a:latin typeface="Times New Roman" panose="02020603050405020304" pitchFamily="18" charset="0"/>
                <a:ea typeface="楷体_GB2312" pitchFamily="49" charset="-122"/>
              </a:rPr>
              <a:t>。这么多年提出了许多关于球状闪电的理论，但没有一种理论能够解释它所有已被发现的特性。“一个好的理论应该也能说明球状闪电产生的原因，能够解释那大约</a:t>
            </a:r>
            <a:r>
              <a:rPr lang="en-US" altLang="zh-CN" b="1">
                <a:latin typeface="Times New Roman" panose="02020603050405020304" pitchFamily="18" charset="0"/>
                <a:ea typeface="楷体_GB2312" pitchFamily="49" charset="-122"/>
              </a:rPr>
              <a:t>60</a:t>
            </a:r>
            <a:r>
              <a:rPr lang="zh-CN" altLang="en-US" b="1">
                <a:latin typeface="Times New Roman" panose="02020603050405020304" pitchFamily="18" charset="0"/>
                <a:ea typeface="楷体_GB2312" pitchFamily="49" charset="-122"/>
              </a:rPr>
              <a:t>瓦能持续约一秒钟不变的亮光，还能解释那通常是红或黄的色彩，还有其他各种各样的现象。”佛罗里达大学的马丁</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乌曼（</a:t>
            </a:r>
            <a:r>
              <a:rPr lang="en-US" altLang="zh-CN" b="1">
                <a:latin typeface="Times New Roman" panose="02020603050405020304" pitchFamily="18" charset="0"/>
                <a:ea typeface="楷体_GB2312" pitchFamily="49" charset="-122"/>
              </a:rPr>
              <a:t>Martin Uman</a:t>
            </a:r>
            <a:r>
              <a:rPr lang="zh-CN" altLang="en-US" b="1">
                <a:latin typeface="Times New Roman" panose="02020603050405020304" pitchFamily="18" charset="0"/>
                <a:ea typeface="楷体_GB2312" pitchFamily="49" charset="-122"/>
              </a:rPr>
              <a:t>），“没有任何一个已知的理论，包括吉尔曼的，能够达到上述的要求。”</a:t>
            </a:r>
            <a:br>
              <a:rPr lang="zh-CN" altLang="en-US" b="1">
                <a:latin typeface="Times New Roman" panose="02020603050405020304" pitchFamily="18" charset="0"/>
                <a:ea typeface="楷体_GB2312" pitchFamily="49" charset="-122"/>
              </a:rPr>
            </a:br>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BF354D6F-02D3-4E60-8F34-FD9978BF7310}"/>
              </a:ext>
            </a:extLst>
          </p:cNvPr>
          <p:cNvSpPr>
            <a:spLocks noChangeArrowheads="1"/>
          </p:cNvSpPr>
          <p:nvPr/>
        </p:nvSpPr>
        <p:spPr bwMode="auto">
          <a:xfrm>
            <a:off x="827088" y="1773238"/>
            <a:ext cx="7848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吉尔曼提出，相对于空气的密度而言，由里德堡原子组成的等离子体球的密度很小。很多原子的价电子已经被激发到能级很高的轨道上。他计算出这些轨道的半径可以达到几个厘米，因此一般的原子就有了很强的极性。范德华力随着原子极性的增加而增大。因此，原子之间的凝聚力可能就是受到范德华力的作用。他估算出等离子体球原子之间凝聚力的值大约是金属之间原子凝聚力的百分之一。</a:t>
            </a:r>
            <a:br>
              <a:rPr lang="zh-CN" altLang="en-US" b="1">
                <a:latin typeface="Times New Roman" panose="02020603050405020304" pitchFamily="18" charset="0"/>
                <a:ea typeface="楷体_GB2312" pitchFamily="49" charset="-122"/>
              </a:rPr>
            </a:br>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Rectangle 4">
            <a:extLst>
              <a:ext uri="{FF2B5EF4-FFF2-40B4-BE49-F238E27FC236}">
                <a16:creationId xmlns:a16="http://schemas.microsoft.com/office/drawing/2014/main" id="{F9BFBF6A-5386-41EA-BB4E-3CD444B00691}"/>
              </a:ext>
            </a:extLst>
          </p:cNvPr>
          <p:cNvSpPr>
            <a:spLocks noChangeArrowheads="1"/>
          </p:cNvSpPr>
          <p:nvPr/>
        </p:nvSpPr>
        <p:spPr bwMode="auto">
          <a:xfrm>
            <a:off x="684213" y="1700213"/>
            <a:ext cx="7848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b="1">
                <a:latin typeface="Times New Roman" panose="02020603050405020304" pitchFamily="18" charset="0"/>
                <a:ea typeface="楷体_GB2312" pitchFamily="49" charset="-122"/>
              </a:rPr>
              <a:t>        新西兰坎特伯雷大学（</a:t>
            </a:r>
            <a:r>
              <a:rPr lang="en-US" altLang="zh-CN" b="1">
                <a:latin typeface="Times New Roman" panose="02020603050405020304" pitchFamily="18" charset="0"/>
                <a:ea typeface="楷体_GB2312" pitchFamily="49" charset="-122"/>
              </a:rPr>
              <a:t>University of Canterbury</a:t>
            </a:r>
            <a:r>
              <a:rPr lang="zh-CN" altLang="en-US" b="1">
                <a:latin typeface="Times New Roman" panose="02020603050405020304" pitchFamily="18" charset="0"/>
                <a:ea typeface="楷体_GB2312" pitchFamily="49" charset="-122"/>
              </a:rPr>
              <a:t>）的约翰</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亚伯拉罕逊（</a:t>
            </a:r>
            <a:r>
              <a:rPr lang="en-US" altLang="zh-CN" b="1">
                <a:latin typeface="Times New Roman" panose="02020603050405020304" pitchFamily="18" charset="0"/>
                <a:ea typeface="楷体_GB2312" pitchFamily="49" charset="-122"/>
              </a:rPr>
              <a:t>John Abrahamson</a:t>
            </a:r>
            <a:r>
              <a:rPr lang="zh-CN" altLang="en-US" b="1">
                <a:latin typeface="Times New Roman" panose="02020603050405020304" pitchFamily="18" charset="0"/>
                <a:ea typeface="楷体_GB2312" pitchFamily="49" charset="-122"/>
              </a:rPr>
              <a:t>）说吉尔曼的模型很“富有想象力”但“它在好几个方面都不能成立”。亚伯拉罕逊说里德伯模型要求每个电子都要离原子核几厘米远。“这对原子轨道而言是非常大的距离了。”他告诉</a:t>
            </a:r>
            <a:r>
              <a:rPr lang="en-US" altLang="zh-CN" b="1">
                <a:latin typeface="Times New Roman" panose="02020603050405020304" pitchFamily="18" charset="0"/>
                <a:ea typeface="楷体_GB2312" pitchFamily="49" charset="-122"/>
              </a:rPr>
              <a:t>PhysicsWeb.org</a:t>
            </a:r>
            <a:r>
              <a:rPr lang="zh-CN" altLang="en-US" b="1">
                <a:latin typeface="Times New Roman" panose="02020603050405020304" pitchFamily="18" charset="0"/>
                <a:ea typeface="楷体_GB2312" pitchFamily="49" charset="-122"/>
              </a:rPr>
              <a:t>说。</a:t>
            </a:r>
            <a:r>
              <a:rPr lang="en-US" altLang="zh-CN" b="1">
                <a:latin typeface="Times New Roman" panose="02020603050405020304" pitchFamily="18" charset="0"/>
                <a:ea typeface="楷体_GB2312" pitchFamily="49" charset="-122"/>
              </a:rPr>
              <a:t>2002</a:t>
            </a:r>
            <a:r>
              <a:rPr lang="zh-CN" altLang="en-US" b="1">
                <a:latin typeface="Times New Roman" panose="02020603050405020304" pitchFamily="18" charset="0"/>
                <a:ea typeface="楷体_GB2312" pitchFamily="49" charset="-122"/>
              </a:rPr>
              <a:t>年，亚伯拉罕逊和他的合作者詹姆斯</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迪尼斯（</a:t>
            </a:r>
            <a:r>
              <a:rPr lang="en-US" altLang="zh-CN" b="1">
                <a:latin typeface="Times New Roman" panose="02020603050405020304" pitchFamily="18" charset="0"/>
                <a:ea typeface="楷体_GB2312" pitchFamily="49" charset="-122"/>
              </a:rPr>
              <a:t>James Diniss</a:t>
            </a:r>
            <a:r>
              <a:rPr lang="zh-CN" altLang="en-US" b="1">
                <a:latin typeface="Times New Roman" panose="02020603050405020304" pitchFamily="18" charset="0"/>
                <a:ea typeface="楷体_GB2312" pitchFamily="49" charset="-122"/>
              </a:rPr>
              <a:t>）提出，当闪电之后硅在空气中被氧化，这就导致了球状闪电的产生。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7737AC22-89D3-47C0-BA6A-5EC971EA4F75}"/>
              </a:ext>
            </a:extLst>
          </p:cNvPr>
          <p:cNvSpPr>
            <a:spLocks noGrp="1" noChangeArrowheads="1"/>
          </p:cNvSpPr>
          <p:nvPr>
            <p:ph type="title"/>
          </p:nvPr>
        </p:nvSpPr>
        <p:spPr>
          <a:xfrm>
            <a:off x="900113" y="0"/>
            <a:ext cx="7772400" cy="976313"/>
          </a:xfrm>
        </p:spPr>
        <p:txBody>
          <a:bodyPr/>
          <a:lstStyle/>
          <a:p>
            <a:r>
              <a:rPr lang="en-US" altLang="zh-CN" sz="3600" b="1">
                <a:solidFill>
                  <a:schemeClr val="hlink"/>
                </a:solidFill>
                <a:latin typeface="Times New Roman" panose="02020603050405020304" pitchFamily="18" charset="0"/>
                <a:ea typeface="楷体_GB2312" pitchFamily="49" charset="-122"/>
              </a:rPr>
              <a:t>§2.6 F</a:t>
            </a:r>
            <a:r>
              <a:rPr lang="zh-CN" altLang="en-US" sz="3600" b="1">
                <a:solidFill>
                  <a:schemeClr val="hlink"/>
                </a:solidFill>
                <a:latin typeface="Times New Roman" panose="02020603050405020304" pitchFamily="18" charset="0"/>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H</a:t>
            </a:r>
            <a:r>
              <a:rPr lang="zh-CN" altLang="en-US" sz="3600" b="1">
                <a:solidFill>
                  <a:schemeClr val="hlink"/>
                </a:solidFill>
                <a:latin typeface="Times New Roman" panose="02020603050405020304" pitchFamily="18" charset="0"/>
                <a:ea typeface="楷体_GB2312" pitchFamily="49" charset="-122"/>
              </a:rPr>
              <a:t>实验与原子能级的量子化</a:t>
            </a:r>
            <a:r>
              <a:rPr lang="zh-CN" altLang="en-US"/>
              <a:t> </a:t>
            </a:r>
          </a:p>
        </p:txBody>
      </p:sp>
      <p:sp>
        <p:nvSpPr>
          <p:cNvPr id="278531" name="Rectangle 3">
            <a:extLst>
              <a:ext uri="{FF2B5EF4-FFF2-40B4-BE49-F238E27FC236}">
                <a16:creationId xmlns:a16="http://schemas.microsoft.com/office/drawing/2014/main" id="{0B277A77-4E6A-44FE-BFC9-47B96869D447}"/>
              </a:ext>
            </a:extLst>
          </p:cNvPr>
          <p:cNvSpPr>
            <a:spLocks noChangeArrowheads="1"/>
          </p:cNvSpPr>
          <p:nvPr/>
        </p:nvSpPr>
        <p:spPr bwMode="auto">
          <a:xfrm>
            <a:off x="611188" y="1484313"/>
            <a:ext cx="8137525"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035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楷体_GB2312" pitchFamily="49" charset="-122"/>
                <a:ea typeface="楷体_GB2312" pitchFamily="49" charset="-122"/>
              </a:rPr>
              <a:t>  </a:t>
            </a:r>
            <a:r>
              <a:rPr lang="zh-CN" altLang="en-US" b="1">
                <a:latin typeface="Times New Roman" panose="02020603050405020304" pitchFamily="18" charset="0"/>
                <a:ea typeface="楷体_GB2312" pitchFamily="49" charset="-122"/>
              </a:rPr>
              <a:t>玻尔理论已由光谱研究得到了部分的证实。但是，任何重要的物理规律都必须得到至少两种独立的实验方法的验证。夫兰克和赫兹在玻尔的理论发表后不第二年（</a:t>
            </a:r>
            <a:r>
              <a:rPr lang="en-US" altLang="zh-CN" b="1">
                <a:latin typeface="Times New Roman" panose="02020603050405020304" pitchFamily="18" charset="0"/>
                <a:ea typeface="楷体_GB2312" pitchFamily="49" charset="-122"/>
              </a:rPr>
              <a:t>1914</a:t>
            </a:r>
            <a:r>
              <a:rPr lang="zh-CN" altLang="en-US" b="1">
                <a:latin typeface="Times New Roman" panose="02020603050405020304" pitchFamily="18" charset="0"/>
                <a:ea typeface="楷体_GB2312" pitchFamily="49" charset="-122"/>
              </a:rPr>
              <a:t>年），就用一种独立于光谱研究的方法验证了玻尔理论。</a:t>
            </a:r>
          </a:p>
          <a:p>
            <a:pPr algn="just" eaLnBrk="0" hangingPunct="0"/>
            <a:r>
              <a:rPr lang="zh-CN" altLang="en-US" b="1">
                <a:latin typeface="Times New Roman" panose="02020603050405020304" pitchFamily="18" charset="0"/>
                <a:ea typeface="楷体_GB2312" pitchFamily="49" charset="-122"/>
              </a:rPr>
              <a:t>     玻尔理论的要点是：原子内部存在稳定的量子态，电子在量子态之间跃迁时伴随着电磁波的吸收或发射。光谱实验，就是从电磁波发射或吸收的分立特征，证明量子态的存在。而夫兰克</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赫兹实验则是用电子束激发原子，如果原子只能处于某些分立的能态（量子态），那末，实验一定会显示，只有某种能量的电子才能引起原子的激发。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fade">
                                      <p:cBhvr>
                                        <p:cTn id="7" dur="1000"/>
                                        <p:tgtEl>
                                          <p:spTgt spid="278531"/>
                                        </p:tgtEl>
                                      </p:cBhvr>
                                    </p:animEffect>
                                    <p:anim calcmode="lin" valueType="num">
                                      <p:cBhvr>
                                        <p:cTn id="8" dur="1000" fill="hold"/>
                                        <p:tgtEl>
                                          <p:spTgt spid="278531"/>
                                        </p:tgtEl>
                                        <p:attrNameLst>
                                          <p:attrName>ppt_x</p:attrName>
                                        </p:attrNameLst>
                                      </p:cBhvr>
                                      <p:tavLst>
                                        <p:tav tm="0">
                                          <p:val>
                                            <p:strVal val="#ppt_x"/>
                                          </p:val>
                                        </p:tav>
                                        <p:tav tm="100000">
                                          <p:val>
                                            <p:strVal val="#ppt_x"/>
                                          </p:val>
                                        </p:tav>
                                      </p:tavLst>
                                    </p:anim>
                                    <p:anim calcmode="lin" valueType="num">
                                      <p:cBhvr>
                                        <p:cTn id="9" dur="900" decel="100000" fill="hold"/>
                                        <p:tgtEl>
                                          <p:spTgt spid="27853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85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992ABD7A-3C82-4F30-ABC3-A55ECF201F9E}"/>
              </a:ext>
            </a:extLst>
          </p:cNvPr>
          <p:cNvSpPr>
            <a:spLocks noChangeArrowheads="1"/>
          </p:cNvSpPr>
          <p:nvPr/>
        </p:nvSpPr>
        <p:spPr bwMode="auto">
          <a:xfrm>
            <a:off x="827088" y="1341438"/>
            <a:ext cx="7993062" cy="490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为什么用电子作为激发原子的手段呢？</a:t>
            </a:r>
            <a:r>
              <a:rPr lang="zh-CN" altLang="en-US" b="1">
                <a:solidFill>
                  <a:schemeClr val="folHlink"/>
                </a:solidFill>
                <a:latin typeface="Times New Roman" panose="02020603050405020304" pitchFamily="18" charset="0"/>
                <a:ea typeface="楷体_GB2312" pitchFamily="49" charset="-122"/>
              </a:rPr>
              <a:t>经典力学中有两个定律：</a:t>
            </a:r>
            <a:r>
              <a:rPr lang="en-US" altLang="zh-CN" b="1">
                <a:solidFill>
                  <a:schemeClr val="hlink"/>
                </a:solidFill>
                <a:latin typeface="Times New Roman" panose="02020603050405020304" pitchFamily="18" charset="0"/>
                <a:ea typeface="楷体_GB2312" pitchFamily="49" charset="-122"/>
              </a:rPr>
              <a:t>A</a:t>
            </a:r>
            <a:r>
              <a:rPr lang="zh-CN" altLang="en-US" b="1">
                <a:solidFill>
                  <a:schemeClr val="hlink"/>
                </a:solidFill>
                <a:latin typeface="Times New Roman" panose="02020603050405020304" pitchFamily="18" charset="0"/>
                <a:ea typeface="楷体_GB2312" pitchFamily="49" charset="-122"/>
              </a:rPr>
              <a:t>、在弹性碰撞时</a:t>
            </a:r>
            <a:r>
              <a:rPr lang="zh-CN" altLang="en-US" b="1">
                <a:latin typeface="Times New Roman" panose="02020603050405020304" pitchFamily="18" charset="0"/>
                <a:ea typeface="楷体_GB2312" pitchFamily="49" charset="-122"/>
              </a:rPr>
              <a:t>，只有当相互作用的两个粒子的质量完全相等时，一个粒子的动能才能全部转移为另一个粒子的动能；</a:t>
            </a:r>
            <a:r>
              <a:rPr lang="en-US" altLang="zh-CN" b="1">
                <a:solidFill>
                  <a:schemeClr val="hlink"/>
                </a:solidFill>
                <a:latin typeface="Times New Roman" panose="02020603050405020304" pitchFamily="18" charset="0"/>
                <a:ea typeface="楷体_GB2312" pitchFamily="49" charset="-122"/>
              </a:rPr>
              <a:t>B</a:t>
            </a:r>
            <a:r>
              <a:rPr lang="zh-CN" altLang="en-US" b="1">
                <a:solidFill>
                  <a:schemeClr val="hlink"/>
                </a:solidFill>
                <a:latin typeface="Times New Roman" panose="02020603050405020304" pitchFamily="18" charset="0"/>
                <a:ea typeface="楷体_GB2312" pitchFamily="49" charset="-122"/>
              </a:rPr>
              <a:t>、在非弹性碰撞时</a:t>
            </a:r>
            <a:r>
              <a:rPr lang="zh-CN" altLang="en-US" b="1">
                <a:latin typeface="Times New Roman" panose="02020603050405020304" pitchFamily="18" charset="0"/>
                <a:ea typeface="楷体_GB2312" pitchFamily="49" charset="-122"/>
              </a:rPr>
              <a:t>，只有当两个粒子的质量相差很大时，轻粒子的动能才能全部转移为重粒子的内能。</a:t>
            </a:r>
          </a:p>
          <a:p>
            <a:pPr algn="l" eaLnBrk="0" hangingPunct="0"/>
            <a:r>
              <a:rPr lang="zh-CN" altLang="en-US" b="1">
                <a:latin typeface="Times New Roman" panose="02020603050405020304" pitchFamily="18" charset="0"/>
                <a:ea typeface="楷体_GB2312" pitchFamily="49" charset="-122"/>
              </a:rPr>
              <a:t>        当电子与原子相撞时，它或者与原子核碰，或者与核外电子碰。对于前者，由于电子的动能低不足以使原子核激发，故只能是弹性碰撞，所以电子的动能转为原子核的动能部份几乎为零；对于电子与原子中的电子相碰，显然是弹性碰撞，电子可以把它的动能全部转移掉。把原子作为整体，则按上述定律</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，电子可把全部动能转为原子的内能。电子作为一种激发原子的手段，是十分有效的 。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82" name="Picture 6" descr="74">
            <a:extLst>
              <a:ext uri="{FF2B5EF4-FFF2-40B4-BE49-F238E27FC236}">
                <a16:creationId xmlns:a16="http://schemas.microsoft.com/office/drawing/2014/main" id="{15DAB6B4-234B-4CF8-AA90-F449ACB8A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636838"/>
            <a:ext cx="3960813" cy="3349625"/>
          </a:xfrm>
          <a:prstGeom prst="rect">
            <a:avLst/>
          </a:prstGeom>
          <a:noFill/>
          <a:extLst>
            <a:ext uri="{909E8E84-426E-40DD-AFC4-6F175D3DCCD1}">
              <a14:hiddenFill xmlns:a14="http://schemas.microsoft.com/office/drawing/2010/main">
                <a:solidFill>
                  <a:srgbClr val="FFFFFF"/>
                </a:solidFill>
              </a14:hiddenFill>
            </a:ext>
          </a:extLst>
        </p:spPr>
      </p:pic>
      <p:sp>
        <p:nvSpPr>
          <p:cNvPr id="280578" name="Rectangle 2">
            <a:extLst>
              <a:ext uri="{FF2B5EF4-FFF2-40B4-BE49-F238E27FC236}">
                <a16:creationId xmlns:a16="http://schemas.microsoft.com/office/drawing/2014/main" id="{050C7D58-5476-4251-ADDA-A438C8B95719}"/>
              </a:ext>
            </a:extLst>
          </p:cNvPr>
          <p:cNvSpPr>
            <a:spLocks noChangeArrowheads="1"/>
          </p:cNvSpPr>
          <p:nvPr/>
        </p:nvSpPr>
        <p:spPr bwMode="auto">
          <a:xfrm>
            <a:off x="4895850" y="4149725"/>
            <a:ext cx="39973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solidFill>
                  <a:schemeClr val="hlink"/>
                </a:solidFill>
                <a:latin typeface="Times New Roman" panose="02020603050405020304" pitchFamily="18" charset="0"/>
                <a:ea typeface="楷体_GB2312" pitchFamily="49" charset="-122"/>
              </a:rPr>
              <a:t>实验现象表明</a:t>
            </a:r>
            <a:r>
              <a:rPr lang="zh-CN" altLang="en-US" b="1">
                <a:latin typeface="Times New Roman" panose="02020603050405020304" pitchFamily="18" charset="0"/>
                <a:ea typeface="楷体_GB2312" pitchFamily="49" charset="-122"/>
              </a:rPr>
              <a:t>：汞原子对于外来的能量，不是“来者皆收”，而是当外来能量达到</a:t>
            </a:r>
            <a:r>
              <a:rPr lang="en-US" altLang="zh-CN" b="1">
                <a:latin typeface="Times New Roman" panose="02020603050405020304" pitchFamily="18" charset="0"/>
                <a:ea typeface="楷体_GB2312" pitchFamily="49" charset="-122"/>
              </a:rPr>
              <a:t>4.9V</a:t>
            </a:r>
            <a:r>
              <a:rPr lang="zh-CN" altLang="en-US" b="1">
                <a:latin typeface="Times New Roman" panose="02020603050405020304" pitchFamily="18" charset="0"/>
                <a:ea typeface="楷体_GB2312" pitchFamily="49" charset="-122"/>
              </a:rPr>
              <a:t>时，它才吸收。即汞原子内存在一个能量为</a:t>
            </a:r>
            <a:r>
              <a:rPr lang="en-US" altLang="zh-CN" b="1">
                <a:latin typeface="Times New Roman" panose="02020603050405020304" pitchFamily="18" charset="0"/>
                <a:ea typeface="楷体_GB2312" pitchFamily="49" charset="-122"/>
              </a:rPr>
              <a:t>4.9V</a:t>
            </a:r>
            <a:r>
              <a:rPr lang="zh-CN" altLang="en-US" b="1">
                <a:latin typeface="Times New Roman" panose="02020603050405020304" pitchFamily="18" charset="0"/>
                <a:ea typeface="楷体_GB2312" pitchFamily="49" charset="-122"/>
              </a:rPr>
              <a:t>的量子态。</a:t>
            </a:r>
            <a:endParaRPr lang="zh-CN" altLang="en-US">
              <a:latin typeface="Times New Roman" panose="02020603050405020304" pitchFamily="18" charset="0"/>
              <a:ea typeface="楷体_GB2312" pitchFamily="49" charset="-122"/>
            </a:endParaRPr>
          </a:p>
        </p:txBody>
      </p:sp>
      <p:pic>
        <p:nvPicPr>
          <p:cNvPr id="280579" name="Picture 3" descr="73">
            <a:extLst>
              <a:ext uri="{FF2B5EF4-FFF2-40B4-BE49-F238E27FC236}">
                <a16:creationId xmlns:a16="http://schemas.microsoft.com/office/drawing/2014/main" id="{258126E5-75DD-4720-A914-C7265F1CE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125538"/>
            <a:ext cx="4067175" cy="2884487"/>
          </a:xfrm>
          <a:prstGeom prst="rect">
            <a:avLst/>
          </a:prstGeom>
          <a:noFill/>
          <a:extLst>
            <a:ext uri="{909E8E84-426E-40DD-AFC4-6F175D3DCCD1}">
              <a14:hiddenFill xmlns:a14="http://schemas.microsoft.com/office/drawing/2010/main">
                <a:solidFill>
                  <a:srgbClr val="FFFFFF"/>
                </a:solidFill>
              </a14:hiddenFill>
            </a:ext>
          </a:extLst>
        </p:spPr>
      </p:pic>
      <p:sp>
        <p:nvSpPr>
          <p:cNvPr id="280580" name="Rectangle 4">
            <a:extLst>
              <a:ext uri="{FF2B5EF4-FFF2-40B4-BE49-F238E27FC236}">
                <a16:creationId xmlns:a16="http://schemas.microsoft.com/office/drawing/2014/main" id="{88DE519B-3CCB-4921-A661-FC64E969DB77}"/>
              </a:ext>
            </a:extLst>
          </p:cNvPr>
          <p:cNvSpPr>
            <a:spLocks noChangeArrowheads="1"/>
          </p:cNvSpPr>
          <p:nvPr/>
        </p:nvSpPr>
        <p:spPr bwMode="auto">
          <a:xfrm>
            <a:off x="755650" y="1341438"/>
            <a:ext cx="3505200"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chemeClr val="hlink"/>
                </a:solidFill>
                <a:latin typeface="Times New Roman" panose="02020603050405020304" pitchFamily="18" charset="0"/>
                <a:ea typeface="楷体_GB2312" pitchFamily="49" charset="-122"/>
              </a:rPr>
              <a:t>夫兰克</a:t>
            </a:r>
            <a:r>
              <a:rPr lang="en-US" altLang="zh-CN" sz="2800" b="1">
                <a:solidFill>
                  <a:schemeClr val="hlink"/>
                </a:solidFill>
                <a:latin typeface="Times New Roman" panose="02020603050405020304" pitchFamily="18" charset="0"/>
                <a:ea typeface="楷体_GB2312" pitchFamily="49" charset="-122"/>
              </a:rPr>
              <a:t>-</a:t>
            </a:r>
            <a:r>
              <a:rPr lang="zh-CN" altLang="en-US" sz="2800" b="1">
                <a:solidFill>
                  <a:schemeClr val="hlink"/>
                </a:solidFill>
                <a:latin typeface="Times New Roman" panose="02020603050405020304" pitchFamily="18" charset="0"/>
                <a:ea typeface="楷体_GB2312" pitchFamily="49" charset="-122"/>
              </a:rPr>
              <a:t>赫兹实验</a:t>
            </a:r>
          </a:p>
          <a:p>
            <a:pPr algn="l"/>
            <a:r>
              <a:rPr lang="zh-CN" altLang="en-US" b="1">
                <a:latin typeface="Times New Roman" panose="02020603050405020304" pitchFamily="18" charset="0"/>
              </a:rPr>
              <a:t> </a:t>
            </a:r>
          </a:p>
          <a:p>
            <a:pPr algn="l"/>
            <a:r>
              <a:rPr lang="zh-CN" altLang="en-US" b="1">
                <a:latin typeface="Times New Roman" panose="02020603050405020304" pitchFamily="18" charset="0"/>
                <a:ea typeface="楷体_GB2312" pitchFamily="49" charset="-122"/>
              </a:rPr>
              <a:t>热阴极</a:t>
            </a:r>
            <a:r>
              <a:rPr lang="en-US" altLang="zh-CN" b="1">
                <a:latin typeface="Times New Roman" panose="02020603050405020304" pitchFamily="18" charset="0"/>
                <a:ea typeface="楷体_GB2312" pitchFamily="49" charset="-122"/>
              </a:rPr>
              <a:t>K         </a:t>
            </a:r>
            <a:r>
              <a:rPr lang="zh-CN" altLang="en-US" b="1">
                <a:latin typeface="Times New Roman" panose="02020603050405020304" pitchFamily="18" charset="0"/>
                <a:ea typeface="楷体_GB2312" pitchFamily="49" charset="-122"/>
              </a:rPr>
              <a:t>栅极</a:t>
            </a:r>
            <a:r>
              <a:rPr lang="en-US" altLang="zh-CN" b="1">
                <a:latin typeface="Times New Roman" panose="02020603050405020304" pitchFamily="18" charset="0"/>
                <a:ea typeface="楷体_GB2312" pitchFamily="49" charset="-122"/>
              </a:rPr>
              <a:t>G</a:t>
            </a:r>
          </a:p>
        </p:txBody>
      </p:sp>
      <p:sp>
        <p:nvSpPr>
          <p:cNvPr id="280583" name="Rectangle 7">
            <a:extLst>
              <a:ext uri="{FF2B5EF4-FFF2-40B4-BE49-F238E27FC236}">
                <a16:creationId xmlns:a16="http://schemas.microsoft.com/office/drawing/2014/main" id="{62CC26BD-275D-4133-85A4-45D7E936B34B}"/>
              </a:ext>
            </a:extLst>
          </p:cNvPr>
          <p:cNvSpPr>
            <a:spLocks noChangeArrowheads="1"/>
          </p:cNvSpPr>
          <p:nvPr/>
        </p:nvSpPr>
        <p:spPr bwMode="auto">
          <a:xfrm>
            <a:off x="395288" y="6165850"/>
            <a:ext cx="465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Times New Roman" panose="02020603050405020304" pitchFamily="18" charset="0"/>
                <a:ea typeface="楷体_GB2312" pitchFamily="49" charset="-122"/>
              </a:rPr>
              <a:t>夫兰克</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赫兹最初研究的是汞蒸汽</a:t>
            </a:r>
            <a:r>
              <a:rPr lang="zh-CN" altLang="en-US">
                <a:latin typeface="Times New Roman" panose="02020603050405020304" pitchFamily="18" charset="0"/>
                <a:ea typeface="楷体_GB2312" pitchFamily="49" charset="-122"/>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346119" r:id="rId2" imgW="8459381" imgH="5733333"/>
        </mc:Choice>
        <mc:Fallback>
          <p:control r:id="rId2" imgW="8459381" imgH="5733333">
            <p:pic>
              <p:nvPicPr>
                <p:cNvPr id="346116" name="ShockwaveFlash1">
                  <a:extLst>
                    <a:ext uri="{FF2B5EF4-FFF2-40B4-BE49-F238E27FC236}">
                      <a16:creationId xmlns:a16="http://schemas.microsoft.com/office/drawing/2014/main" id="{D7BACEDE-8D6C-4975-ACBD-DE8E507D9CFC}"/>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25538"/>
                  <a:ext cx="8459787" cy="5732462"/>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700126D3-48F9-4497-9901-135F1A5E1921}"/>
              </a:ext>
            </a:extLst>
          </p:cNvPr>
          <p:cNvSpPr>
            <a:spLocks noChangeArrowheads="1"/>
          </p:cNvSpPr>
          <p:nvPr/>
        </p:nvSpPr>
        <p:spPr bwMode="auto">
          <a:xfrm>
            <a:off x="539750" y="1268413"/>
            <a:ext cx="7848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但是，夫兰克</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赫兹在</a:t>
            </a:r>
            <a:r>
              <a:rPr lang="en-US" altLang="zh-CN" b="1">
                <a:latin typeface="Times New Roman" panose="02020603050405020304" pitchFamily="18" charset="0"/>
                <a:ea typeface="楷体_GB2312" pitchFamily="49" charset="-122"/>
              </a:rPr>
              <a:t>1914</a:t>
            </a:r>
            <a:r>
              <a:rPr lang="zh-CN" altLang="en-US" b="1">
                <a:latin typeface="Times New Roman" panose="02020603050405020304" pitchFamily="18" charset="0"/>
                <a:ea typeface="楷体_GB2312" pitchFamily="49" charset="-122"/>
              </a:rPr>
              <a:t>年用的实验装置有一缺点：电子的动能难以超过</a:t>
            </a:r>
            <a:r>
              <a:rPr lang="en-US" altLang="zh-CN" b="1">
                <a:latin typeface="Times New Roman" panose="02020603050405020304" pitchFamily="18" charset="0"/>
                <a:ea typeface="楷体_GB2312" pitchFamily="49" charset="-122"/>
              </a:rPr>
              <a:t>4.9eV</a:t>
            </a:r>
            <a:r>
              <a:rPr lang="zh-CN" altLang="en-US" b="1">
                <a:latin typeface="Times New Roman" panose="02020603050405020304" pitchFamily="18" charset="0"/>
                <a:ea typeface="楷体_GB2312" pitchFamily="49" charset="-122"/>
              </a:rPr>
              <a:t>；一旦被加速达到了</a:t>
            </a:r>
            <a:r>
              <a:rPr lang="en-US" altLang="zh-CN" b="1">
                <a:latin typeface="Times New Roman" panose="02020603050405020304" pitchFamily="18" charset="0"/>
                <a:ea typeface="楷体_GB2312" pitchFamily="49" charset="-122"/>
              </a:rPr>
              <a:t>4.9eV</a:t>
            </a:r>
            <a:r>
              <a:rPr lang="zh-CN" altLang="en-US" b="1">
                <a:latin typeface="Times New Roman" panose="02020603050405020304" pitchFamily="18" charset="0"/>
                <a:ea typeface="楷体_GB2312" pitchFamily="49" charset="-122"/>
              </a:rPr>
              <a:t>，就将与汞原子碰撞而失去能量。这样，就无法使汞原子受激到更高的能态，以致只能证实汞原子的</a:t>
            </a:r>
            <a:r>
              <a:rPr lang="en-US" altLang="zh-CN" b="1">
                <a:latin typeface="Times New Roman" panose="02020603050405020304" pitchFamily="18" charset="0"/>
                <a:ea typeface="楷体_GB2312" pitchFamily="49" charset="-122"/>
              </a:rPr>
              <a:t>4.9eV</a:t>
            </a:r>
            <a:r>
              <a:rPr lang="zh-CN" altLang="en-US" b="1">
                <a:latin typeface="Times New Roman" panose="02020603050405020304" pitchFamily="18" charset="0"/>
                <a:ea typeface="楷体_GB2312" pitchFamily="49" charset="-122"/>
              </a:rPr>
              <a:t>这一个量子态。</a:t>
            </a:r>
          </a:p>
          <a:p>
            <a:pPr algn="l"/>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1920</a:t>
            </a:r>
            <a:r>
              <a:rPr lang="zh-CN" altLang="en-US" b="1">
                <a:latin typeface="Times New Roman" panose="02020603050405020304" pitchFamily="18" charset="0"/>
                <a:ea typeface="楷体_GB2312" pitchFamily="49" charset="-122"/>
              </a:rPr>
              <a:t>年，夫兰克将原先的实</a:t>
            </a:r>
          </a:p>
          <a:p>
            <a:pPr algn="l"/>
            <a:r>
              <a:rPr lang="zh-CN" altLang="en-US" b="1">
                <a:latin typeface="Times New Roman" panose="02020603050405020304" pitchFamily="18" charset="0"/>
                <a:ea typeface="楷体_GB2312" pitchFamily="49" charset="-122"/>
              </a:rPr>
              <a:t>验装置作了改进，如图所示。</a:t>
            </a:r>
            <a:r>
              <a:rPr lang="zh-CN" altLang="en-US" b="1">
                <a:latin typeface="楷体_GB2312" pitchFamily="49" charset="-122"/>
                <a:ea typeface="楷体_GB2312" pitchFamily="49" charset="-122"/>
              </a:rPr>
              <a:t>这</a:t>
            </a:r>
          </a:p>
          <a:p>
            <a:pPr algn="l"/>
            <a:r>
              <a:rPr lang="zh-CN" altLang="en-US" b="1">
                <a:latin typeface="楷体_GB2312" pitchFamily="49" charset="-122"/>
                <a:ea typeface="楷体_GB2312" pitchFamily="49" charset="-122"/>
              </a:rPr>
              <a:t>些结果充分表明，原子被激发到</a:t>
            </a:r>
          </a:p>
          <a:p>
            <a:pPr algn="l"/>
            <a:r>
              <a:rPr lang="zh-CN" altLang="en-US" b="1">
                <a:latin typeface="楷体_GB2312" pitchFamily="49" charset="-122"/>
                <a:ea typeface="楷体_GB2312" pitchFamily="49" charset="-122"/>
              </a:rPr>
              <a:t>不同的状态时，它所吸收的能量</a:t>
            </a:r>
          </a:p>
          <a:p>
            <a:pPr algn="l"/>
            <a:r>
              <a:rPr lang="zh-CN" altLang="en-US" b="1">
                <a:latin typeface="楷体_GB2312" pitchFamily="49" charset="-122"/>
                <a:ea typeface="楷体_GB2312" pitchFamily="49" charset="-122"/>
              </a:rPr>
              <a:t>是不连续的，即原子体系的内部</a:t>
            </a:r>
          </a:p>
          <a:p>
            <a:pPr algn="l"/>
            <a:r>
              <a:rPr lang="zh-CN" altLang="en-US" b="1">
                <a:latin typeface="楷体_GB2312" pitchFamily="49" charset="-122"/>
                <a:ea typeface="楷体_GB2312" pitchFamily="49" charset="-122"/>
              </a:rPr>
              <a:t>能量是量子化的。夫兰克</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赫兹</a:t>
            </a:r>
          </a:p>
          <a:p>
            <a:pPr algn="l"/>
            <a:r>
              <a:rPr lang="zh-CN" altLang="en-US" b="1">
                <a:latin typeface="楷体_GB2312" pitchFamily="49" charset="-122"/>
                <a:ea typeface="楷体_GB2312" pitchFamily="49" charset="-122"/>
              </a:rPr>
              <a:t>实验有力地证实了原子中量子态</a:t>
            </a:r>
          </a:p>
          <a:p>
            <a:pPr algn="l"/>
            <a:r>
              <a:rPr lang="zh-CN" altLang="en-US" b="1">
                <a:latin typeface="楷体_GB2312" pitchFamily="49" charset="-122"/>
                <a:ea typeface="楷体_GB2312" pitchFamily="49" charset="-122"/>
              </a:rPr>
              <a:t>的存在。 </a:t>
            </a:r>
            <a:endParaRPr lang="zh-CN" altLang="en-US" b="1">
              <a:latin typeface="Times New Roman" panose="02020603050405020304" pitchFamily="18" charset="0"/>
              <a:ea typeface="楷体_GB2312" pitchFamily="49" charset="-122"/>
            </a:endParaRPr>
          </a:p>
          <a:p>
            <a:pPr algn="just"/>
            <a:endParaRPr lang="zh-CN" altLang="en-US" b="1">
              <a:latin typeface="Times New Roman" panose="02020603050405020304" pitchFamily="18" charset="0"/>
              <a:ea typeface="楷体_GB2312" pitchFamily="49" charset="-122"/>
            </a:endParaRPr>
          </a:p>
        </p:txBody>
      </p:sp>
      <p:pic>
        <p:nvPicPr>
          <p:cNvPr id="281604" name="Picture 4" descr="76">
            <a:extLst>
              <a:ext uri="{FF2B5EF4-FFF2-40B4-BE49-F238E27FC236}">
                <a16:creationId xmlns:a16="http://schemas.microsoft.com/office/drawing/2014/main" id="{E5ECCCDF-F185-422A-899F-7354B8480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3068638"/>
            <a:ext cx="3743325" cy="2822575"/>
          </a:xfrm>
          <a:prstGeom prst="rect">
            <a:avLst/>
          </a:prstGeom>
          <a:noFill/>
          <a:extLst>
            <a:ext uri="{909E8E84-426E-40DD-AFC4-6F175D3DCCD1}">
              <a14:hiddenFill xmlns:a14="http://schemas.microsoft.com/office/drawing/2010/main">
                <a:solidFill>
                  <a:srgbClr val="FFFFFF"/>
                </a:solidFill>
              </a14:hiddenFill>
            </a:ext>
          </a:extLst>
        </p:spPr>
      </p:pic>
      <p:sp>
        <p:nvSpPr>
          <p:cNvPr id="281605" name="Rectangle 5">
            <a:extLst>
              <a:ext uri="{FF2B5EF4-FFF2-40B4-BE49-F238E27FC236}">
                <a16:creationId xmlns:a16="http://schemas.microsoft.com/office/drawing/2014/main" id="{FCC75514-F480-45B1-8C3C-29E1FADEA4F8}"/>
              </a:ext>
            </a:extLst>
          </p:cNvPr>
          <p:cNvSpPr>
            <a:spLocks noChangeArrowheads="1"/>
          </p:cNvSpPr>
          <p:nvPr/>
        </p:nvSpPr>
        <p:spPr bwMode="auto">
          <a:xfrm>
            <a:off x="0" y="3429000"/>
            <a:ext cx="5327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latin typeface="Times New Roman" panose="02020603050405020304" pitchFamily="18" charset="0"/>
                <a:ea typeface="楷体_GB2312" pitchFamily="49"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25E50D06-0CEE-4E53-B680-176FFA197BF9}"/>
              </a:ext>
            </a:extLst>
          </p:cNvPr>
          <p:cNvSpPr>
            <a:spLocks noGrp="1" noChangeArrowheads="1"/>
          </p:cNvSpPr>
          <p:nvPr>
            <p:ph type="body" idx="1"/>
          </p:nvPr>
        </p:nvSpPr>
        <p:spPr>
          <a:xfrm>
            <a:off x="228600" y="1268413"/>
            <a:ext cx="8229600" cy="5589587"/>
          </a:xfrm>
        </p:spPr>
        <p:txBody>
          <a:bodyPr/>
          <a:lstStyle/>
          <a:p>
            <a:pPr algn="just">
              <a:buFont typeface="Wingdings" panose="05000000000000000000" pitchFamily="2" charset="2"/>
              <a:buNone/>
            </a:pPr>
            <a:r>
              <a:rPr lang="zh-CN" altLang="en-US" sz="4000">
                <a:latin typeface="Arial Unicode MS" pitchFamily="34" charset="-122"/>
                <a:ea typeface="楷体_GB2312" pitchFamily="49" charset="-122"/>
              </a:rPr>
              <a:t>         </a:t>
            </a:r>
            <a:r>
              <a:rPr lang="en-US" altLang="zh-CN" sz="2400" b="1">
                <a:latin typeface="Times New Roman" panose="02020603050405020304" pitchFamily="18" charset="0"/>
                <a:ea typeface="楷体_GB2312" pitchFamily="49" charset="-122"/>
              </a:rPr>
              <a:t>1990</a:t>
            </a:r>
            <a:r>
              <a:rPr lang="zh-CN" altLang="en-US" sz="2400" b="1">
                <a:latin typeface="Times New Roman" panose="02020603050405020304" pitchFamily="18" charset="0"/>
                <a:ea typeface="楷体_GB2312" pitchFamily="49" charset="-122"/>
              </a:rPr>
              <a:t>年</a:t>
            </a:r>
            <a:r>
              <a:rPr lang="en-US" altLang="zh-CN" sz="2400" b="1">
                <a:latin typeface="Times New Roman" panose="02020603050405020304" pitchFamily="18" charset="0"/>
                <a:ea typeface="楷体_GB2312" pitchFamily="49" charset="-122"/>
              </a:rPr>
              <a:t>10</a:t>
            </a:r>
            <a:r>
              <a:rPr lang="zh-CN" altLang="en-US" sz="2400" b="1">
                <a:latin typeface="Times New Roman" panose="02020603050405020304" pitchFamily="18" charset="0"/>
                <a:ea typeface="楷体_GB2312" pitchFamily="49" charset="-122"/>
              </a:rPr>
              <a:t>月</a:t>
            </a:r>
            <a:r>
              <a:rPr lang="en-US" altLang="zh-CN" sz="2400" b="1">
                <a:latin typeface="Times New Roman" panose="02020603050405020304" pitchFamily="18" charset="0"/>
                <a:ea typeface="楷体_GB2312" pitchFamily="49" charset="-122"/>
              </a:rPr>
              <a:t>19</a:t>
            </a:r>
            <a:r>
              <a:rPr lang="zh-CN" altLang="en-US" sz="2400" b="1">
                <a:latin typeface="Times New Roman" panose="02020603050405020304" pitchFamily="18" charset="0"/>
                <a:ea typeface="楷体_GB2312" pitchFamily="49" charset="-122"/>
              </a:rPr>
              <a:t>日，基尔霍夫的学生普朗克，在德国物理学会会议上提出了一个黑体辐射能量分布公式。这个公式是普朗克为了凑合实验数据而猜出来的。在提出这公式的当天，鲁本斯（</a:t>
            </a:r>
            <a:r>
              <a:rPr lang="en-US" altLang="zh-CN" sz="2400" b="1">
                <a:latin typeface="Times New Roman" panose="02020603050405020304" pitchFamily="18" charset="0"/>
                <a:ea typeface="楷体_GB2312" pitchFamily="49" charset="-122"/>
              </a:rPr>
              <a:t>H.Rubens</a:t>
            </a:r>
            <a:r>
              <a:rPr lang="zh-CN" altLang="en-US" sz="2400" b="1">
                <a:latin typeface="Times New Roman" panose="02020603050405020304" pitchFamily="18" charset="0"/>
                <a:ea typeface="楷体_GB2312" pitchFamily="49" charset="-122"/>
              </a:rPr>
              <a:t>）立刻把它与卢默（</a:t>
            </a:r>
            <a:r>
              <a:rPr lang="en-US" altLang="zh-CN" sz="2400" b="1">
                <a:latin typeface="Times New Roman" panose="02020603050405020304" pitchFamily="18" charset="0"/>
                <a:ea typeface="楷体_GB2312" pitchFamily="49" charset="-122"/>
              </a:rPr>
              <a:t>O.Lummer</a:t>
            </a:r>
            <a:r>
              <a:rPr lang="zh-CN" altLang="en-US" sz="2400" b="1">
                <a:latin typeface="Times New Roman" panose="02020603050405020304" pitchFamily="18" charset="0"/>
                <a:ea typeface="楷体_GB2312" pitchFamily="49" charset="-122"/>
              </a:rPr>
              <a:t>）和普林斯海默（</a:t>
            </a:r>
            <a:r>
              <a:rPr lang="en-US" altLang="zh-CN" sz="2400" b="1">
                <a:latin typeface="Times New Roman" panose="02020603050405020304" pitchFamily="18" charset="0"/>
                <a:ea typeface="楷体_GB2312" pitchFamily="49" charset="-122"/>
              </a:rPr>
              <a:t>E.Pringsheim</a:t>
            </a:r>
            <a:r>
              <a:rPr lang="zh-CN" altLang="en-US" sz="2400" b="1">
                <a:latin typeface="Times New Roman" panose="02020603050405020304" pitchFamily="18" charset="0"/>
                <a:ea typeface="楷体_GB2312" pitchFamily="49" charset="-122"/>
              </a:rPr>
              <a:t>）当时测到的最精确的实验结果进行核对，结果发现，两者以惊人的精确性相符合。鲁本斯第二天就把这一喜讯告诉了普朗克，使他决心“不惜一切代价找到一个理论的解释”。经过两个月的日夜奋斗，普朗克在</a:t>
            </a:r>
            <a:r>
              <a:rPr lang="en-US" altLang="zh-CN" sz="2400" b="1">
                <a:latin typeface="Times New Roman" panose="02020603050405020304" pitchFamily="18" charset="0"/>
                <a:ea typeface="楷体_GB2312" pitchFamily="49" charset="-122"/>
              </a:rPr>
              <a:t>12</a:t>
            </a:r>
            <a:r>
              <a:rPr lang="zh-CN" altLang="en-US" sz="2400" b="1">
                <a:latin typeface="Times New Roman" panose="02020603050405020304" pitchFamily="18" charset="0"/>
                <a:ea typeface="楷体_GB2312" pitchFamily="49" charset="-122"/>
              </a:rPr>
              <a:t>月</a:t>
            </a:r>
            <a:r>
              <a:rPr lang="en-US" altLang="zh-CN" sz="2400" b="1">
                <a:latin typeface="Times New Roman" panose="02020603050405020304" pitchFamily="18" charset="0"/>
                <a:ea typeface="楷体_GB2312" pitchFamily="49" charset="-122"/>
              </a:rPr>
              <a:t>14</a:t>
            </a:r>
            <a:r>
              <a:rPr lang="zh-CN" altLang="en-US" sz="2400" b="1">
                <a:latin typeface="Times New Roman" panose="02020603050405020304" pitchFamily="18" charset="0"/>
                <a:ea typeface="楷体_GB2312" pitchFamily="49" charset="-122"/>
              </a:rPr>
              <a:t>日在德国物理学会提出：电磁辐射的能量交换只能是量子化的，即 </a:t>
            </a:r>
            <a:r>
              <a:rPr lang="en-US" altLang="zh-CN" sz="2400" b="1" i="1">
                <a:latin typeface="Times New Roman" panose="02020603050405020304" pitchFamily="18" charset="0"/>
                <a:ea typeface="楷体_GB2312" pitchFamily="49" charset="-122"/>
              </a:rPr>
              <a:t>E </a:t>
            </a:r>
            <a:r>
              <a:rPr lang="en-US" altLang="zh-CN" sz="2400" b="1">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nh</a:t>
            </a:r>
            <a:r>
              <a:rPr lang="en-US" altLang="zh-CN" sz="2400" b="1">
                <a:latin typeface="Times New Roman" panose="02020603050405020304" pitchFamily="18" charset="0"/>
                <a:ea typeface="楷体_GB2312" pitchFamily="49" charset="-122"/>
              </a:rPr>
              <a:t>ν </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n </a:t>
            </a:r>
            <a:r>
              <a:rPr lang="en-US" altLang="zh-CN" sz="2400" b="1">
                <a:latin typeface="Times New Roman" panose="02020603050405020304" pitchFamily="18" charset="0"/>
                <a:ea typeface="楷体_GB2312" pitchFamily="49" charset="-122"/>
              </a:rPr>
              <a:t>=1,2,3,……</a:t>
            </a:r>
            <a:r>
              <a:rPr lang="zh-CN" altLang="en-US" sz="2400" b="1">
                <a:latin typeface="Times New Roman" panose="02020603050405020304" pitchFamily="18" charset="0"/>
                <a:ea typeface="楷体_GB2312" pitchFamily="49" charset="-122"/>
              </a:rPr>
              <a:t>；这里的</a:t>
            </a:r>
            <a:r>
              <a:rPr lang="en-US" altLang="zh-CN" sz="2400" b="1" i="1">
                <a:latin typeface="Times New Roman" panose="02020603050405020304" pitchFamily="18" charset="0"/>
                <a:ea typeface="楷体_GB2312" pitchFamily="49" charset="-122"/>
              </a:rPr>
              <a:t>h</a:t>
            </a:r>
            <a:r>
              <a:rPr lang="zh-CN" altLang="en-US" sz="2400" b="1">
                <a:latin typeface="Times New Roman" panose="02020603050405020304" pitchFamily="18" charset="0"/>
                <a:ea typeface="楷体_GB2312" pitchFamily="49" charset="-122"/>
              </a:rPr>
              <a:t>后来称为</a:t>
            </a:r>
            <a:r>
              <a:rPr lang="zh-CN" altLang="en-US" sz="2400" b="1">
                <a:solidFill>
                  <a:schemeClr val="hlink"/>
                </a:solidFill>
                <a:latin typeface="Times New Roman" panose="02020603050405020304" pitchFamily="18" charset="0"/>
                <a:ea typeface="楷体_GB2312" pitchFamily="49" charset="-122"/>
              </a:rPr>
              <a:t>普朗克常数。</a:t>
            </a:r>
            <a:endParaRPr lang="en-US" altLang="zh-CN" sz="2400" b="1">
              <a:solidFill>
                <a:schemeClr val="hlink"/>
              </a:solidFill>
              <a:latin typeface="Times New Roman" panose="02020603050405020304" pitchFamily="18" charset="0"/>
              <a:ea typeface="楷体_GB2312" pitchFamily="49" charset="-122"/>
            </a:endParaRPr>
          </a:p>
        </p:txBody>
      </p:sp>
    </p:spTree>
  </p:cSld>
  <p:clrMapOvr>
    <a:masterClrMapping/>
  </p:clrMapOvr>
  <p:transition>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2" name="Picture 4" descr="16---">
            <a:extLst>
              <a:ext uri="{FF2B5EF4-FFF2-40B4-BE49-F238E27FC236}">
                <a16:creationId xmlns:a16="http://schemas.microsoft.com/office/drawing/2014/main" id="{69596978-8F43-4B8F-8235-111F8173274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8888" y="182563"/>
            <a:ext cx="7885112" cy="6675437"/>
          </a:xfrm>
          <a:prstGeom prst="rect">
            <a:avLst/>
          </a:prstGeom>
          <a:solidFill>
            <a:schemeClr val="bg1"/>
          </a:solid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DA265C83-9274-4B8F-8CFB-91C0DCA426AC}"/>
              </a:ext>
            </a:extLst>
          </p:cNvPr>
          <p:cNvSpPr>
            <a:spLocks noGrp="1" noChangeArrowheads="1"/>
          </p:cNvSpPr>
          <p:nvPr>
            <p:ph type="title"/>
          </p:nvPr>
        </p:nvSpPr>
        <p:spPr>
          <a:xfrm>
            <a:off x="971550" y="0"/>
            <a:ext cx="7772400" cy="914400"/>
          </a:xfrm>
        </p:spPr>
        <p:txBody>
          <a:bodyPr/>
          <a:lstStyle/>
          <a:p>
            <a:r>
              <a:rPr lang="en-US" altLang="zh-CN" sz="3600" b="1">
                <a:solidFill>
                  <a:schemeClr val="hlink"/>
                </a:solidFill>
                <a:latin typeface="Times New Roman" panose="02020603050405020304" pitchFamily="18" charset="0"/>
                <a:ea typeface="楷体_GB2312" pitchFamily="49" charset="-122"/>
              </a:rPr>
              <a:t>§2.7 </a:t>
            </a:r>
            <a:r>
              <a:rPr lang="zh-CN" altLang="en-US" sz="3600" b="1">
                <a:solidFill>
                  <a:schemeClr val="hlink"/>
                </a:solidFill>
                <a:latin typeface="Times New Roman" panose="02020603050405020304" pitchFamily="18" charset="0"/>
                <a:ea typeface="楷体_GB2312" pitchFamily="49" charset="-122"/>
              </a:rPr>
              <a:t>广义量子化条件和索末菲理论</a:t>
            </a:r>
            <a:r>
              <a:rPr lang="zh-CN" altLang="en-US"/>
              <a:t> </a:t>
            </a:r>
          </a:p>
        </p:txBody>
      </p:sp>
      <p:sp>
        <p:nvSpPr>
          <p:cNvPr id="282627" name="Rectangle 3">
            <a:extLst>
              <a:ext uri="{FF2B5EF4-FFF2-40B4-BE49-F238E27FC236}">
                <a16:creationId xmlns:a16="http://schemas.microsoft.com/office/drawing/2014/main" id="{CF82B969-AA1F-4A96-960E-8522AE1209CC}"/>
              </a:ext>
            </a:extLst>
          </p:cNvPr>
          <p:cNvSpPr>
            <a:spLocks noChangeArrowheads="1"/>
          </p:cNvSpPr>
          <p:nvPr/>
        </p:nvSpPr>
        <p:spPr bwMode="auto">
          <a:xfrm>
            <a:off x="0" y="1196975"/>
            <a:ext cx="91440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457200" algn="l"/>
              </a:tabLst>
              <a:defRPr kumimoji="1" sz="2400">
                <a:solidFill>
                  <a:schemeClr val="tx1"/>
                </a:solidFill>
                <a:latin typeface="Arial" panose="020B0604020202020204" pitchFamily="34" charset="0"/>
                <a:ea typeface="宋体" panose="02010600030101010101" pitchFamily="2" charset="-122"/>
              </a:defRPr>
            </a:lvl1pPr>
            <a:lvl2pPr algn="l">
              <a:tabLst>
                <a:tab pos="457200" algn="l"/>
              </a:tabLst>
              <a:defRPr kumimoji="1" sz="2400">
                <a:solidFill>
                  <a:schemeClr val="tx1"/>
                </a:solidFill>
                <a:latin typeface="Arial" panose="020B0604020202020204" pitchFamily="34" charset="0"/>
                <a:ea typeface="宋体" panose="02010600030101010101" pitchFamily="2" charset="-122"/>
              </a:defRPr>
            </a:lvl2pPr>
            <a:lvl3pPr algn="l">
              <a:tabLst>
                <a:tab pos="457200" algn="l"/>
              </a:tabLst>
              <a:defRPr kumimoji="1" sz="2400">
                <a:solidFill>
                  <a:schemeClr val="tx1"/>
                </a:solidFill>
                <a:latin typeface="Arial" panose="020B0604020202020204" pitchFamily="34" charset="0"/>
                <a:ea typeface="宋体" panose="02010600030101010101" pitchFamily="2" charset="-122"/>
              </a:defRPr>
            </a:lvl3pPr>
            <a:lvl4pPr algn="l">
              <a:tabLst>
                <a:tab pos="457200" algn="l"/>
              </a:tabLst>
              <a:defRPr kumimoji="1" sz="2400">
                <a:solidFill>
                  <a:schemeClr val="tx1"/>
                </a:solidFill>
                <a:latin typeface="Arial" panose="020B0604020202020204" pitchFamily="34" charset="0"/>
                <a:ea typeface="宋体" panose="02010600030101010101" pitchFamily="2" charset="-122"/>
              </a:defRPr>
            </a:lvl4pPr>
            <a:lvl5pPr algn="l">
              <a:tabLst>
                <a:tab pos="4572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latin typeface="Arial Unicode MS" pitchFamily="34" charset="-122"/>
                <a:ea typeface="楷体_GB2312" pitchFamily="49" charset="-122"/>
              </a:rPr>
              <a:t>      </a:t>
            </a:r>
            <a:r>
              <a:rPr lang="en-US" altLang="zh-CN" sz="2800" b="1">
                <a:latin typeface="Times New Roman" panose="02020603050405020304" pitchFamily="18" charset="0"/>
                <a:ea typeface="楷体_GB2312" pitchFamily="49" charset="-122"/>
              </a:rPr>
              <a:t>A.</a:t>
            </a:r>
            <a:r>
              <a:rPr lang="en-US" altLang="zh-CN" sz="2800" b="1">
                <a:latin typeface="Times New Roman" panose="02020603050405020304" pitchFamily="18" charset="0"/>
                <a:ea typeface="楷体_GB2312" pitchFamily="49" charset="-122"/>
                <a:cs typeface="Times New Roman" panose="02020603050405020304" pitchFamily="18" charset="0"/>
              </a:rPr>
              <a:t>  </a:t>
            </a:r>
            <a:r>
              <a:rPr lang="zh-CN" altLang="en-US" sz="2800" b="1">
                <a:latin typeface="Times New Roman" panose="02020603050405020304" pitchFamily="18" charset="0"/>
                <a:ea typeface="楷体_GB2312" pitchFamily="49" charset="-122"/>
              </a:rPr>
              <a:t>广义量子化条件</a:t>
            </a:r>
          </a:p>
          <a:p>
            <a:pPr algn="just"/>
            <a:r>
              <a:rPr lang="zh-CN" altLang="en-US" b="1">
                <a:latin typeface="Times New Roman" panose="02020603050405020304" pitchFamily="18" charset="0"/>
                <a:ea typeface="楷体_GB2312" pitchFamily="49" charset="-122"/>
              </a:rPr>
              <a:t>       </a:t>
            </a:r>
          </a:p>
          <a:p>
            <a:pPr algn="just"/>
            <a:r>
              <a:rPr lang="zh-CN" altLang="en-US" b="1">
                <a:latin typeface="Times New Roman" panose="02020603050405020304" pitchFamily="18" charset="0"/>
                <a:ea typeface="楷体_GB2312" pitchFamily="49" charset="-122"/>
              </a:rPr>
              <a:t>             玻尔在氢原子理论中得出，只有满足角动量量子化条件 </a:t>
            </a:r>
          </a:p>
        </p:txBody>
      </p:sp>
      <p:graphicFrame>
        <p:nvGraphicFramePr>
          <p:cNvPr id="282629" name="Object 5">
            <a:extLst>
              <a:ext uri="{FF2B5EF4-FFF2-40B4-BE49-F238E27FC236}">
                <a16:creationId xmlns:a16="http://schemas.microsoft.com/office/drawing/2014/main" id="{88ED5D57-F1C2-4768-B253-3044D868164E}"/>
              </a:ext>
            </a:extLst>
          </p:cNvPr>
          <p:cNvGraphicFramePr>
            <a:graphicFrameLocks noChangeAspect="1"/>
          </p:cNvGraphicFramePr>
          <p:nvPr/>
        </p:nvGraphicFramePr>
        <p:xfrm>
          <a:off x="1692275" y="2565400"/>
          <a:ext cx="2827338" cy="549275"/>
        </p:xfrm>
        <a:graphic>
          <a:graphicData uri="http://schemas.openxmlformats.org/presentationml/2006/ole">
            <mc:AlternateContent xmlns:mc="http://schemas.openxmlformats.org/markup-compatibility/2006">
              <mc:Choice xmlns:v="urn:schemas-microsoft-com:vml" Requires="v">
                <p:oleObj spid="_x0000_s282634" name="公式" r:id="rId3" imgW="1663560" imgH="317160" progId="Equation.3">
                  <p:embed/>
                </p:oleObj>
              </mc:Choice>
              <mc:Fallback>
                <p:oleObj name="公式" r:id="rId3" imgW="1663560" imgH="317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565400"/>
                        <a:ext cx="2827338" cy="549275"/>
                      </a:xfrm>
                      <a:prstGeom prst="rect">
                        <a:avLst/>
                      </a:prstGeom>
                      <a:solidFill>
                        <a:srgbClr val="CCFFCC"/>
                      </a:solidFill>
                    </p:spPr>
                  </p:pic>
                </p:oleObj>
              </mc:Fallback>
            </mc:AlternateContent>
          </a:graphicData>
        </a:graphic>
      </p:graphicFrame>
      <p:sp>
        <p:nvSpPr>
          <p:cNvPr id="282630" name="Rectangle 6">
            <a:extLst>
              <a:ext uri="{FF2B5EF4-FFF2-40B4-BE49-F238E27FC236}">
                <a16:creationId xmlns:a16="http://schemas.microsoft.com/office/drawing/2014/main" id="{64FC9CDF-4623-491D-8E0D-4E50F5EA0549}"/>
              </a:ext>
            </a:extLst>
          </p:cNvPr>
          <p:cNvSpPr>
            <a:spLocks noChangeArrowheads="1"/>
          </p:cNvSpPr>
          <p:nvPr/>
        </p:nvSpPr>
        <p:spPr bwMode="auto">
          <a:xfrm>
            <a:off x="684213" y="3357563"/>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的电子轨道运动才是实际上可能存在的，将上式改写一下，即</a:t>
            </a:r>
            <a:endParaRPr lang="zh-CN" altLang="en-US" b="1">
              <a:latin typeface="Times New Roman" panose="02020603050405020304" pitchFamily="18" charset="0"/>
              <a:ea typeface="楷体_GB2312" pitchFamily="49" charset="-122"/>
            </a:endParaRPr>
          </a:p>
        </p:txBody>
      </p:sp>
      <p:graphicFrame>
        <p:nvGraphicFramePr>
          <p:cNvPr id="282632" name="Object 8">
            <a:extLst>
              <a:ext uri="{FF2B5EF4-FFF2-40B4-BE49-F238E27FC236}">
                <a16:creationId xmlns:a16="http://schemas.microsoft.com/office/drawing/2014/main" id="{A3D1E26F-8B19-4E05-B3AD-EA0F6A41018C}"/>
              </a:ext>
            </a:extLst>
          </p:cNvPr>
          <p:cNvGraphicFramePr>
            <a:graphicFrameLocks noChangeAspect="1"/>
          </p:cNvGraphicFramePr>
          <p:nvPr/>
        </p:nvGraphicFramePr>
        <p:xfrm>
          <a:off x="1692275" y="4149725"/>
          <a:ext cx="3595688" cy="654050"/>
        </p:xfrm>
        <a:graphic>
          <a:graphicData uri="http://schemas.openxmlformats.org/presentationml/2006/ole">
            <mc:AlternateContent xmlns:mc="http://schemas.openxmlformats.org/markup-compatibility/2006">
              <mc:Choice xmlns:v="urn:schemas-microsoft-com:vml" Requires="v">
                <p:oleObj spid="_x0000_s282635" name="公式" r:id="rId5" imgW="2070000" imgH="380880" progId="Equation.3">
                  <p:embed/>
                </p:oleObj>
              </mc:Choice>
              <mc:Fallback>
                <p:oleObj name="公式" r:id="rId5" imgW="2070000" imgH="3808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149725"/>
                        <a:ext cx="3595688" cy="654050"/>
                      </a:xfrm>
                      <a:prstGeom prst="rect">
                        <a:avLst/>
                      </a:prstGeom>
                      <a:solidFill>
                        <a:srgbClr val="99CCFF"/>
                      </a:solidFill>
                    </p:spPr>
                  </p:pic>
                </p:oleObj>
              </mc:Fallback>
            </mc:AlternateContent>
          </a:graphicData>
        </a:graphic>
      </p:graphicFrame>
      <p:sp>
        <p:nvSpPr>
          <p:cNvPr id="282633" name="Rectangle 9">
            <a:extLst>
              <a:ext uri="{FF2B5EF4-FFF2-40B4-BE49-F238E27FC236}">
                <a16:creationId xmlns:a16="http://schemas.microsoft.com/office/drawing/2014/main" id="{5170D3BA-D821-47D9-A167-2BE8E7124D8B}"/>
              </a:ext>
            </a:extLst>
          </p:cNvPr>
          <p:cNvSpPr>
            <a:spLocks noChangeArrowheads="1"/>
          </p:cNvSpPr>
          <p:nvPr/>
        </p:nvSpPr>
        <p:spPr bwMode="auto">
          <a:xfrm>
            <a:off x="755650" y="5084763"/>
            <a:ext cx="79930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此式表明，玻尔考虑的是一个圆形轨道，这里只有一个变量</a:t>
            </a:r>
            <a:r>
              <a:rPr lang="en-US" altLang="zh-CN" b="1">
                <a:latin typeface="Times New Roman" panose="02020603050405020304" pitchFamily="18" charset="0"/>
                <a:ea typeface="楷体_GB2312" pitchFamily="49" charset="-122"/>
              </a:rPr>
              <a:t>ψ</a:t>
            </a:r>
            <a:r>
              <a:rPr lang="zh-CN" altLang="en-US" b="1">
                <a:latin typeface="Times New Roman" panose="02020603050405020304" pitchFamily="18" charset="0"/>
                <a:ea typeface="楷体_GB2312" pitchFamily="49" charset="-122"/>
              </a:rPr>
              <a:t>角度，</a:t>
            </a:r>
            <a:r>
              <a:rPr lang="en-US" altLang="zh-CN" b="1" i="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是常数，这是一维的角动量量子化条件。可以将它推广到多维情况。</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8" name="Rectangle 10">
            <a:extLst>
              <a:ext uri="{FF2B5EF4-FFF2-40B4-BE49-F238E27FC236}">
                <a16:creationId xmlns:a16="http://schemas.microsoft.com/office/drawing/2014/main" id="{99204D34-FFB7-406A-9208-C8E83B12FCFB}"/>
              </a:ext>
            </a:extLst>
          </p:cNvPr>
          <p:cNvSpPr>
            <a:spLocks noChangeArrowheads="1"/>
          </p:cNvSpPr>
          <p:nvPr/>
        </p:nvSpPr>
        <p:spPr bwMode="auto">
          <a:xfrm>
            <a:off x="539750" y="3211513"/>
            <a:ext cx="8281988" cy="8223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式中      叫拉格朗日函数，它表示力学体系的动能和势能之差。例如</a:t>
            </a:r>
            <a:r>
              <a:rPr lang="en-US" altLang="zh-CN" b="1">
                <a:latin typeface="Times New Roman" panose="02020603050405020304" pitchFamily="18" charset="0"/>
                <a:ea typeface="楷体_GB2312" pitchFamily="49" charset="-122"/>
              </a:rPr>
              <a:t>:</a:t>
            </a:r>
            <a:endParaRPr lang="zh-CN" altLang="en-US" b="1">
              <a:latin typeface="Times New Roman" panose="02020603050405020304" pitchFamily="18" charset="0"/>
              <a:ea typeface="楷体_GB2312" pitchFamily="49" charset="-122"/>
            </a:endParaRPr>
          </a:p>
        </p:txBody>
      </p:sp>
      <p:graphicFrame>
        <p:nvGraphicFramePr>
          <p:cNvPr id="283651" name="Object 3">
            <a:extLst>
              <a:ext uri="{FF2B5EF4-FFF2-40B4-BE49-F238E27FC236}">
                <a16:creationId xmlns:a16="http://schemas.microsoft.com/office/drawing/2014/main" id="{2C4E9EB7-DC9E-4C26-9C91-2AD18DB89068}"/>
              </a:ext>
            </a:extLst>
          </p:cNvPr>
          <p:cNvGraphicFramePr>
            <a:graphicFrameLocks noChangeAspect="1"/>
          </p:cNvGraphicFramePr>
          <p:nvPr/>
        </p:nvGraphicFramePr>
        <p:xfrm>
          <a:off x="1692275" y="1700213"/>
          <a:ext cx="4083050" cy="1389062"/>
        </p:xfrm>
        <a:graphic>
          <a:graphicData uri="http://schemas.openxmlformats.org/presentationml/2006/ole">
            <mc:AlternateContent xmlns:mc="http://schemas.openxmlformats.org/markup-compatibility/2006">
              <mc:Choice xmlns:v="urn:schemas-microsoft-com:vml" Requires="v">
                <p:oleObj spid="_x0000_s283670" name="公式" r:id="rId3" imgW="3098520" imgH="1054080" progId="Equation.3">
                  <p:embed/>
                </p:oleObj>
              </mc:Choice>
              <mc:Fallback>
                <p:oleObj name="公式" r:id="rId3" imgW="3098520" imgH="1054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00213"/>
                        <a:ext cx="4083050" cy="1389062"/>
                      </a:xfrm>
                      <a:prstGeom prst="rect">
                        <a:avLst/>
                      </a:prstGeom>
                      <a:solidFill>
                        <a:srgbClr val="99CCFF"/>
                      </a:solidFill>
                    </p:spPr>
                  </p:pic>
                </p:oleObj>
              </mc:Fallback>
            </mc:AlternateContent>
          </a:graphicData>
        </a:graphic>
      </p:graphicFrame>
      <p:graphicFrame>
        <p:nvGraphicFramePr>
          <p:cNvPr id="283653" name="Object 5">
            <a:extLst>
              <a:ext uri="{FF2B5EF4-FFF2-40B4-BE49-F238E27FC236}">
                <a16:creationId xmlns:a16="http://schemas.microsoft.com/office/drawing/2014/main" id="{AE1344C4-E1FA-4E09-A928-CB4BF9EA4879}"/>
              </a:ext>
            </a:extLst>
          </p:cNvPr>
          <p:cNvGraphicFramePr>
            <a:graphicFrameLocks noChangeAspect="1"/>
          </p:cNvGraphicFramePr>
          <p:nvPr/>
        </p:nvGraphicFramePr>
        <p:xfrm>
          <a:off x="1258888" y="3211513"/>
          <a:ext cx="269875" cy="431800"/>
        </p:xfrm>
        <a:graphic>
          <a:graphicData uri="http://schemas.openxmlformats.org/presentationml/2006/ole">
            <mc:AlternateContent xmlns:mc="http://schemas.openxmlformats.org/markup-compatibility/2006">
              <mc:Choice xmlns:v="urn:schemas-microsoft-com:vml" Requires="v">
                <p:oleObj spid="_x0000_s283671" r:id="rId5" imgW="139700" imgH="228600" progId="Equation.3">
                  <p:embed/>
                </p:oleObj>
              </mc:Choice>
              <mc:Fallback>
                <p:oleObj r:id="rId5" imgW="139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211513"/>
                        <a:ext cx="269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3657" name="Object 9">
            <a:extLst>
              <a:ext uri="{FF2B5EF4-FFF2-40B4-BE49-F238E27FC236}">
                <a16:creationId xmlns:a16="http://schemas.microsoft.com/office/drawing/2014/main" id="{1E1485D4-CCDE-4977-B29A-587B1658430B}"/>
              </a:ext>
            </a:extLst>
          </p:cNvPr>
          <p:cNvGraphicFramePr>
            <a:graphicFrameLocks noChangeAspect="1"/>
          </p:cNvGraphicFramePr>
          <p:nvPr/>
        </p:nvGraphicFramePr>
        <p:xfrm>
          <a:off x="179388" y="4030663"/>
          <a:ext cx="4752975" cy="2746375"/>
        </p:xfrm>
        <a:graphic>
          <a:graphicData uri="http://schemas.openxmlformats.org/presentationml/2006/ole">
            <mc:AlternateContent xmlns:mc="http://schemas.openxmlformats.org/markup-compatibility/2006">
              <mc:Choice xmlns:v="urn:schemas-microsoft-com:vml" Requires="v">
                <p:oleObj spid="_x0000_s283672" name="公式" r:id="rId7" imgW="2070000" imgH="1193760" progId="Equation.3">
                  <p:embed/>
                </p:oleObj>
              </mc:Choice>
              <mc:Fallback>
                <p:oleObj name="公式" r:id="rId7" imgW="2070000" imgH="11937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4030663"/>
                        <a:ext cx="4752975" cy="2746375"/>
                      </a:xfrm>
                      <a:prstGeom prst="rect">
                        <a:avLst/>
                      </a:prstGeom>
                      <a:solidFill>
                        <a:srgbClr val="FFCC99"/>
                      </a:solidFill>
                    </p:spPr>
                  </p:pic>
                </p:oleObj>
              </mc:Fallback>
            </mc:AlternateContent>
          </a:graphicData>
        </a:graphic>
      </p:graphicFrame>
      <p:sp>
        <p:nvSpPr>
          <p:cNvPr id="283659" name="Rectangle 11">
            <a:extLst>
              <a:ext uri="{FF2B5EF4-FFF2-40B4-BE49-F238E27FC236}">
                <a16:creationId xmlns:a16="http://schemas.microsoft.com/office/drawing/2014/main" id="{34CE2B50-609A-4404-87E4-2C41F97A8B06}"/>
              </a:ext>
            </a:extLst>
          </p:cNvPr>
          <p:cNvSpPr>
            <a:spLocks noChangeArrowheads="1"/>
          </p:cNvSpPr>
          <p:nvPr/>
        </p:nvSpPr>
        <p:spPr bwMode="auto">
          <a:xfrm>
            <a:off x="1187450" y="1125538"/>
            <a:ext cx="4167188"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在理论力学中有拉格朗日方程</a:t>
            </a:r>
          </a:p>
        </p:txBody>
      </p:sp>
      <p:pic>
        <p:nvPicPr>
          <p:cNvPr id="283660" name="Picture 12" descr="yz18">
            <a:extLst>
              <a:ext uri="{FF2B5EF4-FFF2-40B4-BE49-F238E27FC236}">
                <a16:creationId xmlns:a16="http://schemas.microsoft.com/office/drawing/2014/main" id="{98ADCA47-EDA4-45C0-80B2-5AC98B5644F7}"/>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8263" y="4159250"/>
            <a:ext cx="3995737" cy="2497138"/>
          </a:xfrm>
          <a:prstGeom prst="rect">
            <a:avLst/>
          </a:prstGeom>
          <a:solidFill>
            <a:srgbClr val="99FF99"/>
          </a:solidFill>
        </p:spPr>
      </p:pic>
      <p:pic>
        <p:nvPicPr>
          <p:cNvPr id="283667" name="Picture 19">
            <a:extLst>
              <a:ext uri="{FF2B5EF4-FFF2-40B4-BE49-F238E27FC236}">
                <a16:creationId xmlns:a16="http://schemas.microsoft.com/office/drawing/2014/main" id="{31DEEC1D-A143-4407-95BC-FD1A3EFE07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4076700"/>
            <a:ext cx="4140200" cy="2547938"/>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83668" name="Object 20">
            <a:extLst>
              <a:ext uri="{FF2B5EF4-FFF2-40B4-BE49-F238E27FC236}">
                <a16:creationId xmlns:a16="http://schemas.microsoft.com/office/drawing/2014/main" id="{EFACA45E-1DFE-486A-B384-719F70F59016}"/>
              </a:ext>
            </a:extLst>
          </p:cNvPr>
          <p:cNvGraphicFramePr>
            <a:graphicFrameLocks noChangeAspect="1"/>
          </p:cNvGraphicFramePr>
          <p:nvPr>
            <p:ph/>
          </p:nvPr>
        </p:nvGraphicFramePr>
        <p:xfrm>
          <a:off x="6011863" y="1130300"/>
          <a:ext cx="2952750" cy="2106613"/>
        </p:xfrm>
        <a:graphic>
          <a:graphicData uri="http://schemas.openxmlformats.org/presentationml/2006/ole">
            <mc:AlternateContent xmlns:mc="http://schemas.openxmlformats.org/markup-compatibility/2006">
              <mc:Choice xmlns:v="urn:schemas-microsoft-com:vml" Requires="v">
                <p:oleObj spid="_x0000_s283673" name="公式" r:id="rId11" imgW="1726920" imgH="1231560" progId="Equation.3">
                  <p:embed/>
                </p:oleObj>
              </mc:Choice>
              <mc:Fallback>
                <p:oleObj name="公式" r:id="rId11" imgW="1726920" imgH="123156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1863" y="1130300"/>
                        <a:ext cx="2952750" cy="210661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EE329078-6D57-4627-A3FC-6DF0250CE87E}"/>
              </a:ext>
            </a:extLst>
          </p:cNvPr>
          <p:cNvSpPr>
            <a:spLocks noChangeArrowheads="1"/>
          </p:cNvSpPr>
          <p:nvPr/>
        </p:nvSpPr>
        <p:spPr bwMode="auto">
          <a:xfrm>
            <a:off x="1116013" y="1412875"/>
            <a:ext cx="748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进一步推广到多维，即得到量子化条件的一般表达式</a:t>
            </a:r>
          </a:p>
        </p:txBody>
      </p:sp>
      <p:graphicFrame>
        <p:nvGraphicFramePr>
          <p:cNvPr id="284676" name="Object 4">
            <a:extLst>
              <a:ext uri="{FF2B5EF4-FFF2-40B4-BE49-F238E27FC236}">
                <a16:creationId xmlns:a16="http://schemas.microsoft.com/office/drawing/2014/main" id="{6020E4E5-2CCB-4967-AEC7-E999AF2C90DF}"/>
              </a:ext>
            </a:extLst>
          </p:cNvPr>
          <p:cNvGraphicFramePr>
            <a:graphicFrameLocks noChangeAspect="1"/>
          </p:cNvGraphicFramePr>
          <p:nvPr/>
        </p:nvGraphicFramePr>
        <p:xfrm>
          <a:off x="1547813" y="2133600"/>
          <a:ext cx="4537075" cy="781050"/>
        </p:xfrm>
        <a:graphic>
          <a:graphicData uri="http://schemas.openxmlformats.org/presentationml/2006/ole">
            <mc:AlternateContent xmlns:mc="http://schemas.openxmlformats.org/markup-compatibility/2006">
              <mc:Choice xmlns:v="urn:schemas-microsoft-com:vml" Requires="v">
                <p:oleObj spid="_x0000_s284678" name="公式" r:id="rId3" imgW="2438280" imgH="419040" progId="Equation.3">
                  <p:embed/>
                </p:oleObj>
              </mc:Choice>
              <mc:Fallback>
                <p:oleObj name="公式" r:id="rId3" imgW="243828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133600"/>
                        <a:ext cx="4537075" cy="781050"/>
                      </a:xfrm>
                      <a:prstGeom prst="rect">
                        <a:avLst/>
                      </a:prstGeom>
                      <a:solidFill>
                        <a:srgbClr val="FFFF99"/>
                      </a:solidFill>
                    </p:spPr>
                  </p:pic>
                </p:oleObj>
              </mc:Fallback>
            </mc:AlternateContent>
          </a:graphicData>
        </a:graphic>
      </p:graphicFrame>
      <p:sp>
        <p:nvSpPr>
          <p:cNvPr id="284677" name="Rectangle 5">
            <a:extLst>
              <a:ext uri="{FF2B5EF4-FFF2-40B4-BE49-F238E27FC236}">
                <a16:creationId xmlns:a16="http://schemas.microsoft.com/office/drawing/2014/main" id="{ED0E33CB-2805-4FE4-A82B-60AA8CA3752D}"/>
              </a:ext>
            </a:extLst>
          </p:cNvPr>
          <p:cNvSpPr>
            <a:spLocks noChangeArrowheads="1"/>
          </p:cNvSpPr>
          <p:nvPr/>
        </p:nvSpPr>
        <p:spPr bwMode="auto">
          <a:xfrm>
            <a:off x="611188" y="3141663"/>
            <a:ext cx="8135937"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zh-CN" altLang="en-US" b="1">
                <a:latin typeface="Times New Roman" panose="02020603050405020304" pitchFamily="18" charset="0"/>
                <a:ea typeface="楷体_GB2312" pitchFamily="49" charset="-122"/>
              </a:rPr>
              <a:t>这里是</a:t>
            </a:r>
            <a:r>
              <a:rPr lang="en-US" altLang="zh-CN" b="1" i="1">
                <a:latin typeface="Times New Roman" panose="02020603050405020304" pitchFamily="18" charset="0"/>
                <a:ea typeface="楷体_GB2312" pitchFamily="49" charset="-122"/>
              </a:rPr>
              <a:t>dq</a:t>
            </a:r>
            <a:r>
              <a:rPr lang="zh-CN" altLang="en-US" b="1">
                <a:latin typeface="Times New Roman" panose="02020603050405020304" pitchFamily="18" charset="0"/>
                <a:ea typeface="楷体_GB2312" pitchFamily="49" charset="-122"/>
              </a:rPr>
              <a:t>角移或位移，</a:t>
            </a:r>
            <a:r>
              <a:rPr lang="en-US" altLang="zh-CN" b="1" i="1">
                <a:latin typeface="Times New Roman" panose="02020603050405020304" pitchFamily="18" charset="0"/>
                <a:ea typeface="楷体_GB2312" pitchFamily="49" charset="-122"/>
              </a:rPr>
              <a:t>p</a:t>
            </a:r>
            <a:r>
              <a:rPr lang="en-US" altLang="zh-CN" b="1" i="1" baseline="-25000">
                <a:latin typeface="Times New Roman" panose="02020603050405020304" pitchFamily="18" charset="0"/>
                <a:ea typeface="楷体_GB2312" pitchFamily="49" charset="-122"/>
              </a:rPr>
              <a:t>q</a:t>
            </a:r>
            <a:r>
              <a:rPr lang="zh-CN" altLang="en-US" b="1">
                <a:latin typeface="Times New Roman" panose="02020603050405020304" pitchFamily="18" charset="0"/>
                <a:ea typeface="楷体_GB2312" pitchFamily="49" charset="-122"/>
              </a:rPr>
              <a:t>是与</a:t>
            </a:r>
            <a:r>
              <a:rPr lang="en-US" altLang="zh-CN" b="1" i="1">
                <a:latin typeface="Times New Roman" panose="02020603050405020304" pitchFamily="18" charset="0"/>
                <a:ea typeface="楷体_GB2312" pitchFamily="49" charset="-122"/>
              </a:rPr>
              <a:t>q</a:t>
            </a:r>
            <a:r>
              <a:rPr lang="zh-CN" altLang="en-US" b="1">
                <a:latin typeface="Times New Roman" panose="02020603050405020304" pitchFamily="18" charset="0"/>
                <a:ea typeface="楷体_GB2312" pitchFamily="49" charset="-122"/>
              </a:rPr>
              <a:t>对应的动量，即角动量或线动量。积分指经一周期的积分。显然，这个一般表达式包括了玻尔的圆周运动的轨道角动量量子化条件。</a:t>
            </a:r>
          </a:p>
          <a:p>
            <a:pPr algn="l" eaLnBrk="0" hangingPunct="0"/>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a:extLst>
              <a:ext uri="{FF2B5EF4-FFF2-40B4-BE49-F238E27FC236}">
                <a16:creationId xmlns:a16="http://schemas.microsoft.com/office/drawing/2014/main" id="{FF2F969E-A3C0-4867-AADA-86DF40081EA2}"/>
              </a:ext>
            </a:extLst>
          </p:cNvPr>
          <p:cNvSpPr>
            <a:spLocks noChangeArrowheads="1"/>
          </p:cNvSpPr>
          <p:nvPr/>
        </p:nvSpPr>
        <p:spPr bwMode="auto">
          <a:xfrm>
            <a:off x="684213" y="1196975"/>
            <a:ext cx="7991475" cy="52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035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B. </a:t>
            </a:r>
            <a:r>
              <a:rPr lang="zh-CN" altLang="en-US" sz="2800" b="1">
                <a:latin typeface="Times New Roman" panose="02020603050405020304" pitchFamily="18" charset="0"/>
                <a:ea typeface="楷体_GB2312" pitchFamily="49" charset="-122"/>
              </a:rPr>
              <a:t>玻尔</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索末菲模型</a:t>
            </a:r>
            <a:r>
              <a:rPr lang="zh-CN" altLang="en-US" b="1">
                <a:latin typeface="Times New Roman" panose="02020603050405020304" pitchFamily="18" charset="0"/>
                <a:ea typeface="楷体_GB2312" pitchFamily="49" charset="-122"/>
              </a:rPr>
              <a:t>      </a:t>
            </a:r>
          </a:p>
          <a:p>
            <a:pPr algn="just"/>
            <a:endParaRPr lang="zh-CN" altLang="en-US"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在玻尔理论发表不久，索末菲便于</a:t>
            </a:r>
            <a:r>
              <a:rPr lang="en-US" altLang="zh-CN" b="1">
                <a:latin typeface="Times New Roman" panose="02020603050405020304" pitchFamily="18" charset="0"/>
                <a:ea typeface="楷体_GB2312" pitchFamily="49" charset="-122"/>
              </a:rPr>
              <a:t>1916</a:t>
            </a:r>
            <a:r>
              <a:rPr lang="zh-CN" altLang="en-US" b="1">
                <a:latin typeface="Times New Roman" panose="02020603050405020304" pitchFamily="18" charset="0"/>
                <a:ea typeface="楷体_GB2312" pitchFamily="49" charset="-122"/>
              </a:rPr>
              <a:t>年提出了椭圆轨道的理论。索末菲主要做了两件事，</a:t>
            </a:r>
            <a:r>
              <a:rPr lang="zh-CN" altLang="en-US" b="1">
                <a:solidFill>
                  <a:schemeClr val="hlink"/>
                </a:solidFill>
                <a:latin typeface="Times New Roman" panose="02020603050405020304" pitchFamily="18" charset="0"/>
                <a:ea typeface="楷体_GB2312" pitchFamily="49" charset="-122"/>
              </a:rPr>
              <a:t>其一是把玻尔的圆形轨道推广为椭圆轨道，其二是引入了相对论修正。</a:t>
            </a:r>
          </a:p>
          <a:p>
            <a:pPr algn="just" eaLnBrk="0" hangingPunct="0"/>
            <a:r>
              <a:rPr lang="zh-CN" altLang="en-US" b="1">
                <a:latin typeface="Times New Roman" panose="02020603050405020304" pitchFamily="18" charset="0"/>
                <a:ea typeface="楷体_GB2312" pitchFamily="49" charset="-122"/>
              </a:rPr>
              <a:t>     索末菲目的是解释在实验观察到的氢光谱的精细结构，迈克尔逊和莫雷在</a:t>
            </a:r>
            <a:r>
              <a:rPr lang="en-US" altLang="zh-CN" b="1">
                <a:latin typeface="Times New Roman" panose="02020603050405020304" pitchFamily="18" charset="0"/>
                <a:ea typeface="楷体_GB2312" pitchFamily="49" charset="-122"/>
              </a:rPr>
              <a:t>1896</a:t>
            </a:r>
            <a:r>
              <a:rPr lang="zh-CN" altLang="en-US" b="1">
                <a:latin typeface="Times New Roman" panose="02020603050405020304" pitchFamily="18" charset="0"/>
                <a:ea typeface="楷体_GB2312" pitchFamily="49" charset="-122"/>
              </a:rPr>
              <a:t>年就发现氢的</a:t>
            </a:r>
            <a:r>
              <a:rPr lang="en-US" altLang="zh-CN" b="1">
                <a:solidFill>
                  <a:schemeClr val="hlink"/>
                </a:solidFill>
                <a:latin typeface="Times New Roman" panose="02020603050405020304" pitchFamily="18" charset="0"/>
                <a:ea typeface="楷体_GB2312" pitchFamily="49" charset="-122"/>
              </a:rPr>
              <a:t>H</a:t>
            </a:r>
            <a:r>
              <a:rPr lang="en-US" altLang="zh-CN" b="1" baseline="-25000">
                <a:solidFill>
                  <a:schemeClr val="hlink"/>
                </a:solidFill>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线是</a:t>
            </a:r>
            <a:r>
              <a:rPr lang="zh-CN" altLang="en-US" b="1">
                <a:solidFill>
                  <a:schemeClr val="hlink"/>
                </a:solidFill>
                <a:latin typeface="Times New Roman" panose="02020603050405020304" pitchFamily="18" charset="0"/>
                <a:ea typeface="楷体_GB2312" pitchFamily="49" charset="-122"/>
              </a:rPr>
              <a:t>双线</a:t>
            </a:r>
            <a:r>
              <a:rPr lang="zh-CN" altLang="en-US" b="1">
                <a:latin typeface="Times New Roman" panose="02020603050405020304" pitchFamily="18" charset="0"/>
                <a:ea typeface="楷体_GB2312" pitchFamily="49" charset="-122"/>
              </a:rPr>
              <a:t>，后在高分辨率谱仪中呈现出</a:t>
            </a:r>
            <a:r>
              <a:rPr lang="zh-CN" altLang="en-US" b="1">
                <a:solidFill>
                  <a:schemeClr val="hlink"/>
                </a:solidFill>
                <a:latin typeface="Times New Roman" panose="02020603050405020304" pitchFamily="18" charset="0"/>
                <a:ea typeface="楷体_GB2312" pitchFamily="49" charset="-122"/>
              </a:rPr>
              <a:t>三条线</a:t>
            </a:r>
            <a:r>
              <a:rPr lang="zh-CN" altLang="en-US" b="1">
                <a:latin typeface="Times New Roman" panose="02020603050405020304" pitchFamily="18" charset="0"/>
                <a:ea typeface="楷体_GB2312" pitchFamily="49" charset="-122"/>
              </a:rPr>
              <a:t>。玻尔猜测可能是由于电子在椭圆轨道上运动时作</a:t>
            </a:r>
            <a:r>
              <a:rPr lang="zh-CN" altLang="en-US" b="1" u="sng">
                <a:solidFill>
                  <a:schemeClr val="folHlink"/>
                </a:solidFill>
                <a:latin typeface="Times New Roman" panose="02020603050405020304" pitchFamily="18" charset="0"/>
                <a:ea typeface="楷体_GB2312" pitchFamily="49" charset="-122"/>
              </a:rPr>
              <a:t>进动</a:t>
            </a:r>
            <a:r>
              <a:rPr lang="zh-CN" altLang="en-US" b="1">
                <a:latin typeface="Times New Roman" panose="02020603050405020304" pitchFamily="18" charset="0"/>
                <a:ea typeface="楷体_GB2312" pitchFamily="49" charset="-122"/>
              </a:rPr>
              <a:t>所引起的。按此想法索末菲作了计算。在</a:t>
            </a:r>
            <a:r>
              <a:rPr lang="zh-CN" altLang="en-US" b="1">
                <a:solidFill>
                  <a:srgbClr val="CC6600"/>
                </a:solidFill>
                <a:latin typeface="Times New Roman" panose="02020603050405020304" pitchFamily="18" charset="0"/>
                <a:ea typeface="楷体_GB2312" pitchFamily="49" charset="-122"/>
              </a:rPr>
              <a:t>考虑椭圆轨道并引入相对论修正</a:t>
            </a:r>
            <a:r>
              <a:rPr lang="zh-CN" altLang="en-US" b="1">
                <a:latin typeface="Times New Roman" panose="02020603050405020304" pitchFamily="18" charset="0"/>
                <a:ea typeface="楷体_GB2312" pitchFamily="49" charset="-122"/>
              </a:rPr>
              <a:t>后，原来由玻尔模型得到的能级发生分裂，根据选择定则，定量计算出了三条</a:t>
            </a:r>
            <a:r>
              <a:rPr lang="en-US" altLang="zh-CN" b="1">
                <a:latin typeface="Times New Roman" panose="02020603050405020304" pitchFamily="18" charset="0"/>
                <a:ea typeface="楷体_GB2312" pitchFamily="49" charset="-122"/>
              </a:rPr>
              <a:t>H</a:t>
            </a:r>
            <a:r>
              <a:rPr lang="en-US" altLang="zh-CN" b="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线，与实验完全符合。但这一“完全符合”纯粹是一种</a:t>
            </a:r>
            <a:r>
              <a:rPr lang="zh-CN" altLang="en-US" b="1">
                <a:solidFill>
                  <a:schemeClr val="accent1"/>
                </a:solidFill>
                <a:latin typeface="Times New Roman" panose="02020603050405020304" pitchFamily="18" charset="0"/>
                <a:ea typeface="黑体" panose="02010609060101010101" pitchFamily="49" charset="-122"/>
              </a:rPr>
              <a:t>巧合</a:t>
            </a:r>
            <a:r>
              <a:rPr lang="zh-CN" altLang="en-US" b="1">
                <a:latin typeface="Times New Roman" panose="02020603050405020304" pitchFamily="18" charset="0"/>
                <a:ea typeface="楷体_GB2312" pitchFamily="49" charset="-122"/>
              </a:rPr>
              <a:t>。实际上一条</a:t>
            </a:r>
            <a:r>
              <a:rPr lang="en-US" altLang="zh-CN" b="1">
                <a:latin typeface="Times New Roman" panose="02020603050405020304" pitchFamily="18" charset="0"/>
                <a:ea typeface="楷体_GB2312" pitchFamily="49" charset="-122"/>
              </a:rPr>
              <a:t>H</a:t>
            </a:r>
            <a:r>
              <a:rPr lang="en-US" altLang="zh-CN" b="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将呈现出</a:t>
            </a:r>
            <a:r>
              <a:rPr lang="zh-CN" altLang="en-US" b="1">
                <a:solidFill>
                  <a:schemeClr val="hlink"/>
                </a:solidFill>
                <a:latin typeface="Times New Roman" panose="02020603050405020304" pitchFamily="18" charset="0"/>
                <a:ea typeface="楷体_GB2312" pitchFamily="49" charset="-122"/>
              </a:rPr>
              <a:t>七条精细结构谱线</a:t>
            </a:r>
            <a:r>
              <a:rPr lang="zh-CN" altLang="en-US" b="1">
                <a:latin typeface="Times New Roman" panose="02020603050405020304" pitchFamily="18" charset="0"/>
                <a:ea typeface="楷体_GB2312" pitchFamily="49" charset="-122"/>
              </a:rPr>
              <a:t>。对此，玻尔－索末菲模型就完全无能为力了。</a:t>
            </a:r>
          </a:p>
        </p:txBody>
      </p:sp>
      <p:grpSp>
        <p:nvGrpSpPr>
          <p:cNvPr id="285711" name="Group 15">
            <a:extLst>
              <a:ext uri="{FF2B5EF4-FFF2-40B4-BE49-F238E27FC236}">
                <a16:creationId xmlns:a16="http://schemas.microsoft.com/office/drawing/2014/main" id="{C22F57C7-2AC9-4FA9-9558-32E034738878}"/>
              </a:ext>
            </a:extLst>
          </p:cNvPr>
          <p:cNvGrpSpPr>
            <a:grpSpLocks/>
          </p:cNvGrpSpPr>
          <p:nvPr/>
        </p:nvGrpSpPr>
        <p:grpSpPr bwMode="auto">
          <a:xfrm>
            <a:off x="4500563" y="179388"/>
            <a:ext cx="4032250" cy="4113212"/>
            <a:chOff x="2835" y="113"/>
            <a:chExt cx="2540" cy="2591"/>
          </a:xfrm>
        </p:grpSpPr>
        <p:grpSp>
          <p:nvGrpSpPr>
            <p:cNvPr id="285701" name="Group 5">
              <a:extLst>
                <a:ext uri="{FF2B5EF4-FFF2-40B4-BE49-F238E27FC236}">
                  <a16:creationId xmlns:a16="http://schemas.microsoft.com/office/drawing/2014/main" id="{03EAC174-43A0-4230-B68F-ED5C22ECDA2F}"/>
                </a:ext>
              </a:extLst>
            </p:cNvPr>
            <p:cNvGrpSpPr>
              <a:grpSpLocks noChangeAspect="1"/>
            </p:cNvGrpSpPr>
            <p:nvPr/>
          </p:nvGrpSpPr>
          <p:grpSpPr bwMode="auto">
            <a:xfrm>
              <a:off x="4241" y="113"/>
              <a:ext cx="1134" cy="1109"/>
              <a:chOff x="336" y="1008"/>
              <a:chExt cx="2160" cy="2112"/>
            </a:xfrm>
          </p:grpSpPr>
          <p:sp>
            <p:nvSpPr>
              <p:cNvPr id="285702" name="Oval 6">
                <a:extLst>
                  <a:ext uri="{FF2B5EF4-FFF2-40B4-BE49-F238E27FC236}">
                    <a16:creationId xmlns:a16="http://schemas.microsoft.com/office/drawing/2014/main" id="{0B1AF50F-31DA-4E7F-AC25-190537C3023A}"/>
                  </a:ext>
                </a:extLst>
              </p:cNvPr>
              <p:cNvSpPr>
                <a:spLocks noChangeAspect="1" noChangeArrowheads="1"/>
              </p:cNvSpPr>
              <p:nvPr/>
            </p:nvSpPr>
            <p:spPr bwMode="auto">
              <a:xfrm>
                <a:off x="336" y="1008"/>
                <a:ext cx="2160" cy="2112"/>
              </a:xfrm>
              <a:prstGeom prst="ellipse">
                <a:avLst/>
              </a:prstGeom>
              <a:noFill/>
              <a:ln w="571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3" name="Oval 7">
                <a:extLst>
                  <a:ext uri="{FF2B5EF4-FFF2-40B4-BE49-F238E27FC236}">
                    <a16:creationId xmlns:a16="http://schemas.microsoft.com/office/drawing/2014/main" id="{AC9C1490-6B4F-409A-94D3-D4272C738BD5}"/>
                  </a:ext>
                </a:extLst>
              </p:cNvPr>
              <p:cNvSpPr>
                <a:spLocks noChangeAspect="1" noChangeArrowheads="1"/>
              </p:cNvSpPr>
              <p:nvPr/>
            </p:nvSpPr>
            <p:spPr bwMode="auto">
              <a:xfrm>
                <a:off x="1206" y="1846"/>
                <a:ext cx="355" cy="335"/>
              </a:xfrm>
              <a:prstGeom prst="ellipse">
                <a:avLst/>
              </a:prstGeom>
              <a:solidFill>
                <a:srgbClr val="6699FF"/>
              </a:solidFill>
              <a:ln w="28575"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4" name="Text Box 8">
                <a:extLst>
                  <a:ext uri="{FF2B5EF4-FFF2-40B4-BE49-F238E27FC236}">
                    <a16:creationId xmlns:a16="http://schemas.microsoft.com/office/drawing/2014/main" id="{B8F68580-CE6E-4946-931E-7872709F3005}"/>
                  </a:ext>
                </a:extLst>
              </p:cNvPr>
              <p:cNvSpPr txBox="1">
                <a:spLocks noChangeAspect="1" noChangeArrowheads="1"/>
              </p:cNvSpPr>
              <p:nvPr/>
            </p:nvSpPr>
            <p:spPr bwMode="auto">
              <a:xfrm>
                <a:off x="1321" y="1947"/>
                <a:ext cx="22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600">
                    <a:latin typeface="Times New Roman" panose="02020603050405020304" pitchFamily="18" charset="0"/>
                  </a:rPr>
                  <a:t>•</a:t>
                </a:r>
              </a:p>
            </p:txBody>
          </p:sp>
          <p:sp>
            <p:nvSpPr>
              <p:cNvPr id="285705" name="Arc 9">
                <a:extLst>
                  <a:ext uri="{FF2B5EF4-FFF2-40B4-BE49-F238E27FC236}">
                    <a16:creationId xmlns:a16="http://schemas.microsoft.com/office/drawing/2014/main" id="{25855BE1-7F9E-4A0C-9405-E575D4AA89D5}"/>
                  </a:ext>
                </a:extLst>
              </p:cNvPr>
              <p:cNvSpPr>
                <a:spLocks noChangeAspect="1"/>
              </p:cNvSpPr>
              <p:nvPr/>
            </p:nvSpPr>
            <p:spPr bwMode="auto">
              <a:xfrm flipH="1">
                <a:off x="1077" y="1846"/>
                <a:ext cx="645" cy="1274"/>
              </a:xfrm>
              <a:custGeom>
                <a:avLst/>
                <a:gdLst>
                  <a:gd name="G0" fmla="+- 21600 0 0"/>
                  <a:gd name="G1" fmla="+- 21600 0 0"/>
                  <a:gd name="G2" fmla="+- 21600 0 0"/>
                  <a:gd name="T0" fmla="*/ 21600 w 43200"/>
                  <a:gd name="T1" fmla="*/ 0 h 43200"/>
                  <a:gd name="T2" fmla="*/ 21567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683"/>
                      <a:pt x="9650" y="18"/>
                      <a:pt x="21567" y="0"/>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9683"/>
                      <a:pt x="9650" y="18"/>
                      <a:pt x="21567" y="0"/>
                    </a:cubicBezTo>
                    <a:lnTo>
                      <a:pt x="21600" y="21600"/>
                    </a:lnTo>
                    <a:close/>
                  </a:path>
                </a:pathLst>
              </a:custGeom>
              <a:noFill/>
              <a:ln w="28575">
                <a:solidFill>
                  <a:srgbClr val="00FFCC"/>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6" name="Arc 10">
                <a:extLst>
                  <a:ext uri="{FF2B5EF4-FFF2-40B4-BE49-F238E27FC236}">
                    <a16:creationId xmlns:a16="http://schemas.microsoft.com/office/drawing/2014/main" id="{DBE3FE09-E721-408F-B4F2-03F4EFD9BDDA}"/>
                  </a:ext>
                </a:extLst>
              </p:cNvPr>
              <p:cNvSpPr>
                <a:spLocks noChangeAspect="1"/>
              </p:cNvSpPr>
              <p:nvPr/>
            </p:nvSpPr>
            <p:spPr bwMode="auto">
              <a:xfrm rot="19756732" flipH="1">
                <a:off x="1279" y="1810"/>
                <a:ext cx="645" cy="1274"/>
              </a:xfrm>
              <a:custGeom>
                <a:avLst/>
                <a:gdLst>
                  <a:gd name="G0" fmla="+- 21600 0 0"/>
                  <a:gd name="G1" fmla="+- 21600 0 0"/>
                  <a:gd name="G2" fmla="+- 21600 0 0"/>
                  <a:gd name="T0" fmla="*/ 21600 w 43200"/>
                  <a:gd name="T1" fmla="*/ 0 h 43200"/>
                  <a:gd name="T2" fmla="*/ 1556 w 43200"/>
                  <a:gd name="T3" fmla="*/ 13550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8841"/>
                      <a:pt x="528" y="16109"/>
                      <a:pt x="1556" y="13550"/>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8841"/>
                      <a:pt x="528" y="16109"/>
                      <a:pt x="1556" y="13550"/>
                    </a:cubicBezTo>
                    <a:lnTo>
                      <a:pt x="21600" y="21600"/>
                    </a:lnTo>
                    <a:close/>
                  </a:path>
                </a:pathLst>
              </a:custGeom>
              <a:noFill/>
              <a:ln w="28575">
                <a:solidFill>
                  <a:srgbClr val="00FF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7" name="Arc 11">
                <a:extLst>
                  <a:ext uri="{FF2B5EF4-FFF2-40B4-BE49-F238E27FC236}">
                    <a16:creationId xmlns:a16="http://schemas.microsoft.com/office/drawing/2014/main" id="{6446121B-F68D-44B4-B962-2DB792D3086C}"/>
                  </a:ext>
                </a:extLst>
              </p:cNvPr>
              <p:cNvSpPr>
                <a:spLocks noChangeAspect="1"/>
              </p:cNvSpPr>
              <p:nvPr/>
            </p:nvSpPr>
            <p:spPr bwMode="auto">
              <a:xfrm rot="1143094" flipH="1">
                <a:off x="872" y="1853"/>
                <a:ext cx="645" cy="1231"/>
              </a:xfrm>
              <a:custGeom>
                <a:avLst/>
                <a:gdLst>
                  <a:gd name="G0" fmla="+- 21600 0 0"/>
                  <a:gd name="G1" fmla="+- 19071 0 0"/>
                  <a:gd name="G2" fmla="+- 21600 0 0"/>
                  <a:gd name="T0" fmla="*/ 42202 w 43200"/>
                  <a:gd name="T1" fmla="*/ 12582 h 40671"/>
                  <a:gd name="T2" fmla="*/ 11458 w 43200"/>
                  <a:gd name="T3" fmla="*/ 0 h 40671"/>
                  <a:gd name="T4" fmla="*/ 21600 w 43200"/>
                  <a:gd name="T5" fmla="*/ 19071 h 40671"/>
                </a:gdLst>
                <a:ahLst/>
                <a:cxnLst>
                  <a:cxn ang="0">
                    <a:pos x="T0" y="T1"/>
                  </a:cxn>
                  <a:cxn ang="0">
                    <a:pos x="T2" y="T3"/>
                  </a:cxn>
                  <a:cxn ang="0">
                    <a:pos x="T4" y="T5"/>
                  </a:cxn>
                </a:cxnLst>
                <a:rect l="0" t="0" r="r" b="b"/>
                <a:pathLst>
                  <a:path w="43200" h="40671" fill="none" extrusionOk="0">
                    <a:moveTo>
                      <a:pt x="42202" y="12581"/>
                    </a:moveTo>
                    <a:cubicBezTo>
                      <a:pt x="42863" y="14681"/>
                      <a:pt x="43200" y="16869"/>
                      <a:pt x="43200" y="19071"/>
                    </a:cubicBezTo>
                    <a:cubicBezTo>
                      <a:pt x="43200" y="31000"/>
                      <a:pt x="33529" y="40671"/>
                      <a:pt x="21600" y="40671"/>
                    </a:cubicBezTo>
                    <a:cubicBezTo>
                      <a:pt x="9670" y="40671"/>
                      <a:pt x="0" y="31000"/>
                      <a:pt x="0" y="19071"/>
                    </a:cubicBezTo>
                    <a:cubicBezTo>
                      <a:pt x="0" y="11084"/>
                      <a:pt x="4406" y="3749"/>
                      <a:pt x="11458" y="0"/>
                    </a:cubicBezTo>
                  </a:path>
                  <a:path w="43200" h="40671" stroke="0" extrusionOk="0">
                    <a:moveTo>
                      <a:pt x="42202" y="12581"/>
                    </a:moveTo>
                    <a:cubicBezTo>
                      <a:pt x="42863" y="14681"/>
                      <a:pt x="43200" y="16869"/>
                      <a:pt x="43200" y="19071"/>
                    </a:cubicBezTo>
                    <a:cubicBezTo>
                      <a:pt x="43200" y="31000"/>
                      <a:pt x="33529" y="40671"/>
                      <a:pt x="21600" y="40671"/>
                    </a:cubicBezTo>
                    <a:cubicBezTo>
                      <a:pt x="9670" y="40671"/>
                      <a:pt x="0" y="31000"/>
                      <a:pt x="0" y="19071"/>
                    </a:cubicBezTo>
                    <a:cubicBezTo>
                      <a:pt x="0" y="11084"/>
                      <a:pt x="4406" y="3749"/>
                      <a:pt x="11458" y="0"/>
                    </a:cubicBezTo>
                    <a:lnTo>
                      <a:pt x="21600" y="19071"/>
                    </a:lnTo>
                    <a:close/>
                  </a:path>
                </a:pathLst>
              </a:custGeom>
              <a:noFill/>
              <a:ln w="28575">
                <a:solidFill>
                  <a:srgbClr val="00FFCC"/>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8" name="Line 12">
                <a:extLst>
                  <a:ext uri="{FF2B5EF4-FFF2-40B4-BE49-F238E27FC236}">
                    <a16:creationId xmlns:a16="http://schemas.microsoft.com/office/drawing/2014/main" id="{FA400DC1-F4A8-4FC3-B2D5-5962677D2FFB}"/>
                  </a:ext>
                </a:extLst>
              </p:cNvPr>
              <p:cNvSpPr>
                <a:spLocks noChangeAspect="1" noChangeShapeType="1"/>
              </p:cNvSpPr>
              <p:nvPr/>
            </p:nvSpPr>
            <p:spPr bwMode="auto">
              <a:xfrm>
                <a:off x="1851" y="2215"/>
                <a:ext cx="97" cy="201"/>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5710" name="Line 14">
              <a:extLst>
                <a:ext uri="{FF2B5EF4-FFF2-40B4-BE49-F238E27FC236}">
                  <a16:creationId xmlns:a16="http://schemas.microsoft.com/office/drawing/2014/main" id="{B03ECFD5-8BCE-4A70-B5BB-ADD6F35E1430}"/>
                </a:ext>
              </a:extLst>
            </p:cNvPr>
            <p:cNvSpPr>
              <a:spLocks noChangeShapeType="1"/>
            </p:cNvSpPr>
            <p:nvPr/>
          </p:nvSpPr>
          <p:spPr bwMode="auto">
            <a:xfrm flipV="1">
              <a:off x="2835" y="981"/>
              <a:ext cx="1451" cy="1723"/>
            </a:xfrm>
            <a:prstGeom prst="line">
              <a:avLst/>
            </a:prstGeom>
            <a:noFill/>
            <a:ln w="9525">
              <a:solidFill>
                <a:srgbClr val="CC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5711"/>
                                        </p:tgtEl>
                                        <p:attrNameLst>
                                          <p:attrName>style.visibility</p:attrName>
                                        </p:attrNameLst>
                                      </p:cBhvr>
                                      <p:to>
                                        <p:strVal val="visible"/>
                                      </p:to>
                                    </p:set>
                                    <p:animEffect transition="in" filter="wipe(down)">
                                      <p:cBhvr>
                                        <p:cTn id="7" dur="500"/>
                                        <p:tgtEl>
                                          <p:spTgt spid="285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D900FA11-288E-4463-9A96-51C9484C53B8}"/>
              </a:ext>
            </a:extLst>
          </p:cNvPr>
          <p:cNvSpPr>
            <a:spLocks noGrp="1" noChangeArrowheads="1"/>
          </p:cNvSpPr>
          <p:nvPr>
            <p:ph type="title"/>
          </p:nvPr>
        </p:nvSpPr>
        <p:spPr>
          <a:xfrm>
            <a:off x="971550" y="1268413"/>
            <a:ext cx="7772400" cy="381000"/>
          </a:xfrm>
        </p:spPr>
        <p:txBody>
          <a:bodyPr/>
          <a:lstStyle/>
          <a:p>
            <a:r>
              <a:rPr lang="zh-CN" altLang="en-US" sz="2800" b="1">
                <a:ea typeface="楷体_GB2312" pitchFamily="49" charset="-122"/>
              </a:rPr>
              <a:t>①椭圆轨道推广</a:t>
            </a:r>
            <a:r>
              <a:rPr lang="zh-CN" altLang="en-US" sz="2400" b="1"/>
              <a:t> </a:t>
            </a:r>
          </a:p>
        </p:txBody>
      </p:sp>
      <p:sp>
        <p:nvSpPr>
          <p:cNvPr id="286723" name="Rectangle 3">
            <a:extLst>
              <a:ext uri="{FF2B5EF4-FFF2-40B4-BE49-F238E27FC236}">
                <a16:creationId xmlns:a16="http://schemas.microsoft.com/office/drawing/2014/main" id="{F4E64577-D347-47EF-8513-4EC31C28D631}"/>
              </a:ext>
            </a:extLst>
          </p:cNvPr>
          <p:cNvSpPr>
            <a:spLocks noChangeArrowheads="1"/>
          </p:cNvSpPr>
          <p:nvPr/>
        </p:nvSpPr>
        <p:spPr bwMode="auto">
          <a:xfrm>
            <a:off x="468313" y="1628775"/>
            <a:ext cx="84248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     索末菲认为电子绕原子核在一个平面上作椭圆运动，是一个二维的运动。描述椭圆运动中电子的位置，可用平面极坐标中的坐标</a:t>
            </a:r>
            <a:r>
              <a:rPr lang="en-US" altLang="zh-CN" b="1" i="1">
                <a:latin typeface="Arial Unicode MS" pitchFamily="34" charset="-122"/>
                <a:ea typeface="楷体_GB2312" pitchFamily="49" charset="-122"/>
              </a:rPr>
              <a:t>φ</a:t>
            </a:r>
            <a:r>
              <a:rPr lang="zh-CN" altLang="en-US" b="1">
                <a:latin typeface="Arial Unicode MS" pitchFamily="34" charset="-122"/>
                <a:ea typeface="楷体_GB2312" pitchFamily="49" charset="-122"/>
              </a:rPr>
              <a:t>和</a:t>
            </a:r>
            <a:r>
              <a:rPr lang="en-US" altLang="zh-CN" b="1" i="1">
                <a:latin typeface="Times New Roman" panose="02020603050405020304" pitchFamily="18" charset="0"/>
                <a:ea typeface="楷体_GB2312" pitchFamily="49" charset="-122"/>
              </a:rPr>
              <a:t>r</a:t>
            </a:r>
            <a:r>
              <a:rPr lang="zh-CN" altLang="en-US" b="1">
                <a:latin typeface="Arial Unicode MS" pitchFamily="34" charset="-122"/>
                <a:ea typeface="楷体_GB2312" pitchFamily="49" charset="-122"/>
              </a:rPr>
              <a:t>，与这两个坐标对应的广义动量就是角动量</a:t>
            </a:r>
            <a:r>
              <a:rPr lang="en-US" altLang="zh-CN" b="1" i="1">
                <a:latin typeface="Times New Roman" panose="02020603050405020304" pitchFamily="18" charset="0"/>
                <a:ea typeface="楷体_GB2312" pitchFamily="49" charset="-122"/>
              </a:rPr>
              <a:t>L</a:t>
            </a:r>
            <a:r>
              <a:rPr lang="zh-CN" altLang="en-US" b="1">
                <a:latin typeface="Arial Unicode MS" pitchFamily="34" charset="-122"/>
                <a:ea typeface="楷体_GB2312" pitchFamily="49" charset="-122"/>
              </a:rPr>
              <a:t>和动量</a:t>
            </a:r>
            <a:r>
              <a:rPr lang="en-US" altLang="zh-CN" b="1" i="1">
                <a:latin typeface="Times New Roman" panose="02020603050405020304" pitchFamily="18" charset="0"/>
                <a:ea typeface="楷体_GB2312" pitchFamily="49" charset="-122"/>
              </a:rPr>
              <a:t>Pr</a:t>
            </a:r>
            <a:r>
              <a:rPr lang="zh-CN" altLang="en-US" b="1">
                <a:latin typeface="Arial Unicode MS" pitchFamily="34" charset="-122"/>
                <a:ea typeface="楷体_GB2312" pitchFamily="49" charset="-122"/>
              </a:rPr>
              <a:t>。这体系的能量可表示为</a:t>
            </a:r>
            <a:endParaRPr lang="zh-CN" altLang="en-US" b="1">
              <a:latin typeface="Times New Roman" panose="02020603050405020304" pitchFamily="18" charset="0"/>
            </a:endParaRPr>
          </a:p>
        </p:txBody>
      </p:sp>
      <p:graphicFrame>
        <p:nvGraphicFramePr>
          <p:cNvPr id="286725" name="Object 5">
            <a:extLst>
              <a:ext uri="{FF2B5EF4-FFF2-40B4-BE49-F238E27FC236}">
                <a16:creationId xmlns:a16="http://schemas.microsoft.com/office/drawing/2014/main" id="{D339E00E-52DB-4A00-A42E-A2F981AFDABD}"/>
              </a:ext>
            </a:extLst>
          </p:cNvPr>
          <p:cNvGraphicFramePr>
            <a:graphicFrameLocks noChangeAspect="1"/>
          </p:cNvGraphicFramePr>
          <p:nvPr/>
        </p:nvGraphicFramePr>
        <p:xfrm>
          <a:off x="1331913" y="3213100"/>
          <a:ext cx="5789612" cy="1020763"/>
        </p:xfrm>
        <a:graphic>
          <a:graphicData uri="http://schemas.openxmlformats.org/presentationml/2006/ole">
            <mc:AlternateContent xmlns:mc="http://schemas.openxmlformats.org/markup-compatibility/2006">
              <mc:Choice xmlns:v="urn:schemas-microsoft-com:vml" Requires="v">
                <p:oleObj spid="_x0000_s286727" name="公式" r:id="rId3" imgW="3886200" imgH="685800" progId="Equation.3">
                  <p:embed/>
                </p:oleObj>
              </mc:Choice>
              <mc:Fallback>
                <p:oleObj name="公式" r:id="rId3" imgW="3886200" imgH="685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213100"/>
                        <a:ext cx="5789612" cy="1020763"/>
                      </a:xfrm>
                      <a:prstGeom prst="rect">
                        <a:avLst/>
                      </a:prstGeom>
                      <a:solidFill>
                        <a:srgbClr val="FFCC99"/>
                      </a:solidFill>
                    </p:spPr>
                  </p:pic>
                </p:oleObj>
              </mc:Fallback>
            </mc:AlternateContent>
          </a:graphicData>
        </a:graphic>
      </p:graphicFrame>
      <p:sp>
        <p:nvSpPr>
          <p:cNvPr id="286726" name="Rectangle 6">
            <a:extLst>
              <a:ext uri="{FF2B5EF4-FFF2-40B4-BE49-F238E27FC236}">
                <a16:creationId xmlns:a16="http://schemas.microsoft.com/office/drawing/2014/main" id="{351FF9F3-6D72-47BA-A5F0-E195E93631CD}"/>
              </a:ext>
            </a:extLst>
          </p:cNvPr>
          <p:cNvSpPr>
            <a:spLocks noChangeArrowheads="1"/>
          </p:cNvSpPr>
          <p:nvPr/>
        </p:nvSpPr>
        <p:spPr bwMode="auto">
          <a:xfrm>
            <a:off x="468313" y="4292600"/>
            <a:ext cx="83518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作这样一个二维运动的体系应满足两个量子化条件，其中</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r</a:t>
            </a:r>
            <a:r>
              <a:rPr lang="zh-CN" altLang="en-US" b="1">
                <a:latin typeface="Arial Unicode MS" pitchFamily="34" charset="-122"/>
                <a:ea typeface="楷体_GB2312" pitchFamily="49" charset="-122"/>
              </a:rPr>
              <a:t>和</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φ</a:t>
            </a:r>
            <a:r>
              <a:rPr lang="zh-CN" altLang="en-US" b="1">
                <a:latin typeface="Arial Unicode MS" pitchFamily="34" charset="-122"/>
                <a:ea typeface="楷体_GB2312" pitchFamily="49" charset="-122"/>
              </a:rPr>
              <a:t>都是整数，分别称为角量子数和径量子数，它们之和称为主量子数，</a:t>
            </a:r>
            <a:r>
              <a:rPr lang="zh-CN" altLang="en-US" b="1" i="1">
                <a:latin typeface="Times New Roman" panose="02020603050405020304" pitchFamily="18" charset="0"/>
                <a:ea typeface="楷体_GB2312" pitchFamily="49" charset="-122"/>
              </a:rPr>
              <a:t>即</a:t>
            </a:r>
            <a:r>
              <a:rPr lang="en-US" altLang="zh-CN" b="1" i="1">
                <a:latin typeface="Times New Roman" panose="02020603050405020304" pitchFamily="18" charset="0"/>
                <a:ea typeface="楷体_GB2312" pitchFamily="49" charset="-122"/>
              </a:rPr>
              <a:t>n=n</a:t>
            </a:r>
            <a:r>
              <a:rPr lang="en-US" altLang="zh-CN" b="1" i="1" baseline="-30000">
                <a:latin typeface="Times New Roman" panose="02020603050405020304" pitchFamily="18" charset="0"/>
                <a:ea typeface="楷体_GB2312" pitchFamily="49" charset="-122"/>
              </a:rPr>
              <a:t>r</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φ</a:t>
            </a:r>
            <a:r>
              <a:rPr lang="zh-CN" altLang="en-US" b="1">
                <a:latin typeface="Arial Unicode MS" pitchFamily="34" charset="-122"/>
                <a:ea typeface="楷体_GB2312" pitchFamily="49" charset="-122"/>
              </a:rPr>
              <a:t>。</a:t>
            </a:r>
          </a:p>
          <a:p>
            <a:pPr algn="just"/>
            <a:r>
              <a:rPr lang="zh-CN" altLang="en-US" b="1">
                <a:latin typeface="Arial Unicode MS" pitchFamily="34" charset="-122"/>
                <a:ea typeface="楷体_GB2312" pitchFamily="49" charset="-122"/>
              </a:rPr>
              <a:t>    由上述式子出发，经过演算推导，索末菲给出了椭圆轨道的长半轴</a:t>
            </a:r>
            <a:r>
              <a:rPr lang="en-US" altLang="zh-CN" b="1" i="1">
                <a:latin typeface="Times New Roman" panose="02020603050405020304" pitchFamily="18" charset="0"/>
                <a:ea typeface="楷体_GB2312" pitchFamily="49" charset="-122"/>
              </a:rPr>
              <a:t>a</a:t>
            </a:r>
            <a:r>
              <a:rPr lang="zh-CN" altLang="en-US" b="1">
                <a:latin typeface="Arial Unicode MS" pitchFamily="34" charset="-122"/>
                <a:ea typeface="楷体_GB2312" pitchFamily="49" charset="-122"/>
              </a:rPr>
              <a:t>、短半轴</a:t>
            </a:r>
            <a:r>
              <a:rPr lang="en-US" altLang="zh-CN" b="1" i="1">
                <a:latin typeface="Times New Roman" panose="02020603050405020304" pitchFamily="18" charset="0"/>
                <a:ea typeface="楷体_GB2312" pitchFamily="49" charset="-122"/>
              </a:rPr>
              <a:t>b</a:t>
            </a:r>
            <a:r>
              <a:rPr lang="zh-CN" altLang="en-US" b="1">
                <a:latin typeface="Arial Unicode MS" pitchFamily="34" charset="-122"/>
                <a:ea typeface="楷体_GB2312" pitchFamily="49" charset="-122"/>
              </a:rPr>
              <a:t>以及能量的表达式，即</a:t>
            </a:r>
            <a:endParaRPr lang="zh-CN" altLang="en-US" b="1">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747" name="Object 3">
            <a:extLst>
              <a:ext uri="{FF2B5EF4-FFF2-40B4-BE49-F238E27FC236}">
                <a16:creationId xmlns:a16="http://schemas.microsoft.com/office/drawing/2014/main" id="{0A3D1252-6042-49F6-9C27-87869238BBDB}"/>
              </a:ext>
            </a:extLst>
          </p:cNvPr>
          <p:cNvGraphicFramePr>
            <a:graphicFrameLocks noChangeAspect="1"/>
          </p:cNvGraphicFramePr>
          <p:nvPr/>
        </p:nvGraphicFramePr>
        <p:xfrm>
          <a:off x="1547813" y="1125538"/>
          <a:ext cx="4281487" cy="2165350"/>
        </p:xfrm>
        <a:graphic>
          <a:graphicData uri="http://schemas.openxmlformats.org/presentationml/2006/ole">
            <mc:AlternateContent xmlns:mc="http://schemas.openxmlformats.org/markup-compatibility/2006">
              <mc:Choice xmlns:v="urn:schemas-microsoft-com:vml" Requires="v">
                <p:oleObj spid="_x0000_s287750" name="公式" r:id="rId3" imgW="3352680" imgH="1688760" progId="Equation.3">
                  <p:embed/>
                </p:oleObj>
              </mc:Choice>
              <mc:Fallback>
                <p:oleObj name="公式" r:id="rId3" imgW="3352680" imgH="16887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125538"/>
                        <a:ext cx="4281487" cy="2165350"/>
                      </a:xfrm>
                      <a:prstGeom prst="rect">
                        <a:avLst/>
                      </a:prstGeom>
                      <a:solidFill>
                        <a:srgbClr val="CCFFCC"/>
                      </a:solidFill>
                    </p:spPr>
                  </p:pic>
                </p:oleObj>
              </mc:Fallback>
            </mc:AlternateContent>
          </a:graphicData>
        </a:graphic>
      </p:graphicFrame>
      <p:sp>
        <p:nvSpPr>
          <p:cNvPr id="287749" name="Rectangle 5">
            <a:extLst>
              <a:ext uri="{FF2B5EF4-FFF2-40B4-BE49-F238E27FC236}">
                <a16:creationId xmlns:a16="http://schemas.microsoft.com/office/drawing/2014/main" id="{C6FE206D-EA15-4B5C-A5E5-480595A9854D}"/>
              </a:ext>
            </a:extLst>
          </p:cNvPr>
          <p:cNvSpPr>
            <a:spLocks noChangeArrowheads="1"/>
          </p:cNvSpPr>
          <p:nvPr/>
        </p:nvSpPr>
        <p:spPr bwMode="auto">
          <a:xfrm>
            <a:off x="684213" y="3500438"/>
            <a:ext cx="7848600" cy="307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上式所表达的是索末菲推广到椭圆轨道后得到的结果，把它们与玻尔的圆运动情况相比较，不难看出：能量的表达式没变，但轨道的半径有了长、短半轴之分，且出现了两个量子数</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φ</a:t>
            </a:r>
            <a:r>
              <a:rPr lang="zh-CN" altLang="en-US" b="1">
                <a:latin typeface="Arial Unicode MS" pitchFamily="34" charset="-122"/>
                <a:ea typeface="楷体_GB2312" pitchFamily="49" charset="-122"/>
              </a:rPr>
              <a:t>。这个结果所包含的物理意义是：轨道的长半轴和体系的能量只决定于主量子数</a:t>
            </a:r>
            <a:r>
              <a:rPr lang="en-US" altLang="zh-CN" b="1" i="1">
                <a:latin typeface="Times New Roman" panose="02020603050405020304" pitchFamily="18" charset="0"/>
                <a:ea typeface="楷体_GB2312" pitchFamily="49" charset="-122"/>
              </a:rPr>
              <a:t>n</a:t>
            </a:r>
            <a:r>
              <a:rPr lang="zh-CN" altLang="en-US" b="1">
                <a:latin typeface="Arial Unicode MS" pitchFamily="34" charset="-122"/>
                <a:ea typeface="楷体_GB2312" pitchFamily="49" charset="-122"/>
              </a:rPr>
              <a:t>，而与</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φ</a:t>
            </a:r>
            <a:r>
              <a:rPr lang="zh-CN" altLang="en-US" b="1">
                <a:latin typeface="Arial Unicode MS" pitchFamily="34" charset="-122"/>
                <a:ea typeface="楷体_GB2312" pitchFamily="49" charset="-122"/>
              </a:rPr>
              <a:t>无关；轨道角动量决定于角量子数</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φ</a:t>
            </a:r>
            <a:r>
              <a:rPr lang="zh-CN" altLang="en-US" b="1">
                <a:latin typeface="Arial Unicode MS" pitchFamily="34" charset="-122"/>
                <a:ea typeface="楷体_GB2312" pitchFamily="49" charset="-122"/>
              </a:rPr>
              <a:t>，形状取决于</a:t>
            </a:r>
          </a:p>
          <a:p>
            <a:pPr algn="just"/>
            <a:r>
              <a:rPr lang="zh-CN" altLang="en-US" b="1">
                <a:latin typeface="Arial Unicode MS" pitchFamily="34" charset="-122"/>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b/a=n</a:t>
            </a:r>
            <a:r>
              <a:rPr lang="en-US" altLang="zh-CN" sz="2800" b="1" i="1" baseline="-30000">
                <a:solidFill>
                  <a:schemeClr val="folHlink"/>
                </a:solidFill>
                <a:latin typeface="Times New Roman" panose="02020603050405020304" pitchFamily="18" charset="0"/>
                <a:ea typeface="楷体_GB2312" pitchFamily="49" charset="-122"/>
              </a:rPr>
              <a:t>φ</a:t>
            </a:r>
            <a:r>
              <a:rPr lang="en-US" altLang="zh-CN" sz="2800" b="1" i="1">
                <a:solidFill>
                  <a:schemeClr val="folHlink"/>
                </a:solidFill>
                <a:latin typeface="Times New Roman" panose="02020603050405020304" pitchFamily="18" charset="0"/>
                <a:ea typeface="楷体_GB2312" pitchFamily="49" charset="-122"/>
              </a:rPr>
              <a:t>/n</a:t>
            </a:r>
          </a:p>
          <a:p>
            <a:pPr algn="just"/>
            <a:r>
              <a:rPr lang="zh-CN" altLang="en-US" b="1">
                <a:latin typeface="Arial Unicode MS" pitchFamily="34" charset="-122"/>
                <a:ea typeface="楷体_GB2312" pitchFamily="49" charset="-122"/>
              </a:rPr>
              <a:t>之比。</a:t>
            </a:r>
            <a:endParaRPr lang="zh-CN" altLang="en-US" b="1">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36" name="Picture 4" descr="yz19">
            <a:extLst>
              <a:ext uri="{FF2B5EF4-FFF2-40B4-BE49-F238E27FC236}">
                <a16:creationId xmlns:a16="http://schemas.microsoft.com/office/drawing/2014/main" id="{8A1578F7-84C5-45D8-A039-03D5F5CDFAE8}"/>
              </a:ext>
            </a:extLst>
          </p:cNvPr>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a:stretch>
            <a:fillRect/>
          </a:stretch>
        </p:blipFill>
        <p:spPr bwMode="auto">
          <a:xfrm>
            <a:off x="0" y="1700213"/>
            <a:ext cx="9144000" cy="4003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1236"/>
                                        </p:tgtEl>
                                        <p:attrNameLst>
                                          <p:attrName>style.visibility</p:attrName>
                                        </p:attrNameLst>
                                      </p:cBhvr>
                                      <p:to>
                                        <p:strVal val="visible"/>
                                      </p:to>
                                    </p:set>
                                    <p:animEffect transition="in" filter="dissolve">
                                      <p:cBhvr>
                                        <p:cTn id="7" dur="500"/>
                                        <p:tgtEl>
                                          <p:spTgt spid="35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2" descr="81">
            <a:extLst>
              <a:ext uri="{FF2B5EF4-FFF2-40B4-BE49-F238E27FC236}">
                <a16:creationId xmlns:a16="http://schemas.microsoft.com/office/drawing/2014/main" id="{FDD6635F-2FE0-4BF6-B495-EA4BFF855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519488"/>
            <a:ext cx="5111750" cy="3338512"/>
          </a:xfrm>
          <a:prstGeom prst="rect">
            <a:avLst/>
          </a:prstGeom>
          <a:noFill/>
          <a:extLst>
            <a:ext uri="{909E8E84-426E-40DD-AFC4-6F175D3DCCD1}">
              <a14:hiddenFill xmlns:a14="http://schemas.microsoft.com/office/drawing/2010/main">
                <a:solidFill>
                  <a:srgbClr val="FFFFFF"/>
                </a:solidFill>
              </a14:hiddenFill>
            </a:ext>
          </a:extLst>
        </p:spPr>
      </p:pic>
      <p:sp>
        <p:nvSpPr>
          <p:cNvPr id="288771" name="Rectangle 3">
            <a:extLst>
              <a:ext uri="{FF2B5EF4-FFF2-40B4-BE49-F238E27FC236}">
                <a16:creationId xmlns:a16="http://schemas.microsoft.com/office/drawing/2014/main" id="{37E857F9-9D54-4FD0-BA13-E05322FD0E88}"/>
              </a:ext>
            </a:extLst>
          </p:cNvPr>
          <p:cNvSpPr>
            <a:spLocks noChangeArrowheads="1"/>
          </p:cNvSpPr>
          <p:nvPr/>
        </p:nvSpPr>
        <p:spPr bwMode="auto">
          <a:xfrm>
            <a:off x="1042988" y="1196975"/>
            <a:ext cx="75612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这即意味着，当</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相同</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φ</a:t>
            </a:r>
            <a:r>
              <a:rPr lang="zh-CN" altLang="en-US" b="1">
                <a:latin typeface="Times New Roman" panose="02020603050405020304" pitchFamily="18" charset="0"/>
                <a:ea typeface="楷体_GB2312" pitchFamily="49" charset="-122"/>
              </a:rPr>
              <a:t>不同时，在不同轨道中运动的体系会具有相同的能量，这种情况称为简并（或退化）。例如对同一</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，由于</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φ</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rPr>
              <a:t>…</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，便有</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个可能的轨道，我们说它有</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个状态，但这</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个状态的能量是相同的，故这种情况就被称为</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度简并（或退化）。下图所示的是氢原子能级简并（或退化）的情况。</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809F5F3A-784B-4567-9BB9-115ED912DF6B}"/>
              </a:ext>
            </a:extLst>
          </p:cNvPr>
          <p:cNvSpPr>
            <a:spLocks noGrp="1" noChangeArrowheads="1"/>
          </p:cNvSpPr>
          <p:nvPr>
            <p:ph type="title"/>
          </p:nvPr>
        </p:nvSpPr>
        <p:spPr>
          <a:xfrm>
            <a:off x="1116013" y="1196975"/>
            <a:ext cx="7772400" cy="533400"/>
          </a:xfrm>
        </p:spPr>
        <p:txBody>
          <a:bodyPr/>
          <a:lstStyle/>
          <a:p>
            <a:r>
              <a:rPr lang="zh-CN" altLang="en-US" sz="2800" b="1">
                <a:ea typeface="楷体_GB2312" pitchFamily="49" charset="-122"/>
              </a:rPr>
              <a:t>②相对论对圆周轨道的修正</a:t>
            </a:r>
            <a:r>
              <a:rPr lang="zh-CN" altLang="en-US" sz="2400" b="1"/>
              <a:t> </a:t>
            </a:r>
          </a:p>
        </p:txBody>
      </p:sp>
      <p:sp>
        <p:nvSpPr>
          <p:cNvPr id="289795" name="Rectangle 3">
            <a:extLst>
              <a:ext uri="{FF2B5EF4-FFF2-40B4-BE49-F238E27FC236}">
                <a16:creationId xmlns:a16="http://schemas.microsoft.com/office/drawing/2014/main" id="{D97A7E83-3957-44C7-90FD-2FDC22DD305A}"/>
              </a:ext>
            </a:extLst>
          </p:cNvPr>
          <p:cNvSpPr>
            <a:spLocks noChangeArrowheads="1"/>
          </p:cNvSpPr>
          <p:nvPr/>
        </p:nvSpPr>
        <p:spPr bwMode="auto">
          <a:xfrm>
            <a:off x="539750" y="1806575"/>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    按照相对论原理，物体在运动时，其质量不再是常数，而与它的运动速度有关，即</a:t>
            </a:r>
            <a:endParaRPr lang="zh-CN" altLang="en-US" b="1">
              <a:latin typeface="Times New Roman" panose="02020603050405020304" pitchFamily="18" charset="0"/>
            </a:endParaRPr>
          </a:p>
        </p:txBody>
      </p:sp>
      <p:graphicFrame>
        <p:nvGraphicFramePr>
          <p:cNvPr id="289797" name="Object 5">
            <a:extLst>
              <a:ext uri="{FF2B5EF4-FFF2-40B4-BE49-F238E27FC236}">
                <a16:creationId xmlns:a16="http://schemas.microsoft.com/office/drawing/2014/main" id="{CB440A15-AD73-4686-89A8-4DFD7403B211}"/>
              </a:ext>
            </a:extLst>
          </p:cNvPr>
          <p:cNvGraphicFramePr>
            <a:graphicFrameLocks noChangeAspect="1"/>
          </p:cNvGraphicFramePr>
          <p:nvPr/>
        </p:nvGraphicFramePr>
        <p:xfrm>
          <a:off x="1547813" y="2636838"/>
          <a:ext cx="2632075" cy="1000125"/>
        </p:xfrm>
        <a:graphic>
          <a:graphicData uri="http://schemas.openxmlformats.org/presentationml/2006/ole">
            <mc:AlternateContent xmlns:mc="http://schemas.openxmlformats.org/markup-compatibility/2006">
              <mc:Choice xmlns:v="urn:schemas-microsoft-com:vml" Requires="v">
                <p:oleObj spid="_x0000_s289801" name="公式" r:id="rId3" imgW="1866600" imgH="711000" progId="Equation.3">
                  <p:embed/>
                </p:oleObj>
              </mc:Choice>
              <mc:Fallback>
                <p:oleObj name="公式" r:id="rId3" imgW="1866600" imgH="711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636838"/>
                        <a:ext cx="2632075" cy="1000125"/>
                      </a:xfrm>
                      <a:prstGeom prst="rect">
                        <a:avLst/>
                      </a:prstGeom>
                      <a:solidFill>
                        <a:srgbClr val="FFCC99"/>
                      </a:solidFill>
                    </p:spPr>
                  </p:pic>
                </p:oleObj>
              </mc:Fallback>
            </mc:AlternateContent>
          </a:graphicData>
        </a:graphic>
      </p:graphicFrame>
      <p:sp>
        <p:nvSpPr>
          <p:cNvPr id="289798" name="Rectangle 6">
            <a:extLst>
              <a:ext uri="{FF2B5EF4-FFF2-40B4-BE49-F238E27FC236}">
                <a16:creationId xmlns:a16="http://schemas.microsoft.com/office/drawing/2014/main" id="{5B2A5616-08E5-4CD6-8DF5-FE6C5560E1CE}"/>
              </a:ext>
            </a:extLst>
          </p:cNvPr>
          <p:cNvSpPr>
            <a:spLocks noChangeArrowheads="1"/>
          </p:cNvSpPr>
          <p:nvPr/>
        </p:nvSpPr>
        <p:spPr bwMode="auto">
          <a:xfrm>
            <a:off x="539750" y="3789363"/>
            <a:ext cx="8280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式中</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是物体的静止质量，</a:t>
            </a:r>
            <a:r>
              <a:rPr lang="en-US" altLang="zh-CN" b="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是物体的速度，</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是光在真空中的速度。当</a:t>
            </a:r>
            <a:r>
              <a:rPr lang="en-US" altLang="zh-CN" b="1">
                <a:latin typeface="Times New Roman" panose="02020603050405020304" pitchFamily="18" charset="0"/>
                <a:ea typeface="楷体_GB2312" pitchFamily="49" charset="-122"/>
              </a:rPr>
              <a:t>v &lt;&lt; c</a:t>
            </a:r>
            <a:r>
              <a:rPr lang="zh-CN" altLang="en-US" b="1">
                <a:latin typeface="Times New Roman" panose="02020603050405020304" pitchFamily="18" charset="0"/>
                <a:ea typeface="楷体_GB2312" pitchFamily="49" charset="-122"/>
              </a:rPr>
              <a:t>时，</a:t>
            </a:r>
            <a:r>
              <a:rPr lang="en-US" altLang="zh-CN" b="1">
                <a:latin typeface="Times New Roman" panose="02020603050405020304" pitchFamily="18" charset="0"/>
                <a:ea typeface="楷体_GB2312" pitchFamily="49" charset="-122"/>
              </a:rPr>
              <a:t>m≈m</a:t>
            </a:r>
            <a:r>
              <a:rPr lang="en-US" altLang="zh-CN" b="1" baseline="-6000">
                <a:latin typeface="Times New Roman" panose="02020603050405020304" pitchFamily="18" charset="0"/>
                <a:ea typeface="楷体_GB2312" pitchFamily="49" charset="-122"/>
              </a:rPr>
              <a:t>o</a:t>
            </a:r>
            <a:r>
              <a:rPr lang="zh-CN" altLang="en-US" b="1">
                <a:latin typeface="Times New Roman" panose="02020603050405020304" pitchFamily="18" charset="0"/>
                <a:ea typeface="楷体_GB2312" pitchFamily="49" charset="-122"/>
              </a:rPr>
              <a:t>，这表明满足相应原理；当</a:t>
            </a:r>
            <a:r>
              <a:rPr lang="en-US" altLang="zh-CN" b="1">
                <a:latin typeface="Times New Roman" panose="02020603050405020304" pitchFamily="18" charset="0"/>
                <a:ea typeface="楷体_GB2312" pitchFamily="49" charset="-122"/>
              </a:rPr>
              <a:t>v</a:t>
            </a:r>
            <a:r>
              <a:rPr lang="zh-CN" altLang="en-US" b="1">
                <a:latin typeface="Times New Roman" panose="02020603050405020304" pitchFamily="18" charset="0"/>
                <a:ea typeface="楷体_GB2312" pitchFamily="49" charset="-122"/>
              </a:rPr>
              <a:t>趋近于</a:t>
            </a:r>
            <a:r>
              <a:rPr lang="en-US" altLang="zh-CN" b="1">
                <a:latin typeface="Times New Roman" panose="02020603050405020304" pitchFamily="18" charset="0"/>
                <a:ea typeface="楷体_GB2312" pitchFamily="49" charset="-122"/>
              </a:rPr>
              <a:t>c</a:t>
            </a:r>
            <a:r>
              <a:rPr lang="zh-CN" altLang="en-US" b="1">
                <a:latin typeface="Times New Roman" panose="02020603050405020304" pitchFamily="18" charset="0"/>
                <a:ea typeface="楷体_GB2312" pitchFamily="49" charset="-122"/>
              </a:rPr>
              <a:t>时，</a:t>
            </a:r>
            <a:r>
              <a:rPr lang="en-US" altLang="zh-CN" b="1">
                <a:latin typeface="Times New Roman" panose="02020603050405020304" pitchFamily="18" charset="0"/>
                <a:ea typeface="楷体_GB2312" pitchFamily="49" charset="-122"/>
              </a:rPr>
              <a:t>m</a:t>
            </a:r>
            <a:r>
              <a:rPr lang="zh-CN" altLang="en-US" b="1">
                <a:latin typeface="Times New Roman" panose="02020603050405020304" pitchFamily="18" charset="0"/>
                <a:ea typeface="楷体_GB2312" pitchFamily="49" charset="-122"/>
              </a:rPr>
              <a:t>将远大于</a:t>
            </a:r>
            <a:r>
              <a:rPr lang="en-US" altLang="zh-CN" b="1">
                <a:latin typeface="Times New Roman" panose="02020603050405020304" pitchFamily="18" charset="0"/>
                <a:ea typeface="楷体_GB2312" pitchFamily="49" charset="-122"/>
              </a:rPr>
              <a:t>m</a:t>
            </a:r>
            <a:r>
              <a:rPr lang="en-US" altLang="zh-CN" b="1" baseline="-6000">
                <a:latin typeface="Times New Roman" panose="02020603050405020304" pitchFamily="18" charset="0"/>
                <a:ea typeface="楷体_GB2312" pitchFamily="49" charset="-122"/>
              </a:rPr>
              <a:t>o</a:t>
            </a:r>
            <a:r>
              <a:rPr lang="zh-CN" altLang="en-US" b="1">
                <a:latin typeface="Times New Roman" panose="02020603050405020304" pitchFamily="18" charset="0"/>
                <a:ea typeface="楷体_GB2312" pitchFamily="49" charset="-122"/>
              </a:rPr>
              <a:t>。</a:t>
            </a:r>
          </a:p>
          <a:p>
            <a:pPr algn="just"/>
            <a:r>
              <a:rPr lang="zh-CN" altLang="en-US" b="1">
                <a:latin typeface="Times New Roman" panose="02020603050405020304" pitchFamily="18" charset="0"/>
                <a:ea typeface="楷体_GB2312" pitchFamily="49" charset="-122"/>
              </a:rPr>
              <a:t>        相对论给出的运动物体的动能表达式是 </a:t>
            </a:r>
          </a:p>
        </p:txBody>
      </p:sp>
      <p:graphicFrame>
        <p:nvGraphicFramePr>
          <p:cNvPr id="289800" name="Object 8">
            <a:extLst>
              <a:ext uri="{FF2B5EF4-FFF2-40B4-BE49-F238E27FC236}">
                <a16:creationId xmlns:a16="http://schemas.microsoft.com/office/drawing/2014/main" id="{1C148E72-B2BD-4D2E-932D-5925F7B686C4}"/>
              </a:ext>
            </a:extLst>
          </p:cNvPr>
          <p:cNvGraphicFramePr>
            <a:graphicFrameLocks noChangeAspect="1"/>
          </p:cNvGraphicFramePr>
          <p:nvPr/>
        </p:nvGraphicFramePr>
        <p:xfrm>
          <a:off x="1476375" y="5300663"/>
          <a:ext cx="4730750" cy="1257300"/>
        </p:xfrm>
        <a:graphic>
          <a:graphicData uri="http://schemas.openxmlformats.org/presentationml/2006/ole">
            <mc:AlternateContent xmlns:mc="http://schemas.openxmlformats.org/markup-compatibility/2006">
              <mc:Choice xmlns:v="urn:schemas-microsoft-com:vml" Requires="v">
                <p:oleObj spid="_x0000_s289802" name="公式" r:id="rId5" imgW="3187440" imgH="850680" progId="Equation.3">
                  <p:embed/>
                </p:oleObj>
              </mc:Choice>
              <mc:Fallback>
                <p:oleObj name="公式" r:id="rId5" imgW="3187440" imgH="8506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5300663"/>
                        <a:ext cx="4730750" cy="1257300"/>
                      </a:xfrm>
                      <a:prstGeom prst="rect">
                        <a:avLst/>
                      </a:prstGeom>
                      <a:solidFill>
                        <a:srgbClr val="CCFFFF"/>
                      </a:solid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6653939B-0802-4CEE-95A2-44879B60B717}"/>
              </a:ext>
            </a:extLst>
          </p:cNvPr>
          <p:cNvSpPr>
            <a:spLocks noGrp="1" noChangeArrowheads="1"/>
          </p:cNvSpPr>
          <p:nvPr>
            <p:ph type="body" idx="1"/>
          </p:nvPr>
        </p:nvSpPr>
        <p:spPr>
          <a:xfrm>
            <a:off x="685800" y="1412875"/>
            <a:ext cx="7772400" cy="5111750"/>
          </a:xfrm>
        </p:spPr>
        <p:txBody>
          <a:bodyPr/>
          <a:lstStyle/>
          <a:p>
            <a:pPr algn="just">
              <a:buFont typeface="Wingdings" panose="05000000000000000000" pitchFamily="2" charset="2"/>
              <a:buNone/>
            </a:pPr>
            <a:r>
              <a:rPr lang="zh-CN" altLang="en-US" sz="3600" b="1">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普朗克发表的常数</a:t>
            </a:r>
            <a:endParaRPr lang="zh-CN" altLang="en-US" sz="2400" b="1">
              <a:latin typeface="Times New Roman" panose="02020603050405020304" pitchFamily="18" charset="0"/>
              <a:ea typeface="楷体_GB2312" pitchFamily="49" charset="-122"/>
              <a:cs typeface="Times New Roman" panose="02020603050405020304" pitchFamily="18" charset="0"/>
            </a:endParaRPr>
          </a:p>
          <a:p>
            <a:pPr algn="just">
              <a:buFont typeface="Wingdings" panose="05000000000000000000" pitchFamily="2" charset="2"/>
              <a:buNone/>
            </a:pPr>
            <a:r>
              <a:rPr lang="zh-CN" altLang="en-US" sz="2400" b="1" i="1">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h</a:t>
            </a:r>
            <a:r>
              <a:rPr lang="en-US" altLang="zh-CN" sz="2800" b="1">
                <a:latin typeface="Times New Roman" panose="02020603050405020304" pitchFamily="18" charset="0"/>
                <a:ea typeface="楷体_GB2312" pitchFamily="49" charset="-122"/>
              </a:rPr>
              <a:t>=6.55×10</a:t>
            </a:r>
            <a:r>
              <a:rPr lang="en-US" altLang="zh-CN" sz="2800" b="1" baseline="30000">
                <a:latin typeface="Times New Roman" panose="02020603050405020304" pitchFamily="18" charset="0"/>
                <a:ea typeface="楷体_GB2312" pitchFamily="49" charset="-122"/>
              </a:rPr>
              <a:t>-34</a:t>
            </a:r>
            <a:r>
              <a:rPr lang="en-US" altLang="zh-CN" sz="2800" b="1">
                <a:latin typeface="Times New Roman" panose="02020603050405020304" pitchFamily="18" charset="0"/>
                <a:ea typeface="楷体_GB2312" pitchFamily="49" charset="-122"/>
              </a:rPr>
              <a:t>J·S</a:t>
            </a:r>
            <a:r>
              <a:rPr lang="zh-CN" altLang="en-US" sz="2800" b="1">
                <a:latin typeface="Times New Roman" panose="02020603050405020304" pitchFamily="18" charset="0"/>
                <a:ea typeface="楷体_GB2312" pitchFamily="49" charset="-122"/>
              </a:rPr>
              <a:t>　　　　　　　  　</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只比现代值低</a:t>
            </a:r>
            <a:r>
              <a:rPr lang="en-US" altLang="zh-CN" sz="2400" b="1">
                <a:latin typeface="Times New Roman" panose="02020603050405020304" pitchFamily="18" charset="0"/>
                <a:ea typeface="楷体_GB2312" pitchFamily="49" charset="-122"/>
              </a:rPr>
              <a:t>1%</a:t>
            </a:r>
            <a:r>
              <a:rPr lang="zh-CN" altLang="en-US" sz="2400" b="1">
                <a:latin typeface="Times New Roman" panose="02020603050405020304" pitchFamily="18" charset="0"/>
                <a:ea typeface="楷体_GB2312" pitchFamily="49" charset="-122"/>
              </a:rPr>
              <a:t>；同时导出的玻耳兹曼常数</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k</a:t>
            </a:r>
            <a:r>
              <a:rPr lang="en-US" altLang="zh-CN" sz="2800" b="1">
                <a:latin typeface="Times New Roman" panose="02020603050405020304" pitchFamily="18" charset="0"/>
                <a:ea typeface="楷体_GB2312" pitchFamily="49" charset="-122"/>
              </a:rPr>
              <a:t>=1.346×10</a:t>
            </a:r>
            <a:r>
              <a:rPr lang="en-US" altLang="zh-CN" sz="2800" b="1" baseline="30000">
                <a:latin typeface="Times New Roman" panose="02020603050405020304" pitchFamily="18" charset="0"/>
                <a:ea typeface="楷体_GB2312" pitchFamily="49" charset="-122"/>
              </a:rPr>
              <a:t>-23</a:t>
            </a:r>
            <a:r>
              <a:rPr lang="en-US" altLang="zh-CN" sz="2800" b="1">
                <a:latin typeface="Times New Roman" panose="02020603050405020304" pitchFamily="18" charset="0"/>
                <a:ea typeface="楷体_GB2312" pitchFamily="49" charset="-122"/>
              </a:rPr>
              <a:t>J/K                                                 </a:t>
            </a:r>
          </a:p>
          <a:p>
            <a:pPr algn="just">
              <a:buFont typeface="Wingdings" panose="05000000000000000000" pitchFamily="2" charset="2"/>
              <a:buNone/>
            </a:pPr>
            <a:r>
              <a:rPr lang="en-US" altLang="zh-CN" sz="2400" b="1">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比现代值低约</a:t>
            </a:r>
            <a:r>
              <a:rPr lang="en-US" altLang="zh-CN" sz="2400" b="1">
                <a:latin typeface="Times New Roman" panose="02020603050405020304" pitchFamily="18" charset="0"/>
                <a:ea typeface="楷体_GB2312" pitchFamily="49" charset="-122"/>
              </a:rPr>
              <a:t>2.5%</a:t>
            </a:r>
            <a:r>
              <a:rPr lang="zh-CN" altLang="en-US" sz="2400" b="1">
                <a:latin typeface="Times New Roman" panose="02020603050405020304" pitchFamily="18" charset="0"/>
                <a:ea typeface="楷体_GB2312" pitchFamily="49" charset="-122"/>
              </a:rPr>
              <a:t>。由此可相当精确地算出阿伏伽德罗常数</a:t>
            </a:r>
            <a:r>
              <a:rPr lang="en-US" altLang="zh-CN" sz="2400" b="1">
                <a:latin typeface="Times New Roman" panose="02020603050405020304" pitchFamily="18" charset="0"/>
                <a:ea typeface="楷体_GB2312" pitchFamily="49" charset="-122"/>
              </a:rPr>
              <a:t>N</a:t>
            </a:r>
            <a:r>
              <a:rPr lang="en-US" altLang="zh-CN" sz="2400" b="1" baseline="-30000">
                <a:latin typeface="Times New Roman" panose="02020603050405020304" pitchFamily="18" charset="0"/>
                <a:ea typeface="楷体_GB2312" pitchFamily="49" charset="-122"/>
              </a:rPr>
              <a:t>0</a:t>
            </a:r>
            <a:r>
              <a:rPr lang="zh-CN" altLang="en-US" sz="2400" b="1">
                <a:latin typeface="Times New Roman" panose="02020603050405020304" pitchFamily="18" charset="0"/>
                <a:ea typeface="楷体_GB2312" pitchFamily="49" charset="-122"/>
              </a:rPr>
              <a:t>及电子的电荷</a:t>
            </a:r>
            <a:r>
              <a:rPr lang="en-US" altLang="zh-CN" sz="2400" b="1">
                <a:latin typeface="Times New Roman" panose="02020603050405020304" pitchFamily="18" charset="0"/>
                <a:ea typeface="楷体_GB2312" pitchFamily="49" charset="-122"/>
              </a:rPr>
              <a:t>e</a:t>
            </a:r>
            <a:r>
              <a:rPr lang="zh-CN" altLang="en-US" sz="2400" b="1">
                <a:latin typeface="Times New Roman" panose="02020603050405020304" pitchFamily="18" charset="0"/>
                <a:ea typeface="楷体_GB2312" pitchFamily="49" charset="-122"/>
              </a:rPr>
              <a:t>，而在实验上只是在近二十年之后才独立地把</a:t>
            </a:r>
            <a:r>
              <a:rPr lang="en-US" altLang="zh-CN" sz="2400" b="1">
                <a:latin typeface="Times New Roman" panose="02020603050405020304" pitchFamily="18" charset="0"/>
                <a:ea typeface="楷体_GB2312" pitchFamily="49" charset="-122"/>
              </a:rPr>
              <a:t>N</a:t>
            </a:r>
            <a:r>
              <a:rPr lang="en-US" altLang="zh-CN" sz="2400" b="1" baseline="-30000">
                <a:latin typeface="Times New Roman" panose="02020603050405020304" pitchFamily="18" charset="0"/>
                <a:ea typeface="楷体_GB2312" pitchFamily="49" charset="-122"/>
              </a:rPr>
              <a:t>0</a:t>
            </a:r>
            <a:r>
              <a:rPr lang="zh-CN" altLang="en-US" sz="2400" b="1">
                <a:latin typeface="Times New Roman" panose="02020603050405020304" pitchFamily="18" charset="0"/>
                <a:ea typeface="楷体_GB2312" pitchFamily="49" charset="-122"/>
              </a:rPr>
              <a:t>和</a:t>
            </a:r>
            <a:r>
              <a:rPr lang="en-US" altLang="zh-CN" sz="2400" b="1">
                <a:latin typeface="Times New Roman" panose="02020603050405020304" pitchFamily="18" charset="0"/>
                <a:ea typeface="楷体_GB2312" pitchFamily="49" charset="-122"/>
              </a:rPr>
              <a:t>e</a:t>
            </a:r>
            <a:r>
              <a:rPr lang="zh-CN" altLang="en-US" sz="2400" b="1">
                <a:latin typeface="Times New Roman" panose="02020603050405020304" pitchFamily="18" charset="0"/>
                <a:ea typeface="楷体_GB2312" pitchFamily="49" charset="-122"/>
              </a:rPr>
              <a:t>测量到这样精确的水平。</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普朗克常数在</a:t>
            </a:r>
            <a:r>
              <a:rPr lang="en-US" altLang="zh-CN" sz="2400" b="1">
                <a:latin typeface="Times New Roman" panose="02020603050405020304" pitchFamily="18" charset="0"/>
                <a:ea typeface="楷体_GB2312" pitchFamily="49" charset="-122"/>
              </a:rPr>
              <a:t>1986</a:t>
            </a:r>
            <a:r>
              <a:rPr lang="zh-CN" altLang="en-US" sz="2400" b="1">
                <a:latin typeface="Times New Roman" panose="02020603050405020304" pitchFamily="18" charset="0"/>
                <a:ea typeface="楷体_GB2312" pitchFamily="49" charset="-122"/>
              </a:rPr>
              <a:t>年的推荐值为：</a:t>
            </a:r>
          </a:p>
          <a:p>
            <a:pPr algn="just">
              <a:buFont typeface="Wingdings" panose="05000000000000000000" pitchFamily="2" charset="2"/>
              <a:buNone/>
            </a:pPr>
            <a:r>
              <a:rPr lang="zh-CN" altLang="en-US" sz="2400" b="1" i="1">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h</a:t>
            </a:r>
            <a:r>
              <a:rPr lang="en-US" altLang="zh-CN" sz="2800" b="1">
                <a:latin typeface="Times New Roman" panose="02020603050405020304" pitchFamily="18" charset="0"/>
                <a:ea typeface="楷体_GB2312" pitchFamily="49" charset="-122"/>
              </a:rPr>
              <a:t>=6.6260755</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40</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×10</a:t>
            </a:r>
            <a:r>
              <a:rPr lang="en-US" altLang="zh-CN" sz="2800" b="1" baseline="30000">
                <a:latin typeface="Times New Roman" panose="02020603050405020304" pitchFamily="18" charset="0"/>
                <a:ea typeface="楷体_GB2312" pitchFamily="49" charset="-122"/>
              </a:rPr>
              <a:t>-34</a:t>
            </a:r>
            <a:r>
              <a:rPr lang="en-US" altLang="zh-CN" sz="2800" b="1">
                <a:latin typeface="Times New Roman" panose="02020603050405020304" pitchFamily="18" charset="0"/>
                <a:ea typeface="楷体_GB2312" pitchFamily="49" charset="-122"/>
              </a:rPr>
              <a:t>J·S</a:t>
            </a:r>
            <a:r>
              <a:rPr lang="en-US" altLang="zh-CN" sz="2400" b="1">
                <a:latin typeface="Times New Roman" panose="02020603050405020304" pitchFamily="18" charset="0"/>
                <a:ea typeface="楷体_GB2312" pitchFamily="49" charset="-122"/>
              </a:rPr>
              <a:t>                                        </a:t>
            </a:r>
          </a:p>
        </p:txBody>
      </p:sp>
    </p:spTree>
  </p:cSld>
  <p:clrMapOvr>
    <a:masterClrMapping/>
  </p:clrMapOvr>
  <p:transition>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D0083AF3-05F1-4D01-BB5C-50D4500B6D96}"/>
              </a:ext>
            </a:extLst>
          </p:cNvPr>
          <p:cNvSpPr>
            <a:spLocks noChangeArrowheads="1"/>
          </p:cNvSpPr>
          <p:nvPr/>
        </p:nvSpPr>
        <p:spPr bwMode="auto">
          <a:xfrm>
            <a:off x="611188" y="1268413"/>
            <a:ext cx="79216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035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与经典公式不同，当</a:t>
            </a:r>
            <a:r>
              <a:rPr lang="en-US" altLang="zh-CN" b="1">
                <a:latin typeface="Times New Roman" panose="02020603050405020304" pitchFamily="18" charset="0"/>
                <a:ea typeface="楷体_GB2312" pitchFamily="49" charset="-122"/>
              </a:rPr>
              <a:t>v &lt;&lt; c </a:t>
            </a:r>
            <a:r>
              <a:rPr lang="zh-CN" altLang="en-US" b="1">
                <a:latin typeface="Times New Roman" panose="02020603050405020304" pitchFamily="18" charset="0"/>
                <a:ea typeface="楷体_GB2312" pitchFamily="49" charset="-122"/>
              </a:rPr>
              <a:t>，即</a:t>
            </a:r>
            <a:r>
              <a:rPr lang="en-US" altLang="zh-CN" b="1" i="1">
                <a:latin typeface="Tahoma" panose="020B0604030504040204" pitchFamily="34" charset="0"/>
              </a:rPr>
              <a:t>β</a:t>
            </a:r>
            <a:r>
              <a:rPr lang="zh-CN" altLang="en-US" b="1">
                <a:latin typeface="Times New Roman" panose="02020603050405020304" pitchFamily="18" charset="0"/>
                <a:ea typeface="楷体_GB2312" pitchFamily="49" charset="-122"/>
              </a:rPr>
              <a:t>很小时，对上式右边第一项作级数展开，且略去高阶无穷小量，就得到了动能的经典表述形式。</a:t>
            </a:r>
          </a:p>
          <a:p>
            <a:pPr algn="just" eaLnBrk="0" hangingPunct="0"/>
            <a:r>
              <a:rPr lang="zh-CN" altLang="en-US" b="1">
                <a:latin typeface="Times New Roman" panose="02020603050405020304" pitchFamily="18" charset="0"/>
                <a:ea typeface="楷体_GB2312" pitchFamily="49" charset="-122"/>
              </a:rPr>
              <a:t>    下面将用相对论对圆周轨道进行修正。让我们从能量角度看，能量可写成动能与势能之和，即</a:t>
            </a:r>
          </a:p>
        </p:txBody>
      </p:sp>
      <p:graphicFrame>
        <p:nvGraphicFramePr>
          <p:cNvPr id="290819" name="Object 3">
            <a:extLst>
              <a:ext uri="{FF2B5EF4-FFF2-40B4-BE49-F238E27FC236}">
                <a16:creationId xmlns:a16="http://schemas.microsoft.com/office/drawing/2014/main" id="{B351907D-272A-418C-A8D2-5392232BCC95}"/>
              </a:ext>
            </a:extLst>
          </p:cNvPr>
          <p:cNvGraphicFramePr>
            <a:graphicFrameLocks noChangeAspect="1"/>
          </p:cNvGraphicFramePr>
          <p:nvPr/>
        </p:nvGraphicFramePr>
        <p:xfrm>
          <a:off x="1187450" y="3357563"/>
          <a:ext cx="3419475" cy="868362"/>
        </p:xfrm>
        <a:graphic>
          <a:graphicData uri="http://schemas.openxmlformats.org/presentationml/2006/ole">
            <mc:AlternateContent xmlns:mc="http://schemas.openxmlformats.org/markup-compatibility/2006">
              <mc:Choice xmlns:v="urn:schemas-microsoft-com:vml" Requires="v">
                <p:oleObj spid="_x0000_s290823" name="公式" r:id="rId3" imgW="2730240" imgH="685800" progId="Equation.3">
                  <p:embed/>
                </p:oleObj>
              </mc:Choice>
              <mc:Fallback>
                <p:oleObj name="公式" r:id="rId3" imgW="2730240" imgH="685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357563"/>
                        <a:ext cx="3419475" cy="868362"/>
                      </a:xfrm>
                      <a:prstGeom prst="rect">
                        <a:avLst/>
                      </a:prstGeom>
                      <a:solidFill>
                        <a:srgbClr val="FFFF99"/>
                      </a:solidFill>
                    </p:spPr>
                  </p:pic>
                </p:oleObj>
              </mc:Fallback>
            </mc:AlternateContent>
          </a:graphicData>
        </a:graphic>
      </p:graphicFrame>
      <p:sp>
        <p:nvSpPr>
          <p:cNvPr id="290820" name="Rectangle 4">
            <a:extLst>
              <a:ext uri="{FF2B5EF4-FFF2-40B4-BE49-F238E27FC236}">
                <a16:creationId xmlns:a16="http://schemas.microsoft.com/office/drawing/2014/main" id="{8F6438CE-1EF5-4704-8C21-37E3DD7C2E35}"/>
              </a:ext>
            </a:extLst>
          </p:cNvPr>
          <p:cNvSpPr>
            <a:spLocks noChangeArrowheads="1"/>
          </p:cNvSpPr>
          <p:nvPr/>
        </p:nvSpPr>
        <p:spPr bwMode="auto">
          <a:xfrm>
            <a:off x="611188" y="4365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根据类氢离子的玻尔理论上式可以写为</a:t>
            </a:r>
          </a:p>
        </p:txBody>
      </p:sp>
      <p:graphicFrame>
        <p:nvGraphicFramePr>
          <p:cNvPr id="290822" name="Object 6">
            <a:extLst>
              <a:ext uri="{FF2B5EF4-FFF2-40B4-BE49-F238E27FC236}">
                <a16:creationId xmlns:a16="http://schemas.microsoft.com/office/drawing/2014/main" id="{060E2AAE-A969-4AD8-B8FD-AA9E1328693E}"/>
              </a:ext>
            </a:extLst>
          </p:cNvPr>
          <p:cNvGraphicFramePr>
            <a:graphicFrameLocks noChangeAspect="1"/>
          </p:cNvGraphicFramePr>
          <p:nvPr/>
        </p:nvGraphicFramePr>
        <p:xfrm>
          <a:off x="1116013" y="4941888"/>
          <a:ext cx="6762750" cy="1674812"/>
        </p:xfrm>
        <a:graphic>
          <a:graphicData uri="http://schemas.openxmlformats.org/presentationml/2006/ole">
            <mc:AlternateContent xmlns:mc="http://schemas.openxmlformats.org/markup-compatibility/2006">
              <mc:Choice xmlns:v="urn:schemas-microsoft-com:vml" Requires="v">
                <p:oleObj spid="_x0000_s290824" name="公式" r:id="rId5" imgW="6057720" imgH="1485720" progId="Equation.3">
                  <p:embed/>
                </p:oleObj>
              </mc:Choice>
              <mc:Fallback>
                <p:oleObj name="公式" r:id="rId5" imgW="6057720" imgH="14857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941888"/>
                        <a:ext cx="6762750" cy="1674812"/>
                      </a:xfrm>
                      <a:prstGeom prst="rect">
                        <a:avLst/>
                      </a:prstGeom>
                      <a:solidFill>
                        <a:srgbClr val="FFCC99"/>
                      </a:solidFill>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843" name="Object 3">
            <a:extLst>
              <a:ext uri="{FF2B5EF4-FFF2-40B4-BE49-F238E27FC236}">
                <a16:creationId xmlns:a16="http://schemas.microsoft.com/office/drawing/2014/main" id="{EA56512E-B5AF-4850-B5C1-72BA9F5C1354}"/>
              </a:ext>
            </a:extLst>
          </p:cNvPr>
          <p:cNvGraphicFramePr>
            <a:graphicFrameLocks noChangeAspect="1"/>
          </p:cNvGraphicFramePr>
          <p:nvPr/>
        </p:nvGraphicFramePr>
        <p:xfrm>
          <a:off x="1476375" y="1484313"/>
          <a:ext cx="5618163" cy="2074862"/>
        </p:xfrm>
        <a:graphic>
          <a:graphicData uri="http://schemas.openxmlformats.org/presentationml/2006/ole">
            <mc:AlternateContent xmlns:mc="http://schemas.openxmlformats.org/markup-compatibility/2006">
              <mc:Choice xmlns:v="urn:schemas-microsoft-com:vml" Requires="v">
                <p:oleObj spid="_x0000_s291845" name="公式" r:id="rId3" imgW="5333760" imgH="1968480" progId="Equation.3">
                  <p:embed/>
                </p:oleObj>
              </mc:Choice>
              <mc:Fallback>
                <p:oleObj name="公式" r:id="rId3" imgW="5333760" imgH="1968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84313"/>
                        <a:ext cx="5618163" cy="2074862"/>
                      </a:xfrm>
                      <a:prstGeom prst="rect">
                        <a:avLst/>
                      </a:prstGeom>
                      <a:solidFill>
                        <a:srgbClr val="FFCC99"/>
                      </a:solidFill>
                    </p:spPr>
                  </p:pic>
                </p:oleObj>
              </mc:Fallback>
            </mc:AlternateContent>
          </a:graphicData>
        </a:graphic>
      </p:graphicFrame>
      <p:sp>
        <p:nvSpPr>
          <p:cNvPr id="291844" name="Rectangle 4">
            <a:extLst>
              <a:ext uri="{FF2B5EF4-FFF2-40B4-BE49-F238E27FC236}">
                <a16:creationId xmlns:a16="http://schemas.microsoft.com/office/drawing/2014/main" id="{592DAA3E-EBEE-4750-908F-26651996CE9A}"/>
              </a:ext>
            </a:extLst>
          </p:cNvPr>
          <p:cNvSpPr>
            <a:spLocks noChangeArrowheads="1"/>
          </p:cNvSpPr>
          <p:nvPr/>
        </p:nvSpPr>
        <p:spPr bwMode="auto">
          <a:xfrm>
            <a:off x="684213" y="3933825"/>
            <a:ext cx="8153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在上面的简单推导过程中，我们不难看出相对论效应是如何被考虑进去的。显而易见，上式中第一项就是玻尔理论原来给出的，第二基则是考虑了相对论效应后增加的修正项。虽然这一简单推导只对圆轨道才成立，但是，它已包含了相对论修正引起的主要效果。</a:t>
            </a:r>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D8622C1B-E1C5-421E-8B4D-C358E442F24A}"/>
              </a:ext>
            </a:extLst>
          </p:cNvPr>
          <p:cNvSpPr>
            <a:spLocks noChangeArrowheads="1"/>
          </p:cNvSpPr>
          <p:nvPr/>
        </p:nvSpPr>
        <p:spPr bwMode="auto">
          <a:xfrm>
            <a:off x="684213" y="1484313"/>
            <a:ext cx="8064500"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值得指出，在作上述展开时，认为</a:t>
            </a:r>
            <a:r>
              <a:rPr lang="en-US" altLang="zh-CN" b="1">
                <a:latin typeface="Times New Roman" panose="02020603050405020304" pitchFamily="18" charset="0"/>
                <a:ea typeface="楷体_GB2312" pitchFamily="49" charset="-122"/>
              </a:rPr>
              <a:t>β&lt;&lt; 1</a:t>
            </a:r>
            <a:r>
              <a:rPr lang="zh-CN" altLang="en-US" b="1">
                <a:latin typeface="Times New Roman" panose="02020603050405020304" pitchFamily="18" charset="0"/>
                <a:ea typeface="楷体_GB2312" pitchFamily="49" charset="-122"/>
              </a:rPr>
              <a:t>，至少是</a:t>
            </a:r>
            <a:r>
              <a:rPr lang="en-US" altLang="zh-CN" b="1">
                <a:latin typeface="Times New Roman" panose="02020603050405020304" pitchFamily="18" charset="0"/>
                <a:ea typeface="楷体_GB2312" pitchFamily="49" charset="-122"/>
              </a:rPr>
              <a:t>β&lt;1</a:t>
            </a:r>
            <a:r>
              <a:rPr lang="zh-CN" altLang="en-US" b="1">
                <a:latin typeface="Times New Roman" panose="02020603050405020304" pitchFamily="18" charset="0"/>
                <a:ea typeface="楷体_GB2312" pitchFamily="49" charset="-122"/>
              </a:rPr>
              <a:t>，那么当</a:t>
            </a:r>
            <a:r>
              <a:rPr lang="en-US" altLang="zh-CN" b="1">
                <a:latin typeface="Times New Roman" panose="02020603050405020304" pitchFamily="18" charset="0"/>
                <a:ea typeface="楷体_GB2312" pitchFamily="49" charset="-122"/>
              </a:rPr>
              <a:t>β=αZ/n&gt;1</a:t>
            </a:r>
            <a:r>
              <a:rPr lang="zh-CN" altLang="en-US" b="1">
                <a:latin typeface="Times New Roman" panose="02020603050405020304" pitchFamily="18" charset="0"/>
                <a:ea typeface="楷体_GB2312" pitchFamily="49" charset="-122"/>
              </a:rPr>
              <a:t>，即在</a:t>
            </a:r>
            <a:r>
              <a:rPr lang="en-US" altLang="zh-CN" b="1">
                <a:latin typeface="Times New Roman" panose="02020603050405020304" pitchFamily="18" charset="0"/>
                <a:ea typeface="楷体_GB2312" pitchFamily="49" charset="-122"/>
              </a:rPr>
              <a:t>n=1</a:t>
            </a:r>
            <a:r>
              <a:rPr lang="zh-CN" altLang="en-US" b="1">
                <a:latin typeface="Times New Roman" panose="02020603050405020304" pitchFamily="18" charset="0"/>
                <a:ea typeface="楷体_GB2312" pitchFamily="49" charset="-122"/>
              </a:rPr>
              <a:t>，而</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137</a:t>
            </a:r>
            <a:r>
              <a:rPr lang="zh-CN" altLang="en-US" b="1">
                <a:latin typeface="Times New Roman" panose="02020603050405020304" pitchFamily="18" charset="0"/>
                <a:ea typeface="楷体_GB2312" pitchFamily="49" charset="-122"/>
              </a:rPr>
              <a:t>时会出现什么情况呢？尽管目前还没有出现这个问题，因实际上现在人工能制造的最重的核素还只是</a:t>
            </a:r>
            <a:r>
              <a:rPr lang="en-US" altLang="zh-CN" b="1">
                <a:latin typeface="Times New Roman" panose="02020603050405020304" pitchFamily="18" charset="0"/>
                <a:ea typeface="楷体_GB2312" pitchFamily="49" charset="-122"/>
              </a:rPr>
              <a:t>Z=114</a:t>
            </a:r>
            <a:r>
              <a:rPr lang="zh-CN" altLang="en-US" b="1">
                <a:latin typeface="Times New Roman" panose="02020603050405020304" pitchFamily="18" charset="0"/>
                <a:ea typeface="楷体_GB2312" pitchFamily="49" charset="-122"/>
              </a:rPr>
              <a:t>，并且，在考虑了核的大小而作出理论修正后表明，在</a:t>
            </a:r>
            <a:r>
              <a:rPr lang="en-US" altLang="zh-CN" b="1">
                <a:latin typeface="Times New Roman" panose="02020603050405020304" pitchFamily="18" charset="0"/>
                <a:ea typeface="楷体_GB2312" pitchFamily="49" charset="-122"/>
              </a:rPr>
              <a:t>Z&lt;172 </a:t>
            </a:r>
            <a:r>
              <a:rPr lang="zh-CN" altLang="en-US" b="1">
                <a:latin typeface="Times New Roman" panose="02020603050405020304" pitchFamily="18" charset="0"/>
                <a:ea typeface="楷体_GB2312" pitchFamily="49" charset="-122"/>
              </a:rPr>
              <a:t>时，还不会出现</a:t>
            </a:r>
            <a:r>
              <a:rPr lang="en-US" altLang="zh-CN" b="1">
                <a:latin typeface="Times New Roman" panose="02020603050405020304" pitchFamily="18" charset="0"/>
                <a:ea typeface="楷体_GB2312" pitchFamily="49" charset="-122"/>
              </a:rPr>
              <a:t>β&gt;1</a:t>
            </a:r>
            <a:r>
              <a:rPr lang="zh-CN" altLang="en-US" b="1">
                <a:latin typeface="Times New Roman" panose="02020603050405020304" pitchFamily="18" charset="0"/>
                <a:ea typeface="楷体_GB2312" pitchFamily="49" charset="-122"/>
              </a:rPr>
              <a:t>的情况。但是，重离子加速器将有可能制造</a:t>
            </a:r>
            <a:r>
              <a:rPr lang="en-US" altLang="zh-CN" b="1">
                <a:latin typeface="Times New Roman" panose="02020603050405020304" pitchFamily="18" charset="0"/>
                <a:ea typeface="楷体_GB2312" pitchFamily="49" charset="-122"/>
              </a:rPr>
              <a:t>Z=184</a:t>
            </a:r>
            <a:r>
              <a:rPr lang="zh-CN" altLang="en-US" b="1">
                <a:latin typeface="Times New Roman" panose="02020603050405020304" pitchFamily="18" charset="0"/>
                <a:ea typeface="楷体_GB2312" pitchFamily="49" charset="-122"/>
              </a:rPr>
              <a:t>的原子核，一旦这个尝试成功，将会给我们带来什么影响？那时，对今天的理论又能作出什么样的裁决呢？这正是当前在原子物理中的一个活跃的研究领域。</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251833ED-4576-40F0-9E5C-819B9DA2E3C1}"/>
              </a:ext>
            </a:extLst>
          </p:cNvPr>
          <p:cNvSpPr>
            <a:spLocks noGrp="1" noChangeArrowheads="1"/>
          </p:cNvSpPr>
          <p:nvPr>
            <p:ph type="title"/>
          </p:nvPr>
        </p:nvSpPr>
        <p:spPr>
          <a:xfrm>
            <a:off x="1042988" y="1052513"/>
            <a:ext cx="7772400" cy="609600"/>
          </a:xfrm>
        </p:spPr>
        <p:txBody>
          <a:bodyPr/>
          <a:lstStyle/>
          <a:p>
            <a:r>
              <a:rPr lang="zh-CN" altLang="en-US" sz="2800" b="1">
                <a:ea typeface="楷体_GB2312" pitchFamily="49" charset="-122"/>
              </a:rPr>
              <a:t>③相对论对椭圆轨道的修正</a:t>
            </a:r>
            <a:r>
              <a:rPr lang="zh-CN" altLang="en-US" sz="2400" b="1"/>
              <a:t> </a:t>
            </a:r>
          </a:p>
        </p:txBody>
      </p:sp>
      <p:sp>
        <p:nvSpPr>
          <p:cNvPr id="293891" name="Rectangle 3">
            <a:extLst>
              <a:ext uri="{FF2B5EF4-FFF2-40B4-BE49-F238E27FC236}">
                <a16:creationId xmlns:a16="http://schemas.microsoft.com/office/drawing/2014/main" id="{EE942839-29F2-43C7-AB28-DD76582F8700}"/>
              </a:ext>
            </a:extLst>
          </p:cNvPr>
          <p:cNvSpPr>
            <a:spLocks noChangeArrowheads="1"/>
          </p:cNvSpPr>
          <p:nvPr/>
        </p:nvSpPr>
        <p:spPr bwMode="auto">
          <a:xfrm>
            <a:off x="468313" y="1695450"/>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Arial Unicode MS" pitchFamily="34" charset="-122"/>
                <a:ea typeface="楷体_GB2312" pitchFamily="49" charset="-122"/>
              </a:rPr>
              <a:t>    将相对论对圆周轨道的修正推广到椭圆轨道，可以得到体系的能量表达式</a:t>
            </a:r>
            <a:endParaRPr lang="zh-CN" altLang="en-US" b="1">
              <a:latin typeface="Times New Roman" panose="02020603050405020304" pitchFamily="18" charset="0"/>
              <a:ea typeface="楷体_GB2312" pitchFamily="49" charset="-122"/>
            </a:endParaRPr>
          </a:p>
        </p:txBody>
      </p:sp>
      <p:graphicFrame>
        <p:nvGraphicFramePr>
          <p:cNvPr id="293893" name="Object 5">
            <a:extLst>
              <a:ext uri="{FF2B5EF4-FFF2-40B4-BE49-F238E27FC236}">
                <a16:creationId xmlns:a16="http://schemas.microsoft.com/office/drawing/2014/main" id="{A0AF6AF9-DBDE-489C-A0A9-77919EBB7A8B}"/>
              </a:ext>
            </a:extLst>
          </p:cNvPr>
          <p:cNvGraphicFramePr>
            <a:graphicFrameLocks noChangeAspect="1"/>
          </p:cNvGraphicFramePr>
          <p:nvPr/>
        </p:nvGraphicFramePr>
        <p:xfrm>
          <a:off x="755650" y="2565400"/>
          <a:ext cx="7959725" cy="901700"/>
        </p:xfrm>
        <a:graphic>
          <a:graphicData uri="http://schemas.openxmlformats.org/presentationml/2006/ole">
            <mc:AlternateContent xmlns:mc="http://schemas.openxmlformats.org/markup-compatibility/2006">
              <mc:Choice xmlns:v="urn:schemas-microsoft-com:vml" Requires="v">
                <p:oleObj spid="_x0000_s293895" name="公式" r:id="rId3" imgW="7048440" imgH="799920" progId="Equation.3">
                  <p:embed/>
                </p:oleObj>
              </mc:Choice>
              <mc:Fallback>
                <p:oleObj name="公式" r:id="rId3" imgW="7048440" imgH="799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565400"/>
                        <a:ext cx="7959725" cy="901700"/>
                      </a:xfrm>
                      <a:prstGeom prst="rect">
                        <a:avLst/>
                      </a:prstGeom>
                      <a:solidFill>
                        <a:srgbClr val="FF99CC"/>
                      </a:solidFill>
                    </p:spPr>
                  </p:pic>
                </p:oleObj>
              </mc:Fallback>
            </mc:AlternateContent>
          </a:graphicData>
        </a:graphic>
      </p:graphicFrame>
      <p:sp>
        <p:nvSpPr>
          <p:cNvPr id="293894" name="Rectangle 6">
            <a:extLst>
              <a:ext uri="{FF2B5EF4-FFF2-40B4-BE49-F238E27FC236}">
                <a16:creationId xmlns:a16="http://schemas.microsoft.com/office/drawing/2014/main" id="{0F601DC2-19E3-42D4-9B3D-47FFA188470A}"/>
              </a:ext>
            </a:extLst>
          </p:cNvPr>
          <p:cNvSpPr>
            <a:spLocks noChangeArrowheads="1"/>
          </p:cNvSpPr>
          <p:nvPr/>
        </p:nvSpPr>
        <p:spPr bwMode="auto">
          <a:xfrm>
            <a:off x="468313" y="3644900"/>
            <a:ext cx="8424862"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此式中第一项就是玻尔理论的结果，第二项起则是相对论效应的修正。显然，对同一</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不同</a:t>
            </a:r>
            <a:r>
              <a:rPr lang="en-US" altLang="zh-CN" b="1" i="1">
                <a:latin typeface="Times New Roman" panose="02020603050405020304" pitchFamily="18" charset="0"/>
                <a:ea typeface="楷体_GB2312" pitchFamily="49" charset="-122"/>
              </a:rPr>
              <a:t>n</a:t>
            </a:r>
            <a:r>
              <a:rPr lang="en-US" altLang="zh-CN" b="1" i="1" baseline="-2000">
                <a:latin typeface="Times New Roman" panose="02020603050405020304" pitchFamily="18" charset="0"/>
                <a:ea typeface="楷体_GB2312" pitchFamily="49" charset="-122"/>
              </a:rPr>
              <a:t>φ</a:t>
            </a:r>
            <a:r>
              <a:rPr lang="zh-CN" altLang="en-US" b="1">
                <a:latin typeface="Times New Roman" panose="02020603050405020304" pitchFamily="18" charset="0"/>
                <a:ea typeface="楷体_GB2312" pitchFamily="49" charset="-122"/>
              </a:rPr>
              <a:t>，第二项的数值是不同的。由此可见，同一</a:t>
            </a:r>
            <a:r>
              <a:rPr lang="en-US" altLang="zh-CN" b="1" i="1">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而</a:t>
            </a:r>
            <a:r>
              <a:rPr lang="en-US" altLang="zh-CN" b="1">
                <a:latin typeface="Times New Roman" panose="02020603050405020304" pitchFamily="18" charset="0"/>
                <a:ea typeface="楷体_GB2312" pitchFamily="49" charset="-122"/>
              </a:rPr>
              <a:t>n</a:t>
            </a:r>
            <a:r>
              <a:rPr lang="en-US" altLang="zh-CN" b="1" i="1" baseline="-2000">
                <a:latin typeface="Times New Roman" panose="02020603050405020304" pitchFamily="18" charset="0"/>
                <a:ea typeface="楷体_GB2312" pitchFamily="49" charset="-122"/>
              </a:rPr>
              <a:t>φ</a:t>
            </a:r>
            <a:r>
              <a:rPr lang="zh-CN" altLang="en-US" b="1">
                <a:latin typeface="Times New Roman" panose="02020603050405020304" pitchFamily="18" charset="0"/>
                <a:ea typeface="楷体_GB2312" pitchFamily="49" charset="-122"/>
              </a:rPr>
              <a:t>不同的那些轨道运动具有不同的能量。这样，原来的能级简并在考虑了相对论修正后就消除了。不过，第二项代表的数值比第一项小得多，所以分裂的能级只有微小的差别。这个差别被称为能级的精细结构，与它相联系的常数</a:t>
            </a:r>
            <a:r>
              <a:rPr lang="en-US" altLang="zh-CN" b="1">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称为精细结构常数。索末菲的功绩之一就是引入了这一十分重要的常数。</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47B7FB07-0A59-420A-B23D-493062B0BB96}"/>
              </a:ext>
            </a:extLst>
          </p:cNvPr>
          <p:cNvSpPr>
            <a:spLocks noChangeArrowheads="1"/>
          </p:cNvSpPr>
          <p:nvPr/>
        </p:nvSpPr>
        <p:spPr bwMode="auto">
          <a:xfrm>
            <a:off x="539750" y="1076325"/>
            <a:ext cx="86042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latin typeface="Times New Roman" panose="02020603050405020304" pitchFamily="18" charset="0"/>
                <a:ea typeface="楷体_GB2312" pitchFamily="49" charset="-122"/>
              </a:rPr>
              <a:t>         C.</a:t>
            </a:r>
            <a:r>
              <a:rPr lang="zh-CN" altLang="en-US" sz="2800" b="1">
                <a:latin typeface="Times New Roman" panose="02020603050405020304" pitchFamily="18" charset="0"/>
                <a:ea typeface="楷体_GB2312" pitchFamily="49" charset="-122"/>
              </a:rPr>
              <a:t>量子数的变化</a:t>
            </a:r>
          </a:p>
          <a:p>
            <a:pPr algn="just"/>
            <a:endParaRPr lang="zh-CN" altLang="en-US" sz="2800"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如果利用量子力学严格地进行上面的推导，则上式应为</a:t>
            </a:r>
          </a:p>
        </p:txBody>
      </p:sp>
      <p:graphicFrame>
        <p:nvGraphicFramePr>
          <p:cNvPr id="294916" name="Object 4">
            <a:extLst>
              <a:ext uri="{FF2B5EF4-FFF2-40B4-BE49-F238E27FC236}">
                <a16:creationId xmlns:a16="http://schemas.microsoft.com/office/drawing/2014/main" id="{756ED9E0-2A29-494E-AA49-279B2AC14786}"/>
              </a:ext>
            </a:extLst>
          </p:cNvPr>
          <p:cNvGraphicFramePr>
            <a:graphicFrameLocks noChangeAspect="1"/>
          </p:cNvGraphicFramePr>
          <p:nvPr/>
        </p:nvGraphicFramePr>
        <p:xfrm>
          <a:off x="611188" y="2636838"/>
          <a:ext cx="8170862" cy="1355725"/>
        </p:xfrm>
        <a:graphic>
          <a:graphicData uri="http://schemas.openxmlformats.org/presentationml/2006/ole">
            <mc:AlternateContent xmlns:mc="http://schemas.openxmlformats.org/markup-compatibility/2006">
              <mc:Choice xmlns:v="urn:schemas-microsoft-com:vml" Requires="v">
                <p:oleObj spid="_x0000_s294921" name="公式" r:id="rId3" imgW="7302240" imgH="1206360" progId="Equation.3">
                  <p:embed/>
                </p:oleObj>
              </mc:Choice>
              <mc:Fallback>
                <p:oleObj name="公式" r:id="rId3" imgW="7302240" imgH="12063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36838"/>
                        <a:ext cx="8170862" cy="1355725"/>
                      </a:xfrm>
                      <a:prstGeom prst="rect">
                        <a:avLst/>
                      </a:prstGeom>
                      <a:solidFill>
                        <a:srgbClr val="CCFFFF"/>
                      </a:solidFill>
                    </p:spPr>
                  </p:pic>
                </p:oleObj>
              </mc:Fallback>
            </mc:AlternateContent>
          </a:graphicData>
        </a:graphic>
      </p:graphicFrame>
      <p:sp>
        <p:nvSpPr>
          <p:cNvPr id="294917" name="Rectangle 5">
            <a:extLst>
              <a:ext uri="{FF2B5EF4-FFF2-40B4-BE49-F238E27FC236}">
                <a16:creationId xmlns:a16="http://schemas.microsoft.com/office/drawing/2014/main" id="{EB77C8E0-9EF5-4E9D-8DA4-BF2674B3F841}"/>
              </a:ext>
            </a:extLst>
          </p:cNvPr>
          <p:cNvSpPr>
            <a:spLocks noChangeArrowheads="1"/>
          </p:cNvSpPr>
          <p:nvPr/>
        </p:nvSpPr>
        <p:spPr bwMode="auto">
          <a:xfrm>
            <a:off x="539750" y="4352925"/>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其中用     代替</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φ</a:t>
            </a:r>
            <a:r>
              <a:rPr lang="zh-CN" altLang="en-US" b="1">
                <a:latin typeface="Times New Roman" panose="02020603050405020304" pitchFamily="18" charset="0"/>
                <a:ea typeface="楷体_GB2312" pitchFamily="49" charset="-122"/>
              </a:rPr>
              <a:t>，表示核外电子轨道运动角动量量子数，其取值范围有所变化， </a:t>
            </a:r>
          </a:p>
        </p:txBody>
      </p:sp>
      <p:graphicFrame>
        <p:nvGraphicFramePr>
          <p:cNvPr id="294918" name="Object 6">
            <a:extLst>
              <a:ext uri="{FF2B5EF4-FFF2-40B4-BE49-F238E27FC236}">
                <a16:creationId xmlns:a16="http://schemas.microsoft.com/office/drawing/2014/main" id="{4A0D3BDC-F3C1-4A6D-8E88-CF73D627D5EB}"/>
              </a:ext>
            </a:extLst>
          </p:cNvPr>
          <p:cNvGraphicFramePr>
            <a:graphicFrameLocks noChangeAspect="1"/>
          </p:cNvGraphicFramePr>
          <p:nvPr/>
        </p:nvGraphicFramePr>
        <p:xfrm>
          <a:off x="1619250" y="4365625"/>
          <a:ext cx="269875" cy="431800"/>
        </p:xfrm>
        <a:graphic>
          <a:graphicData uri="http://schemas.openxmlformats.org/presentationml/2006/ole">
            <mc:AlternateContent xmlns:mc="http://schemas.openxmlformats.org/markup-compatibility/2006">
              <mc:Choice xmlns:v="urn:schemas-microsoft-com:vml" Requires="v">
                <p:oleObj spid="_x0000_s294922" r:id="rId5" imgW="139700" imgH="228600" progId="Equation.3">
                  <p:embed/>
                </p:oleObj>
              </mc:Choice>
              <mc:Fallback>
                <p:oleObj r:id="rId5" imgW="1397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365625"/>
                        <a:ext cx="269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20" name="Object 8">
            <a:extLst>
              <a:ext uri="{FF2B5EF4-FFF2-40B4-BE49-F238E27FC236}">
                <a16:creationId xmlns:a16="http://schemas.microsoft.com/office/drawing/2014/main" id="{EDFB4C20-4326-47BF-84B3-3288B626C31F}"/>
              </a:ext>
            </a:extLst>
          </p:cNvPr>
          <p:cNvGraphicFramePr>
            <a:graphicFrameLocks noChangeAspect="1"/>
          </p:cNvGraphicFramePr>
          <p:nvPr/>
        </p:nvGraphicFramePr>
        <p:xfrm>
          <a:off x="827088" y="5300663"/>
          <a:ext cx="6731000" cy="1046162"/>
        </p:xfrm>
        <a:graphic>
          <a:graphicData uri="http://schemas.openxmlformats.org/presentationml/2006/ole">
            <mc:AlternateContent xmlns:mc="http://schemas.openxmlformats.org/markup-compatibility/2006">
              <mc:Choice xmlns:v="urn:schemas-microsoft-com:vml" Requires="v">
                <p:oleObj spid="_x0000_s294923" name="公式" r:id="rId7" imgW="5092560" imgH="799920" progId="Equation.3">
                  <p:embed/>
                </p:oleObj>
              </mc:Choice>
              <mc:Fallback>
                <p:oleObj name="公式" r:id="rId7" imgW="5092560" imgH="79992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300663"/>
                        <a:ext cx="6731000" cy="1046162"/>
                      </a:xfrm>
                      <a:prstGeom prst="rect">
                        <a:avLst/>
                      </a:prstGeom>
                      <a:solidFill>
                        <a:srgbClr val="FFCC99"/>
                      </a:solidFill>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7" name="Rectangle 11">
            <a:extLst>
              <a:ext uri="{FF2B5EF4-FFF2-40B4-BE49-F238E27FC236}">
                <a16:creationId xmlns:a16="http://schemas.microsoft.com/office/drawing/2014/main" id="{71A4F970-6931-4F42-9415-D864F10AC7E7}"/>
              </a:ext>
            </a:extLst>
          </p:cNvPr>
          <p:cNvSpPr>
            <a:spLocks noChangeArrowheads="1"/>
          </p:cNvSpPr>
          <p:nvPr/>
        </p:nvSpPr>
        <p:spPr bwMode="auto">
          <a:xfrm>
            <a:off x="611188" y="5518150"/>
            <a:ext cx="8135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en-US" b="1">
                <a:latin typeface="楷体_GB2312" pitchFamily="49" charset="-122"/>
                <a:ea typeface="楷体_GB2312" pitchFamily="49" charset="-122"/>
              </a:rPr>
              <a:t>   </a:t>
            </a:r>
            <a:r>
              <a:rPr lang="zh-CN" altLang="en-US" b="1">
                <a:latin typeface="Times New Roman" panose="02020603050405020304" pitchFamily="18" charset="0"/>
                <a:ea typeface="楷体_GB2312" pitchFamily="49" charset="-122"/>
              </a:rPr>
              <a:t>图中的</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p</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f</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g</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等字母代表     </a:t>
            </a:r>
            <a:r>
              <a:rPr lang="en-US" altLang="zh-CN" b="1">
                <a:latin typeface="Times New Roman" panose="02020603050405020304" pitchFamily="18" charset="0"/>
                <a:ea typeface="楷体_GB2312" pitchFamily="49" charset="-122"/>
              </a:rPr>
              <a:t>=0</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4</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等值。</a:t>
            </a:r>
          </a:p>
        </p:txBody>
      </p:sp>
      <p:sp>
        <p:nvSpPr>
          <p:cNvPr id="295938" name="Rectangle 2">
            <a:extLst>
              <a:ext uri="{FF2B5EF4-FFF2-40B4-BE49-F238E27FC236}">
                <a16:creationId xmlns:a16="http://schemas.microsoft.com/office/drawing/2014/main" id="{AE1768F9-7820-4B35-9298-6333CC7FC6DF}"/>
              </a:ext>
            </a:extLst>
          </p:cNvPr>
          <p:cNvSpPr>
            <a:spLocks noChangeArrowheads="1"/>
          </p:cNvSpPr>
          <p:nvPr/>
        </p:nvSpPr>
        <p:spPr bwMode="auto">
          <a:xfrm>
            <a:off x="611188" y="1341438"/>
            <a:ext cx="82819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其中</a:t>
            </a:r>
            <a:r>
              <a:rPr lang="en-US" altLang="zh-CN" b="1" i="1">
                <a:latin typeface="Times New Roman" panose="02020603050405020304" pitchFamily="18" charset="0"/>
                <a:ea typeface="楷体_GB2312" pitchFamily="49" charset="-122"/>
              </a:rPr>
              <a:t>L</a:t>
            </a:r>
            <a:r>
              <a:rPr lang="en-US" altLang="zh-CN" b="1" i="1" baseline="-30000">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为</a:t>
            </a:r>
            <a:r>
              <a:rPr lang="en-US" altLang="zh-CN" b="1" i="1">
                <a:latin typeface="Times New Roman" panose="02020603050405020304" pitchFamily="18" charset="0"/>
                <a:ea typeface="楷体_GB2312" pitchFamily="49" charset="-122"/>
              </a:rPr>
              <a:t>L</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方向上的投影，  取（</a:t>
            </a:r>
            <a:r>
              <a:rPr lang="en-US" altLang="zh-CN" b="1">
                <a:latin typeface="Times New Roman" panose="02020603050405020304" pitchFamily="18" charset="0"/>
                <a:ea typeface="楷体_GB2312" pitchFamily="49" charset="-122"/>
              </a:rPr>
              <a:t>2   </a:t>
            </a:r>
            <a:r>
              <a:rPr lang="en-US" altLang="zh-CN" b="1">
                <a:latin typeface="Times New Roman" panose="02020603050405020304" pitchFamily="18" charset="0"/>
                <a:ea typeface="楷体_GB2312" pitchFamily="49" charset="-122"/>
                <a:cs typeface="Times New Roman" panose="02020603050405020304" pitchFamily="18" charset="0"/>
              </a:rPr>
              <a:t>+1</a:t>
            </a:r>
            <a:r>
              <a:rPr lang="zh-CN" altLang="en-US" b="1">
                <a:latin typeface="Times New Roman" panose="02020603050405020304" pitchFamily="18" charset="0"/>
                <a:ea typeface="楷体_GB2312" pitchFamily="49" charset="-122"/>
              </a:rPr>
              <a:t>）个值，在量子力学中，一般用量子数组</a:t>
            </a:r>
            <a:r>
              <a:rPr lang="zh-CN" altLang="en-US" b="1" u="sng">
                <a:latin typeface="Times New Roman" panose="02020603050405020304" pitchFamily="18" charset="0"/>
                <a:ea typeface="楷体_GB2312" pitchFamily="49" charset="-122"/>
              </a:rPr>
              <a:t>（</a:t>
            </a:r>
            <a:r>
              <a:rPr lang="en-US" altLang="zh-CN" b="1" i="1" u="sng">
                <a:latin typeface="Times New Roman" panose="02020603050405020304" pitchFamily="18" charset="0"/>
                <a:ea typeface="楷体_GB2312" pitchFamily="49" charset="-122"/>
              </a:rPr>
              <a:t>n</a:t>
            </a:r>
            <a:r>
              <a:rPr lang="zh-CN" altLang="en-US" b="1" u="sng">
                <a:latin typeface="Times New Roman" panose="02020603050405020304" pitchFamily="18" charset="0"/>
                <a:ea typeface="楷体_GB2312" pitchFamily="49" charset="-122"/>
              </a:rPr>
              <a:t>， ，  ）</a:t>
            </a:r>
            <a:r>
              <a:rPr lang="zh-CN" altLang="en-US" b="1">
                <a:latin typeface="Times New Roman" panose="02020603050405020304" pitchFamily="18" charset="0"/>
                <a:ea typeface="楷体_GB2312" pitchFamily="49" charset="-122"/>
              </a:rPr>
              <a:t>表示核外电子的运动状态。</a:t>
            </a:r>
          </a:p>
        </p:txBody>
      </p:sp>
      <p:graphicFrame>
        <p:nvGraphicFramePr>
          <p:cNvPr id="295939" name="Object 3">
            <a:extLst>
              <a:ext uri="{FF2B5EF4-FFF2-40B4-BE49-F238E27FC236}">
                <a16:creationId xmlns:a16="http://schemas.microsoft.com/office/drawing/2014/main" id="{97CF5EDE-67F3-4128-B04F-A47F5685FA4A}"/>
              </a:ext>
            </a:extLst>
          </p:cNvPr>
          <p:cNvGraphicFramePr>
            <a:graphicFrameLocks noChangeAspect="1"/>
          </p:cNvGraphicFramePr>
          <p:nvPr/>
        </p:nvGraphicFramePr>
        <p:xfrm>
          <a:off x="5003800" y="1628775"/>
          <a:ext cx="420688" cy="457200"/>
        </p:xfrm>
        <a:graphic>
          <a:graphicData uri="http://schemas.openxmlformats.org/presentationml/2006/ole">
            <mc:AlternateContent xmlns:mc="http://schemas.openxmlformats.org/markup-compatibility/2006">
              <mc:Choice xmlns:v="urn:schemas-microsoft-com:vml" Requires="v">
                <p:oleObj spid="_x0000_s295949" r:id="rId3" imgW="279279" imgH="291973" progId="Equation.3">
                  <p:embed/>
                </p:oleObj>
              </mc:Choice>
              <mc:Fallback>
                <p:oleObj r:id="rId3" imgW="279279" imgH="29197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628775"/>
                        <a:ext cx="4206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5940" name="Object 4">
            <a:extLst>
              <a:ext uri="{FF2B5EF4-FFF2-40B4-BE49-F238E27FC236}">
                <a16:creationId xmlns:a16="http://schemas.microsoft.com/office/drawing/2014/main" id="{61C21C80-6182-498D-9D95-A3256652AFB6}"/>
              </a:ext>
            </a:extLst>
          </p:cNvPr>
          <p:cNvGraphicFramePr>
            <a:graphicFrameLocks noChangeAspect="1"/>
          </p:cNvGraphicFramePr>
          <p:nvPr/>
        </p:nvGraphicFramePr>
        <p:xfrm>
          <a:off x="1331913" y="3860800"/>
          <a:ext cx="269875" cy="431800"/>
        </p:xfrm>
        <a:graphic>
          <a:graphicData uri="http://schemas.openxmlformats.org/presentationml/2006/ole">
            <mc:AlternateContent xmlns:mc="http://schemas.openxmlformats.org/markup-compatibility/2006">
              <mc:Choice xmlns:v="urn:schemas-microsoft-com:vml" Requires="v">
                <p:oleObj spid="_x0000_s295950" r:id="rId5" imgW="139700" imgH="228600" progId="Equation.3">
                  <p:embed/>
                </p:oleObj>
              </mc:Choice>
              <mc:Fallback>
                <p:oleObj r:id="rId5" imgW="1397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860800"/>
                        <a:ext cx="269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5941" name="Object 5">
            <a:extLst>
              <a:ext uri="{FF2B5EF4-FFF2-40B4-BE49-F238E27FC236}">
                <a16:creationId xmlns:a16="http://schemas.microsoft.com/office/drawing/2014/main" id="{C01418D3-81AD-4FB5-826A-FF04D5FC79D2}"/>
              </a:ext>
            </a:extLst>
          </p:cNvPr>
          <p:cNvGraphicFramePr>
            <a:graphicFrameLocks noChangeAspect="1"/>
          </p:cNvGraphicFramePr>
          <p:nvPr/>
        </p:nvGraphicFramePr>
        <p:xfrm>
          <a:off x="4500563" y="1701800"/>
          <a:ext cx="269875" cy="431800"/>
        </p:xfrm>
        <a:graphic>
          <a:graphicData uri="http://schemas.openxmlformats.org/presentationml/2006/ole">
            <mc:AlternateContent xmlns:mc="http://schemas.openxmlformats.org/markup-compatibility/2006">
              <mc:Choice xmlns:v="urn:schemas-microsoft-com:vml" Requires="v">
                <p:oleObj spid="_x0000_s295951" r:id="rId7" imgW="139700" imgH="228600" progId="Equation.3">
                  <p:embed/>
                </p:oleObj>
              </mc:Choice>
              <mc:Fallback>
                <p:oleObj r:id="rId7" imgW="139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701800"/>
                        <a:ext cx="269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5942" name="Object 6">
            <a:extLst>
              <a:ext uri="{FF2B5EF4-FFF2-40B4-BE49-F238E27FC236}">
                <a16:creationId xmlns:a16="http://schemas.microsoft.com/office/drawing/2014/main" id="{C075C9FF-EDA7-4663-B7D7-0ECA18B3A905}"/>
              </a:ext>
            </a:extLst>
          </p:cNvPr>
          <p:cNvGraphicFramePr>
            <a:graphicFrameLocks noChangeAspect="1"/>
          </p:cNvGraphicFramePr>
          <p:nvPr/>
        </p:nvGraphicFramePr>
        <p:xfrm>
          <a:off x="4572000" y="1341438"/>
          <a:ext cx="420688" cy="457200"/>
        </p:xfrm>
        <a:graphic>
          <a:graphicData uri="http://schemas.openxmlformats.org/presentationml/2006/ole">
            <mc:AlternateContent xmlns:mc="http://schemas.openxmlformats.org/markup-compatibility/2006">
              <mc:Choice xmlns:v="urn:schemas-microsoft-com:vml" Requires="v">
                <p:oleObj spid="_x0000_s295952" r:id="rId8" imgW="279279" imgH="291973" progId="Equation.3">
                  <p:embed/>
                </p:oleObj>
              </mc:Choice>
              <mc:Fallback>
                <p:oleObj r:id="rId8" imgW="279279" imgH="29197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41438"/>
                        <a:ext cx="4206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43" name="Rectangle 7">
            <a:extLst>
              <a:ext uri="{FF2B5EF4-FFF2-40B4-BE49-F238E27FC236}">
                <a16:creationId xmlns:a16="http://schemas.microsoft.com/office/drawing/2014/main" id="{243BDC6D-EB78-4FF6-A319-963B6F640577}"/>
              </a:ext>
            </a:extLst>
          </p:cNvPr>
          <p:cNvSpPr>
            <a:spLocks noChangeArrowheads="1"/>
          </p:cNvSpPr>
          <p:nvPr/>
        </p:nvSpPr>
        <p:spPr bwMode="auto">
          <a:xfrm>
            <a:off x="539750" y="2420938"/>
            <a:ext cx="44846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ea typeface="楷体_GB2312" pitchFamily="49" charset="-122"/>
              </a:rPr>
              <a:t>    按照玻尔</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索末菲理论</a:t>
            </a:r>
            <a:r>
              <a:rPr lang="en-US" altLang="zh-CN" b="1">
                <a:latin typeface="Times New Roman" panose="02020603050405020304" pitchFamily="18" charset="0"/>
                <a:ea typeface="楷体_GB2312" pitchFamily="49" charset="-122"/>
              </a:rPr>
              <a:t>H</a:t>
            </a:r>
            <a:r>
              <a:rPr lang="en-US" altLang="zh-CN" b="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线应为</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到</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的跃迁，</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为三条能级，</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为二条能级，考虑能级跃迁的选择定则</a:t>
            </a:r>
          </a:p>
          <a:p>
            <a:pPr algn="just"/>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，就得到了三条</a:t>
            </a:r>
            <a:r>
              <a:rPr lang="en-US" altLang="zh-CN" b="1">
                <a:latin typeface="Times New Roman" panose="02020603050405020304" pitchFamily="18" charset="0"/>
                <a:ea typeface="楷体_GB2312" pitchFamily="49" charset="-122"/>
              </a:rPr>
              <a:t>Hα</a:t>
            </a:r>
            <a:r>
              <a:rPr lang="zh-CN" altLang="en-US" b="1">
                <a:latin typeface="Times New Roman" panose="02020603050405020304" pitchFamily="18" charset="0"/>
                <a:ea typeface="楷体_GB2312" pitchFamily="49" charset="-122"/>
              </a:rPr>
              <a:t>线，与实验完全符合，但这完全是巧合，有人称索末菲理论是物理学中最值得纪念的失败。</a:t>
            </a:r>
            <a:endParaRPr lang="zh-CN" altLang="en-US"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295944" name="Object 8">
            <a:extLst>
              <a:ext uri="{FF2B5EF4-FFF2-40B4-BE49-F238E27FC236}">
                <a16:creationId xmlns:a16="http://schemas.microsoft.com/office/drawing/2014/main" id="{8E8441A3-618E-43FB-95F3-3DB2BE0CEA60}"/>
              </a:ext>
            </a:extLst>
          </p:cNvPr>
          <p:cNvGraphicFramePr>
            <a:graphicFrameLocks noChangeAspect="1"/>
          </p:cNvGraphicFramePr>
          <p:nvPr/>
        </p:nvGraphicFramePr>
        <p:xfrm>
          <a:off x="5724525" y="1341438"/>
          <a:ext cx="269875" cy="431800"/>
        </p:xfrm>
        <a:graphic>
          <a:graphicData uri="http://schemas.openxmlformats.org/presentationml/2006/ole">
            <mc:AlternateContent xmlns:mc="http://schemas.openxmlformats.org/markup-compatibility/2006">
              <mc:Choice xmlns:v="urn:schemas-microsoft-com:vml" Requires="v">
                <p:oleObj spid="_x0000_s295953" r:id="rId9" imgW="139700" imgH="228600" progId="Equation.3">
                  <p:embed/>
                </p:oleObj>
              </mc:Choice>
              <mc:Fallback>
                <p:oleObj r:id="rId9" imgW="1397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1341438"/>
                        <a:ext cx="269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5945" name="Object 9">
            <a:extLst>
              <a:ext uri="{FF2B5EF4-FFF2-40B4-BE49-F238E27FC236}">
                <a16:creationId xmlns:a16="http://schemas.microsoft.com/office/drawing/2014/main" id="{5FD12B08-A3E4-4849-9B70-3AEBE76647D6}"/>
              </a:ext>
            </a:extLst>
          </p:cNvPr>
          <p:cNvGraphicFramePr>
            <a:graphicFrameLocks noChangeAspect="1"/>
          </p:cNvGraphicFramePr>
          <p:nvPr/>
        </p:nvGraphicFramePr>
        <p:xfrm>
          <a:off x="6227763" y="5518150"/>
          <a:ext cx="269875" cy="431800"/>
        </p:xfrm>
        <a:graphic>
          <a:graphicData uri="http://schemas.openxmlformats.org/presentationml/2006/ole">
            <mc:AlternateContent xmlns:mc="http://schemas.openxmlformats.org/markup-compatibility/2006">
              <mc:Choice xmlns:v="urn:schemas-microsoft-com:vml" Requires="v">
                <p:oleObj spid="_x0000_s295954" r:id="rId10" imgW="139700" imgH="228600" progId="Equation.3">
                  <p:embed/>
                </p:oleObj>
              </mc:Choice>
              <mc:Fallback>
                <p:oleObj r:id="rId10" imgW="13970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5518150"/>
                        <a:ext cx="269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5948" name="Picture 12" descr="222-8">
            <a:extLst>
              <a:ext uri="{FF2B5EF4-FFF2-40B4-BE49-F238E27FC236}">
                <a16:creationId xmlns:a16="http://schemas.microsoft.com/office/drawing/2014/main" id="{C83D31D3-BE99-4191-B7FB-2F887881DC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0063" y="2349500"/>
            <a:ext cx="3563937" cy="2705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23EAFC09-363B-40A2-8B77-ED78FEA36306}"/>
              </a:ext>
            </a:extLst>
          </p:cNvPr>
          <p:cNvSpPr>
            <a:spLocks noChangeArrowheads="1"/>
          </p:cNvSpPr>
          <p:nvPr/>
        </p:nvSpPr>
        <p:spPr bwMode="auto">
          <a:xfrm>
            <a:off x="539750" y="1196975"/>
            <a:ext cx="82804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b="1">
                <a:latin typeface="Times New Roman" panose="02020603050405020304" pitchFamily="18" charset="0"/>
                <a:ea typeface="楷体_GB2312" pitchFamily="49" charset="-122"/>
              </a:rPr>
              <a:t>        玻尔理论已经成功讨论和解释了氢原子和类氢离子的结构和光谱，这里要讨论的是另一类与氢原子类似结构的原子</a:t>
            </a:r>
            <a:r>
              <a:rPr lang="en-US" altLang="zh-CN" b="1">
                <a:latin typeface="Times New Roman" panose="02020603050405020304" pitchFamily="18" charset="0"/>
                <a:ea typeface="楷体_GB2312" pitchFamily="49" charset="-122"/>
              </a:rPr>
              <a:t>——</a:t>
            </a:r>
            <a:r>
              <a:rPr lang="zh-CN" altLang="en-US" b="1">
                <a:solidFill>
                  <a:schemeClr val="hlink"/>
                </a:solidFill>
                <a:latin typeface="Times New Roman" panose="02020603050405020304" pitchFamily="18" charset="0"/>
                <a:ea typeface="楷体_GB2312" pitchFamily="49" charset="-122"/>
              </a:rPr>
              <a:t>碱金属原子</a:t>
            </a:r>
            <a:r>
              <a:rPr lang="zh-CN" altLang="en-US" b="1">
                <a:latin typeface="Times New Roman" panose="02020603050405020304" pitchFamily="18" charset="0"/>
                <a:ea typeface="楷体_GB2312" pitchFamily="49" charset="-122"/>
              </a:rPr>
              <a:t>，</a:t>
            </a:r>
            <a:r>
              <a:rPr lang="zh-CN" altLang="en-US" b="1">
                <a:solidFill>
                  <a:srgbClr val="CC6600"/>
                </a:solidFill>
                <a:latin typeface="Times New Roman" panose="02020603050405020304" pitchFamily="18" charset="0"/>
                <a:ea typeface="楷体_GB2312" pitchFamily="49" charset="-122"/>
              </a:rPr>
              <a:t>包括锂</a:t>
            </a:r>
            <a:r>
              <a:rPr lang="en-US" altLang="zh-CN" b="1">
                <a:solidFill>
                  <a:srgbClr val="CC6600"/>
                </a:solidFill>
                <a:latin typeface="Times New Roman" panose="02020603050405020304" pitchFamily="18" charset="0"/>
                <a:ea typeface="楷体_GB2312" pitchFamily="49" charset="-122"/>
              </a:rPr>
              <a:t>Li</a:t>
            </a:r>
            <a:r>
              <a:rPr lang="zh-CN" altLang="en-US" b="1">
                <a:solidFill>
                  <a:srgbClr val="CC6600"/>
                </a:solidFill>
                <a:latin typeface="Times New Roman" panose="02020603050405020304" pitchFamily="18" charset="0"/>
                <a:ea typeface="楷体_GB2312" pitchFamily="49" charset="-122"/>
              </a:rPr>
              <a:t>、钠</a:t>
            </a:r>
            <a:r>
              <a:rPr lang="en-US" altLang="zh-CN" b="1">
                <a:solidFill>
                  <a:srgbClr val="CC6600"/>
                </a:solidFill>
                <a:latin typeface="Times New Roman" panose="02020603050405020304" pitchFamily="18" charset="0"/>
                <a:ea typeface="楷体_GB2312" pitchFamily="49" charset="-122"/>
              </a:rPr>
              <a:t>Na</a:t>
            </a:r>
            <a:r>
              <a:rPr lang="zh-CN" altLang="en-US" b="1">
                <a:solidFill>
                  <a:srgbClr val="CC6600"/>
                </a:solidFill>
                <a:latin typeface="Times New Roman" panose="02020603050405020304" pitchFamily="18" charset="0"/>
                <a:ea typeface="楷体_GB2312" pitchFamily="49" charset="-122"/>
              </a:rPr>
              <a:t>、钾</a:t>
            </a:r>
            <a:r>
              <a:rPr lang="en-US" altLang="zh-CN" b="1">
                <a:solidFill>
                  <a:srgbClr val="CC6600"/>
                </a:solidFill>
                <a:latin typeface="Times New Roman" panose="02020603050405020304" pitchFamily="18" charset="0"/>
                <a:ea typeface="楷体_GB2312" pitchFamily="49" charset="-122"/>
              </a:rPr>
              <a:t>K</a:t>
            </a:r>
            <a:r>
              <a:rPr lang="zh-CN" altLang="en-US" b="1">
                <a:solidFill>
                  <a:srgbClr val="CC6600"/>
                </a:solidFill>
                <a:latin typeface="Times New Roman" panose="02020603050405020304" pitchFamily="18" charset="0"/>
                <a:ea typeface="楷体_GB2312" pitchFamily="49" charset="-122"/>
              </a:rPr>
              <a:t>、铷</a:t>
            </a:r>
            <a:r>
              <a:rPr lang="en-US" altLang="zh-CN" b="1">
                <a:solidFill>
                  <a:srgbClr val="CC6600"/>
                </a:solidFill>
                <a:latin typeface="Times New Roman" panose="02020603050405020304" pitchFamily="18" charset="0"/>
                <a:ea typeface="楷体_GB2312" pitchFamily="49" charset="-122"/>
              </a:rPr>
              <a:t>Rb</a:t>
            </a:r>
            <a:r>
              <a:rPr lang="zh-CN" altLang="en-US" b="1">
                <a:solidFill>
                  <a:srgbClr val="CC6600"/>
                </a:solidFill>
                <a:latin typeface="Times New Roman" panose="02020603050405020304" pitchFamily="18" charset="0"/>
                <a:ea typeface="楷体_GB2312" pitchFamily="49" charset="-122"/>
              </a:rPr>
              <a:t>、铯</a:t>
            </a:r>
            <a:r>
              <a:rPr lang="en-US" altLang="zh-CN" b="1">
                <a:solidFill>
                  <a:srgbClr val="CC6600"/>
                </a:solidFill>
                <a:latin typeface="Times New Roman" panose="02020603050405020304" pitchFamily="18" charset="0"/>
                <a:ea typeface="楷体_GB2312" pitchFamily="49" charset="-122"/>
              </a:rPr>
              <a:t>Cs</a:t>
            </a:r>
            <a:r>
              <a:rPr lang="zh-CN" altLang="en-US" b="1">
                <a:solidFill>
                  <a:srgbClr val="CC6600"/>
                </a:solidFill>
                <a:latin typeface="Times New Roman" panose="02020603050405020304" pitchFamily="18" charset="0"/>
                <a:ea typeface="楷体_GB2312" pitchFamily="49" charset="-122"/>
              </a:rPr>
              <a:t>和钫</a:t>
            </a:r>
            <a:r>
              <a:rPr lang="en-US" altLang="zh-CN" b="1">
                <a:solidFill>
                  <a:srgbClr val="CC6600"/>
                </a:solidFill>
                <a:latin typeface="Times New Roman" panose="02020603050405020304" pitchFamily="18" charset="0"/>
                <a:ea typeface="楷体_GB2312" pitchFamily="49" charset="-122"/>
              </a:rPr>
              <a:t>Fr</a:t>
            </a:r>
            <a:r>
              <a:rPr lang="zh-CN" altLang="en-US" b="1">
                <a:solidFill>
                  <a:srgbClr val="CC6600"/>
                </a:solidFill>
                <a:latin typeface="Times New Roman" panose="02020603050405020304" pitchFamily="18" charset="0"/>
                <a:ea typeface="楷体_GB2312" pitchFamily="49" charset="-122"/>
              </a:rPr>
              <a:t>，原子序数分别为</a:t>
            </a:r>
            <a:r>
              <a:rPr lang="en-US" altLang="zh-CN" b="1">
                <a:solidFill>
                  <a:srgbClr val="CC6600"/>
                </a:solidFill>
                <a:latin typeface="Times New Roman" panose="02020603050405020304" pitchFamily="18" charset="0"/>
                <a:ea typeface="楷体_GB2312" pitchFamily="49" charset="-122"/>
              </a:rPr>
              <a:t>3</a:t>
            </a:r>
            <a:r>
              <a:rPr lang="zh-CN" altLang="en-US" b="1">
                <a:solidFill>
                  <a:srgbClr val="CC6600"/>
                </a:solidFill>
                <a:latin typeface="Times New Roman" panose="02020603050405020304" pitchFamily="18" charset="0"/>
                <a:ea typeface="楷体_GB2312" pitchFamily="49" charset="-122"/>
              </a:rPr>
              <a:t>、</a:t>
            </a:r>
            <a:r>
              <a:rPr lang="en-US" altLang="zh-CN" b="1">
                <a:solidFill>
                  <a:srgbClr val="CC6600"/>
                </a:solidFill>
                <a:latin typeface="Times New Roman" panose="02020603050405020304" pitchFamily="18" charset="0"/>
                <a:ea typeface="楷体_GB2312" pitchFamily="49" charset="-122"/>
              </a:rPr>
              <a:t>11</a:t>
            </a:r>
            <a:r>
              <a:rPr lang="zh-CN" altLang="en-US" b="1">
                <a:solidFill>
                  <a:srgbClr val="CC6600"/>
                </a:solidFill>
                <a:latin typeface="Times New Roman" panose="02020603050405020304" pitchFamily="18" charset="0"/>
                <a:ea typeface="楷体_GB2312" pitchFamily="49" charset="-122"/>
              </a:rPr>
              <a:t>、</a:t>
            </a:r>
            <a:r>
              <a:rPr lang="en-US" altLang="zh-CN" b="1">
                <a:solidFill>
                  <a:srgbClr val="CC6600"/>
                </a:solidFill>
                <a:latin typeface="Times New Roman" panose="02020603050405020304" pitchFamily="18" charset="0"/>
                <a:ea typeface="楷体_GB2312" pitchFamily="49" charset="-122"/>
              </a:rPr>
              <a:t>19</a:t>
            </a:r>
            <a:r>
              <a:rPr lang="zh-CN" altLang="en-US" b="1">
                <a:solidFill>
                  <a:srgbClr val="CC6600"/>
                </a:solidFill>
                <a:latin typeface="Times New Roman" panose="02020603050405020304" pitchFamily="18" charset="0"/>
                <a:ea typeface="楷体_GB2312" pitchFamily="49" charset="-122"/>
              </a:rPr>
              <a:t>、</a:t>
            </a:r>
            <a:r>
              <a:rPr lang="en-US" altLang="zh-CN" b="1">
                <a:solidFill>
                  <a:srgbClr val="CC6600"/>
                </a:solidFill>
                <a:latin typeface="Times New Roman" panose="02020603050405020304" pitchFamily="18" charset="0"/>
                <a:ea typeface="楷体_GB2312" pitchFamily="49" charset="-122"/>
              </a:rPr>
              <a:t>37</a:t>
            </a:r>
            <a:r>
              <a:rPr lang="zh-CN" altLang="en-US" b="1">
                <a:solidFill>
                  <a:srgbClr val="CC6600"/>
                </a:solidFill>
                <a:latin typeface="Times New Roman" panose="02020603050405020304" pitchFamily="18" charset="0"/>
                <a:ea typeface="楷体_GB2312" pitchFamily="49" charset="-122"/>
              </a:rPr>
              <a:t>、</a:t>
            </a:r>
            <a:r>
              <a:rPr lang="en-US" altLang="zh-CN" b="1">
                <a:solidFill>
                  <a:srgbClr val="CC6600"/>
                </a:solidFill>
                <a:latin typeface="Times New Roman" panose="02020603050405020304" pitchFamily="18" charset="0"/>
                <a:ea typeface="楷体_GB2312" pitchFamily="49" charset="-122"/>
              </a:rPr>
              <a:t>55</a:t>
            </a:r>
            <a:r>
              <a:rPr lang="zh-CN" altLang="en-US" b="1">
                <a:solidFill>
                  <a:srgbClr val="CC6600"/>
                </a:solidFill>
                <a:latin typeface="Times New Roman" panose="02020603050405020304" pitchFamily="18" charset="0"/>
                <a:ea typeface="楷体_GB2312" pitchFamily="49" charset="-122"/>
              </a:rPr>
              <a:t>和</a:t>
            </a:r>
            <a:r>
              <a:rPr lang="en-US" altLang="zh-CN" b="1">
                <a:solidFill>
                  <a:srgbClr val="CC6600"/>
                </a:solidFill>
                <a:latin typeface="Times New Roman" panose="02020603050405020304" pitchFamily="18" charset="0"/>
                <a:ea typeface="楷体_GB2312" pitchFamily="49" charset="-122"/>
              </a:rPr>
              <a:t>87</a:t>
            </a:r>
            <a:r>
              <a:rPr lang="zh-CN" altLang="en-US" b="1">
                <a:solidFill>
                  <a:srgbClr val="CC6600"/>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这些元素在周期表中属同一族，有相仿的化学性质，都是</a:t>
            </a:r>
            <a:r>
              <a:rPr lang="zh-CN" altLang="en-US" b="1">
                <a:solidFill>
                  <a:schemeClr val="folHlink"/>
                </a:solidFill>
                <a:latin typeface="Times New Roman" panose="02020603050405020304" pitchFamily="18" charset="0"/>
                <a:ea typeface="楷体_GB2312" pitchFamily="49" charset="-122"/>
              </a:rPr>
              <a:t>一价</a:t>
            </a:r>
            <a:r>
              <a:rPr lang="zh-CN" altLang="en-US" b="1">
                <a:latin typeface="Times New Roman" panose="02020603050405020304" pitchFamily="18" charset="0"/>
                <a:ea typeface="楷体_GB2312" pitchFamily="49" charset="-122"/>
              </a:rPr>
              <a:t>的。它们的电离电势都比较小，易被电离，具有金属的一般性质。对与氢原子类似结构的两大类原子来说，在谁更像氢原子的问题上各有所长。从核外只有一个电子</a:t>
            </a:r>
          </a:p>
          <a:p>
            <a:pPr algn="l">
              <a:spcBef>
                <a:spcPct val="20000"/>
              </a:spcBef>
            </a:pPr>
            <a:r>
              <a:rPr lang="zh-CN" altLang="en-US" b="1">
                <a:latin typeface="Times New Roman" panose="02020603050405020304" pitchFamily="18" charset="0"/>
                <a:ea typeface="楷体_GB2312" pitchFamily="49" charset="-122"/>
              </a:rPr>
              <a:t>这个角度看，显然类氢离子优于碱金</a:t>
            </a:r>
          </a:p>
          <a:p>
            <a:pPr algn="l">
              <a:spcBef>
                <a:spcPct val="20000"/>
              </a:spcBef>
            </a:pPr>
            <a:r>
              <a:rPr lang="zh-CN" altLang="en-US" b="1">
                <a:latin typeface="Times New Roman" panose="02020603050405020304" pitchFamily="18" charset="0"/>
                <a:ea typeface="楷体_GB2312" pitchFamily="49" charset="-122"/>
              </a:rPr>
              <a:t>属原子，但从最外层那个电子所感受</a:t>
            </a:r>
          </a:p>
          <a:p>
            <a:pPr algn="l">
              <a:spcBef>
                <a:spcPct val="20000"/>
              </a:spcBef>
            </a:pPr>
            <a:r>
              <a:rPr lang="zh-CN" altLang="en-US" b="1">
                <a:latin typeface="Times New Roman" panose="02020603050405020304" pitchFamily="18" charset="0"/>
                <a:ea typeface="楷体_GB2312" pitchFamily="49" charset="-122"/>
              </a:rPr>
              <a:t>到的那个“</a:t>
            </a:r>
            <a:r>
              <a:rPr lang="zh-CN" altLang="en-US" b="1">
                <a:solidFill>
                  <a:schemeClr val="hlink"/>
                </a:solidFill>
                <a:latin typeface="Times New Roman" panose="02020603050405020304" pitchFamily="18" charset="0"/>
                <a:ea typeface="楷体_GB2312" pitchFamily="49" charset="-122"/>
              </a:rPr>
              <a:t>原子实</a:t>
            </a:r>
            <a:r>
              <a:rPr lang="zh-CN" altLang="en-US" b="1">
                <a:latin typeface="Times New Roman" panose="02020603050405020304" pitchFamily="18" charset="0"/>
                <a:ea typeface="楷体_GB2312" pitchFamily="49" charset="-122"/>
              </a:rPr>
              <a:t>”的作用来说，碱金</a:t>
            </a:r>
          </a:p>
          <a:p>
            <a:pPr algn="l">
              <a:spcBef>
                <a:spcPct val="20000"/>
              </a:spcBef>
            </a:pPr>
            <a:r>
              <a:rPr lang="zh-CN" altLang="en-US" b="1">
                <a:latin typeface="Times New Roman" panose="02020603050405020304" pitchFamily="18" charset="0"/>
                <a:ea typeface="楷体_GB2312" pitchFamily="49" charset="-122"/>
              </a:rPr>
              <a:t>属原子中原子实的净电荷</a:t>
            </a:r>
            <a:r>
              <a:rPr lang="en-US" altLang="zh-CN" b="1">
                <a:latin typeface="Times New Roman" panose="02020603050405020304" pitchFamily="18" charset="0"/>
                <a:ea typeface="楷体_GB2312" pitchFamily="49" charset="-122"/>
              </a:rPr>
              <a:t>Z</a:t>
            </a:r>
            <a:r>
              <a:rPr lang="zh-CN" altLang="en-US" b="1">
                <a:latin typeface="Times New Roman" panose="02020603050405020304" pitchFamily="18" charset="0"/>
                <a:ea typeface="楷体_GB2312" pitchFamily="49" charset="-122"/>
              </a:rPr>
              <a:t>是</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，在这</a:t>
            </a:r>
          </a:p>
          <a:p>
            <a:pPr algn="l">
              <a:spcBef>
                <a:spcPct val="20000"/>
              </a:spcBef>
            </a:pPr>
            <a:r>
              <a:rPr lang="zh-CN" altLang="en-US" b="1">
                <a:latin typeface="Times New Roman" panose="02020603050405020304" pitchFamily="18" charset="0"/>
                <a:ea typeface="楷体_GB2312" pitchFamily="49" charset="-122"/>
              </a:rPr>
              <a:t>一点上又优于类氢离子。</a:t>
            </a:r>
          </a:p>
        </p:txBody>
      </p:sp>
      <p:sp>
        <p:nvSpPr>
          <p:cNvPr id="296963" name="Rectangle 3">
            <a:extLst>
              <a:ext uri="{FF2B5EF4-FFF2-40B4-BE49-F238E27FC236}">
                <a16:creationId xmlns:a16="http://schemas.microsoft.com/office/drawing/2014/main" id="{FFD23C62-93DA-49FC-A111-61C27EA27C02}"/>
              </a:ext>
            </a:extLst>
          </p:cNvPr>
          <p:cNvSpPr>
            <a:spLocks noChangeArrowheads="1"/>
          </p:cNvSpPr>
          <p:nvPr/>
        </p:nvSpPr>
        <p:spPr bwMode="auto">
          <a:xfrm>
            <a:off x="1258888" y="404813"/>
            <a:ext cx="7885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chemeClr val="hlink"/>
                </a:solidFill>
                <a:latin typeface="Times New Roman" panose="02020603050405020304" pitchFamily="18" charset="0"/>
                <a:ea typeface="楷体_GB2312" pitchFamily="49" charset="-122"/>
              </a:rPr>
              <a:t>§2.8</a:t>
            </a:r>
            <a:r>
              <a:rPr lang="zh-CN" altLang="en-US" sz="3600" b="1">
                <a:solidFill>
                  <a:schemeClr val="hlink"/>
                </a:solidFill>
                <a:latin typeface="Times New Roman" panose="02020603050405020304" pitchFamily="18" charset="0"/>
                <a:ea typeface="楷体_GB2312" pitchFamily="49" charset="-122"/>
              </a:rPr>
              <a:t>碱金属原子的光谱</a:t>
            </a:r>
            <a:r>
              <a:rPr lang="zh-CN" altLang="en-US" sz="3600">
                <a:solidFill>
                  <a:schemeClr val="accent2"/>
                </a:solidFill>
                <a:latin typeface="Times New Roman" panose="02020603050405020304" pitchFamily="18" charset="0"/>
              </a:rPr>
              <a:t> </a:t>
            </a:r>
          </a:p>
        </p:txBody>
      </p:sp>
      <p:grpSp>
        <p:nvGrpSpPr>
          <p:cNvPr id="296981" name="Group 21">
            <a:extLst>
              <a:ext uri="{FF2B5EF4-FFF2-40B4-BE49-F238E27FC236}">
                <a16:creationId xmlns:a16="http://schemas.microsoft.com/office/drawing/2014/main" id="{CBB9CE8F-7C4F-44F9-8065-28C217DF91F0}"/>
              </a:ext>
            </a:extLst>
          </p:cNvPr>
          <p:cNvGrpSpPr>
            <a:grpSpLocks/>
          </p:cNvGrpSpPr>
          <p:nvPr/>
        </p:nvGrpSpPr>
        <p:grpSpPr bwMode="auto">
          <a:xfrm>
            <a:off x="6011863" y="4149725"/>
            <a:ext cx="2205037" cy="2160588"/>
            <a:chOff x="4005" y="709"/>
            <a:chExt cx="1389" cy="1361"/>
          </a:xfrm>
        </p:grpSpPr>
        <p:sp>
          <p:nvSpPr>
            <p:cNvPr id="296982" name="Oval 22">
              <a:extLst>
                <a:ext uri="{FF2B5EF4-FFF2-40B4-BE49-F238E27FC236}">
                  <a16:creationId xmlns:a16="http://schemas.microsoft.com/office/drawing/2014/main" id="{D9422980-A980-4831-8E4F-7EE57C869F8B}"/>
                </a:ext>
              </a:extLst>
            </p:cNvPr>
            <p:cNvSpPr>
              <a:spLocks noChangeArrowheads="1"/>
            </p:cNvSpPr>
            <p:nvPr/>
          </p:nvSpPr>
          <p:spPr bwMode="auto">
            <a:xfrm>
              <a:off x="4005" y="709"/>
              <a:ext cx="1361" cy="136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83" name="Oval 23">
              <a:extLst>
                <a:ext uri="{FF2B5EF4-FFF2-40B4-BE49-F238E27FC236}">
                  <a16:creationId xmlns:a16="http://schemas.microsoft.com/office/drawing/2014/main" id="{5AF0A8C7-7A7A-48ED-B119-B7ACDBE2FE81}"/>
                </a:ext>
              </a:extLst>
            </p:cNvPr>
            <p:cNvSpPr>
              <a:spLocks noChangeArrowheads="1"/>
            </p:cNvSpPr>
            <p:nvPr/>
          </p:nvSpPr>
          <p:spPr bwMode="auto">
            <a:xfrm>
              <a:off x="4359" y="1063"/>
              <a:ext cx="653" cy="65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84" name="Oval 24">
              <a:extLst>
                <a:ext uri="{FF2B5EF4-FFF2-40B4-BE49-F238E27FC236}">
                  <a16:creationId xmlns:a16="http://schemas.microsoft.com/office/drawing/2014/main" id="{D9D8EC3E-99F0-430A-AC44-0F6CDC8EE56E}"/>
                </a:ext>
              </a:extLst>
            </p:cNvPr>
            <p:cNvSpPr>
              <a:spLocks noChangeArrowheads="1"/>
            </p:cNvSpPr>
            <p:nvPr/>
          </p:nvSpPr>
          <p:spPr bwMode="auto">
            <a:xfrm>
              <a:off x="4649" y="1344"/>
              <a:ext cx="91" cy="91"/>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85" name="Oval 25">
              <a:extLst>
                <a:ext uri="{FF2B5EF4-FFF2-40B4-BE49-F238E27FC236}">
                  <a16:creationId xmlns:a16="http://schemas.microsoft.com/office/drawing/2014/main" id="{705A4BCA-1239-4002-A030-241E64BA771C}"/>
                </a:ext>
              </a:extLst>
            </p:cNvPr>
            <p:cNvSpPr>
              <a:spLocks noChangeArrowheads="1"/>
            </p:cNvSpPr>
            <p:nvPr/>
          </p:nvSpPr>
          <p:spPr bwMode="auto">
            <a:xfrm>
              <a:off x="5148" y="890"/>
              <a:ext cx="91" cy="91"/>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86" name="Oval 26">
              <a:extLst>
                <a:ext uri="{FF2B5EF4-FFF2-40B4-BE49-F238E27FC236}">
                  <a16:creationId xmlns:a16="http://schemas.microsoft.com/office/drawing/2014/main" id="{1D0437D0-9B22-4DF5-B230-7C6903472FC9}"/>
                </a:ext>
              </a:extLst>
            </p:cNvPr>
            <p:cNvSpPr>
              <a:spLocks noChangeArrowheads="1"/>
            </p:cNvSpPr>
            <p:nvPr/>
          </p:nvSpPr>
          <p:spPr bwMode="auto">
            <a:xfrm>
              <a:off x="4694" y="1117"/>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87" name="Oval 27">
              <a:extLst>
                <a:ext uri="{FF2B5EF4-FFF2-40B4-BE49-F238E27FC236}">
                  <a16:creationId xmlns:a16="http://schemas.microsoft.com/office/drawing/2014/main" id="{80DB4B48-9EF3-4506-9007-45628E75BA2F}"/>
                </a:ext>
              </a:extLst>
            </p:cNvPr>
            <p:cNvSpPr>
              <a:spLocks noChangeArrowheads="1"/>
            </p:cNvSpPr>
            <p:nvPr/>
          </p:nvSpPr>
          <p:spPr bwMode="auto">
            <a:xfrm>
              <a:off x="4649" y="1616"/>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88" name="Oval 28">
              <a:extLst>
                <a:ext uri="{FF2B5EF4-FFF2-40B4-BE49-F238E27FC236}">
                  <a16:creationId xmlns:a16="http://schemas.microsoft.com/office/drawing/2014/main" id="{617DA382-D423-4658-B828-E859FDEBB333}"/>
                </a:ext>
              </a:extLst>
            </p:cNvPr>
            <p:cNvSpPr>
              <a:spLocks noChangeArrowheads="1"/>
            </p:cNvSpPr>
            <p:nvPr/>
          </p:nvSpPr>
          <p:spPr bwMode="auto">
            <a:xfrm>
              <a:off x="4468" y="1480"/>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89" name="Oval 29">
              <a:extLst>
                <a:ext uri="{FF2B5EF4-FFF2-40B4-BE49-F238E27FC236}">
                  <a16:creationId xmlns:a16="http://schemas.microsoft.com/office/drawing/2014/main" id="{66F6F4C0-C533-4520-868A-92372294BEE7}"/>
                </a:ext>
              </a:extLst>
            </p:cNvPr>
            <p:cNvSpPr>
              <a:spLocks noChangeArrowheads="1"/>
            </p:cNvSpPr>
            <p:nvPr/>
          </p:nvSpPr>
          <p:spPr bwMode="auto">
            <a:xfrm>
              <a:off x="4876" y="1253"/>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0" name="Oval 30">
              <a:extLst>
                <a:ext uri="{FF2B5EF4-FFF2-40B4-BE49-F238E27FC236}">
                  <a16:creationId xmlns:a16="http://schemas.microsoft.com/office/drawing/2014/main" id="{68B1F83A-8E49-4B4A-B95A-AEBFE7FE4A1D}"/>
                </a:ext>
              </a:extLst>
            </p:cNvPr>
            <p:cNvSpPr>
              <a:spLocks noChangeArrowheads="1"/>
            </p:cNvSpPr>
            <p:nvPr/>
          </p:nvSpPr>
          <p:spPr bwMode="auto">
            <a:xfrm>
              <a:off x="4649" y="1298"/>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1" name="Oval 31">
              <a:extLst>
                <a:ext uri="{FF2B5EF4-FFF2-40B4-BE49-F238E27FC236}">
                  <a16:creationId xmlns:a16="http://schemas.microsoft.com/office/drawing/2014/main" id="{35779B62-29B4-40D6-BEAF-259BA554914C}"/>
                </a:ext>
              </a:extLst>
            </p:cNvPr>
            <p:cNvSpPr>
              <a:spLocks noChangeArrowheads="1"/>
            </p:cNvSpPr>
            <p:nvPr/>
          </p:nvSpPr>
          <p:spPr bwMode="auto">
            <a:xfrm>
              <a:off x="4694" y="1435"/>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2" name="Oval 32">
              <a:extLst>
                <a:ext uri="{FF2B5EF4-FFF2-40B4-BE49-F238E27FC236}">
                  <a16:creationId xmlns:a16="http://schemas.microsoft.com/office/drawing/2014/main" id="{07155250-FB08-4088-945F-54F771CA6781}"/>
                </a:ext>
              </a:extLst>
            </p:cNvPr>
            <p:cNvSpPr>
              <a:spLocks noChangeArrowheads="1"/>
            </p:cNvSpPr>
            <p:nvPr/>
          </p:nvSpPr>
          <p:spPr bwMode="auto">
            <a:xfrm>
              <a:off x="4830" y="1571"/>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3" name="Oval 33">
              <a:extLst>
                <a:ext uri="{FF2B5EF4-FFF2-40B4-BE49-F238E27FC236}">
                  <a16:creationId xmlns:a16="http://schemas.microsoft.com/office/drawing/2014/main" id="{6FD9F8C9-19E9-4753-854C-DF61D85D4C0C}"/>
                </a:ext>
              </a:extLst>
            </p:cNvPr>
            <p:cNvSpPr>
              <a:spLocks noChangeArrowheads="1"/>
            </p:cNvSpPr>
            <p:nvPr/>
          </p:nvSpPr>
          <p:spPr bwMode="auto">
            <a:xfrm>
              <a:off x="4468" y="1208"/>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4" name="Oval 34">
              <a:extLst>
                <a:ext uri="{FF2B5EF4-FFF2-40B4-BE49-F238E27FC236}">
                  <a16:creationId xmlns:a16="http://schemas.microsoft.com/office/drawing/2014/main" id="{FB5D0C96-BE02-4714-9D45-5B24F95EC4E3}"/>
                </a:ext>
              </a:extLst>
            </p:cNvPr>
            <p:cNvSpPr>
              <a:spLocks noChangeArrowheads="1"/>
            </p:cNvSpPr>
            <p:nvPr/>
          </p:nvSpPr>
          <p:spPr bwMode="auto">
            <a:xfrm>
              <a:off x="4740" y="1298"/>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5" name="Oval 35">
              <a:extLst>
                <a:ext uri="{FF2B5EF4-FFF2-40B4-BE49-F238E27FC236}">
                  <a16:creationId xmlns:a16="http://schemas.microsoft.com/office/drawing/2014/main" id="{355EE71B-7FD9-404F-8D1D-F821AF9EB30F}"/>
                </a:ext>
              </a:extLst>
            </p:cNvPr>
            <p:cNvSpPr>
              <a:spLocks noChangeArrowheads="1"/>
            </p:cNvSpPr>
            <p:nvPr/>
          </p:nvSpPr>
          <p:spPr bwMode="auto">
            <a:xfrm>
              <a:off x="4604" y="1434"/>
              <a:ext cx="45" cy="4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6996" name="Object 36">
              <a:extLst>
                <a:ext uri="{FF2B5EF4-FFF2-40B4-BE49-F238E27FC236}">
                  <a16:creationId xmlns:a16="http://schemas.microsoft.com/office/drawing/2014/main" id="{0C83240D-6C69-458E-8C0E-C924AD4F30F3}"/>
                </a:ext>
              </a:extLst>
            </p:cNvPr>
            <p:cNvGraphicFramePr>
              <a:graphicFrameLocks noChangeAspect="1"/>
            </p:cNvGraphicFramePr>
            <p:nvPr/>
          </p:nvGraphicFramePr>
          <p:xfrm>
            <a:off x="5103" y="754"/>
            <a:ext cx="291" cy="200"/>
          </p:xfrm>
          <a:graphic>
            <a:graphicData uri="http://schemas.openxmlformats.org/presentationml/2006/ole">
              <mc:AlternateContent xmlns:mc="http://schemas.openxmlformats.org/markup-compatibility/2006">
                <mc:Choice xmlns:v="urn:schemas-microsoft-com:vml" Requires="v">
                  <p:oleObj spid="_x0000_s296999" name="Equation" r:id="rId3" imgW="203040" imgH="139680" progId="Equation.DSMT4">
                    <p:embed/>
                  </p:oleObj>
                </mc:Choice>
                <mc:Fallback>
                  <p:oleObj name="Equation" r:id="rId3" imgW="203040" imgH="139680" progId="Equation.DSMT4">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 y="754"/>
                          <a:ext cx="29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7" name="Object 37">
              <a:extLst>
                <a:ext uri="{FF2B5EF4-FFF2-40B4-BE49-F238E27FC236}">
                  <a16:creationId xmlns:a16="http://schemas.microsoft.com/office/drawing/2014/main" id="{24656214-8A3A-42EE-BB49-2389736C33A0}"/>
                </a:ext>
              </a:extLst>
            </p:cNvPr>
            <p:cNvGraphicFramePr>
              <a:graphicFrameLocks noChangeAspect="1"/>
            </p:cNvGraphicFramePr>
            <p:nvPr/>
          </p:nvGraphicFramePr>
          <p:xfrm>
            <a:off x="4286" y="890"/>
            <a:ext cx="291" cy="219"/>
          </p:xfrm>
          <a:graphic>
            <a:graphicData uri="http://schemas.openxmlformats.org/presentationml/2006/ole">
              <mc:AlternateContent xmlns:mc="http://schemas.openxmlformats.org/markup-compatibility/2006">
                <mc:Choice xmlns:v="urn:schemas-microsoft-com:vml" Requires="v">
                  <p:oleObj spid="_x0000_s297000" name="Equation" r:id="rId5" imgW="203040" imgH="152280" progId="Equation.DSMT4">
                    <p:embed/>
                  </p:oleObj>
                </mc:Choice>
                <mc:Fallback>
                  <p:oleObj name="Equation" r:id="rId5" imgW="203040" imgH="152280" progId="Equation.DSMT4">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890"/>
                          <a:ext cx="291"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6998" name="Line 38">
            <a:extLst>
              <a:ext uri="{FF2B5EF4-FFF2-40B4-BE49-F238E27FC236}">
                <a16:creationId xmlns:a16="http://schemas.microsoft.com/office/drawing/2014/main" id="{72B9881D-A935-46D0-8F58-0ED6AFAC6A16}"/>
              </a:ext>
            </a:extLst>
          </p:cNvPr>
          <p:cNvSpPr>
            <a:spLocks noChangeShapeType="1"/>
          </p:cNvSpPr>
          <p:nvPr/>
        </p:nvSpPr>
        <p:spPr bwMode="auto">
          <a:xfrm>
            <a:off x="1979613" y="5445125"/>
            <a:ext cx="460851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6998"/>
                                        </p:tgtEl>
                                        <p:attrNameLst>
                                          <p:attrName>style.visibility</p:attrName>
                                        </p:attrNameLst>
                                      </p:cBhvr>
                                      <p:to>
                                        <p:strVal val="visible"/>
                                      </p:to>
                                    </p:set>
                                    <p:animEffect transition="in" filter="wipe(left)">
                                      <p:cBhvr>
                                        <p:cTn id="7" dur="500"/>
                                        <p:tgtEl>
                                          <p:spTgt spid="296998"/>
                                        </p:tgtEl>
                                      </p:cBhvr>
                                    </p:animEffect>
                                  </p:childTnLst>
                                </p:cTn>
                              </p:par>
                              <p:par>
                                <p:cTn id="8" presetID="22" presetClass="entr" presetSubtype="8" fill="hold" nodeType="withEffect">
                                  <p:stCondLst>
                                    <p:cond delay="0"/>
                                  </p:stCondLst>
                                  <p:childTnLst>
                                    <p:set>
                                      <p:cBhvr>
                                        <p:cTn id="9" dur="1" fill="hold">
                                          <p:stCondLst>
                                            <p:cond delay="0"/>
                                          </p:stCondLst>
                                        </p:cTn>
                                        <p:tgtEl>
                                          <p:spTgt spid="296981"/>
                                        </p:tgtEl>
                                        <p:attrNameLst>
                                          <p:attrName>style.visibility</p:attrName>
                                        </p:attrNameLst>
                                      </p:cBhvr>
                                      <p:to>
                                        <p:strVal val="visible"/>
                                      </p:to>
                                    </p:set>
                                    <p:animEffect transition="in" filter="wipe(left)">
                                      <p:cBhvr>
                                        <p:cTn id="10" dur="500"/>
                                        <p:tgtEl>
                                          <p:spTgt spid="29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CDFED4C0-6FEC-4F98-B5A1-05517D6CD144}"/>
              </a:ext>
            </a:extLst>
          </p:cNvPr>
          <p:cNvSpPr>
            <a:spLocks noChangeArrowheads="1"/>
          </p:cNvSpPr>
          <p:nvPr/>
        </p:nvSpPr>
        <p:spPr bwMode="auto">
          <a:xfrm>
            <a:off x="539750" y="1484313"/>
            <a:ext cx="8291513"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几种碱金属元素的原子具有相仿的结构。光谱线也明显地构成几个线系。一般观察到的</a:t>
            </a:r>
            <a:r>
              <a:rPr lang="zh-CN" altLang="en-US" b="1">
                <a:solidFill>
                  <a:schemeClr val="hlink"/>
                </a:solidFill>
                <a:latin typeface="Times New Roman" panose="02020603050405020304" pitchFamily="18" charset="0"/>
                <a:ea typeface="楷体_GB2312" pitchFamily="49" charset="-122"/>
              </a:rPr>
              <a:t>四个线系</a:t>
            </a:r>
            <a:r>
              <a:rPr lang="zh-CN" altLang="en-US" b="1">
                <a:latin typeface="Times New Roman" panose="02020603050405020304" pitchFamily="18" charset="0"/>
                <a:ea typeface="楷体_GB2312" pitchFamily="49" charset="-122"/>
              </a:rPr>
              <a:t>称为</a:t>
            </a:r>
            <a:r>
              <a:rPr lang="zh-CN" altLang="en-US" b="1">
                <a:solidFill>
                  <a:schemeClr val="folHlink"/>
                </a:solidFill>
                <a:latin typeface="Times New Roman" panose="02020603050405020304" pitchFamily="18" charset="0"/>
                <a:ea typeface="楷体_GB2312" pitchFamily="49" charset="-122"/>
              </a:rPr>
              <a:t>主线系</a:t>
            </a:r>
            <a:r>
              <a:rPr lang="zh-CN" altLang="en-US" b="1">
                <a:latin typeface="Times New Roman" panose="02020603050405020304" pitchFamily="18" charset="0"/>
                <a:ea typeface="楷体_GB2312" pitchFamily="49" charset="-122"/>
              </a:rPr>
              <a:t>、</a:t>
            </a:r>
            <a:r>
              <a:rPr lang="zh-CN" altLang="en-US" b="1">
                <a:solidFill>
                  <a:schemeClr val="folHlink"/>
                </a:solidFill>
                <a:latin typeface="Times New Roman" panose="02020603050405020304" pitchFamily="18" charset="0"/>
                <a:ea typeface="楷体_GB2312" pitchFamily="49" charset="-122"/>
              </a:rPr>
              <a:t>第一辅线系（又称漫线系）</a:t>
            </a:r>
            <a:r>
              <a:rPr lang="zh-CN" altLang="en-US" b="1">
                <a:latin typeface="Times New Roman" panose="02020603050405020304" pitchFamily="18" charset="0"/>
                <a:ea typeface="楷体_GB2312" pitchFamily="49" charset="-122"/>
              </a:rPr>
              <a:t>、</a:t>
            </a:r>
            <a:r>
              <a:rPr lang="zh-CN" altLang="en-US" b="1">
                <a:solidFill>
                  <a:schemeClr val="folHlink"/>
                </a:solidFill>
                <a:latin typeface="Times New Roman" panose="02020603050405020304" pitchFamily="18" charset="0"/>
                <a:ea typeface="楷体_GB2312" pitchFamily="49" charset="-122"/>
              </a:rPr>
              <a:t>第二辅线系</a:t>
            </a:r>
            <a:r>
              <a:rPr lang="en-US" altLang="zh-CN" b="1">
                <a:solidFill>
                  <a:schemeClr val="folHlink"/>
                </a:solidFill>
                <a:latin typeface="Times New Roman" panose="02020603050405020304" pitchFamily="18" charset="0"/>
                <a:ea typeface="楷体_GB2312" pitchFamily="49" charset="-122"/>
              </a:rPr>
              <a:t>(</a:t>
            </a:r>
            <a:r>
              <a:rPr lang="zh-CN" altLang="en-US" b="1">
                <a:solidFill>
                  <a:schemeClr val="folHlink"/>
                </a:solidFill>
                <a:latin typeface="Times New Roman" panose="02020603050405020304" pitchFamily="18" charset="0"/>
                <a:ea typeface="楷体_GB2312" pitchFamily="49" charset="-122"/>
              </a:rPr>
              <a:t>又称锐线系</a:t>
            </a:r>
            <a:r>
              <a:rPr lang="en-US" altLang="zh-CN" b="1">
                <a:solidFill>
                  <a:schemeClr val="folHlink"/>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和</a:t>
            </a:r>
            <a:r>
              <a:rPr lang="zh-CN" altLang="en-US" b="1">
                <a:solidFill>
                  <a:schemeClr val="folHlink"/>
                </a:solidFill>
                <a:latin typeface="Times New Roman" panose="02020603050405020304" pitchFamily="18" charset="0"/>
                <a:ea typeface="楷体_GB2312" pitchFamily="49" charset="-122"/>
              </a:rPr>
              <a:t>柏格曼线系</a:t>
            </a:r>
            <a:r>
              <a:rPr lang="en-US" altLang="zh-CN" b="1">
                <a:solidFill>
                  <a:schemeClr val="folHlink"/>
                </a:solidFill>
                <a:latin typeface="Times New Roman" panose="02020603050405020304" pitchFamily="18" charset="0"/>
                <a:ea typeface="楷体_GB2312" pitchFamily="49" charset="-122"/>
              </a:rPr>
              <a:t>(</a:t>
            </a:r>
            <a:r>
              <a:rPr lang="zh-CN" altLang="en-US" b="1">
                <a:solidFill>
                  <a:schemeClr val="folHlink"/>
                </a:solidFill>
                <a:latin typeface="Times New Roman" panose="02020603050405020304" pitchFamily="18" charset="0"/>
                <a:ea typeface="楷体_GB2312" pitchFamily="49" charset="-122"/>
              </a:rPr>
              <a:t>又称基线系</a:t>
            </a:r>
            <a:r>
              <a:rPr lang="en-US" altLang="zh-CN" b="1">
                <a:solidFill>
                  <a:schemeClr val="folHlink"/>
                </a:solidFill>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。下图显示了锂原子的这四个线系，是按波数的均匀标尺作图的，图中也附了波长标尺，从图中可以看到主线系的波长范围最广，第一条线是红色的，其余诸线在紫外。主线系的系限的波数是</a:t>
            </a:r>
            <a:r>
              <a:rPr lang="en-US" altLang="zh-CN" b="1">
                <a:latin typeface="Times New Roman" panose="02020603050405020304" pitchFamily="18" charset="0"/>
                <a:ea typeface="楷体_GB2312" pitchFamily="49" charset="-122"/>
              </a:rPr>
              <a:t>43484.4</a:t>
            </a:r>
            <a:r>
              <a:rPr lang="zh-CN" altLang="en-US" b="1">
                <a:latin typeface="Times New Roman" panose="02020603050405020304" pitchFamily="18" charset="0"/>
                <a:ea typeface="楷体_GB2312" pitchFamily="49" charset="-122"/>
              </a:rPr>
              <a:t>厘米</a:t>
            </a:r>
            <a:r>
              <a:rPr lang="zh-CN" altLang="en-US" b="1" baseline="30000">
                <a:latin typeface="Times New Roman" panose="02020603050405020304" pitchFamily="18" charset="0"/>
                <a:ea typeface="楷体_GB2312" pitchFamily="49" charset="-122"/>
              </a:rPr>
              <a:t>－</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，相当于波长</a:t>
            </a:r>
            <a:r>
              <a:rPr lang="en-US" altLang="zh-CN" b="1">
                <a:latin typeface="Times New Roman" panose="02020603050405020304" pitchFamily="18" charset="0"/>
                <a:ea typeface="楷体_GB2312" pitchFamily="49" charset="-122"/>
              </a:rPr>
              <a:t>2299.7Å </a:t>
            </a:r>
            <a:r>
              <a:rPr lang="zh-CN" altLang="en-US" b="1">
                <a:latin typeface="Times New Roman" panose="02020603050405020304" pitchFamily="18" charset="0"/>
                <a:ea typeface="楷体_GB2312" pitchFamily="49" charset="-122"/>
              </a:rPr>
              <a:t>。第一辅线系在可见部分。第二辅线系的第一条线在红外。</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2" descr="22">
            <a:extLst>
              <a:ext uri="{FF2B5EF4-FFF2-40B4-BE49-F238E27FC236}">
                <a16:creationId xmlns:a16="http://schemas.microsoft.com/office/drawing/2014/main" id="{0ED1A013-5644-4503-8F93-D40B070A2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125538"/>
            <a:ext cx="6913562" cy="3276600"/>
          </a:xfrm>
          <a:prstGeom prst="rect">
            <a:avLst/>
          </a:prstGeom>
          <a:noFill/>
          <a:extLst>
            <a:ext uri="{909E8E84-426E-40DD-AFC4-6F175D3DCCD1}">
              <a14:hiddenFill xmlns:a14="http://schemas.microsoft.com/office/drawing/2010/main">
                <a:solidFill>
                  <a:srgbClr val="FFFFFF"/>
                </a:solidFill>
              </a14:hiddenFill>
            </a:ext>
          </a:extLst>
        </p:spPr>
      </p:pic>
      <p:sp>
        <p:nvSpPr>
          <p:cNvPr id="299011" name="Rectangle 3">
            <a:extLst>
              <a:ext uri="{FF2B5EF4-FFF2-40B4-BE49-F238E27FC236}">
                <a16:creationId xmlns:a16="http://schemas.microsoft.com/office/drawing/2014/main" id="{8C0A4D0E-92D3-4F2C-BEC4-761ED6A5C6A0}"/>
              </a:ext>
            </a:extLst>
          </p:cNvPr>
          <p:cNvSpPr>
            <a:spLocks noChangeArrowheads="1"/>
          </p:cNvSpPr>
          <p:nvPr/>
        </p:nvSpPr>
        <p:spPr bwMode="auto">
          <a:xfrm>
            <a:off x="719138" y="4581525"/>
            <a:ext cx="84248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Arial Unicode MS" pitchFamily="34" charset="-122"/>
                <a:ea typeface="楷体_GB2312" pitchFamily="49" charset="-122"/>
              </a:rPr>
              <a:t>    用摄谱仪把光谱摄成相片时，不同线系会同时出现。例如采用对可见光和紫外光灵敏的相片，可以把主线系和两个辅线系一次摄在一张相片，他们重迭在一起。从谱线的粗细和强弱并参考它们的间隔，可以把属于不同线系的谱线分辨出来。从图我们可以想象摄得的光谱相片上的形象。</a:t>
            </a:r>
            <a:endParaRPr lang="zh-CN" altLang="en-US" b="1">
              <a:latin typeface="Times New Roman" panose="02020603050405020304" pitchFamily="18" charset="0"/>
              <a:ea typeface="楷体_GB2312"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83365354-7D3A-4003-96DB-43E8E602A7B1}"/>
              </a:ext>
            </a:extLst>
          </p:cNvPr>
          <p:cNvSpPr>
            <a:spLocks noChangeArrowheads="1"/>
          </p:cNvSpPr>
          <p:nvPr/>
        </p:nvSpPr>
        <p:spPr bwMode="auto">
          <a:xfrm>
            <a:off x="684213" y="1125538"/>
            <a:ext cx="8064500"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latin typeface="Arial Unicode MS" pitchFamily="34" charset="-122"/>
                <a:ea typeface="楷体_GB2312" pitchFamily="49" charset="-122"/>
              </a:rPr>
              <a:t>    </a:t>
            </a:r>
            <a:r>
              <a:rPr lang="zh-CN" altLang="en-US" b="1">
                <a:latin typeface="Times New Roman" panose="02020603050405020304" pitchFamily="18" charset="0"/>
                <a:ea typeface="楷体_GB2312" pitchFamily="49" charset="-122"/>
              </a:rPr>
              <a:t>其他碱金属元素也有相仿的光谱系，只是波长不同。例如钠主线系的第一条线是就是著名的黄色光（俗称</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钠线）。而锂的主线系第一条线是红色的。每一个碱金属元素的光谱还不止上述几个线系，这些是比较容易观察到的，因而是较早发现的。</a:t>
            </a:r>
          </a:p>
          <a:p>
            <a:pPr algn="l" eaLnBrk="0" hangingPunct="0"/>
            <a:r>
              <a:rPr lang="zh-CN" altLang="en-US" b="1">
                <a:latin typeface="Times New Roman" panose="02020603050405020304" pitchFamily="18" charset="0"/>
                <a:ea typeface="楷体_GB2312" pitchFamily="49" charset="-122"/>
              </a:rPr>
              <a:t>        正如对氢光谱的研究，里德伯给出了碱金属原子光谱线的波数</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波长的倒数</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也可以表达为二项差， </a:t>
            </a:r>
          </a:p>
        </p:txBody>
      </p:sp>
      <p:graphicFrame>
        <p:nvGraphicFramePr>
          <p:cNvPr id="300035" name="Object 3">
            <a:extLst>
              <a:ext uri="{FF2B5EF4-FFF2-40B4-BE49-F238E27FC236}">
                <a16:creationId xmlns:a16="http://schemas.microsoft.com/office/drawing/2014/main" id="{5E35101C-1FA2-4593-AD3D-18134E51FBE8}"/>
              </a:ext>
            </a:extLst>
          </p:cNvPr>
          <p:cNvGraphicFramePr>
            <a:graphicFrameLocks noChangeAspect="1"/>
          </p:cNvGraphicFramePr>
          <p:nvPr/>
        </p:nvGraphicFramePr>
        <p:xfrm>
          <a:off x="1763713" y="3789363"/>
          <a:ext cx="1774825" cy="887412"/>
        </p:xfrm>
        <a:graphic>
          <a:graphicData uri="http://schemas.openxmlformats.org/presentationml/2006/ole">
            <mc:AlternateContent xmlns:mc="http://schemas.openxmlformats.org/markup-compatibility/2006">
              <mc:Choice xmlns:v="urn:schemas-microsoft-com:vml" Requires="v">
                <p:oleObj spid="_x0000_s300043" name="公式" r:id="rId3" imgW="1206360" imgH="596880" progId="Equation.3">
                  <p:embed/>
                </p:oleObj>
              </mc:Choice>
              <mc:Fallback>
                <p:oleObj name="公式" r:id="rId3" imgW="1206360" imgH="596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789363"/>
                        <a:ext cx="1774825" cy="887412"/>
                      </a:xfrm>
                      <a:prstGeom prst="rect">
                        <a:avLst/>
                      </a:prstGeom>
                      <a:solidFill>
                        <a:srgbClr val="CCFFCC"/>
                      </a:solidFill>
                    </p:spPr>
                  </p:pic>
                </p:oleObj>
              </mc:Fallback>
            </mc:AlternateContent>
          </a:graphicData>
        </a:graphic>
      </p:graphicFrame>
      <p:sp>
        <p:nvSpPr>
          <p:cNvPr id="300036" name="Rectangle 4">
            <a:extLst>
              <a:ext uri="{FF2B5EF4-FFF2-40B4-BE49-F238E27FC236}">
                <a16:creationId xmlns:a16="http://schemas.microsoft.com/office/drawing/2014/main" id="{D6F26CE2-4D3D-4843-8DE7-2CCDAEFD4003}"/>
              </a:ext>
            </a:extLst>
          </p:cNvPr>
          <p:cNvSpPr>
            <a:spLocks noChangeArrowheads="1"/>
          </p:cNvSpPr>
          <p:nvPr/>
        </p:nvSpPr>
        <p:spPr bwMode="auto">
          <a:xfrm>
            <a:off x="755650" y="4724400"/>
            <a:ext cx="80660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式中    是光谱线的波数。对不同的量子数</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有不同的值。</a:t>
            </a:r>
            <a:r>
              <a:rPr lang="en-US" altLang="zh-CN" b="1" i="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是里德伯常数。当</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无限大时，       </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，所以     是线系限的波数。但从实验数据计算出来的</a:t>
            </a:r>
            <a:r>
              <a:rPr lang="en-US" altLang="zh-CN" b="1" i="1">
                <a:latin typeface="Times New Roman" panose="02020603050405020304" pitchFamily="18" charset="0"/>
                <a:ea typeface="楷体_GB2312" pitchFamily="49" charset="-122"/>
              </a:rPr>
              <a:t>n</a:t>
            </a:r>
            <a:r>
              <a:rPr lang="en-US" altLang="zh-CN" b="1" i="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不是整数，这是碱金属同氢不同的一个情况。</a:t>
            </a:r>
          </a:p>
          <a:p>
            <a:pPr algn="l" eaLnBrk="0" hangingPunct="0"/>
            <a:endParaRPr lang="zh-CN" altLang="en-US" b="1">
              <a:latin typeface="Times New Roman" panose="02020603050405020304" pitchFamily="18" charset="0"/>
              <a:ea typeface="楷体_GB2312" pitchFamily="49" charset="-122"/>
            </a:endParaRPr>
          </a:p>
        </p:txBody>
      </p:sp>
      <p:graphicFrame>
        <p:nvGraphicFramePr>
          <p:cNvPr id="300037" name="Object 5">
            <a:extLst>
              <a:ext uri="{FF2B5EF4-FFF2-40B4-BE49-F238E27FC236}">
                <a16:creationId xmlns:a16="http://schemas.microsoft.com/office/drawing/2014/main" id="{5CC64DC0-9CF7-4EAE-BFEB-E70BE353574A}"/>
              </a:ext>
            </a:extLst>
          </p:cNvPr>
          <p:cNvGraphicFramePr>
            <a:graphicFrameLocks noChangeAspect="1"/>
          </p:cNvGraphicFramePr>
          <p:nvPr/>
        </p:nvGraphicFramePr>
        <p:xfrm>
          <a:off x="1547813" y="4724400"/>
          <a:ext cx="400050" cy="504825"/>
        </p:xfrm>
        <a:graphic>
          <a:graphicData uri="http://schemas.openxmlformats.org/presentationml/2006/ole">
            <mc:AlternateContent xmlns:mc="http://schemas.openxmlformats.org/markup-compatibility/2006">
              <mc:Choice xmlns:v="urn:schemas-microsoft-com:vml" Requires="v">
                <p:oleObj spid="_x0000_s300044" r:id="rId5" imgW="177646" imgH="228402" progId="Equation.3">
                  <p:embed/>
                </p:oleObj>
              </mc:Choice>
              <mc:Fallback>
                <p:oleObj r:id="rId5" imgW="177646" imgH="22840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724400"/>
                        <a:ext cx="4000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39" name="Object 7">
            <a:extLst>
              <a:ext uri="{FF2B5EF4-FFF2-40B4-BE49-F238E27FC236}">
                <a16:creationId xmlns:a16="http://schemas.microsoft.com/office/drawing/2014/main" id="{7F676707-C368-4990-AA08-0A2591FFAC59}"/>
              </a:ext>
            </a:extLst>
          </p:cNvPr>
          <p:cNvGraphicFramePr>
            <a:graphicFrameLocks noChangeAspect="1"/>
          </p:cNvGraphicFramePr>
          <p:nvPr/>
        </p:nvGraphicFramePr>
        <p:xfrm>
          <a:off x="7019925" y="4724400"/>
          <a:ext cx="400050" cy="504825"/>
        </p:xfrm>
        <a:graphic>
          <a:graphicData uri="http://schemas.openxmlformats.org/presentationml/2006/ole">
            <mc:AlternateContent xmlns:mc="http://schemas.openxmlformats.org/markup-compatibility/2006">
              <mc:Choice xmlns:v="urn:schemas-microsoft-com:vml" Requires="v">
                <p:oleObj spid="_x0000_s300045" r:id="rId7" imgW="177646" imgH="228402" progId="Equation.3">
                  <p:embed/>
                </p:oleObj>
              </mc:Choice>
              <mc:Fallback>
                <p:oleObj r:id="rId7" imgW="177646" imgH="22840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925" y="4724400"/>
                        <a:ext cx="4000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40" name="Object 8">
            <a:extLst>
              <a:ext uri="{FF2B5EF4-FFF2-40B4-BE49-F238E27FC236}">
                <a16:creationId xmlns:a16="http://schemas.microsoft.com/office/drawing/2014/main" id="{AAF3E2F4-7C72-4613-BD16-479E1E269D65}"/>
              </a:ext>
            </a:extLst>
          </p:cNvPr>
          <p:cNvGraphicFramePr>
            <a:graphicFrameLocks noChangeAspect="1"/>
          </p:cNvGraphicFramePr>
          <p:nvPr/>
        </p:nvGraphicFramePr>
        <p:xfrm>
          <a:off x="8027988" y="5013325"/>
          <a:ext cx="439737" cy="506413"/>
        </p:xfrm>
        <a:graphic>
          <a:graphicData uri="http://schemas.openxmlformats.org/presentationml/2006/ole">
            <mc:AlternateContent xmlns:mc="http://schemas.openxmlformats.org/markup-compatibility/2006">
              <mc:Choice xmlns:v="urn:schemas-microsoft-com:vml" Requires="v">
                <p:oleObj spid="_x0000_s300046" r:id="rId8" imgW="190335" imgH="215713" progId="Equation.3">
                  <p:embed/>
                </p:oleObj>
              </mc:Choice>
              <mc:Fallback>
                <p:oleObj r:id="rId8" imgW="190335" imgH="215713"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27988" y="5013325"/>
                        <a:ext cx="439737"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41" name="Object 9">
            <a:extLst>
              <a:ext uri="{FF2B5EF4-FFF2-40B4-BE49-F238E27FC236}">
                <a16:creationId xmlns:a16="http://schemas.microsoft.com/office/drawing/2014/main" id="{8A56F4C0-795F-4321-8723-C0A53DF672F9}"/>
              </a:ext>
            </a:extLst>
          </p:cNvPr>
          <p:cNvGraphicFramePr>
            <a:graphicFrameLocks noChangeAspect="1"/>
          </p:cNvGraphicFramePr>
          <p:nvPr/>
        </p:nvGraphicFramePr>
        <p:xfrm>
          <a:off x="5867400" y="5084763"/>
          <a:ext cx="1033463" cy="468312"/>
        </p:xfrm>
        <a:graphic>
          <a:graphicData uri="http://schemas.openxmlformats.org/presentationml/2006/ole">
            <mc:AlternateContent xmlns:mc="http://schemas.openxmlformats.org/markup-compatibility/2006">
              <mc:Choice xmlns:v="urn:schemas-microsoft-com:vml" Requires="v">
                <p:oleObj spid="_x0000_s300047" name="公式" r:id="rId10" imgW="495000" imgH="228600" progId="Equation.3">
                  <p:embed/>
                </p:oleObj>
              </mc:Choice>
              <mc:Fallback>
                <p:oleObj name="公式" r:id="rId10" imgW="495000" imgH="228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5084763"/>
                        <a:ext cx="1033463"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2" name="AutoShape 10">
            <a:extLst>
              <a:ext uri="{FF2B5EF4-FFF2-40B4-BE49-F238E27FC236}">
                <a16:creationId xmlns:a16="http://schemas.microsoft.com/office/drawing/2014/main" id="{F22EBA3D-2637-4B86-937D-2E70BE23482E}"/>
              </a:ext>
            </a:extLst>
          </p:cNvPr>
          <p:cNvSpPr>
            <a:spLocks noChangeArrowheads="1"/>
          </p:cNvSpPr>
          <p:nvPr/>
        </p:nvSpPr>
        <p:spPr bwMode="auto">
          <a:xfrm>
            <a:off x="4859338" y="3789363"/>
            <a:ext cx="1657350" cy="431800"/>
          </a:xfrm>
          <a:prstGeom prst="wedgeRoundRectCallout">
            <a:avLst>
              <a:gd name="adj1" fmla="val -154213"/>
              <a:gd name="adj2" fmla="val 145222"/>
              <a:gd name="adj3" fmla="val 16667"/>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ea typeface="楷体_GB2312" pitchFamily="49" charset="-122"/>
              </a:rPr>
              <a:t>有效量子数</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1459</TotalTime>
  <Words>12580</Words>
  <Application>Microsoft Office PowerPoint</Application>
  <PresentationFormat>全屏显示(4:3)</PresentationFormat>
  <Paragraphs>450</Paragraphs>
  <Slides>124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124</vt:i4>
      </vt:variant>
    </vt:vector>
  </HeadingPairs>
  <TitlesOfParts>
    <vt:vector size="139" baseType="lpstr">
      <vt:lpstr>Arial</vt:lpstr>
      <vt:lpstr>宋体</vt:lpstr>
      <vt:lpstr>Times New Roman</vt:lpstr>
      <vt:lpstr>Tahoma</vt:lpstr>
      <vt:lpstr>Wingdings</vt:lpstr>
      <vt:lpstr>隶书</vt:lpstr>
      <vt:lpstr>楷体_GB2312</vt:lpstr>
      <vt:lpstr>Arial Unicode MS</vt:lpstr>
      <vt:lpstr>黑体</vt:lpstr>
      <vt:lpstr>Arial Black</vt:lpstr>
      <vt:lpstr>方正舒体</vt:lpstr>
      <vt:lpstr>Blends</vt:lpstr>
      <vt:lpstr>Microsoft 公式 3.0</vt:lpstr>
      <vt:lpstr>MathType 5.0 Equation</vt:lpstr>
      <vt:lpstr>Microsoft Word 97 - 2003 文档</vt:lpstr>
      <vt:lpstr>第二章原子的玻尔—索末菲理论 </vt:lpstr>
      <vt:lpstr>§2.1 量子假说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光谱 </vt:lpstr>
      <vt:lpstr>PowerPoint 演示文稿</vt:lpstr>
      <vt:lpstr>PowerPoint 演示文稿</vt:lpstr>
      <vt:lpstr>PowerPoint 演示文稿</vt:lpstr>
      <vt:lpstr>光谱及其分类</vt:lpstr>
      <vt:lpstr>PowerPoint 演示文稿</vt:lpstr>
      <vt:lpstr>§2.3 氢原子光谱及其经验规律 </vt:lpstr>
      <vt:lpstr>PowerPoint 演示文稿</vt:lpstr>
      <vt:lpstr>PowerPoint 演示文稿</vt:lpstr>
      <vt:lpstr>PowerPoint 演示文稿</vt:lpstr>
      <vt:lpstr>PowerPoint 演示文稿</vt:lpstr>
      <vt:lpstr>PowerPoint 演示文稿</vt:lpstr>
      <vt:lpstr>PowerPoint 演示文稿</vt:lpstr>
      <vt:lpstr>§2.4 玻尔的氢原子理论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类氢离子的光谱 </vt:lpstr>
      <vt:lpstr>A、类氢离子光谱的具体例子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F－H实验与原子能级的量子化 </vt:lpstr>
      <vt:lpstr>PowerPoint 演示文稿</vt:lpstr>
      <vt:lpstr>PowerPoint 演示文稿</vt:lpstr>
      <vt:lpstr>PowerPoint 演示文稿</vt:lpstr>
      <vt:lpstr>PowerPoint 演示文稿</vt:lpstr>
      <vt:lpstr>PowerPoint 演示文稿</vt:lpstr>
      <vt:lpstr>§2.7 广义量子化条件和索末菲理论 </vt:lpstr>
      <vt:lpstr>PowerPoint 演示文稿</vt:lpstr>
      <vt:lpstr>PowerPoint 演示文稿</vt:lpstr>
      <vt:lpstr>PowerPoint 演示文稿</vt:lpstr>
      <vt:lpstr>①椭圆轨道推广 </vt:lpstr>
      <vt:lpstr>PowerPoint 演示文稿</vt:lpstr>
      <vt:lpstr>PowerPoint 演示文稿</vt:lpstr>
      <vt:lpstr>PowerPoint 演示文稿</vt:lpstr>
      <vt:lpstr>②相对论对圆周轨道的修正 </vt:lpstr>
      <vt:lpstr>PowerPoint 演示文稿</vt:lpstr>
      <vt:lpstr>PowerPoint 演示文稿</vt:lpstr>
      <vt:lpstr>PowerPoint 演示文稿</vt:lpstr>
      <vt:lpstr>③相对论对椭圆轨道的修正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话外题</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原子的卢瑟福模型</dc:title>
  <dc:creator>mouse-wlx</dc:creator>
  <cp:lastModifiedBy>张 伯望</cp:lastModifiedBy>
  <cp:revision>372</cp:revision>
  <cp:lastPrinted>1601-01-01T00:00:00Z</cp:lastPrinted>
  <dcterms:created xsi:type="dcterms:W3CDTF">2003-02-14T07:15:14Z</dcterms:created>
  <dcterms:modified xsi:type="dcterms:W3CDTF">2019-08-21T07:42:40Z</dcterms:modified>
</cp:coreProperties>
</file>