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65" r:id="rId2"/>
    <p:sldId id="459" r:id="rId3"/>
    <p:sldId id="366" r:id="rId4"/>
    <p:sldId id="460" r:id="rId5"/>
    <p:sldId id="367" r:id="rId6"/>
    <p:sldId id="368" r:id="rId7"/>
    <p:sldId id="369" r:id="rId8"/>
    <p:sldId id="370" r:id="rId9"/>
    <p:sldId id="371" r:id="rId10"/>
    <p:sldId id="461" r:id="rId11"/>
    <p:sldId id="372" r:id="rId12"/>
    <p:sldId id="373" r:id="rId13"/>
    <p:sldId id="374" r:id="rId14"/>
    <p:sldId id="375" r:id="rId15"/>
    <p:sldId id="376" r:id="rId16"/>
    <p:sldId id="377" r:id="rId17"/>
    <p:sldId id="378" r:id="rId18"/>
    <p:sldId id="464" r:id="rId19"/>
    <p:sldId id="465" r:id="rId20"/>
    <p:sldId id="379" r:id="rId21"/>
    <p:sldId id="380" r:id="rId22"/>
    <p:sldId id="381" r:id="rId23"/>
    <p:sldId id="382" r:id="rId24"/>
    <p:sldId id="462" r:id="rId25"/>
    <p:sldId id="479"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463"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10" r:id="rId54"/>
    <p:sldId id="411" r:id="rId55"/>
    <p:sldId id="412" r:id="rId56"/>
    <p:sldId id="413" r:id="rId57"/>
    <p:sldId id="414" r:id="rId58"/>
    <p:sldId id="415" r:id="rId59"/>
    <p:sldId id="416" r:id="rId60"/>
    <p:sldId id="417" r:id="rId61"/>
    <p:sldId id="418" r:id="rId62"/>
    <p:sldId id="419" r:id="rId63"/>
    <p:sldId id="466" r:id="rId64"/>
    <p:sldId id="420" r:id="rId65"/>
    <p:sldId id="421" r:id="rId66"/>
    <p:sldId id="422" r:id="rId67"/>
    <p:sldId id="423" r:id="rId68"/>
    <p:sldId id="424" r:id="rId69"/>
    <p:sldId id="425" r:id="rId70"/>
    <p:sldId id="426" r:id="rId71"/>
    <p:sldId id="427" r:id="rId72"/>
    <p:sldId id="428" r:id="rId73"/>
    <p:sldId id="468" r:id="rId74"/>
    <p:sldId id="429" r:id="rId75"/>
    <p:sldId id="430" r:id="rId76"/>
    <p:sldId id="431" r:id="rId77"/>
    <p:sldId id="432" r:id="rId78"/>
    <p:sldId id="433" r:id="rId79"/>
    <p:sldId id="467" r:id="rId80"/>
    <p:sldId id="434" r:id="rId81"/>
    <p:sldId id="435" r:id="rId82"/>
    <p:sldId id="469" r:id="rId83"/>
    <p:sldId id="436" r:id="rId84"/>
    <p:sldId id="471" r:id="rId85"/>
    <p:sldId id="437" r:id="rId86"/>
    <p:sldId id="438" r:id="rId87"/>
    <p:sldId id="439" r:id="rId88"/>
    <p:sldId id="472" r:id="rId89"/>
    <p:sldId id="440" r:id="rId90"/>
    <p:sldId id="441" r:id="rId91"/>
    <p:sldId id="442" r:id="rId92"/>
    <p:sldId id="443" r:id="rId93"/>
    <p:sldId id="474" r:id="rId94"/>
    <p:sldId id="445" r:id="rId95"/>
    <p:sldId id="475" r:id="rId96"/>
    <p:sldId id="477" r:id="rId97"/>
    <p:sldId id="478" r:id="rId98"/>
    <p:sldId id="447" r:id="rId99"/>
    <p:sldId id="448" r:id="rId100"/>
    <p:sldId id="476" r:id="rId101"/>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84" autoAdjust="0"/>
    <p:restoredTop sz="94699" autoAdjust="0"/>
  </p:normalViewPr>
  <p:slideViewPr>
    <p:cSldViewPr>
      <p:cViewPr varScale="1">
        <p:scale>
          <a:sx n="83" d="100"/>
          <a:sy n="83" d="100"/>
        </p:scale>
        <p:origin x="134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7141C43E-E894-4B6D-B081-25530767FC25}"/>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77F97731-8181-4FB0-B3EB-C699920A8CAD}"/>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55B6C882-58B5-4294-844F-46D0447DEAA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a:extLst>
                  <a:ext uri="{FF2B5EF4-FFF2-40B4-BE49-F238E27FC236}">
                    <a16:creationId xmlns:a16="http://schemas.microsoft.com/office/drawing/2014/main" id="{FF6DCE31-3AE8-4A13-9CFB-F287ACD6D89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42" name="Group 6">
              <a:extLst>
                <a:ext uri="{FF2B5EF4-FFF2-40B4-BE49-F238E27FC236}">
                  <a16:creationId xmlns:a16="http://schemas.microsoft.com/office/drawing/2014/main" id="{13A12FAB-3D08-4C12-867B-01DDD24669B7}"/>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C2C06652-3E16-4B8E-94F5-86356AE4F89F}"/>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a:extLst>
                  <a:ext uri="{FF2B5EF4-FFF2-40B4-BE49-F238E27FC236}">
                    <a16:creationId xmlns:a16="http://schemas.microsoft.com/office/drawing/2014/main" id="{662C4DFE-958E-407C-A541-EC669E5A430B}"/>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5" name="Rectangle 9">
              <a:extLst>
                <a:ext uri="{FF2B5EF4-FFF2-40B4-BE49-F238E27FC236}">
                  <a16:creationId xmlns:a16="http://schemas.microsoft.com/office/drawing/2014/main" id="{74F6E868-9C62-4CC9-BA82-639F682BEA0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a:extLst>
                <a:ext uri="{FF2B5EF4-FFF2-40B4-BE49-F238E27FC236}">
                  <a16:creationId xmlns:a16="http://schemas.microsoft.com/office/drawing/2014/main" id="{F5BE1AE8-E42E-425B-BEE0-9C312506DA66}"/>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Rectangle 11">
              <a:extLst>
                <a:ext uri="{FF2B5EF4-FFF2-40B4-BE49-F238E27FC236}">
                  <a16:creationId xmlns:a16="http://schemas.microsoft.com/office/drawing/2014/main" id="{736B7946-803D-4432-93DC-EFD604FB070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8" name="Rectangle 12">
            <a:extLst>
              <a:ext uri="{FF2B5EF4-FFF2-40B4-BE49-F238E27FC236}">
                <a16:creationId xmlns:a16="http://schemas.microsoft.com/office/drawing/2014/main" id="{DDE24168-9764-4B28-82EE-65B083FEC942}"/>
              </a:ext>
            </a:extLst>
          </p:cNvPr>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a:extLst>
              <a:ext uri="{FF2B5EF4-FFF2-40B4-BE49-F238E27FC236}">
                <a16:creationId xmlns:a16="http://schemas.microsoft.com/office/drawing/2014/main" id="{99D5098A-3D87-43D2-97AC-3903C02B3291}"/>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5550" name="Rectangle 14">
            <a:extLst>
              <a:ext uri="{FF2B5EF4-FFF2-40B4-BE49-F238E27FC236}">
                <a16:creationId xmlns:a16="http://schemas.microsoft.com/office/drawing/2014/main" id="{C2E0A3B5-BBAB-4D3A-B65D-61A6ACF3E6E1}"/>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a:extLst>
              <a:ext uri="{FF2B5EF4-FFF2-40B4-BE49-F238E27FC236}">
                <a16:creationId xmlns:a16="http://schemas.microsoft.com/office/drawing/2014/main" id="{A86C076E-8097-4CDD-8AF8-E191758C92EF}"/>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a:extLst>
              <a:ext uri="{FF2B5EF4-FFF2-40B4-BE49-F238E27FC236}">
                <a16:creationId xmlns:a16="http://schemas.microsoft.com/office/drawing/2014/main" id="{EEAD2686-F7A1-493F-B3CA-1ED0F8F83C09}"/>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F476E74-EEEB-45E6-B4A7-758C4CC81000}"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FB7C0-9754-4337-A2F9-0643B849DC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99E710-983B-47AB-8DEB-D2EF986B40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E4900-181D-4454-83D3-6672CE75E01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0F0CBFD-74DA-41B9-B16F-F50C61E0083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C603210-CEBD-4739-89BC-C333CA77183A}"/>
              </a:ext>
            </a:extLst>
          </p:cNvPr>
          <p:cNvSpPr>
            <a:spLocks noGrp="1"/>
          </p:cNvSpPr>
          <p:nvPr>
            <p:ph type="sldNum" sz="quarter" idx="12"/>
          </p:nvPr>
        </p:nvSpPr>
        <p:spPr/>
        <p:txBody>
          <a:bodyPr/>
          <a:lstStyle>
            <a:lvl1pPr>
              <a:defRPr/>
            </a:lvl1pPr>
          </a:lstStyle>
          <a:p>
            <a:fld id="{C3836C8F-1423-4B7B-A754-A5E7FE5FF4C0}" type="slidenum">
              <a:rPr lang="zh-CN" altLang="en-US"/>
              <a:pPr/>
              <a:t>‹#›</a:t>
            </a:fld>
            <a:endParaRPr lang="en-US" altLang="zh-CN"/>
          </a:p>
        </p:txBody>
      </p:sp>
    </p:spTree>
    <p:extLst>
      <p:ext uri="{BB962C8B-B14F-4D97-AF65-F5344CB8AC3E}">
        <p14:creationId xmlns:p14="http://schemas.microsoft.com/office/powerpoint/2010/main" val="173941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EA893B-6153-4DE8-A130-27B2D4E9A727}"/>
              </a:ext>
            </a:extLst>
          </p:cNvPr>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874CFA-E20E-4EA8-A259-497B32441639}"/>
              </a:ext>
            </a:extLst>
          </p:cNvPr>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B9E92D-FD53-46F7-B01F-DA917DCE682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347A231-2567-4E67-84AE-7160AC6389A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8488DF0-0E09-4C86-9316-00C3DBE79D4E}"/>
              </a:ext>
            </a:extLst>
          </p:cNvPr>
          <p:cNvSpPr>
            <a:spLocks noGrp="1"/>
          </p:cNvSpPr>
          <p:nvPr>
            <p:ph type="sldNum" sz="quarter" idx="12"/>
          </p:nvPr>
        </p:nvSpPr>
        <p:spPr/>
        <p:txBody>
          <a:bodyPr/>
          <a:lstStyle>
            <a:lvl1pPr>
              <a:defRPr/>
            </a:lvl1pPr>
          </a:lstStyle>
          <a:p>
            <a:fld id="{42FDC324-83F3-46C7-AC93-24E022C8DDC8}" type="slidenum">
              <a:rPr lang="zh-CN" altLang="en-US"/>
              <a:pPr/>
              <a:t>‹#›</a:t>
            </a:fld>
            <a:endParaRPr lang="en-US" altLang="zh-CN"/>
          </a:p>
        </p:txBody>
      </p:sp>
    </p:spTree>
    <p:extLst>
      <p:ext uri="{BB962C8B-B14F-4D97-AF65-F5344CB8AC3E}">
        <p14:creationId xmlns:p14="http://schemas.microsoft.com/office/powerpoint/2010/main" val="117924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D3F6C2-547F-4912-91D2-11F73B12B89B}"/>
              </a:ext>
            </a:extLst>
          </p:cNvPr>
          <p:cNvSpPr>
            <a:spLocks noGrp="1"/>
          </p:cNvSpPr>
          <p:nvPr>
            <p:ph/>
          </p:nvPr>
        </p:nvSpPr>
        <p:spPr>
          <a:xfrm>
            <a:off x="1150938" y="617538"/>
            <a:ext cx="7804150" cy="5514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9A8E3C5B-5CDE-4311-B1DD-EA857675D0AC}"/>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71F9530A-902B-4A2F-BE1B-2F18E79C4548}"/>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84F05EA-7813-4366-8CAA-FE624728A049}"/>
              </a:ext>
            </a:extLst>
          </p:cNvPr>
          <p:cNvSpPr>
            <a:spLocks noGrp="1"/>
          </p:cNvSpPr>
          <p:nvPr>
            <p:ph type="sldNum" sz="quarter" idx="12"/>
          </p:nvPr>
        </p:nvSpPr>
        <p:spPr>
          <a:xfrm>
            <a:off x="6781800" y="6324600"/>
            <a:ext cx="1905000" cy="457200"/>
          </a:xfrm>
        </p:spPr>
        <p:txBody>
          <a:bodyPr/>
          <a:lstStyle>
            <a:lvl1pPr>
              <a:defRPr/>
            </a:lvl1pPr>
          </a:lstStyle>
          <a:p>
            <a:fld id="{9FA11722-0CEC-49F3-B437-B07245C448B8}" type="slidenum">
              <a:rPr lang="zh-CN" altLang="en-US"/>
              <a:pPr/>
              <a:t>‹#›</a:t>
            </a:fld>
            <a:endParaRPr lang="en-US" altLang="zh-CN"/>
          </a:p>
        </p:txBody>
      </p:sp>
    </p:spTree>
    <p:extLst>
      <p:ext uri="{BB962C8B-B14F-4D97-AF65-F5344CB8AC3E}">
        <p14:creationId xmlns:p14="http://schemas.microsoft.com/office/powerpoint/2010/main" val="70663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D4C7D-8090-4C9D-B1A5-4C417D7B84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59C6B0-314C-4AD6-AB7E-429845777E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42AE02-8B6C-426F-B7DE-18D5FD74837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9754E64-CF22-455F-A92C-9BE1978AA8E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1C5BB0F-4EE8-49E8-8254-D86CEB185492}"/>
              </a:ext>
            </a:extLst>
          </p:cNvPr>
          <p:cNvSpPr>
            <a:spLocks noGrp="1"/>
          </p:cNvSpPr>
          <p:nvPr>
            <p:ph type="sldNum" sz="quarter" idx="12"/>
          </p:nvPr>
        </p:nvSpPr>
        <p:spPr/>
        <p:txBody>
          <a:bodyPr/>
          <a:lstStyle>
            <a:lvl1pPr>
              <a:defRPr/>
            </a:lvl1pPr>
          </a:lstStyle>
          <a:p>
            <a:fld id="{E63C9671-2AF9-4875-AC4E-1B34144FEDEC}" type="slidenum">
              <a:rPr lang="zh-CN" altLang="en-US"/>
              <a:pPr/>
              <a:t>‹#›</a:t>
            </a:fld>
            <a:endParaRPr lang="en-US" altLang="zh-CN"/>
          </a:p>
        </p:txBody>
      </p:sp>
    </p:spTree>
    <p:extLst>
      <p:ext uri="{BB962C8B-B14F-4D97-AF65-F5344CB8AC3E}">
        <p14:creationId xmlns:p14="http://schemas.microsoft.com/office/powerpoint/2010/main" val="213960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7C096-27B1-4C4F-B973-48D82C51259F}"/>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9D1298-69C0-49D6-9101-BEFAEB963A5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5EF31AB-82BC-42F1-A32B-26743DF84A0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CC49556-1E87-43F1-9EE5-873B8477E1C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059603E-D256-4184-A420-52040AE0F8E7}"/>
              </a:ext>
            </a:extLst>
          </p:cNvPr>
          <p:cNvSpPr>
            <a:spLocks noGrp="1"/>
          </p:cNvSpPr>
          <p:nvPr>
            <p:ph type="sldNum" sz="quarter" idx="12"/>
          </p:nvPr>
        </p:nvSpPr>
        <p:spPr/>
        <p:txBody>
          <a:bodyPr/>
          <a:lstStyle>
            <a:lvl1pPr>
              <a:defRPr/>
            </a:lvl1pPr>
          </a:lstStyle>
          <a:p>
            <a:fld id="{DADFECD1-122F-41D6-9084-FA655338945E}" type="slidenum">
              <a:rPr lang="zh-CN" altLang="en-US"/>
              <a:pPr/>
              <a:t>‹#›</a:t>
            </a:fld>
            <a:endParaRPr lang="en-US" altLang="zh-CN"/>
          </a:p>
        </p:txBody>
      </p:sp>
    </p:spTree>
    <p:extLst>
      <p:ext uri="{BB962C8B-B14F-4D97-AF65-F5344CB8AC3E}">
        <p14:creationId xmlns:p14="http://schemas.microsoft.com/office/powerpoint/2010/main" val="7025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D4727-5B8F-4124-B00C-480AA8464C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431456-5C13-4D82-A142-993178933C8A}"/>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F2F5FD-FB7C-4D50-87E5-48D75D33E655}"/>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A2FAE5-C8ED-4B1C-9B96-7C3FB98E238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5E06596-F806-4BDD-8EDF-1C211E9D793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4546FB6-A8A3-499D-855E-45AAEC1F7175}"/>
              </a:ext>
            </a:extLst>
          </p:cNvPr>
          <p:cNvSpPr>
            <a:spLocks noGrp="1"/>
          </p:cNvSpPr>
          <p:nvPr>
            <p:ph type="sldNum" sz="quarter" idx="12"/>
          </p:nvPr>
        </p:nvSpPr>
        <p:spPr/>
        <p:txBody>
          <a:bodyPr/>
          <a:lstStyle>
            <a:lvl1pPr>
              <a:defRPr/>
            </a:lvl1pPr>
          </a:lstStyle>
          <a:p>
            <a:fld id="{ADD7D79B-8274-45D8-8F48-5C21B49E8A94}" type="slidenum">
              <a:rPr lang="zh-CN" altLang="en-US"/>
              <a:pPr/>
              <a:t>‹#›</a:t>
            </a:fld>
            <a:endParaRPr lang="en-US" altLang="zh-CN"/>
          </a:p>
        </p:txBody>
      </p:sp>
    </p:spTree>
    <p:extLst>
      <p:ext uri="{BB962C8B-B14F-4D97-AF65-F5344CB8AC3E}">
        <p14:creationId xmlns:p14="http://schemas.microsoft.com/office/powerpoint/2010/main" val="408653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6C15F-3405-4BF3-8563-4CFB6F61BF5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E89D9-5F25-4AEA-BB1B-8BFC7EFA6AE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FC2FDC-2D30-4DEC-81B0-7E0464F7B145}"/>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EF033B-A448-491F-B7E9-553A666A427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D35AE9-248F-41CD-960A-9F2235EA3F0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24254C-1C7B-452D-9A0D-B34FA176B1F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2C93298-D842-45C9-B7A1-BD11F83838F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9FD1601-4131-484E-9064-519B5F1DEE00}"/>
              </a:ext>
            </a:extLst>
          </p:cNvPr>
          <p:cNvSpPr>
            <a:spLocks noGrp="1"/>
          </p:cNvSpPr>
          <p:nvPr>
            <p:ph type="sldNum" sz="quarter" idx="12"/>
          </p:nvPr>
        </p:nvSpPr>
        <p:spPr/>
        <p:txBody>
          <a:bodyPr/>
          <a:lstStyle>
            <a:lvl1pPr>
              <a:defRPr/>
            </a:lvl1pPr>
          </a:lstStyle>
          <a:p>
            <a:fld id="{1BC4F7AC-B8A3-4042-9150-9FC21DCEBBFB}" type="slidenum">
              <a:rPr lang="zh-CN" altLang="en-US"/>
              <a:pPr/>
              <a:t>‹#›</a:t>
            </a:fld>
            <a:endParaRPr lang="en-US" altLang="zh-CN"/>
          </a:p>
        </p:txBody>
      </p:sp>
    </p:spTree>
    <p:extLst>
      <p:ext uri="{BB962C8B-B14F-4D97-AF65-F5344CB8AC3E}">
        <p14:creationId xmlns:p14="http://schemas.microsoft.com/office/powerpoint/2010/main" val="7296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40682-9D89-4AF9-B194-EFD12F14209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FFED54-D0B4-41D2-B095-B41B8684FBE8}"/>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3861D4B4-27DB-4DDA-B16A-7577C443F1C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64E30F8-E24B-4837-8809-22229EF7B509}"/>
              </a:ext>
            </a:extLst>
          </p:cNvPr>
          <p:cNvSpPr>
            <a:spLocks noGrp="1"/>
          </p:cNvSpPr>
          <p:nvPr>
            <p:ph type="sldNum" sz="quarter" idx="12"/>
          </p:nvPr>
        </p:nvSpPr>
        <p:spPr/>
        <p:txBody>
          <a:bodyPr/>
          <a:lstStyle>
            <a:lvl1pPr>
              <a:defRPr/>
            </a:lvl1pPr>
          </a:lstStyle>
          <a:p>
            <a:fld id="{2AACD078-8B90-415B-A626-911793B919D8}" type="slidenum">
              <a:rPr lang="zh-CN" altLang="en-US"/>
              <a:pPr/>
              <a:t>‹#›</a:t>
            </a:fld>
            <a:endParaRPr lang="en-US" altLang="zh-CN"/>
          </a:p>
        </p:txBody>
      </p:sp>
    </p:spTree>
    <p:extLst>
      <p:ext uri="{BB962C8B-B14F-4D97-AF65-F5344CB8AC3E}">
        <p14:creationId xmlns:p14="http://schemas.microsoft.com/office/powerpoint/2010/main" val="400927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92FF13-8079-46CF-BF5E-9738C986C1B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74F5EABA-AB7F-4D30-9BB8-700CDAE0E154}"/>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E130E51-327C-41A6-A449-2C204A9801A7}"/>
              </a:ext>
            </a:extLst>
          </p:cNvPr>
          <p:cNvSpPr>
            <a:spLocks noGrp="1"/>
          </p:cNvSpPr>
          <p:nvPr>
            <p:ph type="sldNum" sz="quarter" idx="12"/>
          </p:nvPr>
        </p:nvSpPr>
        <p:spPr/>
        <p:txBody>
          <a:bodyPr/>
          <a:lstStyle>
            <a:lvl1pPr>
              <a:defRPr/>
            </a:lvl1pPr>
          </a:lstStyle>
          <a:p>
            <a:fld id="{87F35EFA-B81F-4476-AC30-D379A8057D24}" type="slidenum">
              <a:rPr lang="zh-CN" altLang="en-US"/>
              <a:pPr/>
              <a:t>‹#›</a:t>
            </a:fld>
            <a:endParaRPr lang="en-US" altLang="zh-CN"/>
          </a:p>
        </p:txBody>
      </p:sp>
    </p:spTree>
    <p:extLst>
      <p:ext uri="{BB962C8B-B14F-4D97-AF65-F5344CB8AC3E}">
        <p14:creationId xmlns:p14="http://schemas.microsoft.com/office/powerpoint/2010/main" val="139573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B975C-FAD1-402D-BCFF-2633236E4A81}"/>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33064D-67FE-4699-9268-3FA5A34DD29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14AAD0-FA20-4592-890E-4CBEAE9B113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FD8B77-061B-4A08-9E20-79F5147DB7C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6CEEB73-8A34-4C37-BB29-8CCD7E73FAF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AD380B4-EB3B-4F1E-A1A6-F21190F51C99}"/>
              </a:ext>
            </a:extLst>
          </p:cNvPr>
          <p:cNvSpPr>
            <a:spLocks noGrp="1"/>
          </p:cNvSpPr>
          <p:nvPr>
            <p:ph type="sldNum" sz="quarter" idx="12"/>
          </p:nvPr>
        </p:nvSpPr>
        <p:spPr/>
        <p:txBody>
          <a:bodyPr/>
          <a:lstStyle>
            <a:lvl1pPr>
              <a:defRPr/>
            </a:lvl1pPr>
          </a:lstStyle>
          <a:p>
            <a:fld id="{3B0A6C47-168E-4FA3-8382-D968967C8FFB}" type="slidenum">
              <a:rPr lang="zh-CN" altLang="en-US"/>
              <a:pPr/>
              <a:t>‹#›</a:t>
            </a:fld>
            <a:endParaRPr lang="en-US" altLang="zh-CN"/>
          </a:p>
        </p:txBody>
      </p:sp>
    </p:spTree>
    <p:extLst>
      <p:ext uri="{BB962C8B-B14F-4D97-AF65-F5344CB8AC3E}">
        <p14:creationId xmlns:p14="http://schemas.microsoft.com/office/powerpoint/2010/main" val="421925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C3DDA-A9C4-4D17-B960-0A721AC1ED3F}"/>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D8B88F-6358-47F0-BE5A-B720E2AA22C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7BC5B9-632F-4730-B95C-609B8D62E4C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E2D4B4-4C67-442C-B19E-00E5DE58B5D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D309997-2ACF-4DB1-86B7-09E534D770C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773145B-2212-4324-B2AB-B5B9F1BB461E}"/>
              </a:ext>
            </a:extLst>
          </p:cNvPr>
          <p:cNvSpPr>
            <a:spLocks noGrp="1"/>
          </p:cNvSpPr>
          <p:nvPr>
            <p:ph type="sldNum" sz="quarter" idx="12"/>
          </p:nvPr>
        </p:nvSpPr>
        <p:spPr/>
        <p:txBody>
          <a:bodyPr/>
          <a:lstStyle>
            <a:lvl1pPr>
              <a:defRPr/>
            </a:lvl1pPr>
          </a:lstStyle>
          <a:p>
            <a:fld id="{6987663E-663D-4A6E-BC6B-63B79F7537D7}" type="slidenum">
              <a:rPr lang="zh-CN" altLang="en-US"/>
              <a:pPr/>
              <a:t>‹#›</a:t>
            </a:fld>
            <a:endParaRPr lang="en-US" altLang="zh-CN"/>
          </a:p>
        </p:txBody>
      </p:sp>
    </p:spTree>
    <p:extLst>
      <p:ext uri="{BB962C8B-B14F-4D97-AF65-F5344CB8AC3E}">
        <p14:creationId xmlns:p14="http://schemas.microsoft.com/office/powerpoint/2010/main" val="12888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8BB7F26-C68E-4A39-9499-E65425EE7001}"/>
              </a:ext>
            </a:extLst>
          </p:cNvPr>
          <p:cNvSpPr>
            <a:spLocks noChangeArrowheads="1"/>
          </p:cNvSpPr>
          <p:nvPr/>
        </p:nvSpPr>
        <p:spPr bwMode="ltGray">
          <a:xfrm>
            <a:off x="290513" y="4143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5" name="Rectangle 3">
            <a:extLst>
              <a:ext uri="{FF2B5EF4-FFF2-40B4-BE49-F238E27FC236}">
                <a16:creationId xmlns:a16="http://schemas.microsoft.com/office/drawing/2014/main" id="{64E13A89-0E4C-49AF-9C77-2C6AD327A800}"/>
              </a:ext>
            </a:extLst>
          </p:cNvPr>
          <p:cNvSpPr>
            <a:spLocks noChangeArrowheads="1"/>
          </p:cNvSpPr>
          <p:nvPr/>
        </p:nvSpPr>
        <p:spPr bwMode="ltGray">
          <a:xfrm>
            <a:off x="673100" y="4143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Rectangle 4">
            <a:extLst>
              <a:ext uri="{FF2B5EF4-FFF2-40B4-BE49-F238E27FC236}">
                <a16:creationId xmlns:a16="http://schemas.microsoft.com/office/drawing/2014/main" id="{1E78D217-4C2E-4F2F-87DF-2BD3B3E4335B}"/>
              </a:ext>
            </a:extLst>
          </p:cNvPr>
          <p:cNvSpPr>
            <a:spLocks noChangeArrowheads="1"/>
          </p:cNvSpPr>
          <p:nvPr/>
        </p:nvSpPr>
        <p:spPr bwMode="ltGray">
          <a:xfrm>
            <a:off x="414338" y="8366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a:extLst>
              <a:ext uri="{FF2B5EF4-FFF2-40B4-BE49-F238E27FC236}">
                <a16:creationId xmlns:a16="http://schemas.microsoft.com/office/drawing/2014/main" id="{03607C98-6532-47C1-8DAC-F8A8E8ABF64C}"/>
              </a:ext>
            </a:extLst>
          </p:cNvPr>
          <p:cNvSpPr>
            <a:spLocks noChangeArrowheads="1"/>
          </p:cNvSpPr>
          <p:nvPr/>
        </p:nvSpPr>
        <p:spPr bwMode="ltGray">
          <a:xfrm>
            <a:off x="784225" y="8366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Rectangle 6">
            <a:extLst>
              <a:ext uri="{FF2B5EF4-FFF2-40B4-BE49-F238E27FC236}">
                <a16:creationId xmlns:a16="http://schemas.microsoft.com/office/drawing/2014/main" id="{69661881-A56D-42DF-A153-7A8CED943255}"/>
              </a:ext>
            </a:extLst>
          </p:cNvPr>
          <p:cNvSpPr>
            <a:spLocks noChangeArrowheads="1"/>
          </p:cNvSpPr>
          <p:nvPr/>
        </p:nvSpPr>
        <p:spPr bwMode="ltGray">
          <a:xfrm>
            <a:off x="0" y="7635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Rectangle 7">
            <a:extLst>
              <a:ext uri="{FF2B5EF4-FFF2-40B4-BE49-F238E27FC236}">
                <a16:creationId xmlns:a16="http://schemas.microsoft.com/office/drawing/2014/main" id="{3A1C0BA0-90E6-44BB-AE55-4E6E94806E46}"/>
              </a:ext>
            </a:extLst>
          </p:cNvPr>
          <p:cNvSpPr>
            <a:spLocks noChangeArrowheads="1"/>
          </p:cNvSpPr>
          <p:nvPr/>
        </p:nvSpPr>
        <p:spPr bwMode="gray">
          <a:xfrm>
            <a:off x="635000" y="3063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Rectangle 8">
            <a:extLst>
              <a:ext uri="{FF2B5EF4-FFF2-40B4-BE49-F238E27FC236}">
                <a16:creationId xmlns:a16="http://schemas.microsoft.com/office/drawing/2014/main" id="{74123FEE-B6E2-438C-9F1C-B2676FE1D39A}"/>
              </a:ext>
            </a:extLst>
          </p:cNvPr>
          <p:cNvSpPr>
            <a:spLocks noChangeArrowheads="1"/>
          </p:cNvSpPr>
          <p:nvPr/>
        </p:nvSpPr>
        <p:spPr bwMode="gray">
          <a:xfrm>
            <a:off x="315913" y="10969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Rectangle 9">
            <a:extLst>
              <a:ext uri="{FF2B5EF4-FFF2-40B4-BE49-F238E27FC236}">
                <a16:creationId xmlns:a16="http://schemas.microsoft.com/office/drawing/2014/main" id="{94CABD65-72CF-4801-A4F0-17AE71192416}"/>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a:extLst>
              <a:ext uri="{FF2B5EF4-FFF2-40B4-BE49-F238E27FC236}">
                <a16:creationId xmlns:a16="http://schemas.microsoft.com/office/drawing/2014/main" id="{99303982-597E-43E9-A325-E30B4EB502C1}"/>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a:extLst>
              <a:ext uri="{FF2B5EF4-FFF2-40B4-BE49-F238E27FC236}">
                <a16:creationId xmlns:a16="http://schemas.microsoft.com/office/drawing/2014/main" id="{82896D1F-EF64-47C8-9340-26689F214519}"/>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64524" name="Rectangle 12">
            <a:extLst>
              <a:ext uri="{FF2B5EF4-FFF2-40B4-BE49-F238E27FC236}">
                <a16:creationId xmlns:a16="http://schemas.microsoft.com/office/drawing/2014/main" id="{D77FBDC4-FCA6-4981-A435-89527DF7E437}"/>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5" name="Rectangle 13">
            <a:extLst>
              <a:ext uri="{FF2B5EF4-FFF2-40B4-BE49-F238E27FC236}">
                <a16:creationId xmlns:a16="http://schemas.microsoft.com/office/drawing/2014/main" id="{A5EBDAAF-C2D3-471F-9275-D16364E81B49}"/>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169D93BF-D91C-446D-970B-5EB764D1E69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1.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ntrol" Target="../activeX/activeX3.xml"/><Relationship Id="rId2" Type="http://schemas.openxmlformats.org/officeDocument/2006/relationships/control" Target="../activeX/activeX2.xml"/><Relationship Id="rId1" Type="http://schemas.openxmlformats.org/officeDocument/2006/relationships/vmlDrawing" Target="../drawings/vmlDrawing6.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26.wmf"/><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13.bin"/><Relationship Id="rId4" Type="http://schemas.openxmlformats.org/officeDocument/2006/relationships/image" Target="../media/image3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15.bin"/><Relationship Id="rId4" Type="http://schemas.openxmlformats.org/officeDocument/2006/relationships/image" Target="../media/image3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18.bin"/><Relationship Id="rId4" Type="http://schemas.openxmlformats.org/officeDocument/2006/relationships/image" Target="../media/image41.wmf"/></Relationships>
</file>

<file path=ppt/slides/_rels/slide5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9.wmf"/><Relationship Id="rId5" Type="http://schemas.openxmlformats.org/officeDocument/2006/relationships/oleObject" Target="../embeddings/oleObject25.bin"/><Relationship Id="rId4" Type="http://schemas.openxmlformats.org/officeDocument/2006/relationships/image" Target="../media/image4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27.bin"/><Relationship Id="rId4" Type="http://schemas.openxmlformats.org/officeDocument/2006/relationships/image" Target="../media/image5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2.wmf"/></Relationships>
</file>

<file path=ppt/slides/_rels/slide6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6.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0.wmf"/><Relationship Id="rId5" Type="http://schemas.openxmlformats.org/officeDocument/2006/relationships/oleObject" Target="../embeddings/oleObject32.bin"/><Relationship Id="rId4" Type="http://schemas.openxmlformats.org/officeDocument/2006/relationships/image" Target="../media/image5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2.wmf"/></Relationships>
</file>

<file path=ppt/slides/_rels/slide8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5.wmf"/><Relationship Id="rId5" Type="http://schemas.openxmlformats.org/officeDocument/2006/relationships/oleObject" Target="../embeddings/oleObject36.bin"/><Relationship Id="rId4" Type="http://schemas.openxmlformats.org/officeDocument/2006/relationships/image" Target="../media/image64.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6.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68.wmf"/><Relationship Id="rId4" Type="http://schemas.openxmlformats.org/officeDocument/2006/relationships/oleObject" Target="../embeddings/oleObject3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5E7AAAE4-3650-4577-AD21-8E0CDC5306E8}"/>
              </a:ext>
            </a:extLst>
          </p:cNvPr>
          <p:cNvSpPr>
            <a:spLocks noChangeArrowheads="1"/>
          </p:cNvSpPr>
          <p:nvPr/>
        </p:nvSpPr>
        <p:spPr bwMode="auto">
          <a:xfrm>
            <a:off x="1331913" y="260350"/>
            <a:ext cx="45005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b="1">
                <a:solidFill>
                  <a:schemeClr val="folHlink"/>
                </a:solidFill>
                <a:latin typeface="Times New Roman" panose="02020603050405020304" pitchFamily="18" charset="0"/>
                <a:ea typeface="隶书" panose="02010509060101010101" pitchFamily="49" charset="-122"/>
              </a:rPr>
              <a:t>第六章  </a:t>
            </a:r>
            <a:r>
              <a:rPr lang="en-US" altLang="zh-CN" sz="4400" b="1">
                <a:solidFill>
                  <a:schemeClr val="folHlink"/>
                </a:solidFill>
                <a:latin typeface="Times New Roman" panose="02020603050405020304" pitchFamily="18" charset="0"/>
                <a:ea typeface="隶书" panose="02010509060101010101" pitchFamily="49" charset="-122"/>
              </a:rPr>
              <a:t>X</a:t>
            </a:r>
            <a:r>
              <a:rPr lang="zh-CN" altLang="en-US" sz="4400" b="1">
                <a:solidFill>
                  <a:schemeClr val="folHlink"/>
                </a:solidFill>
                <a:latin typeface="Times New Roman" panose="02020603050405020304" pitchFamily="18" charset="0"/>
                <a:ea typeface="隶书" panose="02010509060101010101" pitchFamily="49" charset="-122"/>
              </a:rPr>
              <a:t>射线</a:t>
            </a:r>
            <a:r>
              <a:rPr lang="zh-CN" altLang="en-US" sz="1100">
                <a:latin typeface="Times New Roman" panose="02020603050405020304" pitchFamily="18" charset="0"/>
              </a:rPr>
              <a:t> </a:t>
            </a:r>
            <a:endParaRPr lang="zh-CN" altLang="en-US">
              <a:latin typeface="Times New Roman" panose="02020603050405020304" pitchFamily="18" charset="0"/>
            </a:endParaRPr>
          </a:p>
        </p:txBody>
      </p:sp>
      <p:sp>
        <p:nvSpPr>
          <p:cNvPr id="258051" name="Rectangle 3">
            <a:extLst>
              <a:ext uri="{FF2B5EF4-FFF2-40B4-BE49-F238E27FC236}">
                <a16:creationId xmlns:a16="http://schemas.microsoft.com/office/drawing/2014/main" id="{68531725-B1B9-4DC0-AFC6-0D12E38107E5}"/>
              </a:ext>
            </a:extLst>
          </p:cNvPr>
          <p:cNvSpPr>
            <a:spLocks noChangeArrowheads="1"/>
          </p:cNvSpPr>
          <p:nvPr/>
        </p:nvSpPr>
        <p:spPr bwMode="auto">
          <a:xfrm>
            <a:off x="755650" y="1557338"/>
            <a:ext cx="70104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600" b="1">
                <a:solidFill>
                  <a:schemeClr val="hlink"/>
                </a:solidFill>
                <a:latin typeface="Times New Roman" panose="02020603050405020304" pitchFamily="18" charset="0"/>
                <a:ea typeface="楷体_GB2312" pitchFamily="49" charset="-122"/>
              </a:rPr>
              <a:t>§6.1 X</a:t>
            </a:r>
            <a:r>
              <a:rPr lang="zh-CN" altLang="en-US" sz="3600" b="1">
                <a:solidFill>
                  <a:schemeClr val="hlink"/>
                </a:solidFill>
                <a:latin typeface="Times New Roman" panose="02020603050405020304" pitchFamily="18" charset="0"/>
                <a:ea typeface="楷体_GB2312" pitchFamily="49" charset="-122"/>
              </a:rPr>
              <a:t>射线的发现及其波动性</a:t>
            </a:r>
          </a:p>
          <a:p>
            <a:pPr algn="just"/>
            <a:r>
              <a:rPr lang="en-US" altLang="zh-CN" sz="3600" b="1">
                <a:solidFill>
                  <a:schemeClr val="hlink"/>
                </a:solidFill>
                <a:latin typeface="Times New Roman" panose="02020603050405020304" pitchFamily="18" charset="0"/>
                <a:ea typeface="楷体_GB2312" pitchFamily="49" charset="-122"/>
              </a:rPr>
              <a:t>§6.2 X</a:t>
            </a:r>
            <a:r>
              <a:rPr lang="zh-CN" altLang="en-US" sz="3600" b="1">
                <a:solidFill>
                  <a:schemeClr val="hlink"/>
                </a:solidFill>
                <a:latin typeface="Times New Roman" panose="02020603050405020304" pitchFamily="18" charset="0"/>
                <a:ea typeface="楷体_GB2312" pitchFamily="49" charset="-122"/>
              </a:rPr>
              <a:t>射线产生的机制 </a:t>
            </a:r>
          </a:p>
          <a:p>
            <a:pPr algn="just"/>
            <a:r>
              <a:rPr lang="en-US" altLang="zh-CN" sz="3600" b="1">
                <a:solidFill>
                  <a:schemeClr val="hlink"/>
                </a:solidFill>
                <a:latin typeface="Times New Roman" panose="02020603050405020304" pitchFamily="18" charset="0"/>
                <a:ea typeface="楷体_GB2312" pitchFamily="49" charset="-122"/>
              </a:rPr>
              <a:t>§6.3 </a:t>
            </a:r>
            <a:r>
              <a:rPr lang="zh-CN" altLang="en-US" sz="3600" b="1">
                <a:solidFill>
                  <a:schemeClr val="hlink"/>
                </a:solidFill>
                <a:latin typeface="Times New Roman" panose="02020603050405020304" pitchFamily="18" charset="0"/>
                <a:ea typeface="楷体_GB2312" pitchFamily="49" charset="-122"/>
              </a:rPr>
              <a:t>康普顿散射 </a:t>
            </a:r>
          </a:p>
          <a:p>
            <a:pPr algn="just"/>
            <a:r>
              <a:rPr lang="en-US" altLang="zh-CN" sz="3600" b="1">
                <a:solidFill>
                  <a:schemeClr val="hlink"/>
                </a:solidFill>
                <a:latin typeface="Times New Roman" panose="02020603050405020304" pitchFamily="18" charset="0"/>
                <a:ea typeface="楷体_GB2312" pitchFamily="49" charset="-122"/>
              </a:rPr>
              <a:t>§6.4 X</a:t>
            </a:r>
            <a:r>
              <a:rPr lang="zh-CN" altLang="en-US" sz="3600" b="1">
                <a:solidFill>
                  <a:schemeClr val="hlink"/>
                </a:solidFill>
                <a:latin typeface="Times New Roman" panose="02020603050405020304" pitchFamily="18" charset="0"/>
                <a:ea typeface="楷体_GB2312" pitchFamily="49" charset="-122"/>
              </a:rPr>
              <a:t>射线的吸收 </a:t>
            </a:r>
            <a:endParaRPr lang="zh-CN" altLang="en-US" sz="3600">
              <a:solidFill>
                <a:schemeClr val="hlink"/>
              </a:solidFill>
              <a:latin typeface="Times New Roman" panose="02020603050405020304" pitchFamily="18"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49ECE5F0-76F9-4392-B1C9-9B4EF6C8CC88}"/>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endParaRPr lang="zh-CN" altLang="en-US" sz="2800">
              <a:latin typeface="Times New Roman" panose="02020603050405020304" pitchFamily="18" charset="0"/>
              <a:ea typeface="楷体_GB2312" pitchFamily="49" charset="-122"/>
            </a:endParaRPr>
          </a:p>
        </p:txBody>
      </p:sp>
      <p:sp>
        <p:nvSpPr>
          <p:cNvPr id="357379" name="Rectangle 3">
            <a:extLst>
              <a:ext uri="{FF2B5EF4-FFF2-40B4-BE49-F238E27FC236}">
                <a16:creationId xmlns:a16="http://schemas.microsoft.com/office/drawing/2014/main" id="{7506CCDA-F09C-44BC-8A31-241EA5B15506}"/>
              </a:ext>
            </a:extLst>
          </p:cNvPr>
          <p:cNvSpPr>
            <a:spLocks noChangeArrowheads="1"/>
          </p:cNvSpPr>
          <p:nvPr/>
        </p:nvSpPr>
        <p:spPr bwMode="auto">
          <a:xfrm>
            <a:off x="684213" y="1341438"/>
            <a:ext cx="7705725"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800" b="1">
                <a:solidFill>
                  <a:schemeClr val="folHlink"/>
                </a:solidFill>
                <a:latin typeface="Times New Roman" panose="02020603050405020304" pitchFamily="18" charset="0"/>
                <a:ea typeface="楷体_GB2312" pitchFamily="49" charset="-122"/>
              </a:rPr>
              <a:t>D. X</a:t>
            </a:r>
            <a:r>
              <a:rPr lang="zh-CN" altLang="en-US" sz="2800" b="1">
                <a:solidFill>
                  <a:schemeClr val="folHlink"/>
                </a:solidFill>
                <a:latin typeface="Times New Roman" panose="02020603050405020304" pitchFamily="18" charset="0"/>
                <a:ea typeface="楷体_GB2312" pitchFamily="49" charset="-122"/>
              </a:rPr>
              <a:t>射线的偏振</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首先要明确，偏振这个概念只是对横波才存在。横波，是指电磁振动方向与波的传播方向</a:t>
            </a:r>
            <a:r>
              <a:rPr lang="en-US" altLang="zh-CN" b="1">
                <a:latin typeface="Times New Roman" panose="02020603050405020304" pitchFamily="18" charset="0"/>
                <a:ea typeface="楷体_GB2312" pitchFamily="49" charset="-122"/>
              </a:rPr>
              <a:t>κ</a:t>
            </a:r>
            <a:r>
              <a:rPr lang="zh-CN" altLang="en-US" b="1">
                <a:latin typeface="Times New Roman" panose="02020603050405020304" pitchFamily="18" charset="0"/>
                <a:ea typeface="楷体_GB2312" pitchFamily="49" charset="-122"/>
              </a:rPr>
              <a:t>相垂直的波。若电矢量</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恒定在一个方向，则称之为线偏振（或称平面偏振）。若</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随时间作周期性变化的，如</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在垂直于</a:t>
            </a:r>
            <a:r>
              <a:rPr lang="en-US" altLang="zh-CN" b="1">
                <a:latin typeface="Times New Roman" panose="02020603050405020304" pitchFamily="18" charset="0"/>
                <a:ea typeface="楷体_GB2312" pitchFamily="49" charset="-122"/>
              </a:rPr>
              <a:t>κ</a:t>
            </a:r>
            <a:r>
              <a:rPr lang="zh-CN" altLang="en-US" b="1">
                <a:latin typeface="Times New Roman" panose="02020603050405020304" pitchFamily="18" charset="0"/>
                <a:ea typeface="楷体_GB2312" pitchFamily="49" charset="-122"/>
              </a:rPr>
              <a:t>的平面上作圆周运动，则称之为圆偏振；如</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是在垂直于</a:t>
            </a:r>
            <a:r>
              <a:rPr lang="en-US" altLang="zh-CN" b="1">
                <a:latin typeface="Times New Roman" panose="02020603050405020304" pitchFamily="18" charset="0"/>
                <a:ea typeface="楷体_GB2312" pitchFamily="49" charset="-122"/>
              </a:rPr>
              <a:t>κ</a:t>
            </a:r>
            <a:r>
              <a:rPr lang="zh-CN" altLang="en-US" b="1">
                <a:latin typeface="Times New Roman" panose="02020603050405020304" pitchFamily="18" charset="0"/>
                <a:ea typeface="楷体_GB2312" pitchFamily="49" charset="-122"/>
              </a:rPr>
              <a:t>的平面上作椭圆运动，则称为椭圆偏振。假如电矢量的方向是无规则变化的，那末相应的波是非偏振的。</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32B3D920-7649-4C35-B50D-831D98A7EEEA}"/>
              </a:ext>
            </a:extLst>
          </p:cNvPr>
          <p:cNvSpPr>
            <a:spLocks noChangeArrowheads="1"/>
          </p:cNvSpPr>
          <p:nvPr/>
        </p:nvSpPr>
        <p:spPr bwMode="auto">
          <a:xfrm>
            <a:off x="468313" y="1412875"/>
            <a:ext cx="8351837"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EXAFS</a:t>
            </a:r>
            <a:r>
              <a:rPr lang="zh-CN" altLang="en-US" b="1">
                <a:latin typeface="Times New Roman" panose="02020603050405020304" pitchFamily="18" charset="0"/>
                <a:ea typeface="楷体_GB2312" pitchFamily="49" charset="-122"/>
              </a:rPr>
              <a:t>是怎么产生的呢？</a:t>
            </a:r>
          </a:p>
          <a:p>
            <a:pPr algn="just" eaLnBrk="0" hangingPunct="0"/>
            <a:r>
              <a:rPr lang="zh-CN" altLang="en-US" b="1">
                <a:latin typeface="Times New Roman" panose="02020603050405020304" pitchFamily="18" charset="0"/>
                <a:ea typeface="楷体_GB2312" pitchFamily="49" charset="-122"/>
              </a:rPr>
              <a:t>     吸收限的出现表示入射光子的能量已大到足以打掉原子内层中的电子，出射的光电子的动能为</a:t>
            </a:r>
            <a:r>
              <a:rPr lang="en-US" altLang="zh-CN" b="1">
                <a:latin typeface="Times New Roman" panose="02020603050405020304" pitchFamily="18" charset="0"/>
                <a:ea typeface="楷体_GB2312" pitchFamily="49" charset="-122"/>
              </a:rPr>
              <a:t>E=</a:t>
            </a:r>
            <a:r>
              <a:rPr lang="en-US" altLang="zh-CN" b="1" i="1">
                <a:latin typeface="Times New Roman" panose="02020603050405020304" pitchFamily="18" charset="0"/>
                <a:ea typeface="楷体_GB2312" pitchFamily="49" charset="-122"/>
              </a:rPr>
              <a:t>hv</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K</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假如电子从</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层逸出，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是</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吸收的数值，</a:t>
            </a:r>
            <a:r>
              <a:rPr lang="en-US" altLang="zh-CN" b="1" i="1">
                <a:latin typeface="Times New Roman" panose="02020603050405020304" pitchFamily="18" charset="0"/>
                <a:ea typeface="楷体_GB2312" pitchFamily="49" charset="-122"/>
              </a:rPr>
              <a:t>hv</a:t>
            </a:r>
            <a:r>
              <a:rPr lang="zh-CN" altLang="en-US" b="1">
                <a:latin typeface="Times New Roman" panose="02020603050405020304" pitchFamily="18" charset="0"/>
                <a:ea typeface="楷体_GB2312" pitchFamily="49" charset="-122"/>
              </a:rPr>
              <a:t>是入射光子的能量</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除了简单的单原子体系外，原子都不是孤立的，而是被其它原子所包围。因此，被打出电子的德布罗意波就要被周围原子散射，形成向内的波，与原来向外的波干涉，结果发生增强或减弱，从而使吸收系数呈振荡现象。</a:t>
            </a:r>
          </a:p>
          <a:p>
            <a:pPr algn="just"/>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EXAFS</a:t>
            </a:r>
            <a:r>
              <a:rPr lang="zh-CN" altLang="en-US" b="1">
                <a:latin typeface="Times New Roman" panose="02020603050405020304" pitchFamily="18" charset="0"/>
                <a:ea typeface="楷体_GB2312" pitchFamily="49" charset="-122"/>
              </a:rPr>
              <a:t>既然是由邻近的原子的影响而形成的，它必然与原子的环境有关，因此，我们就可以利用</a:t>
            </a:r>
            <a:r>
              <a:rPr lang="en-US" altLang="zh-CN" b="1">
                <a:latin typeface="Times New Roman" panose="02020603050405020304" pitchFamily="18" charset="0"/>
                <a:ea typeface="楷体_GB2312" pitchFamily="49" charset="-122"/>
              </a:rPr>
              <a:t>EXAFS</a:t>
            </a:r>
            <a:r>
              <a:rPr lang="zh-CN" altLang="en-US" b="1">
                <a:latin typeface="Times New Roman" panose="02020603050405020304" pitchFamily="18" charset="0"/>
                <a:ea typeface="楷体_GB2312" pitchFamily="49" charset="-122"/>
              </a:rPr>
              <a:t>来研究原子的周围结构特征。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1D9D64FA-F2B2-42CC-A67B-632173886AB7}"/>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endParaRPr lang="zh-CN" altLang="en-US" sz="2800">
              <a:latin typeface="Times New Roman" panose="02020603050405020304" pitchFamily="18" charset="0"/>
              <a:ea typeface="楷体_GB2312" pitchFamily="49" charset="-122"/>
            </a:endParaRPr>
          </a:p>
        </p:txBody>
      </p:sp>
      <p:graphicFrame>
        <p:nvGraphicFramePr>
          <p:cNvPr id="265219" name="Object 3">
            <a:extLst>
              <a:ext uri="{FF2B5EF4-FFF2-40B4-BE49-F238E27FC236}">
                <a16:creationId xmlns:a16="http://schemas.microsoft.com/office/drawing/2014/main" id="{93AF81D5-5036-40D4-B002-E96AAD918FD6}"/>
              </a:ext>
            </a:extLst>
          </p:cNvPr>
          <p:cNvGraphicFramePr>
            <a:graphicFrameLocks noChangeAspect="1"/>
          </p:cNvGraphicFramePr>
          <p:nvPr/>
        </p:nvGraphicFramePr>
        <p:xfrm>
          <a:off x="250825" y="1125538"/>
          <a:ext cx="8893175" cy="4714875"/>
        </p:xfrm>
        <a:graphic>
          <a:graphicData uri="http://schemas.openxmlformats.org/presentationml/2006/ole">
            <mc:AlternateContent xmlns:mc="http://schemas.openxmlformats.org/markup-compatibility/2006">
              <mc:Choice xmlns:v="urn:schemas-microsoft-com:vml" Requires="v">
                <p:oleObj spid="_x0000_s265222" name="Picture" r:id="rId3" imgW="3753612" imgH="1991868" progId="Word.Picture.8">
                  <p:embed/>
                </p:oleObj>
              </mc:Choice>
              <mc:Fallback>
                <p:oleObj name="Picture" r:id="rId3" imgW="3753612" imgH="1991868"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25538"/>
                        <a:ext cx="8893175" cy="471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0" name="Rectangle 4">
            <a:extLst>
              <a:ext uri="{FF2B5EF4-FFF2-40B4-BE49-F238E27FC236}">
                <a16:creationId xmlns:a16="http://schemas.microsoft.com/office/drawing/2014/main" id="{66C71639-EA1E-4FF8-9EF7-CC9F23D9A8AF}"/>
              </a:ext>
            </a:extLst>
          </p:cNvPr>
          <p:cNvSpPr>
            <a:spLocks noChangeArrowheads="1"/>
          </p:cNvSpPr>
          <p:nvPr/>
        </p:nvSpPr>
        <p:spPr bwMode="auto">
          <a:xfrm>
            <a:off x="0" y="6092825"/>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楷体_GB2312" pitchFamily="49" charset="-122"/>
                <a:ea typeface="楷体_GB2312" pitchFamily="49" charset="-122"/>
              </a:rPr>
              <a:t>产生偏振的双散射装置的示意图</a:t>
            </a:r>
            <a:r>
              <a:rPr lang="zh-CN" altLang="en-US" sz="2800">
                <a:latin typeface="楷体_GB2312" pitchFamily="49" charset="-122"/>
                <a:ea typeface="楷体_GB2312" pitchFamily="49" charset="-122"/>
              </a:rPr>
              <a:t> </a:t>
            </a:r>
          </a:p>
        </p:txBody>
      </p:sp>
      <p:sp>
        <p:nvSpPr>
          <p:cNvPr id="265221" name="Rectangle 5">
            <a:extLst>
              <a:ext uri="{FF2B5EF4-FFF2-40B4-BE49-F238E27FC236}">
                <a16:creationId xmlns:a16="http://schemas.microsoft.com/office/drawing/2014/main" id="{95FA4F3D-67ED-4425-8F2C-B6D6BC8CEFA5}"/>
              </a:ext>
            </a:extLst>
          </p:cNvPr>
          <p:cNvSpPr>
            <a:spLocks noChangeArrowheads="1"/>
          </p:cNvSpPr>
          <p:nvPr/>
        </p:nvSpPr>
        <p:spPr bwMode="auto">
          <a:xfrm>
            <a:off x="0" y="35052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FF10936B-1064-403C-9B85-A96D70E35BF8}"/>
              </a:ext>
            </a:extLst>
          </p:cNvPr>
          <p:cNvSpPr>
            <a:spLocks noChangeArrowheads="1"/>
          </p:cNvSpPr>
          <p:nvPr/>
        </p:nvSpPr>
        <p:spPr bwMode="auto">
          <a:xfrm>
            <a:off x="250825" y="1412875"/>
            <a:ext cx="8642350" cy="49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如图所示，对于本来不偏振的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射线，沿垂直于</a:t>
            </a:r>
            <a:r>
              <a:rPr lang="en-US" altLang="zh-CN" b="1">
                <a:latin typeface="Times New Roman" panose="02020603050405020304" pitchFamily="18" charset="0"/>
                <a:ea typeface="楷体_GB2312" pitchFamily="49" charset="-122"/>
              </a:rPr>
              <a:t>xy</a:t>
            </a:r>
            <a:r>
              <a:rPr lang="zh-CN" altLang="en-US" b="1">
                <a:latin typeface="Times New Roman" panose="02020603050405020304" pitchFamily="18" charset="0"/>
                <a:ea typeface="楷体_GB2312" pitchFamily="49" charset="-122"/>
              </a:rPr>
              <a:t>平面的</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方向打在第一个散射体上，假如</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射线是横波，那末，对第一个散射体来说，就无</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方向的振动分量，散射体只能在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方向作受迫振动，从而经过散射体发生的波也只是在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方向有振动。因此，在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方向观察时，由于横波特性，在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方向传播的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射线只是在</a:t>
            </a:r>
            <a:r>
              <a:rPr lang="en-US" altLang="zh-CN" b="1">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方向有振动，即在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方向观察到偏振的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射线。然后，又以这仅有</a:t>
            </a:r>
            <a:r>
              <a:rPr lang="en-US" altLang="zh-CN" b="1">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方向振动的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射线打向第二个散射体，从这个散射体发出的就是在</a:t>
            </a:r>
            <a:r>
              <a:rPr lang="en-US" altLang="zh-CN" b="1">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方向偏振的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射线，我们在</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方向可以观察到强的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射线，而在</a:t>
            </a:r>
            <a:r>
              <a:rPr lang="en-US" altLang="zh-CN" b="1">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方向则一点也观察不到。由此可见，在双散射体的装置中，第一个散射体扮演了“偏振的产生者”的角色，第二个散射体则是“偏振的体现者”。</a:t>
            </a:r>
            <a:r>
              <a:rPr lang="zh-CN" altLang="en-US" b="1">
                <a:solidFill>
                  <a:schemeClr val="hlink"/>
                </a:solidFill>
                <a:latin typeface="Times New Roman" panose="02020603050405020304" pitchFamily="18" charset="0"/>
                <a:ea typeface="楷体_GB2312" pitchFamily="49" charset="-122"/>
              </a:rPr>
              <a:t>在物理学中，双散射技术是测量任何射线偏振特性的有效方法。巴格拉当时就是用这样一个装置显示出</a:t>
            </a:r>
            <a:r>
              <a:rPr lang="en-US" altLang="zh-CN" b="1">
                <a:solidFill>
                  <a:schemeClr val="hlink"/>
                </a:solidFill>
                <a:latin typeface="Times New Roman" panose="02020603050405020304" pitchFamily="18" charset="0"/>
                <a:ea typeface="楷体_GB2312" pitchFamily="49" charset="-122"/>
              </a:rPr>
              <a:t>X</a:t>
            </a:r>
            <a:r>
              <a:rPr lang="zh-CN" altLang="en-US" b="1">
                <a:solidFill>
                  <a:schemeClr val="hlink"/>
                </a:solidFill>
                <a:latin typeface="Times New Roman" panose="02020603050405020304" pitchFamily="18" charset="0"/>
                <a:ea typeface="楷体_GB2312" pitchFamily="49" charset="-122"/>
              </a:rPr>
              <a:t>射线的偏振，从而第一次证实了</a:t>
            </a:r>
            <a:r>
              <a:rPr lang="en-US" altLang="zh-CN" b="1">
                <a:solidFill>
                  <a:schemeClr val="hlink"/>
                </a:solidFill>
                <a:latin typeface="Times New Roman" panose="02020603050405020304" pitchFamily="18" charset="0"/>
                <a:ea typeface="楷体_GB2312" pitchFamily="49" charset="-122"/>
              </a:rPr>
              <a:t>X</a:t>
            </a:r>
            <a:r>
              <a:rPr lang="zh-CN" altLang="en-US" b="1">
                <a:solidFill>
                  <a:schemeClr val="hlink"/>
                </a:solidFill>
                <a:latin typeface="Times New Roman" panose="02020603050405020304" pitchFamily="18" charset="0"/>
                <a:ea typeface="楷体_GB2312" pitchFamily="49" charset="-122"/>
              </a:rPr>
              <a:t>射线的横波特性。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4BAD360F-2710-4A5F-A42B-A852A7EAD097}"/>
              </a:ext>
            </a:extLst>
          </p:cNvPr>
          <p:cNvSpPr>
            <a:spLocks noChangeArrowheads="1"/>
          </p:cNvSpPr>
          <p:nvPr/>
        </p:nvSpPr>
        <p:spPr bwMode="auto">
          <a:xfrm>
            <a:off x="539750" y="1484313"/>
            <a:ext cx="8208963"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  E. X</a:t>
            </a:r>
            <a:r>
              <a:rPr lang="zh-CN" altLang="en-US" sz="2800" b="1">
                <a:solidFill>
                  <a:schemeClr val="folHlink"/>
                </a:solidFill>
                <a:latin typeface="Times New Roman" panose="02020603050405020304" pitchFamily="18" charset="0"/>
                <a:ea typeface="楷体_GB2312" pitchFamily="49" charset="-122"/>
              </a:rPr>
              <a:t>射线的衍射</a:t>
            </a:r>
          </a:p>
          <a:p>
            <a:pPr algn="just"/>
            <a:endParaRPr lang="zh-CN" altLang="en-US" sz="2800">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光波经过狭缝将产生衍射现象，</a:t>
            </a:r>
          </a:p>
          <a:p>
            <a:pPr algn="just" eaLnBrk="0" hangingPunct="0"/>
            <a:r>
              <a:rPr lang="zh-CN" altLang="en-US" b="1">
                <a:latin typeface="Times New Roman" panose="02020603050405020304" pitchFamily="18" charset="0"/>
                <a:ea typeface="楷体_GB2312" pitchFamily="49" charset="-122"/>
              </a:rPr>
              <a:t>为此，狭缝的大小必须与光波的波</a:t>
            </a:r>
          </a:p>
          <a:p>
            <a:pPr algn="just" eaLnBrk="0" hangingPunct="0"/>
            <a:r>
              <a:rPr lang="zh-CN" altLang="en-US" b="1">
                <a:latin typeface="Times New Roman" panose="02020603050405020304" pitchFamily="18" charset="0"/>
                <a:ea typeface="楷体_GB2312" pitchFamily="49" charset="-122"/>
              </a:rPr>
              <a:t>长同数量级或更小。对于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a:t>
            </a:r>
          </a:p>
          <a:p>
            <a:pPr algn="just" eaLnBrk="0" hangingPunct="0"/>
            <a:r>
              <a:rPr lang="zh-CN" altLang="en-US" b="1">
                <a:latin typeface="Times New Roman" panose="02020603050405020304" pitchFamily="18" charset="0"/>
                <a:ea typeface="楷体_GB2312" pitchFamily="49" charset="-122"/>
              </a:rPr>
              <a:t>由于它的波长在</a:t>
            </a:r>
            <a:r>
              <a:rPr lang="en-US" altLang="zh-CN" b="1">
                <a:latin typeface="Times New Roman" panose="02020603050405020304" pitchFamily="18" charset="0"/>
                <a:ea typeface="楷体_GB2312" pitchFamily="49" charset="-122"/>
              </a:rPr>
              <a:t>Å</a:t>
            </a:r>
            <a:r>
              <a:rPr lang="zh-CN" altLang="en-US" b="1">
                <a:latin typeface="Times New Roman" panose="02020603050405020304" pitchFamily="18" charset="0"/>
                <a:ea typeface="楷体_GB2312" pitchFamily="49" charset="-122"/>
              </a:rPr>
              <a:t>的量级，要造出</a:t>
            </a:r>
          </a:p>
          <a:p>
            <a:pPr algn="just" eaLnBrk="0" hangingPunct="0"/>
            <a:r>
              <a:rPr lang="zh-CN" altLang="en-US" b="1">
                <a:latin typeface="Times New Roman" panose="02020603050405020304" pitchFamily="18" charset="0"/>
                <a:ea typeface="楷体_GB2312" pitchFamily="49" charset="-122"/>
              </a:rPr>
              <a:t>相应大小的狭缝以观察</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射线的衍</a:t>
            </a:r>
          </a:p>
          <a:p>
            <a:pPr algn="just" eaLnBrk="0" hangingPunct="0"/>
            <a:r>
              <a:rPr lang="zh-CN" altLang="en-US" b="1">
                <a:latin typeface="Times New Roman" panose="02020603050405020304" pitchFamily="18" charset="0"/>
                <a:ea typeface="楷体_GB2312" pitchFamily="49" charset="-122"/>
              </a:rPr>
              <a:t>射，就相当困难。冯</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劳厄首先建</a:t>
            </a:r>
          </a:p>
          <a:p>
            <a:pPr algn="just" eaLnBrk="0" hangingPunct="0"/>
            <a:r>
              <a:rPr lang="zh-CN" altLang="en-US" b="1">
                <a:latin typeface="Times New Roman" panose="02020603050405020304" pitchFamily="18" charset="0"/>
                <a:ea typeface="楷体_GB2312" pitchFamily="49" charset="-122"/>
              </a:rPr>
              <a:t>议用晶体这个天然的光栅（狭缝组</a:t>
            </a:r>
          </a:p>
          <a:p>
            <a:pPr algn="just" eaLnBrk="0" hangingPunct="0"/>
            <a:r>
              <a:rPr lang="zh-CN" altLang="en-US" b="1">
                <a:latin typeface="Times New Roman" panose="02020603050405020304" pitchFamily="18" charset="0"/>
                <a:ea typeface="楷体_GB2312" pitchFamily="49" charset="-122"/>
              </a:rPr>
              <a:t>合）来研究</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射线的衍射。右图显示的是岩盐晶体中氯离子与钠离子的排列结构。下面将会看到，晶格的间距正好与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射线的波长同数量级。现在先讨论</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射线打在这样的晶格上所产生的结果。</a:t>
            </a:r>
          </a:p>
        </p:txBody>
      </p:sp>
      <p:pic>
        <p:nvPicPr>
          <p:cNvPr id="267268" name="Picture 4" descr="14">
            <a:extLst>
              <a:ext uri="{FF2B5EF4-FFF2-40B4-BE49-F238E27FC236}">
                <a16:creationId xmlns:a16="http://schemas.microsoft.com/office/drawing/2014/main" id="{9CD51605-0C6C-4AE4-9D09-34AE359AC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196975"/>
            <a:ext cx="3397250" cy="358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1" name="Picture 3" descr="222-19">
            <a:extLst>
              <a:ext uri="{FF2B5EF4-FFF2-40B4-BE49-F238E27FC236}">
                <a16:creationId xmlns:a16="http://schemas.microsoft.com/office/drawing/2014/main" id="{775ABC7F-B204-4DDF-B475-7DD2D89D0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04813"/>
            <a:ext cx="6624638" cy="4178300"/>
          </a:xfrm>
          <a:prstGeom prst="rect">
            <a:avLst/>
          </a:prstGeom>
          <a:noFill/>
          <a:extLst>
            <a:ext uri="{909E8E84-426E-40DD-AFC4-6F175D3DCCD1}">
              <a14:hiddenFill xmlns:a14="http://schemas.microsoft.com/office/drawing/2010/main">
                <a:solidFill>
                  <a:srgbClr val="FFFFFF"/>
                </a:solidFill>
              </a14:hiddenFill>
            </a:ext>
          </a:extLst>
        </p:spPr>
      </p:pic>
      <p:sp>
        <p:nvSpPr>
          <p:cNvPr id="268293" name="Rectangle 5">
            <a:extLst>
              <a:ext uri="{FF2B5EF4-FFF2-40B4-BE49-F238E27FC236}">
                <a16:creationId xmlns:a16="http://schemas.microsoft.com/office/drawing/2014/main" id="{4607CE16-05CA-48F3-90AA-31D36909C60C}"/>
              </a:ext>
            </a:extLst>
          </p:cNvPr>
          <p:cNvSpPr>
            <a:spLocks noChangeArrowheads="1"/>
          </p:cNvSpPr>
          <p:nvPr/>
        </p:nvSpPr>
        <p:spPr bwMode="auto">
          <a:xfrm>
            <a:off x="539750" y="5589588"/>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从此式可知，波长</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必须比</a:t>
            </a:r>
            <a:r>
              <a:rPr lang="en-US" altLang="zh-CN" b="1">
                <a:latin typeface="Times New Roman" panose="02020603050405020304" pitchFamily="18" charset="0"/>
                <a:ea typeface="楷体_GB2312" pitchFamily="49" charset="-122"/>
              </a:rPr>
              <a:t>2d</a:t>
            </a:r>
            <a:r>
              <a:rPr lang="zh-CN" altLang="en-US" b="1">
                <a:latin typeface="Times New Roman" panose="02020603050405020304" pitchFamily="18" charset="0"/>
                <a:ea typeface="楷体_GB2312" pitchFamily="49" charset="-122"/>
              </a:rPr>
              <a:t>小，而且，对于</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这两个量，只要已知其一，便可知其二。</a:t>
            </a:r>
          </a:p>
        </p:txBody>
      </p:sp>
      <p:sp>
        <p:nvSpPr>
          <p:cNvPr id="268294" name="Rectangle 6">
            <a:extLst>
              <a:ext uri="{FF2B5EF4-FFF2-40B4-BE49-F238E27FC236}">
                <a16:creationId xmlns:a16="http://schemas.microsoft.com/office/drawing/2014/main" id="{A4ED5422-DCF6-4B61-BF8E-F2C445C3D246}"/>
              </a:ext>
            </a:extLst>
          </p:cNvPr>
          <p:cNvSpPr>
            <a:spLocks noChangeArrowheads="1"/>
          </p:cNvSpPr>
          <p:nvPr/>
        </p:nvSpPr>
        <p:spPr bwMode="auto">
          <a:xfrm>
            <a:off x="2268538" y="4652963"/>
            <a:ext cx="3754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latin typeface="Times New Roman" panose="02020603050405020304" pitchFamily="18" charset="0"/>
                <a:ea typeface="楷体_GB2312" pitchFamily="49" charset="-122"/>
              </a:rPr>
              <a:t>2dsin</a:t>
            </a:r>
            <a:r>
              <a:rPr lang="en-US" altLang="zh-CN" sz="2800" i="1">
                <a:latin typeface="Times New Roman" panose="02020603050405020304" pitchFamily="18" charset="0"/>
                <a:ea typeface="楷体_GB2312" pitchFamily="49" charset="-122"/>
              </a:rPr>
              <a:t>θ</a:t>
            </a:r>
            <a:r>
              <a:rPr lang="en-US" altLang="zh-CN" sz="2800">
                <a:latin typeface="Times New Roman" panose="02020603050405020304" pitchFamily="18" charset="0"/>
                <a:ea typeface="楷体_GB2312" pitchFamily="49" charset="-122"/>
              </a:rPr>
              <a:t>=nλ</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n=1,2,….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9C1C8F75-3EA6-4FFA-9AA5-BB836A90336E}"/>
              </a:ext>
            </a:extLst>
          </p:cNvPr>
          <p:cNvSpPr>
            <a:spLocks noChangeArrowheads="1"/>
          </p:cNvSpPr>
          <p:nvPr/>
        </p:nvSpPr>
        <p:spPr bwMode="auto">
          <a:xfrm>
            <a:off x="539750" y="1341438"/>
            <a:ext cx="82089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对于氯化钠晶体（见图），可以从阿氏常数算出晶格常数：一克氯化钠中有的分子数是</a:t>
            </a:r>
            <a:r>
              <a:rPr lang="en-US" altLang="zh-CN" b="1">
                <a:latin typeface="Times New Roman" panose="02020603050405020304" pitchFamily="18" charset="0"/>
                <a:ea typeface="楷体_GB2312" pitchFamily="49" charset="-122"/>
              </a:rPr>
              <a:t>6×10</a:t>
            </a:r>
            <a:r>
              <a:rPr lang="en-US" altLang="zh-CN" b="1" baseline="30000">
                <a:latin typeface="Times New Roman" panose="02020603050405020304" pitchFamily="18" charset="0"/>
                <a:ea typeface="楷体_GB2312" pitchFamily="49" charset="-122"/>
              </a:rPr>
              <a:t>23</a:t>
            </a:r>
            <a:r>
              <a:rPr lang="en-US" altLang="zh-CN" b="1">
                <a:latin typeface="Times New Roman" panose="02020603050405020304" pitchFamily="18" charset="0"/>
                <a:ea typeface="楷体_GB2312" pitchFamily="49" charset="-122"/>
              </a:rPr>
              <a:t>/58.5</a:t>
            </a:r>
            <a:r>
              <a:rPr lang="zh-CN" altLang="en-US" b="1">
                <a:latin typeface="Times New Roman" panose="02020603050405020304" pitchFamily="18" charset="0"/>
                <a:ea typeface="楷体_GB2312" pitchFamily="49" charset="-122"/>
              </a:rPr>
              <a:t>个，氯化钠的密度是</a:t>
            </a:r>
            <a:r>
              <a:rPr lang="en-US" altLang="zh-CN" b="1">
                <a:latin typeface="Times New Roman" panose="02020603050405020304" pitchFamily="18" charset="0"/>
                <a:ea typeface="楷体_GB2312" pitchFamily="49" charset="-122"/>
              </a:rPr>
              <a:t>2.163g/cm</a:t>
            </a:r>
            <a:r>
              <a:rPr lang="en-US" altLang="zh-CN" b="1" baseline="30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，由此可知，</a:t>
            </a:r>
            <a:r>
              <a:rPr lang="en-US" altLang="zh-CN" b="1">
                <a:latin typeface="Times New Roman" panose="02020603050405020304" pitchFamily="18" charset="0"/>
                <a:ea typeface="楷体_GB2312" pitchFamily="49" charset="-122"/>
              </a:rPr>
              <a:t>1cm</a:t>
            </a:r>
            <a:r>
              <a:rPr lang="en-US" altLang="zh-CN" b="1" baseline="30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的氯化钠中有的分子数是</a:t>
            </a:r>
            <a:r>
              <a:rPr lang="en-US" altLang="zh-CN" b="1">
                <a:latin typeface="Times New Roman" panose="02020603050405020304" pitchFamily="18" charset="0"/>
                <a:ea typeface="楷体_GB2312" pitchFamily="49" charset="-122"/>
              </a:rPr>
              <a:t>6×10</a:t>
            </a:r>
            <a:r>
              <a:rPr lang="en-US" altLang="zh-CN" b="1" baseline="30000">
                <a:latin typeface="Times New Roman" panose="02020603050405020304" pitchFamily="18" charset="0"/>
                <a:ea typeface="楷体_GB2312" pitchFamily="49" charset="-122"/>
              </a:rPr>
              <a:t>23</a:t>
            </a:r>
            <a:r>
              <a:rPr lang="en-US" altLang="zh-CN" b="1">
                <a:latin typeface="Times New Roman" panose="02020603050405020304" pitchFamily="18" charset="0"/>
                <a:ea typeface="楷体_GB2312" pitchFamily="49" charset="-122"/>
              </a:rPr>
              <a:t>×2.163/58.5</a:t>
            </a:r>
            <a:r>
              <a:rPr lang="zh-CN" altLang="en-US" b="1">
                <a:latin typeface="Times New Roman" panose="02020603050405020304" pitchFamily="18" charset="0"/>
                <a:ea typeface="楷体_GB2312" pitchFamily="49" charset="-122"/>
              </a:rPr>
              <a:t>个，一个氯化钠分子由两个原子组成，故共有</a:t>
            </a:r>
            <a:r>
              <a:rPr lang="en-US" altLang="zh-CN" b="1">
                <a:latin typeface="Times New Roman" panose="02020603050405020304" pitchFamily="18" charset="0"/>
                <a:ea typeface="楷体_GB2312" pitchFamily="49" charset="-122"/>
              </a:rPr>
              <a:t>2×6×10</a:t>
            </a:r>
            <a:r>
              <a:rPr lang="en-US" altLang="zh-CN" b="1" baseline="30000">
                <a:latin typeface="Times New Roman" panose="02020603050405020304" pitchFamily="18" charset="0"/>
                <a:ea typeface="楷体_GB2312" pitchFamily="49" charset="-122"/>
              </a:rPr>
              <a:t>23</a:t>
            </a:r>
            <a:r>
              <a:rPr lang="en-US" altLang="zh-CN" b="1">
                <a:latin typeface="Times New Roman" panose="02020603050405020304" pitchFamily="18" charset="0"/>
                <a:ea typeface="楷体_GB2312" pitchFamily="49" charset="-122"/>
              </a:rPr>
              <a:t>×2.163/58.5</a:t>
            </a:r>
            <a:r>
              <a:rPr lang="zh-CN" altLang="en-US" b="1">
                <a:latin typeface="Times New Roman" panose="02020603050405020304" pitchFamily="18" charset="0"/>
                <a:ea typeface="楷体_GB2312" pitchFamily="49" charset="-122"/>
              </a:rPr>
              <a:t>个原子。假定两原子间距为</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，则</a:t>
            </a:r>
            <a:r>
              <a:rPr lang="en-US" altLang="zh-CN" b="1">
                <a:latin typeface="Times New Roman" panose="02020603050405020304" pitchFamily="18" charset="0"/>
                <a:ea typeface="楷体_GB2312" pitchFamily="49" charset="-122"/>
              </a:rPr>
              <a:t>1cm</a:t>
            </a:r>
            <a:r>
              <a:rPr lang="zh-CN" altLang="en-US" b="1">
                <a:latin typeface="Times New Roman" panose="02020603050405020304" pitchFamily="18" charset="0"/>
                <a:ea typeface="楷体_GB2312" pitchFamily="49" charset="-122"/>
              </a:rPr>
              <a:t>线段上有</a:t>
            </a:r>
            <a:r>
              <a:rPr lang="en-US" altLang="zh-CN" b="1">
                <a:latin typeface="Times New Roman" panose="02020603050405020304" pitchFamily="18" charset="0"/>
                <a:ea typeface="楷体_GB2312" pitchFamily="49" charset="-122"/>
              </a:rPr>
              <a:t>1/d</a:t>
            </a:r>
            <a:r>
              <a:rPr lang="zh-CN" altLang="en-US" b="1">
                <a:latin typeface="Times New Roman" panose="02020603050405020304" pitchFamily="18" charset="0"/>
                <a:ea typeface="楷体_GB2312" pitchFamily="49" charset="-122"/>
              </a:rPr>
              <a:t>个原子，</a:t>
            </a:r>
            <a:r>
              <a:rPr lang="en-US" altLang="zh-CN" b="1">
                <a:latin typeface="Times New Roman" panose="02020603050405020304" pitchFamily="18" charset="0"/>
                <a:ea typeface="楷体_GB2312" pitchFamily="49" charset="-122"/>
              </a:rPr>
              <a:t>1cm</a:t>
            </a:r>
            <a:r>
              <a:rPr lang="en-US" altLang="zh-CN" b="1" baseline="30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体积内有（</a:t>
            </a:r>
            <a:r>
              <a:rPr lang="en-US" altLang="zh-CN" b="1">
                <a:latin typeface="Times New Roman" panose="02020603050405020304" pitchFamily="18" charset="0"/>
                <a:ea typeface="楷体_GB2312" pitchFamily="49" charset="-122"/>
              </a:rPr>
              <a:t>1/d</a:t>
            </a:r>
            <a:r>
              <a:rPr lang="zh-CN" altLang="en-US" b="1">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个，因此，</a:t>
            </a:r>
          </a:p>
          <a:p>
            <a:pPr algn="just" eaLnBrk="0" hangingPunct="0"/>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1/d</a:t>
            </a:r>
            <a:r>
              <a:rPr lang="zh-CN" altLang="en-US" b="1">
                <a:solidFill>
                  <a:schemeClr val="hlink"/>
                </a:solidFill>
                <a:latin typeface="Times New Roman" panose="02020603050405020304" pitchFamily="18" charset="0"/>
                <a:ea typeface="楷体_GB2312" pitchFamily="49" charset="-122"/>
              </a:rPr>
              <a:t>）</a:t>
            </a:r>
            <a:r>
              <a:rPr lang="en-US" altLang="zh-CN" b="1" baseline="30000">
                <a:solidFill>
                  <a:schemeClr val="hlink"/>
                </a:solidFill>
                <a:latin typeface="Times New Roman" panose="02020603050405020304" pitchFamily="18" charset="0"/>
                <a:ea typeface="楷体_GB2312" pitchFamily="49" charset="-122"/>
              </a:rPr>
              <a:t>3</a:t>
            </a:r>
            <a:r>
              <a:rPr lang="en-US" altLang="zh-CN" b="1">
                <a:solidFill>
                  <a:schemeClr val="hlink"/>
                </a:solidFill>
                <a:latin typeface="Times New Roman" panose="02020603050405020304" pitchFamily="18" charset="0"/>
                <a:ea typeface="楷体_GB2312" pitchFamily="49" charset="-122"/>
              </a:rPr>
              <a:t>=2×6×10</a:t>
            </a:r>
            <a:r>
              <a:rPr lang="en-US" altLang="zh-CN" b="1" baseline="30000">
                <a:solidFill>
                  <a:schemeClr val="hlink"/>
                </a:solidFill>
                <a:latin typeface="Times New Roman" panose="02020603050405020304" pitchFamily="18" charset="0"/>
                <a:ea typeface="楷体_GB2312" pitchFamily="49" charset="-122"/>
              </a:rPr>
              <a:t>23</a:t>
            </a:r>
            <a:r>
              <a:rPr lang="en-US" altLang="zh-CN" b="1">
                <a:solidFill>
                  <a:schemeClr val="hlink"/>
                </a:solidFill>
                <a:latin typeface="Times New Roman" panose="02020603050405020304" pitchFamily="18" charset="0"/>
                <a:ea typeface="楷体_GB2312" pitchFamily="49" charset="-122"/>
              </a:rPr>
              <a:t>×2.163/58.5</a:t>
            </a:r>
          </a:p>
          <a:p>
            <a:pPr algn="just" eaLnBrk="0" hangingPunct="0"/>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依此可算得氯化钠晶体的晶格间距</a:t>
            </a:r>
            <a:r>
              <a:rPr lang="en-US" altLang="zh-CN" b="1">
                <a:latin typeface="Times New Roman" panose="02020603050405020304" pitchFamily="18" charset="0"/>
                <a:ea typeface="楷体_GB2312" pitchFamily="49" charset="-122"/>
              </a:rPr>
              <a:t>d=2.82Å</a:t>
            </a:r>
            <a:r>
              <a:rPr lang="zh-CN" altLang="en-US" b="1">
                <a:latin typeface="Times New Roman" panose="02020603050405020304" pitchFamily="18" charset="0"/>
                <a:ea typeface="楷体_GB2312" pitchFamily="49" charset="-122"/>
              </a:rPr>
              <a:t>。有了已知</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的标准晶体，就可由衍射实验确定出入射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；反之，假如从衍射实验中测定了</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，那末从上面那类立方晶体的计算中，可求出阿伏伽德罗常数</a:t>
            </a:r>
            <a:r>
              <a:rPr lang="en-US" altLang="zh-CN" b="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。这是实验测定阿氏常数的方法之一。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4759EFDE-FEA3-4E57-B675-33CB60C62EA4}"/>
              </a:ext>
            </a:extLst>
          </p:cNvPr>
          <p:cNvSpPr>
            <a:spLocks noChangeArrowheads="1"/>
          </p:cNvSpPr>
          <p:nvPr/>
        </p:nvSpPr>
        <p:spPr bwMode="auto">
          <a:xfrm>
            <a:off x="539750" y="1412875"/>
            <a:ext cx="82089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注意，在考察氯化钠晶体图时，不要误认为只有一组晶面。</a:t>
            </a:r>
            <a:r>
              <a:rPr lang="zh-CN" altLang="en-US" b="1">
                <a:solidFill>
                  <a:schemeClr val="hlink"/>
                </a:solidFill>
                <a:latin typeface="Times New Roman" panose="02020603050405020304" pitchFamily="18" charset="0"/>
                <a:ea typeface="楷体_GB2312" pitchFamily="49" charset="-122"/>
              </a:rPr>
              <a:t>事实上，晶格中的原子可以构成很多组方向不同的平行面，</a:t>
            </a:r>
            <a:r>
              <a:rPr lang="zh-CN" altLang="en-US" b="1">
                <a:latin typeface="Times New Roman" panose="02020603050405020304" pitchFamily="18" charset="0"/>
                <a:ea typeface="楷体_GB2312" pitchFamily="49" charset="-122"/>
              </a:rPr>
              <a:t>如右图所示。对于这些不同的平行面来说，</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是不相同的，而且从图中可以清</a:t>
            </a:r>
          </a:p>
          <a:p>
            <a:pPr algn="l"/>
            <a:r>
              <a:rPr lang="zh-CN" altLang="en-US" b="1">
                <a:latin typeface="Times New Roman" panose="02020603050405020304" pitchFamily="18" charset="0"/>
                <a:ea typeface="楷体_GB2312" pitchFamily="49" charset="-122"/>
              </a:rPr>
              <a:t>楚地看出，在不同的平</a:t>
            </a:r>
          </a:p>
          <a:p>
            <a:pPr algn="l"/>
            <a:r>
              <a:rPr lang="zh-CN" altLang="en-US" b="1">
                <a:latin typeface="Times New Roman" panose="02020603050405020304" pitchFamily="18" charset="0"/>
                <a:ea typeface="楷体_GB2312" pitchFamily="49" charset="-122"/>
              </a:rPr>
              <a:t>行面上，原子数的密度</a:t>
            </a:r>
          </a:p>
          <a:p>
            <a:pPr algn="l"/>
            <a:r>
              <a:rPr lang="zh-CN" altLang="en-US" b="1">
                <a:latin typeface="Times New Roman" panose="02020603050405020304" pitchFamily="18" charset="0"/>
                <a:ea typeface="楷体_GB2312" pitchFamily="49" charset="-122"/>
              </a:rPr>
              <a:t>也不一样，因此测得的</a:t>
            </a:r>
          </a:p>
          <a:p>
            <a:pPr algn="l"/>
            <a:r>
              <a:rPr lang="zh-CN" altLang="en-US" b="1">
                <a:latin typeface="Times New Roman" panose="02020603050405020304" pitchFamily="18" charset="0"/>
                <a:ea typeface="楷体_GB2312" pitchFamily="49" charset="-122"/>
              </a:rPr>
              <a:t>反射线的强度就有差异。 </a:t>
            </a:r>
          </a:p>
          <a:p>
            <a:pPr algn="just"/>
            <a:r>
              <a:rPr lang="en-US" altLang="zh-CN" b="1">
                <a:latin typeface="Times New Roman" panose="02020603050405020304" pitchFamily="18" charset="0"/>
                <a:ea typeface="楷体_GB2312" pitchFamily="49" charset="-122"/>
              </a:rPr>
              <a:t>        X</a:t>
            </a:r>
            <a:r>
              <a:rPr lang="zh-CN" altLang="en-US" b="1">
                <a:latin typeface="Times New Roman" panose="02020603050405020304" pitchFamily="18" charset="0"/>
                <a:ea typeface="楷体_GB2312" pitchFamily="49" charset="-122"/>
              </a:rPr>
              <a:t>射线在晶体中的</a:t>
            </a:r>
          </a:p>
          <a:p>
            <a:pPr algn="just"/>
            <a:r>
              <a:rPr lang="zh-CN" altLang="en-US" b="1">
                <a:latin typeface="Times New Roman" panose="02020603050405020304" pitchFamily="18" charset="0"/>
                <a:ea typeface="楷体_GB2312" pitchFamily="49" charset="-122"/>
              </a:rPr>
              <a:t>衍射实验可以用劳厄相</a:t>
            </a:r>
          </a:p>
          <a:p>
            <a:pPr algn="just"/>
            <a:r>
              <a:rPr lang="zh-CN" altLang="en-US" b="1">
                <a:latin typeface="Times New Roman" panose="02020603050405020304" pitchFamily="18" charset="0"/>
                <a:ea typeface="楷体_GB2312" pitchFamily="49" charset="-122"/>
              </a:rPr>
              <a:t>片法和多晶粉末法来做。</a:t>
            </a:r>
          </a:p>
        </p:txBody>
      </p:sp>
      <p:pic>
        <p:nvPicPr>
          <p:cNvPr id="270340" name="Picture 4" descr="222-24">
            <a:extLst>
              <a:ext uri="{FF2B5EF4-FFF2-40B4-BE49-F238E27FC236}">
                <a16:creationId xmlns:a16="http://schemas.microsoft.com/office/drawing/2014/main" id="{669F4113-12B6-4277-BAEF-AC81DD690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90800"/>
            <a:ext cx="5257800" cy="3932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4" name="Picture 4" descr="13">
            <a:extLst>
              <a:ext uri="{FF2B5EF4-FFF2-40B4-BE49-F238E27FC236}">
                <a16:creationId xmlns:a16="http://schemas.microsoft.com/office/drawing/2014/main" id="{B8749772-F25D-4E95-87E2-667AB7F52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887663"/>
            <a:ext cx="7056437" cy="3970337"/>
          </a:xfrm>
          <a:prstGeom prst="rect">
            <a:avLst/>
          </a:prstGeom>
          <a:noFill/>
          <a:extLst>
            <a:ext uri="{909E8E84-426E-40DD-AFC4-6F175D3DCCD1}">
              <a14:hiddenFill xmlns:a14="http://schemas.microsoft.com/office/drawing/2010/main">
                <a:solidFill>
                  <a:srgbClr val="FFFFFF"/>
                </a:solidFill>
              </a14:hiddenFill>
            </a:ext>
          </a:extLst>
        </p:spPr>
      </p:pic>
      <p:sp>
        <p:nvSpPr>
          <p:cNvPr id="271362" name="Rectangle 2">
            <a:extLst>
              <a:ext uri="{FF2B5EF4-FFF2-40B4-BE49-F238E27FC236}">
                <a16:creationId xmlns:a16="http://schemas.microsoft.com/office/drawing/2014/main" id="{6B7AB520-832B-4C47-B3F8-7F357DA9A857}"/>
              </a:ext>
            </a:extLst>
          </p:cNvPr>
          <p:cNvSpPr>
            <a:spLocks noChangeArrowheads="1"/>
          </p:cNvSpPr>
          <p:nvPr/>
        </p:nvSpPr>
        <p:spPr bwMode="auto">
          <a:xfrm>
            <a:off x="539750" y="1268413"/>
            <a:ext cx="7993063"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1912</a:t>
            </a:r>
            <a:r>
              <a:rPr lang="zh-CN" altLang="en-US" b="1">
                <a:latin typeface="Times New Roman" panose="02020603050405020304" pitchFamily="18" charset="0"/>
                <a:ea typeface="楷体_GB2312" pitchFamily="49" charset="-122"/>
              </a:rPr>
              <a:t>年弗里德里克和尼平在劳厄建议下，利用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光管产生的连续波长的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射线对单晶（例如蓝宝石单晶体）做了衍射实验。实验的示意图见下图，图中每一亮点，称之为劳厄斑点，对应于一组晶面。斑点的位置反映了对应晶面的方向。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4" name="Picture 4">
            <a:extLst>
              <a:ext uri="{FF2B5EF4-FFF2-40B4-BE49-F238E27FC236}">
                <a16:creationId xmlns:a16="http://schemas.microsoft.com/office/drawing/2014/main" id="{58F3B89A-35F1-42C3-8BAB-7ED5408E0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0"/>
            <a:ext cx="7129463" cy="5889625"/>
          </a:xfrm>
          <a:prstGeom prst="rect">
            <a:avLst/>
          </a:prstGeom>
          <a:noFill/>
          <a:extLst>
            <a:ext uri="{909E8E84-426E-40DD-AFC4-6F175D3DCCD1}">
              <a14:hiddenFill xmlns:a14="http://schemas.microsoft.com/office/drawing/2010/main">
                <a:solidFill>
                  <a:srgbClr val="FFFFFF"/>
                </a:solidFill>
              </a14:hiddenFill>
            </a:ext>
          </a:extLst>
        </p:spPr>
      </p:pic>
      <p:sp>
        <p:nvSpPr>
          <p:cNvPr id="363525" name="Text Box 5">
            <a:extLst>
              <a:ext uri="{FF2B5EF4-FFF2-40B4-BE49-F238E27FC236}">
                <a16:creationId xmlns:a16="http://schemas.microsoft.com/office/drawing/2014/main" id="{8D681BBD-F5FC-40D5-88AD-D74CA1AA4BC2}"/>
              </a:ext>
            </a:extLst>
          </p:cNvPr>
          <p:cNvSpPr txBox="1">
            <a:spLocks noChangeArrowheads="1"/>
          </p:cNvSpPr>
          <p:nvPr/>
        </p:nvSpPr>
        <p:spPr bwMode="auto">
          <a:xfrm>
            <a:off x="611188" y="1341438"/>
            <a:ext cx="549275" cy="3473450"/>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spcBef>
                <a:spcPct val="50000"/>
              </a:spcBef>
            </a:pPr>
            <a:r>
              <a:rPr lang="zh-CN" altLang="en-US" b="1">
                <a:solidFill>
                  <a:schemeClr val="hlink"/>
                </a:solidFill>
                <a:latin typeface="Times New Roman" panose="02020603050405020304" pitchFamily="18" charset="0"/>
                <a:ea typeface="楷体_GB2312" pitchFamily="49" charset="-122"/>
              </a:rPr>
              <a:t>   氯化钠晶体的劳厄相片  </a:t>
            </a:r>
          </a:p>
        </p:txBody>
      </p:sp>
      <p:sp>
        <p:nvSpPr>
          <p:cNvPr id="363526" name="Rectangle 6">
            <a:extLst>
              <a:ext uri="{FF2B5EF4-FFF2-40B4-BE49-F238E27FC236}">
                <a16:creationId xmlns:a16="http://schemas.microsoft.com/office/drawing/2014/main" id="{39FE4E3B-BE58-4ED4-86FC-B1A35E10A454}"/>
              </a:ext>
            </a:extLst>
          </p:cNvPr>
          <p:cNvSpPr>
            <a:spLocks noChangeArrowheads="1"/>
          </p:cNvSpPr>
          <p:nvPr/>
        </p:nvSpPr>
        <p:spPr bwMode="auto">
          <a:xfrm>
            <a:off x="1331913" y="5373688"/>
            <a:ext cx="7489825" cy="124936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0" lang="zh-CN" altLang="en-US" sz="2800" b="1">
                <a:latin typeface="Times New Roman" panose="02020603050405020304" pitchFamily="18" charset="0"/>
              </a:rPr>
              <a:t>       </a:t>
            </a:r>
            <a:r>
              <a:rPr kumimoji="0" lang="zh-CN" altLang="en-US" b="1">
                <a:solidFill>
                  <a:schemeClr val="folHlink"/>
                </a:solidFill>
                <a:latin typeface="Times New Roman" panose="02020603050405020304" pitchFamily="18" charset="0"/>
                <a:ea typeface="楷体_GB2312" pitchFamily="49" charset="-122"/>
              </a:rPr>
              <a:t>每个亮点为劳厄斑点，对应于一组晶面。</a:t>
            </a:r>
            <a:r>
              <a:rPr kumimoji="0" lang="en-US" altLang="zh-CN" b="1">
                <a:solidFill>
                  <a:schemeClr val="folHlink"/>
                </a:solidFill>
                <a:latin typeface="Times New Roman" panose="02020603050405020304" pitchFamily="18" charset="0"/>
                <a:ea typeface="楷体_GB2312" pitchFamily="49" charset="-122"/>
              </a:rPr>
              <a:t> </a:t>
            </a:r>
            <a:r>
              <a:rPr kumimoji="0" lang="zh-CN" altLang="en-US" b="1">
                <a:solidFill>
                  <a:schemeClr val="folHlink"/>
                </a:solidFill>
                <a:latin typeface="Times New Roman" panose="02020603050405020304" pitchFamily="18" charset="0"/>
                <a:ea typeface="楷体_GB2312" pitchFamily="49" charset="-122"/>
              </a:rPr>
              <a:t>斑点的位置反映了对应晶面的方向。由这样一张照片就可以推断晶体的结构</a:t>
            </a:r>
            <a:r>
              <a:rPr kumimoji="0" lang="en-US" altLang="zh-CN" b="1">
                <a:solidFill>
                  <a:schemeClr val="folHlink"/>
                </a:solidFill>
                <a:latin typeface="Times New Roman" panose="02020603050405020304" pitchFamily="18" charset="0"/>
                <a:ea typeface="楷体_GB2312" pitchFamily="49" charset="-122"/>
              </a:rPr>
              <a:t>(</a:t>
            </a:r>
            <a:r>
              <a:rPr kumimoji="0" lang="zh-CN" altLang="en-US" b="1">
                <a:solidFill>
                  <a:schemeClr val="folHlink"/>
                </a:solidFill>
                <a:latin typeface="Times New Roman" panose="02020603050405020304" pitchFamily="18" charset="0"/>
                <a:ea typeface="楷体_GB2312" pitchFamily="49" charset="-122"/>
              </a:rPr>
              <a:t>连续谱的</a:t>
            </a:r>
            <a:r>
              <a:rPr kumimoji="0" lang="en-US" altLang="zh-CN" b="1">
                <a:solidFill>
                  <a:schemeClr val="folHlink"/>
                </a:solidFill>
                <a:latin typeface="Times New Roman" panose="02020603050405020304" pitchFamily="18" charset="0"/>
                <a:ea typeface="楷体_GB2312" pitchFamily="49" charset="-122"/>
              </a:rPr>
              <a:t>X</a:t>
            </a:r>
            <a:r>
              <a:rPr kumimoji="0" lang="zh-CN" altLang="en-US" b="1">
                <a:solidFill>
                  <a:schemeClr val="folHlink"/>
                </a:solidFill>
                <a:latin typeface="Times New Roman" panose="02020603050405020304" pitchFamily="18" charset="0"/>
                <a:ea typeface="楷体_GB2312" pitchFamily="49" charset="-122"/>
              </a:rPr>
              <a:t>射线</a:t>
            </a:r>
            <a:r>
              <a:rPr kumimoji="0" lang="en-US" altLang="zh-CN" b="1">
                <a:solidFill>
                  <a:schemeClr val="folHlink"/>
                </a:solidFill>
                <a:latin typeface="Times New Roman" panose="02020603050405020304" pitchFamily="18" charset="0"/>
                <a:ea typeface="楷体_GB2312" pitchFamily="49" charset="-122"/>
              </a:rPr>
              <a:t>)</a:t>
            </a:r>
            <a:r>
              <a:rPr kumimoji="0" lang="zh-CN" altLang="en-US" b="1">
                <a:solidFill>
                  <a:schemeClr val="folHlink"/>
                </a:solidFill>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6"/>
                                        </p:tgtEl>
                                        <p:attrNameLst>
                                          <p:attrName>style.visibility</p:attrName>
                                        </p:attrNameLst>
                                      </p:cBhvr>
                                      <p:to>
                                        <p:strVal val="visible"/>
                                      </p:to>
                                    </p:set>
                                    <p:anim calcmode="lin" valueType="num">
                                      <p:cBhvr additive="base">
                                        <p:cTn id="13" dur="500" fill="hold"/>
                                        <p:tgtEl>
                                          <p:spTgt spid="363526"/>
                                        </p:tgtEl>
                                        <p:attrNameLst>
                                          <p:attrName>ppt_x</p:attrName>
                                        </p:attrNameLst>
                                      </p:cBhvr>
                                      <p:tavLst>
                                        <p:tav tm="0">
                                          <p:val>
                                            <p:strVal val="0-#ppt_w/2"/>
                                          </p:val>
                                        </p:tav>
                                        <p:tav tm="100000">
                                          <p:val>
                                            <p:strVal val="#ppt_x"/>
                                          </p:val>
                                        </p:tav>
                                      </p:tavLst>
                                    </p:anim>
                                    <p:anim calcmode="lin" valueType="num">
                                      <p:cBhvr additive="base">
                                        <p:cTn id="14" dur="500" fill="hold"/>
                                        <p:tgtEl>
                                          <p:spTgt spid="3635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8" name="Picture 4">
            <a:extLst>
              <a:ext uri="{FF2B5EF4-FFF2-40B4-BE49-F238E27FC236}">
                <a16:creationId xmlns:a16="http://schemas.microsoft.com/office/drawing/2014/main" id="{5C26267C-97FD-4DB8-B72B-1AE35D1E9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5" y="0"/>
            <a:ext cx="5781675" cy="6453188"/>
          </a:xfrm>
          <a:prstGeom prst="rect">
            <a:avLst/>
          </a:prstGeom>
          <a:noFill/>
          <a:extLst>
            <a:ext uri="{909E8E84-426E-40DD-AFC4-6F175D3DCCD1}">
              <a14:hiddenFill xmlns:a14="http://schemas.microsoft.com/office/drawing/2010/main">
                <a:solidFill>
                  <a:srgbClr val="FFFFFF"/>
                </a:solidFill>
              </a14:hiddenFill>
            </a:ext>
          </a:extLst>
        </p:spPr>
      </p:pic>
      <p:sp>
        <p:nvSpPr>
          <p:cNvPr id="364549" name="Rectangle 5">
            <a:extLst>
              <a:ext uri="{FF2B5EF4-FFF2-40B4-BE49-F238E27FC236}">
                <a16:creationId xmlns:a16="http://schemas.microsoft.com/office/drawing/2014/main" id="{D6EE03BE-CB3A-4784-A1C0-938B53BF0556}"/>
              </a:ext>
            </a:extLst>
          </p:cNvPr>
          <p:cNvSpPr>
            <a:spLocks noChangeArrowheads="1"/>
          </p:cNvSpPr>
          <p:nvPr/>
        </p:nvSpPr>
        <p:spPr bwMode="auto">
          <a:xfrm>
            <a:off x="684213" y="1412875"/>
            <a:ext cx="549275" cy="35956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pPr algn="l"/>
            <a:r>
              <a:rPr kumimoji="0" lang="zh-CN" altLang="en-US" b="1">
                <a:solidFill>
                  <a:schemeClr val="hlink"/>
                </a:solidFill>
                <a:latin typeface="Times New Roman" panose="02020603050405020304" pitchFamily="18" charset="0"/>
                <a:ea typeface="楷体_GB2312" pitchFamily="49" charset="-122"/>
              </a:rPr>
              <a:t>晶体粉末法</a:t>
            </a:r>
            <a:r>
              <a:rPr kumimoji="0" lang="en-US" altLang="zh-CN" b="1">
                <a:solidFill>
                  <a:schemeClr val="hlink"/>
                </a:solidFill>
                <a:latin typeface="Times New Roman" panose="02020603050405020304" pitchFamily="18" charset="0"/>
                <a:ea typeface="楷体_GB2312" pitchFamily="49" charset="-122"/>
              </a:rPr>
              <a:t>(</a:t>
            </a:r>
            <a:r>
              <a:rPr kumimoji="0" lang="zh-CN" altLang="en-US" b="1">
                <a:solidFill>
                  <a:schemeClr val="hlink"/>
                </a:solidFill>
                <a:latin typeface="Times New Roman" panose="02020603050405020304" pitchFamily="18" charset="0"/>
                <a:ea typeface="楷体_GB2312" pitchFamily="49" charset="-122"/>
              </a:rPr>
              <a:t>单波长的射线</a:t>
            </a:r>
            <a:r>
              <a:rPr kumimoji="0" lang="en-US" altLang="zh-CN" b="1">
                <a:solidFill>
                  <a:schemeClr val="hlink"/>
                </a:solidFill>
                <a:latin typeface="Times New Roman" panose="02020603050405020304" pitchFamily="18" charset="0"/>
                <a:ea typeface="楷体_GB2312" pitchFamily="49" charset="-122"/>
              </a:rPr>
              <a:t>)</a:t>
            </a:r>
          </a:p>
        </p:txBody>
      </p:sp>
      <p:sp>
        <p:nvSpPr>
          <p:cNvPr id="364550" name="Rectangle 6">
            <a:extLst>
              <a:ext uri="{FF2B5EF4-FFF2-40B4-BE49-F238E27FC236}">
                <a16:creationId xmlns:a16="http://schemas.microsoft.com/office/drawing/2014/main" id="{A8F4EDDE-817F-4867-8CA3-C09523902034}"/>
              </a:ext>
            </a:extLst>
          </p:cNvPr>
          <p:cNvSpPr>
            <a:spLocks noChangeArrowheads="1"/>
          </p:cNvSpPr>
          <p:nvPr/>
        </p:nvSpPr>
        <p:spPr bwMode="auto">
          <a:xfrm>
            <a:off x="1403350" y="5661025"/>
            <a:ext cx="7239000" cy="8842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800" b="1">
                <a:latin typeface="宋体" panose="02010600030101010101" pitchFamily="2" charset="-122"/>
              </a:rPr>
              <a:t>   </a:t>
            </a:r>
            <a:r>
              <a:rPr kumimoji="0" lang="zh-CN" altLang="en-US" b="1">
                <a:solidFill>
                  <a:schemeClr val="folHlink"/>
                </a:solidFill>
                <a:latin typeface="Times New Roman" panose="02020603050405020304" pitchFamily="18" charset="0"/>
                <a:ea typeface="楷体_GB2312" pitchFamily="49" charset="-122"/>
              </a:rPr>
              <a:t>每一同心园对应一组晶面，不同的园环代表不同的晶面阵，环的强弱反映了晶面上原子的密度大小。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4550"/>
                                        </p:tgtEl>
                                        <p:attrNameLst>
                                          <p:attrName>style.visibility</p:attrName>
                                        </p:attrNameLst>
                                      </p:cBhvr>
                                      <p:to>
                                        <p:strVal val="visible"/>
                                      </p:to>
                                    </p:set>
                                    <p:anim calcmode="lin" valueType="num">
                                      <p:cBhvr additive="base">
                                        <p:cTn id="13" dur="500" fill="hold"/>
                                        <p:tgtEl>
                                          <p:spTgt spid="364550"/>
                                        </p:tgtEl>
                                        <p:attrNameLst>
                                          <p:attrName>ppt_x</p:attrName>
                                        </p:attrNameLst>
                                      </p:cBhvr>
                                      <p:tavLst>
                                        <p:tav tm="0">
                                          <p:val>
                                            <p:strVal val="0-#ppt_w/2"/>
                                          </p:val>
                                        </p:tav>
                                        <p:tav tm="100000">
                                          <p:val>
                                            <p:strVal val="#ppt_x"/>
                                          </p:val>
                                        </p:tav>
                                      </p:tavLst>
                                    </p:anim>
                                    <p:anim calcmode="lin" valueType="num">
                                      <p:cBhvr additive="base">
                                        <p:cTn id="14" dur="500" fill="hold"/>
                                        <p:tgtEl>
                                          <p:spTgt spid="364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a:extLst>
              <a:ext uri="{FF2B5EF4-FFF2-40B4-BE49-F238E27FC236}">
                <a16:creationId xmlns:a16="http://schemas.microsoft.com/office/drawing/2014/main" id="{0F151913-588A-40CF-984F-78266C2F3AC2}"/>
              </a:ext>
            </a:extLst>
          </p:cNvPr>
          <p:cNvSpPr>
            <a:spLocks noChangeArrowheads="1"/>
          </p:cNvSpPr>
          <p:nvPr/>
        </p:nvSpPr>
        <p:spPr bwMode="auto">
          <a:xfrm>
            <a:off x="468313" y="1557338"/>
            <a:ext cx="82804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射线又名伦琴射线，是伦琴</a:t>
            </a:r>
          </a:p>
          <a:p>
            <a:pPr algn="just"/>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W.K.Rontgen 1845~1923</a:t>
            </a:r>
            <a:r>
              <a:rPr lang="zh-CN" altLang="en-US" sz="2800" b="1">
                <a:latin typeface="Times New Roman" panose="02020603050405020304" pitchFamily="18" charset="0"/>
                <a:ea typeface="楷体_GB2312" pitchFamily="49" charset="-122"/>
              </a:rPr>
              <a:t>）在</a:t>
            </a:r>
            <a:r>
              <a:rPr lang="en-US" altLang="zh-CN" sz="2800" b="1">
                <a:latin typeface="Times New Roman" panose="02020603050405020304" pitchFamily="18" charset="0"/>
                <a:ea typeface="楷体_GB2312" pitchFamily="49" charset="-122"/>
              </a:rPr>
              <a:t>18</a:t>
            </a:r>
          </a:p>
          <a:p>
            <a:pPr algn="just"/>
            <a:r>
              <a:rPr lang="en-US" altLang="zh-CN" sz="2800" b="1">
                <a:latin typeface="Times New Roman" panose="02020603050405020304" pitchFamily="18" charset="0"/>
                <a:ea typeface="楷体_GB2312" pitchFamily="49" charset="-122"/>
              </a:rPr>
              <a:t>95</a:t>
            </a:r>
            <a:r>
              <a:rPr lang="zh-CN" altLang="en-US" sz="2800" b="1">
                <a:latin typeface="Times New Roman" panose="02020603050405020304" pitchFamily="18" charset="0"/>
                <a:ea typeface="楷体_GB2312" pitchFamily="49" charset="-122"/>
              </a:rPr>
              <a:t>年发现的，当时他把这种未曾</a:t>
            </a:r>
          </a:p>
          <a:p>
            <a:pPr algn="just"/>
            <a:r>
              <a:rPr lang="zh-CN" altLang="en-US" sz="2800" b="1">
                <a:latin typeface="Times New Roman" panose="02020603050405020304" pitchFamily="18" charset="0"/>
                <a:ea typeface="楷体_GB2312" pitchFamily="49" charset="-122"/>
              </a:rPr>
              <a:t>被人们了解的射线命名为</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射线。</a:t>
            </a:r>
          </a:p>
          <a:p>
            <a:pPr algn="just"/>
            <a:r>
              <a:rPr lang="zh-CN" altLang="en-US" sz="2800" b="1">
                <a:latin typeface="Times New Roman" panose="02020603050405020304" pitchFamily="18" charset="0"/>
                <a:ea typeface="楷体_GB2312" pitchFamily="49" charset="-122"/>
              </a:rPr>
              <a:t>后来才证实，这种射线实际上是核</a:t>
            </a:r>
          </a:p>
          <a:p>
            <a:pPr algn="just"/>
            <a:r>
              <a:rPr lang="zh-CN" altLang="en-US" sz="2800" b="1">
                <a:latin typeface="Times New Roman" panose="02020603050405020304" pitchFamily="18" charset="0"/>
                <a:ea typeface="楷体_GB2312" pitchFamily="49" charset="-122"/>
              </a:rPr>
              <a:t>外电子产生的</a:t>
            </a:r>
            <a:r>
              <a:rPr lang="zh-CN" altLang="en-US" sz="2800" b="1">
                <a:solidFill>
                  <a:srgbClr val="CC6600"/>
                </a:solidFill>
                <a:latin typeface="Times New Roman" panose="02020603050405020304" pitchFamily="18" charset="0"/>
                <a:ea typeface="楷体_GB2312" pitchFamily="49" charset="-122"/>
              </a:rPr>
              <a:t>短波电磁辐射</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射</a:t>
            </a:r>
          </a:p>
          <a:p>
            <a:pPr algn="just"/>
            <a:r>
              <a:rPr lang="zh-CN" altLang="en-US" sz="2800" b="1">
                <a:latin typeface="Times New Roman" panose="02020603050405020304" pitchFamily="18" charset="0"/>
                <a:ea typeface="楷体_GB2312" pitchFamily="49" charset="-122"/>
              </a:rPr>
              <a:t>线谱的某些特性反映了原子内部结</a:t>
            </a:r>
          </a:p>
          <a:p>
            <a:pPr algn="just"/>
            <a:r>
              <a:rPr lang="zh-CN" altLang="en-US" sz="2800" b="1">
                <a:latin typeface="Times New Roman" panose="02020603050405020304" pitchFamily="18" charset="0"/>
                <a:ea typeface="楷体_GB2312" pitchFamily="49" charset="-122"/>
              </a:rPr>
              <a:t>构的情况，通过</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射线可以对原子结构问题作进一步的探索。</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射线的波长范围一般在</a:t>
            </a:r>
            <a:r>
              <a:rPr lang="en-US" altLang="zh-CN" sz="2800" b="1">
                <a:latin typeface="Times New Roman" panose="02020603050405020304" pitchFamily="18" charset="0"/>
                <a:ea typeface="楷体_GB2312" pitchFamily="49" charset="-122"/>
              </a:rPr>
              <a:t>0.01Å</a:t>
            </a:r>
            <a:r>
              <a:rPr lang="zh-CN" altLang="en-US" sz="2800" b="1">
                <a:latin typeface="Times New Roman" panose="02020603050405020304" pitchFamily="18" charset="0"/>
                <a:ea typeface="楷体_GB2312" pitchFamily="49" charset="-122"/>
              </a:rPr>
              <a:t>到</a:t>
            </a:r>
            <a:r>
              <a:rPr lang="en-US" altLang="zh-CN" sz="2800" b="1">
                <a:latin typeface="Times New Roman" panose="02020603050405020304" pitchFamily="18" charset="0"/>
                <a:ea typeface="楷体_GB2312" pitchFamily="49" charset="-122"/>
              </a:rPr>
              <a:t>10Å</a:t>
            </a:r>
            <a:r>
              <a:rPr lang="zh-CN" altLang="en-US" sz="2800" b="1">
                <a:latin typeface="Times New Roman" panose="02020603050405020304" pitchFamily="18" charset="0"/>
                <a:ea typeface="楷体_GB2312" pitchFamily="49" charset="-122"/>
              </a:rPr>
              <a:t>，或更长一点。比</a:t>
            </a:r>
            <a:r>
              <a:rPr lang="en-US" altLang="zh-CN" sz="2800" b="1">
                <a:latin typeface="Times New Roman" panose="02020603050405020304" pitchFamily="18" charset="0"/>
                <a:ea typeface="楷体_GB2312" pitchFamily="49" charset="-122"/>
              </a:rPr>
              <a:t>1Å</a:t>
            </a:r>
            <a:r>
              <a:rPr lang="zh-CN" altLang="en-US" sz="2800" b="1">
                <a:latin typeface="Times New Roman" panose="02020603050405020304" pitchFamily="18" charset="0"/>
                <a:ea typeface="楷体_GB2312" pitchFamily="49" charset="-122"/>
              </a:rPr>
              <a:t>短的</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射线，常称</a:t>
            </a:r>
            <a:r>
              <a:rPr lang="zh-CN" altLang="en-US" sz="2800" b="1">
                <a:solidFill>
                  <a:srgbClr val="CC6600"/>
                </a:solidFill>
                <a:latin typeface="Times New Roman" panose="02020603050405020304" pitchFamily="18" charset="0"/>
                <a:ea typeface="楷体_GB2312" pitchFamily="49" charset="-122"/>
              </a:rPr>
              <a:t>硬</a:t>
            </a:r>
            <a:r>
              <a:rPr lang="en-US" altLang="zh-CN" sz="2800" b="1">
                <a:solidFill>
                  <a:srgbClr val="CC6600"/>
                </a:solidFill>
                <a:latin typeface="Times New Roman" panose="02020603050405020304" pitchFamily="18" charset="0"/>
                <a:ea typeface="楷体_GB2312" pitchFamily="49" charset="-122"/>
              </a:rPr>
              <a:t>X</a:t>
            </a:r>
            <a:r>
              <a:rPr lang="zh-CN" altLang="en-US" sz="2800" b="1">
                <a:solidFill>
                  <a:srgbClr val="CC6600"/>
                </a:solidFill>
                <a:latin typeface="Times New Roman" panose="02020603050405020304" pitchFamily="18" charset="0"/>
                <a:ea typeface="楷体_GB2312" pitchFamily="49" charset="-122"/>
              </a:rPr>
              <a:t>射线</a:t>
            </a:r>
            <a:r>
              <a:rPr lang="zh-CN" altLang="en-US" sz="2800" b="1">
                <a:latin typeface="Times New Roman" panose="02020603050405020304" pitchFamily="18" charset="0"/>
                <a:ea typeface="楷体_GB2312" pitchFamily="49" charset="-122"/>
              </a:rPr>
              <a:t>，比</a:t>
            </a:r>
            <a:r>
              <a:rPr lang="en-US" altLang="zh-CN" sz="2800" b="1">
                <a:latin typeface="Times New Roman" panose="02020603050405020304" pitchFamily="18" charset="0"/>
                <a:ea typeface="楷体_GB2312" pitchFamily="49" charset="-122"/>
              </a:rPr>
              <a:t>1Å</a:t>
            </a:r>
            <a:r>
              <a:rPr lang="zh-CN" altLang="en-US" sz="2800" b="1">
                <a:latin typeface="Times New Roman" panose="02020603050405020304" pitchFamily="18" charset="0"/>
                <a:ea typeface="楷体_GB2312" pitchFamily="49" charset="-122"/>
              </a:rPr>
              <a:t>长的，称</a:t>
            </a:r>
            <a:r>
              <a:rPr lang="zh-CN" altLang="en-US" sz="2800" b="1">
                <a:solidFill>
                  <a:srgbClr val="CC6600"/>
                </a:solidFill>
                <a:latin typeface="Times New Roman" panose="02020603050405020304" pitchFamily="18" charset="0"/>
                <a:ea typeface="楷体_GB2312" pitchFamily="49" charset="-122"/>
              </a:rPr>
              <a:t>软</a:t>
            </a:r>
            <a:r>
              <a:rPr lang="en-US" altLang="zh-CN" sz="2800" b="1">
                <a:solidFill>
                  <a:srgbClr val="CC6600"/>
                </a:solidFill>
                <a:latin typeface="Times New Roman" panose="02020603050405020304" pitchFamily="18" charset="0"/>
                <a:ea typeface="楷体_GB2312" pitchFamily="49" charset="-122"/>
              </a:rPr>
              <a:t>X</a:t>
            </a:r>
            <a:r>
              <a:rPr lang="zh-CN" altLang="en-US" sz="2800" b="1">
                <a:solidFill>
                  <a:srgbClr val="CC6600"/>
                </a:solidFill>
                <a:latin typeface="Times New Roman" panose="02020603050405020304" pitchFamily="18" charset="0"/>
                <a:ea typeface="楷体_GB2312" pitchFamily="49" charset="-122"/>
              </a:rPr>
              <a:t>射线</a:t>
            </a:r>
            <a:r>
              <a:rPr lang="zh-CN" altLang="en-US" sz="2800" b="1">
                <a:latin typeface="Times New Roman" panose="02020603050405020304" pitchFamily="18" charset="0"/>
                <a:ea typeface="楷体_GB2312" pitchFamily="49" charset="-122"/>
              </a:rPr>
              <a:t>。</a:t>
            </a:r>
          </a:p>
        </p:txBody>
      </p:sp>
      <p:pic>
        <p:nvPicPr>
          <p:cNvPr id="346117" name="Picture 5" descr="2004830143332888">
            <a:extLst>
              <a:ext uri="{FF2B5EF4-FFF2-40B4-BE49-F238E27FC236}">
                <a16:creationId xmlns:a16="http://schemas.microsoft.com/office/drawing/2014/main" id="{8F7251BA-E90B-4A3E-86A7-12123A5E3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268413"/>
            <a:ext cx="2193925" cy="3240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8" name="Picture 4" descr="12">
            <a:extLst>
              <a:ext uri="{FF2B5EF4-FFF2-40B4-BE49-F238E27FC236}">
                <a16:creationId xmlns:a16="http://schemas.microsoft.com/office/drawing/2014/main" id="{71B08DE8-1E5B-4D53-A1A6-FE3B3AAD2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540125"/>
            <a:ext cx="6372225" cy="3317875"/>
          </a:xfrm>
          <a:prstGeom prst="rect">
            <a:avLst/>
          </a:prstGeom>
          <a:noFill/>
          <a:extLst>
            <a:ext uri="{909E8E84-426E-40DD-AFC4-6F175D3DCCD1}">
              <a14:hiddenFill xmlns:a14="http://schemas.microsoft.com/office/drawing/2010/main">
                <a:solidFill>
                  <a:srgbClr val="FFFFFF"/>
                </a:solidFill>
              </a14:hiddenFill>
            </a:ext>
          </a:extLst>
        </p:spPr>
      </p:pic>
      <p:sp>
        <p:nvSpPr>
          <p:cNvPr id="272390" name="Rectangle 6">
            <a:extLst>
              <a:ext uri="{FF2B5EF4-FFF2-40B4-BE49-F238E27FC236}">
                <a16:creationId xmlns:a16="http://schemas.microsoft.com/office/drawing/2014/main" id="{F74C3DA2-2635-46C1-AA3A-775055861A9F}"/>
              </a:ext>
            </a:extLst>
          </p:cNvPr>
          <p:cNvSpPr>
            <a:spLocks noChangeArrowheads="1"/>
          </p:cNvSpPr>
          <p:nvPr/>
        </p:nvSpPr>
        <p:spPr bwMode="auto">
          <a:xfrm>
            <a:off x="323850" y="1341438"/>
            <a:ext cx="8353425" cy="52038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布喇格公式对劳厄的结果作了正确的解释。对于单晶，满足布喇公式并不是很容易的，但是，幸运的是，劳厄等人采用了具有连续波长的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射线，因而在</a:t>
            </a:r>
            <a:r>
              <a:rPr lang="en-US" altLang="zh-CN" b="1">
                <a:latin typeface="Times New Roman" panose="02020603050405020304" pitchFamily="18" charset="0"/>
                <a:ea typeface="楷体_GB2312" pitchFamily="49" charset="-122"/>
              </a:rPr>
              <a:t>1912</a:t>
            </a:r>
            <a:r>
              <a:rPr lang="zh-CN" altLang="en-US" b="1">
                <a:latin typeface="Times New Roman" panose="02020603050405020304" pitchFamily="18" charset="0"/>
                <a:ea typeface="楷体_GB2312" pitchFamily="49" charset="-122"/>
              </a:rPr>
              <a:t>年首次显示了晶体结构的美丽图案。</a:t>
            </a:r>
          </a:p>
          <a:p>
            <a:pPr algn="l"/>
            <a:r>
              <a:rPr lang="zh-CN" altLang="en-US" b="1">
                <a:latin typeface="Times New Roman" panose="02020603050405020304" pitchFamily="18" charset="0"/>
                <a:ea typeface="楷体_GB2312" pitchFamily="49" charset="-122"/>
              </a:rPr>
              <a:t>        布喇格不仅提出了</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射线的反射公式，而且发明了晶体反射式</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射线谱仪，并用于一系列的晶体的结构分析。他们的工作证实了，在氯</a:t>
            </a:r>
          </a:p>
          <a:p>
            <a:pPr algn="l"/>
            <a:r>
              <a:rPr lang="zh-CN" altLang="en-US" b="1">
                <a:latin typeface="Times New Roman" panose="02020603050405020304" pitchFamily="18" charset="0"/>
                <a:ea typeface="楷体_GB2312" pitchFamily="49" charset="-122"/>
              </a:rPr>
              <a:t>化钠晶体中并没有</a:t>
            </a:r>
            <a:r>
              <a:rPr lang="en-US" altLang="zh-CN" b="1">
                <a:latin typeface="Times New Roman" panose="02020603050405020304" pitchFamily="18" charset="0"/>
                <a:ea typeface="楷体_GB2312" pitchFamily="49" charset="-122"/>
              </a:rPr>
              <a:t>Na</a:t>
            </a:r>
          </a:p>
          <a:p>
            <a:pPr algn="l"/>
            <a:r>
              <a:rPr lang="en-US" altLang="zh-CN" b="1">
                <a:latin typeface="Times New Roman" panose="02020603050405020304" pitchFamily="18" charset="0"/>
                <a:ea typeface="楷体_GB2312" pitchFamily="49" charset="-122"/>
              </a:rPr>
              <a:t>Cl</a:t>
            </a:r>
            <a:r>
              <a:rPr lang="zh-CN" altLang="en-US" b="1">
                <a:latin typeface="Times New Roman" panose="02020603050405020304" pitchFamily="18" charset="0"/>
                <a:ea typeface="楷体_GB2312" pitchFamily="49" charset="-122"/>
              </a:rPr>
              <a:t>分子，而仅以</a:t>
            </a:r>
            <a:r>
              <a:rPr lang="en-US" altLang="zh-CN" b="1">
                <a:latin typeface="Times New Roman" panose="02020603050405020304" pitchFamily="18" charset="0"/>
                <a:ea typeface="楷体_GB2312" pitchFamily="49" charset="-122"/>
              </a:rPr>
              <a:t>Na+</a:t>
            </a:r>
          </a:p>
          <a:p>
            <a:pPr algn="l"/>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Cl-</a:t>
            </a:r>
            <a:r>
              <a:rPr lang="zh-CN" altLang="en-US" b="1">
                <a:latin typeface="Times New Roman" panose="02020603050405020304" pitchFamily="18" charset="0"/>
                <a:ea typeface="楷体_GB2312" pitchFamily="49" charset="-122"/>
              </a:rPr>
              <a:t>的离子形式存在。</a:t>
            </a:r>
          </a:p>
          <a:p>
            <a:pPr algn="l"/>
            <a:r>
              <a:rPr lang="zh-CN" altLang="en-US" b="1">
                <a:latin typeface="Times New Roman" panose="02020603050405020304" pitchFamily="18" charset="0"/>
                <a:ea typeface="楷体_GB2312" pitchFamily="49" charset="-122"/>
              </a:rPr>
              <a:t>比劳厄照相法更常用</a:t>
            </a:r>
          </a:p>
          <a:p>
            <a:pPr algn="l"/>
            <a:r>
              <a:rPr lang="zh-CN" altLang="en-US" b="1">
                <a:latin typeface="Times New Roman" panose="02020603050405020304" pitchFamily="18" charset="0"/>
                <a:ea typeface="楷体_GB2312" pitchFamily="49" charset="-122"/>
              </a:rPr>
              <a:t>的是多晶粉末法，它</a:t>
            </a:r>
          </a:p>
          <a:p>
            <a:pPr algn="l"/>
            <a:r>
              <a:rPr lang="zh-CN" altLang="en-US" b="1">
                <a:latin typeface="Times New Roman" panose="02020603050405020304" pitchFamily="18" charset="0"/>
                <a:ea typeface="楷体_GB2312" pitchFamily="49" charset="-122"/>
              </a:rPr>
              <a:t>是德拜和谢勒首先发</a:t>
            </a:r>
          </a:p>
          <a:p>
            <a:pPr algn="l"/>
            <a:r>
              <a:rPr lang="zh-CN" altLang="en-US" b="1">
                <a:latin typeface="Times New Roman" panose="02020603050405020304" pitchFamily="18" charset="0"/>
                <a:ea typeface="楷体_GB2312" pitchFamily="49" charset="-122"/>
              </a:rPr>
              <a:t>明的。右图是实验示意图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A237B9E5-0B92-43B2-A514-5C9CBDC2337E}"/>
              </a:ext>
            </a:extLst>
          </p:cNvPr>
          <p:cNvSpPr>
            <a:spLocks noChangeArrowheads="1"/>
          </p:cNvSpPr>
          <p:nvPr/>
        </p:nvSpPr>
        <p:spPr bwMode="auto">
          <a:xfrm>
            <a:off x="395288" y="1412875"/>
            <a:ext cx="8424862"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多晶粉末法好处是不必用单晶，只要用多晶粉末，或金属薄片。样品的制备大为简化。它一般利用单色</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射线，此时，相片上每一同心圆对应一组晶面；不同的圆环代表不同的晶面阵，环的强弱反映了晶面上原子的密度大小。在已知波长</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时，利用布喇格公式，只要测定圆环所对应的角度，就可算出相应晶面的间距</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。在已知</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的情况下，可以定出</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射线的波长。由于分析比较方便，德拜</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谢勒方法在工业上得到了极为广泛的应用。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6" name="Picture 4" descr="11">
            <a:extLst>
              <a:ext uri="{FF2B5EF4-FFF2-40B4-BE49-F238E27FC236}">
                <a16:creationId xmlns:a16="http://schemas.microsoft.com/office/drawing/2014/main" id="{17AD2AA5-4F58-4B7E-90E9-B8C07643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73463"/>
            <a:ext cx="6019800" cy="3284537"/>
          </a:xfrm>
          <a:prstGeom prst="rect">
            <a:avLst/>
          </a:prstGeom>
          <a:noFill/>
          <a:extLst>
            <a:ext uri="{909E8E84-426E-40DD-AFC4-6F175D3DCCD1}">
              <a14:hiddenFill xmlns:a14="http://schemas.microsoft.com/office/drawing/2010/main">
                <a:solidFill>
                  <a:srgbClr val="FFFFFF"/>
                </a:solidFill>
              </a14:hiddenFill>
            </a:ext>
          </a:extLst>
        </p:spPr>
      </p:pic>
      <p:sp>
        <p:nvSpPr>
          <p:cNvPr id="274434" name="Rectangle 2">
            <a:extLst>
              <a:ext uri="{FF2B5EF4-FFF2-40B4-BE49-F238E27FC236}">
                <a16:creationId xmlns:a16="http://schemas.microsoft.com/office/drawing/2014/main" id="{357EA823-2D20-444E-BC02-57D8486F7D33}"/>
              </a:ext>
            </a:extLst>
          </p:cNvPr>
          <p:cNvSpPr>
            <a:spLocks noChangeArrowheads="1"/>
          </p:cNvSpPr>
          <p:nvPr/>
        </p:nvSpPr>
        <p:spPr bwMode="auto">
          <a:xfrm>
            <a:off x="1187450" y="333375"/>
            <a:ext cx="498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Times New Roman" panose="02020603050405020304" pitchFamily="18" charset="0"/>
                <a:ea typeface="楷体_GB2312" pitchFamily="49" charset="-122"/>
              </a:rPr>
              <a:t>§6.2 X</a:t>
            </a:r>
            <a:r>
              <a:rPr lang="zh-CN" altLang="en-US" sz="3600" b="1">
                <a:solidFill>
                  <a:schemeClr val="hlink"/>
                </a:solidFill>
                <a:latin typeface="Times New Roman" panose="02020603050405020304" pitchFamily="18" charset="0"/>
                <a:ea typeface="楷体_GB2312" pitchFamily="49" charset="-122"/>
              </a:rPr>
              <a:t>射线产生的机制</a:t>
            </a:r>
            <a:r>
              <a:rPr lang="zh-CN" altLang="en-US" sz="3600" b="1">
                <a:solidFill>
                  <a:schemeClr val="accent2"/>
                </a:solidFill>
                <a:latin typeface="Times New Roman" panose="02020603050405020304" pitchFamily="18" charset="0"/>
                <a:ea typeface="楷体_GB2312" pitchFamily="49" charset="-122"/>
              </a:rPr>
              <a:t> </a:t>
            </a:r>
          </a:p>
        </p:txBody>
      </p:sp>
      <p:sp>
        <p:nvSpPr>
          <p:cNvPr id="274435" name="Rectangle 3">
            <a:extLst>
              <a:ext uri="{FF2B5EF4-FFF2-40B4-BE49-F238E27FC236}">
                <a16:creationId xmlns:a16="http://schemas.microsoft.com/office/drawing/2014/main" id="{B716C4A3-1425-47E1-8703-C8C78C88FFBD}"/>
              </a:ext>
            </a:extLst>
          </p:cNvPr>
          <p:cNvSpPr>
            <a:spLocks noChangeArrowheads="1"/>
          </p:cNvSpPr>
          <p:nvPr/>
        </p:nvSpPr>
        <p:spPr bwMode="auto">
          <a:xfrm>
            <a:off x="395288" y="1341438"/>
            <a:ext cx="8497887"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A. X</a:t>
            </a:r>
            <a:r>
              <a:rPr lang="zh-CN" altLang="en-US" sz="2800" b="1">
                <a:solidFill>
                  <a:schemeClr val="folHlink"/>
                </a:solidFill>
                <a:latin typeface="Times New Roman" panose="02020603050405020304" pitchFamily="18" charset="0"/>
                <a:ea typeface="楷体_GB2312" pitchFamily="49" charset="-122"/>
              </a:rPr>
              <a:t>射线的发射谱</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b="1">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利用第一图所示装置，我们可以得到</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射线。再利用晶体衍射的布喇格公式，即可测得</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射线的波长；按照记录</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射线照相片上的黑度，可以测得</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射线的强度。于是，我们可以得到</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射线的发射谱</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射线的波长与强度的关系图。典型的装置示意图如下图所示。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62" name="Picture 6" descr="10">
            <a:extLst>
              <a:ext uri="{FF2B5EF4-FFF2-40B4-BE49-F238E27FC236}">
                <a16:creationId xmlns:a16="http://schemas.microsoft.com/office/drawing/2014/main" id="{E5E401FB-0F70-4F82-9384-62C9B1D0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2209800"/>
            <a:ext cx="6367462" cy="4459288"/>
          </a:xfrm>
          <a:prstGeom prst="rect">
            <a:avLst/>
          </a:prstGeom>
          <a:noFill/>
          <a:extLst>
            <a:ext uri="{909E8E84-426E-40DD-AFC4-6F175D3DCCD1}">
              <a14:hiddenFill xmlns:a14="http://schemas.microsoft.com/office/drawing/2010/main">
                <a:solidFill>
                  <a:srgbClr val="FFFFFF"/>
                </a:solidFill>
              </a14:hiddenFill>
            </a:ext>
          </a:extLst>
        </p:spPr>
      </p:pic>
      <p:sp>
        <p:nvSpPr>
          <p:cNvPr id="275460" name="Rectangle 4">
            <a:extLst>
              <a:ext uri="{FF2B5EF4-FFF2-40B4-BE49-F238E27FC236}">
                <a16:creationId xmlns:a16="http://schemas.microsoft.com/office/drawing/2014/main" id="{3FF7B399-D493-450D-85D2-DA89EFBE1FEF}"/>
              </a:ext>
            </a:extLst>
          </p:cNvPr>
          <p:cNvSpPr>
            <a:spLocks noChangeArrowheads="1"/>
          </p:cNvSpPr>
          <p:nvPr/>
        </p:nvSpPr>
        <p:spPr bwMode="auto">
          <a:xfrm>
            <a:off x="395288" y="1412875"/>
            <a:ext cx="8497887"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   测量装置包括三个部分：一是射线发生器（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射线管，相当于光源）；一是分光计（在此是晶体，相当于光栅，或棱镜）；一是记录仪</a:t>
            </a:r>
          </a:p>
          <a:p>
            <a:pPr algn="just"/>
            <a:r>
              <a:rPr lang="zh-CN" altLang="en-US" b="1">
                <a:latin typeface="Times New Roman" panose="02020603050405020304" pitchFamily="18" charset="0"/>
                <a:ea typeface="楷体_GB2312" pitchFamily="49" charset="-122"/>
              </a:rPr>
              <a:t>（在此与光谱仪一</a:t>
            </a:r>
          </a:p>
          <a:p>
            <a:pPr algn="just"/>
            <a:r>
              <a:rPr lang="zh-CN" altLang="en-US" b="1">
                <a:latin typeface="Times New Roman" panose="02020603050405020304" pitchFamily="18" charset="0"/>
                <a:ea typeface="楷体_GB2312" pitchFamily="49" charset="-122"/>
              </a:rPr>
              <a:t>样，都可用照相片，</a:t>
            </a:r>
          </a:p>
          <a:p>
            <a:pPr algn="just"/>
            <a:r>
              <a:rPr lang="zh-CN" altLang="en-US" b="1">
                <a:latin typeface="Times New Roman" panose="02020603050405020304" pitchFamily="18" charset="0"/>
                <a:ea typeface="楷体_GB2312" pitchFamily="49" charset="-122"/>
              </a:rPr>
              <a:t>只是对波长灵敏范</a:t>
            </a:r>
          </a:p>
          <a:p>
            <a:pPr algn="just"/>
            <a:r>
              <a:rPr lang="zh-CN" altLang="en-US" b="1">
                <a:latin typeface="Times New Roman" panose="02020603050405020304" pitchFamily="18" charset="0"/>
                <a:ea typeface="楷体_GB2312" pitchFamily="49" charset="-122"/>
              </a:rPr>
              <a:t>围不同）。</a:t>
            </a:r>
          </a:p>
          <a:p>
            <a:r>
              <a:rPr lang="zh-CN" altLang="en-US" b="1">
                <a:latin typeface="Times New Roman" panose="02020603050405020304" pitchFamily="18" charset="0"/>
                <a:ea typeface="楷体_GB2312" pitchFamily="49" charset="-122"/>
              </a:rPr>
              <a:t>       典型的测量结</a:t>
            </a:r>
          </a:p>
          <a:p>
            <a:r>
              <a:rPr lang="zh-CN" altLang="en-US" b="1">
                <a:latin typeface="Times New Roman" panose="02020603050405020304" pitchFamily="18" charset="0"/>
                <a:ea typeface="楷体_GB2312" pitchFamily="49" charset="-122"/>
              </a:rPr>
              <a:t>果见右图（</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）和</a:t>
            </a:r>
          </a:p>
          <a:p>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），从图中可</a:t>
            </a:r>
          </a:p>
          <a:p>
            <a:r>
              <a:rPr lang="zh-CN" altLang="en-US" b="1">
                <a:latin typeface="Times New Roman" panose="02020603050405020304" pitchFamily="18" charset="0"/>
                <a:ea typeface="楷体_GB2312" pitchFamily="49" charset="-122"/>
              </a:rPr>
              <a:t>以看出，</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a:t>
            </a:r>
          </a:p>
          <a:p>
            <a:r>
              <a:rPr lang="zh-CN" altLang="en-US" b="1">
                <a:latin typeface="Times New Roman" panose="02020603050405020304" pitchFamily="18" charset="0"/>
                <a:ea typeface="楷体_GB2312" pitchFamily="49" charset="-122"/>
              </a:rPr>
              <a:t>是由两部分构成的。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59430" r:id="rId2" imgW="7804129" imgH="6192114"/>
        </mc:Choice>
        <mc:Fallback>
          <p:control r:id="rId2" imgW="7804129" imgH="6192114">
            <p:pic>
              <p:nvPicPr>
                <p:cNvPr id="359428" name="ShockwaveFlash1">
                  <a:extLst>
                    <a:ext uri="{FF2B5EF4-FFF2-40B4-BE49-F238E27FC236}">
                      <a16:creationId xmlns:a16="http://schemas.microsoft.com/office/drawing/2014/main" id="{BB0FC38A-CE96-4183-A6D7-2FDF030B3FE2}"/>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0350"/>
                  <a:ext cx="7804150" cy="6192838"/>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3" name="Picture 5" descr="DNA晶体的X射线衍射照片">
            <a:extLst>
              <a:ext uri="{FF2B5EF4-FFF2-40B4-BE49-F238E27FC236}">
                <a16:creationId xmlns:a16="http://schemas.microsoft.com/office/drawing/2014/main" id="{9CE0C622-9D4D-48C3-8EFE-1025CCEC7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5183187" cy="5183187"/>
          </a:xfrm>
          <a:prstGeom prst="rect">
            <a:avLst/>
          </a:prstGeom>
          <a:noFill/>
          <a:extLst>
            <a:ext uri="{909E8E84-426E-40DD-AFC4-6F175D3DCCD1}">
              <a14:hiddenFill xmlns:a14="http://schemas.microsoft.com/office/drawing/2010/main">
                <a:solidFill>
                  <a:srgbClr val="FFFFFF"/>
                </a:solidFill>
              </a14:hiddenFill>
            </a:ext>
          </a:extLst>
        </p:spPr>
      </p:pic>
      <p:sp>
        <p:nvSpPr>
          <p:cNvPr id="380934" name="Rectangle 6">
            <a:extLst>
              <a:ext uri="{FF2B5EF4-FFF2-40B4-BE49-F238E27FC236}">
                <a16:creationId xmlns:a16="http://schemas.microsoft.com/office/drawing/2014/main" id="{D52EB558-7602-4C80-8CDF-E6BB03F2C3D1}"/>
              </a:ext>
            </a:extLst>
          </p:cNvPr>
          <p:cNvSpPr>
            <a:spLocks noChangeArrowheads="1"/>
          </p:cNvSpPr>
          <p:nvPr/>
        </p:nvSpPr>
        <p:spPr bwMode="auto">
          <a:xfrm>
            <a:off x="5724525" y="3573463"/>
            <a:ext cx="3221038" cy="3968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000" b="1">
                <a:solidFill>
                  <a:schemeClr val="hlink"/>
                </a:solidFill>
                <a:latin typeface="Times New Roman" panose="02020603050405020304" pitchFamily="18" charset="0"/>
                <a:ea typeface="楷体_GB2312" pitchFamily="49" charset="-122"/>
              </a:rPr>
              <a:t>DNA</a:t>
            </a:r>
            <a:r>
              <a:rPr lang="zh-CN" altLang="en-US" sz="2000" b="1">
                <a:solidFill>
                  <a:schemeClr val="hlink"/>
                </a:solidFill>
                <a:latin typeface="Times New Roman" panose="02020603050405020304" pitchFamily="18" charset="0"/>
                <a:ea typeface="楷体_GB2312" pitchFamily="49" charset="-122"/>
              </a:rPr>
              <a:t>晶体的</a:t>
            </a:r>
            <a:r>
              <a:rPr lang="en-US" altLang="zh-CN" sz="2000" b="1">
                <a:solidFill>
                  <a:schemeClr val="hlink"/>
                </a:solidFill>
                <a:latin typeface="Times New Roman" panose="02020603050405020304" pitchFamily="18" charset="0"/>
                <a:ea typeface="楷体_GB2312" pitchFamily="49" charset="-122"/>
              </a:rPr>
              <a:t>X</a:t>
            </a:r>
            <a:r>
              <a:rPr lang="zh-CN" altLang="en-US" sz="2000" b="1">
                <a:solidFill>
                  <a:schemeClr val="hlink"/>
                </a:solidFill>
                <a:latin typeface="Times New Roman" panose="02020603050405020304" pitchFamily="18" charset="0"/>
                <a:ea typeface="楷体_GB2312" pitchFamily="49" charset="-122"/>
              </a:rPr>
              <a:t>射线衍射照片</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F2962C82-D6E3-4168-A338-2C239D1201D2}"/>
              </a:ext>
            </a:extLst>
          </p:cNvPr>
          <p:cNvSpPr>
            <a:spLocks noChangeArrowheads="1"/>
          </p:cNvSpPr>
          <p:nvPr/>
        </p:nvSpPr>
        <p:spPr bwMode="auto">
          <a:xfrm>
            <a:off x="395288" y="1484313"/>
            <a:ext cx="8497887"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一部分</a:t>
            </a:r>
            <a:r>
              <a:rPr lang="zh-CN" altLang="en-US" b="1">
                <a:latin typeface="Times New Roman" panose="02020603050405020304" pitchFamily="18" charset="0"/>
                <a:ea typeface="楷体_GB2312" pitchFamily="49" charset="-122"/>
              </a:rPr>
              <a:t>是波长连续变化的部分，称为连续谱，它的最小波长只与外加电压有关；</a:t>
            </a:r>
            <a:r>
              <a:rPr lang="zh-CN" altLang="en-US" b="1">
                <a:solidFill>
                  <a:schemeClr val="hlink"/>
                </a:solidFill>
                <a:latin typeface="Times New Roman" panose="02020603050405020304" pitchFamily="18" charset="0"/>
                <a:ea typeface="楷体_GB2312" pitchFamily="49" charset="-122"/>
              </a:rPr>
              <a:t>另一部分</a:t>
            </a:r>
            <a:r>
              <a:rPr lang="zh-CN" altLang="en-US" b="1">
                <a:latin typeface="Times New Roman" panose="02020603050405020304" pitchFamily="18" charset="0"/>
                <a:ea typeface="楷体_GB2312" pitchFamily="49" charset="-122"/>
              </a:rPr>
              <a:t>是具有分立波长的谱线，这部分线状谱线要么不出现，一旦出现，它门的峰所对应的波长位置完全决定于靶材料本身，故这部分谱线称之为特征谱，又称标识谱。特征谱重叠在连续谱之上，如同山丘上的宝塔。 </a:t>
            </a:r>
          </a:p>
          <a:p>
            <a:pPr algn="just"/>
            <a:r>
              <a:rPr lang="zh-CN" altLang="en-US" b="1">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所有元素的</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射线谱都有一些共同点：当电压不太高时，只有连续谱；电压足够高时，都是在连续谱的背景上叠加一些线状谱；而且，当靶元素确定，电压足够高，则线状谱的位置与电压无关。</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9F3AB32F-CB89-492E-9440-751AD25E989B}"/>
              </a:ext>
            </a:extLst>
          </p:cNvPr>
          <p:cNvSpPr>
            <a:spLocks noChangeArrowheads="1"/>
          </p:cNvSpPr>
          <p:nvPr/>
        </p:nvSpPr>
        <p:spPr bwMode="auto">
          <a:xfrm>
            <a:off x="381000" y="1700213"/>
            <a:ext cx="8367713"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B. </a:t>
            </a:r>
            <a:r>
              <a:rPr lang="zh-CN" altLang="en-US" sz="2800" b="1">
                <a:solidFill>
                  <a:schemeClr val="folHlink"/>
                </a:solidFill>
                <a:latin typeface="Times New Roman" panose="02020603050405020304" pitchFamily="18" charset="0"/>
                <a:ea typeface="楷体_GB2312" pitchFamily="49" charset="-122"/>
              </a:rPr>
              <a:t>连续谱</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轫致辐射</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连续谱的由来，并不难理解。经典电动力学告诉我们，带电粒子在加速（或减速）时必伴随着电磁辐射；而当带电粒子与原子（原子核）相碰撞，发生骤然减速时，由此伴随产生的辐射称之为轫致辐射，又称为刹车辐射。</a:t>
            </a:r>
          </a:p>
          <a:p>
            <a:pPr algn="just" eaLnBrk="0" hangingPunct="0"/>
            <a:r>
              <a:rPr lang="zh-CN" altLang="en-US" b="1">
                <a:latin typeface="Times New Roman" panose="02020603050405020304" pitchFamily="18" charset="0"/>
                <a:ea typeface="楷体_GB2312" pitchFamily="49" charset="-122"/>
              </a:rPr>
              <a:t>     由于在带电粒子到达靶时，在靶核的库仑场的作用下带电粒子的速度是连续变化的，因此辐射的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射线就具有连续谱的性质。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3F0E7144-46BF-4A5D-8FB9-A3CF0836E13E}"/>
              </a:ext>
            </a:extLst>
          </p:cNvPr>
          <p:cNvSpPr>
            <a:spLocks noChangeArrowheads="1"/>
          </p:cNvSpPr>
          <p:nvPr/>
        </p:nvSpPr>
        <p:spPr bwMode="auto">
          <a:xfrm>
            <a:off x="468313" y="1341438"/>
            <a:ext cx="8424862"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轫致辐射的强度反比于入射带电粒子的质量平方，因此，对质子等重带电粒子，轫致辐射比起电子产生的几乎可以忽略。轫致辐射的强度正比于靶核电荷的平方，由于医学、工业上使用的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射线往往主要依靠连续谱的那一部分，因此，在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射线管内用得最多的阳极靶是钨靶。因为它的原子序数大，能输出高强度的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射线，而且，钨的熔点高，导热性好，并易于加工。</a:t>
            </a:r>
          </a:p>
          <a:p>
            <a:pPr algn="just" eaLnBrk="0" hangingPunct="0"/>
            <a:r>
              <a:rPr lang="zh-CN" altLang="en-US" b="1">
                <a:latin typeface="Times New Roman" panose="02020603050405020304" pitchFamily="18" charset="0"/>
                <a:ea typeface="楷体_GB2312" pitchFamily="49" charset="-122"/>
              </a:rPr>
              <a:t>     实验测到的连续谱的面积确实随靶核的原子序数增大而增大，但连续谱的形状却与靶子材料毫无关系。它存在一个最小波长</a:t>
            </a:r>
            <a:r>
              <a:rPr lang="en-US" altLang="zh-CN" b="1">
                <a:latin typeface="Times New Roman" panose="02020603050405020304" pitchFamily="18" charset="0"/>
                <a:ea typeface="楷体_GB2312" pitchFamily="49" charset="-122"/>
              </a:rPr>
              <a:t>λ</a:t>
            </a:r>
            <a:r>
              <a:rPr lang="en-US" altLang="zh-CN" b="1" baseline="-8000">
                <a:latin typeface="Times New Roman" panose="02020603050405020304" pitchFamily="18" charset="0"/>
                <a:ea typeface="楷体_GB2312" pitchFamily="49" charset="-122"/>
              </a:rPr>
              <a:t>min</a:t>
            </a:r>
            <a:r>
              <a:rPr lang="zh-CN" altLang="en-US" b="1">
                <a:latin typeface="Times New Roman" panose="02020603050405020304" pitchFamily="18" charset="0"/>
                <a:ea typeface="楷体_GB2312" pitchFamily="49" charset="-122"/>
              </a:rPr>
              <a:t>（或最高频率</a:t>
            </a:r>
            <a:r>
              <a:rPr lang="en-US" altLang="zh-CN" b="1">
                <a:latin typeface="Times New Roman" panose="02020603050405020304" pitchFamily="18" charset="0"/>
                <a:ea typeface="楷体_GB2312" pitchFamily="49" charset="-122"/>
              </a:rPr>
              <a:t>ν</a:t>
            </a:r>
            <a:r>
              <a:rPr lang="en-US" altLang="zh-CN" b="1" baseline="-8000">
                <a:latin typeface="Times New Roman" panose="02020603050405020304" pitchFamily="18" charset="0"/>
                <a:ea typeface="楷体_GB2312" pitchFamily="49" charset="-122"/>
              </a:rPr>
              <a:t>max</a:t>
            </a:r>
            <a:r>
              <a:rPr lang="zh-CN" altLang="en-US" b="1">
                <a:latin typeface="Times New Roman" panose="02020603050405020304" pitchFamily="18" charset="0"/>
                <a:ea typeface="楷体_GB2312" pitchFamily="49" charset="-122"/>
              </a:rPr>
              <a:t>），其数值只依赖于外加电压</a:t>
            </a:r>
            <a:r>
              <a:rPr lang="en-US" altLang="zh-CN" b="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，而与靶原子序数</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无关，见前图（</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）。这一事实却不是经典物理所能解释的。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a:extLst>
              <a:ext uri="{FF2B5EF4-FFF2-40B4-BE49-F238E27FC236}">
                <a16:creationId xmlns:a16="http://schemas.microsoft.com/office/drawing/2014/main" id="{CE1D5604-7E8D-4898-8225-1A1AE4FAA19D}"/>
              </a:ext>
            </a:extLst>
          </p:cNvPr>
          <p:cNvSpPr>
            <a:spLocks noChangeArrowheads="1"/>
          </p:cNvSpPr>
          <p:nvPr/>
        </p:nvSpPr>
        <p:spPr bwMode="auto">
          <a:xfrm>
            <a:off x="323850" y="1412875"/>
            <a:ext cx="8497888" cy="52038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连续谱的最小波长</a:t>
            </a:r>
            <a:r>
              <a:rPr lang="en-US" altLang="zh-CN" b="1">
                <a:latin typeface="Times New Roman" panose="02020603050405020304" pitchFamily="18" charset="0"/>
                <a:ea typeface="楷体_GB2312" pitchFamily="49" charset="-122"/>
              </a:rPr>
              <a:t>λmin </a:t>
            </a:r>
            <a:r>
              <a:rPr lang="zh-CN" altLang="en-US" b="1">
                <a:latin typeface="Times New Roman" panose="02020603050405020304" pitchFamily="18" charset="0"/>
                <a:ea typeface="楷体_GB2312" pitchFamily="49" charset="-122"/>
              </a:rPr>
              <a:t>与外加电压</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的经验关系是由杜安（</a:t>
            </a:r>
            <a:r>
              <a:rPr lang="en-US" altLang="zh-CN" b="1">
                <a:latin typeface="Times New Roman" panose="02020603050405020304" pitchFamily="18" charset="0"/>
                <a:ea typeface="楷体_GB2312" pitchFamily="49" charset="-122"/>
              </a:rPr>
              <a:t>W.Duane</a:t>
            </a:r>
            <a:r>
              <a:rPr lang="zh-CN" altLang="en-US" b="1">
                <a:latin typeface="Times New Roman" panose="02020603050405020304" pitchFamily="18" charset="0"/>
                <a:ea typeface="楷体_GB2312" pitchFamily="49" charset="-122"/>
              </a:rPr>
              <a:t>）和亨特</a:t>
            </a:r>
            <a:r>
              <a:rPr lang="en-US" altLang="zh-CN" b="1">
                <a:latin typeface="Times New Roman" panose="02020603050405020304" pitchFamily="18" charset="0"/>
                <a:ea typeface="楷体_GB2312" pitchFamily="49" charset="-122"/>
              </a:rPr>
              <a:t>(P.Hunt)</a:t>
            </a:r>
            <a:r>
              <a:rPr lang="zh-CN" altLang="en-US" b="1">
                <a:latin typeface="Times New Roman" panose="02020603050405020304" pitchFamily="18" charset="0"/>
                <a:ea typeface="楷体_GB2312" pitchFamily="49" charset="-122"/>
              </a:rPr>
              <a:t>从实验中得到的</a:t>
            </a:r>
          </a:p>
          <a:p>
            <a:pPr algn="l"/>
            <a:endParaRPr lang="zh-CN" altLang="en-US" b="1">
              <a:latin typeface="Times New Roman" panose="02020603050405020304" pitchFamily="18" charset="0"/>
              <a:ea typeface="楷体_GB2312" pitchFamily="49" charset="-122"/>
            </a:endParaRPr>
          </a:p>
          <a:p>
            <a:pPr algn="l"/>
            <a:endParaRPr lang="zh-CN" altLang="en-US" b="1">
              <a:latin typeface="Times New Roman" panose="02020603050405020304" pitchFamily="18" charset="0"/>
              <a:ea typeface="楷体_GB2312" pitchFamily="49" charset="-122"/>
            </a:endParaRPr>
          </a:p>
          <a:p>
            <a:pPr algn="l"/>
            <a:endParaRPr lang="zh-CN" altLang="en-US" b="1">
              <a:latin typeface="Times New Roman" panose="02020603050405020304" pitchFamily="18" charset="0"/>
              <a:ea typeface="楷体_GB2312" pitchFamily="49" charset="-122"/>
            </a:endParaRPr>
          </a:p>
          <a:p>
            <a:pPr algn="l"/>
            <a:r>
              <a:rPr lang="zh-CN" altLang="en-US" b="1">
                <a:latin typeface="Times New Roman" panose="02020603050405020304" pitchFamily="18" charset="0"/>
                <a:ea typeface="楷体_GB2312" pitchFamily="49" charset="-122"/>
              </a:rPr>
              <a:t>式中</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是外加电压，以</a:t>
            </a:r>
            <a:r>
              <a:rPr lang="en-US" altLang="zh-CN" b="1">
                <a:latin typeface="Times New Roman" panose="02020603050405020304" pitchFamily="18" charset="0"/>
                <a:ea typeface="楷体_GB2312" pitchFamily="49" charset="-122"/>
              </a:rPr>
              <a:t>kV</a:t>
            </a:r>
            <a:r>
              <a:rPr lang="zh-CN" altLang="en-US" b="1">
                <a:latin typeface="Times New Roman" panose="02020603050405020304" pitchFamily="18" charset="0"/>
                <a:ea typeface="楷体_GB2312" pitchFamily="49" charset="-122"/>
              </a:rPr>
              <a:t>为单位。由此得到的波长</a:t>
            </a:r>
            <a:r>
              <a:rPr lang="en-US" altLang="zh-CN" b="1">
                <a:latin typeface="Times New Roman" panose="02020603050405020304" pitchFamily="18" charset="0"/>
                <a:ea typeface="楷体_GB2312" pitchFamily="49" charset="-122"/>
              </a:rPr>
              <a:t>λmin </a:t>
            </a:r>
            <a:r>
              <a:rPr lang="zh-CN" altLang="en-US" b="1">
                <a:latin typeface="Times New Roman" panose="02020603050405020304" pitchFamily="18" charset="0"/>
                <a:ea typeface="楷体_GB2312" pitchFamily="49" charset="-122"/>
              </a:rPr>
              <a:t>的单位是</a:t>
            </a:r>
            <a:r>
              <a:rPr lang="en-US" altLang="zh-CN" b="1">
                <a:latin typeface="Times New Roman" panose="02020603050405020304" pitchFamily="18" charset="0"/>
                <a:ea typeface="楷体_GB2312" pitchFamily="49" charset="-122"/>
              </a:rPr>
              <a:t>Å</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        要解释上式的物理含义，必须要利用光的量子假说。如果一个电子在电场中得到的动能</a:t>
            </a:r>
            <a:r>
              <a:rPr lang="en-US" altLang="zh-CN" b="1" i="1">
                <a:latin typeface="Times New Roman" panose="02020603050405020304" pitchFamily="18" charset="0"/>
                <a:ea typeface="楷体_GB2312" pitchFamily="49" charset="-122"/>
              </a:rPr>
              <a:t>T</a:t>
            </a:r>
            <a:r>
              <a:rPr lang="en-US" altLang="zh-CN" b="1">
                <a:latin typeface="Times New Roman" panose="02020603050405020304" pitchFamily="18" charset="0"/>
                <a:ea typeface="楷体_GB2312" pitchFamily="49" charset="-122"/>
              </a:rPr>
              <a:t>=1e</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，当它到达靶子时，它全部能量就转成辐射能，那末，由此发射的光子可能有的最大能量显然是：</a:t>
            </a:r>
          </a:p>
          <a:p>
            <a:pPr algn="l"/>
            <a:endParaRPr lang="zh-CN" altLang="en-US" b="1">
              <a:latin typeface="Times New Roman" panose="02020603050405020304" pitchFamily="18" charset="0"/>
              <a:ea typeface="楷体_GB2312" pitchFamily="49" charset="-122"/>
            </a:endParaRPr>
          </a:p>
          <a:p>
            <a:pPr algn="l"/>
            <a:endParaRPr lang="zh-CN" altLang="en-US" b="1">
              <a:latin typeface="Times New Roman" panose="02020603050405020304" pitchFamily="18" charset="0"/>
              <a:ea typeface="楷体_GB2312" pitchFamily="49" charset="-122"/>
            </a:endParaRPr>
          </a:p>
          <a:p>
            <a:pPr algn="l"/>
            <a:r>
              <a:rPr lang="zh-CN" altLang="en-US" b="1">
                <a:latin typeface="Times New Roman" panose="02020603050405020304" pitchFamily="18" charset="0"/>
                <a:ea typeface="楷体_GB2312" pitchFamily="49" charset="-122"/>
              </a:rPr>
              <a:t>代入常数值后，便得到前式。 </a:t>
            </a:r>
          </a:p>
        </p:txBody>
      </p:sp>
      <p:graphicFrame>
        <p:nvGraphicFramePr>
          <p:cNvPr id="279555" name="Object 3">
            <a:extLst>
              <a:ext uri="{FF2B5EF4-FFF2-40B4-BE49-F238E27FC236}">
                <a16:creationId xmlns:a16="http://schemas.microsoft.com/office/drawing/2014/main" id="{C001E523-068E-43EB-A91B-96D9D592B6AB}"/>
              </a:ext>
            </a:extLst>
          </p:cNvPr>
          <p:cNvGraphicFramePr>
            <a:graphicFrameLocks noChangeAspect="1"/>
          </p:cNvGraphicFramePr>
          <p:nvPr/>
        </p:nvGraphicFramePr>
        <p:xfrm>
          <a:off x="2771775" y="2205038"/>
          <a:ext cx="2209800" cy="982662"/>
        </p:xfrm>
        <a:graphic>
          <a:graphicData uri="http://schemas.openxmlformats.org/presentationml/2006/ole">
            <mc:AlternateContent xmlns:mc="http://schemas.openxmlformats.org/markup-compatibility/2006">
              <mc:Choice xmlns:v="urn:schemas-microsoft-com:vml" Requires="v">
                <p:oleObj spid="_x0000_s279559" r:id="rId3" imgW="1409088" imgH="634725" progId="Equation.3">
                  <p:embed/>
                </p:oleObj>
              </mc:Choice>
              <mc:Fallback>
                <p:oleObj r:id="rId3" imgW="1409088" imgH="6347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05038"/>
                        <a:ext cx="2209800" cy="982662"/>
                      </a:xfrm>
                      <a:prstGeom prst="rect">
                        <a:avLst/>
                      </a:prstGeom>
                      <a:solidFill>
                        <a:srgbClr val="CCFFCC"/>
                      </a:solidFill>
                    </p:spPr>
                  </p:pic>
                </p:oleObj>
              </mc:Fallback>
            </mc:AlternateContent>
          </a:graphicData>
        </a:graphic>
      </p:graphicFrame>
      <p:graphicFrame>
        <p:nvGraphicFramePr>
          <p:cNvPr id="279557" name="Object 5">
            <a:extLst>
              <a:ext uri="{FF2B5EF4-FFF2-40B4-BE49-F238E27FC236}">
                <a16:creationId xmlns:a16="http://schemas.microsoft.com/office/drawing/2014/main" id="{C4BF5147-354B-4E54-91D4-50F068B3F2A1}"/>
              </a:ext>
            </a:extLst>
          </p:cNvPr>
          <p:cNvGraphicFramePr>
            <a:graphicFrameLocks noChangeAspect="1"/>
          </p:cNvGraphicFramePr>
          <p:nvPr/>
        </p:nvGraphicFramePr>
        <p:xfrm>
          <a:off x="2555875" y="5157788"/>
          <a:ext cx="3078163" cy="992187"/>
        </p:xfrm>
        <a:graphic>
          <a:graphicData uri="http://schemas.openxmlformats.org/presentationml/2006/ole">
            <mc:AlternateContent xmlns:mc="http://schemas.openxmlformats.org/markup-compatibility/2006">
              <mc:Choice xmlns:v="urn:schemas-microsoft-com:vml" Requires="v">
                <p:oleObj spid="_x0000_s279560" name="Equation" r:id="rId5" imgW="1955520" imgH="634680" progId="Equation.3">
                  <p:embed/>
                </p:oleObj>
              </mc:Choice>
              <mc:Fallback>
                <p:oleObj name="Equation" r:id="rId5" imgW="1955520" imgH="634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157788"/>
                        <a:ext cx="3078163" cy="992187"/>
                      </a:xfrm>
                      <a:prstGeom prst="rect">
                        <a:avLst/>
                      </a:prstGeom>
                      <a:solidFill>
                        <a:srgbClr val="FFFF99"/>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4378A486-2192-483C-855C-1D7EC88763CD}"/>
              </a:ext>
            </a:extLst>
          </p:cNvPr>
          <p:cNvSpPr>
            <a:spLocks noChangeArrowheads="1"/>
          </p:cNvSpPr>
          <p:nvPr/>
        </p:nvSpPr>
        <p:spPr bwMode="auto">
          <a:xfrm>
            <a:off x="1187450" y="333375"/>
            <a:ext cx="6264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Times New Roman" panose="02020603050405020304" pitchFamily="18" charset="0"/>
                <a:ea typeface="楷体_GB2312" pitchFamily="49" charset="-122"/>
              </a:rPr>
              <a:t>§6.1 X</a:t>
            </a:r>
            <a:r>
              <a:rPr lang="zh-CN" altLang="en-US" sz="3600" b="1">
                <a:solidFill>
                  <a:schemeClr val="hlink"/>
                </a:solidFill>
                <a:latin typeface="Times New Roman" panose="02020603050405020304" pitchFamily="18" charset="0"/>
                <a:ea typeface="楷体_GB2312" pitchFamily="49" charset="-122"/>
              </a:rPr>
              <a:t>射线的发现及其波动性</a:t>
            </a:r>
          </a:p>
        </p:txBody>
      </p:sp>
      <p:sp>
        <p:nvSpPr>
          <p:cNvPr id="259075" name="Rectangle 3">
            <a:extLst>
              <a:ext uri="{FF2B5EF4-FFF2-40B4-BE49-F238E27FC236}">
                <a16:creationId xmlns:a16="http://schemas.microsoft.com/office/drawing/2014/main" id="{2D7EC0B0-B7CB-4A18-BFE3-791974B657F3}"/>
              </a:ext>
            </a:extLst>
          </p:cNvPr>
          <p:cNvSpPr>
            <a:spLocks noChangeArrowheads="1"/>
          </p:cNvSpPr>
          <p:nvPr/>
        </p:nvSpPr>
        <p:spPr bwMode="auto">
          <a:xfrm>
            <a:off x="395288" y="1341438"/>
            <a:ext cx="8497887"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A. X</a:t>
            </a:r>
            <a:r>
              <a:rPr lang="zh-CN" altLang="en-US" sz="2800" b="1">
                <a:solidFill>
                  <a:schemeClr val="folHlink"/>
                </a:solidFill>
                <a:latin typeface="Times New Roman" panose="02020603050405020304" pitchFamily="18" charset="0"/>
                <a:ea typeface="楷体_GB2312" pitchFamily="49" charset="-122"/>
              </a:rPr>
              <a:t>射线的发现</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en-US" altLang="zh-CN" b="1">
                <a:latin typeface="Times New Roman" panose="02020603050405020304" pitchFamily="18" charset="0"/>
                <a:ea typeface="楷体_GB2312" pitchFamily="49" charset="-122"/>
              </a:rPr>
              <a:t>    1895</a:t>
            </a:r>
            <a:r>
              <a:rPr lang="zh-CN" altLang="en-US" b="1">
                <a:latin typeface="Times New Roman" panose="02020603050405020304" pitchFamily="18" charset="0"/>
                <a:ea typeface="楷体_GB2312" pitchFamily="49" charset="-122"/>
              </a:rPr>
              <a:t>年</a:t>
            </a:r>
            <a:r>
              <a:rPr lang="en-US" altLang="zh-CN" b="1">
                <a:latin typeface="Times New Roman" panose="02020603050405020304" pitchFamily="18" charset="0"/>
                <a:ea typeface="楷体_GB2312" pitchFamily="49" charset="-122"/>
              </a:rPr>
              <a:t>11</a:t>
            </a:r>
            <a:r>
              <a:rPr lang="zh-CN" altLang="en-US" b="1">
                <a:latin typeface="Times New Roman" panose="02020603050405020304" pitchFamily="18" charset="0"/>
                <a:ea typeface="楷体_GB2312" pitchFamily="49" charset="-122"/>
              </a:rPr>
              <a:t>月</a:t>
            </a:r>
            <a:r>
              <a:rPr lang="en-US" altLang="zh-CN" b="1">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日，伦琴在暗室做</a:t>
            </a:r>
            <a:r>
              <a:rPr lang="zh-CN" altLang="en-US" b="1">
                <a:solidFill>
                  <a:srgbClr val="CC6600"/>
                </a:solidFill>
                <a:latin typeface="Times New Roman" panose="02020603050405020304" pitchFamily="18" charset="0"/>
                <a:ea typeface="楷体_GB2312" pitchFamily="49" charset="-122"/>
              </a:rPr>
              <a:t>阴极射线管气体放电实验</a:t>
            </a:r>
            <a:r>
              <a:rPr lang="zh-CN" altLang="en-US" b="1">
                <a:latin typeface="Times New Roman" panose="02020603050405020304" pitchFamily="18" charset="0"/>
                <a:ea typeface="楷体_GB2312" pitchFamily="49" charset="-122"/>
              </a:rPr>
              <a:t>时，为避免紫外线与可见光的影响，特意用黑色纸板把阴极射线管包了起来。但伦琴却发现，在一段距离之外的荧光屏上（涂有铂氰酸钡，</a:t>
            </a:r>
            <a:r>
              <a:rPr lang="en-US" altLang="zh-CN" b="1">
                <a:latin typeface="Times New Roman" panose="02020603050405020304" pitchFamily="18" charset="0"/>
                <a:ea typeface="楷体_GB2312" pitchFamily="49" charset="-122"/>
              </a:rPr>
              <a:t>BaPt</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CN</a:t>
            </a:r>
            <a:r>
              <a:rPr lang="zh-CN" altLang="en-US" b="1">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6</a:t>
            </a:r>
            <a:r>
              <a:rPr lang="zh-CN" altLang="en-US" b="1">
                <a:latin typeface="Times New Roman" panose="02020603050405020304" pitchFamily="18" charset="0"/>
                <a:ea typeface="楷体_GB2312" pitchFamily="49" charset="-122"/>
              </a:rPr>
              <a:t>）竟会产生微弱的荧光。经反复试验，他肯定激发这种荧光的东西来自阴极射线管，但决不是阴极射线本身。在随后的一个多月内，伦琴对这一神秘的射线作了种种研究。他发现，它们以直线前进，不被反射或折射，不被磁场偏转，在空气中能前进约</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米，它能对放在封闭的盒子中的天平、鸟枪的轮廓照相；他还在这些照片上观察到他夫人的手指骨的轮廓（所戴的戒指清晰可见）。考虑到所发现射线的神秘性及它的本性的不确定性，他把它称之为</a:t>
            </a:r>
            <a:r>
              <a:rPr lang="en-US" altLang="zh-CN" b="1">
                <a:solidFill>
                  <a:schemeClr val="hlink"/>
                </a:solidFill>
                <a:latin typeface="Times New Roman" panose="02020603050405020304" pitchFamily="18" charset="0"/>
                <a:ea typeface="楷体_GB2312" pitchFamily="49" charset="-122"/>
              </a:rPr>
              <a:t>X</a:t>
            </a:r>
            <a:r>
              <a:rPr lang="zh-CN" altLang="en-US" b="1">
                <a:solidFill>
                  <a:schemeClr val="hlink"/>
                </a:solidFill>
                <a:latin typeface="Times New Roman" panose="02020603050405020304" pitchFamily="18" charset="0"/>
                <a:ea typeface="楷体_GB2312" pitchFamily="49" charset="-122"/>
              </a:rPr>
              <a:t>射线</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E1BE9C7D-5AA8-4094-9CCB-1DD08B197435}"/>
              </a:ext>
            </a:extLst>
          </p:cNvPr>
          <p:cNvSpPr>
            <a:spLocks noChangeArrowheads="1"/>
          </p:cNvSpPr>
          <p:nvPr/>
        </p:nvSpPr>
        <p:spPr bwMode="auto">
          <a:xfrm>
            <a:off x="395288" y="1341438"/>
            <a:ext cx="8497887"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这样，一个原来是纯经验的关系式，不能为经典理论所说明（经典电磁学认为，任何短的波长均可发射），却被量子论很好地解释了。</a:t>
            </a:r>
            <a:r>
              <a:rPr lang="en-US" altLang="zh-CN" b="1">
                <a:latin typeface="Times New Roman" panose="02020603050405020304" pitchFamily="18" charset="0"/>
                <a:ea typeface="楷体_GB2312" pitchFamily="49" charset="-122"/>
              </a:rPr>
              <a:t>λ</a:t>
            </a:r>
            <a:r>
              <a:rPr lang="en-US" altLang="zh-CN" b="1" baseline="-8000">
                <a:latin typeface="Times New Roman" panose="02020603050405020304" pitchFamily="18" charset="0"/>
                <a:ea typeface="楷体_GB2312" pitchFamily="49" charset="-122"/>
              </a:rPr>
              <a:t>min</a:t>
            </a:r>
            <a:r>
              <a:rPr lang="zh-CN" altLang="en-US" b="1">
                <a:latin typeface="Times New Roman" panose="02020603050405020304" pitchFamily="18" charset="0"/>
                <a:ea typeface="楷体_GB2312" pitchFamily="49" charset="-122"/>
              </a:rPr>
              <a:t>称之为量子极限，它的存在是量子论正确性的又一证明。 </a:t>
            </a:r>
          </a:p>
          <a:p>
            <a:pPr algn="just"/>
            <a:r>
              <a:rPr lang="zh-CN" altLang="en-US" b="1">
                <a:latin typeface="Times New Roman" panose="02020603050405020304" pitchFamily="18" charset="0"/>
                <a:ea typeface="楷体_GB2312" pitchFamily="49" charset="-122"/>
              </a:rPr>
              <a:t>      例如，当外加电压</a:t>
            </a:r>
            <a:r>
              <a:rPr lang="en-US" altLang="zh-CN" b="1">
                <a:latin typeface="Times New Roman" panose="02020603050405020304" pitchFamily="18" charset="0"/>
                <a:ea typeface="楷体_GB2312" pitchFamily="49" charset="-122"/>
              </a:rPr>
              <a:t>V=50kV</a:t>
            </a:r>
            <a:r>
              <a:rPr lang="zh-CN" altLang="en-US" b="1">
                <a:latin typeface="Times New Roman" panose="02020603050405020304" pitchFamily="18" charset="0"/>
                <a:ea typeface="楷体_GB2312" pitchFamily="49" charset="-122"/>
              </a:rPr>
              <a:t>时，立即可以估算出</a:t>
            </a:r>
            <a:r>
              <a:rPr lang="en-US" altLang="zh-CN" b="1">
                <a:latin typeface="Times New Roman" panose="02020603050405020304" pitchFamily="18" charset="0"/>
                <a:ea typeface="楷体_GB2312" pitchFamily="49" charset="-122"/>
              </a:rPr>
              <a:t>λ</a:t>
            </a:r>
            <a:r>
              <a:rPr lang="en-US" altLang="zh-CN" b="1" baseline="-8000">
                <a:latin typeface="Times New Roman" panose="02020603050405020304" pitchFamily="18" charset="0"/>
                <a:ea typeface="楷体_GB2312" pitchFamily="49" charset="-122"/>
              </a:rPr>
              <a:t>min</a:t>
            </a:r>
            <a:r>
              <a:rPr lang="en-US" altLang="zh-CN" b="1">
                <a:latin typeface="Times New Roman" panose="02020603050405020304" pitchFamily="18" charset="0"/>
                <a:ea typeface="楷体_GB2312" pitchFamily="49" charset="-122"/>
              </a:rPr>
              <a:t>≈0.25Å</a:t>
            </a:r>
            <a:r>
              <a:rPr lang="zh-CN" altLang="en-US" b="1">
                <a:latin typeface="Times New Roman" panose="02020603050405020304" pitchFamily="18" charset="0"/>
                <a:ea typeface="楷体_GB2312" pitchFamily="49" charset="-122"/>
              </a:rPr>
              <a:t>。由于</a:t>
            </a:r>
            <a:r>
              <a:rPr lang="en-US" altLang="zh-CN" b="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λ</a:t>
            </a:r>
            <a:r>
              <a:rPr lang="en-US" altLang="zh-CN" b="1" baseline="-8000">
                <a:latin typeface="Times New Roman" panose="02020603050405020304" pitchFamily="18" charset="0"/>
                <a:ea typeface="楷体_GB2312" pitchFamily="49" charset="-122"/>
              </a:rPr>
              <a:t>min</a:t>
            </a:r>
            <a:r>
              <a:rPr lang="zh-CN" altLang="en-US" b="1">
                <a:latin typeface="Times New Roman" panose="02020603050405020304" pitchFamily="18" charset="0"/>
                <a:ea typeface="楷体_GB2312" pitchFamily="49" charset="-122"/>
              </a:rPr>
              <a:t>均可由实验测量，因此，这个公式可用来作为精确测定普朗克常数</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的一个方法。第一次用这样的方法测量的是杜安和亨特（</a:t>
            </a:r>
            <a:r>
              <a:rPr lang="en-US" altLang="zh-CN" b="1">
                <a:latin typeface="Times New Roman" panose="02020603050405020304" pitchFamily="18" charset="0"/>
                <a:ea typeface="楷体_GB2312" pitchFamily="49" charset="-122"/>
              </a:rPr>
              <a:t>1915</a:t>
            </a:r>
            <a:r>
              <a:rPr lang="zh-CN" altLang="en-US" b="1">
                <a:latin typeface="Times New Roman" panose="02020603050405020304" pitchFamily="18" charset="0"/>
                <a:ea typeface="楷体_GB2312" pitchFamily="49" charset="-122"/>
              </a:rPr>
              <a:t>年），测到的</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值与光电效应测到的</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值完全一致，从而进一步说明了普朗克常数的普适性；它在完全不同的光的频率范围内具有完全相同的数值。</a:t>
            </a:r>
            <a:r>
              <a:rPr lang="zh-CN" altLang="en-US" b="1">
                <a:solidFill>
                  <a:schemeClr val="folHlink"/>
                </a:solidFill>
                <a:latin typeface="Times New Roman" panose="02020603050405020304" pitchFamily="18" charset="0"/>
                <a:ea typeface="楷体_GB2312" pitchFamily="49" charset="-122"/>
              </a:rPr>
              <a:t>另外，我们可以看到，这个公式与我们在第二章讨论光电效应时给出的公式是一样的（注意，金属电子的脱出功很小，仅是电子伏量级，在此可以忽略），故</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射线的产生可视为逆光电效应。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3B5E411C-002C-4628-9B8E-09083DB71AFA}"/>
              </a:ext>
            </a:extLst>
          </p:cNvPr>
          <p:cNvSpPr>
            <a:spLocks noChangeArrowheads="1"/>
          </p:cNvSpPr>
          <p:nvPr/>
        </p:nvSpPr>
        <p:spPr bwMode="auto">
          <a:xfrm>
            <a:off x="395288" y="1196975"/>
            <a:ext cx="8497887" cy="538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  C. </a:t>
            </a:r>
            <a:r>
              <a:rPr lang="zh-CN" altLang="en-US" sz="2800" b="1">
                <a:solidFill>
                  <a:schemeClr val="folHlink"/>
                </a:solidFill>
                <a:latin typeface="Times New Roman" panose="02020603050405020304" pitchFamily="18" charset="0"/>
                <a:ea typeface="楷体_GB2312" pitchFamily="49" charset="-122"/>
              </a:rPr>
              <a:t>特征辐射（标识辐射）</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电子内壳层的跃迁</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在钼靶上打出的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射线基本上可分为两部分：一是连续谱，在图中呈现为“山丘”模样，这是轫致辐射产生的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射线谱；一是叠在连续谱上的两个尖峰，如同高耸在“山丘”上的“塔”，这就是特征辐射产生的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射线谱，两峰所对应的波长位置与外加电压无关。各元素的特征</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射线谱有相似的结构，但各元素的特征</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射线的能量值（或波长值）各不相同。正如指纹被作为人的特征一样，特征</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射线也被用来作为元素的标识。</a:t>
            </a:r>
          </a:p>
          <a:p>
            <a:pPr algn="just" eaLnBrk="0" hangingPunct="0"/>
            <a:r>
              <a:rPr lang="zh-CN" altLang="en-US" b="1">
                <a:latin typeface="Times New Roman" panose="02020603050405020304" pitchFamily="18" charset="0"/>
                <a:ea typeface="楷体_GB2312" pitchFamily="49" charset="-122"/>
              </a:rPr>
              <a:t>     特征</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射线谱是由巴克拉在</a:t>
            </a:r>
            <a:r>
              <a:rPr lang="en-US" altLang="zh-CN" b="1">
                <a:latin typeface="Times New Roman" panose="02020603050405020304" pitchFamily="18" charset="0"/>
                <a:ea typeface="楷体_GB2312" pitchFamily="49" charset="-122"/>
              </a:rPr>
              <a:t>1906</a:t>
            </a:r>
            <a:r>
              <a:rPr lang="zh-CN" altLang="en-US" b="1">
                <a:latin typeface="Times New Roman" panose="02020603050405020304" pitchFamily="18" charset="0"/>
                <a:ea typeface="楷体_GB2312" pitchFamily="49" charset="-122"/>
              </a:rPr>
              <a:t>年发现的。他观察到，从任何给定元素中发出的特征谱包含有若干个系列，按辐射的硬度（贯穿能力）递减速的次序可以标以</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等字母。后来又发现，在</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系列中又含有</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β</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系列中含有</a:t>
            </a:r>
            <a:r>
              <a:rPr lang="en-US" altLang="zh-CN" b="1">
                <a:latin typeface="Times New Roman" panose="02020603050405020304" pitchFamily="18" charset="0"/>
                <a:ea typeface="楷体_GB2312" pitchFamily="49" charset="-122"/>
              </a:rPr>
              <a:t>L</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en-US" altLang="zh-CN" b="1" baseline="-8000">
                <a:latin typeface="Times New Roman" panose="02020603050405020304" pitchFamily="18" charset="0"/>
                <a:ea typeface="楷体_GB2312" pitchFamily="49" charset="-122"/>
              </a:rPr>
              <a:t>β</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en-US" altLang="zh-CN" b="1" baseline="-8000">
                <a:latin typeface="Times New Roman" panose="02020603050405020304" pitchFamily="18" charset="0"/>
                <a:ea typeface="楷体_GB2312" pitchFamily="49" charset="-122"/>
              </a:rPr>
              <a:t>γ</a:t>
            </a:r>
            <a:r>
              <a:rPr lang="zh-CN" altLang="en-US" b="1">
                <a:latin typeface="Times New Roman" panose="02020603050405020304" pitchFamily="18" charset="0"/>
                <a:ea typeface="楷体_GB2312" pitchFamily="49" charset="-122"/>
              </a:rPr>
              <a:t>、</a:t>
            </a:r>
            <a:r>
              <a:rPr lang="zh-CN" altLang="en-US" b="1" baseline="-300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AE3D7272-0FE4-45B8-814E-80E179027999}"/>
              </a:ext>
            </a:extLst>
          </p:cNvPr>
          <p:cNvSpPr>
            <a:spLocks noChangeArrowheads="1"/>
          </p:cNvSpPr>
          <p:nvPr/>
        </p:nvSpPr>
        <p:spPr bwMode="auto">
          <a:xfrm>
            <a:off x="395288" y="1196975"/>
            <a:ext cx="8424862"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1913</a:t>
            </a:r>
            <a:r>
              <a:rPr lang="zh-CN" altLang="en-US" b="1">
                <a:latin typeface="Times New Roman" panose="02020603050405020304" pitchFamily="18" charset="0"/>
                <a:ea typeface="楷体_GB2312" pitchFamily="49" charset="-122"/>
              </a:rPr>
              <a:t>年，莫塞莱（</a:t>
            </a:r>
            <a:r>
              <a:rPr lang="en-US" altLang="zh-CN" b="1">
                <a:latin typeface="Times New Roman" panose="02020603050405020304" pitchFamily="18" charset="0"/>
                <a:ea typeface="楷体_GB2312" pitchFamily="49" charset="-122"/>
              </a:rPr>
              <a:t>H.G.J.Moseley 1887~1915</a:t>
            </a:r>
            <a:r>
              <a:rPr lang="zh-CN" altLang="en-US" b="1">
                <a:latin typeface="Times New Roman" panose="02020603050405020304" pitchFamily="18" charset="0"/>
                <a:ea typeface="楷体_GB2312" pitchFamily="49" charset="-122"/>
              </a:rPr>
              <a:t>）在测量了从铝到金总共</a:t>
            </a:r>
            <a:r>
              <a:rPr lang="en-US" altLang="zh-CN" b="1">
                <a:latin typeface="Times New Roman" panose="02020603050405020304" pitchFamily="18" charset="0"/>
                <a:ea typeface="楷体_GB2312" pitchFamily="49" charset="-122"/>
              </a:rPr>
              <a:t>38</a:t>
            </a:r>
            <a:r>
              <a:rPr lang="zh-CN" altLang="en-US" b="1">
                <a:latin typeface="Times New Roman" panose="02020603050405020304" pitchFamily="18" charset="0"/>
                <a:ea typeface="楷体_GB2312" pitchFamily="49" charset="-122"/>
              </a:rPr>
              <a:t>种元素的光谱之后发现，如果把各元素的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射线的频率的平方根对原子序数</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作标绘，就会得到线性关系，如后图所示。对于图上纵坐标各元素旁边的整数，原来并不知道它的意义，而是被莫塞莱发现了：“它就等于该元素在周期表中的那个位置的序数。”莫塞莱在文章中还说：“如果我们不用这些整数来表征元素，或者如果在所选的次序方面或在给未知元素所留的空位的个数方面发生任何错识，那末这些规律将立即消失，</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。”“既然卢瑟福已经证明，原子的最重要组成是其中心的带正电荷的核，而布罗克（</a:t>
            </a:r>
            <a:r>
              <a:rPr lang="en-US" altLang="zh-CN" b="1">
                <a:latin typeface="Times New Roman" panose="02020603050405020304" pitchFamily="18" charset="0"/>
                <a:ea typeface="楷体_GB2312" pitchFamily="49" charset="-122"/>
              </a:rPr>
              <a:t>Van den Broek</a:t>
            </a:r>
            <a:r>
              <a:rPr lang="zh-CN" altLang="en-US" b="1">
                <a:latin typeface="Times New Roman" panose="02020603050405020304" pitchFamily="18" charset="0"/>
                <a:ea typeface="楷体_GB2312" pitchFamily="49" charset="-122"/>
              </a:rPr>
              <a:t>）又已提出，在所有情况下，该核所带的电荷是氢核所带电荷的整数倍，这就有充分理由认为，这一决定着</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射线光谱的整数就是核中电荷的单位数，</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p>
          <a:p>
            <a:pPr eaLnBrk="0" hangingPunct="0"/>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655" name="Group 7">
            <a:extLst>
              <a:ext uri="{FF2B5EF4-FFF2-40B4-BE49-F238E27FC236}">
                <a16:creationId xmlns:a16="http://schemas.microsoft.com/office/drawing/2014/main" id="{8423F592-73BD-4A6E-A7B7-D15BC14B8527}"/>
              </a:ext>
            </a:extLst>
          </p:cNvPr>
          <p:cNvGrpSpPr>
            <a:grpSpLocks/>
          </p:cNvGrpSpPr>
          <p:nvPr/>
        </p:nvGrpSpPr>
        <p:grpSpPr bwMode="auto">
          <a:xfrm>
            <a:off x="1547813" y="333375"/>
            <a:ext cx="5667375" cy="6119813"/>
            <a:chOff x="0" y="0"/>
            <a:chExt cx="3570" cy="4320"/>
          </a:xfrm>
        </p:grpSpPr>
        <p:pic>
          <p:nvPicPr>
            <p:cNvPr id="283656" name="Picture 8" descr="X射线010">
              <a:extLst>
                <a:ext uri="{FF2B5EF4-FFF2-40B4-BE49-F238E27FC236}">
                  <a16:creationId xmlns:a16="http://schemas.microsoft.com/office/drawing/2014/main" id="{9D198E8E-09D9-48D8-ABB6-75FE16EAD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70" cy="4320"/>
            </a:xfrm>
            <a:prstGeom prst="rect">
              <a:avLst/>
            </a:prstGeom>
            <a:noFill/>
            <a:extLst>
              <a:ext uri="{909E8E84-426E-40DD-AFC4-6F175D3DCCD1}">
                <a14:hiddenFill xmlns:a14="http://schemas.microsoft.com/office/drawing/2010/main">
                  <a:solidFill>
                    <a:srgbClr val="FFFFFF"/>
                  </a:solidFill>
                </a14:hiddenFill>
              </a:ext>
            </a:extLst>
          </p:spPr>
        </p:pic>
        <p:sp>
          <p:nvSpPr>
            <p:cNvPr id="283657" name="Rectangle 9">
              <a:extLst>
                <a:ext uri="{FF2B5EF4-FFF2-40B4-BE49-F238E27FC236}">
                  <a16:creationId xmlns:a16="http://schemas.microsoft.com/office/drawing/2014/main" id="{A18BA37B-A514-42B2-AC0B-47C508180FB2}"/>
                </a:ext>
              </a:extLst>
            </p:cNvPr>
            <p:cNvSpPr>
              <a:spLocks noChangeArrowheads="1"/>
            </p:cNvSpPr>
            <p:nvPr/>
          </p:nvSpPr>
          <p:spPr bwMode="auto">
            <a:xfrm>
              <a:off x="612" y="4020"/>
              <a:ext cx="544" cy="181"/>
            </a:xfrm>
            <a:prstGeom prst="rect">
              <a:avLst/>
            </a:prstGeom>
            <a:solidFill>
              <a:schemeClr val="bg1"/>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7F0BACA3-8910-46B7-A306-5B874B49DBD1}"/>
              </a:ext>
            </a:extLst>
          </p:cNvPr>
          <p:cNvSpPr>
            <a:spLocks noChangeArrowheads="1"/>
          </p:cNvSpPr>
          <p:nvPr/>
        </p:nvSpPr>
        <p:spPr bwMode="auto">
          <a:xfrm>
            <a:off x="468313" y="1341438"/>
            <a:ext cx="4391025"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如果把各元素的线状谱的相片按原子序数的次序上下排列起来，把相同波长的位置上下对齐，就会看到谱系依次位移，如右图所示。从能量角度看，重元素（</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大）内壳层之间能量差很大（玻尔理论∝</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），故跃迁时放出的光子能量（频率）很大，波长很小（向短波方向位移）。</a:t>
            </a:r>
          </a:p>
          <a:p>
            <a:pPr algn="just"/>
            <a:r>
              <a:rPr lang="zh-CN" altLang="en-US" b="1">
                <a:latin typeface="Times New Roman" panose="02020603050405020304" pitchFamily="18" charset="0"/>
                <a:ea typeface="楷体_GB2312" pitchFamily="49" charset="-122"/>
              </a:rPr>
              <a:t>       莫塞莱的发现，是理解元素周期律的一个重要里程碑，并可作为</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射线光谱学的开始。</a:t>
            </a:r>
          </a:p>
        </p:txBody>
      </p:sp>
      <p:pic>
        <p:nvPicPr>
          <p:cNvPr id="284676" name="Picture 4" descr="222-25">
            <a:extLst>
              <a:ext uri="{FF2B5EF4-FFF2-40B4-BE49-F238E27FC236}">
                <a16:creationId xmlns:a16="http://schemas.microsoft.com/office/drawing/2014/main" id="{AF1ABFCA-5CF3-4796-A0FE-7EEE098A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125538"/>
            <a:ext cx="3856037" cy="5486400"/>
          </a:xfrm>
          <a:prstGeom prst="rect">
            <a:avLst/>
          </a:prstGeom>
          <a:noFill/>
          <a:ln w="38100">
            <a:solidFill>
              <a:srgbClr val="FF00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FAD3B5E8-656A-4E30-AD54-AD0B2DEF2348}"/>
              </a:ext>
            </a:extLst>
          </p:cNvPr>
          <p:cNvSpPr>
            <a:spLocks noChangeArrowheads="1"/>
          </p:cNvSpPr>
          <p:nvPr/>
        </p:nvSpPr>
        <p:spPr bwMode="auto">
          <a:xfrm>
            <a:off x="1187450" y="1196975"/>
            <a:ext cx="644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对于</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线，莫塞莱得到了如下的经验公式：</a:t>
            </a:r>
          </a:p>
        </p:txBody>
      </p:sp>
      <p:graphicFrame>
        <p:nvGraphicFramePr>
          <p:cNvPr id="285700" name="Object 4">
            <a:extLst>
              <a:ext uri="{FF2B5EF4-FFF2-40B4-BE49-F238E27FC236}">
                <a16:creationId xmlns:a16="http://schemas.microsoft.com/office/drawing/2014/main" id="{903533C5-8C80-45D1-954A-31C0FA615C0D}"/>
              </a:ext>
            </a:extLst>
          </p:cNvPr>
          <p:cNvGraphicFramePr>
            <a:graphicFrameLocks noChangeAspect="1"/>
          </p:cNvGraphicFramePr>
          <p:nvPr/>
        </p:nvGraphicFramePr>
        <p:xfrm>
          <a:off x="1476375" y="1628775"/>
          <a:ext cx="4243388" cy="503238"/>
        </p:xfrm>
        <a:graphic>
          <a:graphicData uri="http://schemas.openxmlformats.org/presentationml/2006/ole">
            <mc:AlternateContent xmlns:mc="http://schemas.openxmlformats.org/markup-compatibility/2006">
              <mc:Choice xmlns:v="urn:schemas-microsoft-com:vml" Requires="v">
                <p:oleObj spid="_x0000_s285707" name="Equation" r:id="rId3" imgW="3200400" imgH="380880" progId="Equation.3">
                  <p:embed/>
                </p:oleObj>
              </mc:Choice>
              <mc:Fallback>
                <p:oleObj name="Equation" r:id="rId3" imgW="3200400" imgH="380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628775"/>
                        <a:ext cx="4243388" cy="503238"/>
                      </a:xfrm>
                      <a:prstGeom prst="rect">
                        <a:avLst/>
                      </a:prstGeom>
                      <a:solidFill>
                        <a:srgbClr val="FFCC99">
                          <a:alpha val="50000"/>
                        </a:srgbClr>
                      </a:solidFill>
                    </p:spPr>
                  </p:pic>
                </p:oleObj>
              </mc:Fallback>
            </mc:AlternateContent>
          </a:graphicData>
        </a:graphic>
      </p:graphicFrame>
      <p:sp>
        <p:nvSpPr>
          <p:cNvPr id="285701" name="Rectangle 5">
            <a:extLst>
              <a:ext uri="{FF2B5EF4-FFF2-40B4-BE49-F238E27FC236}">
                <a16:creationId xmlns:a16="http://schemas.microsoft.com/office/drawing/2014/main" id="{007CCC75-A985-4989-803C-E963DE48DD7A}"/>
              </a:ext>
            </a:extLst>
          </p:cNvPr>
          <p:cNvSpPr>
            <a:spLocks noChangeArrowheads="1"/>
          </p:cNvSpPr>
          <p:nvPr/>
        </p:nvSpPr>
        <p:spPr bwMode="auto">
          <a:xfrm>
            <a:off x="323850" y="2205038"/>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就在这一年，玻尔发表了三篇文章，提出了关于原子的量子学说，莫塞莱一看到玻尔的论文，立刻发现他提出的经验公式可以从玻尔的理论导出：</a:t>
            </a:r>
          </a:p>
        </p:txBody>
      </p:sp>
      <p:graphicFrame>
        <p:nvGraphicFramePr>
          <p:cNvPr id="285703" name="Object 7">
            <a:extLst>
              <a:ext uri="{FF2B5EF4-FFF2-40B4-BE49-F238E27FC236}">
                <a16:creationId xmlns:a16="http://schemas.microsoft.com/office/drawing/2014/main" id="{21460F2D-EB51-4149-B578-9AE133406BAA}"/>
              </a:ext>
            </a:extLst>
          </p:cNvPr>
          <p:cNvGraphicFramePr>
            <a:graphicFrameLocks noChangeAspect="1"/>
          </p:cNvGraphicFramePr>
          <p:nvPr/>
        </p:nvGraphicFramePr>
        <p:xfrm>
          <a:off x="1489075" y="3365500"/>
          <a:ext cx="6975475" cy="847725"/>
        </p:xfrm>
        <a:graphic>
          <a:graphicData uri="http://schemas.openxmlformats.org/presentationml/2006/ole">
            <mc:AlternateContent xmlns:mc="http://schemas.openxmlformats.org/markup-compatibility/2006">
              <mc:Choice xmlns:v="urn:schemas-microsoft-com:vml" Requires="v">
                <p:oleObj spid="_x0000_s285708" name="公式" r:id="rId5" imgW="5181480" imgH="634680" progId="Equation.3">
                  <p:embed/>
                </p:oleObj>
              </mc:Choice>
              <mc:Fallback>
                <p:oleObj name="公式" r:id="rId5" imgW="5181480" imgH="6346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9075" y="3365500"/>
                        <a:ext cx="6975475" cy="847725"/>
                      </a:xfrm>
                      <a:prstGeom prst="rect">
                        <a:avLst/>
                      </a:prstGeom>
                      <a:solidFill>
                        <a:srgbClr val="CCFFFF"/>
                      </a:solidFill>
                    </p:spPr>
                  </p:pic>
                </p:oleObj>
              </mc:Fallback>
            </mc:AlternateContent>
          </a:graphicData>
        </a:graphic>
      </p:graphicFrame>
      <p:sp>
        <p:nvSpPr>
          <p:cNvPr id="285704" name="Rectangle 8">
            <a:extLst>
              <a:ext uri="{FF2B5EF4-FFF2-40B4-BE49-F238E27FC236}">
                <a16:creationId xmlns:a16="http://schemas.microsoft.com/office/drawing/2014/main" id="{6404D9B8-490F-4C54-835E-37C715406F03}"/>
              </a:ext>
            </a:extLst>
          </p:cNvPr>
          <p:cNvSpPr>
            <a:spLocks noChangeArrowheads="1"/>
          </p:cNvSpPr>
          <p:nvPr/>
        </p:nvSpPr>
        <p:spPr bwMode="auto">
          <a:xfrm>
            <a:off x="323850" y="4292600"/>
            <a:ext cx="84978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此式与经验公式十分接近，但两者之间有（</a:t>
            </a:r>
            <a:r>
              <a:rPr lang="en-US" altLang="zh-CN" b="1">
                <a:latin typeface="Times New Roman" panose="02020603050405020304" pitchFamily="18" charset="0"/>
                <a:ea typeface="楷体_GB2312" pitchFamily="49" charset="-122"/>
              </a:rPr>
              <a:t>Z-1</a:t>
            </a:r>
            <a:r>
              <a:rPr lang="zh-CN" altLang="en-US" b="1">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与</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之差异。这是因为，当</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层出现一个空穴时，考虑到电子屏蔽效应，在</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层中的电子感受到的是（</a:t>
            </a:r>
            <a:r>
              <a:rPr lang="en-US" altLang="zh-CN" b="1">
                <a:latin typeface="Times New Roman" panose="02020603050405020304" pitchFamily="18" charset="0"/>
                <a:ea typeface="楷体_GB2312" pitchFamily="49" charset="-122"/>
              </a:rPr>
              <a:t>Z-1</a:t>
            </a:r>
            <a:r>
              <a:rPr lang="zh-CN" altLang="en-US" b="1">
                <a:latin typeface="Times New Roman" panose="02020603050405020304" pitchFamily="18" charset="0"/>
                <a:ea typeface="楷体_GB2312" pitchFamily="49" charset="-122"/>
              </a:rPr>
              <a:t>）个正电荷的吸引，因此，当</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层中的电子向内层跃迁时，发出的辐射频率应是</a:t>
            </a:r>
          </a:p>
        </p:txBody>
      </p:sp>
      <p:graphicFrame>
        <p:nvGraphicFramePr>
          <p:cNvPr id="285706" name="Object 10">
            <a:extLst>
              <a:ext uri="{FF2B5EF4-FFF2-40B4-BE49-F238E27FC236}">
                <a16:creationId xmlns:a16="http://schemas.microsoft.com/office/drawing/2014/main" id="{91A6DBA1-A8BD-479B-9FB5-2EB142444016}"/>
              </a:ext>
            </a:extLst>
          </p:cNvPr>
          <p:cNvGraphicFramePr>
            <a:graphicFrameLocks noChangeAspect="1"/>
          </p:cNvGraphicFramePr>
          <p:nvPr/>
        </p:nvGraphicFramePr>
        <p:xfrm>
          <a:off x="1476375" y="5876925"/>
          <a:ext cx="3692525" cy="504825"/>
        </p:xfrm>
        <a:graphic>
          <a:graphicData uri="http://schemas.openxmlformats.org/presentationml/2006/ole">
            <mc:AlternateContent xmlns:mc="http://schemas.openxmlformats.org/markup-compatibility/2006">
              <mc:Choice xmlns:v="urn:schemas-microsoft-com:vml" Requires="v">
                <p:oleObj spid="_x0000_s285709" r:id="rId7" imgW="2679700" imgH="368300" progId="Equation.3">
                  <p:embed/>
                </p:oleObj>
              </mc:Choice>
              <mc:Fallback>
                <p:oleObj r:id="rId7" imgW="2679700" imgH="3683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876925"/>
                        <a:ext cx="3692525" cy="504825"/>
                      </a:xfrm>
                      <a:prstGeom prst="rect">
                        <a:avLst/>
                      </a:prstGeom>
                      <a:solidFill>
                        <a:srgbClr val="CC99FF"/>
                      </a:solidFill>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7C9F681B-F979-4BC7-A82C-3D17E6E15334}"/>
              </a:ext>
            </a:extLst>
          </p:cNvPr>
          <p:cNvSpPr>
            <a:spLocks noChangeArrowheads="1"/>
          </p:cNvSpPr>
          <p:nvPr/>
        </p:nvSpPr>
        <p:spPr bwMode="auto">
          <a:xfrm>
            <a:off x="611188" y="1341438"/>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或改写一下：</a:t>
            </a:r>
          </a:p>
        </p:txBody>
      </p:sp>
      <p:graphicFrame>
        <p:nvGraphicFramePr>
          <p:cNvPr id="286724" name="Object 4">
            <a:extLst>
              <a:ext uri="{FF2B5EF4-FFF2-40B4-BE49-F238E27FC236}">
                <a16:creationId xmlns:a16="http://schemas.microsoft.com/office/drawing/2014/main" id="{C99D1773-BA5D-45E8-B9C3-035625646854}"/>
              </a:ext>
            </a:extLst>
          </p:cNvPr>
          <p:cNvGraphicFramePr>
            <a:graphicFrameLocks noChangeAspect="1"/>
          </p:cNvGraphicFramePr>
          <p:nvPr/>
        </p:nvGraphicFramePr>
        <p:xfrm>
          <a:off x="755650" y="1844675"/>
          <a:ext cx="7859713" cy="785813"/>
        </p:xfrm>
        <a:graphic>
          <a:graphicData uri="http://schemas.openxmlformats.org/presentationml/2006/ole">
            <mc:AlternateContent xmlns:mc="http://schemas.openxmlformats.org/markup-compatibility/2006">
              <mc:Choice xmlns:v="urn:schemas-microsoft-com:vml" Requires="v">
                <p:oleObj spid="_x0000_s286726" r:id="rId3" imgW="6032500" imgH="609600" progId="Equation.3">
                  <p:embed/>
                </p:oleObj>
              </mc:Choice>
              <mc:Fallback>
                <p:oleObj r:id="rId3" imgW="60325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844675"/>
                        <a:ext cx="7859713" cy="785813"/>
                      </a:xfrm>
                      <a:prstGeom prst="rect">
                        <a:avLst/>
                      </a:prstGeom>
                      <a:solidFill>
                        <a:srgbClr val="FFFF00"/>
                      </a:solidFill>
                    </p:spPr>
                  </p:pic>
                </p:oleObj>
              </mc:Fallback>
            </mc:AlternateContent>
          </a:graphicData>
        </a:graphic>
      </p:graphicFrame>
      <p:sp>
        <p:nvSpPr>
          <p:cNvPr id="286725" name="Rectangle 5">
            <a:extLst>
              <a:ext uri="{FF2B5EF4-FFF2-40B4-BE49-F238E27FC236}">
                <a16:creationId xmlns:a16="http://schemas.microsoft.com/office/drawing/2014/main" id="{A1D426D8-2D71-4F0D-BC56-2CCC6CB38274}"/>
              </a:ext>
            </a:extLst>
          </p:cNvPr>
          <p:cNvSpPr>
            <a:spLocks noChangeArrowheads="1"/>
          </p:cNvSpPr>
          <p:nvPr/>
        </p:nvSpPr>
        <p:spPr bwMode="auto">
          <a:xfrm>
            <a:off x="395288" y="2749550"/>
            <a:ext cx="849788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上式的物理意义：其中</a:t>
            </a:r>
            <a:r>
              <a:rPr lang="en-US" altLang="zh-CN" b="1">
                <a:latin typeface="Times New Roman" panose="02020603050405020304" pitchFamily="18" charset="0"/>
                <a:ea typeface="楷体_GB2312" pitchFamily="49" charset="-122"/>
              </a:rPr>
              <a:t>3/4</a:t>
            </a:r>
            <a:r>
              <a:rPr lang="zh-CN" altLang="en-US" b="1">
                <a:latin typeface="Times New Roman" panose="02020603050405020304" pitchFamily="18" charset="0"/>
                <a:ea typeface="楷体_GB2312" pitchFamily="49" charset="-122"/>
              </a:rPr>
              <a:t>表示内层跃迁（</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13.6eV</a:t>
            </a:r>
            <a:r>
              <a:rPr lang="zh-CN" altLang="en-US" b="1">
                <a:latin typeface="Times New Roman" panose="02020603050405020304" pitchFamily="18" charset="0"/>
                <a:ea typeface="楷体_GB2312" pitchFamily="49" charset="-122"/>
              </a:rPr>
              <a:t>是里德伯常数相应的能量，</a:t>
            </a:r>
            <a:r>
              <a:rPr lang="en-US" altLang="zh-CN" b="1">
                <a:latin typeface="Times New Roman" panose="02020603050405020304" pitchFamily="18" charset="0"/>
                <a:ea typeface="楷体_GB2312" pitchFamily="49" charset="-122"/>
              </a:rPr>
              <a:t>(Z-1)</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则表示跃迁的电子受到</a:t>
            </a:r>
            <a:r>
              <a:rPr lang="en-US" altLang="zh-CN" b="1">
                <a:latin typeface="Times New Roman" panose="02020603050405020304" pitchFamily="18" charset="0"/>
                <a:ea typeface="楷体_GB2312" pitchFamily="49" charset="-122"/>
              </a:rPr>
              <a:t>Z-1</a:t>
            </a:r>
            <a:r>
              <a:rPr lang="zh-CN" altLang="en-US" b="1">
                <a:latin typeface="Times New Roman" panose="02020603050405020304" pitchFamily="18" charset="0"/>
                <a:ea typeface="楷体_GB2312" pitchFamily="49" charset="-122"/>
              </a:rPr>
              <a:t>个正电荷的作用。这样，对</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射线的产生就有了清晰的物理图像，并依此可以解释：产生</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射线的阈能大于</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射线本身的能量；阈能是从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壳层移去一个电子所需的能量，而</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射线的能量是电子从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层的能量差值。</a:t>
            </a:r>
          </a:p>
          <a:p>
            <a:pPr algn="just"/>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莫塞莱的实验第一次提供了精确测量</a:t>
            </a:r>
            <a:r>
              <a:rPr lang="en-US" altLang="zh-CN" b="1">
                <a:solidFill>
                  <a:schemeClr val="hlink"/>
                </a:solidFill>
                <a:latin typeface="Times New Roman" panose="02020603050405020304" pitchFamily="18" charset="0"/>
                <a:ea typeface="楷体_GB2312" pitchFamily="49" charset="-122"/>
              </a:rPr>
              <a:t>Z</a:t>
            </a:r>
            <a:r>
              <a:rPr lang="zh-CN" altLang="en-US" b="1">
                <a:solidFill>
                  <a:schemeClr val="hlink"/>
                </a:solidFill>
                <a:latin typeface="Times New Roman" panose="02020603050405020304" pitchFamily="18" charset="0"/>
                <a:ea typeface="楷体_GB2312" pitchFamily="49" charset="-122"/>
              </a:rPr>
              <a:t>的方法。</a:t>
            </a:r>
            <a:r>
              <a:rPr lang="zh-CN" altLang="en-US" b="1">
                <a:latin typeface="Times New Roman" panose="02020603050405020304" pitchFamily="18" charset="0"/>
                <a:ea typeface="楷体_GB2312" pitchFamily="49" charset="-122"/>
              </a:rPr>
              <a:t>历史上就是用莫塞莱的公式定出了元素的</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，并纠正了</a:t>
            </a:r>
            <a:r>
              <a:rPr lang="en-US" altLang="zh-CN" b="1" baseline="-8000">
                <a:latin typeface="Times New Roman" panose="02020603050405020304" pitchFamily="18" charset="0"/>
                <a:ea typeface="楷体_GB2312" pitchFamily="49" charset="-122"/>
              </a:rPr>
              <a:t>27</a:t>
            </a:r>
            <a:r>
              <a:rPr lang="en-US" altLang="zh-CN" b="1">
                <a:latin typeface="Times New Roman" panose="02020603050405020304" pitchFamily="18" charset="0"/>
                <a:ea typeface="楷体_GB2312" pitchFamily="49" charset="-122"/>
              </a:rPr>
              <a:t>Co</a:t>
            </a:r>
            <a:r>
              <a:rPr lang="zh-CN" altLang="en-US" b="1">
                <a:latin typeface="Times New Roman" panose="02020603050405020304" pitchFamily="18" charset="0"/>
                <a:ea typeface="楷体_GB2312" pitchFamily="49" charset="-122"/>
              </a:rPr>
              <a:t>与</a:t>
            </a:r>
            <a:r>
              <a:rPr lang="en-US" altLang="zh-CN" b="1" baseline="-8000">
                <a:latin typeface="Times New Roman" panose="02020603050405020304" pitchFamily="18" charset="0"/>
                <a:ea typeface="楷体_GB2312" pitchFamily="49" charset="-122"/>
              </a:rPr>
              <a:t>28</a:t>
            </a:r>
            <a:r>
              <a:rPr lang="en-US" altLang="zh-CN" b="1">
                <a:latin typeface="Times New Roman" panose="02020603050405020304" pitchFamily="18" charset="0"/>
                <a:ea typeface="楷体_GB2312" pitchFamily="49" charset="-122"/>
              </a:rPr>
              <a:t>Ni</a:t>
            </a:r>
            <a:r>
              <a:rPr lang="zh-CN" altLang="en-US" b="1">
                <a:latin typeface="Times New Roman" panose="02020603050405020304" pitchFamily="18" charset="0"/>
                <a:ea typeface="楷体_GB2312" pitchFamily="49" charset="-122"/>
              </a:rPr>
              <a:t>在周期表上的次序，指出了</a:t>
            </a:r>
            <a:r>
              <a:rPr lang="en-US" altLang="zh-CN" b="1">
                <a:latin typeface="Times New Roman" panose="02020603050405020304" pitchFamily="18" charset="0"/>
                <a:ea typeface="楷体_GB2312" pitchFamily="49" charset="-122"/>
              </a:rPr>
              <a:t>Z=43</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61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75</a:t>
            </a:r>
            <a:r>
              <a:rPr lang="zh-CN" altLang="en-US" b="1">
                <a:latin typeface="Times New Roman" panose="02020603050405020304" pitchFamily="18" charset="0"/>
                <a:ea typeface="楷体_GB2312" pitchFamily="49" charset="-122"/>
              </a:rPr>
              <a:t>这三个元素在周期表中的位置。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07017FDE-39CA-4C40-B17E-0090A949FDB2}"/>
              </a:ext>
            </a:extLst>
          </p:cNvPr>
          <p:cNvSpPr>
            <a:spLocks noChangeArrowheads="1"/>
          </p:cNvSpPr>
          <p:nvPr/>
        </p:nvSpPr>
        <p:spPr bwMode="auto">
          <a:xfrm>
            <a:off x="395288" y="1341438"/>
            <a:ext cx="8497887"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实验还发现，不同元素的标识谱不显示周期性变化，而且它与元素的化合状态基本无关，这都说明标识谱是原子中内层电子的跃迁产生的。元素的周期性是外层电子组态周期性变化的反映，元素的化学性质主要取决于外层电子的状态，元素的化学组合也只与外层电子有关。</a:t>
            </a:r>
          </a:p>
          <a:p>
            <a:pPr algn="just" eaLnBrk="0" hangingPunct="0"/>
            <a:r>
              <a:rPr lang="zh-CN" altLang="en-US" b="1">
                <a:latin typeface="Times New Roman" panose="02020603050405020304" pitchFamily="18" charset="0"/>
                <a:ea typeface="楷体_GB2312" pitchFamily="49" charset="-122"/>
              </a:rPr>
              <a:t>     既然元素的标识谱只与元素的原子序数</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有关，它就可以作为元素的“指纹”，依此可作为分析元素的工具。不过，要想产生标识</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射线，必须先产生空穴，这是由泡利原理所决定的产生标识辐射的先决条件。例如，当一个原子的</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层中有两个电子时，则永远也不可能在其中产生</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射线；只有当</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中的一个电子被拿掉，即</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层中出现一个空穴时，才可能获得</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a:t>
            </a:r>
            <a:r>
              <a:rPr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空穴的存在是产生标识辐射的必要条件。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178CD926-6B58-498B-9A2D-8E6B18000D51}"/>
              </a:ext>
            </a:extLst>
          </p:cNvPr>
          <p:cNvSpPr>
            <a:spLocks noChangeArrowheads="1"/>
          </p:cNvSpPr>
          <p:nvPr/>
        </p:nvSpPr>
        <p:spPr bwMode="auto">
          <a:xfrm>
            <a:off x="323850" y="1268413"/>
            <a:ext cx="8569325"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产生空穴的方法可有各种各样（如用高能电子束、质子束、</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射线等都可作为轰击原子内层电子的炮弹），而一旦空穴产生，接下去发生什么现象则与外界毫无关系，完全取决于元素本身的原子序数</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a:t>
            </a:r>
          </a:p>
          <a:p>
            <a:pPr algn="just" eaLnBrk="0" hangingPunct="0"/>
            <a:r>
              <a:rPr lang="zh-CN" altLang="en-US" b="1">
                <a:latin typeface="Times New Roman" panose="02020603050405020304" pitchFamily="18" charset="0"/>
                <a:ea typeface="楷体_GB2312" pitchFamily="49" charset="-122"/>
              </a:rPr>
              <a:t>     以</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射线为分析手段的各种方法，将依产生空穴的方法差异而分为：</a:t>
            </a:r>
          </a:p>
          <a:p>
            <a:pPr algn="just" eaLnBrk="0" hangingPunct="0"/>
            <a:r>
              <a:rPr lang="en-US" altLang="zh-CN" b="1">
                <a:solidFill>
                  <a:schemeClr val="folHlink"/>
                </a:solidFill>
                <a:latin typeface="Times New Roman" panose="02020603050405020304" pitchFamily="18" charset="0"/>
                <a:ea typeface="楷体_GB2312" pitchFamily="49" charset="-122"/>
              </a:rPr>
              <a:t>(i)    e-X</a:t>
            </a:r>
            <a:r>
              <a:rPr lang="zh-CN" altLang="en-US" b="1">
                <a:solidFill>
                  <a:schemeClr val="folHlink"/>
                </a:solidFill>
                <a:latin typeface="Times New Roman" panose="02020603050405020304" pitchFamily="18" charset="0"/>
                <a:ea typeface="楷体_GB2312" pitchFamily="49" charset="-122"/>
              </a:rPr>
              <a:t>，用电子束产生空穴，称之电子</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荧光分析；</a:t>
            </a:r>
          </a:p>
          <a:p>
            <a:pPr algn="just" eaLnBrk="0" hangingPunct="0"/>
            <a:r>
              <a:rPr lang="en-US" altLang="zh-CN" b="1">
                <a:solidFill>
                  <a:schemeClr val="folHlink"/>
                </a:solidFill>
                <a:latin typeface="Times New Roman" panose="02020603050405020304" pitchFamily="18" charset="0"/>
                <a:ea typeface="楷体_GB2312" pitchFamily="49" charset="-122"/>
              </a:rPr>
              <a:t>(ii)   p-X</a:t>
            </a:r>
            <a:r>
              <a:rPr lang="zh-CN" altLang="en-US" b="1">
                <a:solidFill>
                  <a:schemeClr val="folHlink"/>
                </a:solidFill>
                <a:latin typeface="Times New Roman" panose="02020603050405020304" pitchFamily="18" charset="0"/>
                <a:ea typeface="楷体_GB2312" pitchFamily="49" charset="-122"/>
              </a:rPr>
              <a:t>，用质子束产生空穴，称之质子</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荧光分析；</a:t>
            </a:r>
          </a:p>
          <a:p>
            <a:pPr algn="just" eaLnBrk="0" hangingPunct="0"/>
            <a:r>
              <a:rPr lang="en-US" altLang="zh-CN" b="1">
                <a:solidFill>
                  <a:schemeClr val="folHlink"/>
                </a:solidFill>
                <a:latin typeface="Times New Roman" panose="02020603050405020304" pitchFamily="18" charset="0"/>
                <a:ea typeface="楷体_GB2312" pitchFamily="49" charset="-122"/>
              </a:rPr>
              <a:t>(iii)  l-X</a:t>
            </a:r>
            <a:r>
              <a:rPr lang="zh-CN" altLang="en-US" b="1">
                <a:solidFill>
                  <a:schemeClr val="folHlink"/>
                </a:solidFill>
                <a:latin typeface="Times New Roman" panose="02020603050405020304" pitchFamily="18" charset="0"/>
                <a:ea typeface="楷体_GB2312" pitchFamily="49" charset="-122"/>
              </a:rPr>
              <a:t>，用离子束产生空穴，称之离子</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荧光分析；</a:t>
            </a:r>
          </a:p>
          <a:p>
            <a:pPr algn="just" eaLnBrk="0" hangingPunct="0"/>
            <a:r>
              <a:rPr lang="en-US" altLang="zh-CN" b="1">
                <a:solidFill>
                  <a:schemeClr val="folHlink"/>
                </a:solidFill>
                <a:latin typeface="Times New Roman" panose="02020603050405020304" pitchFamily="18" charset="0"/>
                <a:ea typeface="楷体_GB2312" pitchFamily="49" charset="-122"/>
              </a:rPr>
              <a:t>(iv)  X-X</a:t>
            </a:r>
            <a:r>
              <a:rPr lang="zh-CN" altLang="en-US" b="1">
                <a:solidFill>
                  <a:schemeClr val="folHlink"/>
                </a:solidFill>
                <a:latin typeface="Times New Roman" panose="02020603050405020304" pitchFamily="18" charset="0"/>
                <a:ea typeface="楷体_GB2312" pitchFamily="49" charset="-122"/>
              </a:rPr>
              <a:t>，用</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射线产生空穴，称之</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荧光分析。</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标识谱反映了原子内层结构的情况。谱线的波长代表能级的间隔。谱线的精细结构显示能级的精细结构。所以</a:t>
            </a:r>
            <a:r>
              <a:rPr lang="en-US" altLang="zh-CN" b="1">
                <a:solidFill>
                  <a:schemeClr val="hlink"/>
                </a:solidFill>
                <a:latin typeface="Times New Roman" panose="02020603050405020304" pitchFamily="18" charset="0"/>
                <a:ea typeface="楷体_GB2312" pitchFamily="49" charset="-122"/>
              </a:rPr>
              <a:t>X</a:t>
            </a:r>
            <a:r>
              <a:rPr lang="zh-CN" altLang="en-US" b="1">
                <a:solidFill>
                  <a:schemeClr val="hlink"/>
                </a:solidFill>
                <a:latin typeface="Times New Roman" panose="02020603050405020304" pitchFamily="18" charset="0"/>
                <a:ea typeface="楷体_GB2312" pitchFamily="49" charset="-122"/>
              </a:rPr>
              <a:t>射线标识谱对研究原子结构问题有重要意义。</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8" name="Rectangle 6">
            <a:extLst>
              <a:ext uri="{FF2B5EF4-FFF2-40B4-BE49-F238E27FC236}">
                <a16:creationId xmlns:a16="http://schemas.microsoft.com/office/drawing/2014/main" id="{86BF2992-FEE5-425F-A561-6575BD4F4FD8}"/>
              </a:ext>
            </a:extLst>
          </p:cNvPr>
          <p:cNvSpPr>
            <a:spLocks noChangeArrowheads="1"/>
          </p:cNvSpPr>
          <p:nvPr/>
        </p:nvSpPr>
        <p:spPr bwMode="auto">
          <a:xfrm>
            <a:off x="0" y="0"/>
            <a:ext cx="9144000" cy="6858000"/>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ontrols>
      <mc:AlternateContent xmlns:mc="http://schemas.openxmlformats.org/markup-compatibility/2006">
        <mc:Choice xmlns:v="urn:schemas-microsoft-com:vml" Requires="v">
          <p:control spid="361479" r:id="rId2" imgW="4176533" imgH="6857143"/>
        </mc:Choice>
        <mc:Fallback>
          <p:control r:id="rId2" imgW="4176533" imgH="6857143">
            <p:pic>
              <p:nvPicPr>
                <p:cNvPr id="361476" name="ShockwaveFlash1">
                  <a:extLst>
                    <a:ext uri="{FF2B5EF4-FFF2-40B4-BE49-F238E27FC236}">
                      <a16:creationId xmlns:a16="http://schemas.microsoft.com/office/drawing/2014/main" id="{351618BD-EA67-4F2D-9B12-1C86372C4556}"/>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50825" y="0"/>
                  <a:ext cx="4176713" cy="68580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61480" r:id="rId3" imgW="4103676" imgH="6857143"/>
        </mc:Choice>
        <mc:Fallback>
          <p:control r:id="rId3" imgW="4103676" imgH="6857143">
            <p:pic>
              <p:nvPicPr>
                <p:cNvPr id="361477" name="ShockwaveFlash2">
                  <a:extLst>
                    <a:ext uri="{FF2B5EF4-FFF2-40B4-BE49-F238E27FC236}">
                      <a16:creationId xmlns:a16="http://schemas.microsoft.com/office/drawing/2014/main" id="{DE09B9CC-8722-436E-9229-53B80D3CD324}"/>
                    </a:ext>
                  </a:extLst>
                </p:cNvPr>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0"/>
                  <a:ext cx="4103687" cy="68580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3" name="Rectangle 5">
            <a:extLst>
              <a:ext uri="{FF2B5EF4-FFF2-40B4-BE49-F238E27FC236}">
                <a16:creationId xmlns:a16="http://schemas.microsoft.com/office/drawing/2014/main" id="{2C943DD9-BE8B-4264-9716-B8D3E16869F8}"/>
              </a:ext>
            </a:extLst>
          </p:cNvPr>
          <p:cNvSpPr>
            <a:spLocks noChangeArrowheads="1"/>
          </p:cNvSpPr>
          <p:nvPr/>
        </p:nvSpPr>
        <p:spPr bwMode="auto">
          <a:xfrm>
            <a:off x="971550" y="1412875"/>
            <a:ext cx="3743325" cy="4838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伦琴在</a:t>
            </a:r>
            <a:r>
              <a:rPr lang="en-US" altLang="zh-CN" b="1">
                <a:latin typeface="Times New Roman" panose="02020603050405020304" pitchFamily="18" charset="0"/>
                <a:ea typeface="楷体_GB2312" pitchFamily="49" charset="-122"/>
              </a:rPr>
              <a:t>1895</a:t>
            </a:r>
            <a:r>
              <a:rPr lang="zh-CN" altLang="en-US" b="1">
                <a:latin typeface="Times New Roman" panose="02020603050405020304" pitchFamily="18" charset="0"/>
                <a:ea typeface="楷体_GB2312" pitchFamily="49" charset="-122"/>
              </a:rPr>
              <a:t>年年底宣读了第一篇报告</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论新的射线</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，并公布了他妻子的手指骨的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光像片。伦琴的发现很快引起全世界的强烈反响，许多国家的实验室重复这一实验；单在</a:t>
            </a:r>
            <a:r>
              <a:rPr lang="en-US" altLang="zh-CN" b="1">
                <a:latin typeface="Times New Roman" panose="02020603050405020304" pitchFamily="18" charset="0"/>
                <a:ea typeface="楷体_GB2312" pitchFamily="49" charset="-122"/>
              </a:rPr>
              <a:t>1896</a:t>
            </a:r>
            <a:r>
              <a:rPr lang="zh-CN" altLang="en-US" b="1">
                <a:latin typeface="Times New Roman" panose="02020603050405020304" pitchFamily="18" charset="0"/>
                <a:ea typeface="楷体_GB2312" pitchFamily="49" charset="-122"/>
              </a:rPr>
              <a:t>年即发表近千篇关于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射线的研究和应用的文章。</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射线发现三个月以后，维也纳的医院在外科治疗中便首次应用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射线来拍片。</a:t>
            </a:r>
          </a:p>
        </p:txBody>
      </p:sp>
      <p:pic>
        <p:nvPicPr>
          <p:cNvPr id="355334" name="Picture 6" descr="1901-1">
            <a:extLst>
              <a:ext uri="{FF2B5EF4-FFF2-40B4-BE49-F238E27FC236}">
                <a16:creationId xmlns:a16="http://schemas.microsoft.com/office/drawing/2014/main" id="{5C528340-27E3-42CE-B437-240E030D9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341438"/>
            <a:ext cx="3175000" cy="5040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55334"/>
                                        </p:tgtEl>
                                        <p:attrNameLst>
                                          <p:attrName>style.visibility</p:attrName>
                                        </p:attrNameLst>
                                      </p:cBhvr>
                                      <p:to>
                                        <p:strVal val="visible"/>
                                      </p:to>
                                    </p:set>
                                    <p:animEffect transition="in" filter="box(out)">
                                      <p:cBhvr>
                                        <p:cTn id="7" dur="500"/>
                                        <p:tgtEl>
                                          <p:spTgt spid="35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A296B698-7E0B-4AD7-A6DE-7A193AB0AE92}"/>
              </a:ext>
            </a:extLst>
          </p:cNvPr>
          <p:cNvSpPr>
            <a:spLocks noChangeArrowheads="1"/>
          </p:cNvSpPr>
          <p:nvPr/>
        </p:nvSpPr>
        <p:spPr bwMode="auto">
          <a:xfrm>
            <a:off x="539750" y="1341438"/>
            <a:ext cx="8208963" cy="465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D. </a:t>
            </a:r>
            <a:r>
              <a:rPr lang="zh-CN" altLang="en-US" sz="2800" b="1">
                <a:solidFill>
                  <a:schemeClr val="folHlink"/>
                </a:solidFill>
                <a:latin typeface="Times New Roman" panose="02020603050405020304" pitchFamily="18" charset="0"/>
                <a:ea typeface="楷体_GB2312" pitchFamily="49" charset="-122"/>
              </a:rPr>
              <a:t>同</a:t>
            </a:r>
            <a:r>
              <a:rPr lang="en-US" altLang="zh-CN" sz="2800" b="1">
                <a:solidFill>
                  <a:schemeClr val="folHlink"/>
                </a:solidFill>
                <a:latin typeface="Times New Roman" panose="02020603050405020304" pitchFamily="18" charset="0"/>
                <a:ea typeface="楷体_GB2312" pitchFamily="49" charset="-122"/>
              </a:rPr>
              <a:t>X</a:t>
            </a:r>
            <a:r>
              <a:rPr lang="zh-CN" altLang="en-US" sz="2800" b="1">
                <a:solidFill>
                  <a:schemeClr val="folHlink"/>
                </a:solidFill>
                <a:latin typeface="Times New Roman" panose="02020603050405020304" pitchFamily="18" charset="0"/>
                <a:ea typeface="楷体_GB2312" pitchFamily="49" charset="-122"/>
              </a:rPr>
              <a:t>射线有关的原子能级</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eaLnBrk="0" hangingPunct="0"/>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射线标识谱来源于原子内层电子的跃迁，由以上的讨论可以知道，如要产生</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标识谱，就需要把原子内层电子电离出去，使原子处在电离态，把各层电子电离出去所需的能量是不同的。最内层电子在原子中的能量最低，第二层的高一些，第三层的更高一些，以此类推。所认要使最内层的电子电离，需要供给原子的能量最大，其次是第二层，再次是第三层，因此最内层一个电子电离后的电离态的能级同中性原子的基态比较是最高的。其次是第二层一个电子电离的状态的能级，以此类推。下图是镉原子的电离态的能级图。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28" name="Picture 12" descr="未命名">
            <a:extLst>
              <a:ext uri="{FF2B5EF4-FFF2-40B4-BE49-F238E27FC236}">
                <a16:creationId xmlns:a16="http://schemas.microsoft.com/office/drawing/2014/main" id="{B0A262C3-C9EB-46A0-80CA-251B5C2D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0"/>
            <a:ext cx="6840538" cy="6480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0821" name="Object 5">
            <a:extLst>
              <a:ext uri="{FF2B5EF4-FFF2-40B4-BE49-F238E27FC236}">
                <a16:creationId xmlns:a16="http://schemas.microsoft.com/office/drawing/2014/main" id="{F0AB068E-9C83-4DF1-B60A-CE1D05180F84}"/>
              </a:ext>
            </a:extLst>
          </p:cNvPr>
          <p:cNvGraphicFramePr>
            <a:graphicFrameLocks noChangeAspect="1"/>
          </p:cNvGraphicFramePr>
          <p:nvPr>
            <p:ph sz="half" idx="1"/>
          </p:nvPr>
        </p:nvGraphicFramePr>
        <p:xfrm>
          <a:off x="1868488" y="6261100"/>
          <a:ext cx="5549900" cy="542925"/>
        </p:xfrm>
        <a:graphic>
          <a:graphicData uri="http://schemas.openxmlformats.org/presentationml/2006/ole">
            <mc:AlternateContent xmlns:mc="http://schemas.openxmlformats.org/markup-compatibility/2006">
              <mc:Choice xmlns:v="urn:schemas-microsoft-com:vml" Requires="v">
                <p:oleObj spid="_x0000_s290829" name="公式" r:id="rId4" imgW="2336760" imgH="228600" progId="Equation.3">
                  <p:embed/>
                </p:oleObj>
              </mc:Choice>
              <mc:Fallback>
                <p:oleObj name="公式" r:id="rId4" imgW="2336760" imgH="228600" progId="Equation.3">
                  <p:embed/>
                  <p:pic>
                    <p:nvPicPr>
                      <p:cNvPr id="0" name="Object 5"/>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488" y="6261100"/>
                        <a:ext cx="5549900" cy="542925"/>
                      </a:xfrm>
                      <a:prstGeom prst="rect">
                        <a:avLst/>
                      </a:prstGeom>
                      <a:solidFill>
                        <a:srgbClr val="00CC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23" name="Rectangle 7">
            <a:extLst>
              <a:ext uri="{FF2B5EF4-FFF2-40B4-BE49-F238E27FC236}">
                <a16:creationId xmlns:a16="http://schemas.microsoft.com/office/drawing/2014/main" id="{DBB8A4DB-51A7-467B-A007-1D0124473247}"/>
              </a:ext>
            </a:extLst>
          </p:cNvPr>
          <p:cNvSpPr>
            <a:spLocks noChangeArrowheads="1"/>
          </p:cNvSpPr>
          <p:nvPr/>
        </p:nvSpPr>
        <p:spPr bwMode="auto">
          <a:xfrm>
            <a:off x="469900" y="6261100"/>
            <a:ext cx="1250950" cy="519113"/>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hlink"/>
                </a:solidFill>
                <a:ea typeface="楷体_GB2312" pitchFamily="49" charset="-122"/>
              </a:rPr>
              <a:t>镉原子</a:t>
            </a:r>
          </a:p>
        </p:txBody>
      </p:sp>
      <p:graphicFrame>
        <p:nvGraphicFramePr>
          <p:cNvPr id="290824" name="Object 8">
            <a:extLst>
              <a:ext uri="{FF2B5EF4-FFF2-40B4-BE49-F238E27FC236}">
                <a16:creationId xmlns:a16="http://schemas.microsoft.com/office/drawing/2014/main" id="{686D9CD8-3859-4F1A-B960-56EB6E991374}"/>
              </a:ext>
            </a:extLst>
          </p:cNvPr>
          <p:cNvGraphicFramePr>
            <a:graphicFrameLocks noChangeAspect="1"/>
          </p:cNvGraphicFramePr>
          <p:nvPr>
            <p:ph sz="half" idx="2"/>
          </p:nvPr>
        </p:nvGraphicFramePr>
        <p:xfrm>
          <a:off x="6084888" y="1052513"/>
          <a:ext cx="2801937" cy="476250"/>
        </p:xfrm>
        <a:graphic>
          <a:graphicData uri="http://schemas.openxmlformats.org/presentationml/2006/ole">
            <mc:AlternateContent xmlns:mc="http://schemas.openxmlformats.org/markup-compatibility/2006">
              <mc:Choice xmlns:v="urn:schemas-microsoft-com:vml" Requires="v">
                <p:oleObj spid="_x0000_s290830" name="公式" r:id="rId6" imgW="1269720" imgH="215640" progId="Equation.3">
                  <p:embed/>
                </p:oleObj>
              </mc:Choice>
              <mc:Fallback>
                <p:oleObj name="公式" r:id="rId6" imgW="1269720" imgH="215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888" y="1052513"/>
                        <a:ext cx="2801937" cy="476250"/>
                      </a:xfrm>
                      <a:prstGeom prst="rect">
                        <a:avLst/>
                      </a:prstGeom>
                      <a:solidFill>
                        <a:srgbClr val="CC99FF">
                          <a:alpha val="60001"/>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DD8338DA-DB41-4119-8F4D-F71EA8EE78A3}"/>
              </a:ext>
            </a:extLst>
          </p:cNvPr>
          <p:cNvSpPr>
            <a:spLocks noChangeArrowheads="1"/>
          </p:cNvSpPr>
          <p:nvPr/>
        </p:nvSpPr>
        <p:spPr bwMode="auto">
          <a:xfrm>
            <a:off x="539750" y="1341438"/>
            <a:ext cx="8353425"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射线的术语中把</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等于</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各壳层分别称做</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O</a:t>
            </a:r>
            <a:r>
              <a:rPr lang="zh-CN" altLang="en-US" b="1">
                <a:latin typeface="Times New Roman" panose="02020603050405020304" pitchFamily="18" charset="0"/>
                <a:ea typeface="楷体_GB2312" pitchFamily="49" charset="-122"/>
              </a:rPr>
              <a:t>层，各层的电子称做</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O</a:t>
            </a:r>
            <a:r>
              <a:rPr lang="zh-CN" altLang="en-US" b="1">
                <a:latin typeface="Times New Roman" panose="02020603050405020304" pitchFamily="18" charset="0"/>
                <a:ea typeface="楷体_GB2312" pitchFamily="49" charset="-122"/>
              </a:rPr>
              <a:t>电子等等。在上图中，左边注的</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等符号指的是各该层有一个电子电离后的能级。左边的数字表示镉的各电离态能级相对于基态的高度，这是以</a:t>
            </a:r>
            <a:r>
              <a:rPr lang="en-US" altLang="zh-CN" b="1">
                <a:latin typeface="Times New Roman" panose="02020603050405020304" pitchFamily="18" charset="0"/>
                <a:ea typeface="楷体_GB2312" pitchFamily="49" charset="-122"/>
              </a:rPr>
              <a:t>cm</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为单位的，乘以</a:t>
            </a:r>
            <a:r>
              <a:rPr lang="en-US" altLang="zh-CN" b="1" i="1">
                <a:latin typeface="Times New Roman" panose="02020603050405020304" pitchFamily="18" charset="0"/>
                <a:ea typeface="楷体_GB2312" pitchFamily="49" charset="-122"/>
              </a:rPr>
              <a:t>hc</a:t>
            </a:r>
            <a:r>
              <a:rPr lang="zh-CN" altLang="en-US" b="1">
                <a:latin typeface="Times New Roman" panose="02020603050405020304" pitchFamily="18" charset="0"/>
                <a:ea typeface="楷体_GB2312" pitchFamily="49" charset="-122"/>
              </a:rPr>
              <a:t>的值就等于以尔格为单位的数值。注意</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能级距离基态差不多只有</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能级距离基态的十分之一，</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能级差不多只有</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能级的百分之一，</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能级差不多只有</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能级的千分之一。图上能级的间隔不是按比例画的。</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B0A95A13-0E4B-4811-9B51-F5708A60191F}"/>
              </a:ext>
            </a:extLst>
          </p:cNvPr>
          <p:cNvSpPr>
            <a:spLocks noChangeArrowheads="1"/>
          </p:cNvSpPr>
          <p:nvPr/>
        </p:nvSpPr>
        <p:spPr bwMode="auto">
          <a:xfrm>
            <a:off x="468313" y="1268413"/>
            <a:ext cx="8351837"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镉在基态时，最外层是两上</a:t>
            </a:r>
            <a:r>
              <a:rPr lang="en-US" altLang="zh-CN" b="1">
                <a:latin typeface="Times New Roman" panose="02020603050405020304" pitchFamily="18" charset="0"/>
                <a:ea typeface="楷体_GB2312" pitchFamily="49" charset="-122"/>
              </a:rPr>
              <a:t>5s</a:t>
            </a:r>
            <a:r>
              <a:rPr lang="zh-CN" altLang="en-US" b="1">
                <a:latin typeface="Times New Roman" panose="02020603050405020304" pitchFamily="18" charset="0"/>
                <a:ea typeface="楷体_GB2312" pitchFamily="49" charset="-122"/>
              </a:rPr>
              <a:t>电子。所以原子态是</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S</a:t>
            </a:r>
            <a:r>
              <a:rPr lang="en-US" altLang="zh-CN" b="1" baseline="-8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。图中</a:t>
            </a:r>
            <a:r>
              <a:rPr lang="en-US" altLang="zh-CN" b="1">
                <a:latin typeface="Times New Roman" panose="02020603050405020304" pitchFamily="18" charset="0"/>
                <a:ea typeface="楷体_GB2312" pitchFamily="49" charset="-122"/>
              </a:rPr>
              <a:t>O</a:t>
            </a:r>
            <a:r>
              <a:rPr lang="en-US" altLang="zh-CN" b="1" baseline="-30000">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能级是一个</a:t>
            </a:r>
            <a:r>
              <a:rPr lang="en-US" altLang="zh-CN" b="1">
                <a:latin typeface="Times New Roman" panose="02020603050405020304" pitchFamily="18" charset="0"/>
                <a:ea typeface="楷体_GB2312" pitchFamily="49" charset="-122"/>
              </a:rPr>
              <a:t>5s</a:t>
            </a:r>
            <a:r>
              <a:rPr lang="zh-CN" altLang="en-US" b="1">
                <a:latin typeface="Times New Roman" panose="02020603050405020304" pitchFamily="18" charset="0"/>
                <a:ea typeface="楷体_GB2312" pitchFamily="49" charset="-122"/>
              </a:rPr>
              <a:t>电子电离后的原子能级，在基态与</a:t>
            </a:r>
            <a:r>
              <a:rPr lang="en-US" altLang="zh-CN" b="1">
                <a:latin typeface="Times New Roman" panose="02020603050405020304" pitchFamily="18" charset="0"/>
                <a:ea typeface="楷体_GB2312" pitchFamily="49" charset="-122"/>
              </a:rPr>
              <a:t>O</a:t>
            </a:r>
            <a:r>
              <a:rPr lang="en-US" altLang="zh-CN" b="1" baseline="-30000">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之间是</a:t>
            </a:r>
            <a:r>
              <a:rPr lang="en-US" altLang="zh-CN" b="1">
                <a:latin typeface="Times New Roman" panose="02020603050405020304" pitchFamily="18" charset="0"/>
                <a:ea typeface="楷体_GB2312" pitchFamily="49" charset="-122"/>
              </a:rPr>
              <a:t>5s</a:t>
            </a:r>
            <a:r>
              <a:rPr lang="zh-CN" altLang="en-US" b="1">
                <a:latin typeface="Times New Roman" panose="02020603050405020304" pitchFamily="18" charset="0"/>
                <a:ea typeface="楷体_GB2312" pitchFamily="49" charset="-122"/>
              </a:rPr>
              <a:t>电子被激发的原子能级，直到电离。这些就是以前所讨论的光谱能级。一个</a:t>
            </a:r>
            <a:r>
              <a:rPr lang="en-US" altLang="zh-CN" b="1">
                <a:latin typeface="Times New Roman" panose="02020603050405020304" pitchFamily="18" charset="0"/>
                <a:ea typeface="楷体_GB2312" pitchFamily="49" charset="-122"/>
              </a:rPr>
              <a:t>5s</a:t>
            </a:r>
            <a:r>
              <a:rPr lang="zh-CN" altLang="en-US" b="1">
                <a:latin typeface="Times New Roman" panose="02020603050405020304" pitchFamily="18" charset="0"/>
                <a:ea typeface="楷体_GB2312" pitchFamily="49" charset="-122"/>
              </a:rPr>
              <a:t>电子电离后，剩下一个</a:t>
            </a:r>
            <a:r>
              <a:rPr lang="en-US" altLang="zh-CN" b="1">
                <a:latin typeface="Times New Roman" panose="02020603050405020304" pitchFamily="18" charset="0"/>
                <a:ea typeface="楷体_GB2312" pitchFamily="49" charset="-122"/>
              </a:rPr>
              <a:t>5s</a:t>
            </a:r>
            <a:r>
              <a:rPr lang="zh-CN" altLang="en-US" b="1">
                <a:latin typeface="Times New Roman" panose="02020603050405020304" pitchFamily="18" charset="0"/>
                <a:ea typeface="楷体_GB2312" pitchFamily="49" charset="-122"/>
              </a:rPr>
              <a:t>电子使原子处于</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S</a:t>
            </a:r>
            <a:r>
              <a:rPr lang="en-US" altLang="zh-CN" b="1" baseline="-8000">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态。其余较深的满壳层中一个电子被电离就形成更高的能级。在图的右边注明了各壳层剩下的各类电子数和形成的原子态。满壳层的轨道角动量、自旋角动量以及总角动量都等于零。缺少一个电子的那个壳层（这里考虑的是各个次壳层）的上述三种角动量必定分别等于该壳层一个电子的这三种角动量，只是方向相反；这样和一个电子组合在一起，才能使这三种角动量等于零。由此可知，满壳层缺少一个电子形成的原子态就同具有一个电子的原子态相同了，但次序不同。</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05F2B736-29A7-4BFA-9CDC-BA4BE118A55C}"/>
              </a:ext>
            </a:extLst>
          </p:cNvPr>
          <p:cNvSpPr>
            <a:spLocks noChangeArrowheads="1"/>
          </p:cNvSpPr>
          <p:nvPr/>
        </p:nvSpPr>
        <p:spPr bwMode="auto">
          <a:xfrm>
            <a:off x="395288" y="1268413"/>
            <a:ext cx="8424862"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其他原子，如果完整壳层发生电离，也会有相似的能级，只是能级的数值不同。最外层电子的情况当然各个原子是不同的。从这里所举镉的例子，也就可以知道各种原子的其同情况。</a:t>
            </a:r>
          </a:p>
          <a:p>
            <a:pPr algn="just" eaLnBrk="0" hangingPunct="0"/>
            <a:r>
              <a:rPr lang="zh-CN" altLang="en-US" b="1">
                <a:latin typeface="Times New Roman" panose="02020603050405020304" pitchFamily="18" charset="0"/>
                <a:ea typeface="楷体_GB2312" pitchFamily="49" charset="-122"/>
              </a:rPr>
              <a:t>       对应于标识谱各线系谱线的跃迁已在图中画出。例如</a:t>
            </a:r>
            <a:r>
              <a:rPr lang="en-US" altLang="zh-CN" b="1">
                <a:latin typeface="Times New Roman" panose="02020603050405020304" pitchFamily="18" charset="0"/>
                <a:ea typeface="楷体_GB2312" pitchFamily="49" charset="-122"/>
              </a:rPr>
              <a:t>K</a:t>
            </a:r>
            <a:r>
              <a:rPr lang="en-US" altLang="zh-CN" b="1" baseline="-30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线是从</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能级跃迁到</a:t>
            </a:r>
            <a:r>
              <a:rPr lang="en-US" altLang="zh-CN" b="1">
                <a:latin typeface="Times New Roman" panose="02020603050405020304" pitchFamily="18" charset="0"/>
                <a:ea typeface="楷体_GB2312" pitchFamily="49" charset="-122"/>
              </a:rPr>
              <a:t>L</a:t>
            </a:r>
            <a:r>
              <a:rPr lang="en-US" altLang="zh-CN" b="1" baseline="-30000">
                <a:latin typeface="Times New Roman" panose="02020603050405020304" pitchFamily="18" charset="0"/>
                <a:ea typeface="楷体_GB2312" pitchFamily="49" charset="-122"/>
              </a:rPr>
              <a:t>Ⅲ</a:t>
            </a:r>
            <a:r>
              <a:rPr lang="zh-CN" altLang="en-US" b="1">
                <a:latin typeface="Times New Roman" panose="02020603050405020304" pitchFamily="18" charset="0"/>
                <a:ea typeface="楷体_GB2312" pitchFamily="49" charset="-122"/>
              </a:rPr>
              <a:t>能级所产生的，这是说原子从</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层有一空位的状态变成</a:t>
            </a:r>
            <a:r>
              <a:rPr lang="en-US" altLang="zh-CN" b="1">
                <a:latin typeface="Times New Roman" panose="02020603050405020304" pitchFamily="18" charset="0"/>
                <a:ea typeface="楷体_GB2312" pitchFamily="49" charset="-122"/>
              </a:rPr>
              <a:t>L</a:t>
            </a:r>
            <a:r>
              <a:rPr lang="en-US" altLang="zh-CN" b="1" baseline="-30000">
                <a:latin typeface="Times New Roman" panose="02020603050405020304" pitchFamily="18" charset="0"/>
                <a:ea typeface="楷体_GB2312" pitchFamily="49" charset="-122"/>
              </a:rPr>
              <a:t>Ⅲ</a:t>
            </a:r>
            <a:r>
              <a:rPr lang="zh-CN" altLang="en-US" b="1">
                <a:latin typeface="Times New Roman" panose="02020603050405020304" pitchFamily="18" charset="0"/>
                <a:ea typeface="楷体_GB2312" pitchFamily="49" charset="-122"/>
              </a:rPr>
              <a:t>层有一空位的状态，实质上就是电子从</a:t>
            </a:r>
            <a:r>
              <a:rPr lang="en-US" altLang="zh-CN" b="1">
                <a:latin typeface="Times New Roman" panose="02020603050405020304" pitchFamily="18" charset="0"/>
                <a:ea typeface="楷体_GB2312" pitchFamily="49" charset="-122"/>
              </a:rPr>
              <a:t>L</a:t>
            </a:r>
            <a:r>
              <a:rPr lang="en-US" altLang="zh-CN" b="1" baseline="-30000">
                <a:latin typeface="Times New Roman" panose="02020603050405020304" pitchFamily="18" charset="0"/>
                <a:ea typeface="楷体_GB2312" pitchFamily="49" charset="-122"/>
              </a:rPr>
              <a:t>Ⅲ</a:t>
            </a:r>
            <a:r>
              <a:rPr lang="zh-CN" altLang="en-US" b="1">
                <a:latin typeface="Times New Roman" panose="02020603050405020304" pitchFamily="18" charset="0"/>
                <a:ea typeface="楷体_GB2312" pitchFamily="49" charset="-122"/>
              </a:rPr>
              <a:t>跃迁到</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层。产生</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射线标识谱的跃迁也遵守选择定则：</a:t>
            </a:r>
          </a:p>
          <a:p>
            <a:pPr algn="just" eaLnBrk="0" hangingPunct="0"/>
            <a:endParaRPr lang="zh-CN" altLang="en-US" b="1">
              <a:latin typeface="Times New Roman" panose="02020603050405020304" pitchFamily="18" charset="0"/>
              <a:ea typeface="楷体_GB2312" pitchFamily="49" charset="-122"/>
            </a:endParaRPr>
          </a:p>
          <a:p>
            <a:pPr algn="just" eaLnBrk="0" hangingPunct="0"/>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各种原子的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射线能级可以通过观察这些原子对</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射线的吸收直接测定。所得结果可以和发射谱的数据互相参证。关于怎样通过吸收的观察测定能级将在后面讨论。</a:t>
            </a:r>
          </a:p>
        </p:txBody>
      </p:sp>
      <p:graphicFrame>
        <p:nvGraphicFramePr>
          <p:cNvPr id="293891" name="Object 3">
            <a:extLst>
              <a:ext uri="{FF2B5EF4-FFF2-40B4-BE49-F238E27FC236}">
                <a16:creationId xmlns:a16="http://schemas.microsoft.com/office/drawing/2014/main" id="{EE5910BB-C799-4E10-AF5E-E69D4525BEBC}"/>
              </a:ext>
            </a:extLst>
          </p:cNvPr>
          <p:cNvGraphicFramePr>
            <a:graphicFrameLocks noChangeAspect="1"/>
          </p:cNvGraphicFramePr>
          <p:nvPr/>
        </p:nvGraphicFramePr>
        <p:xfrm>
          <a:off x="1428750" y="4564063"/>
          <a:ext cx="4079875" cy="657225"/>
        </p:xfrm>
        <a:graphic>
          <a:graphicData uri="http://schemas.openxmlformats.org/presentationml/2006/ole">
            <mc:AlternateContent xmlns:mc="http://schemas.openxmlformats.org/markup-compatibility/2006">
              <mc:Choice xmlns:v="urn:schemas-microsoft-com:vml" Requires="v">
                <p:oleObj spid="_x0000_s293892" name="公式" r:id="rId3" imgW="1269720" imgH="215640" progId="Equation.3">
                  <p:embed/>
                </p:oleObj>
              </mc:Choice>
              <mc:Fallback>
                <p:oleObj name="公式" r:id="rId3" imgW="12697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4564063"/>
                        <a:ext cx="4079875" cy="657225"/>
                      </a:xfrm>
                      <a:prstGeom prst="rect">
                        <a:avLst/>
                      </a:prstGeom>
                      <a:solidFill>
                        <a:srgbClr val="CC99FF">
                          <a:alpha val="60001"/>
                        </a:srgbClr>
                      </a:solidFill>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6" name="Picture 4" descr="243">
            <a:extLst>
              <a:ext uri="{FF2B5EF4-FFF2-40B4-BE49-F238E27FC236}">
                <a16:creationId xmlns:a16="http://schemas.microsoft.com/office/drawing/2014/main" id="{09E2055D-2615-4C1F-B549-54A941D51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04800"/>
            <a:ext cx="4060825" cy="6400800"/>
          </a:xfrm>
          <a:prstGeom prst="rect">
            <a:avLst/>
          </a:prstGeom>
          <a:noFill/>
          <a:extLst>
            <a:ext uri="{909E8E84-426E-40DD-AFC4-6F175D3DCCD1}">
              <a14:hiddenFill xmlns:a14="http://schemas.microsoft.com/office/drawing/2010/main">
                <a:solidFill>
                  <a:srgbClr val="FFFFFF"/>
                </a:solidFill>
              </a14:hiddenFill>
            </a:ext>
          </a:extLst>
        </p:spPr>
      </p:pic>
      <p:sp>
        <p:nvSpPr>
          <p:cNvPr id="294914" name="Rectangle 2">
            <a:extLst>
              <a:ext uri="{FF2B5EF4-FFF2-40B4-BE49-F238E27FC236}">
                <a16:creationId xmlns:a16="http://schemas.microsoft.com/office/drawing/2014/main" id="{E9988EE3-60C3-4A8C-B339-ED55E708CFCF}"/>
              </a:ext>
            </a:extLst>
          </p:cNvPr>
          <p:cNvSpPr>
            <a:spLocks noChangeArrowheads="1"/>
          </p:cNvSpPr>
          <p:nvPr/>
        </p:nvSpPr>
        <p:spPr bwMode="auto">
          <a:xfrm>
            <a:off x="395288" y="1103313"/>
            <a:ext cx="5256212"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E. </a:t>
            </a:r>
            <a:r>
              <a:rPr lang="zh-CN" altLang="en-US" sz="2800" b="1">
                <a:solidFill>
                  <a:schemeClr val="folHlink"/>
                </a:solidFill>
                <a:latin typeface="Times New Roman" panose="02020603050405020304" pitchFamily="18" charset="0"/>
                <a:ea typeface="楷体_GB2312" pitchFamily="49" charset="-122"/>
              </a:rPr>
              <a:t>俄歇电子</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内壳层产生空穴后，放射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射线仅是释放能量的一种途径。另一种途径，称之为俄歇电子发射，</a:t>
            </a:r>
            <a:r>
              <a:rPr lang="en-US" altLang="zh-CN" b="1">
                <a:latin typeface="Times New Roman" panose="02020603050405020304" pitchFamily="18" charset="0"/>
                <a:ea typeface="楷体_GB2312" pitchFamily="49" charset="-122"/>
              </a:rPr>
              <a:t>1923</a:t>
            </a:r>
            <a:r>
              <a:rPr lang="zh-CN" altLang="en-US" b="1">
                <a:latin typeface="Times New Roman" panose="02020603050405020304" pitchFamily="18" charset="0"/>
                <a:ea typeface="楷体_GB2312" pitchFamily="49" charset="-122"/>
              </a:rPr>
              <a:t>年由法国物理学家俄歇</a:t>
            </a:r>
            <a:r>
              <a:rPr lang="en-US" altLang="zh-CN" b="1">
                <a:latin typeface="Times New Roman" panose="02020603050405020304" pitchFamily="18" charset="0"/>
                <a:ea typeface="楷体_GB2312" pitchFamily="49" charset="-122"/>
              </a:rPr>
              <a:t>(P.Auger)</a:t>
            </a:r>
            <a:r>
              <a:rPr lang="zh-CN" altLang="en-US" b="1">
                <a:latin typeface="Times New Roman" panose="02020603050405020304" pitchFamily="18" charset="0"/>
                <a:ea typeface="楷体_GB2312" pitchFamily="49" charset="-122"/>
              </a:rPr>
              <a:t>发现。假如在</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壳层中有了一个空穴</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如以光电相互作用产生这一空穴，见右图</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，当</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壳层的一个电子跃迁到</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壳层时，多余的能量可以释放</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右图</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，也可以不释放</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射线，而把能量传递给另一壳层（例如</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壳层）中的一个电子，这个电子就可以脱离原子</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右图</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，并被称之为</a:t>
            </a:r>
            <a:r>
              <a:rPr lang="zh-CN" altLang="en-US" b="1">
                <a:solidFill>
                  <a:srgbClr val="CC0000"/>
                </a:solidFill>
                <a:latin typeface="Times New Roman" panose="02020603050405020304" pitchFamily="18" charset="0"/>
                <a:ea typeface="楷体_GB2312" pitchFamily="49" charset="-122"/>
              </a:rPr>
              <a:t>俄歇电子</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C608D588-41E5-405D-A790-88291948C9DF}"/>
              </a:ext>
            </a:extLst>
          </p:cNvPr>
          <p:cNvSpPr>
            <a:spLocks noChangeArrowheads="1"/>
          </p:cNvSpPr>
          <p:nvPr/>
        </p:nvSpPr>
        <p:spPr bwMode="auto">
          <a:xfrm>
            <a:off x="323850" y="1268413"/>
            <a:ext cx="8569325" cy="25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设</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层的电子结合能分别是</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M</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，当电子从</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层跃迁到</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层时，将释放能量</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K</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；假如这部分能量给了</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层中的一个电子，那末，</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K</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L</a:t>
            </a:r>
            <a:r>
              <a:rPr lang="en-US" altLang="zh-CN" b="1">
                <a:latin typeface="Times New Roman" panose="02020603050405020304" pitchFamily="18" charset="0"/>
                <a:ea typeface="楷体_GB2312" pitchFamily="49" charset="-122"/>
              </a:rPr>
              <a:t>-Φ</a:t>
            </a:r>
            <a:r>
              <a:rPr lang="en-US" altLang="zh-CN" b="1" baseline="-8000">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就是</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层发出的俄歇电子的动能（上图</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a:t>
            </a:r>
          </a:p>
          <a:p>
            <a:pPr algn="just"/>
            <a:r>
              <a:rPr lang="zh-CN" altLang="en-US" b="1">
                <a:solidFill>
                  <a:schemeClr val="folHlink"/>
                </a:solidFill>
                <a:latin typeface="Times New Roman" panose="02020603050405020304" pitchFamily="18" charset="0"/>
                <a:ea typeface="楷体_GB2312" pitchFamily="49" charset="-122"/>
              </a:rPr>
              <a:t>                 </a:t>
            </a:r>
            <a:r>
              <a:rPr lang="en-US" altLang="zh-CN" b="1">
                <a:solidFill>
                  <a:schemeClr val="folHlink"/>
                </a:solidFill>
                <a:latin typeface="Times New Roman" panose="02020603050405020304" pitchFamily="18" charset="0"/>
                <a:ea typeface="楷体_GB2312" pitchFamily="49" charset="-122"/>
              </a:rPr>
              <a:t>E</a:t>
            </a:r>
            <a:r>
              <a:rPr lang="en-US" altLang="zh-CN" b="1" baseline="-8000">
                <a:solidFill>
                  <a:schemeClr val="folHlink"/>
                </a:solidFill>
                <a:latin typeface="Times New Roman" panose="02020603050405020304" pitchFamily="18" charset="0"/>
                <a:ea typeface="楷体_GB2312" pitchFamily="49" charset="-122"/>
              </a:rPr>
              <a:t>ae</a:t>
            </a:r>
            <a:r>
              <a:rPr lang="en-US" altLang="zh-CN" b="1">
                <a:solidFill>
                  <a:schemeClr val="folHlink"/>
                </a:solidFill>
                <a:latin typeface="Times New Roman" panose="02020603050405020304" pitchFamily="18" charset="0"/>
                <a:ea typeface="楷体_GB2312" pitchFamily="49" charset="-122"/>
              </a:rPr>
              <a:t>= Φ</a:t>
            </a:r>
            <a:r>
              <a:rPr lang="en-US" altLang="zh-CN" b="1" baseline="-8000">
                <a:solidFill>
                  <a:schemeClr val="folHlink"/>
                </a:solidFill>
                <a:latin typeface="Times New Roman" panose="02020603050405020304" pitchFamily="18" charset="0"/>
                <a:ea typeface="楷体_GB2312" pitchFamily="49" charset="-122"/>
              </a:rPr>
              <a:t>K</a:t>
            </a:r>
            <a:r>
              <a:rPr lang="en-US" altLang="zh-CN" b="1">
                <a:solidFill>
                  <a:schemeClr val="folHlink"/>
                </a:solidFill>
                <a:latin typeface="Times New Roman" panose="02020603050405020304" pitchFamily="18" charset="0"/>
                <a:ea typeface="楷体_GB2312" pitchFamily="49" charset="-122"/>
              </a:rPr>
              <a:t>-Φ</a:t>
            </a:r>
            <a:r>
              <a:rPr lang="en-US" altLang="zh-CN" b="1" baseline="-8000">
                <a:solidFill>
                  <a:schemeClr val="folHlink"/>
                </a:solidFill>
                <a:latin typeface="Times New Roman" panose="02020603050405020304" pitchFamily="18" charset="0"/>
                <a:ea typeface="楷体_GB2312" pitchFamily="49" charset="-122"/>
              </a:rPr>
              <a:t>L</a:t>
            </a:r>
            <a:r>
              <a:rPr lang="en-US" altLang="zh-CN" b="1">
                <a:solidFill>
                  <a:schemeClr val="folHlink"/>
                </a:solidFill>
                <a:latin typeface="Times New Roman" panose="02020603050405020304" pitchFamily="18" charset="0"/>
                <a:ea typeface="楷体_GB2312" pitchFamily="49" charset="-122"/>
              </a:rPr>
              <a:t>-Φ</a:t>
            </a:r>
            <a:r>
              <a:rPr lang="en-US" altLang="zh-CN" b="1" baseline="-8000">
                <a:solidFill>
                  <a:schemeClr val="folHlink"/>
                </a:solidFill>
                <a:latin typeface="Times New Roman" panose="02020603050405020304" pitchFamily="18" charset="0"/>
                <a:ea typeface="楷体_GB2312" pitchFamily="49" charset="-122"/>
              </a:rPr>
              <a:t>M</a:t>
            </a:r>
          </a:p>
          <a:p>
            <a:pPr algn="just"/>
            <a:endParaRPr lang="en-US" altLang="zh-CN" b="1" baseline="-8000">
              <a:solidFill>
                <a:schemeClr val="folHlink"/>
              </a:solidFill>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定义</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层的荧光产额</a:t>
            </a:r>
            <a:r>
              <a:rPr lang="en-US" altLang="zh-CN" b="1">
                <a:latin typeface="Times New Roman" panose="02020603050405020304" pitchFamily="18" charset="0"/>
                <a:ea typeface="楷体_GB2312" pitchFamily="49" charset="-122"/>
              </a:rPr>
              <a:t>ω</a:t>
            </a:r>
            <a:r>
              <a:rPr lang="en-US" altLang="zh-CN" b="1" baseline="-8000">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 </a:t>
            </a:r>
          </a:p>
        </p:txBody>
      </p:sp>
      <p:graphicFrame>
        <p:nvGraphicFramePr>
          <p:cNvPr id="295940" name="Object 4">
            <a:extLst>
              <a:ext uri="{FF2B5EF4-FFF2-40B4-BE49-F238E27FC236}">
                <a16:creationId xmlns:a16="http://schemas.microsoft.com/office/drawing/2014/main" id="{383815BF-C961-4564-9CDB-483970097B49}"/>
              </a:ext>
            </a:extLst>
          </p:cNvPr>
          <p:cNvGraphicFramePr>
            <a:graphicFrameLocks noChangeAspect="1"/>
          </p:cNvGraphicFramePr>
          <p:nvPr/>
        </p:nvGraphicFramePr>
        <p:xfrm>
          <a:off x="5232400" y="3213100"/>
          <a:ext cx="2259013" cy="874713"/>
        </p:xfrm>
        <a:graphic>
          <a:graphicData uri="http://schemas.openxmlformats.org/presentationml/2006/ole">
            <mc:AlternateContent xmlns:mc="http://schemas.openxmlformats.org/markup-compatibility/2006">
              <mc:Choice xmlns:v="urn:schemas-microsoft-com:vml" Requires="v">
                <p:oleObj spid="_x0000_s295942" name="公式" r:id="rId3" imgW="1079280" imgH="419040" progId="Equation.3">
                  <p:embed/>
                </p:oleObj>
              </mc:Choice>
              <mc:Fallback>
                <p:oleObj name="公式" r:id="rId3" imgW="107928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0" y="3213100"/>
                        <a:ext cx="2259013" cy="874713"/>
                      </a:xfrm>
                      <a:prstGeom prst="rect">
                        <a:avLst/>
                      </a:prstGeom>
                      <a:solidFill>
                        <a:srgbClr val="33CCCC">
                          <a:alpha val="60001"/>
                        </a:srgbClr>
                      </a:solidFill>
                    </p:spPr>
                  </p:pic>
                </p:oleObj>
              </mc:Fallback>
            </mc:AlternateContent>
          </a:graphicData>
        </a:graphic>
      </p:graphicFrame>
      <p:sp>
        <p:nvSpPr>
          <p:cNvPr id="295941" name="Rectangle 5">
            <a:extLst>
              <a:ext uri="{FF2B5EF4-FFF2-40B4-BE49-F238E27FC236}">
                <a16:creationId xmlns:a16="http://schemas.microsoft.com/office/drawing/2014/main" id="{21F276C6-2472-447D-A8F6-5D0CA45F3167}"/>
              </a:ext>
            </a:extLst>
          </p:cNvPr>
          <p:cNvSpPr>
            <a:spLocks noChangeArrowheads="1"/>
          </p:cNvSpPr>
          <p:nvPr/>
        </p:nvSpPr>
        <p:spPr bwMode="auto">
          <a:xfrm>
            <a:off x="250825" y="4292600"/>
            <a:ext cx="8569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它示表原子中</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层有空穴后产生</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射线的几率，</a:t>
            </a:r>
            <a:r>
              <a:rPr lang="en-US" altLang="zh-CN" b="1">
                <a:latin typeface="Times New Roman" panose="02020603050405020304" pitchFamily="18" charset="0"/>
                <a:ea typeface="楷体_GB2312" pitchFamily="49" charset="-122"/>
              </a:rPr>
              <a:t>1-ω</a:t>
            </a:r>
            <a:r>
              <a:rPr lang="en-US" altLang="zh-CN" b="1" baseline="-8000">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就是产生俄歇电子的几率。类似地，我们可以定义</a:t>
            </a:r>
            <a:r>
              <a:rPr lang="en-US" altLang="zh-CN" b="1">
                <a:latin typeface="Times New Roman" panose="02020603050405020304" pitchFamily="18" charset="0"/>
                <a:ea typeface="楷体_GB2312" pitchFamily="49" charset="-122"/>
              </a:rPr>
              <a:t>ω</a:t>
            </a:r>
            <a:r>
              <a:rPr lang="en-US" altLang="zh-CN" b="1" baseline="-8000">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等。荧光产额</a:t>
            </a:r>
            <a:r>
              <a:rPr lang="en-US" altLang="zh-CN" b="1">
                <a:latin typeface="Times New Roman" panose="02020603050405020304" pitchFamily="18" charset="0"/>
                <a:ea typeface="楷体_GB2312" pitchFamily="49" charset="-122"/>
              </a:rPr>
              <a:t>ω</a:t>
            </a:r>
            <a:r>
              <a:rPr lang="zh-CN" altLang="en-US" b="1">
                <a:latin typeface="Times New Roman" panose="02020603050405020304" pitchFamily="18" charset="0"/>
                <a:ea typeface="楷体_GB2312" pitchFamily="49" charset="-122"/>
              </a:rPr>
              <a:t>的数值完全由元素的本性决定。一般来说，对轻元素，发射俄歇电子的几率较大，对重元素，发射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射线的几率较大。</a:t>
            </a:r>
          </a:p>
          <a:p>
            <a:pPr algn="just"/>
            <a:r>
              <a:rPr lang="zh-CN" altLang="en-US" b="1">
                <a:latin typeface="Times New Roman" panose="02020603050405020304" pitchFamily="18" charset="0"/>
                <a:ea typeface="楷体_GB2312" pitchFamily="49" charset="-122"/>
              </a:rPr>
              <a:t>        俄歇电子的动能完全决定于元素的本性，因此，对俄歇电子的测量也可用来作为分析元素的手段。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9D0A86E7-A2F8-4EAF-8A6D-F5AC1FFC9464}"/>
              </a:ext>
            </a:extLst>
          </p:cNvPr>
          <p:cNvSpPr>
            <a:spLocks noChangeArrowheads="1"/>
          </p:cNvSpPr>
          <p:nvPr/>
        </p:nvSpPr>
        <p:spPr bwMode="auto">
          <a:xfrm>
            <a:off x="468313" y="1268413"/>
            <a:ext cx="8424862" cy="50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F. </a:t>
            </a:r>
            <a:r>
              <a:rPr lang="zh-CN" altLang="en-US" sz="2800" b="1">
                <a:solidFill>
                  <a:schemeClr val="folHlink"/>
                </a:solidFill>
                <a:latin typeface="Times New Roman" panose="02020603050405020304" pitchFamily="18" charset="0"/>
                <a:ea typeface="楷体_GB2312" pitchFamily="49" charset="-122"/>
              </a:rPr>
              <a:t>电子跃迁诱发原子核激发</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当原子壳层中有空穴时，接下发生的过程，如上所述，可以是发射特征</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射线，也可以是发射俄歇电子。有没有其它过程呢？</a:t>
            </a:r>
          </a:p>
          <a:p>
            <a:pPr algn="just" eaLnBrk="0" hangingPunct="0"/>
            <a:r>
              <a:rPr lang="zh-CN" altLang="en-US" b="1">
                <a:latin typeface="Times New Roman" panose="02020603050405020304" pitchFamily="18" charset="0"/>
                <a:ea typeface="楷体_GB2312" pitchFamily="49" charset="-122"/>
              </a:rPr>
              <a:t>     在</a:t>
            </a:r>
            <a:r>
              <a:rPr lang="en-US" altLang="zh-CN" b="1">
                <a:latin typeface="Times New Roman" panose="02020603050405020304" pitchFamily="18" charset="0"/>
                <a:ea typeface="楷体_GB2312" pitchFamily="49" charset="-122"/>
              </a:rPr>
              <a:t>1973</a:t>
            </a:r>
            <a:r>
              <a:rPr lang="zh-CN" altLang="en-US" b="1">
                <a:latin typeface="Times New Roman" panose="02020603050405020304" pitchFamily="18" charset="0"/>
                <a:ea typeface="楷体_GB2312" pitchFamily="49" charset="-122"/>
              </a:rPr>
              <a:t>年，日本大阪大学的森田正人从理论上建议一种新的能量转移机制，并为实验所证实。这就是，当电子填充空穴时，把能量传递给原子核，使原子核跃迁到激发态。</a:t>
            </a:r>
          </a:p>
          <a:p>
            <a:pPr algn="just" eaLnBrk="0" hangingPunct="0"/>
            <a:r>
              <a:rPr lang="zh-CN" altLang="en-US" b="1">
                <a:latin typeface="Times New Roman" panose="02020603050405020304" pitchFamily="18" charset="0"/>
                <a:ea typeface="楷体_GB2312" pitchFamily="49" charset="-122"/>
              </a:rPr>
              <a:t>     例如，铀原子从</a:t>
            </a:r>
            <a:r>
              <a:rPr lang="en-US" altLang="zh-CN" b="1">
                <a:latin typeface="Times New Roman" panose="02020603050405020304" pitchFamily="18" charset="0"/>
                <a:ea typeface="楷体_GB2312" pitchFamily="49" charset="-122"/>
              </a:rPr>
              <a:t>3d</a:t>
            </a:r>
            <a:r>
              <a:rPr lang="en-US" altLang="zh-CN" b="1" baseline="-8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到</a:t>
            </a:r>
            <a:r>
              <a:rPr lang="en-US" altLang="zh-CN" b="1">
                <a:latin typeface="Times New Roman" panose="02020603050405020304" pitchFamily="18" charset="0"/>
                <a:ea typeface="楷体_GB2312" pitchFamily="49" charset="-122"/>
              </a:rPr>
              <a:t>2p</a:t>
            </a:r>
            <a:r>
              <a:rPr lang="en-US" altLang="zh-CN" b="1" baseline="-8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态的跃迁，将释放能量</a:t>
            </a:r>
            <a:r>
              <a:rPr lang="en-US" altLang="zh-CN" b="1">
                <a:latin typeface="Times New Roman" panose="02020603050405020304" pitchFamily="18" charset="0"/>
                <a:ea typeface="楷体_GB2312" pitchFamily="49" charset="-122"/>
              </a:rPr>
              <a:t>13.44keV</a:t>
            </a:r>
            <a:r>
              <a:rPr lang="zh-CN" altLang="en-US" b="1">
                <a:latin typeface="Times New Roman" panose="02020603050405020304" pitchFamily="18" charset="0"/>
                <a:ea typeface="楷体_GB2312" pitchFamily="49" charset="-122"/>
              </a:rPr>
              <a:t>，可使原子核</a:t>
            </a:r>
            <a:r>
              <a:rPr lang="en-US" altLang="zh-CN" b="1" baseline="30000">
                <a:latin typeface="Times New Roman" panose="02020603050405020304" pitchFamily="18" charset="0"/>
                <a:ea typeface="楷体_GB2312" pitchFamily="49" charset="-122"/>
              </a:rPr>
              <a:t>235</a:t>
            </a:r>
            <a:r>
              <a:rPr lang="en-US" altLang="zh-CN" b="1">
                <a:latin typeface="Times New Roman" panose="02020603050405020304" pitchFamily="18" charset="0"/>
                <a:ea typeface="楷体_GB2312" pitchFamily="49" charset="-122"/>
              </a:rPr>
              <a:t>U</a:t>
            </a:r>
            <a:r>
              <a:rPr lang="zh-CN" altLang="en-US" b="1">
                <a:latin typeface="Times New Roman" panose="02020603050405020304" pitchFamily="18" charset="0"/>
                <a:ea typeface="楷体_GB2312" pitchFamily="49" charset="-122"/>
              </a:rPr>
              <a:t>从基态激发到</a:t>
            </a:r>
            <a:r>
              <a:rPr lang="en-US" altLang="zh-CN" b="1">
                <a:latin typeface="Times New Roman" panose="02020603050405020304" pitchFamily="18" charset="0"/>
                <a:ea typeface="楷体_GB2312" pitchFamily="49" charset="-122"/>
              </a:rPr>
              <a:t>3/2</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态（</a:t>
            </a:r>
            <a:r>
              <a:rPr lang="en-US" altLang="zh-CN" b="1">
                <a:latin typeface="Times New Roman" panose="02020603050405020304" pitchFamily="18" charset="0"/>
                <a:ea typeface="楷体_GB2312" pitchFamily="49" charset="-122"/>
              </a:rPr>
              <a:t>13.1keV</a:t>
            </a:r>
            <a:r>
              <a:rPr lang="zh-CN" altLang="en-US" b="1">
                <a:latin typeface="Times New Roman" panose="02020603050405020304" pitchFamily="18" charset="0"/>
                <a:ea typeface="楷体_GB2312" pitchFamily="49" charset="-122"/>
              </a:rPr>
              <a:t>），但这种过程的几率很小，约为</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-9</a:t>
            </a:r>
            <a:r>
              <a:rPr lang="zh-CN" altLang="en-US" b="1">
                <a:latin typeface="Times New Roman" panose="02020603050405020304" pitchFamily="18" charset="0"/>
                <a:ea typeface="楷体_GB2312" pitchFamily="49" charset="-122"/>
              </a:rPr>
              <a:t>因此不影响前面的讨论。又如，锇原子从</a:t>
            </a:r>
            <a:r>
              <a:rPr lang="en-US" altLang="zh-CN" b="1">
                <a:latin typeface="Times New Roman" panose="02020603050405020304" pitchFamily="18" charset="0"/>
                <a:ea typeface="楷体_GB2312" pitchFamily="49" charset="-122"/>
              </a:rPr>
              <a:t>3d</a:t>
            </a:r>
            <a:r>
              <a:rPr lang="en-US" altLang="zh-CN" b="1" baseline="-8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M</a:t>
            </a:r>
            <a:r>
              <a:rPr lang="en-US" altLang="zh-CN" b="1" baseline="-8000">
                <a:latin typeface="Times New Roman" panose="02020603050405020304" pitchFamily="18" charset="0"/>
                <a:ea typeface="楷体_GB2312" pitchFamily="49" charset="-122"/>
              </a:rPr>
              <a:t>IV</a:t>
            </a:r>
            <a:r>
              <a:rPr lang="zh-CN" altLang="en-US" b="1">
                <a:latin typeface="Times New Roman" panose="02020603050405020304" pitchFamily="18" charset="0"/>
                <a:ea typeface="楷体_GB2312" pitchFamily="49" charset="-122"/>
              </a:rPr>
              <a:t>）到</a:t>
            </a:r>
            <a:r>
              <a:rPr lang="en-US" altLang="zh-CN" b="1">
                <a:latin typeface="Times New Roman" panose="02020603050405020304" pitchFamily="18" charset="0"/>
                <a:ea typeface="楷体_GB2312" pitchFamily="49" charset="-122"/>
              </a:rPr>
              <a:t>1S</a:t>
            </a:r>
            <a:r>
              <a:rPr lang="en-US" altLang="zh-CN" b="1" baseline="-8000">
                <a:latin typeface="Times New Roman" panose="02020603050405020304" pitchFamily="18" charset="0"/>
                <a:ea typeface="楷体_GB2312" pitchFamily="49" charset="-122"/>
              </a:rPr>
              <a:t>1/2</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跃迁时释放</a:t>
            </a:r>
            <a:r>
              <a:rPr lang="en-US" altLang="zh-CN" b="1">
                <a:latin typeface="Times New Roman" panose="02020603050405020304" pitchFamily="18" charset="0"/>
                <a:ea typeface="楷体_GB2312" pitchFamily="49" charset="-122"/>
              </a:rPr>
              <a:t>71.840keV</a:t>
            </a:r>
            <a:r>
              <a:rPr lang="zh-CN" altLang="en-US" b="1">
                <a:latin typeface="Times New Roman" panose="02020603050405020304" pitchFamily="18" charset="0"/>
                <a:ea typeface="楷体_GB2312" pitchFamily="49" charset="-122"/>
              </a:rPr>
              <a:t>，可使核</a:t>
            </a:r>
            <a:r>
              <a:rPr lang="en-US" altLang="zh-CN" b="1" baseline="30000">
                <a:latin typeface="Times New Roman" panose="02020603050405020304" pitchFamily="18" charset="0"/>
                <a:ea typeface="楷体_GB2312" pitchFamily="49" charset="-122"/>
              </a:rPr>
              <a:t>189</a:t>
            </a:r>
            <a:r>
              <a:rPr lang="en-US" altLang="zh-CN" b="1">
                <a:latin typeface="Times New Roman" panose="02020603050405020304" pitchFamily="18" charset="0"/>
                <a:ea typeface="楷体_GB2312" pitchFamily="49" charset="-122"/>
              </a:rPr>
              <a:t>Os</a:t>
            </a:r>
            <a:r>
              <a:rPr lang="zh-CN" altLang="en-US" b="1">
                <a:latin typeface="Times New Roman" panose="02020603050405020304" pitchFamily="18" charset="0"/>
                <a:ea typeface="楷体_GB2312" pitchFamily="49" charset="-122"/>
              </a:rPr>
              <a:t>从基态激发到</a:t>
            </a:r>
            <a:r>
              <a:rPr lang="en-US" altLang="zh-CN" b="1">
                <a:latin typeface="Times New Roman" panose="02020603050405020304" pitchFamily="18" charset="0"/>
                <a:ea typeface="楷体_GB2312" pitchFamily="49" charset="-122"/>
              </a:rPr>
              <a:t>69.52keV</a:t>
            </a:r>
            <a:r>
              <a:rPr lang="zh-CN" altLang="en-US" b="1">
                <a:latin typeface="Times New Roman" panose="02020603050405020304" pitchFamily="18" charset="0"/>
                <a:ea typeface="楷体_GB2312" pitchFamily="49" charset="-122"/>
              </a:rPr>
              <a:t>激发态，几率约为</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7FBC49C4-3BA7-4E6D-8406-AD0570A19346}"/>
              </a:ext>
            </a:extLst>
          </p:cNvPr>
          <p:cNvSpPr>
            <a:spLocks noChangeArrowheads="1"/>
          </p:cNvSpPr>
          <p:nvPr/>
        </p:nvSpPr>
        <p:spPr bwMode="auto">
          <a:xfrm>
            <a:off x="395288" y="1268413"/>
            <a:ext cx="8497887"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G. </a:t>
            </a:r>
            <a:r>
              <a:rPr lang="zh-CN" altLang="en-US" sz="2800" b="1">
                <a:solidFill>
                  <a:schemeClr val="folHlink"/>
                </a:solidFill>
                <a:latin typeface="Times New Roman" panose="02020603050405020304" pitchFamily="18" charset="0"/>
                <a:ea typeface="楷体_GB2312" pitchFamily="49" charset="-122"/>
              </a:rPr>
              <a:t>同步辐射</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同步辐射是一种产生</a:t>
            </a:r>
            <a:r>
              <a:rPr lang="en-US" altLang="zh-CN" b="1">
                <a:solidFill>
                  <a:schemeClr val="hlink"/>
                </a:solidFill>
                <a:latin typeface="Times New Roman" panose="02020603050405020304" pitchFamily="18" charset="0"/>
                <a:ea typeface="楷体_GB2312" pitchFamily="49" charset="-122"/>
              </a:rPr>
              <a:t>X</a:t>
            </a:r>
            <a:r>
              <a:rPr lang="zh-CN" altLang="en-US" b="1">
                <a:solidFill>
                  <a:schemeClr val="hlink"/>
                </a:solidFill>
                <a:latin typeface="Times New Roman" panose="02020603050405020304" pitchFamily="18" charset="0"/>
                <a:ea typeface="楷体_GB2312" pitchFamily="49" charset="-122"/>
              </a:rPr>
              <a:t>射线的新的手段</a:t>
            </a:r>
            <a:r>
              <a:rPr lang="zh-CN" altLang="en-US" b="1">
                <a:latin typeface="Times New Roman" panose="02020603050405020304" pitchFamily="18" charset="0"/>
                <a:ea typeface="楷体_GB2312" pitchFamily="49" charset="-122"/>
              </a:rPr>
              <a:t>。带电粒子在加速运动中必然产生辐射。加速运动，可以是直线型的，也可以是圆周型的。容易估计，带电粒子作直线加速运动时所产生的辐射是微不足道的。对于圆周运动，产生的辐射强度与带电粒子的质量的四次方成反比，因此，一般说来，只有对电子作圆周加速运动时，它产生的辐射才值得加以考虑。</a:t>
            </a:r>
          </a:p>
          <a:p>
            <a:pPr algn="just" eaLnBrk="0" hangingPunct="0"/>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当电子在同步回旋加速器（或其他圆型加速器）中作圆周运动时产生的辐射，我们统称同步辐射</a:t>
            </a:r>
            <a:r>
              <a:rPr lang="zh-CN" altLang="en-US" b="1">
                <a:latin typeface="Times New Roman" panose="02020603050405020304" pitchFamily="18" charset="0"/>
                <a:ea typeface="楷体_GB2312" pitchFamily="49" charset="-122"/>
              </a:rPr>
              <a:t>。（对质子或其它重粒子所产生的同步辐射，一般都很小。只有当能量极高时，才需考虑，例如，在九十年代制造的超导超级对撞机</a:t>
            </a:r>
            <a:r>
              <a:rPr lang="en-US" altLang="zh-CN" b="1">
                <a:latin typeface="Times New Roman" panose="02020603050405020304" pitchFamily="18" charset="0"/>
                <a:ea typeface="楷体_GB2312" pitchFamily="49" charset="-122"/>
              </a:rPr>
              <a:t>[SSC]</a:t>
            </a:r>
            <a:r>
              <a:rPr lang="zh-CN" altLang="en-US" b="1">
                <a:latin typeface="Times New Roman" panose="02020603050405020304" pitchFamily="18" charset="0"/>
                <a:ea typeface="楷体_GB2312" pitchFamily="49" charset="-122"/>
              </a:rPr>
              <a:t>是第一台需要考虑同步辐射的质子加速器）。同步辐射对高能物理来说，是一种损耗，但对于其它领域，却是可以利用的一种新型</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光源，因为它具有一系列令人注目的特性。</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889BDAAA-0E60-4608-A733-237FD6591461}"/>
              </a:ext>
            </a:extLst>
          </p:cNvPr>
          <p:cNvSpPr>
            <a:spLocks noChangeArrowheads="1"/>
          </p:cNvSpPr>
          <p:nvPr/>
        </p:nvSpPr>
        <p:spPr bwMode="auto">
          <a:xfrm>
            <a:off x="250825" y="1341438"/>
            <a:ext cx="8569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①同步辐射功率大。</a:t>
            </a:r>
            <a:r>
              <a:rPr lang="zh-CN" altLang="en-US" b="1">
                <a:latin typeface="Times New Roman" panose="02020603050405020304" pitchFamily="18" charset="0"/>
                <a:ea typeface="楷体_GB2312" pitchFamily="49" charset="-122"/>
              </a:rPr>
              <a:t>由电动力学知，能量为</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（以</a:t>
            </a:r>
            <a:r>
              <a:rPr lang="en-US" altLang="zh-CN" b="1">
                <a:latin typeface="Times New Roman" panose="02020603050405020304" pitchFamily="18" charset="0"/>
                <a:ea typeface="楷体_GB2312" pitchFamily="49" charset="-122"/>
              </a:rPr>
              <a:t>GeV</a:t>
            </a:r>
            <a:r>
              <a:rPr lang="zh-CN" altLang="en-US" b="1">
                <a:latin typeface="Times New Roman" panose="02020603050405020304" pitchFamily="18" charset="0"/>
                <a:ea typeface="楷体_GB2312" pitchFamily="49" charset="-122"/>
              </a:rPr>
              <a:t>为单位）的电子，作圆周运动时（圆周半径为</a:t>
            </a:r>
            <a:r>
              <a:rPr lang="en-US" altLang="zh-CN" b="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，以</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为单位；电子流强为</a:t>
            </a:r>
            <a:r>
              <a:rPr lang="en-US" altLang="zh-CN" b="1">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，以</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为单位），则总的辐射功率</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（以</a:t>
            </a:r>
            <a:r>
              <a:rPr lang="en-US" altLang="zh-CN" b="1">
                <a:latin typeface="Times New Roman" panose="02020603050405020304" pitchFamily="18" charset="0"/>
                <a:ea typeface="楷体_GB2312" pitchFamily="49" charset="-122"/>
              </a:rPr>
              <a:t>kW</a:t>
            </a:r>
            <a:r>
              <a:rPr lang="zh-CN" altLang="en-US" b="1">
                <a:latin typeface="Times New Roman" panose="02020603050405020304" pitchFamily="18" charset="0"/>
                <a:ea typeface="楷体_GB2312" pitchFamily="49" charset="-122"/>
              </a:rPr>
              <a:t>为单位）为：</a:t>
            </a:r>
          </a:p>
        </p:txBody>
      </p:sp>
      <p:graphicFrame>
        <p:nvGraphicFramePr>
          <p:cNvPr id="299012" name="Object 4">
            <a:extLst>
              <a:ext uri="{FF2B5EF4-FFF2-40B4-BE49-F238E27FC236}">
                <a16:creationId xmlns:a16="http://schemas.microsoft.com/office/drawing/2014/main" id="{4B976971-E4F7-47C4-8577-D44B88DB0421}"/>
              </a:ext>
            </a:extLst>
          </p:cNvPr>
          <p:cNvGraphicFramePr>
            <a:graphicFrameLocks noChangeAspect="1"/>
          </p:cNvGraphicFramePr>
          <p:nvPr/>
        </p:nvGraphicFramePr>
        <p:xfrm>
          <a:off x="1692275" y="2565400"/>
          <a:ext cx="2447925" cy="823913"/>
        </p:xfrm>
        <a:graphic>
          <a:graphicData uri="http://schemas.openxmlformats.org/presentationml/2006/ole">
            <mc:AlternateContent xmlns:mc="http://schemas.openxmlformats.org/markup-compatibility/2006">
              <mc:Choice xmlns:v="urn:schemas-microsoft-com:vml" Requires="v">
                <p:oleObj spid="_x0000_s299017" r:id="rId3" imgW="1244600" imgH="419100" progId="Equation.3">
                  <p:embed/>
                </p:oleObj>
              </mc:Choice>
              <mc:Fallback>
                <p:oleObj r:id="rId3" imgW="1244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565400"/>
                        <a:ext cx="244792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3" name="Rectangle 5">
            <a:extLst>
              <a:ext uri="{FF2B5EF4-FFF2-40B4-BE49-F238E27FC236}">
                <a16:creationId xmlns:a16="http://schemas.microsoft.com/office/drawing/2014/main" id="{57EDDD39-075E-425B-A2A0-92D02310817A}"/>
              </a:ext>
            </a:extLst>
          </p:cNvPr>
          <p:cNvSpPr>
            <a:spLocks noChangeArrowheads="1"/>
          </p:cNvSpPr>
          <p:nvPr/>
        </p:nvSpPr>
        <p:spPr bwMode="auto">
          <a:xfrm>
            <a:off x="250825" y="3357563"/>
            <a:ext cx="673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或以引起电子绕圈的磁场</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（以</a:t>
            </a:r>
            <a:r>
              <a:rPr lang="en-US" altLang="zh-CN" b="1">
                <a:latin typeface="Times New Roman" panose="02020603050405020304" pitchFamily="18" charset="0"/>
                <a:ea typeface="楷体_GB2312" pitchFamily="49" charset="-122"/>
              </a:rPr>
              <a:t>T</a:t>
            </a:r>
            <a:r>
              <a:rPr lang="zh-CN" altLang="en-US" b="1">
                <a:latin typeface="Times New Roman" panose="02020603050405020304" pitchFamily="18" charset="0"/>
                <a:ea typeface="楷体_GB2312" pitchFamily="49" charset="-122"/>
              </a:rPr>
              <a:t>为单位）表达：</a:t>
            </a:r>
          </a:p>
        </p:txBody>
      </p:sp>
      <p:graphicFrame>
        <p:nvGraphicFramePr>
          <p:cNvPr id="299015" name="Object 7">
            <a:extLst>
              <a:ext uri="{FF2B5EF4-FFF2-40B4-BE49-F238E27FC236}">
                <a16:creationId xmlns:a16="http://schemas.microsoft.com/office/drawing/2014/main" id="{4B09E6F0-7E4C-406C-8284-7E3B4523852A}"/>
              </a:ext>
            </a:extLst>
          </p:cNvPr>
          <p:cNvGraphicFramePr>
            <a:graphicFrameLocks noChangeAspect="1"/>
          </p:cNvGraphicFramePr>
          <p:nvPr/>
        </p:nvGraphicFramePr>
        <p:xfrm>
          <a:off x="1692275" y="3860800"/>
          <a:ext cx="2667000" cy="458788"/>
        </p:xfrm>
        <a:graphic>
          <a:graphicData uri="http://schemas.openxmlformats.org/presentationml/2006/ole">
            <mc:AlternateContent xmlns:mc="http://schemas.openxmlformats.org/markup-compatibility/2006">
              <mc:Choice xmlns:v="urn:schemas-microsoft-com:vml" Requires="v">
                <p:oleObj spid="_x0000_s299018" r:id="rId5" imgW="1320800" imgH="228600" progId="Equation.3">
                  <p:embed/>
                </p:oleObj>
              </mc:Choice>
              <mc:Fallback>
                <p:oleObj r:id="rId5" imgW="1320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860800"/>
                        <a:ext cx="26670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6" name="Rectangle 8">
            <a:extLst>
              <a:ext uri="{FF2B5EF4-FFF2-40B4-BE49-F238E27FC236}">
                <a16:creationId xmlns:a16="http://schemas.microsoft.com/office/drawing/2014/main" id="{1210E427-4325-4B25-8F89-83B76378D0AF}"/>
              </a:ext>
            </a:extLst>
          </p:cNvPr>
          <p:cNvSpPr>
            <a:spLocks noChangeArrowheads="1"/>
          </p:cNvSpPr>
          <p:nvPr/>
        </p:nvSpPr>
        <p:spPr bwMode="auto">
          <a:xfrm>
            <a:off x="250825" y="4292600"/>
            <a:ext cx="86423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例如，</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GeV</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B</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T</a:t>
            </a:r>
            <a:r>
              <a:rPr lang="zh-CN" altLang="en-US" b="1">
                <a:latin typeface="Times New Roman" panose="02020603050405020304" pitchFamily="18" charset="0"/>
                <a:ea typeface="楷体_GB2312" pitchFamily="49" charset="-122"/>
              </a:rPr>
              <a:t>（相当于</a:t>
            </a:r>
            <a:r>
              <a:rPr lang="en-US" altLang="zh-CN" b="1" i="1">
                <a:latin typeface="Times New Roman" panose="02020603050405020304" pitchFamily="18" charset="0"/>
                <a:ea typeface="楷体_GB2312" pitchFamily="49" charset="-122"/>
              </a:rPr>
              <a:t>R</a:t>
            </a:r>
            <a:r>
              <a:rPr lang="en-US" altLang="zh-CN" b="1">
                <a:latin typeface="Times New Roman" panose="02020603050405020304" pitchFamily="18" charset="0"/>
                <a:ea typeface="楷体_GB2312" pitchFamily="49" charset="-122"/>
              </a:rPr>
              <a:t>=3.33</a:t>
            </a:r>
            <a:r>
              <a:rPr lang="en-US" altLang="zh-CN" b="1" i="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I</a:t>
            </a:r>
            <a:r>
              <a:rPr lang="en-US" altLang="zh-CN" b="1">
                <a:latin typeface="Times New Roman" panose="02020603050405020304" pitchFamily="18" charset="0"/>
                <a:ea typeface="楷体_GB2312" pitchFamily="49" charset="-122"/>
              </a:rPr>
              <a:t>=0.5</a:t>
            </a:r>
            <a:r>
              <a:rPr lang="en-US" altLang="zh-CN" b="1" i="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时，</a:t>
            </a:r>
            <a:r>
              <a:rPr lang="en-US" altLang="zh-CN" b="1" i="1">
                <a:latin typeface="Times New Roman" panose="02020603050405020304" pitchFamily="18" charset="0"/>
                <a:ea typeface="楷体_GB2312" pitchFamily="49" charset="-122"/>
              </a:rPr>
              <a:t>P</a:t>
            </a:r>
            <a:r>
              <a:rPr lang="en-US" altLang="zh-CN" b="1">
                <a:latin typeface="Times New Roman" panose="02020603050405020304" pitchFamily="18" charset="0"/>
                <a:ea typeface="楷体_GB2312" pitchFamily="49" charset="-122"/>
              </a:rPr>
              <a:t>=13.3</a:t>
            </a:r>
            <a:r>
              <a:rPr lang="en-US" altLang="zh-CN" b="1" i="1">
                <a:latin typeface="Times New Roman" panose="02020603050405020304" pitchFamily="18" charset="0"/>
                <a:ea typeface="楷体_GB2312" pitchFamily="49" charset="-122"/>
              </a:rPr>
              <a:t>kW</a:t>
            </a:r>
            <a:r>
              <a:rPr lang="zh-CN" altLang="en-US" b="1">
                <a:latin typeface="Times New Roman" panose="02020603050405020304" pitchFamily="18" charset="0"/>
                <a:ea typeface="楷体_GB2312" pitchFamily="49" charset="-122"/>
              </a:rPr>
              <a:t>。</a:t>
            </a:r>
          </a:p>
          <a:p>
            <a:pPr algn="just"/>
            <a:r>
              <a:rPr lang="zh-CN" altLang="en-US" b="1">
                <a:latin typeface="Times New Roman" panose="02020603050405020304" pitchFamily="18" charset="0"/>
                <a:ea typeface="楷体_GB2312" pitchFamily="49" charset="-122"/>
              </a:rPr>
              <a:t>     目前超大功率</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光管的一般特性是：电子流</a:t>
            </a:r>
            <a:r>
              <a:rPr lang="en-US" altLang="zh-CN" b="1">
                <a:latin typeface="Times New Roman" panose="02020603050405020304" pitchFamily="18" charset="0"/>
                <a:ea typeface="楷体_GB2312" pitchFamily="49" charset="-122"/>
              </a:rPr>
              <a:t>1000</a:t>
            </a:r>
            <a:r>
              <a:rPr lang="en-US" altLang="zh-CN" b="1" i="1">
                <a:latin typeface="Times New Roman" panose="02020603050405020304" pitchFamily="18" charset="0"/>
                <a:ea typeface="楷体_GB2312" pitchFamily="49" charset="-122"/>
              </a:rPr>
              <a:t>mA</a:t>
            </a:r>
            <a:r>
              <a:rPr lang="zh-CN" altLang="en-US" b="1">
                <a:latin typeface="Times New Roman" panose="02020603050405020304" pitchFamily="18" charset="0"/>
                <a:ea typeface="楷体_GB2312" pitchFamily="49" charset="-122"/>
              </a:rPr>
              <a:t>，高压</a:t>
            </a:r>
            <a:r>
              <a:rPr lang="en-US" altLang="zh-CN" b="1">
                <a:latin typeface="Times New Roman" panose="02020603050405020304" pitchFamily="18" charset="0"/>
                <a:ea typeface="楷体_GB2312" pitchFamily="49" charset="-122"/>
              </a:rPr>
              <a:t>50</a:t>
            </a:r>
            <a:r>
              <a:rPr lang="en-US" altLang="zh-CN" b="1" i="1">
                <a:latin typeface="Times New Roman" panose="02020603050405020304" pitchFamily="18" charset="0"/>
                <a:ea typeface="楷体_GB2312" pitchFamily="49" charset="-122"/>
              </a:rPr>
              <a:t>kV</a:t>
            </a:r>
            <a:r>
              <a:rPr lang="zh-CN" altLang="en-US" b="1">
                <a:latin typeface="Times New Roman" panose="02020603050405020304" pitchFamily="18" charset="0"/>
                <a:ea typeface="楷体_GB2312" pitchFamily="49" charset="-122"/>
              </a:rPr>
              <a:t>，电子束的功率为</a:t>
            </a:r>
            <a:r>
              <a:rPr lang="en-US" altLang="zh-CN" b="1">
                <a:latin typeface="Times New Roman" panose="02020603050405020304" pitchFamily="18" charset="0"/>
                <a:ea typeface="楷体_GB2312" pitchFamily="49" charset="-122"/>
              </a:rPr>
              <a:t>50</a:t>
            </a:r>
            <a:r>
              <a:rPr lang="en-US" altLang="zh-CN" b="1" i="1">
                <a:latin typeface="Times New Roman" panose="02020603050405020304" pitchFamily="18" charset="0"/>
                <a:ea typeface="楷体_GB2312" pitchFamily="49" charset="-122"/>
              </a:rPr>
              <a:t>kW</a:t>
            </a:r>
            <a:r>
              <a:rPr lang="zh-CN" altLang="en-US" b="1">
                <a:latin typeface="Times New Roman" panose="02020603050405020304" pitchFamily="18" charset="0"/>
                <a:ea typeface="楷体_GB2312" pitchFamily="49" charset="-122"/>
              </a:rPr>
              <a:t>，但在靶上（转动的铜靶）只能产生</a:t>
            </a:r>
            <a:r>
              <a:rPr lang="en-US" altLang="zh-CN" b="1" i="1">
                <a:latin typeface="Times New Roman" panose="02020603050405020304" pitchFamily="18" charset="0"/>
                <a:ea typeface="楷体_GB2312" pitchFamily="49" charset="-122"/>
              </a:rPr>
              <a:t>P</a:t>
            </a:r>
            <a:r>
              <a:rPr lang="en-US" altLang="zh-CN" b="1">
                <a:latin typeface="Times New Roman" panose="02020603050405020304" pitchFamily="18" charset="0"/>
                <a:ea typeface="楷体_GB2312" pitchFamily="49" charset="-122"/>
              </a:rPr>
              <a:t>=10</a:t>
            </a:r>
            <a:r>
              <a:rPr lang="en-US" altLang="zh-CN" b="1" i="1">
                <a:latin typeface="Times New Roman" panose="02020603050405020304" pitchFamily="18" charset="0"/>
                <a:ea typeface="楷体_GB2312" pitchFamily="49" charset="-122"/>
              </a:rPr>
              <a:t>W</a:t>
            </a:r>
            <a:r>
              <a:rPr lang="zh-CN" altLang="en-US" b="1">
                <a:latin typeface="Times New Roman" panose="02020603050405020304" pitchFamily="18" charset="0"/>
                <a:ea typeface="楷体_GB2312" pitchFamily="49" charset="-122"/>
              </a:rPr>
              <a:t>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射线。它比上面算出的同步辐射的功率小了四个量级，而</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GeV</a:t>
            </a:r>
            <a:r>
              <a:rPr lang="zh-CN" altLang="en-US" b="1">
                <a:latin typeface="Times New Roman" panose="02020603050405020304" pitchFamily="18" charset="0"/>
                <a:ea typeface="楷体_GB2312" pitchFamily="49" charset="-122"/>
              </a:rPr>
              <a:t>的同步加速器是比较普通的。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a:extLst>
              <a:ext uri="{FF2B5EF4-FFF2-40B4-BE49-F238E27FC236}">
                <a16:creationId xmlns:a16="http://schemas.microsoft.com/office/drawing/2014/main" id="{DE8C31FE-FE0E-4F56-B2E3-79887846E468}"/>
              </a:ext>
            </a:extLst>
          </p:cNvPr>
          <p:cNvSpPr>
            <a:spLocks noChangeArrowheads="1"/>
          </p:cNvSpPr>
          <p:nvPr/>
        </p:nvSpPr>
        <p:spPr bwMode="auto">
          <a:xfrm>
            <a:off x="684213" y="1341438"/>
            <a:ext cx="8064500"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虽然人们在实验室里使用阴极射线管已有</a:t>
            </a:r>
            <a:r>
              <a:rPr lang="en-US" altLang="zh-CN" b="1">
                <a:latin typeface="Times New Roman" panose="02020603050405020304" pitchFamily="18" charset="0"/>
                <a:ea typeface="楷体_GB2312" pitchFamily="49" charset="-122"/>
              </a:rPr>
              <a:t>30</a:t>
            </a:r>
            <a:r>
              <a:rPr lang="zh-CN" altLang="en-US" b="1">
                <a:latin typeface="Times New Roman" panose="02020603050405020304" pitchFamily="18" charset="0"/>
                <a:ea typeface="楷体_GB2312" pitchFamily="49" charset="-122"/>
              </a:rPr>
              <a:t>多年，但发现</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射线的却是伦琴。有证据表明，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射线早在十八世纪就被人产生过。克鲁克斯在</a:t>
            </a:r>
            <a:r>
              <a:rPr lang="en-US" altLang="zh-CN" b="1">
                <a:latin typeface="Times New Roman" panose="02020603050405020304" pitchFamily="18" charset="0"/>
                <a:ea typeface="楷体_GB2312" pitchFamily="49" charset="-122"/>
              </a:rPr>
              <a:t>1879</a:t>
            </a:r>
            <a:r>
              <a:rPr lang="zh-CN" altLang="en-US" b="1">
                <a:latin typeface="Times New Roman" panose="02020603050405020304" pitchFamily="18" charset="0"/>
                <a:ea typeface="楷体_GB2312" pitchFamily="49" charset="-122"/>
              </a:rPr>
              <a:t>年曾抱怨放在他的阴极射线管附近的照相底片出现了模糊阴影；</a:t>
            </a:r>
            <a:r>
              <a:rPr lang="en-US" altLang="zh-CN" b="1">
                <a:latin typeface="Times New Roman" panose="02020603050405020304" pitchFamily="18" charset="0"/>
                <a:ea typeface="楷体_GB2312" pitchFamily="49" charset="-122"/>
              </a:rPr>
              <a:t>1890</a:t>
            </a:r>
            <a:r>
              <a:rPr lang="zh-CN" altLang="en-US" b="1">
                <a:latin typeface="Times New Roman" panose="02020603050405020304" pitchFamily="18" charset="0"/>
                <a:ea typeface="楷体_GB2312" pitchFamily="49" charset="-122"/>
              </a:rPr>
              <a:t>年，古德斯比德（</a:t>
            </a:r>
            <a:r>
              <a:rPr lang="en-US" altLang="zh-CN" b="1">
                <a:latin typeface="Times New Roman" panose="02020603050405020304" pitchFamily="18" charset="0"/>
                <a:ea typeface="楷体_GB2312" pitchFamily="49" charset="-122"/>
              </a:rPr>
              <a:t>A.W.Doodspeed</a:t>
            </a:r>
            <a:r>
              <a:rPr lang="zh-CN" altLang="en-US" b="1">
                <a:latin typeface="Times New Roman" panose="02020603050405020304" pitchFamily="18" charset="0"/>
                <a:ea typeface="楷体_GB2312" pitchFamily="49" charset="-122"/>
              </a:rPr>
              <a:t>）和詹宁斯（</a:t>
            </a:r>
            <a:r>
              <a:rPr lang="en-US" altLang="zh-CN" b="1">
                <a:latin typeface="Times New Roman" panose="02020603050405020304" pitchFamily="18" charset="0"/>
                <a:ea typeface="楷体_GB2312" pitchFamily="49" charset="-122"/>
              </a:rPr>
              <a:t>W.W.Jennings</a:t>
            </a:r>
            <a:r>
              <a:rPr lang="zh-CN" altLang="en-US" b="1">
                <a:latin typeface="Times New Roman" panose="02020603050405020304" pitchFamily="18" charset="0"/>
                <a:ea typeface="楷体_GB2312" pitchFamily="49" charset="-122"/>
              </a:rPr>
              <a:t>）在演示阴极射线管后注意到照相底片特别地发黑。但他们都是“当真理碰到鼻尖上的时候还是没有得到真理”的人。</a:t>
            </a:r>
          </a:p>
          <a:p>
            <a:pPr algn="just" eaLnBrk="0" hangingPunct="0"/>
            <a:r>
              <a:rPr lang="zh-CN" altLang="en-US" b="1">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X</a:t>
            </a:r>
            <a:r>
              <a:rPr lang="zh-CN" altLang="en-US" b="1">
                <a:solidFill>
                  <a:schemeClr val="hlink"/>
                </a:solidFill>
                <a:latin typeface="Times New Roman" panose="02020603050405020304" pitchFamily="18" charset="0"/>
                <a:ea typeface="楷体_GB2312" pitchFamily="49" charset="-122"/>
              </a:rPr>
              <a:t>射线的发现，开始了物理学的新时期；它与随后两年宣布的放射性及电子的发现一起，揭开了近代物理的序幕。</a:t>
            </a:r>
          </a:p>
        </p:txBody>
      </p:sp>
      <p:sp>
        <p:nvSpPr>
          <p:cNvPr id="260100" name="Rectangle 4">
            <a:extLst>
              <a:ext uri="{FF2B5EF4-FFF2-40B4-BE49-F238E27FC236}">
                <a16:creationId xmlns:a16="http://schemas.microsoft.com/office/drawing/2014/main" id="{BF3B2A85-9F0D-41D4-B839-004DA7AF64C6}"/>
              </a:ext>
            </a:extLst>
          </p:cNvPr>
          <p:cNvSpPr>
            <a:spLocks noChangeArrowheads="1"/>
          </p:cNvSpPr>
          <p:nvPr/>
        </p:nvSpPr>
        <p:spPr bwMode="auto">
          <a:xfrm>
            <a:off x="0" y="30480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a:latin typeface="Times New Roman" panose="02020603050405020304" pitchFamily="18" charset="0"/>
                <a:ea typeface="楷体_GB2312" pitchFamily="49"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5" name="Picture 3" descr="246">
            <a:extLst>
              <a:ext uri="{FF2B5EF4-FFF2-40B4-BE49-F238E27FC236}">
                <a16:creationId xmlns:a16="http://schemas.microsoft.com/office/drawing/2014/main" id="{BA59B30D-0EBC-4B38-AACD-F8ECB9934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082925"/>
            <a:ext cx="7872413" cy="3775075"/>
          </a:xfrm>
          <a:prstGeom prst="rect">
            <a:avLst/>
          </a:prstGeom>
          <a:noFill/>
          <a:extLst>
            <a:ext uri="{909E8E84-426E-40DD-AFC4-6F175D3DCCD1}">
              <a14:hiddenFill xmlns:a14="http://schemas.microsoft.com/office/drawing/2010/main">
                <a:solidFill>
                  <a:srgbClr val="FFFFFF"/>
                </a:solidFill>
              </a14:hiddenFill>
            </a:ext>
          </a:extLst>
        </p:spPr>
      </p:pic>
      <p:sp>
        <p:nvSpPr>
          <p:cNvPr id="300034" name="Rectangle 2">
            <a:extLst>
              <a:ext uri="{FF2B5EF4-FFF2-40B4-BE49-F238E27FC236}">
                <a16:creationId xmlns:a16="http://schemas.microsoft.com/office/drawing/2014/main" id="{2008643F-FF99-4C05-851F-84BA4B8C5648}"/>
              </a:ext>
            </a:extLst>
          </p:cNvPr>
          <p:cNvSpPr>
            <a:spLocks noChangeArrowheads="1"/>
          </p:cNvSpPr>
          <p:nvPr/>
        </p:nvSpPr>
        <p:spPr bwMode="auto">
          <a:xfrm>
            <a:off x="395288" y="1196975"/>
            <a:ext cx="8497887"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solidFill>
                  <a:schemeClr val="folHlink"/>
                </a:solidFill>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②同步辐射的能谱宽。</a:t>
            </a:r>
            <a:r>
              <a:rPr lang="zh-CN" altLang="en-US" b="1">
                <a:latin typeface="Times New Roman" panose="02020603050405020304" pitchFamily="18" charset="0"/>
                <a:ea typeface="楷体_GB2312" pitchFamily="49" charset="-122"/>
              </a:rPr>
              <a:t>实际上同步辐射的能谱随电子能量的不同而是一个连续谱，由此得到的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射线的波长连续可调，最短波长取决于电子的能量。与此不同，</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射线管发出的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射线的强度主要集中在靶材料所对应的特征辐射附近，比较单一。例如，利用铜靶时，</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射线强度主要集中在</a:t>
            </a:r>
            <a:r>
              <a:rPr lang="en-US" altLang="zh-CN" b="1">
                <a:latin typeface="Times New Roman" panose="02020603050405020304" pitchFamily="18" charset="0"/>
                <a:ea typeface="楷体_GB2312" pitchFamily="49" charset="-122"/>
              </a:rPr>
              <a:t>1.5 Å</a:t>
            </a:r>
            <a:r>
              <a:rPr lang="zh-CN" altLang="en-US" b="1">
                <a:latin typeface="Times New Roman" panose="02020603050405020304" pitchFamily="18" charset="0"/>
                <a:ea typeface="楷体_GB2312" pitchFamily="49" charset="-122"/>
              </a:rPr>
              <a:t>附近。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59" name="Picture 3" descr="247">
            <a:extLst>
              <a:ext uri="{FF2B5EF4-FFF2-40B4-BE49-F238E27FC236}">
                <a16:creationId xmlns:a16="http://schemas.microsoft.com/office/drawing/2014/main" id="{EA1F5C76-AE2E-413D-82D3-D7293AC5A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4850"/>
            <a:ext cx="9144000" cy="3613150"/>
          </a:xfrm>
          <a:prstGeom prst="rect">
            <a:avLst/>
          </a:prstGeom>
          <a:noFill/>
          <a:extLst>
            <a:ext uri="{909E8E84-426E-40DD-AFC4-6F175D3DCCD1}">
              <a14:hiddenFill xmlns:a14="http://schemas.microsoft.com/office/drawing/2010/main">
                <a:solidFill>
                  <a:srgbClr val="FFFFFF"/>
                </a:solidFill>
              </a14:hiddenFill>
            </a:ext>
          </a:extLst>
        </p:spPr>
      </p:pic>
      <p:sp>
        <p:nvSpPr>
          <p:cNvPr id="301058" name="Rectangle 2">
            <a:extLst>
              <a:ext uri="{FF2B5EF4-FFF2-40B4-BE49-F238E27FC236}">
                <a16:creationId xmlns:a16="http://schemas.microsoft.com/office/drawing/2014/main" id="{6E778B60-4F8D-45D9-AAE7-D82917D24564}"/>
              </a:ext>
            </a:extLst>
          </p:cNvPr>
          <p:cNvSpPr>
            <a:spLocks noChangeArrowheads="1"/>
          </p:cNvSpPr>
          <p:nvPr/>
        </p:nvSpPr>
        <p:spPr bwMode="auto">
          <a:xfrm>
            <a:off x="323850" y="1268413"/>
            <a:ext cx="8569325"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a:solidFill>
                  <a:schemeClr val="folHlink"/>
                </a:solidFill>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③同步辐射的方向性好。</a:t>
            </a:r>
            <a:r>
              <a:rPr lang="zh-CN" altLang="en-US" b="1">
                <a:latin typeface="Times New Roman" panose="02020603050405020304" pitchFamily="18" charset="0"/>
                <a:ea typeface="楷体_GB2312" pitchFamily="49" charset="-122"/>
              </a:rPr>
              <a:t>同步辐射的角分布依赖于电子的速度，当电子的速度接近光速时，同步辐射几乎全都集中在电子运动的切线方向。例如，电子能量为</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GeV</a:t>
            </a:r>
            <a:r>
              <a:rPr lang="zh-CN" altLang="en-US" b="1">
                <a:latin typeface="Times New Roman" panose="02020603050405020304" pitchFamily="18" charset="0"/>
                <a:ea typeface="楷体_GB2312" pitchFamily="49" charset="-122"/>
              </a:rPr>
              <a:t>时，发散角</a:t>
            </a:r>
            <a:r>
              <a:rPr lang="en-US" altLang="zh-CN" b="1">
                <a:latin typeface="Times New Roman" panose="02020603050405020304" pitchFamily="18" charset="0"/>
                <a:ea typeface="楷体_GB2312" pitchFamily="49" charset="-122"/>
              </a:rPr>
              <a:t>θ=0.5</a:t>
            </a:r>
            <a:r>
              <a:rPr lang="zh-CN" altLang="en-US" b="1">
                <a:latin typeface="Times New Roman" panose="02020603050405020304" pitchFamily="18" charset="0"/>
                <a:ea typeface="楷体_GB2312" pitchFamily="49" charset="-122"/>
              </a:rPr>
              <a:t>毫弧度</a:t>
            </a:r>
            <a:r>
              <a:rPr lang="en-US" altLang="zh-CN" b="1">
                <a:latin typeface="Times New Roman" panose="02020603050405020304" pitchFamily="18" charset="0"/>
                <a:ea typeface="楷体_GB2312" pitchFamily="49" charset="-122"/>
              </a:rPr>
              <a:t>(mrad)</a:t>
            </a:r>
            <a:r>
              <a:rPr lang="zh-CN" altLang="en-US" b="1">
                <a:latin typeface="Times New Roman" panose="02020603050405020304" pitchFamily="18" charset="0"/>
                <a:ea typeface="楷体_GB2312" pitchFamily="49" charset="-122"/>
              </a:rPr>
              <a:t>，准直性极好，可与激光媲美。而</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光管产生的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射线的角分布，则是各向同性的。</a:t>
            </a:r>
            <a:r>
              <a:rPr lang="zh-CN" altLang="en-US" b="1">
                <a:latin typeface="Arial Unicode MS" pitchFamily="34" charset="-122"/>
                <a:ea typeface="楷体_GB2312" pitchFamily="49" charset="-122"/>
              </a:rPr>
              <a:t>     </a:t>
            </a:r>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248">
            <a:extLst>
              <a:ext uri="{FF2B5EF4-FFF2-40B4-BE49-F238E27FC236}">
                <a16:creationId xmlns:a16="http://schemas.microsoft.com/office/drawing/2014/main" id="{D758D58A-C9BD-47FE-B8E0-E565C72DC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60350"/>
            <a:ext cx="4167188" cy="6337300"/>
          </a:xfrm>
          <a:prstGeom prst="rect">
            <a:avLst/>
          </a:prstGeom>
          <a:noFill/>
          <a:extLst>
            <a:ext uri="{909E8E84-426E-40DD-AFC4-6F175D3DCCD1}">
              <a14:hiddenFill xmlns:a14="http://schemas.microsoft.com/office/drawing/2010/main">
                <a:solidFill>
                  <a:srgbClr val="FFFFFF"/>
                </a:solidFill>
              </a14:hiddenFill>
            </a:ext>
          </a:extLst>
        </p:spPr>
      </p:pic>
      <p:sp>
        <p:nvSpPr>
          <p:cNvPr id="302083" name="Rectangle 3">
            <a:extLst>
              <a:ext uri="{FF2B5EF4-FFF2-40B4-BE49-F238E27FC236}">
                <a16:creationId xmlns:a16="http://schemas.microsoft.com/office/drawing/2014/main" id="{08461835-D525-4759-812D-334311AC06E3}"/>
              </a:ext>
            </a:extLst>
          </p:cNvPr>
          <p:cNvSpPr>
            <a:spLocks noChangeArrowheads="1"/>
          </p:cNvSpPr>
          <p:nvPr/>
        </p:nvSpPr>
        <p:spPr bwMode="auto">
          <a:xfrm>
            <a:off x="468313" y="1412875"/>
            <a:ext cx="3887787"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a:solidFill>
                  <a:schemeClr val="folHlink"/>
                </a:solidFill>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④同步辐射具有特定的时间结构，可对许多现象作瞬时观察。</a:t>
            </a:r>
            <a:r>
              <a:rPr lang="zh-CN" altLang="en-US" b="1">
                <a:latin typeface="Times New Roman" panose="02020603050405020304" pitchFamily="18" charset="0"/>
                <a:ea typeface="楷体_GB2312" pitchFamily="49" charset="-122"/>
              </a:rPr>
              <a:t>而且，同步辐射是完全的平面偏振波，偏振面处于电子回旋轨道平面内。这些特性，都是普通</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光管所没有的。</a:t>
            </a:r>
          </a:p>
          <a:p>
            <a:pPr algn="l">
              <a:spcBef>
                <a:spcPct val="50000"/>
              </a:spcBef>
            </a:pPr>
            <a:r>
              <a:rPr lang="zh-CN" altLang="en-US" b="1">
                <a:latin typeface="Times New Roman" panose="02020603050405020304" pitchFamily="18" charset="0"/>
                <a:ea typeface="楷体_GB2312" pitchFamily="49" charset="-122"/>
              </a:rPr>
              <a:t>        由于同步辐射光源具有这些特性，所以在原子分子物理、材料科学、化学、生命科学、医学和微细加工等方面有广阔的应用前景。</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F6653EBA-31FF-4D55-9636-B0D53FC3612C}"/>
              </a:ext>
            </a:extLst>
          </p:cNvPr>
          <p:cNvSpPr>
            <a:spLocks noChangeArrowheads="1"/>
          </p:cNvSpPr>
          <p:nvPr/>
        </p:nvSpPr>
        <p:spPr bwMode="auto">
          <a:xfrm>
            <a:off x="1187450" y="333375"/>
            <a:ext cx="373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Times New Roman" panose="02020603050405020304" pitchFamily="18" charset="0"/>
                <a:ea typeface="楷体_GB2312" pitchFamily="49" charset="-122"/>
              </a:rPr>
              <a:t>§6.3 </a:t>
            </a:r>
            <a:r>
              <a:rPr lang="zh-CN" altLang="en-US" sz="3600" b="1">
                <a:solidFill>
                  <a:schemeClr val="hlink"/>
                </a:solidFill>
                <a:latin typeface="Times New Roman" panose="02020603050405020304" pitchFamily="18" charset="0"/>
                <a:ea typeface="楷体_GB2312" pitchFamily="49" charset="-122"/>
              </a:rPr>
              <a:t>康普顿散射 </a:t>
            </a:r>
          </a:p>
        </p:txBody>
      </p:sp>
      <p:sp>
        <p:nvSpPr>
          <p:cNvPr id="303107" name="Rectangle 3">
            <a:extLst>
              <a:ext uri="{FF2B5EF4-FFF2-40B4-BE49-F238E27FC236}">
                <a16:creationId xmlns:a16="http://schemas.microsoft.com/office/drawing/2014/main" id="{4D4F6A7E-27F2-4C50-8320-75FAADB86809}"/>
              </a:ext>
            </a:extLst>
          </p:cNvPr>
          <p:cNvSpPr>
            <a:spLocks noChangeArrowheads="1"/>
          </p:cNvSpPr>
          <p:nvPr/>
        </p:nvSpPr>
        <p:spPr bwMode="auto">
          <a:xfrm>
            <a:off x="611188" y="1341438"/>
            <a:ext cx="792162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1923</a:t>
            </a:r>
            <a:r>
              <a:rPr lang="zh-CN" altLang="en-US" b="1">
                <a:latin typeface="Times New Roman" panose="02020603050405020304" pitchFamily="18" charset="0"/>
                <a:ea typeface="楷体_GB2312" pitchFamily="49" charset="-122"/>
              </a:rPr>
              <a:t>年，美国物理学家康普顿（</a:t>
            </a:r>
            <a:r>
              <a:rPr lang="en-US" altLang="zh-CN" b="1">
                <a:latin typeface="Times New Roman" panose="02020603050405020304" pitchFamily="18" charset="0"/>
                <a:ea typeface="楷体_GB2312" pitchFamily="49" charset="-122"/>
              </a:rPr>
              <a:t>A.H.Compton 1892~1962</a:t>
            </a:r>
            <a:r>
              <a:rPr lang="zh-CN" altLang="en-US" b="1">
                <a:latin typeface="Times New Roman" panose="02020603050405020304" pitchFamily="18" charset="0"/>
                <a:ea typeface="楷体_GB2312" pitchFamily="49" charset="-122"/>
              </a:rPr>
              <a:t>）在研究</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射线与物质散射的实验里，证明了</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粒子性。在这个实验里，起作用的不仅是光子的能量，而且还有它的动量，因此，它继爱因斯坦用光量子说解释光电效应（只涉及光子的能量）之后，对光的量子说作了进一步的肯定。它第一次从实验上证明了爱因斯坦在</a:t>
            </a:r>
            <a:r>
              <a:rPr lang="en-US" altLang="zh-CN" b="1">
                <a:latin typeface="Times New Roman" panose="02020603050405020304" pitchFamily="18" charset="0"/>
                <a:ea typeface="楷体_GB2312" pitchFamily="49" charset="-122"/>
              </a:rPr>
              <a:t>1917</a:t>
            </a:r>
            <a:r>
              <a:rPr lang="zh-CN" altLang="en-US" b="1">
                <a:latin typeface="Times New Roman" panose="02020603050405020304" pitchFamily="18" charset="0"/>
                <a:ea typeface="楷体_GB2312" pitchFamily="49" charset="-122"/>
              </a:rPr>
              <a:t>年提出的、关于光子具有动量的假设。如果说，在</a:t>
            </a:r>
            <a:r>
              <a:rPr lang="en-US" altLang="zh-CN" b="1">
                <a:latin typeface="Times New Roman" panose="02020603050405020304" pitchFamily="18" charset="0"/>
                <a:ea typeface="楷体_GB2312" pitchFamily="49" charset="-122"/>
              </a:rPr>
              <a:t>1905</a:t>
            </a:r>
            <a:r>
              <a:rPr lang="zh-CN" altLang="en-US" b="1">
                <a:latin typeface="Times New Roman" panose="02020603050405020304" pitchFamily="18" charset="0"/>
                <a:ea typeface="楷体_GB2312" pitchFamily="49" charset="-122"/>
              </a:rPr>
              <a:t>年爱因斯坦提出光量子说后还有不少人怀疑的话，那末，在康普顿散射的实验得到光量子说的圆满解释之后，怀疑光量子说的人就非常个别的了。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1" name="Picture 3" descr="8">
            <a:extLst>
              <a:ext uri="{FF2B5EF4-FFF2-40B4-BE49-F238E27FC236}">
                <a16:creationId xmlns:a16="http://schemas.microsoft.com/office/drawing/2014/main" id="{1BF4AFFC-B993-4917-93F8-A14C5D963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extLst>
            <a:ext uri="{909E8E84-426E-40DD-AFC4-6F175D3DCCD1}">
              <a14:hiddenFill xmlns:a14="http://schemas.microsoft.com/office/drawing/2010/main">
                <a:solidFill>
                  <a:srgbClr val="FFFFFF"/>
                </a:solidFill>
              </a14:hiddenFill>
            </a:ext>
          </a:extLst>
        </p:spPr>
      </p:pic>
      <p:sp>
        <p:nvSpPr>
          <p:cNvPr id="304130" name="Rectangle 2">
            <a:extLst>
              <a:ext uri="{FF2B5EF4-FFF2-40B4-BE49-F238E27FC236}">
                <a16:creationId xmlns:a16="http://schemas.microsoft.com/office/drawing/2014/main" id="{AC0AFD8D-AE10-4C44-AD3A-34164E33292C}"/>
              </a:ext>
            </a:extLst>
          </p:cNvPr>
          <p:cNvSpPr>
            <a:spLocks noChangeArrowheads="1"/>
          </p:cNvSpPr>
          <p:nvPr/>
        </p:nvSpPr>
        <p:spPr bwMode="auto">
          <a:xfrm>
            <a:off x="646113" y="1196975"/>
            <a:ext cx="8497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A. </a:t>
            </a:r>
            <a:r>
              <a:rPr lang="zh-CN" altLang="en-US" sz="2800" b="1">
                <a:solidFill>
                  <a:schemeClr val="folHlink"/>
                </a:solidFill>
                <a:latin typeface="Times New Roman" panose="02020603050405020304" pitchFamily="18" charset="0"/>
                <a:ea typeface="楷体_GB2312" pitchFamily="49" charset="-122"/>
              </a:rPr>
              <a:t>经典考虑</a:t>
            </a:r>
            <a:r>
              <a:rPr lang="zh-CN" altLang="en-US" sz="2800">
                <a:latin typeface="Times New Roman" panose="02020603050405020304" pitchFamily="18" charset="0"/>
                <a:ea typeface="楷体_GB2312" pitchFamily="49"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321D498B-1F8C-4F13-AED3-E0F220B9C5E1}"/>
              </a:ext>
            </a:extLst>
          </p:cNvPr>
          <p:cNvSpPr>
            <a:spLocks noChangeArrowheads="1"/>
          </p:cNvSpPr>
          <p:nvPr/>
        </p:nvSpPr>
        <p:spPr bwMode="auto">
          <a:xfrm>
            <a:off x="395288" y="1341438"/>
            <a:ext cx="4405312"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依照经典电磁理论，当电磁辐射通过物质时，被散射的辐射应与入射辐射具有相同的波长。这是因为，入射的电磁辐射（例如</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射线）使物质中原子的电子受到一个周期变化的作用力，迫使电子以入射波的频率振荡。振荡着的电子必然要在四面八方发射出电磁波，其频率与振荡频率相同（右图</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）。经典的电磁理论已为大量的宏观现象所证明，例如，蓝色的衣服在镜子里决不会看到是红色的。 </a:t>
            </a:r>
          </a:p>
        </p:txBody>
      </p:sp>
      <p:pic>
        <p:nvPicPr>
          <p:cNvPr id="305156" name="Picture 4" descr="7">
            <a:extLst>
              <a:ext uri="{FF2B5EF4-FFF2-40B4-BE49-F238E27FC236}">
                <a16:creationId xmlns:a16="http://schemas.microsoft.com/office/drawing/2014/main" id="{8DD32273-518E-4E99-9CC6-51EAFAA83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0"/>
            <a:ext cx="4662488"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74487047-1ED0-48A6-B3F3-11CB25CAB440}"/>
              </a:ext>
            </a:extLst>
          </p:cNvPr>
          <p:cNvSpPr>
            <a:spLocks noChangeArrowheads="1"/>
          </p:cNvSpPr>
          <p:nvPr/>
        </p:nvSpPr>
        <p:spPr bwMode="auto">
          <a:xfrm>
            <a:off x="323850" y="1341438"/>
            <a:ext cx="8424863"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但康普顿却在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射线与物质散射的实验里发现，在被散射的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射线中，除了与入射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射线具有相同波长的成分外，还有波长增长的部分出现。增长的数量随散射角</a:t>
            </a:r>
            <a:r>
              <a:rPr lang="en-US" altLang="zh-CN" b="1" i="1">
                <a:latin typeface="Times New Roman" panose="02020603050405020304" pitchFamily="18" charset="0"/>
                <a:ea typeface="楷体_GB2312" pitchFamily="49" charset="-122"/>
              </a:rPr>
              <a:t>θ</a:t>
            </a:r>
            <a:r>
              <a:rPr lang="zh-CN" altLang="en-US" b="1">
                <a:latin typeface="Times New Roman" panose="02020603050405020304" pitchFamily="18" charset="0"/>
                <a:ea typeface="楷体_GB2312" pitchFamily="49" charset="-122"/>
              </a:rPr>
              <a:t>的不同而有所不同。这是经典电磁理论无法理解的，而康普顿用量子说给予圆满的解释，因而被称为</a:t>
            </a:r>
            <a:r>
              <a:rPr lang="zh-CN" altLang="en-US" b="1">
                <a:solidFill>
                  <a:srgbClr val="CC0000"/>
                </a:solidFill>
                <a:latin typeface="Times New Roman" panose="02020603050405020304" pitchFamily="18" charset="0"/>
                <a:ea typeface="楷体_GB2312" pitchFamily="49" charset="-122"/>
              </a:rPr>
              <a:t>康普顿效应</a:t>
            </a:r>
            <a:r>
              <a:rPr lang="zh-CN" altLang="en-US" b="1">
                <a:latin typeface="Times New Roman" panose="02020603050405020304" pitchFamily="18" charset="0"/>
                <a:ea typeface="楷体_GB2312" pitchFamily="49" charset="-122"/>
              </a:rPr>
              <a:t>。</a:t>
            </a:r>
          </a:p>
          <a:p>
            <a:pPr algn="just"/>
            <a:endParaRPr lang="zh-CN" altLang="en-US" b="1">
              <a:latin typeface="Times New Roman" panose="02020603050405020304" pitchFamily="18" charset="0"/>
              <a:ea typeface="楷体_GB2312" pitchFamily="49" charset="-122"/>
            </a:endParaRPr>
          </a:p>
          <a:p>
            <a:pPr algn="just"/>
            <a:r>
              <a:rPr lang="en-US" altLang="zh-CN" sz="2800" b="1">
                <a:solidFill>
                  <a:schemeClr val="folHlink"/>
                </a:solidFill>
                <a:latin typeface="Times New Roman" panose="02020603050405020304" pitchFamily="18" charset="0"/>
                <a:ea typeface="楷体_GB2312" pitchFamily="49" charset="-122"/>
              </a:rPr>
              <a:t>    B. </a:t>
            </a:r>
            <a:r>
              <a:rPr lang="zh-CN" altLang="en-US" sz="2800" b="1">
                <a:solidFill>
                  <a:schemeClr val="folHlink"/>
                </a:solidFill>
                <a:latin typeface="Times New Roman" panose="02020603050405020304" pitchFamily="18" charset="0"/>
                <a:ea typeface="楷体_GB2312" pitchFamily="49" charset="-122"/>
              </a:rPr>
              <a:t>量子解释</a:t>
            </a:r>
          </a:p>
          <a:p>
            <a:pPr algn="just"/>
            <a:r>
              <a:rPr lang="zh-CN" altLang="en-US" b="1">
                <a:latin typeface="Times New Roman" panose="02020603050405020304" pitchFamily="18" charset="0"/>
                <a:ea typeface="楷体_GB2312" pitchFamily="49" charset="-122"/>
              </a:rPr>
              <a:t> </a:t>
            </a:r>
          </a:p>
          <a:p>
            <a:pPr algn="just"/>
            <a:r>
              <a:rPr lang="zh-CN" altLang="en-US" b="1">
                <a:latin typeface="Times New Roman" panose="02020603050405020304" pitchFamily="18" charset="0"/>
                <a:ea typeface="楷体_GB2312" pitchFamily="49" charset="-122"/>
              </a:rPr>
              <a:t>     康普顿把观察到的现象理解为光子与自由电子碰撞的结果。他首先假定：</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射线由光子组成，</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（或频率</a:t>
            </a:r>
            <a:r>
              <a:rPr lang="en-US" altLang="zh-CN" b="1" i="1">
                <a:latin typeface="Times New Roman" panose="02020603050405020304" pitchFamily="18" charset="0"/>
                <a:ea typeface="楷体_GB2312" pitchFamily="49" charset="-122"/>
              </a:rPr>
              <a:t>ν</a:t>
            </a:r>
            <a:r>
              <a:rPr lang="zh-CN" altLang="en-US" b="1">
                <a:latin typeface="Times New Roman" panose="02020603050405020304" pitchFamily="18" charset="0"/>
                <a:ea typeface="楷体_GB2312" pitchFamily="49" charset="-122"/>
              </a:rPr>
              <a:t>）与光子的能量满足爱因斯坦在</a:t>
            </a:r>
            <a:r>
              <a:rPr lang="en-US" altLang="zh-CN" b="1">
                <a:latin typeface="Times New Roman" panose="02020603050405020304" pitchFamily="18" charset="0"/>
                <a:ea typeface="楷体_GB2312" pitchFamily="49" charset="-122"/>
              </a:rPr>
              <a:t>1905</a:t>
            </a:r>
            <a:r>
              <a:rPr lang="zh-CN" altLang="en-US" b="1">
                <a:latin typeface="Times New Roman" panose="02020603050405020304" pitchFamily="18" charset="0"/>
                <a:ea typeface="楷体_GB2312" pitchFamily="49" charset="-122"/>
              </a:rPr>
              <a:t>年提出的关系（</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hν</a:t>
            </a:r>
            <a:r>
              <a:rPr lang="zh-CN" altLang="en-US" b="1">
                <a:latin typeface="Times New Roman" panose="02020603050405020304" pitchFamily="18" charset="0"/>
                <a:ea typeface="楷体_GB2312" pitchFamily="49" charset="-122"/>
              </a:rPr>
              <a:t>），而与光子的动量满足爱因斯坦在</a:t>
            </a:r>
            <a:r>
              <a:rPr lang="en-US" altLang="zh-CN" b="1">
                <a:latin typeface="Times New Roman" panose="02020603050405020304" pitchFamily="18" charset="0"/>
                <a:ea typeface="楷体_GB2312" pitchFamily="49" charset="-122"/>
              </a:rPr>
              <a:t>1917</a:t>
            </a:r>
            <a:r>
              <a:rPr lang="zh-CN" altLang="en-US" b="1">
                <a:latin typeface="Times New Roman" panose="02020603050405020304" pitchFamily="18" charset="0"/>
                <a:ea typeface="楷体_GB2312" pitchFamily="49" charset="-122"/>
              </a:rPr>
              <a:t>年提出的假定（</a:t>
            </a:r>
            <a:r>
              <a:rPr lang="en-US" altLang="zh-CN" b="1" i="1">
                <a:latin typeface="Times New Roman" panose="02020603050405020304" pitchFamily="18" charset="0"/>
                <a:ea typeface="楷体_GB2312" pitchFamily="49" charset="-122"/>
              </a:rPr>
              <a:t>p</a:t>
            </a:r>
            <a:r>
              <a:rPr lang="en-US" altLang="zh-CN" b="1" i="1" baseline="-30000">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h/λ</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08" name="Group 8">
            <a:extLst>
              <a:ext uri="{FF2B5EF4-FFF2-40B4-BE49-F238E27FC236}">
                <a16:creationId xmlns:a16="http://schemas.microsoft.com/office/drawing/2014/main" id="{9EFA759E-5D5D-423B-A3E0-AA74A04684D8}"/>
              </a:ext>
            </a:extLst>
          </p:cNvPr>
          <p:cNvGrpSpPr>
            <a:grpSpLocks/>
          </p:cNvGrpSpPr>
          <p:nvPr/>
        </p:nvGrpSpPr>
        <p:grpSpPr bwMode="auto">
          <a:xfrm>
            <a:off x="323850" y="1341438"/>
            <a:ext cx="8569325" cy="4283075"/>
            <a:chOff x="204" y="845"/>
            <a:chExt cx="5398" cy="2698"/>
          </a:xfrm>
        </p:grpSpPr>
        <p:sp>
          <p:nvSpPr>
            <p:cNvPr id="307202" name="Rectangle 2">
              <a:extLst>
                <a:ext uri="{FF2B5EF4-FFF2-40B4-BE49-F238E27FC236}">
                  <a16:creationId xmlns:a16="http://schemas.microsoft.com/office/drawing/2014/main" id="{166AF1CA-1D1F-46B0-85A7-B8EDD0EE8DC3}"/>
                </a:ext>
              </a:extLst>
            </p:cNvPr>
            <p:cNvSpPr>
              <a:spLocks noChangeArrowheads="1"/>
            </p:cNvSpPr>
            <p:nvPr/>
          </p:nvSpPr>
          <p:spPr bwMode="auto">
            <a:xfrm>
              <a:off x="204" y="845"/>
              <a:ext cx="5398"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当波长为</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的光子与原子中质量为</a:t>
              </a:r>
              <a:r>
                <a:rPr lang="en-US" altLang="zh-CN" b="1" i="1">
                  <a:latin typeface="Times New Roman" panose="02020603050405020304" pitchFamily="18" charset="0"/>
                  <a:ea typeface="楷体_GB2312" pitchFamily="49" charset="-122"/>
                </a:rPr>
                <a:t>m</a:t>
              </a:r>
              <a:r>
                <a:rPr lang="en-US" altLang="zh-CN" b="1" baseline="-8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的、自由而静止的电子碰撞，碰撞后，在与入射方向成</a:t>
              </a:r>
              <a:r>
                <a:rPr lang="en-US" altLang="zh-CN" b="1" i="1">
                  <a:latin typeface="Times New Roman" panose="02020603050405020304" pitchFamily="18" charset="0"/>
                  <a:ea typeface="楷体_GB2312" pitchFamily="49" charset="-122"/>
                </a:rPr>
                <a:t>θ</a:t>
              </a:r>
              <a:r>
                <a:rPr lang="zh-CN" altLang="en-US" b="1">
                  <a:latin typeface="Times New Roman" panose="02020603050405020304" pitchFamily="18" charset="0"/>
                  <a:ea typeface="楷体_GB2312" pitchFamily="49" charset="-122"/>
                </a:rPr>
                <a:t>角的方向测到波长为的</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散射波；电子在碰撞中受到反冲，它以能量</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在入射波的方向成</a:t>
              </a:r>
              <a:r>
                <a:rPr lang="en-US" altLang="zh-CN" b="1" i="1">
                  <a:latin typeface="Times New Roman" panose="02020603050405020304" pitchFamily="18" charset="0"/>
                  <a:ea typeface="楷体_GB2312" pitchFamily="49" charset="-122"/>
                </a:rPr>
                <a:t>φ</a:t>
              </a:r>
              <a:r>
                <a:rPr lang="zh-CN" altLang="en-US" b="1">
                  <a:latin typeface="Times New Roman" panose="02020603050405020304" pitchFamily="18" charset="0"/>
                  <a:ea typeface="楷体_GB2312" pitchFamily="49" charset="-122"/>
                </a:rPr>
                <a:t>角的方向上射出（见前图</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）。按体系的能量和动量守恒，即有：</a:t>
              </a:r>
            </a:p>
          </p:txBody>
        </p:sp>
        <p:graphicFrame>
          <p:nvGraphicFramePr>
            <p:cNvPr id="307204" name="Object 4">
              <a:extLst>
                <a:ext uri="{FF2B5EF4-FFF2-40B4-BE49-F238E27FC236}">
                  <a16:creationId xmlns:a16="http://schemas.microsoft.com/office/drawing/2014/main" id="{B5FB4CDB-94E1-47C3-A6AD-49007D5E287D}"/>
                </a:ext>
              </a:extLst>
            </p:cNvPr>
            <p:cNvGraphicFramePr>
              <a:graphicFrameLocks noChangeAspect="1"/>
            </p:cNvGraphicFramePr>
            <p:nvPr/>
          </p:nvGraphicFramePr>
          <p:xfrm>
            <a:off x="1247" y="1933"/>
            <a:ext cx="2767" cy="737"/>
          </p:xfrm>
          <a:graphic>
            <a:graphicData uri="http://schemas.openxmlformats.org/presentationml/2006/ole">
              <mc:AlternateContent xmlns:mc="http://schemas.openxmlformats.org/markup-compatibility/2006">
                <mc:Choice xmlns:v="urn:schemas-microsoft-com:vml" Requires="v">
                  <p:oleObj spid="_x0000_s307209" r:id="rId3" imgW="1892300" imgH="508000" progId="Equation.3">
                    <p:embed/>
                  </p:oleObj>
                </mc:Choice>
                <mc:Fallback>
                  <p:oleObj r:id="rId3" imgW="18923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1933"/>
                          <a:ext cx="2767" cy="737"/>
                        </a:xfrm>
                        <a:prstGeom prst="rect">
                          <a:avLst/>
                        </a:prstGeom>
                        <a:solidFill>
                          <a:srgbClr val="CCFFFF"/>
                        </a:solidFill>
                      </p:spPr>
                    </p:pic>
                  </p:oleObj>
                </mc:Fallback>
              </mc:AlternateContent>
            </a:graphicData>
          </a:graphic>
        </p:graphicFrame>
        <p:sp>
          <p:nvSpPr>
            <p:cNvPr id="307205" name="Rectangle 5">
              <a:extLst>
                <a:ext uri="{FF2B5EF4-FFF2-40B4-BE49-F238E27FC236}">
                  <a16:creationId xmlns:a16="http://schemas.microsoft.com/office/drawing/2014/main" id="{27F9946E-D425-49CA-A4A1-CAE296C00DE7}"/>
                </a:ext>
              </a:extLst>
            </p:cNvPr>
            <p:cNvSpPr>
              <a:spLocks noChangeArrowheads="1"/>
            </p:cNvSpPr>
            <p:nvPr/>
          </p:nvSpPr>
          <p:spPr bwMode="auto">
            <a:xfrm>
              <a:off x="204" y="2795"/>
              <a:ext cx="539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式中 </a:t>
              </a:r>
              <a:r>
                <a:rPr lang="en-US" altLang="zh-CN" b="1" i="1">
                  <a:latin typeface="Times New Roman" panose="02020603050405020304" pitchFamily="18" charset="0"/>
                  <a:ea typeface="楷体_GB2312" pitchFamily="49" charset="-122"/>
                </a:rPr>
                <a:t>E </a:t>
              </a:r>
              <a:r>
                <a:rPr lang="zh-CN" altLang="en-US" b="1">
                  <a:latin typeface="Times New Roman" panose="02020603050405020304" pitchFamily="18" charset="0"/>
                  <a:ea typeface="楷体_GB2312" pitchFamily="49" charset="-122"/>
                </a:rPr>
                <a:t>和 </a:t>
              </a:r>
              <a:r>
                <a:rPr lang="en-US" altLang="zh-CN" b="1" i="1">
                  <a:latin typeface="Times New Roman" panose="02020603050405020304" pitchFamily="18" charset="0"/>
                  <a:ea typeface="楷体_GB2312" pitchFamily="49" charset="-122"/>
                </a:rPr>
                <a:t>p </a:t>
              </a:r>
              <a:r>
                <a:rPr lang="zh-CN" altLang="en-US" b="1">
                  <a:latin typeface="Times New Roman" panose="02020603050405020304" pitchFamily="18" charset="0"/>
                  <a:ea typeface="楷体_GB2312" pitchFamily="49" charset="-122"/>
                </a:rPr>
                <a:t>分别是反冲电子的能量和动量，</a:t>
              </a:r>
              <a:r>
                <a:rPr lang="en-US" altLang="zh-CN" b="1" i="1">
                  <a:latin typeface="Times New Roman" panose="02020603050405020304" pitchFamily="18" charset="0"/>
                  <a:ea typeface="楷体_GB2312" pitchFamily="49" charset="-122"/>
                </a:rPr>
                <a:t>E</a:t>
              </a:r>
              <a:r>
                <a:rPr lang="en-US" altLang="zh-CN" b="1" baseline="-8000">
                  <a:latin typeface="Times New Roman" panose="02020603050405020304" pitchFamily="18" charset="0"/>
                  <a:ea typeface="楷体_GB2312" pitchFamily="49" charset="-122"/>
                </a:rPr>
                <a:t>0</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baseline="-8000">
                  <a:latin typeface="Times New Roman" panose="02020603050405020304" pitchFamily="18" charset="0"/>
                  <a:ea typeface="楷体_GB2312" pitchFamily="49" charset="-122"/>
                </a:rPr>
                <a:t>0</a:t>
              </a:r>
              <a:r>
                <a:rPr lang="en-US" altLang="zh-CN" b="1" i="1">
                  <a:latin typeface="Times New Roman" panose="02020603050405020304" pitchFamily="18" charset="0"/>
                  <a:ea typeface="楷体_GB2312" pitchFamily="49" charset="-122"/>
                </a:rPr>
                <a:t>c</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是电子的静止能量，                 及                    分别是光子碰撞前后的动量。 </a:t>
              </a:r>
            </a:p>
          </p:txBody>
        </p:sp>
        <p:graphicFrame>
          <p:nvGraphicFramePr>
            <p:cNvPr id="307206" name="Object 6">
              <a:extLst>
                <a:ext uri="{FF2B5EF4-FFF2-40B4-BE49-F238E27FC236}">
                  <a16:creationId xmlns:a16="http://schemas.microsoft.com/office/drawing/2014/main" id="{C9F48C14-6266-41BB-B6F3-51E92387C51B}"/>
                </a:ext>
              </a:extLst>
            </p:cNvPr>
            <p:cNvGraphicFramePr>
              <a:graphicFrameLocks noChangeAspect="1"/>
            </p:cNvGraphicFramePr>
            <p:nvPr/>
          </p:nvGraphicFramePr>
          <p:xfrm>
            <a:off x="1202" y="3022"/>
            <a:ext cx="816" cy="288"/>
          </p:xfrm>
          <a:graphic>
            <a:graphicData uri="http://schemas.openxmlformats.org/presentationml/2006/ole">
              <mc:AlternateContent xmlns:mc="http://schemas.openxmlformats.org/markup-compatibility/2006">
                <mc:Choice xmlns:v="urn:schemas-microsoft-com:vml" Requires="v">
                  <p:oleObj spid="_x0000_s307210" r:id="rId5" imgW="647700" imgH="228600" progId="Equation.3">
                    <p:embed/>
                  </p:oleObj>
                </mc:Choice>
                <mc:Fallback>
                  <p:oleObj r:id="rId5" imgW="6477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3022"/>
                          <a:ext cx="8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07" name="Object 7">
              <a:extLst>
                <a:ext uri="{FF2B5EF4-FFF2-40B4-BE49-F238E27FC236}">
                  <a16:creationId xmlns:a16="http://schemas.microsoft.com/office/drawing/2014/main" id="{0ABDD990-242D-49E7-9C61-743070DAC137}"/>
                </a:ext>
              </a:extLst>
            </p:cNvPr>
            <p:cNvGraphicFramePr>
              <a:graphicFrameLocks noChangeAspect="1"/>
            </p:cNvGraphicFramePr>
            <p:nvPr/>
          </p:nvGraphicFramePr>
          <p:xfrm>
            <a:off x="2245" y="3022"/>
            <a:ext cx="912" cy="291"/>
          </p:xfrm>
          <a:graphic>
            <a:graphicData uri="http://schemas.openxmlformats.org/presentationml/2006/ole">
              <mc:AlternateContent xmlns:mc="http://schemas.openxmlformats.org/markup-compatibility/2006">
                <mc:Choice xmlns:v="urn:schemas-microsoft-com:vml" Requires="v">
                  <p:oleObj spid="_x0000_s307211" r:id="rId7" imgW="711200" imgH="228600" progId="Equation.3">
                    <p:embed/>
                  </p:oleObj>
                </mc:Choice>
                <mc:Fallback>
                  <p:oleObj r:id="rId7" imgW="7112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3022"/>
                          <a:ext cx="912"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880A918C-B231-4BDB-AF74-33C059C4B94D}"/>
              </a:ext>
            </a:extLst>
          </p:cNvPr>
          <p:cNvSpPr>
            <a:spLocks noChangeArrowheads="1"/>
          </p:cNvSpPr>
          <p:nvPr/>
        </p:nvSpPr>
        <p:spPr bwMode="auto">
          <a:xfrm>
            <a:off x="539750" y="1214438"/>
            <a:ext cx="860425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由于光子是以光速运动的粒子，故必须利用相对论的关系式：</a:t>
            </a: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整理后即可得到</a:t>
            </a: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这就是著名的</a:t>
            </a:r>
            <a:r>
              <a:rPr lang="zh-CN" altLang="en-US" b="1">
                <a:solidFill>
                  <a:srgbClr val="CC0000"/>
                </a:solidFill>
                <a:latin typeface="Times New Roman" panose="02020603050405020304" pitchFamily="18" charset="0"/>
                <a:ea typeface="楷体_GB2312" pitchFamily="49" charset="-122"/>
              </a:rPr>
              <a:t>康普顿散射公式</a:t>
            </a:r>
            <a:r>
              <a:rPr lang="zh-CN" altLang="en-US" b="1">
                <a:latin typeface="Times New Roman" panose="02020603050405020304" pitchFamily="18" charset="0"/>
                <a:ea typeface="楷体_GB2312" pitchFamily="49" charset="-122"/>
              </a:rPr>
              <a:t>，它与实验符合得很好。</a:t>
            </a:r>
          </a:p>
        </p:txBody>
      </p:sp>
      <p:graphicFrame>
        <p:nvGraphicFramePr>
          <p:cNvPr id="308228" name="Object 4">
            <a:extLst>
              <a:ext uri="{FF2B5EF4-FFF2-40B4-BE49-F238E27FC236}">
                <a16:creationId xmlns:a16="http://schemas.microsoft.com/office/drawing/2014/main" id="{FF5900FC-0C50-4542-8796-1C479B7CF73E}"/>
              </a:ext>
            </a:extLst>
          </p:cNvPr>
          <p:cNvGraphicFramePr>
            <a:graphicFrameLocks noChangeAspect="1"/>
          </p:cNvGraphicFramePr>
          <p:nvPr/>
        </p:nvGraphicFramePr>
        <p:xfrm>
          <a:off x="1403350" y="1773238"/>
          <a:ext cx="2574925" cy="2625725"/>
        </p:xfrm>
        <a:graphic>
          <a:graphicData uri="http://schemas.openxmlformats.org/presentationml/2006/ole">
            <mc:AlternateContent xmlns:mc="http://schemas.openxmlformats.org/markup-compatibility/2006">
              <mc:Choice xmlns:v="urn:schemas-microsoft-com:vml" Requires="v">
                <p:oleObj spid="_x0000_s308231" name="Equation" r:id="rId3" imgW="1168200" imgH="1193760" progId="Equation.3">
                  <p:embed/>
                </p:oleObj>
              </mc:Choice>
              <mc:Fallback>
                <p:oleObj name="Equation" r:id="rId3" imgW="1168200" imgH="1193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73238"/>
                        <a:ext cx="2574925" cy="2625725"/>
                      </a:xfrm>
                      <a:prstGeom prst="rect">
                        <a:avLst/>
                      </a:prstGeom>
                      <a:solidFill>
                        <a:srgbClr val="99CCFF"/>
                      </a:solidFill>
                    </p:spPr>
                  </p:pic>
                </p:oleObj>
              </mc:Fallback>
            </mc:AlternateContent>
          </a:graphicData>
        </a:graphic>
      </p:graphicFrame>
      <p:graphicFrame>
        <p:nvGraphicFramePr>
          <p:cNvPr id="308230" name="Object 6">
            <a:extLst>
              <a:ext uri="{FF2B5EF4-FFF2-40B4-BE49-F238E27FC236}">
                <a16:creationId xmlns:a16="http://schemas.microsoft.com/office/drawing/2014/main" id="{0027E90E-5713-42A9-AE99-CE2A00FDEC63}"/>
              </a:ext>
            </a:extLst>
          </p:cNvPr>
          <p:cNvGraphicFramePr>
            <a:graphicFrameLocks noChangeAspect="1"/>
          </p:cNvGraphicFramePr>
          <p:nvPr/>
        </p:nvGraphicFramePr>
        <p:xfrm>
          <a:off x="1331913" y="4941888"/>
          <a:ext cx="3886200" cy="915987"/>
        </p:xfrm>
        <a:graphic>
          <a:graphicData uri="http://schemas.openxmlformats.org/presentationml/2006/ole">
            <mc:AlternateContent xmlns:mc="http://schemas.openxmlformats.org/markup-compatibility/2006">
              <mc:Choice xmlns:v="urn:schemas-microsoft-com:vml" Requires="v">
                <p:oleObj spid="_x0000_s308232" r:id="rId5" imgW="1816100" imgH="431800" progId="Equation.3">
                  <p:embed/>
                </p:oleObj>
              </mc:Choice>
              <mc:Fallback>
                <p:oleObj r:id="rId5" imgW="18161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941888"/>
                        <a:ext cx="3886200" cy="915987"/>
                      </a:xfrm>
                      <a:prstGeom prst="rect">
                        <a:avLst/>
                      </a:prstGeom>
                      <a:solidFill>
                        <a:srgbClr val="CCFFCC"/>
                      </a:solidFill>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B592C40A-C5DD-4B4D-B2C2-0400FB80EFD5}"/>
              </a:ext>
            </a:extLst>
          </p:cNvPr>
          <p:cNvSpPr>
            <a:spLocks noChangeArrowheads="1"/>
          </p:cNvSpPr>
          <p:nvPr/>
        </p:nvSpPr>
        <p:spPr bwMode="auto">
          <a:xfrm>
            <a:off x="684213" y="1412875"/>
            <a:ext cx="241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将上式改写为：</a:t>
            </a:r>
          </a:p>
        </p:txBody>
      </p:sp>
      <p:graphicFrame>
        <p:nvGraphicFramePr>
          <p:cNvPr id="309252" name="Object 4">
            <a:extLst>
              <a:ext uri="{FF2B5EF4-FFF2-40B4-BE49-F238E27FC236}">
                <a16:creationId xmlns:a16="http://schemas.microsoft.com/office/drawing/2014/main" id="{51BD2E1B-3DC5-40AD-AB9B-B41B41494DA4}"/>
              </a:ext>
            </a:extLst>
          </p:cNvPr>
          <p:cNvGraphicFramePr>
            <a:graphicFrameLocks noChangeAspect="1"/>
          </p:cNvGraphicFramePr>
          <p:nvPr/>
        </p:nvGraphicFramePr>
        <p:xfrm>
          <a:off x="3203575" y="1181100"/>
          <a:ext cx="3600450" cy="876300"/>
        </p:xfrm>
        <a:graphic>
          <a:graphicData uri="http://schemas.openxmlformats.org/presentationml/2006/ole">
            <mc:AlternateContent xmlns:mc="http://schemas.openxmlformats.org/markup-compatibility/2006">
              <mc:Choice xmlns:v="urn:schemas-microsoft-com:vml" Requires="v">
                <p:oleObj spid="_x0000_s309266" r:id="rId3" imgW="1765300" imgH="431800" progId="Equation.3">
                  <p:embed/>
                </p:oleObj>
              </mc:Choice>
              <mc:Fallback>
                <p:oleObj r:id="rId3" imgW="1765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181100"/>
                        <a:ext cx="3600450" cy="876300"/>
                      </a:xfrm>
                      <a:prstGeom prst="rect">
                        <a:avLst/>
                      </a:prstGeom>
                      <a:solidFill>
                        <a:srgbClr val="FFCC99"/>
                      </a:solidFill>
                    </p:spPr>
                  </p:pic>
                </p:oleObj>
              </mc:Fallback>
            </mc:AlternateContent>
          </a:graphicData>
        </a:graphic>
      </p:graphicFrame>
      <p:sp>
        <p:nvSpPr>
          <p:cNvPr id="309253" name="Rectangle 5">
            <a:extLst>
              <a:ext uri="{FF2B5EF4-FFF2-40B4-BE49-F238E27FC236}">
                <a16:creationId xmlns:a16="http://schemas.microsoft.com/office/drawing/2014/main" id="{4DF16E53-26D9-428E-9985-40281C9CBFAA}"/>
              </a:ext>
            </a:extLst>
          </p:cNvPr>
          <p:cNvSpPr>
            <a:spLocks noChangeArrowheads="1"/>
          </p:cNvSpPr>
          <p:nvPr/>
        </p:nvSpPr>
        <p:spPr bwMode="auto">
          <a:xfrm>
            <a:off x="684213" y="2060575"/>
            <a:ext cx="507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则可得到散射光子的能量表达式</a:t>
            </a:r>
          </a:p>
        </p:txBody>
      </p:sp>
      <p:graphicFrame>
        <p:nvGraphicFramePr>
          <p:cNvPr id="309255" name="Object 7">
            <a:extLst>
              <a:ext uri="{FF2B5EF4-FFF2-40B4-BE49-F238E27FC236}">
                <a16:creationId xmlns:a16="http://schemas.microsoft.com/office/drawing/2014/main" id="{0546CF37-5C2C-4473-AA67-FB0814C2CCD6}"/>
              </a:ext>
            </a:extLst>
          </p:cNvPr>
          <p:cNvGraphicFramePr>
            <a:graphicFrameLocks noChangeAspect="1"/>
          </p:cNvGraphicFramePr>
          <p:nvPr/>
        </p:nvGraphicFramePr>
        <p:xfrm>
          <a:off x="1187450" y="2563813"/>
          <a:ext cx="3878263" cy="1243012"/>
        </p:xfrm>
        <a:graphic>
          <a:graphicData uri="http://schemas.openxmlformats.org/presentationml/2006/ole">
            <mc:AlternateContent xmlns:mc="http://schemas.openxmlformats.org/markup-compatibility/2006">
              <mc:Choice xmlns:v="urn:schemas-microsoft-com:vml" Requires="v">
                <p:oleObj spid="_x0000_s309267" r:id="rId5" imgW="2019300" imgH="647700" progId="Equation.3">
                  <p:embed/>
                </p:oleObj>
              </mc:Choice>
              <mc:Fallback>
                <p:oleObj r:id="rId5" imgW="2019300" imgH="647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563813"/>
                        <a:ext cx="3878263" cy="1243012"/>
                      </a:xfrm>
                      <a:prstGeom prst="rect">
                        <a:avLst/>
                      </a:prstGeom>
                      <a:solidFill>
                        <a:srgbClr val="FFFF00">
                          <a:alpha val="50000"/>
                        </a:srgbClr>
                      </a:solidFill>
                    </p:spPr>
                  </p:pic>
                </p:oleObj>
              </mc:Fallback>
            </mc:AlternateContent>
          </a:graphicData>
        </a:graphic>
      </p:graphicFrame>
      <p:sp>
        <p:nvSpPr>
          <p:cNvPr id="309256" name="Rectangle 8">
            <a:extLst>
              <a:ext uri="{FF2B5EF4-FFF2-40B4-BE49-F238E27FC236}">
                <a16:creationId xmlns:a16="http://schemas.microsoft.com/office/drawing/2014/main" id="{F2CE5B1F-51E8-4330-8589-D0291A14F5F4}"/>
              </a:ext>
            </a:extLst>
          </p:cNvPr>
          <p:cNvSpPr>
            <a:spLocks noChangeArrowheads="1"/>
          </p:cNvSpPr>
          <p:nvPr/>
        </p:nvSpPr>
        <p:spPr bwMode="auto">
          <a:xfrm>
            <a:off x="539750" y="3787775"/>
            <a:ext cx="644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即散射光子的能量是入射光子能量的函数。</a:t>
            </a:r>
          </a:p>
        </p:txBody>
      </p:sp>
      <p:sp>
        <p:nvSpPr>
          <p:cNvPr id="309257" name="Rectangle 9">
            <a:extLst>
              <a:ext uri="{FF2B5EF4-FFF2-40B4-BE49-F238E27FC236}">
                <a16:creationId xmlns:a16="http://schemas.microsoft.com/office/drawing/2014/main" id="{0A81DE24-668F-48DD-BC98-95C0CD510058}"/>
              </a:ext>
            </a:extLst>
          </p:cNvPr>
          <p:cNvSpPr>
            <a:spLocks noChangeArrowheads="1"/>
          </p:cNvSpPr>
          <p:nvPr/>
        </p:nvSpPr>
        <p:spPr bwMode="auto">
          <a:xfrm>
            <a:off x="1042988" y="4292600"/>
            <a:ext cx="363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 反冲电子的动能</a:t>
            </a:r>
          </a:p>
        </p:txBody>
      </p:sp>
      <p:graphicFrame>
        <p:nvGraphicFramePr>
          <p:cNvPr id="309259" name="Object 11">
            <a:extLst>
              <a:ext uri="{FF2B5EF4-FFF2-40B4-BE49-F238E27FC236}">
                <a16:creationId xmlns:a16="http://schemas.microsoft.com/office/drawing/2014/main" id="{3A0D69E2-20A7-452C-84A5-7002469FE683}"/>
              </a:ext>
            </a:extLst>
          </p:cNvPr>
          <p:cNvGraphicFramePr>
            <a:graphicFrameLocks noChangeAspect="1"/>
          </p:cNvGraphicFramePr>
          <p:nvPr/>
        </p:nvGraphicFramePr>
        <p:xfrm>
          <a:off x="1050925" y="4868863"/>
          <a:ext cx="5746750" cy="876300"/>
        </p:xfrm>
        <a:graphic>
          <a:graphicData uri="http://schemas.openxmlformats.org/presentationml/2006/ole">
            <mc:AlternateContent xmlns:mc="http://schemas.openxmlformats.org/markup-compatibility/2006">
              <mc:Choice xmlns:v="urn:schemas-microsoft-com:vml" Requires="v">
                <p:oleObj spid="_x0000_s309268" name="公式" r:id="rId7" imgW="2743200" imgH="419040" progId="Equation.3">
                  <p:embed/>
                </p:oleObj>
              </mc:Choice>
              <mc:Fallback>
                <p:oleObj name="公式" r:id="rId7" imgW="2743200" imgH="4190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925" y="4868863"/>
                        <a:ext cx="5746750" cy="876300"/>
                      </a:xfrm>
                      <a:prstGeom prst="rect">
                        <a:avLst/>
                      </a:prstGeom>
                      <a:solidFill>
                        <a:srgbClr val="CCFFCC"/>
                      </a:solidFill>
                    </p:spPr>
                  </p:pic>
                </p:oleObj>
              </mc:Fallback>
            </mc:AlternateContent>
          </a:graphicData>
        </a:graphic>
      </p:graphicFrame>
      <p:graphicFrame>
        <p:nvGraphicFramePr>
          <p:cNvPr id="309261" name="Object 13">
            <a:extLst>
              <a:ext uri="{FF2B5EF4-FFF2-40B4-BE49-F238E27FC236}">
                <a16:creationId xmlns:a16="http://schemas.microsoft.com/office/drawing/2014/main" id="{B6428648-BB3E-4757-917C-B1BD72C0D692}"/>
              </a:ext>
            </a:extLst>
          </p:cNvPr>
          <p:cNvGraphicFramePr>
            <a:graphicFrameLocks noChangeAspect="1"/>
          </p:cNvGraphicFramePr>
          <p:nvPr/>
        </p:nvGraphicFramePr>
        <p:xfrm>
          <a:off x="971550" y="5734050"/>
          <a:ext cx="3744913" cy="900113"/>
        </p:xfrm>
        <a:graphic>
          <a:graphicData uri="http://schemas.openxmlformats.org/presentationml/2006/ole">
            <mc:AlternateContent xmlns:mc="http://schemas.openxmlformats.org/markup-compatibility/2006">
              <mc:Choice xmlns:v="urn:schemas-microsoft-com:vml" Requires="v">
                <p:oleObj spid="_x0000_s309269" r:id="rId9" imgW="1739900" imgH="419100" progId="Equation.3">
                  <p:embed/>
                </p:oleObj>
              </mc:Choice>
              <mc:Fallback>
                <p:oleObj r:id="rId9" imgW="1739900" imgH="4191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5734050"/>
                        <a:ext cx="3744913" cy="900113"/>
                      </a:xfrm>
                      <a:prstGeom prst="rect">
                        <a:avLst/>
                      </a:prstGeom>
                      <a:solidFill>
                        <a:srgbClr val="99CCFF"/>
                      </a:solidFill>
                    </p:spPr>
                  </p:pic>
                </p:oleObj>
              </mc:Fallback>
            </mc:AlternateContent>
          </a:graphicData>
        </a:graphic>
      </p:graphicFrame>
      <p:graphicFrame>
        <p:nvGraphicFramePr>
          <p:cNvPr id="309264" name="Object 16">
            <a:extLst>
              <a:ext uri="{FF2B5EF4-FFF2-40B4-BE49-F238E27FC236}">
                <a16:creationId xmlns:a16="http://schemas.microsoft.com/office/drawing/2014/main" id="{CE163E0C-B1EF-41D3-BD3E-AE8C89435792}"/>
              </a:ext>
            </a:extLst>
          </p:cNvPr>
          <p:cNvGraphicFramePr>
            <a:graphicFrameLocks noChangeAspect="1"/>
          </p:cNvGraphicFramePr>
          <p:nvPr/>
        </p:nvGraphicFramePr>
        <p:xfrm>
          <a:off x="5292725" y="2708275"/>
          <a:ext cx="2374900" cy="930275"/>
        </p:xfrm>
        <a:graphic>
          <a:graphicData uri="http://schemas.openxmlformats.org/presentationml/2006/ole">
            <mc:AlternateContent xmlns:mc="http://schemas.openxmlformats.org/markup-compatibility/2006">
              <mc:Choice xmlns:v="urn:schemas-microsoft-com:vml" Requires="v">
                <p:oleObj spid="_x0000_s309270" name="公式" r:id="rId11" imgW="1066680" imgH="419040" progId="Equation.3">
                  <p:embed/>
                </p:oleObj>
              </mc:Choice>
              <mc:Fallback>
                <p:oleObj name="公式" r:id="rId11" imgW="1066680" imgH="4190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2708275"/>
                        <a:ext cx="2374900" cy="930275"/>
                      </a:xfrm>
                      <a:prstGeom prst="rect">
                        <a:avLst/>
                      </a:prstGeom>
                      <a:solidFill>
                        <a:srgbClr val="FFFF00">
                          <a:alpha val="50000"/>
                        </a:srgbClr>
                      </a:solid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24" name="Picture 4" descr="222">
            <a:extLst>
              <a:ext uri="{FF2B5EF4-FFF2-40B4-BE49-F238E27FC236}">
                <a16:creationId xmlns:a16="http://schemas.microsoft.com/office/drawing/2014/main" id="{D81B99FC-6B84-4A0B-A122-39DF65DFF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573463"/>
            <a:ext cx="5689600" cy="3252787"/>
          </a:xfrm>
          <a:prstGeom prst="rect">
            <a:avLst/>
          </a:prstGeom>
          <a:noFill/>
          <a:extLst>
            <a:ext uri="{909E8E84-426E-40DD-AFC4-6F175D3DCCD1}">
              <a14:hiddenFill xmlns:a14="http://schemas.microsoft.com/office/drawing/2010/main">
                <a:solidFill>
                  <a:srgbClr val="FFFFFF"/>
                </a:solidFill>
              </a14:hiddenFill>
            </a:ext>
          </a:extLst>
        </p:spPr>
      </p:pic>
      <p:sp>
        <p:nvSpPr>
          <p:cNvPr id="261123" name="Rectangle 3">
            <a:extLst>
              <a:ext uri="{FF2B5EF4-FFF2-40B4-BE49-F238E27FC236}">
                <a16:creationId xmlns:a16="http://schemas.microsoft.com/office/drawing/2014/main" id="{C0343679-0C0A-4924-B9C8-70191017D084}"/>
              </a:ext>
            </a:extLst>
          </p:cNvPr>
          <p:cNvSpPr>
            <a:spLocks noChangeArrowheads="1"/>
          </p:cNvSpPr>
          <p:nvPr/>
        </p:nvSpPr>
        <p:spPr bwMode="auto">
          <a:xfrm>
            <a:off x="611188" y="1484313"/>
            <a:ext cx="8137525"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a:solidFill>
                  <a:schemeClr val="folHlink"/>
                </a:solidFill>
                <a:latin typeface="Times New Roman" panose="02020603050405020304" pitchFamily="18" charset="0"/>
                <a:ea typeface="楷体_GB2312" pitchFamily="49" charset="-122"/>
              </a:rPr>
              <a:t>B. X</a:t>
            </a:r>
            <a:r>
              <a:rPr lang="zh-CN" altLang="en-US" sz="2800" b="1">
                <a:solidFill>
                  <a:schemeClr val="folHlink"/>
                </a:solidFill>
                <a:latin typeface="Times New Roman" panose="02020603050405020304" pitchFamily="18" charset="0"/>
                <a:ea typeface="楷体_GB2312" pitchFamily="49" charset="-122"/>
              </a:rPr>
              <a:t>射线管</a:t>
            </a:r>
            <a:endParaRPr lang="zh-CN" altLang="en-US" sz="2800">
              <a:solidFill>
                <a:schemeClr val="folHlink"/>
              </a:solidFill>
              <a:latin typeface="Times New Roman" panose="02020603050405020304" pitchFamily="18" charset="0"/>
              <a:ea typeface="楷体_GB2312" pitchFamily="49" charset="-122"/>
            </a:endParaRPr>
          </a:p>
          <a:p>
            <a:pPr algn="l" eaLnBrk="0" hangingPunct="0">
              <a:spcBef>
                <a:spcPct val="50000"/>
              </a:spcBef>
            </a:pPr>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射线一般由高速运动的电子打击在物体上产生的，产生</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射线管的结构是多种多样的。下图是一种常用的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射线管的示意图，当年伦琴使用的装置与此相类似。管内有两个电极，电极</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是阴极，</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是阳极。</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F27F7663-1639-4493-85B1-734872CA0C96}"/>
              </a:ext>
            </a:extLst>
          </p:cNvPr>
          <p:cNvSpPr>
            <a:spLocks noChangeArrowheads="1"/>
          </p:cNvSpPr>
          <p:nvPr/>
        </p:nvSpPr>
        <p:spPr bwMode="auto">
          <a:xfrm>
            <a:off x="323850" y="1341438"/>
            <a:ext cx="8569325"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C. </a:t>
            </a:r>
            <a:r>
              <a:rPr lang="zh-CN" altLang="en-US" sz="2800" b="1">
                <a:solidFill>
                  <a:schemeClr val="folHlink"/>
                </a:solidFill>
                <a:latin typeface="Times New Roman" panose="02020603050405020304" pitchFamily="18" charset="0"/>
                <a:ea typeface="楷体_GB2312" pitchFamily="49" charset="-122"/>
              </a:rPr>
              <a:t>物理意义</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①电子的康普顿波长</a:t>
            </a:r>
          </a:p>
          <a:p>
            <a:pPr algn="just" eaLnBrk="0" hangingPunct="0"/>
            <a:r>
              <a:rPr lang="zh-CN" altLang="en-US" b="1">
                <a:latin typeface="Times New Roman" panose="02020603050405020304" pitchFamily="18" charset="0"/>
                <a:ea typeface="楷体_GB2312" pitchFamily="49" charset="-122"/>
              </a:rPr>
              <a:t>     前式中的系数</a:t>
            </a:r>
            <a:r>
              <a:rPr lang="en-US" altLang="zh-CN" b="1" i="1">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baseline="-8000">
                <a:latin typeface="Times New Roman" panose="02020603050405020304" pitchFamily="18" charset="0"/>
                <a:ea typeface="楷体_GB2312" pitchFamily="49" charset="-122"/>
              </a:rPr>
              <a:t>0</a:t>
            </a:r>
            <a:r>
              <a:rPr lang="en-US" altLang="zh-CN" b="1" i="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的量纲是长度，称为</a:t>
            </a:r>
            <a:r>
              <a:rPr lang="zh-CN" altLang="en-US" b="1">
                <a:solidFill>
                  <a:srgbClr val="CC0000"/>
                </a:solidFill>
                <a:latin typeface="Times New Roman" panose="02020603050405020304" pitchFamily="18" charset="0"/>
                <a:ea typeface="楷体_GB2312" pitchFamily="49" charset="-122"/>
              </a:rPr>
              <a:t>电子的康普顿波长</a:t>
            </a:r>
            <a:r>
              <a:rPr lang="zh-CN" altLang="en-US" b="1">
                <a:latin typeface="Times New Roman" panose="02020603050405020304" pitchFamily="18" charset="0"/>
                <a:ea typeface="楷体_GB2312" pitchFamily="49" charset="-122"/>
              </a:rPr>
              <a:t>，其物理含义是：入射光子的能量与电子的静止能量相等时所相应的光子的波长，即</a:t>
            </a:r>
          </a:p>
        </p:txBody>
      </p:sp>
      <p:graphicFrame>
        <p:nvGraphicFramePr>
          <p:cNvPr id="310276" name="Object 4">
            <a:extLst>
              <a:ext uri="{FF2B5EF4-FFF2-40B4-BE49-F238E27FC236}">
                <a16:creationId xmlns:a16="http://schemas.microsoft.com/office/drawing/2014/main" id="{3DE52319-7A5D-456F-B721-E16E4A54F977}"/>
              </a:ext>
            </a:extLst>
          </p:cNvPr>
          <p:cNvGraphicFramePr>
            <a:graphicFrameLocks noChangeAspect="1"/>
          </p:cNvGraphicFramePr>
          <p:nvPr/>
        </p:nvGraphicFramePr>
        <p:xfrm>
          <a:off x="1331913" y="3789363"/>
          <a:ext cx="3886200" cy="792162"/>
        </p:xfrm>
        <a:graphic>
          <a:graphicData uri="http://schemas.openxmlformats.org/presentationml/2006/ole">
            <mc:AlternateContent xmlns:mc="http://schemas.openxmlformats.org/markup-compatibility/2006">
              <mc:Choice xmlns:v="urn:schemas-microsoft-com:vml" Requires="v">
                <p:oleObj spid="_x0000_s310280" r:id="rId3" imgW="1916868" imgH="393529" progId="Equation.3">
                  <p:embed/>
                </p:oleObj>
              </mc:Choice>
              <mc:Fallback>
                <p:oleObj r:id="rId3" imgW="191686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89363"/>
                        <a:ext cx="3886200" cy="792162"/>
                      </a:xfrm>
                      <a:prstGeom prst="rect">
                        <a:avLst/>
                      </a:prstGeom>
                      <a:solidFill>
                        <a:srgbClr val="CCFFCC"/>
                      </a:solidFill>
                    </p:spPr>
                  </p:pic>
                </p:oleObj>
              </mc:Fallback>
            </mc:AlternateContent>
          </a:graphicData>
        </a:graphic>
      </p:graphicFrame>
      <p:graphicFrame>
        <p:nvGraphicFramePr>
          <p:cNvPr id="310278" name="Object 6">
            <a:extLst>
              <a:ext uri="{FF2B5EF4-FFF2-40B4-BE49-F238E27FC236}">
                <a16:creationId xmlns:a16="http://schemas.microsoft.com/office/drawing/2014/main" id="{3274FA9D-8367-4626-B346-49D69DA55871}"/>
              </a:ext>
            </a:extLst>
          </p:cNvPr>
          <p:cNvGraphicFramePr>
            <a:graphicFrameLocks noChangeAspect="1"/>
          </p:cNvGraphicFramePr>
          <p:nvPr/>
        </p:nvGraphicFramePr>
        <p:xfrm>
          <a:off x="1331913" y="4724400"/>
          <a:ext cx="4267200" cy="831850"/>
        </p:xfrm>
        <a:graphic>
          <a:graphicData uri="http://schemas.openxmlformats.org/presentationml/2006/ole">
            <mc:AlternateContent xmlns:mc="http://schemas.openxmlformats.org/markup-compatibility/2006">
              <mc:Choice xmlns:v="urn:schemas-microsoft-com:vml" Requires="v">
                <p:oleObj spid="_x0000_s310281" r:id="rId5" imgW="2298700" imgH="444500" progId="Equation.3">
                  <p:embed/>
                </p:oleObj>
              </mc:Choice>
              <mc:Fallback>
                <p:oleObj r:id="rId5" imgW="22987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724400"/>
                        <a:ext cx="4267200" cy="831850"/>
                      </a:xfrm>
                      <a:prstGeom prst="rect">
                        <a:avLst/>
                      </a:prstGeom>
                      <a:solidFill>
                        <a:srgbClr val="99CCFF"/>
                      </a:solidFill>
                    </p:spPr>
                  </p:pic>
                </p:oleObj>
              </mc:Fallback>
            </mc:AlternateContent>
          </a:graphicData>
        </a:graphic>
      </p:graphicFrame>
      <p:sp>
        <p:nvSpPr>
          <p:cNvPr id="310279" name="Rectangle 7">
            <a:extLst>
              <a:ext uri="{FF2B5EF4-FFF2-40B4-BE49-F238E27FC236}">
                <a16:creationId xmlns:a16="http://schemas.microsoft.com/office/drawing/2014/main" id="{E2A60084-7593-4D75-BEFA-C56D5AA00C10}"/>
              </a:ext>
            </a:extLst>
          </p:cNvPr>
          <p:cNvSpPr>
            <a:spLocks noChangeArrowheads="1"/>
          </p:cNvSpPr>
          <p:nvPr/>
        </p:nvSpPr>
        <p:spPr bwMode="auto">
          <a:xfrm>
            <a:off x="323850" y="5734050"/>
            <a:ext cx="85693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康普顿散射公式可知，电子的康普顿波长又可理解为：在</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=90°</a:t>
            </a:r>
            <a:r>
              <a:rPr lang="zh-CN" altLang="en-US" b="1">
                <a:latin typeface="Times New Roman" panose="02020603050405020304" pitchFamily="18" charset="0"/>
                <a:ea typeface="楷体_GB2312" pitchFamily="49" charset="-122"/>
              </a:rPr>
              <a:t>时，入射波与散射波的波长之差。</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9352002B-A2B7-49D4-8392-6A068BD38916}"/>
              </a:ext>
            </a:extLst>
          </p:cNvPr>
          <p:cNvSpPr>
            <a:spLocks noChangeArrowheads="1"/>
          </p:cNvSpPr>
          <p:nvPr/>
        </p:nvSpPr>
        <p:spPr bwMode="auto">
          <a:xfrm>
            <a:off x="684213" y="1341438"/>
            <a:ext cx="817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除了定义</a:t>
            </a:r>
            <a:r>
              <a:rPr lang="en-US" altLang="zh-CN" b="1" i="1">
                <a:latin typeface="Times New Roman" panose="02020603050405020304" pitchFamily="18" charset="0"/>
                <a:ea typeface="楷体_GB2312" pitchFamily="49" charset="-122"/>
              </a:rPr>
              <a:t>λ</a:t>
            </a:r>
            <a:r>
              <a:rPr lang="en-US" altLang="zh-CN" b="1" baseline="-8000">
                <a:latin typeface="Times New Roman" panose="02020603050405020304" pitchFamily="18" charset="0"/>
                <a:ea typeface="楷体_GB2312" pitchFamily="49" charset="-122"/>
              </a:rPr>
              <a:t>eC</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h/m</a:t>
            </a:r>
            <a:r>
              <a:rPr lang="en-US" altLang="zh-CN" b="1" baseline="-8000">
                <a:latin typeface="Times New Roman" panose="02020603050405020304" pitchFamily="18" charset="0"/>
                <a:ea typeface="楷体_GB2312" pitchFamily="49" charset="-122"/>
              </a:rPr>
              <a:t>0</a:t>
            </a:r>
            <a:r>
              <a:rPr lang="en-US" altLang="zh-CN" b="1" i="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为电子的康普顿波长外，人们还定义： </a:t>
            </a:r>
          </a:p>
        </p:txBody>
      </p:sp>
      <p:graphicFrame>
        <p:nvGraphicFramePr>
          <p:cNvPr id="311300" name="Object 4">
            <a:extLst>
              <a:ext uri="{FF2B5EF4-FFF2-40B4-BE49-F238E27FC236}">
                <a16:creationId xmlns:a16="http://schemas.microsoft.com/office/drawing/2014/main" id="{4D797984-44C1-4F46-A39E-BF00EBB8176C}"/>
              </a:ext>
            </a:extLst>
          </p:cNvPr>
          <p:cNvGraphicFramePr>
            <a:graphicFrameLocks noChangeAspect="1"/>
          </p:cNvGraphicFramePr>
          <p:nvPr/>
        </p:nvGraphicFramePr>
        <p:xfrm>
          <a:off x="1187450" y="2060575"/>
          <a:ext cx="6553200" cy="1020763"/>
        </p:xfrm>
        <a:graphic>
          <a:graphicData uri="http://schemas.openxmlformats.org/presentationml/2006/ole">
            <mc:AlternateContent xmlns:mc="http://schemas.openxmlformats.org/markup-compatibility/2006">
              <mc:Choice xmlns:v="urn:schemas-microsoft-com:vml" Requires="v">
                <p:oleObj spid="_x0000_s311304" r:id="rId3" imgW="2933700" imgH="457200" progId="Equation.3">
                  <p:embed/>
                </p:oleObj>
              </mc:Choice>
              <mc:Fallback>
                <p:oleObj r:id="rId3" imgW="2933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0575"/>
                        <a:ext cx="6553200" cy="1020763"/>
                      </a:xfrm>
                      <a:prstGeom prst="rect">
                        <a:avLst/>
                      </a:prstGeom>
                      <a:solidFill>
                        <a:srgbClr val="FFCC99"/>
                      </a:solidFill>
                    </p:spPr>
                  </p:pic>
                </p:oleObj>
              </mc:Fallback>
            </mc:AlternateContent>
          </a:graphicData>
        </a:graphic>
      </p:graphicFrame>
      <p:sp>
        <p:nvSpPr>
          <p:cNvPr id="311301" name="Rectangle 5">
            <a:extLst>
              <a:ext uri="{FF2B5EF4-FFF2-40B4-BE49-F238E27FC236}">
                <a16:creationId xmlns:a16="http://schemas.microsoft.com/office/drawing/2014/main" id="{1E3B96CD-E2F3-4A9A-B8F5-1B2FF87D44D1}"/>
              </a:ext>
            </a:extLst>
          </p:cNvPr>
          <p:cNvSpPr>
            <a:spLocks noChangeArrowheads="1"/>
          </p:cNvSpPr>
          <p:nvPr/>
        </p:nvSpPr>
        <p:spPr bwMode="auto">
          <a:xfrm>
            <a:off x="323850" y="3429000"/>
            <a:ext cx="88201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为折合电子康普顿波长，式中</a:t>
            </a:r>
            <a:r>
              <a:rPr lang="en-US" altLang="zh-CN" b="1" i="1">
                <a:latin typeface="Times New Roman" panose="02020603050405020304" pitchFamily="18" charset="0"/>
                <a:ea typeface="楷体_GB2312" pitchFamily="49" charset="-122"/>
              </a:rPr>
              <a:t>r</a:t>
            </a:r>
            <a:r>
              <a:rPr lang="en-US" altLang="zh-CN" b="1" baseline="-8000">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为经典电子半径，它的定义为： </a:t>
            </a:r>
          </a:p>
          <a:p>
            <a:pPr algn="l"/>
            <a:endParaRPr lang="zh-CN" altLang="en-US" b="1">
              <a:latin typeface="Times New Roman" panose="02020603050405020304" pitchFamily="18" charset="0"/>
              <a:ea typeface="楷体_GB2312" pitchFamily="49" charset="-122"/>
            </a:endParaRPr>
          </a:p>
          <a:p>
            <a:pPr algn="l"/>
            <a:endParaRPr lang="zh-CN" altLang="en-US" b="1">
              <a:latin typeface="Times New Roman" panose="02020603050405020304" pitchFamily="18" charset="0"/>
              <a:ea typeface="楷体_GB2312" pitchFamily="49" charset="-122"/>
            </a:endParaRPr>
          </a:p>
          <a:p>
            <a:pPr algn="l"/>
            <a:endParaRPr lang="zh-CN" altLang="en-US" b="1">
              <a:latin typeface="Times New Roman" panose="02020603050405020304" pitchFamily="18" charset="0"/>
              <a:ea typeface="楷体_GB2312" pitchFamily="49" charset="-122"/>
            </a:endParaRPr>
          </a:p>
          <a:p>
            <a:pPr algn="l"/>
            <a:endParaRPr lang="zh-CN" altLang="en-US" b="1">
              <a:latin typeface="Times New Roman" panose="02020603050405020304" pitchFamily="18" charset="0"/>
              <a:ea typeface="楷体_GB2312" pitchFamily="49" charset="-122"/>
            </a:endParaRPr>
          </a:p>
          <a:p>
            <a:pPr algn="l"/>
            <a:r>
              <a:rPr lang="zh-CN" altLang="en-US" b="1">
                <a:latin typeface="Times New Roman" panose="02020603050405020304" pitchFamily="18" charset="0"/>
                <a:ea typeface="楷体_GB2312" pitchFamily="49" charset="-122"/>
              </a:rPr>
              <a:t>上式告诉我们：折合电子康普顿波长约为经典电子半径的</a:t>
            </a:r>
            <a:r>
              <a:rPr lang="en-US" altLang="zh-CN" b="1">
                <a:latin typeface="Times New Roman" panose="02020603050405020304" pitchFamily="18" charset="0"/>
                <a:ea typeface="楷体_GB2312" pitchFamily="49" charset="-122"/>
              </a:rPr>
              <a:t>137</a:t>
            </a:r>
            <a:r>
              <a:rPr lang="zh-CN" altLang="en-US" b="1">
                <a:latin typeface="Times New Roman" panose="02020603050405020304" pitchFamily="18" charset="0"/>
                <a:ea typeface="楷体_GB2312" pitchFamily="49" charset="-122"/>
              </a:rPr>
              <a:t>倍。</a:t>
            </a:r>
          </a:p>
        </p:txBody>
      </p:sp>
      <p:graphicFrame>
        <p:nvGraphicFramePr>
          <p:cNvPr id="311303" name="Object 7">
            <a:extLst>
              <a:ext uri="{FF2B5EF4-FFF2-40B4-BE49-F238E27FC236}">
                <a16:creationId xmlns:a16="http://schemas.microsoft.com/office/drawing/2014/main" id="{6BD6BCE9-9D0E-4F1F-AC2A-AB18BB90211D}"/>
              </a:ext>
            </a:extLst>
          </p:cNvPr>
          <p:cNvGraphicFramePr>
            <a:graphicFrameLocks noChangeAspect="1"/>
          </p:cNvGraphicFramePr>
          <p:nvPr/>
        </p:nvGraphicFramePr>
        <p:xfrm>
          <a:off x="1187450" y="4005263"/>
          <a:ext cx="6337300" cy="1011237"/>
        </p:xfrm>
        <a:graphic>
          <a:graphicData uri="http://schemas.openxmlformats.org/presentationml/2006/ole">
            <mc:AlternateContent xmlns:mc="http://schemas.openxmlformats.org/markup-compatibility/2006">
              <mc:Choice xmlns:v="urn:schemas-microsoft-com:vml" Requires="v">
                <p:oleObj spid="_x0000_s311305" r:id="rId5" imgW="2870200" imgH="457200" progId="Equation.3">
                  <p:embed/>
                </p:oleObj>
              </mc:Choice>
              <mc:Fallback>
                <p:oleObj r:id="rId5" imgW="28702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005263"/>
                        <a:ext cx="6337300" cy="1011237"/>
                      </a:xfrm>
                      <a:prstGeom prst="rect">
                        <a:avLst/>
                      </a:prstGeom>
                      <a:solidFill>
                        <a:srgbClr val="CCFFFF"/>
                      </a:solidFill>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5B18A3AA-0210-4C73-A201-FDBE6A33D5DC}"/>
              </a:ext>
            </a:extLst>
          </p:cNvPr>
          <p:cNvSpPr>
            <a:spLocks noChangeArrowheads="1"/>
          </p:cNvSpPr>
          <p:nvPr/>
        </p:nvSpPr>
        <p:spPr bwMode="auto">
          <a:xfrm>
            <a:off x="468313" y="1341438"/>
            <a:ext cx="8424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②</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只决定于</a:t>
            </a:r>
            <a:r>
              <a:rPr lang="en-US" altLang="zh-CN" b="1" i="1">
                <a:latin typeface="Times New Roman" panose="02020603050405020304" pitchFamily="18" charset="0"/>
                <a:ea typeface="楷体_GB2312" pitchFamily="49" charset="-122"/>
              </a:rPr>
              <a:t>θ</a:t>
            </a:r>
            <a:r>
              <a:rPr lang="zh-CN" altLang="en-US" b="1">
                <a:latin typeface="Times New Roman" panose="02020603050405020304" pitchFamily="18" charset="0"/>
                <a:ea typeface="楷体_GB2312" pitchFamily="49" charset="-122"/>
              </a:rPr>
              <a:t>，而与</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无关。</a:t>
            </a:r>
          </a:p>
          <a:p>
            <a:pPr algn="just" eaLnBrk="0" hangingPunct="0"/>
            <a:r>
              <a:rPr lang="zh-CN" altLang="en-US" b="1">
                <a:latin typeface="Times New Roman" panose="02020603050405020304" pitchFamily="18" charset="0"/>
                <a:ea typeface="楷体_GB2312" pitchFamily="49" charset="-122"/>
              </a:rPr>
              <a:t>    由康普顿散射公式可以看出，</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与入射波的波长</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无关，而只决定于散射角</a:t>
            </a:r>
            <a:r>
              <a:rPr lang="en-US" altLang="zh-CN" b="1" i="1">
                <a:latin typeface="Times New Roman" panose="02020603050405020304" pitchFamily="18" charset="0"/>
                <a:ea typeface="楷体_GB2312" pitchFamily="49" charset="-122"/>
              </a:rPr>
              <a:t>θ</a:t>
            </a:r>
            <a:r>
              <a:rPr lang="zh-CN" altLang="en-US" b="1">
                <a:latin typeface="Times New Roman" panose="02020603050405020304" pitchFamily="18" charset="0"/>
                <a:ea typeface="楷体_GB2312" pitchFamily="49" charset="-122"/>
              </a:rPr>
              <a:t>的大小，当</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=180°</a:t>
            </a:r>
            <a:r>
              <a:rPr lang="zh-CN" altLang="en-US" b="1">
                <a:latin typeface="Times New Roman" panose="02020603050405020304" pitchFamily="18" charset="0"/>
                <a:ea typeface="楷体_GB2312" pitchFamily="49" charset="-122"/>
              </a:rPr>
              <a:t>时，</a:t>
            </a:r>
          </a:p>
        </p:txBody>
      </p:sp>
      <p:graphicFrame>
        <p:nvGraphicFramePr>
          <p:cNvPr id="312323" name="Object 3">
            <a:extLst>
              <a:ext uri="{FF2B5EF4-FFF2-40B4-BE49-F238E27FC236}">
                <a16:creationId xmlns:a16="http://schemas.microsoft.com/office/drawing/2014/main" id="{D512F31E-45A8-481D-AD0B-99E569F91D69}"/>
              </a:ext>
            </a:extLst>
          </p:cNvPr>
          <p:cNvGraphicFramePr>
            <a:graphicFrameLocks noChangeAspect="1"/>
          </p:cNvGraphicFramePr>
          <p:nvPr/>
        </p:nvGraphicFramePr>
        <p:xfrm>
          <a:off x="1258888" y="2852738"/>
          <a:ext cx="3455987" cy="1079500"/>
        </p:xfrm>
        <a:graphic>
          <a:graphicData uri="http://schemas.openxmlformats.org/presentationml/2006/ole">
            <mc:AlternateContent xmlns:mc="http://schemas.openxmlformats.org/markup-compatibility/2006">
              <mc:Choice xmlns:v="urn:schemas-microsoft-com:vml" Requires="v">
                <p:oleObj spid="_x0000_s312327" r:id="rId3" imgW="1371600" imgH="431800" progId="Equation.3">
                  <p:embed/>
                </p:oleObj>
              </mc:Choice>
              <mc:Fallback>
                <p:oleObj r:id="rId3" imgW="13716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52738"/>
                        <a:ext cx="3455987" cy="1079500"/>
                      </a:xfrm>
                      <a:prstGeom prst="rect">
                        <a:avLst/>
                      </a:prstGeom>
                      <a:solidFill>
                        <a:srgbClr val="FFFF99"/>
                      </a:solidFill>
                    </p:spPr>
                  </p:pic>
                </p:oleObj>
              </mc:Fallback>
            </mc:AlternateContent>
          </a:graphicData>
        </a:graphic>
      </p:graphicFrame>
      <p:sp>
        <p:nvSpPr>
          <p:cNvPr id="312326" name="Rectangle 6">
            <a:extLst>
              <a:ext uri="{FF2B5EF4-FFF2-40B4-BE49-F238E27FC236}">
                <a16:creationId xmlns:a16="http://schemas.microsoft.com/office/drawing/2014/main" id="{F3B102A3-57A7-4108-AF7D-563DCFC533B7}"/>
              </a:ext>
            </a:extLst>
          </p:cNvPr>
          <p:cNvSpPr>
            <a:spLocks noChangeArrowheads="1"/>
          </p:cNvSpPr>
          <p:nvPr/>
        </p:nvSpPr>
        <p:spPr bwMode="auto">
          <a:xfrm>
            <a:off x="468313" y="4292600"/>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这就是康普顿散射引起的最大位移，即入射波的波长能够增长的最大数值（见下图）。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572" name="Picture 4" descr="254">
            <a:extLst>
              <a:ext uri="{FF2B5EF4-FFF2-40B4-BE49-F238E27FC236}">
                <a16:creationId xmlns:a16="http://schemas.microsoft.com/office/drawing/2014/main" id="{862FB4A2-187C-4348-987E-CA9F2686D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7200900" cy="4852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70B6AFF3-2A9C-43C1-8B3E-CDA8656DB9BE}"/>
              </a:ext>
            </a:extLst>
          </p:cNvPr>
          <p:cNvSpPr>
            <a:spLocks noChangeArrowheads="1"/>
          </p:cNvSpPr>
          <p:nvPr/>
        </p:nvSpPr>
        <p:spPr bwMode="auto">
          <a:xfrm>
            <a:off x="827088" y="1557338"/>
            <a:ext cx="762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对实际测量来说，有意义的是相对比值</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。既然</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与</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无关，因此只有对</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≤1Å</a:t>
            </a:r>
            <a:r>
              <a:rPr lang="zh-CN" altLang="en-US" b="1">
                <a:latin typeface="Times New Roman" panose="02020603050405020304" pitchFamily="18" charset="0"/>
                <a:ea typeface="楷体_GB2312" pitchFamily="49" charset="-122"/>
              </a:rPr>
              <a:t>这样的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射线，才能使</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大到足以被观察的程度。对于</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≈5000Å</a:t>
            </a:r>
            <a:r>
              <a:rPr lang="zh-CN" altLang="en-US" b="1">
                <a:latin typeface="Times New Roman" panose="02020603050405020304" pitchFamily="18" charset="0"/>
                <a:ea typeface="楷体_GB2312" pitchFamily="49" charset="-122"/>
              </a:rPr>
              <a:t>那样的可见光，</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仍旧这么大，</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就小得无法被量度。这就是为什么只有在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射线散射实验中，我们才开始观察到了康普顿效应；在一般的宏观现象中，经典电磁理论与实验相符很好。</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8E8E1602-263F-4304-A204-133786071520}"/>
              </a:ext>
            </a:extLst>
          </p:cNvPr>
          <p:cNvSpPr>
            <a:spLocks noChangeArrowheads="1"/>
          </p:cNvSpPr>
          <p:nvPr/>
        </p:nvSpPr>
        <p:spPr bwMode="auto">
          <a:xfrm>
            <a:off x="250825" y="1341438"/>
            <a:ext cx="864235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③</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与</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紧密相关</a:t>
            </a:r>
          </a:p>
          <a:p>
            <a:pPr algn="just" eaLnBrk="0" hangingPunct="0"/>
            <a:r>
              <a:rPr lang="zh-CN" altLang="en-US" b="1">
                <a:latin typeface="Times New Roman" panose="02020603050405020304" pitchFamily="18" charset="0"/>
                <a:ea typeface="楷体_GB2312" pitchFamily="49" charset="-122"/>
              </a:rPr>
              <a:t>     虽然以波长表示的康普顿位移与入射光的波长（或能量）无关，但是，以能量表示的康普顿位移</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却与入射光的波长（或能量）紧密相关。</a:t>
            </a:r>
          </a:p>
          <a:p>
            <a:pPr algn="just" eaLnBrk="0" hangingPunct="0"/>
            <a:r>
              <a:rPr lang="zh-CN" altLang="en-US" b="1">
                <a:latin typeface="Times New Roman" panose="02020603050405020304" pitchFamily="18" charset="0"/>
                <a:ea typeface="楷体_GB2312" pitchFamily="49" charset="-122"/>
              </a:rPr>
              <a:t>      为了说明这一点，我们给出在相同的测量条件下得到的两个实验结果：当入射光子的能量</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=10</a:t>
            </a:r>
            <a:r>
              <a:rPr lang="en-US" altLang="zh-CN" b="1" i="1">
                <a:latin typeface="Times New Roman" panose="02020603050405020304" pitchFamily="18" charset="0"/>
                <a:ea typeface="楷体_GB2312" pitchFamily="49" charset="-122"/>
              </a:rPr>
              <a:t>keV</a:t>
            </a:r>
            <a:r>
              <a:rPr lang="zh-CN" altLang="en-US" b="1">
                <a:latin typeface="Times New Roman" panose="02020603050405020304" pitchFamily="18" charset="0"/>
                <a:ea typeface="楷体_GB2312" pitchFamily="49" charset="-122"/>
              </a:rPr>
              <a:t>时，在</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=90°</a:t>
            </a:r>
            <a:r>
              <a:rPr lang="zh-CN" altLang="en-US" b="1">
                <a:latin typeface="Times New Roman" panose="02020603050405020304" pitchFamily="18" charset="0"/>
                <a:ea typeface="楷体_GB2312" pitchFamily="49" charset="-122"/>
              </a:rPr>
              <a:t>方向测到的散射光子的能量为</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=9.8</a:t>
            </a:r>
            <a:r>
              <a:rPr lang="en-US" altLang="zh-CN" b="1" i="1">
                <a:latin typeface="Times New Roman" panose="02020603050405020304" pitchFamily="18" charset="0"/>
                <a:ea typeface="楷体_GB2312" pitchFamily="49" charset="-122"/>
              </a:rPr>
              <a:t>keV</a:t>
            </a:r>
            <a:r>
              <a:rPr lang="zh-CN" altLang="en-US" b="1">
                <a:latin typeface="Times New Roman" panose="02020603050405020304" pitchFamily="18" charset="0"/>
                <a:ea typeface="楷体_GB2312" pitchFamily="49" charset="-122"/>
              </a:rPr>
              <a:t>，相对变化为</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；当入射光子的能量</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=10</a:t>
            </a:r>
            <a:r>
              <a:rPr lang="en-US" altLang="zh-CN" b="1" i="1">
                <a:latin typeface="Times New Roman" panose="02020603050405020304" pitchFamily="18" charset="0"/>
                <a:ea typeface="楷体_GB2312" pitchFamily="49" charset="-122"/>
              </a:rPr>
              <a:t>MeV</a:t>
            </a:r>
            <a:r>
              <a:rPr lang="zh-CN" altLang="en-US" b="1">
                <a:latin typeface="Times New Roman" panose="02020603050405020304" pitchFamily="18" charset="0"/>
                <a:ea typeface="楷体_GB2312" pitchFamily="49" charset="-122"/>
              </a:rPr>
              <a:t>时，测到的</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=0.49</a:t>
            </a:r>
            <a:r>
              <a:rPr lang="en-US" altLang="zh-CN" b="1" i="1">
                <a:latin typeface="Times New Roman" panose="02020603050405020304" pitchFamily="18" charset="0"/>
                <a:ea typeface="楷体_GB2312" pitchFamily="49" charset="-122"/>
              </a:rPr>
              <a:t>MeV</a:t>
            </a:r>
            <a:r>
              <a:rPr lang="zh-CN" altLang="en-US" b="1">
                <a:latin typeface="Times New Roman" panose="02020603050405020304" pitchFamily="18" charset="0"/>
                <a:ea typeface="楷体_GB2312" pitchFamily="49" charset="-122"/>
              </a:rPr>
              <a:t>，相对变化为</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≈95%</a:t>
            </a:r>
            <a:r>
              <a:rPr lang="zh-CN" altLang="en-US" b="1">
                <a:latin typeface="Times New Roman" panose="02020603050405020304" pitchFamily="18" charset="0"/>
                <a:ea typeface="楷体_GB2312" pitchFamily="49" charset="-122"/>
              </a:rPr>
              <a:t>。这清楚表明，</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与入射光子的波长（或能量）紧密相关。</a:t>
            </a:r>
          </a:p>
          <a:p>
            <a:pPr algn="just" eaLnBrk="0" hangingPunct="0"/>
            <a:r>
              <a:rPr lang="zh-CN" altLang="en-US" b="1">
                <a:latin typeface="Times New Roman" panose="02020603050405020304" pitchFamily="18" charset="0"/>
                <a:ea typeface="楷体_GB2312" pitchFamily="49" charset="-122"/>
              </a:rPr>
              <a:t>      前式告诉我们，散射光子的能量随入射光子的能量增大而增大，但除了</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以外，前式给了这种增长一个限制：例如，当</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=90°</a:t>
            </a:r>
            <a:r>
              <a:rPr lang="zh-CN" altLang="en-US" b="1">
                <a:latin typeface="Times New Roman" panose="02020603050405020304" pitchFamily="18" charset="0"/>
                <a:ea typeface="楷体_GB2312" pitchFamily="49" charset="-122"/>
              </a:rPr>
              <a:t>时，不论入射光子的能量多少大，散射光子的能量不会大于</a:t>
            </a:r>
            <a:r>
              <a:rPr lang="en-US" altLang="zh-CN" b="1">
                <a:latin typeface="Times New Roman" panose="02020603050405020304" pitchFamily="18" charset="0"/>
                <a:ea typeface="楷体_GB2312" pitchFamily="49" charset="-122"/>
              </a:rPr>
              <a:t>0.511</a:t>
            </a:r>
            <a:r>
              <a:rPr lang="en-US" altLang="zh-CN" b="1" i="1">
                <a:latin typeface="Times New Roman" panose="02020603050405020304" pitchFamily="18" charset="0"/>
                <a:ea typeface="楷体_GB2312" pitchFamily="49" charset="-122"/>
              </a:rPr>
              <a:t>MeV</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CEBDECBB-3BB3-4876-91A8-EC1E44DE9F13}"/>
              </a:ext>
            </a:extLst>
          </p:cNvPr>
          <p:cNvSpPr>
            <a:spLocks noChangeArrowheads="1"/>
          </p:cNvSpPr>
          <p:nvPr/>
        </p:nvSpPr>
        <p:spPr bwMode="auto">
          <a:xfrm>
            <a:off x="323850" y="1341438"/>
            <a:ext cx="85693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④相干散射</a:t>
            </a:r>
          </a:p>
          <a:p>
            <a:pPr algn="just" eaLnBrk="0" hangingPunct="0"/>
            <a:r>
              <a:rPr lang="zh-CN" altLang="en-US" b="1">
                <a:latin typeface="Times New Roman" panose="02020603050405020304" pitchFamily="18" charset="0"/>
                <a:ea typeface="楷体_GB2312" pitchFamily="49" charset="-122"/>
              </a:rPr>
              <a:t>     当</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时，</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；入射光波未被偏折，当然不引起波长的变化。但</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的事例不仅发生在</a:t>
            </a:r>
            <a:r>
              <a:rPr lang="en-US" altLang="zh-CN" b="1" i="1">
                <a:latin typeface="Times New Roman" panose="02020603050405020304" pitchFamily="18" charset="0"/>
                <a:ea typeface="楷体_GB2312" pitchFamily="49" charset="-122"/>
              </a:rPr>
              <a:t>θ</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，而且在各个方向都能观察到（后二图）。即在康普顿散射中总是伴随着</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的散射，它称之为</a:t>
            </a:r>
            <a:r>
              <a:rPr lang="zh-CN" altLang="en-US" b="1">
                <a:solidFill>
                  <a:srgbClr val="CC0000"/>
                </a:solidFill>
                <a:latin typeface="Times New Roman" panose="02020603050405020304" pitchFamily="18" charset="0"/>
                <a:ea typeface="楷体_GB2312" pitchFamily="49" charset="-122"/>
              </a:rPr>
              <a:t>相干散射</a:t>
            </a:r>
            <a:r>
              <a:rPr lang="zh-CN" altLang="en-US" b="1">
                <a:latin typeface="Times New Roman" panose="02020603050405020304" pitchFamily="18" charset="0"/>
                <a:ea typeface="楷体_GB2312" pitchFamily="49" charset="-122"/>
              </a:rPr>
              <a:t>，与此对应，康普顿散射又称之为</a:t>
            </a:r>
            <a:r>
              <a:rPr lang="zh-CN" altLang="en-US" b="1">
                <a:solidFill>
                  <a:srgbClr val="CC6600"/>
                </a:solidFill>
                <a:latin typeface="Times New Roman" panose="02020603050405020304" pitchFamily="18" charset="0"/>
                <a:ea typeface="楷体_GB2312" pitchFamily="49" charset="-122"/>
              </a:rPr>
              <a:t>非相干散射</a:t>
            </a:r>
            <a:r>
              <a:rPr lang="zh-CN" altLang="en-US" b="1">
                <a:latin typeface="Times New Roman" panose="02020603050405020304" pitchFamily="18" charset="0"/>
                <a:ea typeface="楷体_GB2312" pitchFamily="49" charset="-122"/>
              </a:rPr>
              <a:t>。后二图中的</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表示相干散射；</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表示康普顿散射。相干散射是因为，当大量光子打向原子时，有些光子并未同原子中可被看作自由电子的外层电子了生散射，而是与内层束缚电子发生相互作用，由于束缚电子与原子结合得比较紧密，因此入射光子事实上是与原子这个整体发生散射。这时，在前式中就要用原子的质量</a:t>
            </a:r>
            <a:r>
              <a:rPr lang="en-US" altLang="zh-CN" b="1" i="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代替电子的质量</a:t>
            </a:r>
            <a:r>
              <a:rPr lang="en-US" altLang="zh-CN" b="1" i="1">
                <a:latin typeface="Times New Roman" panose="02020603050405020304" pitchFamily="18" charset="0"/>
                <a:ea typeface="楷体_GB2312" pitchFamily="49" charset="-122"/>
              </a:rPr>
              <a:t>m</a:t>
            </a:r>
            <a:r>
              <a:rPr lang="en-US" altLang="zh-CN" b="1" baseline="-30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，由于</a:t>
            </a:r>
            <a:r>
              <a:rPr lang="en-US" altLang="zh-CN" b="1" i="1">
                <a:latin typeface="Times New Roman" panose="02020603050405020304" pitchFamily="18" charset="0"/>
                <a:ea typeface="楷体_GB2312" pitchFamily="49" charset="-122"/>
              </a:rPr>
              <a:t>M</a:t>
            </a:r>
            <a:r>
              <a:rPr lang="en-US" altLang="zh-CN" b="1">
                <a:latin typeface="Times New Roman" panose="02020603050405020304" pitchFamily="18" charset="0"/>
                <a:ea typeface="楷体_GB2312" pitchFamily="49" charset="-122"/>
              </a:rPr>
              <a:t>&gt;&gt;</a:t>
            </a:r>
            <a:r>
              <a:rPr lang="en-US" altLang="zh-CN" b="1" i="1">
                <a:latin typeface="Times New Roman" panose="02020603050405020304" pitchFamily="18" charset="0"/>
                <a:ea typeface="楷体_GB2312" pitchFamily="49" charset="-122"/>
              </a:rPr>
              <a:t>m</a:t>
            </a:r>
            <a:r>
              <a:rPr lang="en-US" altLang="zh-CN" b="1" baseline="-30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，因此</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。相干散射是入射光子与原子中束缚电子相互作用的结果；因此，它一定随原子序数</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增大而增强，实验结果确是如此（见后二图）。相干散射在本质上是弹性散射。</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19" name="Picture 3" descr="256-11">
            <a:extLst>
              <a:ext uri="{FF2B5EF4-FFF2-40B4-BE49-F238E27FC236}">
                <a16:creationId xmlns:a16="http://schemas.microsoft.com/office/drawing/2014/main" id="{51C8FE61-CF11-4738-89F2-A393986CB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3462338" cy="5638800"/>
          </a:xfrm>
          <a:prstGeom prst="rect">
            <a:avLst/>
          </a:prstGeom>
          <a:noFill/>
          <a:extLst>
            <a:ext uri="{909E8E84-426E-40DD-AFC4-6F175D3DCCD1}">
              <a14:hiddenFill xmlns:a14="http://schemas.microsoft.com/office/drawing/2010/main">
                <a:solidFill>
                  <a:srgbClr val="FFFFFF"/>
                </a:solidFill>
              </a14:hiddenFill>
            </a:ext>
          </a:extLst>
        </p:spPr>
      </p:pic>
      <p:pic>
        <p:nvPicPr>
          <p:cNvPr id="316421" name="Picture 5" descr="256">
            <a:extLst>
              <a:ext uri="{FF2B5EF4-FFF2-40B4-BE49-F238E27FC236}">
                <a16:creationId xmlns:a16="http://schemas.microsoft.com/office/drawing/2014/main" id="{403D3C01-89D5-490A-A14A-AF5D10D9E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33400"/>
            <a:ext cx="5791200" cy="5424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0511AC59-4304-4BA9-9BF8-F2B76F00F2BF}"/>
              </a:ext>
            </a:extLst>
          </p:cNvPr>
          <p:cNvSpPr>
            <a:spLocks noChangeArrowheads="1"/>
          </p:cNvSpPr>
          <p:nvPr/>
        </p:nvSpPr>
        <p:spPr bwMode="auto">
          <a:xfrm>
            <a:off x="395288" y="1114425"/>
            <a:ext cx="8424862"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相干散射与康普顿散射相伴存在，它可以被看作为一条标准谱线，为实验测定康普顿位移</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带来了方便。 </a:t>
            </a:r>
          </a:p>
          <a:p>
            <a:pPr algn="just"/>
            <a:r>
              <a:rPr lang="zh-CN" altLang="en-US" b="1">
                <a:latin typeface="Times New Roman" panose="02020603050405020304" pitchFamily="18" charset="0"/>
                <a:ea typeface="楷体_GB2312" pitchFamily="49" charset="-122"/>
              </a:rPr>
              <a:t>        前左图，除原有钼的</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）外，还有波长变长的另一条线（</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波长改变的数值与散射角有关，随角度的增加而增加；而且随着散射角的增大，</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的强度增强，</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的强度减弱。</a:t>
            </a:r>
          </a:p>
          <a:p>
            <a:pPr algn="just"/>
            <a:r>
              <a:rPr lang="zh-CN" altLang="en-US" b="1">
                <a:latin typeface="Times New Roman" panose="02020603050405020304" pitchFamily="18" charset="0"/>
                <a:ea typeface="楷体_GB2312" pitchFamily="49" charset="-122"/>
              </a:rPr>
              <a:t>        前右图，</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的移动与散射物的性质无关（散射角确定）；当散射物的原子序数增加时，</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的强度增加，</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的强度减低。这是因为原子序数愈高，原子中有更多的电子和原子核有较强的结合；可以近似地看作自由电子只是最外层的几个，在电子的总数中相对地减少了。光子同内层束缚电子碰撞就等同于同质量很大的原子碰撞，波长即便有改变也是很微小的，不能观察出来，所以波长不变的</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强度随原子序数而增加；由于近似自由电子的数目相对地减少，所以波长改变的</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随原子序数增加而减弱。</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282AD7B8-44F7-4531-A6FD-C968511D984A}"/>
              </a:ext>
            </a:extLst>
          </p:cNvPr>
          <p:cNvSpPr>
            <a:spLocks noChangeArrowheads="1"/>
          </p:cNvSpPr>
          <p:nvPr/>
        </p:nvSpPr>
        <p:spPr bwMode="auto">
          <a:xfrm>
            <a:off x="250825" y="1114425"/>
            <a:ext cx="86423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按照上述理论，在一定散射角上波长的改变是一定的，而实际观察到的谱线有一个较宽的强度分布，不是恰好等于前面公式的数值，只是最高峰落在该式的数值上。这是因为电子实际在碰撞前不是静止的，它在原子中运动着。只是在原子序数较低的原子中，电子的速度比碰后的速度要小得多，所以理论公式的推导中把它近似地作为零。这样，实际的波长改变就分布在理论值的附近了。</a:t>
            </a:r>
          </a:p>
          <a:p>
            <a:pPr algn="just" eaLnBrk="0" hangingPunct="0"/>
            <a:r>
              <a:rPr lang="zh-CN" altLang="en-US" b="1">
                <a:latin typeface="Times New Roman" panose="02020603050405020304" pitchFamily="18" charset="0"/>
                <a:ea typeface="楷体_GB2312" pitchFamily="49" charset="-122"/>
              </a:rPr>
              <a:t>     在康普顿散射中，光子损失一部分能量。这是能量较高的光子通过物质时能量损失的重要方式之一。当光子的能量低时，通过物质时能量的损失主要是电离吸收。但电离吸收随波长减小而急剧下降，对能量较高的光子，电离吸收的能量损失成为次要的，而康普顿散射的能量损失成为主要的，这不仅发生在短波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射线上，也发生在更短波长的</a:t>
            </a:r>
            <a:r>
              <a:rPr lang="en-US" altLang="zh-CN" b="1">
                <a:latin typeface="Times New Roman" panose="02020603050405020304" pitchFamily="18" charset="0"/>
                <a:ea typeface="楷体_GB2312" pitchFamily="49" charset="-122"/>
              </a:rPr>
              <a:t>γ</a:t>
            </a:r>
            <a:r>
              <a:rPr lang="zh-CN" altLang="en-US" b="1">
                <a:latin typeface="Times New Roman" panose="02020603050405020304" pitchFamily="18" charset="0"/>
                <a:ea typeface="楷体_GB2312" pitchFamily="49" charset="-122"/>
              </a:rPr>
              <a:t>射线上，因而具有较广泛的意义。在原子核物理和高能粒子物理中会遇到这个问题。这个效应也一直被认为是光的粒子性的有力证据之一。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8E7FF8C7-DD3D-49C3-BBE3-B5DC3A7AB994}"/>
              </a:ext>
            </a:extLst>
          </p:cNvPr>
          <p:cNvSpPr>
            <a:spLocks noChangeArrowheads="1"/>
          </p:cNvSpPr>
          <p:nvPr/>
        </p:nvSpPr>
        <p:spPr bwMode="auto">
          <a:xfrm>
            <a:off x="611188" y="1412875"/>
            <a:ext cx="8281987"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管内压强为</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-6</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-8</a:t>
            </a:r>
            <a:r>
              <a:rPr lang="en-US" altLang="zh-CN" b="1">
                <a:latin typeface="Times New Roman" panose="02020603050405020304" pitchFamily="18" charset="0"/>
                <a:ea typeface="楷体_GB2312" pitchFamily="49" charset="-122"/>
              </a:rPr>
              <a:t>mmHg</a:t>
            </a:r>
            <a:r>
              <a:rPr lang="zh-CN" altLang="en-US" b="1">
                <a:latin typeface="Times New Roman" panose="02020603050405020304" pitchFamily="18" charset="0"/>
                <a:ea typeface="楷体_GB2312" pitchFamily="49" charset="-122"/>
              </a:rPr>
              <a:t>，因此，由旁热式加热的阴极发射的电子在电场作用下就几乎无阻挡地飞向阳极。电子打在阳极上就产生</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射线。阳极又称靶，由于电子打在上面使其温度升高很大，一般用的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射线管的靶都是用熔点高的金属制成，通常采用钨、钼、铂等重金属制成，也可用铬、铁、铜等轻金属制成，这完全由</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射线管的具体用途而定。在阴极和阳极之间所加的高电压，一般是几万伏到十几万伏，甚至更高，它使飞向阳极运动的电子加速。调节此电压，可以改变轰击阳极的电子的能量。</a:t>
            </a:r>
            <a:r>
              <a:rPr lang="en-US" altLang="zh-CN" b="1">
                <a:latin typeface="Times New Roman" panose="02020603050405020304" pitchFamily="18" charset="0"/>
                <a:ea typeface="楷体_GB2312" pitchFamily="49" charset="-122"/>
              </a:rPr>
              <a:t>1895</a:t>
            </a:r>
            <a:r>
              <a:rPr lang="zh-CN" altLang="en-US" b="1">
                <a:latin typeface="Times New Roman" panose="02020603050405020304" pitchFamily="18" charset="0"/>
                <a:ea typeface="楷体_GB2312" pitchFamily="49" charset="-122"/>
              </a:rPr>
              <a:t>年，伦琴只用几千伏电压，因此电子的能量比较低，由此产生的是软</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0A86400A-5918-415E-B8D6-3AF2B1B63BA7}"/>
              </a:ext>
            </a:extLst>
          </p:cNvPr>
          <p:cNvSpPr>
            <a:spLocks noChangeArrowheads="1"/>
          </p:cNvSpPr>
          <p:nvPr/>
        </p:nvSpPr>
        <p:spPr bwMode="auto">
          <a:xfrm>
            <a:off x="250825" y="1268413"/>
            <a:ext cx="864235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D. </a:t>
            </a:r>
            <a:r>
              <a:rPr lang="zh-CN" altLang="en-US" sz="2800" b="1">
                <a:solidFill>
                  <a:schemeClr val="folHlink"/>
                </a:solidFill>
                <a:latin typeface="Times New Roman" panose="02020603050405020304" pitchFamily="18" charset="0"/>
                <a:ea typeface="楷体_GB2312" pitchFamily="49" charset="-122"/>
              </a:rPr>
              <a:t>康普顿散射与基本常数</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在康普顿散射公式中，无论是普朗克常数</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，还是光速</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，都起着关键作用。假如</a:t>
            </a:r>
            <a:r>
              <a:rPr lang="en-US" altLang="zh-CN" b="1" i="1">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，或者</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都将趋于零，即回到了经典物理。相应原理在此又得到了清晰的体现。</a:t>
            </a:r>
          </a:p>
          <a:p>
            <a:pPr algn="just" eaLnBrk="0" hangingPunct="0"/>
            <a:r>
              <a:rPr lang="zh-CN" altLang="en-US" b="1">
                <a:latin typeface="Times New Roman" panose="02020603050405020304" pitchFamily="18" charset="0"/>
                <a:ea typeface="楷体_GB2312" pitchFamily="49" charset="-122"/>
              </a:rPr>
              <a:t>     既然康普顿位移</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与三个基本常数（</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baseline="-8000">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）有关，就可以从</a:t>
            </a:r>
            <a:r>
              <a:rPr lang="en-US" altLang="zh-CN" b="1">
                <a:latin typeface="Times New Roman" panose="02020603050405020304" pitchFamily="18" charset="0"/>
                <a:ea typeface="楷体_GB2312" pitchFamily="49" charset="-122"/>
              </a:rPr>
              <a:t>Δ</a:t>
            </a:r>
            <a:r>
              <a:rPr lang="en-US"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的测量，依照两个已知的常数定出第三个常数。特别，我们可依此测定普朗克常数</a:t>
            </a:r>
            <a:r>
              <a:rPr lang="en-US" altLang="zh-CN" b="1" i="1">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康普顿散射实验为独立测定</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提供了一个方法。由此得到的</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数值与其它方法一致，又一次证明了普朗克常数的普适性。</a:t>
            </a:r>
          </a:p>
          <a:p>
            <a:pPr algn="just" eaLnBrk="0" hangingPunct="0"/>
            <a:r>
              <a:rPr lang="zh-CN" altLang="en-US" b="1">
                <a:latin typeface="Times New Roman" panose="02020603050405020304" pitchFamily="18" charset="0"/>
                <a:ea typeface="楷体_GB2312" pitchFamily="49" charset="-122"/>
              </a:rPr>
              <a:t>     事实上，康普顿散射还为我们提供了测定光子能量</a:t>
            </a:r>
            <a:r>
              <a:rPr lang="en-US" altLang="zh-CN" b="1" i="1">
                <a:latin typeface="Arial Unicode MS" pitchFamily="34" charset="-122"/>
                <a:ea typeface="楷体_GB2312" pitchFamily="49" charset="-122"/>
              </a:rPr>
              <a:t>hv</a:t>
            </a:r>
            <a:r>
              <a:rPr lang="zh-CN" altLang="en-US" b="1">
                <a:latin typeface="Times New Roman" panose="02020603050405020304" pitchFamily="18" charset="0"/>
                <a:ea typeface="楷体_GB2312" pitchFamily="49" charset="-122"/>
              </a:rPr>
              <a:t>的一个很好的方法。因为对带电粒子的能量测量，一般可以达到较高的精度，因此，我们可以从反冲电子能量的表达式出发，在测量了反冲电子的能量之后，较精确地定出入射光子的能量。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7D721067-4FCE-491D-81A7-F80169C28A52}"/>
              </a:ext>
            </a:extLst>
          </p:cNvPr>
          <p:cNvSpPr>
            <a:spLocks noChangeArrowheads="1"/>
          </p:cNvSpPr>
          <p:nvPr/>
        </p:nvSpPr>
        <p:spPr bwMode="auto">
          <a:xfrm>
            <a:off x="323850" y="1268413"/>
            <a:ext cx="8569325" cy="465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E. </a:t>
            </a:r>
            <a:r>
              <a:rPr lang="zh-CN" altLang="en-US" sz="2800" b="1">
                <a:solidFill>
                  <a:schemeClr val="folHlink"/>
                </a:solidFill>
                <a:latin typeface="Times New Roman" panose="02020603050405020304" pitchFamily="18" charset="0"/>
                <a:ea typeface="楷体_GB2312" pitchFamily="49" charset="-122"/>
              </a:rPr>
              <a:t>康普顿轮廊（</a:t>
            </a:r>
            <a:r>
              <a:rPr lang="en-US" altLang="zh-CN" sz="2800" b="1">
                <a:solidFill>
                  <a:schemeClr val="folHlink"/>
                </a:solidFill>
                <a:latin typeface="Times New Roman" panose="02020603050405020304" pitchFamily="18" charset="0"/>
                <a:ea typeface="楷体_GB2312" pitchFamily="49" charset="-122"/>
              </a:rPr>
              <a:t>Ccompton Profile</a:t>
            </a:r>
            <a:r>
              <a:rPr lang="zh-CN" altLang="en-US" sz="2800" b="1">
                <a:solidFill>
                  <a:schemeClr val="folHlink"/>
                </a:solidFill>
                <a:latin typeface="Times New Roman" panose="02020603050405020304" pitchFamily="18" charset="0"/>
                <a:ea typeface="楷体_GB2312" pitchFamily="49" charset="-122"/>
              </a:rPr>
              <a:t>）</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在推导康普顿散射公式时，我们不仅假定电子是自由的，而且还假定电子是静止的。事实上，电子当然是不会静止的。在前右图显示的散射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射线谱的轮廓随元素</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的变化，正反映了不同元素中的电子运动状态的不同。</a:t>
            </a:r>
          </a:p>
          <a:p>
            <a:pPr algn="just" eaLnBrk="0" hangingPunct="0"/>
            <a:r>
              <a:rPr lang="zh-CN" altLang="en-US" b="1">
                <a:latin typeface="Times New Roman" panose="02020603050405020304" pitchFamily="18" charset="0"/>
                <a:ea typeface="楷体_GB2312" pitchFamily="49" charset="-122"/>
              </a:rPr>
              <a:t>     早期的研究表明，康普顿散射轮廓直接反映了物质内部的电子动量分布。在</a:t>
            </a:r>
            <a:r>
              <a:rPr lang="en-US" altLang="zh-CN" b="1">
                <a:latin typeface="Times New Roman" panose="02020603050405020304" pitchFamily="18" charset="0"/>
                <a:ea typeface="楷体_GB2312" pitchFamily="49" charset="-122"/>
              </a:rPr>
              <a:t>1929</a:t>
            </a:r>
            <a:r>
              <a:rPr lang="zh-CN" altLang="en-US" b="1">
                <a:latin typeface="Times New Roman" panose="02020603050405020304" pitchFamily="18" charset="0"/>
                <a:ea typeface="楷体_GB2312" pitchFamily="49" charset="-122"/>
              </a:rPr>
              <a:t>年，杜蒙（</a:t>
            </a:r>
            <a:r>
              <a:rPr lang="en-US" altLang="zh-CN" b="1">
                <a:latin typeface="Times New Roman" panose="02020603050405020304" pitchFamily="18" charset="0"/>
                <a:ea typeface="楷体_GB2312" pitchFamily="49" charset="-122"/>
              </a:rPr>
              <a:t>Du Mond</a:t>
            </a:r>
            <a:r>
              <a:rPr lang="zh-CN" altLang="en-US" b="1">
                <a:latin typeface="Times New Roman" panose="02020603050405020304" pitchFamily="18" charset="0"/>
                <a:ea typeface="楷体_GB2312" pitchFamily="49" charset="-122"/>
              </a:rPr>
              <a:t>）依此用直接的实验方法证明了金属锂中的外层电子服从费米</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狄喇克分布律而不是麦克斯韦</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玻耳兹曼分布律，那是当时获得的最重要的成果。但由于当时没有强的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射线源，探测仪器的灵敏度也很低，因此，这类实验十分艰难。</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72C05D52-6A75-4D38-9268-3F8DBB1FC4E1}"/>
              </a:ext>
            </a:extLst>
          </p:cNvPr>
          <p:cNvSpPr>
            <a:spLocks noChangeArrowheads="1"/>
          </p:cNvSpPr>
          <p:nvPr/>
        </p:nvSpPr>
        <p:spPr bwMode="auto">
          <a:xfrm>
            <a:off x="468313" y="1628775"/>
            <a:ext cx="8351837"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但在</a:t>
            </a:r>
            <a:r>
              <a:rPr lang="en-US" altLang="zh-CN" b="1">
                <a:latin typeface="Times New Roman" panose="02020603050405020304" pitchFamily="18" charset="0"/>
                <a:ea typeface="楷体_GB2312" pitchFamily="49" charset="-122"/>
              </a:rPr>
              <a:t>1965</a:t>
            </a:r>
            <a:r>
              <a:rPr lang="zh-CN" altLang="en-US" b="1">
                <a:latin typeface="Times New Roman" panose="02020603050405020304" pitchFamily="18" charset="0"/>
                <a:ea typeface="楷体_GB2312" pitchFamily="49" charset="-122"/>
              </a:rPr>
              <a:t>年之后，用康普顿轮廓法探测电子动量分布的实验和理论工作又重新活跃起来。这是因为，一方面出现了强的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光源和高灵敏的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探测器，使实验精度大为提高，也出现了高效计算机，使复杂的理论计算有了可能；另一方面，量子化学、固体物理的发展，需要电子运动状态的实验数据，而康普顿轮廓法提供了探测电子动量分布的简便实验方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FB47807F-80F6-4D42-8FF7-81B16D0D38AF}"/>
              </a:ext>
            </a:extLst>
          </p:cNvPr>
          <p:cNvSpPr>
            <a:spLocks noChangeArrowheads="1"/>
          </p:cNvSpPr>
          <p:nvPr/>
        </p:nvSpPr>
        <p:spPr bwMode="auto">
          <a:xfrm>
            <a:off x="395288" y="1412875"/>
            <a:ext cx="8424862"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b="1">
                <a:latin typeface="Times New Roman" panose="02020603050405020304" pitchFamily="18" charset="0"/>
                <a:ea typeface="楷体_GB2312" pitchFamily="49" charset="-122"/>
              </a:rPr>
              <a:t>        康普顿轮廓法测电子动量分布，具备一些其它方法所没有的特点。首先，它几乎只反映外层电子的运动状态，这正是量子化学和固体物理所关注的，而内层电子的干扰影响很小；其次，由于各电子的散射互不相关，因此有缺陷和杂质的样品与完美晶体的结果是一样的，从而使样品制备大为简化；再次，在一般情况下从轮廓线上可以直接得到很多定性的结论，简捷地了解分子和固体中电子的某些性质。正因为如此，康普顿轮廓法在近年来得到了广泛注意和应用。</a:t>
            </a:r>
          </a:p>
          <a:p>
            <a:pPr algn="l" eaLnBrk="0" hangingPunct="0">
              <a:spcBef>
                <a:spcPct val="50000"/>
              </a:spcBef>
            </a:pPr>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B33F8108-5942-430E-93A4-6D18286BF9EC}"/>
              </a:ext>
            </a:extLst>
          </p:cNvPr>
          <p:cNvSpPr>
            <a:spLocks noChangeArrowheads="1"/>
          </p:cNvSpPr>
          <p:nvPr/>
        </p:nvSpPr>
        <p:spPr bwMode="auto">
          <a:xfrm>
            <a:off x="250825" y="1268413"/>
            <a:ext cx="85693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F. </a:t>
            </a:r>
            <a:r>
              <a:rPr lang="zh-CN" altLang="en-US" sz="2800" b="1">
                <a:solidFill>
                  <a:schemeClr val="folHlink"/>
                </a:solidFill>
                <a:latin typeface="Times New Roman" panose="02020603050405020304" pitchFamily="18" charset="0"/>
                <a:ea typeface="楷体_GB2312" pitchFamily="49" charset="-122"/>
              </a:rPr>
              <a:t>逆康普顿效应</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康普顿效应是指高能光子与低能电子相碰撞时，光子把它的一部分能量传递给电子，从而损失能量变为低能量光子，波长变长，频率变低。</a:t>
            </a:r>
          </a:p>
          <a:p>
            <a:pPr algn="just" eaLnBrk="0" hangingPunct="0"/>
            <a:r>
              <a:rPr lang="zh-CN" altLang="en-US" b="1">
                <a:latin typeface="Times New Roman" panose="02020603050405020304" pitchFamily="18" charset="0"/>
                <a:ea typeface="楷体_GB2312" pitchFamily="49" charset="-122"/>
              </a:rPr>
              <a:t>     如果与光子碰撞的电子是高能量的相对论性电子，那末，情况正好相反。此时高能电子将把它的一部分能量交给纸能光子，光子获得能量，频率变高，波长变短。这种现象称之为逆康普顿效应；由此产生的辐射（一般是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射线区域）称为逆康普顿辐射。</a:t>
            </a:r>
          </a:p>
          <a:p>
            <a:pPr algn="just" eaLnBrk="0" hangingPunct="0"/>
            <a:r>
              <a:rPr lang="zh-CN" altLang="en-US" b="1">
                <a:latin typeface="Times New Roman" panose="02020603050405020304" pitchFamily="18" charset="0"/>
                <a:ea typeface="楷体_GB2312" pitchFamily="49" charset="-122"/>
              </a:rPr>
              <a:t>     显然，要产生逆康普顿辐射的先决条件是：既要有高能电子，又要有背景辐射（光子）。在磁场中，高能电子可能产生同步辐射，而同步辐射本身就是背景辐射场，因此必然会导致逆康普顿效应的产生。这种辐射称之为同步</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逆康普顿辐射。</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D1C0ECE3-C15D-4848-9A25-001CC0C640B0}"/>
              </a:ext>
            </a:extLst>
          </p:cNvPr>
          <p:cNvSpPr>
            <a:spLocks noChangeArrowheads="1"/>
          </p:cNvSpPr>
          <p:nvPr/>
        </p:nvSpPr>
        <p:spPr bwMode="auto">
          <a:xfrm>
            <a:off x="468313" y="1557338"/>
            <a:ext cx="83518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同步辐射和逆康普顿辐射是高能电子损失能量的两种机制。</a:t>
            </a:r>
          </a:p>
          <a:p>
            <a:pPr algn="just" eaLnBrk="0" hangingPunct="0"/>
            <a:r>
              <a:rPr lang="zh-CN" altLang="en-US" b="1">
                <a:latin typeface="Times New Roman" panose="02020603050405020304" pitchFamily="18" charset="0"/>
                <a:ea typeface="楷体_GB2312" pitchFamily="49" charset="-122"/>
              </a:rPr>
              <a:t>     康普顿散射明确无疑地揭示</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射线的粒子性，但这并不否定</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射线的波动性。</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射线的波动性早已为偏振和衍射等实验事实所证明。这样，</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射线与光波一样，显示了微粒和波动两象性。</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77CA12E3-7846-4519-A339-EF9E5D588DFC}"/>
              </a:ext>
            </a:extLst>
          </p:cNvPr>
          <p:cNvSpPr>
            <a:spLocks noChangeArrowheads="1"/>
          </p:cNvSpPr>
          <p:nvPr/>
        </p:nvSpPr>
        <p:spPr bwMode="auto">
          <a:xfrm>
            <a:off x="1187450" y="404813"/>
            <a:ext cx="4067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Times New Roman" panose="02020603050405020304" pitchFamily="18" charset="0"/>
                <a:ea typeface="楷体_GB2312" pitchFamily="49" charset="-122"/>
              </a:rPr>
              <a:t>§6.4 X</a:t>
            </a:r>
            <a:r>
              <a:rPr lang="zh-CN" altLang="en-US" sz="3600" b="1">
                <a:solidFill>
                  <a:schemeClr val="hlink"/>
                </a:solidFill>
                <a:latin typeface="Times New Roman" panose="02020603050405020304" pitchFamily="18" charset="0"/>
                <a:ea typeface="楷体_GB2312" pitchFamily="49" charset="-122"/>
              </a:rPr>
              <a:t>射线的吸收</a:t>
            </a:r>
            <a:r>
              <a:rPr lang="zh-CN" altLang="en-US" sz="3600" b="1">
                <a:solidFill>
                  <a:schemeClr val="accent2"/>
                </a:solidFill>
                <a:latin typeface="Times New Roman" panose="02020603050405020304" pitchFamily="18" charset="0"/>
                <a:ea typeface="楷体_GB2312" pitchFamily="49" charset="-122"/>
              </a:rPr>
              <a:t> </a:t>
            </a:r>
          </a:p>
        </p:txBody>
      </p:sp>
      <p:sp>
        <p:nvSpPr>
          <p:cNvPr id="324611" name="Rectangle 3">
            <a:extLst>
              <a:ext uri="{FF2B5EF4-FFF2-40B4-BE49-F238E27FC236}">
                <a16:creationId xmlns:a16="http://schemas.microsoft.com/office/drawing/2014/main" id="{6A69BE1D-92E0-4005-AC21-F520AE528020}"/>
              </a:ext>
            </a:extLst>
          </p:cNvPr>
          <p:cNvSpPr>
            <a:spLocks noChangeArrowheads="1"/>
          </p:cNvSpPr>
          <p:nvPr/>
        </p:nvSpPr>
        <p:spPr bwMode="auto">
          <a:xfrm>
            <a:off x="395288" y="1341438"/>
            <a:ext cx="8424862"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由于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射线与物质相互作用，</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射线的强度就会因</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射线通过物质而被减弱，这就是</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射线吸收现象。</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en-US" altLang="zh-CN" sz="2800" b="1">
                <a:solidFill>
                  <a:schemeClr val="folHlink"/>
                </a:solidFill>
                <a:latin typeface="Times New Roman" panose="02020603050405020304" pitchFamily="18" charset="0"/>
                <a:ea typeface="楷体_GB2312" pitchFamily="49" charset="-122"/>
              </a:rPr>
              <a:t>A. </a:t>
            </a:r>
            <a:r>
              <a:rPr lang="zh-CN" altLang="en-US" sz="2800" b="1">
                <a:solidFill>
                  <a:schemeClr val="folHlink"/>
                </a:solidFill>
                <a:latin typeface="Times New Roman" panose="02020603050405020304" pitchFamily="18" charset="0"/>
                <a:ea typeface="楷体_GB2312" pitchFamily="49" charset="-122"/>
              </a:rPr>
              <a:t>两类相互作用</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一束准直的单能粒子束（或射线）通过一个平板介质，透射粒子束（或射线）的特性依赖于粒子束（或射线）的本身性质及介质的性质。但不论粒子束流或介质的性质如何，总会有两类极端的情况。</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1DE2E521-1962-4943-A0F8-A246A5386962}"/>
              </a:ext>
            </a:extLst>
          </p:cNvPr>
          <p:cNvSpPr>
            <a:spLocks noChangeArrowheads="1"/>
          </p:cNvSpPr>
          <p:nvPr/>
        </p:nvSpPr>
        <p:spPr bwMode="auto">
          <a:xfrm>
            <a:off x="395288" y="1341438"/>
            <a:ext cx="8424862"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第一类相互作用，称之为</a:t>
            </a:r>
            <a:r>
              <a:rPr lang="zh-CN" altLang="en-US" b="1">
                <a:solidFill>
                  <a:srgbClr val="CC0000"/>
                </a:solidFill>
                <a:latin typeface="Times New Roman" panose="02020603050405020304" pitchFamily="18" charset="0"/>
                <a:ea typeface="楷体_GB2312" pitchFamily="49" charset="-122"/>
              </a:rPr>
              <a:t>多次小相互作用</a:t>
            </a:r>
            <a:r>
              <a:rPr lang="zh-CN" altLang="en-US" b="1">
                <a:latin typeface="Times New Roman" panose="02020603050405020304" pitchFamily="18" charset="0"/>
                <a:ea typeface="楷体_GB2312" pitchFamily="49" charset="-122"/>
              </a:rPr>
              <a:t>。重带电粒子（例如</a:t>
            </a:r>
            <a:r>
              <a:rPr lang="en-US" altLang="zh-CN" b="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粒子）通过物质时的相互作用，是这类相互作用的典型例子。粒子在物质中经历多次小相互作用，每次相互作用都引起粒子能量的损失及方向的偏转（一般是小角散射）。最终的能量损失和方向偏转是各次的统计叠加。结果，进入介质（也称为吸收体）之前是单能的、准直的粒子束，穿过吸收体后，粒子的能量将降低，且不再是单能，而是有一个弥散；在方向上，有一个角度扩展。当吸收体小于一定厚度时，基本上所有的粒子都能透过。当吸收体厚到一定程度时，粒子的能量损失殆尽，粒子就无法透出物体，那时的厚度称之为带电粒子在该物质中的射程；实际上，还分平均射程（穿过吸收体的粒子数为原来一半时所相应的厚度）和外推射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2F30CDDF-D97B-4673-AB5D-A6520DCA78DA}"/>
              </a:ext>
            </a:extLst>
          </p:cNvPr>
          <p:cNvSpPr>
            <a:spLocks noChangeArrowheads="1"/>
          </p:cNvSpPr>
          <p:nvPr/>
        </p:nvSpPr>
        <p:spPr bwMode="auto">
          <a:xfrm>
            <a:off x="395288" y="1412875"/>
            <a:ext cx="849788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第二类相互作用，称之为</a:t>
            </a:r>
            <a:r>
              <a:rPr lang="zh-CN" altLang="en-US" b="1">
                <a:solidFill>
                  <a:srgbClr val="CC0000"/>
                </a:solidFill>
                <a:latin typeface="Times New Roman" panose="02020603050405020304" pitchFamily="18" charset="0"/>
                <a:ea typeface="楷体_GB2312" pitchFamily="49" charset="-122"/>
              </a:rPr>
              <a:t>全或无相互作用</a:t>
            </a:r>
            <a:r>
              <a:rPr lang="zh-CN" altLang="en-US" b="1">
                <a:latin typeface="Times New Roman" panose="02020603050405020304" pitchFamily="18" charset="0"/>
                <a:ea typeface="楷体_GB2312" pitchFamily="49" charset="-122"/>
              </a:rPr>
              <a:t>。典型的事例是光电效应。在这种相互作用中，粒子要么不经受相互作用，要么一次作用就从射线束中消失。对于不经受相互作用的粒子，它在穿透后仍保持单能性和准直性。</a:t>
            </a:r>
          </a:p>
          <a:p>
            <a:pPr algn="just" eaLnBrk="0" hangingPunct="0"/>
            <a:r>
              <a:rPr lang="zh-CN" altLang="en-US" b="1">
                <a:latin typeface="Times New Roman" panose="02020603050405020304" pitchFamily="18" charset="0"/>
                <a:ea typeface="楷体_GB2312" pitchFamily="49" charset="-122"/>
              </a:rPr>
              <a:t>     假如一束粒子强度为</a:t>
            </a:r>
            <a:r>
              <a:rPr lang="en-US" altLang="zh-CN" b="1" i="1">
                <a:latin typeface="Times New Roman" panose="02020603050405020304" pitchFamily="18" charset="0"/>
                <a:ea typeface="楷体_GB2312" pitchFamily="49" charset="-122"/>
              </a:rPr>
              <a:t>I</a:t>
            </a:r>
            <a:r>
              <a:rPr lang="en-US" altLang="zh-CN" b="1" baseline="-30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，通过厚度为</a:t>
            </a:r>
            <a:r>
              <a:rPr lang="en-US" altLang="zh-CN" b="1" i="1">
                <a:latin typeface="Times New Roman" panose="02020603050405020304" pitchFamily="18" charset="0"/>
                <a:ea typeface="楷体_GB2312" pitchFamily="49" charset="-122"/>
              </a:rPr>
              <a:t>dx</a:t>
            </a:r>
            <a:r>
              <a:rPr lang="zh-CN" altLang="en-US" b="1">
                <a:latin typeface="Times New Roman" panose="02020603050405020304" pitchFamily="18" charset="0"/>
                <a:ea typeface="楷体_GB2312" pitchFamily="49" charset="-122"/>
              </a:rPr>
              <a:t>的吸收体后，由于在吸收体内受到“毁灭性”的相互作用，强度必然减速少，减少量</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dI</a:t>
            </a:r>
            <a:r>
              <a:rPr lang="zh-CN" altLang="en-US" b="1">
                <a:latin typeface="Times New Roman" panose="02020603050405020304" pitchFamily="18" charset="0"/>
                <a:ea typeface="楷体_GB2312" pitchFamily="49" charset="-122"/>
              </a:rPr>
              <a:t>显然正比于吸收体的厚度</a:t>
            </a:r>
            <a:r>
              <a:rPr lang="en-US" altLang="zh-CN" b="1" i="1">
                <a:latin typeface="Times New Roman" panose="02020603050405020304" pitchFamily="18" charset="0"/>
                <a:ea typeface="楷体_GB2312" pitchFamily="49" charset="-122"/>
              </a:rPr>
              <a:t>dx</a:t>
            </a:r>
            <a:r>
              <a:rPr lang="zh-CN" altLang="en-US" b="1">
                <a:latin typeface="Times New Roman" panose="02020603050405020304" pitchFamily="18" charset="0"/>
                <a:ea typeface="楷体_GB2312" pitchFamily="49" charset="-122"/>
              </a:rPr>
              <a:t>，也正比于束流的强度</a:t>
            </a:r>
            <a:r>
              <a:rPr lang="en-US" altLang="zh-CN" b="1" i="1">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，若把比例常数记为</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，则</a:t>
            </a:r>
          </a:p>
        </p:txBody>
      </p:sp>
      <p:graphicFrame>
        <p:nvGraphicFramePr>
          <p:cNvPr id="326659" name="Object 3">
            <a:extLst>
              <a:ext uri="{FF2B5EF4-FFF2-40B4-BE49-F238E27FC236}">
                <a16:creationId xmlns:a16="http://schemas.microsoft.com/office/drawing/2014/main" id="{1084396A-0264-4681-9110-64C0C53153CC}"/>
              </a:ext>
            </a:extLst>
          </p:cNvPr>
          <p:cNvGraphicFramePr>
            <a:graphicFrameLocks noChangeAspect="1"/>
          </p:cNvGraphicFramePr>
          <p:nvPr/>
        </p:nvGraphicFramePr>
        <p:xfrm>
          <a:off x="1619250" y="4724400"/>
          <a:ext cx="3168650" cy="658813"/>
        </p:xfrm>
        <a:graphic>
          <a:graphicData uri="http://schemas.openxmlformats.org/presentationml/2006/ole">
            <mc:AlternateContent xmlns:mc="http://schemas.openxmlformats.org/markup-compatibility/2006">
              <mc:Choice xmlns:v="urn:schemas-microsoft-com:vml" Requires="v">
                <p:oleObj spid="_x0000_s326664" r:id="rId3" imgW="965200" imgH="203200" progId="Equation.3">
                  <p:embed/>
                </p:oleObj>
              </mc:Choice>
              <mc:Fallback>
                <p:oleObj r:id="rId3" imgW="9652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724400"/>
                        <a:ext cx="3168650" cy="658813"/>
                      </a:xfrm>
                      <a:prstGeom prst="rect">
                        <a:avLst/>
                      </a:prstGeom>
                      <a:solidFill>
                        <a:srgbClr val="FFCC99"/>
                      </a:solidFill>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a:extLst>
              <a:ext uri="{FF2B5EF4-FFF2-40B4-BE49-F238E27FC236}">
                <a16:creationId xmlns:a16="http://schemas.microsoft.com/office/drawing/2014/main" id="{06AFE29D-29BD-456E-B850-B15C944A5849}"/>
              </a:ext>
            </a:extLst>
          </p:cNvPr>
          <p:cNvSpPr>
            <a:spLocks noChangeArrowheads="1"/>
          </p:cNvSpPr>
          <p:nvPr/>
        </p:nvSpPr>
        <p:spPr bwMode="auto">
          <a:xfrm>
            <a:off x="561975" y="14097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ea typeface="楷体_GB2312" pitchFamily="49" charset="-122"/>
              </a:rPr>
              <a:t>积分后，</a:t>
            </a:r>
          </a:p>
        </p:txBody>
      </p:sp>
      <p:graphicFrame>
        <p:nvGraphicFramePr>
          <p:cNvPr id="366597" name="Object 5">
            <a:extLst>
              <a:ext uri="{FF2B5EF4-FFF2-40B4-BE49-F238E27FC236}">
                <a16:creationId xmlns:a16="http://schemas.microsoft.com/office/drawing/2014/main" id="{C961D128-8F14-4163-B897-200679533482}"/>
              </a:ext>
            </a:extLst>
          </p:cNvPr>
          <p:cNvGraphicFramePr>
            <a:graphicFrameLocks noChangeAspect="1"/>
          </p:cNvGraphicFramePr>
          <p:nvPr/>
        </p:nvGraphicFramePr>
        <p:xfrm>
          <a:off x="1552575" y="1890713"/>
          <a:ext cx="1676400" cy="625475"/>
        </p:xfrm>
        <a:graphic>
          <a:graphicData uri="http://schemas.openxmlformats.org/presentationml/2006/ole">
            <mc:AlternateContent xmlns:mc="http://schemas.openxmlformats.org/markup-compatibility/2006">
              <mc:Choice xmlns:v="urn:schemas-microsoft-com:vml" Requires="v">
                <p:oleObj spid="_x0000_s366599" r:id="rId3" imgW="634725" imgH="241195" progId="Equation.3">
                  <p:embed/>
                </p:oleObj>
              </mc:Choice>
              <mc:Fallback>
                <p:oleObj r:id="rId3" imgW="634725"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1890713"/>
                        <a:ext cx="1676400" cy="625475"/>
                      </a:xfrm>
                      <a:prstGeom prst="rect">
                        <a:avLst/>
                      </a:prstGeom>
                      <a:solidFill>
                        <a:srgbClr val="CCFFCC"/>
                      </a:solidFill>
                    </p:spPr>
                  </p:pic>
                </p:oleObj>
              </mc:Fallback>
            </mc:AlternateContent>
          </a:graphicData>
        </a:graphic>
      </p:graphicFrame>
      <p:sp>
        <p:nvSpPr>
          <p:cNvPr id="366598" name="Rectangle 6">
            <a:extLst>
              <a:ext uri="{FF2B5EF4-FFF2-40B4-BE49-F238E27FC236}">
                <a16:creationId xmlns:a16="http://schemas.microsoft.com/office/drawing/2014/main" id="{EDF7EAA1-AAD2-4B95-B601-6231D1091EBC}"/>
              </a:ext>
            </a:extLst>
          </p:cNvPr>
          <p:cNvSpPr>
            <a:spLocks noChangeArrowheads="1"/>
          </p:cNvSpPr>
          <p:nvPr/>
        </p:nvSpPr>
        <p:spPr bwMode="auto">
          <a:xfrm>
            <a:off x="395288" y="2636838"/>
            <a:ext cx="8497887"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这就朗伯</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比耳（</a:t>
            </a:r>
            <a:r>
              <a:rPr lang="en-US" altLang="zh-CN" b="1">
                <a:latin typeface="Times New Roman" panose="02020603050405020304" pitchFamily="18" charset="0"/>
                <a:ea typeface="楷体_GB2312" pitchFamily="49" charset="-122"/>
              </a:rPr>
              <a:t>Lambrt-Beer</a:t>
            </a:r>
            <a:r>
              <a:rPr lang="zh-CN" altLang="en-US" b="1">
                <a:latin typeface="Times New Roman" panose="02020603050405020304" pitchFamily="18" charset="0"/>
                <a:ea typeface="楷体_GB2312" pitchFamily="49" charset="-122"/>
              </a:rPr>
              <a:t>）定律。透射的粒子强度按吸收体的厚度指数衰减；</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称为吸收系数。射程概念在这类相互作用中是没有意义的。</a:t>
            </a:r>
          </a:p>
          <a:p>
            <a:pPr algn="l">
              <a:spcBef>
                <a:spcPct val="50000"/>
              </a:spcBef>
            </a:pPr>
            <a:r>
              <a:rPr lang="zh-CN" altLang="en-US"/>
              <a:t>      </a:t>
            </a:r>
            <a:r>
              <a:rPr lang="zh-CN" altLang="en-US" b="1">
                <a:latin typeface="Times New Roman" panose="02020603050405020304" pitchFamily="18" charset="0"/>
                <a:ea typeface="楷体_GB2312" pitchFamily="49" charset="-122"/>
              </a:rPr>
              <a:t>常取</a:t>
            </a:r>
            <a:r>
              <a:rPr lang="en-US" altLang="zh-CN" b="1" i="1">
                <a:latin typeface="Times New Roman" panose="02020603050405020304" pitchFamily="18" charset="0"/>
                <a:ea typeface="楷体_GB2312" pitchFamily="49" charset="-122"/>
              </a:rPr>
              <a:t>μx</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时的</a:t>
            </a:r>
            <a:r>
              <a:rPr lang="en-US" altLang="zh-CN" b="1" i="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称为吸收长度。吸收长度是吸收系数的倒数，它表示透射粒子数为入射粒子数的</a:t>
            </a:r>
            <a:r>
              <a:rPr lang="en-US" altLang="zh-CN" b="1">
                <a:latin typeface="Times New Roman" panose="02020603050405020304" pitchFamily="18" charset="0"/>
                <a:ea typeface="楷体_GB2312" pitchFamily="49" charset="-122"/>
              </a:rPr>
              <a:t>1/e</a:t>
            </a:r>
            <a:r>
              <a:rPr lang="zh-CN" altLang="en-US" b="1">
                <a:latin typeface="Times New Roman" panose="02020603050405020304" pitchFamily="18" charset="0"/>
                <a:ea typeface="楷体_GB2312" pitchFamily="49" charset="-122"/>
              </a:rPr>
              <a:t>（即</a:t>
            </a:r>
            <a:r>
              <a:rPr lang="en-US" altLang="zh-CN" b="1">
                <a:latin typeface="Times New Roman" panose="02020603050405020304" pitchFamily="18" charset="0"/>
                <a:ea typeface="楷体_GB2312" pitchFamily="49" charset="-122"/>
              </a:rPr>
              <a:t>37%</a:t>
            </a:r>
            <a:r>
              <a:rPr lang="zh-CN" altLang="en-US" b="1">
                <a:latin typeface="Times New Roman" panose="02020603050405020304" pitchFamily="18" charset="0"/>
                <a:ea typeface="楷体_GB2312" pitchFamily="49" charset="-122"/>
              </a:rPr>
              <a:t>）时所相应的吸收体的厚度。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0F5BBED3-35E1-491E-83D9-68DCAD2C0439}"/>
              </a:ext>
            </a:extLst>
          </p:cNvPr>
          <p:cNvSpPr>
            <a:spLocks noChangeArrowheads="1"/>
          </p:cNvSpPr>
          <p:nvPr/>
        </p:nvSpPr>
        <p:spPr bwMode="auto">
          <a:xfrm>
            <a:off x="539750" y="1412875"/>
            <a:ext cx="8208963" cy="46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C. X</a:t>
            </a:r>
            <a:r>
              <a:rPr lang="zh-CN" altLang="en-US" sz="2800" b="1">
                <a:solidFill>
                  <a:schemeClr val="folHlink"/>
                </a:solidFill>
                <a:latin typeface="Times New Roman" panose="02020603050405020304" pitchFamily="18" charset="0"/>
                <a:ea typeface="楷体_GB2312" pitchFamily="49" charset="-122"/>
              </a:rPr>
              <a:t>射线的波性</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变速（加速或减速）运动的带电粒子能辐射出电磁波，这是经典电动力学可以给出的结果。因此，当高速电子打在靶上突然受阻而停止时，必将产生电磁波；于是，人们很容易想到</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射线是电磁波的一种。不过，伦琴当时发现了</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射线后，既观察不到像普通光那样的折射，又观测不到它的反射和衍射，伦琴就误认它与光无关。</a:t>
            </a:r>
            <a:r>
              <a:rPr lang="zh-CN" altLang="en-US" b="1">
                <a:solidFill>
                  <a:srgbClr val="CC6600"/>
                </a:solidFill>
                <a:latin typeface="Times New Roman" panose="02020603050405020304" pitchFamily="18" charset="0"/>
                <a:ea typeface="楷体_GB2312" pitchFamily="49" charset="-122"/>
              </a:rPr>
              <a:t>直到</a:t>
            </a:r>
            <a:r>
              <a:rPr lang="en-US" altLang="zh-CN" b="1">
                <a:solidFill>
                  <a:srgbClr val="CC6600"/>
                </a:solidFill>
                <a:latin typeface="Times New Roman" panose="02020603050405020304" pitchFamily="18" charset="0"/>
                <a:ea typeface="楷体_GB2312" pitchFamily="49" charset="-122"/>
              </a:rPr>
              <a:t>1906</a:t>
            </a:r>
            <a:r>
              <a:rPr lang="zh-CN" altLang="en-US" b="1">
                <a:solidFill>
                  <a:srgbClr val="CC6600"/>
                </a:solidFill>
                <a:latin typeface="Times New Roman" panose="02020603050405020304" pitchFamily="18" charset="0"/>
                <a:ea typeface="楷体_GB2312" pitchFamily="49" charset="-122"/>
              </a:rPr>
              <a:t>年，英国物理学家巴克拉（</a:t>
            </a:r>
            <a:r>
              <a:rPr lang="en-US" altLang="zh-CN" b="1">
                <a:solidFill>
                  <a:srgbClr val="CC6600"/>
                </a:solidFill>
                <a:latin typeface="Times New Roman" panose="02020603050405020304" pitchFamily="18" charset="0"/>
                <a:ea typeface="楷体_GB2312" pitchFamily="49" charset="-122"/>
              </a:rPr>
              <a:t>C.G.Barkla 1877~1944</a:t>
            </a:r>
            <a:r>
              <a:rPr lang="zh-CN" altLang="en-US" b="1">
                <a:solidFill>
                  <a:srgbClr val="CC6600"/>
                </a:solidFill>
                <a:latin typeface="Times New Roman" panose="02020603050405020304" pitchFamily="18" charset="0"/>
                <a:ea typeface="楷体_GB2312" pitchFamily="49" charset="-122"/>
              </a:rPr>
              <a:t>）才揭示了</a:t>
            </a:r>
            <a:r>
              <a:rPr lang="en-US" altLang="zh-CN" b="1">
                <a:solidFill>
                  <a:srgbClr val="CC6600"/>
                </a:solidFill>
                <a:latin typeface="Times New Roman" panose="02020603050405020304" pitchFamily="18" charset="0"/>
                <a:ea typeface="楷体_GB2312" pitchFamily="49" charset="-122"/>
              </a:rPr>
              <a:t>X</a:t>
            </a:r>
            <a:r>
              <a:rPr lang="zh-CN" altLang="en-US" b="1">
                <a:solidFill>
                  <a:srgbClr val="CC6600"/>
                </a:solidFill>
                <a:latin typeface="Times New Roman" panose="02020603050405020304" pitchFamily="18" charset="0"/>
                <a:ea typeface="楷体_GB2312" pitchFamily="49" charset="-122"/>
              </a:rPr>
              <a:t>射线的偏振，首次用实验证明了</a:t>
            </a:r>
            <a:r>
              <a:rPr lang="en-US" altLang="zh-CN" b="1">
                <a:solidFill>
                  <a:srgbClr val="CC6600"/>
                </a:solidFill>
                <a:latin typeface="Times New Roman" panose="02020603050405020304" pitchFamily="18" charset="0"/>
                <a:ea typeface="楷体_GB2312" pitchFamily="49" charset="-122"/>
              </a:rPr>
              <a:t>X</a:t>
            </a:r>
            <a:r>
              <a:rPr lang="zh-CN" altLang="en-US" b="1">
                <a:solidFill>
                  <a:srgbClr val="CC6600"/>
                </a:solidFill>
                <a:latin typeface="Times New Roman" panose="02020603050405020304" pitchFamily="18" charset="0"/>
                <a:ea typeface="楷体_GB2312" pitchFamily="49" charset="-122"/>
              </a:rPr>
              <a:t>射线的波动性。</a:t>
            </a:r>
            <a:r>
              <a:rPr lang="zh-CN" altLang="en-US" b="1">
                <a:latin typeface="Times New Roman" panose="02020603050405020304" pitchFamily="18" charset="0"/>
                <a:ea typeface="楷体_GB2312" pitchFamily="49" charset="-122"/>
              </a:rPr>
              <a:t>但是，很多人并不相信这一结果；</a:t>
            </a:r>
            <a:r>
              <a:rPr lang="zh-CN" altLang="en-US" b="1">
                <a:solidFill>
                  <a:schemeClr val="hlink"/>
                </a:solidFill>
                <a:latin typeface="Times New Roman" panose="02020603050405020304" pitchFamily="18" charset="0"/>
                <a:ea typeface="楷体_GB2312" pitchFamily="49" charset="-122"/>
              </a:rPr>
              <a:t>正如十八世纪的著名学者杨氏（</a:t>
            </a:r>
            <a:r>
              <a:rPr lang="en-US" altLang="zh-CN" b="1">
                <a:solidFill>
                  <a:schemeClr val="hlink"/>
                </a:solidFill>
                <a:latin typeface="Times New Roman" panose="02020603050405020304" pitchFamily="18" charset="0"/>
                <a:ea typeface="楷体_GB2312" pitchFamily="49" charset="-122"/>
              </a:rPr>
              <a:t>T. Young 1773~1829</a:t>
            </a:r>
            <a:r>
              <a:rPr lang="zh-CN" altLang="en-US" b="1">
                <a:solidFill>
                  <a:schemeClr val="hlink"/>
                </a:solidFill>
                <a:latin typeface="Times New Roman" panose="02020603050405020304" pitchFamily="18" charset="0"/>
                <a:ea typeface="楷体_GB2312" pitchFamily="49" charset="-122"/>
              </a:rPr>
              <a:t>）所指出的，波动性的真正试金石是衍射效应。</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2943779E-4207-4FE5-9BD8-93C470FF32A6}"/>
              </a:ext>
            </a:extLst>
          </p:cNvPr>
          <p:cNvSpPr>
            <a:spLocks noChangeArrowheads="1"/>
          </p:cNvSpPr>
          <p:nvPr/>
        </p:nvSpPr>
        <p:spPr bwMode="auto">
          <a:xfrm>
            <a:off x="539750" y="1484313"/>
            <a:ext cx="82073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        假如取</a:t>
            </a:r>
            <a:r>
              <a:rPr lang="en-US" altLang="zh-CN" b="1" i="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的单位为</a:t>
            </a:r>
            <a:r>
              <a:rPr lang="en-US" altLang="zh-CN" b="1">
                <a:latin typeface="Times New Roman" panose="02020603050405020304" pitchFamily="18" charset="0"/>
                <a:ea typeface="楷体_GB2312" pitchFamily="49" charset="-122"/>
              </a:rPr>
              <a:t>cm</a:t>
            </a:r>
            <a:r>
              <a:rPr lang="zh-CN" altLang="en-US" b="1">
                <a:latin typeface="Times New Roman" panose="02020603050405020304" pitchFamily="18" charset="0"/>
                <a:ea typeface="楷体_GB2312" pitchFamily="49" charset="-122"/>
              </a:rPr>
              <a:t>，则</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的单位为</a:t>
            </a:r>
            <a:r>
              <a:rPr lang="en-US" altLang="zh-CN" b="1">
                <a:latin typeface="Times New Roman" panose="02020603050405020304" pitchFamily="18" charset="0"/>
                <a:ea typeface="楷体_GB2312" pitchFamily="49" charset="-122"/>
              </a:rPr>
              <a:t>cm</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，则</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称之为线性吸收系数。我们也可以把</a:t>
            </a:r>
            <a:r>
              <a:rPr lang="en-US" altLang="zh-CN" b="1" i="1">
                <a:latin typeface="Times New Roman" panose="02020603050405020304" pitchFamily="18" charset="0"/>
                <a:ea typeface="楷体_GB2312" pitchFamily="49" charset="-122"/>
              </a:rPr>
              <a:t>μx</a:t>
            </a:r>
            <a:r>
              <a:rPr lang="zh-CN" altLang="en-US" b="1">
                <a:latin typeface="Times New Roman" panose="02020603050405020304" pitchFamily="18" charset="0"/>
                <a:ea typeface="楷体_GB2312" pitchFamily="49" charset="-122"/>
              </a:rPr>
              <a:t>改写为（</a:t>
            </a:r>
            <a:r>
              <a:rPr lang="en-US" altLang="zh-CN" b="1" i="1">
                <a:latin typeface="Times New Roman" panose="02020603050405020304" pitchFamily="18" charset="0"/>
                <a:ea typeface="楷体_GB2312" pitchFamily="49" charset="-122"/>
              </a:rPr>
              <a:t>μ/ρ</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xρ</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，这里的</a:t>
            </a:r>
            <a:r>
              <a:rPr lang="en-US" altLang="zh-CN" b="1" i="1">
                <a:latin typeface="Times New Roman" panose="02020603050405020304" pitchFamily="18" charset="0"/>
                <a:ea typeface="楷体_GB2312" pitchFamily="49" charset="-122"/>
              </a:rPr>
              <a:t>ρ</a:t>
            </a:r>
            <a:r>
              <a:rPr lang="zh-CN" altLang="en-US" b="1">
                <a:latin typeface="Times New Roman" panose="02020603050405020304" pitchFamily="18" charset="0"/>
                <a:ea typeface="楷体_GB2312" pitchFamily="49" charset="-122"/>
              </a:rPr>
              <a:t>是吸收体的密度，而用</a:t>
            </a:r>
            <a:r>
              <a:rPr lang="en-US" altLang="zh-CN" b="1" i="1">
                <a:latin typeface="Times New Roman" panose="02020603050405020304" pitchFamily="18" charset="0"/>
                <a:ea typeface="楷体_GB2312" pitchFamily="49" charset="-122"/>
              </a:rPr>
              <a:t>xρ</a:t>
            </a:r>
            <a:r>
              <a:rPr lang="zh-CN" altLang="en-US" b="1">
                <a:latin typeface="Times New Roman" panose="02020603050405020304" pitchFamily="18" charset="0"/>
                <a:ea typeface="楷体_GB2312" pitchFamily="49" charset="-122"/>
              </a:rPr>
              <a:t>代表吸收体的厚度，它常用的单位是</a:t>
            </a:r>
            <a:r>
              <a:rPr lang="en-US" altLang="zh-CN" b="1">
                <a:latin typeface="Times New Roman" panose="02020603050405020304" pitchFamily="18" charset="0"/>
                <a:ea typeface="楷体_GB2312" pitchFamily="49" charset="-122"/>
              </a:rPr>
              <a:t>mg/cm</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，并称之为质量厚度，同时，</a:t>
            </a:r>
            <a:r>
              <a:rPr lang="en-US" altLang="zh-CN" b="1" i="1">
                <a:latin typeface="Times New Roman" panose="02020603050405020304" pitchFamily="18" charset="0"/>
                <a:ea typeface="楷体_GB2312" pitchFamily="49" charset="-122"/>
              </a:rPr>
              <a:t>μ/ρ</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就称之为质量吸收系数，它相应的单位为</a:t>
            </a:r>
            <a:r>
              <a:rPr lang="en-US" altLang="zh-CN" b="1">
                <a:latin typeface="Times New Roman" panose="02020603050405020304" pitchFamily="18" charset="0"/>
                <a:ea typeface="楷体_GB2312" pitchFamily="49" charset="-122"/>
              </a:rPr>
              <a:t>cm</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/mg</a:t>
            </a:r>
            <a:r>
              <a:rPr lang="zh-CN" altLang="en-US" b="1">
                <a:latin typeface="Times New Roman" panose="02020603050405020304" pitchFamily="18" charset="0"/>
                <a:ea typeface="楷体_GB2312" pitchFamily="49" charset="-122"/>
              </a:rPr>
              <a:t>。从某种意义上说，</a:t>
            </a:r>
            <a:r>
              <a:rPr lang="en-US" altLang="zh-CN" b="1" i="1">
                <a:latin typeface="Times New Roman" panose="02020603050405020304" pitchFamily="18" charset="0"/>
                <a:ea typeface="楷体_GB2312" pitchFamily="49" charset="-122"/>
              </a:rPr>
              <a:t>μ/ρ</a:t>
            </a:r>
            <a:r>
              <a:rPr lang="zh-CN" altLang="en-US" b="1">
                <a:latin typeface="Times New Roman" panose="02020603050405020304" pitchFamily="18" charset="0"/>
                <a:ea typeface="楷体_GB2312" pitchFamily="49" charset="-122"/>
              </a:rPr>
              <a:t>比</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更为基本，因为</a:t>
            </a:r>
            <a:r>
              <a:rPr lang="en-US" altLang="zh-CN" b="1" i="1">
                <a:latin typeface="Times New Roman" panose="02020603050405020304" pitchFamily="18" charset="0"/>
                <a:ea typeface="楷体_GB2312" pitchFamily="49" charset="-122"/>
              </a:rPr>
              <a:t>μ/ρ</a:t>
            </a:r>
            <a:r>
              <a:rPr lang="zh-CN" altLang="en-US" b="1">
                <a:latin typeface="Times New Roman" panose="02020603050405020304" pitchFamily="18" charset="0"/>
                <a:ea typeface="楷体_GB2312" pitchFamily="49" charset="-122"/>
              </a:rPr>
              <a:t>的数值不再依赖于吸收体的物理状态（气态、液态或固态），它更能反映吸收体的本质，同时也给测量工作带来方便。有时为了简单起见，我们就用符号</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代表质量吸收系数；读者只要细察其单位，就可容易地了解它的含义，究竟是线性吸收系数还是质量吸收系数。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a:extLst>
              <a:ext uri="{FF2B5EF4-FFF2-40B4-BE49-F238E27FC236}">
                <a16:creationId xmlns:a16="http://schemas.microsoft.com/office/drawing/2014/main" id="{E35E5FB6-C03F-4F50-BB41-22277556B43D}"/>
              </a:ext>
            </a:extLst>
          </p:cNvPr>
          <p:cNvSpPr>
            <a:spLocks noChangeArrowheads="1"/>
          </p:cNvSpPr>
          <p:nvPr/>
        </p:nvSpPr>
        <p:spPr bwMode="auto">
          <a:xfrm>
            <a:off x="468313" y="1268413"/>
            <a:ext cx="838835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B. </a:t>
            </a:r>
            <a:r>
              <a:rPr lang="zh-CN" altLang="en-US" sz="2800" b="1">
                <a:solidFill>
                  <a:schemeClr val="folHlink"/>
                </a:solidFill>
                <a:latin typeface="Times New Roman" panose="02020603050405020304" pitchFamily="18" charset="0"/>
                <a:ea typeface="楷体_GB2312" pitchFamily="49" charset="-122"/>
              </a:rPr>
              <a:t>光子与物质相互作用</a:t>
            </a:r>
          </a:p>
          <a:p>
            <a:pPr algn="l"/>
            <a:endParaRPr lang="zh-CN" altLang="en-US" b="1">
              <a:latin typeface="Times New Roman" panose="02020603050405020304" pitchFamily="18" charset="0"/>
              <a:ea typeface="楷体_GB2312" pitchFamily="49" charset="-122"/>
            </a:endParaRPr>
          </a:p>
          <a:p>
            <a:pPr algn="l"/>
            <a:r>
              <a:rPr lang="zh-CN" altLang="en-US" b="1">
                <a:latin typeface="Times New Roman" panose="02020603050405020304" pitchFamily="18" charset="0"/>
                <a:ea typeface="楷体_GB2312" pitchFamily="49" charset="-122"/>
              </a:rPr>
              <a:t>        光子与物质的相互作用，主要包括：①</a:t>
            </a:r>
            <a:r>
              <a:rPr lang="zh-CN" altLang="en-US" b="1">
                <a:solidFill>
                  <a:srgbClr val="CC0000"/>
                </a:solidFill>
                <a:latin typeface="Times New Roman" panose="02020603050405020304" pitchFamily="18" charset="0"/>
                <a:ea typeface="楷体_GB2312" pitchFamily="49" charset="-122"/>
              </a:rPr>
              <a:t>光电效应：</a:t>
            </a:r>
            <a:r>
              <a:rPr lang="zh-CN" altLang="en-US" b="1">
                <a:latin typeface="Times New Roman" panose="02020603050405020304" pitchFamily="18" charset="0"/>
                <a:ea typeface="楷体_GB2312" pitchFamily="49" charset="-122"/>
              </a:rPr>
              <a:t>光子与内壳层束缚电子的相互作用；②</a:t>
            </a:r>
            <a:r>
              <a:rPr lang="zh-CN" altLang="en-US" b="1">
                <a:solidFill>
                  <a:srgbClr val="CC0000"/>
                </a:solidFill>
                <a:latin typeface="Times New Roman" panose="02020603050405020304" pitchFamily="18" charset="0"/>
                <a:ea typeface="楷体_GB2312" pitchFamily="49" charset="-122"/>
              </a:rPr>
              <a:t>康普顿散射：</a:t>
            </a:r>
            <a:r>
              <a:rPr lang="zh-CN" altLang="en-US" b="1">
                <a:latin typeface="Times New Roman" panose="02020603050405020304" pitchFamily="18" charset="0"/>
                <a:ea typeface="楷体_GB2312" pitchFamily="49" charset="-122"/>
              </a:rPr>
              <a:t>光子与外壳层相对自由的电子的散射；③</a:t>
            </a:r>
            <a:r>
              <a:rPr lang="zh-CN" altLang="en-US" b="1">
                <a:solidFill>
                  <a:srgbClr val="CC0000"/>
                </a:solidFill>
                <a:latin typeface="Times New Roman" panose="02020603050405020304" pitchFamily="18" charset="0"/>
                <a:ea typeface="楷体_GB2312" pitchFamily="49" charset="-122"/>
              </a:rPr>
              <a:t>电子偶效应：</a:t>
            </a:r>
            <a:r>
              <a:rPr lang="zh-CN" altLang="en-US" b="1">
                <a:latin typeface="Times New Roman" panose="02020603050405020304" pitchFamily="18" charset="0"/>
                <a:ea typeface="楷体_GB2312" pitchFamily="49" charset="-122"/>
              </a:rPr>
              <a:t>当光子的能量大于电子的静止质量的两倍（即</a:t>
            </a:r>
            <a:r>
              <a:rPr lang="en-US" altLang="zh-CN" b="1">
                <a:latin typeface="Times New Roman" panose="02020603050405020304" pitchFamily="18" charset="0"/>
                <a:ea typeface="楷体_GB2312" pitchFamily="49" charset="-122"/>
              </a:rPr>
              <a:t>1.02MeV</a:t>
            </a:r>
            <a:r>
              <a:rPr lang="zh-CN" altLang="en-US" b="1">
                <a:latin typeface="Times New Roman" panose="02020603050405020304" pitchFamily="18" charset="0"/>
                <a:ea typeface="楷体_GB2312" pitchFamily="49" charset="-122"/>
              </a:rPr>
              <a:t>）时，光子在原子核场附近能转化为一对正负电子。容易证明，对于自由电子，无法产生光电效应；对于自由光子，也不能产生电子偶效应。否则，都会违反能量、动量守恒定律。           </a:t>
            </a:r>
          </a:p>
          <a:p>
            <a:pPr algn="l"/>
            <a:r>
              <a:rPr lang="zh-CN" altLang="en-US" b="1">
                <a:latin typeface="Times New Roman" panose="02020603050405020304" pitchFamily="18" charset="0"/>
                <a:ea typeface="楷体_GB2312" pitchFamily="49" charset="-122"/>
              </a:rPr>
              <a:t>        三种效应的重要性随吸收体的不同而不同，也随光子的能量不同而不同。大致情况参见上图。显然，对于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射线，主要的贡献只是光电效应和康普顿效应。</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6">
            <a:extLst>
              <a:ext uri="{FF2B5EF4-FFF2-40B4-BE49-F238E27FC236}">
                <a16:creationId xmlns:a16="http://schemas.microsoft.com/office/drawing/2014/main" id="{4BC4785E-F7C3-47E9-BEE7-A1FF30ECF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7488237" cy="4946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09E8503B-B965-46F4-B264-A2C050EB803C}"/>
              </a:ext>
            </a:extLst>
          </p:cNvPr>
          <p:cNvSpPr>
            <a:spLocks noChangeArrowheads="1"/>
          </p:cNvSpPr>
          <p:nvPr/>
        </p:nvSpPr>
        <p:spPr bwMode="auto">
          <a:xfrm>
            <a:off x="395288" y="1628775"/>
            <a:ext cx="8424862"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显而易见，光电效应和电子偶效应都是“全或无相互作用”的范例。那末，康普顿效应呢？初看起来似乎属于“多次小相互作用”，但仔细考察一下，发觉它基本上仍属“全或无相互作用”。这是因为，当光子能量不是很高时，散射光子主要不集中在前面，而测量装置的有效角度范围一般是有限的，不包括整个</a:t>
            </a:r>
            <a:r>
              <a:rPr lang="en-US" altLang="zh-CN" b="1">
                <a:latin typeface="Times New Roman" panose="02020603050405020304" pitchFamily="18" charset="0"/>
                <a:ea typeface="楷体_GB2312" pitchFamily="49" charset="-122"/>
              </a:rPr>
              <a:t>4π</a:t>
            </a:r>
            <a:r>
              <a:rPr lang="zh-CN" altLang="en-US" b="1">
                <a:latin typeface="Times New Roman" panose="02020603050405020304" pitchFamily="18" charset="0"/>
                <a:ea typeface="楷体_GB2312" pitchFamily="49" charset="-122"/>
              </a:rPr>
              <a:t>立体角，因此，散射的效果等于在束流中移去了入射粒子，故康普顿效应可被近似归属于第二类相互作用。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07CCE562-D7E8-4A65-B1B4-9228A7E6348C}"/>
              </a:ext>
            </a:extLst>
          </p:cNvPr>
          <p:cNvSpPr>
            <a:spLocks noChangeArrowheads="1"/>
          </p:cNvSpPr>
          <p:nvPr/>
        </p:nvSpPr>
        <p:spPr bwMode="auto">
          <a:xfrm>
            <a:off x="395288" y="1341438"/>
            <a:ext cx="8497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这样，光子与物质的相互作用基本上隶属于“全或无相互作用”，它经过吸收体后的强度将按指数衰减速：</a:t>
            </a:r>
          </a:p>
        </p:txBody>
      </p:sp>
      <p:graphicFrame>
        <p:nvGraphicFramePr>
          <p:cNvPr id="370691" name="Object 3">
            <a:extLst>
              <a:ext uri="{FF2B5EF4-FFF2-40B4-BE49-F238E27FC236}">
                <a16:creationId xmlns:a16="http://schemas.microsoft.com/office/drawing/2014/main" id="{91AE5CEA-48B6-4D0D-9678-219B480BB598}"/>
              </a:ext>
            </a:extLst>
          </p:cNvPr>
          <p:cNvGraphicFramePr>
            <a:graphicFrameLocks noChangeAspect="1"/>
          </p:cNvGraphicFramePr>
          <p:nvPr/>
        </p:nvGraphicFramePr>
        <p:xfrm>
          <a:off x="1203325" y="2276475"/>
          <a:ext cx="3243263" cy="989013"/>
        </p:xfrm>
        <a:graphic>
          <a:graphicData uri="http://schemas.openxmlformats.org/presentationml/2006/ole">
            <mc:AlternateContent xmlns:mc="http://schemas.openxmlformats.org/markup-compatibility/2006">
              <mc:Choice xmlns:v="urn:schemas-microsoft-com:vml" Requires="v">
                <p:oleObj spid="_x0000_s370696" name="公式" r:id="rId3" imgW="1218960" imgH="368280" progId="Equation.3">
                  <p:embed/>
                </p:oleObj>
              </mc:Choice>
              <mc:Fallback>
                <p:oleObj name="公式" r:id="rId3" imgW="121896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2276475"/>
                        <a:ext cx="3243263" cy="989013"/>
                      </a:xfrm>
                      <a:prstGeom prst="rect">
                        <a:avLst/>
                      </a:prstGeom>
                      <a:solidFill>
                        <a:srgbClr val="FF99CC">
                          <a:alpha val="80000"/>
                        </a:srgbClr>
                      </a:solidFill>
                    </p:spPr>
                  </p:pic>
                </p:oleObj>
              </mc:Fallback>
            </mc:AlternateContent>
          </a:graphicData>
        </a:graphic>
      </p:graphicFrame>
      <p:sp>
        <p:nvSpPr>
          <p:cNvPr id="370692" name="Rectangle 4">
            <a:extLst>
              <a:ext uri="{FF2B5EF4-FFF2-40B4-BE49-F238E27FC236}">
                <a16:creationId xmlns:a16="http://schemas.microsoft.com/office/drawing/2014/main" id="{D87263DC-D524-4C73-84BD-E6217CEE1A9A}"/>
              </a:ext>
            </a:extLst>
          </p:cNvPr>
          <p:cNvSpPr>
            <a:spLocks noChangeArrowheads="1"/>
          </p:cNvSpPr>
          <p:nvPr/>
        </p:nvSpPr>
        <p:spPr bwMode="auto">
          <a:xfrm>
            <a:off x="468313" y="3357563"/>
            <a:ext cx="478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而吸收系数将包括三总分： </a:t>
            </a:r>
          </a:p>
        </p:txBody>
      </p:sp>
      <p:graphicFrame>
        <p:nvGraphicFramePr>
          <p:cNvPr id="370693" name="Object 5">
            <a:extLst>
              <a:ext uri="{FF2B5EF4-FFF2-40B4-BE49-F238E27FC236}">
                <a16:creationId xmlns:a16="http://schemas.microsoft.com/office/drawing/2014/main" id="{A029C6E6-F7E8-4406-AAE2-74E135862BF1}"/>
              </a:ext>
            </a:extLst>
          </p:cNvPr>
          <p:cNvGraphicFramePr>
            <a:graphicFrameLocks noChangeAspect="1"/>
          </p:cNvGraphicFramePr>
          <p:nvPr/>
        </p:nvGraphicFramePr>
        <p:xfrm>
          <a:off x="1187450" y="4005263"/>
          <a:ext cx="5410200" cy="750887"/>
        </p:xfrm>
        <a:graphic>
          <a:graphicData uri="http://schemas.openxmlformats.org/presentationml/2006/ole">
            <mc:AlternateContent xmlns:mc="http://schemas.openxmlformats.org/markup-compatibility/2006">
              <mc:Choice xmlns:v="urn:schemas-microsoft-com:vml" Requires="v">
                <p:oleObj spid="_x0000_s370697" r:id="rId5" imgW="1739900" imgH="241300" progId="Equation.3">
                  <p:embed/>
                </p:oleObj>
              </mc:Choice>
              <mc:Fallback>
                <p:oleObj r:id="rId5" imgW="17399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005263"/>
                        <a:ext cx="5410200" cy="750887"/>
                      </a:xfrm>
                      <a:prstGeom prst="rect">
                        <a:avLst/>
                      </a:prstGeom>
                      <a:solidFill>
                        <a:srgbClr val="99CCFF"/>
                      </a:solidFill>
                    </p:spPr>
                  </p:pic>
                </p:oleObj>
              </mc:Fallback>
            </mc:AlternateContent>
          </a:graphicData>
        </a:graphic>
      </p:graphicFrame>
      <p:sp>
        <p:nvSpPr>
          <p:cNvPr id="370694" name="Rectangle 6">
            <a:extLst>
              <a:ext uri="{FF2B5EF4-FFF2-40B4-BE49-F238E27FC236}">
                <a16:creationId xmlns:a16="http://schemas.microsoft.com/office/drawing/2014/main" id="{959A9F11-F51C-45A6-AB2E-7FC29AFBCD97}"/>
              </a:ext>
            </a:extLst>
          </p:cNvPr>
          <p:cNvSpPr>
            <a:spLocks noChangeArrowheads="1"/>
          </p:cNvSpPr>
          <p:nvPr/>
        </p:nvSpPr>
        <p:spPr bwMode="auto">
          <a:xfrm>
            <a:off x="539750" y="4868863"/>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同样，这里没有射程的概念，但可以定义吸收长度（又称平均自由程）</a:t>
            </a:r>
            <a:r>
              <a:rPr lang="en-US" altLang="zh-CN" b="1" i="1">
                <a:latin typeface="Times New Roman" panose="02020603050405020304" pitchFamily="18" charset="0"/>
                <a:ea typeface="楷体_GB2312" pitchFamily="49" charset="-122"/>
              </a:rPr>
              <a:t>x</a:t>
            </a:r>
            <a:r>
              <a:rPr lang="en-US" altLang="zh-CN" b="1" baseline="-8000">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a:t>
            </a:r>
          </a:p>
        </p:txBody>
      </p:sp>
      <p:graphicFrame>
        <p:nvGraphicFramePr>
          <p:cNvPr id="370695" name="Object 7">
            <a:extLst>
              <a:ext uri="{FF2B5EF4-FFF2-40B4-BE49-F238E27FC236}">
                <a16:creationId xmlns:a16="http://schemas.microsoft.com/office/drawing/2014/main" id="{E6421EE7-A58A-4989-BD24-303035360D69}"/>
              </a:ext>
            </a:extLst>
          </p:cNvPr>
          <p:cNvGraphicFramePr>
            <a:graphicFrameLocks noChangeAspect="1"/>
          </p:cNvGraphicFramePr>
          <p:nvPr/>
        </p:nvGraphicFramePr>
        <p:xfrm>
          <a:off x="1116013" y="5734050"/>
          <a:ext cx="5688012" cy="752475"/>
        </p:xfrm>
        <a:graphic>
          <a:graphicData uri="http://schemas.openxmlformats.org/presentationml/2006/ole">
            <mc:AlternateContent xmlns:mc="http://schemas.openxmlformats.org/markup-compatibility/2006">
              <mc:Choice xmlns:v="urn:schemas-microsoft-com:vml" Requires="v">
                <p:oleObj spid="_x0000_s370698" r:id="rId7" imgW="1688367" imgH="317362" progId="Equation.3">
                  <p:embed/>
                </p:oleObj>
              </mc:Choice>
              <mc:Fallback>
                <p:oleObj r:id="rId7" imgW="1688367" imgH="31736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5734050"/>
                        <a:ext cx="5688012" cy="752475"/>
                      </a:xfrm>
                      <a:prstGeom prst="rect">
                        <a:avLst/>
                      </a:prstGeom>
                      <a:solidFill>
                        <a:srgbClr val="00FF00">
                          <a:alpha val="39999"/>
                        </a:srgbClr>
                      </a:solidFill>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a:extLst>
              <a:ext uri="{FF2B5EF4-FFF2-40B4-BE49-F238E27FC236}">
                <a16:creationId xmlns:a16="http://schemas.microsoft.com/office/drawing/2014/main" id="{F85FC341-B00E-4FB4-844E-03D339EE1F2A}"/>
              </a:ext>
            </a:extLst>
          </p:cNvPr>
          <p:cNvSpPr>
            <a:spLocks noChangeArrowheads="1"/>
          </p:cNvSpPr>
          <p:nvPr/>
        </p:nvSpPr>
        <p:spPr bwMode="auto">
          <a:xfrm>
            <a:off x="323850" y="1341438"/>
            <a:ext cx="8569325"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14300" algn="l"/>
              </a:tabLst>
              <a:defRPr kumimoji="1" sz="2400">
                <a:solidFill>
                  <a:schemeClr val="tx1"/>
                </a:solidFill>
                <a:latin typeface="Arial" panose="020B0604020202020204" pitchFamily="34" charset="0"/>
                <a:ea typeface="宋体" panose="02010600030101010101" pitchFamily="2" charset="-122"/>
              </a:defRPr>
            </a:lvl1pPr>
            <a:lvl2pPr algn="l">
              <a:tabLst>
                <a:tab pos="114300" algn="l"/>
              </a:tabLst>
              <a:defRPr kumimoji="1" sz="2400">
                <a:solidFill>
                  <a:schemeClr val="tx1"/>
                </a:solidFill>
                <a:latin typeface="Arial" panose="020B0604020202020204" pitchFamily="34" charset="0"/>
                <a:ea typeface="宋体" panose="02010600030101010101" pitchFamily="2" charset="-122"/>
              </a:defRPr>
            </a:lvl2pPr>
            <a:lvl3pPr algn="l">
              <a:tabLst>
                <a:tab pos="114300" algn="l"/>
              </a:tabLst>
              <a:defRPr kumimoji="1" sz="2400">
                <a:solidFill>
                  <a:schemeClr val="tx1"/>
                </a:solidFill>
                <a:latin typeface="Arial" panose="020B0604020202020204" pitchFamily="34" charset="0"/>
                <a:ea typeface="宋体" panose="02010600030101010101" pitchFamily="2" charset="-122"/>
              </a:defRPr>
            </a:lvl3pPr>
            <a:lvl4pPr algn="l">
              <a:tabLst>
                <a:tab pos="114300" algn="l"/>
              </a:tabLst>
              <a:defRPr kumimoji="1" sz="2400">
                <a:solidFill>
                  <a:schemeClr val="tx1"/>
                </a:solidFill>
                <a:latin typeface="Arial" panose="020B0604020202020204" pitchFamily="34" charset="0"/>
                <a:ea typeface="宋体" panose="02010600030101010101" pitchFamily="2" charset="-122"/>
              </a:defRPr>
            </a:lvl4pPr>
            <a:lvl5pPr algn="l">
              <a:tabLst>
                <a:tab pos="1143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143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C. X</a:t>
            </a:r>
            <a:r>
              <a:rPr lang="zh-CN" altLang="en-US" sz="2800" b="1">
                <a:solidFill>
                  <a:schemeClr val="folHlink"/>
                </a:solidFill>
                <a:latin typeface="Times New Roman" panose="02020603050405020304" pitchFamily="18" charset="0"/>
                <a:ea typeface="楷体_GB2312" pitchFamily="49" charset="-122"/>
              </a:rPr>
              <a:t>射线的吸收</a:t>
            </a:r>
            <a:endParaRPr lang="zh-CN" altLang="en-US" sz="2800">
              <a:solidFill>
                <a:schemeClr val="folHlink"/>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射线由低能光子组成（一般不会超过</a:t>
            </a:r>
            <a:r>
              <a:rPr lang="en-US" altLang="zh-CN" b="1">
                <a:latin typeface="Times New Roman" panose="02020603050405020304" pitchFamily="18" charset="0"/>
                <a:ea typeface="楷体_GB2312" pitchFamily="49" charset="-122"/>
              </a:rPr>
              <a:t>150keV</a:t>
            </a:r>
            <a:r>
              <a:rPr lang="zh-CN" altLang="en-US" b="1">
                <a:latin typeface="Times New Roman" panose="02020603050405020304" pitchFamily="18" charset="0"/>
                <a:ea typeface="楷体_GB2312" pitchFamily="49" charset="-122"/>
              </a:rPr>
              <a:t>），它在物质中的吸收规律当然遵照前式。显然，对于</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射线，电子偶效应是不必考虑的。但是，相干散射（又称瑞利散射）在某些情况下是重要的，因此，</a:t>
            </a:r>
          </a:p>
        </p:txBody>
      </p:sp>
      <p:graphicFrame>
        <p:nvGraphicFramePr>
          <p:cNvPr id="330759" name="Object 7">
            <a:extLst>
              <a:ext uri="{FF2B5EF4-FFF2-40B4-BE49-F238E27FC236}">
                <a16:creationId xmlns:a16="http://schemas.microsoft.com/office/drawing/2014/main" id="{EEB708E3-63B4-492F-AE21-C5ADB73C2277}"/>
              </a:ext>
            </a:extLst>
          </p:cNvPr>
          <p:cNvGraphicFramePr>
            <a:graphicFrameLocks noChangeAspect="1"/>
          </p:cNvGraphicFramePr>
          <p:nvPr/>
        </p:nvGraphicFramePr>
        <p:xfrm>
          <a:off x="1116013" y="4005263"/>
          <a:ext cx="4953000" cy="782637"/>
        </p:xfrm>
        <a:graphic>
          <a:graphicData uri="http://schemas.openxmlformats.org/presentationml/2006/ole">
            <mc:AlternateContent xmlns:mc="http://schemas.openxmlformats.org/markup-compatibility/2006">
              <mc:Choice xmlns:v="urn:schemas-microsoft-com:vml" Requires="v">
                <p:oleObj spid="_x0000_s330760" name="Equation" r:id="rId3" imgW="1523880" imgH="241200" progId="Equation.3">
                  <p:embed/>
                </p:oleObj>
              </mc:Choice>
              <mc:Fallback>
                <p:oleObj name="Equation" r:id="rId3" imgW="152388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05263"/>
                        <a:ext cx="4953000" cy="782637"/>
                      </a:xfrm>
                      <a:prstGeom prst="rect">
                        <a:avLst/>
                      </a:prstGeom>
                      <a:solidFill>
                        <a:srgbClr val="99CCFF"/>
                      </a:solidFill>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9" name="Picture 3" descr="5">
            <a:extLst>
              <a:ext uri="{FF2B5EF4-FFF2-40B4-BE49-F238E27FC236}">
                <a16:creationId xmlns:a16="http://schemas.microsoft.com/office/drawing/2014/main" id="{6203CADE-E0A0-48C5-87FC-4A6955C50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0"/>
            <a:ext cx="43561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31780" name="Rectangle 4">
            <a:extLst>
              <a:ext uri="{FF2B5EF4-FFF2-40B4-BE49-F238E27FC236}">
                <a16:creationId xmlns:a16="http://schemas.microsoft.com/office/drawing/2014/main" id="{05AB29B2-F5DF-4347-BF32-8F2D8638B182}"/>
              </a:ext>
            </a:extLst>
          </p:cNvPr>
          <p:cNvSpPr>
            <a:spLocks noChangeArrowheads="1"/>
          </p:cNvSpPr>
          <p:nvPr/>
        </p:nvSpPr>
        <p:spPr bwMode="auto">
          <a:xfrm>
            <a:off x="395288" y="1484313"/>
            <a:ext cx="42481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对于碳、铝等诸元素，质量吸收系数</a:t>
            </a:r>
            <a:r>
              <a:rPr lang="en-US" altLang="zh-CN" b="1" i="1">
                <a:latin typeface="Times New Roman" panose="02020603050405020304" pitchFamily="18" charset="0"/>
                <a:ea typeface="楷体_GB2312" pitchFamily="49" charset="-122"/>
              </a:rPr>
              <a:t>μ/ρ</a:t>
            </a:r>
            <a:r>
              <a:rPr lang="zh-CN" altLang="en-US" b="1">
                <a:latin typeface="Times New Roman" panose="02020603050405020304" pitchFamily="18" charset="0"/>
                <a:ea typeface="楷体_GB2312" pitchFamily="49" charset="-122"/>
              </a:rPr>
              <a:t>及其各分量随</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射线能量的变化关系曲线见右图。为记号方便起见，图上的</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一律表示质量吸收系数。 </a:t>
            </a:r>
          </a:p>
          <a:p>
            <a:pPr algn="just"/>
            <a:r>
              <a:rPr lang="zh-CN" altLang="en-US" b="1">
                <a:latin typeface="Times New Roman" panose="02020603050405020304" pitchFamily="18" charset="0"/>
                <a:ea typeface="楷体_GB2312" pitchFamily="49" charset="-122"/>
              </a:rPr>
              <a:t>        从图上可以看出，在低能部分，主要贡献者是光电效应。当入射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光子的能量逐渐增高到一定数值时（随吸收体不同而不同），光电效应的贡献就可忽略了，康普顿效应就成为主要。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BF70E435-1A93-4832-BB46-A7A4B6655B65}"/>
              </a:ext>
            </a:extLst>
          </p:cNvPr>
          <p:cNvSpPr>
            <a:spLocks noChangeArrowheads="1"/>
          </p:cNvSpPr>
          <p:nvPr/>
        </p:nvSpPr>
        <p:spPr bwMode="auto">
          <a:xfrm>
            <a:off x="395288" y="1308100"/>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假如吸收体是</a:t>
            </a:r>
            <a:r>
              <a:rPr lang="en-US" altLang="zh-CN" b="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种不同纯元素的均匀混合，那末该吸收体的质量吸收系数应是：</a:t>
            </a:r>
          </a:p>
        </p:txBody>
      </p:sp>
      <p:graphicFrame>
        <p:nvGraphicFramePr>
          <p:cNvPr id="332804" name="Object 4">
            <a:extLst>
              <a:ext uri="{FF2B5EF4-FFF2-40B4-BE49-F238E27FC236}">
                <a16:creationId xmlns:a16="http://schemas.microsoft.com/office/drawing/2014/main" id="{19B5A463-25A2-4140-AB97-627FABFFD660}"/>
              </a:ext>
            </a:extLst>
          </p:cNvPr>
          <p:cNvGraphicFramePr>
            <a:graphicFrameLocks noChangeAspect="1"/>
          </p:cNvGraphicFramePr>
          <p:nvPr/>
        </p:nvGraphicFramePr>
        <p:xfrm>
          <a:off x="914400" y="2222500"/>
          <a:ext cx="2289175" cy="1298575"/>
        </p:xfrm>
        <a:graphic>
          <a:graphicData uri="http://schemas.openxmlformats.org/presentationml/2006/ole">
            <mc:AlternateContent xmlns:mc="http://schemas.openxmlformats.org/markup-compatibility/2006">
              <mc:Choice xmlns:v="urn:schemas-microsoft-com:vml" Requires="v">
                <p:oleObj spid="_x0000_s332811" r:id="rId3" imgW="787058" imgH="444307" progId="Equation.3">
                  <p:embed/>
                </p:oleObj>
              </mc:Choice>
              <mc:Fallback>
                <p:oleObj r:id="rId3" imgW="787058"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22500"/>
                        <a:ext cx="2289175" cy="1298575"/>
                      </a:xfrm>
                      <a:prstGeom prst="rect">
                        <a:avLst/>
                      </a:prstGeom>
                      <a:solidFill>
                        <a:srgbClr val="99CCFF"/>
                      </a:solidFill>
                    </p:spPr>
                  </p:pic>
                </p:oleObj>
              </mc:Fallback>
            </mc:AlternateContent>
          </a:graphicData>
        </a:graphic>
      </p:graphicFrame>
      <p:sp>
        <p:nvSpPr>
          <p:cNvPr id="332805" name="Rectangle 5">
            <a:extLst>
              <a:ext uri="{FF2B5EF4-FFF2-40B4-BE49-F238E27FC236}">
                <a16:creationId xmlns:a16="http://schemas.microsoft.com/office/drawing/2014/main" id="{FF47DAD0-D28C-4597-9585-1434BF442BBA}"/>
              </a:ext>
            </a:extLst>
          </p:cNvPr>
          <p:cNvSpPr>
            <a:spLocks noChangeArrowheads="1"/>
          </p:cNvSpPr>
          <p:nvPr/>
        </p:nvSpPr>
        <p:spPr bwMode="auto">
          <a:xfrm>
            <a:off x="395288" y="3789363"/>
            <a:ext cx="8497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式中</a:t>
            </a:r>
            <a:r>
              <a:rPr lang="en-US" altLang="zh-CN" b="1" i="1">
                <a:latin typeface="Times New Roman" panose="02020603050405020304" pitchFamily="18" charset="0"/>
                <a:ea typeface="楷体_GB2312" pitchFamily="49" charset="-122"/>
              </a:rPr>
              <a:t>μ</a:t>
            </a:r>
            <a:r>
              <a:rPr lang="en-US" altLang="zh-CN" b="1" baseline="-30000">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代表吸收内第</a:t>
            </a:r>
            <a:r>
              <a:rPr lang="en-US" altLang="zh-CN" b="1">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种元素的质量吸收系数，它在吸收体内的重量百分比为</a:t>
            </a:r>
            <a:r>
              <a:rPr lang="en-US" altLang="zh-CN" b="1" i="1">
                <a:latin typeface="Times New Roman" panose="02020603050405020304" pitchFamily="18" charset="0"/>
                <a:ea typeface="楷体_GB2312" pitchFamily="49" charset="-122"/>
              </a:rPr>
              <a:t>w</a:t>
            </a:r>
            <a:r>
              <a:rPr lang="en-US" altLang="zh-CN" b="1" baseline="-30000">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，显然</a:t>
            </a:r>
          </a:p>
        </p:txBody>
      </p:sp>
      <p:graphicFrame>
        <p:nvGraphicFramePr>
          <p:cNvPr id="332807" name="Object 7">
            <a:extLst>
              <a:ext uri="{FF2B5EF4-FFF2-40B4-BE49-F238E27FC236}">
                <a16:creationId xmlns:a16="http://schemas.microsoft.com/office/drawing/2014/main" id="{EBA0F581-6766-4615-96C1-74ED60B98E56}"/>
              </a:ext>
            </a:extLst>
          </p:cNvPr>
          <p:cNvGraphicFramePr>
            <a:graphicFrameLocks noChangeAspect="1"/>
          </p:cNvGraphicFramePr>
          <p:nvPr/>
        </p:nvGraphicFramePr>
        <p:xfrm>
          <a:off x="1042988" y="4941888"/>
          <a:ext cx="1928812" cy="1487487"/>
        </p:xfrm>
        <a:graphic>
          <a:graphicData uri="http://schemas.openxmlformats.org/presentationml/2006/ole">
            <mc:AlternateContent xmlns:mc="http://schemas.openxmlformats.org/markup-compatibility/2006">
              <mc:Choice xmlns:v="urn:schemas-microsoft-com:vml" Requires="v">
                <p:oleObj spid="_x0000_s332812" r:id="rId5" imgW="583947" imgH="444307" progId="Equation.3">
                  <p:embed/>
                </p:oleObj>
              </mc:Choice>
              <mc:Fallback>
                <p:oleObj r:id="rId5" imgW="583947" imgH="44430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941888"/>
                        <a:ext cx="1928812" cy="1487487"/>
                      </a:xfrm>
                      <a:prstGeom prst="rect">
                        <a:avLst/>
                      </a:prstGeom>
                      <a:solidFill>
                        <a:srgbClr val="CCFFFF"/>
                      </a:solidFill>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0" name="Rectangle 8">
            <a:extLst>
              <a:ext uri="{FF2B5EF4-FFF2-40B4-BE49-F238E27FC236}">
                <a16:creationId xmlns:a16="http://schemas.microsoft.com/office/drawing/2014/main" id="{8F2AB0D3-3772-4B1E-A420-3F8AAE7D8424}"/>
              </a:ext>
            </a:extLst>
          </p:cNvPr>
          <p:cNvSpPr>
            <a:spLocks noChangeArrowheads="1"/>
          </p:cNvSpPr>
          <p:nvPr/>
        </p:nvSpPr>
        <p:spPr bwMode="auto">
          <a:xfrm>
            <a:off x="395288" y="1412875"/>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从实验可证明质量吸收系数</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同</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射线的波长</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（或能量</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）、吸收体的原子序数</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和原子量</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有如下关系：</a:t>
            </a:r>
          </a:p>
        </p:txBody>
      </p:sp>
      <p:graphicFrame>
        <p:nvGraphicFramePr>
          <p:cNvPr id="371722" name="Object 10">
            <a:extLst>
              <a:ext uri="{FF2B5EF4-FFF2-40B4-BE49-F238E27FC236}">
                <a16:creationId xmlns:a16="http://schemas.microsoft.com/office/drawing/2014/main" id="{79A3B759-1800-46F7-9F28-FF757932E3E6}"/>
              </a:ext>
            </a:extLst>
          </p:cNvPr>
          <p:cNvGraphicFramePr>
            <a:graphicFrameLocks noChangeAspect="1"/>
          </p:cNvGraphicFramePr>
          <p:nvPr/>
        </p:nvGraphicFramePr>
        <p:xfrm>
          <a:off x="1171575" y="2420938"/>
          <a:ext cx="3760788" cy="2182812"/>
        </p:xfrm>
        <a:graphic>
          <a:graphicData uri="http://schemas.openxmlformats.org/presentationml/2006/ole">
            <mc:AlternateContent xmlns:mc="http://schemas.openxmlformats.org/markup-compatibility/2006">
              <mc:Choice xmlns:v="urn:schemas-microsoft-com:vml" Requires="v">
                <p:oleObj spid="_x0000_s371724" name="公式" r:id="rId3" imgW="1447560" imgH="838080" progId="Equation.3">
                  <p:embed/>
                </p:oleObj>
              </mc:Choice>
              <mc:Fallback>
                <p:oleObj name="公式" r:id="rId3" imgW="1447560" imgH="8380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420938"/>
                        <a:ext cx="3760788" cy="2182812"/>
                      </a:xfrm>
                      <a:prstGeom prst="rect">
                        <a:avLst/>
                      </a:prstGeom>
                      <a:solidFill>
                        <a:srgbClr val="FFCC00">
                          <a:alpha val="60001"/>
                        </a:srgbClr>
                      </a:solidFill>
                    </p:spPr>
                  </p:pic>
                </p:oleObj>
              </mc:Fallback>
            </mc:AlternateContent>
          </a:graphicData>
        </a:graphic>
      </p:graphicFrame>
      <p:sp>
        <p:nvSpPr>
          <p:cNvPr id="371723" name="Rectangle 11">
            <a:extLst>
              <a:ext uri="{FF2B5EF4-FFF2-40B4-BE49-F238E27FC236}">
                <a16:creationId xmlns:a16="http://schemas.microsoft.com/office/drawing/2014/main" id="{3C0F5A41-5B3C-4234-842F-5F96E01B7BF8}"/>
              </a:ext>
            </a:extLst>
          </p:cNvPr>
          <p:cNvSpPr>
            <a:spLocks noChangeArrowheads="1"/>
          </p:cNvSpPr>
          <p:nvPr/>
        </p:nvSpPr>
        <p:spPr bwMode="auto">
          <a:xfrm>
            <a:off x="395288" y="4724400"/>
            <a:ext cx="8497887"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其中</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（或</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）在一定的波长范围是一个常数，这个关系也可以从理论上推得，是一个重要的规律。这说明波长越短，吸收越少，也就是说贯穿本领越高。这公式又说明了原子序数越高，吸收越强。</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0A588399-0B0E-41EE-AA48-9B849577C7B0}"/>
              </a:ext>
            </a:extLst>
          </p:cNvPr>
          <p:cNvSpPr>
            <a:spLocks noChangeArrowheads="1"/>
          </p:cNvSpPr>
          <p:nvPr/>
        </p:nvSpPr>
        <p:spPr bwMode="auto">
          <a:xfrm>
            <a:off x="395288" y="1484313"/>
            <a:ext cx="8424862" cy="319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057275" algn="l"/>
              </a:tabLst>
              <a:defRPr kumimoji="1" sz="2400">
                <a:solidFill>
                  <a:schemeClr val="tx1"/>
                </a:solidFill>
                <a:latin typeface="Arial" panose="020B0604020202020204" pitchFamily="34" charset="0"/>
                <a:ea typeface="宋体" panose="02010600030101010101" pitchFamily="2" charset="-122"/>
              </a:defRPr>
            </a:lvl1pPr>
            <a:lvl2pPr algn="l">
              <a:tabLst>
                <a:tab pos="1057275" algn="l"/>
              </a:tabLst>
              <a:defRPr kumimoji="1" sz="2400">
                <a:solidFill>
                  <a:schemeClr val="tx1"/>
                </a:solidFill>
                <a:latin typeface="Arial" panose="020B0604020202020204" pitchFamily="34" charset="0"/>
                <a:ea typeface="宋体" panose="02010600030101010101" pitchFamily="2" charset="-122"/>
              </a:defRPr>
            </a:lvl2pPr>
            <a:lvl3pPr algn="l">
              <a:tabLst>
                <a:tab pos="1057275" algn="l"/>
              </a:tabLst>
              <a:defRPr kumimoji="1" sz="2400">
                <a:solidFill>
                  <a:schemeClr val="tx1"/>
                </a:solidFill>
                <a:latin typeface="Arial" panose="020B0604020202020204" pitchFamily="34" charset="0"/>
                <a:ea typeface="宋体" panose="02010600030101010101" pitchFamily="2" charset="-122"/>
              </a:defRPr>
            </a:lvl3pPr>
            <a:lvl4pPr algn="l">
              <a:tabLst>
                <a:tab pos="1057275" algn="l"/>
              </a:tabLst>
              <a:defRPr kumimoji="1" sz="2400">
                <a:solidFill>
                  <a:schemeClr val="tx1"/>
                </a:solidFill>
                <a:latin typeface="Arial" panose="020B0604020202020204" pitchFamily="34" charset="0"/>
                <a:ea typeface="宋体" panose="02010600030101010101" pitchFamily="2" charset="-122"/>
              </a:defRPr>
            </a:lvl4pPr>
            <a:lvl5pPr algn="l">
              <a:tabLst>
                <a:tab pos="10572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57275"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   D. </a:t>
            </a:r>
            <a:r>
              <a:rPr lang="zh-CN" altLang="en-US" sz="2800" b="1">
                <a:solidFill>
                  <a:schemeClr val="folHlink"/>
                </a:solidFill>
                <a:latin typeface="Times New Roman" panose="02020603050405020304" pitchFamily="18" charset="0"/>
                <a:ea typeface="楷体_GB2312" pitchFamily="49" charset="-122"/>
              </a:rPr>
              <a:t>吸收限（又称吸收边缘）</a:t>
            </a:r>
            <a:endParaRPr lang="zh-CN" altLang="en-US" sz="2800">
              <a:solidFill>
                <a:schemeClr val="folHlink"/>
              </a:solidFill>
              <a:latin typeface="Times New Roman" panose="02020603050405020304" pitchFamily="18" charset="0"/>
              <a:ea typeface="楷体_GB2312" pitchFamily="49" charset="-122"/>
            </a:endParaRPr>
          </a:p>
          <a:p>
            <a:pPr algn="just"/>
            <a:r>
              <a:rPr lang="zh-CN" altLang="en-US" sz="2800">
                <a:latin typeface="Times New Roman" panose="02020603050405020304" pitchFamily="18" charset="0"/>
                <a:ea typeface="楷体_GB2312" pitchFamily="49" charset="-122"/>
              </a:rPr>
              <a:t> </a:t>
            </a:r>
          </a:p>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如果测出某一种物体对不同波长的</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射线的质量吸收系数，并把它对波长作标绘，就会得到如下图（铅的质量吸收系数随</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射线波长的变化）所示那样的曲线。这里可以看到：（</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）吸收系数一般随波长的减小而降低，这就是说，波长较短的射线的贯穿本领高；（</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）波长减到某一数值，吸收系数突然增加，这些吸收突然增加处称为吸收限。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62C46AD3-825D-4F8C-926B-9290C6A0DC73}"/>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endParaRPr lang="zh-CN" altLang="en-US" sz="2800">
              <a:latin typeface="Times New Roman" panose="02020603050405020304" pitchFamily="18" charset="0"/>
              <a:ea typeface="楷体_GB2312" pitchFamily="49" charset="-122"/>
            </a:endParaRPr>
          </a:p>
        </p:txBody>
      </p:sp>
      <p:sp>
        <p:nvSpPr>
          <p:cNvPr id="264195" name="Rectangle 3">
            <a:extLst>
              <a:ext uri="{FF2B5EF4-FFF2-40B4-BE49-F238E27FC236}">
                <a16:creationId xmlns:a16="http://schemas.microsoft.com/office/drawing/2014/main" id="{79CBE4C6-8113-4F7D-ACD2-E1FE35DB370E}"/>
              </a:ext>
            </a:extLst>
          </p:cNvPr>
          <p:cNvSpPr>
            <a:spLocks noChangeArrowheads="1"/>
          </p:cNvSpPr>
          <p:nvPr/>
        </p:nvSpPr>
        <p:spPr bwMode="auto">
          <a:xfrm>
            <a:off x="827088" y="1484313"/>
            <a:ext cx="7777162"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800">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到</a:t>
            </a:r>
            <a:r>
              <a:rPr lang="en-US" altLang="zh-CN" b="1">
                <a:solidFill>
                  <a:schemeClr val="folHlink"/>
                </a:solidFill>
                <a:latin typeface="Times New Roman" panose="02020603050405020304" pitchFamily="18" charset="0"/>
                <a:ea typeface="楷体_GB2312" pitchFamily="49" charset="-122"/>
              </a:rPr>
              <a:t>1912</a:t>
            </a:r>
            <a:r>
              <a:rPr lang="zh-CN" altLang="en-US" b="1">
                <a:solidFill>
                  <a:schemeClr val="folHlink"/>
                </a:solidFill>
                <a:latin typeface="Times New Roman" panose="02020603050405020304" pitchFamily="18" charset="0"/>
                <a:ea typeface="楷体_GB2312" pitchFamily="49" charset="-122"/>
              </a:rPr>
              <a:t>年，德国物理学家冯</a:t>
            </a:r>
            <a:r>
              <a:rPr lang="en-US" altLang="zh-CN" b="1">
                <a:solidFill>
                  <a:schemeClr val="folHlink"/>
                </a:solidFill>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劳厄（</a:t>
            </a:r>
            <a:r>
              <a:rPr lang="en-US" altLang="zh-CN" b="1">
                <a:solidFill>
                  <a:schemeClr val="folHlink"/>
                </a:solidFill>
                <a:latin typeface="Times New Roman" panose="02020603050405020304" pitchFamily="18" charset="0"/>
                <a:ea typeface="楷体_GB2312" pitchFamily="49" charset="-122"/>
              </a:rPr>
              <a:t>M.T.F,von Laue 1879~1960</a:t>
            </a:r>
            <a:r>
              <a:rPr lang="zh-CN" altLang="en-US" b="1">
                <a:solidFill>
                  <a:schemeClr val="folHlink"/>
                </a:solidFill>
                <a:latin typeface="Times New Roman" panose="02020603050405020304" pitchFamily="18" charset="0"/>
                <a:ea typeface="楷体_GB2312" pitchFamily="49" charset="-122"/>
              </a:rPr>
              <a:t>）提出设想，认为</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射线是波长很短的电磁波，晶体中各原子的规则排列可以使</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射线发生衍射。冯</a:t>
            </a:r>
            <a:r>
              <a:rPr lang="en-US" altLang="zh-CN" b="1">
                <a:solidFill>
                  <a:schemeClr val="folHlink"/>
                </a:solidFill>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劳厄的建议很快为弗里德里克（</a:t>
            </a:r>
            <a:r>
              <a:rPr lang="en-US" altLang="zh-CN" b="1">
                <a:solidFill>
                  <a:schemeClr val="folHlink"/>
                </a:solidFill>
                <a:latin typeface="Times New Roman" panose="02020603050405020304" pitchFamily="18" charset="0"/>
                <a:ea typeface="楷体_GB2312" pitchFamily="49" charset="-122"/>
              </a:rPr>
              <a:t>W.Friedrich</a:t>
            </a:r>
            <a:r>
              <a:rPr lang="zh-CN" altLang="en-US" b="1">
                <a:solidFill>
                  <a:schemeClr val="folHlink"/>
                </a:solidFill>
                <a:latin typeface="Times New Roman" panose="02020603050405020304" pitchFamily="18" charset="0"/>
                <a:ea typeface="楷体_GB2312" pitchFamily="49" charset="-122"/>
              </a:rPr>
              <a:t>）和尼平（</a:t>
            </a:r>
            <a:r>
              <a:rPr lang="en-US" altLang="zh-CN" b="1">
                <a:solidFill>
                  <a:schemeClr val="folHlink"/>
                </a:solidFill>
                <a:latin typeface="Times New Roman" panose="02020603050405020304" pitchFamily="18" charset="0"/>
                <a:ea typeface="楷体_GB2312" pitchFamily="49" charset="-122"/>
              </a:rPr>
              <a:t>P.Knipping</a:t>
            </a:r>
            <a:r>
              <a:rPr lang="zh-CN" altLang="en-US" b="1">
                <a:solidFill>
                  <a:schemeClr val="folHlink"/>
                </a:solidFill>
                <a:latin typeface="Times New Roman" panose="02020603050405020304" pitchFamily="18" charset="0"/>
                <a:ea typeface="楷体_GB2312" pitchFamily="49" charset="-122"/>
              </a:rPr>
              <a:t>）的实验所证实，从而有力地证明了</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射线的波性，并首次测量了</a:t>
            </a:r>
            <a:r>
              <a:rPr lang="en-US" altLang="zh-CN" b="1">
                <a:solidFill>
                  <a:schemeClr val="folHlink"/>
                </a:solidFill>
                <a:latin typeface="Times New Roman" panose="02020603050405020304" pitchFamily="18" charset="0"/>
                <a:ea typeface="楷体_GB2312" pitchFamily="49" charset="-122"/>
              </a:rPr>
              <a:t>X</a:t>
            </a:r>
            <a:r>
              <a:rPr lang="zh-CN" altLang="en-US" b="1">
                <a:solidFill>
                  <a:schemeClr val="folHlink"/>
                </a:solidFill>
                <a:latin typeface="Times New Roman" panose="02020603050405020304" pitchFamily="18" charset="0"/>
                <a:ea typeface="楷体_GB2312" pitchFamily="49" charset="-122"/>
              </a:rPr>
              <a:t>射线的波长。</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2" name="Picture 4" descr="未标题-1 拷贝">
            <a:extLst>
              <a:ext uri="{FF2B5EF4-FFF2-40B4-BE49-F238E27FC236}">
                <a16:creationId xmlns:a16="http://schemas.microsoft.com/office/drawing/2014/main" id="{C16B185B-BE38-408E-A83E-F58998263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0"/>
            <a:ext cx="6724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4853" name="Text Box 5">
            <a:extLst>
              <a:ext uri="{FF2B5EF4-FFF2-40B4-BE49-F238E27FC236}">
                <a16:creationId xmlns:a16="http://schemas.microsoft.com/office/drawing/2014/main" id="{AA3006A8-8897-4B04-BC0F-EE678CAD1E17}"/>
              </a:ext>
            </a:extLst>
          </p:cNvPr>
          <p:cNvSpPr txBox="1">
            <a:spLocks noChangeArrowheads="1"/>
          </p:cNvSpPr>
          <p:nvPr/>
        </p:nvSpPr>
        <p:spPr bwMode="auto">
          <a:xfrm>
            <a:off x="755650" y="2133600"/>
            <a:ext cx="549275" cy="2332038"/>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50000"/>
              </a:spcBef>
            </a:pPr>
            <a:r>
              <a:rPr lang="zh-CN" altLang="en-US" b="1">
                <a:solidFill>
                  <a:schemeClr val="hlink"/>
                </a:solidFill>
                <a:latin typeface="Times New Roman" panose="02020603050405020304" pitchFamily="18" charset="0"/>
                <a:ea typeface="楷体_GB2312" pitchFamily="49" charset="-122"/>
              </a:rPr>
              <a:t>铅的</a:t>
            </a:r>
            <a:r>
              <a:rPr lang="en-US" altLang="zh-CN" b="1">
                <a:solidFill>
                  <a:schemeClr val="hlink"/>
                </a:solidFill>
                <a:latin typeface="Times New Roman" panose="02020603050405020304" pitchFamily="18" charset="0"/>
                <a:ea typeface="楷体_GB2312" pitchFamily="49" charset="-122"/>
              </a:rPr>
              <a:t>K</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L</a:t>
            </a:r>
            <a:r>
              <a:rPr lang="zh-CN" altLang="en-US" b="1">
                <a:solidFill>
                  <a:schemeClr val="hlink"/>
                </a:solidFill>
                <a:latin typeface="Times New Roman" panose="02020603050405020304" pitchFamily="18" charset="0"/>
                <a:ea typeface="楷体_GB2312" pitchFamily="49" charset="-122"/>
              </a:rPr>
              <a:t>吸收限</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81" name="Picture 9" descr="15-1">
            <a:extLst>
              <a:ext uri="{FF2B5EF4-FFF2-40B4-BE49-F238E27FC236}">
                <a16:creationId xmlns:a16="http://schemas.microsoft.com/office/drawing/2014/main" id="{3360EEA0-D2AA-4EC9-B6AD-3D3D35026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0"/>
            <a:ext cx="4572000" cy="4089400"/>
          </a:xfrm>
          <a:prstGeom prst="rect">
            <a:avLst/>
          </a:prstGeom>
          <a:noFill/>
          <a:extLst>
            <a:ext uri="{909E8E84-426E-40DD-AFC4-6F175D3DCCD1}">
              <a14:hiddenFill xmlns:a14="http://schemas.microsoft.com/office/drawing/2010/main">
                <a:solidFill>
                  <a:srgbClr val="FFFFFF"/>
                </a:solidFill>
              </a14:hiddenFill>
            </a:ext>
          </a:extLst>
        </p:spPr>
      </p:pic>
      <p:grpSp>
        <p:nvGrpSpPr>
          <p:cNvPr id="335880" name="Group 8">
            <a:extLst>
              <a:ext uri="{FF2B5EF4-FFF2-40B4-BE49-F238E27FC236}">
                <a16:creationId xmlns:a16="http://schemas.microsoft.com/office/drawing/2014/main" id="{D1A00594-D624-473C-B9BF-F611A6F1E0E2}"/>
              </a:ext>
            </a:extLst>
          </p:cNvPr>
          <p:cNvGrpSpPr>
            <a:grpSpLocks/>
          </p:cNvGrpSpPr>
          <p:nvPr/>
        </p:nvGrpSpPr>
        <p:grpSpPr bwMode="auto">
          <a:xfrm>
            <a:off x="395288" y="1412875"/>
            <a:ext cx="8424862" cy="5203825"/>
            <a:chOff x="249" y="890"/>
            <a:chExt cx="5307" cy="3278"/>
          </a:xfrm>
        </p:grpSpPr>
        <p:sp>
          <p:nvSpPr>
            <p:cNvPr id="335878" name="Rectangle 6">
              <a:extLst>
                <a:ext uri="{FF2B5EF4-FFF2-40B4-BE49-F238E27FC236}">
                  <a16:creationId xmlns:a16="http://schemas.microsoft.com/office/drawing/2014/main" id="{3F31D3C5-AF66-490D-B0D1-B03863738292}"/>
                </a:ext>
              </a:extLst>
            </p:cNvPr>
            <p:cNvSpPr>
              <a:spLocks noChangeArrowheads="1"/>
            </p:cNvSpPr>
            <p:nvPr/>
          </p:nvSpPr>
          <p:spPr bwMode="auto">
            <a:xfrm>
              <a:off x="249" y="890"/>
              <a:ext cx="5307" cy="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要查明吸收系数与波</a:t>
              </a:r>
            </a:p>
            <a:p>
              <a:pPr algn="l"/>
              <a:r>
                <a:rPr lang="zh-CN" altLang="en-US" b="1">
                  <a:latin typeface="Times New Roman" panose="02020603050405020304" pitchFamily="18" charset="0"/>
                  <a:ea typeface="楷体_GB2312" pitchFamily="49" charset="-122"/>
                </a:rPr>
                <a:t>长的一般关系，可把       </a:t>
              </a:r>
            </a:p>
            <a:p>
              <a:pPr algn="l"/>
              <a:r>
                <a:rPr lang="zh-CN" altLang="en-US" b="1">
                  <a:latin typeface="Times New Roman" panose="02020603050405020304" pitchFamily="18" charset="0"/>
                  <a:ea typeface="楷体_GB2312" pitchFamily="49" charset="-122"/>
                </a:rPr>
                <a:t>对</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作标绘，应该得到一</a:t>
              </a:r>
            </a:p>
            <a:p>
              <a:pPr algn="l"/>
              <a:r>
                <a:rPr lang="zh-CN" altLang="en-US" b="1">
                  <a:latin typeface="Times New Roman" panose="02020603050405020304" pitchFamily="18" charset="0"/>
                  <a:ea typeface="楷体_GB2312" pitchFamily="49" charset="-122"/>
                </a:rPr>
                <a:t>条直线。右图（银和铜的</a:t>
              </a:r>
            </a:p>
            <a:p>
              <a:pPr algn="l"/>
              <a:r>
                <a:rPr lang="zh-CN" altLang="en-US" b="1">
                  <a:latin typeface="Times New Roman" panose="02020603050405020304" pitchFamily="18" charset="0"/>
                  <a:ea typeface="楷体_GB2312" pitchFamily="49" charset="-122"/>
                </a:rPr>
                <a:t>吸收系数随</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射线波长的</a:t>
              </a:r>
            </a:p>
            <a:p>
              <a:pPr algn="l"/>
              <a:r>
                <a:rPr lang="zh-CN" altLang="en-US" b="1">
                  <a:latin typeface="Times New Roman" panose="02020603050405020304" pitchFamily="18" charset="0"/>
                  <a:ea typeface="楷体_GB2312" pitchFamily="49" charset="-122"/>
                </a:rPr>
                <a:t>变化）就是这样一幅图，</a:t>
              </a:r>
            </a:p>
            <a:p>
              <a:pPr algn="l"/>
              <a:r>
                <a:rPr lang="zh-CN" altLang="en-US" b="1">
                  <a:latin typeface="Times New Roman" panose="02020603050405020304" pitchFamily="18" charset="0"/>
                  <a:ea typeface="楷体_GB2312" pitchFamily="49" charset="-122"/>
                </a:rPr>
                <a:t>每一曲线都有一个吸收限。</a:t>
              </a:r>
            </a:p>
            <a:p>
              <a:pPr algn="l"/>
              <a:r>
                <a:rPr lang="zh-CN" altLang="en-US" b="1">
                  <a:latin typeface="Times New Roman" panose="02020603050405020304" pitchFamily="18" charset="0"/>
                  <a:ea typeface="楷体_GB2312" pitchFamily="49" charset="-122"/>
                </a:rPr>
                <a:t>在吸收限的两侧是直线，</a:t>
              </a:r>
            </a:p>
            <a:p>
              <a:pPr algn="l"/>
              <a:r>
                <a:rPr lang="zh-CN" altLang="en-US" b="1">
                  <a:latin typeface="Times New Roman" panose="02020603050405020304" pitchFamily="18" charset="0"/>
                  <a:ea typeface="楷体_GB2312" pitchFamily="49" charset="-122"/>
                </a:rPr>
                <a:t>但斜率不同。对同一元素，在吸收限两侧的</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是相同的，斜率不同就是</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的不同；对不同元素，在波长小于</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吸收限那一边，曲线的斜率也不同。这时</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是相同的，斜率的不同反映了</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4</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的不同。上述结果可以用来验证吸收系数同这些常数的关系。同样</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吸收限和</a:t>
              </a:r>
              <a:r>
                <a:rPr lang="en-US" altLang="zh-CN" b="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吸收限之间的区域也可作比较。由前面的跃迁图，可以明白吸收限存在的物理原因。 </a:t>
              </a:r>
            </a:p>
          </p:txBody>
        </p:sp>
        <p:graphicFrame>
          <p:nvGraphicFramePr>
            <p:cNvPr id="335874" name="Object 2">
              <a:extLst>
                <a:ext uri="{FF2B5EF4-FFF2-40B4-BE49-F238E27FC236}">
                  <a16:creationId xmlns:a16="http://schemas.microsoft.com/office/drawing/2014/main" id="{B0AC97CE-6314-4151-BF55-44FBC55E9386}"/>
                </a:ext>
              </a:extLst>
            </p:cNvPr>
            <p:cNvGraphicFramePr>
              <a:graphicFrameLocks noChangeAspect="1"/>
            </p:cNvGraphicFramePr>
            <p:nvPr/>
          </p:nvGraphicFramePr>
          <p:xfrm>
            <a:off x="2064" y="1117"/>
            <a:ext cx="295" cy="285"/>
          </p:xfrm>
          <a:graphic>
            <a:graphicData uri="http://schemas.openxmlformats.org/presentationml/2006/ole">
              <mc:AlternateContent xmlns:mc="http://schemas.openxmlformats.org/markup-compatibility/2006">
                <mc:Choice xmlns:v="urn:schemas-microsoft-com:vml" Requires="v">
                  <p:oleObj spid="_x0000_s335882" r:id="rId4" imgW="266469" imgH="253780" progId="Equation.3">
                    <p:embed/>
                  </p:oleObj>
                </mc:Choice>
                <mc:Fallback>
                  <p:oleObj r:id="rId4" imgW="266469" imgH="2537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117"/>
                          <a:ext cx="295"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B7756435-8EA6-4D65-9C64-6A02213A73A7}"/>
              </a:ext>
            </a:extLst>
          </p:cNvPr>
          <p:cNvSpPr>
            <a:spLocks noChangeArrowheads="1"/>
          </p:cNvSpPr>
          <p:nvPr/>
        </p:nvSpPr>
        <p:spPr bwMode="auto">
          <a:xfrm>
            <a:off x="468313" y="1412875"/>
            <a:ext cx="83518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吸收限表示光子能量足以使一个</a:t>
            </a:r>
            <a:r>
              <a:rPr lang="en-US" altLang="zh-CN" b="1">
                <a:latin typeface="Times New Roman" panose="02020603050405020304" pitchFamily="18" charset="0"/>
                <a:ea typeface="楷体_GB2312" pitchFamily="49" charset="-122"/>
              </a:rPr>
              <a:t>1S</a:t>
            </a:r>
            <a:r>
              <a:rPr lang="zh-CN" altLang="en-US" b="1">
                <a:latin typeface="Times New Roman" panose="02020603050405020304" pitchFamily="18" charset="0"/>
                <a:ea typeface="楷体_GB2312" pitchFamily="49" charset="-122"/>
              </a:rPr>
              <a:t>电子脱离原子，从而引起原子的共振吸收，使吸收系数突然增加；</a:t>
            </a:r>
            <a:r>
              <a:rPr lang="en-US" altLang="zh-CN" b="1">
                <a:latin typeface="Times New Roman" panose="02020603050405020304" pitchFamily="18" charset="0"/>
                <a:ea typeface="楷体_GB2312" pitchFamily="49" charset="-122"/>
              </a:rPr>
              <a:t>L</a:t>
            </a:r>
            <a:r>
              <a:rPr lang="en-US" altLang="zh-CN" b="1" baseline="-8000">
                <a:latin typeface="Times New Roman" panose="02020603050405020304" pitchFamily="18" charset="0"/>
                <a:ea typeface="楷体_GB2312" pitchFamily="49" charset="-122"/>
              </a:rPr>
              <a:t>I</a:t>
            </a:r>
            <a:r>
              <a:rPr lang="zh-CN" altLang="en-US" b="1">
                <a:latin typeface="Times New Roman" panose="02020603050405020304" pitchFamily="18" charset="0"/>
                <a:ea typeface="楷体_GB2312" pitchFamily="49" charset="-122"/>
              </a:rPr>
              <a:t>吸收限表示光子的能量足以使一个</a:t>
            </a:r>
            <a:r>
              <a:rPr lang="en-US" altLang="zh-CN" b="1">
                <a:latin typeface="Times New Roman" panose="02020603050405020304" pitchFamily="18" charset="0"/>
                <a:ea typeface="楷体_GB2312" pitchFamily="49" charset="-122"/>
              </a:rPr>
              <a:t>2S</a:t>
            </a:r>
            <a:r>
              <a:rPr lang="zh-CN" altLang="en-US" b="1">
                <a:latin typeface="Times New Roman" panose="02020603050405020304" pitchFamily="18" charset="0"/>
                <a:ea typeface="楷体_GB2312" pitchFamily="49" charset="-122"/>
              </a:rPr>
              <a:t>电子脱离原子，</a:t>
            </a:r>
            <a:r>
              <a:rPr lang="en-US" altLang="zh-CN" b="1">
                <a:latin typeface="Times New Roman" panose="02020603050405020304" pitchFamily="18" charset="0"/>
                <a:ea typeface="楷体_GB2312" pitchFamily="49" charset="-122"/>
              </a:rPr>
              <a:t>L</a:t>
            </a:r>
            <a:r>
              <a:rPr lang="en-US" altLang="zh-CN" b="1" baseline="-8000">
                <a:latin typeface="Times New Roman" panose="02020603050405020304" pitchFamily="18" charset="0"/>
                <a:ea typeface="楷体_GB2312" pitchFamily="49" charset="-122"/>
              </a:rPr>
              <a:t>II</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L</a:t>
            </a:r>
            <a:r>
              <a:rPr lang="en-US" altLang="zh-CN" b="1" baseline="-8000">
                <a:latin typeface="Times New Roman" panose="02020603050405020304" pitchFamily="18" charset="0"/>
                <a:ea typeface="楷体_GB2312" pitchFamily="49" charset="-122"/>
              </a:rPr>
              <a:t>III</a:t>
            </a:r>
            <a:r>
              <a:rPr lang="zh-CN" altLang="en-US" b="1">
                <a:latin typeface="Times New Roman" panose="02020603050405020304" pitchFamily="18" charset="0"/>
                <a:ea typeface="楷体_GB2312" pitchFamily="49" charset="-122"/>
              </a:rPr>
              <a:t>分别表示使</a:t>
            </a:r>
            <a:r>
              <a:rPr lang="en-US" altLang="zh-CN" b="1">
                <a:latin typeface="Times New Roman" panose="02020603050405020304" pitchFamily="18" charset="0"/>
                <a:ea typeface="楷体_GB2312" pitchFamily="49" charset="-122"/>
              </a:rPr>
              <a:t>2P</a:t>
            </a:r>
            <a:r>
              <a:rPr lang="en-US" altLang="zh-CN" b="1" baseline="-8000">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2P</a:t>
            </a:r>
            <a:r>
              <a:rPr lang="en-US" altLang="zh-CN" b="1" baseline="-8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层上的电子脱离原子。同样，我们可以理解</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吸收限。</a:t>
            </a:r>
          </a:p>
          <a:p>
            <a:pPr algn="just" eaLnBrk="0" hangingPunct="0"/>
            <a:r>
              <a:rPr lang="zh-CN" altLang="en-US" b="1">
                <a:latin typeface="Times New Roman" panose="02020603050405020304" pitchFamily="18" charset="0"/>
                <a:ea typeface="楷体_GB2312" pitchFamily="49" charset="-122"/>
              </a:rPr>
              <a:t>    吸收限的出现，再一次有力地证实了原子中电子壳层结构的实在性。吸收限的存在为实际测量工作带来了很大的好处。我们在此仅举三个例子。     </a:t>
            </a:r>
            <a:endParaRPr lang="en-US" altLang="zh-CN" b="1">
              <a:latin typeface="Times New Roman" panose="02020603050405020304" pitchFamily="18" charset="0"/>
              <a:ea typeface="楷体_GB2312"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63" name="Picture 3" descr="269">
            <a:extLst>
              <a:ext uri="{FF2B5EF4-FFF2-40B4-BE49-F238E27FC236}">
                <a16:creationId xmlns:a16="http://schemas.microsoft.com/office/drawing/2014/main" id="{C584A964-1BCC-4CD1-8308-D529EB714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3921125" y="257175"/>
            <a:ext cx="4910138" cy="4730750"/>
          </a:xfrm>
          <a:prstGeom prst="rect">
            <a:avLst/>
          </a:prstGeom>
          <a:noFill/>
          <a:extLst>
            <a:ext uri="{909E8E84-426E-40DD-AFC4-6F175D3DCCD1}">
              <a14:hiddenFill xmlns:a14="http://schemas.microsoft.com/office/drawing/2010/main">
                <a:solidFill>
                  <a:srgbClr val="FFFFFF"/>
                </a:solidFill>
              </a14:hiddenFill>
            </a:ext>
          </a:extLst>
        </p:spPr>
      </p:pic>
      <p:sp>
        <p:nvSpPr>
          <p:cNvPr id="373762" name="Rectangle 2">
            <a:extLst>
              <a:ext uri="{FF2B5EF4-FFF2-40B4-BE49-F238E27FC236}">
                <a16:creationId xmlns:a16="http://schemas.microsoft.com/office/drawing/2014/main" id="{8CF5E036-087E-49E4-9B54-50E7B05A7719}"/>
              </a:ext>
            </a:extLst>
          </p:cNvPr>
          <p:cNvSpPr>
            <a:spLocks noChangeArrowheads="1"/>
          </p:cNvSpPr>
          <p:nvPr/>
        </p:nvSpPr>
        <p:spPr bwMode="auto">
          <a:xfrm>
            <a:off x="0" y="1341438"/>
            <a:ext cx="88931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a:t>
            </a:r>
            <a:r>
              <a:rPr lang="en-US" altLang="zh-CN" b="1">
                <a:solidFill>
                  <a:srgbClr val="CC0000"/>
                </a:solidFill>
                <a:latin typeface="Times New Roman" panose="02020603050405020304" pitchFamily="18" charset="0"/>
                <a:ea typeface="楷体_GB2312" pitchFamily="49" charset="-122"/>
              </a:rPr>
              <a:t>[</a:t>
            </a:r>
            <a:r>
              <a:rPr lang="zh-CN" altLang="en-US" b="1">
                <a:solidFill>
                  <a:srgbClr val="CC0000"/>
                </a:solidFill>
                <a:latin typeface="Times New Roman" panose="02020603050405020304" pitchFamily="18" charset="0"/>
                <a:ea typeface="楷体_GB2312" pitchFamily="49" charset="-122"/>
              </a:rPr>
              <a:t>例</a:t>
            </a:r>
            <a:r>
              <a:rPr lang="en-US" altLang="zh-CN" b="1">
                <a:solidFill>
                  <a:srgbClr val="CC0000"/>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对某一特定的元</a:t>
            </a:r>
          </a:p>
          <a:p>
            <a:pPr algn="just"/>
            <a:r>
              <a:rPr lang="zh-CN" altLang="en-US" b="1">
                <a:latin typeface="Times New Roman" panose="02020603050405020304" pitchFamily="18" charset="0"/>
                <a:ea typeface="楷体_GB2312" pitchFamily="49" charset="-122"/>
              </a:rPr>
              <a:t>素，产生</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射线的阈能</a:t>
            </a:r>
          </a:p>
          <a:p>
            <a:pPr algn="just"/>
            <a:r>
              <a:rPr lang="zh-CN" altLang="en-US" b="1">
                <a:latin typeface="Times New Roman" panose="02020603050405020304" pitchFamily="18" charset="0"/>
                <a:ea typeface="楷体_GB2312" pitchFamily="49" charset="-122"/>
              </a:rPr>
              <a:t>总大于该元素本身的</a:t>
            </a:r>
            <a:r>
              <a:rPr lang="en-US" altLang="zh-CN" b="1">
                <a:latin typeface="Times New Roman" panose="02020603050405020304" pitchFamily="18" charset="0"/>
                <a:ea typeface="楷体_GB2312" pitchFamily="49" charset="-122"/>
              </a:rPr>
              <a:t>KX</a:t>
            </a:r>
          </a:p>
          <a:p>
            <a:pPr algn="just"/>
            <a:r>
              <a:rPr lang="zh-CN" altLang="en-US" b="1">
                <a:latin typeface="Times New Roman" panose="02020603050405020304" pitchFamily="18" charset="0"/>
                <a:ea typeface="楷体_GB2312" pitchFamily="49" charset="-122"/>
              </a:rPr>
              <a:t>射线的能量。产生</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a:t>
            </a:r>
          </a:p>
          <a:p>
            <a:pPr algn="just"/>
            <a:r>
              <a:rPr lang="zh-CN" altLang="en-US" b="1">
                <a:latin typeface="Times New Roman" panose="02020603050405020304" pitchFamily="18" charset="0"/>
                <a:ea typeface="楷体_GB2312" pitchFamily="49" charset="-122"/>
              </a:rPr>
              <a:t>线的阈能，就是产生</a:t>
            </a:r>
            <a:r>
              <a:rPr lang="en-US" altLang="zh-CN" b="1">
                <a:latin typeface="Times New Roman" panose="02020603050405020304" pitchFamily="18" charset="0"/>
                <a:ea typeface="楷体_GB2312" pitchFamily="49" charset="-122"/>
              </a:rPr>
              <a:t>KX</a:t>
            </a:r>
          </a:p>
          <a:p>
            <a:pPr algn="just"/>
            <a:r>
              <a:rPr lang="zh-CN" altLang="en-US" b="1">
                <a:latin typeface="Times New Roman" panose="02020603050405020304" pitchFamily="18" charset="0"/>
                <a:ea typeface="楷体_GB2312" pitchFamily="49" charset="-122"/>
              </a:rPr>
              <a:t>空穴所需的能量，也就是</a:t>
            </a:r>
          </a:p>
          <a:p>
            <a:pPr algn="just"/>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吸收限所相应的能量。</a:t>
            </a:r>
          </a:p>
          <a:p>
            <a:pPr algn="just"/>
            <a:r>
              <a:rPr lang="zh-CN" altLang="en-US" b="1">
                <a:latin typeface="Times New Roman" panose="02020603050405020304" pitchFamily="18" charset="0"/>
                <a:ea typeface="楷体_GB2312" pitchFamily="49" charset="-122"/>
              </a:rPr>
              <a:t>因此，在某一特定元素的</a:t>
            </a:r>
          </a:p>
          <a:p>
            <a:pPr algn="just"/>
            <a:r>
              <a:rPr lang="en-US" altLang="zh-CN" b="1" i="1">
                <a:latin typeface="Times New Roman" panose="02020603050405020304" pitchFamily="18" charset="0"/>
                <a:ea typeface="楷体_GB2312" pitchFamily="49" charset="-122"/>
              </a:rPr>
              <a:t>μ</a:t>
            </a:r>
            <a:r>
              <a:rPr lang="en-US" altLang="zh-CN" b="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图中，</a:t>
            </a:r>
            <a:r>
              <a:rPr lang="en-US" altLang="zh-CN" b="1">
                <a:latin typeface="Times New Roman" panose="02020603050405020304" pitchFamily="18" charset="0"/>
                <a:ea typeface="楷体_GB2312" pitchFamily="49" charset="-122"/>
              </a:rPr>
              <a:t>KX</a:t>
            </a:r>
            <a:r>
              <a:rPr lang="zh-CN" altLang="en-US" b="1">
                <a:latin typeface="Times New Roman" panose="02020603050405020304" pitchFamily="18" charset="0"/>
                <a:ea typeface="楷体_GB2312" pitchFamily="49" charset="-122"/>
              </a:rPr>
              <a:t>射线的能</a:t>
            </a:r>
          </a:p>
          <a:p>
            <a:pPr algn="just"/>
            <a:r>
              <a:rPr lang="zh-CN" altLang="en-US" b="1">
                <a:latin typeface="Times New Roman" panose="02020603050405020304" pitchFamily="18" charset="0"/>
                <a:ea typeface="楷体_GB2312" pitchFamily="49" charset="-122"/>
              </a:rPr>
              <a:t>量位置总在</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吸收限的左</a:t>
            </a:r>
          </a:p>
          <a:p>
            <a:pPr algn="just"/>
            <a:r>
              <a:rPr lang="zh-CN" altLang="en-US" b="1">
                <a:latin typeface="Times New Roman" panose="02020603050405020304" pitchFamily="18" charset="0"/>
                <a:ea typeface="楷体_GB2312" pitchFamily="49" charset="-122"/>
              </a:rPr>
              <a:t>边，一般都紧靠吸收限，</a:t>
            </a:r>
          </a:p>
          <a:p>
            <a:pPr algn="just"/>
            <a:r>
              <a:rPr lang="zh-CN" altLang="en-US" b="1">
                <a:latin typeface="Times New Roman" panose="02020603050405020304" pitchFamily="18" charset="0"/>
                <a:ea typeface="楷体_GB2312" pitchFamily="49" charset="-122"/>
              </a:rPr>
              <a:t>因此相应的吸收系数比较小，据此原理，对某一元素产生的</a:t>
            </a:r>
            <a:r>
              <a:rPr lang="en-US" altLang="zh-CN" b="1">
                <a:latin typeface="Times New Roman" panose="02020603050405020304" pitchFamily="18" charset="0"/>
                <a:ea typeface="楷体_GB2312" pitchFamily="49" charset="-122"/>
              </a:rPr>
              <a:t>X</a:t>
            </a:r>
          </a:p>
          <a:p>
            <a:pPr algn="just"/>
            <a:r>
              <a:rPr lang="zh-CN" altLang="en-US" b="1">
                <a:latin typeface="Times New Roman" panose="02020603050405020304" pitchFamily="18" charset="0"/>
                <a:ea typeface="楷体_GB2312" pitchFamily="49" charset="-122"/>
              </a:rPr>
              <a:t>射线，可用一块该元素制成的薄片（称为</a:t>
            </a:r>
            <a:r>
              <a:rPr lang="zh-CN" altLang="en-US" b="1">
                <a:solidFill>
                  <a:schemeClr val="hlink"/>
                </a:solidFill>
                <a:latin typeface="Times New Roman" panose="02020603050405020304" pitchFamily="18" charset="0"/>
                <a:ea typeface="楷体_GB2312" pitchFamily="49" charset="-122"/>
              </a:rPr>
              <a:t>过滤片</a:t>
            </a:r>
            <a:r>
              <a:rPr lang="zh-CN" altLang="en-US" b="1">
                <a:latin typeface="Times New Roman" panose="02020603050405020304" pitchFamily="18" charset="0"/>
                <a:ea typeface="楷体_GB2312" pitchFamily="49" charset="-122"/>
              </a:rPr>
              <a:t>），让该</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a:t>
            </a:r>
          </a:p>
          <a:p>
            <a:pPr algn="just"/>
            <a:r>
              <a:rPr lang="zh-CN" altLang="en-US" b="1">
                <a:latin typeface="Times New Roman" panose="02020603050405020304" pitchFamily="18" charset="0"/>
                <a:ea typeface="楷体_GB2312" pitchFamily="49" charset="-122"/>
              </a:rPr>
              <a:t>线容易地通过，而吸收掉其它杂散的射线。</a:t>
            </a:r>
            <a:endParaRPr lang="en-US" altLang="zh-CN" b="1">
              <a:latin typeface="Times New Roman" panose="02020603050405020304" pitchFamily="18" charset="0"/>
              <a:ea typeface="楷体_GB2312" pitchFamily="49" charset="-122"/>
            </a:endParaRPr>
          </a:p>
        </p:txBody>
      </p:sp>
      <p:sp>
        <p:nvSpPr>
          <p:cNvPr id="373764" name="Text Box 4">
            <a:extLst>
              <a:ext uri="{FF2B5EF4-FFF2-40B4-BE49-F238E27FC236}">
                <a16:creationId xmlns:a16="http://schemas.microsoft.com/office/drawing/2014/main" id="{809D56F4-F75A-4089-8C03-7C1B66DB95AB}"/>
              </a:ext>
            </a:extLst>
          </p:cNvPr>
          <p:cNvSpPr txBox="1">
            <a:spLocks noChangeArrowheads="1"/>
          </p:cNvSpPr>
          <p:nvPr/>
        </p:nvSpPr>
        <p:spPr bwMode="auto">
          <a:xfrm>
            <a:off x="6516688" y="3213100"/>
            <a:ext cx="1800225" cy="457200"/>
          </a:xfrm>
          <a:prstGeom prst="rect">
            <a:avLst/>
          </a:prstGeom>
          <a:solidFill>
            <a:srgbClr val="99CCFF">
              <a:alpha val="7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ea typeface="楷体_GB2312" pitchFamily="49" charset="-122"/>
              </a:rPr>
              <a:t>127</a:t>
            </a:r>
            <a:r>
              <a:rPr lang="el-GR" altLang="zh-CN" b="1" i="1">
                <a:latin typeface="Times New Roman" panose="02020603050405020304" pitchFamily="18" charset="0"/>
                <a:ea typeface="楷体_GB2312" pitchFamily="49" charset="-122"/>
              </a:rPr>
              <a:t>μ</a:t>
            </a:r>
            <a:r>
              <a:rPr lang="en-US" altLang="zh-CN" b="1" i="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的钼</a:t>
            </a:r>
            <a:endParaRPr lang="zh-CN" altLang="el-GR" b="1">
              <a:latin typeface="Times New Roman" panose="02020603050405020304" pitchFamily="18" charset="0"/>
              <a:ea typeface="楷体_GB2312"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E904A977-BB29-405F-A0A2-089A93E7F399}"/>
              </a:ext>
            </a:extLst>
          </p:cNvPr>
          <p:cNvSpPr>
            <a:spLocks noChangeArrowheads="1"/>
          </p:cNvSpPr>
          <p:nvPr/>
        </p:nvSpPr>
        <p:spPr bwMode="auto">
          <a:xfrm>
            <a:off x="395288" y="1289050"/>
            <a:ext cx="360045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a:t>
            </a:r>
            <a:r>
              <a:rPr lang="en-US" altLang="zh-CN" b="1">
                <a:solidFill>
                  <a:srgbClr val="CC0000"/>
                </a:solidFill>
                <a:latin typeface="Times New Roman" panose="02020603050405020304" pitchFamily="18" charset="0"/>
                <a:ea typeface="楷体_GB2312" pitchFamily="49" charset="-122"/>
              </a:rPr>
              <a:t>[</a:t>
            </a:r>
            <a:r>
              <a:rPr lang="zh-CN" altLang="en-US" b="1">
                <a:solidFill>
                  <a:srgbClr val="CC0000"/>
                </a:solidFill>
                <a:latin typeface="Times New Roman" panose="02020603050405020304" pitchFamily="18" charset="0"/>
                <a:ea typeface="楷体_GB2312" pitchFamily="49" charset="-122"/>
              </a:rPr>
              <a:t>例</a:t>
            </a:r>
            <a:r>
              <a:rPr lang="en-US" altLang="zh-CN" b="1">
                <a:solidFill>
                  <a:srgbClr val="CC0000"/>
                </a:solidFill>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黄铜是铜锌的混合物。当射线打在黄铜上，铜和锌原子都有可能产生特征</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射线，由于铜和锌的特征</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线的波长各为</a:t>
            </a:r>
            <a:r>
              <a:rPr lang="en-US" altLang="zh-CN" b="1">
                <a:latin typeface="Times New Roman" panose="02020603050405020304" pitchFamily="18" charset="0"/>
                <a:ea typeface="楷体_GB2312" pitchFamily="49" charset="-122"/>
              </a:rPr>
              <a:t>1.539Å</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1.434Å</a:t>
            </a:r>
            <a:r>
              <a:rPr lang="zh-CN" altLang="en-US" b="1">
                <a:latin typeface="Times New Roman" panose="02020603050405020304" pitchFamily="18" charset="0"/>
                <a:ea typeface="楷体_GB2312" pitchFamily="49" charset="-122"/>
              </a:rPr>
              <a:t>，相差极微，故当实验要求分析两者成分时，就必须设法选出铜和锌中的一条谱线，适当选用过滤片就可达到这一目的。图表示镍的</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吸收限。镍的吸收限为</a:t>
            </a:r>
            <a:r>
              <a:rPr lang="en-US" altLang="zh-CN" b="1">
                <a:latin typeface="Times New Roman" panose="02020603050405020304" pitchFamily="18" charset="0"/>
                <a:ea typeface="楷体_GB2312" pitchFamily="49" charset="-122"/>
              </a:rPr>
              <a:t>1.489Å</a:t>
            </a:r>
            <a:r>
              <a:rPr lang="zh-CN" altLang="en-US" b="1">
                <a:latin typeface="Times New Roman" panose="02020603050405020304" pitchFamily="18" charset="0"/>
                <a:ea typeface="楷体_GB2312" pitchFamily="49" charset="-122"/>
              </a:rPr>
              <a:t>，正好介于锌与铜这两条</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线之间。</a:t>
            </a:r>
          </a:p>
        </p:txBody>
      </p:sp>
      <p:pic>
        <p:nvPicPr>
          <p:cNvPr id="338947" name="Picture 3" descr="270">
            <a:extLst>
              <a:ext uri="{FF2B5EF4-FFF2-40B4-BE49-F238E27FC236}">
                <a16:creationId xmlns:a16="http://schemas.microsoft.com/office/drawing/2014/main" id="{62494AA3-CAA5-4FE5-8D97-9D077F2E5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412875"/>
            <a:ext cx="5148262" cy="4621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AAB75B4A-9590-4D32-A125-60CF49B96A44}"/>
              </a:ext>
            </a:extLst>
          </p:cNvPr>
          <p:cNvSpPr>
            <a:spLocks noChangeArrowheads="1"/>
          </p:cNvSpPr>
          <p:nvPr/>
        </p:nvSpPr>
        <p:spPr bwMode="auto">
          <a:xfrm>
            <a:off x="539750" y="1341438"/>
            <a:ext cx="8280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锌的</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线对应于镍的质量吸收系数为</a:t>
            </a:r>
            <a:r>
              <a:rPr lang="en-US" altLang="zh-CN" b="1">
                <a:latin typeface="Times New Roman" panose="02020603050405020304" pitchFamily="18" charset="0"/>
                <a:ea typeface="楷体_GB2312" pitchFamily="49" charset="-122"/>
              </a:rPr>
              <a:t>325cm</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，而铜的</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线对应的值为</a:t>
            </a:r>
            <a:r>
              <a:rPr lang="en-US" altLang="zh-CN" b="1">
                <a:latin typeface="Times New Roman" panose="02020603050405020304" pitchFamily="18" charset="0"/>
                <a:ea typeface="楷体_GB2312" pitchFamily="49" charset="-122"/>
              </a:rPr>
              <a:t>48cm</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。这意味着，经过一镍层时，从锌中出射的</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射线被吸收的可能性大大超过了对铜的</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射线被吸收。依此，在实验中可选用一块质量厚度为</a:t>
            </a:r>
            <a:r>
              <a:rPr lang="en-US" altLang="zh-CN" b="1">
                <a:latin typeface="Times New Roman" panose="02020603050405020304" pitchFamily="18" charset="0"/>
                <a:ea typeface="楷体_GB2312" pitchFamily="49" charset="-122"/>
              </a:rPr>
              <a:t>8.33mg/cm</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的镍片（厚度为</a:t>
            </a:r>
            <a:r>
              <a:rPr lang="en-US" altLang="zh-CN" b="1">
                <a:latin typeface="Times New Roman" panose="02020603050405020304" pitchFamily="18" charset="0"/>
                <a:ea typeface="楷体_GB2312" pitchFamily="49" charset="-122"/>
              </a:rPr>
              <a:t>9.4</a:t>
            </a:r>
            <a:r>
              <a:rPr lang="en-US" altLang="zh-CN" b="1" i="1">
                <a:latin typeface="Times New Roman" panose="02020603050405020304" pitchFamily="18" charset="0"/>
                <a:ea typeface="楷体_GB2312" pitchFamily="49" charset="-122"/>
              </a:rPr>
              <a:t>μ</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；镍的密度为</a:t>
            </a:r>
            <a:r>
              <a:rPr lang="en-US" altLang="zh-CN" b="1">
                <a:latin typeface="Times New Roman" panose="02020603050405020304" pitchFamily="18" charset="0"/>
                <a:ea typeface="楷体_GB2312" pitchFamily="49" charset="-122"/>
              </a:rPr>
              <a:t>8.9 g/cm</a:t>
            </a:r>
            <a:r>
              <a:rPr lang="en-US" altLang="zh-CN" b="1" baseline="30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）放在探测器前面。这样，若原来从铜和锌射出的两种</a:t>
            </a:r>
            <a:r>
              <a:rPr lang="en-US" altLang="zh-CN" b="1">
                <a:latin typeface="Times New Roman" panose="02020603050405020304" pitchFamily="18" charset="0"/>
                <a:ea typeface="楷体_GB2312" pitchFamily="49" charset="-122"/>
              </a:rPr>
              <a:t>K</a:t>
            </a:r>
            <a:r>
              <a:rPr lang="en-US" altLang="zh-CN" b="1" baseline="-8000">
                <a:latin typeface="Times New Roman" panose="02020603050405020304" pitchFamily="18" charset="0"/>
                <a:ea typeface="楷体_GB2312" pitchFamily="49" charset="-122"/>
              </a:rPr>
              <a:t>α</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射线的的强度比为</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，在放了镍片后，两者强度之比就为</a:t>
            </a:r>
            <a:r>
              <a:rPr lang="en-US" altLang="zh-CN" b="1">
                <a:latin typeface="Times New Roman" panose="02020603050405020304" pitchFamily="18" charset="0"/>
                <a:ea typeface="楷体_GB2312" pitchFamily="49" charset="-122"/>
              </a:rPr>
              <a:t>10</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了！来自锌的</a:t>
            </a:r>
            <a:r>
              <a:rPr lang="en-US" altLang="zh-CN" b="1">
                <a:latin typeface="Times New Roman" panose="02020603050405020304" pitchFamily="18" charset="0"/>
                <a:ea typeface="楷体_GB2312" pitchFamily="49" charset="-122"/>
              </a:rPr>
              <a:t>K</a:t>
            </a:r>
            <a:r>
              <a:rPr lang="en-US" altLang="zh-CN" b="1" baseline="-30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线绝大部分被挡掉，测到的主要是铜的</a:t>
            </a:r>
            <a:r>
              <a:rPr lang="en-US" altLang="zh-CN" b="1">
                <a:latin typeface="Times New Roman" panose="02020603050405020304" pitchFamily="18" charset="0"/>
                <a:ea typeface="楷体_GB2312" pitchFamily="49" charset="-122"/>
              </a:rPr>
              <a:t>K</a:t>
            </a:r>
            <a:r>
              <a:rPr lang="en-US" altLang="zh-CN" b="1" baseline="-30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线。利用物质对射线的吸收限，可以巧妙地解决谱线的分辩问题，从而给析工作带来方便。</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a:extLst>
              <a:ext uri="{FF2B5EF4-FFF2-40B4-BE49-F238E27FC236}">
                <a16:creationId xmlns:a16="http://schemas.microsoft.com/office/drawing/2014/main" id="{B8ADBB94-7C56-49B9-B6B5-D36141536B11}"/>
              </a:ext>
            </a:extLst>
          </p:cNvPr>
          <p:cNvSpPr>
            <a:spLocks noChangeArrowheads="1"/>
          </p:cNvSpPr>
          <p:nvPr/>
        </p:nvSpPr>
        <p:spPr bwMode="auto">
          <a:xfrm>
            <a:off x="250825" y="1268413"/>
            <a:ext cx="403383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a:t>
            </a:r>
            <a:r>
              <a:rPr lang="en-US" altLang="zh-CN" b="1">
                <a:solidFill>
                  <a:srgbClr val="CC0000"/>
                </a:solidFill>
                <a:latin typeface="Times New Roman" panose="02020603050405020304" pitchFamily="18" charset="0"/>
                <a:ea typeface="楷体_GB2312" pitchFamily="49" charset="-122"/>
              </a:rPr>
              <a:t>[</a:t>
            </a:r>
            <a:r>
              <a:rPr lang="zh-CN" altLang="en-US" b="1">
                <a:solidFill>
                  <a:srgbClr val="CC0000"/>
                </a:solidFill>
                <a:latin typeface="Times New Roman" panose="02020603050405020304" pitchFamily="18" charset="0"/>
                <a:ea typeface="楷体_GB2312" pitchFamily="49" charset="-122"/>
              </a:rPr>
              <a:t>例</a:t>
            </a:r>
            <a:r>
              <a:rPr lang="en-US" altLang="zh-CN" b="1">
                <a:solidFill>
                  <a:srgbClr val="CC0000"/>
                </a:solidFill>
                <a:latin typeface="Times New Roman" panose="02020603050405020304" pitchFamily="18" charset="0"/>
                <a:ea typeface="楷体_GB2312" pitchFamily="49" charset="-122"/>
              </a:rPr>
              <a:t>2]</a:t>
            </a:r>
            <a:r>
              <a:rPr kumimoji="0" lang="zh-CN" altLang="en-US" b="1">
                <a:latin typeface="Times New Roman" panose="02020603050405020304" pitchFamily="18" charset="0"/>
                <a:ea typeface="楷体_GB2312" pitchFamily="49" charset="-122"/>
              </a:rPr>
              <a:t>在心血管造影术上的应用。</a:t>
            </a:r>
            <a:r>
              <a:rPr kumimoji="0" lang="zh-CN" altLang="en-US" b="1">
                <a:latin typeface="Tahoma" panose="020B0604030504040204" pitchFamily="34" charset="0"/>
                <a:ea typeface="楷体_GB2312" pitchFamily="49" charset="-122"/>
              </a:rPr>
              <a:t>心血管阻塞是严重的心血管病变，治疗的第一步是查出阻塞的地点。常用的方法是心血管造影。</a:t>
            </a:r>
          </a:p>
          <a:p>
            <a:pPr algn="just"/>
            <a:r>
              <a:rPr kumimoji="0" lang="zh-CN" altLang="en-US" b="1">
                <a:solidFill>
                  <a:srgbClr val="CC0000"/>
                </a:solidFill>
                <a:latin typeface="Tahoma" panose="020B0604030504040204" pitchFamily="34" charset="0"/>
                <a:ea typeface="楷体_GB2312" pitchFamily="49" charset="-122"/>
              </a:rPr>
              <a:t>    它的原理是：</a:t>
            </a:r>
            <a:r>
              <a:rPr kumimoji="0" lang="zh-CN" altLang="en-US" b="1">
                <a:latin typeface="Times New Roman" panose="02020603050405020304" pitchFamily="18" charset="0"/>
                <a:ea typeface="楷体_GB2312" pitchFamily="49" charset="-122"/>
              </a:rPr>
              <a:t>在血管中注入造影剂碘（</a:t>
            </a:r>
            <a:r>
              <a:rPr kumimoji="0" lang="en-US" altLang="zh-CN" b="1" baseline="30000">
                <a:solidFill>
                  <a:srgbClr val="CC6600"/>
                </a:solidFill>
                <a:latin typeface="Times New Roman" panose="02020603050405020304" pitchFamily="18" charset="0"/>
                <a:ea typeface="楷体_GB2312" pitchFamily="49" charset="-122"/>
              </a:rPr>
              <a:t>131</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a:t>
            </a:r>
            <a:r>
              <a:rPr kumimoji="0" lang="zh-CN" altLang="en-US" b="1">
                <a:latin typeface="Tahoma" panose="020B0604030504040204" pitchFamily="34" charset="0"/>
                <a:ea typeface="楷体_GB2312" pitchFamily="49" charset="-122"/>
              </a:rPr>
              <a:t>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对</a:t>
            </a:r>
            <a:r>
              <a:rPr kumimoji="0" lang="en-US" altLang="zh-CN" b="1">
                <a:latin typeface="Times New Roman" panose="02020603050405020304" pitchFamily="18" charset="0"/>
                <a:ea typeface="楷体_GB2312" pitchFamily="49" charset="-122"/>
              </a:rPr>
              <a:t>X</a:t>
            </a:r>
            <a:r>
              <a:rPr kumimoji="0" lang="zh-CN" altLang="en-US" b="1">
                <a:latin typeface="Times New Roman" panose="02020603050405020304" pitchFamily="18" charset="0"/>
                <a:ea typeface="楷体_GB2312" pitchFamily="49" charset="-122"/>
              </a:rPr>
              <a:t>射线吸收要比肌肉、骨骼对</a:t>
            </a:r>
            <a:r>
              <a:rPr kumimoji="0" lang="en-US" altLang="zh-CN" b="1">
                <a:latin typeface="Times New Roman" panose="02020603050405020304" pitchFamily="18" charset="0"/>
                <a:ea typeface="楷体_GB2312" pitchFamily="49" charset="-122"/>
              </a:rPr>
              <a:t>X</a:t>
            </a:r>
            <a:r>
              <a:rPr kumimoji="0" lang="zh-CN" altLang="en-US" b="1">
                <a:latin typeface="Times New Roman" panose="02020603050405020304" pitchFamily="18" charset="0"/>
                <a:ea typeface="楷体_GB2312" pitchFamily="49" charset="-122"/>
              </a:rPr>
              <a:t>射线吸收强得多。因此，在</a:t>
            </a:r>
            <a:r>
              <a:rPr kumimoji="0" lang="en-US" altLang="zh-CN" b="1">
                <a:latin typeface="Times New Roman" panose="02020603050405020304" pitchFamily="18" charset="0"/>
                <a:ea typeface="楷体_GB2312" pitchFamily="49" charset="-122"/>
              </a:rPr>
              <a:t>X</a:t>
            </a:r>
            <a:r>
              <a:rPr kumimoji="0" lang="zh-CN" altLang="en-US" b="1">
                <a:latin typeface="Times New Roman" panose="02020603050405020304" pitchFamily="18" charset="0"/>
                <a:ea typeface="楷体_GB2312" pitchFamily="49" charset="-122"/>
              </a:rPr>
              <a:t>光照射下，哪里血管有阻塞，</a:t>
            </a:r>
            <a:r>
              <a:rPr kumimoji="0" lang="zh-CN" altLang="en-US" b="1">
                <a:latin typeface="Tahoma" panose="020B0604030504040204" pitchFamily="34" charset="0"/>
                <a:ea typeface="楷体_GB2312" pitchFamily="49" charset="-122"/>
              </a:rPr>
              <a:t>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无法达到，哪里就能被显示出来。</a:t>
            </a:r>
          </a:p>
        </p:txBody>
      </p:sp>
      <p:pic>
        <p:nvPicPr>
          <p:cNvPr id="376838" name="Picture 6" descr="未标题-1 拷贝">
            <a:extLst>
              <a:ext uri="{FF2B5EF4-FFF2-40B4-BE49-F238E27FC236}">
                <a16:creationId xmlns:a16="http://schemas.microsoft.com/office/drawing/2014/main" id="{6AAD0030-523C-41D9-8E35-59359269C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60350"/>
            <a:ext cx="4348163"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Rectangle 4">
            <a:extLst>
              <a:ext uri="{FF2B5EF4-FFF2-40B4-BE49-F238E27FC236}">
                <a16:creationId xmlns:a16="http://schemas.microsoft.com/office/drawing/2014/main" id="{E8F43D3B-9C8A-4216-B763-3DDFAE08D8AD}"/>
              </a:ext>
            </a:extLst>
          </p:cNvPr>
          <p:cNvSpPr>
            <a:spLocks noChangeArrowheads="1"/>
          </p:cNvSpPr>
          <p:nvPr/>
        </p:nvSpPr>
        <p:spPr bwMode="auto">
          <a:xfrm>
            <a:off x="468313" y="1412875"/>
            <a:ext cx="8207375" cy="52038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latin typeface="Times New Roman" panose="02020603050405020304" pitchFamily="18" charset="0"/>
                <a:ea typeface="楷体_GB2312" pitchFamily="49" charset="-122"/>
              </a:rPr>
              <a:t>        但这种方法要求有较大浓度才能造影，所以早期是将很细的导管插入人体股动脉，在导管中注入碘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再造影，病人痛苦而且有一定危险。</a:t>
            </a:r>
          </a:p>
          <a:p>
            <a:pPr algn="l"/>
            <a:r>
              <a:rPr kumimoji="0" lang="zh-CN" altLang="en-US" b="1">
                <a:latin typeface="Times New Roman" panose="02020603050405020304" pitchFamily="18" charset="0"/>
                <a:ea typeface="楷体_GB2312" pitchFamily="49" charset="-122"/>
              </a:rPr>
              <a:t>        新的造影术利用碘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的</a:t>
            </a:r>
            <a:r>
              <a:rPr kumimoji="0" lang="en-US" altLang="zh-CN" b="1">
                <a:latin typeface="Times New Roman" panose="02020603050405020304" pitchFamily="18" charset="0"/>
                <a:ea typeface="楷体_GB2312" pitchFamily="49" charset="-122"/>
              </a:rPr>
              <a:t>K</a:t>
            </a:r>
            <a:r>
              <a:rPr kumimoji="0" lang="zh-CN" altLang="en-US" b="1">
                <a:latin typeface="Times New Roman" panose="02020603050405020304" pitchFamily="18" charset="0"/>
                <a:ea typeface="楷体_GB2312" pitchFamily="49" charset="-122"/>
              </a:rPr>
              <a:t>吸收限，在碘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的浓度不是很大时，用两种能量</a:t>
            </a:r>
            <a:r>
              <a:rPr kumimoji="0" lang="en-US" altLang="zh-CN" b="1">
                <a:solidFill>
                  <a:schemeClr val="hlink"/>
                </a:solidFill>
                <a:latin typeface="Times New Roman" panose="02020603050405020304" pitchFamily="18" charset="0"/>
                <a:ea typeface="楷体_GB2312" pitchFamily="49" charset="-122"/>
              </a:rPr>
              <a:t>E</a:t>
            </a:r>
            <a:r>
              <a:rPr kumimoji="0" lang="en-US" altLang="zh-CN" b="1" baseline="-25000">
                <a:solidFill>
                  <a:schemeClr val="hlink"/>
                </a:solidFill>
                <a:latin typeface="Times New Roman" panose="02020603050405020304" pitchFamily="18" charset="0"/>
                <a:ea typeface="楷体_GB2312" pitchFamily="49" charset="-122"/>
              </a:rPr>
              <a:t>1</a:t>
            </a:r>
            <a:r>
              <a:rPr kumimoji="0" lang="zh-CN" altLang="en-US" b="1">
                <a:latin typeface="Times New Roman" panose="02020603050405020304" pitchFamily="18" charset="0"/>
                <a:ea typeface="楷体_GB2312" pitchFamily="49" charset="-122"/>
              </a:rPr>
              <a:t>、</a:t>
            </a:r>
            <a:r>
              <a:rPr kumimoji="0" lang="en-US" altLang="zh-CN" b="1">
                <a:solidFill>
                  <a:schemeClr val="hlink"/>
                </a:solidFill>
                <a:latin typeface="Times New Roman" panose="02020603050405020304" pitchFamily="18" charset="0"/>
                <a:ea typeface="楷体_GB2312" pitchFamily="49" charset="-122"/>
              </a:rPr>
              <a:t>E</a:t>
            </a:r>
            <a:r>
              <a:rPr kumimoji="0" lang="en-US" altLang="zh-CN" b="1" baseline="-25000">
                <a:solidFill>
                  <a:schemeClr val="hlink"/>
                </a:solidFill>
                <a:latin typeface="Times New Roman" panose="02020603050405020304" pitchFamily="18" charset="0"/>
                <a:ea typeface="楷体_GB2312" pitchFamily="49" charset="-122"/>
              </a:rPr>
              <a:t>2</a:t>
            </a:r>
            <a:r>
              <a:rPr kumimoji="0" lang="zh-CN" altLang="en-US" b="1">
                <a:latin typeface="Times New Roman" panose="02020603050405020304" pitchFamily="18" charset="0"/>
                <a:ea typeface="楷体_GB2312" pitchFamily="49" charset="-122"/>
              </a:rPr>
              <a:t>的</a:t>
            </a:r>
            <a:r>
              <a:rPr kumimoji="0" lang="en-US" altLang="zh-CN" b="1">
                <a:latin typeface="Times New Roman" panose="02020603050405020304" pitchFamily="18" charset="0"/>
                <a:ea typeface="楷体_GB2312" pitchFamily="49" charset="-122"/>
              </a:rPr>
              <a:t>X</a:t>
            </a:r>
            <a:r>
              <a:rPr kumimoji="0" lang="zh-CN" altLang="en-US" b="1">
                <a:latin typeface="Times New Roman" panose="02020603050405020304" pitchFamily="18" charset="0"/>
                <a:ea typeface="楷体_GB2312" pitchFamily="49" charset="-122"/>
              </a:rPr>
              <a:t>射线分别造影； </a:t>
            </a:r>
            <a:r>
              <a:rPr kumimoji="0" lang="en-US" altLang="zh-CN" b="1">
                <a:solidFill>
                  <a:schemeClr val="hlink"/>
                </a:solidFill>
                <a:latin typeface="Times New Roman" panose="02020603050405020304" pitchFamily="18" charset="0"/>
                <a:ea typeface="楷体_GB2312" pitchFamily="49" charset="-122"/>
              </a:rPr>
              <a:t>E</a:t>
            </a:r>
            <a:r>
              <a:rPr kumimoji="0" lang="en-US" altLang="zh-CN" b="1" baseline="-25000">
                <a:solidFill>
                  <a:schemeClr val="hlink"/>
                </a:solidFill>
                <a:latin typeface="Times New Roman" panose="02020603050405020304" pitchFamily="18" charset="0"/>
                <a:ea typeface="楷体_GB2312" pitchFamily="49" charset="-122"/>
              </a:rPr>
              <a:t>1</a:t>
            </a:r>
            <a:r>
              <a:rPr kumimoji="0" lang="zh-CN" altLang="en-US" b="1">
                <a:latin typeface="Times New Roman" panose="02020603050405020304" pitchFamily="18" charset="0"/>
                <a:ea typeface="楷体_GB2312" pitchFamily="49" charset="-122"/>
              </a:rPr>
              <a:t>、</a:t>
            </a:r>
            <a:r>
              <a:rPr kumimoji="0" lang="en-US" altLang="zh-CN" b="1">
                <a:solidFill>
                  <a:schemeClr val="hlink"/>
                </a:solidFill>
                <a:latin typeface="Times New Roman" panose="02020603050405020304" pitchFamily="18" charset="0"/>
                <a:ea typeface="楷体_GB2312" pitchFamily="49" charset="-122"/>
              </a:rPr>
              <a:t>E</a:t>
            </a:r>
            <a:r>
              <a:rPr kumimoji="0" lang="en-US" altLang="zh-CN" b="1" baseline="-25000">
                <a:solidFill>
                  <a:schemeClr val="hlink"/>
                </a:solidFill>
                <a:latin typeface="Times New Roman" panose="02020603050405020304" pitchFamily="18" charset="0"/>
                <a:ea typeface="楷体_GB2312" pitchFamily="49" charset="-122"/>
              </a:rPr>
              <a:t>2</a:t>
            </a:r>
            <a:r>
              <a:rPr kumimoji="0" lang="zh-CN" altLang="en-US" b="1">
                <a:latin typeface="Times New Roman" panose="02020603050405020304" pitchFamily="18" charset="0"/>
                <a:ea typeface="楷体_GB2312" pitchFamily="49" charset="-122"/>
              </a:rPr>
              <a:t>分别在</a:t>
            </a:r>
            <a:r>
              <a:rPr kumimoji="0" lang="en-US" altLang="zh-CN" b="1">
                <a:latin typeface="Times New Roman" panose="02020603050405020304" pitchFamily="18" charset="0"/>
                <a:ea typeface="楷体_GB2312" pitchFamily="49" charset="-122"/>
              </a:rPr>
              <a:t>K</a:t>
            </a:r>
            <a:r>
              <a:rPr kumimoji="0" lang="zh-CN" altLang="en-US" b="1">
                <a:latin typeface="Times New Roman" panose="02020603050405020304" pitchFamily="18" charset="0"/>
                <a:ea typeface="楷体_GB2312" pitchFamily="49" charset="-122"/>
              </a:rPr>
              <a:t>吸收限的上下端，相差很小，则</a:t>
            </a:r>
            <a:r>
              <a:rPr kumimoji="0" lang="en-US" altLang="zh-CN" b="1">
                <a:solidFill>
                  <a:schemeClr val="hlink"/>
                </a:solidFill>
                <a:latin typeface="Times New Roman" panose="02020603050405020304" pitchFamily="18" charset="0"/>
                <a:ea typeface="楷体_GB2312" pitchFamily="49" charset="-122"/>
              </a:rPr>
              <a:t>E</a:t>
            </a:r>
            <a:r>
              <a:rPr kumimoji="0" lang="en-US" altLang="zh-CN" b="1" baseline="-25000">
                <a:solidFill>
                  <a:schemeClr val="hlink"/>
                </a:solidFill>
                <a:latin typeface="Times New Roman" panose="02020603050405020304" pitchFamily="18" charset="0"/>
                <a:ea typeface="楷体_GB2312" pitchFamily="49" charset="-122"/>
              </a:rPr>
              <a:t>1</a:t>
            </a:r>
            <a:r>
              <a:rPr kumimoji="0" lang="zh-CN" altLang="en-US" b="1">
                <a:latin typeface="Times New Roman" panose="02020603050405020304" pitchFamily="18" charset="0"/>
                <a:ea typeface="楷体_GB2312" pitchFamily="49" charset="-122"/>
              </a:rPr>
              <a:t>吸收系数很小，</a:t>
            </a:r>
            <a:r>
              <a:rPr kumimoji="0" lang="en-US" altLang="zh-CN" b="1">
                <a:solidFill>
                  <a:schemeClr val="hlink"/>
                </a:solidFill>
                <a:latin typeface="Times New Roman" panose="02020603050405020304" pitchFamily="18" charset="0"/>
                <a:ea typeface="楷体_GB2312" pitchFamily="49" charset="-122"/>
              </a:rPr>
              <a:t>E</a:t>
            </a:r>
            <a:r>
              <a:rPr kumimoji="0" lang="en-US" altLang="zh-CN" b="1" baseline="-25000">
                <a:solidFill>
                  <a:schemeClr val="hlink"/>
                </a:solidFill>
                <a:latin typeface="Times New Roman" panose="02020603050405020304" pitchFamily="18" charset="0"/>
                <a:ea typeface="楷体_GB2312" pitchFamily="49" charset="-122"/>
              </a:rPr>
              <a:t>2</a:t>
            </a:r>
            <a:r>
              <a:rPr kumimoji="0" lang="zh-CN" altLang="en-US" b="1">
                <a:latin typeface="Times New Roman" panose="02020603050405020304" pitchFamily="18" charset="0"/>
                <a:ea typeface="楷体_GB2312" pitchFamily="49" charset="-122"/>
              </a:rPr>
              <a:t>吸收系数很大，对两次造影的</a:t>
            </a:r>
            <a:r>
              <a:rPr kumimoji="0" lang="en-US" altLang="zh-CN" b="1" i="1">
                <a:latin typeface="Times New Roman" panose="02020603050405020304" pitchFamily="18" charset="0"/>
                <a:ea typeface="楷体_GB2312" pitchFamily="49" charset="-122"/>
              </a:rPr>
              <a:t>μ</a:t>
            </a:r>
            <a:r>
              <a:rPr kumimoji="0" lang="zh-CN" altLang="en-US" b="1">
                <a:latin typeface="Times New Roman" panose="02020603050405020304" pitchFamily="18" charset="0"/>
                <a:ea typeface="楷体_GB2312" pitchFamily="49" charset="-122"/>
              </a:rPr>
              <a:t>进行数值处理并相减，以消除肌肉和骨骼的影响</a:t>
            </a:r>
          </a:p>
          <a:p>
            <a:pPr algn="l"/>
            <a:r>
              <a:rPr kumimoji="0" lang="zh-CN" altLang="en-US" b="1">
                <a:latin typeface="Times New Roman" panose="02020603050405020304" pitchFamily="18" charset="0"/>
                <a:ea typeface="楷体_GB2312" pitchFamily="49" charset="-122"/>
              </a:rPr>
              <a:t>        两次造影时，肌肉、骨骼对</a:t>
            </a:r>
            <a:r>
              <a:rPr kumimoji="0" lang="en-US" altLang="zh-CN" b="1" i="1">
                <a:latin typeface="Times New Roman" panose="02020603050405020304" pitchFamily="18" charset="0"/>
                <a:ea typeface="楷体_GB2312" pitchFamily="49" charset="-122"/>
              </a:rPr>
              <a:t>μ</a:t>
            </a:r>
            <a:r>
              <a:rPr kumimoji="0" lang="zh-CN" altLang="en-US" b="1">
                <a:latin typeface="Times New Roman" panose="02020603050405020304" pitchFamily="18" charset="0"/>
                <a:ea typeface="楷体_GB2312" pitchFamily="49" charset="-122"/>
              </a:rPr>
              <a:t>的贡献是几乎相同的。剩下的仅是碘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对</a:t>
            </a:r>
            <a:r>
              <a:rPr kumimoji="0" lang="en-US" altLang="zh-CN" b="1" i="1">
                <a:latin typeface="Times New Roman" panose="02020603050405020304" pitchFamily="18" charset="0"/>
                <a:ea typeface="楷体_GB2312" pitchFamily="49" charset="-122"/>
              </a:rPr>
              <a:t>μ</a:t>
            </a:r>
            <a:r>
              <a:rPr kumimoji="0" lang="zh-CN" altLang="en-US" b="1">
                <a:latin typeface="Times New Roman" panose="02020603050405020304" pitchFamily="18" charset="0"/>
                <a:ea typeface="楷体_GB2312" pitchFamily="49" charset="-122"/>
              </a:rPr>
              <a:t>射线吸收的贡献。如果某一个部位两次造影值相减后几乎为零，说明没有碘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的贡献，这就很容易查出血管阻塞处。</a:t>
            </a:r>
          </a:p>
          <a:p>
            <a:pPr algn="l"/>
            <a:r>
              <a:rPr kumimoji="0" lang="zh-CN" altLang="en-US" b="1">
                <a:latin typeface="Times New Roman" panose="02020603050405020304" pitchFamily="18" charset="0"/>
                <a:ea typeface="楷体_GB2312" pitchFamily="49" charset="-122"/>
              </a:rPr>
              <a:t>        采用这种方法，碘</a:t>
            </a:r>
            <a:r>
              <a:rPr kumimoji="0" lang="en-US" altLang="zh-CN" b="1">
                <a:solidFill>
                  <a:srgbClr val="CC6600"/>
                </a:solidFill>
                <a:latin typeface="Times New Roman" panose="02020603050405020304" pitchFamily="18" charset="0"/>
                <a:ea typeface="楷体_GB2312" pitchFamily="49" charset="-122"/>
              </a:rPr>
              <a:t>I</a:t>
            </a:r>
            <a:r>
              <a:rPr kumimoji="0" lang="zh-CN" altLang="en-US" b="1">
                <a:latin typeface="Times New Roman" panose="02020603050405020304" pitchFamily="18" charset="0"/>
                <a:ea typeface="楷体_GB2312" pitchFamily="49" charset="-122"/>
              </a:rPr>
              <a:t>通过静脉注入血管，在全身扩散后，尽管浓度不大，也能达到很好的造影效果。</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5" name="Picture 3" descr="271">
            <a:extLst>
              <a:ext uri="{FF2B5EF4-FFF2-40B4-BE49-F238E27FC236}">
                <a16:creationId xmlns:a16="http://schemas.microsoft.com/office/drawing/2014/main" id="{3B9B885E-5A91-4C92-910E-877CE5916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0"/>
            <a:ext cx="5364162" cy="6858000"/>
          </a:xfrm>
          <a:prstGeom prst="rect">
            <a:avLst/>
          </a:prstGeom>
          <a:noFill/>
          <a:extLst>
            <a:ext uri="{909E8E84-426E-40DD-AFC4-6F175D3DCCD1}">
              <a14:hiddenFill xmlns:a14="http://schemas.microsoft.com/office/drawing/2010/main">
                <a:solidFill>
                  <a:srgbClr val="FFFFFF"/>
                </a:solidFill>
              </a14:hiddenFill>
            </a:ext>
          </a:extLst>
        </p:spPr>
      </p:pic>
      <p:sp>
        <p:nvSpPr>
          <p:cNvPr id="340994" name="Rectangle 2">
            <a:extLst>
              <a:ext uri="{FF2B5EF4-FFF2-40B4-BE49-F238E27FC236}">
                <a16:creationId xmlns:a16="http://schemas.microsoft.com/office/drawing/2014/main" id="{16970FFD-9E85-4E94-9FCD-0730259AFC94}"/>
              </a:ext>
            </a:extLst>
          </p:cNvPr>
          <p:cNvSpPr>
            <a:spLocks noChangeArrowheads="1"/>
          </p:cNvSpPr>
          <p:nvPr/>
        </p:nvSpPr>
        <p:spPr bwMode="auto">
          <a:xfrm>
            <a:off x="0" y="1268413"/>
            <a:ext cx="457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folHlink"/>
                </a:solidFill>
                <a:latin typeface="Times New Roman" panose="02020603050405020304" pitchFamily="18" charset="0"/>
                <a:ea typeface="楷体_GB2312" pitchFamily="49" charset="-122"/>
              </a:rPr>
              <a:t>   E. </a:t>
            </a:r>
            <a:r>
              <a:rPr lang="zh-CN" altLang="en-US" sz="2800" b="1">
                <a:solidFill>
                  <a:schemeClr val="folHlink"/>
                </a:solidFill>
                <a:latin typeface="Times New Roman" panose="02020603050405020304" pitchFamily="18" charset="0"/>
                <a:ea typeface="楷体_GB2312" pitchFamily="49" charset="-122"/>
              </a:rPr>
              <a:t>扩展</a:t>
            </a:r>
            <a:r>
              <a:rPr lang="en-US" altLang="zh-CN" sz="2800" b="1">
                <a:solidFill>
                  <a:schemeClr val="folHlink"/>
                </a:solidFill>
                <a:latin typeface="Times New Roman" panose="02020603050405020304" pitchFamily="18" charset="0"/>
                <a:ea typeface="楷体_GB2312" pitchFamily="49" charset="-122"/>
              </a:rPr>
              <a:t>X</a:t>
            </a:r>
            <a:r>
              <a:rPr lang="zh-CN" altLang="en-US" sz="2800" b="1">
                <a:solidFill>
                  <a:schemeClr val="folHlink"/>
                </a:solidFill>
                <a:latin typeface="Times New Roman" panose="02020603050405020304" pitchFamily="18" charset="0"/>
                <a:ea typeface="楷体_GB2312" pitchFamily="49" charset="-122"/>
              </a:rPr>
              <a:t>射线吸收</a:t>
            </a:r>
          </a:p>
          <a:p>
            <a:pPr algn="just"/>
            <a:r>
              <a:rPr lang="zh-CN" altLang="en-US" sz="2800" b="1">
                <a:solidFill>
                  <a:schemeClr val="folHlink"/>
                </a:solidFill>
                <a:latin typeface="Times New Roman" panose="02020603050405020304" pitchFamily="18" charset="0"/>
                <a:ea typeface="楷体_GB2312" pitchFamily="49" charset="-122"/>
              </a:rPr>
              <a:t>        精细结构（</a:t>
            </a:r>
            <a:r>
              <a:rPr lang="en-US" altLang="zh-CN" sz="2800" b="1">
                <a:solidFill>
                  <a:schemeClr val="folHlink"/>
                </a:solidFill>
                <a:latin typeface="Times New Roman" panose="02020603050405020304" pitchFamily="18" charset="0"/>
                <a:ea typeface="楷体_GB2312" pitchFamily="49" charset="-122"/>
              </a:rPr>
              <a:t>EXAFS</a:t>
            </a:r>
            <a:r>
              <a:rPr lang="zh-CN" altLang="en-US" sz="2800" b="1">
                <a:solidFill>
                  <a:schemeClr val="folHlink"/>
                </a:solidFill>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     </a:t>
            </a:r>
          </a:p>
        </p:txBody>
      </p:sp>
      <p:sp>
        <p:nvSpPr>
          <p:cNvPr id="340996" name="Rectangle 4">
            <a:extLst>
              <a:ext uri="{FF2B5EF4-FFF2-40B4-BE49-F238E27FC236}">
                <a16:creationId xmlns:a16="http://schemas.microsoft.com/office/drawing/2014/main" id="{663913AE-7275-4A31-8DB1-94BEC53A7506}"/>
              </a:ext>
            </a:extLst>
          </p:cNvPr>
          <p:cNvSpPr>
            <a:spLocks noChangeArrowheads="1"/>
          </p:cNvSpPr>
          <p:nvPr/>
        </p:nvSpPr>
        <p:spPr bwMode="auto">
          <a:xfrm>
            <a:off x="323850" y="2420938"/>
            <a:ext cx="324008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b="1">
                <a:latin typeface="Times New Roman" panose="02020603050405020304" pitchFamily="18" charset="0"/>
                <a:ea typeface="楷体_GB2312" pitchFamily="49" charset="-122"/>
              </a:rPr>
              <a:t>        在吸收限的高能一方，吸收系数随光子能量的增加而单调下降。但如用高分辩率谱仪观察，发现除了简单的单原子体系（例如氪气），在吸收限的高能一方，吸收系数随光子能量的增加一般呈周期性的变化。</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D134D34F-5080-461C-9556-A88D86C6F56D}"/>
              </a:ext>
            </a:extLst>
          </p:cNvPr>
          <p:cNvSpPr>
            <a:spLocks noChangeArrowheads="1"/>
          </p:cNvSpPr>
          <p:nvPr/>
        </p:nvSpPr>
        <p:spPr bwMode="auto">
          <a:xfrm>
            <a:off x="539750" y="1484313"/>
            <a:ext cx="83534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r>
              <a:rPr lang="zh-CN" altLang="en-US" b="1">
                <a:latin typeface="Times New Roman" panose="02020603050405020304" pitchFamily="18" charset="0"/>
                <a:ea typeface="楷体_GB2312" pitchFamily="49" charset="-122"/>
              </a:rPr>
              <a:t>    上图是铜的吸收系数随能量的变化曲线图，把图中</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吸收限附近一块放大，即得到下图。这就是所谓“扩展</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射线吸收的精细结构”（简称</a:t>
            </a:r>
            <a:r>
              <a:rPr lang="en-US" altLang="zh-CN" b="1">
                <a:latin typeface="Times New Roman" panose="02020603050405020304" pitchFamily="18" charset="0"/>
                <a:ea typeface="楷体_GB2312" pitchFamily="49" charset="-122"/>
              </a:rPr>
              <a:t>ESAFS</a:t>
            </a:r>
            <a:r>
              <a:rPr lang="zh-CN" altLang="en-US" b="1">
                <a:latin typeface="Times New Roman" panose="02020603050405020304" pitchFamily="18" charset="0"/>
                <a:ea typeface="楷体_GB2312" pitchFamily="49" charset="-122"/>
              </a:rPr>
              <a:t>）。精细结构的扩展范围可以达</a:t>
            </a:r>
            <a:r>
              <a:rPr lang="en-US" altLang="zh-CN" b="1">
                <a:latin typeface="Times New Roman" panose="02020603050405020304" pitchFamily="18" charset="0"/>
                <a:ea typeface="楷体_GB2312" pitchFamily="49" charset="-122"/>
              </a:rPr>
              <a:t>1keV</a:t>
            </a:r>
            <a:r>
              <a:rPr lang="zh-CN" altLang="en-US" b="1">
                <a:latin typeface="Times New Roman" panose="02020603050405020304" pitchFamily="18" charset="0"/>
                <a:ea typeface="楷体_GB2312" pitchFamily="49" charset="-122"/>
              </a:rPr>
              <a:t>。</a:t>
            </a:r>
          </a:p>
          <a:p>
            <a:pPr algn="just"/>
            <a:r>
              <a:rPr lang="zh-CN" altLang="en-US" b="1">
                <a:latin typeface="Times New Roman" panose="02020603050405020304" pitchFamily="18" charset="0"/>
                <a:ea typeface="楷体_GB2312" pitchFamily="49" charset="-122"/>
              </a:rPr>
              <a:t>    </a:t>
            </a:r>
          </a:p>
          <a:p>
            <a:pPr algn="just"/>
            <a:r>
              <a:rPr lang="zh-CN" altLang="en-US" b="1">
                <a:latin typeface="Times New Roman" panose="02020603050405020304" pitchFamily="18" charset="0"/>
                <a:ea typeface="楷体_GB2312" pitchFamily="49" charset="-122"/>
              </a:rPr>
              <a:t>     吸收系数在吸收限的高能一方呈现复杂结构的实验现象，早在</a:t>
            </a:r>
            <a:r>
              <a:rPr lang="en-US" altLang="zh-CN" b="1">
                <a:latin typeface="Times New Roman" panose="02020603050405020304" pitchFamily="18" charset="0"/>
                <a:ea typeface="楷体_GB2312" pitchFamily="49" charset="-122"/>
              </a:rPr>
              <a:t>1930</a:t>
            </a:r>
            <a:r>
              <a:rPr lang="zh-CN" altLang="en-US" b="1">
                <a:latin typeface="Times New Roman" panose="02020603050405020304" pitchFamily="18" charset="0"/>
                <a:ea typeface="楷体_GB2312" pitchFamily="49" charset="-122"/>
              </a:rPr>
              <a:t>年左右就已经被人们发现了，当时也有种种正确或不正确的解释。但由于实验设备的低劣，这一现象并未受到广泛注意。只是到了七十年代初，特别是在出现了强功率的同步辐射源之后，</a:t>
            </a:r>
            <a:r>
              <a:rPr lang="en-US" altLang="zh-CN" b="1">
                <a:latin typeface="Times New Roman" panose="02020603050405020304" pitchFamily="18" charset="0"/>
                <a:ea typeface="楷体_GB2312" pitchFamily="49" charset="-122"/>
              </a:rPr>
              <a:t>EXAFS</a:t>
            </a:r>
            <a:r>
              <a:rPr lang="zh-CN" altLang="en-US" b="1">
                <a:latin typeface="Times New Roman" panose="02020603050405020304" pitchFamily="18" charset="0"/>
                <a:ea typeface="楷体_GB2312" pitchFamily="49" charset="-122"/>
              </a:rPr>
              <a:t>才重新受到人们的注意，不仅在理论上得到了满意的解释，而且，在生物、化学、固体物理和表面物理等方面得到了广泛的应用。     </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2726520</TotalTime>
  <Words>9467</Words>
  <Application>Microsoft Office PowerPoint</Application>
  <PresentationFormat>全屏显示(4:3)</PresentationFormat>
  <Paragraphs>316</Paragraphs>
  <Slides>100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100</vt:i4>
      </vt:variant>
    </vt:vector>
  </HeadingPairs>
  <TitlesOfParts>
    <vt:vector size="111" baseType="lpstr">
      <vt:lpstr>Arial</vt:lpstr>
      <vt:lpstr>宋体</vt:lpstr>
      <vt:lpstr>Times New Roman</vt:lpstr>
      <vt:lpstr>Tahoma</vt:lpstr>
      <vt:lpstr>Wingdings</vt:lpstr>
      <vt:lpstr>隶书</vt:lpstr>
      <vt:lpstr>楷体_GB2312</vt:lpstr>
      <vt:lpstr>Arial Unicode MS</vt:lpstr>
      <vt:lpstr>Blends</vt:lpstr>
      <vt:lpstr>Microsoft Word Picture</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张 伯望</cp:lastModifiedBy>
  <cp:revision>328</cp:revision>
  <cp:lastPrinted>1601-01-01T00:00:00Z</cp:lastPrinted>
  <dcterms:created xsi:type="dcterms:W3CDTF">2003-02-14T07:15:14Z</dcterms:created>
  <dcterms:modified xsi:type="dcterms:W3CDTF">2019-08-21T07:44:31Z</dcterms:modified>
</cp:coreProperties>
</file>