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3.xml" ContentType="application/vnd.ms-office.activeX+xml"/>
  <Override PartName="/ppt/activeX/activeX3.bin" ContentType="application/vnd.ms-office.activeX"/>
  <Override PartName="/ppt/activeX/activeX4.xml" ContentType="application/vnd.ms-office.activeX+xml"/>
  <Override PartName="/ppt/activeX/activeX4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4"/>
  </p:notesMasterIdLst>
  <p:sldIdLst>
    <p:sldId id="258" r:id="rId2"/>
    <p:sldId id="260" r:id="rId3"/>
    <p:sldId id="261" r:id="rId4"/>
    <p:sldId id="263" r:id="rId5"/>
    <p:sldId id="265" r:id="rId6"/>
    <p:sldId id="267" r:id="rId7"/>
    <p:sldId id="270" r:id="rId8"/>
    <p:sldId id="273" r:id="rId9"/>
    <p:sldId id="275" r:id="rId10"/>
    <p:sldId id="277" r:id="rId11"/>
    <p:sldId id="279" r:id="rId12"/>
    <p:sldId id="281" r:id="rId13"/>
    <p:sldId id="285" r:id="rId14"/>
    <p:sldId id="286" r:id="rId15"/>
    <p:sldId id="293" r:id="rId16"/>
    <p:sldId id="296" r:id="rId17"/>
    <p:sldId id="298" r:id="rId18"/>
    <p:sldId id="300" r:id="rId19"/>
    <p:sldId id="302" r:id="rId20"/>
    <p:sldId id="304" r:id="rId21"/>
    <p:sldId id="360" r:id="rId22"/>
    <p:sldId id="307" r:id="rId23"/>
    <p:sldId id="308" r:id="rId24"/>
    <p:sldId id="346" r:id="rId25"/>
    <p:sldId id="314" r:id="rId26"/>
    <p:sldId id="316" r:id="rId27"/>
    <p:sldId id="354" r:id="rId28"/>
    <p:sldId id="355" r:id="rId29"/>
    <p:sldId id="356" r:id="rId30"/>
    <p:sldId id="357" r:id="rId31"/>
    <p:sldId id="358" r:id="rId32"/>
    <p:sldId id="359" r:id="rId33"/>
    <p:sldId id="319" r:id="rId34"/>
    <p:sldId id="347" r:id="rId35"/>
    <p:sldId id="350" r:id="rId36"/>
    <p:sldId id="329" r:id="rId37"/>
    <p:sldId id="331" r:id="rId38"/>
    <p:sldId id="351" r:id="rId39"/>
    <p:sldId id="333" r:id="rId40"/>
    <p:sldId id="334" r:id="rId41"/>
    <p:sldId id="335" r:id="rId42"/>
    <p:sldId id="361" r:id="rId43"/>
    <p:sldId id="336" r:id="rId44"/>
    <p:sldId id="375" r:id="rId45"/>
    <p:sldId id="362" r:id="rId46"/>
    <p:sldId id="363" r:id="rId47"/>
    <p:sldId id="376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9" r:id="rId56"/>
    <p:sldId id="371" r:id="rId57"/>
    <p:sldId id="380" r:id="rId58"/>
    <p:sldId id="372" r:id="rId59"/>
    <p:sldId id="383" r:id="rId60"/>
    <p:sldId id="373" r:id="rId61"/>
    <p:sldId id="382" r:id="rId62"/>
    <p:sldId id="374" r:id="rId6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FFCC"/>
    <a:srgbClr val="CCECFF"/>
    <a:srgbClr val="800080"/>
    <a:srgbClr val="990099"/>
    <a:srgbClr val="993366"/>
    <a:srgbClr val="0099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1" autoAdjust="0"/>
    <p:restoredTop sz="94699" autoAdjust="0"/>
  </p:normalViewPr>
  <p:slideViewPr>
    <p:cSldViewPr>
      <p:cViewPr varScale="1">
        <p:scale>
          <a:sx n="83" d="100"/>
          <a:sy n="83" d="100"/>
        </p:scale>
        <p:origin x="14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2.wmf"/><Relationship Id="rId18" Type="http://schemas.openxmlformats.org/officeDocument/2006/relationships/image" Target="../media/image107.wmf"/><Relationship Id="rId3" Type="http://schemas.openxmlformats.org/officeDocument/2006/relationships/image" Target="../media/image92.wmf"/><Relationship Id="rId21" Type="http://schemas.openxmlformats.org/officeDocument/2006/relationships/image" Target="../media/image110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17" Type="http://schemas.openxmlformats.org/officeDocument/2006/relationships/image" Target="../media/image106.wmf"/><Relationship Id="rId2" Type="http://schemas.openxmlformats.org/officeDocument/2006/relationships/image" Target="../media/image91.wmf"/><Relationship Id="rId16" Type="http://schemas.openxmlformats.org/officeDocument/2006/relationships/image" Target="../media/image105.wmf"/><Relationship Id="rId20" Type="http://schemas.openxmlformats.org/officeDocument/2006/relationships/image" Target="../media/image109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24" Type="http://schemas.openxmlformats.org/officeDocument/2006/relationships/image" Target="../media/image113.wmf"/><Relationship Id="rId5" Type="http://schemas.openxmlformats.org/officeDocument/2006/relationships/image" Target="../media/image94.wmf"/><Relationship Id="rId15" Type="http://schemas.openxmlformats.org/officeDocument/2006/relationships/image" Target="../media/image104.wmf"/><Relationship Id="rId23" Type="http://schemas.openxmlformats.org/officeDocument/2006/relationships/image" Target="../media/image112.wmf"/><Relationship Id="rId10" Type="http://schemas.openxmlformats.org/officeDocument/2006/relationships/image" Target="../media/image99.wmf"/><Relationship Id="rId19" Type="http://schemas.openxmlformats.org/officeDocument/2006/relationships/image" Target="../media/image108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Relationship Id="rId14" Type="http://schemas.openxmlformats.org/officeDocument/2006/relationships/image" Target="../media/image103.wmf"/><Relationship Id="rId22" Type="http://schemas.openxmlformats.org/officeDocument/2006/relationships/image" Target="../media/image111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image" Target="../media/image126.emf"/><Relationship Id="rId18" Type="http://schemas.openxmlformats.org/officeDocument/2006/relationships/image" Target="../media/image131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12" Type="http://schemas.openxmlformats.org/officeDocument/2006/relationships/image" Target="../media/image125.emf"/><Relationship Id="rId17" Type="http://schemas.openxmlformats.org/officeDocument/2006/relationships/image" Target="../media/image130.emf"/><Relationship Id="rId2" Type="http://schemas.openxmlformats.org/officeDocument/2006/relationships/image" Target="../media/image115.emf"/><Relationship Id="rId16" Type="http://schemas.openxmlformats.org/officeDocument/2006/relationships/image" Target="../media/image129.emf"/><Relationship Id="rId20" Type="http://schemas.openxmlformats.org/officeDocument/2006/relationships/image" Target="../media/image133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11" Type="http://schemas.openxmlformats.org/officeDocument/2006/relationships/image" Target="../media/image124.emf"/><Relationship Id="rId5" Type="http://schemas.openxmlformats.org/officeDocument/2006/relationships/image" Target="../media/image118.emf"/><Relationship Id="rId15" Type="http://schemas.openxmlformats.org/officeDocument/2006/relationships/image" Target="../media/image128.emf"/><Relationship Id="rId10" Type="http://schemas.openxmlformats.org/officeDocument/2006/relationships/image" Target="../media/image123.emf"/><Relationship Id="rId19" Type="http://schemas.openxmlformats.org/officeDocument/2006/relationships/image" Target="../media/image132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Relationship Id="rId14" Type="http://schemas.openxmlformats.org/officeDocument/2006/relationships/image" Target="../media/image127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6.emf"/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12" Type="http://schemas.openxmlformats.org/officeDocument/2006/relationships/image" Target="../media/image145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11" Type="http://schemas.openxmlformats.org/officeDocument/2006/relationships/image" Target="../media/image144.emf"/><Relationship Id="rId5" Type="http://schemas.openxmlformats.org/officeDocument/2006/relationships/image" Target="../media/image138.emf"/><Relationship Id="rId10" Type="http://schemas.openxmlformats.org/officeDocument/2006/relationships/image" Target="../media/image143.emf"/><Relationship Id="rId4" Type="http://schemas.openxmlformats.org/officeDocument/2006/relationships/image" Target="../media/image137.emf"/><Relationship Id="rId9" Type="http://schemas.openxmlformats.org/officeDocument/2006/relationships/image" Target="../media/image142.emf"/><Relationship Id="rId14" Type="http://schemas.openxmlformats.org/officeDocument/2006/relationships/image" Target="../media/image147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image" Target="../media/image164.emf"/><Relationship Id="rId3" Type="http://schemas.openxmlformats.org/officeDocument/2006/relationships/image" Target="../media/image154.emf"/><Relationship Id="rId7" Type="http://schemas.openxmlformats.org/officeDocument/2006/relationships/image" Target="../media/image158.emf"/><Relationship Id="rId12" Type="http://schemas.openxmlformats.org/officeDocument/2006/relationships/image" Target="../media/image163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57.emf"/><Relationship Id="rId11" Type="http://schemas.openxmlformats.org/officeDocument/2006/relationships/image" Target="../media/image162.emf"/><Relationship Id="rId5" Type="http://schemas.openxmlformats.org/officeDocument/2006/relationships/image" Target="../media/image156.emf"/><Relationship Id="rId10" Type="http://schemas.openxmlformats.org/officeDocument/2006/relationships/image" Target="../media/image161.emf"/><Relationship Id="rId4" Type="http://schemas.openxmlformats.org/officeDocument/2006/relationships/image" Target="../media/image155.emf"/><Relationship Id="rId9" Type="http://schemas.openxmlformats.org/officeDocument/2006/relationships/image" Target="../media/image16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D10F4014-C1D7-4419-ABAC-16BEA75807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AF5DC1CF-9D4B-49C6-A72B-44FE1D8FF8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20516" name="Rectangle 4">
            <a:extLst>
              <a:ext uri="{FF2B5EF4-FFF2-40B4-BE49-F238E27FC236}">
                <a16:creationId xmlns:a16="http://schemas.microsoft.com/office/drawing/2014/main" id="{4558ADB2-9BE5-4D1A-B673-5317CD7B4D3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0517" name="Rectangle 5">
            <a:extLst>
              <a:ext uri="{FF2B5EF4-FFF2-40B4-BE49-F238E27FC236}">
                <a16:creationId xmlns:a16="http://schemas.microsoft.com/office/drawing/2014/main" id="{C2A98EAC-03FF-4F88-9473-0B36CE9479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0518" name="Rectangle 6">
            <a:extLst>
              <a:ext uri="{FF2B5EF4-FFF2-40B4-BE49-F238E27FC236}">
                <a16:creationId xmlns:a16="http://schemas.microsoft.com/office/drawing/2014/main" id="{A5D3D062-831F-48F9-9B80-0411E85DEA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20519" name="Rectangle 7">
            <a:extLst>
              <a:ext uri="{FF2B5EF4-FFF2-40B4-BE49-F238E27FC236}">
                <a16:creationId xmlns:a16="http://schemas.microsoft.com/office/drawing/2014/main" id="{66872AEE-0E9A-4EFC-8D7D-E4C7D1132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2B0A96D-AFA6-4674-AC77-0844D5FD58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576B5E-C779-44FC-A8FE-C9E8F385F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44AD2-50AA-47E4-A153-3BAB9E8CF6E8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81AE19E3-B6B5-4E52-982E-741F869FB02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8E3AFAD4-C9A9-4180-A51D-34844817A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1EE44C-A920-4238-847F-01466B3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235BC-77C2-48CB-A658-4E378466FD89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759B0EA6-780A-43FB-9520-21A3CCDBD0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738ED8AA-F4C4-474E-B3BC-5C413C86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030F96-9252-4CF3-B83F-36BA000B5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33788-0359-4ED4-A46E-B6A769413DED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2513666A-7C2D-46F9-B30B-9A8DCC690E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E33FB1F4-9C0D-4672-8BB4-49B092CF7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>
            <a:extLst>
              <a:ext uri="{FF2B5EF4-FFF2-40B4-BE49-F238E27FC236}">
                <a16:creationId xmlns:a16="http://schemas.microsoft.com/office/drawing/2014/main" id="{19E1ADE0-0632-49BB-A465-0B9473AAB91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5539" name="Group 3">
              <a:extLst>
                <a:ext uri="{FF2B5EF4-FFF2-40B4-BE49-F238E27FC236}">
                  <a16:creationId xmlns:a16="http://schemas.microsoft.com/office/drawing/2014/main" id="{04C41A68-1D26-4F18-87F3-C463601F2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>
                <a:extLst>
                  <a:ext uri="{FF2B5EF4-FFF2-40B4-BE49-F238E27FC236}">
                    <a16:creationId xmlns:a16="http://schemas.microsoft.com/office/drawing/2014/main" id="{FDABFFE1-F17B-4C34-B149-1704B6EB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1" name="Rectangle 5">
                <a:extLst>
                  <a:ext uri="{FF2B5EF4-FFF2-40B4-BE49-F238E27FC236}">
                    <a16:creationId xmlns:a16="http://schemas.microsoft.com/office/drawing/2014/main" id="{769ED7A9-44B2-4496-A729-5F35DE0D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542" name="Group 6">
              <a:extLst>
                <a:ext uri="{FF2B5EF4-FFF2-40B4-BE49-F238E27FC236}">
                  <a16:creationId xmlns:a16="http://schemas.microsoft.com/office/drawing/2014/main" id="{FE0D7112-D918-4267-8F9D-B0B7A1372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>
                <a:extLst>
                  <a:ext uri="{FF2B5EF4-FFF2-40B4-BE49-F238E27FC236}">
                    <a16:creationId xmlns:a16="http://schemas.microsoft.com/office/drawing/2014/main" id="{6F8B89CB-FD87-41CE-99B7-A92234C81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4" name="Rectangle 8">
                <a:extLst>
                  <a:ext uri="{FF2B5EF4-FFF2-40B4-BE49-F238E27FC236}">
                    <a16:creationId xmlns:a16="http://schemas.microsoft.com/office/drawing/2014/main" id="{6FB326A8-84F1-4F47-BE0D-9313CA440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55A6A91F-C64C-48A9-A51B-E643A441B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1EAEF858-4B39-4F27-AEBA-F3422B32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7D852FA3-0E96-41FF-AA27-EF1A32284C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8" name="Rectangle 12">
            <a:extLst>
              <a:ext uri="{FF2B5EF4-FFF2-40B4-BE49-F238E27FC236}">
                <a16:creationId xmlns:a16="http://schemas.microsoft.com/office/drawing/2014/main" id="{001D16EB-34AC-4378-9122-7A35842E61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>
            <a:extLst>
              <a:ext uri="{FF2B5EF4-FFF2-40B4-BE49-F238E27FC236}">
                <a16:creationId xmlns:a16="http://schemas.microsoft.com/office/drawing/2014/main" id="{E730DF24-4B0D-411D-81ED-8D42FBE80F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5550" name="Rectangle 14">
            <a:extLst>
              <a:ext uri="{FF2B5EF4-FFF2-40B4-BE49-F238E27FC236}">
                <a16:creationId xmlns:a16="http://schemas.microsoft.com/office/drawing/2014/main" id="{D545EBDF-B085-4413-A11C-DF5FC567D6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>
            <a:extLst>
              <a:ext uri="{FF2B5EF4-FFF2-40B4-BE49-F238E27FC236}">
                <a16:creationId xmlns:a16="http://schemas.microsoft.com/office/drawing/2014/main" id="{C79D891C-44EE-425E-A2B6-87FD506E74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>
            <a:extLst>
              <a:ext uri="{FF2B5EF4-FFF2-40B4-BE49-F238E27FC236}">
                <a16:creationId xmlns:a16="http://schemas.microsoft.com/office/drawing/2014/main" id="{3C6773C9-E21F-44E6-958C-35D24752D5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10D60CF-D4BB-4814-A8A5-E1B548FFDD4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2C86-169B-42AD-AB3A-4C648ED6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9E469-23C2-4657-AC77-D1F480C0B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87E2B-FC4E-40CA-9CE9-14FD6111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6BA58-68A9-4749-8634-67ECC9B7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AB958-7DC9-42B5-81CB-8F94D07F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665BD-A08B-43B8-A41B-88FF27D5FC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7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E1EF75-9F21-4B91-9340-A5BA589EF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32FF05-0EB0-45BB-8998-5DA602621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7ABFE-4A32-45F7-B797-0274F29C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1CE0C-D08A-4505-9593-11413B21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703CE-7F56-47F2-8736-79630BF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CAC2C-35CE-44A2-AA3A-8EB277E7B5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6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C041E2-5CFE-4205-AD3B-6B83D129C34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7078DA-D0CC-459A-B224-10888AED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8FA2E-3FA7-4DB7-B86D-066B4D1F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645B8C-473E-4446-A060-FC40FFA2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C564BD6-DF65-4710-A778-4F15C9A0A5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558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E3B1-A166-41AF-B025-99738670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80DC9-1B66-43BF-8639-0A250F9BB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C6EFB-80EF-4EAD-B735-76A761F4E47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659E10-4E0C-4112-8410-987BA5EE090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519092A-B870-4AFB-81B1-7B8529DC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C28FDD9-487A-4F76-86D0-B738D5CD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9B02D01-475D-4E2E-A255-370B3A57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61B543-5B99-4903-B63D-1DC1500388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4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F2A09-58D4-418D-B68B-020BF92A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DB880-554A-466B-8A52-D2A75FC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E9BF-CC81-431C-8B31-4C48028A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422EC-BA15-49D2-8397-DA5C1336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E5FF8-7674-4EA1-870C-8506C424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30DBE-2451-4D26-818F-42F3491052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77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F9553-3AA9-42A2-942C-450739AB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B2A13-178C-40AA-9B2B-C5DF7C630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976FB-7B1C-4E8A-83D7-CF52AB37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D9E6E-1F36-4EFA-8A46-2A2866FD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CB96E-1C71-4307-A4DF-1DD00DD8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59BA2-52DC-42DE-9EF6-1060D1568C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64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E8699-DF8E-416C-AD56-91A85236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41135-3C4C-4395-9E34-CA3D7D05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DFF6A-1364-48EC-87CC-1BA490629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B79CC-530D-4A6E-9AE5-F28CD3DF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D10D3-36E8-4101-84E6-80C0A6B5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64578-DD50-4746-9798-D9F5AC7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5D0E3-8388-418E-8AEE-A9B65DDAE5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6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CD728-F5E8-466F-97F0-B7624C64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0FFE52-D3C6-4F8A-AE3A-BBB854650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9428B9-142C-4259-A334-FA084280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3B436D-BB70-4105-8597-1927F20C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BB9CC9-A8C8-4278-A91D-AF2EF87B2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A21A2B-6DA5-46BC-8FF3-4884890D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6610E2-5ACD-41B8-B4B5-945A99FA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98855D-12CC-41B4-A9FE-872E339F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33FDA-24AF-4F14-8F82-FF18B89116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36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A956-A105-4BEF-ACDB-25CDF6A9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5FC943-C554-4E8B-A6E8-7F2E11FB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6536F0-C10D-4E91-A9B4-ABCBC3B7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7794FE-13BF-4E26-9DCB-443D05AA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EA49E-01FB-4117-AC93-B8D6EA031D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59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41AD8F-DA0F-42A0-B1EE-DB13FA54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19782F-EEA5-4166-9D6F-8239B8D3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105B1-6F33-41D0-B6FD-C346187D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1F4A0-7069-46F2-BB98-EE53870D0B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99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76189-6045-4AD3-99A8-B5C0DB05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9115F-8E77-4E3B-81FB-D9D06B78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F9084-9BE1-4CEA-A8CF-E0E73F87F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270FB-6705-431C-9616-43A848A3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04CED-62ED-4E53-A17A-C7822DE7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AD52E-AB2B-4537-8651-DEE2BE70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16173-4B3F-42D0-B9B9-92B8F275C6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69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94B5D-C96E-4DE0-99CE-CA49D2AB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11DA7E-8408-4C43-8DB1-22B60D4F6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F7592-96BD-48E5-84BC-3F40842F3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CEAE6-20B5-458C-8F9C-035FFD54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3D208-0C47-4657-A757-798EBFB4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B56A6-791A-4E7A-9D2B-1F9113AE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6B161-24AE-4F27-B230-3701351B23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95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066232C-343A-4546-A971-71991AD910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414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9301B71-162E-4161-A683-4AB53106B53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414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D4A572A9-7E40-4E66-B237-2C699E9D77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4338" y="836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B41A5FE5-1D41-4597-96C3-BC1F2A479C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84225" y="836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B7B593ED-7F14-46CF-8418-C01284AE04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763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A0F31E94-020C-4737-889E-9BFE3606CC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5000" y="306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C7C196D0-B5F9-4542-A031-6D09B9ACDB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5913" y="10969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C9007FB8-D137-45C1-9C9B-3B853C154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DAEB6C39-EE37-46EF-B513-EF2981C9C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1B8C87CC-06D1-41C1-B995-94ADA8F9C4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3D10BF05-F4E3-4E04-B2AA-D08453CBDA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5" name="Rectangle 13">
            <a:extLst>
              <a:ext uri="{FF2B5EF4-FFF2-40B4-BE49-F238E27FC236}">
                <a16:creationId xmlns:a16="http://schemas.microsoft.com/office/drawing/2014/main" id="{0246D711-A0D5-42E1-A127-1D7AB91A13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C35011B8-0C62-4DAA-BFD4-545425C18B8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8.png"/><Relationship Id="rId4" Type="http://schemas.openxmlformats.org/officeDocument/2006/relationships/image" Target="../media/image4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8.png"/><Relationship Id="rId4" Type="http://schemas.openxmlformats.org/officeDocument/2006/relationships/image" Target="../media/image4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1.png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0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74.w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9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6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9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7.wmf"/><Relationship Id="rId26" Type="http://schemas.openxmlformats.org/officeDocument/2006/relationships/image" Target="../media/image101.wmf"/><Relationship Id="rId39" Type="http://schemas.openxmlformats.org/officeDocument/2006/relationships/oleObject" Target="../embeddings/oleObject92.bin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105.wmf"/><Relationship Id="rId42" Type="http://schemas.openxmlformats.org/officeDocument/2006/relationships/image" Target="../media/image109.wmf"/><Relationship Id="rId47" Type="http://schemas.openxmlformats.org/officeDocument/2006/relationships/oleObject" Target="../embeddings/oleObject96.bin"/><Relationship Id="rId50" Type="http://schemas.openxmlformats.org/officeDocument/2006/relationships/image" Target="../media/image113.wmf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6.wmf"/><Relationship Id="rId29" Type="http://schemas.openxmlformats.org/officeDocument/2006/relationships/oleObject" Target="../embeddings/oleObject87.bin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100.wmf"/><Relationship Id="rId32" Type="http://schemas.openxmlformats.org/officeDocument/2006/relationships/image" Target="../media/image104.wmf"/><Relationship Id="rId37" Type="http://schemas.openxmlformats.org/officeDocument/2006/relationships/oleObject" Target="../embeddings/oleObject91.bin"/><Relationship Id="rId40" Type="http://schemas.openxmlformats.org/officeDocument/2006/relationships/image" Target="../media/image108.wmf"/><Relationship Id="rId45" Type="http://schemas.openxmlformats.org/officeDocument/2006/relationships/oleObject" Target="../embeddings/oleObject95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102.wmf"/><Relationship Id="rId36" Type="http://schemas.openxmlformats.org/officeDocument/2006/relationships/image" Target="../media/image106.wmf"/><Relationship Id="rId49" Type="http://schemas.openxmlformats.org/officeDocument/2006/relationships/oleObject" Target="../embeddings/oleObject97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4" Type="http://schemas.openxmlformats.org/officeDocument/2006/relationships/image" Target="../media/image110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103.wmf"/><Relationship Id="rId35" Type="http://schemas.openxmlformats.org/officeDocument/2006/relationships/oleObject" Target="../embeddings/oleObject90.bin"/><Relationship Id="rId43" Type="http://schemas.openxmlformats.org/officeDocument/2006/relationships/oleObject" Target="../embeddings/oleObject94.bin"/><Relationship Id="rId48" Type="http://schemas.openxmlformats.org/officeDocument/2006/relationships/image" Target="../media/image112.wmf"/><Relationship Id="rId8" Type="http://schemas.openxmlformats.org/officeDocument/2006/relationships/image" Target="../media/image92.wmf"/><Relationship Id="rId3" Type="http://schemas.openxmlformats.org/officeDocument/2006/relationships/oleObject" Target="../embeddings/oleObject74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38" Type="http://schemas.openxmlformats.org/officeDocument/2006/relationships/image" Target="../media/image107.wmf"/><Relationship Id="rId46" Type="http://schemas.openxmlformats.org/officeDocument/2006/relationships/image" Target="../media/image111.wmf"/><Relationship Id="rId20" Type="http://schemas.openxmlformats.org/officeDocument/2006/relationships/image" Target="../media/image98.wmf"/><Relationship Id="rId41" Type="http://schemas.openxmlformats.org/officeDocument/2006/relationships/oleObject" Target="../embeddings/oleObject93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21.emf"/><Relationship Id="rId26" Type="http://schemas.openxmlformats.org/officeDocument/2006/relationships/image" Target="../media/image125.emf"/><Relationship Id="rId39" Type="http://schemas.openxmlformats.org/officeDocument/2006/relationships/oleObject" Target="../embeddings/oleObject116.bin"/><Relationship Id="rId21" Type="http://schemas.openxmlformats.org/officeDocument/2006/relationships/oleObject" Target="../embeddings/oleObject107.bin"/><Relationship Id="rId34" Type="http://schemas.openxmlformats.org/officeDocument/2006/relationships/image" Target="../media/image129.emf"/><Relationship Id="rId42" Type="http://schemas.openxmlformats.org/officeDocument/2006/relationships/image" Target="../media/image133.emf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emf"/><Relationship Id="rId20" Type="http://schemas.openxmlformats.org/officeDocument/2006/relationships/image" Target="../media/image122.emf"/><Relationship Id="rId29" Type="http://schemas.openxmlformats.org/officeDocument/2006/relationships/oleObject" Target="../embeddings/oleObject111.bin"/><Relationship Id="rId41" Type="http://schemas.openxmlformats.org/officeDocument/2006/relationships/oleObject" Target="../embeddings/oleObject117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24.emf"/><Relationship Id="rId32" Type="http://schemas.openxmlformats.org/officeDocument/2006/relationships/image" Target="../media/image128.emf"/><Relationship Id="rId37" Type="http://schemas.openxmlformats.org/officeDocument/2006/relationships/oleObject" Target="../embeddings/oleObject115.bin"/><Relationship Id="rId40" Type="http://schemas.openxmlformats.org/officeDocument/2006/relationships/image" Target="../media/image132.e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26.emf"/><Relationship Id="rId36" Type="http://schemas.openxmlformats.org/officeDocument/2006/relationships/image" Target="../media/image130.emf"/><Relationship Id="rId10" Type="http://schemas.openxmlformats.org/officeDocument/2006/relationships/image" Target="../media/image117.emf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2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19.emf"/><Relationship Id="rId22" Type="http://schemas.openxmlformats.org/officeDocument/2006/relationships/image" Target="../media/image123.emf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127.emf"/><Relationship Id="rId35" Type="http://schemas.openxmlformats.org/officeDocument/2006/relationships/oleObject" Target="../embeddings/oleObject114.bin"/><Relationship Id="rId8" Type="http://schemas.openxmlformats.org/officeDocument/2006/relationships/image" Target="../media/image116.emf"/><Relationship Id="rId3" Type="http://schemas.openxmlformats.org/officeDocument/2006/relationships/oleObject" Target="../embeddings/oleObject98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33" Type="http://schemas.openxmlformats.org/officeDocument/2006/relationships/oleObject" Target="../embeddings/oleObject113.bin"/><Relationship Id="rId38" Type="http://schemas.openxmlformats.org/officeDocument/2006/relationships/image" Target="../media/image131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41.emf"/><Relationship Id="rId26" Type="http://schemas.openxmlformats.org/officeDocument/2006/relationships/image" Target="../media/image145.e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29" Type="http://schemas.openxmlformats.org/officeDocument/2006/relationships/oleObject" Target="../embeddings/oleObject131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44.e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146.emf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9.emf"/><Relationship Id="rId22" Type="http://schemas.openxmlformats.org/officeDocument/2006/relationships/image" Target="../media/image143.emf"/><Relationship Id="rId27" Type="http://schemas.openxmlformats.org/officeDocument/2006/relationships/oleObject" Target="../embeddings/oleObject130.bin"/><Relationship Id="rId30" Type="http://schemas.openxmlformats.org/officeDocument/2006/relationships/image" Target="../media/image147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4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5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59.emf"/><Relationship Id="rId26" Type="http://schemas.openxmlformats.org/officeDocument/2006/relationships/image" Target="../media/image163.e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56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emf"/><Relationship Id="rId20" Type="http://schemas.openxmlformats.org/officeDocument/2006/relationships/image" Target="../media/image160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3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62.e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64.emf"/><Relationship Id="rId10" Type="http://schemas.openxmlformats.org/officeDocument/2006/relationships/image" Target="../media/image155.e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57.emf"/><Relationship Id="rId22" Type="http://schemas.openxmlformats.org/officeDocument/2006/relationships/image" Target="../media/image161.emf"/><Relationship Id="rId27" Type="http://schemas.openxmlformats.org/officeDocument/2006/relationships/oleObject" Target="../embeddings/oleObject148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4BD26C67-6AA2-4EB7-BB9B-0C933B080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0350"/>
            <a:ext cx="741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400">
                <a:solidFill>
                  <a:schemeClr val="fol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第四章　</a:t>
            </a:r>
            <a:r>
              <a:rPr lang="zh-CN" altLang="en-US" sz="4400" b="1">
                <a:solidFill>
                  <a:schemeClr val="folHlink"/>
                </a:solidFill>
                <a:latin typeface="楷体_GB2312" pitchFamily="49" charset="-122"/>
                <a:ea typeface="隶书" panose="02010509060101010101" pitchFamily="49" charset="-122"/>
              </a:rPr>
              <a:t>电子自旋  小结</a:t>
            </a:r>
            <a:endParaRPr lang="zh-CN" altLang="en-US" sz="4400">
              <a:solidFill>
                <a:schemeClr val="fol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4FA45548-B99B-48B0-A794-D85ED5FD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7127875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4.1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原子中电子轨道运动的磁矩 </a:t>
            </a:r>
          </a:p>
          <a:p>
            <a:pPr algn="l"/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4.2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史特恩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盖拉赫实验与原子空</a:t>
            </a:r>
          </a:p>
          <a:p>
            <a:pPr algn="l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间量子化</a:t>
            </a:r>
            <a:endParaRPr lang="zh-CN" altLang="en-US" sz="3200" b="1">
              <a:solidFill>
                <a:schemeClr val="hlink"/>
              </a:solidFill>
              <a:latin typeface="Arial Unicode MS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4.3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电子自旋及原子态的符号</a:t>
            </a:r>
          </a:p>
          <a:p>
            <a:pPr algn="l"/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4.4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史特恩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盖拉赫实验与碱金属</a:t>
            </a:r>
          </a:p>
          <a:p>
            <a:pPr algn="l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双线的解释</a:t>
            </a:r>
            <a:endParaRPr lang="zh-CN" altLang="en-US" sz="3200" b="1">
              <a:solidFill>
                <a:schemeClr val="hlink"/>
              </a:solidFill>
              <a:latin typeface="Arial Unicode MS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4.5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磁场对原子的作用 </a:t>
            </a:r>
          </a:p>
          <a:p>
            <a:pPr algn="l"/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4.6</a:t>
            </a:r>
            <a:r>
              <a:rPr lang="zh-CN" altLang="en-US" sz="3200" b="1">
                <a:solidFill>
                  <a:schemeClr val="hlink"/>
                </a:solidFill>
                <a:latin typeface="Arial Unicode MS" pitchFamily="34" charset="-122"/>
                <a:ea typeface="楷体_GB2312" pitchFamily="49" charset="-122"/>
              </a:rPr>
              <a:t>塞曼效应</a:t>
            </a:r>
            <a:endParaRPr lang="zh-CN" altLang="en-US" sz="3200" b="1">
              <a:solidFill>
                <a:schemeClr val="hlink"/>
              </a:solidFill>
              <a:latin typeface="Arial Unicode MS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4.7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抗磁性、顺磁性和铁磁性 </a:t>
            </a:r>
          </a:p>
          <a:p>
            <a:pPr algn="l"/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4.8</a:t>
            </a:r>
            <a:r>
              <a:rPr lang="zh-CN" altLang="en-US" sz="3200" b="1">
                <a:solidFill>
                  <a:schemeClr val="hlink"/>
                </a:solidFill>
                <a:latin typeface="Arial Unicode MS" pitchFamily="34" charset="-122"/>
                <a:ea typeface="楷体_GB2312" pitchFamily="49" charset="-122"/>
              </a:rPr>
              <a:t>氢原子能谱的研究发展过程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Rectangle 4">
            <a:extLst>
              <a:ext uri="{FF2B5EF4-FFF2-40B4-BE49-F238E27FC236}">
                <a16:creationId xmlns:a16="http://schemas.microsoft.com/office/drawing/2014/main" id="{829CC243-2264-4F0E-942A-C336C735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8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26309" name="Object 5">
            <a:extLst>
              <a:ext uri="{FF2B5EF4-FFF2-40B4-BE49-F238E27FC236}">
                <a16:creationId xmlns:a16="http://schemas.microsoft.com/office/drawing/2014/main" id="{7EDD4926-28DD-464A-BAE4-0AB635605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33375"/>
          <a:ext cx="6850062" cy="625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0" name="公式" r:id="rId3" imgW="4305240" imgH="3936960" progId="Equation.3">
                  <p:embed/>
                </p:oleObj>
              </mc:Choice>
              <mc:Fallback>
                <p:oleObj name="公式" r:id="rId3" imgW="4305240" imgH="3936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3375"/>
                        <a:ext cx="6850062" cy="62595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B247F6E5-BC52-4079-901B-BDCF70F5F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>
                <a:latin typeface="Arial Unicode MS" pitchFamily="34" charset="-122"/>
                <a:ea typeface="Arial Unicode MS" pitchFamily="34" charset="-122"/>
              </a:rPr>
            </a:br>
            <a:endParaRPr lang="zh-CN" altLang="en-US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442E3DEA-E184-45E8-A0F4-EE53E868D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484313"/>
            <a:ext cx="35655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00"/>
                </a:solidFill>
                <a:latin typeface="Arial Unicode MS" pitchFamily="34" charset="-122"/>
                <a:ea typeface="楷体_GB2312" pitchFamily="49" charset="-122"/>
              </a:rPr>
              <a:t>原子态的符号</a:t>
            </a:r>
          </a:p>
        </p:txBody>
      </p:sp>
      <p:grpSp>
        <p:nvGrpSpPr>
          <p:cNvPr id="228360" name="Group 8">
            <a:extLst>
              <a:ext uri="{FF2B5EF4-FFF2-40B4-BE49-F238E27FC236}">
                <a16:creationId xmlns:a16="http://schemas.microsoft.com/office/drawing/2014/main" id="{CF2BBA4F-AF6E-4D48-9DC1-F4C754F7369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565400"/>
            <a:ext cx="8208962" cy="3805238"/>
            <a:chOff x="385" y="1616"/>
            <a:chExt cx="5171" cy="2397"/>
          </a:xfrm>
        </p:grpSpPr>
        <p:sp>
          <p:nvSpPr>
            <p:cNvPr id="228356" name="Rectangle 4">
              <a:extLst>
                <a:ext uri="{FF2B5EF4-FFF2-40B4-BE49-F238E27FC236}">
                  <a16:creationId xmlns:a16="http://schemas.microsoft.com/office/drawing/2014/main" id="{00E0C171-4343-4294-8F63-2C3956B79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616"/>
              <a:ext cx="5171" cy="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前已经说过，</a:t>
              </a:r>
              <a:r>
                <a:rPr lang="zh-CN" altLang="en-US" b="1" u="sng">
                  <a:latin typeface="Times New Roman" panose="02020603050405020304" pitchFamily="18" charset="0"/>
                  <a:ea typeface="楷体_GB2312" pitchFamily="49" charset="-122"/>
                </a:rPr>
                <a:t>当电子的  </a:t>
              </a:r>
              <a:r>
                <a:rPr lang="en-US" altLang="zh-CN" b="1" u="sng">
                  <a:latin typeface="Times New Roman" panose="02020603050405020304" pitchFamily="18" charset="0"/>
                  <a:ea typeface="楷体_GB2312" pitchFamily="49" charset="-122"/>
                </a:rPr>
                <a:t>=0</a:t>
              </a:r>
              <a:r>
                <a:rPr lang="zh-CN" altLang="en-US" b="1" u="sng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 b="1" u="sng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zh-CN" altLang="en-US" b="1" u="sng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latin typeface="Times New Roman" panose="02020603050405020304" pitchFamily="18" charset="0"/>
                  <a:ea typeface="楷体_GB2312" pitchFamily="49" charset="-122"/>
                </a:rPr>
                <a:t>3…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时，</a:t>
              </a:r>
              <a:r>
                <a:rPr lang="zh-CN" altLang="en-US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</a:t>
              </a:r>
              <a:r>
                <a:rPr lang="en-US" altLang="zh-CN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zh-CN" altLang="en-US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en-US" altLang="zh-CN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zh-CN" altLang="en-US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en-US" altLang="zh-CN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zh-CN" altLang="en-US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en-US" altLang="zh-CN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lang="zh-CN" altLang="en-US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en-US" altLang="zh-CN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lang="zh-CN" altLang="en-US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作电子轨道运动的标记（电子态）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，在这些字母前面再写出主量子数</a:t>
              </a:r>
              <a:r>
                <a:rPr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，就成为电子态的符号。由于原子实的轨道角动量、自旋角动量和总角动量都等于零，而碱金属原子（同样包括氢原子和类氢离子）只有一个（价）电子，因而（价）电子的那些角动量也就等于整个原子的角动量，价电子的诸量子数也就可以用来描述整个原子，随着轨道角动量量子数的不同，</a:t>
              </a:r>
              <a:r>
                <a:rPr lang="zh-CN" altLang="en-US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用大写的字母</a:t>
              </a:r>
              <a:r>
                <a:rPr lang="en-US" altLang="zh-CN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zh-CN" altLang="en-US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zh-CN" altLang="en-US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zh-CN" altLang="en-US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lang="zh-CN" altLang="en-US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lang="zh-CN" altLang="en-US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等代表原子态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，并在左上角写一个</a:t>
              </a:r>
              <a:r>
                <a:rPr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字代表双重结构，在右下角标明</a:t>
              </a:r>
              <a:r>
                <a:rPr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J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量子数。</a:t>
              </a:r>
            </a:p>
          </p:txBody>
        </p:sp>
        <p:graphicFrame>
          <p:nvGraphicFramePr>
            <p:cNvPr id="228357" name="Object 5">
              <a:extLst>
                <a:ext uri="{FF2B5EF4-FFF2-40B4-BE49-F238E27FC236}">
                  <a16:creationId xmlns:a16="http://schemas.microsoft.com/office/drawing/2014/main" id="{85BCB530-DA88-4757-9DC5-155E2780E7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5" y="1661"/>
            <a:ext cx="1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62" r:id="rId3" imgW="139700" imgH="228600" progId="Equation.3">
                    <p:embed/>
                  </p:oleObj>
                </mc:Choice>
                <mc:Fallback>
                  <p:oleObj r:id="rId3" imgW="1397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1661"/>
                          <a:ext cx="1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8359" name="Object 7">
            <a:extLst>
              <a:ext uri="{FF2B5EF4-FFF2-40B4-BE49-F238E27FC236}">
                <a16:creationId xmlns:a16="http://schemas.microsoft.com/office/drawing/2014/main" id="{580DC6FB-D5DB-4863-849E-6AC86655C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196975"/>
          <a:ext cx="259080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3" r:id="rId5" imgW="672808" imgH="368140" progId="Equation.3">
                  <p:embed/>
                </p:oleObj>
              </mc:Choice>
              <mc:Fallback>
                <p:oleObj r:id="rId5" imgW="672808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196975"/>
                        <a:ext cx="2590800" cy="14239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1" name="AutoShape 9">
            <a:extLst>
              <a:ext uri="{FF2B5EF4-FFF2-40B4-BE49-F238E27FC236}">
                <a16:creationId xmlns:a16="http://schemas.microsoft.com/office/drawing/2014/main" id="{85C0D8EF-7BBC-499B-9FF3-4B09C1F7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04813"/>
            <a:ext cx="2520950" cy="431800"/>
          </a:xfrm>
          <a:prstGeom prst="wedgeRoundRectCallout">
            <a:avLst>
              <a:gd name="adj1" fmla="val 36523"/>
              <a:gd name="adj2" fmla="val 182722"/>
              <a:gd name="adj3" fmla="val 16667"/>
            </a:avLst>
          </a:prstGeom>
          <a:gradFill rotWithShape="1">
            <a:gsLst>
              <a:gs pos="0">
                <a:srgbClr val="CC6600">
                  <a:gamma/>
                  <a:shade val="46275"/>
                  <a:invGamma/>
                  <a:alpha val="39999"/>
                </a:srgbClr>
              </a:gs>
              <a:gs pos="100000">
                <a:srgbClr val="CC6600"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能级结构的层数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9FECB9C9-499B-424B-842A-DAA8CA6F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76250"/>
            <a:ext cx="77057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4.4  S-G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实验与碱金属双线的解释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082B2B07-5FA0-4266-AA92-0BD4B7174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12875"/>
            <a:ext cx="813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、史特恩</a:t>
            </a:r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盖拉赫实验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</a:p>
        </p:txBody>
      </p:sp>
      <p:graphicFrame>
        <p:nvGraphicFramePr>
          <p:cNvPr id="230404" name="Object 4">
            <a:extLst>
              <a:ext uri="{FF2B5EF4-FFF2-40B4-BE49-F238E27FC236}">
                <a16:creationId xmlns:a16="http://schemas.microsoft.com/office/drawing/2014/main" id="{5D553106-F839-4D1A-9CB1-56A660537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916113"/>
          <a:ext cx="49688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7" name="公式" r:id="rId3" imgW="3225600" imgH="583920" progId="Equation.3">
                  <p:embed/>
                </p:oleObj>
              </mc:Choice>
              <mc:Fallback>
                <p:oleObj name="公式" r:id="rId3" imgW="32256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16113"/>
                        <a:ext cx="4968875" cy="8969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5" name="Object 5">
            <a:extLst>
              <a:ext uri="{FF2B5EF4-FFF2-40B4-BE49-F238E27FC236}">
                <a16:creationId xmlns:a16="http://schemas.microsoft.com/office/drawing/2014/main" id="{84A7B07F-4EED-42A9-B164-062BE0B1F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852738"/>
          <a:ext cx="554513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8" name="公式" r:id="rId5" imgW="4051080" imgH="1257120" progId="Equation.3">
                  <p:embed/>
                </p:oleObj>
              </mc:Choice>
              <mc:Fallback>
                <p:oleObj name="公式" r:id="rId5" imgW="4051080" imgH="1257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852738"/>
                        <a:ext cx="5545137" cy="17208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6" name="Rectangle 6">
            <a:extLst>
              <a:ext uri="{FF2B5EF4-FFF2-40B4-BE49-F238E27FC236}">
                <a16:creationId xmlns:a16="http://schemas.microsoft.com/office/drawing/2014/main" id="{E4DCBC10-97A7-4EAA-B523-2909993F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724400"/>
            <a:ext cx="8280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228600" algn="l">
              <a:tabLst>
                <a:tab pos="4600575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4600575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4600575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4600575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4600575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00575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00575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00575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00575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史特恩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盖拉赫实验证明了下列几点：</a:t>
            </a:r>
          </a:p>
          <a:p>
            <a:pPr algn="just"/>
            <a:r>
              <a:rPr lang="zh-CN" altLang="en-US" b="1">
                <a:latin typeface="Arial Unicode MS" pitchFamily="34" charset="-122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chemeClr val="hlink"/>
                </a:solidFill>
                <a:latin typeface="Arial Unicode MS" pitchFamily="34" charset="-122"/>
                <a:ea typeface="楷体_GB2312" pitchFamily="49" charset="-122"/>
              </a:rPr>
              <a:t>1.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空间量子化的事实；</a:t>
            </a:r>
          </a:p>
          <a:p>
            <a:pPr algn="just"/>
            <a:r>
              <a:rPr lang="zh-CN" altLang="en-US" b="1">
                <a:solidFill>
                  <a:schemeClr val="hlink"/>
                </a:solidFill>
                <a:latin typeface="Arial Unicode MS" pitchFamily="34" charset="-122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chemeClr val="hlink"/>
                </a:solidFill>
                <a:latin typeface="Arial Unicode MS" pitchFamily="34" charset="-122"/>
                <a:ea typeface="楷体_GB2312" pitchFamily="49" charset="-122"/>
              </a:rPr>
              <a:t>2.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电子自旋假设的正确性；</a:t>
            </a:r>
          </a:p>
          <a:p>
            <a:pPr algn="just"/>
            <a:r>
              <a:rPr lang="zh-CN" altLang="en-US" b="1">
                <a:solidFill>
                  <a:schemeClr val="hlink"/>
                </a:solidFill>
                <a:latin typeface="Arial Unicode MS" pitchFamily="34" charset="-122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chemeClr val="hlink"/>
                </a:solidFill>
                <a:latin typeface="Arial Unicode MS" pitchFamily="34" charset="-122"/>
                <a:ea typeface="楷体_GB2312" pitchFamily="49" charset="-122"/>
              </a:rPr>
              <a:t>3.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电子自旋磁矩数值的正确性；</a:t>
            </a:r>
          </a:p>
          <a:p>
            <a:pPr algn="just"/>
            <a:r>
              <a:rPr lang="zh-CN" altLang="en-US" b="1">
                <a:solidFill>
                  <a:schemeClr val="hlink"/>
                </a:solidFill>
                <a:latin typeface="Arial Unicode MS" pitchFamily="34" charset="-122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chemeClr val="hlink"/>
                </a:solidFill>
                <a:latin typeface="Arial Unicode MS" pitchFamily="34" charset="-122"/>
                <a:ea typeface="楷体_GB2312" pitchFamily="49" charset="-122"/>
              </a:rPr>
              <a:t>4.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轨道角动量量子数取值范围变化的正确性。</a:t>
            </a:r>
            <a:endParaRPr lang="zh-CN" altLang="en-US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498" name="Object 2">
            <a:extLst>
              <a:ext uri="{FF2B5EF4-FFF2-40B4-BE49-F238E27FC236}">
                <a16:creationId xmlns:a16="http://schemas.microsoft.com/office/drawing/2014/main" id="{C7FDB773-7F50-456F-B990-E77B0769D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95450"/>
          <a:ext cx="9391650" cy="475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0" name="Document" r:id="rId3" imgW="5413105" imgH="2560746" progId="Word.Document.8">
                  <p:embed/>
                </p:oleObj>
              </mc:Choice>
              <mc:Fallback>
                <p:oleObj name="Document" r:id="rId3" imgW="5413105" imgH="25607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95450"/>
                        <a:ext cx="9391650" cy="475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12F6FED4-41D4-418B-828F-526F67F97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41438"/>
            <a:ext cx="467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、碱金属双线的解释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5525" name="Object 5">
            <a:extLst>
              <a:ext uri="{FF2B5EF4-FFF2-40B4-BE49-F238E27FC236}">
                <a16:creationId xmlns:a16="http://schemas.microsoft.com/office/drawing/2014/main" id="{E804F6C2-28B7-4CD8-8A49-C36C505E1139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547813" y="2060575"/>
          <a:ext cx="25923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3" r:id="rId3" imgW="1308100" imgH="368300" progId="Equation.3">
                  <p:embed/>
                </p:oleObj>
              </mc:Choice>
              <mc:Fallback>
                <p:oleObj r:id="rId3" imgW="13081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060575"/>
                        <a:ext cx="2592387" cy="73025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7" name="Object 7">
            <a:extLst>
              <a:ext uri="{FF2B5EF4-FFF2-40B4-BE49-F238E27FC236}">
                <a16:creationId xmlns:a16="http://schemas.microsoft.com/office/drawing/2014/main" id="{AF88B8F0-98A1-42B3-A4BB-419E4B02AB67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148263" y="1412875"/>
          <a:ext cx="27368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4" name="公式" r:id="rId5" imgW="2234880" imgH="1269720" progId="Equation.3">
                  <p:embed/>
                </p:oleObj>
              </mc:Choice>
              <mc:Fallback>
                <p:oleObj name="公式" r:id="rId5" imgW="2234880" imgH="1269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412875"/>
                        <a:ext cx="2736850" cy="1555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0" name="Object 10">
            <a:extLst>
              <a:ext uri="{FF2B5EF4-FFF2-40B4-BE49-F238E27FC236}">
                <a16:creationId xmlns:a16="http://schemas.microsoft.com/office/drawing/2014/main" id="{A33F5DC1-5D1D-451B-81F9-0628FC521FE6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547813" y="3068638"/>
          <a:ext cx="7272337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5" r:id="rId7" imgW="5181600" imgH="1676400" progId="Equation.3">
                  <p:embed/>
                </p:oleObj>
              </mc:Choice>
              <mc:Fallback>
                <p:oleObj r:id="rId7" imgW="5181600" imgH="167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7272337" cy="23510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49156972-1EF9-4B7B-826F-B106662AC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68413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对于双能级有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B12D9F09-D0E1-485D-B4EC-A6C44FCC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886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42692" name="Object 4">
            <a:extLst>
              <a:ext uri="{FF2B5EF4-FFF2-40B4-BE49-F238E27FC236}">
                <a16:creationId xmlns:a16="http://schemas.microsoft.com/office/drawing/2014/main" id="{4BC7A772-51FF-45DA-979B-1B77642B6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455738"/>
          <a:ext cx="6840537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2" name="公式" r:id="rId3" imgW="4483080" imgH="3606480" progId="Equation.3">
                  <p:embed/>
                </p:oleObj>
              </mc:Choice>
              <mc:Fallback>
                <p:oleObj name="公式" r:id="rId3" imgW="4483080" imgH="3606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55738"/>
                        <a:ext cx="6840537" cy="544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9" name="Line 11">
            <a:extLst>
              <a:ext uri="{FF2B5EF4-FFF2-40B4-BE49-F238E27FC236}">
                <a16:creationId xmlns:a16="http://schemas.microsoft.com/office/drawing/2014/main" id="{2D68C6E3-DCB1-4220-9C14-2C59E95FD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3687763"/>
            <a:ext cx="78486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00" name="Line 12">
            <a:extLst>
              <a:ext uri="{FF2B5EF4-FFF2-40B4-BE49-F238E27FC236}">
                <a16:creationId xmlns:a16="http://schemas.microsoft.com/office/drawing/2014/main" id="{9AE0C8C5-CF61-444C-A9C8-AE90C700D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3141663"/>
            <a:ext cx="431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01" name="AutoShape 13">
            <a:extLst>
              <a:ext uri="{FF2B5EF4-FFF2-40B4-BE49-F238E27FC236}">
                <a16:creationId xmlns:a16="http://schemas.microsoft.com/office/drawing/2014/main" id="{EA0F99FD-3FB2-498F-B80A-EB8D2E474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149725"/>
            <a:ext cx="288925" cy="2016125"/>
          </a:xfrm>
          <a:prstGeom prst="curvedRightArrow">
            <a:avLst>
              <a:gd name="adj1" fmla="val 97822"/>
              <a:gd name="adj2" fmla="val 279121"/>
              <a:gd name="adj3" fmla="val 33333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A12379D7-52C6-4C53-9D0D-F45C1BAA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8569325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D.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单电子辐射跃迁的选择定则 </a:t>
            </a:r>
          </a:p>
          <a:p>
            <a:pPr algn="just" eaLnBrk="0" hangingPunct="0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</a:p>
          <a:p>
            <a:pPr algn="just" eaLnBrk="0" hangingPunct="0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从观察到的碱金属原子的光谱，可以得出这样一个结论，发出辐射或吸收辐射的跃迁只能在下列条件下发生：</a:t>
            </a:r>
          </a:p>
          <a:p>
            <a:pPr algn="just" eaLnBrk="0" hangingPunct="0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</a:p>
          <a:p>
            <a:pPr algn="just" eaLnBrk="0" hangingPunct="0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                              </a:t>
            </a:r>
          </a:p>
          <a:p>
            <a:pPr algn="just" eaLnBrk="0" hangingPunct="0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主量子数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的改变不受限制，可见产生辐射的跃迁是有选择性的。上述选择定则是经验的总结，在量子力学中有理论的推导。</a:t>
            </a:r>
          </a:p>
        </p:txBody>
      </p:sp>
      <p:graphicFrame>
        <p:nvGraphicFramePr>
          <p:cNvPr id="245763" name="Object 3">
            <a:extLst>
              <a:ext uri="{FF2B5EF4-FFF2-40B4-BE49-F238E27FC236}">
                <a16:creationId xmlns:a16="http://schemas.microsoft.com/office/drawing/2014/main" id="{70308750-AAD4-45EC-B84A-3D5C333C4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708275"/>
          <a:ext cx="25923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8" r:id="rId3" imgW="1803400" imgH="381000" progId="Equation.3">
                  <p:embed/>
                </p:oleObj>
              </mc:Choice>
              <mc:Fallback>
                <p:oleObj r:id="rId3" imgW="18034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8275"/>
                        <a:ext cx="2592387" cy="5540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F14241DE-6E34-47FD-89DA-66FF20F4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33375"/>
            <a:ext cx="5113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4.5  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磁场对原子的作用</a:t>
            </a:r>
          </a:p>
        </p:txBody>
      </p:sp>
      <p:sp>
        <p:nvSpPr>
          <p:cNvPr id="247812" name="Rectangle 4">
            <a:extLst>
              <a:ext uri="{FF2B5EF4-FFF2-40B4-BE49-F238E27FC236}">
                <a16:creationId xmlns:a16="http://schemas.microsoft.com/office/drawing/2014/main" id="{3933B267-6F8B-4B1E-B37C-B52E54F6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8413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在前面我们已经给出了（单电子）原子的角动量和磁矩的表示，归纳总结如下：</a:t>
            </a:r>
          </a:p>
        </p:txBody>
      </p:sp>
      <p:graphicFrame>
        <p:nvGraphicFramePr>
          <p:cNvPr id="247813" name="Object 5">
            <a:extLst>
              <a:ext uri="{FF2B5EF4-FFF2-40B4-BE49-F238E27FC236}">
                <a16:creationId xmlns:a16="http://schemas.microsoft.com/office/drawing/2014/main" id="{655AF62A-48CC-4621-8DF3-E239AEA03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133600"/>
          <a:ext cx="7272338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7" name="公式" r:id="rId3" imgW="6387840" imgH="1625400" progId="Equation.3">
                  <p:embed/>
                </p:oleObj>
              </mc:Choice>
              <mc:Fallback>
                <p:oleObj name="公式" r:id="rId3" imgW="6387840" imgH="162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7272338" cy="18764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4" name="Object 6">
            <a:extLst>
              <a:ext uri="{FF2B5EF4-FFF2-40B4-BE49-F238E27FC236}">
                <a16:creationId xmlns:a16="http://schemas.microsoft.com/office/drawing/2014/main" id="{2FED18AB-8D8C-4E14-ACB0-9B744D175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149725"/>
          <a:ext cx="55435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8" name="公式" r:id="rId5" imgW="4609800" imgH="1269720" progId="Equation.3">
                  <p:embed/>
                </p:oleObj>
              </mc:Choice>
              <mc:Fallback>
                <p:oleObj name="公式" r:id="rId5" imgW="4609800" imgH="1269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49725"/>
                        <a:ext cx="5543550" cy="15113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5" name="Object 7">
            <a:extLst>
              <a:ext uri="{FF2B5EF4-FFF2-40B4-BE49-F238E27FC236}">
                <a16:creationId xmlns:a16="http://schemas.microsoft.com/office/drawing/2014/main" id="{AEFE4F02-537B-489D-998F-DFD3549FE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5805488"/>
          <a:ext cx="45354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9" name="Equation" r:id="rId7" imgW="3581280" imgH="622080" progId="Equation.3">
                  <p:embed/>
                </p:oleObj>
              </mc:Choice>
              <mc:Fallback>
                <p:oleObj name="Equation" r:id="rId7" imgW="3581280" imgH="622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5805488"/>
                        <a:ext cx="4535488" cy="792162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6" name="AutoShape 8">
            <a:extLst>
              <a:ext uri="{FF2B5EF4-FFF2-40B4-BE49-F238E27FC236}">
                <a16:creationId xmlns:a16="http://schemas.microsoft.com/office/drawing/2014/main" id="{89CEBE45-AD79-4661-ACFD-DF92CC6A6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221163"/>
            <a:ext cx="2195512" cy="1439862"/>
          </a:xfrm>
          <a:prstGeom prst="cloudCallout">
            <a:avLst>
              <a:gd name="adj1" fmla="val -73356"/>
              <a:gd name="adj2" fmla="val -119019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注意角动量的写法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14300202-44D6-4309-9FEA-461F4D268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96975"/>
            <a:ext cx="673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原子受外磁场作用而旋进所引起的附加能量：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9708C696-2099-4CDD-AA7F-4779E7919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49860" name="Object 4">
            <a:extLst>
              <a:ext uri="{FF2B5EF4-FFF2-40B4-BE49-F238E27FC236}">
                <a16:creationId xmlns:a16="http://schemas.microsoft.com/office/drawing/2014/main" id="{B531A704-0545-41DA-942F-41FCE5F65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700213"/>
          <a:ext cx="691356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6" r:id="rId3" imgW="4533900" imgH="1206500" progId="Equation.3">
                  <p:embed/>
                </p:oleObj>
              </mc:Choice>
              <mc:Fallback>
                <p:oleObj r:id="rId3" imgW="4533900" imgH="1206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6913563" cy="185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2" name="Rectangle 6">
            <a:extLst>
              <a:ext uri="{FF2B5EF4-FFF2-40B4-BE49-F238E27FC236}">
                <a16:creationId xmlns:a16="http://schemas.microsoft.com/office/drawing/2014/main" id="{D99762BD-A577-4AAA-A02A-06A963E7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8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49865" name="Picture 9" descr="222-15">
            <a:extLst>
              <a:ext uri="{FF2B5EF4-FFF2-40B4-BE49-F238E27FC236}">
                <a16:creationId xmlns:a16="http://schemas.microsoft.com/office/drawing/2014/main" id="{1B92F00E-A9B4-4160-A4B6-0EF497C46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946525"/>
            <a:ext cx="4608513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08" name="Object 4">
            <a:extLst>
              <a:ext uri="{FF2B5EF4-FFF2-40B4-BE49-F238E27FC236}">
                <a16:creationId xmlns:a16="http://schemas.microsoft.com/office/drawing/2014/main" id="{3CF70C24-3F0C-4549-A8AA-E1008BAEA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331913" y="1341438"/>
          <a:ext cx="11930063" cy="360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9" name="Document" r:id="rId3" imgW="5413105" imgH="1637104" progId="Word.Document.8">
                  <p:embed/>
                </p:oleObj>
              </mc:Choice>
              <mc:Fallback>
                <p:oleObj name="Document" r:id="rId3" imgW="5413105" imgH="16371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31913" y="1341438"/>
                        <a:ext cx="11930063" cy="360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94F96887-2E08-4506-AE2A-3699AAEB7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6719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4.1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原子中电子轨道运动的磁矩</a:t>
            </a:r>
          </a:p>
        </p:txBody>
      </p:sp>
      <p:sp>
        <p:nvSpPr>
          <p:cNvPr id="208899" name="Text Box 3">
            <a:extLst>
              <a:ext uri="{FF2B5EF4-FFF2-40B4-BE49-F238E27FC236}">
                <a16:creationId xmlns:a16="http://schemas.microsoft.com/office/drawing/2014/main" id="{06B64AFC-9F1A-4AD0-8835-2E769CD5E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63373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电子轨道运动的磁矩角动量空间取向量子化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b="1">
                <a:latin typeface="Arial Unicode MS" pitchFamily="34" charset="-122"/>
                <a:ea typeface="楷体_GB2312" pitchFamily="49" charset="-122"/>
              </a:rPr>
              <a:t> 电子的轨道运动相当于一个闭合电路中的电流，按照经典电磁学，必定有一个磁矩</a:t>
            </a:r>
            <a:r>
              <a:rPr lang="en-US" altLang="zh-CN" b="1" i="1">
                <a:latin typeface="Arial Unicode MS" pitchFamily="34" charset="-122"/>
                <a:ea typeface="楷体_GB2312" pitchFamily="49" charset="-122"/>
              </a:rPr>
              <a:t>μ</a:t>
            </a:r>
            <a:r>
              <a:rPr lang="zh-CN" altLang="en-US" b="1">
                <a:latin typeface="Arial Unicode MS" pitchFamily="34" charset="-122"/>
                <a:ea typeface="楷体_GB2312" pitchFamily="49" charset="-122"/>
              </a:rPr>
              <a:t>等于</a:t>
            </a:r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D2622A9C-FE19-4EA2-A6DC-FF0351C7F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08901" name="Object 5">
            <a:extLst>
              <a:ext uri="{FF2B5EF4-FFF2-40B4-BE49-F238E27FC236}">
                <a16:creationId xmlns:a16="http://schemas.microsoft.com/office/drawing/2014/main" id="{2D462FE5-28F1-4AB3-BE6A-FCC3A22CD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3511550"/>
          <a:ext cx="464185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4" name="公式" r:id="rId3" imgW="2743200" imgH="1193760" progId="Equation.3">
                  <p:embed/>
                </p:oleObj>
              </mc:Choice>
              <mc:Fallback>
                <p:oleObj name="公式" r:id="rId3" imgW="2743200" imgH="1193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511550"/>
                        <a:ext cx="4641850" cy="200660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2" name="Rectangle 6">
            <a:extLst>
              <a:ext uri="{FF2B5EF4-FFF2-40B4-BE49-F238E27FC236}">
                <a16:creationId xmlns:a16="http://schemas.microsoft.com/office/drawing/2014/main" id="{08EA3B77-7787-461E-956A-AC845B72B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8905" name="AutoShape 9">
            <a:extLst>
              <a:ext uri="{FF2B5EF4-FFF2-40B4-BE49-F238E27FC236}">
                <a16:creationId xmlns:a16="http://schemas.microsoft.com/office/drawing/2014/main" id="{BE21F499-D14A-4AB1-82BC-8A90A018E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805488"/>
            <a:ext cx="1223963" cy="431800"/>
          </a:xfrm>
          <a:prstGeom prst="wedgeRoundRectCallout">
            <a:avLst>
              <a:gd name="adj1" fmla="val 64917"/>
              <a:gd name="adj2" fmla="val -167278"/>
              <a:gd name="adj3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ea typeface="楷体_GB2312" pitchFamily="49" charset="-122"/>
              </a:rPr>
              <a:t>旋磁比</a:t>
            </a:r>
          </a:p>
        </p:txBody>
      </p:sp>
      <p:grpSp>
        <p:nvGrpSpPr>
          <p:cNvPr id="208907" name="Group 11">
            <a:extLst>
              <a:ext uri="{FF2B5EF4-FFF2-40B4-BE49-F238E27FC236}">
                <a16:creationId xmlns:a16="http://schemas.microsoft.com/office/drawing/2014/main" id="{06D03D49-CBD7-47EF-995F-7EC1AE6095CF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2730500"/>
            <a:ext cx="1905000" cy="3403600"/>
            <a:chOff x="3168" y="1840"/>
            <a:chExt cx="1200" cy="2144"/>
          </a:xfrm>
        </p:grpSpPr>
        <p:sp>
          <p:nvSpPr>
            <p:cNvPr id="208908" name="Oval 12">
              <a:extLst>
                <a:ext uri="{FF2B5EF4-FFF2-40B4-BE49-F238E27FC236}">
                  <a16:creationId xmlns:a16="http://schemas.microsoft.com/office/drawing/2014/main" id="{387133FB-17E5-4B69-A505-5A4F80A4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1104" cy="5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09" name="Line 13">
              <a:extLst>
                <a:ext uri="{FF2B5EF4-FFF2-40B4-BE49-F238E27FC236}">
                  <a16:creationId xmlns:a16="http://schemas.microsoft.com/office/drawing/2014/main" id="{C3C0D2C8-2559-4B0F-84BB-9C69AD4BA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400"/>
              <a:ext cx="0" cy="768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10" name="Line 14">
              <a:extLst>
                <a:ext uri="{FF2B5EF4-FFF2-40B4-BE49-F238E27FC236}">
                  <a16:creationId xmlns:a16="http://schemas.microsoft.com/office/drawing/2014/main" id="{4F24F134-CA23-42BF-B363-9A92080F2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928"/>
              <a:ext cx="384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11" name="Text Box 15">
              <a:extLst>
                <a:ext uri="{FF2B5EF4-FFF2-40B4-BE49-F238E27FC236}">
                  <a16:creationId xmlns:a16="http://schemas.microsoft.com/office/drawing/2014/main" id="{16DBBB92-8912-41D5-BDC7-B25BEC067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922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08912" name="Line 16">
              <a:extLst>
                <a:ext uri="{FF2B5EF4-FFF2-40B4-BE49-F238E27FC236}">
                  <a16:creationId xmlns:a16="http://schemas.microsoft.com/office/drawing/2014/main" id="{0FC73B7B-7020-4153-9A03-29174161E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0" cy="57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13" name="Line 17">
              <a:extLst>
                <a:ext uri="{FF2B5EF4-FFF2-40B4-BE49-F238E27FC236}">
                  <a16:creationId xmlns:a16="http://schemas.microsoft.com/office/drawing/2014/main" id="{CF211CD3-207B-43A1-A260-A2A82205D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168"/>
              <a:ext cx="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14" name="Line 18">
              <a:extLst>
                <a:ext uri="{FF2B5EF4-FFF2-40B4-BE49-F238E27FC236}">
                  <a16:creationId xmlns:a16="http://schemas.microsoft.com/office/drawing/2014/main" id="{D202E751-55F8-46B8-8BC3-03BEB86F7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4" y="297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15" name="Line 19">
              <a:extLst>
                <a:ext uri="{FF2B5EF4-FFF2-40B4-BE49-F238E27FC236}">
                  <a16:creationId xmlns:a16="http://schemas.microsoft.com/office/drawing/2014/main" id="{0B8A8F7A-9F10-4055-B3FD-6AD09CC7F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2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16" name="Text Box 20">
              <a:extLst>
                <a:ext uri="{FF2B5EF4-FFF2-40B4-BE49-F238E27FC236}">
                  <a16:creationId xmlns:a16="http://schemas.microsoft.com/office/drawing/2014/main" id="{B1295192-53DB-420B-95BC-D063C71AE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75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08917" name="Text Box 21">
              <a:extLst>
                <a:ext uri="{FF2B5EF4-FFF2-40B4-BE49-F238E27FC236}">
                  <a16:creationId xmlns:a16="http://schemas.microsoft.com/office/drawing/2014/main" id="{E5582410-D146-4DF2-9D51-A4E592FDE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216"/>
              <a:ext cx="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08918" name="Line 22">
              <a:extLst>
                <a:ext uri="{FF2B5EF4-FFF2-40B4-BE49-F238E27FC236}">
                  <a16:creationId xmlns:a16="http://schemas.microsoft.com/office/drawing/2014/main" id="{1D63B13E-2AA5-4A39-AB3E-99EFE1E85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920"/>
              <a:ext cx="0" cy="528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19" name="Text Box 23">
              <a:extLst>
                <a:ext uri="{FF2B5EF4-FFF2-40B4-BE49-F238E27FC236}">
                  <a16:creationId xmlns:a16="http://schemas.microsoft.com/office/drawing/2014/main" id="{99712AD4-D31E-4460-8A11-935758316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84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endParaRPr lang="en-US" altLang="zh-CN" sz="2800" b="1" i="1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08920" name="Text Box 24">
              <a:extLst>
                <a:ext uri="{FF2B5EF4-FFF2-40B4-BE49-F238E27FC236}">
                  <a16:creationId xmlns:a16="http://schemas.microsoft.com/office/drawing/2014/main" id="{E1A60BF1-185D-4B69-B9BA-59CF37B41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" y="2306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8921" name="Object 25">
              <a:extLst>
                <a:ext uri="{FF2B5EF4-FFF2-40B4-BE49-F238E27FC236}">
                  <a16:creationId xmlns:a16="http://schemas.microsoft.com/office/drawing/2014/main" id="{811FC5E0-22AB-4993-A00A-2912C2E783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8" y="3753"/>
            <a:ext cx="18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25" name="Equation" r:id="rId5" imgW="126720" imgH="152280" progId="Equation.3">
                    <p:embed/>
                  </p:oleObj>
                </mc:Choice>
                <mc:Fallback>
                  <p:oleObj name="Equation" r:id="rId5" imgW="126720" imgH="1522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3753"/>
                          <a:ext cx="18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8922" name="Object 26">
            <a:extLst>
              <a:ext uri="{FF2B5EF4-FFF2-40B4-BE49-F238E27FC236}">
                <a16:creationId xmlns:a16="http://schemas.microsoft.com/office/drawing/2014/main" id="{BA24D7D2-7B5A-45FA-BEAF-3F38F330644F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7380288" y="3357563"/>
          <a:ext cx="43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6" name="公式" r:id="rId7" imgW="228600" imgH="368280" progId="Equation.3">
                  <p:embed/>
                </p:oleObj>
              </mc:Choice>
              <mc:Fallback>
                <p:oleObj name="公式" r:id="rId7" imgW="2286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357563"/>
                        <a:ext cx="431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DF1A73BB-7508-4880-B95E-596CCE5B9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33375"/>
            <a:ext cx="3508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4.6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zh-CN" altLang="en-US" sz="3600" b="1">
                <a:solidFill>
                  <a:schemeClr val="hlink"/>
                </a:solidFill>
                <a:latin typeface="Arial Unicode MS" pitchFamily="34" charset="-122"/>
                <a:ea typeface="楷体_GB2312" pitchFamily="49" charset="-122"/>
              </a:rPr>
              <a:t>塞曼效应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0AB1A960-A3F6-424D-8A11-15FA18E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96975"/>
            <a:ext cx="8101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A.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　 塞曼效应的观察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53956" name="Rectangle 4">
            <a:extLst>
              <a:ext uri="{FF2B5EF4-FFF2-40B4-BE49-F238E27FC236}">
                <a16:creationId xmlns:a16="http://schemas.microsoft.com/office/drawing/2014/main" id="{69A8ECD7-2851-49F5-B42F-AC35042AF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4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53962" name="Picture 10">
            <a:extLst>
              <a:ext uri="{FF2B5EF4-FFF2-40B4-BE49-F238E27FC236}">
                <a16:creationId xmlns:a16="http://schemas.microsoft.com/office/drawing/2014/main" id="{9C97D877-0A9A-4AE6-8BC1-C73B9E23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00213"/>
            <a:ext cx="5903912" cy="511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900" name="Picture 4" descr="222-16">
            <a:extLst>
              <a:ext uri="{FF2B5EF4-FFF2-40B4-BE49-F238E27FC236}">
                <a16:creationId xmlns:a16="http://schemas.microsoft.com/office/drawing/2014/main" id="{236F1F32-220C-4570-A1F2-2E21B542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28775"/>
            <a:ext cx="3348037" cy="2433638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901" name="Picture 5" descr="222-17">
            <a:extLst>
              <a:ext uri="{FF2B5EF4-FFF2-40B4-BE49-F238E27FC236}">
                <a16:creationId xmlns:a16="http://schemas.microsoft.com/office/drawing/2014/main" id="{B605C181-6D7B-46D6-B4DE-10C985CF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581525"/>
            <a:ext cx="5400675" cy="1912938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6902" name="Rectangle 6">
            <a:extLst>
              <a:ext uri="{FF2B5EF4-FFF2-40B4-BE49-F238E27FC236}">
                <a16:creationId xmlns:a16="http://schemas.microsoft.com/office/drawing/2014/main" id="{F5E18A07-7A9F-48E4-947A-B62F7CB37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76700"/>
            <a:ext cx="666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②钠的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5895.93Å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5889.96Å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黄色谱线的塞曼效应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36903" name="Rectangle 7">
            <a:extLst>
              <a:ext uri="{FF2B5EF4-FFF2-40B4-BE49-F238E27FC236}">
                <a16:creationId xmlns:a16="http://schemas.microsoft.com/office/drawing/2014/main" id="{ABCA3EC5-0806-4699-939B-B6CCE0C7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522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① 镉的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6438.47Å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红色谱线的塞曼效应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A7CF5FAB-C5BE-4A25-9CE6-FC5A8A72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8281987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      B. 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正常塞曼效应</a:t>
            </a:r>
          </a:p>
          <a:p>
            <a:pPr algn="just"/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让我们考虑一个原子的两个能级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）之间的光谱跃迁，在无外磁场时，这个跃迁的能量为：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57028" name="Object 4">
            <a:extLst>
              <a:ext uri="{FF2B5EF4-FFF2-40B4-BE49-F238E27FC236}">
                <a16:creationId xmlns:a16="http://schemas.microsoft.com/office/drawing/2014/main" id="{498FC857-9698-421D-902F-3ECF014F5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852738"/>
          <a:ext cx="17287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2" r:id="rId3" imgW="799753" imgH="215806" progId="Equation.3">
                  <p:embed/>
                </p:oleObj>
              </mc:Choice>
              <mc:Fallback>
                <p:oleObj r:id="rId3" imgW="799753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52738"/>
                        <a:ext cx="1728787" cy="4746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9" name="Rectangle 5">
            <a:extLst>
              <a:ext uri="{FF2B5EF4-FFF2-40B4-BE49-F238E27FC236}">
                <a16:creationId xmlns:a16="http://schemas.microsoft.com/office/drawing/2014/main" id="{0C938538-4DCF-4348-B9D3-A1C51ADB8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57563"/>
            <a:ext cx="5795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在外加磁场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时，两能级的能量分别为：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57030" name="Rectangle 6">
            <a:extLst>
              <a:ext uri="{FF2B5EF4-FFF2-40B4-BE49-F238E27FC236}">
                <a16:creationId xmlns:a16="http://schemas.microsoft.com/office/drawing/2014/main" id="{5FF70D39-FC70-440F-B134-CF8EFDFBA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57031" name="Object 7">
            <a:extLst>
              <a:ext uri="{FF2B5EF4-FFF2-40B4-BE49-F238E27FC236}">
                <a16:creationId xmlns:a16="http://schemas.microsoft.com/office/drawing/2014/main" id="{80221626-F2CE-4DF7-85FC-78083C528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789363"/>
          <a:ext cx="274796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3" name="公式" r:id="rId5" imgW="1333440" imgH="482400" progId="Equation.3">
                  <p:embed/>
                </p:oleObj>
              </mc:Choice>
              <mc:Fallback>
                <p:oleObj name="公式" r:id="rId5" imgW="13334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89363"/>
                        <a:ext cx="2747963" cy="9985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2" name="Rectangle 8">
            <a:extLst>
              <a:ext uri="{FF2B5EF4-FFF2-40B4-BE49-F238E27FC236}">
                <a16:creationId xmlns:a16="http://schemas.microsoft.com/office/drawing/2014/main" id="{3457FC2B-812D-4965-8E49-DB65955C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68863"/>
            <a:ext cx="8424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每一能级分裂为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 baseline="-3000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个（即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个）能级。但观察到的是其差值，即</a:t>
            </a:r>
          </a:p>
        </p:txBody>
      </p:sp>
      <p:graphicFrame>
        <p:nvGraphicFramePr>
          <p:cNvPr id="257034" name="Object 10">
            <a:extLst>
              <a:ext uri="{FF2B5EF4-FFF2-40B4-BE49-F238E27FC236}">
                <a16:creationId xmlns:a16="http://schemas.microsoft.com/office/drawing/2014/main" id="{A452DBD6-7E67-4F0A-85A4-F6DB1488E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589588"/>
          <a:ext cx="53768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4" name="Equation" r:id="rId7" imgW="2882880" imgH="507960" progId="Equation.3">
                  <p:embed/>
                </p:oleObj>
              </mc:Choice>
              <mc:Fallback>
                <p:oleObj name="Equation" r:id="rId7" imgW="288288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589588"/>
                        <a:ext cx="5376862" cy="9588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5" name="Line 11">
            <a:extLst>
              <a:ext uri="{FF2B5EF4-FFF2-40B4-BE49-F238E27FC236}">
                <a16:creationId xmlns:a16="http://schemas.microsoft.com/office/drawing/2014/main" id="{C9C7935A-A42D-4B1C-A384-CDD149539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3068638"/>
            <a:ext cx="1368425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6" name="Line 12">
            <a:extLst>
              <a:ext uri="{FF2B5EF4-FFF2-40B4-BE49-F238E27FC236}">
                <a16:creationId xmlns:a16="http://schemas.microsoft.com/office/drawing/2014/main" id="{5A523B8B-5A84-4253-BB0F-0DCA5BF93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3933825"/>
            <a:ext cx="1368425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7" name="Line 13">
            <a:extLst>
              <a:ext uri="{FF2B5EF4-FFF2-40B4-BE49-F238E27FC236}">
                <a16:creationId xmlns:a16="http://schemas.microsoft.com/office/drawing/2014/main" id="{A5FD8EDA-5C41-4411-8351-EBC527D93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068638"/>
            <a:ext cx="0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8" name="Rectangle 14">
            <a:extLst>
              <a:ext uri="{FF2B5EF4-FFF2-40B4-BE49-F238E27FC236}">
                <a16:creationId xmlns:a16="http://schemas.microsoft.com/office/drawing/2014/main" id="{C602C994-829C-45C5-9686-6C2CC5B98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90988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2</a:t>
            </a:r>
            <a:endParaRPr lang="zh-CN" altLang="en-US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257039" name="Rectangle 15">
            <a:extLst>
              <a:ext uri="{FF2B5EF4-FFF2-40B4-BE49-F238E27FC236}">
                <a16:creationId xmlns:a16="http://schemas.microsoft.com/office/drawing/2014/main" id="{3C3AFE6C-60BA-44E3-8602-317604A3B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77348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1</a:t>
            </a:r>
            <a:endParaRPr lang="zh-CN" altLang="en-US" sz="2000" b="1" i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57040" name="Object 16">
            <a:extLst>
              <a:ext uri="{FF2B5EF4-FFF2-40B4-BE49-F238E27FC236}">
                <a16:creationId xmlns:a16="http://schemas.microsoft.com/office/drawing/2014/main" id="{455A5246-E88A-4858-AA11-9A578CA72177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732588" y="3284538"/>
          <a:ext cx="4302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5" name="公式" r:id="rId9" imgW="190440" imgH="177480" progId="Equation.3">
                  <p:embed/>
                </p:oleObj>
              </mc:Choice>
              <mc:Fallback>
                <p:oleObj name="公式" r:id="rId9" imgW="19044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284538"/>
                        <a:ext cx="430212" cy="4016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9BA6F8D5-4902-4927-B8F8-E8593B57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96975"/>
            <a:ext cx="831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当体系的自旋为零（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）时，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=1 </a:t>
            </a:r>
          </a:p>
        </p:txBody>
      </p:sp>
      <p:sp>
        <p:nvSpPr>
          <p:cNvPr id="258052" name="Rectangle 4">
            <a:extLst>
              <a:ext uri="{FF2B5EF4-FFF2-40B4-BE49-F238E27FC236}">
                <a16:creationId xmlns:a16="http://schemas.microsoft.com/office/drawing/2014/main" id="{C9796F91-0EAD-4B6C-A344-CE3557DC1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58053" name="Object 5">
            <a:extLst>
              <a:ext uri="{FF2B5EF4-FFF2-40B4-BE49-F238E27FC236}">
                <a16:creationId xmlns:a16="http://schemas.microsoft.com/office/drawing/2014/main" id="{3A2F2ADD-8726-49C6-A1D8-C9213D047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773238"/>
          <a:ext cx="32972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1" r:id="rId3" imgW="1701800" imgH="228600" progId="Equation.3">
                  <p:embed/>
                </p:oleObj>
              </mc:Choice>
              <mc:Fallback>
                <p:oleObj r:id="rId3" imgW="1701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73238"/>
                        <a:ext cx="3297237" cy="441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Rectangle 6">
            <a:extLst>
              <a:ext uri="{FF2B5EF4-FFF2-40B4-BE49-F238E27FC236}">
                <a16:creationId xmlns:a16="http://schemas.microsoft.com/office/drawing/2014/main" id="{1142D1FE-47DC-4811-B1C0-ABF2002CE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3495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依照选择规则：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258055" name="Object 7">
            <a:extLst>
              <a:ext uri="{FF2B5EF4-FFF2-40B4-BE49-F238E27FC236}">
                <a16:creationId xmlns:a16="http://schemas.microsoft.com/office/drawing/2014/main" id="{7FEBD317-BCED-4490-9D04-91ECABE60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349500"/>
          <a:ext cx="41767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2" r:id="rId5" imgW="2133600" imgH="241300" progId="Equation.3">
                  <p:embed/>
                </p:oleObj>
              </mc:Choice>
              <mc:Fallback>
                <p:oleObj r:id="rId5" imgW="2133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49500"/>
                        <a:ext cx="4176712" cy="46672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6" name="Rectangle 8">
            <a:extLst>
              <a:ext uri="{FF2B5EF4-FFF2-40B4-BE49-F238E27FC236}">
                <a16:creationId xmlns:a16="http://schemas.microsoft.com/office/drawing/2014/main" id="{454529B2-C5CD-4D66-AEC3-3D53DFDC4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81300"/>
            <a:ext cx="572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hv’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只能有三个数值，即只有三条谱线：</a:t>
            </a:r>
          </a:p>
        </p:txBody>
      </p:sp>
      <p:sp>
        <p:nvSpPr>
          <p:cNvPr id="258058" name="Rectangle 10">
            <a:extLst>
              <a:ext uri="{FF2B5EF4-FFF2-40B4-BE49-F238E27FC236}">
                <a16:creationId xmlns:a16="http://schemas.microsoft.com/office/drawing/2014/main" id="{B266C08D-81A9-4711-A645-B53AE0BA8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58059" name="Object 11">
            <a:extLst>
              <a:ext uri="{FF2B5EF4-FFF2-40B4-BE49-F238E27FC236}">
                <a16:creationId xmlns:a16="http://schemas.microsoft.com/office/drawing/2014/main" id="{14BB0E49-0E03-4406-A4AB-EF4C339DB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3284538"/>
          <a:ext cx="4652963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3" name="公式" r:id="rId7" imgW="2387520" imgH="711000" progId="Equation.3">
                  <p:embed/>
                </p:oleObj>
              </mc:Choice>
              <mc:Fallback>
                <p:oleObj name="公式" r:id="rId7" imgW="2387520" imgH="71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284538"/>
                        <a:ext cx="4652963" cy="13906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60" name="Rectangle 12">
            <a:extLst>
              <a:ext uri="{FF2B5EF4-FFF2-40B4-BE49-F238E27FC236}">
                <a16:creationId xmlns:a16="http://schemas.microsoft.com/office/drawing/2014/main" id="{37752C3E-0E61-47D8-ADC9-79D987AFC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97425"/>
            <a:ext cx="84248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这表明，一条谱线（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hv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）在外磁场作用下一分为三，且彼此间间隔相等；这个结果与实际观察到的某些光谱现象完全符合，因此被人们称之为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正常塞曼效应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302086" r:id="rId2" imgW="7704762" imgH="5255752"/>
        </mc:Choice>
        <mc:Fallback>
          <p:control r:id="rId2" imgW="7704762" imgH="5255752">
            <p:pic>
              <p:nvPicPr>
                <p:cNvPr id="302084" name="ShockwaveFlash1">
                  <a:extLst>
                    <a:ext uri="{FF2B5EF4-FFF2-40B4-BE49-F238E27FC236}">
                      <a16:creationId xmlns:a16="http://schemas.microsoft.com/office/drawing/2014/main" id="{05FDEC59-63E3-4405-8971-D78ECEDE94E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3850" y="260350"/>
                  <a:ext cx="8351838" cy="6192838"/>
                </a:xfrm>
                <a:prstGeom prst="rect">
                  <a:avLst/>
                </a:prstGeom>
                <a:noFill/>
                <a:ln/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6C7BBE08-5ECD-4386-89D9-1F061E11B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349500"/>
            <a:ext cx="5329237" cy="1592263"/>
          </a:xfrm>
          <a:prstGeom prst="rect">
            <a:avLst/>
          </a:prstGeom>
          <a:noFill/>
          <a:ln w="381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3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3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      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圆（</a:t>
            </a:r>
            <a:r>
              <a:rPr lang="el-GR" altLang="zh-CN" sz="3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en-US" altLang="zh-CN" sz="3200" b="1" baseline="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）偏振</a:t>
            </a:r>
          </a:p>
          <a:p>
            <a:pPr algn="just"/>
            <a:r>
              <a:rPr lang="zh-CN" altLang="en-US" sz="3200" b="1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3200" b="1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i="1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en-US" sz="32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       </a:t>
            </a:r>
            <a:r>
              <a:rPr lang="zh-CN" altLang="en-US" sz="32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圆（</a:t>
            </a:r>
            <a:r>
              <a:rPr lang="el-GR" altLang="zh-CN" sz="3200" b="1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en-US" altLang="zh-CN" sz="3200" b="1" baseline="30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sz="32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）偏振</a:t>
            </a:r>
          </a:p>
          <a:p>
            <a:pPr algn="just"/>
            <a:r>
              <a:rPr lang="zh-CN" altLang="en-US" sz="3200" b="1" i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3200" b="1" i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i="1" baseline="-2500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32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=  0          </a:t>
            </a:r>
            <a:r>
              <a:rPr lang="zh-CN" altLang="en-US" sz="32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线（</a:t>
            </a:r>
            <a:r>
              <a:rPr lang="el-GR" altLang="zh-CN" sz="3200" b="1" i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π</a:t>
            </a:r>
            <a:r>
              <a:rPr lang="zh-CN" altLang="en-US" sz="32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）偏振</a:t>
            </a:r>
            <a:endParaRPr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4204" name="Rectangle 12">
            <a:extLst>
              <a:ext uri="{FF2B5EF4-FFF2-40B4-BE49-F238E27FC236}">
                <a16:creationId xmlns:a16="http://schemas.microsoft.com/office/drawing/2014/main" id="{78EE3FFF-3C56-4B70-9B78-0DDD3AB3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57338"/>
            <a:ext cx="8207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     C. 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塞曼谱线的偏振特性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B579FA0E-3F8E-4AE7-92B8-87220EB04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41438"/>
            <a:ext cx="8208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      D. 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反常塞曼效应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0FECE35C-5957-40E5-9005-6C45A427B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60575"/>
            <a:ext cx="8497888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著名的黄色双线是</a:t>
            </a:r>
            <a:r>
              <a:rPr lang="en-US" altLang="zh-CN" sz="3200" b="1" i="1" baseline="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200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1/2,3/2</a:t>
            </a:r>
            <a:r>
              <a:rPr lang="en-US" altLang="en-US" sz="3200" b="1">
                <a:solidFill>
                  <a:schemeClr val="hlink"/>
                </a:solidFill>
              </a:rPr>
              <a:t>→</a:t>
            </a:r>
            <a:r>
              <a:rPr lang="en-US" altLang="zh-CN" sz="3200" b="1" i="1" baseline="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（体系的自旋不为零（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S=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1/2≠0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））之间跃迁的结果，有关的原子态及相应的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因子和数值已在前面算出，分裂谱线相应的能量为</a:t>
            </a:r>
          </a:p>
        </p:txBody>
      </p:sp>
      <p:graphicFrame>
        <p:nvGraphicFramePr>
          <p:cNvPr id="266244" name="Object 4">
            <a:extLst>
              <a:ext uri="{FF2B5EF4-FFF2-40B4-BE49-F238E27FC236}">
                <a16:creationId xmlns:a16="http://schemas.microsoft.com/office/drawing/2014/main" id="{5CB8E17E-D73D-43A4-BDC1-BB7D6AE146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860800"/>
          <a:ext cx="66262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6" r:id="rId3" imgW="1993900" imgH="228600" progId="Equation.3">
                  <p:embed/>
                </p:oleObj>
              </mc:Choice>
              <mc:Fallback>
                <p:oleObj r:id="rId3" imgW="1993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860800"/>
                        <a:ext cx="6626225" cy="7604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5" name="Object 5">
            <a:extLst>
              <a:ext uri="{FF2B5EF4-FFF2-40B4-BE49-F238E27FC236}">
                <a16:creationId xmlns:a16="http://schemas.microsoft.com/office/drawing/2014/main" id="{14E490B9-1B11-490A-A1E5-B8B9C6058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157788"/>
          <a:ext cx="53292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7" r:id="rId5" imgW="1866090" imgH="393529" progId="Equation.3">
                  <p:embed/>
                </p:oleObj>
              </mc:Choice>
              <mc:Fallback>
                <p:oleObj r:id="rId5" imgW="186609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57788"/>
                        <a:ext cx="5329237" cy="1116012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97" name="Rectangle 37">
            <a:extLst>
              <a:ext uri="{FF2B5EF4-FFF2-40B4-BE49-F238E27FC236}">
                <a16:creationId xmlns:a16="http://schemas.microsoft.com/office/drawing/2014/main" id="{03DA2FE3-D497-4B3E-9C25-79DD6D14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62" name="Line 2">
            <a:extLst>
              <a:ext uri="{FF2B5EF4-FFF2-40B4-BE49-F238E27FC236}">
                <a16:creationId xmlns:a16="http://schemas.microsoft.com/office/drawing/2014/main" id="{2824A7F5-B77E-4E19-8459-9ADB4FC47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2362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63" name="Line 3">
            <a:extLst>
              <a:ext uri="{FF2B5EF4-FFF2-40B4-BE49-F238E27FC236}">
                <a16:creationId xmlns:a16="http://schemas.microsoft.com/office/drawing/2014/main" id="{E2D28C9B-9C16-430D-AA72-8207FBC4B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895600"/>
            <a:ext cx="2362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64" name="Line 4">
            <a:extLst>
              <a:ext uri="{FF2B5EF4-FFF2-40B4-BE49-F238E27FC236}">
                <a16:creationId xmlns:a16="http://schemas.microsoft.com/office/drawing/2014/main" id="{B9391CB2-50BF-4703-B3F1-349F86AAA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95800"/>
            <a:ext cx="2362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65" name="Text Box 5">
            <a:extLst>
              <a:ext uri="{FF2B5EF4-FFF2-40B4-BE49-F238E27FC236}">
                <a16:creationId xmlns:a16="http://schemas.microsoft.com/office/drawing/2014/main" id="{472692FD-8CF0-467C-AABA-2FCD9A003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2/3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2566" name="Text Box 6">
            <a:extLst>
              <a:ext uri="{FF2B5EF4-FFF2-40B4-BE49-F238E27FC236}">
                <a16:creationId xmlns:a16="http://schemas.microsoft.com/office/drawing/2014/main" id="{305C5D2D-572F-420A-AA44-5D541E5F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67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2567" name="Text Box 7">
            <a:extLst>
              <a:ext uri="{FF2B5EF4-FFF2-40B4-BE49-F238E27FC236}">
                <a16:creationId xmlns:a16="http://schemas.microsoft.com/office/drawing/2014/main" id="{0AE46BFF-9C28-46F9-A830-344001854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22568" name="Group 8">
            <a:extLst>
              <a:ext uri="{FF2B5EF4-FFF2-40B4-BE49-F238E27FC236}">
                <a16:creationId xmlns:a16="http://schemas.microsoft.com/office/drawing/2014/main" id="{DD4F8E3E-61BE-4DA1-8CD9-76E5F60CCC4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57200"/>
            <a:ext cx="4572000" cy="1371600"/>
            <a:chOff x="1968" y="288"/>
            <a:chExt cx="2880" cy="864"/>
          </a:xfrm>
        </p:grpSpPr>
        <p:sp>
          <p:nvSpPr>
            <p:cNvPr id="322569" name="Line 9">
              <a:extLst>
                <a:ext uri="{FF2B5EF4-FFF2-40B4-BE49-F238E27FC236}">
                  <a16:creationId xmlns:a16="http://schemas.microsoft.com/office/drawing/2014/main" id="{EF2F22E8-97E0-4B6C-93B1-D19CB4978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88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0" name="Line 10">
              <a:extLst>
                <a:ext uri="{FF2B5EF4-FFF2-40B4-BE49-F238E27FC236}">
                  <a16:creationId xmlns:a16="http://schemas.microsoft.com/office/drawing/2014/main" id="{39FCDB9E-88BC-4E2F-A2B3-1555E7829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528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1" name="Line 11">
              <a:extLst>
                <a:ext uri="{FF2B5EF4-FFF2-40B4-BE49-F238E27FC236}">
                  <a16:creationId xmlns:a16="http://schemas.microsoft.com/office/drawing/2014/main" id="{CA1C8D5F-B44E-4685-8BAB-E2371CC79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230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2" name="Line 12">
              <a:extLst>
                <a:ext uri="{FF2B5EF4-FFF2-40B4-BE49-F238E27FC236}">
                  <a16:creationId xmlns:a16="http://schemas.microsoft.com/office/drawing/2014/main" id="{FEC7727B-142B-4CB6-9CBA-F0A8345A8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960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3" name="Line 13">
              <a:extLst>
                <a:ext uri="{FF2B5EF4-FFF2-40B4-BE49-F238E27FC236}">
                  <a16:creationId xmlns:a16="http://schemas.microsoft.com/office/drawing/2014/main" id="{949B3DD0-8C22-46DB-A175-A05E763A3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768"/>
              <a:ext cx="225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4" name="Line 14">
              <a:extLst>
                <a:ext uri="{FF2B5EF4-FFF2-40B4-BE49-F238E27FC236}">
                  <a16:creationId xmlns:a16="http://schemas.microsoft.com/office/drawing/2014/main" id="{74B90D3A-6B7E-4E41-937D-3462F408E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88"/>
              <a:ext cx="576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5" name="Line 15">
              <a:extLst>
                <a:ext uri="{FF2B5EF4-FFF2-40B4-BE49-F238E27FC236}">
                  <a16:creationId xmlns:a16="http://schemas.microsoft.com/office/drawing/2014/main" id="{88108D71-8EE1-4746-9A44-AB1D9160D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528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6" name="Line 16">
              <a:extLst>
                <a:ext uri="{FF2B5EF4-FFF2-40B4-BE49-F238E27FC236}">
                  <a16:creationId xmlns:a16="http://schemas.microsoft.com/office/drawing/2014/main" id="{79D9E507-8D05-4FB6-BB67-084541786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768"/>
              <a:ext cx="57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7" name="Line 17">
              <a:extLst>
                <a:ext uri="{FF2B5EF4-FFF2-40B4-BE49-F238E27FC236}">
                  <a16:creationId xmlns:a16="http://schemas.microsoft.com/office/drawing/2014/main" id="{511F31C6-2029-4FD6-B998-62D11805D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768"/>
              <a:ext cx="576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8" name="Line 18">
              <a:extLst>
                <a:ext uri="{FF2B5EF4-FFF2-40B4-BE49-F238E27FC236}">
                  <a16:creationId xmlns:a16="http://schemas.microsoft.com/office/drawing/2014/main" id="{73C590D0-E925-4653-B599-B310A98FE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768"/>
              <a:ext cx="576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2579" name="Group 19">
            <a:extLst>
              <a:ext uri="{FF2B5EF4-FFF2-40B4-BE49-F238E27FC236}">
                <a16:creationId xmlns:a16="http://schemas.microsoft.com/office/drawing/2014/main" id="{C4F56698-2085-4C10-9D73-C1098E11FF4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514600"/>
            <a:ext cx="4495800" cy="762000"/>
            <a:chOff x="1968" y="1584"/>
            <a:chExt cx="2832" cy="480"/>
          </a:xfrm>
        </p:grpSpPr>
        <p:sp>
          <p:nvSpPr>
            <p:cNvPr id="322580" name="Line 20">
              <a:extLst>
                <a:ext uri="{FF2B5EF4-FFF2-40B4-BE49-F238E27FC236}">
                  <a16:creationId xmlns:a16="http://schemas.microsoft.com/office/drawing/2014/main" id="{B4776954-92D3-4144-A974-C4A4059B2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584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1" name="Line 21">
              <a:extLst>
                <a:ext uri="{FF2B5EF4-FFF2-40B4-BE49-F238E27FC236}">
                  <a16:creationId xmlns:a16="http://schemas.microsoft.com/office/drawing/2014/main" id="{A2BA0723-6796-42BC-AAD1-1545C27FD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824"/>
              <a:ext cx="225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2" name="Line 22">
              <a:extLst>
                <a:ext uri="{FF2B5EF4-FFF2-40B4-BE49-F238E27FC236}">
                  <a16:creationId xmlns:a16="http://schemas.microsoft.com/office/drawing/2014/main" id="{FD55FFC3-6454-4F14-9AF9-D6790A04C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64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3" name="Line 23">
              <a:extLst>
                <a:ext uri="{FF2B5EF4-FFF2-40B4-BE49-F238E27FC236}">
                  <a16:creationId xmlns:a16="http://schemas.microsoft.com/office/drawing/2014/main" id="{62CAC2F4-5F9D-4960-AA3A-8BCCD2F7B2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584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4" name="Line 24">
              <a:extLst>
                <a:ext uri="{FF2B5EF4-FFF2-40B4-BE49-F238E27FC236}">
                  <a16:creationId xmlns:a16="http://schemas.microsoft.com/office/drawing/2014/main" id="{EC176B75-32D7-4589-9A6F-0386DC7FC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24"/>
              <a:ext cx="57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5" name="Line 25">
              <a:extLst>
                <a:ext uri="{FF2B5EF4-FFF2-40B4-BE49-F238E27FC236}">
                  <a16:creationId xmlns:a16="http://schemas.microsoft.com/office/drawing/2014/main" id="{4E6C379A-E667-483F-864E-6C63AC7A1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24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2586" name="Group 26">
            <a:extLst>
              <a:ext uri="{FF2B5EF4-FFF2-40B4-BE49-F238E27FC236}">
                <a16:creationId xmlns:a16="http://schemas.microsoft.com/office/drawing/2014/main" id="{892143AF-854B-418A-9360-028B8788AD7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114800"/>
            <a:ext cx="4572000" cy="762000"/>
            <a:chOff x="1968" y="2592"/>
            <a:chExt cx="2880" cy="480"/>
          </a:xfrm>
        </p:grpSpPr>
        <p:sp>
          <p:nvSpPr>
            <p:cNvPr id="322587" name="Line 27">
              <a:extLst>
                <a:ext uri="{FF2B5EF4-FFF2-40B4-BE49-F238E27FC236}">
                  <a16:creationId xmlns:a16="http://schemas.microsoft.com/office/drawing/2014/main" id="{6449C34E-C04D-4458-99D5-2F0B8A8EE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832"/>
              <a:ext cx="230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8" name="Line 28">
              <a:extLst>
                <a:ext uri="{FF2B5EF4-FFF2-40B4-BE49-F238E27FC236}">
                  <a16:creationId xmlns:a16="http://schemas.microsoft.com/office/drawing/2014/main" id="{9C2FA2A4-062F-48D2-B98A-33346B3FF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2"/>
              <a:ext cx="230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9" name="Line 29">
              <a:extLst>
                <a:ext uri="{FF2B5EF4-FFF2-40B4-BE49-F238E27FC236}">
                  <a16:creationId xmlns:a16="http://schemas.microsoft.com/office/drawing/2014/main" id="{0DF0F151-C9A2-48AB-9B03-99A684643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92"/>
              <a:ext cx="230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0" name="Line 30">
              <a:extLst>
                <a:ext uri="{FF2B5EF4-FFF2-40B4-BE49-F238E27FC236}">
                  <a16:creationId xmlns:a16="http://schemas.microsoft.com/office/drawing/2014/main" id="{826A256E-21CF-4B14-AAB4-EAC9B7E25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592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1" name="Line 31">
              <a:extLst>
                <a:ext uri="{FF2B5EF4-FFF2-40B4-BE49-F238E27FC236}">
                  <a16:creationId xmlns:a16="http://schemas.microsoft.com/office/drawing/2014/main" id="{7F5E74DA-7042-4511-9724-8694CBE5B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32"/>
              <a:ext cx="62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2" name="Line 32">
              <a:extLst>
                <a:ext uri="{FF2B5EF4-FFF2-40B4-BE49-F238E27FC236}">
                  <a16:creationId xmlns:a16="http://schemas.microsoft.com/office/drawing/2014/main" id="{9C54C1DD-AB24-4846-878C-0EBF94B0A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32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2593" name="Text Box 33">
            <a:extLst>
              <a:ext uri="{FF2B5EF4-FFF2-40B4-BE49-F238E27FC236}">
                <a16:creationId xmlns:a16="http://schemas.microsoft.com/office/drawing/2014/main" id="{C4D7EFB2-2168-4A67-B712-6B3E8890C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248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能级分裂</a:t>
            </a:r>
            <a:endParaRPr kumimoji="0"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2594" name="Text Box 34">
            <a:extLst>
              <a:ext uri="{FF2B5EF4-FFF2-40B4-BE49-F238E27FC236}">
                <a16:creationId xmlns:a16="http://schemas.microsoft.com/office/drawing/2014/main" id="{2401FA61-7984-44BB-853E-05B7C28BA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无磁场</a:t>
            </a:r>
          </a:p>
        </p:txBody>
      </p:sp>
      <p:sp>
        <p:nvSpPr>
          <p:cNvPr id="322595" name="Text Box 35">
            <a:extLst>
              <a:ext uri="{FF2B5EF4-FFF2-40B4-BE49-F238E27FC236}">
                <a16:creationId xmlns:a16="http://schemas.microsoft.com/office/drawing/2014/main" id="{E4FD11E0-58C2-48D3-9867-EF13D8A21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有磁场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5" grpId="0" autoUpdateAnimBg="0"/>
      <p:bldP spid="322566" grpId="0" autoUpdateAnimBg="0"/>
      <p:bldP spid="322567" grpId="0" autoUpdateAnimBg="0"/>
      <p:bldP spid="322593" grpId="0" autoUpdateAnimBg="0"/>
      <p:bldP spid="322594" grpId="0" autoUpdateAnimBg="0"/>
      <p:bldP spid="3225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44" name="Rectangle 36">
            <a:extLst>
              <a:ext uri="{FF2B5EF4-FFF2-40B4-BE49-F238E27FC236}">
                <a16:creationId xmlns:a16="http://schemas.microsoft.com/office/drawing/2014/main" id="{DE12C198-DF74-49C2-AC27-4F3482C6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0" name="Line 2">
            <a:extLst>
              <a:ext uri="{FF2B5EF4-FFF2-40B4-BE49-F238E27FC236}">
                <a16:creationId xmlns:a16="http://schemas.microsoft.com/office/drawing/2014/main" id="{A722BA8E-C86F-4EFF-B8B2-AE37475D3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2362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1" name="Line 3">
            <a:extLst>
              <a:ext uri="{FF2B5EF4-FFF2-40B4-BE49-F238E27FC236}">
                <a16:creationId xmlns:a16="http://schemas.microsoft.com/office/drawing/2014/main" id="{4428B661-A5A2-4ECA-80DB-5C1A175E8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895600"/>
            <a:ext cx="2362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2" name="Line 4">
            <a:extLst>
              <a:ext uri="{FF2B5EF4-FFF2-40B4-BE49-F238E27FC236}">
                <a16:creationId xmlns:a16="http://schemas.microsoft.com/office/drawing/2014/main" id="{E8666071-6B14-4EEB-8C21-AE5700656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95800"/>
            <a:ext cx="2362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3" name="Line 5">
            <a:extLst>
              <a:ext uri="{FF2B5EF4-FFF2-40B4-BE49-F238E27FC236}">
                <a16:creationId xmlns:a16="http://schemas.microsoft.com/office/drawing/2014/main" id="{B5FF064B-B8D2-4051-8D64-356E9C409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57200"/>
            <a:ext cx="35814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4" name="Line 6">
            <a:extLst>
              <a:ext uri="{FF2B5EF4-FFF2-40B4-BE49-F238E27FC236}">
                <a16:creationId xmlns:a16="http://schemas.microsoft.com/office/drawing/2014/main" id="{3C4AD506-8976-4047-9921-4DDC247CF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838200"/>
            <a:ext cx="35814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5" name="Line 7">
            <a:extLst>
              <a:ext uri="{FF2B5EF4-FFF2-40B4-BE49-F238E27FC236}">
                <a16:creationId xmlns:a16="http://schemas.microsoft.com/office/drawing/2014/main" id="{9122BA08-0D0B-4AB2-A82F-67A08F6FD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828800"/>
            <a:ext cx="3657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6" name="Line 8">
            <a:extLst>
              <a:ext uri="{FF2B5EF4-FFF2-40B4-BE49-F238E27FC236}">
                <a16:creationId xmlns:a16="http://schemas.microsoft.com/office/drawing/2014/main" id="{3C53E04B-89F6-435C-BAC6-7D39619E9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514600"/>
            <a:ext cx="35814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7" name="Line 9">
            <a:extLst>
              <a:ext uri="{FF2B5EF4-FFF2-40B4-BE49-F238E27FC236}">
                <a16:creationId xmlns:a16="http://schemas.microsoft.com/office/drawing/2014/main" id="{AF43A876-A136-49A2-BF7A-36E126F7F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95600"/>
            <a:ext cx="3581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8" name="Line 10">
            <a:extLst>
              <a:ext uri="{FF2B5EF4-FFF2-40B4-BE49-F238E27FC236}">
                <a16:creationId xmlns:a16="http://schemas.microsoft.com/office/drawing/2014/main" id="{2F8E1F0A-1A63-445D-A0BC-15D8860A2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276600"/>
            <a:ext cx="35814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9" name="Line 11">
            <a:extLst>
              <a:ext uri="{FF2B5EF4-FFF2-40B4-BE49-F238E27FC236}">
                <a16:creationId xmlns:a16="http://schemas.microsoft.com/office/drawing/2014/main" id="{9BB5E6B9-DC7B-43FC-9260-B92D19EDF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95800"/>
            <a:ext cx="3657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0" name="Line 12">
            <a:extLst>
              <a:ext uri="{FF2B5EF4-FFF2-40B4-BE49-F238E27FC236}">
                <a16:creationId xmlns:a16="http://schemas.microsoft.com/office/drawing/2014/main" id="{27C40DA9-8915-4F2F-A007-7582312D2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657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1" name="Line 13">
            <a:extLst>
              <a:ext uri="{FF2B5EF4-FFF2-40B4-BE49-F238E27FC236}">
                <a16:creationId xmlns:a16="http://schemas.microsoft.com/office/drawing/2014/main" id="{D9D566A9-AE85-4A74-AD82-5748BD8C1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524000"/>
            <a:ext cx="35814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2" name="Line 14">
            <a:extLst>
              <a:ext uri="{FF2B5EF4-FFF2-40B4-BE49-F238E27FC236}">
                <a16:creationId xmlns:a16="http://schemas.microsoft.com/office/drawing/2014/main" id="{28260C1D-BCCF-4ED6-B59F-48E041CC9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219200"/>
            <a:ext cx="3581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3" name="Line 15">
            <a:extLst>
              <a:ext uri="{FF2B5EF4-FFF2-40B4-BE49-F238E27FC236}">
                <a16:creationId xmlns:a16="http://schemas.microsoft.com/office/drawing/2014/main" id="{90B14630-C8C0-49EF-98C7-8D26E3333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114800"/>
            <a:ext cx="3657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4" name="Text Box 16">
            <a:extLst>
              <a:ext uri="{FF2B5EF4-FFF2-40B4-BE49-F238E27FC236}">
                <a16:creationId xmlns:a16="http://schemas.microsoft.com/office/drawing/2014/main" id="{83290F56-A3FF-4C0D-A4E5-D2C6C853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2/3</a:t>
            </a:r>
            <a:endParaRPr kumimoji="0"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4625" name="Text Box 17">
            <a:extLst>
              <a:ext uri="{FF2B5EF4-FFF2-40B4-BE49-F238E27FC236}">
                <a16:creationId xmlns:a16="http://schemas.microsoft.com/office/drawing/2014/main" id="{CE4B0347-DB0E-4B6D-9819-21B4B5380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67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kumimoji="0"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4626" name="Text Box 18">
            <a:extLst>
              <a:ext uri="{FF2B5EF4-FFF2-40B4-BE49-F238E27FC236}">
                <a16:creationId xmlns:a16="http://schemas.microsoft.com/office/drawing/2014/main" id="{DFF1B54A-D180-46E2-86A6-7D7599136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kumimoji="0"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4627" name="Line 19">
            <a:extLst>
              <a:ext uri="{FF2B5EF4-FFF2-40B4-BE49-F238E27FC236}">
                <a16:creationId xmlns:a16="http://schemas.microsoft.com/office/drawing/2014/main" id="{862C5D86-7D75-48F7-9261-26833585C0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57200"/>
            <a:ext cx="914400" cy="762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8" name="Line 20">
            <a:extLst>
              <a:ext uri="{FF2B5EF4-FFF2-40B4-BE49-F238E27FC236}">
                <a16:creationId xmlns:a16="http://schemas.microsoft.com/office/drawing/2014/main" id="{62010DA1-29EE-4B37-BB16-EC0A426105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838200"/>
            <a:ext cx="9144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9" name="Line 21">
            <a:extLst>
              <a:ext uri="{FF2B5EF4-FFF2-40B4-BE49-F238E27FC236}">
                <a16:creationId xmlns:a16="http://schemas.microsoft.com/office/drawing/2014/main" id="{930813CC-3AFA-4859-B7F0-A2E77FC0F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219200"/>
            <a:ext cx="914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0" name="Line 22">
            <a:extLst>
              <a:ext uri="{FF2B5EF4-FFF2-40B4-BE49-F238E27FC236}">
                <a16:creationId xmlns:a16="http://schemas.microsoft.com/office/drawing/2014/main" id="{2858B462-F1CD-46EB-B36B-0D39630E9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219200"/>
            <a:ext cx="9144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1" name="Line 23">
            <a:extLst>
              <a:ext uri="{FF2B5EF4-FFF2-40B4-BE49-F238E27FC236}">
                <a16:creationId xmlns:a16="http://schemas.microsoft.com/office/drawing/2014/main" id="{2F5B4741-59D4-4ED6-BD80-548DE8E2F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219200"/>
            <a:ext cx="9144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2" name="Line 24">
            <a:extLst>
              <a:ext uri="{FF2B5EF4-FFF2-40B4-BE49-F238E27FC236}">
                <a16:creationId xmlns:a16="http://schemas.microsoft.com/office/drawing/2014/main" id="{AC517862-E6A2-4CC4-AF64-19FEF0C0CB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514600"/>
            <a:ext cx="9144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3" name="Line 25">
            <a:extLst>
              <a:ext uri="{FF2B5EF4-FFF2-40B4-BE49-F238E27FC236}">
                <a16:creationId xmlns:a16="http://schemas.microsoft.com/office/drawing/2014/main" id="{E4576EFC-3EB3-461F-8F2E-674A1066A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95600"/>
            <a:ext cx="914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4" name="Line 26">
            <a:extLst>
              <a:ext uri="{FF2B5EF4-FFF2-40B4-BE49-F238E27FC236}">
                <a16:creationId xmlns:a16="http://schemas.microsoft.com/office/drawing/2014/main" id="{934CB791-16E3-482E-92C9-FCE20778B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95600"/>
            <a:ext cx="9144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5" name="Line 27">
            <a:extLst>
              <a:ext uri="{FF2B5EF4-FFF2-40B4-BE49-F238E27FC236}">
                <a16:creationId xmlns:a16="http://schemas.microsoft.com/office/drawing/2014/main" id="{F9BA24CA-A9E6-448C-AD52-7B862C739A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114800"/>
            <a:ext cx="9144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6" name="Line 28">
            <a:extLst>
              <a:ext uri="{FF2B5EF4-FFF2-40B4-BE49-F238E27FC236}">
                <a16:creationId xmlns:a16="http://schemas.microsoft.com/office/drawing/2014/main" id="{336B8486-9D6F-4E4D-B2F1-91996521F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495800"/>
            <a:ext cx="990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7" name="Line 29">
            <a:extLst>
              <a:ext uri="{FF2B5EF4-FFF2-40B4-BE49-F238E27FC236}">
                <a16:creationId xmlns:a16="http://schemas.microsoft.com/office/drawing/2014/main" id="{4709A38A-B0E9-46AB-8CEC-29D06D4A4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495800"/>
            <a:ext cx="9144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8" name="Text Box 30">
            <a:extLst>
              <a:ext uri="{FF2B5EF4-FFF2-40B4-BE49-F238E27FC236}">
                <a16:creationId xmlns:a16="http://schemas.microsoft.com/office/drawing/2014/main" id="{9F25320A-B88F-4D06-8E5D-0E558FB4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无磁场</a:t>
            </a:r>
          </a:p>
        </p:txBody>
      </p:sp>
      <p:sp>
        <p:nvSpPr>
          <p:cNvPr id="324639" name="Text Box 31">
            <a:extLst>
              <a:ext uri="{FF2B5EF4-FFF2-40B4-BE49-F238E27FC236}">
                <a16:creationId xmlns:a16="http://schemas.microsoft.com/office/drawing/2014/main" id="{E7EF6053-6EE0-46C3-B240-88C3A3493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有磁场</a:t>
            </a:r>
          </a:p>
        </p:txBody>
      </p:sp>
      <p:pic>
        <p:nvPicPr>
          <p:cNvPr id="324640" name="Picture 32" descr="HARVBULL">
            <a:extLst>
              <a:ext uri="{FF2B5EF4-FFF2-40B4-BE49-F238E27FC236}">
                <a16:creationId xmlns:a16="http://schemas.microsoft.com/office/drawing/2014/main" id="{2F007B27-D75A-4317-874C-290D6D70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641" name="Picture 33" descr="HARVBULL">
            <a:extLst>
              <a:ext uri="{FF2B5EF4-FFF2-40B4-BE49-F238E27FC236}">
                <a16:creationId xmlns:a16="http://schemas.microsoft.com/office/drawing/2014/main" id="{DEA311BF-853D-4914-8022-C3BADD8A2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44" name="Rectangle 88">
            <a:extLst>
              <a:ext uri="{FF2B5EF4-FFF2-40B4-BE49-F238E27FC236}">
                <a16:creationId xmlns:a16="http://schemas.microsoft.com/office/drawing/2014/main" id="{073A26F5-21AC-4E46-AD08-201FF47FF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734" name="Text Box 78">
            <a:extLst>
              <a:ext uri="{FF2B5EF4-FFF2-40B4-BE49-F238E27FC236}">
                <a16:creationId xmlns:a16="http://schemas.microsoft.com/office/drawing/2014/main" id="{136DA0E9-63A5-48CC-A0A4-D57C21D1D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                               </a:t>
            </a:r>
          </a:p>
        </p:txBody>
      </p:sp>
      <p:pic>
        <p:nvPicPr>
          <p:cNvPr id="326658" name="Picture 2" descr="HARVBULL">
            <a:extLst>
              <a:ext uri="{FF2B5EF4-FFF2-40B4-BE49-F238E27FC236}">
                <a16:creationId xmlns:a16="http://schemas.microsoft.com/office/drawing/2014/main" id="{5E9FD082-3709-4020-B46E-5988D8F2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659" name="Line 3">
            <a:extLst>
              <a:ext uri="{FF2B5EF4-FFF2-40B4-BE49-F238E27FC236}">
                <a16:creationId xmlns:a16="http://schemas.microsoft.com/office/drawing/2014/main" id="{B212B2FF-AB18-4EFC-9A4D-27B86F983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95600"/>
            <a:ext cx="3581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60" name="Line 4">
            <a:extLst>
              <a:ext uri="{FF2B5EF4-FFF2-40B4-BE49-F238E27FC236}">
                <a16:creationId xmlns:a16="http://schemas.microsoft.com/office/drawing/2014/main" id="{8DD045D4-C742-41F6-AF3A-F4430A527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95800"/>
            <a:ext cx="3657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6661" name="Group 5">
            <a:extLst>
              <a:ext uri="{FF2B5EF4-FFF2-40B4-BE49-F238E27FC236}">
                <a16:creationId xmlns:a16="http://schemas.microsoft.com/office/drawing/2014/main" id="{9BF67F6D-A2B2-4E25-9620-1969782557C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19200"/>
            <a:ext cx="2438400" cy="3276600"/>
            <a:chOff x="480" y="768"/>
            <a:chExt cx="1536" cy="2064"/>
          </a:xfrm>
        </p:grpSpPr>
        <p:sp>
          <p:nvSpPr>
            <p:cNvPr id="326662" name="Line 6">
              <a:extLst>
                <a:ext uri="{FF2B5EF4-FFF2-40B4-BE49-F238E27FC236}">
                  <a16:creationId xmlns:a16="http://schemas.microsoft.com/office/drawing/2014/main" id="{78FA5616-42AB-450D-9E12-4E3D1EEB2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768"/>
              <a:ext cx="148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63" name="Line 7">
              <a:extLst>
                <a:ext uri="{FF2B5EF4-FFF2-40B4-BE49-F238E27FC236}">
                  <a16:creationId xmlns:a16="http://schemas.microsoft.com/office/drawing/2014/main" id="{D53F8442-F2EC-4558-8094-D9E4A7986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824"/>
              <a:ext cx="148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64" name="Line 8">
              <a:extLst>
                <a:ext uri="{FF2B5EF4-FFF2-40B4-BE49-F238E27FC236}">
                  <a16:creationId xmlns:a16="http://schemas.microsoft.com/office/drawing/2014/main" id="{8CB3AFF5-4103-48A1-8708-B0CB3E1B3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148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665" name="Text Box 9">
            <a:extLst>
              <a:ext uri="{FF2B5EF4-FFF2-40B4-BE49-F238E27FC236}">
                <a16:creationId xmlns:a16="http://schemas.microsoft.com/office/drawing/2014/main" id="{F5BB2EBB-6B64-4D9E-9DA6-B851896CC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6666" name="Text Box 10">
            <a:extLst>
              <a:ext uri="{FF2B5EF4-FFF2-40B4-BE49-F238E27FC236}">
                <a16:creationId xmlns:a16="http://schemas.microsoft.com/office/drawing/2014/main" id="{C1CFC735-F81A-4492-B1AE-9C41590F7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67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6667" name="Text Box 11">
            <a:extLst>
              <a:ext uri="{FF2B5EF4-FFF2-40B4-BE49-F238E27FC236}">
                <a16:creationId xmlns:a16="http://schemas.microsoft.com/office/drawing/2014/main" id="{D9659DB5-82E4-49DB-B324-448255E5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6668" name="Line 12">
            <a:extLst>
              <a:ext uri="{FF2B5EF4-FFF2-40B4-BE49-F238E27FC236}">
                <a16:creationId xmlns:a16="http://schemas.microsoft.com/office/drawing/2014/main" id="{CFBB437B-A162-4927-802E-6DE446D74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219200"/>
            <a:ext cx="914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6669" name="Group 13">
            <a:extLst>
              <a:ext uri="{FF2B5EF4-FFF2-40B4-BE49-F238E27FC236}">
                <a16:creationId xmlns:a16="http://schemas.microsoft.com/office/drawing/2014/main" id="{8D48BE75-3507-4320-85EE-876503F4406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57200"/>
            <a:ext cx="4572000" cy="1371600"/>
            <a:chOff x="1968" y="288"/>
            <a:chExt cx="2880" cy="864"/>
          </a:xfrm>
        </p:grpSpPr>
        <p:sp>
          <p:nvSpPr>
            <p:cNvPr id="326670" name="Line 14">
              <a:extLst>
                <a:ext uri="{FF2B5EF4-FFF2-40B4-BE49-F238E27FC236}">
                  <a16:creationId xmlns:a16="http://schemas.microsoft.com/office/drawing/2014/main" id="{A208AB7B-5F3C-47DC-8696-D657E519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88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71" name="Line 15">
              <a:extLst>
                <a:ext uri="{FF2B5EF4-FFF2-40B4-BE49-F238E27FC236}">
                  <a16:creationId xmlns:a16="http://schemas.microsoft.com/office/drawing/2014/main" id="{164861D8-7C77-41B4-A8FA-B48C26BBB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528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72" name="Line 16">
              <a:extLst>
                <a:ext uri="{FF2B5EF4-FFF2-40B4-BE49-F238E27FC236}">
                  <a16:creationId xmlns:a16="http://schemas.microsoft.com/office/drawing/2014/main" id="{186CEAE4-8137-4668-85CC-C458CDB45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230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73" name="Line 17">
              <a:extLst>
                <a:ext uri="{FF2B5EF4-FFF2-40B4-BE49-F238E27FC236}">
                  <a16:creationId xmlns:a16="http://schemas.microsoft.com/office/drawing/2014/main" id="{0862B940-99A9-484D-8E2C-5B6A5AF6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960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74" name="Line 18">
              <a:extLst>
                <a:ext uri="{FF2B5EF4-FFF2-40B4-BE49-F238E27FC236}">
                  <a16:creationId xmlns:a16="http://schemas.microsoft.com/office/drawing/2014/main" id="{B6EBAA84-9489-4E3E-ABA8-F0E54131C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88"/>
              <a:ext cx="576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75" name="Line 19">
              <a:extLst>
                <a:ext uri="{FF2B5EF4-FFF2-40B4-BE49-F238E27FC236}">
                  <a16:creationId xmlns:a16="http://schemas.microsoft.com/office/drawing/2014/main" id="{900470FC-4D61-4D32-B9A6-5B1DA3078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528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76" name="Line 20">
              <a:extLst>
                <a:ext uri="{FF2B5EF4-FFF2-40B4-BE49-F238E27FC236}">
                  <a16:creationId xmlns:a16="http://schemas.microsoft.com/office/drawing/2014/main" id="{F17740A1-7975-4299-A988-2E7FFCAC1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768"/>
              <a:ext cx="576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77" name="Line 21">
              <a:extLst>
                <a:ext uri="{FF2B5EF4-FFF2-40B4-BE49-F238E27FC236}">
                  <a16:creationId xmlns:a16="http://schemas.microsoft.com/office/drawing/2014/main" id="{5F4FC34B-921B-4E12-BFC2-558B96E24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768"/>
              <a:ext cx="576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678" name="Line 22">
            <a:extLst>
              <a:ext uri="{FF2B5EF4-FFF2-40B4-BE49-F238E27FC236}">
                <a16:creationId xmlns:a16="http://schemas.microsoft.com/office/drawing/2014/main" id="{D2EF75E8-ABC5-4255-A737-F472E4510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95600"/>
            <a:ext cx="914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79" name="Line 23">
            <a:extLst>
              <a:ext uri="{FF2B5EF4-FFF2-40B4-BE49-F238E27FC236}">
                <a16:creationId xmlns:a16="http://schemas.microsoft.com/office/drawing/2014/main" id="{A48A7F36-BEBB-425B-85D4-09564744D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495800"/>
            <a:ext cx="990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6680" name="Group 24">
            <a:extLst>
              <a:ext uri="{FF2B5EF4-FFF2-40B4-BE49-F238E27FC236}">
                <a16:creationId xmlns:a16="http://schemas.microsoft.com/office/drawing/2014/main" id="{58EB24AE-C1BA-4EEE-BA04-D3E18279A39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114800"/>
            <a:ext cx="4572000" cy="762000"/>
            <a:chOff x="1968" y="2592"/>
            <a:chExt cx="2880" cy="480"/>
          </a:xfrm>
        </p:grpSpPr>
        <p:grpSp>
          <p:nvGrpSpPr>
            <p:cNvPr id="326681" name="Group 25">
              <a:extLst>
                <a:ext uri="{FF2B5EF4-FFF2-40B4-BE49-F238E27FC236}">
                  <a16:creationId xmlns:a16="http://schemas.microsoft.com/office/drawing/2014/main" id="{118A16D7-4B9B-4055-BA21-51579F0A0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592"/>
              <a:ext cx="2304" cy="480"/>
              <a:chOff x="2544" y="2592"/>
              <a:chExt cx="2304" cy="480"/>
            </a:xfrm>
          </p:grpSpPr>
          <p:sp>
            <p:nvSpPr>
              <p:cNvPr id="326682" name="Line 26">
                <a:extLst>
                  <a:ext uri="{FF2B5EF4-FFF2-40B4-BE49-F238E27FC236}">
                    <a16:creationId xmlns:a16="http://schemas.microsoft.com/office/drawing/2014/main" id="{690AAB56-5C95-4DE3-B232-94B814731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2304" cy="0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683" name="Line 27">
                <a:extLst>
                  <a:ext uri="{FF2B5EF4-FFF2-40B4-BE49-F238E27FC236}">
                    <a16:creationId xmlns:a16="http://schemas.microsoft.com/office/drawing/2014/main" id="{96F3EF82-AE0F-4B43-A148-4656CDEC0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592"/>
                <a:ext cx="2304" cy="0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6684" name="Line 28">
              <a:extLst>
                <a:ext uri="{FF2B5EF4-FFF2-40B4-BE49-F238E27FC236}">
                  <a16:creationId xmlns:a16="http://schemas.microsoft.com/office/drawing/2014/main" id="{7CB07B4C-E887-4BF0-9481-16E742F8F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592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85" name="Line 29">
              <a:extLst>
                <a:ext uri="{FF2B5EF4-FFF2-40B4-BE49-F238E27FC236}">
                  <a16:creationId xmlns:a16="http://schemas.microsoft.com/office/drawing/2014/main" id="{5A5FDB95-36E5-4EEC-8D68-F82C4956D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32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686" name="Text Box 30">
            <a:extLst>
              <a:ext uri="{FF2B5EF4-FFF2-40B4-BE49-F238E27FC236}">
                <a16:creationId xmlns:a16="http://schemas.microsoft.com/office/drawing/2014/main" id="{5A69C574-6F69-4FF9-9470-07EEDBB5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无磁场</a:t>
            </a:r>
          </a:p>
        </p:txBody>
      </p:sp>
      <p:sp>
        <p:nvSpPr>
          <p:cNvPr id="326687" name="Text Box 31">
            <a:extLst>
              <a:ext uri="{FF2B5EF4-FFF2-40B4-BE49-F238E27FC236}">
                <a16:creationId xmlns:a16="http://schemas.microsoft.com/office/drawing/2014/main" id="{8FF1E148-2646-45E1-AB1C-425342424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有磁场</a:t>
            </a:r>
          </a:p>
        </p:txBody>
      </p:sp>
      <p:pic>
        <p:nvPicPr>
          <p:cNvPr id="326688" name="Picture 32" descr="HARVBULL">
            <a:extLst>
              <a:ext uri="{FF2B5EF4-FFF2-40B4-BE49-F238E27FC236}">
                <a16:creationId xmlns:a16="http://schemas.microsoft.com/office/drawing/2014/main" id="{4CA7D462-DDBF-4E4C-900B-A590D8F9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3434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6689" name="Group 33">
            <a:extLst>
              <a:ext uri="{FF2B5EF4-FFF2-40B4-BE49-F238E27FC236}">
                <a16:creationId xmlns:a16="http://schemas.microsoft.com/office/drawing/2014/main" id="{03792D49-63D0-4D48-8BF4-9761C3A994F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219200"/>
            <a:ext cx="1143000" cy="3276600"/>
            <a:chOff x="624" y="768"/>
            <a:chExt cx="720" cy="2064"/>
          </a:xfrm>
        </p:grpSpPr>
        <p:sp>
          <p:nvSpPr>
            <p:cNvPr id="326690" name="Line 34">
              <a:extLst>
                <a:ext uri="{FF2B5EF4-FFF2-40B4-BE49-F238E27FC236}">
                  <a16:creationId xmlns:a16="http://schemas.microsoft.com/office/drawing/2014/main" id="{9AC8810D-36FE-4B8C-BF55-4E9501618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824"/>
              <a:ext cx="0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91" name="Line 35">
              <a:extLst>
                <a:ext uri="{FF2B5EF4-FFF2-40B4-BE49-F238E27FC236}">
                  <a16:creationId xmlns:a16="http://schemas.microsoft.com/office/drawing/2014/main" id="{E3FF44FB-AE67-4349-A1D6-F037D0B0C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768"/>
              <a:ext cx="0" cy="20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692" name="Line 36">
            <a:extLst>
              <a:ext uri="{FF2B5EF4-FFF2-40B4-BE49-F238E27FC236}">
                <a16:creationId xmlns:a16="http://schemas.microsoft.com/office/drawing/2014/main" id="{ABD485BE-EC93-4DCD-802F-DFAEE04C2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219200"/>
            <a:ext cx="3581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6693" name="Group 37">
            <a:extLst>
              <a:ext uri="{FF2B5EF4-FFF2-40B4-BE49-F238E27FC236}">
                <a16:creationId xmlns:a16="http://schemas.microsoft.com/office/drawing/2014/main" id="{AC241BD8-C0E9-417B-A030-93C3BF864B8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514600"/>
            <a:ext cx="4495800" cy="762000"/>
            <a:chOff x="1968" y="1584"/>
            <a:chExt cx="2832" cy="480"/>
          </a:xfrm>
        </p:grpSpPr>
        <p:sp>
          <p:nvSpPr>
            <p:cNvPr id="326694" name="Line 38">
              <a:extLst>
                <a:ext uri="{FF2B5EF4-FFF2-40B4-BE49-F238E27FC236}">
                  <a16:creationId xmlns:a16="http://schemas.microsoft.com/office/drawing/2014/main" id="{F89C69BD-AF3A-4E02-B79C-587DE3F78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584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95" name="Line 39">
              <a:extLst>
                <a:ext uri="{FF2B5EF4-FFF2-40B4-BE49-F238E27FC236}">
                  <a16:creationId xmlns:a16="http://schemas.microsoft.com/office/drawing/2014/main" id="{38353E06-A595-423A-9408-BF646B96C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64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96" name="Line 40">
              <a:extLst>
                <a:ext uri="{FF2B5EF4-FFF2-40B4-BE49-F238E27FC236}">
                  <a16:creationId xmlns:a16="http://schemas.microsoft.com/office/drawing/2014/main" id="{FB51F975-DD38-4CB0-819F-66ECF3B38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584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697" name="Line 41">
              <a:extLst>
                <a:ext uri="{FF2B5EF4-FFF2-40B4-BE49-F238E27FC236}">
                  <a16:creationId xmlns:a16="http://schemas.microsoft.com/office/drawing/2014/main" id="{898562F2-1F2B-4070-9837-E7FDF42AF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24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6698" name="Group 42">
            <a:extLst>
              <a:ext uri="{FF2B5EF4-FFF2-40B4-BE49-F238E27FC236}">
                <a16:creationId xmlns:a16="http://schemas.microsoft.com/office/drawing/2014/main" id="{AB6DF39B-4645-4D74-99A6-18216E7C960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514600"/>
            <a:ext cx="990600" cy="2362200"/>
            <a:chOff x="2688" y="1584"/>
            <a:chExt cx="624" cy="1488"/>
          </a:xfrm>
        </p:grpSpPr>
        <p:sp>
          <p:nvSpPr>
            <p:cNvPr id="326699" name="Line 43">
              <a:extLst>
                <a:ext uri="{FF2B5EF4-FFF2-40B4-BE49-F238E27FC236}">
                  <a16:creationId xmlns:a16="http://schemas.microsoft.com/office/drawing/2014/main" id="{B8FA1826-8D59-46E9-8ED9-48C17FD33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6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00" name="Line 44">
              <a:extLst>
                <a:ext uri="{FF2B5EF4-FFF2-40B4-BE49-F238E27FC236}">
                  <a16:creationId xmlns:a16="http://schemas.microsoft.com/office/drawing/2014/main" id="{E24CA4B0-1EF1-4F93-8A18-E02C05553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584"/>
              <a:ext cx="0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01" name="Line 45">
              <a:extLst>
                <a:ext uri="{FF2B5EF4-FFF2-40B4-BE49-F238E27FC236}">
                  <a16:creationId xmlns:a16="http://schemas.microsoft.com/office/drawing/2014/main" id="{E64293B4-DCAE-4520-82E4-00CDD49AC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64"/>
              <a:ext cx="0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02" name="Line 46">
              <a:extLst>
                <a:ext uri="{FF2B5EF4-FFF2-40B4-BE49-F238E27FC236}">
                  <a16:creationId xmlns:a16="http://schemas.microsoft.com/office/drawing/2014/main" id="{93025E21-8FC3-4CD9-9EAB-FB2506128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84"/>
              <a:ext cx="0" cy="1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6703" name="Group 47">
            <a:extLst>
              <a:ext uri="{FF2B5EF4-FFF2-40B4-BE49-F238E27FC236}">
                <a16:creationId xmlns:a16="http://schemas.microsoft.com/office/drawing/2014/main" id="{A1F6D235-E98F-4A61-8D9C-E08A4F24E0E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57200"/>
            <a:ext cx="1143000" cy="4419600"/>
            <a:chOff x="3936" y="288"/>
            <a:chExt cx="720" cy="2784"/>
          </a:xfrm>
        </p:grpSpPr>
        <p:sp>
          <p:nvSpPr>
            <p:cNvPr id="326704" name="Line 48">
              <a:extLst>
                <a:ext uri="{FF2B5EF4-FFF2-40B4-BE49-F238E27FC236}">
                  <a16:creationId xmlns:a16="http://schemas.microsoft.com/office/drawing/2014/main" id="{E4A24F2D-65CE-4E10-9558-54ECFC117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528"/>
              <a:ext cx="0" cy="20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05" name="Line 49">
              <a:extLst>
                <a:ext uri="{FF2B5EF4-FFF2-40B4-BE49-F238E27FC236}">
                  <a16:creationId xmlns:a16="http://schemas.microsoft.com/office/drawing/2014/main" id="{CEC3455B-4E02-4F6C-99C3-79A7B40D7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960"/>
              <a:ext cx="0" cy="16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06" name="Line 50">
              <a:extLst>
                <a:ext uri="{FF2B5EF4-FFF2-40B4-BE49-F238E27FC236}">
                  <a16:creationId xmlns:a16="http://schemas.microsoft.com/office/drawing/2014/main" id="{A6BCB0F2-1B63-487C-8819-61D05987A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52"/>
              <a:ext cx="0" cy="19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07" name="Line 51">
              <a:extLst>
                <a:ext uri="{FF2B5EF4-FFF2-40B4-BE49-F238E27FC236}">
                  <a16:creationId xmlns:a16="http://schemas.microsoft.com/office/drawing/2014/main" id="{7B750D69-96E8-4480-98D5-AE27171E1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60"/>
              <a:ext cx="0" cy="2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08" name="Line 52">
              <a:extLst>
                <a:ext uri="{FF2B5EF4-FFF2-40B4-BE49-F238E27FC236}">
                  <a16:creationId xmlns:a16="http://schemas.microsoft.com/office/drawing/2014/main" id="{BC09E5AE-E768-46DA-BEF9-9C0D37DA3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88"/>
              <a:ext cx="0" cy="23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09" name="Line 53">
              <a:extLst>
                <a:ext uri="{FF2B5EF4-FFF2-40B4-BE49-F238E27FC236}">
                  <a16:creationId xmlns:a16="http://schemas.microsoft.com/office/drawing/2014/main" id="{F316680B-D79F-47DD-8ED0-9C0106588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528"/>
              <a:ext cx="0" cy="25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710" name="Text Box 54">
            <a:extLst>
              <a:ext uri="{FF2B5EF4-FFF2-40B4-BE49-F238E27FC236}">
                <a16:creationId xmlns:a16="http://schemas.microsoft.com/office/drawing/2014/main" id="{69BA8CE0-A2DD-46E6-B67D-97A53F3BE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00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-3/2 -6/3</a:t>
            </a:r>
          </a:p>
        </p:txBody>
      </p:sp>
      <p:grpSp>
        <p:nvGrpSpPr>
          <p:cNvPr id="326711" name="Group 55">
            <a:extLst>
              <a:ext uri="{FF2B5EF4-FFF2-40B4-BE49-F238E27FC236}">
                <a16:creationId xmlns:a16="http://schemas.microsoft.com/office/drawing/2014/main" id="{02DA0A13-79D4-4287-B357-A2CE19D28133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-76200"/>
            <a:ext cx="1600200" cy="5181600"/>
            <a:chOff x="4800" y="-48"/>
            <a:chExt cx="1008" cy="3264"/>
          </a:xfrm>
        </p:grpSpPr>
        <p:sp>
          <p:nvSpPr>
            <p:cNvPr id="326712" name="Text Box 56">
              <a:extLst>
                <a:ext uri="{FF2B5EF4-FFF2-40B4-BE49-F238E27FC236}">
                  <a16:creationId xmlns:a16="http://schemas.microsoft.com/office/drawing/2014/main" id="{1692AB84-B451-4632-85A1-34CD0D5F3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-4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Mg</a:t>
              </a:r>
              <a:endParaRPr kumimoji="0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6713" name="Text Box 57">
              <a:extLst>
                <a:ext uri="{FF2B5EF4-FFF2-40B4-BE49-F238E27FC236}">
                  <a16:creationId xmlns:a16="http://schemas.microsoft.com/office/drawing/2014/main" id="{E21946EA-E628-4888-ADFD-227752E68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7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>
                  <a:latin typeface="Times New Roman" panose="02020603050405020304" pitchFamily="18" charset="0"/>
                  <a:ea typeface="楷体_GB2312" pitchFamily="49" charset="-122"/>
                </a:rPr>
                <a:t>-1/2  -2/3</a:t>
              </a:r>
            </a:p>
          </p:txBody>
        </p:sp>
        <p:grpSp>
          <p:nvGrpSpPr>
            <p:cNvPr id="326714" name="Group 58">
              <a:extLst>
                <a:ext uri="{FF2B5EF4-FFF2-40B4-BE49-F238E27FC236}">
                  <a16:creationId xmlns:a16="http://schemas.microsoft.com/office/drawing/2014/main" id="{546E3F8C-3D2B-48CD-A47D-95834A21D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-48"/>
              <a:ext cx="912" cy="3264"/>
              <a:chOff x="4800" y="-48"/>
              <a:chExt cx="912" cy="3264"/>
            </a:xfrm>
          </p:grpSpPr>
          <p:sp>
            <p:nvSpPr>
              <p:cNvPr id="326715" name="Text Box 59">
                <a:extLst>
                  <a:ext uri="{FF2B5EF4-FFF2-40B4-BE49-F238E27FC236}">
                    <a16:creationId xmlns:a16="http://schemas.microsoft.com/office/drawing/2014/main" id="{9B3DE3A9-2F84-476B-8A1E-31A656ACD2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-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M</a:t>
                </a:r>
              </a:p>
            </p:txBody>
          </p:sp>
          <p:sp>
            <p:nvSpPr>
              <p:cNvPr id="326716" name="Text Box 60">
                <a:extLst>
                  <a:ext uri="{FF2B5EF4-FFF2-40B4-BE49-F238E27FC236}">
                    <a16:creationId xmlns:a16="http://schemas.microsoft.com/office/drawing/2014/main" id="{08367222-23FB-442B-B5D6-6C2343BA1D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44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3/2  6/3</a:t>
                </a:r>
              </a:p>
            </p:txBody>
          </p:sp>
          <p:sp>
            <p:nvSpPr>
              <p:cNvPr id="326717" name="Text Box 61">
                <a:extLst>
                  <a:ext uri="{FF2B5EF4-FFF2-40B4-BE49-F238E27FC236}">
                    <a16:creationId xmlns:a16="http://schemas.microsoft.com/office/drawing/2014/main" id="{D08CF59D-1FEE-4B97-863D-1B1B151B4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38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1/2  2/3</a:t>
                </a:r>
              </a:p>
            </p:txBody>
          </p:sp>
          <p:sp>
            <p:nvSpPr>
              <p:cNvPr id="326718" name="Text Box 62">
                <a:extLst>
                  <a:ext uri="{FF2B5EF4-FFF2-40B4-BE49-F238E27FC236}">
                    <a16:creationId xmlns:a16="http://schemas.microsoft.com/office/drawing/2014/main" id="{1F833AE8-3EA7-4314-B77A-A19750D3F2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440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1/2   1/3</a:t>
                </a:r>
              </a:p>
            </p:txBody>
          </p:sp>
          <p:sp>
            <p:nvSpPr>
              <p:cNvPr id="326719" name="Text Box 63">
                <a:extLst>
                  <a:ext uri="{FF2B5EF4-FFF2-40B4-BE49-F238E27FC236}">
                    <a16:creationId xmlns:a16="http://schemas.microsoft.com/office/drawing/2014/main" id="{3ED7C68D-1717-4EC1-ACAB-7FEF02EF6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920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-1/2  -1/3</a:t>
                </a:r>
              </a:p>
            </p:txBody>
          </p:sp>
          <p:sp>
            <p:nvSpPr>
              <p:cNvPr id="326720" name="Text Box 64">
                <a:extLst>
                  <a:ext uri="{FF2B5EF4-FFF2-40B4-BE49-F238E27FC236}">
                    <a16:creationId xmlns:a16="http://schemas.microsoft.com/office/drawing/2014/main" id="{1055CFF0-11B2-4CE0-8371-E5EA60B823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400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1/2  1</a:t>
                </a:r>
              </a:p>
            </p:txBody>
          </p:sp>
          <p:sp>
            <p:nvSpPr>
              <p:cNvPr id="326721" name="Text Box 65">
                <a:extLst>
                  <a:ext uri="{FF2B5EF4-FFF2-40B4-BE49-F238E27FC236}">
                    <a16:creationId xmlns:a16="http://schemas.microsoft.com/office/drawing/2014/main" id="{4B251D29-DA1E-4428-A773-0E6C9E2558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928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-1/2  -1</a:t>
                </a:r>
              </a:p>
            </p:txBody>
          </p:sp>
        </p:grpSp>
      </p:grpSp>
      <p:grpSp>
        <p:nvGrpSpPr>
          <p:cNvPr id="326722" name="Group 66">
            <a:extLst>
              <a:ext uri="{FF2B5EF4-FFF2-40B4-BE49-F238E27FC236}">
                <a16:creationId xmlns:a16="http://schemas.microsoft.com/office/drawing/2014/main" id="{5A5BCBA5-111C-4044-B8B7-932EA9CE0981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334000"/>
            <a:ext cx="990600" cy="838200"/>
            <a:chOff x="2688" y="3360"/>
            <a:chExt cx="624" cy="528"/>
          </a:xfrm>
        </p:grpSpPr>
        <p:sp>
          <p:nvSpPr>
            <p:cNvPr id="326723" name="Line 67">
              <a:extLst>
                <a:ext uri="{FF2B5EF4-FFF2-40B4-BE49-F238E27FC236}">
                  <a16:creationId xmlns:a16="http://schemas.microsoft.com/office/drawing/2014/main" id="{3EB4C2C2-ACAD-4A6D-9DFF-48D34192F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24" name="Line 68">
              <a:extLst>
                <a:ext uri="{FF2B5EF4-FFF2-40B4-BE49-F238E27FC236}">
                  <a16:creationId xmlns:a16="http://schemas.microsoft.com/office/drawing/2014/main" id="{E218CF5D-39DE-4B7D-9B6A-9D1C737F7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25" name="Line 69">
              <a:extLst>
                <a:ext uri="{FF2B5EF4-FFF2-40B4-BE49-F238E27FC236}">
                  <a16:creationId xmlns:a16="http://schemas.microsoft.com/office/drawing/2014/main" id="{8871ADA7-298D-48C8-859E-8373B8895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26" name="Line 70">
              <a:extLst>
                <a:ext uri="{FF2B5EF4-FFF2-40B4-BE49-F238E27FC236}">
                  <a16:creationId xmlns:a16="http://schemas.microsoft.com/office/drawing/2014/main" id="{A39C8525-32E9-4ADC-8B93-2C8D0338E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6727" name="Group 71">
            <a:extLst>
              <a:ext uri="{FF2B5EF4-FFF2-40B4-BE49-F238E27FC236}">
                <a16:creationId xmlns:a16="http://schemas.microsoft.com/office/drawing/2014/main" id="{23C83151-B125-4881-A037-256B2F51A5EF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257800"/>
            <a:ext cx="1143000" cy="914400"/>
            <a:chOff x="3936" y="3312"/>
            <a:chExt cx="720" cy="576"/>
          </a:xfrm>
        </p:grpSpPr>
        <p:sp>
          <p:nvSpPr>
            <p:cNvPr id="326728" name="Line 72">
              <a:extLst>
                <a:ext uri="{FF2B5EF4-FFF2-40B4-BE49-F238E27FC236}">
                  <a16:creationId xmlns:a16="http://schemas.microsoft.com/office/drawing/2014/main" id="{40E0D66B-77FD-4262-8B9C-39D1000EA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29" name="Line 73">
              <a:extLst>
                <a:ext uri="{FF2B5EF4-FFF2-40B4-BE49-F238E27FC236}">
                  <a16:creationId xmlns:a16="http://schemas.microsoft.com/office/drawing/2014/main" id="{4FA5E163-3868-434E-A353-31D9241EF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30" name="Line 74">
              <a:extLst>
                <a:ext uri="{FF2B5EF4-FFF2-40B4-BE49-F238E27FC236}">
                  <a16:creationId xmlns:a16="http://schemas.microsoft.com/office/drawing/2014/main" id="{12FF7A45-EA49-4E0C-8B07-24BC76514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31" name="Line 75">
              <a:extLst>
                <a:ext uri="{FF2B5EF4-FFF2-40B4-BE49-F238E27FC236}">
                  <a16:creationId xmlns:a16="http://schemas.microsoft.com/office/drawing/2014/main" id="{CF6BF314-3B43-452E-87C0-55855A2C7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32" name="Line 76">
              <a:extLst>
                <a:ext uri="{FF2B5EF4-FFF2-40B4-BE49-F238E27FC236}">
                  <a16:creationId xmlns:a16="http://schemas.microsoft.com/office/drawing/2014/main" id="{CAABE453-ADF0-4C21-8D3E-30CD2970C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33" name="Line 77">
              <a:extLst>
                <a:ext uri="{FF2B5EF4-FFF2-40B4-BE49-F238E27FC236}">
                  <a16:creationId xmlns:a16="http://schemas.microsoft.com/office/drawing/2014/main" id="{57CDF82E-6427-4E82-90AD-CAD957F47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312"/>
              <a:ext cx="0" cy="5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735" name="Text Box 79">
            <a:extLst>
              <a:ext uri="{FF2B5EF4-FFF2-40B4-BE49-F238E27FC236}">
                <a16:creationId xmlns:a16="http://schemas.microsoft.com/office/drawing/2014/main" id="{D2922E11-2E0F-4B22-82C1-7F18C43CD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400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5896</a:t>
            </a:r>
          </a:p>
        </p:txBody>
      </p:sp>
      <p:sp>
        <p:nvSpPr>
          <p:cNvPr id="326736" name="Text Box 80">
            <a:extLst>
              <a:ext uri="{FF2B5EF4-FFF2-40B4-BE49-F238E27FC236}">
                <a16:creationId xmlns:a16="http://schemas.microsoft.com/office/drawing/2014/main" id="{AABA11A9-37A6-4D54-B5F0-3698A06AB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400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5890</a:t>
            </a:r>
          </a:p>
        </p:txBody>
      </p:sp>
      <p:grpSp>
        <p:nvGrpSpPr>
          <p:cNvPr id="326737" name="Group 81">
            <a:extLst>
              <a:ext uri="{FF2B5EF4-FFF2-40B4-BE49-F238E27FC236}">
                <a16:creationId xmlns:a16="http://schemas.microsoft.com/office/drawing/2014/main" id="{8627D5A8-9A4F-48DC-A995-51EBB9BFCD4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257800"/>
            <a:ext cx="2819400" cy="1604963"/>
            <a:chOff x="288" y="3312"/>
            <a:chExt cx="1776" cy="1011"/>
          </a:xfrm>
        </p:grpSpPr>
        <p:sp>
          <p:nvSpPr>
            <p:cNvPr id="326738" name="Line 82">
              <a:extLst>
                <a:ext uri="{FF2B5EF4-FFF2-40B4-BE49-F238E27FC236}">
                  <a16:creationId xmlns:a16="http://schemas.microsoft.com/office/drawing/2014/main" id="{B72AC47D-14F8-4292-AC69-A5CB20267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12"/>
              <a:ext cx="0" cy="5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39" name="Line 83">
              <a:extLst>
                <a:ext uri="{FF2B5EF4-FFF2-40B4-BE49-F238E27FC236}">
                  <a16:creationId xmlns:a16="http://schemas.microsoft.com/office/drawing/2014/main" id="{4133AD43-9042-459A-9897-EEEFD6F8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312"/>
              <a:ext cx="0" cy="5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740" name="Text Box 84">
              <a:extLst>
                <a:ext uri="{FF2B5EF4-FFF2-40B4-BE49-F238E27FC236}">
                  <a16:creationId xmlns:a16="http://schemas.microsoft.com/office/drawing/2014/main" id="{1A046940-2818-46D0-8CDB-D137A1B59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035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5896</a:t>
              </a:r>
            </a:p>
          </p:txBody>
        </p:sp>
        <p:sp>
          <p:nvSpPr>
            <p:cNvPr id="326741" name="Text Box 85">
              <a:extLst>
                <a:ext uri="{FF2B5EF4-FFF2-40B4-BE49-F238E27FC236}">
                  <a16:creationId xmlns:a16="http://schemas.microsoft.com/office/drawing/2014/main" id="{01A73951-4237-4657-A172-88CFA60DC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4035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5890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3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3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5" dur="500"/>
                                        <p:tgtEl>
                                          <p:spTgt spid="32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6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6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3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734" grpId="0" autoUpdateAnimBg="0"/>
      <p:bldP spid="326665" grpId="0" autoUpdateAnimBg="0"/>
      <p:bldP spid="326666" grpId="0" autoUpdateAnimBg="0"/>
      <p:bldP spid="326667" grpId="0" autoUpdateAnimBg="0"/>
      <p:bldP spid="326686" grpId="0" autoUpdateAnimBg="0"/>
      <p:bldP spid="326687" grpId="0" autoUpdateAnimBg="0"/>
      <p:bldP spid="326710" grpId="0" autoUpdateAnimBg="0"/>
      <p:bldP spid="326735" grpId="0" autoUpdateAnimBg="0"/>
      <p:bldP spid="32673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F3701CEE-C480-40EB-9AC2-E93112240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407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09923" name="Object 3">
            <a:extLst>
              <a:ext uri="{FF2B5EF4-FFF2-40B4-BE49-F238E27FC236}">
                <a16:creationId xmlns:a16="http://schemas.microsoft.com/office/drawing/2014/main" id="{794E7E13-2E04-4F3A-8767-354C9542D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3988" y="2349500"/>
          <a:ext cx="6297612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7" name="公式" r:id="rId3" imgW="4559040" imgH="2133360" progId="Equation.3">
                  <p:embed/>
                </p:oleObj>
              </mc:Choice>
              <mc:Fallback>
                <p:oleObj name="公式" r:id="rId3" imgW="4559040" imgH="2133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349500"/>
                        <a:ext cx="6297612" cy="29479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>
            <a:extLst>
              <a:ext uri="{FF2B5EF4-FFF2-40B4-BE49-F238E27FC236}">
                <a16:creationId xmlns:a16="http://schemas.microsoft.com/office/drawing/2014/main" id="{A10A3C96-686F-49CC-A990-B98017C4F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341438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核外电子轨道运动产生的磁矩与轨道角动量方向相反，其数值关系为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9926" name="AutoShape 6">
            <a:extLst>
              <a:ext uri="{FF2B5EF4-FFF2-40B4-BE49-F238E27FC236}">
                <a16:creationId xmlns:a16="http://schemas.microsoft.com/office/drawing/2014/main" id="{B20E2F6E-5BC5-42A5-9455-7F6E3963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805488"/>
            <a:ext cx="1584325" cy="431800"/>
          </a:xfrm>
          <a:prstGeom prst="wedgeRoundRectCallout">
            <a:avLst>
              <a:gd name="adj1" fmla="val -74750"/>
              <a:gd name="adj2" fmla="val -381250"/>
              <a:gd name="adj3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/>
              <a:t>玻尔磁子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Rectangle 15">
            <a:extLst>
              <a:ext uri="{FF2B5EF4-FFF2-40B4-BE49-F238E27FC236}">
                <a16:creationId xmlns:a16="http://schemas.microsoft.com/office/drawing/2014/main" id="{22EB7214-3D91-455C-B436-FC5FE6D2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8706" name="Group 2">
            <a:extLst>
              <a:ext uri="{FF2B5EF4-FFF2-40B4-BE49-F238E27FC236}">
                <a16:creationId xmlns:a16="http://schemas.microsoft.com/office/drawing/2014/main" id="{63641F6F-EB52-475E-9736-908B5821637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035550"/>
            <a:ext cx="1371600" cy="312738"/>
            <a:chOff x="0" y="3172"/>
            <a:chExt cx="864" cy="197"/>
          </a:xfrm>
        </p:grpSpPr>
        <p:graphicFrame>
          <p:nvGraphicFramePr>
            <p:cNvPr id="328707" name="Object 3">
              <a:extLst>
                <a:ext uri="{FF2B5EF4-FFF2-40B4-BE49-F238E27FC236}">
                  <a16:creationId xmlns:a16="http://schemas.microsoft.com/office/drawing/2014/main" id="{9408631D-2D64-4404-88D0-ACF085E88A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3172"/>
            <a:ext cx="72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20" name="剪辑" r:id="rId3" imgW="4878000" imgH="3495600" progId="MS_ClipArt_Gallery.2">
                    <p:embed/>
                  </p:oleObj>
                </mc:Choice>
                <mc:Fallback>
                  <p:oleObj name="剪辑" r:id="rId3" imgW="4878000" imgH="349560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172"/>
                          <a:ext cx="72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08" name="Rectangle 4">
              <a:extLst>
                <a:ext uri="{FF2B5EF4-FFF2-40B4-BE49-F238E27FC236}">
                  <a16:creationId xmlns:a16="http://schemas.microsoft.com/office/drawing/2014/main" id="{2E371831-EAEF-4F30-8B56-51728CEC9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64"/>
              <a:ext cx="864" cy="96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1" dir="t"/>
            </a:scene3d>
            <a:sp3d extrusionH="201600" prstMaterial="legacyMetal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8709" name="AutoShape 5">
              <a:extLst>
                <a:ext uri="{FF2B5EF4-FFF2-40B4-BE49-F238E27FC236}">
                  <a16:creationId xmlns:a16="http://schemas.microsoft.com/office/drawing/2014/main" id="{FA09FE44-3DFA-4F72-87AA-5E73499BA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16"/>
              <a:ext cx="336" cy="96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710" name="Line 6">
            <a:extLst>
              <a:ext uri="{FF2B5EF4-FFF2-40B4-BE49-F238E27FC236}">
                <a16:creationId xmlns:a16="http://schemas.microsoft.com/office/drawing/2014/main" id="{FB6CA096-7EF7-49AD-B54A-4170FB602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962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11" name="Text Box 7">
            <a:extLst>
              <a:ext uri="{FF2B5EF4-FFF2-40B4-BE49-F238E27FC236}">
                <a16:creationId xmlns:a16="http://schemas.microsoft.com/office/drawing/2014/main" id="{F68A4400-DC1B-4FF0-9DC6-8955B297B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480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712" name="Line 8">
            <a:extLst>
              <a:ext uri="{FF2B5EF4-FFF2-40B4-BE49-F238E27FC236}">
                <a16:creationId xmlns:a16="http://schemas.microsoft.com/office/drawing/2014/main" id="{F57B0F83-CAF2-4FB0-A46B-9BEFA7943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98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13" name="Text Box 9">
            <a:extLst>
              <a:ext uri="{FF2B5EF4-FFF2-40B4-BE49-F238E27FC236}">
                <a16:creationId xmlns:a16="http://schemas.microsoft.com/office/drawing/2014/main" id="{91893AAA-0395-4366-8470-F2B971E59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P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28714" name="Picture 10" descr="HARVBULL">
            <a:extLst>
              <a:ext uri="{FF2B5EF4-FFF2-40B4-BE49-F238E27FC236}">
                <a16:creationId xmlns:a16="http://schemas.microsoft.com/office/drawing/2014/main" id="{6CC603DA-14C5-49B9-8E80-CC1FB970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715" name="Text Box 11">
            <a:extLst>
              <a:ext uri="{FF2B5EF4-FFF2-40B4-BE49-F238E27FC236}">
                <a16:creationId xmlns:a16="http://schemas.microsoft.com/office/drawing/2014/main" id="{5B834BA2-1113-4B02-962A-9E47ECA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不考虑自旋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28716" name="Group 12">
            <a:extLst>
              <a:ext uri="{FF2B5EF4-FFF2-40B4-BE49-F238E27FC236}">
                <a16:creationId xmlns:a16="http://schemas.microsoft.com/office/drawing/2014/main" id="{6035E853-8BCB-404A-8E31-992AF68707F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962400"/>
            <a:ext cx="304800" cy="1143000"/>
            <a:chOff x="528" y="2400"/>
            <a:chExt cx="152" cy="816"/>
          </a:xfrm>
        </p:grpSpPr>
        <p:sp>
          <p:nvSpPr>
            <p:cNvPr id="328717" name="Freeform 13">
              <a:extLst>
                <a:ext uri="{FF2B5EF4-FFF2-40B4-BE49-F238E27FC236}">
                  <a16:creationId xmlns:a16="http://schemas.microsoft.com/office/drawing/2014/main" id="{3C597AC6-48A7-461A-B22E-40B36267B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48"/>
              <a:ext cx="152" cy="768"/>
            </a:xfrm>
            <a:custGeom>
              <a:avLst/>
              <a:gdLst>
                <a:gd name="T0" fmla="*/ 56 w 256"/>
                <a:gd name="T1" fmla="*/ 864 h 864"/>
                <a:gd name="T2" fmla="*/ 8 w 256"/>
                <a:gd name="T3" fmla="*/ 768 h 864"/>
                <a:gd name="T4" fmla="*/ 104 w 256"/>
                <a:gd name="T5" fmla="*/ 720 h 864"/>
                <a:gd name="T6" fmla="*/ 56 w 256"/>
                <a:gd name="T7" fmla="*/ 576 h 864"/>
                <a:gd name="T8" fmla="*/ 152 w 256"/>
                <a:gd name="T9" fmla="*/ 576 h 864"/>
                <a:gd name="T10" fmla="*/ 152 w 256"/>
                <a:gd name="T11" fmla="*/ 528 h 864"/>
                <a:gd name="T12" fmla="*/ 104 w 256"/>
                <a:gd name="T13" fmla="*/ 432 h 864"/>
                <a:gd name="T14" fmla="*/ 200 w 256"/>
                <a:gd name="T15" fmla="*/ 384 h 864"/>
                <a:gd name="T16" fmla="*/ 152 w 256"/>
                <a:gd name="T17" fmla="*/ 288 h 864"/>
                <a:gd name="T18" fmla="*/ 248 w 256"/>
                <a:gd name="T19" fmla="*/ 240 h 864"/>
                <a:gd name="T20" fmla="*/ 200 w 256"/>
                <a:gd name="T21" fmla="*/ 144 h 864"/>
                <a:gd name="T22" fmla="*/ 248 w 256"/>
                <a:gd name="T23" fmla="*/ 96 h 864"/>
                <a:gd name="T24" fmla="*/ 152 w 256"/>
                <a:gd name="T2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864">
                  <a:moveTo>
                    <a:pt x="56" y="864"/>
                  </a:moveTo>
                  <a:cubicBezTo>
                    <a:pt x="28" y="828"/>
                    <a:pt x="0" y="792"/>
                    <a:pt x="8" y="768"/>
                  </a:cubicBezTo>
                  <a:cubicBezTo>
                    <a:pt x="16" y="744"/>
                    <a:pt x="96" y="752"/>
                    <a:pt x="104" y="720"/>
                  </a:cubicBezTo>
                  <a:cubicBezTo>
                    <a:pt x="112" y="688"/>
                    <a:pt x="48" y="600"/>
                    <a:pt x="56" y="576"/>
                  </a:cubicBezTo>
                  <a:cubicBezTo>
                    <a:pt x="64" y="552"/>
                    <a:pt x="136" y="584"/>
                    <a:pt x="152" y="576"/>
                  </a:cubicBezTo>
                  <a:cubicBezTo>
                    <a:pt x="168" y="568"/>
                    <a:pt x="160" y="552"/>
                    <a:pt x="152" y="528"/>
                  </a:cubicBezTo>
                  <a:cubicBezTo>
                    <a:pt x="144" y="504"/>
                    <a:pt x="96" y="456"/>
                    <a:pt x="104" y="432"/>
                  </a:cubicBezTo>
                  <a:cubicBezTo>
                    <a:pt x="112" y="408"/>
                    <a:pt x="192" y="408"/>
                    <a:pt x="200" y="384"/>
                  </a:cubicBezTo>
                  <a:cubicBezTo>
                    <a:pt x="208" y="360"/>
                    <a:pt x="144" y="312"/>
                    <a:pt x="152" y="288"/>
                  </a:cubicBezTo>
                  <a:cubicBezTo>
                    <a:pt x="160" y="264"/>
                    <a:pt x="240" y="264"/>
                    <a:pt x="248" y="240"/>
                  </a:cubicBezTo>
                  <a:cubicBezTo>
                    <a:pt x="256" y="216"/>
                    <a:pt x="200" y="168"/>
                    <a:pt x="200" y="144"/>
                  </a:cubicBezTo>
                  <a:cubicBezTo>
                    <a:pt x="200" y="120"/>
                    <a:pt x="256" y="120"/>
                    <a:pt x="248" y="96"/>
                  </a:cubicBezTo>
                  <a:cubicBezTo>
                    <a:pt x="240" y="72"/>
                    <a:pt x="168" y="16"/>
                    <a:pt x="152" y="0"/>
                  </a:cubicBezTo>
                </a:path>
              </a:pathLst>
            </a:custGeom>
            <a:noFill/>
            <a:ln w="19050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18" name="Line 14">
              <a:extLst>
                <a:ext uri="{FF2B5EF4-FFF2-40B4-BE49-F238E27FC236}">
                  <a16:creationId xmlns:a16="http://schemas.microsoft.com/office/drawing/2014/main" id="{A450A249-46B4-4687-81DA-0D413B74D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400"/>
              <a:ext cx="0" cy="4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1" grpId="0" autoUpdateAnimBg="0"/>
      <p:bldP spid="328713" grpId="0" autoUpdateAnimBg="0"/>
      <p:bldP spid="32871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3" name="Rectangle 15">
            <a:extLst>
              <a:ext uri="{FF2B5EF4-FFF2-40B4-BE49-F238E27FC236}">
                <a16:creationId xmlns:a16="http://schemas.microsoft.com/office/drawing/2014/main" id="{0B421174-B16C-4EE9-A6E2-59192306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9730" name="Group 2">
            <a:extLst>
              <a:ext uri="{FF2B5EF4-FFF2-40B4-BE49-F238E27FC236}">
                <a16:creationId xmlns:a16="http://schemas.microsoft.com/office/drawing/2014/main" id="{E2868B3C-2326-4397-A270-14E64B50CDE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035550"/>
            <a:ext cx="1371600" cy="312738"/>
            <a:chOff x="0" y="3172"/>
            <a:chExt cx="864" cy="197"/>
          </a:xfrm>
        </p:grpSpPr>
        <p:graphicFrame>
          <p:nvGraphicFramePr>
            <p:cNvPr id="329731" name="Object 3">
              <a:extLst>
                <a:ext uri="{FF2B5EF4-FFF2-40B4-BE49-F238E27FC236}">
                  <a16:creationId xmlns:a16="http://schemas.microsoft.com/office/drawing/2014/main" id="{73349ED2-72F0-471F-973A-ACDE5B9C49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3172"/>
            <a:ext cx="72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44" name="剪辑" r:id="rId3" imgW="4878000" imgH="3495600" progId="MS_ClipArt_Gallery.2">
                    <p:embed/>
                  </p:oleObj>
                </mc:Choice>
                <mc:Fallback>
                  <p:oleObj name="剪辑" r:id="rId3" imgW="4878000" imgH="349560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172"/>
                          <a:ext cx="72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9732" name="Rectangle 4">
              <a:extLst>
                <a:ext uri="{FF2B5EF4-FFF2-40B4-BE49-F238E27FC236}">
                  <a16:creationId xmlns:a16="http://schemas.microsoft.com/office/drawing/2014/main" id="{6609269E-A297-4785-9A05-25B65CD1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64"/>
              <a:ext cx="864" cy="96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1" dir="t"/>
            </a:scene3d>
            <a:sp3d extrusionH="201600" prstMaterial="legacyMetal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733" name="AutoShape 5">
              <a:extLst>
                <a:ext uri="{FF2B5EF4-FFF2-40B4-BE49-F238E27FC236}">
                  <a16:creationId xmlns:a16="http://schemas.microsoft.com/office/drawing/2014/main" id="{4F5A7A99-7B59-416E-8C7E-8876C23F4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16"/>
              <a:ext cx="336" cy="96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9734" name="Line 6">
            <a:extLst>
              <a:ext uri="{FF2B5EF4-FFF2-40B4-BE49-F238E27FC236}">
                <a16:creationId xmlns:a16="http://schemas.microsoft.com/office/drawing/2014/main" id="{F5A80AAD-77B9-416D-9843-F3892C920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962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35" name="Text Box 7">
            <a:extLst>
              <a:ext uri="{FF2B5EF4-FFF2-40B4-BE49-F238E27FC236}">
                <a16:creationId xmlns:a16="http://schemas.microsoft.com/office/drawing/2014/main" id="{FB762721-AAFD-47E8-86A3-D46639CE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480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endParaRPr lang="en-US" altLang="zh-CN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9736" name="Line 8">
            <a:extLst>
              <a:ext uri="{FF2B5EF4-FFF2-40B4-BE49-F238E27FC236}">
                <a16:creationId xmlns:a16="http://schemas.microsoft.com/office/drawing/2014/main" id="{D6C08CC4-50FA-41FF-84AC-407D9004D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98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37" name="Text Box 9">
            <a:extLst>
              <a:ext uri="{FF2B5EF4-FFF2-40B4-BE49-F238E27FC236}">
                <a16:creationId xmlns:a16="http://schemas.microsoft.com/office/drawing/2014/main" id="{71A4C0CD-42B8-4748-852F-DB3B87BF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P</a:t>
            </a:r>
            <a:endParaRPr lang="en-US" altLang="zh-CN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9738" name="Freeform 10">
            <a:extLst>
              <a:ext uri="{FF2B5EF4-FFF2-40B4-BE49-F238E27FC236}">
                <a16:creationId xmlns:a16="http://schemas.microsoft.com/office/drawing/2014/main" id="{7E426B39-E83B-47DC-A4FD-F8BCB2E67B1C}"/>
              </a:ext>
            </a:extLst>
          </p:cNvPr>
          <p:cNvSpPr>
            <a:spLocks/>
          </p:cNvSpPr>
          <p:nvPr/>
        </p:nvSpPr>
        <p:spPr bwMode="auto">
          <a:xfrm>
            <a:off x="1435100" y="4038600"/>
            <a:ext cx="406400" cy="1066800"/>
          </a:xfrm>
          <a:custGeom>
            <a:avLst/>
            <a:gdLst>
              <a:gd name="T0" fmla="*/ 56 w 256"/>
              <a:gd name="T1" fmla="*/ 864 h 864"/>
              <a:gd name="T2" fmla="*/ 8 w 256"/>
              <a:gd name="T3" fmla="*/ 768 h 864"/>
              <a:gd name="T4" fmla="*/ 104 w 256"/>
              <a:gd name="T5" fmla="*/ 720 h 864"/>
              <a:gd name="T6" fmla="*/ 56 w 256"/>
              <a:gd name="T7" fmla="*/ 576 h 864"/>
              <a:gd name="T8" fmla="*/ 152 w 256"/>
              <a:gd name="T9" fmla="*/ 576 h 864"/>
              <a:gd name="T10" fmla="*/ 152 w 256"/>
              <a:gd name="T11" fmla="*/ 528 h 864"/>
              <a:gd name="T12" fmla="*/ 104 w 256"/>
              <a:gd name="T13" fmla="*/ 432 h 864"/>
              <a:gd name="T14" fmla="*/ 200 w 256"/>
              <a:gd name="T15" fmla="*/ 384 h 864"/>
              <a:gd name="T16" fmla="*/ 152 w 256"/>
              <a:gd name="T17" fmla="*/ 288 h 864"/>
              <a:gd name="T18" fmla="*/ 248 w 256"/>
              <a:gd name="T19" fmla="*/ 240 h 864"/>
              <a:gd name="T20" fmla="*/ 200 w 256"/>
              <a:gd name="T21" fmla="*/ 144 h 864"/>
              <a:gd name="T22" fmla="*/ 248 w 256"/>
              <a:gd name="T23" fmla="*/ 96 h 864"/>
              <a:gd name="T24" fmla="*/ 152 w 256"/>
              <a:gd name="T25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864">
                <a:moveTo>
                  <a:pt x="56" y="864"/>
                </a:moveTo>
                <a:cubicBezTo>
                  <a:pt x="28" y="828"/>
                  <a:pt x="0" y="792"/>
                  <a:pt x="8" y="768"/>
                </a:cubicBezTo>
                <a:cubicBezTo>
                  <a:pt x="16" y="744"/>
                  <a:pt x="96" y="752"/>
                  <a:pt x="104" y="720"/>
                </a:cubicBezTo>
                <a:cubicBezTo>
                  <a:pt x="112" y="688"/>
                  <a:pt x="48" y="600"/>
                  <a:pt x="56" y="576"/>
                </a:cubicBezTo>
                <a:cubicBezTo>
                  <a:pt x="64" y="552"/>
                  <a:pt x="136" y="584"/>
                  <a:pt x="152" y="576"/>
                </a:cubicBezTo>
                <a:cubicBezTo>
                  <a:pt x="168" y="568"/>
                  <a:pt x="160" y="552"/>
                  <a:pt x="152" y="528"/>
                </a:cubicBezTo>
                <a:cubicBezTo>
                  <a:pt x="144" y="504"/>
                  <a:pt x="96" y="456"/>
                  <a:pt x="104" y="432"/>
                </a:cubicBezTo>
                <a:cubicBezTo>
                  <a:pt x="112" y="408"/>
                  <a:pt x="192" y="408"/>
                  <a:pt x="200" y="384"/>
                </a:cubicBezTo>
                <a:cubicBezTo>
                  <a:pt x="208" y="360"/>
                  <a:pt x="144" y="312"/>
                  <a:pt x="152" y="288"/>
                </a:cubicBezTo>
                <a:cubicBezTo>
                  <a:pt x="160" y="264"/>
                  <a:pt x="240" y="264"/>
                  <a:pt x="248" y="240"/>
                </a:cubicBezTo>
                <a:cubicBezTo>
                  <a:pt x="256" y="216"/>
                  <a:pt x="200" y="168"/>
                  <a:pt x="200" y="144"/>
                </a:cubicBezTo>
                <a:cubicBezTo>
                  <a:pt x="200" y="120"/>
                  <a:pt x="256" y="120"/>
                  <a:pt x="248" y="96"/>
                </a:cubicBezTo>
                <a:cubicBezTo>
                  <a:pt x="240" y="72"/>
                  <a:pt x="168" y="16"/>
                  <a:pt x="152" y="0"/>
                </a:cubicBezTo>
              </a:path>
            </a:pathLst>
          </a:custGeom>
          <a:noFill/>
          <a:ln w="1905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39" name="Text Box 11">
            <a:extLst>
              <a:ext uri="{FF2B5EF4-FFF2-40B4-BE49-F238E27FC236}">
                <a16:creationId xmlns:a16="http://schemas.microsoft.com/office/drawing/2014/main" id="{FF1FEB9D-DF8B-468D-A9AB-4E38D0281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不考虑自旋</a:t>
            </a:r>
          </a:p>
        </p:txBody>
      </p:sp>
      <p:grpSp>
        <p:nvGrpSpPr>
          <p:cNvPr id="329740" name="Group 12">
            <a:extLst>
              <a:ext uri="{FF2B5EF4-FFF2-40B4-BE49-F238E27FC236}">
                <a16:creationId xmlns:a16="http://schemas.microsoft.com/office/drawing/2014/main" id="{93042E94-E84C-4E3A-9C61-34A7D93B34D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28800"/>
            <a:ext cx="228600" cy="2133600"/>
            <a:chOff x="576" y="1152"/>
            <a:chExt cx="96" cy="1200"/>
          </a:xfrm>
        </p:grpSpPr>
        <p:pic>
          <p:nvPicPr>
            <p:cNvPr id="329741" name="Picture 13" descr="HARVBULL">
              <a:extLst>
                <a:ext uri="{FF2B5EF4-FFF2-40B4-BE49-F238E27FC236}">
                  <a16:creationId xmlns:a16="http://schemas.microsoft.com/office/drawing/2014/main" id="{65E9F7CF-7AC6-4F70-88EF-C47821692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15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742" name="Line 14">
              <a:extLst>
                <a:ext uri="{FF2B5EF4-FFF2-40B4-BE49-F238E27FC236}">
                  <a16:creationId xmlns:a16="http://schemas.microsoft.com/office/drawing/2014/main" id="{874B5C59-D899-4BC1-83B2-C14F39F73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248"/>
              <a:ext cx="0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57" name="Rectangle 105">
            <a:extLst>
              <a:ext uri="{FF2B5EF4-FFF2-40B4-BE49-F238E27FC236}">
                <a16:creationId xmlns:a16="http://schemas.microsoft.com/office/drawing/2014/main" id="{028AA43D-5C49-4BFE-A2F7-BF1DBA1E7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54" name="Line 2">
            <a:extLst>
              <a:ext uri="{FF2B5EF4-FFF2-40B4-BE49-F238E27FC236}">
                <a16:creationId xmlns:a16="http://schemas.microsoft.com/office/drawing/2014/main" id="{02951141-6FD1-4578-9D12-374751055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962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55" name="Text Box 3">
            <a:extLst>
              <a:ext uri="{FF2B5EF4-FFF2-40B4-BE49-F238E27FC236}">
                <a16:creationId xmlns:a16="http://schemas.microsoft.com/office/drawing/2014/main" id="{F2726840-917B-4DCB-A846-5B50D06F5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941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0756" name="Line 4">
            <a:extLst>
              <a:ext uri="{FF2B5EF4-FFF2-40B4-BE49-F238E27FC236}">
                <a16:creationId xmlns:a16="http://schemas.microsoft.com/office/drawing/2014/main" id="{D07D4110-85B4-4E60-88DA-B662F1450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98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57" name="Text Box 5">
            <a:extLst>
              <a:ext uri="{FF2B5EF4-FFF2-40B4-BE49-F238E27FC236}">
                <a16:creationId xmlns:a16="http://schemas.microsoft.com/office/drawing/2014/main" id="{BD761193-4E52-4CDD-B986-B5F2B38AF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P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0758" name="Freeform 6">
            <a:extLst>
              <a:ext uri="{FF2B5EF4-FFF2-40B4-BE49-F238E27FC236}">
                <a16:creationId xmlns:a16="http://schemas.microsoft.com/office/drawing/2014/main" id="{40B07700-1347-4184-82BC-F3EC4018F189}"/>
              </a:ext>
            </a:extLst>
          </p:cNvPr>
          <p:cNvSpPr>
            <a:spLocks/>
          </p:cNvSpPr>
          <p:nvPr/>
        </p:nvSpPr>
        <p:spPr bwMode="auto">
          <a:xfrm rot="-27756304">
            <a:off x="825500" y="2514600"/>
            <a:ext cx="330200" cy="1066800"/>
          </a:xfrm>
          <a:custGeom>
            <a:avLst/>
            <a:gdLst>
              <a:gd name="T0" fmla="*/ 56 w 256"/>
              <a:gd name="T1" fmla="*/ 864 h 864"/>
              <a:gd name="T2" fmla="*/ 8 w 256"/>
              <a:gd name="T3" fmla="*/ 768 h 864"/>
              <a:gd name="T4" fmla="*/ 104 w 256"/>
              <a:gd name="T5" fmla="*/ 720 h 864"/>
              <a:gd name="T6" fmla="*/ 56 w 256"/>
              <a:gd name="T7" fmla="*/ 576 h 864"/>
              <a:gd name="T8" fmla="*/ 152 w 256"/>
              <a:gd name="T9" fmla="*/ 576 h 864"/>
              <a:gd name="T10" fmla="*/ 152 w 256"/>
              <a:gd name="T11" fmla="*/ 528 h 864"/>
              <a:gd name="T12" fmla="*/ 104 w 256"/>
              <a:gd name="T13" fmla="*/ 432 h 864"/>
              <a:gd name="T14" fmla="*/ 200 w 256"/>
              <a:gd name="T15" fmla="*/ 384 h 864"/>
              <a:gd name="T16" fmla="*/ 152 w 256"/>
              <a:gd name="T17" fmla="*/ 288 h 864"/>
              <a:gd name="T18" fmla="*/ 248 w 256"/>
              <a:gd name="T19" fmla="*/ 240 h 864"/>
              <a:gd name="T20" fmla="*/ 200 w 256"/>
              <a:gd name="T21" fmla="*/ 144 h 864"/>
              <a:gd name="T22" fmla="*/ 248 w 256"/>
              <a:gd name="T23" fmla="*/ 96 h 864"/>
              <a:gd name="T24" fmla="*/ 152 w 256"/>
              <a:gd name="T25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864">
                <a:moveTo>
                  <a:pt x="56" y="864"/>
                </a:moveTo>
                <a:cubicBezTo>
                  <a:pt x="28" y="828"/>
                  <a:pt x="0" y="792"/>
                  <a:pt x="8" y="768"/>
                </a:cubicBezTo>
                <a:cubicBezTo>
                  <a:pt x="16" y="744"/>
                  <a:pt x="96" y="752"/>
                  <a:pt x="104" y="720"/>
                </a:cubicBezTo>
                <a:cubicBezTo>
                  <a:pt x="112" y="688"/>
                  <a:pt x="48" y="600"/>
                  <a:pt x="56" y="576"/>
                </a:cubicBezTo>
                <a:cubicBezTo>
                  <a:pt x="64" y="552"/>
                  <a:pt x="136" y="584"/>
                  <a:pt x="152" y="576"/>
                </a:cubicBezTo>
                <a:cubicBezTo>
                  <a:pt x="168" y="568"/>
                  <a:pt x="160" y="552"/>
                  <a:pt x="152" y="528"/>
                </a:cubicBezTo>
                <a:cubicBezTo>
                  <a:pt x="144" y="504"/>
                  <a:pt x="96" y="456"/>
                  <a:pt x="104" y="432"/>
                </a:cubicBezTo>
                <a:cubicBezTo>
                  <a:pt x="112" y="408"/>
                  <a:pt x="192" y="408"/>
                  <a:pt x="200" y="384"/>
                </a:cubicBezTo>
                <a:cubicBezTo>
                  <a:pt x="208" y="360"/>
                  <a:pt x="144" y="312"/>
                  <a:pt x="152" y="288"/>
                </a:cubicBezTo>
                <a:cubicBezTo>
                  <a:pt x="160" y="264"/>
                  <a:pt x="240" y="264"/>
                  <a:pt x="248" y="240"/>
                </a:cubicBezTo>
                <a:cubicBezTo>
                  <a:pt x="256" y="216"/>
                  <a:pt x="200" y="168"/>
                  <a:pt x="200" y="144"/>
                </a:cubicBezTo>
                <a:cubicBezTo>
                  <a:pt x="200" y="120"/>
                  <a:pt x="256" y="120"/>
                  <a:pt x="248" y="96"/>
                </a:cubicBezTo>
                <a:cubicBezTo>
                  <a:pt x="240" y="72"/>
                  <a:pt x="168" y="16"/>
                  <a:pt x="152" y="0"/>
                </a:cubicBezTo>
              </a:path>
            </a:pathLst>
          </a:custGeom>
          <a:noFill/>
          <a:ln w="1905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59" name="Text Box 7">
            <a:extLst>
              <a:ext uri="{FF2B5EF4-FFF2-40B4-BE49-F238E27FC236}">
                <a16:creationId xmlns:a16="http://schemas.microsoft.com/office/drawing/2014/main" id="{9DD86793-57EE-492C-B951-AF2A7E93E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不考虑自旋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30760" name="Group 8">
            <a:extLst>
              <a:ext uri="{FF2B5EF4-FFF2-40B4-BE49-F238E27FC236}">
                <a16:creationId xmlns:a16="http://schemas.microsoft.com/office/drawing/2014/main" id="{A75A59FD-EBA7-4E57-8001-A0A430272B5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981200"/>
            <a:ext cx="152400" cy="1981200"/>
            <a:chOff x="480" y="1248"/>
            <a:chExt cx="96" cy="1104"/>
          </a:xfrm>
        </p:grpSpPr>
        <p:pic>
          <p:nvPicPr>
            <p:cNvPr id="330761" name="Picture 9" descr="HARVBULL">
              <a:extLst>
                <a:ext uri="{FF2B5EF4-FFF2-40B4-BE49-F238E27FC236}">
                  <a16:creationId xmlns:a16="http://schemas.microsoft.com/office/drawing/2014/main" id="{FA683A50-5ADB-475D-A2BF-F54F6F17A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25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0762" name="Line 10">
              <a:extLst>
                <a:ext uri="{FF2B5EF4-FFF2-40B4-BE49-F238E27FC236}">
                  <a16:creationId xmlns:a16="http://schemas.microsoft.com/office/drawing/2014/main" id="{2398EF1D-CDF1-46D3-A3EA-3BABCCF5C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248"/>
              <a:ext cx="0" cy="10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0763" name="Line 11">
            <a:extLst>
              <a:ext uri="{FF2B5EF4-FFF2-40B4-BE49-F238E27FC236}">
                <a16:creationId xmlns:a16="http://schemas.microsoft.com/office/drawing/2014/main" id="{3CC8B370-D6D0-4DD9-96FD-043A55452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7912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64" name="Text Box 12">
            <a:extLst>
              <a:ext uri="{FF2B5EF4-FFF2-40B4-BE49-F238E27FC236}">
                <a16:creationId xmlns:a16="http://schemas.microsoft.com/office/drawing/2014/main" id="{7F67E769-5883-4C3F-9E23-E2406B3A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考虑自旋</a:t>
            </a:r>
            <a:endParaRPr lang="zh-CN" altLang="en-US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30765" name="Group 13">
            <a:extLst>
              <a:ext uri="{FF2B5EF4-FFF2-40B4-BE49-F238E27FC236}">
                <a16:creationId xmlns:a16="http://schemas.microsoft.com/office/drawing/2014/main" id="{FABA5075-0F3F-4823-A8F7-150A4135DFE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794125"/>
            <a:ext cx="1447800" cy="396875"/>
            <a:chOff x="816" y="2256"/>
            <a:chExt cx="912" cy="250"/>
          </a:xfrm>
        </p:grpSpPr>
        <p:sp>
          <p:nvSpPr>
            <p:cNvPr id="330766" name="Line 14">
              <a:extLst>
                <a:ext uri="{FF2B5EF4-FFF2-40B4-BE49-F238E27FC236}">
                  <a16:creationId xmlns:a16="http://schemas.microsoft.com/office/drawing/2014/main" id="{2F6722E8-CFD8-4C67-9AA7-605F03BE6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5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67" name="Text Box 15">
              <a:extLst>
                <a:ext uri="{FF2B5EF4-FFF2-40B4-BE49-F238E27FC236}">
                  <a16:creationId xmlns:a16="http://schemas.microsoft.com/office/drawing/2014/main" id="{B442AF6F-7C62-4E2D-B539-C6D0EF667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256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baseline="30000">
                  <a:latin typeface="Times New Roman" panose="02020603050405020304" pitchFamily="18" charset="0"/>
                </a:rPr>
                <a:t>2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S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kumimoji="0" lang="en-US" altLang="zh-CN" b="1" baseline="-25000">
                  <a:latin typeface="Times New Roman" panose="02020603050405020304" pitchFamily="18" charset="0"/>
                </a:rPr>
                <a:t>/2</a:t>
              </a:r>
              <a:endParaRPr kumimoji="0"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0768" name="Group 16">
            <a:extLst>
              <a:ext uri="{FF2B5EF4-FFF2-40B4-BE49-F238E27FC236}">
                <a16:creationId xmlns:a16="http://schemas.microsoft.com/office/drawing/2014/main" id="{D0DD476F-1A7A-4472-8FF9-67B04FCCDFB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81200"/>
            <a:ext cx="1447800" cy="473075"/>
            <a:chOff x="768" y="1248"/>
            <a:chExt cx="912" cy="298"/>
          </a:xfrm>
        </p:grpSpPr>
        <p:sp>
          <p:nvSpPr>
            <p:cNvPr id="330769" name="Line 17">
              <a:extLst>
                <a:ext uri="{FF2B5EF4-FFF2-40B4-BE49-F238E27FC236}">
                  <a16:creationId xmlns:a16="http://schemas.microsoft.com/office/drawing/2014/main" id="{E92F05F7-FE31-4458-886E-0E49B390A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70" name="Line 18">
              <a:extLst>
                <a:ext uri="{FF2B5EF4-FFF2-40B4-BE49-F238E27FC236}">
                  <a16:creationId xmlns:a16="http://schemas.microsoft.com/office/drawing/2014/main" id="{E1E9637E-A05A-4126-B2B1-B107A607C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71" name="Text Box 19">
              <a:extLst>
                <a:ext uri="{FF2B5EF4-FFF2-40B4-BE49-F238E27FC236}">
                  <a16:creationId xmlns:a16="http://schemas.microsoft.com/office/drawing/2014/main" id="{865A7401-4236-4D85-A40B-5917C610D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96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baseline="30000">
                  <a:latin typeface="Times New Roman" panose="02020603050405020304" pitchFamily="18" charset="0"/>
                </a:rPr>
                <a:t>2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P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1/2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0772" name="Group 20">
            <a:extLst>
              <a:ext uri="{FF2B5EF4-FFF2-40B4-BE49-F238E27FC236}">
                <a16:creationId xmlns:a16="http://schemas.microsoft.com/office/drawing/2014/main" id="{44D2BF01-0B83-4035-97F0-1429F6CD626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143000"/>
            <a:ext cx="1447800" cy="838200"/>
            <a:chOff x="768" y="720"/>
            <a:chExt cx="912" cy="528"/>
          </a:xfrm>
        </p:grpSpPr>
        <p:sp>
          <p:nvSpPr>
            <p:cNvPr id="330773" name="Line 21">
              <a:extLst>
                <a:ext uri="{FF2B5EF4-FFF2-40B4-BE49-F238E27FC236}">
                  <a16:creationId xmlns:a16="http://schemas.microsoft.com/office/drawing/2014/main" id="{FBA25458-DE5C-4A30-8D06-5770D8F0C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96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74" name="Line 22">
              <a:extLst>
                <a:ext uri="{FF2B5EF4-FFF2-40B4-BE49-F238E27FC236}">
                  <a16:creationId xmlns:a16="http://schemas.microsoft.com/office/drawing/2014/main" id="{1D440CB2-CBC5-410B-8B63-61EEAB0D0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9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75" name="Text Box 23">
              <a:extLst>
                <a:ext uri="{FF2B5EF4-FFF2-40B4-BE49-F238E27FC236}">
                  <a16:creationId xmlns:a16="http://schemas.microsoft.com/office/drawing/2014/main" id="{0EE7BED7-C1DE-4C06-91D2-599992BB4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2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baseline="30000">
                  <a:latin typeface="Times New Roman" panose="02020603050405020304" pitchFamily="18" charset="0"/>
                </a:rPr>
                <a:t>2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P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3/2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30776" name="Line 24">
            <a:extLst>
              <a:ext uri="{FF2B5EF4-FFF2-40B4-BE49-F238E27FC236}">
                <a16:creationId xmlns:a16="http://schemas.microsoft.com/office/drawing/2014/main" id="{7A9E3414-F4F2-45CB-965F-7AD40452E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286000"/>
            <a:ext cx="0" cy="1524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77" name="Line 25">
            <a:extLst>
              <a:ext uri="{FF2B5EF4-FFF2-40B4-BE49-F238E27FC236}">
                <a16:creationId xmlns:a16="http://schemas.microsoft.com/office/drawing/2014/main" id="{9DA593B2-C990-4D6F-9D03-7766CE9BD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524000"/>
            <a:ext cx="0" cy="2286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78" name="Line 26">
            <a:extLst>
              <a:ext uri="{FF2B5EF4-FFF2-40B4-BE49-F238E27FC236}">
                <a16:creationId xmlns:a16="http://schemas.microsoft.com/office/drawing/2014/main" id="{4AAB8623-5DAA-43CF-A8E5-5385F4A6A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791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79" name="Line 27">
            <a:extLst>
              <a:ext uri="{FF2B5EF4-FFF2-40B4-BE49-F238E27FC236}">
                <a16:creationId xmlns:a16="http://schemas.microsoft.com/office/drawing/2014/main" id="{9F8B4670-88E8-4003-8A52-1059AB262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791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0780" name="Picture 28" descr="HARVBULL">
            <a:extLst>
              <a:ext uri="{FF2B5EF4-FFF2-40B4-BE49-F238E27FC236}">
                <a16:creationId xmlns:a16="http://schemas.microsoft.com/office/drawing/2014/main" id="{D06A9410-4A1F-404B-ACE0-E50F28BDF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781" name="Picture 29" descr="HARVBULL">
            <a:extLst>
              <a:ext uri="{FF2B5EF4-FFF2-40B4-BE49-F238E27FC236}">
                <a16:creationId xmlns:a16="http://schemas.microsoft.com/office/drawing/2014/main" id="{8E126227-A174-46AE-B653-91F9CB64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0782" name="Group 30">
            <a:extLst>
              <a:ext uri="{FF2B5EF4-FFF2-40B4-BE49-F238E27FC236}">
                <a16:creationId xmlns:a16="http://schemas.microsoft.com/office/drawing/2014/main" id="{1CD0614F-C752-45D0-AAA4-7E017D0702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143000"/>
            <a:ext cx="2971800" cy="685800"/>
            <a:chOff x="1680" y="720"/>
            <a:chExt cx="2064" cy="432"/>
          </a:xfrm>
        </p:grpSpPr>
        <p:sp>
          <p:nvSpPr>
            <p:cNvPr id="330783" name="Line 31">
              <a:extLst>
                <a:ext uri="{FF2B5EF4-FFF2-40B4-BE49-F238E27FC236}">
                  <a16:creationId xmlns:a16="http://schemas.microsoft.com/office/drawing/2014/main" id="{8A49E6A3-A007-4299-97F3-067AA1BE0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720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84" name="Line 32">
              <a:extLst>
                <a:ext uri="{FF2B5EF4-FFF2-40B4-BE49-F238E27FC236}">
                  <a16:creationId xmlns:a16="http://schemas.microsoft.com/office/drawing/2014/main" id="{57EBD80F-196A-4F5B-B54E-73F57E149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864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85" name="Line 33">
              <a:extLst>
                <a:ext uri="{FF2B5EF4-FFF2-40B4-BE49-F238E27FC236}">
                  <a16:creationId xmlns:a16="http://schemas.microsoft.com/office/drawing/2014/main" id="{88F07F7B-045E-44C6-AC00-C1DF6D657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008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86" name="Line 34">
              <a:extLst>
                <a:ext uri="{FF2B5EF4-FFF2-40B4-BE49-F238E27FC236}">
                  <a16:creationId xmlns:a16="http://schemas.microsoft.com/office/drawing/2014/main" id="{8AB730D6-69B7-4EE6-A956-B650E3DAF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152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87" name="Line 35">
              <a:extLst>
                <a:ext uri="{FF2B5EF4-FFF2-40B4-BE49-F238E27FC236}">
                  <a16:creationId xmlns:a16="http://schemas.microsoft.com/office/drawing/2014/main" id="{516D8A5F-9C17-4FD5-BC2E-31B173B14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720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88" name="Line 36">
              <a:extLst>
                <a:ext uri="{FF2B5EF4-FFF2-40B4-BE49-F238E27FC236}">
                  <a16:creationId xmlns:a16="http://schemas.microsoft.com/office/drawing/2014/main" id="{4E433ED6-15C0-439F-853A-08A597D58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864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89" name="Line 37">
              <a:extLst>
                <a:ext uri="{FF2B5EF4-FFF2-40B4-BE49-F238E27FC236}">
                  <a16:creationId xmlns:a16="http://schemas.microsoft.com/office/drawing/2014/main" id="{27666FC3-6A26-46EF-A624-CE1CBA091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960"/>
              <a:ext cx="19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90" name="Line 38">
              <a:extLst>
                <a:ext uri="{FF2B5EF4-FFF2-40B4-BE49-F238E27FC236}">
                  <a16:creationId xmlns:a16="http://schemas.microsoft.com/office/drawing/2014/main" id="{90879625-1316-409A-A0C6-6DE790C1D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96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791" name="Group 39">
            <a:extLst>
              <a:ext uri="{FF2B5EF4-FFF2-40B4-BE49-F238E27FC236}">
                <a16:creationId xmlns:a16="http://schemas.microsoft.com/office/drawing/2014/main" id="{5E1AB8DC-5912-4B12-B07D-46CE58BD465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133600"/>
            <a:ext cx="2971800" cy="228600"/>
            <a:chOff x="1680" y="1344"/>
            <a:chExt cx="2064" cy="144"/>
          </a:xfrm>
        </p:grpSpPr>
        <p:sp>
          <p:nvSpPr>
            <p:cNvPr id="330792" name="Line 40">
              <a:extLst>
                <a:ext uri="{FF2B5EF4-FFF2-40B4-BE49-F238E27FC236}">
                  <a16:creationId xmlns:a16="http://schemas.microsoft.com/office/drawing/2014/main" id="{505CF1FC-0A3A-4898-BD7A-396D0E266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344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93" name="Line 41">
              <a:extLst>
                <a:ext uri="{FF2B5EF4-FFF2-40B4-BE49-F238E27FC236}">
                  <a16:creationId xmlns:a16="http://schemas.microsoft.com/office/drawing/2014/main" id="{2E189DBF-7F3F-4FB9-A3AC-37026B1A0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488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94" name="Line 42">
              <a:extLst>
                <a:ext uri="{FF2B5EF4-FFF2-40B4-BE49-F238E27FC236}">
                  <a16:creationId xmlns:a16="http://schemas.microsoft.com/office/drawing/2014/main" id="{6F3B2AB7-72CE-4302-8265-F5BF0BFB4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344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95" name="Line 43">
              <a:extLst>
                <a:ext uri="{FF2B5EF4-FFF2-40B4-BE49-F238E27FC236}">
                  <a16:creationId xmlns:a16="http://schemas.microsoft.com/office/drawing/2014/main" id="{3CC3D980-70E5-4AD3-A726-37F1587FF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40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796" name="Group 44">
            <a:extLst>
              <a:ext uri="{FF2B5EF4-FFF2-40B4-BE49-F238E27FC236}">
                <a16:creationId xmlns:a16="http://schemas.microsoft.com/office/drawing/2014/main" id="{FFD5FA2E-B11B-4A98-9542-84476F832B8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33800"/>
            <a:ext cx="2971800" cy="381000"/>
            <a:chOff x="1680" y="2352"/>
            <a:chExt cx="2016" cy="240"/>
          </a:xfrm>
        </p:grpSpPr>
        <p:sp>
          <p:nvSpPr>
            <p:cNvPr id="330797" name="Line 45">
              <a:extLst>
                <a:ext uri="{FF2B5EF4-FFF2-40B4-BE49-F238E27FC236}">
                  <a16:creationId xmlns:a16="http://schemas.microsoft.com/office/drawing/2014/main" id="{AA7BD0E4-D523-4C4D-B2D9-297BE691F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5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98" name="Line 46">
              <a:extLst>
                <a:ext uri="{FF2B5EF4-FFF2-40B4-BE49-F238E27FC236}">
                  <a16:creationId xmlns:a16="http://schemas.microsoft.com/office/drawing/2014/main" id="{FA730F05-1065-49C4-A9D5-5314BE764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99" name="Line 47">
              <a:extLst>
                <a:ext uri="{FF2B5EF4-FFF2-40B4-BE49-F238E27FC236}">
                  <a16:creationId xmlns:a16="http://schemas.microsoft.com/office/drawing/2014/main" id="{DA1162E0-27D7-46F5-BD34-6E2085C1D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352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00" name="Line 48">
              <a:extLst>
                <a:ext uri="{FF2B5EF4-FFF2-40B4-BE49-F238E27FC236}">
                  <a16:creationId xmlns:a16="http://schemas.microsoft.com/office/drawing/2014/main" id="{F9009347-F896-41FC-87F6-538C62FF9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96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801" name="Group 49">
            <a:extLst>
              <a:ext uri="{FF2B5EF4-FFF2-40B4-BE49-F238E27FC236}">
                <a16:creationId xmlns:a16="http://schemas.microsoft.com/office/drawing/2014/main" id="{B7606F1C-B711-4DA9-8483-F16667E95C0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905000"/>
            <a:ext cx="1446213" cy="625475"/>
            <a:chOff x="3744" y="1200"/>
            <a:chExt cx="911" cy="394"/>
          </a:xfrm>
        </p:grpSpPr>
        <p:sp>
          <p:nvSpPr>
            <p:cNvPr id="330802" name="Text Box 50">
              <a:extLst>
                <a:ext uri="{FF2B5EF4-FFF2-40B4-BE49-F238E27FC236}">
                  <a16:creationId xmlns:a16="http://schemas.microsoft.com/office/drawing/2014/main" id="{B9262867-C84C-43CC-A59E-FD37FDCD5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200"/>
              <a:ext cx="8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1/2   1/3</a:t>
              </a:r>
            </a:p>
          </p:txBody>
        </p:sp>
        <p:sp>
          <p:nvSpPr>
            <p:cNvPr id="330803" name="Text Box 51">
              <a:extLst>
                <a:ext uri="{FF2B5EF4-FFF2-40B4-BE49-F238E27FC236}">
                  <a16:creationId xmlns:a16="http://schemas.microsoft.com/office/drawing/2014/main" id="{38B52148-3587-4294-A872-6EAED4367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-1/2  -1/3</a:t>
              </a:r>
            </a:p>
          </p:txBody>
        </p:sp>
      </p:grpSp>
      <p:grpSp>
        <p:nvGrpSpPr>
          <p:cNvPr id="330804" name="Group 52">
            <a:extLst>
              <a:ext uri="{FF2B5EF4-FFF2-40B4-BE49-F238E27FC236}">
                <a16:creationId xmlns:a16="http://schemas.microsoft.com/office/drawing/2014/main" id="{2F4103A7-9CEA-4E7D-8EE6-D90E84F71189}"/>
              </a:ext>
            </a:extLst>
          </p:cNvPr>
          <p:cNvGrpSpPr>
            <a:grpSpLocks/>
          </p:cNvGrpSpPr>
          <p:nvPr/>
        </p:nvGrpSpPr>
        <p:grpSpPr bwMode="auto">
          <a:xfrm>
            <a:off x="6402388" y="3429000"/>
            <a:ext cx="1446212" cy="923925"/>
            <a:chOff x="3744" y="2160"/>
            <a:chExt cx="911" cy="582"/>
          </a:xfrm>
        </p:grpSpPr>
        <p:sp>
          <p:nvSpPr>
            <p:cNvPr id="330805" name="Text Box 53">
              <a:extLst>
                <a:ext uri="{FF2B5EF4-FFF2-40B4-BE49-F238E27FC236}">
                  <a16:creationId xmlns:a16="http://schemas.microsoft.com/office/drawing/2014/main" id="{E0802609-D9A0-49FF-9F04-73C0785F5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60"/>
              <a:ext cx="8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1/2  1</a:t>
              </a:r>
            </a:p>
          </p:txBody>
        </p:sp>
        <p:sp>
          <p:nvSpPr>
            <p:cNvPr id="330806" name="Text Box 54">
              <a:extLst>
                <a:ext uri="{FF2B5EF4-FFF2-40B4-BE49-F238E27FC236}">
                  <a16:creationId xmlns:a16="http://schemas.microsoft.com/office/drawing/2014/main" id="{EC049C61-CCBC-4F23-A407-A17CCA5EF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9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-1/2  -1</a:t>
              </a:r>
            </a:p>
          </p:txBody>
        </p:sp>
      </p:grpSp>
      <p:grpSp>
        <p:nvGrpSpPr>
          <p:cNvPr id="330807" name="Group 55">
            <a:extLst>
              <a:ext uri="{FF2B5EF4-FFF2-40B4-BE49-F238E27FC236}">
                <a16:creationId xmlns:a16="http://schemas.microsoft.com/office/drawing/2014/main" id="{8836613F-FCAA-4337-90B2-362CF2B7218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33400"/>
            <a:ext cx="1524000" cy="1447800"/>
            <a:chOff x="3696" y="336"/>
            <a:chExt cx="960" cy="912"/>
          </a:xfrm>
        </p:grpSpPr>
        <p:sp>
          <p:nvSpPr>
            <p:cNvPr id="330808" name="Text Box 56">
              <a:extLst>
                <a:ext uri="{FF2B5EF4-FFF2-40B4-BE49-F238E27FC236}">
                  <a16:creationId xmlns:a16="http://schemas.microsoft.com/office/drawing/2014/main" id="{9F0001D2-4B7B-458A-84DA-91C8B2338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Mg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30809" name="Text Box 57">
              <a:extLst>
                <a:ext uri="{FF2B5EF4-FFF2-40B4-BE49-F238E27FC236}">
                  <a16:creationId xmlns:a16="http://schemas.microsoft.com/office/drawing/2014/main" id="{DF3457CB-A0DF-45C9-8E72-C7166861C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864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-1/2  -2/3</a:t>
              </a:r>
            </a:p>
          </p:txBody>
        </p:sp>
        <p:sp>
          <p:nvSpPr>
            <p:cNvPr id="330810" name="Text Box 58">
              <a:extLst>
                <a:ext uri="{FF2B5EF4-FFF2-40B4-BE49-F238E27FC236}">
                  <a16:creationId xmlns:a16="http://schemas.microsoft.com/office/drawing/2014/main" id="{70423D62-5599-4A83-B97A-66888567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6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30811" name="Text Box 59">
              <a:extLst>
                <a:ext uri="{FF2B5EF4-FFF2-40B4-BE49-F238E27FC236}">
                  <a16:creationId xmlns:a16="http://schemas.microsoft.com/office/drawing/2014/main" id="{16F21C9A-1BC3-48AA-8A99-63F6B32C7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565"/>
              <a:ext cx="7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3/2  6/3</a:t>
              </a:r>
            </a:p>
          </p:txBody>
        </p:sp>
        <p:sp>
          <p:nvSpPr>
            <p:cNvPr id="330812" name="Text Box 60">
              <a:extLst>
                <a:ext uri="{FF2B5EF4-FFF2-40B4-BE49-F238E27FC236}">
                  <a16:creationId xmlns:a16="http://schemas.microsoft.com/office/drawing/2014/main" id="{31CB7D11-829E-4BBA-B81C-56B4AC000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731"/>
              <a:ext cx="8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1/2  2/3</a:t>
              </a:r>
            </a:p>
          </p:txBody>
        </p:sp>
        <p:sp>
          <p:nvSpPr>
            <p:cNvPr id="330813" name="Text Box 61">
              <a:extLst>
                <a:ext uri="{FF2B5EF4-FFF2-40B4-BE49-F238E27FC236}">
                  <a16:creationId xmlns:a16="http://schemas.microsoft.com/office/drawing/2014/main" id="{38C64F9D-50A9-43CB-A33D-CFB16A6D3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998"/>
              <a:ext cx="7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-3/2  -6/3</a:t>
              </a:r>
            </a:p>
          </p:txBody>
        </p:sp>
      </p:grpSp>
      <p:grpSp>
        <p:nvGrpSpPr>
          <p:cNvPr id="330814" name="Group 62">
            <a:extLst>
              <a:ext uri="{FF2B5EF4-FFF2-40B4-BE49-F238E27FC236}">
                <a16:creationId xmlns:a16="http://schemas.microsoft.com/office/drawing/2014/main" id="{3BD66C55-317A-48DD-8E63-0AD07374DC4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371600"/>
            <a:ext cx="152400" cy="2590800"/>
            <a:chOff x="2688" y="864"/>
            <a:chExt cx="96" cy="1728"/>
          </a:xfrm>
        </p:grpSpPr>
        <p:sp>
          <p:nvSpPr>
            <p:cNvPr id="330815" name="Line 63">
              <a:extLst>
                <a:ext uri="{FF2B5EF4-FFF2-40B4-BE49-F238E27FC236}">
                  <a16:creationId xmlns:a16="http://schemas.microsoft.com/office/drawing/2014/main" id="{97AE8FF1-4F18-4CFA-9F1E-AFDAD8506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864"/>
              <a:ext cx="0" cy="14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16" name="Line 64">
              <a:extLst>
                <a:ext uri="{FF2B5EF4-FFF2-40B4-BE49-F238E27FC236}">
                  <a16:creationId xmlns:a16="http://schemas.microsoft.com/office/drawing/2014/main" id="{A5BE38E0-6DAB-43A8-8D9F-F97E087EC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008"/>
              <a:ext cx="0" cy="15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817" name="Group 65">
            <a:extLst>
              <a:ext uri="{FF2B5EF4-FFF2-40B4-BE49-F238E27FC236}">
                <a16:creationId xmlns:a16="http://schemas.microsoft.com/office/drawing/2014/main" id="{2E97C754-46C9-45F4-AAFB-EC9D00C8264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143000"/>
            <a:ext cx="914400" cy="2819400"/>
            <a:chOff x="2448" y="720"/>
            <a:chExt cx="576" cy="1872"/>
          </a:xfrm>
        </p:grpSpPr>
        <p:sp>
          <p:nvSpPr>
            <p:cNvPr id="330818" name="Line 66">
              <a:extLst>
                <a:ext uri="{FF2B5EF4-FFF2-40B4-BE49-F238E27FC236}">
                  <a16:creationId xmlns:a16="http://schemas.microsoft.com/office/drawing/2014/main" id="{84233512-C4F1-4354-A0D3-1A09BAE43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720"/>
              <a:ext cx="0" cy="16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19" name="Line 67">
              <a:extLst>
                <a:ext uri="{FF2B5EF4-FFF2-40B4-BE49-F238E27FC236}">
                  <a16:creationId xmlns:a16="http://schemas.microsoft.com/office/drawing/2014/main" id="{DA6562AB-E642-4445-9063-93BBD8DD1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08"/>
              <a:ext cx="0" cy="13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20" name="Line 68">
              <a:extLst>
                <a:ext uri="{FF2B5EF4-FFF2-40B4-BE49-F238E27FC236}">
                  <a16:creationId xmlns:a16="http://schemas.microsoft.com/office/drawing/2014/main" id="{D7FD9579-20BA-427E-A5A9-42B08FAAA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0" cy="14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21" name="Line 69">
              <a:extLst>
                <a:ext uri="{FF2B5EF4-FFF2-40B4-BE49-F238E27FC236}">
                  <a16:creationId xmlns:a16="http://schemas.microsoft.com/office/drawing/2014/main" id="{E2594B9C-11C5-4DFE-9C42-AC41CB9E8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64"/>
              <a:ext cx="0" cy="172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822" name="Group 70">
            <a:extLst>
              <a:ext uri="{FF2B5EF4-FFF2-40B4-BE49-F238E27FC236}">
                <a16:creationId xmlns:a16="http://schemas.microsoft.com/office/drawing/2014/main" id="{BA1C1617-B566-4E96-99EE-14F1B541A60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133600"/>
            <a:ext cx="152400" cy="1905000"/>
            <a:chOff x="2112" y="1344"/>
            <a:chExt cx="96" cy="1248"/>
          </a:xfrm>
        </p:grpSpPr>
        <p:sp>
          <p:nvSpPr>
            <p:cNvPr id="330823" name="Line 71">
              <a:extLst>
                <a:ext uri="{FF2B5EF4-FFF2-40B4-BE49-F238E27FC236}">
                  <a16:creationId xmlns:a16="http://schemas.microsoft.com/office/drawing/2014/main" id="{C1C17A46-31DD-43B8-8DC5-83C5138DF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0" cy="110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24" name="Line 72">
              <a:extLst>
                <a:ext uri="{FF2B5EF4-FFF2-40B4-BE49-F238E27FC236}">
                  <a16:creationId xmlns:a16="http://schemas.microsoft.com/office/drawing/2014/main" id="{E42EA287-8B6E-46C8-9218-62137E9B3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44"/>
              <a:ext cx="0" cy="100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825" name="Group 73">
            <a:extLst>
              <a:ext uri="{FF2B5EF4-FFF2-40B4-BE49-F238E27FC236}">
                <a16:creationId xmlns:a16="http://schemas.microsoft.com/office/drawing/2014/main" id="{52EB786B-EC84-4D4F-96E5-E9FA251CAF04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133600"/>
            <a:ext cx="457200" cy="1828800"/>
            <a:chOff x="2016" y="1344"/>
            <a:chExt cx="288" cy="1248"/>
          </a:xfrm>
        </p:grpSpPr>
        <p:sp>
          <p:nvSpPr>
            <p:cNvPr id="330826" name="Line 74">
              <a:extLst>
                <a:ext uri="{FF2B5EF4-FFF2-40B4-BE49-F238E27FC236}">
                  <a16:creationId xmlns:a16="http://schemas.microsoft.com/office/drawing/2014/main" id="{9D6FE276-9599-4E2F-A748-6CB8173C3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344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27" name="Line 75">
              <a:extLst>
                <a:ext uri="{FF2B5EF4-FFF2-40B4-BE49-F238E27FC236}">
                  <a16:creationId xmlns:a16="http://schemas.microsoft.com/office/drawing/2014/main" id="{2D13676C-A3C5-42AE-B858-2ACB6AE76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88"/>
              <a:ext cx="0" cy="86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30828" name="Picture 76" descr="HARVBULL">
            <a:extLst>
              <a:ext uri="{FF2B5EF4-FFF2-40B4-BE49-F238E27FC236}">
                <a16:creationId xmlns:a16="http://schemas.microsoft.com/office/drawing/2014/main" id="{D154EC1E-1EE6-4B76-BCBF-4CD11195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62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29" name="Picture 77" descr="HARVBULL">
            <a:extLst>
              <a:ext uri="{FF2B5EF4-FFF2-40B4-BE49-F238E27FC236}">
                <a16:creationId xmlns:a16="http://schemas.microsoft.com/office/drawing/2014/main" id="{5984D3F3-E1DB-4844-A713-8DF22C24E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0" name="Picture 78" descr="HARVBULL">
            <a:extLst>
              <a:ext uri="{FF2B5EF4-FFF2-40B4-BE49-F238E27FC236}">
                <a16:creationId xmlns:a16="http://schemas.microsoft.com/office/drawing/2014/main" id="{F2716C65-B5F3-4FC0-9621-E92AA12C7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62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1" name="Picture 79" descr="HARVBULL">
            <a:extLst>
              <a:ext uri="{FF2B5EF4-FFF2-40B4-BE49-F238E27FC236}">
                <a16:creationId xmlns:a16="http://schemas.microsoft.com/office/drawing/2014/main" id="{DE059E87-3419-4F4E-8108-F660079E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81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2" name="Picture 80" descr="HARVBULL">
            <a:extLst>
              <a:ext uri="{FF2B5EF4-FFF2-40B4-BE49-F238E27FC236}">
                <a16:creationId xmlns:a16="http://schemas.microsoft.com/office/drawing/2014/main" id="{B1C6226A-5386-4D9C-9DFC-937A44C0E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3" name="Picture 81" descr="HARVBULL">
            <a:extLst>
              <a:ext uri="{FF2B5EF4-FFF2-40B4-BE49-F238E27FC236}">
                <a16:creationId xmlns:a16="http://schemas.microsoft.com/office/drawing/2014/main" id="{DE66F6DB-7172-45F6-8398-78BBE982A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4" name="Picture 82" descr="HARVBULL">
            <a:extLst>
              <a:ext uri="{FF2B5EF4-FFF2-40B4-BE49-F238E27FC236}">
                <a16:creationId xmlns:a16="http://schemas.microsoft.com/office/drawing/2014/main" id="{E34C0025-1F42-4F74-B338-299E97966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5" name="Picture 83" descr="HARVBULL">
            <a:extLst>
              <a:ext uri="{FF2B5EF4-FFF2-40B4-BE49-F238E27FC236}">
                <a16:creationId xmlns:a16="http://schemas.microsoft.com/office/drawing/2014/main" id="{AD1C395A-C708-4238-9F9A-0B90A74BB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6" name="Picture 84" descr="HARVBULL">
            <a:extLst>
              <a:ext uri="{FF2B5EF4-FFF2-40B4-BE49-F238E27FC236}">
                <a16:creationId xmlns:a16="http://schemas.microsoft.com/office/drawing/2014/main" id="{CEC3D8D1-F592-4258-9737-89DB6AF1E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7" name="Picture 85" descr="HARVBULL">
            <a:extLst>
              <a:ext uri="{FF2B5EF4-FFF2-40B4-BE49-F238E27FC236}">
                <a16:creationId xmlns:a16="http://schemas.microsoft.com/office/drawing/2014/main" id="{2094E321-5BDE-472D-8079-11F250A3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962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0838" name="Group 86">
            <a:extLst>
              <a:ext uri="{FF2B5EF4-FFF2-40B4-BE49-F238E27FC236}">
                <a16:creationId xmlns:a16="http://schemas.microsoft.com/office/drawing/2014/main" id="{0E580B9C-5430-4588-83FA-FF148E41B92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457200" cy="533400"/>
            <a:chOff x="1968" y="3648"/>
            <a:chExt cx="288" cy="336"/>
          </a:xfrm>
        </p:grpSpPr>
        <p:sp>
          <p:nvSpPr>
            <p:cNvPr id="330839" name="Line 87">
              <a:extLst>
                <a:ext uri="{FF2B5EF4-FFF2-40B4-BE49-F238E27FC236}">
                  <a16:creationId xmlns:a16="http://schemas.microsoft.com/office/drawing/2014/main" id="{9EAF47E5-4222-470C-8926-F1286CE4E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40" name="Line 88">
              <a:extLst>
                <a:ext uri="{FF2B5EF4-FFF2-40B4-BE49-F238E27FC236}">
                  <a16:creationId xmlns:a16="http://schemas.microsoft.com/office/drawing/2014/main" id="{125CCAF8-7360-4C27-8CB8-07BB33766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41" name="Line 89">
              <a:extLst>
                <a:ext uri="{FF2B5EF4-FFF2-40B4-BE49-F238E27FC236}">
                  <a16:creationId xmlns:a16="http://schemas.microsoft.com/office/drawing/2014/main" id="{BF995321-8916-4E18-B1FF-363E17456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42" name="Line 90">
              <a:extLst>
                <a:ext uri="{FF2B5EF4-FFF2-40B4-BE49-F238E27FC236}">
                  <a16:creationId xmlns:a16="http://schemas.microsoft.com/office/drawing/2014/main" id="{883465BB-FAC5-41A7-A317-1CA596253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843" name="Group 91">
            <a:extLst>
              <a:ext uri="{FF2B5EF4-FFF2-40B4-BE49-F238E27FC236}">
                <a16:creationId xmlns:a16="http://schemas.microsoft.com/office/drawing/2014/main" id="{E4C6A859-26D9-4CD0-87F6-D551B868534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791200"/>
            <a:ext cx="914400" cy="533400"/>
            <a:chOff x="2544" y="3648"/>
            <a:chExt cx="576" cy="336"/>
          </a:xfrm>
        </p:grpSpPr>
        <p:sp>
          <p:nvSpPr>
            <p:cNvPr id="330844" name="Line 92">
              <a:extLst>
                <a:ext uri="{FF2B5EF4-FFF2-40B4-BE49-F238E27FC236}">
                  <a16:creationId xmlns:a16="http://schemas.microsoft.com/office/drawing/2014/main" id="{BF2AD409-33AE-41B8-B342-E7DC3FD50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45" name="Line 93">
              <a:extLst>
                <a:ext uri="{FF2B5EF4-FFF2-40B4-BE49-F238E27FC236}">
                  <a16:creationId xmlns:a16="http://schemas.microsoft.com/office/drawing/2014/main" id="{D5B8D7E1-76CD-4760-8220-8DDBF2AEC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46" name="Line 94">
              <a:extLst>
                <a:ext uri="{FF2B5EF4-FFF2-40B4-BE49-F238E27FC236}">
                  <a16:creationId xmlns:a16="http://schemas.microsoft.com/office/drawing/2014/main" id="{44A26306-E6DD-4E98-B04D-85CE7942D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47" name="Line 95">
              <a:extLst>
                <a:ext uri="{FF2B5EF4-FFF2-40B4-BE49-F238E27FC236}">
                  <a16:creationId xmlns:a16="http://schemas.microsoft.com/office/drawing/2014/main" id="{9A6D180D-A15E-4F43-91F7-ECAB0E11C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48" name="Line 96">
              <a:extLst>
                <a:ext uri="{FF2B5EF4-FFF2-40B4-BE49-F238E27FC236}">
                  <a16:creationId xmlns:a16="http://schemas.microsoft.com/office/drawing/2014/main" id="{EE18355A-F0E2-4339-A2D8-64B1494B1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49" name="Line 97">
              <a:extLst>
                <a:ext uri="{FF2B5EF4-FFF2-40B4-BE49-F238E27FC236}">
                  <a16:creationId xmlns:a16="http://schemas.microsoft.com/office/drawing/2014/main" id="{0AD8C34B-C16E-4EC6-B8CA-F74E8D11A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0850" name="Text Box 98">
            <a:extLst>
              <a:ext uri="{FF2B5EF4-FFF2-40B4-BE49-F238E27FC236}">
                <a16:creationId xmlns:a16="http://schemas.microsoft.com/office/drawing/2014/main" id="{0BEFC375-6A6C-417F-8B25-3E2F0EE9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4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在磁场中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0851" name="Text Box 99">
            <a:extLst>
              <a:ext uri="{FF2B5EF4-FFF2-40B4-BE49-F238E27FC236}">
                <a16:creationId xmlns:a16="http://schemas.microsoft.com/office/drawing/2014/main" id="{52EF635E-7A7F-4480-B4AF-DFFE02D12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81600"/>
            <a:ext cx="449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            </a:t>
            </a:r>
            <a:r>
              <a:rPr kumimoji="0"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</a:p>
        </p:txBody>
      </p:sp>
      <p:sp>
        <p:nvSpPr>
          <p:cNvPr id="330852" name="Text Box 100">
            <a:extLst>
              <a:ext uri="{FF2B5EF4-FFF2-40B4-BE49-F238E27FC236}">
                <a16:creationId xmlns:a16="http://schemas.microsoft.com/office/drawing/2014/main" id="{FC08BF7D-961E-46F8-AAC6-14E00EB66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248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>
                <a:latin typeface="Times New Roman" panose="02020603050405020304" pitchFamily="18" charset="0"/>
              </a:rPr>
              <a:t>5896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30853" name="Text Box 101">
            <a:extLst>
              <a:ext uri="{FF2B5EF4-FFF2-40B4-BE49-F238E27FC236}">
                <a16:creationId xmlns:a16="http://schemas.microsoft.com/office/drawing/2014/main" id="{710B2786-AEB6-4514-934D-4757CF70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>
                <a:latin typeface="Times New Roman" panose="02020603050405020304" pitchFamily="18" charset="0"/>
              </a:rPr>
              <a:t>5890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30854" name="Text Box 102">
            <a:extLst>
              <a:ext uri="{FF2B5EF4-FFF2-40B4-BE49-F238E27FC236}">
                <a16:creationId xmlns:a16="http://schemas.microsoft.com/office/drawing/2014/main" id="{B1676158-4AC9-47BB-8622-F92C56E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>
                <a:latin typeface="Times New Roman" panose="02020603050405020304" pitchFamily="18" charset="0"/>
              </a:rPr>
              <a:t>5896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30855" name="Text Box 103">
            <a:extLst>
              <a:ext uri="{FF2B5EF4-FFF2-40B4-BE49-F238E27FC236}">
                <a16:creationId xmlns:a16="http://schemas.microsoft.com/office/drawing/2014/main" id="{463A883D-F17B-42E8-B8DF-2A0152389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>
                <a:latin typeface="Times New Roman" panose="02020603050405020304" pitchFamily="18" charset="0"/>
              </a:rPr>
              <a:t>5890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30856" name="Text Box 104">
            <a:extLst>
              <a:ext uri="{FF2B5EF4-FFF2-40B4-BE49-F238E27FC236}">
                <a16:creationId xmlns:a16="http://schemas.microsoft.com/office/drawing/2014/main" id="{396C524D-49C2-4F0C-AE87-C94A67103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248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5893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3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3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3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3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3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3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0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0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33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33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30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30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30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30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33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33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500"/>
                                        <p:tgtEl>
                                          <p:spTgt spid="33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33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33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33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33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500"/>
                                        <p:tgtEl>
                                          <p:spTgt spid="33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3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33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0" dur="500"/>
                                        <p:tgtEl>
                                          <p:spTgt spid="33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33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33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4" grpId="0" autoUpdateAnimBg="0"/>
      <p:bldP spid="330850" grpId="0" autoUpdateAnimBg="0"/>
      <p:bldP spid="330851" grpId="0" autoUpdateAnimBg="0"/>
      <p:bldP spid="330852" grpId="0" autoUpdateAnimBg="0"/>
      <p:bldP spid="330853" grpId="0" autoUpdateAnimBg="0"/>
      <p:bldP spid="330854" grpId="0" autoUpdateAnimBg="0"/>
      <p:bldP spid="330855" grpId="0" autoUpdateAnimBg="0"/>
      <p:bldP spid="33085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9" name="Rectangle 7">
            <a:extLst>
              <a:ext uri="{FF2B5EF4-FFF2-40B4-BE49-F238E27FC236}">
                <a16:creationId xmlns:a16="http://schemas.microsoft.com/office/drawing/2014/main" id="{AEE759F6-4495-434C-9832-8BDC3587E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95400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E. 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格罗春图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9320" name="Rectangle 8">
            <a:extLst>
              <a:ext uri="{FF2B5EF4-FFF2-40B4-BE49-F238E27FC236}">
                <a16:creationId xmlns:a16="http://schemas.microsoft.com/office/drawing/2014/main" id="{00911E4B-E568-41F0-BBC1-C7C7140D5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69321" name="Picture 9" descr="135">
            <a:extLst>
              <a:ext uri="{FF2B5EF4-FFF2-40B4-BE49-F238E27FC236}">
                <a16:creationId xmlns:a16="http://schemas.microsoft.com/office/drawing/2014/main" id="{74A18224-5254-4BEA-B296-A46A53FB5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341438"/>
            <a:ext cx="5903913" cy="51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Rectangle 4">
            <a:extLst>
              <a:ext uri="{FF2B5EF4-FFF2-40B4-BE49-F238E27FC236}">
                <a16:creationId xmlns:a16="http://schemas.microsoft.com/office/drawing/2014/main" id="{D472FFEC-2C83-4CB6-88E1-7CD0C81A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95400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F. Paschen-Back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效应（强磁场）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04135" name="Object 7">
            <a:extLst>
              <a:ext uri="{FF2B5EF4-FFF2-40B4-BE49-F238E27FC236}">
                <a16:creationId xmlns:a16="http://schemas.microsoft.com/office/drawing/2014/main" id="{F39E6496-8B3A-448F-B955-C319DD6D572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563938" y="2420938"/>
          <a:ext cx="5364162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9" name="公式" r:id="rId4" imgW="3238200" imgH="1536480" progId="Equation.3">
                  <p:embed/>
                </p:oleObj>
              </mc:Choice>
              <mc:Fallback>
                <p:oleObj name="公式" r:id="rId4" imgW="3238200" imgH="1536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420938"/>
                        <a:ext cx="5364162" cy="2546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04138" r:id="rId2" imgW="3419952" imgH="4941550"/>
        </mc:Choice>
        <mc:Fallback>
          <p:control r:id="rId2" imgW="3419952" imgH="4941550">
            <p:pic>
              <p:nvPicPr>
                <p:cNvPr id="304133" name="ShockwaveFlash1">
                  <a:extLst>
                    <a:ext uri="{FF2B5EF4-FFF2-40B4-BE49-F238E27FC236}">
                      <a16:creationId xmlns:a16="http://schemas.microsoft.com/office/drawing/2014/main" id="{0D83AAE3-D392-43BF-AA03-E9056FABD51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916113"/>
                  <a:ext cx="3419475" cy="4941887"/>
                </a:xfrm>
                <a:prstGeom prst="rect">
                  <a:avLst/>
                </a:prstGeom>
                <a:noFill/>
                <a:ln/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6" name="Text Box 6">
            <a:extLst>
              <a:ext uri="{FF2B5EF4-FFF2-40B4-BE49-F238E27FC236}">
                <a16:creationId xmlns:a16="http://schemas.microsoft.com/office/drawing/2014/main" id="{F0B11369-3CE5-4876-800F-7BCF9FD4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07963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强磁场时，</a:t>
            </a:r>
            <a:r>
              <a:rPr kumimoji="0"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Na</a:t>
            </a:r>
            <a:r>
              <a:rPr kumimoji="0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原子能级发生分裂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2328" r:id="rId2" imgW="7992591" imgH="5688724"/>
        </mc:Choice>
        <mc:Fallback>
          <p:control r:id="rId2" imgW="7992591" imgH="5688724">
            <p:pic>
              <p:nvPicPr>
                <p:cNvPr id="312324" name="ShockwaveFlash1">
                  <a:extLst>
                    <a:ext uri="{FF2B5EF4-FFF2-40B4-BE49-F238E27FC236}">
                      <a16:creationId xmlns:a16="http://schemas.microsoft.com/office/drawing/2014/main" id="{76C3172C-AB2F-453C-B9FD-AA6BCE12366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5650" y="836613"/>
                  <a:ext cx="7993063" cy="5688012"/>
                </a:xfrm>
                <a:prstGeom prst="rect">
                  <a:avLst/>
                </a:prstGeom>
                <a:noFill/>
                <a:ln/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555" name="Object 3">
            <a:extLst>
              <a:ext uri="{FF2B5EF4-FFF2-40B4-BE49-F238E27FC236}">
                <a16:creationId xmlns:a16="http://schemas.microsoft.com/office/drawing/2014/main" id="{9093CFD2-9132-4A36-8FB2-C116D9191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628775"/>
          <a:ext cx="42973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2" r:id="rId3" imgW="2819400" imgH="660400" progId="Equation.3">
                  <p:embed/>
                </p:oleObj>
              </mc:Choice>
              <mc:Fallback>
                <p:oleObj r:id="rId3" imgW="2819400" imgH="660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628775"/>
                        <a:ext cx="4297362" cy="10080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6" name="Rectangle 4">
            <a:extLst>
              <a:ext uri="{FF2B5EF4-FFF2-40B4-BE49-F238E27FC236}">
                <a16:creationId xmlns:a16="http://schemas.microsoft.com/office/drawing/2014/main" id="{8FBF06CA-10EC-428C-8421-D738BEC9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33375"/>
            <a:ext cx="6834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4.8 </a:t>
            </a:r>
            <a:r>
              <a:rPr lang="zh-CN" altLang="en-US" sz="3600" b="1">
                <a:solidFill>
                  <a:schemeClr val="hlink"/>
                </a:solidFill>
                <a:latin typeface="Arial Unicode MS" pitchFamily="34" charset="-122"/>
                <a:ea typeface="楷体_GB2312" pitchFamily="49" charset="-122"/>
              </a:rPr>
              <a:t>氢原子能谱的研究发展过程</a:t>
            </a:r>
          </a:p>
        </p:txBody>
      </p:sp>
      <p:graphicFrame>
        <p:nvGraphicFramePr>
          <p:cNvPr id="279557" name="Object 5">
            <a:extLst>
              <a:ext uri="{FF2B5EF4-FFF2-40B4-BE49-F238E27FC236}">
                <a16:creationId xmlns:a16="http://schemas.microsoft.com/office/drawing/2014/main" id="{33D1E21C-58E6-4793-9AC8-FE3D59219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141663"/>
          <a:ext cx="44021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3" r:id="rId5" imgW="3136900" imgH="723900" progId="Equation.3">
                  <p:embed/>
                </p:oleObj>
              </mc:Choice>
              <mc:Fallback>
                <p:oleObj r:id="rId5" imgW="3136900" imgH="723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4402138" cy="10080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>
            <a:extLst>
              <a:ext uri="{FF2B5EF4-FFF2-40B4-BE49-F238E27FC236}">
                <a16:creationId xmlns:a16="http://schemas.microsoft.com/office/drawing/2014/main" id="{AA66CE0D-7C36-4DD1-9B9A-4236D9F4B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652963"/>
          <a:ext cx="53228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4" name="Equation" r:id="rId7" imgW="3365280" imgH="634680" progId="Equation.3">
                  <p:embed/>
                </p:oleObj>
              </mc:Choice>
              <mc:Fallback>
                <p:oleObj name="Equation" r:id="rId7" imgW="336528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652963"/>
                        <a:ext cx="5322887" cy="10080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9" name="Text Box 7">
            <a:extLst>
              <a:ext uri="{FF2B5EF4-FFF2-40B4-BE49-F238E27FC236}">
                <a16:creationId xmlns:a16="http://schemas.microsoft.com/office/drawing/2014/main" id="{0560B142-6B3F-4C8F-BE82-C83DBF95B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44675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N.Bohr</a:t>
            </a:r>
          </a:p>
        </p:txBody>
      </p:sp>
      <p:sp>
        <p:nvSpPr>
          <p:cNvPr id="279560" name="Text Box 8">
            <a:extLst>
              <a:ext uri="{FF2B5EF4-FFF2-40B4-BE49-F238E27FC236}">
                <a16:creationId xmlns:a16="http://schemas.microsoft.com/office/drawing/2014/main" id="{E59A6A25-1679-4201-A63F-C1B9542D1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57563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A.Sommerfeld</a:t>
            </a:r>
          </a:p>
        </p:txBody>
      </p:sp>
      <p:sp>
        <p:nvSpPr>
          <p:cNvPr id="279561" name="Text Box 9">
            <a:extLst>
              <a:ext uri="{FF2B5EF4-FFF2-40B4-BE49-F238E27FC236}">
                <a16:creationId xmlns:a16="http://schemas.microsoft.com/office/drawing/2014/main" id="{E03AF162-5CB5-41E1-AFB1-74E90E9E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868863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W.Heisenberg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603" name="Object 3">
            <a:extLst>
              <a:ext uri="{FF2B5EF4-FFF2-40B4-BE49-F238E27FC236}">
                <a16:creationId xmlns:a16="http://schemas.microsoft.com/office/drawing/2014/main" id="{3CD1A011-AFAD-41D6-82A4-B5F04DA3A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700213"/>
          <a:ext cx="71358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8" r:id="rId3" imgW="4953000" imgH="736600" progId="Equation.3">
                  <p:embed/>
                </p:oleObj>
              </mc:Choice>
              <mc:Fallback>
                <p:oleObj r:id="rId3" imgW="49530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00213"/>
                        <a:ext cx="7135812" cy="10445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4" name="Object 4">
            <a:extLst>
              <a:ext uri="{FF2B5EF4-FFF2-40B4-BE49-F238E27FC236}">
                <a16:creationId xmlns:a16="http://schemas.microsoft.com/office/drawing/2014/main" id="{6B721F9C-28E1-4939-AA33-279BF1E76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141663"/>
          <a:ext cx="59817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9" r:id="rId5" imgW="3949700" imgH="685800" progId="Equation.3">
                  <p:embed/>
                </p:oleObj>
              </mc:Choice>
              <mc:Fallback>
                <p:oleObj r:id="rId5" imgW="39497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5981700" cy="104457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5" name="Object 5">
            <a:extLst>
              <a:ext uri="{FF2B5EF4-FFF2-40B4-BE49-F238E27FC236}">
                <a16:creationId xmlns:a16="http://schemas.microsoft.com/office/drawing/2014/main" id="{91951464-1CA9-4A80-8063-524A2A2BD02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187450" y="4724400"/>
          <a:ext cx="73279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0" r:id="rId7" imgW="4813300" imgH="685800" progId="Equation.3">
                  <p:embed/>
                </p:oleObj>
              </mc:Choice>
              <mc:Fallback>
                <p:oleObj r:id="rId7" imgW="48133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7327900" cy="104298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4" name="Picture 4" descr="p196  23">
            <a:extLst>
              <a:ext uri="{FF2B5EF4-FFF2-40B4-BE49-F238E27FC236}">
                <a16:creationId xmlns:a16="http://schemas.microsoft.com/office/drawing/2014/main" id="{0FC67D9C-2D27-4E32-94FD-147D0F122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63600"/>
            <a:ext cx="9144000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CEC4778A-C5F9-4EE0-882E-A37A8539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904CF09F-15EE-45C9-9C87-8260B71E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2138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83652" name="Picture 4" descr="19">
            <a:extLst>
              <a:ext uri="{FF2B5EF4-FFF2-40B4-BE49-F238E27FC236}">
                <a16:creationId xmlns:a16="http://schemas.microsoft.com/office/drawing/2014/main" id="{EE9AF43F-24CD-4D73-9BD6-CA9E60A8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653" name="Rectangle 5">
            <a:extLst>
              <a:ext uri="{FF2B5EF4-FFF2-40B4-BE49-F238E27FC236}">
                <a16:creationId xmlns:a16="http://schemas.microsoft.com/office/drawing/2014/main" id="{1C002EE7-603D-4DDE-9E3E-1E2C786C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933825"/>
            <a:ext cx="3276600" cy="15525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狄拉克的理论表明，氢原子能级只决定于主量子数 </a:t>
            </a:r>
            <a:r>
              <a:rPr lang="en-US" altLang="zh-CN" b="1" i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和总角动量量子数</a:t>
            </a:r>
            <a:r>
              <a:rPr lang="en-US" altLang="zh-CN" b="1" i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j </a:t>
            </a:r>
            <a:r>
              <a:rPr lang="zh-CN" altLang="en-US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>
              <a:solidFill>
                <a:srgbClr val="CC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3654" name="AutoShape 6">
            <a:extLst>
              <a:ext uri="{FF2B5EF4-FFF2-40B4-BE49-F238E27FC236}">
                <a16:creationId xmlns:a16="http://schemas.microsoft.com/office/drawing/2014/main" id="{DE7C0EEE-1131-42D1-B59E-6093E30F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97425"/>
            <a:ext cx="1008062" cy="576263"/>
          </a:xfrm>
          <a:prstGeom prst="wedgeRoundRectCallout">
            <a:avLst>
              <a:gd name="adj1" fmla="val 248111"/>
              <a:gd name="adj2" fmla="val -110329"/>
              <a:gd name="adj3" fmla="val 16667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简并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D1FA17FC-170A-413B-85B0-578687A15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341438"/>
            <a:ext cx="777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Arial Unicode MS" pitchFamily="34" charset="-122"/>
                <a:ea typeface="楷体_GB2312" pitchFamily="49" charset="-122"/>
              </a:rPr>
              <a:t>       根据经典电磁学，电偶极矩在电场中会存在力矩、势能和力。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3AE2CE84-0888-4C67-8E06-BBF95C0E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4651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1972" name="Object 4">
            <a:extLst>
              <a:ext uri="{FF2B5EF4-FFF2-40B4-BE49-F238E27FC236}">
                <a16:creationId xmlns:a16="http://schemas.microsoft.com/office/drawing/2014/main" id="{EC222F8D-215C-4FC6-B9A1-BB268D30A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00" y="2454275"/>
          <a:ext cx="65182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6" name="公式" r:id="rId3" imgW="3682800" imgH="596880" progId="Equation.3">
                  <p:embed/>
                </p:oleObj>
              </mc:Choice>
              <mc:Fallback>
                <p:oleObj name="公式" r:id="rId3" imgW="3682800" imgH="596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454275"/>
                        <a:ext cx="6518275" cy="105886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3" name="Rectangle 5">
            <a:extLst>
              <a:ext uri="{FF2B5EF4-FFF2-40B4-BE49-F238E27FC236}">
                <a16:creationId xmlns:a16="http://schemas.microsoft.com/office/drawing/2014/main" id="{26ECD522-AC64-4125-B0AC-5E262C9FF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005263"/>
            <a:ext cx="774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Arial Unicode MS" pitchFamily="34" charset="-122"/>
                <a:ea typeface="楷体_GB2312" pitchFamily="49" charset="-122"/>
              </a:rPr>
              <a:t>类似地，磁矩在磁场中同样会存在力矩、势能和力。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11974" name="Rectangle 6">
            <a:extLst>
              <a:ext uri="{FF2B5EF4-FFF2-40B4-BE49-F238E27FC236}">
                <a16:creationId xmlns:a16="http://schemas.microsoft.com/office/drawing/2014/main" id="{5E17C757-54EE-4153-84CC-9E93523C7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4651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1975" name="Object 7">
            <a:extLst>
              <a:ext uri="{FF2B5EF4-FFF2-40B4-BE49-F238E27FC236}">
                <a16:creationId xmlns:a16="http://schemas.microsoft.com/office/drawing/2014/main" id="{E01219ED-CCF4-46C1-9683-94842CA87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25" y="4757738"/>
          <a:ext cx="65182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7" name="公式" r:id="rId5" imgW="3708360" imgH="596880" progId="Equation.3">
                  <p:embed/>
                </p:oleObj>
              </mc:Choice>
              <mc:Fallback>
                <p:oleObj name="公式" r:id="rId5" imgW="3708360" imgH="596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757738"/>
                        <a:ext cx="6518275" cy="10525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82" name="Picture 10" descr="4Z14">
            <a:extLst>
              <a:ext uri="{FF2B5EF4-FFF2-40B4-BE49-F238E27FC236}">
                <a16:creationId xmlns:a16="http://schemas.microsoft.com/office/drawing/2014/main" id="{A7E08775-5D14-4CBB-81C7-BF31117F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914900"/>
            <a:ext cx="3995737" cy="15367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4681" name="Picture 9" descr="4Z13">
            <a:extLst>
              <a:ext uri="{FF2B5EF4-FFF2-40B4-BE49-F238E27FC236}">
                <a16:creationId xmlns:a16="http://schemas.microsoft.com/office/drawing/2014/main" id="{E6133814-7460-44D2-A90B-3D907085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03238"/>
            <a:ext cx="4897438" cy="45100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4674" name="Rectangle 2">
            <a:extLst>
              <a:ext uri="{FF2B5EF4-FFF2-40B4-BE49-F238E27FC236}">
                <a16:creationId xmlns:a16="http://schemas.microsoft.com/office/drawing/2014/main" id="{F9764CCB-AF3B-49D7-9789-45B8F452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6975"/>
            <a:ext cx="5040312" cy="49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1947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年，兰姆（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W.E.Lamb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）和他的学生雷瑟福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(R.C.Retherford)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宣布了他们精密的实验结果：他们观察到氢原子的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能级并不重合，而有一个大小为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1057.8M Hz (4.37</a:t>
            </a:r>
            <a:r>
              <a:rPr lang="el-GR" altLang="zh-CN" b="1" i="1">
                <a:latin typeface="Times New Roman" panose="02020603050405020304" pitchFamily="18" charset="0"/>
                <a:ea typeface="楷体_GB2312" pitchFamily="49" charset="-122"/>
              </a:rPr>
              <a:t>μ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eV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的裂距，这就是著名的兰姆移位。考虑了一因素之后，氢的光谱线就发生了进一步分裂，以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b="1" i="1" baseline="-25000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线为例，就包含着七条谱线。兰姆移位的大小约是（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=2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）精细结构（自旋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轨道相互作用引起的）分裂的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1/10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；对于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≠1/2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的能级的姆移位，则几乎小到完全可以忽略。</a:t>
            </a:r>
          </a:p>
        </p:txBody>
      </p:sp>
      <p:sp>
        <p:nvSpPr>
          <p:cNvPr id="284678" name="Rectangle 6">
            <a:extLst>
              <a:ext uri="{FF2B5EF4-FFF2-40B4-BE49-F238E27FC236}">
                <a16:creationId xmlns:a16="http://schemas.microsoft.com/office/drawing/2014/main" id="{4F8DB749-578B-4115-ABFA-9F016375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2386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C3E989E1-12BF-4234-A363-1181B32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353425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兰姆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雷瑟福关于兰姆移位的发现，与同时宣布的、库什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弗利关于反常电子磁矩的发现一样，暴露了狄拉克相对论量子力学的不足。正是这两个重要发现，导致了量子电动力学的蓬勃发展。</a:t>
            </a:r>
          </a:p>
          <a:p>
            <a:pPr algn="just" eaLnBrk="0" hangingPunct="0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不过，无论是理论还是实验，兰姆移位的精度均不及反常电子磁矩。虽然自兰姆移位发现以来的三十余年中，实验和理论有较好的符合，但是，最近的实验结果已显示出与理论的偏差，偏差的原因究竟是实验上的问题，还是理论上的缺陷，尚待进一步研究。</a:t>
            </a:r>
          </a:p>
          <a:p>
            <a:pPr algn="just" eaLnBrk="0" hangingPunct="0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附：反常电子磁矩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836E8895-3B1A-4FFA-A36F-E513E7BF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85700" name="Object 4">
            <a:extLst>
              <a:ext uri="{FF2B5EF4-FFF2-40B4-BE49-F238E27FC236}">
                <a16:creationId xmlns:a16="http://schemas.microsoft.com/office/drawing/2014/main" id="{27F215B0-E51B-41D5-9220-3B1951CD2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229225"/>
          <a:ext cx="77041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1" name="公式" r:id="rId3" imgW="5499000" imgH="660240" progId="Equation.3">
                  <p:embed/>
                </p:oleObj>
              </mc:Choice>
              <mc:Fallback>
                <p:oleObj name="公式" r:id="rId3" imgW="549900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229225"/>
                        <a:ext cx="7704138" cy="94615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50" name="Rectangle 6">
            <a:extLst>
              <a:ext uri="{FF2B5EF4-FFF2-40B4-BE49-F238E27FC236}">
                <a16:creationId xmlns:a16="http://schemas.microsoft.com/office/drawing/2014/main" id="{EC79785F-12B5-47E4-838A-B77B056E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8064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4-1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一束电子进入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1.2T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的均匀磁场时，试问电子自旋平行于和反平行于磁场的电子的能量差为多大？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38951" name="Object 7">
            <a:extLst>
              <a:ext uri="{FF2B5EF4-FFF2-40B4-BE49-F238E27FC236}">
                <a16:creationId xmlns:a16="http://schemas.microsoft.com/office/drawing/2014/main" id="{08C778A2-D58C-4E01-80BE-C647CDD91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450" y="2349500"/>
          <a:ext cx="4192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4" name="公式" r:id="rId3" imgW="1562040" imgH="228600" progId="Equation.3">
                  <p:embed/>
                </p:oleObj>
              </mc:Choice>
              <mc:Fallback>
                <p:oleObj name="公式" r:id="rId3" imgW="15620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2349500"/>
                        <a:ext cx="4192588" cy="5397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2" name="Object 8">
            <a:extLst>
              <a:ext uri="{FF2B5EF4-FFF2-40B4-BE49-F238E27FC236}">
                <a16:creationId xmlns:a16="http://schemas.microsoft.com/office/drawing/2014/main" id="{4D711061-51EA-4B33-B797-790C3C7F9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3141663"/>
          <a:ext cx="3248025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5" name="公式" r:id="rId5" imgW="1206360" imgH="888840" progId="Equation.3">
                  <p:embed/>
                </p:oleObj>
              </mc:Choice>
              <mc:Fallback>
                <p:oleObj name="公式" r:id="rId5" imgW="120636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141663"/>
                        <a:ext cx="3248025" cy="2100262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3" name="Object 9">
            <a:extLst>
              <a:ext uri="{FF2B5EF4-FFF2-40B4-BE49-F238E27FC236}">
                <a16:creationId xmlns:a16="http://schemas.microsoft.com/office/drawing/2014/main" id="{CF9E3BE6-932D-4562-99F8-A57FD9B19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445125"/>
          <a:ext cx="591661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6" name="公式" r:id="rId7" imgW="2197080" imgH="482400" progId="Equation.3">
                  <p:embed/>
                </p:oleObj>
              </mc:Choice>
              <mc:Fallback>
                <p:oleObj name="公式" r:id="rId7" imgW="219708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45125"/>
                        <a:ext cx="5916613" cy="1139825"/>
                      </a:xfrm>
                      <a:prstGeom prst="rect">
                        <a:avLst/>
                      </a:prstGeom>
                      <a:solidFill>
                        <a:srgbClr val="FF99CC">
                          <a:alpha val="7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70F22267-834B-40B4-925C-885D1964B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81454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4-2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试计算原子处于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状态的磁矩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μ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及投影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μ</a:t>
            </a:r>
            <a:r>
              <a:rPr lang="en-US" altLang="zh-CN" b="1" i="1" baseline="-2500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的可能值。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         </a:t>
            </a:r>
          </a:p>
          <a:p>
            <a:pPr algn="l"/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b="1" baseline="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3/2  </a:t>
            </a:r>
            <a:r>
              <a:rPr lang="en-US" altLang="en-US" b="1">
                <a:solidFill>
                  <a:schemeClr val="hlink"/>
                </a:solidFill>
              </a:rPr>
              <a:t>→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=2；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=3/2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S+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=1/2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86726" name="Object 6">
            <a:extLst>
              <a:ext uri="{FF2B5EF4-FFF2-40B4-BE49-F238E27FC236}">
                <a16:creationId xmlns:a16="http://schemas.microsoft.com/office/drawing/2014/main" id="{C7E3C7C7-DC5B-460F-8796-949FB4399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0150" y="3068638"/>
          <a:ext cx="6942138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0" name="公式" r:id="rId3" imgW="3174840" imgH="761760" progId="Equation.3">
                  <p:embed/>
                </p:oleObj>
              </mc:Choice>
              <mc:Fallback>
                <p:oleObj name="公式" r:id="rId3" imgW="3174840" imgH="761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068638"/>
                        <a:ext cx="6942138" cy="1770062"/>
                      </a:xfrm>
                      <a:prstGeom prst="rect">
                        <a:avLst/>
                      </a:prstGeom>
                      <a:solidFill>
                        <a:srgbClr val="00FFFF">
                          <a:alpha val="7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8" name="Object 8">
            <a:extLst>
              <a:ext uri="{FF2B5EF4-FFF2-40B4-BE49-F238E27FC236}">
                <a16:creationId xmlns:a16="http://schemas.microsoft.com/office/drawing/2014/main" id="{547433A6-CABC-4791-B68E-8367A7519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9188" y="5084763"/>
          <a:ext cx="74517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1" name="公式" r:id="rId5" imgW="2768400" imgH="444240" progId="Equation.3">
                  <p:embed/>
                </p:oleObj>
              </mc:Choice>
              <mc:Fallback>
                <p:oleObj name="公式" r:id="rId5" imgW="27684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5084763"/>
                        <a:ext cx="7451725" cy="1036637"/>
                      </a:xfrm>
                      <a:prstGeom prst="rect">
                        <a:avLst/>
                      </a:prstGeom>
                      <a:solidFill>
                        <a:srgbClr val="CC99FF">
                          <a:alpha val="7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8" name="Object 4">
            <a:extLst>
              <a:ext uri="{FF2B5EF4-FFF2-40B4-BE49-F238E27FC236}">
                <a16:creationId xmlns:a16="http://schemas.microsoft.com/office/drawing/2014/main" id="{7D3A9BC3-F124-4FA2-957D-68EF40D1EFD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403350" y="1624013"/>
          <a:ext cx="6265863" cy="419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0" name="公式" r:id="rId3" imgW="2463480" imgH="1650960" progId="Equation.3">
                  <p:embed/>
                </p:oleObj>
              </mc:Choice>
              <mc:Fallback>
                <p:oleObj name="公式" r:id="rId3" imgW="2463480" imgH="1650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24013"/>
                        <a:ext cx="6265863" cy="41989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3" name="Rectangle 5">
            <a:extLst>
              <a:ext uri="{FF2B5EF4-FFF2-40B4-BE49-F238E27FC236}">
                <a16:creationId xmlns:a16="http://schemas.microsoft.com/office/drawing/2014/main" id="{53890F1F-7F91-4FEA-95DB-A76E2416B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828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4-3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试证实：原子在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状态的磁矩等于零，并根据原子矢量模型对这一事实作出解释。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  <a:p>
            <a:pPr algn="l"/>
            <a:r>
              <a:rPr lang="en-US" altLang="zh-CN" b="1">
                <a:solidFill>
                  <a:srgbClr val="1C1C1C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b="1" baseline="30000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3/2  </a:t>
            </a:r>
            <a:r>
              <a:rPr lang="en-US" altLang="en-US" b="1">
                <a:solidFill>
                  <a:schemeClr val="hlink"/>
                </a:solidFill>
              </a:rPr>
              <a:t>→</a:t>
            </a:r>
            <a:r>
              <a:rPr lang="en-US" altLang="zh-CN" b="1">
                <a:solidFill>
                  <a:schemeClr val="hlink"/>
                </a:solidFill>
              </a:rPr>
              <a:t> 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=4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=3/2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；2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+1=6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=5/2</a:t>
            </a:r>
            <a:endParaRPr lang="zh-CN" altLang="en-US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9974" name="Object 6">
            <a:extLst>
              <a:ext uri="{FF2B5EF4-FFF2-40B4-BE49-F238E27FC236}">
                <a16:creationId xmlns:a16="http://schemas.microsoft.com/office/drawing/2014/main" id="{803378C1-B6E0-40F2-B5D2-95EFF5875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3068638"/>
          <a:ext cx="390525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8" name="公式" r:id="rId3" imgW="1739880" imgH="1193760" progId="Equation.3">
                  <p:embed/>
                </p:oleObj>
              </mc:Choice>
              <mc:Fallback>
                <p:oleObj name="公式" r:id="rId3" imgW="1739880" imgH="1193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068638"/>
                        <a:ext cx="3905250" cy="24923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5" name="Object 7">
            <a:extLst>
              <a:ext uri="{FF2B5EF4-FFF2-40B4-BE49-F238E27FC236}">
                <a16:creationId xmlns:a16="http://schemas.microsoft.com/office/drawing/2014/main" id="{8CD2C4D9-6FD6-40F9-A453-AA8750A6E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5661025"/>
          <a:ext cx="29924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9" name="公式" r:id="rId5" imgW="1193760" imgH="393480" progId="Equation.3">
                  <p:embed/>
                </p:oleObj>
              </mc:Choice>
              <mc:Fallback>
                <p:oleObj name="公式" r:id="rId5" imgW="11937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5661025"/>
                        <a:ext cx="2992438" cy="8223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9997" name="Group 29">
            <a:extLst>
              <a:ext uri="{FF2B5EF4-FFF2-40B4-BE49-F238E27FC236}">
                <a16:creationId xmlns:a16="http://schemas.microsoft.com/office/drawing/2014/main" id="{D9E7E0F2-F8BA-4329-AB74-BFE5F3168D0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852738"/>
            <a:ext cx="2592387" cy="3313112"/>
            <a:chOff x="3515" y="1797"/>
            <a:chExt cx="1633" cy="2087"/>
          </a:xfrm>
        </p:grpSpPr>
        <p:sp>
          <p:nvSpPr>
            <p:cNvPr id="339996" name="Rectangle 28">
              <a:extLst>
                <a:ext uri="{FF2B5EF4-FFF2-40B4-BE49-F238E27FC236}">
                  <a16:creationId xmlns:a16="http://schemas.microsoft.com/office/drawing/2014/main" id="{7C9FD516-5C57-477F-AF2E-2190CB104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797"/>
              <a:ext cx="1633" cy="208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9976" name="Group 8">
              <a:extLst>
                <a:ext uri="{FF2B5EF4-FFF2-40B4-BE49-F238E27FC236}">
                  <a16:creationId xmlns:a16="http://schemas.microsoft.com/office/drawing/2014/main" id="{0B18760A-4026-463B-8C6B-E84E23C1291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89" y="1888"/>
              <a:ext cx="1271" cy="1813"/>
              <a:chOff x="7267" y="10593"/>
              <a:chExt cx="1971" cy="2815"/>
            </a:xfrm>
          </p:grpSpPr>
          <p:grpSp>
            <p:nvGrpSpPr>
              <p:cNvPr id="339977" name="Group 9">
                <a:extLst>
                  <a:ext uri="{FF2B5EF4-FFF2-40B4-BE49-F238E27FC236}">
                    <a16:creationId xmlns:a16="http://schemas.microsoft.com/office/drawing/2014/main" id="{113404BE-DE76-4CEB-A62C-1C46B53E4CE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508" y="10749"/>
                <a:ext cx="1484" cy="2496"/>
                <a:chOff x="7508" y="10749"/>
                <a:chExt cx="1484" cy="2496"/>
              </a:xfrm>
            </p:grpSpPr>
            <p:sp>
              <p:nvSpPr>
                <p:cNvPr id="339978" name="Line 10">
                  <a:extLst>
                    <a:ext uri="{FF2B5EF4-FFF2-40B4-BE49-F238E27FC236}">
                      <a16:creationId xmlns:a16="http://schemas.microsoft.com/office/drawing/2014/main" id="{6E69D8DF-0685-4A9F-BC49-D08C75CBB45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8447" y="11214"/>
                  <a:ext cx="0" cy="1077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979" name="Line 11">
                  <a:extLst>
                    <a:ext uri="{FF2B5EF4-FFF2-40B4-BE49-F238E27FC236}">
                      <a16:creationId xmlns:a16="http://schemas.microsoft.com/office/drawing/2014/main" id="{6B4EA4C2-56E8-4153-982A-A22ED7C8860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805" y="12309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980" name="Line 12">
                  <a:extLst>
                    <a:ext uri="{FF2B5EF4-FFF2-40B4-BE49-F238E27FC236}">
                      <a16:creationId xmlns:a16="http://schemas.microsoft.com/office/drawing/2014/main" id="{8C112F00-50F3-4F1E-A563-9B256A9CF8D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07" y="10749"/>
                  <a:ext cx="845" cy="248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981" name="Line 13">
                  <a:extLst>
                    <a:ext uri="{FF2B5EF4-FFF2-40B4-BE49-F238E27FC236}">
                      <a16:creationId xmlns:a16="http://schemas.microsoft.com/office/drawing/2014/main" id="{A8F07A54-74DC-4B0B-9690-A12529086E5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524" y="11373"/>
                  <a:ext cx="1468" cy="1504"/>
                </a:xfrm>
                <a:prstGeom prst="line">
                  <a:avLst/>
                </a:prstGeom>
                <a:noFill/>
                <a:ln w="25400">
                  <a:solidFill>
                    <a:srgbClr val="993366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982" name="Line 14">
                  <a:extLst>
                    <a:ext uri="{FF2B5EF4-FFF2-40B4-BE49-F238E27FC236}">
                      <a16:creationId xmlns:a16="http://schemas.microsoft.com/office/drawing/2014/main" id="{888C4D76-C2F7-4E9E-97A2-17704A061EB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30" y="10749"/>
                  <a:ext cx="517" cy="5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983" name="Line 15">
                  <a:extLst>
                    <a:ext uri="{FF2B5EF4-FFF2-40B4-BE49-F238E27FC236}">
                      <a16:creationId xmlns:a16="http://schemas.microsoft.com/office/drawing/2014/main" id="{5E2A73D3-89E0-4954-9AB4-50ACA54D4C5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8460" y="11305"/>
                  <a:ext cx="510" cy="15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984" name="Line 16">
                  <a:extLst>
                    <a:ext uri="{FF2B5EF4-FFF2-40B4-BE49-F238E27FC236}">
                      <a16:creationId xmlns:a16="http://schemas.microsoft.com/office/drawing/2014/main" id="{8036A7A5-6C1C-40E2-A95C-A1FE4C1CEE0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508" y="11373"/>
                  <a:ext cx="317" cy="9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985" name="Line 17">
                  <a:extLst>
                    <a:ext uri="{FF2B5EF4-FFF2-40B4-BE49-F238E27FC236}">
                      <a16:creationId xmlns:a16="http://schemas.microsoft.com/office/drawing/2014/main" id="{FA86BE61-697A-414C-A3FD-25EC82F4572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819" y="12309"/>
                  <a:ext cx="901" cy="9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986" name="Line 18">
                  <a:extLst>
                    <a:ext uri="{FF2B5EF4-FFF2-40B4-BE49-F238E27FC236}">
                      <a16:creationId xmlns:a16="http://schemas.microsoft.com/office/drawing/2014/main" id="{6972324D-F805-4124-B7D5-0EF15B03FAE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8447" y="12309"/>
                  <a:ext cx="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39987" name="Group 19">
                  <a:extLst>
                    <a:ext uri="{FF2B5EF4-FFF2-40B4-BE49-F238E27FC236}">
                      <a16:creationId xmlns:a16="http://schemas.microsoft.com/office/drawing/2014/main" id="{674B9376-A261-481A-BD0C-DD591CD6107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315" y="12309"/>
                  <a:ext cx="113" cy="113"/>
                  <a:chOff x="3587" y="12153"/>
                  <a:chExt cx="142" cy="156"/>
                </a:xfrm>
              </p:grpSpPr>
              <p:sp>
                <p:nvSpPr>
                  <p:cNvPr id="339988" name="Line 20">
                    <a:extLst>
                      <a:ext uri="{FF2B5EF4-FFF2-40B4-BE49-F238E27FC236}">
                        <a16:creationId xmlns:a16="http://schemas.microsoft.com/office/drawing/2014/main" id="{D4CED2A4-CB28-4A93-BF42-B500D66708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587" y="12153"/>
                    <a:ext cx="0" cy="14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989" name="Line 21">
                    <a:extLst>
                      <a:ext uri="{FF2B5EF4-FFF2-40B4-BE49-F238E27FC236}">
                        <a16:creationId xmlns:a16="http://schemas.microsoft.com/office/drawing/2014/main" id="{E5A36614-06F6-4AB3-B659-9E271387F5D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587" y="12309"/>
                    <a:ext cx="14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339990" name="Object 22">
                <a:extLst>
                  <a:ext uri="{FF2B5EF4-FFF2-40B4-BE49-F238E27FC236}">
                    <a16:creationId xmlns:a16="http://schemas.microsoft.com/office/drawing/2014/main" id="{2F090A9A-F2DA-4414-B737-47C0C4BEF8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6" y="10905"/>
              <a:ext cx="241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000" name="公式" r:id="rId7" imgW="139680" imgH="177480" progId="Equation.3">
                      <p:embed/>
                    </p:oleObj>
                  </mc:Choice>
                  <mc:Fallback>
                    <p:oleObj name="公式" r:id="rId7" imgW="139680" imgH="1774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36" y="10905"/>
                            <a:ext cx="241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9991" name="Object 23">
                <a:extLst>
                  <a:ext uri="{FF2B5EF4-FFF2-40B4-BE49-F238E27FC236}">
                    <a16:creationId xmlns:a16="http://schemas.microsoft.com/office/drawing/2014/main" id="{3EA114EE-7E37-4F00-BAFC-A16161630B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3" y="12202"/>
              <a:ext cx="287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001" name="公式" r:id="rId9" imgW="152280" imgH="164880" progId="Equation.3">
                      <p:embed/>
                    </p:oleObj>
                  </mc:Choice>
                  <mc:Fallback>
                    <p:oleObj name="公式" r:id="rId9" imgW="152280" imgH="1648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3" y="12202"/>
                            <a:ext cx="287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9992" name="Object 24">
                <a:extLst>
                  <a:ext uri="{FF2B5EF4-FFF2-40B4-BE49-F238E27FC236}">
                    <a16:creationId xmlns:a16="http://schemas.microsoft.com/office/drawing/2014/main" id="{4269F240-6E0A-4C60-B584-5875738069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67" y="11060"/>
              <a:ext cx="341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002" name="公式" r:id="rId11" imgW="203040" imgH="228600" progId="Equation.3">
                      <p:embed/>
                    </p:oleObj>
                  </mc:Choice>
                  <mc:Fallback>
                    <p:oleObj name="公式" r:id="rId11" imgW="203040" imgH="2286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7" y="11060"/>
                            <a:ext cx="341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9993" name="Object 25">
                <a:extLst>
                  <a:ext uri="{FF2B5EF4-FFF2-40B4-BE49-F238E27FC236}">
                    <a16:creationId xmlns:a16="http://schemas.microsoft.com/office/drawing/2014/main" id="{AD48360A-71F6-4863-96A3-334A669779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73" y="10593"/>
              <a:ext cx="219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003" name="公式" r:id="rId13" imgW="139680" imgH="164880" progId="Equation.3">
                      <p:embed/>
                    </p:oleObj>
                  </mc:Choice>
                  <mc:Fallback>
                    <p:oleObj name="公式" r:id="rId13" imgW="139680" imgH="1648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73" y="10593"/>
                            <a:ext cx="219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9994" name="Object 26">
                <a:extLst>
                  <a:ext uri="{FF2B5EF4-FFF2-40B4-BE49-F238E27FC236}">
                    <a16:creationId xmlns:a16="http://schemas.microsoft.com/office/drawing/2014/main" id="{B5FF71AF-5BD5-4254-A6C8-AE8FA2A6E5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4" y="13063"/>
              <a:ext cx="341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004" name="公式" r:id="rId15" imgW="203040" imgH="215640" progId="Equation.3">
                      <p:embed/>
                    </p:oleObj>
                  </mc:Choice>
                  <mc:Fallback>
                    <p:oleObj name="公式" r:id="rId15" imgW="203040" imgH="21564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44" y="13063"/>
                            <a:ext cx="341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9995" name="Object 27">
                <a:extLst>
                  <a:ext uri="{FF2B5EF4-FFF2-40B4-BE49-F238E27FC236}">
                    <a16:creationId xmlns:a16="http://schemas.microsoft.com/office/drawing/2014/main" id="{C6914EC7-18FD-4AEE-AF00-406F395698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976" y="12650"/>
              <a:ext cx="26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005" name="公式" r:id="rId17" imgW="139680" imgH="177480" progId="Equation.3">
                      <p:embed/>
                    </p:oleObj>
                  </mc:Choice>
                  <mc:Fallback>
                    <p:oleObj name="公式" r:id="rId17" imgW="139680" imgH="1774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76" y="12650"/>
                            <a:ext cx="262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3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6" name="Rectangle 4">
            <a:extLst>
              <a:ext uri="{FF2B5EF4-FFF2-40B4-BE49-F238E27FC236}">
                <a16:creationId xmlns:a16="http://schemas.microsoft.com/office/drawing/2014/main" id="{58DE0838-4ACB-4AEC-887D-2ACDC9492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82089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4-4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S-G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实验中，处于基态的窄的银原子束通过极不均匀的横向磁场，并射到屏上，磁极的纵向范围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d=10cm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，磁极中心到屏的距离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D=25cm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。如果银原子的速率为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400m/s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，线束在屏上的分裂间距为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2.0mm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，试问磁场强度的梯度值应为多大？银原子的基态为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，质量为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107.87u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 </a:t>
            </a:r>
          </a:p>
          <a:p>
            <a:pPr algn="l"/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b="1" baseline="30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1/2  </a:t>
            </a:r>
            <a:r>
              <a:rPr lang="en-US" altLang="en-US" b="1">
                <a:solidFill>
                  <a:schemeClr val="hlink"/>
                </a:solidFill>
              </a:rPr>
              <a:t>→</a:t>
            </a:r>
            <a:r>
              <a:rPr lang="en-US" altLang="zh-CN" b="1">
                <a:solidFill>
                  <a:schemeClr val="hlink"/>
                </a:solidFill>
              </a:rPr>
              <a:t> 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=1/2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+1=2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=1/2</a:t>
            </a:r>
            <a:endParaRPr lang="zh-CN" altLang="en-US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0997" name="Object 5">
            <a:extLst>
              <a:ext uri="{FF2B5EF4-FFF2-40B4-BE49-F238E27FC236}">
                <a16:creationId xmlns:a16="http://schemas.microsoft.com/office/drawing/2014/main" id="{0E2ADC20-AEE9-4C97-A85B-325B5789B82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187450" y="4217988"/>
          <a:ext cx="7200900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9" name="公式" r:id="rId3" imgW="3035160" imgH="761760" progId="Equation.3">
                  <p:embed/>
                </p:oleObj>
              </mc:Choice>
              <mc:Fallback>
                <p:oleObj name="公式" r:id="rId3" imgW="3035160" imgH="761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17988"/>
                        <a:ext cx="7200900" cy="18081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381" name="Object 5">
            <a:extLst>
              <a:ext uri="{FF2B5EF4-FFF2-40B4-BE49-F238E27FC236}">
                <a16:creationId xmlns:a16="http://schemas.microsoft.com/office/drawing/2014/main" id="{B1CF2CFA-7053-4A17-A166-4F429187F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125" y="1268413"/>
          <a:ext cx="3897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7" name="公式" r:id="rId3" imgW="1511280" imgH="431640" progId="Equation.3">
                  <p:embed/>
                </p:oleObj>
              </mc:Choice>
              <mc:Fallback>
                <p:oleObj name="公式" r:id="rId3" imgW="1511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1268413"/>
                        <a:ext cx="3897313" cy="98425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8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>
            <a:extLst>
              <a:ext uri="{FF2B5EF4-FFF2-40B4-BE49-F238E27FC236}">
                <a16:creationId xmlns:a16="http://schemas.microsoft.com/office/drawing/2014/main" id="{7438BCCF-3EC7-4789-8E9F-530B853E3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730625"/>
          <a:ext cx="7921625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8" name="公式" r:id="rId5" imgW="2743200" imgH="1206360" progId="Equation.3">
                  <p:embed/>
                </p:oleObj>
              </mc:Choice>
              <mc:Fallback>
                <p:oleObj name="公式" r:id="rId5" imgW="2743200" imgH="1206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30625"/>
                        <a:ext cx="7921625" cy="26209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7386" name="Group 10">
            <a:extLst>
              <a:ext uri="{FF2B5EF4-FFF2-40B4-BE49-F238E27FC236}">
                <a16:creationId xmlns:a16="http://schemas.microsoft.com/office/drawing/2014/main" id="{05605564-D85F-4A4D-95AE-6CD77225E84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565400"/>
            <a:ext cx="7034213" cy="792163"/>
            <a:chOff x="566" y="1541"/>
            <a:chExt cx="4431" cy="499"/>
          </a:xfrm>
        </p:grpSpPr>
        <p:graphicFrame>
          <p:nvGraphicFramePr>
            <p:cNvPr id="357380" name="Object 4">
              <a:extLst>
                <a:ext uri="{FF2B5EF4-FFF2-40B4-BE49-F238E27FC236}">
                  <a16:creationId xmlns:a16="http://schemas.microsoft.com/office/drawing/2014/main" id="{036DFF82-7652-436B-86E8-F0CE5C4F94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8" y="1541"/>
            <a:ext cx="235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389" name="公式" r:id="rId7" imgW="1993680" imgH="393480" progId="Equation.3">
                    <p:embed/>
                  </p:oleObj>
                </mc:Choice>
                <mc:Fallback>
                  <p:oleObj name="公式" r:id="rId7" imgW="199368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" y="1541"/>
                          <a:ext cx="2355" cy="499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7383" name="Object 7">
              <a:extLst>
                <a:ext uri="{FF2B5EF4-FFF2-40B4-BE49-F238E27FC236}">
                  <a16:creationId xmlns:a16="http://schemas.microsoft.com/office/drawing/2014/main" id="{9A402ACA-62B4-4321-86AC-3B95D08805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6" y="1541"/>
            <a:ext cx="74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390" name="公式" r:id="rId9" imgW="520560" imgH="393480" progId="Equation.3">
                    <p:embed/>
                  </p:oleObj>
                </mc:Choice>
                <mc:Fallback>
                  <p:oleObj name="公式" r:id="rId9" imgW="520560" imgH="393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1541"/>
                          <a:ext cx="746" cy="499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7384" name="Object 8">
              <a:extLst>
                <a:ext uri="{FF2B5EF4-FFF2-40B4-BE49-F238E27FC236}">
                  <a16:creationId xmlns:a16="http://schemas.microsoft.com/office/drawing/2014/main" id="{2C5BD98C-B806-4CA5-9A6F-9DA14FD42F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1" y="1541"/>
            <a:ext cx="86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391" name="公式" r:id="rId11" imgW="749160" imgH="393480" progId="Equation.3">
                    <p:embed/>
                  </p:oleObj>
                </mc:Choice>
                <mc:Fallback>
                  <p:oleObj name="公式" r:id="rId11" imgW="74916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" y="1541"/>
                          <a:ext cx="866" cy="499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0" name="Rectangle 4">
            <a:extLst>
              <a:ext uri="{FF2B5EF4-FFF2-40B4-BE49-F238E27FC236}">
                <a16:creationId xmlns:a16="http://schemas.microsoft.com/office/drawing/2014/main" id="{6515F200-6AC3-4258-8B48-B157FF0C5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8208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4-5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S-G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实验中，不均匀横向磁场梯度为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5.0T/cm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，磁极的纵向范围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d=10cm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，磁极中心到屏的距离为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D=30cm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，使用的原子束是处于基态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的钒原子，原子的动能为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50meV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。试求屏上线束边缘成分之间的距离。 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        </a:t>
            </a:r>
            <a:r>
              <a:rPr lang="en-US" altLang="zh-CN" b="1" baseline="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=3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=3/2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+1=4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=3/2</a:t>
            </a:r>
          </a:p>
        </p:txBody>
      </p:sp>
      <p:graphicFrame>
        <p:nvGraphicFramePr>
          <p:cNvPr id="342021" name="Object 5">
            <a:extLst>
              <a:ext uri="{FF2B5EF4-FFF2-40B4-BE49-F238E27FC236}">
                <a16:creationId xmlns:a16="http://schemas.microsoft.com/office/drawing/2014/main" id="{DB9ED73B-E1EC-46FF-AA9D-151D1E62D70B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692275" y="3284538"/>
          <a:ext cx="525621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6" name="公式" r:id="rId3" imgW="3200400" imgH="761760" progId="Equation.3">
                  <p:embed/>
                </p:oleObj>
              </mc:Choice>
              <mc:Fallback>
                <p:oleObj name="公式" r:id="rId3" imgW="3200400" imgH="761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84538"/>
                        <a:ext cx="5256213" cy="1250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3" name="Object 7">
            <a:extLst>
              <a:ext uri="{FF2B5EF4-FFF2-40B4-BE49-F238E27FC236}">
                <a16:creationId xmlns:a16="http://schemas.microsoft.com/office/drawing/2014/main" id="{E881A0C1-BD99-445A-B5B2-522BB88D050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63713" y="4652963"/>
          <a:ext cx="640873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7" name="公式" r:id="rId5" imgW="5105160" imgH="1117440" progId="Equation.3">
                  <p:embed/>
                </p:oleObj>
              </mc:Choice>
              <mc:Fallback>
                <p:oleObj name="公式" r:id="rId5" imgW="5105160" imgH="1117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52963"/>
                        <a:ext cx="6408737" cy="14033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10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4" name="Rectangle 4">
            <a:extLst>
              <a:ext uri="{FF2B5EF4-FFF2-40B4-BE49-F238E27FC236}">
                <a16:creationId xmlns:a16="http://schemas.microsoft.com/office/drawing/2014/main" id="{584558E3-CD89-41C8-B0D6-279874BB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58875"/>
            <a:ext cx="82089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4-6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S-G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实验中，原子态的氢从温度为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400K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的炉中射出，在屏上接受到两条氢束线，间距为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0.60cm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。若把氢原子换成氯原子（基态为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），其中实验条件不变，那么，在屏上可以接受到几条氯束线？其相邻两束的间距为多少？ 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     H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基态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=1/2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+1=2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=1/2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algn="l"/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 -1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algn="l"/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△g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=2</a:t>
            </a:r>
          </a:p>
        </p:txBody>
      </p:sp>
      <p:sp>
        <p:nvSpPr>
          <p:cNvPr id="343045" name="Rectangle 5">
            <a:extLst>
              <a:ext uri="{FF2B5EF4-FFF2-40B4-BE49-F238E27FC236}">
                <a16:creationId xmlns:a16="http://schemas.microsoft.com/office/drawing/2014/main" id="{D25AEDF6-5F7C-4D64-AE50-3CE58821C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860800"/>
            <a:ext cx="6111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Cl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基态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=3/2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+1=2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=1/2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algn="l"/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=4/3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 -2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-2/3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2/3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 algn="l"/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△g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=4/3</a:t>
            </a:r>
          </a:p>
        </p:txBody>
      </p:sp>
      <p:graphicFrame>
        <p:nvGraphicFramePr>
          <p:cNvPr id="343046" name="Object 6">
            <a:extLst>
              <a:ext uri="{FF2B5EF4-FFF2-40B4-BE49-F238E27FC236}">
                <a16:creationId xmlns:a16="http://schemas.microsoft.com/office/drawing/2014/main" id="{478B5C01-3299-4EF2-BC11-DDEA44DE115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763713" y="5229225"/>
          <a:ext cx="4086225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8" name="公式" r:id="rId3" imgW="3340080" imgH="1117440" progId="Equation.3">
                  <p:embed/>
                </p:oleObj>
              </mc:Choice>
              <mc:Fallback>
                <p:oleObj name="公式" r:id="rId3" imgW="3340080" imgH="1117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229225"/>
                        <a:ext cx="4086225" cy="13668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3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E36D90A0-607F-454E-A999-A9D0AC09B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04813"/>
            <a:ext cx="7059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4.2   S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实验与原子空间量子化</a:t>
            </a:r>
          </a:p>
        </p:txBody>
      </p:sp>
      <p:sp>
        <p:nvSpPr>
          <p:cNvPr id="214032" name="Rectangle 16">
            <a:extLst>
              <a:ext uri="{FF2B5EF4-FFF2-40B4-BE49-F238E27FC236}">
                <a16:creationId xmlns:a16="http://schemas.microsoft.com/office/drawing/2014/main" id="{52021CCA-D250-4C02-BE16-A32F44F60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45125"/>
            <a:ext cx="8351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latin typeface="Arial Unicode MS" pitchFamily="34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特恩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盖拉赫实验</a:t>
            </a:r>
            <a:r>
              <a:rPr lang="zh-CN" altLang="en-US" b="1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直接证明了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空间量子化，第一次量度原子的基态性质，开辟了原子束及分子束实验的新领域。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4033" r:id="rId2" imgW="7804129" imgH="3958763"/>
        </mc:Choice>
        <mc:Fallback>
          <p:control r:id="rId2" imgW="7804129" imgH="3958763">
            <p:pic>
              <p:nvPicPr>
                <p:cNvPr id="214030" name="ShockwaveFlash1">
                  <a:extLst>
                    <a:ext uri="{FF2B5EF4-FFF2-40B4-BE49-F238E27FC236}">
                      <a16:creationId xmlns:a16="http://schemas.microsoft.com/office/drawing/2014/main" id="{0FA7C082-2D93-4E46-B1FD-B1B98665F58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5650" y="1341438"/>
                  <a:ext cx="7804150" cy="3959225"/>
                </a:xfrm>
                <a:prstGeom prst="rect">
                  <a:avLst/>
                </a:prstGeom>
                <a:noFill/>
                <a:ln/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Rectangle 4">
            <a:extLst>
              <a:ext uri="{FF2B5EF4-FFF2-40B4-BE49-F238E27FC236}">
                <a16:creationId xmlns:a16="http://schemas.microsoft.com/office/drawing/2014/main" id="{36DDD490-66F9-43C2-BEA6-E67EA0B7E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77938"/>
            <a:ext cx="81375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4-7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试问波数差为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29.6cm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的赖曼系主线双重线，属于何种类氢离子？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 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赖曼系主线</a:t>
            </a:r>
            <a:r>
              <a:rPr lang="zh-CN" altLang="en-US" b="1">
                <a:ea typeface="楷体_GB2312" pitchFamily="49" charset="-122"/>
              </a:rPr>
              <a:t>双重线  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3/2,1/2 </a:t>
            </a:r>
            <a:r>
              <a:rPr lang="en-US" altLang="zh-CN" b="1"/>
              <a:t>---→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</a:p>
          <a:p>
            <a:pPr algn="l"/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</a:t>
            </a:r>
          </a:p>
          <a:p>
            <a:pPr algn="l"/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=2,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=1          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=1,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=0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endParaRPr lang="en-US" altLang="zh-CN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4069" name="Object 5">
            <a:extLst>
              <a:ext uri="{FF2B5EF4-FFF2-40B4-BE49-F238E27FC236}">
                <a16:creationId xmlns:a16="http://schemas.microsoft.com/office/drawing/2014/main" id="{A2CD7665-CCA3-440F-916C-ABF48FA92D64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403350" y="3429000"/>
          <a:ext cx="604837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1" name="公式" r:id="rId3" imgW="2387520" imgH="634680" progId="Equation.3">
                  <p:embed/>
                </p:oleObj>
              </mc:Choice>
              <mc:Fallback>
                <p:oleObj name="公式" r:id="rId3" imgW="238752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29000"/>
                        <a:ext cx="604837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2" name="Rectangle 4">
            <a:extLst>
              <a:ext uri="{FF2B5EF4-FFF2-40B4-BE49-F238E27FC236}">
                <a16:creationId xmlns:a16="http://schemas.microsoft.com/office/drawing/2014/main" id="{1F63F4DA-A0B1-4AC8-96A9-D1B3290C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812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4-8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试估计氢原子的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2P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态电子在质子处所产生的磁场强度。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/>
          </a:p>
        </p:txBody>
      </p:sp>
      <p:graphicFrame>
        <p:nvGraphicFramePr>
          <p:cNvPr id="345093" name="Object 5">
            <a:extLst>
              <a:ext uri="{FF2B5EF4-FFF2-40B4-BE49-F238E27FC236}">
                <a16:creationId xmlns:a16="http://schemas.microsoft.com/office/drawing/2014/main" id="{BE81FC16-639C-4BA5-85F7-91B8EBA146FA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884363" y="1916113"/>
          <a:ext cx="6432550" cy="461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99" name="公式" r:id="rId3" imgW="3187440" imgH="2286000" progId="Equation.3">
                  <p:embed/>
                </p:oleObj>
              </mc:Choice>
              <mc:Fallback>
                <p:oleObj name="公式" r:id="rId3" imgW="3187440" imgH="228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916113"/>
                        <a:ext cx="6432550" cy="461327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6" name="Rectangle 4">
            <a:extLst>
              <a:ext uri="{FF2B5EF4-FFF2-40B4-BE49-F238E27FC236}">
                <a16:creationId xmlns:a16="http://schemas.microsoft.com/office/drawing/2014/main" id="{40765EF3-70CA-44AC-A7FE-1D11AF5C6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12875"/>
            <a:ext cx="6046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4-9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试用经典物理方法导出正常塞曼效应。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0" name="Rectangle 4">
            <a:extLst>
              <a:ext uri="{FF2B5EF4-FFF2-40B4-BE49-F238E27FC236}">
                <a16:creationId xmlns:a16="http://schemas.microsoft.com/office/drawing/2014/main" id="{2F3A1661-34AE-4189-BFD5-E63A7F440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374775"/>
            <a:ext cx="81597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4-10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锌原子光谱线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1.00T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的磁场中发生塞曼分裂，试问：从垂直于磁场方向观察，原谱线分裂为几条？相邻两谱线的波数差等于多少？是否属于正常塞曼效应？并请画出相应的能级跃迁图。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347333" name="Group 197">
            <a:extLst>
              <a:ext uri="{FF2B5EF4-FFF2-40B4-BE49-F238E27FC236}">
                <a16:creationId xmlns:a16="http://schemas.microsoft.com/office/drawing/2014/main" id="{DBC2B57D-0A72-4A1D-85E3-8FC8A8925F09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1476375" y="3068638"/>
          <a:ext cx="3455988" cy="10953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121855190"/>
                    </a:ext>
                  </a:extLst>
                </a:gridCol>
                <a:gridCol w="331787">
                  <a:extLst>
                    <a:ext uri="{9D8B030D-6E8A-4147-A177-3AD203B41FA5}">
                      <a16:colId xmlns:a16="http://schemas.microsoft.com/office/drawing/2014/main" val="362161385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922316956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333754610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89790688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408467624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3902556185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1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1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1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6834"/>
                  </a:ext>
                </a:extLst>
              </a:tr>
              <a:tr h="3286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0,±1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0,±2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8587"/>
                  </a:ext>
                </a:extLst>
              </a:tr>
              <a:tr h="3286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473914"/>
                  </a:ext>
                </a:extLst>
              </a:tr>
            </a:tbl>
          </a:graphicData>
        </a:graphic>
      </p:graphicFrame>
      <p:grpSp>
        <p:nvGrpSpPr>
          <p:cNvPr id="347279" name="Group 143">
            <a:extLst>
              <a:ext uri="{FF2B5EF4-FFF2-40B4-BE49-F238E27FC236}">
                <a16:creationId xmlns:a16="http://schemas.microsoft.com/office/drawing/2014/main" id="{80FBA654-C7C0-4152-A813-E5FD3C73DD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7088" y="4292600"/>
            <a:ext cx="4718050" cy="1258888"/>
            <a:chOff x="1958" y="12499"/>
            <a:chExt cx="4869" cy="1302"/>
          </a:xfrm>
        </p:grpSpPr>
        <p:graphicFrame>
          <p:nvGraphicFramePr>
            <p:cNvPr id="347280" name="Object 144">
              <a:extLst>
                <a:ext uri="{FF2B5EF4-FFF2-40B4-BE49-F238E27FC236}">
                  <a16:creationId xmlns:a16="http://schemas.microsoft.com/office/drawing/2014/main" id="{95EAD1C6-CFF8-4ECE-AF88-F908D096AD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4" y="12499"/>
            <a:ext cx="82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35" name="公式" r:id="rId3" imgW="507960" imgH="228600" progId="Equation.3">
                    <p:embed/>
                  </p:oleObj>
                </mc:Choice>
                <mc:Fallback>
                  <p:oleObj name="公式" r:id="rId3" imgW="507960" imgH="228600" progId="Equation.3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12499"/>
                          <a:ext cx="82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81" name="Object 145">
              <a:extLst>
                <a:ext uri="{FF2B5EF4-FFF2-40B4-BE49-F238E27FC236}">
                  <a16:creationId xmlns:a16="http://schemas.microsoft.com/office/drawing/2014/main" id="{CEB5E309-006F-4516-9C95-E504A35ECB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4" y="13047"/>
            <a:ext cx="78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36" name="公式" r:id="rId5" imgW="482400" imgH="228600" progId="Equation.3">
                    <p:embed/>
                  </p:oleObj>
                </mc:Choice>
                <mc:Fallback>
                  <p:oleObj name="公式" r:id="rId5" imgW="482400" imgH="228600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13047"/>
                          <a:ext cx="78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82" name="Object 146">
              <a:extLst>
                <a:ext uri="{FF2B5EF4-FFF2-40B4-BE49-F238E27FC236}">
                  <a16:creationId xmlns:a16="http://schemas.microsoft.com/office/drawing/2014/main" id="{832E2283-7BCC-44E1-BC2F-E952B7D9DE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8" y="12621"/>
            <a:ext cx="20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37" name="公式" r:id="rId7" imgW="126720" imgH="164880" progId="Equation.3">
                    <p:embed/>
                  </p:oleObj>
                </mc:Choice>
                <mc:Fallback>
                  <p:oleObj name="公式" r:id="rId7" imgW="126720" imgH="164880" progId="Equation.3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12621"/>
                          <a:ext cx="20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83" name="Object 147">
              <a:extLst>
                <a:ext uri="{FF2B5EF4-FFF2-40B4-BE49-F238E27FC236}">
                  <a16:creationId xmlns:a16="http://schemas.microsoft.com/office/drawing/2014/main" id="{24030545-40A2-4B2B-81A5-A0E9C02696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72" y="12605"/>
            <a:ext cx="2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38" name="公式" r:id="rId9" imgW="126720" imgH="177480" progId="Equation.3">
                    <p:embed/>
                  </p:oleObj>
                </mc:Choice>
                <mc:Fallback>
                  <p:oleObj name="公式" r:id="rId9" imgW="126720" imgH="177480" progId="Equation.3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12605"/>
                          <a:ext cx="2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84" name="Object 148">
              <a:extLst>
                <a:ext uri="{FF2B5EF4-FFF2-40B4-BE49-F238E27FC236}">
                  <a16:creationId xmlns:a16="http://schemas.microsoft.com/office/drawing/2014/main" id="{CA5E075B-1301-4AB5-94C4-65A77F44C9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27" y="12621"/>
            <a:ext cx="37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39" name="公式" r:id="rId11" imgW="228600" imgH="164880" progId="Equation.3">
                    <p:embed/>
                  </p:oleObj>
                </mc:Choice>
                <mc:Fallback>
                  <p:oleObj name="公式" r:id="rId11" imgW="228600" imgH="164880" progId="Equation.3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7" y="12621"/>
                          <a:ext cx="37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85" name="Object 149">
              <a:extLst>
                <a:ext uri="{FF2B5EF4-FFF2-40B4-BE49-F238E27FC236}">
                  <a16:creationId xmlns:a16="http://schemas.microsoft.com/office/drawing/2014/main" id="{D1162E2C-DE5C-43A3-9688-F8B23EED3E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72" y="13125"/>
            <a:ext cx="2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40" name="公式" r:id="rId13" imgW="126720" imgH="177480" progId="Equation.3">
                    <p:embed/>
                  </p:oleObj>
                </mc:Choice>
                <mc:Fallback>
                  <p:oleObj name="公式" r:id="rId13" imgW="126720" imgH="177480" progId="Equation.3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13125"/>
                          <a:ext cx="2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286" name="Line 150">
              <a:extLst>
                <a:ext uri="{FF2B5EF4-FFF2-40B4-BE49-F238E27FC236}">
                  <a16:creationId xmlns:a16="http://schemas.microsoft.com/office/drawing/2014/main" id="{AB8835A9-01EC-4D08-9FEC-C45EB624A7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64" y="12904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287" name="Line 151">
              <a:extLst>
                <a:ext uri="{FF2B5EF4-FFF2-40B4-BE49-F238E27FC236}">
                  <a16:creationId xmlns:a16="http://schemas.microsoft.com/office/drawing/2014/main" id="{8E9AB0A2-A2E6-484E-970B-C4EC2BF5EB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78" y="12813"/>
              <a:ext cx="652" cy="3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288" name="Line 152">
              <a:extLst>
                <a:ext uri="{FF2B5EF4-FFF2-40B4-BE49-F238E27FC236}">
                  <a16:creationId xmlns:a16="http://schemas.microsoft.com/office/drawing/2014/main" id="{875BD538-B701-44C7-88E8-00E9429E79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381" y="12813"/>
              <a:ext cx="652" cy="3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289" name="Line 153">
              <a:extLst>
                <a:ext uri="{FF2B5EF4-FFF2-40B4-BE49-F238E27FC236}">
                  <a16:creationId xmlns:a16="http://schemas.microsoft.com/office/drawing/2014/main" id="{38040329-AE00-4C24-B410-0C28F28A59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958" y="13401"/>
              <a:ext cx="486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7290" name="Object 154">
              <a:extLst>
                <a:ext uri="{FF2B5EF4-FFF2-40B4-BE49-F238E27FC236}">
                  <a16:creationId xmlns:a16="http://schemas.microsoft.com/office/drawing/2014/main" id="{CEA004BD-B7E0-4EF9-92AE-50C38723E9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" y="13441"/>
            <a:ext cx="145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41" name="公式" r:id="rId15" imgW="1091880" imgH="228600" progId="Equation.3">
                    <p:embed/>
                  </p:oleObj>
                </mc:Choice>
                <mc:Fallback>
                  <p:oleObj name="公式" r:id="rId15" imgW="1091880" imgH="228600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7" y="13441"/>
                          <a:ext cx="145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91" name="Object 155">
              <a:extLst>
                <a:ext uri="{FF2B5EF4-FFF2-40B4-BE49-F238E27FC236}">
                  <a16:creationId xmlns:a16="http://schemas.microsoft.com/office/drawing/2014/main" id="{42CCF623-6848-483F-B9DB-EF2DE478D3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7" y="13450"/>
            <a:ext cx="35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42" name="公式" r:id="rId17" imgW="203040" imgH="203040" progId="Equation.3">
                    <p:embed/>
                  </p:oleObj>
                </mc:Choice>
                <mc:Fallback>
                  <p:oleObj name="公式" r:id="rId17" imgW="203040" imgH="203040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13450"/>
                          <a:ext cx="35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92" name="Object 156">
              <a:extLst>
                <a:ext uri="{FF2B5EF4-FFF2-40B4-BE49-F238E27FC236}">
                  <a16:creationId xmlns:a16="http://schemas.microsoft.com/office/drawing/2014/main" id="{F95E90EA-0ABE-48D6-A242-D6454C4DC9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1" y="13414"/>
            <a:ext cx="24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43" name="公式" r:id="rId19" imgW="152280" imgH="190440" progId="Equation.3">
                    <p:embed/>
                  </p:oleObj>
                </mc:Choice>
                <mc:Fallback>
                  <p:oleObj name="公式" r:id="rId19" imgW="152280" imgH="190440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" y="13414"/>
                          <a:ext cx="24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93" name="Object 157">
              <a:extLst>
                <a:ext uri="{FF2B5EF4-FFF2-40B4-BE49-F238E27FC236}">
                  <a16:creationId xmlns:a16="http://schemas.microsoft.com/office/drawing/2014/main" id="{9D6F8789-A029-4A69-9301-BF8EEC3723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21" y="13437"/>
            <a:ext cx="90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44" name="公式" r:id="rId21" imgW="558720" imgH="215640" progId="Equation.3">
                    <p:embed/>
                  </p:oleObj>
                </mc:Choice>
                <mc:Fallback>
                  <p:oleObj name="公式" r:id="rId21" imgW="558720" imgH="215640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" y="13437"/>
                          <a:ext cx="90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7294" name="Object 158">
            <a:extLst>
              <a:ext uri="{FF2B5EF4-FFF2-40B4-BE49-F238E27FC236}">
                <a16:creationId xmlns:a16="http://schemas.microsoft.com/office/drawing/2014/main" id="{10EDE1C7-48B9-40C2-A91C-6B6957C1A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661025"/>
          <a:ext cx="56165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45" name="公式" r:id="rId23" imgW="3314520" imgH="419040" progId="Equation.3">
                  <p:embed/>
                </p:oleObj>
              </mc:Choice>
              <mc:Fallback>
                <p:oleObj name="公式" r:id="rId23" imgW="3314520" imgH="41904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61025"/>
                        <a:ext cx="5616575" cy="711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299" name="Group 163">
            <a:extLst>
              <a:ext uri="{FF2B5EF4-FFF2-40B4-BE49-F238E27FC236}">
                <a16:creationId xmlns:a16="http://schemas.microsoft.com/office/drawing/2014/main" id="{ECCA33D2-ACB0-467C-9402-FF05D3B190F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924175"/>
            <a:ext cx="2879725" cy="2665413"/>
            <a:chOff x="8064" y="11889"/>
            <a:chExt cx="2543" cy="2479"/>
          </a:xfrm>
        </p:grpSpPr>
        <p:grpSp>
          <p:nvGrpSpPr>
            <p:cNvPr id="347300" name="Group 164">
              <a:extLst>
                <a:ext uri="{FF2B5EF4-FFF2-40B4-BE49-F238E27FC236}">
                  <a16:creationId xmlns:a16="http://schemas.microsoft.com/office/drawing/2014/main" id="{769199D6-6A53-415A-81C7-4CAB46B6D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7" y="12014"/>
              <a:ext cx="1687" cy="2050"/>
              <a:chOff x="7254" y="12014"/>
              <a:chExt cx="2520" cy="2050"/>
            </a:xfrm>
          </p:grpSpPr>
          <p:sp>
            <p:nvSpPr>
              <p:cNvPr id="347301" name="Line 165">
                <a:extLst>
                  <a:ext uri="{FF2B5EF4-FFF2-40B4-BE49-F238E27FC236}">
                    <a16:creationId xmlns:a16="http://schemas.microsoft.com/office/drawing/2014/main" id="{4ED2649F-F45D-4BDA-98BA-71AD5D63D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54" y="12020"/>
                <a:ext cx="162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302" name="Line 166">
                <a:extLst>
                  <a:ext uri="{FF2B5EF4-FFF2-40B4-BE49-F238E27FC236}">
                    <a16:creationId xmlns:a16="http://schemas.microsoft.com/office/drawing/2014/main" id="{81BCE7ED-CDB9-4542-BEA2-56B09E00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54" y="12248"/>
                <a:ext cx="162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303" name="Line 167">
                <a:extLst>
                  <a:ext uri="{FF2B5EF4-FFF2-40B4-BE49-F238E27FC236}">
                    <a16:creationId xmlns:a16="http://schemas.microsoft.com/office/drawing/2014/main" id="{6A2E1E5D-0072-40B2-A772-65A5481A7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54" y="12488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304" name="Line 168">
                <a:extLst>
                  <a:ext uri="{FF2B5EF4-FFF2-40B4-BE49-F238E27FC236}">
                    <a16:creationId xmlns:a16="http://schemas.microsoft.com/office/drawing/2014/main" id="{EA7BDF6C-6369-458F-8EE4-7319D6FE2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54" y="14048"/>
                <a:ext cx="162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305" name="Line 169">
                <a:extLst>
                  <a:ext uri="{FF2B5EF4-FFF2-40B4-BE49-F238E27FC236}">
                    <a16:creationId xmlns:a16="http://schemas.microsoft.com/office/drawing/2014/main" id="{FB3A58B6-9065-49EA-8688-7EFEBD507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4" y="12248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306" name="Line 170">
                <a:extLst>
                  <a:ext uri="{FF2B5EF4-FFF2-40B4-BE49-F238E27FC236}">
                    <a16:creationId xmlns:a16="http://schemas.microsoft.com/office/drawing/2014/main" id="{2C0B7A50-53DF-4FB3-97DA-D6391B0CF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4" y="14045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307" name="Line 171">
                <a:extLst>
                  <a:ext uri="{FF2B5EF4-FFF2-40B4-BE49-F238E27FC236}">
                    <a16:creationId xmlns:a16="http://schemas.microsoft.com/office/drawing/2014/main" id="{F7BF712C-715F-464C-9904-1E5134186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9" y="12020"/>
                <a:ext cx="0" cy="2028"/>
              </a:xfrm>
              <a:prstGeom prst="line">
                <a:avLst/>
              </a:prstGeom>
              <a:noFill/>
              <a:ln w="25400">
                <a:solidFill>
                  <a:srgbClr val="990099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308" name="Line 172">
                <a:extLst>
                  <a:ext uri="{FF2B5EF4-FFF2-40B4-BE49-F238E27FC236}">
                    <a16:creationId xmlns:a16="http://schemas.microsoft.com/office/drawing/2014/main" id="{8810B5D1-9D81-44F6-A788-A50D1BAB0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2" y="12260"/>
                <a:ext cx="0" cy="1788"/>
              </a:xfrm>
              <a:prstGeom prst="line">
                <a:avLst/>
              </a:prstGeom>
              <a:noFill/>
              <a:ln w="25400">
                <a:solidFill>
                  <a:srgbClr val="990099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309" name="Line 173">
                <a:extLst>
                  <a:ext uri="{FF2B5EF4-FFF2-40B4-BE49-F238E27FC236}">
                    <a16:creationId xmlns:a16="http://schemas.microsoft.com/office/drawing/2014/main" id="{04211714-73BA-4B69-BDEB-E7C6492CA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66" y="12488"/>
                <a:ext cx="0" cy="1576"/>
              </a:xfrm>
              <a:prstGeom prst="line">
                <a:avLst/>
              </a:prstGeom>
              <a:noFill/>
              <a:ln w="25400">
                <a:solidFill>
                  <a:srgbClr val="990099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310" name="Line 174">
                <a:extLst>
                  <a:ext uri="{FF2B5EF4-FFF2-40B4-BE49-F238E27FC236}">
                    <a16:creationId xmlns:a16="http://schemas.microsoft.com/office/drawing/2014/main" id="{E62DEBF8-AE8D-4B6F-9407-0E474DC7E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4" y="12248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311" name="Line 175">
                <a:extLst>
                  <a:ext uri="{FF2B5EF4-FFF2-40B4-BE49-F238E27FC236}">
                    <a16:creationId xmlns:a16="http://schemas.microsoft.com/office/drawing/2014/main" id="{9318804D-6C66-4513-9A21-4C54D276A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00" y="12014"/>
                <a:ext cx="142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312" name="Line 176">
                <a:extLst>
                  <a:ext uri="{FF2B5EF4-FFF2-40B4-BE49-F238E27FC236}">
                    <a16:creationId xmlns:a16="http://schemas.microsoft.com/office/drawing/2014/main" id="{7BFEF386-B953-408E-9E92-568110CB5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4" y="12248"/>
                <a:ext cx="142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313" name="Line 177">
                <a:extLst>
                  <a:ext uri="{FF2B5EF4-FFF2-40B4-BE49-F238E27FC236}">
                    <a16:creationId xmlns:a16="http://schemas.microsoft.com/office/drawing/2014/main" id="{E5401687-9F86-4D68-B1EE-95452D30D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8" y="14045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7314" name="Text Box 178">
              <a:extLst>
                <a:ext uri="{FF2B5EF4-FFF2-40B4-BE49-F238E27FC236}">
                  <a16:creationId xmlns:a16="http://schemas.microsoft.com/office/drawing/2014/main" id="{0386532B-88EF-4960-AEB1-B9B19F011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4" y="11890"/>
              <a:ext cx="743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baseline="30000">
                  <a:latin typeface="Times New Roman" panose="02020603050405020304" pitchFamily="18" charset="0"/>
                </a:rPr>
                <a:t>3</a:t>
              </a:r>
              <a:r>
                <a:rPr lang="en-US" altLang="zh-CN" sz="2000" b="1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347315" name="Text Box 179">
              <a:extLst>
                <a:ext uri="{FF2B5EF4-FFF2-40B4-BE49-F238E27FC236}">
                  <a16:creationId xmlns:a16="http://schemas.microsoft.com/office/drawing/2014/main" id="{1AE12129-A860-4D73-9BB0-6BA86D2FA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7" y="13648"/>
              <a:ext cx="7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baseline="30000">
                  <a:latin typeface="Times New Roman" panose="02020603050405020304" pitchFamily="18" charset="0"/>
                </a:rPr>
                <a:t>3</a:t>
              </a:r>
              <a:r>
                <a:rPr lang="en-US" altLang="zh-CN" sz="2000" b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graphicFrame>
          <p:nvGraphicFramePr>
            <p:cNvPr id="347316" name="Object 180">
              <a:extLst>
                <a:ext uri="{FF2B5EF4-FFF2-40B4-BE49-F238E27FC236}">
                  <a16:creationId xmlns:a16="http://schemas.microsoft.com/office/drawing/2014/main" id="{E89F44C6-D14E-4CFD-B716-080140D8405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812" y="14090"/>
            <a:ext cx="26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46" name="公式" r:id="rId25" imgW="253800" imgH="228600" progId="Equation.3">
                    <p:embed/>
                  </p:oleObj>
                </mc:Choice>
                <mc:Fallback>
                  <p:oleObj name="公式" r:id="rId25" imgW="253800" imgH="228600" progId="Equation.3">
                    <p:embed/>
                    <p:pic>
                      <p:nvPicPr>
                        <p:cNvPr id="0" name="Object 18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2" y="14090"/>
                          <a:ext cx="26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317" name="Object 181">
              <a:extLst>
                <a:ext uri="{FF2B5EF4-FFF2-40B4-BE49-F238E27FC236}">
                  <a16:creationId xmlns:a16="http://schemas.microsoft.com/office/drawing/2014/main" id="{5AF7BBEA-F010-4864-B251-1F3D1D4ECD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20" y="11890"/>
            <a:ext cx="10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47" name="公式" r:id="rId27" imgW="88560" imgH="164880" progId="Equation.3">
                    <p:embed/>
                  </p:oleObj>
                </mc:Choice>
                <mc:Fallback>
                  <p:oleObj name="公式" r:id="rId27" imgW="88560" imgH="164880" progId="Equation.3">
                    <p:embed/>
                    <p:pic>
                      <p:nvPicPr>
                        <p:cNvPr id="0" name="Object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0" y="11890"/>
                          <a:ext cx="10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318" name="Object 182">
              <a:extLst>
                <a:ext uri="{FF2B5EF4-FFF2-40B4-BE49-F238E27FC236}">
                  <a16:creationId xmlns:a16="http://schemas.microsoft.com/office/drawing/2014/main" id="{20C41560-119C-4222-9D98-BD77D4B348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20" y="12130"/>
            <a:ext cx="15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48" name="公式" r:id="rId29" imgW="126720" imgH="177480" progId="Equation.3">
                    <p:embed/>
                  </p:oleObj>
                </mc:Choice>
                <mc:Fallback>
                  <p:oleObj name="公式" r:id="rId29" imgW="126720" imgH="177480" progId="Equation.3">
                    <p:embed/>
                    <p:pic>
                      <p:nvPicPr>
                        <p:cNvPr id="0" name="Object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0" y="12130"/>
                          <a:ext cx="15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319" name="Object 183">
              <a:extLst>
                <a:ext uri="{FF2B5EF4-FFF2-40B4-BE49-F238E27FC236}">
                  <a16:creationId xmlns:a16="http://schemas.microsoft.com/office/drawing/2014/main" id="{4A428E3D-174D-4B44-A0A0-AD446093BA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04" y="12361"/>
            <a:ext cx="23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49" name="公式" r:id="rId31" imgW="203040" imgH="164880" progId="Equation.3">
                    <p:embed/>
                  </p:oleObj>
                </mc:Choice>
                <mc:Fallback>
                  <p:oleObj name="公式" r:id="rId31" imgW="203040" imgH="164880" progId="Equation.3">
                    <p:embed/>
                    <p:pic>
                      <p:nvPicPr>
                        <p:cNvPr id="0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4" y="12361"/>
                          <a:ext cx="23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320" name="Object 184">
              <a:extLst>
                <a:ext uri="{FF2B5EF4-FFF2-40B4-BE49-F238E27FC236}">
                  <a16:creationId xmlns:a16="http://schemas.microsoft.com/office/drawing/2014/main" id="{48329EFA-E288-43E9-B735-FF73F93A9A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41" y="13933"/>
            <a:ext cx="15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50" name="公式" r:id="rId33" imgW="126720" imgH="177480" progId="Equation.3">
                    <p:embed/>
                  </p:oleObj>
                </mc:Choice>
                <mc:Fallback>
                  <p:oleObj name="公式" r:id="rId33" imgW="126720" imgH="177480" progId="Equation.3">
                    <p:embed/>
                    <p:pic>
                      <p:nvPicPr>
                        <p:cNvPr id="0" name="Object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1" y="13933"/>
                          <a:ext cx="15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321" name="Object 185">
              <a:extLst>
                <a:ext uri="{FF2B5EF4-FFF2-40B4-BE49-F238E27FC236}">
                  <a16:creationId xmlns:a16="http://schemas.microsoft.com/office/drawing/2014/main" id="{F6309196-CDD4-4656-8CEA-A14706175E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43" y="14129"/>
            <a:ext cx="24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51" name="公式" r:id="rId35" imgW="152280" imgH="139680" progId="Equation.3">
                    <p:embed/>
                  </p:oleObj>
                </mc:Choice>
                <mc:Fallback>
                  <p:oleObj name="公式" r:id="rId35" imgW="152280" imgH="139680" progId="Equation.3">
                    <p:embed/>
                    <p:pic>
                      <p:nvPicPr>
                        <p:cNvPr id="0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3" y="14129"/>
                          <a:ext cx="24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322" name="Object 186">
              <a:extLst>
                <a:ext uri="{FF2B5EF4-FFF2-40B4-BE49-F238E27FC236}">
                  <a16:creationId xmlns:a16="http://schemas.microsoft.com/office/drawing/2014/main" id="{C1290795-9E18-43AB-9C3C-B6A6EE1CDE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14" y="14129"/>
            <a:ext cx="24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52" name="公式" r:id="rId37" imgW="152280" imgH="139680" progId="Equation.3">
                    <p:embed/>
                  </p:oleObj>
                </mc:Choice>
                <mc:Fallback>
                  <p:oleObj name="公式" r:id="rId37" imgW="152280" imgH="139680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4" y="14129"/>
                          <a:ext cx="24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323" name="Object 187">
              <a:extLst>
                <a:ext uri="{FF2B5EF4-FFF2-40B4-BE49-F238E27FC236}">
                  <a16:creationId xmlns:a16="http://schemas.microsoft.com/office/drawing/2014/main" id="{B1AEB681-0D7B-4D7A-81BB-8A95ACFB9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3" y="14129"/>
            <a:ext cx="22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53" name="公式" r:id="rId39" imgW="139680" imgH="139680" progId="Equation.3">
                    <p:embed/>
                  </p:oleObj>
                </mc:Choice>
                <mc:Fallback>
                  <p:oleObj name="公式" r:id="rId39" imgW="139680" imgH="139680" progId="Equation.3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3" y="14129"/>
                          <a:ext cx="22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324" name="Object 188">
              <a:extLst>
                <a:ext uri="{FF2B5EF4-FFF2-40B4-BE49-F238E27FC236}">
                  <a16:creationId xmlns:a16="http://schemas.microsoft.com/office/drawing/2014/main" id="{E12BE626-AF08-4FB8-92C9-CB19300E828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208" y="14090"/>
            <a:ext cx="39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54" name="公式" r:id="rId41" imgW="406080" imgH="228600" progId="Equation.3">
                    <p:embed/>
                  </p:oleObj>
                </mc:Choice>
                <mc:Fallback>
                  <p:oleObj name="公式" r:id="rId41" imgW="406080" imgH="228600" progId="Equation.3">
                    <p:embed/>
                    <p:pic>
                      <p:nvPicPr>
                        <p:cNvPr id="0" name="Object 18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8" y="14090"/>
                          <a:ext cx="39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325" name="Object 189">
              <a:extLst>
                <a:ext uri="{FF2B5EF4-FFF2-40B4-BE49-F238E27FC236}">
                  <a16:creationId xmlns:a16="http://schemas.microsoft.com/office/drawing/2014/main" id="{3CA962B9-61B0-4A43-9E83-A4B1847312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11" y="12130"/>
            <a:ext cx="15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55" name="公式" r:id="rId43" imgW="126720" imgH="177480" progId="Equation.3">
                    <p:embed/>
                  </p:oleObj>
                </mc:Choice>
                <mc:Fallback>
                  <p:oleObj name="公式" r:id="rId43" imgW="126720" imgH="177480" progId="Equation.3">
                    <p:embed/>
                    <p:pic>
                      <p:nvPicPr>
                        <p:cNvPr id="0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1" y="12130"/>
                          <a:ext cx="15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326" name="Object 190">
              <a:extLst>
                <a:ext uri="{FF2B5EF4-FFF2-40B4-BE49-F238E27FC236}">
                  <a16:creationId xmlns:a16="http://schemas.microsoft.com/office/drawing/2014/main" id="{515AED4D-4AA1-4C1A-B9C6-8EBA95DBCC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96" y="12348"/>
            <a:ext cx="26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56" name="公式" r:id="rId45" imgW="228600" imgH="164880" progId="Equation.3">
                    <p:embed/>
                  </p:oleObj>
                </mc:Choice>
                <mc:Fallback>
                  <p:oleObj name="公式" r:id="rId45" imgW="228600" imgH="164880" progId="Equation.3">
                    <p:embed/>
                    <p:pic>
                      <p:nvPicPr>
                        <p:cNvPr id="0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6" y="12348"/>
                          <a:ext cx="26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327" name="Object 191">
              <a:extLst>
                <a:ext uri="{FF2B5EF4-FFF2-40B4-BE49-F238E27FC236}">
                  <a16:creationId xmlns:a16="http://schemas.microsoft.com/office/drawing/2014/main" id="{D667DE13-0417-4E6C-BAE9-CC0CA24999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37" y="13933"/>
            <a:ext cx="15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57" name="公式" r:id="rId47" imgW="126720" imgH="177480" progId="Equation.3">
                    <p:embed/>
                  </p:oleObj>
                </mc:Choice>
                <mc:Fallback>
                  <p:oleObj name="公式" r:id="rId47" imgW="126720" imgH="177480" progId="Equation.3">
                    <p:embed/>
                    <p:pic>
                      <p:nvPicPr>
                        <p:cNvPr id="0" name="Object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7" y="13933"/>
                          <a:ext cx="15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328" name="Object 192">
              <a:extLst>
                <a:ext uri="{FF2B5EF4-FFF2-40B4-BE49-F238E27FC236}">
                  <a16:creationId xmlns:a16="http://schemas.microsoft.com/office/drawing/2014/main" id="{7F92139A-2BC4-4C86-A543-4802E3A3F8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86" y="11889"/>
            <a:ext cx="14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58" name="公式" r:id="rId49" imgW="88560" imgH="164880" progId="Equation.3">
                    <p:embed/>
                  </p:oleObj>
                </mc:Choice>
                <mc:Fallback>
                  <p:oleObj name="公式" r:id="rId49" imgW="88560" imgH="164880" progId="Equation.3">
                    <p:embed/>
                    <p:pic>
                      <p:nvPicPr>
                        <p:cNvPr id="0" name="Object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6" y="11889"/>
                          <a:ext cx="14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334" name="Rectangle 198">
            <a:extLst>
              <a:ext uri="{FF2B5EF4-FFF2-40B4-BE49-F238E27FC236}">
                <a16:creationId xmlns:a16="http://schemas.microsoft.com/office/drawing/2014/main" id="{6053A205-C44E-4412-8BC2-49798E24E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5826125"/>
            <a:ext cx="2652712" cy="4572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en-US" b="1"/>
              <a:t>≠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/>
              <a:t>→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反常塞曼效应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3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Rectangle 4">
            <a:extLst>
              <a:ext uri="{FF2B5EF4-FFF2-40B4-BE49-F238E27FC236}">
                <a16:creationId xmlns:a16="http://schemas.microsoft.com/office/drawing/2014/main" id="{47162C48-D16B-4FCF-BF91-2CA9E1A86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82089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4-11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试计算在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2.5T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的磁场中，钠原子的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双线所引起的塞曼分裂。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87" name="Rectangle 139">
            <a:extLst>
              <a:ext uri="{FF2B5EF4-FFF2-40B4-BE49-F238E27FC236}">
                <a16:creationId xmlns:a16="http://schemas.microsoft.com/office/drawing/2014/main" id="{7750A0E8-FEF6-4C80-91FC-D918F2D7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0450" name="Group 2">
            <a:extLst>
              <a:ext uri="{FF2B5EF4-FFF2-40B4-BE49-F238E27FC236}">
                <a16:creationId xmlns:a16="http://schemas.microsoft.com/office/drawing/2014/main" id="{425D826E-4E25-4F85-ABBD-3666463EB17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394325" cy="4765675"/>
            <a:chOff x="0" y="0"/>
            <a:chExt cx="3398" cy="3002"/>
          </a:xfrm>
        </p:grpSpPr>
        <p:grpSp>
          <p:nvGrpSpPr>
            <p:cNvPr id="360451" name="Group 3">
              <a:extLst>
                <a:ext uri="{FF2B5EF4-FFF2-40B4-BE49-F238E27FC236}">
                  <a16:creationId xmlns:a16="http://schemas.microsoft.com/office/drawing/2014/main" id="{ABC8D21A-8784-4033-AB2D-5C36C4E85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45"/>
              <a:ext cx="720" cy="2957"/>
              <a:chOff x="96" y="45"/>
              <a:chExt cx="720" cy="2957"/>
            </a:xfrm>
          </p:grpSpPr>
          <p:sp>
            <p:nvSpPr>
              <p:cNvPr id="360452" name="Rectangle 4">
                <a:extLst>
                  <a:ext uri="{FF2B5EF4-FFF2-40B4-BE49-F238E27FC236}">
                    <a16:creationId xmlns:a16="http://schemas.microsoft.com/office/drawing/2014/main" id="{D0DAB13E-D1B3-4C48-8477-E543E4038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5"/>
                <a:ext cx="52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 eaLnBrk="0" hangingPunct="0"/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4-11</a:t>
                </a:r>
              </a:p>
            </p:txBody>
          </p:sp>
          <p:grpSp>
            <p:nvGrpSpPr>
              <p:cNvPr id="360453" name="Group 5">
                <a:extLst>
                  <a:ext uri="{FF2B5EF4-FFF2-40B4-BE49-F238E27FC236}">
                    <a16:creationId xmlns:a16="http://schemas.microsoft.com/office/drawing/2014/main" id="{A2CE9421-5E33-4315-B6EF-7747F29C90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" y="1056"/>
                <a:ext cx="720" cy="1946"/>
                <a:chOff x="96" y="1208"/>
                <a:chExt cx="892" cy="2086"/>
              </a:xfrm>
            </p:grpSpPr>
            <p:grpSp>
              <p:nvGrpSpPr>
                <p:cNvPr id="360454" name="Group 6">
                  <a:extLst>
                    <a:ext uri="{FF2B5EF4-FFF2-40B4-BE49-F238E27FC236}">
                      <a16:creationId xmlns:a16="http://schemas.microsoft.com/office/drawing/2014/main" id="{9410D3E9-FF25-4D18-B6EF-F1CCD60116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3" y="1208"/>
                  <a:ext cx="817" cy="351"/>
                  <a:chOff x="133" y="1208"/>
                  <a:chExt cx="817" cy="351"/>
                </a:xfrm>
              </p:grpSpPr>
              <p:sp>
                <p:nvSpPr>
                  <p:cNvPr id="360455" name="Line 7">
                    <a:extLst>
                      <a:ext uri="{FF2B5EF4-FFF2-40B4-BE49-F238E27FC236}">
                        <a16:creationId xmlns:a16="http://schemas.microsoft.com/office/drawing/2014/main" id="{D373B3B8-C624-418F-84E6-296C827DC6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7" y="1394"/>
                    <a:ext cx="583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456" name="Text Box 8">
                    <a:extLst>
                      <a:ext uri="{FF2B5EF4-FFF2-40B4-BE49-F238E27FC236}">
                        <a16:creationId xmlns:a16="http://schemas.microsoft.com/office/drawing/2014/main" id="{7CC70EFB-B2C0-42C1-AB82-0382A63E4BF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" y="1208"/>
                    <a:ext cx="421" cy="35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i="1">
                        <a:latin typeface="Times New Roman" panose="02020603050405020304" pitchFamily="18" charset="0"/>
                      </a:rPr>
                      <a:t>3p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0457" name="Group 9">
                  <a:extLst>
                    <a:ext uri="{FF2B5EF4-FFF2-40B4-BE49-F238E27FC236}">
                      <a16:creationId xmlns:a16="http://schemas.microsoft.com/office/drawing/2014/main" id="{1C6AC01E-ED09-4A01-AA53-86A5C245EC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" y="2943"/>
                  <a:ext cx="892" cy="351"/>
                  <a:chOff x="96" y="2943"/>
                  <a:chExt cx="892" cy="351"/>
                </a:xfrm>
              </p:grpSpPr>
              <p:sp>
                <p:nvSpPr>
                  <p:cNvPr id="360458" name="Line 10">
                    <a:extLst>
                      <a:ext uri="{FF2B5EF4-FFF2-40B4-BE49-F238E27FC236}">
                        <a16:creationId xmlns:a16="http://schemas.microsoft.com/office/drawing/2014/main" id="{216F2E20-D7C5-458B-B2C1-444AD31F24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6" y="3129"/>
                    <a:ext cx="582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459" name="Text Box 11">
                    <a:extLst>
                      <a:ext uri="{FF2B5EF4-FFF2-40B4-BE49-F238E27FC236}">
                        <a16:creationId xmlns:a16="http://schemas.microsoft.com/office/drawing/2014/main" id="{AB4B8615-988C-40B3-80A4-074FB7A104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" y="2943"/>
                    <a:ext cx="390" cy="35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i="1">
                        <a:latin typeface="Times New Roman" panose="02020603050405020304" pitchFamily="18" charset="0"/>
                      </a:rPr>
                      <a:t>3s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60460" name="Group 12">
              <a:extLst>
                <a:ext uri="{FF2B5EF4-FFF2-40B4-BE49-F238E27FC236}">
                  <a16:creationId xmlns:a16="http://schemas.microsoft.com/office/drawing/2014/main" id="{2FCE4EEE-AD14-423A-880A-63376059E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398" cy="2896"/>
              <a:chOff x="0" y="0"/>
              <a:chExt cx="4150" cy="3105"/>
            </a:xfrm>
          </p:grpSpPr>
          <p:grpSp>
            <p:nvGrpSpPr>
              <p:cNvPr id="360461" name="Group 13">
                <a:extLst>
                  <a:ext uri="{FF2B5EF4-FFF2-40B4-BE49-F238E27FC236}">
                    <a16:creationId xmlns:a16="http://schemas.microsoft.com/office/drawing/2014/main" id="{B61FE3E8-2EF0-4ED2-ADDB-8D92614F7F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448" cy="3105"/>
                <a:chOff x="0" y="0"/>
                <a:chExt cx="2448" cy="3105"/>
              </a:xfrm>
            </p:grpSpPr>
            <p:sp>
              <p:nvSpPr>
                <p:cNvPr id="360462" name="Text Box 14">
                  <a:extLst>
                    <a:ext uri="{FF2B5EF4-FFF2-40B4-BE49-F238E27FC236}">
                      <a16:creationId xmlns:a16="http://schemas.microsoft.com/office/drawing/2014/main" id="{0517C53A-55BE-4E13-83CF-AE43951EFE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448" cy="7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zh-CN" altLang="en-US" sz="2800" b="1">
                      <a:solidFill>
                        <a:srgbClr val="1C1C1C"/>
                      </a:solidFill>
                      <a:latin typeface="Times New Roman" panose="02020603050405020304" pitchFamily="18" charset="0"/>
                    </a:rPr>
                    <a:t>                          </a:t>
                  </a:r>
                </a:p>
                <a:p>
                  <a:pPr algn="l">
                    <a:lnSpc>
                      <a:spcPct val="180000"/>
                    </a:lnSpc>
                  </a:pPr>
                  <a:r>
                    <a:rPr lang="zh-CN" altLang="en-US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钠黄线</a:t>
                  </a:r>
                  <a:endPara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0463" name="Text Box 15">
                  <a:extLst>
                    <a:ext uri="{FF2B5EF4-FFF2-40B4-BE49-F238E27FC236}">
                      <a16:creationId xmlns:a16="http://schemas.microsoft.com/office/drawing/2014/main" id="{AC225B3D-7018-4CD6-88D0-847CFCF6C7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8" y="432"/>
                  <a:ext cx="817" cy="4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zh-CN" altLang="en-US" sz="2000" b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自旋轨道耦合</a:t>
                  </a:r>
                </a:p>
              </p:txBody>
            </p:sp>
            <p:grpSp>
              <p:nvGrpSpPr>
                <p:cNvPr id="360464" name="Group 16">
                  <a:extLst>
                    <a:ext uri="{FF2B5EF4-FFF2-40B4-BE49-F238E27FC236}">
                      <a16:creationId xmlns:a16="http://schemas.microsoft.com/office/drawing/2014/main" id="{03621B96-2FB1-48F2-9F45-94C1778054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" y="802"/>
                  <a:ext cx="1517" cy="2303"/>
                  <a:chOff x="220" y="864"/>
                  <a:chExt cx="1517" cy="2303"/>
                </a:xfrm>
              </p:grpSpPr>
              <p:grpSp>
                <p:nvGrpSpPr>
                  <p:cNvPr id="360465" name="Group 17">
                    <a:extLst>
                      <a:ext uri="{FF2B5EF4-FFF2-40B4-BE49-F238E27FC236}">
                        <a16:creationId xmlns:a16="http://schemas.microsoft.com/office/drawing/2014/main" id="{E8367B26-CC1B-4E7B-A607-EA4D2F1C15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0" y="1394"/>
                    <a:ext cx="399" cy="1727"/>
                    <a:chOff x="220" y="1394"/>
                    <a:chExt cx="399" cy="1727"/>
                  </a:xfrm>
                </p:grpSpPr>
                <p:sp>
                  <p:nvSpPr>
                    <p:cNvPr id="360466" name="Freeform 18">
                      <a:extLst>
                        <a:ext uri="{FF2B5EF4-FFF2-40B4-BE49-F238E27FC236}">
                          <a16:creationId xmlns:a16="http://schemas.microsoft.com/office/drawing/2014/main" id="{995F4176-00A3-4C25-8F76-21FDD650064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" y="1394"/>
                      <a:ext cx="0" cy="1727"/>
                    </a:xfrm>
                    <a:custGeom>
                      <a:avLst/>
                      <a:gdLst>
                        <a:gd name="T0" fmla="*/ 0 w 1"/>
                        <a:gd name="T1" fmla="*/ 0 h 1637"/>
                        <a:gd name="T2" fmla="*/ 0 w 1"/>
                        <a:gd name="T3" fmla="*/ 1637 h 16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" h="1637">
                          <a:moveTo>
                            <a:pt x="0" y="0"/>
                          </a:moveTo>
                          <a:lnTo>
                            <a:pt x="0" y="1637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arrow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67" name="Text Box 19">
                      <a:extLst>
                        <a:ext uri="{FF2B5EF4-FFF2-40B4-BE49-F238E27FC236}">
                          <a16:creationId xmlns:a16="http://schemas.microsoft.com/office/drawing/2014/main" id="{40492788-BAE8-4478-8DFB-3FDA336B463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 rot="-5378201">
                      <a:off x="-80" y="2021"/>
                      <a:ext cx="999" cy="3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altLang="zh-CN" sz="2800" b="1">
                          <a:latin typeface="Times New Roman" panose="02020603050405020304" pitchFamily="18" charset="0"/>
                        </a:rPr>
                        <a:t>589.3</a:t>
                      </a:r>
                      <a:r>
                        <a:rPr lang="en-US" altLang="en-US" sz="2800" b="1">
                          <a:latin typeface="Times New Roman" panose="02020603050405020304" pitchFamily="18" charset="0"/>
                        </a:rPr>
                        <a:t>nm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360468" name="Group 20">
                    <a:extLst>
                      <a:ext uri="{FF2B5EF4-FFF2-40B4-BE49-F238E27FC236}">
                        <a16:creationId xmlns:a16="http://schemas.microsoft.com/office/drawing/2014/main" id="{A1D59F31-5BE3-4FE9-8C20-93000780B2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56" y="2832"/>
                    <a:ext cx="673" cy="335"/>
                    <a:chOff x="856" y="2832"/>
                    <a:chExt cx="673" cy="335"/>
                  </a:xfrm>
                </p:grpSpPr>
                <p:graphicFrame>
                  <p:nvGraphicFramePr>
                    <p:cNvPr id="360469" name="Object 21">
                      <a:extLst>
                        <a:ext uri="{FF2B5EF4-FFF2-40B4-BE49-F238E27FC236}">
                          <a16:creationId xmlns:a16="http://schemas.microsoft.com/office/drawing/2014/main" id="{C0139767-DAE1-47E1-8436-B9DDF7D8AA29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856" y="2832"/>
                    <a:ext cx="291" cy="33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60588" name="公式" r:id="rId3" imgW="317160" imgH="241200" progId="Equation.3">
                            <p:embed/>
                          </p:oleObj>
                        </mc:Choice>
                        <mc:Fallback>
                          <p:oleObj name="公式" r:id="rId3" imgW="317160" imgH="241200" progId="Equation.3">
                            <p:embed/>
                            <p:pic>
                              <p:nvPicPr>
                                <p:cNvPr id="0" name="Object 2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">
                                  <a:lum contrast="38000"/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56" y="2832"/>
                                  <a:ext cx="291" cy="33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60470" name="Line 22">
                      <a:extLst>
                        <a:ext uri="{FF2B5EF4-FFF2-40B4-BE49-F238E27FC236}">
                          <a16:creationId xmlns:a16="http://schemas.microsoft.com/office/drawing/2014/main" id="{14716614-5B5C-4258-B16B-19FCEFDB96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37" y="3128"/>
                      <a:ext cx="492" cy="0"/>
                    </a:xfrm>
                    <a:prstGeom prst="line">
                      <a:avLst/>
                    </a:prstGeom>
                    <a:noFill/>
                    <a:ln w="412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0471" name="Group 23">
                    <a:extLst>
                      <a:ext uri="{FF2B5EF4-FFF2-40B4-BE49-F238E27FC236}">
                        <a16:creationId xmlns:a16="http://schemas.microsoft.com/office/drawing/2014/main" id="{4502E2A6-F80E-4054-B2BB-961E0EC06B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20" y="864"/>
                    <a:ext cx="880" cy="991"/>
                    <a:chOff x="720" y="864"/>
                    <a:chExt cx="880" cy="991"/>
                  </a:xfrm>
                </p:grpSpPr>
                <p:graphicFrame>
                  <p:nvGraphicFramePr>
                    <p:cNvPr id="360472" name="Object 24">
                      <a:extLst>
                        <a:ext uri="{FF2B5EF4-FFF2-40B4-BE49-F238E27FC236}">
                          <a16:creationId xmlns:a16="http://schemas.microsoft.com/office/drawing/2014/main" id="{B53F5C03-3472-403F-B6ED-C34D168A54B0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720" y="864"/>
                    <a:ext cx="325" cy="33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60589" name="公式" r:id="rId5" imgW="355320" imgH="241200" progId="Equation.3">
                            <p:embed/>
                          </p:oleObj>
                        </mc:Choice>
                        <mc:Fallback>
                          <p:oleObj name="公式" r:id="rId5" imgW="355320" imgH="241200" progId="Equation.3">
                            <p:embed/>
                            <p:pic>
                              <p:nvPicPr>
                                <p:cNvPr id="0" name="Object 2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lum contrast="38000"/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20" y="864"/>
                                  <a:ext cx="325" cy="33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60473" name="Object 25">
                      <a:extLst>
                        <a:ext uri="{FF2B5EF4-FFF2-40B4-BE49-F238E27FC236}">
                          <a16:creationId xmlns:a16="http://schemas.microsoft.com/office/drawing/2014/main" id="{E39596FC-4E78-44E2-BB4F-D17ECA89F4C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720" y="1525"/>
                    <a:ext cx="325" cy="33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60590" name="公式" r:id="rId7" imgW="355320" imgH="241200" progId="Equation.3">
                            <p:embed/>
                          </p:oleObj>
                        </mc:Choice>
                        <mc:Fallback>
                          <p:oleObj name="公式" r:id="rId7" imgW="355320" imgH="241200" progId="Equation.3">
                            <p:embed/>
                            <p:pic>
                              <p:nvPicPr>
                                <p:cNvPr id="0" name="Object 2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lum contrast="38000"/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20" y="1525"/>
                                  <a:ext cx="325" cy="33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60474" name="Line 26">
                      <a:extLst>
                        <a:ext uri="{FF2B5EF4-FFF2-40B4-BE49-F238E27FC236}">
                          <a16:creationId xmlns:a16="http://schemas.microsoft.com/office/drawing/2014/main" id="{47886399-C8F1-4C3A-8009-016344ED99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4" y="1622"/>
                      <a:ext cx="491" cy="0"/>
                    </a:xfrm>
                    <a:prstGeom prst="line">
                      <a:avLst/>
                    </a:prstGeom>
                    <a:noFill/>
                    <a:ln w="412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75" name="Line 27">
                      <a:extLst>
                        <a:ext uri="{FF2B5EF4-FFF2-40B4-BE49-F238E27FC236}">
                          <a16:creationId xmlns:a16="http://schemas.microsoft.com/office/drawing/2014/main" id="{457FB762-2C61-455E-8A38-96B25628650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8" y="1192"/>
                      <a:ext cx="492" cy="0"/>
                    </a:xfrm>
                    <a:prstGeom prst="line">
                      <a:avLst/>
                    </a:prstGeom>
                    <a:noFill/>
                    <a:ln w="412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76" name="Line 28">
                      <a:extLst>
                        <a:ext uri="{FF2B5EF4-FFF2-40B4-BE49-F238E27FC236}">
                          <a16:creationId xmlns:a16="http://schemas.microsoft.com/office/drawing/2014/main" id="{53BE3D1F-3F34-4917-B3AD-2687DEF8B2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29" y="1200"/>
                      <a:ext cx="175" cy="2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77" name="Line 29">
                      <a:extLst>
                        <a:ext uri="{FF2B5EF4-FFF2-40B4-BE49-F238E27FC236}">
                          <a16:creationId xmlns:a16="http://schemas.microsoft.com/office/drawing/2014/main" id="{5025C3E2-B578-40FC-B74A-331E9859940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29" y="1387"/>
                      <a:ext cx="179" cy="24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0478" name="Group 30">
                    <a:extLst>
                      <a:ext uri="{FF2B5EF4-FFF2-40B4-BE49-F238E27FC236}">
                        <a16:creationId xmlns:a16="http://schemas.microsoft.com/office/drawing/2014/main" id="{81830B35-949C-4598-B4D6-403A4F94D1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38" y="1196"/>
                    <a:ext cx="399" cy="1938"/>
                    <a:chOff x="1338" y="1196"/>
                    <a:chExt cx="399" cy="1938"/>
                  </a:xfrm>
                </p:grpSpPr>
                <p:sp>
                  <p:nvSpPr>
                    <p:cNvPr id="360479" name="Text Box 31">
                      <a:extLst>
                        <a:ext uri="{FF2B5EF4-FFF2-40B4-BE49-F238E27FC236}">
                          <a16:creationId xmlns:a16="http://schemas.microsoft.com/office/drawing/2014/main" id="{B93806B3-970E-4571-AB7D-177EF7976AD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 rot="-5378201">
                      <a:off x="1038" y="2118"/>
                      <a:ext cx="999" cy="3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altLang="zh-CN" sz="2800" b="1">
                          <a:latin typeface="Times New Roman" panose="02020603050405020304" pitchFamily="18" charset="0"/>
                        </a:rPr>
                        <a:t>589.0</a:t>
                      </a:r>
                      <a:r>
                        <a:rPr lang="en-US" altLang="en-US" sz="2800" b="1">
                          <a:latin typeface="Times New Roman" panose="02020603050405020304" pitchFamily="18" charset="0"/>
                        </a:rPr>
                        <a:t>nm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0480" name="Freeform 32">
                      <a:extLst>
                        <a:ext uri="{FF2B5EF4-FFF2-40B4-BE49-F238E27FC236}">
                          <a16:creationId xmlns:a16="http://schemas.microsoft.com/office/drawing/2014/main" id="{B5D295D0-B2A3-4967-B05A-73518F659B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15" y="1196"/>
                      <a:ext cx="1" cy="1938"/>
                    </a:xfrm>
                    <a:custGeom>
                      <a:avLst/>
                      <a:gdLst>
                        <a:gd name="T0" fmla="*/ 0 w 1"/>
                        <a:gd name="T1" fmla="*/ 0 h 1637"/>
                        <a:gd name="T2" fmla="*/ 0 w 1"/>
                        <a:gd name="T3" fmla="*/ 1637 h 16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" h="1637">
                          <a:moveTo>
                            <a:pt x="0" y="0"/>
                          </a:moveTo>
                          <a:lnTo>
                            <a:pt x="0" y="1637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arrow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0481" name="Group 33">
                    <a:extLst>
                      <a:ext uri="{FF2B5EF4-FFF2-40B4-BE49-F238E27FC236}">
                        <a16:creationId xmlns:a16="http://schemas.microsoft.com/office/drawing/2014/main" id="{72B568DD-1FB9-4F9C-8A82-B3917555B2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75" y="1629"/>
                    <a:ext cx="399" cy="1492"/>
                    <a:chOff x="875" y="1629"/>
                    <a:chExt cx="399" cy="1492"/>
                  </a:xfrm>
                </p:grpSpPr>
                <p:sp>
                  <p:nvSpPr>
                    <p:cNvPr id="360482" name="Text Box 34">
                      <a:extLst>
                        <a:ext uri="{FF2B5EF4-FFF2-40B4-BE49-F238E27FC236}">
                          <a16:creationId xmlns:a16="http://schemas.microsoft.com/office/drawing/2014/main" id="{50D5FFAA-310C-47CE-A797-433AE349536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 rot="-5378201">
                      <a:off x="575" y="2080"/>
                      <a:ext cx="999" cy="3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altLang="zh-CN" sz="2800" b="1">
                          <a:latin typeface="Times New Roman" panose="02020603050405020304" pitchFamily="18" charset="0"/>
                        </a:rPr>
                        <a:t>589.6</a:t>
                      </a:r>
                      <a:r>
                        <a:rPr lang="en-US" altLang="en-US" sz="2800" b="1">
                          <a:latin typeface="Times New Roman" panose="02020603050405020304" pitchFamily="18" charset="0"/>
                        </a:rPr>
                        <a:t>nm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0483" name="Freeform 35">
                      <a:extLst>
                        <a:ext uri="{FF2B5EF4-FFF2-40B4-BE49-F238E27FC236}">
                          <a16:creationId xmlns:a16="http://schemas.microsoft.com/office/drawing/2014/main" id="{3C16B8C9-7D82-41C8-9987-34B11B547C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02" y="1629"/>
                      <a:ext cx="0" cy="1492"/>
                    </a:xfrm>
                    <a:custGeom>
                      <a:avLst/>
                      <a:gdLst>
                        <a:gd name="T0" fmla="*/ 0 w 1"/>
                        <a:gd name="T1" fmla="*/ 0 h 1637"/>
                        <a:gd name="T2" fmla="*/ 0 w 1"/>
                        <a:gd name="T3" fmla="*/ 1637 h 16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" h="1637">
                          <a:moveTo>
                            <a:pt x="0" y="0"/>
                          </a:moveTo>
                          <a:lnTo>
                            <a:pt x="0" y="1637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arrow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60484" name="Text Box 36">
                <a:extLst>
                  <a:ext uri="{FF2B5EF4-FFF2-40B4-BE49-F238E27FC236}">
                    <a16:creationId xmlns:a16="http://schemas.microsoft.com/office/drawing/2014/main" id="{F7EDBB91-5D3B-42B9-9B8A-1BF45DD96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0" y="523"/>
                <a:ext cx="1740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加弱磁场 </a:t>
                </a: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B=2.5T   </a:t>
                </a:r>
              </a:p>
            </p:txBody>
          </p:sp>
        </p:grpSp>
      </p:grpSp>
      <p:grpSp>
        <p:nvGrpSpPr>
          <p:cNvPr id="360485" name="Group 37">
            <a:extLst>
              <a:ext uri="{FF2B5EF4-FFF2-40B4-BE49-F238E27FC236}">
                <a16:creationId xmlns:a16="http://schemas.microsoft.com/office/drawing/2014/main" id="{17F41B93-1E54-4552-922F-1E584418E7C9}"/>
              </a:ext>
            </a:extLst>
          </p:cNvPr>
          <p:cNvGrpSpPr>
            <a:grpSpLocks/>
          </p:cNvGrpSpPr>
          <p:nvPr/>
        </p:nvGrpSpPr>
        <p:grpSpPr bwMode="auto">
          <a:xfrm>
            <a:off x="2139950" y="2206625"/>
            <a:ext cx="4100513" cy="188913"/>
            <a:chOff x="1605" y="1552"/>
            <a:chExt cx="1831" cy="123"/>
          </a:xfrm>
        </p:grpSpPr>
        <p:sp>
          <p:nvSpPr>
            <p:cNvPr id="360486" name="Line 38">
              <a:extLst>
                <a:ext uri="{FF2B5EF4-FFF2-40B4-BE49-F238E27FC236}">
                  <a16:creationId xmlns:a16="http://schemas.microsoft.com/office/drawing/2014/main" id="{CC4A5C60-0E2E-4471-90E1-C0DE596FB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" y="1575"/>
              <a:ext cx="1428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87" name="Line 39">
              <a:extLst>
                <a:ext uri="{FF2B5EF4-FFF2-40B4-BE49-F238E27FC236}">
                  <a16:creationId xmlns:a16="http://schemas.microsoft.com/office/drawing/2014/main" id="{1B8068ED-AB43-4B9B-AC98-A2DB4FBE2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2" y="1675"/>
              <a:ext cx="1428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88" name="Line 40">
              <a:extLst>
                <a:ext uri="{FF2B5EF4-FFF2-40B4-BE49-F238E27FC236}">
                  <a16:creationId xmlns:a16="http://schemas.microsoft.com/office/drawing/2014/main" id="{BF2D4320-EC16-4E9B-A198-22FB33C85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6" y="1552"/>
              <a:ext cx="39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89" name="Line 41">
              <a:extLst>
                <a:ext uri="{FF2B5EF4-FFF2-40B4-BE49-F238E27FC236}">
                  <a16:creationId xmlns:a16="http://schemas.microsoft.com/office/drawing/2014/main" id="{865ADC95-3478-4AEA-A2D7-3B1D98657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5" y="1625"/>
              <a:ext cx="39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0490" name="Group 42">
            <a:extLst>
              <a:ext uri="{FF2B5EF4-FFF2-40B4-BE49-F238E27FC236}">
                <a16:creationId xmlns:a16="http://schemas.microsoft.com/office/drawing/2014/main" id="{1A8727BF-3876-47AD-89C5-37DFBD154AB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300538"/>
            <a:ext cx="4419600" cy="500062"/>
            <a:chOff x="1471" y="2967"/>
            <a:chExt cx="2513" cy="338"/>
          </a:xfrm>
        </p:grpSpPr>
        <p:sp>
          <p:nvSpPr>
            <p:cNvPr id="360491" name="Line 43">
              <a:extLst>
                <a:ext uri="{FF2B5EF4-FFF2-40B4-BE49-F238E27FC236}">
                  <a16:creationId xmlns:a16="http://schemas.microsoft.com/office/drawing/2014/main" id="{C0A131C3-2523-4EC9-9E55-AC5750A38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967"/>
              <a:ext cx="1908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92" name="Line 44">
              <a:extLst>
                <a:ext uri="{FF2B5EF4-FFF2-40B4-BE49-F238E27FC236}">
                  <a16:creationId xmlns:a16="http://schemas.microsoft.com/office/drawing/2014/main" id="{C456D5EF-73F6-43ED-B944-750B583A3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967"/>
              <a:ext cx="55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93" name="Line 45">
              <a:extLst>
                <a:ext uri="{FF2B5EF4-FFF2-40B4-BE49-F238E27FC236}">
                  <a16:creationId xmlns:a16="http://schemas.microsoft.com/office/drawing/2014/main" id="{CAB3ABA7-5E3B-457D-8BB2-47196DBDC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3129"/>
              <a:ext cx="549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94" name="Line 46">
              <a:extLst>
                <a:ext uri="{FF2B5EF4-FFF2-40B4-BE49-F238E27FC236}">
                  <a16:creationId xmlns:a16="http://schemas.microsoft.com/office/drawing/2014/main" id="{634717DD-A63B-43BB-AE2C-C99727C36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3305"/>
              <a:ext cx="1907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0495" name="Group 47">
            <a:extLst>
              <a:ext uri="{FF2B5EF4-FFF2-40B4-BE49-F238E27FC236}">
                <a16:creationId xmlns:a16="http://schemas.microsoft.com/office/drawing/2014/main" id="{97E4AAD8-4A51-4410-B4AC-C5385C5E8CD1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247775"/>
            <a:ext cx="4260850" cy="841375"/>
            <a:chOff x="1536" y="843"/>
            <a:chExt cx="2423" cy="568"/>
          </a:xfrm>
        </p:grpSpPr>
        <p:grpSp>
          <p:nvGrpSpPr>
            <p:cNvPr id="360496" name="Group 48">
              <a:extLst>
                <a:ext uri="{FF2B5EF4-FFF2-40B4-BE49-F238E27FC236}">
                  <a16:creationId xmlns:a16="http://schemas.microsoft.com/office/drawing/2014/main" id="{F7106FE3-9A8D-4796-ACC3-CF0F2D63B7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843"/>
              <a:ext cx="528" cy="549"/>
              <a:chOff x="1536" y="856"/>
              <a:chExt cx="1015" cy="619"/>
            </a:xfrm>
          </p:grpSpPr>
          <p:sp>
            <p:nvSpPr>
              <p:cNvPr id="360497" name="Line 49">
                <a:extLst>
                  <a:ext uri="{FF2B5EF4-FFF2-40B4-BE49-F238E27FC236}">
                    <a16:creationId xmlns:a16="http://schemas.microsoft.com/office/drawing/2014/main" id="{980399C3-3FCE-4AE2-AEE8-DB4D50CE8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856"/>
                <a:ext cx="1015" cy="3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98" name="Line 50">
                <a:extLst>
                  <a:ext uri="{FF2B5EF4-FFF2-40B4-BE49-F238E27FC236}">
                    <a16:creationId xmlns:a16="http://schemas.microsoft.com/office/drawing/2014/main" id="{05FBDB24-F4AB-4F30-B0E8-7D9B8EB94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1" y="1178"/>
                <a:ext cx="930" cy="2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99" name="Line 51">
                <a:extLst>
                  <a:ext uri="{FF2B5EF4-FFF2-40B4-BE49-F238E27FC236}">
                    <a16:creationId xmlns:a16="http://schemas.microsoft.com/office/drawing/2014/main" id="{1B8DCD9F-C5B4-4441-82E6-4918DF984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9" y="1079"/>
                <a:ext cx="930" cy="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00" name="Line 52">
                <a:extLst>
                  <a:ext uri="{FF2B5EF4-FFF2-40B4-BE49-F238E27FC236}">
                    <a16:creationId xmlns:a16="http://schemas.microsoft.com/office/drawing/2014/main" id="{46B13E2D-DE8C-423C-B23F-62A42D6FD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184"/>
                <a:ext cx="930" cy="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0501" name="Group 53">
              <a:extLst>
                <a:ext uri="{FF2B5EF4-FFF2-40B4-BE49-F238E27FC236}">
                  <a16:creationId xmlns:a16="http://schemas.microsoft.com/office/drawing/2014/main" id="{C34D5304-54EB-43AC-94FB-8801D1EA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850"/>
              <a:ext cx="1895" cy="561"/>
              <a:chOff x="3245" y="844"/>
              <a:chExt cx="880" cy="576"/>
            </a:xfrm>
          </p:grpSpPr>
          <p:sp>
            <p:nvSpPr>
              <p:cNvPr id="360502" name="Line 54">
                <a:extLst>
                  <a:ext uri="{FF2B5EF4-FFF2-40B4-BE49-F238E27FC236}">
                    <a16:creationId xmlns:a16="http://schemas.microsoft.com/office/drawing/2014/main" id="{C6130C31-E5E0-44AC-917A-D3E262BBD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5" y="844"/>
                <a:ext cx="880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03" name="Line 55">
                <a:extLst>
                  <a:ext uri="{FF2B5EF4-FFF2-40B4-BE49-F238E27FC236}">
                    <a16:creationId xmlns:a16="http://schemas.microsoft.com/office/drawing/2014/main" id="{E599A063-480C-4533-8084-72B163E49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5" y="1036"/>
                <a:ext cx="880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04" name="Line 56">
                <a:extLst>
                  <a:ext uri="{FF2B5EF4-FFF2-40B4-BE49-F238E27FC236}">
                    <a16:creationId xmlns:a16="http://schemas.microsoft.com/office/drawing/2014/main" id="{0F4A8396-37FC-4DA6-96D3-426255982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5" y="1228"/>
                <a:ext cx="880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05" name="Line 57">
                <a:extLst>
                  <a:ext uri="{FF2B5EF4-FFF2-40B4-BE49-F238E27FC236}">
                    <a16:creationId xmlns:a16="http://schemas.microsoft.com/office/drawing/2014/main" id="{31CBCB0A-DD21-4D11-B09F-BC429477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5" y="1420"/>
                <a:ext cx="880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60506" name="Group 58">
            <a:extLst>
              <a:ext uri="{FF2B5EF4-FFF2-40B4-BE49-F238E27FC236}">
                <a16:creationId xmlns:a16="http://schemas.microsoft.com/office/drawing/2014/main" id="{844BF327-0CC4-4674-B3E6-8A2CF41D762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252663"/>
            <a:ext cx="749300" cy="2536825"/>
            <a:chOff x="2112" y="1419"/>
            <a:chExt cx="472" cy="1598"/>
          </a:xfrm>
        </p:grpSpPr>
        <p:grpSp>
          <p:nvGrpSpPr>
            <p:cNvPr id="360507" name="Group 59">
              <a:extLst>
                <a:ext uri="{FF2B5EF4-FFF2-40B4-BE49-F238E27FC236}">
                  <a16:creationId xmlns:a16="http://schemas.microsoft.com/office/drawing/2014/main" id="{95DBF6F2-EA72-4D51-B539-D6880DEB5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494"/>
              <a:ext cx="384" cy="1510"/>
              <a:chOff x="2112" y="1494"/>
              <a:chExt cx="384" cy="1510"/>
            </a:xfrm>
          </p:grpSpPr>
          <p:sp>
            <p:nvSpPr>
              <p:cNvPr id="360508" name="Line 60">
                <a:extLst>
                  <a:ext uri="{FF2B5EF4-FFF2-40B4-BE49-F238E27FC236}">
                    <a16:creationId xmlns:a16="http://schemas.microsoft.com/office/drawing/2014/main" id="{2BE254AA-DF24-449E-9B26-158DD9C4B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507"/>
                <a:ext cx="0" cy="1203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09" name="Line 61">
                <a:extLst>
                  <a:ext uri="{FF2B5EF4-FFF2-40B4-BE49-F238E27FC236}">
                    <a16:creationId xmlns:a16="http://schemas.microsoft.com/office/drawing/2014/main" id="{67E3838E-9760-4708-9D52-B470DC947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494"/>
                <a:ext cx="0" cy="15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0510" name="Group 62">
              <a:extLst>
                <a:ext uri="{FF2B5EF4-FFF2-40B4-BE49-F238E27FC236}">
                  <a16:creationId xmlns:a16="http://schemas.microsoft.com/office/drawing/2014/main" id="{096E7B63-015F-4694-A663-8C0EF431D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419"/>
              <a:ext cx="376" cy="1598"/>
              <a:chOff x="2208" y="1419"/>
              <a:chExt cx="376" cy="1598"/>
            </a:xfrm>
          </p:grpSpPr>
          <p:sp>
            <p:nvSpPr>
              <p:cNvPr id="360511" name="Line 63">
                <a:extLst>
                  <a:ext uri="{FF2B5EF4-FFF2-40B4-BE49-F238E27FC236}">
                    <a16:creationId xmlns:a16="http://schemas.microsoft.com/office/drawing/2014/main" id="{7671A6F8-87DD-4C7B-BDBF-51A0ECEAD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4" y="1428"/>
                <a:ext cx="0" cy="1589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12" name="Line 64">
                <a:extLst>
                  <a:ext uri="{FF2B5EF4-FFF2-40B4-BE49-F238E27FC236}">
                    <a16:creationId xmlns:a16="http://schemas.microsoft.com/office/drawing/2014/main" id="{61DACACA-8AB3-4618-AE04-2CBC62A53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19"/>
                <a:ext cx="0" cy="1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60513" name="Group 65">
            <a:extLst>
              <a:ext uri="{FF2B5EF4-FFF2-40B4-BE49-F238E27FC236}">
                <a16:creationId xmlns:a16="http://schemas.microsoft.com/office/drawing/2014/main" id="{C13ED7A4-58B2-4B4C-99E7-B11279AB75D2}"/>
              </a:ext>
            </a:extLst>
          </p:cNvPr>
          <p:cNvGrpSpPr>
            <a:grpSpLocks/>
          </p:cNvGrpSpPr>
          <p:nvPr/>
        </p:nvGrpSpPr>
        <p:grpSpPr bwMode="auto">
          <a:xfrm>
            <a:off x="4919663" y="1258888"/>
            <a:ext cx="898525" cy="3568700"/>
            <a:chOff x="3185" y="912"/>
            <a:chExt cx="511" cy="2411"/>
          </a:xfrm>
        </p:grpSpPr>
        <p:sp>
          <p:nvSpPr>
            <p:cNvPr id="360514" name="Line 66">
              <a:extLst>
                <a:ext uri="{FF2B5EF4-FFF2-40B4-BE49-F238E27FC236}">
                  <a16:creationId xmlns:a16="http://schemas.microsoft.com/office/drawing/2014/main" id="{B198EEDA-C473-414B-AFE9-CF7F8C0D2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1495"/>
              <a:ext cx="0" cy="182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15" name="Line 67">
              <a:extLst>
                <a:ext uri="{FF2B5EF4-FFF2-40B4-BE49-F238E27FC236}">
                  <a16:creationId xmlns:a16="http://schemas.microsoft.com/office/drawing/2014/main" id="{4759E0EB-24FC-457F-BD46-CD2106963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4" y="1281"/>
              <a:ext cx="0" cy="204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16" name="Line 68">
              <a:extLst>
                <a:ext uri="{FF2B5EF4-FFF2-40B4-BE49-F238E27FC236}">
                  <a16:creationId xmlns:a16="http://schemas.microsoft.com/office/drawing/2014/main" id="{48A2C75A-DA3C-402F-A252-37B6DB9E8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296"/>
              <a:ext cx="0" cy="168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17" name="Line 69">
              <a:extLst>
                <a:ext uri="{FF2B5EF4-FFF2-40B4-BE49-F238E27FC236}">
                  <a16:creationId xmlns:a16="http://schemas.microsoft.com/office/drawing/2014/main" id="{B48E1E89-047E-44E2-9C20-0628359C6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1094"/>
              <a:ext cx="0" cy="221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18" name="Line 70">
              <a:extLst>
                <a:ext uri="{FF2B5EF4-FFF2-40B4-BE49-F238E27FC236}">
                  <a16:creationId xmlns:a16="http://schemas.microsoft.com/office/drawing/2014/main" id="{16B4351C-88F3-486A-B2F1-DA5CA7E33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4" y="1110"/>
              <a:ext cx="0" cy="18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19" name="Line 71">
              <a:extLst>
                <a:ext uri="{FF2B5EF4-FFF2-40B4-BE49-F238E27FC236}">
                  <a16:creationId xmlns:a16="http://schemas.microsoft.com/office/drawing/2014/main" id="{6DFD0ABF-8330-4AB4-BEAD-6285EB155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912"/>
              <a:ext cx="0" cy="201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0520" name="Group 72">
            <a:extLst>
              <a:ext uri="{FF2B5EF4-FFF2-40B4-BE49-F238E27FC236}">
                <a16:creationId xmlns:a16="http://schemas.microsoft.com/office/drawing/2014/main" id="{83B8E68E-05B3-4573-A428-EE96D6DA169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029200"/>
            <a:ext cx="3352800" cy="457200"/>
            <a:chOff x="2112" y="3504"/>
            <a:chExt cx="1824" cy="432"/>
          </a:xfrm>
        </p:grpSpPr>
        <p:sp>
          <p:nvSpPr>
            <p:cNvPr id="360521" name="Rectangle 73">
              <a:extLst>
                <a:ext uri="{FF2B5EF4-FFF2-40B4-BE49-F238E27FC236}">
                  <a16:creationId xmlns:a16="http://schemas.microsoft.com/office/drawing/2014/main" id="{E7F3D95A-F8C2-4D1A-AB6E-9559CD6FB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04"/>
              <a:ext cx="1824" cy="4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0522" name="Line 74">
              <a:extLst>
                <a:ext uri="{FF2B5EF4-FFF2-40B4-BE49-F238E27FC236}">
                  <a16:creationId xmlns:a16="http://schemas.microsoft.com/office/drawing/2014/main" id="{E919B91A-2786-4E41-8BF9-8825460F8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350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23" name="Line 75">
              <a:extLst>
                <a:ext uri="{FF2B5EF4-FFF2-40B4-BE49-F238E27FC236}">
                  <a16:creationId xmlns:a16="http://schemas.microsoft.com/office/drawing/2014/main" id="{0C1FAF62-A25F-443F-8724-DACC56EFA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3504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24" name="Line 76">
              <a:extLst>
                <a:ext uri="{FF2B5EF4-FFF2-40B4-BE49-F238E27FC236}">
                  <a16:creationId xmlns:a16="http://schemas.microsoft.com/office/drawing/2014/main" id="{5DF6C950-C4D7-4E10-BC02-9C3EC8829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350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25" name="Line 77">
              <a:extLst>
                <a:ext uri="{FF2B5EF4-FFF2-40B4-BE49-F238E27FC236}">
                  <a16:creationId xmlns:a16="http://schemas.microsoft.com/office/drawing/2014/main" id="{3F43A0D9-B099-48C1-B776-3BC1C400F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5" y="350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26" name="Line 78">
              <a:extLst>
                <a:ext uri="{FF2B5EF4-FFF2-40B4-BE49-F238E27FC236}">
                  <a16:creationId xmlns:a16="http://schemas.microsoft.com/office/drawing/2014/main" id="{BA3738DB-269F-49D8-9851-1845F02A5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3504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27" name="Line 79">
              <a:extLst>
                <a:ext uri="{FF2B5EF4-FFF2-40B4-BE49-F238E27FC236}">
                  <a16:creationId xmlns:a16="http://schemas.microsoft.com/office/drawing/2014/main" id="{568627DF-E76B-4C5E-BE86-CC8820561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3" y="350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28" name="Line 80">
              <a:extLst>
                <a:ext uri="{FF2B5EF4-FFF2-40B4-BE49-F238E27FC236}">
                  <a16:creationId xmlns:a16="http://schemas.microsoft.com/office/drawing/2014/main" id="{A6A05ADB-D073-412D-AE48-DD0F90F81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350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29" name="Line 81">
              <a:extLst>
                <a:ext uri="{FF2B5EF4-FFF2-40B4-BE49-F238E27FC236}">
                  <a16:creationId xmlns:a16="http://schemas.microsoft.com/office/drawing/2014/main" id="{86C1C683-8A37-4E8E-853D-03AC30EAB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2" y="350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30" name="Line 82">
              <a:extLst>
                <a:ext uri="{FF2B5EF4-FFF2-40B4-BE49-F238E27FC236}">
                  <a16:creationId xmlns:a16="http://schemas.microsoft.com/office/drawing/2014/main" id="{1BA6C042-C0C0-4A6E-B963-080989230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350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31" name="Line 83">
              <a:extLst>
                <a:ext uri="{FF2B5EF4-FFF2-40B4-BE49-F238E27FC236}">
                  <a16:creationId xmlns:a16="http://schemas.microsoft.com/office/drawing/2014/main" id="{5130CDF8-2611-4415-A764-909C2D8BB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0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0532" name="Group 84">
            <a:extLst>
              <a:ext uri="{FF2B5EF4-FFF2-40B4-BE49-F238E27FC236}">
                <a16:creationId xmlns:a16="http://schemas.microsoft.com/office/drawing/2014/main" id="{ACCE6631-22A0-4627-9C66-119AF6F50414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762000"/>
            <a:ext cx="585788" cy="3868738"/>
            <a:chOff x="3744" y="501"/>
            <a:chExt cx="369" cy="2534"/>
          </a:xfrm>
        </p:grpSpPr>
        <p:graphicFrame>
          <p:nvGraphicFramePr>
            <p:cNvPr id="360533" name="Object 85">
              <a:extLst>
                <a:ext uri="{FF2B5EF4-FFF2-40B4-BE49-F238E27FC236}">
                  <a16:creationId xmlns:a16="http://schemas.microsoft.com/office/drawing/2014/main" id="{F2389B91-198C-4C1C-8E1C-A948756C7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501"/>
            <a:ext cx="15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91" name="Equation" r:id="rId9" imgW="139680" imgH="164880" progId="Equation.3">
                    <p:embed/>
                  </p:oleObj>
                </mc:Choice>
                <mc:Fallback>
                  <p:oleObj name="Equation" r:id="rId9" imgW="139680" imgH="16488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501"/>
                          <a:ext cx="15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534" name="Text Box 86">
              <a:extLst>
                <a:ext uri="{FF2B5EF4-FFF2-40B4-BE49-F238E27FC236}">
                  <a16:creationId xmlns:a16="http://schemas.microsoft.com/office/drawing/2014/main" id="{62DF528A-EB8A-4D26-BD49-8A1034B08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96"/>
              <a:ext cx="212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zh-CN" altLang="en-US" b="1" i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  <a:p>
              <a:pPr algn="l"/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535" name="Text Box 87">
              <a:extLst>
                <a:ext uri="{FF2B5EF4-FFF2-40B4-BE49-F238E27FC236}">
                  <a16:creationId xmlns:a16="http://schemas.microsoft.com/office/drawing/2014/main" id="{B94063D3-35A3-4F67-8A52-BE4BE566C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924"/>
              <a:ext cx="36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4/3</a:t>
              </a:r>
              <a:endParaRPr lang="en-US" altLang="zh-CN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536" name="Text Box 88">
              <a:extLst>
                <a:ext uri="{FF2B5EF4-FFF2-40B4-BE49-F238E27FC236}">
                  <a16:creationId xmlns:a16="http://schemas.microsoft.com/office/drawing/2014/main" id="{4ED46B55-FA2D-48C0-9405-0C1C73F74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6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2/3</a:t>
              </a:r>
              <a:endParaRPr lang="en-US" altLang="zh-CN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0537" name="Group 89">
            <a:extLst>
              <a:ext uri="{FF2B5EF4-FFF2-40B4-BE49-F238E27FC236}">
                <a16:creationId xmlns:a16="http://schemas.microsoft.com/office/drawing/2014/main" id="{15454FE5-3FC8-402C-94DA-929006E28CC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85800"/>
            <a:ext cx="990600" cy="3962400"/>
            <a:chOff x="4944" y="363"/>
            <a:chExt cx="606" cy="2766"/>
          </a:xfrm>
        </p:grpSpPr>
        <p:sp>
          <p:nvSpPr>
            <p:cNvPr id="360538" name="Text Box 90">
              <a:extLst>
                <a:ext uri="{FF2B5EF4-FFF2-40B4-BE49-F238E27FC236}">
                  <a16:creationId xmlns:a16="http://schemas.microsoft.com/office/drawing/2014/main" id="{49650B4C-7DC2-4087-845F-E33EA2C0E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" y="363"/>
              <a:ext cx="35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en-US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endPara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0539" name="Object 91">
              <a:extLst>
                <a:ext uri="{FF2B5EF4-FFF2-40B4-BE49-F238E27FC236}">
                  <a16:creationId xmlns:a16="http://schemas.microsoft.com/office/drawing/2014/main" id="{D583B030-1C26-4F46-AFB3-226095B57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912"/>
            <a:ext cx="59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92" name="公式" r:id="rId11" imgW="545760" imgH="215640" progId="Equation.3">
                    <p:embed/>
                  </p:oleObj>
                </mc:Choice>
                <mc:Fallback>
                  <p:oleObj name="公式" r:id="rId11" imgW="545760" imgH="21564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912"/>
                          <a:ext cx="59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540" name="Object 92">
              <a:extLst>
                <a:ext uri="{FF2B5EF4-FFF2-40B4-BE49-F238E27FC236}">
                  <a16:creationId xmlns:a16="http://schemas.microsoft.com/office/drawing/2014/main" id="{6EA4DA1C-FC4C-448A-B803-BF764BE8E8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0" y="1501"/>
            <a:ext cx="55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93" name="公式" r:id="rId13" imgW="545760" imgH="215640" progId="Equation.3">
                    <p:embed/>
                  </p:oleObj>
                </mc:Choice>
                <mc:Fallback>
                  <p:oleObj name="公式" r:id="rId13" imgW="545760" imgH="21564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" y="1501"/>
                          <a:ext cx="55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541" name="Object 93">
              <a:extLst>
                <a:ext uri="{FF2B5EF4-FFF2-40B4-BE49-F238E27FC236}">
                  <a16:creationId xmlns:a16="http://schemas.microsoft.com/office/drawing/2014/main" id="{C135CD2C-A071-4194-BE24-44F663F52A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2" y="2834"/>
            <a:ext cx="52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94" name="公式" r:id="rId15" imgW="393480" imgH="215640" progId="Equation.3">
                    <p:embed/>
                  </p:oleObj>
                </mc:Choice>
                <mc:Fallback>
                  <p:oleObj name="公式" r:id="rId15" imgW="393480" imgH="21564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2834"/>
                          <a:ext cx="52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542" name="Group 94">
            <a:extLst>
              <a:ext uri="{FF2B5EF4-FFF2-40B4-BE49-F238E27FC236}">
                <a16:creationId xmlns:a16="http://schemas.microsoft.com/office/drawing/2014/main" id="{1EE0B9AD-B236-4D3B-8980-05EBCDAFECF2}"/>
              </a:ext>
            </a:extLst>
          </p:cNvPr>
          <p:cNvGrpSpPr>
            <a:grpSpLocks/>
          </p:cNvGrpSpPr>
          <p:nvPr/>
        </p:nvGrpSpPr>
        <p:grpSpPr bwMode="auto">
          <a:xfrm>
            <a:off x="6197600" y="673100"/>
            <a:ext cx="889000" cy="4203700"/>
            <a:chOff x="3036" y="432"/>
            <a:chExt cx="560" cy="2744"/>
          </a:xfrm>
        </p:grpSpPr>
        <p:sp>
          <p:nvSpPr>
            <p:cNvPr id="360543" name="Text Box 95">
              <a:extLst>
                <a:ext uri="{FF2B5EF4-FFF2-40B4-BE49-F238E27FC236}">
                  <a16:creationId xmlns:a16="http://schemas.microsoft.com/office/drawing/2014/main" id="{54471211-9295-4849-B014-0D9B8DBF1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" y="1005"/>
              <a:ext cx="37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544" name="Text Box 96">
              <a:extLst>
                <a:ext uri="{FF2B5EF4-FFF2-40B4-BE49-F238E27FC236}">
                  <a16:creationId xmlns:a16="http://schemas.microsoft.com/office/drawing/2014/main" id="{41CFF7C8-A4D8-41D0-9CFE-C266A9414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825"/>
              <a:ext cx="30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545" name="Text Box 97">
              <a:extLst>
                <a:ext uri="{FF2B5EF4-FFF2-40B4-BE49-F238E27FC236}">
                  <a16:creationId xmlns:a16="http://schemas.microsoft.com/office/drawing/2014/main" id="{FC4394DF-3543-4E51-8F6C-55953AC58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" y="1171"/>
              <a:ext cx="37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–3/2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546" name="Text Box 98">
              <a:extLst>
                <a:ext uri="{FF2B5EF4-FFF2-40B4-BE49-F238E27FC236}">
                  <a16:creationId xmlns:a16="http://schemas.microsoft.com/office/drawing/2014/main" id="{7E67BA76-E657-4186-8452-370FF8C2A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" y="643"/>
              <a:ext cx="3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3/2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547" name="Text Box 99">
              <a:extLst>
                <a:ext uri="{FF2B5EF4-FFF2-40B4-BE49-F238E27FC236}">
                  <a16:creationId xmlns:a16="http://schemas.microsoft.com/office/drawing/2014/main" id="{8110AE0C-6BE2-482B-9358-4061B0E8B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1496"/>
              <a:ext cx="3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548" name="Text Box 100">
              <a:extLst>
                <a:ext uri="{FF2B5EF4-FFF2-40B4-BE49-F238E27FC236}">
                  <a16:creationId xmlns:a16="http://schemas.microsoft.com/office/drawing/2014/main" id="{E8497256-C91E-46CA-8A90-1818CF86E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63"/>
              <a:ext cx="30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549" name="Text Box 101">
              <a:extLst>
                <a:ext uri="{FF2B5EF4-FFF2-40B4-BE49-F238E27FC236}">
                  <a16:creationId xmlns:a16="http://schemas.microsoft.com/office/drawing/2014/main" id="{B22C27FC-6439-44DD-A5AB-BA6E43E17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937"/>
              <a:ext cx="37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550" name="Text Box 102">
              <a:extLst>
                <a:ext uri="{FF2B5EF4-FFF2-40B4-BE49-F238E27FC236}">
                  <a16:creationId xmlns:a16="http://schemas.microsoft.com/office/drawing/2014/main" id="{B30142E0-FCF0-4494-B341-B6DF5B1D1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636"/>
              <a:ext cx="3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551" name="Text Box 103">
              <a:extLst>
                <a:ext uri="{FF2B5EF4-FFF2-40B4-BE49-F238E27FC236}">
                  <a16:creationId xmlns:a16="http://schemas.microsoft.com/office/drawing/2014/main" id="{BA5C1B8A-3D02-4B87-915A-C6F22E330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432"/>
              <a:ext cx="30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en-US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552" name="AutoShape 104">
              <a:extLst>
                <a:ext uri="{FF2B5EF4-FFF2-40B4-BE49-F238E27FC236}">
                  <a16:creationId xmlns:a16="http://schemas.microsoft.com/office/drawing/2014/main" id="{47E2C02B-D4DE-409F-A1F1-23C5B5478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17"/>
              <a:ext cx="44" cy="361"/>
            </a:xfrm>
            <a:prstGeom prst="rightBracket">
              <a:avLst>
                <a:gd name="adj" fmla="val 512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53" name="AutoShape 105">
              <a:extLst>
                <a:ext uri="{FF2B5EF4-FFF2-40B4-BE49-F238E27FC236}">
                  <a16:creationId xmlns:a16="http://schemas.microsoft.com/office/drawing/2014/main" id="{1CB9F623-4748-4BCE-8083-BD76DC9FE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767"/>
              <a:ext cx="44" cy="541"/>
            </a:xfrm>
            <a:prstGeom prst="rightBracket">
              <a:avLst>
                <a:gd name="adj" fmla="val 76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54" name="AutoShape 106">
              <a:extLst>
                <a:ext uri="{FF2B5EF4-FFF2-40B4-BE49-F238E27FC236}">
                  <a16:creationId xmlns:a16="http://schemas.microsoft.com/office/drawing/2014/main" id="{E055BF78-6BE4-498E-BE89-4CC0C7834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476"/>
              <a:ext cx="44" cy="180"/>
            </a:xfrm>
            <a:prstGeom prst="rightBracket">
              <a:avLst>
                <a:gd name="adj" fmla="val 255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60555" name="Object 107">
            <a:extLst>
              <a:ext uri="{FF2B5EF4-FFF2-40B4-BE49-F238E27FC236}">
                <a16:creationId xmlns:a16="http://schemas.microsoft.com/office/drawing/2014/main" id="{3F90BDC6-4548-4C6A-8B8A-1B3639193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0"/>
          <a:ext cx="2971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95" name="Equation" r:id="rId17" imgW="1892160" imgH="431640" progId="Equation.3">
                  <p:embed/>
                </p:oleObj>
              </mc:Choice>
              <mc:Fallback>
                <p:oleObj name="Equation" r:id="rId17" imgW="1892160" imgH="43164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0"/>
                        <a:ext cx="2971800" cy="695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556" name="Object 108">
            <a:extLst>
              <a:ext uri="{FF2B5EF4-FFF2-40B4-BE49-F238E27FC236}">
                <a16:creationId xmlns:a16="http://schemas.microsoft.com/office/drawing/2014/main" id="{18DB5969-39FB-45B5-964D-A55CAF31C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6413" y="34925"/>
          <a:ext cx="33051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96" name="公式" r:id="rId19" imgW="1307880" imgH="215640" progId="Equation.3">
                  <p:embed/>
                </p:oleObj>
              </mc:Choice>
              <mc:Fallback>
                <p:oleObj name="公式" r:id="rId19" imgW="1307880" imgH="21564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34925"/>
                        <a:ext cx="3305175" cy="614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0557" name="Group 109">
            <a:extLst>
              <a:ext uri="{FF2B5EF4-FFF2-40B4-BE49-F238E27FC236}">
                <a16:creationId xmlns:a16="http://schemas.microsoft.com/office/drawing/2014/main" id="{ABD51977-9674-4423-AB03-FBE2A5E9BC3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267200"/>
            <a:ext cx="533400" cy="547688"/>
            <a:chOff x="2688" y="2688"/>
            <a:chExt cx="336" cy="345"/>
          </a:xfrm>
        </p:grpSpPr>
        <p:sp>
          <p:nvSpPr>
            <p:cNvPr id="360558" name="Line 110">
              <a:extLst>
                <a:ext uri="{FF2B5EF4-FFF2-40B4-BE49-F238E27FC236}">
                  <a16:creationId xmlns:a16="http://schemas.microsoft.com/office/drawing/2014/main" id="{5822FAE5-D16D-47C3-A598-BFE8949A2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88"/>
              <a:ext cx="0" cy="33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60559" name="Object 111">
              <a:extLst>
                <a:ext uri="{FF2B5EF4-FFF2-40B4-BE49-F238E27FC236}">
                  <a16:creationId xmlns:a16="http://schemas.microsoft.com/office/drawing/2014/main" id="{941AAB3A-E94A-465F-A05F-8890830E8A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736"/>
            <a:ext cx="33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97" name="Equation" r:id="rId21" imgW="291960" imgH="228600" progId="Equation.3">
                    <p:embed/>
                  </p:oleObj>
                </mc:Choice>
                <mc:Fallback>
                  <p:oleObj name="Equation" r:id="rId21" imgW="291960" imgH="228600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736"/>
                          <a:ext cx="33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560" name="Group 112">
            <a:extLst>
              <a:ext uri="{FF2B5EF4-FFF2-40B4-BE49-F238E27FC236}">
                <a16:creationId xmlns:a16="http://schemas.microsoft.com/office/drawing/2014/main" id="{73670172-0E8F-46C1-9562-90D45D860795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133600"/>
            <a:ext cx="609600" cy="444500"/>
            <a:chOff x="2688" y="1344"/>
            <a:chExt cx="384" cy="280"/>
          </a:xfrm>
        </p:grpSpPr>
        <p:sp>
          <p:nvSpPr>
            <p:cNvPr id="360561" name="Line 113">
              <a:extLst>
                <a:ext uri="{FF2B5EF4-FFF2-40B4-BE49-F238E27FC236}">
                  <a16:creationId xmlns:a16="http://schemas.microsoft.com/office/drawing/2014/main" id="{8FED1808-577A-4364-A3C7-16D8C9743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392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60562" name="Object 114">
              <a:extLst>
                <a:ext uri="{FF2B5EF4-FFF2-40B4-BE49-F238E27FC236}">
                  <a16:creationId xmlns:a16="http://schemas.microsoft.com/office/drawing/2014/main" id="{4BDCABDB-1B4E-4B5F-80B3-973D651A5D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344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98" name="Equation" r:id="rId23" imgW="291960" imgH="215640" progId="Equation.3">
                    <p:embed/>
                  </p:oleObj>
                </mc:Choice>
                <mc:Fallback>
                  <p:oleObj name="Equation" r:id="rId23" imgW="291960" imgH="215640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344"/>
                          <a:ext cx="336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563" name="Group 115">
            <a:extLst>
              <a:ext uri="{FF2B5EF4-FFF2-40B4-BE49-F238E27FC236}">
                <a16:creationId xmlns:a16="http://schemas.microsoft.com/office/drawing/2014/main" id="{4321716F-141B-4182-BEB0-7086226D6C9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447800"/>
            <a:ext cx="609600" cy="442913"/>
            <a:chOff x="2688" y="912"/>
            <a:chExt cx="384" cy="279"/>
          </a:xfrm>
        </p:grpSpPr>
        <p:sp>
          <p:nvSpPr>
            <p:cNvPr id="360564" name="Line 116">
              <a:extLst>
                <a:ext uri="{FF2B5EF4-FFF2-40B4-BE49-F238E27FC236}">
                  <a16:creationId xmlns:a16="http://schemas.microsoft.com/office/drawing/2014/main" id="{3BA27878-A7FF-4C5E-9F1E-A52488C17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96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60565" name="Object 117">
              <a:extLst>
                <a:ext uri="{FF2B5EF4-FFF2-40B4-BE49-F238E27FC236}">
                  <a16:creationId xmlns:a16="http://schemas.microsoft.com/office/drawing/2014/main" id="{FEDFAFD5-1AE2-42E5-8744-F6F4C6EFD3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912"/>
            <a:ext cx="3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99" name="Equation" r:id="rId25" imgW="291960" imgH="215640" progId="Equation.3">
                    <p:embed/>
                  </p:oleObj>
                </mc:Choice>
                <mc:Fallback>
                  <p:oleObj name="Equation" r:id="rId25" imgW="291960" imgH="21564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912"/>
                          <a:ext cx="336" cy="27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0566" name="Object 118">
            <a:extLst>
              <a:ext uri="{FF2B5EF4-FFF2-40B4-BE49-F238E27FC236}">
                <a16:creationId xmlns:a16="http://schemas.microsoft.com/office/drawing/2014/main" id="{D6E434A4-1A5F-49F4-9886-51732E5C4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370513"/>
          <a:ext cx="35814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00" name="Equation" r:id="rId27" imgW="1879560" imgH="406080" progId="Equation.3">
                  <p:embed/>
                </p:oleObj>
              </mc:Choice>
              <mc:Fallback>
                <p:oleObj name="Equation" r:id="rId27" imgW="1879560" imgH="40608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370513"/>
                        <a:ext cx="35814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0567" name="Group 119">
            <a:extLst>
              <a:ext uri="{FF2B5EF4-FFF2-40B4-BE49-F238E27FC236}">
                <a16:creationId xmlns:a16="http://schemas.microsoft.com/office/drawing/2014/main" id="{E696A203-B89F-4F29-8E22-CD5DC5CCDF2B}"/>
              </a:ext>
            </a:extLst>
          </p:cNvPr>
          <p:cNvGrpSpPr>
            <a:grpSpLocks/>
          </p:cNvGrpSpPr>
          <p:nvPr/>
        </p:nvGrpSpPr>
        <p:grpSpPr bwMode="auto">
          <a:xfrm>
            <a:off x="0" y="4800600"/>
            <a:ext cx="2746375" cy="2057400"/>
            <a:chOff x="46" y="3024"/>
            <a:chExt cx="1730" cy="1296"/>
          </a:xfrm>
        </p:grpSpPr>
        <p:grpSp>
          <p:nvGrpSpPr>
            <p:cNvPr id="360568" name="Group 120">
              <a:extLst>
                <a:ext uri="{FF2B5EF4-FFF2-40B4-BE49-F238E27FC236}">
                  <a16:creationId xmlns:a16="http://schemas.microsoft.com/office/drawing/2014/main" id="{E5A5075B-1A7C-41BE-BC6E-9E24BFD02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3024"/>
              <a:ext cx="1728" cy="816"/>
              <a:chOff x="4032" y="3142"/>
              <a:chExt cx="1536" cy="771"/>
            </a:xfrm>
          </p:grpSpPr>
          <p:graphicFrame>
            <p:nvGraphicFramePr>
              <p:cNvPr id="360569" name="Object 121">
                <a:extLst>
                  <a:ext uri="{FF2B5EF4-FFF2-40B4-BE49-F238E27FC236}">
                    <a16:creationId xmlns:a16="http://schemas.microsoft.com/office/drawing/2014/main" id="{CFADB943-D99B-4D63-9974-56A2E65948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3142"/>
              <a:ext cx="1536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601" name="Equation" r:id="rId29" imgW="1155600" imgH="215640" progId="Equation.3">
                      <p:embed/>
                    </p:oleObj>
                  </mc:Choice>
                  <mc:Fallback>
                    <p:oleObj name="Equation" r:id="rId29" imgW="1155600" imgH="215640" progId="Equation.3">
                      <p:embed/>
                      <p:pic>
                        <p:nvPicPr>
                          <p:cNvPr id="0" name="Object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lum contrast="38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3142"/>
                            <a:ext cx="1536" cy="31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0570" name="Object 122">
                <a:extLst>
                  <a:ext uri="{FF2B5EF4-FFF2-40B4-BE49-F238E27FC236}">
                    <a16:creationId xmlns:a16="http://schemas.microsoft.com/office/drawing/2014/main" id="{9F65464C-118C-436A-9E41-1DB1B7BA1C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3456"/>
              <a:ext cx="1536" cy="4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602" name="Equation" r:id="rId31" imgW="1574640" imgH="406080" progId="Equation.3">
                      <p:embed/>
                    </p:oleObj>
                  </mc:Choice>
                  <mc:Fallback>
                    <p:oleObj name="Equation" r:id="rId31" imgW="1574640" imgH="406080" progId="Equation.3">
                      <p:embed/>
                      <p:pic>
                        <p:nvPicPr>
                          <p:cNvPr id="0" name="Object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lum contrast="38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3456"/>
                            <a:ext cx="1536" cy="45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0571" name="Object 123">
              <a:extLst>
                <a:ext uri="{FF2B5EF4-FFF2-40B4-BE49-F238E27FC236}">
                  <a16:creationId xmlns:a16="http://schemas.microsoft.com/office/drawing/2014/main" id="{255E71AA-9F2A-418F-BF9A-17AAE227D5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" y="3862"/>
            <a:ext cx="1730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03" name="Equation" r:id="rId33" imgW="1485720" imgH="444240" progId="Equation.3">
                    <p:embed/>
                  </p:oleObj>
                </mc:Choice>
                <mc:Fallback>
                  <p:oleObj name="Equation" r:id="rId33" imgW="1485720" imgH="444240" progId="Equation.3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" y="3862"/>
                          <a:ext cx="1730" cy="45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572" name="Group 124">
            <a:extLst>
              <a:ext uri="{FF2B5EF4-FFF2-40B4-BE49-F238E27FC236}">
                <a16:creationId xmlns:a16="http://schemas.microsoft.com/office/drawing/2014/main" id="{58B01EE1-C112-4691-B7D6-CDFB88B3AD85}"/>
              </a:ext>
            </a:extLst>
          </p:cNvPr>
          <p:cNvGrpSpPr>
            <a:grpSpLocks/>
          </p:cNvGrpSpPr>
          <p:nvPr/>
        </p:nvGrpSpPr>
        <p:grpSpPr bwMode="auto">
          <a:xfrm>
            <a:off x="3295650" y="2514600"/>
            <a:ext cx="2571750" cy="1600200"/>
            <a:chOff x="2112" y="1584"/>
            <a:chExt cx="1572" cy="1008"/>
          </a:xfrm>
        </p:grpSpPr>
        <p:graphicFrame>
          <p:nvGraphicFramePr>
            <p:cNvPr id="360573" name="Object 125">
              <a:extLst>
                <a:ext uri="{FF2B5EF4-FFF2-40B4-BE49-F238E27FC236}">
                  <a16:creationId xmlns:a16="http://schemas.microsoft.com/office/drawing/2014/main" id="{35103563-07AE-4006-BF68-DFF30EF751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584"/>
            <a:ext cx="1565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04" name="Equation" r:id="rId35" imgW="1473120" imgH="406080" progId="Equation.3">
                    <p:embed/>
                  </p:oleObj>
                </mc:Choice>
                <mc:Fallback>
                  <p:oleObj name="Equation" r:id="rId35" imgW="1473120" imgH="406080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584"/>
                          <a:ext cx="1565" cy="4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574" name="Object 126">
              <a:extLst>
                <a:ext uri="{FF2B5EF4-FFF2-40B4-BE49-F238E27FC236}">
                  <a16:creationId xmlns:a16="http://schemas.microsoft.com/office/drawing/2014/main" id="{C007065E-A8EB-49E2-A322-F0ADCFE7CF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105"/>
            <a:ext cx="1572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05" name="Equation" r:id="rId37" imgW="1269720" imgH="406080" progId="Equation.3">
                    <p:embed/>
                  </p:oleObj>
                </mc:Choice>
                <mc:Fallback>
                  <p:oleObj name="Equation" r:id="rId37" imgW="1269720" imgH="406080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05"/>
                          <a:ext cx="1572" cy="4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575" name="Group 127">
            <a:extLst>
              <a:ext uri="{FF2B5EF4-FFF2-40B4-BE49-F238E27FC236}">
                <a16:creationId xmlns:a16="http://schemas.microsoft.com/office/drawing/2014/main" id="{760A899C-956F-4013-8BE3-0337D03DF895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029200"/>
            <a:ext cx="1676400" cy="990600"/>
            <a:chOff x="2352" y="3168"/>
            <a:chExt cx="1056" cy="624"/>
          </a:xfrm>
        </p:grpSpPr>
        <p:grpSp>
          <p:nvGrpSpPr>
            <p:cNvPr id="360576" name="Group 128">
              <a:extLst>
                <a:ext uri="{FF2B5EF4-FFF2-40B4-BE49-F238E27FC236}">
                  <a16:creationId xmlns:a16="http://schemas.microsoft.com/office/drawing/2014/main" id="{6DE4D0FF-333B-42AE-AA51-8362D7190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68"/>
              <a:ext cx="0" cy="624"/>
              <a:chOff x="2352" y="3168"/>
              <a:chExt cx="0" cy="624"/>
            </a:xfrm>
          </p:grpSpPr>
          <p:sp>
            <p:nvSpPr>
              <p:cNvPr id="360577" name="Line 129">
                <a:extLst>
                  <a:ext uri="{FF2B5EF4-FFF2-40B4-BE49-F238E27FC236}">
                    <a16:creationId xmlns:a16="http://schemas.microsoft.com/office/drawing/2014/main" id="{097BF610-FAFC-46CB-98C6-79A418D77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16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0578" name="Line 130">
                <a:extLst>
                  <a:ext uri="{FF2B5EF4-FFF2-40B4-BE49-F238E27FC236}">
                    <a16:creationId xmlns:a16="http://schemas.microsoft.com/office/drawing/2014/main" id="{815C7EC4-D474-40C9-AEFA-86E506E7C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55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60579" name="Group 131">
              <a:extLst>
                <a:ext uri="{FF2B5EF4-FFF2-40B4-BE49-F238E27FC236}">
                  <a16:creationId xmlns:a16="http://schemas.microsoft.com/office/drawing/2014/main" id="{EA0648D7-021D-4790-9D5D-D4687DB17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168"/>
              <a:ext cx="0" cy="624"/>
              <a:chOff x="2352" y="3168"/>
              <a:chExt cx="0" cy="624"/>
            </a:xfrm>
          </p:grpSpPr>
          <p:sp>
            <p:nvSpPr>
              <p:cNvPr id="360580" name="Line 132">
                <a:extLst>
                  <a:ext uri="{FF2B5EF4-FFF2-40B4-BE49-F238E27FC236}">
                    <a16:creationId xmlns:a16="http://schemas.microsoft.com/office/drawing/2014/main" id="{CDB6B40B-5E55-457B-9714-5C25CDB5C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16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0581" name="Line 133">
                <a:extLst>
                  <a:ext uri="{FF2B5EF4-FFF2-40B4-BE49-F238E27FC236}">
                    <a16:creationId xmlns:a16="http://schemas.microsoft.com/office/drawing/2014/main" id="{AAC2D4F5-A091-4CD7-AB1C-EE5DD98BE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55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60582" name="Object 134">
            <a:extLst>
              <a:ext uri="{FF2B5EF4-FFF2-40B4-BE49-F238E27FC236}">
                <a16:creationId xmlns:a16="http://schemas.microsoft.com/office/drawing/2014/main" id="{F72BC09E-1B52-48E8-A521-52CFA0E97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6019800"/>
          <a:ext cx="53546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06" name="Equation" r:id="rId39" imgW="3352680" imgH="444240" progId="Equation.3">
                  <p:embed/>
                </p:oleObj>
              </mc:Choice>
              <mc:Fallback>
                <p:oleObj name="Equation" r:id="rId39" imgW="3352680" imgH="44424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19800"/>
                        <a:ext cx="535463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0583" name="Group 135">
            <a:extLst>
              <a:ext uri="{FF2B5EF4-FFF2-40B4-BE49-F238E27FC236}">
                <a16:creationId xmlns:a16="http://schemas.microsoft.com/office/drawing/2014/main" id="{94B88BE3-5EC3-42EF-9D44-F9E6784F3D3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562600"/>
            <a:ext cx="1676400" cy="522288"/>
            <a:chOff x="2352" y="3504"/>
            <a:chExt cx="1056" cy="329"/>
          </a:xfrm>
        </p:grpSpPr>
        <p:sp>
          <p:nvSpPr>
            <p:cNvPr id="360584" name="Line 136">
              <a:extLst>
                <a:ext uri="{FF2B5EF4-FFF2-40B4-BE49-F238E27FC236}">
                  <a16:creationId xmlns:a16="http://schemas.microsoft.com/office/drawing/2014/main" id="{14130DD9-C3AE-498D-8A7F-212E0A692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648"/>
              <a:ext cx="1056" cy="0"/>
            </a:xfrm>
            <a:prstGeom prst="line">
              <a:avLst/>
            </a:prstGeom>
            <a:noFill/>
            <a:ln w="41275">
              <a:solidFill>
                <a:srgbClr val="FF00FF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60585" name="Object 137">
              <a:extLst>
                <a:ext uri="{FF2B5EF4-FFF2-40B4-BE49-F238E27FC236}">
                  <a16:creationId xmlns:a16="http://schemas.microsoft.com/office/drawing/2014/main" id="{FE171CA8-9650-46D7-8A6D-A6388C9576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0" y="3504"/>
            <a:ext cx="62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07" name="Equation" r:id="rId41" imgW="558720" imgH="241200" progId="Equation.3">
                    <p:embed/>
                  </p:oleObj>
                </mc:Choice>
                <mc:Fallback>
                  <p:oleObj name="Equation" r:id="rId41" imgW="558720" imgH="241200" progId="Equation.3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lum bright="12000"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3504"/>
                          <a:ext cx="628" cy="32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6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6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6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6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8" name="Rectangle 4">
            <a:extLst>
              <a:ext uri="{FF2B5EF4-FFF2-40B4-BE49-F238E27FC236}">
                <a16:creationId xmlns:a16="http://schemas.microsoft.com/office/drawing/2014/main" id="{D1FD3E60-0B1C-4F41-89AA-3D8040970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81375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4-12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钾原子的价电子从第一激发态向基态跃迁时，产生两条精细结构谱线，其波长分别为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766.4nm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769.9nm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，现将该原子置于磁场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中（设为弱磁场），使与此两精细结构有关的能级进一步分裂。</a:t>
            </a:r>
          </a:p>
          <a:p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）试计算分裂大小，并绘出分裂后的能级图。</a:t>
            </a:r>
          </a:p>
          <a:p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）如欲使分裂后的最高与最低能级间的差距</a:t>
            </a:r>
            <a:r>
              <a:rPr lang="en-US" altLang="en-US" b="1" i="1">
                <a:latin typeface="Tahoma" panose="020B0604030504040204" pitchFamily="34" charset="0"/>
              </a:rPr>
              <a:t>△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等</a:t>
            </a:r>
          </a:p>
          <a:p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        于原能极差</a:t>
            </a:r>
            <a:r>
              <a:rPr lang="en-US" altLang="en-US" b="1" i="1">
                <a:latin typeface="Tahoma" panose="020B0604030504040204" pitchFamily="34" charset="0"/>
              </a:rPr>
              <a:t>△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1.5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倍，所加磁场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应为多大？ </a:t>
            </a:r>
          </a:p>
          <a:p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71" name="Rectangle 99">
            <a:extLst>
              <a:ext uri="{FF2B5EF4-FFF2-40B4-BE49-F238E27FC236}">
                <a16:creationId xmlns:a16="http://schemas.microsoft.com/office/drawing/2014/main" id="{B25DBD14-80D4-4FA0-8BFD-CF89EE9DA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1474" name="Group 2">
            <a:extLst>
              <a:ext uri="{FF2B5EF4-FFF2-40B4-BE49-F238E27FC236}">
                <a16:creationId xmlns:a16="http://schemas.microsoft.com/office/drawing/2014/main" id="{460A48C5-6E2A-4DC5-ABD6-93B9C0F8AC61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887413"/>
            <a:ext cx="585788" cy="3989387"/>
            <a:chOff x="3744" y="501"/>
            <a:chExt cx="369" cy="2513"/>
          </a:xfrm>
        </p:grpSpPr>
        <p:graphicFrame>
          <p:nvGraphicFramePr>
            <p:cNvPr id="361475" name="Object 3">
              <a:extLst>
                <a:ext uri="{FF2B5EF4-FFF2-40B4-BE49-F238E27FC236}">
                  <a16:creationId xmlns:a16="http://schemas.microsoft.com/office/drawing/2014/main" id="{EE109DD9-CF6B-4922-9A9B-99B6C2058F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501"/>
            <a:ext cx="15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72" name="Equation" r:id="rId3" imgW="139680" imgH="164880" progId="Equation.3">
                    <p:embed/>
                  </p:oleObj>
                </mc:Choice>
                <mc:Fallback>
                  <p:oleObj name="Equation" r:id="rId3" imgW="139680" imgH="1648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501"/>
                          <a:ext cx="15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76" name="Text Box 4">
              <a:extLst>
                <a:ext uri="{FF2B5EF4-FFF2-40B4-BE49-F238E27FC236}">
                  <a16:creationId xmlns:a16="http://schemas.microsoft.com/office/drawing/2014/main" id="{DA4C78D2-0965-44B7-9723-1DCB78537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96"/>
              <a:ext cx="21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zh-CN" altLang="en-US" b="1" i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  <a:p>
              <a:pPr algn="l"/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1477" name="Text Box 5">
              <a:extLst>
                <a:ext uri="{FF2B5EF4-FFF2-40B4-BE49-F238E27FC236}">
                  <a16:creationId xmlns:a16="http://schemas.microsoft.com/office/drawing/2014/main" id="{459B4890-9A6D-4FDC-9C85-B44EF8752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924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4/3</a:t>
              </a:r>
              <a:endParaRPr lang="en-US" altLang="zh-CN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1478" name="Text Box 6">
              <a:extLst>
                <a:ext uri="{FF2B5EF4-FFF2-40B4-BE49-F238E27FC236}">
                  <a16:creationId xmlns:a16="http://schemas.microsoft.com/office/drawing/2014/main" id="{D547CF2C-49BA-4B7D-B364-3793A4497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2/3</a:t>
              </a:r>
              <a:endParaRPr lang="en-US" altLang="zh-CN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1479" name="Group 7">
            <a:extLst>
              <a:ext uri="{FF2B5EF4-FFF2-40B4-BE49-F238E27FC236}">
                <a16:creationId xmlns:a16="http://schemas.microsoft.com/office/drawing/2014/main" id="{BB69FC1F-177B-48E2-A053-A689110400B2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762000"/>
            <a:ext cx="990600" cy="4038600"/>
            <a:chOff x="4944" y="363"/>
            <a:chExt cx="606" cy="2766"/>
          </a:xfrm>
        </p:grpSpPr>
        <p:sp>
          <p:nvSpPr>
            <p:cNvPr id="361480" name="Text Box 8">
              <a:extLst>
                <a:ext uri="{FF2B5EF4-FFF2-40B4-BE49-F238E27FC236}">
                  <a16:creationId xmlns:a16="http://schemas.microsoft.com/office/drawing/2014/main" id="{8D18F98F-CC69-41BF-980E-9B21FCB4D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" y="363"/>
              <a:ext cx="352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en-US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endPara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1481" name="Object 9">
              <a:extLst>
                <a:ext uri="{FF2B5EF4-FFF2-40B4-BE49-F238E27FC236}">
                  <a16:creationId xmlns:a16="http://schemas.microsoft.com/office/drawing/2014/main" id="{3648774F-C9EF-4953-AD41-FFCEC42C0E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912"/>
            <a:ext cx="59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73" name="公式" r:id="rId5" imgW="545760" imgH="215640" progId="Equation.3">
                    <p:embed/>
                  </p:oleObj>
                </mc:Choice>
                <mc:Fallback>
                  <p:oleObj name="公式" r:id="rId5" imgW="54576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912"/>
                          <a:ext cx="59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82" name="Object 10">
              <a:extLst>
                <a:ext uri="{FF2B5EF4-FFF2-40B4-BE49-F238E27FC236}">
                  <a16:creationId xmlns:a16="http://schemas.microsoft.com/office/drawing/2014/main" id="{8B52B3F5-1CD4-4ECF-92BA-05D72B86CA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0" y="1501"/>
            <a:ext cx="55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74" name="公式" r:id="rId7" imgW="545760" imgH="215640" progId="Equation.3">
                    <p:embed/>
                  </p:oleObj>
                </mc:Choice>
                <mc:Fallback>
                  <p:oleObj name="公式" r:id="rId7" imgW="54576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" y="1501"/>
                          <a:ext cx="55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83" name="Object 11">
              <a:extLst>
                <a:ext uri="{FF2B5EF4-FFF2-40B4-BE49-F238E27FC236}">
                  <a16:creationId xmlns:a16="http://schemas.microsoft.com/office/drawing/2014/main" id="{652C01B3-DDD2-49F8-8496-F081AB101D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2" y="2834"/>
            <a:ext cx="52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75" name="公式" r:id="rId9" imgW="393480" imgH="215640" progId="Equation.3">
                    <p:embed/>
                  </p:oleObj>
                </mc:Choice>
                <mc:Fallback>
                  <p:oleObj name="公式" r:id="rId9" imgW="39348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2834"/>
                          <a:ext cx="52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1484" name="Group 12">
            <a:extLst>
              <a:ext uri="{FF2B5EF4-FFF2-40B4-BE49-F238E27FC236}">
                <a16:creationId xmlns:a16="http://schemas.microsoft.com/office/drawing/2014/main" id="{4E44BA9B-CBDB-4286-B716-3B5D62AABAAE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762000"/>
            <a:ext cx="889000" cy="4343400"/>
            <a:chOff x="3036" y="432"/>
            <a:chExt cx="560" cy="2736"/>
          </a:xfrm>
        </p:grpSpPr>
        <p:sp>
          <p:nvSpPr>
            <p:cNvPr id="361485" name="Text Box 13">
              <a:extLst>
                <a:ext uri="{FF2B5EF4-FFF2-40B4-BE49-F238E27FC236}">
                  <a16:creationId xmlns:a16="http://schemas.microsoft.com/office/drawing/2014/main" id="{6008290D-4FE3-4D67-AE7F-4C63084B4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" y="1005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1486" name="Text Box 14">
              <a:extLst>
                <a:ext uri="{FF2B5EF4-FFF2-40B4-BE49-F238E27FC236}">
                  <a16:creationId xmlns:a16="http://schemas.microsoft.com/office/drawing/2014/main" id="{26A8F435-7402-461E-92D8-DDCD41540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825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1487" name="Text Box 15">
              <a:extLst>
                <a:ext uri="{FF2B5EF4-FFF2-40B4-BE49-F238E27FC236}">
                  <a16:creationId xmlns:a16="http://schemas.microsoft.com/office/drawing/2014/main" id="{925392E2-40AE-4235-83BE-CA7CBCF00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" y="1171"/>
              <a:ext cx="3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–3/2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1488" name="Text Box 16">
              <a:extLst>
                <a:ext uri="{FF2B5EF4-FFF2-40B4-BE49-F238E27FC236}">
                  <a16:creationId xmlns:a16="http://schemas.microsoft.com/office/drawing/2014/main" id="{75D721EE-0DAA-4EEE-85A7-C971FE9DD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" y="643"/>
              <a:ext cx="30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3/2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1489" name="Text Box 17">
              <a:extLst>
                <a:ext uri="{FF2B5EF4-FFF2-40B4-BE49-F238E27FC236}">
                  <a16:creationId xmlns:a16="http://schemas.microsoft.com/office/drawing/2014/main" id="{C5445A8E-719E-40EE-A6EC-82AD276D9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1496"/>
              <a:ext cx="37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1490" name="Text Box 18">
              <a:extLst>
                <a:ext uri="{FF2B5EF4-FFF2-40B4-BE49-F238E27FC236}">
                  <a16:creationId xmlns:a16="http://schemas.microsoft.com/office/drawing/2014/main" id="{7D832967-58B5-45A2-80AC-227633B4E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63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1491" name="Text Box 19">
              <a:extLst>
                <a:ext uri="{FF2B5EF4-FFF2-40B4-BE49-F238E27FC236}">
                  <a16:creationId xmlns:a16="http://schemas.microsoft.com/office/drawing/2014/main" id="{0A8A79A2-2E98-42C2-BC25-098B9FDE0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937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1492" name="Text Box 20">
              <a:extLst>
                <a:ext uri="{FF2B5EF4-FFF2-40B4-BE49-F238E27FC236}">
                  <a16:creationId xmlns:a16="http://schemas.microsoft.com/office/drawing/2014/main" id="{FB97CA65-4109-49D1-AAF9-2A820AE2E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636"/>
              <a:ext cx="30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1493" name="Text Box 21">
              <a:extLst>
                <a:ext uri="{FF2B5EF4-FFF2-40B4-BE49-F238E27FC236}">
                  <a16:creationId xmlns:a16="http://schemas.microsoft.com/office/drawing/2014/main" id="{29622B73-E990-4DCD-98E2-9D8EEB0AA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432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en-US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1494" name="AutoShape 22">
              <a:extLst>
                <a:ext uri="{FF2B5EF4-FFF2-40B4-BE49-F238E27FC236}">
                  <a16:creationId xmlns:a16="http://schemas.microsoft.com/office/drawing/2014/main" id="{1AA5CEED-23FC-4FA5-923D-7517979FC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17"/>
              <a:ext cx="44" cy="361"/>
            </a:xfrm>
            <a:prstGeom prst="rightBracket">
              <a:avLst>
                <a:gd name="adj" fmla="val 512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495" name="AutoShape 23">
              <a:extLst>
                <a:ext uri="{FF2B5EF4-FFF2-40B4-BE49-F238E27FC236}">
                  <a16:creationId xmlns:a16="http://schemas.microsoft.com/office/drawing/2014/main" id="{2F24C60E-BC5A-4503-8AC5-A049DB52B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767"/>
              <a:ext cx="44" cy="541"/>
            </a:xfrm>
            <a:prstGeom prst="rightBracket">
              <a:avLst>
                <a:gd name="adj" fmla="val 76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496" name="AutoShape 24">
              <a:extLst>
                <a:ext uri="{FF2B5EF4-FFF2-40B4-BE49-F238E27FC236}">
                  <a16:creationId xmlns:a16="http://schemas.microsoft.com/office/drawing/2014/main" id="{0B3414DA-C93F-4B39-9DCF-0C11A95DD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476"/>
              <a:ext cx="44" cy="180"/>
            </a:xfrm>
            <a:prstGeom prst="rightBracket">
              <a:avLst>
                <a:gd name="adj" fmla="val 255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61497" name="Object 25">
            <a:extLst>
              <a:ext uri="{FF2B5EF4-FFF2-40B4-BE49-F238E27FC236}">
                <a16:creationId xmlns:a16="http://schemas.microsoft.com/office/drawing/2014/main" id="{A798DD10-5449-4CDC-B557-DF59C65BA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5400"/>
          <a:ext cx="358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76" name="Equation" r:id="rId11" imgW="1892160" imgH="431640" progId="Equation.3">
                  <p:embed/>
                </p:oleObj>
              </mc:Choice>
              <mc:Fallback>
                <p:oleObj name="Equation" r:id="rId11" imgW="1892160" imgH="431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400"/>
                        <a:ext cx="3581400" cy="736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8" name="Object 26">
            <a:extLst>
              <a:ext uri="{FF2B5EF4-FFF2-40B4-BE49-F238E27FC236}">
                <a16:creationId xmlns:a16="http://schemas.microsoft.com/office/drawing/2014/main" id="{265B0757-EEA6-41A7-87B9-14E4153E6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2275" y="2976563"/>
          <a:ext cx="31670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77" name="公式" r:id="rId13" imgW="1307880" imgH="215640" progId="Equation.3">
                  <p:embed/>
                </p:oleObj>
              </mc:Choice>
              <mc:Fallback>
                <p:oleObj name="公式" r:id="rId13" imgW="130788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2976563"/>
                        <a:ext cx="3167063" cy="5222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1499" name="Group 27">
            <a:extLst>
              <a:ext uri="{FF2B5EF4-FFF2-40B4-BE49-F238E27FC236}">
                <a16:creationId xmlns:a16="http://schemas.microsoft.com/office/drawing/2014/main" id="{FB5E45F4-0DC9-4F1E-B22B-6BB8B2A2E02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71438"/>
            <a:ext cx="5105400" cy="4859337"/>
            <a:chOff x="96" y="45"/>
            <a:chExt cx="3216" cy="3061"/>
          </a:xfrm>
        </p:grpSpPr>
        <p:grpSp>
          <p:nvGrpSpPr>
            <p:cNvPr id="361500" name="Group 28">
              <a:extLst>
                <a:ext uri="{FF2B5EF4-FFF2-40B4-BE49-F238E27FC236}">
                  <a16:creationId xmlns:a16="http://schemas.microsoft.com/office/drawing/2014/main" id="{52021087-797B-4EB3-AE5A-EA9EE6428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444"/>
              <a:ext cx="1824" cy="2662"/>
              <a:chOff x="1488" y="444"/>
              <a:chExt cx="1824" cy="2662"/>
            </a:xfrm>
          </p:grpSpPr>
          <p:sp>
            <p:nvSpPr>
              <p:cNvPr id="361501" name="Text Box 29">
                <a:extLst>
                  <a:ext uri="{FF2B5EF4-FFF2-40B4-BE49-F238E27FC236}">
                    <a16:creationId xmlns:a16="http://schemas.microsoft.com/office/drawing/2014/main" id="{94C19456-F50E-4F97-AF1C-8418994B7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1" y="444"/>
                <a:ext cx="8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加弱磁场</a:t>
                </a:r>
              </a:p>
            </p:txBody>
          </p:sp>
          <p:grpSp>
            <p:nvGrpSpPr>
              <p:cNvPr id="361502" name="Group 30">
                <a:extLst>
                  <a:ext uri="{FF2B5EF4-FFF2-40B4-BE49-F238E27FC236}">
                    <a16:creationId xmlns:a16="http://schemas.microsoft.com/office/drawing/2014/main" id="{E8200257-554F-4A20-AB8B-F118CC5AD6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5" y="1392"/>
                <a:ext cx="1692" cy="192"/>
                <a:chOff x="1605" y="1552"/>
                <a:chExt cx="1831" cy="123"/>
              </a:xfrm>
            </p:grpSpPr>
            <p:sp>
              <p:nvSpPr>
                <p:cNvPr id="361503" name="Line 31">
                  <a:extLst>
                    <a:ext uri="{FF2B5EF4-FFF2-40B4-BE49-F238E27FC236}">
                      <a16:creationId xmlns:a16="http://schemas.microsoft.com/office/drawing/2014/main" id="{6F9E4FF5-D8A9-4F9E-BE7A-D3D7682975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08" y="1575"/>
                  <a:ext cx="1428" cy="0"/>
                </a:xfrm>
                <a:prstGeom prst="line">
                  <a:avLst/>
                </a:pr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1504" name="Line 32">
                  <a:extLst>
                    <a:ext uri="{FF2B5EF4-FFF2-40B4-BE49-F238E27FC236}">
                      <a16:creationId xmlns:a16="http://schemas.microsoft.com/office/drawing/2014/main" id="{9E779F50-B483-48DB-98DB-D20AA34830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2" y="1675"/>
                  <a:ext cx="1428" cy="0"/>
                </a:xfrm>
                <a:prstGeom prst="line">
                  <a:avLst/>
                </a:pr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1505" name="Line 33">
                  <a:extLst>
                    <a:ext uri="{FF2B5EF4-FFF2-40B4-BE49-F238E27FC236}">
                      <a16:creationId xmlns:a16="http://schemas.microsoft.com/office/drawing/2014/main" id="{A8623FA5-C68B-49E7-B245-A571B16B05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26" y="1552"/>
                  <a:ext cx="390" cy="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1506" name="Line 34">
                  <a:extLst>
                    <a:ext uri="{FF2B5EF4-FFF2-40B4-BE49-F238E27FC236}">
                      <a16:creationId xmlns:a16="http://schemas.microsoft.com/office/drawing/2014/main" id="{E3207F55-17C8-419B-BFAC-506B9B8F39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5" y="1625"/>
                  <a:ext cx="390" cy="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1507" name="Group 35">
                <a:extLst>
                  <a:ext uri="{FF2B5EF4-FFF2-40B4-BE49-F238E27FC236}">
                    <a16:creationId xmlns:a16="http://schemas.microsoft.com/office/drawing/2014/main" id="{9F42AAC1-5096-4B90-9583-B62D6D6D51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784"/>
                <a:ext cx="1824" cy="322"/>
                <a:chOff x="1471" y="2967"/>
                <a:chExt cx="2513" cy="338"/>
              </a:xfrm>
            </p:grpSpPr>
            <p:sp>
              <p:nvSpPr>
                <p:cNvPr id="361508" name="Line 36">
                  <a:extLst>
                    <a:ext uri="{FF2B5EF4-FFF2-40B4-BE49-F238E27FC236}">
                      <a16:creationId xmlns:a16="http://schemas.microsoft.com/office/drawing/2014/main" id="{389032B6-F26D-4881-B517-57F572A0D2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76" y="2967"/>
                  <a:ext cx="1908" cy="0"/>
                </a:xfrm>
                <a:prstGeom prst="line">
                  <a:avLst/>
                </a:pr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1509" name="Line 37">
                  <a:extLst>
                    <a:ext uri="{FF2B5EF4-FFF2-40B4-BE49-F238E27FC236}">
                      <a16:creationId xmlns:a16="http://schemas.microsoft.com/office/drawing/2014/main" id="{E22481CE-D652-4A47-8A1E-4D7067A5A9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71" y="2967"/>
                  <a:ext cx="550" cy="1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1510" name="Line 38">
                  <a:extLst>
                    <a:ext uri="{FF2B5EF4-FFF2-40B4-BE49-F238E27FC236}">
                      <a16:creationId xmlns:a16="http://schemas.microsoft.com/office/drawing/2014/main" id="{20B6A260-FE63-4472-820B-C510B1D9AB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90" y="3129"/>
                  <a:ext cx="549" cy="1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1511" name="Line 39">
                  <a:extLst>
                    <a:ext uri="{FF2B5EF4-FFF2-40B4-BE49-F238E27FC236}">
                      <a16:creationId xmlns:a16="http://schemas.microsoft.com/office/drawing/2014/main" id="{AF885898-7EBE-4F0B-9FCC-BC87E5322B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8" y="3305"/>
                  <a:ext cx="1907" cy="0"/>
                </a:xfrm>
                <a:prstGeom prst="line">
                  <a:avLst/>
                </a:pr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1512" name="Group 40">
                <a:extLst>
                  <a:ext uri="{FF2B5EF4-FFF2-40B4-BE49-F238E27FC236}">
                    <a16:creationId xmlns:a16="http://schemas.microsoft.com/office/drawing/2014/main" id="{2622C0CD-3AF8-492C-8B3A-68E13464FC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5" y="864"/>
                <a:ext cx="1759" cy="384"/>
                <a:chOff x="1536" y="843"/>
                <a:chExt cx="2423" cy="568"/>
              </a:xfrm>
            </p:grpSpPr>
            <p:grpSp>
              <p:nvGrpSpPr>
                <p:cNvPr id="361513" name="Group 41">
                  <a:extLst>
                    <a:ext uri="{FF2B5EF4-FFF2-40B4-BE49-F238E27FC236}">
                      <a16:creationId xmlns:a16="http://schemas.microsoft.com/office/drawing/2014/main" id="{BE8D405D-7283-48E5-ADF2-48249E185F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843"/>
                  <a:ext cx="528" cy="549"/>
                  <a:chOff x="1536" y="856"/>
                  <a:chExt cx="1015" cy="619"/>
                </a:xfrm>
              </p:grpSpPr>
              <p:sp>
                <p:nvSpPr>
                  <p:cNvPr id="361514" name="Line 42">
                    <a:extLst>
                      <a:ext uri="{FF2B5EF4-FFF2-40B4-BE49-F238E27FC236}">
                        <a16:creationId xmlns:a16="http://schemas.microsoft.com/office/drawing/2014/main" id="{5F9AFF3E-1C08-40BB-B3FB-652D2D91F2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856"/>
                    <a:ext cx="1015" cy="3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515" name="Line 43">
                    <a:extLst>
                      <a:ext uri="{FF2B5EF4-FFF2-40B4-BE49-F238E27FC236}">
                        <a16:creationId xmlns:a16="http://schemas.microsoft.com/office/drawing/2014/main" id="{4AB4256F-4426-4929-A87E-D7C7C53656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21" y="1178"/>
                    <a:ext cx="930" cy="29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516" name="Line 44">
                    <a:extLst>
                      <a:ext uri="{FF2B5EF4-FFF2-40B4-BE49-F238E27FC236}">
                        <a16:creationId xmlns:a16="http://schemas.microsoft.com/office/drawing/2014/main" id="{B1D400C1-1E2D-4B5E-8FAA-928EFCC7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9" y="1079"/>
                    <a:ext cx="930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517" name="Line 45">
                    <a:extLst>
                      <a:ext uri="{FF2B5EF4-FFF2-40B4-BE49-F238E27FC236}">
                        <a16:creationId xmlns:a16="http://schemas.microsoft.com/office/drawing/2014/main" id="{C43B38FF-63AD-4586-B8F7-F57317B19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10" y="1184"/>
                    <a:ext cx="930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1518" name="Group 46">
                  <a:extLst>
                    <a:ext uri="{FF2B5EF4-FFF2-40B4-BE49-F238E27FC236}">
                      <a16:creationId xmlns:a16="http://schemas.microsoft.com/office/drawing/2014/main" id="{BC47B5AA-0FE4-456D-B258-40A7F9F59C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850"/>
                  <a:ext cx="1895" cy="561"/>
                  <a:chOff x="3245" y="844"/>
                  <a:chExt cx="880" cy="576"/>
                </a:xfrm>
              </p:grpSpPr>
              <p:sp>
                <p:nvSpPr>
                  <p:cNvPr id="361519" name="Line 47">
                    <a:extLst>
                      <a:ext uri="{FF2B5EF4-FFF2-40B4-BE49-F238E27FC236}">
                        <a16:creationId xmlns:a16="http://schemas.microsoft.com/office/drawing/2014/main" id="{36272A8B-AE85-49E0-9899-920FCD321F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5" y="844"/>
                    <a:ext cx="880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520" name="Line 48">
                    <a:extLst>
                      <a:ext uri="{FF2B5EF4-FFF2-40B4-BE49-F238E27FC236}">
                        <a16:creationId xmlns:a16="http://schemas.microsoft.com/office/drawing/2014/main" id="{00430995-85CD-419F-B765-30D9A8441A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5" y="1036"/>
                    <a:ext cx="880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521" name="Line 49">
                    <a:extLst>
                      <a:ext uri="{FF2B5EF4-FFF2-40B4-BE49-F238E27FC236}">
                        <a16:creationId xmlns:a16="http://schemas.microsoft.com/office/drawing/2014/main" id="{0436A2E8-7B09-4FF1-BE51-38DE352B1E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5" y="1228"/>
                    <a:ext cx="880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522" name="Line 50">
                    <a:extLst>
                      <a:ext uri="{FF2B5EF4-FFF2-40B4-BE49-F238E27FC236}">
                        <a16:creationId xmlns:a16="http://schemas.microsoft.com/office/drawing/2014/main" id="{122F2675-47C5-464E-A3D1-5DB040C327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5" y="1420"/>
                    <a:ext cx="880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61523" name="Group 51">
              <a:extLst>
                <a:ext uri="{FF2B5EF4-FFF2-40B4-BE49-F238E27FC236}">
                  <a16:creationId xmlns:a16="http://schemas.microsoft.com/office/drawing/2014/main" id="{9ADC0839-FFA3-479C-B1E6-4E395CF7F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45"/>
              <a:ext cx="1724" cy="3044"/>
              <a:chOff x="96" y="45"/>
              <a:chExt cx="1724" cy="3044"/>
            </a:xfrm>
          </p:grpSpPr>
          <p:grpSp>
            <p:nvGrpSpPr>
              <p:cNvPr id="361524" name="Group 52">
                <a:extLst>
                  <a:ext uri="{FF2B5EF4-FFF2-40B4-BE49-F238E27FC236}">
                    <a16:creationId xmlns:a16="http://schemas.microsoft.com/office/drawing/2014/main" id="{4F567E76-22A8-4184-A6B8-8593D142CD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" y="1104"/>
                <a:ext cx="720" cy="1985"/>
                <a:chOff x="96" y="1208"/>
                <a:chExt cx="892" cy="2077"/>
              </a:xfrm>
            </p:grpSpPr>
            <p:grpSp>
              <p:nvGrpSpPr>
                <p:cNvPr id="361525" name="Group 53">
                  <a:extLst>
                    <a:ext uri="{FF2B5EF4-FFF2-40B4-BE49-F238E27FC236}">
                      <a16:creationId xmlns:a16="http://schemas.microsoft.com/office/drawing/2014/main" id="{C0AAA986-1F85-4C09-9BF4-37553FCBAA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3" y="1208"/>
                  <a:ext cx="817" cy="342"/>
                  <a:chOff x="133" y="1208"/>
                  <a:chExt cx="817" cy="342"/>
                </a:xfrm>
              </p:grpSpPr>
              <p:sp>
                <p:nvSpPr>
                  <p:cNvPr id="361526" name="Line 54">
                    <a:extLst>
                      <a:ext uri="{FF2B5EF4-FFF2-40B4-BE49-F238E27FC236}">
                        <a16:creationId xmlns:a16="http://schemas.microsoft.com/office/drawing/2014/main" id="{92CD0A8E-C203-4C6D-B4C7-90C97CE56D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7" y="1394"/>
                    <a:ext cx="583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527" name="Text Box 55">
                    <a:extLst>
                      <a:ext uri="{FF2B5EF4-FFF2-40B4-BE49-F238E27FC236}">
                        <a16:creationId xmlns:a16="http://schemas.microsoft.com/office/drawing/2014/main" id="{3CA9748A-FABF-414F-9B8C-B793D36691F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" y="1208"/>
                    <a:ext cx="421" cy="3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i="1">
                        <a:latin typeface="Times New Roman" panose="02020603050405020304" pitchFamily="18" charset="0"/>
                      </a:rPr>
                      <a:t>4p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1528" name="Group 56">
                  <a:extLst>
                    <a:ext uri="{FF2B5EF4-FFF2-40B4-BE49-F238E27FC236}">
                      <a16:creationId xmlns:a16="http://schemas.microsoft.com/office/drawing/2014/main" id="{3EF27C87-6AF9-4D0D-B579-93CB5FCEC5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" y="2942"/>
                  <a:ext cx="892" cy="343"/>
                  <a:chOff x="96" y="2942"/>
                  <a:chExt cx="892" cy="343"/>
                </a:xfrm>
              </p:grpSpPr>
              <p:sp>
                <p:nvSpPr>
                  <p:cNvPr id="361529" name="Line 57">
                    <a:extLst>
                      <a:ext uri="{FF2B5EF4-FFF2-40B4-BE49-F238E27FC236}">
                        <a16:creationId xmlns:a16="http://schemas.microsoft.com/office/drawing/2014/main" id="{3A4FC9DB-17EC-47E7-95E2-26A1EC2C38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6" y="3129"/>
                    <a:ext cx="582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530" name="Text Box 58">
                    <a:extLst>
                      <a:ext uri="{FF2B5EF4-FFF2-40B4-BE49-F238E27FC236}">
                        <a16:creationId xmlns:a16="http://schemas.microsoft.com/office/drawing/2014/main" id="{D84E8F72-E667-4ACA-B935-B5FC51D5E1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" y="2942"/>
                    <a:ext cx="390" cy="3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i="1">
                        <a:latin typeface="Times New Roman" panose="02020603050405020304" pitchFamily="18" charset="0"/>
                      </a:rPr>
                      <a:t>4s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61531" name="Group 59">
                <a:extLst>
                  <a:ext uri="{FF2B5EF4-FFF2-40B4-BE49-F238E27FC236}">
                    <a16:creationId xmlns:a16="http://schemas.microsoft.com/office/drawing/2014/main" id="{2A2CE04C-DF11-4EE9-8AE4-BB97E6D633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" y="45"/>
                <a:ext cx="1676" cy="2916"/>
                <a:chOff x="144" y="45"/>
                <a:chExt cx="1676" cy="2916"/>
              </a:xfrm>
            </p:grpSpPr>
            <p:sp>
              <p:nvSpPr>
                <p:cNvPr id="361532" name="Rectangle 60">
                  <a:extLst>
                    <a:ext uri="{FF2B5EF4-FFF2-40B4-BE49-F238E27FC236}">
                      <a16:creationId xmlns:a16="http://schemas.microsoft.com/office/drawing/2014/main" id="{2698E784-4C55-4373-9708-9523B9811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" y="45"/>
                  <a:ext cx="52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l" eaLnBrk="0" hangingPunct="0"/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4-12</a:t>
                  </a:r>
                </a:p>
              </p:txBody>
            </p:sp>
            <p:grpSp>
              <p:nvGrpSpPr>
                <p:cNvPr id="361533" name="Group 61">
                  <a:extLst>
                    <a:ext uri="{FF2B5EF4-FFF2-40B4-BE49-F238E27FC236}">
                      <a16:creationId xmlns:a16="http://schemas.microsoft.com/office/drawing/2014/main" id="{FCA37F70-85B6-4A22-9B0C-2625234770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" y="403"/>
                  <a:ext cx="1595" cy="2558"/>
                  <a:chOff x="225" y="403"/>
                  <a:chExt cx="1595" cy="2558"/>
                </a:xfrm>
              </p:grpSpPr>
              <p:sp>
                <p:nvSpPr>
                  <p:cNvPr id="361534" name="Text Box 62">
                    <a:extLst>
                      <a:ext uri="{FF2B5EF4-FFF2-40B4-BE49-F238E27FC236}">
                        <a16:creationId xmlns:a16="http://schemas.microsoft.com/office/drawing/2014/main" id="{86F97C9E-C166-4D7D-8A39-594C20E59C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5" y="403"/>
                    <a:ext cx="815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zh-CN" altLang="en-US" sz="2000" b="1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rPr>
                      <a:t>自旋轨</a:t>
                    </a:r>
                  </a:p>
                  <a:p>
                    <a:pPr algn="l"/>
                    <a:r>
                      <a:rPr lang="zh-CN" altLang="en-US" sz="2000" b="1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rPr>
                      <a:t>道耦合</a:t>
                    </a:r>
                  </a:p>
                </p:txBody>
              </p:sp>
              <p:grpSp>
                <p:nvGrpSpPr>
                  <p:cNvPr id="361535" name="Group 63">
                    <a:extLst>
                      <a:ext uri="{FF2B5EF4-FFF2-40B4-BE49-F238E27FC236}">
                        <a16:creationId xmlns:a16="http://schemas.microsoft.com/office/drawing/2014/main" id="{1B2DAC94-726C-48E1-B54F-DBD96E2E27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5" y="836"/>
                    <a:ext cx="1370" cy="2125"/>
                    <a:chOff x="225" y="836"/>
                    <a:chExt cx="1370" cy="2125"/>
                  </a:xfrm>
                </p:grpSpPr>
                <p:grpSp>
                  <p:nvGrpSpPr>
                    <p:cNvPr id="361536" name="Group 64">
                      <a:extLst>
                        <a:ext uri="{FF2B5EF4-FFF2-40B4-BE49-F238E27FC236}">
                          <a16:creationId xmlns:a16="http://schemas.microsoft.com/office/drawing/2014/main" id="{42FEB372-E1F5-4D8A-9959-4758328407A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" y="1276"/>
                      <a:ext cx="327" cy="1656"/>
                      <a:chOff x="225" y="1276"/>
                      <a:chExt cx="327" cy="1656"/>
                    </a:xfrm>
                  </p:grpSpPr>
                  <p:sp>
                    <p:nvSpPr>
                      <p:cNvPr id="361537" name="Freeform 65">
                        <a:extLst>
                          <a:ext uri="{FF2B5EF4-FFF2-40B4-BE49-F238E27FC236}">
                            <a16:creationId xmlns:a16="http://schemas.microsoft.com/office/drawing/2014/main" id="{C1196A62-67D3-4D8B-B1AD-2664187B66C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9" y="1276"/>
                        <a:ext cx="0" cy="1656"/>
                      </a:xfrm>
                      <a:custGeom>
                        <a:avLst/>
                        <a:gdLst>
                          <a:gd name="T0" fmla="*/ 0 w 1"/>
                          <a:gd name="T1" fmla="*/ 0 h 1637"/>
                          <a:gd name="T2" fmla="*/ 0 w 1"/>
                          <a:gd name="T3" fmla="*/ 1637 h 16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1637">
                            <a:moveTo>
                              <a:pt x="0" y="0"/>
                            </a:moveTo>
                            <a:lnTo>
                              <a:pt x="0" y="1637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FF"/>
                        </a:solidFill>
                        <a:round/>
                        <a:headEnd/>
                        <a:tailEnd type="arrow" w="med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1538" name="Text Box 66">
                        <a:extLst>
                          <a:ext uri="{FF2B5EF4-FFF2-40B4-BE49-F238E27FC236}">
                            <a16:creationId xmlns:a16="http://schemas.microsoft.com/office/drawing/2014/main" id="{BF8F79DF-02AE-404B-BF10-681FE1B71D0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 rot="-5378201">
                        <a:off x="-78" y="1912"/>
                        <a:ext cx="933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altLang="zh-CN" sz="2800" b="1">
                            <a:latin typeface="Times New Roman" panose="02020603050405020304" pitchFamily="18" charset="0"/>
                          </a:rPr>
                          <a:t>768.2</a:t>
                        </a:r>
                        <a:r>
                          <a:rPr lang="en-US" altLang="en-US" sz="2800" b="1">
                            <a:latin typeface="Times New Roman" panose="02020603050405020304" pitchFamily="18" charset="0"/>
                          </a:rPr>
                          <a:t>nm</a:t>
                        </a:r>
                        <a:endParaRPr lang="en-US" altLang="zh-CN" sz="2800" b="1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61539" name="Group 67">
                      <a:extLst>
                        <a:ext uri="{FF2B5EF4-FFF2-40B4-BE49-F238E27FC236}">
                          <a16:creationId xmlns:a16="http://schemas.microsoft.com/office/drawing/2014/main" id="{137719B8-9B0E-4CB5-B1B8-31723C91C8A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7" y="2640"/>
                      <a:ext cx="877" cy="321"/>
                      <a:chOff x="647" y="2640"/>
                      <a:chExt cx="877" cy="321"/>
                    </a:xfrm>
                  </p:grpSpPr>
                  <p:graphicFrame>
                    <p:nvGraphicFramePr>
                      <p:cNvPr id="361540" name="Object 68">
                        <a:extLst>
                          <a:ext uri="{FF2B5EF4-FFF2-40B4-BE49-F238E27FC236}">
                            <a16:creationId xmlns:a16="http://schemas.microsoft.com/office/drawing/2014/main" id="{E1ECC1B7-A374-4765-B541-FC6746B08DA7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647" y="2640"/>
                      <a:ext cx="313" cy="321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61578" name="Equation" r:id="rId15" imgW="342720" imgH="241200" progId="Equation.3">
                              <p:embed/>
                            </p:oleObj>
                          </mc:Choice>
                          <mc:Fallback>
                            <p:oleObj name="Equation" r:id="rId15" imgW="342720" imgH="241200" progId="Equation.3">
                              <p:embed/>
                              <p:pic>
                                <p:nvPicPr>
                                  <p:cNvPr id="0" name="Object 68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>
                                    <a:lum contrast="38000"/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647" y="2640"/>
                                    <a:ext cx="313" cy="32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sp>
                    <p:nvSpPr>
                      <p:cNvPr id="361541" name="Line 69">
                        <a:extLst>
                          <a:ext uri="{FF2B5EF4-FFF2-40B4-BE49-F238E27FC236}">
                            <a16:creationId xmlns:a16="http://schemas.microsoft.com/office/drawing/2014/main" id="{D19041E0-8350-47FE-A9C0-179C09D84F3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33" y="2939"/>
                        <a:ext cx="491" cy="0"/>
                      </a:xfrm>
                      <a:prstGeom prst="line">
                        <a:avLst/>
                      </a:prstGeom>
                      <a:noFill/>
                      <a:ln w="412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1542" name="Group 70">
                      <a:extLst>
                        <a:ext uri="{FF2B5EF4-FFF2-40B4-BE49-F238E27FC236}">
                          <a16:creationId xmlns:a16="http://schemas.microsoft.com/office/drawing/2014/main" id="{D1686A35-09ED-42B3-A97D-00FD380FC0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6" y="836"/>
                      <a:ext cx="1029" cy="882"/>
                      <a:chOff x="566" y="836"/>
                      <a:chExt cx="1029" cy="882"/>
                    </a:xfrm>
                  </p:grpSpPr>
                  <p:graphicFrame>
                    <p:nvGraphicFramePr>
                      <p:cNvPr id="361543" name="Object 71">
                        <a:extLst>
                          <a:ext uri="{FF2B5EF4-FFF2-40B4-BE49-F238E27FC236}">
                            <a16:creationId xmlns:a16="http://schemas.microsoft.com/office/drawing/2014/main" id="{F28866CD-D547-41CD-A602-F6AEB8C0861E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66" y="836"/>
                      <a:ext cx="394" cy="316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61579" name="公式" r:id="rId17" imgW="355320" imgH="241200" progId="Equation.3">
                              <p:embed/>
                            </p:oleObj>
                          </mc:Choice>
                          <mc:Fallback>
                            <p:oleObj name="公式" r:id="rId17" imgW="355320" imgH="241200" progId="Equation.3">
                              <p:embed/>
                              <p:pic>
                                <p:nvPicPr>
                                  <p:cNvPr id="0" name="Object 71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8">
                                    <a:lum contrast="38000"/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66" y="836"/>
                                    <a:ext cx="394" cy="31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361544" name="Object 72">
                        <a:extLst>
                          <a:ext uri="{FF2B5EF4-FFF2-40B4-BE49-F238E27FC236}">
                            <a16:creationId xmlns:a16="http://schemas.microsoft.com/office/drawing/2014/main" id="{199C7B1F-4E42-4772-90AA-422890D9D98D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614" y="1402"/>
                      <a:ext cx="394" cy="316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61580" name="公式" r:id="rId19" imgW="355320" imgH="241200" progId="Equation.3">
                              <p:embed/>
                            </p:oleObj>
                          </mc:Choice>
                          <mc:Fallback>
                            <p:oleObj name="公式" r:id="rId19" imgW="355320" imgH="241200" progId="Equation.3">
                              <p:embed/>
                              <p:pic>
                                <p:nvPicPr>
                                  <p:cNvPr id="0" name="Object 72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0">
                                    <a:lum contrast="38000"/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614" y="1402"/>
                                    <a:ext cx="394" cy="31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sp>
                    <p:nvSpPr>
                      <p:cNvPr id="361545" name="Line 73">
                        <a:extLst>
                          <a:ext uri="{FF2B5EF4-FFF2-40B4-BE49-F238E27FC236}">
                            <a16:creationId xmlns:a16="http://schemas.microsoft.com/office/drawing/2014/main" id="{678D1703-57DF-4114-8E2E-7312788FDAC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81" y="1495"/>
                        <a:ext cx="596" cy="0"/>
                      </a:xfrm>
                      <a:prstGeom prst="line">
                        <a:avLst/>
                      </a:prstGeom>
                      <a:noFill/>
                      <a:ln w="412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1546" name="Line 74">
                        <a:extLst>
                          <a:ext uri="{FF2B5EF4-FFF2-40B4-BE49-F238E27FC236}">
                            <a16:creationId xmlns:a16="http://schemas.microsoft.com/office/drawing/2014/main" id="{7CAF8C80-3BEE-4C98-BF21-1165055AE23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98" y="1082"/>
                        <a:ext cx="597" cy="0"/>
                      </a:xfrm>
                      <a:prstGeom prst="line">
                        <a:avLst/>
                      </a:prstGeom>
                      <a:noFill/>
                      <a:ln w="412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1547" name="Line 75">
                        <a:extLst>
                          <a:ext uri="{FF2B5EF4-FFF2-40B4-BE49-F238E27FC236}">
                            <a16:creationId xmlns:a16="http://schemas.microsoft.com/office/drawing/2014/main" id="{497A9578-9A4A-4365-A1D9-E73CC76444D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81" y="1090"/>
                        <a:ext cx="213" cy="19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1548" name="Line 76">
                        <a:extLst>
                          <a:ext uri="{FF2B5EF4-FFF2-40B4-BE49-F238E27FC236}">
                            <a16:creationId xmlns:a16="http://schemas.microsoft.com/office/drawing/2014/main" id="{7920A098-E73D-4915-B2F7-D1080049E36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81" y="1269"/>
                        <a:ext cx="217" cy="23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1549" name="Group 77">
                      <a:extLst>
                        <a:ext uri="{FF2B5EF4-FFF2-40B4-BE49-F238E27FC236}">
                          <a16:creationId xmlns:a16="http://schemas.microsoft.com/office/drawing/2014/main" id="{DEAF9C03-A4B0-44CE-8FD7-F3A1A07FD35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2" y="1087"/>
                      <a:ext cx="327" cy="1857"/>
                      <a:chOff x="1152" y="1087"/>
                      <a:chExt cx="327" cy="1857"/>
                    </a:xfrm>
                  </p:grpSpPr>
                  <p:sp>
                    <p:nvSpPr>
                      <p:cNvPr id="361550" name="Text Box 78">
                        <a:extLst>
                          <a:ext uri="{FF2B5EF4-FFF2-40B4-BE49-F238E27FC236}">
                            <a16:creationId xmlns:a16="http://schemas.microsoft.com/office/drawing/2014/main" id="{1B21B4E0-E068-44C3-97F1-A63830901DF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 rot="-5378201">
                        <a:off x="822" y="1974"/>
                        <a:ext cx="988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zh-CN" altLang="en-US" sz="2800" b="1">
                            <a:latin typeface="Times New Roman" panose="02020603050405020304" pitchFamily="18" charset="0"/>
                          </a:rPr>
                          <a:t> </a:t>
                        </a:r>
                        <a:r>
                          <a:rPr lang="en-US" altLang="zh-CN" sz="2800" b="1">
                            <a:latin typeface="Times New Roman" panose="02020603050405020304" pitchFamily="18" charset="0"/>
                          </a:rPr>
                          <a:t>769.9</a:t>
                        </a:r>
                        <a:r>
                          <a:rPr lang="en-US" altLang="en-US" sz="2800" b="1">
                            <a:latin typeface="Times New Roman" panose="02020603050405020304" pitchFamily="18" charset="0"/>
                          </a:rPr>
                          <a:t>nm</a:t>
                        </a:r>
                        <a:endParaRPr lang="en-US" altLang="zh-CN" sz="2800" b="1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61551" name="Freeform 79">
                        <a:extLst>
                          <a:ext uri="{FF2B5EF4-FFF2-40B4-BE49-F238E27FC236}">
                            <a16:creationId xmlns:a16="http://schemas.microsoft.com/office/drawing/2014/main" id="{FC717C88-B06E-43DE-AB15-7A12681C8BB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29" y="1087"/>
                        <a:ext cx="1" cy="1857"/>
                      </a:xfrm>
                      <a:custGeom>
                        <a:avLst/>
                        <a:gdLst>
                          <a:gd name="T0" fmla="*/ 0 w 1"/>
                          <a:gd name="T1" fmla="*/ 0 h 1637"/>
                          <a:gd name="T2" fmla="*/ 0 w 1"/>
                          <a:gd name="T3" fmla="*/ 1637 h 16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1637">
                            <a:moveTo>
                              <a:pt x="0" y="0"/>
                            </a:moveTo>
                            <a:lnTo>
                              <a:pt x="0" y="1637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FF"/>
                        </a:solidFill>
                        <a:round/>
                        <a:headEnd/>
                        <a:tailEnd type="arrow" w="med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1552" name="Group 80">
                      <a:extLst>
                        <a:ext uri="{FF2B5EF4-FFF2-40B4-BE49-F238E27FC236}">
                          <a16:creationId xmlns:a16="http://schemas.microsoft.com/office/drawing/2014/main" id="{A8F35ABA-E7C7-4CE0-BAC7-A6271B0FD0C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8" y="1502"/>
                      <a:ext cx="329" cy="1430"/>
                      <a:chOff x="768" y="1502"/>
                      <a:chExt cx="329" cy="1430"/>
                    </a:xfrm>
                  </p:grpSpPr>
                  <p:sp>
                    <p:nvSpPr>
                      <p:cNvPr id="361553" name="Text Box 81">
                        <a:extLst>
                          <a:ext uri="{FF2B5EF4-FFF2-40B4-BE49-F238E27FC236}">
                            <a16:creationId xmlns:a16="http://schemas.microsoft.com/office/drawing/2014/main" id="{35AFC707-ABB6-49D6-8F84-BAE4273FA09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 rot="-5378201">
                        <a:off x="466" y="1968"/>
                        <a:ext cx="931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altLang="zh-CN" sz="2800" b="1">
                            <a:latin typeface="Times New Roman" panose="02020603050405020304" pitchFamily="18" charset="0"/>
                          </a:rPr>
                          <a:t>766.4</a:t>
                        </a:r>
                        <a:r>
                          <a:rPr lang="en-US" altLang="en-US" sz="2800" b="1">
                            <a:latin typeface="Times New Roman" panose="02020603050405020304" pitchFamily="18" charset="0"/>
                          </a:rPr>
                          <a:t>nm</a:t>
                        </a:r>
                        <a:endParaRPr lang="en-US" altLang="zh-CN" sz="2800" b="1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61554" name="Freeform 82">
                        <a:extLst>
                          <a:ext uri="{FF2B5EF4-FFF2-40B4-BE49-F238E27FC236}">
                            <a16:creationId xmlns:a16="http://schemas.microsoft.com/office/drawing/2014/main" id="{7DC1DF56-6799-4E7E-91DA-A3036E3DFF3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97" y="1502"/>
                        <a:ext cx="0" cy="1430"/>
                      </a:xfrm>
                      <a:custGeom>
                        <a:avLst/>
                        <a:gdLst>
                          <a:gd name="T0" fmla="*/ 0 w 1"/>
                          <a:gd name="T1" fmla="*/ 0 h 1637"/>
                          <a:gd name="T2" fmla="*/ 0 w 1"/>
                          <a:gd name="T3" fmla="*/ 1637 h 16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1637">
                            <a:moveTo>
                              <a:pt x="0" y="0"/>
                            </a:moveTo>
                            <a:lnTo>
                              <a:pt x="0" y="1637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FF"/>
                        </a:solidFill>
                        <a:round/>
                        <a:headEnd/>
                        <a:tailEnd type="arrow" w="med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361555" name="Rectangle 83">
                  <a:extLst>
                    <a:ext uri="{FF2B5EF4-FFF2-40B4-BE49-F238E27FC236}">
                      <a16:creationId xmlns:a16="http://schemas.microsoft.com/office/drawing/2014/main" id="{D524A555-7865-4FB4-929F-975563FA4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88"/>
                  <a:ext cx="514" cy="5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l">
                    <a:lnSpc>
                      <a:spcPct val="180000"/>
                    </a:lnSpc>
                  </a:pPr>
                  <a:r>
                    <a:rPr lang="zh-CN" altLang="en-US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钾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</p:grpSp>
        </p:grpSp>
      </p:grpSp>
      <p:grpSp>
        <p:nvGrpSpPr>
          <p:cNvPr id="361556" name="Group 84">
            <a:extLst>
              <a:ext uri="{FF2B5EF4-FFF2-40B4-BE49-F238E27FC236}">
                <a16:creationId xmlns:a16="http://schemas.microsoft.com/office/drawing/2014/main" id="{51F516D3-DF00-4829-ACCD-A0890E1D429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676400"/>
            <a:ext cx="3124200" cy="685800"/>
            <a:chOff x="1584" y="1056"/>
            <a:chExt cx="1968" cy="432"/>
          </a:xfrm>
        </p:grpSpPr>
        <p:sp>
          <p:nvSpPr>
            <p:cNvPr id="361557" name="Line 85">
              <a:extLst>
                <a:ext uri="{FF2B5EF4-FFF2-40B4-BE49-F238E27FC236}">
                  <a16:creationId xmlns:a16="http://schemas.microsoft.com/office/drawing/2014/main" id="{B8DC47C8-FA97-41FC-B083-8CFB400FB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056"/>
              <a:ext cx="192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1558" name="Line 86">
              <a:extLst>
                <a:ext uri="{FF2B5EF4-FFF2-40B4-BE49-F238E27FC236}">
                  <a16:creationId xmlns:a16="http://schemas.microsoft.com/office/drawing/2014/main" id="{3B999650-A13B-4065-B4EB-6B2EC4671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488"/>
              <a:ext cx="192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61559" name="Group 87">
            <a:extLst>
              <a:ext uri="{FF2B5EF4-FFF2-40B4-BE49-F238E27FC236}">
                <a16:creationId xmlns:a16="http://schemas.microsoft.com/office/drawing/2014/main" id="{CD264648-D03C-4ADB-94B3-3D190F36FF19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752600"/>
            <a:ext cx="609600" cy="609600"/>
            <a:chOff x="1440" y="1104"/>
            <a:chExt cx="384" cy="384"/>
          </a:xfrm>
        </p:grpSpPr>
        <p:sp>
          <p:nvSpPr>
            <p:cNvPr id="361560" name="Line 88">
              <a:extLst>
                <a:ext uri="{FF2B5EF4-FFF2-40B4-BE49-F238E27FC236}">
                  <a16:creationId xmlns:a16="http://schemas.microsoft.com/office/drawing/2014/main" id="{4E6D66AD-7EF8-4333-8A1B-8915F4DC4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104"/>
              <a:ext cx="0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61561" name="Object 89">
              <a:extLst>
                <a:ext uri="{FF2B5EF4-FFF2-40B4-BE49-F238E27FC236}">
                  <a16:creationId xmlns:a16="http://schemas.microsoft.com/office/drawing/2014/main" id="{A5CAFC7E-D8DB-4370-BCA8-06152B6E67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152"/>
            <a:ext cx="3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81" name="Equation" r:id="rId21" imgW="291960" imgH="215640" progId="Equation.3">
                    <p:embed/>
                  </p:oleObj>
                </mc:Choice>
                <mc:Fallback>
                  <p:oleObj name="Equation" r:id="rId21" imgW="291960" imgH="21564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152"/>
                          <a:ext cx="3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1562" name="Group 90">
            <a:extLst>
              <a:ext uri="{FF2B5EF4-FFF2-40B4-BE49-F238E27FC236}">
                <a16:creationId xmlns:a16="http://schemas.microsoft.com/office/drawing/2014/main" id="{541F751A-77CE-4BE6-9CBB-8796F2DCB2D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371600"/>
            <a:ext cx="685800" cy="1143000"/>
            <a:chOff x="2496" y="864"/>
            <a:chExt cx="432" cy="720"/>
          </a:xfrm>
        </p:grpSpPr>
        <p:sp>
          <p:nvSpPr>
            <p:cNvPr id="361563" name="Line 91">
              <a:extLst>
                <a:ext uri="{FF2B5EF4-FFF2-40B4-BE49-F238E27FC236}">
                  <a16:creationId xmlns:a16="http://schemas.microsoft.com/office/drawing/2014/main" id="{0977C650-6E82-4B9C-B9DC-5F693BDDD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864"/>
              <a:ext cx="0" cy="72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61564" name="Object 92">
              <a:extLst>
                <a:ext uri="{FF2B5EF4-FFF2-40B4-BE49-F238E27FC236}">
                  <a16:creationId xmlns:a16="http://schemas.microsoft.com/office/drawing/2014/main" id="{2252411D-90DD-4FF2-9C54-3AA35D52E4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152"/>
            <a:ext cx="3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82" name="Equation" r:id="rId23" imgW="291960" imgH="215640" progId="Equation.3">
                    <p:embed/>
                  </p:oleObj>
                </mc:Choice>
                <mc:Fallback>
                  <p:oleObj name="Equation" r:id="rId23" imgW="291960" imgH="21564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152"/>
                          <a:ext cx="336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1565" name="Object 93">
            <a:extLst>
              <a:ext uri="{FF2B5EF4-FFF2-40B4-BE49-F238E27FC236}">
                <a16:creationId xmlns:a16="http://schemas.microsoft.com/office/drawing/2014/main" id="{3B9B8B52-CC90-4BFE-9DC8-F5BE10361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556000"/>
          <a:ext cx="6477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83" name="Equation" r:id="rId25" imgW="2997000" imgH="850680" progId="Equation.3">
                  <p:embed/>
                </p:oleObj>
              </mc:Choice>
              <mc:Fallback>
                <p:oleObj name="Equation" r:id="rId25" imgW="2997000" imgH="85068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56000"/>
                        <a:ext cx="6477000" cy="1549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66" name="Object 94">
            <a:extLst>
              <a:ext uri="{FF2B5EF4-FFF2-40B4-BE49-F238E27FC236}">
                <a16:creationId xmlns:a16="http://schemas.microsoft.com/office/drawing/2014/main" id="{9D17AAE0-0F27-4149-B3CD-1894A8B47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829300"/>
          <a:ext cx="73755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84" name="Equation" r:id="rId27" imgW="3733560" imgH="444240" progId="Equation.3">
                  <p:embed/>
                </p:oleObj>
              </mc:Choice>
              <mc:Fallback>
                <p:oleObj name="Equation" r:id="rId27" imgW="3733560" imgH="44424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829300"/>
                        <a:ext cx="73755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67" name="Object 95">
            <a:extLst>
              <a:ext uri="{FF2B5EF4-FFF2-40B4-BE49-F238E27FC236}">
                <a16:creationId xmlns:a16="http://schemas.microsoft.com/office/drawing/2014/main" id="{70EF331A-3E64-4827-ADF5-83EBC3C92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30800"/>
          <a:ext cx="68580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85" name="Equation" r:id="rId29" imgW="3340080" imgH="406080" progId="Equation.3">
                  <p:embed/>
                </p:oleObj>
              </mc:Choice>
              <mc:Fallback>
                <p:oleObj name="Equation" r:id="rId29" imgW="3340080" imgH="40608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30800"/>
                        <a:ext cx="68580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1568" name="Group 96">
            <a:extLst>
              <a:ext uri="{FF2B5EF4-FFF2-40B4-BE49-F238E27FC236}">
                <a16:creationId xmlns:a16="http://schemas.microsoft.com/office/drawing/2014/main" id="{CC668332-C7E0-4DA1-AF15-824FE0C261C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605088"/>
            <a:ext cx="2133600" cy="1052512"/>
            <a:chOff x="1872" y="1641"/>
            <a:chExt cx="1344" cy="663"/>
          </a:xfrm>
        </p:grpSpPr>
        <p:sp>
          <p:nvSpPr>
            <p:cNvPr id="361569" name="Rectangle 97">
              <a:extLst>
                <a:ext uri="{FF2B5EF4-FFF2-40B4-BE49-F238E27FC236}">
                  <a16:creationId xmlns:a16="http://schemas.microsoft.com/office/drawing/2014/main" id="{1E4261E0-00EC-4D8D-96E7-3EBAF6317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77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0" hangingPunct="0"/>
              <a:r>
                <a:rPr lang="zh-CN" altLang="en-U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2800" b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altLang="zh-CN" sz="2800" b="1">
                  <a:latin typeface="Times New Roman" panose="02020603050405020304" pitchFamily="18" charset="0"/>
                </a:rPr>
                <a:t> 766.4</a:t>
              </a:r>
              <a:r>
                <a:rPr lang="en-US" altLang="en-US" sz="2800" b="1">
                  <a:latin typeface="Times New Roman" panose="02020603050405020304" pitchFamily="18" charset="0"/>
                </a:rPr>
                <a:t>nm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1570" name="Rectangle 98">
              <a:extLst>
                <a:ext uri="{FF2B5EF4-FFF2-40B4-BE49-F238E27FC236}">
                  <a16:creationId xmlns:a16="http://schemas.microsoft.com/office/drawing/2014/main" id="{6F10384E-035D-4388-99C9-85147362B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41"/>
              <a:ext cx="1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2800" b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altLang="zh-CN" sz="2800" b="1">
                  <a:latin typeface="Times New Roman" panose="02020603050405020304" pitchFamily="18" charset="0"/>
                </a:rPr>
                <a:t>769.9</a:t>
              </a:r>
              <a:r>
                <a:rPr lang="en-US" altLang="en-US" sz="2800" b="1">
                  <a:latin typeface="Times New Roman" panose="02020603050405020304" pitchFamily="18" charset="0"/>
                </a:rPr>
                <a:t>nm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2" name="Rectangle 4">
            <a:extLst>
              <a:ext uri="{FF2B5EF4-FFF2-40B4-BE49-F238E27FC236}">
                <a16:creationId xmlns:a16="http://schemas.microsoft.com/office/drawing/2014/main" id="{C7AF7FF8-F716-403B-AA0F-D34DD4A86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41425"/>
            <a:ext cx="8208962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4-13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假如原子所处的外磁场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大于该原子的内磁场，那么，原子的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L-S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耦合将解脱，总轨道角动量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和总自旋角动量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将分别独立地绕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旋进。</a:t>
            </a:r>
          </a:p>
          <a:p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）写出此时原子总磁矩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μ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的表示式；</a:t>
            </a:r>
          </a:p>
          <a:p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）写出原子在此磁场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中的取向能⊿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的表示式；</a:t>
            </a:r>
          </a:p>
          <a:p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）如置于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中的原子是钠，试计算其第一激发态和基</a:t>
            </a:r>
          </a:p>
          <a:p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        态的能级分裂，绘出分裂后的能级图，并标出选择</a:t>
            </a:r>
          </a:p>
          <a:p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        定则                                            所允许的跃迁。 </a:t>
            </a:r>
          </a:p>
          <a:p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0213" name="Object 5">
            <a:extLst>
              <a:ext uri="{FF2B5EF4-FFF2-40B4-BE49-F238E27FC236}">
                <a16:creationId xmlns:a16="http://schemas.microsoft.com/office/drawing/2014/main" id="{35F1608A-7248-4C76-B1A5-A51EAB5AE93F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700338" y="3789363"/>
          <a:ext cx="31448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8" name="公式" r:id="rId3" imgW="1447560" imgH="228600" progId="Equation.3">
                  <p:embed/>
                </p:oleObj>
              </mc:Choice>
              <mc:Fallback>
                <p:oleObj name="公式" r:id="rId3" imgW="14475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789363"/>
                        <a:ext cx="31448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>
            <a:extLst>
              <a:ext uri="{FF2B5EF4-FFF2-40B4-BE49-F238E27FC236}">
                <a16:creationId xmlns:a16="http://schemas.microsoft.com/office/drawing/2014/main" id="{2E817436-6377-4ADF-8769-E9676D13331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151063" y="4679950"/>
          <a:ext cx="534352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9" name="公式" r:id="rId5" imgW="2781000" imgH="583920" progId="Equation.3">
                  <p:embed/>
                </p:oleObj>
              </mc:Choice>
              <mc:Fallback>
                <p:oleObj name="公式" r:id="rId5" imgW="278100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4679950"/>
                        <a:ext cx="5343525" cy="11223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8" name="Object 4">
            <a:extLst>
              <a:ext uri="{FF2B5EF4-FFF2-40B4-BE49-F238E27FC236}">
                <a16:creationId xmlns:a16="http://schemas.microsoft.com/office/drawing/2014/main" id="{0A868659-1CB6-4101-89E1-01158CDDCBB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133600" y="1196975"/>
          <a:ext cx="5522913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5" name="公式" r:id="rId3" imgW="2920680" imgH="1536480" progId="Equation.3">
                  <p:embed/>
                </p:oleObj>
              </mc:Choice>
              <mc:Fallback>
                <p:oleObj name="公式" r:id="rId3" imgW="2920680" imgH="1536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96975"/>
                        <a:ext cx="5522913" cy="2905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0" name="Rectangle 6">
            <a:extLst>
              <a:ext uri="{FF2B5EF4-FFF2-40B4-BE49-F238E27FC236}">
                <a16:creationId xmlns:a16="http://schemas.microsoft.com/office/drawing/2014/main" id="{1884FF85-1589-4491-97CC-71FE488F3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1349375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3A2E6682-E118-44A7-906A-01ECF77D8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581525"/>
            <a:ext cx="297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）见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p183-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22.10</a:t>
            </a:r>
          </a:p>
        </p:txBody>
      </p:sp>
      <p:graphicFrame>
        <p:nvGraphicFramePr>
          <p:cNvPr id="374792" name="Object 8">
            <a:extLst>
              <a:ext uri="{FF2B5EF4-FFF2-40B4-BE49-F238E27FC236}">
                <a16:creationId xmlns:a16="http://schemas.microsoft.com/office/drawing/2014/main" id="{75F65A86-2F00-43CF-BAFA-6048A886750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51050" y="5157788"/>
          <a:ext cx="439261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6" name="公式" r:id="rId5" imgW="1447560" imgH="228600" progId="Equation.3">
                  <p:embed/>
                </p:oleObj>
              </mc:Choice>
              <mc:Fallback>
                <p:oleObj name="公式" r:id="rId5" imgW="14475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157788"/>
                        <a:ext cx="4392613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AA187400-A8BC-41E3-93C7-7FC0AC0C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6067" name="Object 3">
            <a:extLst>
              <a:ext uri="{FF2B5EF4-FFF2-40B4-BE49-F238E27FC236}">
                <a16:creationId xmlns:a16="http://schemas.microsoft.com/office/drawing/2014/main" id="{BE76E176-CF6A-40CD-8C56-7E83B3737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3825" y="1268413"/>
          <a:ext cx="2122488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6" name="公式" r:id="rId3" imgW="1447560" imgH="1244520" progId="Equation.3">
                  <p:embed/>
                </p:oleObj>
              </mc:Choice>
              <mc:Fallback>
                <p:oleObj name="公式" r:id="rId3" imgW="1447560" imgH="1244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1268413"/>
                        <a:ext cx="2122488" cy="18335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8" name="Rectangle 4">
            <a:extLst>
              <a:ext uri="{FF2B5EF4-FFF2-40B4-BE49-F238E27FC236}">
                <a16:creationId xmlns:a16="http://schemas.microsoft.com/office/drawing/2014/main" id="{6C56A2E4-0418-436D-8FA8-741C65567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BF006951-8E69-479F-9E65-9992AB12C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6071" name="Object 7">
            <a:extLst>
              <a:ext uri="{FF2B5EF4-FFF2-40B4-BE49-F238E27FC236}">
                <a16:creationId xmlns:a16="http://schemas.microsoft.com/office/drawing/2014/main" id="{10E8399B-56C8-4AB0-AA59-38D87F1F9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412875"/>
          <a:ext cx="32004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7" r:id="rId5" imgW="1854200" imgH="939800" progId="Equation.3">
                  <p:embed/>
                </p:oleObj>
              </mc:Choice>
              <mc:Fallback>
                <p:oleObj r:id="rId5" imgW="18542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412875"/>
                        <a:ext cx="3200400" cy="1612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2" name="Rectangle 8">
            <a:extLst>
              <a:ext uri="{FF2B5EF4-FFF2-40B4-BE49-F238E27FC236}">
                <a16:creationId xmlns:a16="http://schemas.microsoft.com/office/drawing/2014/main" id="{D3F4B037-C90B-4B87-B245-F63074D7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6073" name="Object 9">
            <a:extLst>
              <a:ext uri="{FF2B5EF4-FFF2-40B4-BE49-F238E27FC236}">
                <a16:creationId xmlns:a16="http://schemas.microsoft.com/office/drawing/2014/main" id="{760E28A7-3C76-456D-B3D0-E2DC181E3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3511550"/>
          <a:ext cx="57229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8" name="公式" r:id="rId7" imgW="3377880" imgH="647640" progId="Equation.3">
                  <p:embed/>
                </p:oleObj>
              </mc:Choice>
              <mc:Fallback>
                <p:oleObj name="公式" r:id="rId7" imgW="3377880" imgH="647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511550"/>
                        <a:ext cx="5722938" cy="11033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4" name="Rectangle 10">
            <a:extLst>
              <a:ext uri="{FF2B5EF4-FFF2-40B4-BE49-F238E27FC236}">
                <a16:creationId xmlns:a16="http://schemas.microsoft.com/office/drawing/2014/main" id="{4EC431E9-F3F7-46F6-A430-028C95005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6075" name="Object 11">
            <a:extLst>
              <a:ext uri="{FF2B5EF4-FFF2-40B4-BE49-F238E27FC236}">
                <a16:creationId xmlns:a16="http://schemas.microsoft.com/office/drawing/2014/main" id="{ECB7113B-5C05-42C0-8686-933B03494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2538" y="5022850"/>
          <a:ext cx="65674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9" name="公式" r:id="rId9" imgW="4203360" imgH="634680" progId="Equation.3">
                  <p:embed/>
                </p:oleObj>
              </mc:Choice>
              <mc:Fallback>
                <p:oleObj name="公式" r:id="rId9" imgW="4203360" imgH="634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022850"/>
                        <a:ext cx="6567487" cy="996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10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>
            <a:extLst>
              <a:ext uri="{FF2B5EF4-FFF2-40B4-BE49-F238E27FC236}">
                <a16:creationId xmlns:a16="http://schemas.microsoft.com/office/drawing/2014/main" id="{423F5260-4C93-414D-9351-E9210328D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24000"/>
            <a:ext cx="7991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4-14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B=4T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的外磁场中，忽略自旋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轨道相互作用，试求氢原子的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2P→1S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跃迁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(λ=121nm)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所产生的谱线的波长。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74" name="Rectangle 54">
            <a:extLst>
              <a:ext uri="{FF2B5EF4-FFF2-40B4-BE49-F238E27FC236}">
                <a16:creationId xmlns:a16="http://schemas.microsoft.com/office/drawing/2014/main" id="{A843B691-5E99-4981-804F-75696ED7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3522" name="Group 2">
            <a:extLst>
              <a:ext uri="{FF2B5EF4-FFF2-40B4-BE49-F238E27FC236}">
                <a16:creationId xmlns:a16="http://schemas.microsoft.com/office/drawing/2014/main" id="{11E16F9A-F57E-4FDB-BF0B-2A4C216390F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0488"/>
            <a:ext cx="7732713" cy="519112"/>
            <a:chOff x="192" y="0"/>
            <a:chExt cx="4422" cy="327"/>
          </a:xfrm>
        </p:grpSpPr>
        <p:sp>
          <p:nvSpPr>
            <p:cNvPr id="363523" name="Text Box 3">
              <a:extLst>
                <a:ext uri="{FF2B5EF4-FFF2-40B4-BE49-F238E27FC236}">
                  <a16:creationId xmlns:a16="http://schemas.microsoft.com/office/drawing/2014/main" id="{760B8B87-E50E-4469-9CEB-57797939C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0"/>
              <a:ext cx="4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4-14. </a:t>
              </a:r>
              <a:r>
                <a:rPr lang="en-US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H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原子及在强磁场中              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的塞曼效应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graphicFrame>
          <p:nvGraphicFramePr>
            <p:cNvPr id="363524" name="Object 4">
              <a:extLst>
                <a:ext uri="{FF2B5EF4-FFF2-40B4-BE49-F238E27FC236}">
                  <a16:creationId xmlns:a16="http://schemas.microsoft.com/office/drawing/2014/main" id="{12DD2E5F-D27F-4EDA-8DB7-26B88B4A9E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4" y="28"/>
            <a:ext cx="74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75" name="Equation" r:id="rId3" imgW="622080" imgH="177480" progId="Equation.3">
                    <p:embed/>
                  </p:oleObj>
                </mc:Choice>
                <mc:Fallback>
                  <p:oleObj name="Equation" r:id="rId3" imgW="622080" imgH="177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2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28"/>
                          <a:ext cx="74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3525" name="Object 5">
            <a:extLst>
              <a:ext uri="{FF2B5EF4-FFF2-40B4-BE49-F238E27FC236}">
                <a16:creationId xmlns:a16="http://schemas.microsoft.com/office/drawing/2014/main" id="{BFD2860A-AC53-4FFA-B61B-A99145BBC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6213" y="762000"/>
          <a:ext cx="2495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76" name="Equation" r:id="rId5" imgW="1104840" imgH="215640" progId="Equation.3">
                  <p:embed/>
                </p:oleObj>
              </mc:Choice>
              <mc:Fallback>
                <p:oleObj name="Equation" r:id="rId5" imgW="11048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762000"/>
                        <a:ext cx="2495550" cy="450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6" name="Object 6">
            <a:extLst>
              <a:ext uri="{FF2B5EF4-FFF2-40B4-BE49-F238E27FC236}">
                <a16:creationId xmlns:a16="http://schemas.microsoft.com/office/drawing/2014/main" id="{59D70EB7-4603-4C63-8026-75B823CA6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052638"/>
          <a:ext cx="44958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77" name="Equation" r:id="rId7" imgW="2095200" imgH="406080" progId="Equation.3">
                  <p:embed/>
                </p:oleObj>
              </mc:Choice>
              <mc:Fallback>
                <p:oleObj name="Equation" r:id="rId7" imgW="20952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52638"/>
                        <a:ext cx="44958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7" name="Object 7">
            <a:extLst>
              <a:ext uri="{FF2B5EF4-FFF2-40B4-BE49-F238E27FC236}">
                <a16:creationId xmlns:a16="http://schemas.microsoft.com/office/drawing/2014/main" id="{9BBC2FFF-1BFA-4037-B821-28B86F3EF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219200"/>
          <a:ext cx="39624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78" name="Equation" r:id="rId9" imgW="1625400" imgH="444240" progId="Equation.3">
                  <p:embed/>
                </p:oleObj>
              </mc:Choice>
              <mc:Fallback>
                <p:oleObj name="Equation" r:id="rId9" imgW="16254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19200"/>
                        <a:ext cx="39624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8" name="Object 8">
            <a:extLst>
              <a:ext uri="{FF2B5EF4-FFF2-40B4-BE49-F238E27FC236}">
                <a16:creationId xmlns:a16="http://schemas.microsoft.com/office/drawing/2014/main" id="{8FF2D532-4EDC-452E-86EF-1993FB45F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743200"/>
          <a:ext cx="1676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79" name="Equation" r:id="rId11" imgW="622080" imgH="406080" progId="Equation.3">
                  <p:embed/>
                </p:oleObj>
              </mc:Choice>
              <mc:Fallback>
                <p:oleObj name="Equation" r:id="rId11" imgW="62208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676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3529" name="Group 9">
            <a:extLst>
              <a:ext uri="{FF2B5EF4-FFF2-40B4-BE49-F238E27FC236}">
                <a16:creationId xmlns:a16="http://schemas.microsoft.com/office/drawing/2014/main" id="{74DFCEF6-564F-473B-BBE9-A1E55CDF8207}"/>
              </a:ext>
            </a:extLst>
          </p:cNvPr>
          <p:cNvGrpSpPr>
            <a:grpSpLocks/>
          </p:cNvGrpSpPr>
          <p:nvPr/>
        </p:nvGrpSpPr>
        <p:grpSpPr bwMode="auto">
          <a:xfrm>
            <a:off x="0" y="604838"/>
            <a:ext cx="4383088" cy="4994275"/>
            <a:chOff x="0" y="381"/>
            <a:chExt cx="2761" cy="3146"/>
          </a:xfrm>
        </p:grpSpPr>
        <p:grpSp>
          <p:nvGrpSpPr>
            <p:cNvPr id="363530" name="Group 10">
              <a:extLst>
                <a:ext uri="{FF2B5EF4-FFF2-40B4-BE49-F238E27FC236}">
                  <a16:creationId xmlns:a16="http://schemas.microsoft.com/office/drawing/2014/main" id="{DDAF583B-E023-4843-8704-321C5100B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7" y="381"/>
              <a:ext cx="1754" cy="1034"/>
              <a:chOff x="2855" y="537"/>
              <a:chExt cx="2083" cy="1088"/>
            </a:xfrm>
          </p:grpSpPr>
          <p:sp>
            <p:nvSpPr>
              <p:cNvPr id="363531" name="Line 11">
                <a:extLst>
                  <a:ext uri="{FF2B5EF4-FFF2-40B4-BE49-F238E27FC236}">
                    <a16:creationId xmlns:a16="http://schemas.microsoft.com/office/drawing/2014/main" id="{AB27AD85-7E7C-4BF2-8F88-EFA99C03A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1488"/>
                <a:ext cx="117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32" name="Line 12">
                <a:extLst>
                  <a:ext uri="{FF2B5EF4-FFF2-40B4-BE49-F238E27FC236}">
                    <a16:creationId xmlns:a16="http://schemas.microsoft.com/office/drawing/2014/main" id="{2C19058D-656B-4CAB-89B3-B13DDFA14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7" y="1296"/>
                <a:ext cx="117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33" name="Line 13">
                <a:extLst>
                  <a:ext uri="{FF2B5EF4-FFF2-40B4-BE49-F238E27FC236}">
                    <a16:creationId xmlns:a16="http://schemas.microsoft.com/office/drawing/2014/main" id="{3B9C6FD2-5955-43EE-8FFA-844E8D35C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" y="1116"/>
                <a:ext cx="117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34" name="Line 14">
                <a:extLst>
                  <a:ext uri="{FF2B5EF4-FFF2-40B4-BE49-F238E27FC236}">
                    <a16:creationId xmlns:a16="http://schemas.microsoft.com/office/drawing/2014/main" id="{33F9F70B-C6D5-42D9-9ADA-677846F82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5" y="12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35" name="Line 15">
                <a:extLst>
                  <a:ext uri="{FF2B5EF4-FFF2-40B4-BE49-F238E27FC236}">
                    <a16:creationId xmlns:a16="http://schemas.microsoft.com/office/drawing/2014/main" id="{EED97A8E-9067-4CD6-9D3D-7CA42DBDE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55" y="110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36" name="Line 16">
                <a:extLst>
                  <a:ext uri="{FF2B5EF4-FFF2-40B4-BE49-F238E27FC236}">
                    <a16:creationId xmlns:a16="http://schemas.microsoft.com/office/drawing/2014/main" id="{96358335-F513-4379-B49F-75F79B4CA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5" y="1302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37" name="Text Box 17">
                <a:extLst>
                  <a:ext uri="{FF2B5EF4-FFF2-40B4-BE49-F238E27FC236}">
                    <a16:creationId xmlns:a16="http://schemas.microsoft.com/office/drawing/2014/main" id="{08FEB5F6-13A1-4048-9637-7A8662266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4" y="537"/>
                <a:ext cx="344" cy="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3538" name="Text Box 18">
                <a:extLst>
                  <a:ext uri="{FF2B5EF4-FFF2-40B4-BE49-F238E27FC236}">
                    <a16:creationId xmlns:a16="http://schemas.microsoft.com/office/drawing/2014/main" id="{B6851BCF-C532-45B0-A5BE-BB93AC9D5D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8" y="1132"/>
                <a:ext cx="252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3539" name="Text Box 19">
                <a:extLst>
                  <a:ext uri="{FF2B5EF4-FFF2-40B4-BE49-F238E27FC236}">
                    <a16:creationId xmlns:a16="http://schemas.microsoft.com/office/drawing/2014/main" id="{699A01F0-02A9-4930-B8E8-74753A891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6" y="960"/>
                <a:ext cx="251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3540" name="Text Box 20">
                <a:extLst>
                  <a:ext uri="{FF2B5EF4-FFF2-40B4-BE49-F238E27FC236}">
                    <a16:creationId xmlns:a16="http://schemas.microsoft.com/office/drawing/2014/main" id="{724278C9-EACC-4E3E-BA36-743C9DAE33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7" y="1322"/>
                <a:ext cx="366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–1</a:t>
                </a:r>
                <a:endPara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3541" name="Text Box 21">
              <a:extLst>
                <a:ext uri="{FF2B5EF4-FFF2-40B4-BE49-F238E27FC236}">
                  <a16:creationId xmlns:a16="http://schemas.microsoft.com/office/drawing/2014/main" id="{DC230D09-5DE1-49E3-A0FD-72E062D36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" y="521"/>
              <a:ext cx="11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有磁场</a:t>
              </a:r>
              <a:r>
                <a:rPr lang="en-US" altLang="zh-CN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B=4T</a:t>
              </a:r>
            </a:p>
          </p:txBody>
        </p:sp>
        <p:grpSp>
          <p:nvGrpSpPr>
            <p:cNvPr id="363542" name="Group 22">
              <a:extLst>
                <a:ext uri="{FF2B5EF4-FFF2-40B4-BE49-F238E27FC236}">
                  <a16:creationId xmlns:a16="http://schemas.microsoft.com/office/drawing/2014/main" id="{3FA5390A-4C94-42A1-A769-65284789C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2" y="2552"/>
              <a:ext cx="1627" cy="288"/>
              <a:chOff x="2886" y="2688"/>
              <a:chExt cx="2038" cy="304"/>
            </a:xfrm>
          </p:grpSpPr>
          <p:sp>
            <p:nvSpPr>
              <p:cNvPr id="363543" name="Line 23">
                <a:extLst>
                  <a:ext uri="{FF2B5EF4-FFF2-40B4-BE49-F238E27FC236}">
                    <a16:creationId xmlns:a16="http://schemas.microsoft.com/office/drawing/2014/main" id="{B7661DBD-28E8-4E7E-B1E1-5535C5CE8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832"/>
                <a:ext cx="117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44" name="Line 24">
                <a:extLst>
                  <a:ext uri="{FF2B5EF4-FFF2-40B4-BE49-F238E27FC236}">
                    <a16:creationId xmlns:a16="http://schemas.microsoft.com/office/drawing/2014/main" id="{D421DB15-BB97-49D5-85BD-D98D38436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6" y="283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45" name="Text Box 25">
                <a:extLst>
                  <a:ext uri="{FF2B5EF4-FFF2-40B4-BE49-F238E27FC236}">
                    <a16:creationId xmlns:a16="http://schemas.microsoft.com/office/drawing/2014/main" id="{89070F8F-7F0B-483F-A5D0-4ABCF90BB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8" y="2688"/>
                <a:ext cx="266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3546" name="Group 26">
              <a:extLst>
                <a:ext uri="{FF2B5EF4-FFF2-40B4-BE49-F238E27FC236}">
                  <a16:creationId xmlns:a16="http://schemas.microsoft.com/office/drawing/2014/main" id="{D5CFB82E-3DAA-457B-9242-A7100E892D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" y="1111"/>
              <a:ext cx="658" cy="1567"/>
              <a:chOff x="2432" y="1571"/>
              <a:chExt cx="658" cy="1319"/>
            </a:xfrm>
          </p:grpSpPr>
          <p:sp>
            <p:nvSpPr>
              <p:cNvPr id="363547" name="Freeform 27">
                <a:extLst>
                  <a:ext uri="{FF2B5EF4-FFF2-40B4-BE49-F238E27FC236}">
                    <a16:creationId xmlns:a16="http://schemas.microsoft.com/office/drawing/2014/main" id="{B9347CD1-F6EC-4BCE-A8BF-387D7E4F7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1571"/>
                <a:ext cx="1" cy="1319"/>
              </a:xfrm>
              <a:custGeom>
                <a:avLst/>
                <a:gdLst>
                  <a:gd name="T0" fmla="*/ 0 w 1"/>
                  <a:gd name="T1" fmla="*/ 0 h 1637"/>
                  <a:gd name="T2" fmla="*/ 0 w 1"/>
                  <a:gd name="T3" fmla="*/ 1637 h 1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637">
                    <a:moveTo>
                      <a:pt x="0" y="0"/>
                    </a:moveTo>
                    <a:lnTo>
                      <a:pt x="0" y="1637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48" name="Text Box 28">
                <a:extLst>
                  <a:ext uri="{FF2B5EF4-FFF2-40B4-BE49-F238E27FC236}">
                    <a16:creationId xmlns:a16="http://schemas.microsoft.com/office/drawing/2014/main" id="{B7E51F41-494D-43D9-B103-72325289D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378302">
                <a:off x="2204" y="2136"/>
                <a:ext cx="7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anose="02020603050405020304" pitchFamily="18" charset="0"/>
                  </a:rPr>
                  <a:t>121.0</a:t>
                </a:r>
                <a:r>
                  <a:rPr lang="en-US" altLang="en-US" sz="2800" b="1">
                    <a:latin typeface="Times New Roman" panose="02020603050405020304" pitchFamily="18" charset="0"/>
                  </a:rPr>
                  <a:t>nm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63549" name="Object 29">
                <a:extLst>
                  <a:ext uri="{FF2B5EF4-FFF2-40B4-BE49-F238E27FC236}">
                    <a16:creationId xmlns:a16="http://schemas.microsoft.com/office/drawing/2014/main" id="{CB7FC016-77D7-47E3-9029-F4FFC9E7C9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36" y="2094"/>
              <a:ext cx="354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580" name="公式" r:id="rId13" imgW="266400" imgH="228600" progId="Equation.3">
                      <p:embed/>
                    </p:oleObj>
                  </mc:Choice>
                  <mc:Fallback>
                    <p:oleObj name="公式" r:id="rId13" imgW="266400" imgH="2286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contrast="38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094"/>
                            <a:ext cx="354" cy="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3550" name="Freeform 30">
              <a:extLst>
                <a:ext uri="{FF2B5EF4-FFF2-40B4-BE49-F238E27FC236}">
                  <a16:creationId xmlns:a16="http://schemas.microsoft.com/office/drawing/2014/main" id="{EA181D40-9A28-41CD-9F12-D7ABFD778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955"/>
              <a:ext cx="1" cy="1713"/>
            </a:xfrm>
            <a:custGeom>
              <a:avLst/>
              <a:gdLst>
                <a:gd name="T0" fmla="*/ 0 w 1"/>
                <a:gd name="T1" fmla="*/ 0 h 1637"/>
                <a:gd name="T2" fmla="*/ 0 w 1"/>
                <a:gd name="T3" fmla="*/ 1637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37">
                  <a:moveTo>
                    <a:pt x="0" y="0"/>
                  </a:moveTo>
                  <a:lnTo>
                    <a:pt x="0" y="1637"/>
                  </a:lnTo>
                </a:path>
              </a:pathLst>
            </a:custGeom>
            <a:noFill/>
            <a:ln w="41275">
              <a:solidFill>
                <a:srgbClr val="80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3551" name="Freeform 31">
              <a:extLst>
                <a:ext uri="{FF2B5EF4-FFF2-40B4-BE49-F238E27FC236}">
                  <a16:creationId xmlns:a16="http://schemas.microsoft.com/office/drawing/2014/main" id="{7E22FA36-7AC9-4374-A5D6-BA33A8EF2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1282"/>
              <a:ext cx="1" cy="1395"/>
            </a:xfrm>
            <a:custGeom>
              <a:avLst/>
              <a:gdLst>
                <a:gd name="T0" fmla="*/ 0 w 1"/>
                <a:gd name="T1" fmla="*/ 0 h 1637"/>
                <a:gd name="T2" fmla="*/ 0 w 1"/>
                <a:gd name="T3" fmla="*/ 1637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37">
                  <a:moveTo>
                    <a:pt x="0" y="0"/>
                  </a:moveTo>
                  <a:lnTo>
                    <a:pt x="0" y="1637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3552" name="Freeform 32">
              <a:extLst>
                <a:ext uri="{FF2B5EF4-FFF2-40B4-BE49-F238E27FC236}">
                  <a16:creationId xmlns:a16="http://schemas.microsoft.com/office/drawing/2014/main" id="{CAD52E0E-F912-4CB2-9DF7-62C279D0F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099"/>
              <a:ext cx="1" cy="1562"/>
            </a:xfrm>
            <a:custGeom>
              <a:avLst/>
              <a:gdLst>
                <a:gd name="T0" fmla="*/ 0 w 1"/>
                <a:gd name="T1" fmla="*/ 0 h 1637"/>
                <a:gd name="T2" fmla="*/ 0 w 1"/>
                <a:gd name="T3" fmla="*/ 1637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37">
                  <a:moveTo>
                    <a:pt x="0" y="0"/>
                  </a:moveTo>
                  <a:lnTo>
                    <a:pt x="0" y="1637"/>
                  </a:lnTo>
                </a:path>
              </a:pathLst>
            </a:custGeom>
            <a:noFill/>
            <a:ln w="41275">
              <a:solidFill>
                <a:srgbClr val="0000FF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3553" name="Object 33">
              <a:extLst>
                <a:ext uri="{FF2B5EF4-FFF2-40B4-BE49-F238E27FC236}">
                  <a16:creationId xmlns:a16="http://schemas.microsoft.com/office/drawing/2014/main" id="{AD257E24-B231-48DE-ABCE-5172192136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120"/>
            <a:ext cx="255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81" name="Equation" r:id="rId15" imgW="177480" imgH="228600" progId="Equation.3">
                    <p:embed/>
                  </p:oleObj>
                </mc:Choice>
                <mc:Fallback>
                  <p:oleObj name="Equation" r:id="rId15" imgW="177480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120"/>
                          <a:ext cx="255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3554" name="Text Box 34">
              <a:extLst>
                <a:ext uri="{FF2B5EF4-FFF2-40B4-BE49-F238E27FC236}">
                  <a16:creationId xmlns:a16="http://schemas.microsoft.com/office/drawing/2014/main" id="{9D2148CE-BD7D-4549-B188-2F219E55A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34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无磁场</a:t>
              </a:r>
            </a:p>
          </p:txBody>
        </p:sp>
        <p:grpSp>
          <p:nvGrpSpPr>
            <p:cNvPr id="363555" name="Group 35">
              <a:extLst>
                <a:ext uri="{FF2B5EF4-FFF2-40B4-BE49-F238E27FC236}">
                  <a16:creationId xmlns:a16="http://schemas.microsoft.com/office/drawing/2014/main" id="{D6A3055E-FB0C-4DAA-B0E9-8B1F47179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98"/>
              <a:ext cx="1015" cy="327"/>
              <a:chOff x="2012" y="1488"/>
              <a:chExt cx="1015" cy="275"/>
            </a:xfrm>
          </p:grpSpPr>
          <p:sp>
            <p:nvSpPr>
              <p:cNvPr id="363556" name="Line 36">
                <a:extLst>
                  <a:ext uri="{FF2B5EF4-FFF2-40B4-BE49-F238E27FC236}">
                    <a16:creationId xmlns:a16="http://schemas.microsoft.com/office/drawing/2014/main" id="{9B569004-E556-41D5-946C-E96B8D971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1677"/>
                <a:ext cx="703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57" name="Text Box 37">
                <a:extLst>
                  <a:ext uri="{FF2B5EF4-FFF2-40B4-BE49-F238E27FC236}">
                    <a16:creationId xmlns:a16="http://schemas.microsoft.com/office/drawing/2014/main" id="{C0EF8A50-635B-49FC-B666-145AB93411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2" y="1488"/>
                <a:ext cx="340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 i="1">
                    <a:latin typeface="Times New Roman" panose="02020603050405020304" pitchFamily="18" charset="0"/>
                  </a:rPr>
                  <a:t>2p</a:t>
                </a:r>
              </a:p>
            </p:txBody>
          </p:sp>
        </p:grpSp>
        <p:grpSp>
          <p:nvGrpSpPr>
            <p:cNvPr id="363558" name="Group 38">
              <a:extLst>
                <a:ext uri="{FF2B5EF4-FFF2-40B4-BE49-F238E27FC236}">
                  <a16:creationId xmlns:a16="http://schemas.microsoft.com/office/drawing/2014/main" id="{36FE1282-DD8C-4796-9BF6-5AEC55A57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" y="2526"/>
              <a:ext cx="1015" cy="327"/>
              <a:chOff x="2037" y="2762"/>
              <a:chExt cx="1015" cy="275"/>
            </a:xfrm>
          </p:grpSpPr>
          <p:sp>
            <p:nvSpPr>
              <p:cNvPr id="363559" name="Line 39">
                <a:extLst>
                  <a:ext uri="{FF2B5EF4-FFF2-40B4-BE49-F238E27FC236}">
                    <a16:creationId xmlns:a16="http://schemas.microsoft.com/office/drawing/2014/main" id="{3BC13443-DD9F-470D-84B7-46FFE9185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8" y="2904"/>
                <a:ext cx="70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60" name="Text Box 40">
                <a:extLst>
                  <a:ext uri="{FF2B5EF4-FFF2-40B4-BE49-F238E27FC236}">
                    <a16:creationId xmlns:a16="http://schemas.microsoft.com/office/drawing/2014/main" id="{B36F0D05-035B-4B10-9602-B81562F06B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7" y="2762"/>
                <a:ext cx="315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 i="1">
                    <a:latin typeface="Times New Roman" panose="02020603050405020304" pitchFamily="18" charset="0"/>
                  </a:rPr>
                  <a:t>1s</a:t>
                </a:r>
              </a:p>
            </p:txBody>
          </p:sp>
        </p:grpSp>
        <p:grpSp>
          <p:nvGrpSpPr>
            <p:cNvPr id="363561" name="Group 41">
              <a:extLst>
                <a:ext uri="{FF2B5EF4-FFF2-40B4-BE49-F238E27FC236}">
                  <a16:creationId xmlns:a16="http://schemas.microsoft.com/office/drawing/2014/main" id="{EBAC07BD-89C0-4E92-A749-114A557B4D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784"/>
              <a:ext cx="960" cy="351"/>
              <a:chOff x="3312" y="3120"/>
              <a:chExt cx="1152" cy="240"/>
            </a:xfrm>
          </p:grpSpPr>
          <p:grpSp>
            <p:nvGrpSpPr>
              <p:cNvPr id="363562" name="Group 42">
                <a:extLst>
                  <a:ext uri="{FF2B5EF4-FFF2-40B4-BE49-F238E27FC236}">
                    <a16:creationId xmlns:a16="http://schemas.microsoft.com/office/drawing/2014/main" id="{E84E2E8C-3754-43F2-A368-A1B9A69DD3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3120"/>
                <a:ext cx="1152" cy="240"/>
                <a:chOff x="3312" y="3120"/>
                <a:chExt cx="1152" cy="240"/>
              </a:xfrm>
            </p:grpSpPr>
            <p:sp>
              <p:nvSpPr>
                <p:cNvPr id="363563" name="Line 43">
                  <a:extLst>
                    <a:ext uri="{FF2B5EF4-FFF2-40B4-BE49-F238E27FC236}">
                      <a16:creationId xmlns:a16="http://schemas.microsoft.com/office/drawing/2014/main" id="{079BF4D9-E1FC-4525-95C2-B6B25BF43C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31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3564" name="Line 44">
                  <a:extLst>
                    <a:ext uri="{FF2B5EF4-FFF2-40B4-BE49-F238E27FC236}">
                      <a16:creationId xmlns:a16="http://schemas.microsoft.com/office/drawing/2014/main" id="{6030DECB-D175-470C-98AA-1161DDD866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3120"/>
                  <a:ext cx="0" cy="240"/>
                </a:xfrm>
                <a:prstGeom prst="line">
                  <a:avLst/>
                </a:prstGeom>
                <a:noFill/>
                <a:ln w="10160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3565" name="Line 45">
                  <a:extLst>
                    <a:ext uri="{FF2B5EF4-FFF2-40B4-BE49-F238E27FC236}">
                      <a16:creationId xmlns:a16="http://schemas.microsoft.com/office/drawing/2014/main" id="{9ED0B809-831A-4CCC-AD30-34E5675412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120"/>
                  <a:ext cx="0" cy="240"/>
                </a:xfrm>
                <a:prstGeom prst="line">
                  <a:avLst/>
                </a:prstGeom>
                <a:noFill/>
                <a:ln w="1016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3566" name="Line 46">
                  <a:extLst>
                    <a:ext uri="{FF2B5EF4-FFF2-40B4-BE49-F238E27FC236}">
                      <a16:creationId xmlns:a16="http://schemas.microsoft.com/office/drawing/2014/main" id="{D84AA684-411E-428E-BA1C-696D3D7F1C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0" cy="240"/>
                </a:xfrm>
                <a:prstGeom prst="line">
                  <a:avLst/>
                </a:prstGeom>
                <a:noFill/>
                <a:ln w="1016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3567" name="Line 47">
                <a:extLst>
                  <a:ext uri="{FF2B5EF4-FFF2-40B4-BE49-F238E27FC236}">
                    <a16:creationId xmlns:a16="http://schemas.microsoft.com/office/drawing/2014/main" id="{AB4080E4-C5C5-46E9-8E0F-FA5AB6B1D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36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63568" name="Object 48">
              <a:extLst>
                <a:ext uri="{FF2B5EF4-FFF2-40B4-BE49-F238E27FC236}">
                  <a16:creationId xmlns:a16="http://schemas.microsoft.com/office/drawing/2014/main" id="{F9F59C7C-80CA-49B5-9790-4FEDE4B340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7" y="3120"/>
            <a:ext cx="25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82" name="Equation" r:id="rId17" imgW="177480" imgH="215640" progId="Equation.3">
                    <p:embed/>
                  </p:oleObj>
                </mc:Choice>
                <mc:Fallback>
                  <p:oleObj name="Equation" r:id="rId17" imgW="177480" imgH="2156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3120"/>
                          <a:ext cx="255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3569" name="Object 49">
              <a:extLst>
                <a:ext uri="{FF2B5EF4-FFF2-40B4-BE49-F238E27FC236}">
                  <a16:creationId xmlns:a16="http://schemas.microsoft.com/office/drawing/2014/main" id="{BC3749D5-AA29-4723-AEFB-A9D0206BEF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3" y="3120"/>
            <a:ext cx="25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83" name="Equation" r:id="rId19" imgW="177480" imgH="215640" progId="Equation.3">
                    <p:embed/>
                  </p:oleObj>
                </mc:Choice>
                <mc:Fallback>
                  <p:oleObj name="Equation" r:id="rId19" imgW="177480" imgH="2156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120"/>
                          <a:ext cx="25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3570" name="Object 50">
            <a:extLst>
              <a:ext uri="{FF2B5EF4-FFF2-40B4-BE49-F238E27FC236}">
                <a16:creationId xmlns:a16="http://schemas.microsoft.com/office/drawing/2014/main" id="{AFD97C58-5B81-4F3D-A315-2B1007FC2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963" y="5576888"/>
          <a:ext cx="53244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84" name="Equation" r:id="rId21" imgW="2120760" imgH="228600" progId="Equation.3">
                  <p:embed/>
                </p:oleObj>
              </mc:Choice>
              <mc:Fallback>
                <p:oleObj name="Equation" r:id="rId21" imgW="2120760" imgH="2286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576888"/>
                        <a:ext cx="53244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71" name="Object 51">
            <a:extLst>
              <a:ext uri="{FF2B5EF4-FFF2-40B4-BE49-F238E27FC236}">
                <a16:creationId xmlns:a16="http://schemas.microsoft.com/office/drawing/2014/main" id="{38BBC2DA-24AF-476F-A2E6-4D342020D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6184900"/>
          <a:ext cx="50688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85" name="Equation" r:id="rId23" imgW="2019240" imgH="228600" progId="Equation.3">
                  <p:embed/>
                </p:oleObj>
              </mc:Choice>
              <mc:Fallback>
                <p:oleObj name="Equation" r:id="rId23" imgW="201924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6184900"/>
                        <a:ext cx="50688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72" name="Object 52">
            <a:extLst>
              <a:ext uri="{FF2B5EF4-FFF2-40B4-BE49-F238E27FC236}">
                <a16:creationId xmlns:a16="http://schemas.microsoft.com/office/drawing/2014/main" id="{E269DF81-0A03-49E1-8081-C567BDBD4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429000"/>
          <a:ext cx="50133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86" name="Equation" r:id="rId25" imgW="1790640" imgH="876240" progId="Equation.3">
                  <p:embed/>
                </p:oleObj>
              </mc:Choice>
              <mc:Fallback>
                <p:oleObj name="Equation" r:id="rId25" imgW="1790640" imgH="8762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50133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73" name="Object 53">
            <a:extLst>
              <a:ext uri="{FF2B5EF4-FFF2-40B4-BE49-F238E27FC236}">
                <a16:creationId xmlns:a16="http://schemas.microsoft.com/office/drawing/2014/main" id="{14502E69-740C-49D2-8B27-7F746967C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971800"/>
          <a:ext cx="2209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87" name="Equation" r:id="rId27" imgW="901440" imgH="228600" progId="Equation.3">
                  <p:embed/>
                </p:oleObj>
              </mc:Choice>
              <mc:Fallback>
                <p:oleObj name="Equation" r:id="rId27" imgW="901440" imgH="228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971800"/>
                        <a:ext cx="22098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0450C4BA-2C63-4C6C-AAED-6F3C1FB9B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F8ED6E41-2D24-48BC-900B-8A98299BA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E3A98103-76B7-4ACD-B04C-7950D7C72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33375"/>
            <a:ext cx="4716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4.3  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电子自旋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5E8898F2-BBE2-4922-B2AA-C80F69E2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8351837" cy="234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latin typeface="Arial Unicode MS" pitchFamily="34" charset="-122"/>
                <a:ea typeface="楷体_GB2312" pitchFamily="49" charset="-122"/>
              </a:rPr>
              <a:t>    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为了说明碱金属原子能级的双层结构以及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S—G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实验的定性解释，乌仑贝克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(G.Uhlenbeck 1900~1974)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和古兹米特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(S.A.Goudsmit 1902~1978)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1925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年根据一系列实验事实提出了大胆假设：电子不是点电荷，它除了轨道运动外，还具有某种方式的自旋运动，其固有的自旋角动量 （是电子的属性之一）等于：</a:t>
            </a:r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1367D3EF-41D9-4A14-92EB-4F79C402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9142" name="Object 6">
            <a:extLst>
              <a:ext uri="{FF2B5EF4-FFF2-40B4-BE49-F238E27FC236}">
                <a16:creationId xmlns:a16="http://schemas.microsoft.com/office/drawing/2014/main" id="{3CC2324F-FD02-441D-BFCB-ECFBE8416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6063" y="3716338"/>
          <a:ext cx="6256337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3" name="公式" r:id="rId3" imgW="2679480" imgH="1180800" progId="Equation.3">
                  <p:embed/>
                </p:oleObj>
              </mc:Choice>
              <mc:Fallback>
                <p:oleObj name="公式" r:id="rId3" imgW="2679480" imgH="118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3716338"/>
                        <a:ext cx="6256337" cy="27463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AE37EE89-0C5A-4011-86D5-55C8A4A10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7991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乌仑贝克与古兹米特就在假设电子自旋的同时，进一步假设：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电子的</a:t>
            </a:r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自旋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磁矩为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个玻尔磁子，即为经典数值的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倍：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D7C9A6DD-97EE-4B78-B4C8-E526A62A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22212" name="Object 4">
            <a:extLst>
              <a:ext uri="{FF2B5EF4-FFF2-40B4-BE49-F238E27FC236}">
                <a16:creationId xmlns:a16="http://schemas.microsoft.com/office/drawing/2014/main" id="{E0855AA8-746D-493E-8391-4967585AC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205038"/>
          <a:ext cx="45354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8" r:id="rId3" imgW="2514600" imgH="711200" progId="Equation.3">
                  <p:embed/>
                </p:oleObj>
              </mc:Choice>
              <mc:Fallback>
                <p:oleObj r:id="rId3" imgW="25146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05038"/>
                        <a:ext cx="4535488" cy="1295400"/>
                      </a:xfrm>
                      <a:prstGeom prst="rect">
                        <a:avLst/>
                      </a:prstGeom>
                      <a:solidFill>
                        <a:srgbClr val="CC66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>
            <a:extLst>
              <a:ext uri="{FF2B5EF4-FFF2-40B4-BE49-F238E27FC236}">
                <a16:creationId xmlns:a16="http://schemas.microsoft.com/office/drawing/2014/main" id="{2BF0C990-D666-4826-82E0-F9F1FF3D3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7388" y="3549650"/>
          <a:ext cx="53752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9" name="公式" r:id="rId5" imgW="3504960" imgH="1346040" progId="Equation.3">
                  <p:embed/>
                </p:oleObj>
              </mc:Choice>
              <mc:Fallback>
                <p:oleObj name="公式" r:id="rId5" imgW="3504960" imgH="1346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3549650"/>
                        <a:ext cx="5375275" cy="20780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>
            <a:extLst>
              <a:ext uri="{FF2B5EF4-FFF2-40B4-BE49-F238E27FC236}">
                <a16:creationId xmlns:a16="http://schemas.microsoft.com/office/drawing/2014/main" id="{1F63EEAC-BD08-4245-B298-FB3D2D013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661025"/>
          <a:ext cx="53276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0" name="公式" r:id="rId7" imgW="2514600" imgH="431640" progId="Equation.3">
                  <p:embed/>
                </p:oleObj>
              </mc:Choice>
              <mc:Fallback>
                <p:oleObj name="公式" r:id="rId7" imgW="25146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661025"/>
                        <a:ext cx="5327650" cy="9080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72" name="Picture 16" descr="未命名">
            <a:extLst>
              <a:ext uri="{FF2B5EF4-FFF2-40B4-BE49-F238E27FC236}">
                <a16:creationId xmlns:a16="http://schemas.microsoft.com/office/drawing/2014/main" id="{130E4FF5-3994-4FBF-B795-22163E1C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125538"/>
            <a:ext cx="3578225" cy="50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263" name="AutoShape 7">
            <a:extLst>
              <a:ext uri="{FF2B5EF4-FFF2-40B4-BE49-F238E27FC236}">
                <a16:creationId xmlns:a16="http://schemas.microsoft.com/office/drawing/2014/main" id="{BFA564B7-850D-4EF1-B857-CC6DAE969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34050"/>
            <a:ext cx="1223963" cy="792163"/>
          </a:xfrm>
          <a:prstGeom prst="wedgeRoundRectCallout">
            <a:avLst>
              <a:gd name="adj1" fmla="val 326134"/>
              <a:gd name="adj2" fmla="val -40782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电子的总磁矩</a:t>
            </a:r>
          </a:p>
        </p:txBody>
      </p:sp>
      <p:sp>
        <p:nvSpPr>
          <p:cNvPr id="224264" name="AutoShape 8">
            <a:extLst>
              <a:ext uri="{FF2B5EF4-FFF2-40B4-BE49-F238E27FC236}">
                <a16:creationId xmlns:a16="http://schemas.microsoft.com/office/drawing/2014/main" id="{63BDF8C6-1499-4BE6-B66F-695740131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268413"/>
            <a:ext cx="935038" cy="503237"/>
          </a:xfrm>
          <a:prstGeom prst="wedgeRoundRectCallout">
            <a:avLst>
              <a:gd name="adj1" fmla="val 260185"/>
              <a:gd name="adj2" fmla="val 314352"/>
              <a:gd name="adj3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旋进</a:t>
            </a:r>
          </a:p>
        </p:txBody>
      </p:sp>
      <p:graphicFrame>
        <p:nvGraphicFramePr>
          <p:cNvPr id="224265" name="Object 9">
            <a:extLst>
              <a:ext uri="{FF2B5EF4-FFF2-40B4-BE49-F238E27FC236}">
                <a16:creationId xmlns:a16="http://schemas.microsoft.com/office/drawing/2014/main" id="{55EF2EBF-598F-40FA-BF85-569A631C0AA1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68313" y="2349500"/>
          <a:ext cx="4824412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3" name="公式" r:id="rId4" imgW="2387520" imgH="1473120" progId="Equation.3">
                  <p:embed/>
                </p:oleObj>
              </mc:Choice>
              <mc:Fallback>
                <p:oleObj name="公式" r:id="rId4" imgW="2387520" imgH="1473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49500"/>
                        <a:ext cx="4824412" cy="297656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 animBg="1"/>
      <p:bldP spid="224264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1888</TotalTime>
  <Words>2379</Words>
  <Application>Microsoft Office PowerPoint</Application>
  <PresentationFormat>全屏显示(4:3)</PresentationFormat>
  <Paragraphs>282</Paragraphs>
  <Slides>62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76" baseType="lpstr">
      <vt:lpstr>Arial</vt:lpstr>
      <vt:lpstr>宋体</vt:lpstr>
      <vt:lpstr>Times New Roman</vt:lpstr>
      <vt:lpstr>Tahoma</vt:lpstr>
      <vt:lpstr>Wingdings</vt:lpstr>
      <vt:lpstr>隶书</vt:lpstr>
      <vt:lpstr>楷体_GB2312</vt:lpstr>
      <vt:lpstr>Arial Unicode MS</vt:lpstr>
      <vt:lpstr>Symbol</vt:lpstr>
      <vt:lpstr>Blends</vt:lpstr>
      <vt:lpstr>Microsoft 公式 3.0</vt:lpstr>
      <vt:lpstr>Microsoft Word 97 - 2003 文档</vt:lpstr>
      <vt:lpstr>Microsoft Clip Gallery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wlx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　原子的卢瑟福模型</dc:title>
  <dc:creator>mouse-wlx</dc:creator>
  <cp:lastModifiedBy>张 伯望</cp:lastModifiedBy>
  <cp:revision>333</cp:revision>
  <cp:lastPrinted>1601-01-01T00:00:00Z</cp:lastPrinted>
  <dcterms:created xsi:type="dcterms:W3CDTF">2003-02-14T07:15:14Z</dcterms:created>
  <dcterms:modified xsi:type="dcterms:W3CDTF">2019-08-21T07:44:04Z</dcterms:modified>
</cp:coreProperties>
</file>