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26" r:id="rId4"/>
    <p:sldMasterId id="2147483738" r:id="rId5"/>
    <p:sldMasterId id="2147483750" r:id="rId6"/>
    <p:sldMasterId id="2147483861" r:id="rId7"/>
  </p:sldMasterIdLst>
  <p:notesMasterIdLst>
    <p:notesMasterId r:id="rId41"/>
  </p:notesMasterIdLst>
  <p:handoutMasterIdLst>
    <p:handoutMasterId r:id="rId42"/>
  </p:handoutMasterIdLst>
  <p:sldIdLst>
    <p:sldId id="340" r:id="rId8"/>
    <p:sldId id="448" r:id="rId9"/>
    <p:sldId id="449" r:id="rId10"/>
    <p:sldId id="450" r:id="rId11"/>
    <p:sldId id="452" r:id="rId12"/>
    <p:sldId id="451" r:id="rId13"/>
    <p:sldId id="453"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A18"/>
    <a:srgbClr val="FC6D45"/>
    <a:srgbClr val="FC805D"/>
    <a:srgbClr val="F2F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93" autoAdjust="0"/>
    <p:restoredTop sz="94533" autoAdjust="0"/>
  </p:normalViewPr>
  <p:slideViewPr>
    <p:cSldViewPr snapToGrid="0">
      <p:cViewPr varScale="1">
        <p:scale>
          <a:sx n="84" d="100"/>
          <a:sy n="84" d="100"/>
        </p:scale>
        <p:origin x="438" y="96"/>
      </p:cViewPr>
      <p:guideLst>
        <p:guide orient="horz" pos="2160"/>
        <p:guide pos="2880"/>
      </p:guideLst>
    </p:cSldViewPr>
  </p:slideViewPr>
  <p:outlineViewPr>
    <p:cViewPr>
      <p:scale>
        <a:sx n="33" d="100"/>
        <a:sy n="33" d="100"/>
      </p:scale>
      <p:origin x="0" y="-144"/>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8" d="100"/>
          <a:sy n="68" d="100"/>
        </p:scale>
        <p:origin x="24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B61DB-5F25-4E92-8D2C-BA8E22F752E8}"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zh-CN" altLang="en-US"/>
        </a:p>
      </dgm:t>
    </dgm:pt>
    <dgm:pt modelId="{F07EA839-7C29-48DE-AF6E-FC9BF2571035}">
      <dgm:prSet phldrT="[文本]" custT="1"/>
      <dgm:spPr/>
      <dgm:t>
        <a:bodyPr/>
        <a:lstStyle/>
        <a:p>
          <a:r>
            <a:rPr lang="zh-CN" altLang="en-US" sz="1600" dirty="0"/>
            <a:t>能量量子化</a:t>
          </a:r>
        </a:p>
      </dgm:t>
    </dgm:pt>
    <dgm:pt modelId="{1022D9FF-9AD6-4DBE-B37D-7C85AF2A656C}" type="parTrans" cxnId="{59DAC618-EBFA-4C6B-8390-C1F3DB0358A2}">
      <dgm:prSet/>
      <dgm:spPr/>
      <dgm:t>
        <a:bodyPr/>
        <a:lstStyle/>
        <a:p>
          <a:endParaRPr lang="zh-CN" altLang="en-US" sz="1600"/>
        </a:p>
      </dgm:t>
    </dgm:pt>
    <dgm:pt modelId="{29C90038-DCF2-4693-BEC8-497A3F4348BA}" type="sibTrans" cxnId="{59DAC618-EBFA-4C6B-8390-C1F3DB0358A2}">
      <dgm:prSet/>
      <dgm:spPr/>
      <dgm:t>
        <a:bodyPr/>
        <a:lstStyle/>
        <a:p>
          <a:endParaRPr lang="zh-CN" altLang="en-US" sz="1600"/>
        </a:p>
      </dgm:t>
    </dgm:pt>
    <dgm:pt modelId="{D416913B-AFCC-4D4A-A456-2F077B4EB436}">
      <dgm:prSet phldrT="[文本]" custT="1"/>
      <dgm:spPr/>
      <dgm:t>
        <a:bodyPr/>
        <a:lstStyle/>
        <a:p>
          <a:r>
            <a:rPr lang="zh-CN" altLang="en-US" sz="1600" dirty="0"/>
            <a:t>波动方程</a:t>
          </a:r>
        </a:p>
      </dgm:t>
    </dgm:pt>
    <dgm:pt modelId="{47D2B084-611B-4288-92A4-AC3F30773963}" type="parTrans" cxnId="{3C3E2CDE-6EA5-4150-94FA-556043C8B5BE}">
      <dgm:prSet/>
      <dgm:spPr/>
      <dgm:t>
        <a:bodyPr/>
        <a:lstStyle/>
        <a:p>
          <a:endParaRPr lang="zh-CN" altLang="en-US" sz="1600"/>
        </a:p>
      </dgm:t>
    </dgm:pt>
    <dgm:pt modelId="{AFBD9D7E-D6C9-4955-A0BF-C24CE529EDD2}" type="sibTrans" cxnId="{3C3E2CDE-6EA5-4150-94FA-556043C8B5BE}">
      <dgm:prSet/>
      <dgm:spPr/>
      <dgm:t>
        <a:bodyPr/>
        <a:lstStyle/>
        <a:p>
          <a:endParaRPr lang="zh-CN" altLang="en-US" sz="1600"/>
        </a:p>
      </dgm:t>
    </dgm:pt>
    <dgm:pt modelId="{94D3ECE9-1053-4ECA-9FE6-B577C38AE3F8}">
      <dgm:prSet phldrT="[文本]" custT="1"/>
      <dgm:spPr/>
      <dgm:t>
        <a:bodyPr/>
        <a:lstStyle/>
        <a:p>
          <a:r>
            <a:rPr lang="zh-CN" altLang="en-US" sz="1600" dirty="0"/>
            <a:t>傅立叶分解</a:t>
          </a:r>
          <a:endParaRPr lang="en-US" altLang="zh-CN" sz="1600" dirty="0"/>
        </a:p>
      </dgm:t>
    </dgm:pt>
    <dgm:pt modelId="{CD17CC98-7BBE-4069-9756-B06FD7B6BF49}" type="sibTrans" cxnId="{B5D674F6-01BB-439A-ADA3-560C9E71C0C5}">
      <dgm:prSet/>
      <dgm:spPr/>
      <dgm:t>
        <a:bodyPr/>
        <a:lstStyle/>
        <a:p>
          <a:endParaRPr lang="zh-CN" altLang="en-US" sz="1600"/>
        </a:p>
      </dgm:t>
    </dgm:pt>
    <dgm:pt modelId="{CDF746B0-8E6D-4D22-8181-920FEF5C0380}" type="parTrans" cxnId="{B5D674F6-01BB-439A-ADA3-560C9E71C0C5}">
      <dgm:prSet/>
      <dgm:spPr/>
      <dgm:t>
        <a:bodyPr/>
        <a:lstStyle/>
        <a:p>
          <a:endParaRPr lang="zh-CN" altLang="en-US" sz="1600"/>
        </a:p>
      </dgm:t>
    </dgm:pt>
    <dgm:pt modelId="{F34E373B-A739-4D82-9493-05776F2325BC}">
      <dgm:prSet phldrT="[文本]" custT="1"/>
      <dgm:spPr/>
      <dgm:t>
        <a:bodyPr/>
        <a:lstStyle/>
        <a:p>
          <a:r>
            <a:rPr lang="zh-CN" altLang="en-US" sz="1600" dirty="0"/>
            <a:t>统计诠释</a:t>
          </a:r>
        </a:p>
      </dgm:t>
    </dgm:pt>
    <dgm:pt modelId="{9B9EBFC0-C55D-429F-9E68-0F0F63DAD5A9}" type="parTrans" cxnId="{2DE7ED81-93BA-41F3-833F-55B739E998ED}">
      <dgm:prSet/>
      <dgm:spPr/>
      <dgm:t>
        <a:bodyPr/>
        <a:lstStyle/>
        <a:p>
          <a:endParaRPr lang="zh-CN" altLang="en-US" sz="1600"/>
        </a:p>
      </dgm:t>
    </dgm:pt>
    <dgm:pt modelId="{EE5AEB74-754E-4FD1-8509-682A48BB930B}" type="sibTrans" cxnId="{2DE7ED81-93BA-41F3-833F-55B739E998ED}">
      <dgm:prSet/>
      <dgm:spPr/>
      <dgm:t>
        <a:bodyPr/>
        <a:lstStyle/>
        <a:p>
          <a:endParaRPr lang="zh-CN" altLang="en-US" sz="1600"/>
        </a:p>
      </dgm:t>
    </dgm:pt>
    <dgm:pt modelId="{AB397241-31DA-4A0A-89CF-851961C576BE}">
      <dgm:prSet phldrT="[文本]" custT="1"/>
      <dgm:spPr/>
      <dgm:t>
        <a:bodyPr/>
        <a:lstStyle/>
        <a:p>
          <a:r>
            <a:rPr lang="zh-CN" altLang="en-US" sz="1600" dirty="0"/>
            <a:t>测量，平均值</a:t>
          </a:r>
          <a:endParaRPr lang="en-US" altLang="zh-CN" sz="1600" dirty="0"/>
        </a:p>
        <a:p>
          <a:r>
            <a:rPr lang="zh-CN" altLang="en-US" sz="1600" dirty="0"/>
            <a:t>态叠加原理</a:t>
          </a:r>
        </a:p>
      </dgm:t>
    </dgm:pt>
    <dgm:pt modelId="{01AAE27D-D6C0-49E8-A098-29627BBD1715}" type="parTrans" cxnId="{37B6432F-7347-40A6-914F-398E7A863376}">
      <dgm:prSet/>
      <dgm:spPr/>
      <dgm:t>
        <a:bodyPr/>
        <a:lstStyle/>
        <a:p>
          <a:endParaRPr lang="zh-CN" altLang="en-US" sz="1600"/>
        </a:p>
      </dgm:t>
    </dgm:pt>
    <dgm:pt modelId="{5E5689DC-7456-4069-8DD8-0FAF59C1C914}" type="sibTrans" cxnId="{37B6432F-7347-40A6-914F-398E7A863376}">
      <dgm:prSet/>
      <dgm:spPr/>
      <dgm:t>
        <a:bodyPr/>
        <a:lstStyle/>
        <a:p>
          <a:endParaRPr lang="zh-CN" altLang="en-US" sz="1600"/>
        </a:p>
      </dgm:t>
    </dgm:pt>
    <dgm:pt modelId="{BD254410-2F59-4DE7-9087-5A31435FB32F}">
      <dgm:prSet phldrT="[文本]" custT="1"/>
      <dgm:spPr/>
      <dgm:t>
        <a:bodyPr/>
        <a:lstStyle/>
        <a:p>
          <a:r>
            <a:rPr lang="zh-CN" altLang="en-US" sz="1600" dirty="0"/>
            <a:t>定态，能量本征态，</a:t>
          </a:r>
        </a:p>
        <a:p>
          <a:r>
            <a:rPr lang="zh-CN" altLang="en-US" sz="1600" dirty="0"/>
            <a:t>能量本征值</a:t>
          </a:r>
        </a:p>
      </dgm:t>
    </dgm:pt>
    <dgm:pt modelId="{DBFA8953-ABF6-4C60-AD0C-2FBA99064B1D}" type="parTrans" cxnId="{7C5C2F56-0A48-4837-9EAB-91E2817A9606}">
      <dgm:prSet/>
      <dgm:spPr/>
      <dgm:t>
        <a:bodyPr/>
        <a:lstStyle/>
        <a:p>
          <a:endParaRPr lang="zh-CN" altLang="en-US" sz="1600"/>
        </a:p>
      </dgm:t>
    </dgm:pt>
    <dgm:pt modelId="{B4C31DFF-89D8-4FE1-9934-386BA1846C20}" type="sibTrans" cxnId="{7C5C2F56-0A48-4837-9EAB-91E2817A9606}">
      <dgm:prSet/>
      <dgm:spPr/>
      <dgm:t>
        <a:bodyPr/>
        <a:lstStyle/>
        <a:p>
          <a:endParaRPr lang="zh-CN" altLang="en-US" sz="1600"/>
        </a:p>
      </dgm:t>
    </dgm:pt>
    <dgm:pt modelId="{8D26F2CE-FED2-4D4B-805D-14ACF304C66D}">
      <dgm:prSet phldrT="[文本]" custT="1"/>
      <dgm:spPr/>
      <dgm:t>
        <a:bodyPr/>
        <a:lstStyle/>
        <a:p>
          <a:r>
            <a:rPr lang="zh-CN" altLang="en-US" sz="1600" dirty="0"/>
            <a:t>物质波</a:t>
          </a:r>
          <a:endParaRPr lang="en-US" altLang="zh-CN" sz="1600" dirty="0"/>
        </a:p>
        <a:p>
          <a:r>
            <a:rPr lang="zh-CN" altLang="en-US" sz="1600" dirty="0"/>
            <a:t>驻波条件</a:t>
          </a:r>
        </a:p>
      </dgm:t>
    </dgm:pt>
    <dgm:pt modelId="{8BD99B5E-BDC9-4BB5-B6D1-E3B616A28084}" type="parTrans" cxnId="{4E68109C-70AC-4A71-8CBD-C9D609E52D72}">
      <dgm:prSet/>
      <dgm:spPr/>
      <dgm:t>
        <a:bodyPr/>
        <a:lstStyle/>
        <a:p>
          <a:endParaRPr lang="zh-CN" altLang="en-US" sz="1600"/>
        </a:p>
      </dgm:t>
    </dgm:pt>
    <dgm:pt modelId="{945035BB-BAF3-4E4B-9858-219278D2124D}" type="sibTrans" cxnId="{4E68109C-70AC-4A71-8CBD-C9D609E52D72}">
      <dgm:prSet/>
      <dgm:spPr/>
      <dgm:t>
        <a:bodyPr/>
        <a:lstStyle/>
        <a:p>
          <a:endParaRPr lang="zh-CN" altLang="en-US" sz="1600"/>
        </a:p>
      </dgm:t>
    </dgm:pt>
    <dgm:pt modelId="{8ECF8950-033B-464D-BECB-397434C77E1C}">
      <dgm:prSet phldrT="[文本]" custT="1"/>
      <dgm:spPr/>
      <dgm:t>
        <a:bodyPr/>
        <a:lstStyle/>
        <a:p>
          <a:r>
            <a:rPr lang="zh-CN" altLang="en-US" sz="1600" dirty="0"/>
            <a:t>矩阵力学</a:t>
          </a:r>
          <a:endParaRPr lang="en-US" altLang="zh-CN" sz="1600" dirty="0"/>
        </a:p>
        <a:p>
          <a:r>
            <a:rPr lang="zh-CN" altLang="en-US" sz="1600" dirty="0"/>
            <a:t>对易关系</a:t>
          </a:r>
          <a:endParaRPr lang="en-US" altLang="zh-CN" sz="1600" dirty="0"/>
        </a:p>
      </dgm:t>
    </dgm:pt>
    <dgm:pt modelId="{D04A6A3C-E68F-4EE2-A7F6-1ED528C03F85}" type="parTrans" cxnId="{21B6C11E-AA10-471B-9391-6F828D411A34}">
      <dgm:prSet/>
      <dgm:spPr/>
      <dgm:t>
        <a:bodyPr/>
        <a:lstStyle/>
        <a:p>
          <a:endParaRPr lang="zh-CN" altLang="en-US" sz="1600"/>
        </a:p>
      </dgm:t>
    </dgm:pt>
    <dgm:pt modelId="{D0126EDB-91FB-4D60-8727-4C59ADA6FDB4}" type="sibTrans" cxnId="{21B6C11E-AA10-471B-9391-6F828D411A34}">
      <dgm:prSet/>
      <dgm:spPr/>
      <dgm:t>
        <a:bodyPr/>
        <a:lstStyle/>
        <a:p>
          <a:endParaRPr lang="zh-CN" altLang="en-US" sz="1600"/>
        </a:p>
      </dgm:t>
    </dgm:pt>
    <dgm:pt modelId="{493AF3AE-2558-4D0B-9C93-A6E8D0BE746F}">
      <dgm:prSet phldrT="[文本]" custT="1"/>
      <dgm:spPr/>
      <dgm:t>
        <a:bodyPr/>
        <a:lstStyle/>
        <a:p>
          <a:r>
            <a:rPr lang="zh-CN" altLang="en-US" sz="1600" dirty="0"/>
            <a:t>不确定性关系</a:t>
          </a:r>
          <a:endParaRPr lang="en-US" altLang="zh-CN" sz="1600" dirty="0"/>
        </a:p>
      </dgm:t>
    </dgm:pt>
    <dgm:pt modelId="{9ADF29FA-C737-4403-AE60-1D5D88A1A2F8}" type="parTrans" cxnId="{1F701CAD-F1A4-4375-B0EE-1898D971A59E}">
      <dgm:prSet/>
      <dgm:spPr/>
      <dgm:t>
        <a:bodyPr/>
        <a:lstStyle/>
        <a:p>
          <a:endParaRPr lang="zh-CN" altLang="en-US" sz="1600"/>
        </a:p>
      </dgm:t>
    </dgm:pt>
    <dgm:pt modelId="{4F24716B-F372-48F6-9E4A-181BFE973A1E}" type="sibTrans" cxnId="{1F701CAD-F1A4-4375-B0EE-1898D971A59E}">
      <dgm:prSet/>
      <dgm:spPr/>
      <dgm:t>
        <a:bodyPr/>
        <a:lstStyle/>
        <a:p>
          <a:endParaRPr lang="zh-CN" altLang="en-US" sz="1600"/>
        </a:p>
      </dgm:t>
    </dgm:pt>
    <dgm:pt modelId="{9CAA7021-ADD4-40C9-90ED-68BFCC7FF587}">
      <dgm:prSet phldrT="[文本]" custT="1"/>
      <dgm:spPr/>
      <dgm:t>
        <a:bodyPr/>
        <a:lstStyle/>
        <a:p>
          <a:r>
            <a:rPr lang="zh-CN" altLang="en-US" sz="1600" dirty="0"/>
            <a:t>算符，对易关系</a:t>
          </a:r>
          <a:endParaRPr lang="en-US" altLang="zh-CN" sz="1600" dirty="0"/>
        </a:p>
      </dgm:t>
    </dgm:pt>
    <dgm:pt modelId="{4A02485C-792E-43D6-AD2B-D4508D1632C5}" type="parTrans" cxnId="{FD1764D3-817E-4607-8158-F426BA8751F7}">
      <dgm:prSet/>
      <dgm:spPr/>
      <dgm:t>
        <a:bodyPr/>
        <a:lstStyle/>
        <a:p>
          <a:endParaRPr lang="zh-CN" altLang="en-US" sz="1600"/>
        </a:p>
      </dgm:t>
    </dgm:pt>
    <dgm:pt modelId="{2E8ED8D1-8127-4AB1-A1BF-C38ECD3B3E68}" type="sibTrans" cxnId="{FD1764D3-817E-4607-8158-F426BA8751F7}">
      <dgm:prSet/>
      <dgm:spPr/>
      <dgm:t>
        <a:bodyPr/>
        <a:lstStyle/>
        <a:p>
          <a:endParaRPr lang="zh-CN" altLang="en-US" sz="1600"/>
        </a:p>
      </dgm:t>
    </dgm:pt>
    <dgm:pt modelId="{993B2830-EBC1-4D0C-A178-F0A1B04C2687}">
      <dgm:prSet phldrT="[文本]" custT="1"/>
      <dgm:spPr/>
      <dgm:t>
        <a:bodyPr/>
        <a:lstStyle/>
        <a:p>
          <a:r>
            <a:rPr lang="zh-CN" altLang="en-US" sz="1600" dirty="0"/>
            <a:t>厄米算符</a:t>
          </a:r>
          <a:r>
            <a:rPr lang="en-US" altLang="zh-CN" sz="1600" dirty="0"/>
            <a:t>——</a:t>
          </a:r>
          <a:r>
            <a:rPr lang="zh-CN" altLang="en-US" sz="1600" dirty="0"/>
            <a:t>可观测量</a:t>
          </a:r>
          <a:endParaRPr lang="en-US" altLang="zh-CN" sz="1600" dirty="0"/>
        </a:p>
      </dgm:t>
    </dgm:pt>
    <dgm:pt modelId="{40CFF9C8-E4F0-4A72-99E8-05FA2E3FFB38}" type="parTrans" cxnId="{BBCCE497-4424-4B77-B2E0-C2EB66FDB865}">
      <dgm:prSet/>
      <dgm:spPr/>
      <dgm:t>
        <a:bodyPr/>
        <a:lstStyle/>
        <a:p>
          <a:endParaRPr lang="zh-CN" altLang="en-US" sz="1600"/>
        </a:p>
      </dgm:t>
    </dgm:pt>
    <dgm:pt modelId="{FB6BB6D5-1C07-4857-9878-6528499AC948}" type="sibTrans" cxnId="{BBCCE497-4424-4B77-B2E0-C2EB66FDB865}">
      <dgm:prSet/>
      <dgm:spPr/>
      <dgm:t>
        <a:bodyPr/>
        <a:lstStyle/>
        <a:p>
          <a:endParaRPr lang="zh-CN" altLang="en-US" sz="1600"/>
        </a:p>
      </dgm:t>
    </dgm:pt>
    <dgm:pt modelId="{A4630596-C781-487C-B9FA-AA94B9941B38}">
      <dgm:prSet phldrT="[文本]" custT="1"/>
      <dgm:spPr/>
      <dgm:t>
        <a:bodyPr/>
        <a:lstStyle/>
        <a:p>
          <a:r>
            <a:rPr lang="zh-CN" altLang="en-US" sz="1600" dirty="0"/>
            <a:t>力学量随时间变化</a:t>
          </a:r>
          <a:endParaRPr lang="en-US" altLang="zh-CN" sz="1600" dirty="0"/>
        </a:p>
      </dgm:t>
    </dgm:pt>
    <dgm:pt modelId="{E7310B7B-8B23-42E1-B732-CC0EEB148635}" type="parTrans" cxnId="{44DC68D4-F397-4060-A8D2-151E717A8CAB}">
      <dgm:prSet/>
      <dgm:spPr/>
      <dgm:t>
        <a:bodyPr/>
        <a:lstStyle/>
        <a:p>
          <a:endParaRPr lang="zh-CN" altLang="en-US"/>
        </a:p>
      </dgm:t>
    </dgm:pt>
    <dgm:pt modelId="{10ABF349-CCB7-46DF-B517-FDFD6B7331C0}" type="sibTrans" cxnId="{44DC68D4-F397-4060-A8D2-151E717A8CAB}">
      <dgm:prSet/>
      <dgm:spPr/>
      <dgm:t>
        <a:bodyPr/>
        <a:lstStyle/>
        <a:p>
          <a:endParaRPr lang="zh-CN" altLang="en-US"/>
        </a:p>
      </dgm:t>
    </dgm:pt>
    <dgm:pt modelId="{144C30C1-05E2-45AE-85FA-9E1DE97FFBDB}">
      <dgm:prSet phldrT="[文本]" custT="1"/>
      <dgm:spPr/>
      <dgm:t>
        <a:bodyPr/>
        <a:lstStyle/>
        <a:p>
          <a:r>
            <a:rPr lang="zh-CN" altLang="en-US" sz="1600" dirty="0"/>
            <a:t>量子态的含时演化</a:t>
          </a:r>
        </a:p>
      </dgm:t>
    </dgm:pt>
    <dgm:pt modelId="{8B2AC4FD-D8FB-4C98-AEF0-20D57875C7D1}" type="parTrans" cxnId="{F4576FCE-3205-4168-848B-E8A9F2AA2C9F}">
      <dgm:prSet/>
      <dgm:spPr/>
      <dgm:t>
        <a:bodyPr/>
        <a:lstStyle/>
        <a:p>
          <a:endParaRPr lang="zh-CN" altLang="en-US"/>
        </a:p>
      </dgm:t>
    </dgm:pt>
    <dgm:pt modelId="{750F8698-D3B9-4C85-9A8F-02110EF416BC}" type="sibTrans" cxnId="{F4576FCE-3205-4168-848B-E8A9F2AA2C9F}">
      <dgm:prSet/>
      <dgm:spPr/>
      <dgm:t>
        <a:bodyPr/>
        <a:lstStyle/>
        <a:p>
          <a:endParaRPr lang="zh-CN" altLang="en-US"/>
        </a:p>
      </dgm:t>
    </dgm:pt>
    <dgm:pt modelId="{0521D7AE-4EE2-4AB2-99A0-B74BC8E211D3}" type="pres">
      <dgm:prSet presAssocID="{E3DB61DB-5F25-4E92-8D2C-BA8E22F752E8}" presName="Name0" presStyleCnt="0">
        <dgm:presLayoutVars>
          <dgm:chPref val="1"/>
          <dgm:dir/>
          <dgm:animOne val="branch"/>
          <dgm:animLvl val="lvl"/>
          <dgm:resizeHandles/>
        </dgm:presLayoutVars>
      </dgm:prSet>
      <dgm:spPr/>
    </dgm:pt>
    <dgm:pt modelId="{D50693F8-B604-49C1-9D77-2D9AF70AE370}" type="pres">
      <dgm:prSet presAssocID="{F07EA839-7C29-48DE-AF6E-FC9BF2571035}" presName="vertOne" presStyleCnt="0"/>
      <dgm:spPr/>
    </dgm:pt>
    <dgm:pt modelId="{AD425D4C-BB0A-49EE-84F0-190DB7CD7C29}" type="pres">
      <dgm:prSet presAssocID="{F07EA839-7C29-48DE-AF6E-FC9BF2571035}" presName="txOne" presStyleLbl="node0" presStyleIdx="0" presStyleCnt="1">
        <dgm:presLayoutVars>
          <dgm:chPref val="3"/>
        </dgm:presLayoutVars>
      </dgm:prSet>
      <dgm:spPr/>
    </dgm:pt>
    <dgm:pt modelId="{B4DDBBC8-ADBE-4185-A27D-22817A69E0DA}" type="pres">
      <dgm:prSet presAssocID="{F07EA839-7C29-48DE-AF6E-FC9BF2571035}" presName="parTransOne" presStyleCnt="0"/>
      <dgm:spPr/>
    </dgm:pt>
    <dgm:pt modelId="{51AF3C65-51FC-41B2-AACD-F38CC4BDFA4E}" type="pres">
      <dgm:prSet presAssocID="{F07EA839-7C29-48DE-AF6E-FC9BF2571035}" presName="horzOne" presStyleCnt="0"/>
      <dgm:spPr/>
    </dgm:pt>
    <dgm:pt modelId="{2B8635B3-31A1-4FEF-86D5-174BE3A12CA5}" type="pres">
      <dgm:prSet presAssocID="{94D3ECE9-1053-4ECA-9FE6-B577C38AE3F8}" presName="vertTwo" presStyleCnt="0"/>
      <dgm:spPr/>
    </dgm:pt>
    <dgm:pt modelId="{670E0EA5-1031-4658-AE46-ABCF0FD0EA07}" type="pres">
      <dgm:prSet presAssocID="{94D3ECE9-1053-4ECA-9FE6-B577C38AE3F8}" presName="txTwo" presStyleLbl="node2" presStyleIdx="0" presStyleCnt="2">
        <dgm:presLayoutVars>
          <dgm:chPref val="3"/>
        </dgm:presLayoutVars>
      </dgm:prSet>
      <dgm:spPr/>
    </dgm:pt>
    <dgm:pt modelId="{2C71D080-5120-401A-8EBC-360C75CC9156}" type="pres">
      <dgm:prSet presAssocID="{94D3ECE9-1053-4ECA-9FE6-B577C38AE3F8}" presName="parTransTwo" presStyleCnt="0"/>
      <dgm:spPr/>
    </dgm:pt>
    <dgm:pt modelId="{7A325B28-B933-496D-AC02-52F150FBCB54}" type="pres">
      <dgm:prSet presAssocID="{94D3ECE9-1053-4ECA-9FE6-B577C38AE3F8}" presName="horzTwo" presStyleCnt="0"/>
      <dgm:spPr/>
    </dgm:pt>
    <dgm:pt modelId="{5E6BACD0-7485-4F89-8342-CA87CAC6958C}" type="pres">
      <dgm:prSet presAssocID="{8ECF8950-033B-464D-BECB-397434C77E1C}" presName="vertThree" presStyleCnt="0"/>
      <dgm:spPr/>
    </dgm:pt>
    <dgm:pt modelId="{EEC6E101-F1A6-44E5-ACF4-FE2D7BC13BA8}" type="pres">
      <dgm:prSet presAssocID="{8ECF8950-033B-464D-BECB-397434C77E1C}" presName="txThree" presStyleLbl="node3" presStyleIdx="0" presStyleCnt="2">
        <dgm:presLayoutVars>
          <dgm:chPref val="3"/>
        </dgm:presLayoutVars>
      </dgm:prSet>
      <dgm:spPr/>
    </dgm:pt>
    <dgm:pt modelId="{D4E113BE-B3D5-4855-9A02-180053B9871B}" type="pres">
      <dgm:prSet presAssocID="{8ECF8950-033B-464D-BECB-397434C77E1C}" presName="parTransThree" presStyleCnt="0"/>
      <dgm:spPr/>
    </dgm:pt>
    <dgm:pt modelId="{D1F2E52F-E467-4917-8EFB-D81DB3755AD7}" type="pres">
      <dgm:prSet presAssocID="{8ECF8950-033B-464D-BECB-397434C77E1C}" presName="horzThree" presStyleCnt="0"/>
      <dgm:spPr/>
    </dgm:pt>
    <dgm:pt modelId="{FBA6C78C-89C2-40FC-82A0-35B76314D3B6}" type="pres">
      <dgm:prSet presAssocID="{493AF3AE-2558-4D0B-9C93-A6E8D0BE746F}" presName="vertFour" presStyleCnt="0">
        <dgm:presLayoutVars>
          <dgm:chPref val="3"/>
        </dgm:presLayoutVars>
      </dgm:prSet>
      <dgm:spPr/>
    </dgm:pt>
    <dgm:pt modelId="{B3F4D5D3-AE1D-414B-B730-8FEA4B905EB4}" type="pres">
      <dgm:prSet presAssocID="{493AF3AE-2558-4D0B-9C93-A6E8D0BE746F}" presName="txFour" presStyleLbl="node4" presStyleIdx="0" presStyleCnt="8">
        <dgm:presLayoutVars>
          <dgm:chPref val="3"/>
        </dgm:presLayoutVars>
      </dgm:prSet>
      <dgm:spPr/>
    </dgm:pt>
    <dgm:pt modelId="{C4EB0C22-0030-49E0-BF80-42A87D23DCE4}" type="pres">
      <dgm:prSet presAssocID="{493AF3AE-2558-4D0B-9C93-A6E8D0BE746F}" presName="parTransFour" presStyleCnt="0"/>
      <dgm:spPr/>
    </dgm:pt>
    <dgm:pt modelId="{5A569ECC-20B7-42DA-919E-0C489B21DBD5}" type="pres">
      <dgm:prSet presAssocID="{493AF3AE-2558-4D0B-9C93-A6E8D0BE746F}" presName="horzFour" presStyleCnt="0"/>
      <dgm:spPr/>
    </dgm:pt>
    <dgm:pt modelId="{4E677DDF-1795-42E8-A180-5977917E5163}" type="pres">
      <dgm:prSet presAssocID="{9CAA7021-ADD4-40C9-90ED-68BFCC7FF587}" presName="vertFour" presStyleCnt="0">
        <dgm:presLayoutVars>
          <dgm:chPref val="3"/>
        </dgm:presLayoutVars>
      </dgm:prSet>
      <dgm:spPr/>
    </dgm:pt>
    <dgm:pt modelId="{339D7AF5-87B5-409B-9C01-D0444D51A0EC}" type="pres">
      <dgm:prSet presAssocID="{9CAA7021-ADD4-40C9-90ED-68BFCC7FF587}" presName="txFour" presStyleLbl="node4" presStyleIdx="1" presStyleCnt="8">
        <dgm:presLayoutVars>
          <dgm:chPref val="3"/>
        </dgm:presLayoutVars>
      </dgm:prSet>
      <dgm:spPr/>
    </dgm:pt>
    <dgm:pt modelId="{DFCB2AFB-F84C-4F40-BCC0-A78E8607CB6C}" type="pres">
      <dgm:prSet presAssocID="{9CAA7021-ADD4-40C9-90ED-68BFCC7FF587}" presName="parTransFour" presStyleCnt="0"/>
      <dgm:spPr/>
    </dgm:pt>
    <dgm:pt modelId="{D6969FB2-F447-4B14-87DB-2FEFDD1718E8}" type="pres">
      <dgm:prSet presAssocID="{9CAA7021-ADD4-40C9-90ED-68BFCC7FF587}" presName="horzFour" presStyleCnt="0"/>
      <dgm:spPr/>
    </dgm:pt>
    <dgm:pt modelId="{E555388C-34CD-4C90-ACF7-5D2FD6558838}" type="pres">
      <dgm:prSet presAssocID="{993B2830-EBC1-4D0C-A178-F0A1B04C2687}" presName="vertFour" presStyleCnt="0">
        <dgm:presLayoutVars>
          <dgm:chPref val="3"/>
        </dgm:presLayoutVars>
      </dgm:prSet>
      <dgm:spPr/>
    </dgm:pt>
    <dgm:pt modelId="{49F77841-ED48-4977-9443-AC054B8DAA88}" type="pres">
      <dgm:prSet presAssocID="{993B2830-EBC1-4D0C-A178-F0A1B04C2687}" presName="txFour" presStyleLbl="node4" presStyleIdx="2" presStyleCnt="8">
        <dgm:presLayoutVars>
          <dgm:chPref val="3"/>
        </dgm:presLayoutVars>
      </dgm:prSet>
      <dgm:spPr/>
    </dgm:pt>
    <dgm:pt modelId="{CB554370-C650-4B57-B24B-402889C550CC}" type="pres">
      <dgm:prSet presAssocID="{993B2830-EBC1-4D0C-A178-F0A1B04C2687}" presName="parTransFour" presStyleCnt="0"/>
      <dgm:spPr/>
    </dgm:pt>
    <dgm:pt modelId="{10732001-A6DD-4FFC-B019-43A18CD10CD3}" type="pres">
      <dgm:prSet presAssocID="{993B2830-EBC1-4D0C-A178-F0A1B04C2687}" presName="horzFour" presStyleCnt="0"/>
      <dgm:spPr/>
    </dgm:pt>
    <dgm:pt modelId="{E927975E-0D69-4128-8807-043BFA56166A}" type="pres">
      <dgm:prSet presAssocID="{A4630596-C781-487C-B9FA-AA94B9941B38}" presName="vertFour" presStyleCnt="0">
        <dgm:presLayoutVars>
          <dgm:chPref val="3"/>
        </dgm:presLayoutVars>
      </dgm:prSet>
      <dgm:spPr/>
    </dgm:pt>
    <dgm:pt modelId="{3D26DFB2-E21A-4A8D-AD95-9BDDCF80BD43}" type="pres">
      <dgm:prSet presAssocID="{A4630596-C781-487C-B9FA-AA94B9941B38}" presName="txFour" presStyleLbl="node4" presStyleIdx="3" presStyleCnt="8">
        <dgm:presLayoutVars>
          <dgm:chPref val="3"/>
        </dgm:presLayoutVars>
      </dgm:prSet>
      <dgm:spPr/>
    </dgm:pt>
    <dgm:pt modelId="{C92B6DF2-4231-4768-83E7-FB6A2ED3FCB4}" type="pres">
      <dgm:prSet presAssocID="{A4630596-C781-487C-B9FA-AA94B9941B38}" presName="horzFour" presStyleCnt="0"/>
      <dgm:spPr/>
    </dgm:pt>
    <dgm:pt modelId="{1ADBC6E6-8B2C-42FB-BAEA-A356E7A5D775}" type="pres">
      <dgm:prSet presAssocID="{CD17CC98-7BBE-4069-9756-B06FD7B6BF49}" presName="sibSpaceTwo" presStyleCnt="0"/>
      <dgm:spPr/>
    </dgm:pt>
    <dgm:pt modelId="{2A772281-658E-4871-87D1-245290D36690}" type="pres">
      <dgm:prSet presAssocID="{8D26F2CE-FED2-4D4B-805D-14ACF304C66D}" presName="vertTwo" presStyleCnt="0"/>
      <dgm:spPr/>
    </dgm:pt>
    <dgm:pt modelId="{3F32277C-FFB1-441F-9A5D-06AC78081148}" type="pres">
      <dgm:prSet presAssocID="{8D26F2CE-FED2-4D4B-805D-14ACF304C66D}" presName="txTwo" presStyleLbl="node2" presStyleIdx="1" presStyleCnt="2">
        <dgm:presLayoutVars>
          <dgm:chPref val="3"/>
        </dgm:presLayoutVars>
      </dgm:prSet>
      <dgm:spPr/>
    </dgm:pt>
    <dgm:pt modelId="{5499B3A7-2DF2-4364-8B30-D6A0EEBCE3BE}" type="pres">
      <dgm:prSet presAssocID="{8D26F2CE-FED2-4D4B-805D-14ACF304C66D}" presName="parTransTwo" presStyleCnt="0"/>
      <dgm:spPr/>
    </dgm:pt>
    <dgm:pt modelId="{67F88A02-47BA-4F98-89B6-F42A6483D688}" type="pres">
      <dgm:prSet presAssocID="{8D26F2CE-FED2-4D4B-805D-14ACF304C66D}" presName="horzTwo" presStyleCnt="0"/>
      <dgm:spPr/>
    </dgm:pt>
    <dgm:pt modelId="{5C9EC8AD-A82A-42D2-BFDE-77F9D9F1E741}" type="pres">
      <dgm:prSet presAssocID="{D416913B-AFCC-4D4A-A456-2F077B4EB436}" presName="vertThree" presStyleCnt="0"/>
      <dgm:spPr/>
    </dgm:pt>
    <dgm:pt modelId="{27641614-D92B-4239-A5EB-2C9C6CE69EF9}" type="pres">
      <dgm:prSet presAssocID="{D416913B-AFCC-4D4A-A456-2F077B4EB436}" presName="txThree" presStyleLbl="node3" presStyleIdx="1" presStyleCnt="2">
        <dgm:presLayoutVars>
          <dgm:chPref val="3"/>
        </dgm:presLayoutVars>
      </dgm:prSet>
      <dgm:spPr/>
    </dgm:pt>
    <dgm:pt modelId="{94DEC9CB-4F94-44CF-B310-13680A64A1E3}" type="pres">
      <dgm:prSet presAssocID="{D416913B-AFCC-4D4A-A456-2F077B4EB436}" presName="parTransThree" presStyleCnt="0"/>
      <dgm:spPr/>
    </dgm:pt>
    <dgm:pt modelId="{739E0E06-81C1-43E3-8AC3-EFD5EF157B03}" type="pres">
      <dgm:prSet presAssocID="{D416913B-AFCC-4D4A-A456-2F077B4EB436}" presName="horzThree" presStyleCnt="0"/>
      <dgm:spPr/>
    </dgm:pt>
    <dgm:pt modelId="{659E9ED3-D899-4A2B-BCCE-FEC811A9D7A2}" type="pres">
      <dgm:prSet presAssocID="{F34E373B-A739-4D82-9493-05776F2325BC}" presName="vertFour" presStyleCnt="0">
        <dgm:presLayoutVars>
          <dgm:chPref val="3"/>
        </dgm:presLayoutVars>
      </dgm:prSet>
      <dgm:spPr/>
    </dgm:pt>
    <dgm:pt modelId="{33378F92-B6EF-4713-8A68-91AC8FD0014F}" type="pres">
      <dgm:prSet presAssocID="{F34E373B-A739-4D82-9493-05776F2325BC}" presName="txFour" presStyleLbl="node4" presStyleIdx="4" presStyleCnt="8">
        <dgm:presLayoutVars>
          <dgm:chPref val="3"/>
        </dgm:presLayoutVars>
      </dgm:prSet>
      <dgm:spPr/>
    </dgm:pt>
    <dgm:pt modelId="{4C1E453A-D81A-4ED7-8C18-5B5DC30E7539}" type="pres">
      <dgm:prSet presAssocID="{F34E373B-A739-4D82-9493-05776F2325BC}" presName="parTransFour" presStyleCnt="0"/>
      <dgm:spPr/>
    </dgm:pt>
    <dgm:pt modelId="{B6EA85AA-6159-4A6D-A77F-72F66BFFB959}" type="pres">
      <dgm:prSet presAssocID="{F34E373B-A739-4D82-9493-05776F2325BC}" presName="horzFour" presStyleCnt="0"/>
      <dgm:spPr/>
    </dgm:pt>
    <dgm:pt modelId="{1881C120-15B9-476C-BCA8-4B8292FE8A1B}" type="pres">
      <dgm:prSet presAssocID="{AB397241-31DA-4A0A-89CF-851961C576BE}" presName="vertFour" presStyleCnt="0">
        <dgm:presLayoutVars>
          <dgm:chPref val="3"/>
        </dgm:presLayoutVars>
      </dgm:prSet>
      <dgm:spPr/>
    </dgm:pt>
    <dgm:pt modelId="{F2626262-0828-4859-924D-08146361AD04}" type="pres">
      <dgm:prSet presAssocID="{AB397241-31DA-4A0A-89CF-851961C576BE}" presName="txFour" presStyleLbl="node4" presStyleIdx="5" presStyleCnt="8">
        <dgm:presLayoutVars>
          <dgm:chPref val="3"/>
        </dgm:presLayoutVars>
      </dgm:prSet>
      <dgm:spPr/>
    </dgm:pt>
    <dgm:pt modelId="{D1A3C1B4-F5D8-4EEF-B667-664870669B36}" type="pres">
      <dgm:prSet presAssocID="{AB397241-31DA-4A0A-89CF-851961C576BE}" presName="parTransFour" presStyleCnt="0"/>
      <dgm:spPr/>
    </dgm:pt>
    <dgm:pt modelId="{9333B5B0-F4BC-4E8E-8E52-B1D5493C5DAD}" type="pres">
      <dgm:prSet presAssocID="{AB397241-31DA-4A0A-89CF-851961C576BE}" presName="horzFour" presStyleCnt="0"/>
      <dgm:spPr/>
    </dgm:pt>
    <dgm:pt modelId="{FCDEA2E0-9769-4CDA-B6EC-090562174053}" type="pres">
      <dgm:prSet presAssocID="{BD254410-2F59-4DE7-9087-5A31435FB32F}" presName="vertFour" presStyleCnt="0">
        <dgm:presLayoutVars>
          <dgm:chPref val="3"/>
        </dgm:presLayoutVars>
      </dgm:prSet>
      <dgm:spPr/>
    </dgm:pt>
    <dgm:pt modelId="{5A308CA7-DB3B-4C58-84D9-BE0CBA0EF06E}" type="pres">
      <dgm:prSet presAssocID="{BD254410-2F59-4DE7-9087-5A31435FB32F}" presName="txFour" presStyleLbl="node4" presStyleIdx="6" presStyleCnt="8">
        <dgm:presLayoutVars>
          <dgm:chPref val="3"/>
        </dgm:presLayoutVars>
      </dgm:prSet>
      <dgm:spPr/>
    </dgm:pt>
    <dgm:pt modelId="{3B7D7F99-5DB7-49EB-BDA7-B236D83128AE}" type="pres">
      <dgm:prSet presAssocID="{BD254410-2F59-4DE7-9087-5A31435FB32F}" presName="parTransFour" presStyleCnt="0"/>
      <dgm:spPr/>
    </dgm:pt>
    <dgm:pt modelId="{D1CA97EF-67DB-425C-98F4-D897ED18C1C6}" type="pres">
      <dgm:prSet presAssocID="{BD254410-2F59-4DE7-9087-5A31435FB32F}" presName="horzFour" presStyleCnt="0"/>
      <dgm:spPr/>
    </dgm:pt>
    <dgm:pt modelId="{D436421D-2B68-414F-92DC-FED43CBC7CA7}" type="pres">
      <dgm:prSet presAssocID="{144C30C1-05E2-45AE-85FA-9E1DE97FFBDB}" presName="vertFour" presStyleCnt="0">
        <dgm:presLayoutVars>
          <dgm:chPref val="3"/>
        </dgm:presLayoutVars>
      </dgm:prSet>
      <dgm:spPr/>
    </dgm:pt>
    <dgm:pt modelId="{071209B3-8935-41D5-96FF-6CC6410383B3}" type="pres">
      <dgm:prSet presAssocID="{144C30C1-05E2-45AE-85FA-9E1DE97FFBDB}" presName="txFour" presStyleLbl="node4" presStyleIdx="7" presStyleCnt="8">
        <dgm:presLayoutVars>
          <dgm:chPref val="3"/>
        </dgm:presLayoutVars>
      </dgm:prSet>
      <dgm:spPr/>
    </dgm:pt>
    <dgm:pt modelId="{84D09F50-44A9-48C5-8938-0EBD12287DF6}" type="pres">
      <dgm:prSet presAssocID="{144C30C1-05E2-45AE-85FA-9E1DE97FFBDB}" presName="horzFour" presStyleCnt="0"/>
      <dgm:spPr/>
    </dgm:pt>
  </dgm:ptLst>
  <dgm:cxnLst>
    <dgm:cxn modelId="{17E3510E-AD8D-4232-8D18-06091195FCE6}" type="presOf" srcId="{E3DB61DB-5F25-4E92-8D2C-BA8E22F752E8}" destId="{0521D7AE-4EE2-4AB2-99A0-B74BC8E211D3}" srcOrd="0" destOrd="0" presId="urn:microsoft.com/office/officeart/2005/8/layout/hierarchy4"/>
    <dgm:cxn modelId="{5A9A9E10-46AB-4B85-8536-C7D2BBD0B061}" type="presOf" srcId="{8D26F2CE-FED2-4D4B-805D-14ACF304C66D}" destId="{3F32277C-FFB1-441F-9A5D-06AC78081148}" srcOrd="0" destOrd="0" presId="urn:microsoft.com/office/officeart/2005/8/layout/hierarchy4"/>
    <dgm:cxn modelId="{59DAC618-EBFA-4C6B-8390-C1F3DB0358A2}" srcId="{E3DB61DB-5F25-4E92-8D2C-BA8E22F752E8}" destId="{F07EA839-7C29-48DE-AF6E-FC9BF2571035}" srcOrd="0" destOrd="0" parTransId="{1022D9FF-9AD6-4DBE-B37D-7C85AF2A656C}" sibTransId="{29C90038-DCF2-4693-BEC8-497A3F4348BA}"/>
    <dgm:cxn modelId="{21B6C11E-AA10-471B-9391-6F828D411A34}" srcId="{94D3ECE9-1053-4ECA-9FE6-B577C38AE3F8}" destId="{8ECF8950-033B-464D-BECB-397434C77E1C}" srcOrd="0" destOrd="0" parTransId="{D04A6A3C-E68F-4EE2-A7F6-1ED528C03F85}" sibTransId="{D0126EDB-91FB-4D60-8727-4C59ADA6FDB4}"/>
    <dgm:cxn modelId="{33B71627-E2AD-4083-B3AB-FAB67236E414}" type="presOf" srcId="{A4630596-C781-487C-B9FA-AA94B9941B38}" destId="{3D26DFB2-E21A-4A8D-AD95-9BDDCF80BD43}" srcOrd="0" destOrd="0" presId="urn:microsoft.com/office/officeart/2005/8/layout/hierarchy4"/>
    <dgm:cxn modelId="{DB35D72E-B521-4EDE-8A4D-AC952F98A7DB}" type="presOf" srcId="{AB397241-31DA-4A0A-89CF-851961C576BE}" destId="{F2626262-0828-4859-924D-08146361AD04}" srcOrd="0" destOrd="0" presId="urn:microsoft.com/office/officeart/2005/8/layout/hierarchy4"/>
    <dgm:cxn modelId="{37B6432F-7347-40A6-914F-398E7A863376}" srcId="{F34E373B-A739-4D82-9493-05776F2325BC}" destId="{AB397241-31DA-4A0A-89CF-851961C576BE}" srcOrd="0" destOrd="0" parTransId="{01AAE27D-D6C0-49E8-A098-29627BBD1715}" sibTransId="{5E5689DC-7456-4069-8DD8-0FAF59C1C914}"/>
    <dgm:cxn modelId="{77270960-F63A-4249-A249-F6CE1E720CAA}" type="presOf" srcId="{D416913B-AFCC-4D4A-A456-2F077B4EB436}" destId="{27641614-D92B-4239-A5EB-2C9C6CE69EF9}" srcOrd="0" destOrd="0" presId="urn:microsoft.com/office/officeart/2005/8/layout/hierarchy4"/>
    <dgm:cxn modelId="{7E54B94C-CD04-47C3-815B-B8CCE72E1E3A}" type="presOf" srcId="{8ECF8950-033B-464D-BECB-397434C77E1C}" destId="{EEC6E101-F1A6-44E5-ACF4-FE2D7BC13BA8}" srcOrd="0" destOrd="0" presId="urn:microsoft.com/office/officeart/2005/8/layout/hierarchy4"/>
    <dgm:cxn modelId="{7C5C2F56-0A48-4837-9EAB-91E2817A9606}" srcId="{AB397241-31DA-4A0A-89CF-851961C576BE}" destId="{BD254410-2F59-4DE7-9087-5A31435FB32F}" srcOrd="0" destOrd="0" parTransId="{DBFA8953-ABF6-4C60-AD0C-2FBA99064B1D}" sibTransId="{B4C31DFF-89D8-4FE1-9934-386BA1846C20}"/>
    <dgm:cxn modelId="{05C4747A-6CA1-4E51-B1E1-CB349F0A052D}" type="presOf" srcId="{993B2830-EBC1-4D0C-A178-F0A1B04C2687}" destId="{49F77841-ED48-4977-9443-AC054B8DAA88}" srcOrd="0" destOrd="0" presId="urn:microsoft.com/office/officeart/2005/8/layout/hierarchy4"/>
    <dgm:cxn modelId="{7D2FAF7F-7E5C-4C14-AF71-26E73CEE018C}" type="presOf" srcId="{BD254410-2F59-4DE7-9087-5A31435FB32F}" destId="{5A308CA7-DB3B-4C58-84D9-BE0CBA0EF06E}" srcOrd="0" destOrd="0" presId="urn:microsoft.com/office/officeart/2005/8/layout/hierarchy4"/>
    <dgm:cxn modelId="{2DE7ED81-93BA-41F3-833F-55B739E998ED}" srcId="{D416913B-AFCC-4D4A-A456-2F077B4EB436}" destId="{F34E373B-A739-4D82-9493-05776F2325BC}" srcOrd="0" destOrd="0" parTransId="{9B9EBFC0-C55D-429F-9E68-0F0F63DAD5A9}" sibTransId="{EE5AEB74-754E-4FD1-8509-682A48BB930B}"/>
    <dgm:cxn modelId="{BBCCE497-4424-4B77-B2E0-C2EB66FDB865}" srcId="{9CAA7021-ADD4-40C9-90ED-68BFCC7FF587}" destId="{993B2830-EBC1-4D0C-A178-F0A1B04C2687}" srcOrd="0" destOrd="0" parTransId="{40CFF9C8-E4F0-4A72-99E8-05FA2E3FFB38}" sibTransId="{FB6BB6D5-1C07-4857-9878-6528499AC948}"/>
    <dgm:cxn modelId="{4E68109C-70AC-4A71-8CBD-C9D609E52D72}" srcId="{F07EA839-7C29-48DE-AF6E-FC9BF2571035}" destId="{8D26F2CE-FED2-4D4B-805D-14ACF304C66D}" srcOrd="1" destOrd="0" parTransId="{8BD99B5E-BDC9-4BB5-B6D1-E3B616A28084}" sibTransId="{945035BB-BAF3-4E4B-9858-219278D2124D}"/>
    <dgm:cxn modelId="{20AABEA0-56DF-4F0A-B511-D998FC4C4C83}" type="presOf" srcId="{94D3ECE9-1053-4ECA-9FE6-B577C38AE3F8}" destId="{670E0EA5-1031-4658-AE46-ABCF0FD0EA07}" srcOrd="0" destOrd="0" presId="urn:microsoft.com/office/officeart/2005/8/layout/hierarchy4"/>
    <dgm:cxn modelId="{C58167A8-E923-4E35-8233-729518324AC4}" type="presOf" srcId="{493AF3AE-2558-4D0B-9C93-A6E8D0BE746F}" destId="{B3F4D5D3-AE1D-414B-B730-8FEA4B905EB4}" srcOrd="0" destOrd="0" presId="urn:microsoft.com/office/officeart/2005/8/layout/hierarchy4"/>
    <dgm:cxn modelId="{1F701CAD-F1A4-4375-B0EE-1898D971A59E}" srcId="{8ECF8950-033B-464D-BECB-397434C77E1C}" destId="{493AF3AE-2558-4D0B-9C93-A6E8D0BE746F}" srcOrd="0" destOrd="0" parTransId="{9ADF29FA-C737-4403-AE60-1D5D88A1A2F8}" sibTransId="{4F24716B-F372-48F6-9E4A-181BFE973A1E}"/>
    <dgm:cxn modelId="{258459B9-9473-430B-B31A-12B8DEF8C1AF}" type="presOf" srcId="{144C30C1-05E2-45AE-85FA-9E1DE97FFBDB}" destId="{071209B3-8935-41D5-96FF-6CC6410383B3}" srcOrd="0" destOrd="0" presId="urn:microsoft.com/office/officeart/2005/8/layout/hierarchy4"/>
    <dgm:cxn modelId="{AD2BA8CA-85D8-42EF-ACD7-6E4B6899D60F}" type="presOf" srcId="{F07EA839-7C29-48DE-AF6E-FC9BF2571035}" destId="{AD425D4C-BB0A-49EE-84F0-190DB7CD7C29}" srcOrd="0" destOrd="0" presId="urn:microsoft.com/office/officeart/2005/8/layout/hierarchy4"/>
    <dgm:cxn modelId="{F4576FCE-3205-4168-848B-E8A9F2AA2C9F}" srcId="{BD254410-2F59-4DE7-9087-5A31435FB32F}" destId="{144C30C1-05E2-45AE-85FA-9E1DE97FFBDB}" srcOrd="0" destOrd="0" parTransId="{8B2AC4FD-D8FB-4C98-AEF0-20D57875C7D1}" sibTransId="{750F8698-D3B9-4C85-9A8F-02110EF416BC}"/>
    <dgm:cxn modelId="{FD1764D3-817E-4607-8158-F426BA8751F7}" srcId="{493AF3AE-2558-4D0B-9C93-A6E8D0BE746F}" destId="{9CAA7021-ADD4-40C9-90ED-68BFCC7FF587}" srcOrd="0" destOrd="0" parTransId="{4A02485C-792E-43D6-AD2B-D4508D1632C5}" sibTransId="{2E8ED8D1-8127-4AB1-A1BF-C38ECD3B3E68}"/>
    <dgm:cxn modelId="{44DC68D4-F397-4060-A8D2-151E717A8CAB}" srcId="{993B2830-EBC1-4D0C-A178-F0A1B04C2687}" destId="{A4630596-C781-487C-B9FA-AA94B9941B38}" srcOrd="0" destOrd="0" parTransId="{E7310B7B-8B23-42E1-B732-CC0EEB148635}" sibTransId="{10ABF349-CCB7-46DF-B517-FDFD6B7331C0}"/>
    <dgm:cxn modelId="{3C3E2CDE-6EA5-4150-94FA-556043C8B5BE}" srcId="{8D26F2CE-FED2-4D4B-805D-14ACF304C66D}" destId="{D416913B-AFCC-4D4A-A456-2F077B4EB436}" srcOrd="0" destOrd="0" parTransId="{47D2B084-611B-4288-92A4-AC3F30773963}" sibTransId="{AFBD9D7E-D6C9-4955-A0BF-C24CE529EDD2}"/>
    <dgm:cxn modelId="{EE48B1EE-EF1F-4B6F-B3E7-942C49EE0A61}" type="presOf" srcId="{9CAA7021-ADD4-40C9-90ED-68BFCC7FF587}" destId="{339D7AF5-87B5-409B-9C01-D0444D51A0EC}" srcOrd="0" destOrd="0" presId="urn:microsoft.com/office/officeart/2005/8/layout/hierarchy4"/>
    <dgm:cxn modelId="{2FC9A1F1-F2CF-44E5-B659-5EC21519F500}" type="presOf" srcId="{F34E373B-A739-4D82-9493-05776F2325BC}" destId="{33378F92-B6EF-4713-8A68-91AC8FD0014F}" srcOrd="0" destOrd="0" presId="urn:microsoft.com/office/officeart/2005/8/layout/hierarchy4"/>
    <dgm:cxn modelId="{B5D674F6-01BB-439A-ADA3-560C9E71C0C5}" srcId="{F07EA839-7C29-48DE-AF6E-FC9BF2571035}" destId="{94D3ECE9-1053-4ECA-9FE6-B577C38AE3F8}" srcOrd="0" destOrd="0" parTransId="{CDF746B0-8E6D-4D22-8181-920FEF5C0380}" sibTransId="{CD17CC98-7BBE-4069-9756-B06FD7B6BF49}"/>
    <dgm:cxn modelId="{A708CFBF-CA94-4A5F-86F1-A456E3198A05}" type="presParOf" srcId="{0521D7AE-4EE2-4AB2-99A0-B74BC8E211D3}" destId="{D50693F8-B604-49C1-9D77-2D9AF70AE370}" srcOrd="0" destOrd="0" presId="urn:microsoft.com/office/officeart/2005/8/layout/hierarchy4"/>
    <dgm:cxn modelId="{D7F5471A-6009-41DE-A696-F804DB86B917}" type="presParOf" srcId="{D50693F8-B604-49C1-9D77-2D9AF70AE370}" destId="{AD425D4C-BB0A-49EE-84F0-190DB7CD7C29}" srcOrd="0" destOrd="0" presId="urn:microsoft.com/office/officeart/2005/8/layout/hierarchy4"/>
    <dgm:cxn modelId="{7D683F1B-8E26-4C25-B04D-F98A3C6A9B06}" type="presParOf" srcId="{D50693F8-B604-49C1-9D77-2D9AF70AE370}" destId="{B4DDBBC8-ADBE-4185-A27D-22817A69E0DA}" srcOrd="1" destOrd="0" presId="urn:microsoft.com/office/officeart/2005/8/layout/hierarchy4"/>
    <dgm:cxn modelId="{56F49A3E-BD97-4515-9979-6C2348AFBD9A}" type="presParOf" srcId="{D50693F8-B604-49C1-9D77-2D9AF70AE370}" destId="{51AF3C65-51FC-41B2-AACD-F38CC4BDFA4E}" srcOrd="2" destOrd="0" presId="urn:microsoft.com/office/officeart/2005/8/layout/hierarchy4"/>
    <dgm:cxn modelId="{11A26FAB-2BE2-47A8-87DD-F9145B1A889B}" type="presParOf" srcId="{51AF3C65-51FC-41B2-AACD-F38CC4BDFA4E}" destId="{2B8635B3-31A1-4FEF-86D5-174BE3A12CA5}" srcOrd="0" destOrd="0" presId="urn:microsoft.com/office/officeart/2005/8/layout/hierarchy4"/>
    <dgm:cxn modelId="{E1FE80B0-A3AD-4538-BB69-9C3C74B05CBE}" type="presParOf" srcId="{2B8635B3-31A1-4FEF-86D5-174BE3A12CA5}" destId="{670E0EA5-1031-4658-AE46-ABCF0FD0EA07}" srcOrd="0" destOrd="0" presId="urn:microsoft.com/office/officeart/2005/8/layout/hierarchy4"/>
    <dgm:cxn modelId="{0813C9AC-D46D-407A-BF75-21158967108F}" type="presParOf" srcId="{2B8635B3-31A1-4FEF-86D5-174BE3A12CA5}" destId="{2C71D080-5120-401A-8EBC-360C75CC9156}" srcOrd="1" destOrd="0" presId="urn:microsoft.com/office/officeart/2005/8/layout/hierarchy4"/>
    <dgm:cxn modelId="{C7741620-47CE-4258-8993-EAC5F1852509}" type="presParOf" srcId="{2B8635B3-31A1-4FEF-86D5-174BE3A12CA5}" destId="{7A325B28-B933-496D-AC02-52F150FBCB54}" srcOrd="2" destOrd="0" presId="urn:microsoft.com/office/officeart/2005/8/layout/hierarchy4"/>
    <dgm:cxn modelId="{C86DDFF5-9677-4877-9126-C4527990CCE0}" type="presParOf" srcId="{7A325B28-B933-496D-AC02-52F150FBCB54}" destId="{5E6BACD0-7485-4F89-8342-CA87CAC6958C}" srcOrd="0" destOrd="0" presId="urn:microsoft.com/office/officeart/2005/8/layout/hierarchy4"/>
    <dgm:cxn modelId="{F148270F-F4E5-4688-B370-8F8E5BB7F102}" type="presParOf" srcId="{5E6BACD0-7485-4F89-8342-CA87CAC6958C}" destId="{EEC6E101-F1A6-44E5-ACF4-FE2D7BC13BA8}" srcOrd="0" destOrd="0" presId="urn:microsoft.com/office/officeart/2005/8/layout/hierarchy4"/>
    <dgm:cxn modelId="{AAE64044-2FD4-446D-B9A8-E632F972ADFE}" type="presParOf" srcId="{5E6BACD0-7485-4F89-8342-CA87CAC6958C}" destId="{D4E113BE-B3D5-4855-9A02-180053B9871B}" srcOrd="1" destOrd="0" presId="urn:microsoft.com/office/officeart/2005/8/layout/hierarchy4"/>
    <dgm:cxn modelId="{0B543576-12D1-4BC0-BA8E-0E0CC1A96D8A}" type="presParOf" srcId="{5E6BACD0-7485-4F89-8342-CA87CAC6958C}" destId="{D1F2E52F-E467-4917-8EFB-D81DB3755AD7}" srcOrd="2" destOrd="0" presId="urn:microsoft.com/office/officeart/2005/8/layout/hierarchy4"/>
    <dgm:cxn modelId="{57EAD305-994D-4080-94C8-64C13D1AD22A}" type="presParOf" srcId="{D1F2E52F-E467-4917-8EFB-D81DB3755AD7}" destId="{FBA6C78C-89C2-40FC-82A0-35B76314D3B6}" srcOrd="0" destOrd="0" presId="urn:microsoft.com/office/officeart/2005/8/layout/hierarchy4"/>
    <dgm:cxn modelId="{0CC95259-783F-43D9-A398-45967D98EC8F}" type="presParOf" srcId="{FBA6C78C-89C2-40FC-82A0-35B76314D3B6}" destId="{B3F4D5D3-AE1D-414B-B730-8FEA4B905EB4}" srcOrd="0" destOrd="0" presId="urn:microsoft.com/office/officeart/2005/8/layout/hierarchy4"/>
    <dgm:cxn modelId="{EA7716E3-67D9-4211-A3BC-2986DEF72177}" type="presParOf" srcId="{FBA6C78C-89C2-40FC-82A0-35B76314D3B6}" destId="{C4EB0C22-0030-49E0-BF80-42A87D23DCE4}" srcOrd="1" destOrd="0" presId="urn:microsoft.com/office/officeart/2005/8/layout/hierarchy4"/>
    <dgm:cxn modelId="{E4072063-2B73-43D1-9FF7-AC854A7B9202}" type="presParOf" srcId="{FBA6C78C-89C2-40FC-82A0-35B76314D3B6}" destId="{5A569ECC-20B7-42DA-919E-0C489B21DBD5}" srcOrd="2" destOrd="0" presId="urn:microsoft.com/office/officeart/2005/8/layout/hierarchy4"/>
    <dgm:cxn modelId="{DBBA2C90-B83F-402B-9E73-8740624F5F0E}" type="presParOf" srcId="{5A569ECC-20B7-42DA-919E-0C489B21DBD5}" destId="{4E677DDF-1795-42E8-A180-5977917E5163}" srcOrd="0" destOrd="0" presId="urn:microsoft.com/office/officeart/2005/8/layout/hierarchy4"/>
    <dgm:cxn modelId="{23E0BEFA-5EF0-4164-A98E-6CA6AB666E39}" type="presParOf" srcId="{4E677DDF-1795-42E8-A180-5977917E5163}" destId="{339D7AF5-87B5-409B-9C01-D0444D51A0EC}" srcOrd="0" destOrd="0" presId="urn:microsoft.com/office/officeart/2005/8/layout/hierarchy4"/>
    <dgm:cxn modelId="{40AB7CC5-60F8-4CBE-9526-098BCB334909}" type="presParOf" srcId="{4E677DDF-1795-42E8-A180-5977917E5163}" destId="{DFCB2AFB-F84C-4F40-BCC0-A78E8607CB6C}" srcOrd="1" destOrd="0" presId="urn:microsoft.com/office/officeart/2005/8/layout/hierarchy4"/>
    <dgm:cxn modelId="{D9616FAC-9F10-4B4A-B0A4-6803C6C338DB}" type="presParOf" srcId="{4E677DDF-1795-42E8-A180-5977917E5163}" destId="{D6969FB2-F447-4B14-87DB-2FEFDD1718E8}" srcOrd="2" destOrd="0" presId="urn:microsoft.com/office/officeart/2005/8/layout/hierarchy4"/>
    <dgm:cxn modelId="{1D999240-35CD-465A-A7C5-1AE1F7688531}" type="presParOf" srcId="{D6969FB2-F447-4B14-87DB-2FEFDD1718E8}" destId="{E555388C-34CD-4C90-ACF7-5D2FD6558838}" srcOrd="0" destOrd="0" presId="urn:microsoft.com/office/officeart/2005/8/layout/hierarchy4"/>
    <dgm:cxn modelId="{E679B40D-AD12-4A6D-85EB-B1E51E684507}" type="presParOf" srcId="{E555388C-34CD-4C90-ACF7-5D2FD6558838}" destId="{49F77841-ED48-4977-9443-AC054B8DAA88}" srcOrd="0" destOrd="0" presId="urn:microsoft.com/office/officeart/2005/8/layout/hierarchy4"/>
    <dgm:cxn modelId="{655C6690-DB51-46A2-A1D5-57EC514480D1}" type="presParOf" srcId="{E555388C-34CD-4C90-ACF7-5D2FD6558838}" destId="{CB554370-C650-4B57-B24B-402889C550CC}" srcOrd="1" destOrd="0" presId="urn:microsoft.com/office/officeart/2005/8/layout/hierarchy4"/>
    <dgm:cxn modelId="{555F4F19-E9C6-4976-83F1-2B6007EBA197}" type="presParOf" srcId="{E555388C-34CD-4C90-ACF7-5D2FD6558838}" destId="{10732001-A6DD-4FFC-B019-43A18CD10CD3}" srcOrd="2" destOrd="0" presId="urn:microsoft.com/office/officeart/2005/8/layout/hierarchy4"/>
    <dgm:cxn modelId="{56F39844-508F-4DC0-A8E7-66494D010045}" type="presParOf" srcId="{10732001-A6DD-4FFC-B019-43A18CD10CD3}" destId="{E927975E-0D69-4128-8807-043BFA56166A}" srcOrd="0" destOrd="0" presId="urn:microsoft.com/office/officeart/2005/8/layout/hierarchy4"/>
    <dgm:cxn modelId="{53045D73-A4F6-4543-A745-FFBF11D99889}" type="presParOf" srcId="{E927975E-0D69-4128-8807-043BFA56166A}" destId="{3D26DFB2-E21A-4A8D-AD95-9BDDCF80BD43}" srcOrd="0" destOrd="0" presId="urn:microsoft.com/office/officeart/2005/8/layout/hierarchy4"/>
    <dgm:cxn modelId="{2126B2EB-CCBE-4CF6-B9B1-1F360B508A15}" type="presParOf" srcId="{E927975E-0D69-4128-8807-043BFA56166A}" destId="{C92B6DF2-4231-4768-83E7-FB6A2ED3FCB4}" srcOrd="1" destOrd="0" presId="urn:microsoft.com/office/officeart/2005/8/layout/hierarchy4"/>
    <dgm:cxn modelId="{84EAB76B-2886-43A4-8BFE-4E48AF546605}" type="presParOf" srcId="{51AF3C65-51FC-41B2-AACD-F38CC4BDFA4E}" destId="{1ADBC6E6-8B2C-42FB-BAEA-A356E7A5D775}" srcOrd="1" destOrd="0" presId="urn:microsoft.com/office/officeart/2005/8/layout/hierarchy4"/>
    <dgm:cxn modelId="{79CA1354-C24D-4217-A3A1-C87E576242DE}" type="presParOf" srcId="{51AF3C65-51FC-41B2-AACD-F38CC4BDFA4E}" destId="{2A772281-658E-4871-87D1-245290D36690}" srcOrd="2" destOrd="0" presId="urn:microsoft.com/office/officeart/2005/8/layout/hierarchy4"/>
    <dgm:cxn modelId="{73397724-34B7-47B9-9C2F-F5039163D663}" type="presParOf" srcId="{2A772281-658E-4871-87D1-245290D36690}" destId="{3F32277C-FFB1-441F-9A5D-06AC78081148}" srcOrd="0" destOrd="0" presId="urn:microsoft.com/office/officeart/2005/8/layout/hierarchy4"/>
    <dgm:cxn modelId="{4FCE8C4A-827A-4737-B338-CEA562F86142}" type="presParOf" srcId="{2A772281-658E-4871-87D1-245290D36690}" destId="{5499B3A7-2DF2-4364-8B30-D6A0EEBCE3BE}" srcOrd="1" destOrd="0" presId="urn:microsoft.com/office/officeart/2005/8/layout/hierarchy4"/>
    <dgm:cxn modelId="{3FA29DCD-9466-4013-BBD4-C8409898C957}" type="presParOf" srcId="{2A772281-658E-4871-87D1-245290D36690}" destId="{67F88A02-47BA-4F98-89B6-F42A6483D688}" srcOrd="2" destOrd="0" presId="urn:microsoft.com/office/officeart/2005/8/layout/hierarchy4"/>
    <dgm:cxn modelId="{9E1BC492-0D47-49D5-9021-7EA40B4C4D5E}" type="presParOf" srcId="{67F88A02-47BA-4F98-89B6-F42A6483D688}" destId="{5C9EC8AD-A82A-42D2-BFDE-77F9D9F1E741}" srcOrd="0" destOrd="0" presId="urn:microsoft.com/office/officeart/2005/8/layout/hierarchy4"/>
    <dgm:cxn modelId="{4426258E-47B3-4CBE-AA71-045BE0857062}" type="presParOf" srcId="{5C9EC8AD-A82A-42D2-BFDE-77F9D9F1E741}" destId="{27641614-D92B-4239-A5EB-2C9C6CE69EF9}" srcOrd="0" destOrd="0" presId="urn:microsoft.com/office/officeart/2005/8/layout/hierarchy4"/>
    <dgm:cxn modelId="{84E8A081-1402-4B10-81C1-FD3D7CCEA968}" type="presParOf" srcId="{5C9EC8AD-A82A-42D2-BFDE-77F9D9F1E741}" destId="{94DEC9CB-4F94-44CF-B310-13680A64A1E3}" srcOrd="1" destOrd="0" presId="urn:microsoft.com/office/officeart/2005/8/layout/hierarchy4"/>
    <dgm:cxn modelId="{91937AE8-C8AE-4872-8419-B23E26282BE2}" type="presParOf" srcId="{5C9EC8AD-A82A-42D2-BFDE-77F9D9F1E741}" destId="{739E0E06-81C1-43E3-8AC3-EFD5EF157B03}" srcOrd="2" destOrd="0" presId="urn:microsoft.com/office/officeart/2005/8/layout/hierarchy4"/>
    <dgm:cxn modelId="{BBBD8FC9-8008-4076-9843-F7007274E2DF}" type="presParOf" srcId="{739E0E06-81C1-43E3-8AC3-EFD5EF157B03}" destId="{659E9ED3-D899-4A2B-BCCE-FEC811A9D7A2}" srcOrd="0" destOrd="0" presId="urn:microsoft.com/office/officeart/2005/8/layout/hierarchy4"/>
    <dgm:cxn modelId="{6EFD94BA-359A-49F8-9919-22018D66608F}" type="presParOf" srcId="{659E9ED3-D899-4A2B-BCCE-FEC811A9D7A2}" destId="{33378F92-B6EF-4713-8A68-91AC8FD0014F}" srcOrd="0" destOrd="0" presId="urn:microsoft.com/office/officeart/2005/8/layout/hierarchy4"/>
    <dgm:cxn modelId="{7182B473-31DB-44AA-9DEA-CDC1BB161A3E}" type="presParOf" srcId="{659E9ED3-D899-4A2B-BCCE-FEC811A9D7A2}" destId="{4C1E453A-D81A-4ED7-8C18-5B5DC30E7539}" srcOrd="1" destOrd="0" presId="urn:microsoft.com/office/officeart/2005/8/layout/hierarchy4"/>
    <dgm:cxn modelId="{D8A6740F-7D7D-4662-A135-D697529399CD}" type="presParOf" srcId="{659E9ED3-D899-4A2B-BCCE-FEC811A9D7A2}" destId="{B6EA85AA-6159-4A6D-A77F-72F66BFFB959}" srcOrd="2" destOrd="0" presId="urn:microsoft.com/office/officeart/2005/8/layout/hierarchy4"/>
    <dgm:cxn modelId="{A2925464-C70E-4973-B60F-86153B72F355}" type="presParOf" srcId="{B6EA85AA-6159-4A6D-A77F-72F66BFFB959}" destId="{1881C120-15B9-476C-BCA8-4B8292FE8A1B}" srcOrd="0" destOrd="0" presId="urn:microsoft.com/office/officeart/2005/8/layout/hierarchy4"/>
    <dgm:cxn modelId="{305C1D48-0FD2-4CAF-8DF9-5E64B3C65090}" type="presParOf" srcId="{1881C120-15B9-476C-BCA8-4B8292FE8A1B}" destId="{F2626262-0828-4859-924D-08146361AD04}" srcOrd="0" destOrd="0" presId="urn:microsoft.com/office/officeart/2005/8/layout/hierarchy4"/>
    <dgm:cxn modelId="{8262630C-923A-477D-A219-393603BE612B}" type="presParOf" srcId="{1881C120-15B9-476C-BCA8-4B8292FE8A1B}" destId="{D1A3C1B4-F5D8-4EEF-B667-664870669B36}" srcOrd="1" destOrd="0" presId="urn:microsoft.com/office/officeart/2005/8/layout/hierarchy4"/>
    <dgm:cxn modelId="{72E02D32-8471-4E26-AA8E-EF8CC12F3459}" type="presParOf" srcId="{1881C120-15B9-476C-BCA8-4B8292FE8A1B}" destId="{9333B5B0-F4BC-4E8E-8E52-B1D5493C5DAD}" srcOrd="2" destOrd="0" presId="urn:microsoft.com/office/officeart/2005/8/layout/hierarchy4"/>
    <dgm:cxn modelId="{2FA59855-F1E6-4BA5-A51E-D99CA31CC9F2}" type="presParOf" srcId="{9333B5B0-F4BC-4E8E-8E52-B1D5493C5DAD}" destId="{FCDEA2E0-9769-4CDA-B6EC-090562174053}" srcOrd="0" destOrd="0" presId="urn:microsoft.com/office/officeart/2005/8/layout/hierarchy4"/>
    <dgm:cxn modelId="{56D6C51A-6455-4460-8AE5-68A6F9C7D1F4}" type="presParOf" srcId="{FCDEA2E0-9769-4CDA-B6EC-090562174053}" destId="{5A308CA7-DB3B-4C58-84D9-BE0CBA0EF06E}" srcOrd="0" destOrd="0" presId="urn:microsoft.com/office/officeart/2005/8/layout/hierarchy4"/>
    <dgm:cxn modelId="{5AD2EEE2-1F05-4669-BC68-E5C8FAE98460}" type="presParOf" srcId="{FCDEA2E0-9769-4CDA-B6EC-090562174053}" destId="{3B7D7F99-5DB7-49EB-BDA7-B236D83128AE}" srcOrd="1" destOrd="0" presId="urn:microsoft.com/office/officeart/2005/8/layout/hierarchy4"/>
    <dgm:cxn modelId="{DBA90562-9AE3-4B20-B230-796CDBE7D1A4}" type="presParOf" srcId="{FCDEA2E0-9769-4CDA-B6EC-090562174053}" destId="{D1CA97EF-67DB-425C-98F4-D897ED18C1C6}" srcOrd="2" destOrd="0" presId="urn:microsoft.com/office/officeart/2005/8/layout/hierarchy4"/>
    <dgm:cxn modelId="{EBE8D598-BF9D-4EC2-9125-98454B2EFAB1}" type="presParOf" srcId="{D1CA97EF-67DB-425C-98F4-D897ED18C1C6}" destId="{D436421D-2B68-414F-92DC-FED43CBC7CA7}" srcOrd="0" destOrd="0" presId="urn:microsoft.com/office/officeart/2005/8/layout/hierarchy4"/>
    <dgm:cxn modelId="{81BF6755-216D-47AB-B0E6-33F381CAC238}" type="presParOf" srcId="{D436421D-2B68-414F-92DC-FED43CBC7CA7}" destId="{071209B3-8935-41D5-96FF-6CC6410383B3}" srcOrd="0" destOrd="0" presId="urn:microsoft.com/office/officeart/2005/8/layout/hierarchy4"/>
    <dgm:cxn modelId="{295B7871-14F4-43C1-B498-A09948737E45}" type="presParOf" srcId="{D436421D-2B68-414F-92DC-FED43CBC7CA7}" destId="{84D09F50-44A9-48C5-8938-0EBD12287DF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25D4C-BB0A-49EE-84F0-190DB7CD7C29}">
      <dsp:nvSpPr>
        <dsp:cNvPr id="0" name=""/>
        <dsp:cNvSpPr/>
      </dsp:nvSpPr>
      <dsp:spPr>
        <a:xfrm>
          <a:off x="3037" y="722"/>
          <a:ext cx="8223524" cy="594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能量量子化</a:t>
          </a:r>
        </a:p>
      </dsp:txBody>
      <dsp:txXfrm>
        <a:off x="20449" y="18134"/>
        <a:ext cx="8188700" cy="559650"/>
      </dsp:txXfrm>
    </dsp:sp>
    <dsp:sp modelId="{670E0EA5-1031-4658-AE46-ABCF0FD0EA07}">
      <dsp:nvSpPr>
        <dsp:cNvPr id="0" name=""/>
        <dsp:cNvSpPr/>
      </dsp:nvSpPr>
      <dsp:spPr>
        <a:xfrm>
          <a:off x="3037" y="655729"/>
          <a:ext cx="3946028" cy="59447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傅立叶分解</a:t>
          </a:r>
          <a:endParaRPr lang="en-US" altLang="zh-CN" sz="1600" kern="1200" dirty="0"/>
        </a:p>
      </dsp:txBody>
      <dsp:txXfrm>
        <a:off x="20449" y="673141"/>
        <a:ext cx="3911204" cy="559650"/>
      </dsp:txXfrm>
    </dsp:sp>
    <dsp:sp modelId="{EEC6E101-F1A6-44E5-ACF4-FE2D7BC13BA8}">
      <dsp:nvSpPr>
        <dsp:cNvPr id="0" name=""/>
        <dsp:cNvSpPr/>
      </dsp:nvSpPr>
      <dsp:spPr>
        <a:xfrm>
          <a:off x="3037" y="1310736"/>
          <a:ext cx="3946028" cy="59447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矩阵力学</a:t>
          </a:r>
          <a:endParaRPr lang="en-US" altLang="zh-CN" sz="1600" kern="1200" dirty="0"/>
        </a:p>
        <a:p>
          <a:pPr marL="0" lvl="0" indent="0" algn="ctr" defTabSz="711200">
            <a:lnSpc>
              <a:spcPct val="90000"/>
            </a:lnSpc>
            <a:spcBef>
              <a:spcPct val="0"/>
            </a:spcBef>
            <a:spcAft>
              <a:spcPct val="35000"/>
            </a:spcAft>
            <a:buNone/>
          </a:pPr>
          <a:r>
            <a:rPr lang="zh-CN" altLang="en-US" sz="1600" kern="1200" dirty="0"/>
            <a:t>对易关系</a:t>
          </a:r>
          <a:endParaRPr lang="en-US" altLang="zh-CN" sz="1600" kern="1200" dirty="0"/>
        </a:p>
      </dsp:txBody>
      <dsp:txXfrm>
        <a:off x="20449" y="1328148"/>
        <a:ext cx="3911204" cy="559650"/>
      </dsp:txXfrm>
    </dsp:sp>
    <dsp:sp modelId="{B3F4D5D3-AE1D-414B-B730-8FEA4B905EB4}">
      <dsp:nvSpPr>
        <dsp:cNvPr id="0" name=""/>
        <dsp:cNvSpPr/>
      </dsp:nvSpPr>
      <dsp:spPr>
        <a:xfrm>
          <a:off x="3037" y="1965743"/>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不确定性关系</a:t>
          </a:r>
          <a:endParaRPr lang="en-US" altLang="zh-CN" sz="1600" kern="1200" dirty="0"/>
        </a:p>
      </dsp:txBody>
      <dsp:txXfrm>
        <a:off x="20449" y="1983155"/>
        <a:ext cx="3911204" cy="559650"/>
      </dsp:txXfrm>
    </dsp:sp>
    <dsp:sp modelId="{339D7AF5-87B5-409B-9C01-D0444D51A0EC}">
      <dsp:nvSpPr>
        <dsp:cNvPr id="0" name=""/>
        <dsp:cNvSpPr/>
      </dsp:nvSpPr>
      <dsp:spPr>
        <a:xfrm>
          <a:off x="3037" y="2620750"/>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算符，对易关系</a:t>
          </a:r>
          <a:endParaRPr lang="en-US" altLang="zh-CN" sz="1600" kern="1200" dirty="0"/>
        </a:p>
      </dsp:txBody>
      <dsp:txXfrm>
        <a:off x="20449" y="2638162"/>
        <a:ext cx="3911204" cy="559650"/>
      </dsp:txXfrm>
    </dsp:sp>
    <dsp:sp modelId="{49F77841-ED48-4977-9443-AC054B8DAA88}">
      <dsp:nvSpPr>
        <dsp:cNvPr id="0" name=""/>
        <dsp:cNvSpPr/>
      </dsp:nvSpPr>
      <dsp:spPr>
        <a:xfrm>
          <a:off x="3037" y="3275757"/>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厄米算符</a:t>
          </a:r>
          <a:r>
            <a:rPr lang="en-US" altLang="zh-CN" sz="1600" kern="1200" dirty="0"/>
            <a:t>——</a:t>
          </a:r>
          <a:r>
            <a:rPr lang="zh-CN" altLang="en-US" sz="1600" kern="1200" dirty="0"/>
            <a:t>可观测量</a:t>
          </a:r>
          <a:endParaRPr lang="en-US" altLang="zh-CN" sz="1600" kern="1200" dirty="0"/>
        </a:p>
      </dsp:txBody>
      <dsp:txXfrm>
        <a:off x="20449" y="3293169"/>
        <a:ext cx="3911204" cy="559650"/>
      </dsp:txXfrm>
    </dsp:sp>
    <dsp:sp modelId="{3D26DFB2-E21A-4A8D-AD95-9BDDCF80BD43}">
      <dsp:nvSpPr>
        <dsp:cNvPr id="0" name=""/>
        <dsp:cNvSpPr/>
      </dsp:nvSpPr>
      <dsp:spPr>
        <a:xfrm>
          <a:off x="3037" y="3930764"/>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力学量随时间变化</a:t>
          </a:r>
          <a:endParaRPr lang="en-US" altLang="zh-CN" sz="1600" kern="1200" dirty="0"/>
        </a:p>
      </dsp:txBody>
      <dsp:txXfrm>
        <a:off x="20449" y="3948176"/>
        <a:ext cx="3911204" cy="559650"/>
      </dsp:txXfrm>
    </dsp:sp>
    <dsp:sp modelId="{3F32277C-FFB1-441F-9A5D-06AC78081148}">
      <dsp:nvSpPr>
        <dsp:cNvPr id="0" name=""/>
        <dsp:cNvSpPr/>
      </dsp:nvSpPr>
      <dsp:spPr>
        <a:xfrm>
          <a:off x="4280533" y="655729"/>
          <a:ext cx="3946028" cy="59447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物质波</a:t>
          </a:r>
          <a:endParaRPr lang="en-US" altLang="zh-CN" sz="1600" kern="1200" dirty="0"/>
        </a:p>
        <a:p>
          <a:pPr marL="0" lvl="0" indent="0" algn="ctr" defTabSz="711200">
            <a:lnSpc>
              <a:spcPct val="90000"/>
            </a:lnSpc>
            <a:spcBef>
              <a:spcPct val="0"/>
            </a:spcBef>
            <a:spcAft>
              <a:spcPct val="35000"/>
            </a:spcAft>
            <a:buNone/>
          </a:pPr>
          <a:r>
            <a:rPr lang="zh-CN" altLang="en-US" sz="1600" kern="1200" dirty="0"/>
            <a:t>驻波条件</a:t>
          </a:r>
        </a:p>
      </dsp:txBody>
      <dsp:txXfrm>
        <a:off x="4297945" y="673141"/>
        <a:ext cx="3911204" cy="559650"/>
      </dsp:txXfrm>
    </dsp:sp>
    <dsp:sp modelId="{27641614-D92B-4239-A5EB-2C9C6CE69EF9}">
      <dsp:nvSpPr>
        <dsp:cNvPr id="0" name=""/>
        <dsp:cNvSpPr/>
      </dsp:nvSpPr>
      <dsp:spPr>
        <a:xfrm>
          <a:off x="4280533" y="1310736"/>
          <a:ext cx="3946028" cy="59447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波动方程</a:t>
          </a:r>
        </a:p>
      </dsp:txBody>
      <dsp:txXfrm>
        <a:off x="4297945" y="1328148"/>
        <a:ext cx="3911204" cy="559650"/>
      </dsp:txXfrm>
    </dsp:sp>
    <dsp:sp modelId="{33378F92-B6EF-4713-8A68-91AC8FD0014F}">
      <dsp:nvSpPr>
        <dsp:cNvPr id="0" name=""/>
        <dsp:cNvSpPr/>
      </dsp:nvSpPr>
      <dsp:spPr>
        <a:xfrm>
          <a:off x="4280533" y="1965743"/>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统计诠释</a:t>
          </a:r>
        </a:p>
      </dsp:txBody>
      <dsp:txXfrm>
        <a:off x="4297945" y="1983155"/>
        <a:ext cx="3911204" cy="559650"/>
      </dsp:txXfrm>
    </dsp:sp>
    <dsp:sp modelId="{F2626262-0828-4859-924D-08146361AD04}">
      <dsp:nvSpPr>
        <dsp:cNvPr id="0" name=""/>
        <dsp:cNvSpPr/>
      </dsp:nvSpPr>
      <dsp:spPr>
        <a:xfrm>
          <a:off x="4280533" y="2620750"/>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测量，平均值</a:t>
          </a:r>
          <a:endParaRPr lang="en-US" altLang="zh-CN" sz="1600" kern="1200" dirty="0"/>
        </a:p>
        <a:p>
          <a:pPr marL="0" lvl="0" indent="0" algn="ctr" defTabSz="711200">
            <a:lnSpc>
              <a:spcPct val="90000"/>
            </a:lnSpc>
            <a:spcBef>
              <a:spcPct val="0"/>
            </a:spcBef>
            <a:spcAft>
              <a:spcPct val="35000"/>
            </a:spcAft>
            <a:buNone/>
          </a:pPr>
          <a:r>
            <a:rPr lang="zh-CN" altLang="en-US" sz="1600" kern="1200" dirty="0"/>
            <a:t>态叠加原理</a:t>
          </a:r>
        </a:p>
      </dsp:txBody>
      <dsp:txXfrm>
        <a:off x="4297945" y="2638162"/>
        <a:ext cx="3911204" cy="559650"/>
      </dsp:txXfrm>
    </dsp:sp>
    <dsp:sp modelId="{5A308CA7-DB3B-4C58-84D9-BE0CBA0EF06E}">
      <dsp:nvSpPr>
        <dsp:cNvPr id="0" name=""/>
        <dsp:cNvSpPr/>
      </dsp:nvSpPr>
      <dsp:spPr>
        <a:xfrm>
          <a:off x="4280533" y="3275757"/>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定态，能量本征态，</a:t>
          </a:r>
        </a:p>
        <a:p>
          <a:pPr marL="0" lvl="0" indent="0" algn="ctr" defTabSz="711200">
            <a:lnSpc>
              <a:spcPct val="90000"/>
            </a:lnSpc>
            <a:spcBef>
              <a:spcPct val="0"/>
            </a:spcBef>
            <a:spcAft>
              <a:spcPct val="35000"/>
            </a:spcAft>
            <a:buNone/>
          </a:pPr>
          <a:r>
            <a:rPr lang="zh-CN" altLang="en-US" sz="1600" kern="1200" dirty="0"/>
            <a:t>能量本征值</a:t>
          </a:r>
        </a:p>
      </dsp:txBody>
      <dsp:txXfrm>
        <a:off x="4297945" y="3293169"/>
        <a:ext cx="3911204" cy="559650"/>
      </dsp:txXfrm>
    </dsp:sp>
    <dsp:sp modelId="{071209B3-8935-41D5-96FF-6CC6410383B3}">
      <dsp:nvSpPr>
        <dsp:cNvPr id="0" name=""/>
        <dsp:cNvSpPr/>
      </dsp:nvSpPr>
      <dsp:spPr>
        <a:xfrm>
          <a:off x="4280533" y="3930764"/>
          <a:ext cx="3946028" cy="5944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量子态的含时演化</a:t>
          </a:r>
        </a:p>
      </dsp:txBody>
      <dsp:txXfrm>
        <a:off x="4297945" y="3948176"/>
        <a:ext cx="3911204" cy="5596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1860A5-41A2-4C57-AD70-0A4E2A668C34}" type="datetimeFigureOut">
              <a:rPr lang="zh-CN" altLang="en-US" smtClean="0"/>
              <a:t>2017-06-25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AABB0C-EDE3-4A91-BF75-871B1A7A88EB}" type="slidenum">
              <a:rPr lang="zh-CN" altLang="en-US" smtClean="0"/>
              <a:t>‹#›</a:t>
            </a:fld>
            <a:endParaRPr lang="zh-CN" altLang="en-US"/>
          </a:p>
        </p:txBody>
      </p:sp>
    </p:spTree>
    <p:extLst>
      <p:ext uri="{BB962C8B-B14F-4D97-AF65-F5344CB8AC3E}">
        <p14:creationId xmlns:p14="http://schemas.microsoft.com/office/powerpoint/2010/main" val="2462837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0B1AA-EE1E-4817-9997-AD9BDEBB4191}" type="datetimeFigureOut">
              <a:rPr lang="zh-CN" altLang="en-US" smtClean="0"/>
              <a:t>2017-06-25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A3712-69C7-47DC-B581-3E1490B93BAF}" type="slidenum">
              <a:rPr lang="zh-CN" altLang="en-US" smtClean="0"/>
              <a:t>‹#›</a:t>
            </a:fld>
            <a:endParaRPr lang="zh-CN" altLang="en-US"/>
          </a:p>
        </p:txBody>
      </p:sp>
    </p:spTree>
    <p:extLst>
      <p:ext uri="{BB962C8B-B14F-4D97-AF65-F5344CB8AC3E}">
        <p14:creationId xmlns:p14="http://schemas.microsoft.com/office/powerpoint/2010/main" val="413402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 Id="rId4" Type="http://schemas.openxmlformats.org/officeDocument/2006/relationships/image" Target="../media/image6.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2506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74483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18469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2950392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9556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650585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334724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1511182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84100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708064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216239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90795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2278801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884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90146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675446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742935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2774723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304624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4030370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3532969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79523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07306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141142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1796653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78256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636481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49384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000954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46549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06857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12566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0575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272104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852560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36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984864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2221664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1734901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337750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1891778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7697700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41089701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01881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314814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9359912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20771082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37508464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3335209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409337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14391757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9478186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20111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3667889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01946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582314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921852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15212953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0234304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8792519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41987749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29585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4223095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1268413"/>
            <a:ext cx="9143476"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08" y="1268413"/>
            <a:ext cx="1440078"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624" y="1268413"/>
            <a:ext cx="1440078"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1740" y="1268413"/>
            <a:ext cx="1440078"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1856" y="1268413"/>
            <a:ext cx="1440078"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bwMode="auto">
          <a:xfrm>
            <a:off x="8891590" y="1268413"/>
            <a:ext cx="252412"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bwMode="auto">
          <a:xfrm>
            <a:off x="250827" y="1989138"/>
            <a:ext cx="720725"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bwMode="auto">
          <a:xfrm>
            <a:off x="2" y="1989138"/>
            <a:ext cx="250825"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585" y="1988493"/>
            <a:ext cx="1440078"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705" y="1988493"/>
            <a:ext cx="1440078"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1818" y="1988493"/>
            <a:ext cx="1440078"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bwMode="auto">
          <a:xfrm>
            <a:off x="8891590" y="1989138"/>
            <a:ext cx="252412"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bwMode="auto">
          <a:xfrm>
            <a:off x="8172452" y="1989138"/>
            <a:ext cx="719138"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bwMode="auto">
          <a:xfrm>
            <a:off x="2" y="2708275"/>
            <a:ext cx="250825"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546" y="2708573"/>
            <a:ext cx="1440078"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663" y="2708573"/>
            <a:ext cx="1440078"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1779" y="2708573"/>
            <a:ext cx="1440078"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1895" y="2708573"/>
            <a:ext cx="1440078"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08" y="3428653"/>
            <a:ext cx="1440078"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624" y="3428653"/>
            <a:ext cx="1440078"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1740" y="3428653"/>
            <a:ext cx="1440078"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1856" y="3428653"/>
            <a:ext cx="1440078"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bwMode="auto">
          <a:xfrm>
            <a:off x="8891590" y="3429000"/>
            <a:ext cx="252412"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bwMode="auto">
          <a:xfrm>
            <a:off x="250827" y="4148138"/>
            <a:ext cx="720725"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bwMode="auto">
          <a:xfrm>
            <a:off x="2" y="4148138"/>
            <a:ext cx="250825"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585" y="4130741"/>
            <a:ext cx="1440078"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701" y="4148733"/>
            <a:ext cx="1440078"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1818" y="4148733"/>
            <a:ext cx="1440078"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bwMode="auto">
          <a:xfrm>
            <a:off x="8891587" y="4148138"/>
            <a:ext cx="360362"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bwMode="auto">
          <a:xfrm>
            <a:off x="8172451" y="4148138"/>
            <a:ext cx="719138"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fld id="{CE8D5F43-11FC-4A47-8AB9-3C569A0CF75E}" type="datetimeFigureOut">
              <a:rPr lang="zh-CN" altLang="en-US" smtClean="0"/>
              <a:pPr/>
              <a:t>2017-06-25</a:t>
            </a:fld>
            <a:endParaRPr lang="zh-CN" altLang="en-US"/>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endParaRPr lang="zh-CN" altLang="en-US"/>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913759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vl1pPr>
            <a:lvl2pPr>
              <a:defRPr sz="1800"/>
            </a:lvl2pPr>
            <a:lvl3pPr>
              <a:defRPr sz="1600"/>
            </a:lvl3pPr>
            <a:lvl4pPr>
              <a:defRPr sz="1350"/>
            </a:lvl4pPr>
            <a:lvl5pPr>
              <a:defRPr sz="1100"/>
            </a:lvl5pPr>
            <a:extLs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标题 6"/>
          <p:cNvSpPr>
            <a:spLocks noGrp="1"/>
          </p:cNvSpPr>
          <p:nvPr>
            <p:ph type="title"/>
          </p:nvPr>
        </p:nvSpPr>
        <p:spPr>
          <a:xfrm>
            <a:off x="457200" y="274638"/>
            <a:ext cx="8229600" cy="994122"/>
          </a:xfrm>
        </p:spPr>
        <p:txBody>
          <a:bodyPr rtlCol="0">
            <a:normAutofit/>
          </a:bodyPr>
          <a:lstStyle>
            <a:lvl1pPr>
              <a:defRPr sz="3200" b="1">
                <a:solidFill>
                  <a:schemeClr val="tx1">
                    <a:lumMod val="85000"/>
                    <a:lumOff val="15000"/>
                  </a:schemeClr>
                </a:solidFill>
              </a:defRPr>
            </a:lvl1pPr>
            <a:extLst/>
          </a:lstStyle>
          <a:p>
            <a:r>
              <a:rPr lang="zh-CN" altLang="en-US" dirty="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fld id="{CE8D5F43-11FC-4A47-8AB9-3C569A0CF75E}" type="datetimeFigureOut">
              <a:rPr lang="zh-CN" altLang="en-US" smtClean="0"/>
              <a:pPr/>
              <a:t>2017-06-25</a:t>
            </a:fld>
            <a:endParaRPr lang="zh-CN" altLang="en-US"/>
          </a:p>
        </p:txBody>
      </p:sp>
      <p:sp>
        <p:nvSpPr>
          <p:cNvPr id="6" name="页脚占位符 4"/>
          <p:cNvSpPr>
            <a:spLocks noGrp="1"/>
          </p:cNvSpPr>
          <p:nvPr>
            <p:ph type="ftr" sz="quarter" idx="11"/>
          </p:nvPr>
        </p:nvSpPr>
        <p:spPr/>
        <p:txBody>
          <a:bodyPr/>
          <a:lstStyle>
            <a:lvl1pPr>
              <a:defRPr sz="1050"/>
            </a:lvl1pPr>
            <a:extLst/>
          </a:lstStyle>
          <a:p>
            <a:endParaRPr lang="zh-CN" altLang="en-US"/>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415959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extLst/>
          </a:lstStyle>
          <a:p>
            <a:fld id="{CE8D5F43-11FC-4A47-8AB9-3C569A0CF75E}" type="datetimeFigureOut">
              <a:rPr lang="zh-CN" altLang="en-US" smtClean="0"/>
              <a:pPr/>
              <a:t>2017-06-25</a:t>
            </a:fld>
            <a:endParaRPr lang="zh-CN" altLang="en-US"/>
          </a:p>
        </p:txBody>
      </p:sp>
      <p:sp>
        <p:nvSpPr>
          <p:cNvPr id="9" name="页脚占位符 7"/>
          <p:cNvSpPr>
            <a:spLocks noGrp="1"/>
          </p:cNvSpPr>
          <p:nvPr>
            <p:ph type="ftr" sz="quarter" idx="11"/>
          </p:nvPr>
        </p:nvSpPr>
        <p:spPr/>
        <p:txBody>
          <a:bodyPr/>
          <a:lstStyle>
            <a:lvl1pPr>
              <a:defRPr/>
            </a:lvl1pPr>
            <a:extLst/>
          </a:lstStyle>
          <a:p>
            <a:endParaRPr lang="zh-CN" altLang="en-US"/>
          </a:p>
        </p:txBody>
      </p:sp>
      <p:sp>
        <p:nvSpPr>
          <p:cNvPr id="10" name="灯片编号占位符 8"/>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6792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7595780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fld id="{CE8D5F43-11FC-4A47-8AB9-3C569A0CF75E}" type="datetimeFigureOut">
              <a:rPr lang="zh-CN" altLang="en-US" smtClean="0"/>
              <a:pPr/>
              <a:t>2017-06-25</a:t>
            </a:fld>
            <a:endParaRPr lang="zh-CN" altLang="en-US"/>
          </a:p>
        </p:txBody>
      </p:sp>
      <p:sp>
        <p:nvSpPr>
          <p:cNvPr id="4" name="页脚占位符 2"/>
          <p:cNvSpPr>
            <a:spLocks noGrp="1"/>
          </p:cNvSpPr>
          <p:nvPr>
            <p:ph type="ftr" sz="quarter" idx="11"/>
          </p:nvPr>
        </p:nvSpPr>
        <p:spPr/>
        <p:txBody>
          <a:bodyPr/>
          <a:lstStyle>
            <a:lvl1pPr>
              <a:defRPr/>
            </a:lvl1pPr>
            <a:extLst/>
          </a:lstStyle>
          <a:p>
            <a:endParaRPr lang="zh-CN" altLang="en-US"/>
          </a:p>
        </p:txBody>
      </p:sp>
      <p:sp>
        <p:nvSpPr>
          <p:cNvPr id="5" name="灯片编号占位符 3"/>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650451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extLst/>
          </a:lstStyle>
          <a:p>
            <a:fld id="{CE8D5F43-11FC-4A47-8AB9-3C569A0CF75E}" type="datetimeFigureOut">
              <a:rPr lang="zh-CN" altLang="en-US" smtClean="0"/>
              <a:pPr/>
              <a:t>2017-06-25</a:t>
            </a:fld>
            <a:endParaRPr lang="zh-CN" altLang="en-US"/>
          </a:p>
        </p:txBody>
      </p:sp>
      <p:sp>
        <p:nvSpPr>
          <p:cNvPr id="7" name="页脚占位符 5"/>
          <p:cNvSpPr>
            <a:spLocks noGrp="1"/>
          </p:cNvSpPr>
          <p:nvPr>
            <p:ph type="ftr" sz="quarter" idx="11"/>
          </p:nvPr>
        </p:nvSpPr>
        <p:spPr/>
        <p:txBody>
          <a:bodyPr/>
          <a:lstStyle>
            <a:lvl1pPr>
              <a:defRPr/>
            </a:lvl1pPr>
            <a:extLst/>
          </a:lstStyle>
          <a:p>
            <a:endParaRPr lang="zh-CN" altLang="en-US"/>
          </a:p>
        </p:txBody>
      </p:sp>
      <p:sp>
        <p:nvSpPr>
          <p:cNvPr id="8" name="灯片编号占位符 6"/>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447926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2017-06-25</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291843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2017-06-25</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455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70" name="页脚占位符 3"/>
          <p:cNvSpPr>
            <a:spLocks noGrp="1"/>
          </p:cNvSpPr>
          <p:nvPr>
            <p:ph type="ftr" sz="quarter" idx="11"/>
          </p:nvPr>
        </p:nvSpPr>
        <p:spPr/>
        <p:txBody>
          <a:bodyPr/>
          <a:lstStyle>
            <a:lvl1pPr>
              <a:defRPr/>
            </a:lvl1pPr>
          </a:lstStyle>
          <a:p>
            <a:endParaRPr lang="zh-CN" altLang="en-US"/>
          </a:p>
        </p:txBody>
      </p:sp>
      <p:sp>
        <p:nvSpPr>
          <p:cNvPr id="71"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373933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7" name="页脚占位符 3"/>
          <p:cNvSpPr>
            <a:spLocks noGrp="1"/>
          </p:cNvSpPr>
          <p:nvPr>
            <p:ph type="ftr" sz="quarter" idx="11"/>
          </p:nvPr>
        </p:nvSpPr>
        <p:spPr/>
        <p:txBody>
          <a:bodyPr/>
          <a:lstStyle>
            <a:lvl1pPr>
              <a:defRPr/>
            </a:lvl1pPr>
          </a:lstStyle>
          <a:p>
            <a:endParaRPr lang="zh-CN" altLang="en-US"/>
          </a:p>
        </p:txBody>
      </p:sp>
      <p:sp>
        <p:nvSpPr>
          <p:cNvPr id="8"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097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036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2017-06-25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2313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image" Target="../media/image3.jpeg"/><Relationship Id="rId5" Type="http://schemas.openxmlformats.org/officeDocument/2006/relationships/slideLayout" Target="../slideLayouts/slideLayout71.xml"/><Relationship Id="rId10" Type="http://schemas.openxmlformats.org/officeDocument/2006/relationships/theme" Target="../theme/theme7.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2017-06-25</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2102373612"/>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122842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9170083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2017-06-25</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3205238165"/>
      </p:ext>
    </p:extLst>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5377035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7199379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fld id="{CE8D5F43-11FC-4A47-8AB9-3C569A0CF75E}" type="datetimeFigureOut">
              <a:rPr lang="zh-CN" altLang="en-US" smtClean="0"/>
              <a:pPr/>
              <a:t>2017-06-25</a:t>
            </a:fld>
            <a:endParaRPr lang="zh-CN" altLang="en-US"/>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endParaRPr lang="zh-CN" altLang="en-US" dirty="0"/>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fld id="{90D828E9-83C5-4984-96D7-CAB79F9D1FB1}" type="slidenum">
              <a:rPr lang="zh-CN" altLang="en-US" smtClean="0"/>
              <a:pPr/>
              <a:t>‹#›</a:t>
            </a:fld>
            <a:endParaRPr lang="zh-CN" altLang="en-US" dirty="0"/>
          </a:p>
        </p:txBody>
      </p:sp>
      <p:pic>
        <p:nvPicPr>
          <p:cNvPr id="11" name="图片 16"/>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8" y="6428355"/>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46303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微软雅黑" panose="020B0503020204020204" pitchFamily="34" charset="-122"/>
          <a:ea typeface="微软雅黑" panose="020B0503020204020204" pitchFamily="34" charset="-122"/>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微软雅黑" panose="020B0503020204020204" pitchFamily="34" charset="-122"/>
          <a:ea typeface="微软雅黑" panose="020B0503020204020204" pitchFamily="34" charset="-122"/>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微软雅黑" panose="020B0503020204020204" pitchFamily="34" charset="-122"/>
          <a:ea typeface="微软雅黑" panose="020B0503020204020204" pitchFamily="34" charset="-122"/>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8.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8.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8.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4192" y="958119"/>
            <a:ext cx="5819055" cy="994122"/>
          </a:xfrm>
        </p:spPr>
        <p:txBody>
          <a:bodyPr>
            <a:normAutofit/>
          </a:bodyPr>
          <a:lstStyle/>
          <a:p>
            <a:r>
              <a:rPr lang="zh-CN" altLang="en-US" dirty="0">
                <a:effectLst/>
              </a:rPr>
              <a:t>总复习</a:t>
            </a:r>
            <a:endParaRPr lang="zh-CN" altLang="zh-CN" dirty="0">
              <a:effectLst/>
            </a:endParaRPr>
          </a:p>
        </p:txBody>
      </p:sp>
      <p:sp>
        <p:nvSpPr>
          <p:cNvPr id="7" name="矩形 6"/>
          <p:cNvSpPr/>
          <p:nvPr/>
        </p:nvSpPr>
        <p:spPr>
          <a:xfrm>
            <a:off x="589723" y="2113219"/>
            <a:ext cx="6336857" cy="3785652"/>
          </a:xfrm>
          <a:prstGeom prst="rect">
            <a:avLst/>
          </a:prstGeom>
        </p:spPr>
        <p:txBody>
          <a:bodyPr wrap="square">
            <a:spAutoFit/>
          </a:bodyPr>
          <a:lstStyle/>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量子力学的研究对象</a:t>
            </a:r>
            <a:endParaRPr lang="en-US" altLang="zh-CN" sz="2400" dirty="0">
              <a:solidFill>
                <a:srgbClr val="7030A0"/>
              </a:solidFill>
              <a:ea typeface="微软雅黑" panose="020B0503020204020204" pitchFamily="34" charset="-122"/>
            </a:endParaRPr>
          </a:p>
          <a:p>
            <a:pPr marL="742950" lvl="1" indent="-285750">
              <a:buFont typeface="Wingdings" panose="05000000000000000000" pitchFamily="2" charset="2"/>
              <a:buChar char="p"/>
            </a:pPr>
            <a:r>
              <a:rPr lang="zh-CN" altLang="en-US" sz="2400" dirty="0">
                <a:solidFill>
                  <a:srgbClr val="7030A0"/>
                </a:solidFill>
                <a:ea typeface="微软雅黑" panose="020B0503020204020204" pitchFamily="34" charset="-122"/>
              </a:rPr>
              <a:t>量子态</a:t>
            </a:r>
            <a:r>
              <a:rPr lang="en-US" altLang="zh-CN" sz="2400" dirty="0">
                <a:solidFill>
                  <a:srgbClr val="7030A0"/>
                </a:solidFill>
                <a:ea typeface="微软雅黑" panose="020B0503020204020204" pitchFamily="34" charset="-122"/>
              </a:rPr>
              <a:t>&amp;</a:t>
            </a:r>
            <a:r>
              <a:rPr lang="zh-CN" altLang="en-US" sz="2400" dirty="0">
                <a:solidFill>
                  <a:srgbClr val="7030A0"/>
                </a:solidFill>
                <a:ea typeface="微软雅黑" panose="020B0503020204020204" pitchFamily="34" charset="-122"/>
              </a:rPr>
              <a:t>波函数</a:t>
            </a:r>
            <a:endParaRPr lang="en-US" altLang="zh-CN" sz="2400" dirty="0">
              <a:solidFill>
                <a:srgbClr val="7030A0"/>
              </a:solidFill>
              <a:ea typeface="微软雅黑" panose="020B0503020204020204" pitchFamily="34" charset="-122"/>
            </a:endParaRPr>
          </a:p>
          <a:p>
            <a:pPr marL="742950" lvl="1" indent="-285750">
              <a:buFont typeface="Wingdings" panose="05000000000000000000" pitchFamily="2" charset="2"/>
              <a:buChar char="p"/>
            </a:pPr>
            <a:r>
              <a:rPr lang="zh-CN" altLang="en-US" sz="2400" dirty="0">
                <a:solidFill>
                  <a:srgbClr val="7030A0"/>
                </a:solidFill>
                <a:ea typeface="微软雅黑" panose="020B0503020204020204" pitchFamily="34" charset="-122"/>
              </a:rPr>
              <a:t>力学量</a:t>
            </a:r>
            <a:r>
              <a:rPr lang="en-US" altLang="zh-CN" sz="2400" dirty="0">
                <a:solidFill>
                  <a:srgbClr val="7030A0"/>
                </a:solidFill>
                <a:ea typeface="微软雅黑" panose="020B0503020204020204" pitchFamily="34" charset="-122"/>
              </a:rPr>
              <a:t>&amp;</a:t>
            </a:r>
            <a:r>
              <a:rPr lang="zh-CN" altLang="en-US" sz="2400" dirty="0">
                <a:solidFill>
                  <a:srgbClr val="7030A0"/>
                </a:solidFill>
                <a:ea typeface="微软雅黑" panose="020B0503020204020204" pitchFamily="34" charset="-122"/>
              </a:rPr>
              <a:t>算符</a:t>
            </a:r>
            <a:endParaRPr lang="en-US" altLang="zh-CN" sz="2400" dirty="0">
              <a:solidFill>
                <a:srgbClr val="7030A0"/>
              </a:solidFill>
              <a:ea typeface="微软雅黑" panose="020B0503020204020204" pitchFamily="34" charset="-122"/>
            </a:endParaRP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量子力学的基本方程</a:t>
            </a:r>
            <a:endParaRPr lang="en-US" altLang="zh-CN" sz="2400" dirty="0">
              <a:solidFill>
                <a:srgbClr val="7030A0"/>
              </a:solidFill>
              <a:ea typeface="微软雅黑" panose="020B0503020204020204" pitchFamily="34" charset="-122"/>
            </a:endParaRPr>
          </a:p>
          <a:p>
            <a:pPr marL="742950" lvl="1" indent="-285750">
              <a:buFont typeface="Wingdings" panose="05000000000000000000" pitchFamily="2" charset="2"/>
              <a:buChar char="p"/>
            </a:pPr>
            <a:r>
              <a:rPr lang="zh-CN" altLang="en-US" sz="2400" dirty="0">
                <a:solidFill>
                  <a:srgbClr val="7030A0"/>
                </a:solidFill>
                <a:ea typeface="微软雅黑" panose="020B0503020204020204" pitchFamily="34" charset="-122"/>
              </a:rPr>
              <a:t>一维定态问题</a:t>
            </a:r>
            <a:endParaRPr lang="en-US" altLang="zh-CN" sz="2400" dirty="0">
              <a:solidFill>
                <a:srgbClr val="7030A0"/>
              </a:solidFill>
              <a:ea typeface="微软雅黑" panose="020B0503020204020204" pitchFamily="34" charset="-122"/>
            </a:endParaRPr>
          </a:p>
          <a:p>
            <a:pPr marL="742950" lvl="1" indent="-285750">
              <a:buFont typeface="Wingdings" panose="05000000000000000000" pitchFamily="2" charset="2"/>
              <a:buChar char="p"/>
            </a:pPr>
            <a:r>
              <a:rPr lang="zh-CN" altLang="en-US" sz="2400" dirty="0">
                <a:solidFill>
                  <a:srgbClr val="7030A0"/>
                </a:solidFill>
                <a:ea typeface="微软雅黑" panose="020B0503020204020204" pitchFamily="34" charset="-122"/>
              </a:rPr>
              <a:t>中心力场</a:t>
            </a:r>
            <a:endParaRPr lang="en-US" altLang="zh-CN" sz="2400" dirty="0">
              <a:solidFill>
                <a:srgbClr val="7030A0"/>
              </a:solidFill>
              <a:ea typeface="微软雅黑" panose="020B0503020204020204" pitchFamily="34" charset="-122"/>
            </a:endParaRPr>
          </a:p>
          <a:p>
            <a:pPr marL="742950" lvl="1" indent="-285750">
              <a:buFont typeface="Wingdings" panose="05000000000000000000" pitchFamily="2" charset="2"/>
              <a:buChar char="p"/>
            </a:pPr>
            <a:r>
              <a:rPr lang="zh-CN" altLang="en-US" sz="2400" dirty="0">
                <a:solidFill>
                  <a:srgbClr val="7030A0"/>
                </a:solidFill>
                <a:ea typeface="微软雅黑" panose="020B0503020204020204" pitchFamily="34" charset="-122"/>
              </a:rPr>
              <a:t>矩阵形式下的（能量）本征方程求解</a:t>
            </a:r>
            <a:endParaRPr lang="en-US" altLang="zh-CN" sz="2400" dirty="0">
              <a:solidFill>
                <a:srgbClr val="7030A0"/>
              </a:solidFill>
              <a:ea typeface="微软雅黑" panose="020B0503020204020204" pitchFamily="34" charset="-122"/>
            </a:endParaRPr>
          </a:p>
          <a:p>
            <a:pPr marL="742950" lvl="1" indent="-285750">
              <a:buFont typeface="Wingdings" panose="05000000000000000000" pitchFamily="2" charset="2"/>
              <a:buChar char="p"/>
            </a:pPr>
            <a:r>
              <a:rPr lang="zh-CN" altLang="en-US" sz="2400" dirty="0">
                <a:solidFill>
                  <a:srgbClr val="7030A0"/>
                </a:solidFill>
                <a:ea typeface="微软雅黑" panose="020B0503020204020204" pitchFamily="34" charset="-122"/>
              </a:rPr>
              <a:t>非简并态微扰论</a:t>
            </a:r>
            <a:endParaRPr lang="en-US" altLang="zh-CN" sz="2400" dirty="0">
              <a:solidFill>
                <a:srgbClr val="7030A0"/>
              </a:solidFill>
              <a:ea typeface="微软雅黑" panose="020B0503020204020204" pitchFamily="34" charset="-122"/>
            </a:endParaRP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量子力学的矩阵形式和表象变换</a:t>
            </a:r>
            <a:endParaRPr lang="en-US" altLang="zh-CN" sz="2400" dirty="0">
              <a:solidFill>
                <a:srgbClr val="7030A0"/>
              </a:solidFill>
              <a:ea typeface="微软雅黑" panose="020B0503020204020204" pitchFamily="34" charset="-122"/>
            </a:endParaRPr>
          </a:p>
          <a:p>
            <a:pPr marL="285750" indent="-285750">
              <a:buFont typeface="Wingdings" panose="05000000000000000000" pitchFamily="2" charset="2"/>
              <a:buChar char="p"/>
            </a:pPr>
            <a:endParaRPr lang="zh-CN" altLang="en-US" sz="2400" dirty="0">
              <a:solidFill>
                <a:srgbClr val="7030A0"/>
              </a:solidFill>
              <a:ea typeface="微软雅黑" panose="020B0503020204020204" pitchFamily="34" charset="-122"/>
            </a:endParaRPr>
          </a:p>
        </p:txBody>
      </p:sp>
    </p:spTree>
    <p:extLst>
      <p:ext uri="{BB962C8B-B14F-4D97-AF65-F5344CB8AC3E}">
        <p14:creationId xmlns:p14="http://schemas.microsoft.com/office/powerpoint/2010/main" val="15056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268760"/>
                <a:ext cx="8229600" cy="4800570"/>
              </a:xfrm>
            </p:spPr>
            <p:txBody>
              <a:bodyPr/>
              <a:lstStyle/>
              <a:p>
                <a:pPr marL="0" marR="0">
                  <a:spcBef>
                    <a:spcPts val="0"/>
                  </a:spcBef>
                  <a:spcAft>
                    <a:spcPts val="0"/>
                  </a:spcAft>
                </a:pPr>
                <a14:m>
                  <m:oMath xmlns:m="http://schemas.openxmlformats.org/officeDocument/2006/math">
                    <m:sSup>
                      <m:sSupPr>
                        <m:ctrlPr>
                          <a:rPr lang="x-IV_mathan" altLang="zh-CN" i="1">
                            <a:solidFill>
                              <a:srgbClr val="000000"/>
                            </a:solidFill>
                            <a:latin typeface="Cambria Math" panose="02040503050406030204" pitchFamily="18" charset="0"/>
                            <a:ea typeface="Cambria Math" panose="02040503050406030204" pitchFamily="18" charset="0"/>
                          </a:rPr>
                        </m:ctrlPr>
                      </m:sSup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e>
                      <m:sup>
                        <m:r>
                          <a:rPr lang="x-IV_mathan" altLang="zh-CN">
                            <a:solidFill>
                              <a:srgbClr val="000000"/>
                            </a:solidFill>
                            <a:latin typeface="Cambria Math" panose="02040503050406030204" pitchFamily="18" charset="0"/>
                            <a:ea typeface="Cambria Math" panose="02040503050406030204" pitchFamily="18" charset="0"/>
                          </a:rPr>
                          <m:t>−1</m:t>
                        </m:r>
                      </m:sup>
                    </m:sSup>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sSup>
                      <m:sSupPr>
                        <m:ctrlPr>
                          <a:rPr lang="x-IV_mathan" altLang="zh-CN" i="1">
                            <a:solidFill>
                              <a:srgbClr val="000000"/>
                            </a:solidFill>
                            <a:latin typeface="Cambria Math" panose="02040503050406030204" pitchFamily="18" charset="0"/>
                            <a:ea typeface="Cambria Math" panose="02040503050406030204" pitchFamily="18" charset="0"/>
                          </a:rPr>
                        </m:ctrlPr>
                      </m:sSup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e>
                      <m:sup>
                        <m:r>
                          <a:rPr lang="x-IV_mathan" altLang="zh-CN">
                            <a:solidFill>
                              <a:srgbClr val="000000"/>
                            </a:solidFill>
                            <a:latin typeface="Cambria Math" panose="02040503050406030204" pitchFamily="18" charset="0"/>
                            <a:ea typeface="Cambria Math" panose="02040503050406030204" pitchFamily="18" charset="0"/>
                          </a:rPr>
                          <m:t>−1</m:t>
                        </m:r>
                      </m:sup>
                    </m:sSup>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𝐼</m:t>
                    </m:r>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sSup>
                      <m:sSupPr>
                        <m:ctrlPr>
                          <a:rPr lang="x-IV_mathan" altLang="zh-CN" i="1">
                            <a:solidFill>
                              <a:srgbClr val="7030A0"/>
                            </a:solidFill>
                            <a:latin typeface="Cambria Math" panose="02040503050406030204" pitchFamily="18" charset="0"/>
                            <a:ea typeface="Cambria Math" panose="02040503050406030204" pitchFamily="18" charset="0"/>
                          </a:rPr>
                        </m:ctrlPr>
                      </m:sSupPr>
                      <m:e>
                        <m:d>
                          <m:dPr>
                            <m:ctrlPr>
                              <a:rPr lang="x-IV_mathan" altLang="zh-CN" i="1">
                                <a:solidFill>
                                  <a:srgbClr val="7030A0"/>
                                </a:solidFill>
                                <a:latin typeface="Cambria Math" panose="02040503050406030204" pitchFamily="18" charset="0"/>
                                <a:ea typeface="Cambria Math" panose="02040503050406030204" pitchFamily="18" charset="0"/>
                              </a:rPr>
                            </m:ctrlPr>
                          </m:dPr>
                          <m:e>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𝐴</m:t>
                                </m:r>
                              </m:e>
                            </m:acc>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𝐵</m:t>
                                </m:r>
                              </m:e>
                            </m:acc>
                          </m:e>
                        </m:d>
                      </m:e>
                      <m:sup>
                        <m:r>
                          <a:rPr lang="x-IV_mathan" altLang="zh-CN">
                            <a:solidFill>
                              <a:srgbClr val="7030A0"/>
                            </a:solidFill>
                            <a:latin typeface="Cambria Math" panose="02040503050406030204" pitchFamily="18" charset="0"/>
                            <a:ea typeface="Cambria Math" panose="02040503050406030204" pitchFamily="18" charset="0"/>
                          </a:rPr>
                          <m:t>−1</m:t>
                        </m:r>
                      </m:sup>
                    </m:sSup>
                    <m:r>
                      <a:rPr lang="x-IV_mathan" altLang="zh-CN">
                        <a:solidFill>
                          <a:srgbClr val="7030A0"/>
                        </a:solidFill>
                        <a:latin typeface="Cambria Math" panose="02040503050406030204" pitchFamily="18" charset="0"/>
                        <a:ea typeface="Cambria Math" panose="02040503050406030204" pitchFamily="18" charset="0"/>
                      </a:rPr>
                      <m:t>=</m:t>
                    </m:r>
                    <m:sSup>
                      <m:sSupPr>
                        <m:ctrlPr>
                          <a:rPr lang="x-IV_mathan" altLang="zh-CN" i="1">
                            <a:solidFill>
                              <a:srgbClr val="7030A0"/>
                            </a:solidFill>
                            <a:latin typeface="Cambria Math" panose="02040503050406030204" pitchFamily="18" charset="0"/>
                            <a:ea typeface="Cambria Math" panose="02040503050406030204" pitchFamily="18" charset="0"/>
                          </a:rPr>
                        </m:ctrlPr>
                      </m:sSupPr>
                      <m:e>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𝐵</m:t>
                            </m:r>
                          </m:e>
                        </m:acc>
                      </m:e>
                      <m:sup>
                        <m:r>
                          <a:rPr lang="x-IV_mathan" altLang="zh-CN">
                            <a:solidFill>
                              <a:srgbClr val="7030A0"/>
                            </a:solidFill>
                            <a:latin typeface="Cambria Math" panose="02040503050406030204" pitchFamily="18" charset="0"/>
                            <a:ea typeface="Cambria Math" panose="02040503050406030204" pitchFamily="18" charset="0"/>
                          </a:rPr>
                          <m:t>−1</m:t>
                        </m:r>
                      </m:sup>
                    </m:sSup>
                    <m:sSup>
                      <m:sSupPr>
                        <m:ctrlPr>
                          <a:rPr lang="x-IV_mathan" altLang="zh-CN" i="1">
                            <a:solidFill>
                              <a:srgbClr val="7030A0"/>
                            </a:solidFill>
                            <a:latin typeface="Cambria Math" panose="02040503050406030204" pitchFamily="18" charset="0"/>
                            <a:ea typeface="Cambria Math" panose="02040503050406030204" pitchFamily="18" charset="0"/>
                          </a:rPr>
                        </m:ctrlPr>
                      </m:sSupPr>
                      <m:e>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𝐴</m:t>
                            </m:r>
                          </m:e>
                        </m:acc>
                      </m:e>
                      <m:sup>
                        <m:r>
                          <a:rPr lang="x-IV_mathan" altLang="zh-CN">
                            <a:solidFill>
                              <a:srgbClr val="7030A0"/>
                            </a:solidFill>
                            <a:latin typeface="Cambria Math" panose="02040503050406030204" pitchFamily="18" charset="0"/>
                            <a:ea typeface="Cambria Math" panose="02040503050406030204" pitchFamily="18" charset="0"/>
                          </a:rPr>
                          <m:t>−1</m:t>
                        </m:r>
                      </m:sup>
                    </m:sSup>
                  </m:oMath>
                </a14:m>
                <a:endParaRPr lang="x-IV_mathan" altLang="zh-CN" dirty="0">
                  <a:solidFill>
                    <a:srgbClr val="7030A0"/>
                  </a:solidFill>
                  <a:ea typeface="Cambria Math" panose="02040503050406030204" pitchFamily="18" charset="0"/>
                </a:endParaRPr>
              </a:p>
              <a:p>
                <a:pPr marL="0" marR="0">
                  <a:spcBef>
                    <a:spcPts val="0"/>
                  </a:spcBef>
                  <a:spcAft>
                    <a:spcPts val="0"/>
                  </a:spcAft>
                </a:pPr>
                <a14:m>
                  <m:oMath xmlns:m="http://schemas.openxmlformats.org/officeDocument/2006/math">
                    <m:sSup>
                      <m:sSupPr>
                        <m:ctrlPr>
                          <a:rPr lang="x-IV_mathan" altLang="zh-CN" i="1">
                            <a:solidFill>
                              <a:srgbClr val="000000"/>
                            </a:solidFill>
                            <a:latin typeface="Cambria Math" panose="02040503050406030204" pitchFamily="18" charset="0"/>
                            <a:ea typeface="Cambria Math" panose="02040503050406030204" pitchFamily="18" charset="0"/>
                          </a:rPr>
                        </m:ctrlPr>
                      </m:sSupPr>
                      <m:e>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𝐵</m:t>
                                </m:r>
                              </m:e>
                            </m:acc>
                          </m:e>
                        </m:d>
                      </m:e>
                      <m:sup>
                        <m:r>
                          <a:rPr lang="x-IV_mathan" altLang="zh-CN">
                            <a:solidFill>
                              <a:srgbClr val="000000"/>
                            </a:solidFill>
                            <a:latin typeface="Cambria Math" panose="02040503050406030204" pitchFamily="18" charset="0"/>
                            <a:ea typeface="Cambria Math" panose="02040503050406030204" pitchFamily="18" charset="0"/>
                          </a:rPr>
                          <m:t>†</m:t>
                        </m:r>
                      </m:sup>
                    </m:sSup>
                    <m:r>
                      <a:rPr lang="x-IV_mathan" altLang="zh-CN">
                        <a:solidFill>
                          <a:srgbClr val="000000"/>
                        </a:solidFill>
                        <a:latin typeface="Cambria Math" panose="02040503050406030204" pitchFamily="18" charset="0"/>
                        <a:ea typeface="Cambria Math" panose="02040503050406030204" pitchFamily="18" charset="0"/>
                      </a:rPr>
                      <m:t>=</m:t>
                    </m:r>
                    <m:sSup>
                      <m:sSupPr>
                        <m:ctrlPr>
                          <a:rPr lang="x-IV_mathan" altLang="zh-CN" i="1">
                            <a:solidFill>
                              <a:srgbClr val="000000"/>
                            </a:solidFill>
                            <a:latin typeface="Cambria Math" panose="02040503050406030204" pitchFamily="18" charset="0"/>
                            <a:ea typeface="Cambria Math" panose="02040503050406030204" pitchFamily="18" charset="0"/>
                          </a:rPr>
                        </m:ctrlPr>
                      </m:sSup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𝐵</m:t>
                            </m:r>
                          </m:e>
                        </m:acc>
                      </m:e>
                      <m:sup>
                        <m:r>
                          <a:rPr lang="x-IV_mathan" altLang="zh-CN">
                            <a:solidFill>
                              <a:srgbClr val="000000"/>
                            </a:solidFill>
                            <a:latin typeface="Cambria Math" panose="02040503050406030204" pitchFamily="18" charset="0"/>
                            <a:ea typeface="Cambria Math" panose="02040503050406030204" pitchFamily="18" charset="0"/>
                          </a:rPr>
                          <m:t>†</m:t>
                        </m:r>
                      </m:sup>
                    </m:sSup>
                    <m:sSup>
                      <m:sSupPr>
                        <m:ctrlPr>
                          <a:rPr lang="x-IV_mathan" altLang="zh-CN" i="1">
                            <a:solidFill>
                              <a:srgbClr val="000000"/>
                            </a:solidFill>
                            <a:latin typeface="Cambria Math" panose="02040503050406030204" pitchFamily="18" charset="0"/>
                            <a:ea typeface="Cambria Math" panose="02040503050406030204" pitchFamily="18" charset="0"/>
                          </a:rPr>
                        </m:ctrlPr>
                      </m:sSup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e>
                      <m:sup>
                        <m:r>
                          <a:rPr lang="x-IV_mathan" altLang="zh-CN">
                            <a:solidFill>
                              <a:srgbClr val="000000"/>
                            </a:solidFill>
                            <a:latin typeface="Cambria Math" panose="02040503050406030204" pitchFamily="18" charset="0"/>
                            <a:ea typeface="Cambria Math" panose="02040503050406030204" pitchFamily="18" charset="0"/>
                          </a:rPr>
                          <m:t>†</m:t>
                        </m:r>
                      </m:sup>
                    </m:sSup>
                  </m:oMath>
                </a14:m>
                <a:endParaRPr lang="x-IV_mathan" altLang="zh-CN" dirty="0">
                  <a:solidFill>
                    <a:srgbClr val="000000"/>
                  </a:solidFill>
                  <a:ea typeface="Cambria Math" panose="02040503050406030204" pitchFamily="18" charset="0"/>
                </a:endParaRPr>
              </a:p>
              <a:p>
                <a:pPr marL="0" marR="0">
                  <a:spcBef>
                    <a:spcPts val="0"/>
                  </a:spcBef>
                  <a:spcAft>
                    <a:spcPts val="0"/>
                  </a:spcAft>
                </a:pPr>
                <a:r>
                  <a:rPr lang="" altLang="zh-CN" dirty="0">
                    <a:solidFill>
                      <a:srgbClr val="000000"/>
                    </a:solidFill>
                    <a:ea typeface="Cambria Math" panose="02040503050406030204" pitchFamily="18" charset="0"/>
                  </a:rPr>
                  <a:t> </a:t>
                </a:r>
              </a:p>
              <a:p>
                <a:pPr marL="0" marR="0">
                  <a:spcBef>
                    <a:spcPts val="0"/>
                  </a:spcBef>
                  <a:spcAft>
                    <a:spcPts val="0"/>
                  </a:spcAft>
                </a:pPr>
                <a:r>
                  <a:rPr lang="" altLang="zh-CN" dirty="0">
                    <a:solidFill>
                      <a:srgbClr val="000000"/>
                    </a:solidFill>
                    <a:ea typeface="Cambria Math" panose="02040503050406030204" pitchFamily="18" charset="0"/>
                  </a:rPr>
                  <a:t> </a:t>
                </a:r>
              </a:p>
              <a:p>
                <a:pPr marL="0" marR="0">
                  <a:spcBef>
                    <a:spcPts val="0"/>
                  </a:spcBef>
                  <a:spcAft>
                    <a:spcPts val="0"/>
                  </a:spcAft>
                </a:pPr>
                <a:r>
                  <a:rPr lang="zh-CN" altLang="zh-CN" dirty="0">
                    <a:solidFill>
                      <a:srgbClr val="000000"/>
                    </a:solidFill>
                  </a:rPr>
                  <a:t>厄米算符：</a:t>
                </a:r>
                <a14:m>
                  <m:oMath xmlns:m="http://schemas.openxmlformats.org/officeDocument/2006/math">
                    <m:sSup>
                      <m:sSupPr>
                        <m:ctrlPr>
                          <a:rPr lang="zh-CN" altLang="zh-CN" i="1">
                            <a:solidFill>
                              <a:srgbClr val="000000"/>
                            </a:solidFill>
                            <a:latin typeface="Cambria Math" panose="02040503050406030204" pitchFamily="18" charset="0"/>
                          </a:rPr>
                        </m:ctrlPr>
                      </m:sSup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𝑂</m:t>
                            </m:r>
                          </m:e>
                        </m:acc>
                      </m:e>
                      <m:sup>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sup>
                    </m:sSup>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𝑂</m:t>
                        </m:r>
                      </m:e>
                    </m:acc>
                  </m:oMath>
                </a14:m>
                <a:endParaRPr lang="zh-CN" altLang="zh-CN" dirty="0">
                  <a:solidFill>
                    <a:srgbClr val="000000"/>
                  </a:solidFill>
                </a:endParaRPr>
              </a:p>
              <a:p>
                <a:pPr marL="0" marR="0">
                  <a:spcBef>
                    <a:spcPts val="0"/>
                  </a:spcBef>
                  <a:spcAft>
                    <a:spcPts val="0"/>
                  </a:spcAft>
                </a:pPr>
                <a:r>
                  <a:rPr lang="zh-CN" altLang="zh-CN" dirty="0">
                    <a:solidFill>
                      <a:srgbClr val="000000"/>
                    </a:solidFill>
                  </a:rPr>
                  <a:t>幺正算符：</a:t>
                </a:r>
                <a14:m>
                  <m:oMath xmlns:m="http://schemas.openxmlformats.org/officeDocument/2006/math">
                    <m:sSup>
                      <m:sSupPr>
                        <m:ctrlPr>
                          <a:rPr lang="zh-CN" altLang="zh-CN" i="1">
                            <a:solidFill>
                              <a:srgbClr val="000000"/>
                            </a:solidFill>
                            <a:latin typeface="Cambria Math" panose="02040503050406030204" pitchFamily="18" charset="0"/>
                          </a:rPr>
                        </m:ctrlPr>
                      </m:sSup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e>
                      <m:sup>
                        <m:r>
                          <a:rPr lang="zh-CN" altLang="zh-CN">
                            <a:solidFill>
                              <a:srgbClr val="000000"/>
                            </a:solidFill>
                            <a:latin typeface="Cambria Math" panose="02040503050406030204" pitchFamily="18" charset="0"/>
                          </a:rPr>
                          <m:t>−1</m:t>
                        </m:r>
                      </m:sup>
                    </m:sSup>
                    <m:r>
                      <a:rPr lang="zh-CN" altLang="zh-CN">
                        <a:solidFill>
                          <a:srgbClr val="000000"/>
                        </a:solidFill>
                        <a:latin typeface="Cambria Math" panose="02040503050406030204" pitchFamily="18" charset="0"/>
                      </a:rPr>
                      <m:t>=</m:t>
                    </m:r>
                    <m:sSup>
                      <m:sSupPr>
                        <m:ctrlPr>
                          <a:rPr lang="zh-CN" altLang="zh-CN" i="1">
                            <a:solidFill>
                              <a:srgbClr val="000000"/>
                            </a:solidFill>
                            <a:latin typeface="Cambria Math" panose="02040503050406030204" pitchFamily="18" charset="0"/>
                          </a:rPr>
                        </m:ctrlPr>
                      </m:sSup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e>
                      <m:sup>
                        <m:r>
                          <a:rPr lang="zh-CN" altLang="zh-CN">
                            <a:solidFill>
                              <a:srgbClr val="000000"/>
                            </a:solidFill>
                            <a:latin typeface="Cambria Math" panose="02040503050406030204" pitchFamily="18" charset="0"/>
                          </a:rPr>
                          <m:t>†</m:t>
                        </m:r>
                      </m:sup>
                    </m:sSup>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sSup>
                      <m:sSupPr>
                        <m:ctrlPr>
                          <a:rPr lang="zh-CN" altLang="zh-CN" i="1">
                            <a:solidFill>
                              <a:srgbClr val="000000"/>
                            </a:solidFill>
                            <a:latin typeface="Cambria Math" panose="02040503050406030204" pitchFamily="18" charset="0"/>
                          </a:rPr>
                        </m:ctrlPr>
                      </m:sSup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e>
                      <m:sup>
                        <m:r>
                          <a:rPr lang="zh-CN" altLang="zh-CN">
                            <a:solidFill>
                              <a:srgbClr val="000000"/>
                            </a:solidFill>
                            <a:latin typeface="Cambria Math" panose="02040503050406030204" pitchFamily="18" charset="0"/>
                          </a:rPr>
                          <m:t>†</m:t>
                        </m:r>
                      </m:sup>
                    </m:sSup>
                    <m:r>
                      <a:rPr lang="zh-CN" altLang="zh-CN">
                        <a:solidFill>
                          <a:srgbClr val="000000"/>
                        </a:solidFill>
                        <a:latin typeface="Cambria Math" panose="02040503050406030204" pitchFamily="18" charset="0"/>
                      </a:rPr>
                      <m:t>=</m:t>
                    </m:r>
                    <m:sSup>
                      <m:sSupPr>
                        <m:ctrlPr>
                          <a:rPr lang="zh-CN" altLang="zh-CN" i="1">
                            <a:solidFill>
                              <a:srgbClr val="000000"/>
                            </a:solidFill>
                            <a:latin typeface="Cambria Math" panose="02040503050406030204" pitchFamily="18" charset="0"/>
                          </a:rPr>
                        </m:ctrlPr>
                      </m:sSup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e>
                      <m:sup>
                        <m:r>
                          <a:rPr lang="zh-CN" altLang="zh-CN">
                            <a:solidFill>
                              <a:srgbClr val="000000"/>
                            </a:solidFill>
                            <a:latin typeface="Cambria Math" panose="02040503050406030204" pitchFamily="18" charset="0"/>
                          </a:rPr>
                          <m:t>†</m:t>
                        </m:r>
                      </m:sup>
                    </m:sSup>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zh-CN">
                        <a:solidFill>
                          <a:srgbClr val="000000"/>
                        </a:solidFill>
                        <a:latin typeface="Cambria Math" panose="02040503050406030204" pitchFamily="18" charset="0"/>
                      </a:rPr>
                      <m:t>=1</m:t>
                    </m:r>
                  </m:oMath>
                </a14:m>
                <a:endParaRPr lang="zh-CN" altLang="zh-CN" dirty="0">
                  <a:solidFill>
                    <a:srgbClr val="000000"/>
                  </a:solidFill>
                </a:endParaRPr>
              </a:p>
              <a:p>
                <a:pPr marL="0" marR="0">
                  <a:spcBef>
                    <a:spcPts val="0"/>
                  </a:spcBef>
                  <a:spcAft>
                    <a:spcPts val="0"/>
                  </a:spcAft>
                </a:pPr>
                <a:r>
                  <a:rPr lang="zh-CN" altLang="zh-CN" dirty="0">
                    <a:solidFill>
                      <a:srgbClr val="000000"/>
                    </a:solidFill>
                  </a:rPr>
                  <a:t>幺正算符乘积还是幺正算符</a:t>
                </a:r>
              </a:p>
              <a:p>
                <a:pPr marL="0" marR="0">
                  <a:spcBef>
                    <a:spcPts val="0"/>
                  </a:spcBef>
                  <a:spcAft>
                    <a:spcPts val="0"/>
                  </a:spcAft>
                </a:pPr>
                <a:r>
                  <a:rPr lang="zh-CN" altLang="zh-CN" dirty="0">
                    <a:solidFill>
                      <a:srgbClr val="000000"/>
                    </a:solidFill>
                    <a:ea typeface="Microsoft YaHei" panose="020B0503020204020204" pitchFamily="34" charset="-122"/>
                  </a:rPr>
                  <a:t>若</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𝑂</m:t>
                        </m:r>
                      </m:e>
                    </m:acc>
                  </m:oMath>
                </a14:m>
                <a:r>
                  <a:rPr lang="zh-CN" altLang="zh-CN" dirty="0">
                    <a:solidFill>
                      <a:srgbClr val="000000"/>
                    </a:solidFill>
                  </a:rPr>
                  <a:t>为厄米算符，则</a:t>
                </a:r>
                <a:r>
                  <a:rPr lang="en-US" altLang="zh-CN" dirty="0">
                    <a:solidFill>
                      <a:srgbClr val="000000"/>
                    </a:solidFill>
                    <a:ea typeface="Cambria Math" panose="02040503050406030204" pitchFamily="18" charset="0"/>
                  </a:rPr>
                  <a:t> </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zh-CN">
                        <a:solidFill>
                          <a:srgbClr val="000000"/>
                        </a:solidFill>
                        <a:latin typeface="Cambria Math" panose="02040503050406030204" pitchFamily="18" charset="0"/>
                      </a:rPr>
                      <m:t>=</m:t>
                    </m:r>
                    <m:sSup>
                      <m:sSupPr>
                        <m:ctrlPr>
                          <a:rPr lang="zh-CN" altLang="zh-CN" i="1">
                            <a:solidFill>
                              <a:srgbClr val="000000"/>
                            </a:solidFill>
                            <a:latin typeface="Cambria Math" panose="02040503050406030204" pitchFamily="18" charset="0"/>
                          </a:rPr>
                        </m:ctrlPr>
                      </m:sSupPr>
                      <m:e>
                        <m:r>
                          <a:rPr lang="zh-CN" altLang="zh-CN">
                            <a:solidFill>
                              <a:srgbClr val="000000"/>
                            </a:solidFill>
                            <a:latin typeface="Cambria Math" panose="02040503050406030204" pitchFamily="18" charset="0"/>
                          </a:rPr>
                          <m:t>𝑒</m:t>
                        </m:r>
                      </m:e>
                      <m:sup>
                        <m:r>
                          <a:rPr lang="zh-CN" altLang="zh-CN">
                            <a:solidFill>
                              <a:srgbClr val="000000"/>
                            </a:solidFill>
                            <a:latin typeface="Cambria Math" panose="02040503050406030204" pitchFamily="18" charset="0"/>
                          </a:rPr>
                          <m:t>𝑖</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𝑂</m:t>
                            </m:r>
                          </m:e>
                        </m:acc>
                      </m:sup>
                    </m:sSup>
                    <m:r>
                      <a:rPr lang="zh-CN" altLang="en-US" i="1">
                        <a:solidFill>
                          <a:srgbClr val="000000"/>
                        </a:solidFill>
                        <a:latin typeface="Cambria Math" panose="02040503050406030204" pitchFamily="18" charset="0"/>
                      </a:rPr>
                      <m:t> </m:t>
                    </m:r>
                  </m:oMath>
                </a14:m>
                <a:r>
                  <a:rPr lang="zh-CN" altLang="zh-CN" dirty="0">
                    <a:solidFill>
                      <a:srgbClr val="000000"/>
                    </a:solidFill>
                  </a:rPr>
                  <a:t>为幺正算符</a:t>
                </a:r>
              </a:p>
              <a:p>
                <a:pPr marL="0" marR="0">
                  <a:spcBef>
                    <a:spcPts val="0"/>
                  </a:spcBef>
                  <a:spcAft>
                    <a:spcPts val="0"/>
                  </a:spcAft>
                </a:pPr>
                <a:r>
                  <a:rPr lang="zh-CN" altLang="zh-CN" dirty="0">
                    <a:solidFill>
                      <a:srgbClr val="C00000"/>
                    </a:solidFill>
                  </a:rPr>
                  <a:t>时间演化算符</a:t>
                </a:r>
                <a:r>
                  <a:rPr lang="en-US" altLang="zh-CN" dirty="0">
                    <a:solidFill>
                      <a:srgbClr val="C00000"/>
                    </a:solidFill>
                    <a:ea typeface="Calibri" panose="020F0502020204030204" pitchFamily="34" charset="0"/>
                  </a:rPr>
                  <a:t> </a:t>
                </a:r>
                <a14:m>
                  <m:oMath xmlns:m="http://schemas.openxmlformats.org/officeDocument/2006/math">
                    <m:acc>
                      <m:accPr>
                        <m:chr m:val="̂"/>
                        <m:ctrlPr>
                          <a:rPr lang="zh-CN" altLang="zh-CN" i="1">
                            <a:solidFill>
                              <a:srgbClr val="C00000"/>
                            </a:solidFill>
                            <a:latin typeface="Cambria Math" panose="02040503050406030204" pitchFamily="18" charset="0"/>
                          </a:rPr>
                        </m:ctrlPr>
                      </m:accPr>
                      <m:e>
                        <m:r>
                          <a:rPr lang="zh-CN" altLang="zh-CN">
                            <a:solidFill>
                              <a:srgbClr val="C00000"/>
                            </a:solidFill>
                            <a:latin typeface="Cambria Math" panose="02040503050406030204" pitchFamily="18" charset="0"/>
                          </a:rPr>
                          <m:t>𝑈</m:t>
                        </m:r>
                      </m:e>
                    </m:acc>
                    <m:d>
                      <m:dPr>
                        <m:ctrlPr>
                          <a:rPr lang="zh-CN" altLang="zh-CN" i="1">
                            <a:solidFill>
                              <a:srgbClr val="C00000"/>
                            </a:solidFill>
                            <a:latin typeface="Cambria Math" panose="02040503050406030204" pitchFamily="18" charset="0"/>
                          </a:rPr>
                        </m:ctrlPr>
                      </m:dPr>
                      <m:e>
                        <m:r>
                          <a:rPr lang="zh-CN" altLang="zh-CN">
                            <a:solidFill>
                              <a:srgbClr val="C00000"/>
                            </a:solidFill>
                            <a:latin typeface="Cambria Math" panose="02040503050406030204" pitchFamily="18" charset="0"/>
                          </a:rPr>
                          <m:t>𝑡</m:t>
                        </m:r>
                      </m:e>
                    </m:d>
                    <m:r>
                      <a:rPr lang="zh-CN" altLang="zh-CN">
                        <a:solidFill>
                          <a:srgbClr val="C00000"/>
                        </a:solidFill>
                        <a:latin typeface="Cambria Math" panose="02040503050406030204" pitchFamily="18" charset="0"/>
                      </a:rPr>
                      <m:t>=</m:t>
                    </m:r>
                    <m:sSup>
                      <m:sSupPr>
                        <m:ctrlPr>
                          <a:rPr lang="zh-CN" altLang="zh-CN" i="1">
                            <a:solidFill>
                              <a:srgbClr val="C00000"/>
                            </a:solidFill>
                            <a:latin typeface="Cambria Math" panose="02040503050406030204" pitchFamily="18" charset="0"/>
                          </a:rPr>
                        </m:ctrlPr>
                      </m:sSupPr>
                      <m:e>
                        <m:r>
                          <a:rPr lang="zh-CN" altLang="zh-CN">
                            <a:solidFill>
                              <a:srgbClr val="C00000"/>
                            </a:solidFill>
                            <a:latin typeface="Cambria Math" panose="02040503050406030204" pitchFamily="18" charset="0"/>
                          </a:rPr>
                          <m:t>𝑒</m:t>
                        </m:r>
                      </m:e>
                      <m:sup>
                        <m:r>
                          <a:rPr lang="zh-CN" altLang="zh-CN">
                            <a:solidFill>
                              <a:srgbClr val="C00000"/>
                            </a:solidFill>
                            <a:latin typeface="Cambria Math" panose="02040503050406030204" pitchFamily="18" charset="0"/>
                          </a:rPr>
                          <m:t>−</m:t>
                        </m:r>
                        <m:r>
                          <a:rPr lang="zh-CN" altLang="en-US" i="1">
                            <a:solidFill>
                              <a:srgbClr val="C00000"/>
                            </a:solidFill>
                            <a:latin typeface="Cambria Math" panose="02040503050406030204" pitchFamily="18" charset="0"/>
                          </a:rPr>
                          <m:t> </m:t>
                        </m:r>
                        <m:f>
                          <m:fPr>
                            <m:type m:val="lin"/>
                            <m:ctrlPr>
                              <a:rPr lang="zh-CN" altLang="zh-CN" i="1">
                                <a:solidFill>
                                  <a:srgbClr val="C00000"/>
                                </a:solidFill>
                                <a:latin typeface="Cambria Math" panose="02040503050406030204" pitchFamily="18" charset="0"/>
                              </a:rPr>
                            </m:ctrlPr>
                          </m:fPr>
                          <m:num>
                            <m:r>
                              <a:rPr lang="zh-CN" altLang="zh-CN">
                                <a:solidFill>
                                  <a:srgbClr val="C00000"/>
                                </a:solidFill>
                                <a:latin typeface="Cambria Math" panose="02040503050406030204" pitchFamily="18" charset="0"/>
                              </a:rPr>
                              <m:t>𝑖</m:t>
                            </m:r>
                            <m:acc>
                              <m:accPr>
                                <m:chr m:val="̂"/>
                                <m:ctrlPr>
                                  <a:rPr lang="zh-CN" altLang="zh-CN" i="1">
                                    <a:solidFill>
                                      <a:srgbClr val="C00000"/>
                                    </a:solidFill>
                                    <a:latin typeface="Cambria Math" panose="02040503050406030204" pitchFamily="18" charset="0"/>
                                  </a:rPr>
                                </m:ctrlPr>
                              </m:accPr>
                              <m:e>
                                <m:r>
                                  <a:rPr lang="zh-CN" altLang="zh-CN">
                                    <a:solidFill>
                                      <a:srgbClr val="C00000"/>
                                    </a:solidFill>
                                    <a:latin typeface="Cambria Math" panose="02040503050406030204" pitchFamily="18" charset="0"/>
                                  </a:rPr>
                                  <m:t>𝐻</m:t>
                                </m:r>
                              </m:e>
                            </m:acc>
                            <m:r>
                              <a:rPr lang="zh-CN" altLang="zh-CN">
                                <a:solidFill>
                                  <a:srgbClr val="C00000"/>
                                </a:solidFill>
                                <a:latin typeface="Cambria Math" panose="02040503050406030204" pitchFamily="18" charset="0"/>
                              </a:rPr>
                              <m:t>𝑡</m:t>
                            </m:r>
                          </m:num>
                          <m:den>
                            <m:r>
                              <a:rPr lang="zh-CN" altLang="zh-CN">
                                <a:solidFill>
                                  <a:srgbClr val="C00000"/>
                                </a:solidFill>
                                <a:latin typeface="Cambria Math" panose="02040503050406030204" pitchFamily="18" charset="0"/>
                              </a:rPr>
                              <m:t>ℏ</m:t>
                            </m:r>
                          </m:den>
                        </m:f>
                      </m:sup>
                    </m:sSup>
                    <m:r>
                      <a:rPr lang="zh-CN" altLang="en-US" i="1">
                        <a:solidFill>
                          <a:srgbClr val="C00000"/>
                        </a:solidFill>
                        <a:latin typeface="Cambria Math" panose="02040503050406030204" pitchFamily="18" charset="0"/>
                      </a:rPr>
                      <m:t> </m:t>
                    </m:r>
                  </m:oMath>
                </a14:m>
                <a:r>
                  <a:rPr lang="zh-CN" altLang="zh-CN" dirty="0">
                    <a:solidFill>
                      <a:srgbClr val="C00000"/>
                    </a:solidFill>
                  </a:rPr>
                  <a:t>是幺正算符</a:t>
                </a:r>
              </a:p>
              <a:p>
                <a:pPr marL="0" marR="0">
                  <a:spcBef>
                    <a:spcPts val="0"/>
                  </a:spcBef>
                  <a:spcAft>
                    <a:spcPts val="0"/>
                  </a:spcAft>
                </a:pPr>
                <a:r>
                  <a:rPr lang="zh-CN" altLang="zh-CN" dirty="0">
                    <a:solidFill>
                      <a:srgbClr val="C00000"/>
                    </a:solidFill>
                  </a:rPr>
                  <a:t>在任何量子态下，厄米算符的平均值必为实数。</a:t>
                </a:r>
              </a:p>
              <a:p>
                <a:pPr marL="0" marR="0">
                  <a:spcBef>
                    <a:spcPts val="0"/>
                  </a:spcBef>
                  <a:spcAft>
                    <a:spcPts val="0"/>
                  </a:spcAft>
                </a:pPr>
                <a:r>
                  <a:rPr lang="zh-CN" altLang="zh-CN" dirty="0">
                    <a:solidFill>
                      <a:srgbClr val="C00000"/>
                    </a:solidFill>
                  </a:rPr>
                  <a:t>在体系的任何量子态下平均值均为实数的算符， 必为厄米算符</a:t>
                </a:r>
                <a:r>
                  <a:rPr lang="zh-CN" altLang="zh-CN" dirty="0">
                    <a:solidFill>
                      <a:srgbClr val="000000"/>
                    </a:solidFill>
                  </a:rPr>
                  <a:t>。</a:t>
                </a:r>
              </a:p>
              <a:p>
                <a:pPr marL="0" marR="0">
                  <a:spcBef>
                    <a:spcPts val="0"/>
                  </a:spcBef>
                  <a:spcAft>
                    <a:spcPts val="0"/>
                  </a:spcAft>
                </a:pPr>
                <a:r>
                  <a:rPr lang="zh-CN" altLang="zh-CN" dirty="0">
                    <a:solidFill>
                      <a:srgbClr val="000000"/>
                    </a:solidFill>
                  </a:rPr>
                  <a:t>可观测量（</a:t>
                </a:r>
                <a:r>
                  <a:rPr lang="en-US" altLang="zh-CN" dirty="0">
                    <a:solidFill>
                      <a:srgbClr val="000000"/>
                    </a:solidFill>
                  </a:rPr>
                  <a:t>Observable</a:t>
                </a:r>
                <a:r>
                  <a:rPr lang="zh-CN" altLang="zh-CN" dirty="0">
                    <a:solidFill>
                      <a:srgbClr val="000000"/>
                    </a:solidFill>
                  </a:rPr>
                  <a:t>）平均值为实数。</a:t>
                </a:r>
              </a:p>
              <a:p>
                <a:pPr marL="0" marR="0">
                  <a:spcBef>
                    <a:spcPts val="0"/>
                  </a:spcBef>
                  <a:spcAft>
                    <a:spcPts val="0"/>
                  </a:spcAft>
                </a:pPr>
                <a:r>
                  <a:rPr lang="zh-CN" altLang="zh-CN" dirty="0">
                    <a:solidFill>
                      <a:srgbClr val="7030A0"/>
                    </a:solidFill>
                  </a:rPr>
                  <a:t>可观测量的算符必然为厄米算符</a:t>
                </a:r>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268760"/>
                <a:ext cx="8229600" cy="4800570"/>
              </a:xfrm>
              <a:blipFill>
                <a:blip r:embed="rId2"/>
                <a:stretch>
                  <a:fillRect l="-74" t="-25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zh-CN" dirty="0">
                <a:effectLst/>
              </a:rPr>
              <a:t>常用算符和算符关系</a:t>
            </a:r>
            <a:endParaRPr lang="zh-CN" altLang="en-US" dirty="0"/>
          </a:p>
        </p:txBody>
      </p:sp>
      <p:pic>
        <p:nvPicPr>
          <p:cNvPr id="3077" name="Picture 5" descr="(ψ,δ+φ) — (δψ,φ)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7" y="2742358"/>
            <a:ext cx="1787063" cy="36193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727537" y="2421207"/>
            <a:ext cx="1181273" cy="381642"/>
          </a:xfrm>
          <a:prstGeom prst="rect">
            <a:avLst/>
          </a:prstGeom>
        </p:spPr>
      </p:pic>
    </p:spTree>
    <p:extLst>
      <p:ext uri="{BB962C8B-B14F-4D97-AF65-F5344CB8AC3E}">
        <p14:creationId xmlns:p14="http://schemas.microsoft.com/office/powerpoint/2010/main" val="200048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97155" y="1268760"/>
                <a:ext cx="8949690" cy="4942522"/>
              </a:xfrm>
            </p:spPr>
            <p:txBody>
              <a:bodyPr/>
              <a:lstStyle/>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r>
                          <a:rPr lang="x-IV_mathan" altLang="zh-CN">
                            <a:solidFill>
                              <a:srgbClr val="000000"/>
                            </a:solidFill>
                            <a:latin typeface="Cambria Math" panose="02040503050406030204" pitchFamily="18" charset="0"/>
                            <a:ea typeface="Cambria Math" panose="02040503050406030204" pitchFamily="18" charset="0"/>
                          </a:rPr>
                          <m:t>𝑥</m:t>
                        </m:r>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𝑝</m:t>
                            </m:r>
                          </m:e>
                        </m:acc>
                      </m:e>
                    </m:d>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𝑖</m:t>
                    </m:r>
                    <m:r>
                      <a:rPr lang="x-IV_mathan" altLang="zh-CN">
                        <a:solidFill>
                          <a:srgbClr val="000000"/>
                        </a:solidFill>
                        <a:latin typeface="Cambria Math" panose="02040503050406030204" pitchFamily="18" charset="0"/>
                        <a:ea typeface="Cambria Math" panose="02040503050406030204" pitchFamily="18" charset="0"/>
                      </a:rPr>
                      <m:t>ℏ</m:t>
                    </m:r>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𝑥</m:t>
                            </m:r>
                          </m:e>
                          <m:sub>
                            <m:r>
                              <a:rPr lang="x-IV_mathan" altLang="zh-CN">
                                <a:solidFill>
                                  <a:srgbClr val="000000"/>
                                </a:solidFill>
                                <a:latin typeface="Cambria Math" panose="02040503050406030204" pitchFamily="18" charset="0"/>
                                <a:ea typeface="Cambria Math" panose="02040503050406030204" pitchFamily="18" charset="0"/>
                              </a:rPr>
                              <m:t>𝛼</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𝑝</m:t>
                                </m:r>
                              </m:e>
                            </m:acc>
                          </m:e>
                          <m:sub>
                            <m:r>
                              <a:rPr lang="x-IV_mathan" altLang="zh-CN">
                                <a:solidFill>
                                  <a:srgbClr val="000000"/>
                                </a:solidFill>
                                <a:latin typeface="Cambria Math" panose="02040503050406030204" pitchFamily="18" charset="0"/>
                                <a:ea typeface="Cambria Math" panose="02040503050406030204" pitchFamily="18" charset="0"/>
                              </a:rPr>
                              <m:t>𝛽</m:t>
                            </m:r>
                          </m:sub>
                        </m:sSub>
                      </m:e>
                    </m:d>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𝑖</m:t>
                    </m:r>
                    <m:r>
                      <a:rPr lang="x-IV_mathan" altLang="zh-CN">
                        <a:solidFill>
                          <a:srgbClr val="000000"/>
                        </a:solidFill>
                        <a:latin typeface="Cambria Math" panose="02040503050406030204" pitchFamily="18" charset="0"/>
                        <a:ea typeface="Cambria Math" panose="02040503050406030204" pitchFamily="18" charset="0"/>
                      </a:rPr>
                      <m:t>ℏ</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𝛿</m:t>
                        </m:r>
                      </m:e>
                      <m:sub>
                        <m:r>
                          <a:rPr lang="x-IV_mathan" altLang="zh-CN">
                            <a:solidFill>
                              <a:srgbClr val="000000"/>
                            </a:solidFill>
                            <a:latin typeface="Cambria Math" panose="02040503050406030204" pitchFamily="18" charset="0"/>
                            <a:ea typeface="Cambria Math" panose="02040503050406030204" pitchFamily="18" charset="0"/>
                          </a:rPr>
                          <m:t>𝛼𝛽</m:t>
                        </m:r>
                      </m:sub>
                    </m:sSub>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𝑝</m:t>
                            </m:r>
                          </m:e>
                        </m:acc>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𝑓</m:t>
                        </m:r>
                        <m:d>
                          <m:dPr>
                            <m:ctrlPr>
                              <a:rPr lang="x-IV_mathan" altLang="zh-CN" i="1">
                                <a:solidFill>
                                  <a:srgbClr val="000000"/>
                                </a:solidFill>
                                <a:latin typeface="Cambria Math" panose="02040503050406030204" pitchFamily="18" charset="0"/>
                                <a:ea typeface="Cambria Math" panose="02040503050406030204" pitchFamily="18" charset="0"/>
                              </a:rPr>
                            </m:ctrlPr>
                          </m:dPr>
                          <m:e>
                            <m:r>
                              <a:rPr lang="x-IV_mathan" altLang="zh-CN">
                                <a:solidFill>
                                  <a:srgbClr val="000000"/>
                                </a:solidFill>
                                <a:latin typeface="Cambria Math" panose="02040503050406030204" pitchFamily="18" charset="0"/>
                                <a:ea typeface="Cambria Math" panose="02040503050406030204" pitchFamily="18" charset="0"/>
                              </a:rPr>
                              <m:t>𝑥</m:t>
                            </m:r>
                          </m:e>
                        </m:d>
                      </m:e>
                    </m:d>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𝑖</m:t>
                    </m:r>
                    <m:r>
                      <a:rPr lang="x-IV_mathan" altLang="zh-CN">
                        <a:solidFill>
                          <a:srgbClr val="000000"/>
                        </a:solidFill>
                        <a:latin typeface="Cambria Math" panose="02040503050406030204" pitchFamily="18" charset="0"/>
                        <a:ea typeface="Cambria Math" panose="02040503050406030204" pitchFamily="18" charset="0"/>
                      </a:rPr>
                      <m:t>ℏ</m:t>
                    </m:r>
                    <m:f>
                      <m:fPr>
                        <m:ctrlPr>
                          <a:rPr lang="x-IV_mathan" altLang="zh-CN" i="1">
                            <a:solidFill>
                              <a:srgbClr val="000000"/>
                            </a:solidFill>
                            <a:latin typeface="Cambria Math" panose="02040503050406030204" pitchFamily="18" charset="0"/>
                            <a:ea typeface="Cambria Math" panose="02040503050406030204" pitchFamily="18" charset="0"/>
                          </a:rPr>
                        </m:ctrlPr>
                      </m:fPr>
                      <m:num>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𝑓</m:t>
                        </m:r>
                      </m:num>
                      <m:den>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𝑥</m:t>
                        </m:r>
                      </m:den>
                    </m:f>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zh-CN" altLang="zh-CN" i="1">
                            <a:solidFill>
                              <a:srgbClr val="000000"/>
                            </a:solidFill>
                            <a:latin typeface="Cambria Math" panose="02040503050406030204" pitchFamily="18" charset="0"/>
                          </a:rPr>
                        </m:ctrlPr>
                      </m:dPr>
                      <m:e>
                        <m:sSub>
                          <m:sSubPr>
                            <m:ctrlPr>
                              <a:rPr lang="zh-CN" altLang="zh-CN" i="1">
                                <a:solidFill>
                                  <a:srgbClr val="000000"/>
                                </a:solidFill>
                                <a:latin typeface="Cambria Math" panose="02040503050406030204" pitchFamily="18" charset="0"/>
                              </a:rPr>
                            </m:ctrlPr>
                          </m:sSub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𝑙</m:t>
                                </m:r>
                              </m:e>
                            </m:acc>
                          </m:e>
                          <m:sub>
                            <m:r>
                              <a:rPr lang="zh-CN" altLang="zh-CN">
                                <a:solidFill>
                                  <a:srgbClr val="000000"/>
                                </a:solidFill>
                                <a:latin typeface="Cambria Math" panose="02040503050406030204" pitchFamily="18" charset="0"/>
                              </a:rPr>
                              <m:t>𝛼</m:t>
                            </m:r>
                          </m:sub>
                        </m:sSub>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𝑥</m:t>
                            </m:r>
                          </m:e>
                          <m:sub>
                            <m:r>
                              <a:rPr lang="zh-CN" altLang="zh-CN">
                                <a:solidFill>
                                  <a:srgbClr val="000000"/>
                                </a:solidFill>
                                <a:latin typeface="Cambria Math" panose="02040503050406030204" pitchFamily="18" charset="0"/>
                              </a:rPr>
                              <m:t>𝛽</m:t>
                            </m:r>
                          </m:sub>
                        </m:sSub>
                      </m:e>
                    </m:d>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𝛼𝛽𝛾</m:t>
                        </m:r>
                      </m:sub>
                    </m:sSub>
                    <m:r>
                      <a:rPr lang="zh-CN" altLang="zh-CN">
                        <a:solidFill>
                          <a:srgbClr val="000000"/>
                        </a:solidFill>
                        <a:latin typeface="Cambria Math" panose="02040503050406030204" pitchFamily="18" charset="0"/>
                      </a:rPr>
                      <m:t>𝑖</m:t>
                    </m:r>
                    <m:r>
                      <a:rPr lang="zh-CN" altLang="zh-CN">
                        <a:solidFill>
                          <a:srgbClr val="000000"/>
                        </a:solidFill>
                        <a:latin typeface="Cambria Math" panose="02040503050406030204" pitchFamily="18" charset="0"/>
                      </a:rPr>
                      <m:t>ℏ</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𝑥</m:t>
                        </m:r>
                      </m:e>
                      <m:sub>
                        <m:r>
                          <a:rPr lang="zh-CN" altLang="zh-CN">
                            <a:solidFill>
                              <a:srgbClr val="000000"/>
                            </a:solidFill>
                            <a:latin typeface="Cambria Math" panose="02040503050406030204" pitchFamily="18" charset="0"/>
                          </a:rPr>
                          <m:t>𝛾</m:t>
                        </m:r>
                      </m:sub>
                    </m:sSub>
                  </m:oMath>
                </a14:m>
                <a:r>
                  <a:rPr lang="en-US" altLang="zh-CN" i="1" dirty="0">
                    <a:solidFill>
                      <a:srgbClr val="000000"/>
                    </a:solidFill>
                    <a:ea typeface="Cambria Math" panose="02040503050406030204" pitchFamily="18" charset="0"/>
                  </a:rPr>
                  <a:t>  </a:t>
                </a:r>
                <a14:m>
                  <m:oMath xmlns:m="http://schemas.openxmlformats.org/officeDocument/2006/math">
                    <m:d>
                      <m:dPr>
                        <m:ctrlPr>
                          <a:rPr lang="zh-CN" altLang="zh-CN" i="1">
                            <a:solidFill>
                              <a:srgbClr val="000000"/>
                            </a:solidFill>
                            <a:latin typeface="Cambria Math" panose="02040503050406030204" pitchFamily="18" charset="0"/>
                          </a:rPr>
                        </m:ctrlPr>
                      </m:dPr>
                      <m:e>
                        <m:r>
                          <m:rPr>
                            <m:sty m:val="p"/>
                          </m:rPr>
                          <a:rPr lang="zh-CN" altLang="zh-CN">
                            <a:solidFill>
                              <a:srgbClr val="000000"/>
                            </a:solidFill>
                            <a:latin typeface="Cambria Math" panose="02040503050406030204" pitchFamily="18" charset="0"/>
                          </a:rPr>
                          <m:t>Levi</m:t>
                        </m:r>
                        <m:r>
                          <a:rPr lang="zh-CN" altLang="zh-CN">
                            <a:solidFill>
                              <a:srgbClr val="000000"/>
                            </a:solidFill>
                            <a:latin typeface="Cambria Math" panose="02040503050406030204" pitchFamily="18" charset="0"/>
                          </a:rPr>
                          <m:t>−</m:t>
                        </m:r>
                        <m:r>
                          <m:rPr>
                            <m:sty m:val="p"/>
                          </m:rPr>
                          <a:rPr lang="zh-CN" altLang="zh-CN">
                            <a:solidFill>
                              <a:srgbClr val="000000"/>
                            </a:solidFill>
                            <a:latin typeface="Cambria Math" panose="02040503050406030204" pitchFamily="18" charset="0"/>
                          </a:rPr>
                          <m:t>Civita</m:t>
                        </m:r>
                        <m:r>
                          <a:rPr lang="zh-CN" altLang="en-US" i="1">
                            <a:solidFill>
                              <a:srgbClr val="000000"/>
                            </a:solidFill>
                            <a:latin typeface="Cambria Math" panose="02040503050406030204" pitchFamily="18" charset="0"/>
                          </a:rPr>
                          <m:t> </m:t>
                        </m:r>
                        <m:r>
                          <a:rPr lang="zh-CN" altLang="zh-CN">
                            <a:solidFill>
                              <a:srgbClr val="000000"/>
                            </a:solidFill>
                            <a:latin typeface="Cambria Math" panose="02040503050406030204" pitchFamily="18" charset="0"/>
                          </a:rPr>
                          <m:t>符号</m:t>
                        </m:r>
                        <m:r>
                          <a:rPr lang="zh-CN" altLang="en-US" i="1">
                            <a:solidFill>
                              <a:srgbClr val="000000"/>
                            </a:solidFill>
                            <a:latin typeface="Cambria Math" panose="02040503050406030204" pitchFamily="18" charset="0"/>
                          </a:rPr>
                          <m:t> </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𝛼𝛽𝛾</m:t>
                            </m:r>
                          </m:sub>
                        </m:sSub>
                        <m:r>
                          <a:rPr lang="zh-CN" altLang="zh-CN">
                            <a:solidFill>
                              <a:srgbClr val="000000"/>
                            </a:solidFill>
                            <a:latin typeface="Cambria Math" panose="02040503050406030204" pitchFamily="18" charset="0"/>
                          </a:rPr>
                          <m:t>:</m:t>
                        </m:r>
                        <m:d>
                          <m:dPr>
                            <m:begChr m:val="{"/>
                            <m:endChr m:val=""/>
                            <m:ctrlPr>
                              <a:rPr lang="zh-CN" altLang="zh-CN" i="1">
                                <a:solidFill>
                                  <a:srgbClr val="000000"/>
                                </a:solidFill>
                                <a:latin typeface="Cambria Math" panose="02040503050406030204" pitchFamily="18" charset="0"/>
                              </a:rPr>
                            </m:ctrlPr>
                          </m:dPr>
                          <m:e>
                            <m:m>
                              <m:mPr>
                                <m:mcs>
                                  <m:mc>
                                    <m:mcPr>
                                      <m:count m:val="1"/>
                                      <m:mcJc m:val="center"/>
                                    </m:mcPr>
                                  </m:mc>
                                </m:mcs>
                                <m:ctrlPr>
                                  <a:rPr lang="zh-CN" altLang="zh-CN" i="1">
                                    <a:solidFill>
                                      <a:srgbClr val="000000"/>
                                    </a:solidFill>
                                    <a:latin typeface="Cambria Math" panose="02040503050406030204" pitchFamily="18" charset="0"/>
                                  </a:rPr>
                                </m:ctrlPr>
                              </m:mPr>
                              <m:mr>
                                <m:e>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123</m:t>
                                      </m:r>
                                    </m:sub>
                                  </m:sSub>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231</m:t>
                                      </m:r>
                                    </m:sub>
                                  </m:sSub>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312</m:t>
                                      </m:r>
                                    </m:sub>
                                  </m:sSub>
                                  <m:r>
                                    <a:rPr lang="zh-CN" altLang="zh-CN">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 </m:t>
                                  </m:r>
                                  <m:r>
                                    <a:rPr lang="zh-CN" altLang="zh-CN">
                                      <a:solidFill>
                                        <a:srgbClr val="000000"/>
                                      </a:solidFill>
                                      <a:latin typeface="Cambria Math" panose="02040503050406030204" pitchFamily="18" charset="0"/>
                                    </a:rPr>
                                    <m:t>正序</m:t>
                                  </m:r>
                                </m:e>
                              </m:mr>
                              <m:mr>
                                <m:e>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132</m:t>
                                      </m:r>
                                    </m:sub>
                                  </m:sSub>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321</m:t>
                                      </m:r>
                                    </m:sub>
                                  </m:sSub>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213</m:t>
                                      </m:r>
                                    </m:sub>
                                  </m:sSub>
                                  <m:r>
                                    <a:rPr lang="zh-CN" altLang="zh-CN">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 </m:t>
                                  </m:r>
                                  <m:r>
                                    <a:rPr lang="zh-CN" altLang="zh-CN">
                                      <a:solidFill>
                                        <a:srgbClr val="000000"/>
                                      </a:solidFill>
                                      <a:latin typeface="Cambria Math" panose="02040503050406030204" pitchFamily="18" charset="0"/>
                                    </a:rPr>
                                    <m:t>逆序</m:t>
                                  </m:r>
                                </m:e>
                              </m:mr>
                              <m:mr>
                                <m:e>
                                  <m:r>
                                    <m:rPr>
                                      <m:sty m:val="p"/>
                                    </m:rPr>
                                    <a:rPr lang="zh-CN" altLang="zh-CN">
                                      <a:solidFill>
                                        <a:srgbClr val="000000"/>
                                      </a:solidFill>
                                      <a:latin typeface="Cambria Math" panose="02040503050406030204" pitchFamily="18" charset="0"/>
                                    </a:rPr>
                                    <m:t>other</m:t>
                                  </m:r>
                                  <m:r>
                                    <a:rPr lang="zh-CN" altLang="en-US" i="1">
                                      <a:solidFill>
                                        <a:srgbClr val="000000"/>
                                      </a:solidFill>
                                      <a:latin typeface="Cambria Math" panose="02040503050406030204" pitchFamily="18" charset="0"/>
                                    </a:rPr>
                                    <m:t> </m:t>
                                  </m:r>
                                  <m:r>
                                    <m:rPr>
                                      <m:sty m:val="p"/>
                                    </m:rPr>
                                    <a:rPr lang="zh-CN" altLang="zh-CN">
                                      <a:solidFill>
                                        <a:srgbClr val="000000"/>
                                      </a:solidFill>
                                      <a:latin typeface="Cambria Math" panose="02040503050406030204" pitchFamily="18" charset="0"/>
                                    </a:rPr>
                                    <m:t>cases</m:t>
                                  </m:r>
                                  <m:r>
                                    <a:rPr lang="zh-CN" altLang="zh-CN">
                                      <a:solidFill>
                                        <a:srgbClr val="000000"/>
                                      </a:solidFill>
                                      <a:latin typeface="Cambria Math" panose="02040503050406030204" pitchFamily="18" charset="0"/>
                                    </a:rPr>
                                    <m:t>=0</m:t>
                                  </m:r>
                                </m:e>
                              </m:mr>
                            </m:m>
                          </m:e>
                        </m:d>
                      </m:e>
                    </m:d>
                  </m:oMath>
                </a14:m>
                <a:endParaRPr lang="zh-CN" altLang="zh-CN" dirty="0">
                  <a:solidFill>
                    <a:srgbClr val="000000"/>
                  </a:solidFill>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𝛼</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𝑝</m:t>
                                </m:r>
                              </m:e>
                            </m:acc>
                          </m:e>
                          <m:sub>
                            <m:r>
                              <a:rPr lang="x-IV_mathan" altLang="zh-CN">
                                <a:solidFill>
                                  <a:srgbClr val="000000"/>
                                </a:solidFill>
                                <a:latin typeface="Cambria Math" panose="02040503050406030204" pitchFamily="18" charset="0"/>
                                <a:ea typeface="Cambria Math" panose="02040503050406030204" pitchFamily="18" charset="0"/>
                              </a:rPr>
                              <m:t>𝛽</m:t>
                            </m:r>
                          </m:sub>
                        </m:sSub>
                      </m:e>
                    </m:d>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𝜀</m:t>
                        </m:r>
                      </m:e>
                      <m:sub>
                        <m:r>
                          <a:rPr lang="x-IV_mathan" altLang="zh-CN">
                            <a:solidFill>
                              <a:srgbClr val="000000"/>
                            </a:solidFill>
                            <a:latin typeface="Cambria Math" panose="02040503050406030204" pitchFamily="18" charset="0"/>
                            <a:ea typeface="Cambria Math" panose="02040503050406030204" pitchFamily="18" charset="0"/>
                          </a:rPr>
                          <m:t>𝛼𝛽𝛾</m:t>
                        </m:r>
                      </m:sub>
                    </m:sSub>
                    <m:r>
                      <a:rPr lang="x-IV_mathan" altLang="zh-CN">
                        <a:solidFill>
                          <a:srgbClr val="000000"/>
                        </a:solidFill>
                        <a:latin typeface="Cambria Math" panose="02040503050406030204" pitchFamily="18" charset="0"/>
                        <a:ea typeface="Cambria Math" panose="02040503050406030204" pitchFamily="18" charset="0"/>
                      </a:rPr>
                      <m:t>𝑖</m:t>
                    </m:r>
                    <m:r>
                      <a:rPr lang="x-IV_mathan" altLang="zh-CN">
                        <a:solidFill>
                          <a:srgbClr val="000000"/>
                        </a:solidFill>
                        <a:latin typeface="Cambria Math" panose="02040503050406030204" pitchFamily="18" charset="0"/>
                        <a:ea typeface="Cambria Math" panose="02040503050406030204" pitchFamily="18" charset="0"/>
                      </a:rPr>
                      <m:t>ℏ</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𝑝</m:t>
                            </m:r>
                          </m:e>
                        </m:acc>
                      </m:e>
                      <m:sub>
                        <m:r>
                          <a:rPr lang="x-IV_mathan" altLang="zh-CN">
                            <a:solidFill>
                              <a:srgbClr val="000000"/>
                            </a:solidFill>
                            <a:latin typeface="Cambria Math" panose="02040503050406030204" pitchFamily="18" charset="0"/>
                            <a:ea typeface="Cambria Math" panose="02040503050406030204" pitchFamily="18" charset="0"/>
                          </a:rPr>
                          <m:t>𝛾</m:t>
                        </m:r>
                      </m:sub>
                    </m:sSub>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𝛼</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𝛽</m:t>
                            </m:r>
                          </m:sub>
                        </m:sSub>
                      </m:e>
                    </m:d>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𝜀</m:t>
                        </m:r>
                      </m:e>
                      <m:sub>
                        <m:r>
                          <a:rPr lang="x-IV_mathan" altLang="zh-CN">
                            <a:solidFill>
                              <a:srgbClr val="000000"/>
                            </a:solidFill>
                            <a:latin typeface="Cambria Math" panose="02040503050406030204" pitchFamily="18" charset="0"/>
                            <a:ea typeface="Cambria Math" panose="02040503050406030204" pitchFamily="18" charset="0"/>
                          </a:rPr>
                          <m:t>𝛼𝛽𝛾</m:t>
                        </m:r>
                      </m:sub>
                    </m:sSub>
                    <m:r>
                      <a:rPr lang="x-IV_mathan" altLang="zh-CN">
                        <a:solidFill>
                          <a:srgbClr val="000000"/>
                        </a:solidFill>
                        <a:latin typeface="Cambria Math" panose="02040503050406030204" pitchFamily="18" charset="0"/>
                        <a:ea typeface="Cambria Math" panose="02040503050406030204" pitchFamily="18" charset="0"/>
                      </a:rPr>
                      <m:t>𝑖</m:t>
                    </m:r>
                    <m:r>
                      <a:rPr lang="x-IV_mathan" altLang="zh-CN">
                        <a:solidFill>
                          <a:srgbClr val="000000"/>
                        </a:solidFill>
                        <a:latin typeface="Cambria Math" panose="02040503050406030204" pitchFamily="18" charset="0"/>
                        <a:ea typeface="Cambria Math" panose="02040503050406030204" pitchFamily="18" charset="0"/>
                      </a:rPr>
                      <m:t>ℏ</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𝛾</m:t>
                        </m:r>
                      </m:sub>
                    </m:sSub>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acc>
                      <m:accPr>
                        <m:chr m:val="̂"/>
                        <m:ctrlPr>
                          <a:rPr lang="zh-CN" altLang="zh-CN" i="1">
                            <a:solidFill>
                              <a:srgbClr val="000000"/>
                            </a:solidFill>
                            <a:latin typeface="Cambria Math" panose="02040503050406030204" pitchFamily="18" charset="0"/>
                            <a:ea typeface="Cambria Math" panose="02040503050406030204" pitchFamily="18" charset="0"/>
                          </a:rPr>
                        </m:ctrlPr>
                      </m:accPr>
                      <m:e>
                        <m:r>
                          <a:rPr lang="zh-CN" altLang="zh-CN">
                            <a:solidFill>
                              <a:srgbClr val="000000"/>
                            </a:solidFill>
                            <a:latin typeface="Cambria Math" panose="02040503050406030204" pitchFamily="18" charset="0"/>
                            <a:ea typeface="Cambria Math" panose="02040503050406030204" pitchFamily="18" charset="0"/>
                          </a:rPr>
                          <m:t>𝒍</m:t>
                        </m:r>
                      </m:e>
                    </m:acc>
                    <m:r>
                      <a:rPr lang="zh-CN" altLang="zh-CN">
                        <a:solidFill>
                          <a:srgbClr val="000000"/>
                        </a:solidFill>
                        <a:latin typeface="Cambria Math" panose="02040503050406030204" pitchFamily="18" charset="0"/>
                        <a:ea typeface="Cambria Math" panose="02040503050406030204" pitchFamily="18" charset="0"/>
                      </a:rPr>
                      <m:t>×</m:t>
                    </m:r>
                    <m:acc>
                      <m:accPr>
                        <m:chr m:val="̂"/>
                        <m:ctrlPr>
                          <a:rPr lang="zh-CN" altLang="zh-CN" i="1">
                            <a:solidFill>
                              <a:srgbClr val="000000"/>
                            </a:solidFill>
                            <a:latin typeface="Cambria Math" panose="02040503050406030204" pitchFamily="18" charset="0"/>
                            <a:ea typeface="Cambria Math" panose="02040503050406030204" pitchFamily="18" charset="0"/>
                          </a:rPr>
                        </m:ctrlPr>
                      </m:accPr>
                      <m:e>
                        <m:r>
                          <a:rPr lang="zh-CN" altLang="zh-CN">
                            <a:solidFill>
                              <a:srgbClr val="000000"/>
                            </a:solidFill>
                            <a:latin typeface="Cambria Math" panose="02040503050406030204" pitchFamily="18" charset="0"/>
                            <a:ea typeface="Cambria Math" panose="02040503050406030204" pitchFamily="18" charset="0"/>
                          </a:rPr>
                          <m:t>𝒍</m:t>
                        </m:r>
                      </m:e>
                    </m:acc>
                    <m:r>
                      <a:rPr lang="zh-CN" altLang="zh-CN">
                        <a:solidFill>
                          <a:srgbClr val="000000"/>
                        </a:solidFill>
                        <a:latin typeface="Cambria Math" panose="02040503050406030204" pitchFamily="18" charset="0"/>
                        <a:ea typeface="Cambria Math" panose="02040503050406030204" pitchFamily="18" charset="0"/>
                      </a:rPr>
                      <m:t>=</m:t>
                    </m:r>
                    <m:r>
                      <a:rPr lang="zh-CN" altLang="zh-CN">
                        <a:solidFill>
                          <a:srgbClr val="000000"/>
                        </a:solidFill>
                        <a:latin typeface="Cambria Math" panose="02040503050406030204" pitchFamily="18" charset="0"/>
                        <a:ea typeface="Cambria Math" panose="02040503050406030204" pitchFamily="18" charset="0"/>
                      </a:rPr>
                      <m:t>𝒊</m:t>
                    </m:r>
                    <m:r>
                      <a:rPr lang="zh-CN" altLang="zh-CN">
                        <a:solidFill>
                          <a:srgbClr val="000000"/>
                        </a:solidFill>
                        <a:latin typeface="Cambria Math" panose="02040503050406030204" pitchFamily="18" charset="0"/>
                        <a:ea typeface="Cambria Math" panose="02040503050406030204" pitchFamily="18" charset="0"/>
                      </a:rPr>
                      <m:t>ℏ</m:t>
                    </m:r>
                    <m:acc>
                      <m:accPr>
                        <m:chr m:val="̂"/>
                        <m:ctrlPr>
                          <a:rPr lang="zh-CN" altLang="zh-CN" i="1">
                            <a:solidFill>
                              <a:srgbClr val="000000"/>
                            </a:solidFill>
                            <a:latin typeface="Cambria Math" panose="02040503050406030204" pitchFamily="18" charset="0"/>
                            <a:ea typeface="Cambria Math" panose="02040503050406030204" pitchFamily="18" charset="0"/>
                          </a:rPr>
                        </m:ctrlPr>
                      </m:accPr>
                      <m:e>
                        <m:r>
                          <a:rPr lang="zh-CN" altLang="zh-CN">
                            <a:solidFill>
                              <a:srgbClr val="000000"/>
                            </a:solidFill>
                            <a:latin typeface="Cambria Math" panose="02040503050406030204" pitchFamily="18" charset="0"/>
                            <a:ea typeface="Cambria Math" panose="02040503050406030204" pitchFamily="18" charset="0"/>
                          </a:rPr>
                          <m:t>𝒍</m:t>
                        </m:r>
                      </m:e>
                    </m:acc>
                  </m:oMath>
                </a14:m>
                <a:r>
                  <a:rPr lang="en-US" altLang="zh-CN" b="1" i="1" dirty="0">
                    <a:solidFill>
                      <a:srgbClr val="000000"/>
                    </a:solidFill>
                    <a:ea typeface="Cambria Math" panose="02040503050406030204" pitchFamily="18" charset="0"/>
                  </a:rPr>
                  <a:t>  </a:t>
                </a:r>
                <a:endParaRPr lang="zh-C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e>
                    </m:d>
                    <m:r>
                      <a:rPr lang="x-IV_mathan" altLang="zh-CN">
                        <a:solidFill>
                          <a:srgbClr val="000000"/>
                        </a:solidFill>
                        <a:latin typeface="Cambria Math" panose="02040503050406030204" pitchFamily="18" charset="0"/>
                        <a:ea typeface="Cambria Math" panose="02040503050406030204" pitchFamily="18" charset="0"/>
                      </a:rPr>
                      <m:t>=2ℏ</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𝑧</m:t>
                        </m:r>
                      </m:sub>
                    </m:sSub>
                    <m:r>
                      <a:rPr lang="x-IV_mathan" altLang="zh-CN" i="1">
                        <a:solidFill>
                          <a:srgbClr val="000000"/>
                        </a:solidFill>
                        <a:latin typeface="Cambria Math" panose="02040503050406030204" pitchFamily="18" charset="0"/>
                        <a:ea typeface="Cambria Math" panose="02040503050406030204" pitchFamily="18" charset="0"/>
                      </a:rPr>
                      <m:t>   </m:t>
                    </m:r>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𝑥</m:t>
                        </m:r>
                      </m:sub>
                    </m:sSub>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𝑖</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𝑦</m:t>
                        </m:r>
                      </m:sub>
                    </m:sSub>
                    <m:r>
                      <a:rPr lang="x-IV_mathan" altLang="zh-CN">
                        <a:solidFill>
                          <a:srgbClr val="000000"/>
                        </a:solidFill>
                        <a:latin typeface="Cambria Math" panose="02040503050406030204" pitchFamily="18" charset="0"/>
                        <a:ea typeface="Cambria Math" panose="02040503050406030204" pitchFamily="18" charset="0"/>
                      </a:rPr>
                      <m:t>)</m:t>
                    </m:r>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𝑧</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e>
                    </m:d>
                    <m:r>
                      <a:rPr lang="x-IV_mathan" altLang="zh-CN">
                        <a:solidFill>
                          <a:srgbClr val="000000"/>
                        </a:solidFill>
                        <a:latin typeface="Cambria Math" panose="02040503050406030204" pitchFamily="18" charset="0"/>
                        <a:ea typeface="Cambria Math" panose="02040503050406030204" pitchFamily="18" charset="0"/>
                      </a:rPr>
                      <m:t>=±ℏ</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r>
                      <a:rPr lang="x-IV_mathan" altLang="zh-CN" i="1">
                        <a:solidFill>
                          <a:srgbClr val="000000"/>
                        </a:solidFill>
                        <a:latin typeface="Cambria Math" panose="02040503050406030204" pitchFamily="18" charset="0"/>
                        <a:ea typeface="Cambria Math" panose="02040503050406030204" pitchFamily="18" charset="0"/>
                      </a:rPr>
                      <m:t> </m:t>
                    </m:r>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𝒍</m:t>
                            </m:r>
                          </m:e>
                        </m:acc>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𝑉</m:t>
                        </m:r>
                        <m:d>
                          <m:dPr>
                            <m:ctrlPr>
                              <a:rPr lang="x-IV_mathan" altLang="zh-CN" i="1">
                                <a:solidFill>
                                  <a:srgbClr val="000000"/>
                                </a:solidFill>
                                <a:latin typeface="Cambria Math" panose="02040503050406030204" pitchFamily="18" charset="0"/>
                                <a:ea typeface="Cambria Math" panose="02040503050406030204" pitchFamily="18" charset="0"/>
                              </a:rPr>
                            </m:ctrlPr>
                          </m:dPr>
                          <m:e>
                            <m:r>
                              <a:rPr lang="x-IV_mathan" altLang="zh-CN">
                                <a:solidFill>
                                  <a:srgbClr val="000000"/>
                                </a:solidFill>
                                <a:latin typeface="Cambria Math" panose="02040503050406030204" pitchFamily="18" charset="0"/>
                                <a:ea typeface="Cambria Math" panose="02040503050406030204" pitchFamily="18" charset="0"/>
                              </a:rPr>
                              <m:t>𝒓</m:t>
                            </m:r>
                          </m:e>
                        </m:d>
                      </m:e>
                    </m:d>
                    <m:r>
                      <a:rPr lang="x-IV_mathan" altLang="zh-CN">
                        <a:solidFill>
                          <a:srgbClr val="000000"/>
                        </a:solidFill>
                        <a:latin typeface="Cambria Math" panose="02040503050406030204" pitchFamily="18" charset="0"/>
                        <a:ea typeface="Cambria Math" panose="02040503050406030204" pitchFamily="18" charset="0"/>
                      </a:rPr>
                      <m:t>=0</m:t>
                    </m:r>
                  </m:oMath>
                </a14:m>
                <a:endParaRPr lang="x-IV_mathan" altLang="zh-CN" dirty="0">
                  <a:solidFill>
                    <a:srgbClr val="000000"/>
                  </a:solidFill>
                  <a:ea typeface="Cambria Math" panose="02040503050406030204" pitchFamily="18" charset="0"/>
                </a:endParaRPr>
              </a:p>
              <a:p>
                <a:pPr marL="0" marR="0">
                  <a:spcBef>
                    <a:spcPts val="0"/>
                  </a:spcBef>
                  <a:spcAft>
                    <a:spcPts val="0"/>
                  </a:spcAft>
                </a:pPr>
                <a:r>
                  <a:rPr lang="zh-CN" altLang="zh-CN" dirty="0">
                    <a:solidFill>
                      <a:srgbClr val="000000"/>
                    </a:solidFill>
                  </a:rPr>
                  <a:t>在</a:t>
                </a:r>
                <a14:m>
                  <m:oMath xmlns:m="http://schemas.openxmlformats.org/officeDocument/2006/math">
                    <m:sSub>
                      <m:sSubPr>
                        <m:ctrlPr>
                          <a:rPr lang="zh-CN" altLang="zh-CN" i="1">
                            <a:solidFill>
                              <a:srgbClr val="000000"/>
                            </a:solidFill>
                            <a:latin typeface="Cambria Math" panose="02040503050406030204" pitchFamily="18" charset="0"/>
                          </a:rPr>
                        </m:ctrlPr>
                      </m:sSub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𝐿</m:t>
                            </m:r>
                          </m:e>
                        </m:acc>
                      </m:e>
                      <m:sub>
                        <m:r>
                          <a:rPr lang="zh-CN" altLang="zh-CN">
                            <a:solidFill>
                              <a:srgbClr val="000000"/>
                            </a:solidFill>
                            <a:latin typeface="Cambria Math" panose="02040503050406030204" pitchFamily="18" charset="0"/>
                          </a:rPr>
                          <m:t>𝑧</m:t>
                        </m:r>
                      </m:sub>
                    </m:sSub>
                  </m:oMath>
                </a14:m>
                <a:r>
                  <a:rPr lang="zh-CN" altLang="zh-CN" dirty="0">
                    <a:solidFill>
                      <a:srgbClr val="000000"/>
                    </a:solidFill>
                  </a:rPr>
                  <a:t>表象下，</a:t>
                </a:r>
                <a14:m>
                  <m:oMath xmlns:m="http://schemas.openxmlformats.org/officeDocument/2006/math">
                    <m:sSub>
                      <m:sSubPr>
                        <m:ctrlPr>
                          <a:rPr lang="zh-CN" altLang="zh-CN" i="1">
                            <a:solidFill>
                              <a:srgbClr val="000000"/>
                            </a:solidFill>
                            <a:latin typeface="Cambria Math" panose="02040503050406030204" pitchFamily="18" charset="0"/>
                          </a:rPr>
                        </m:ctrlPr>
                      </m:sSub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𝑙</m:t>
                            </m:r>
                          </m:e>
                        </m:acc>
                      </m:e>
                      <m:sub>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sub>
                    </m:sSub>
                    <m:d>
                      <m:dPr>
                        <m:begChr m:val="|"/>
                        <m:endChr m:val="〉"/>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𝑙𝑚</m:t>
                        </m:r>
                      </m:e>
                    </m:d>
                    <m:r>
                      <a:rPr lang="zh-CN" altLang="zh-CN">
                        <a:solidFill>
                          <a:srgbClr val="000000"/>
                        </a:solidFill>
                        <a:latin typeface="Cambria Math" panose="02040503050406030204" pitchFamily="18" charset="0"/>
                      </a:rPr>
                      <m:t>=</m:t>
                    </m:r>
                    <m:rad>
                      <m:radPr>
                        <m:degHide m:val="on"/>
                        <m:ctrlPr>
                          <a:rPr lang="zh-CN" altLang="zh-CN" i="1">
                            <a:solidFill>
                              <a:srgbClr val="000000"/>
                            </a:solidFill>
                            <a:latin typeface="Cambria Math" panose="02040503050406030204" pitchFamily="18" charset="0"/>
                          </a:rPr>
                        </m:ctrlPr>
                      </m:radPr>
                      <m:deg/>
                      <m:e>
                        <m:d>
                          <m:dPr>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𝑙</m:t>
                            </m:r>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𝑚</m:t>
                            </m:r>
                            <m:r>
                              <a:rPr lang="zh-CN" altLang="zh-CN">
                                <a:solidFill>
                                  <a:srgbClr val="000000"/>
                                </a:solidFill>
                                <a:latin typeface="Cambria Math" panose="02040503050406030204" pitchFamily="18" charset="0"/>
                              </a:rPr>
                              <m:t>+1</m:t>
                            </m:r>
                          </m:e>
                        </m:d>
                        <m:d>
                          <m:dPr>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𝑙</m:t>
                            </m:r>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𝑚</m:t>
                            </m:r>
                          </m:e>
                        </m:d>
                      </m:e>
                    </m:rad>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𝑙𝑚</m:t>
                    </m:r>
                    <m:r>
                      <a:rPr lang="zh-CN" altLang="zh-CN">
                        <a:solidFill>
                          <a:srgbClr val="000000"/>
                        </a:solidFill>
                        <a:latin typeface="Cambria Math" panose="02040503050406030204" pitchFamily="18" charset="0"/>
                      </a:rPr>
                      <m:t>±1〉</m:t>
                    </m:r>
                  </m:oMath>
                </a14:m>
                <a:endParaRPr lang="zh-CN" altLang="zh-CN" dirty="0">
                  <a:solidFill>
                    <a:srgbClr val="000000"/>
                  </a:solidFill>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97155" y="1268760"/>
                <a:ext cx="8949690" cy="4942522"/>
              </a:xfrm>
              <a:blipFill>
                <a:blip r:embed="rId2"/>
                <a:stretch>
                  <a:fillRect l="-136" t="-37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zh-CN" dirty="0">
                <a:effectLst/>
              </a:rPr>
              <a:t>常用对易关系和算符公式</a:t>
            </a:r>
            <a:endParaRPr lang="zh-CN" altLang="en-US" dirty="0"/>
          </a:p>
        </p:txBody>
      </p:sp>
    </p:spTree>
    <p:extLst>
      <p:ext uri="{BB962C8B-B14F-4D97-AF65-F5344CB8AC3E}">
        <p14:creationId xmlns:p14="http://schemas.microsoft.com/office/powerpoint/2010/main" val="84153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600"/>
                  </a:spcBef>
                  <a:spcAft>
                    <a:spcPts val="600"/>
                  </a:spcAft>
                </a:pPr>
                <a14:m>
                  <m:oMath xmlns:m="http://schemas.openxmlformats.org/officeDocument/2006/math">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𝒔</m:t>
                        </m:r>
                      </m:e>
                    </m:acc>
                    <m:r>
                      <a:rPr lang="x-IV_mathan" altLang="zh-CN">
                        <a:solidFill>
                          <a:srgbClr val="000000"/>
                        </a:solidFill>
                        <a:latin typeface="Cambria Math" panose="02040503050406030204" pitchFamily="18" charset="0"/>
                        <a:ea typeface="Cambria Math" panose="02040503050406030204" pitchFamily="18" charset="0"/>
                      </a:rPr>
                      <m:t>=</m:t>
                    </m:r>
                    <m:f>
                      <m:fPr>
                        <m:ctrlPr>
                          <a:rPr lang="x-IV_mathan" altLang="zh-CN" i="1">
                            <a:solidFill>
                              <a:srgbClr val="000000"/>
                            </a:solidFill>
                            <a:latin typeface="Cambria Math" panose="02040503050406030204" pitchFamily="18" charset="0"/>
                            <a:ea typeface="Cambria Math" panose="02040503050406030204" pitchFamily="18" charset="0"/>
                          </a:rPr>
                        </m:ctrlPr>
                      </m:fPr>
                      <m:num>
                        <m:r>
                          <a:rPr lang="x-IV_mathan" altLang="zh-CN">
                            <a:solidFill>
                              <a:srgbClr val="000000"/>
                            </a:solidFill>
                            <a:latin typeface="Cambria Math" panose="02040503050406030204" pitchFamily="18" charset="0"/>
                            <a:ea typeface="Cambria Math" panose="02040503050406030204" pitchFamily="18" charset="0"/>
                          </a:rPr>
                          <m:t>ℏ</m:t>
                        </m:r>
                      </m:num>
                      <m:den>
                        <m:r>
                          <a:rPr lang="x-IV_mathan" altLang="zh-CN">
                            <a:solidFill>
                              <a:srgbClr val="000000"/>
                            </a:solidFill>
                            <a:latin typeface="Cambria Math" panose="02040503050406030204" pitchFamily="18" charset="0"/>
                            <a:ea typeface="Cambria Math" panose="02040503050406030204" pitchFamily="18" charset="0"/>
                          </a:rPr>
                          <m:t>2</m:t>
                        </m:r>
                      </m:den>
                    </m:f>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𝝈</m:t>
                        </m:r>
                      </m:e>
                    </m:acc>
                  </m:oMath>
                </a14:m>
                <a:endParaRPr lang="x-IV_mathan" altLang="zh-CN" dirty="0">
                  <a:solidFill>
                    <a:srgbClr val="000000"/>
                  </a:solidFill>
                  <a:ea typeface="Cambria Math" panose="02040503050406030204" pitchFamily="18" charset="0"/>
                </a:endParaRPr>
              </a:p>
              <a:p>
                <a:pPr marL="0" marR="0">
                  <a:spcBef>
                    <a:spcPts val="600"/>
                  </a:spcBef>
                  <a:spcAft>
                    <a:spcPts val="600"/>
                  </a:spcAft>
                </a:pPr>
                <a14:m>
                  <m:oMath xmlns:m="http://schemas.openxmlformats.org/officeDocument/2006/math">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𝝈</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𝝈</m:t>
                        </m:r>
                      </m:e>
                    </m:acc>
                    <m:r>
                      <a:rPr lang="x-IV_mathan" altLang="zh-CN">
                        <a:solidFill>
                          <a:srgbClr val="000000"/>
                        </a:solidFill>
                        <a:latin typeface="Cambria Math" panose="02040503050406030204" pitchFamily="18" charset="0"/>
                        <a:ea typeface="Cambria Math" panose="02040503050406030204" pitchFamily="18" charset="0"/>
                      </a:rPr>
                      <m:t>=2</m:t>
                    </m:r>
                    <m:r>
                      <a:rPr lang="x-IV_mathan" altLang="zh-CN">
                        <a:solidFill>
                          <a:srgbClr val="000000"/>
                        </a:solidFill>
                        <a:latin typeface="Cambria Math" panose="02040503050406030204" pitchFamily="18" charset="0"/>
                        <a:ea typeface="Cambria Math" panose="02040503050406030204" pitchFamily="18" charset="0"/>
                      </a:rPr>
                      <m:t>𝑖</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𝝈</m:t>
                        </m:r>
                      </m:e>
                    </m:acc>
                  </m:oMath>
                </a14:m>
                <a:endParaRPr lang="x-IV_mathan" altLang="zh-CN" dirty="0">
                  <a:solidFill>
                    <a:srgbClr val="000000"/>
                  </a:solidFill>
                  <a:ea typeface="Cambria Math" panose="02040503050406030204" pitchFamily="18" charset="0"/>
                </a:endParaRPr>
              </a:p>
              <a:p>
                <a:pPr marL="0" marR="0">
                  <a:spcBef>
                    <a:spcPts val="600"/>
                  </a:spcBef>
                  <a:spcAft>
                    <a:spcPts val="600"/>
                  </a:spcAft>
                </a:pPr>
                <a14:m>
                  <m:oMath xmlns:m="http://schemas.openxmlformats.org/officeDocument/2006/math">
                    <m:sSubSup>
                      <m:sSubSupPr>
                        <m:ctrlPr>
                          <a:rPr lang="x-IV_mathan" altLang="zh-CN" i="1">
                            <a:solidFill>
                              <a:srgbClr val="000000"/>
                            </a:solidFill>
                            <a:latin typeface="Cambria Math" panose="02040503050406030204" pitchFamily="18" charset="0"/>
                            <a:ea typeface="Cambria Math" panose="02040503050406030204" pitchFamily="18" charset="0"/>
                          </a:rPr>
                        </m:ctrlPr>
                      </m:sSubSupPr>
                      <m:e>
                        <m:r>
                          <a:rPr lang="x-IV_mathan" altLang="zh-CN">
                            <a:solidFill>
                              <a:srgbClr val="000000"/>
                            </a:solidFill>
                            <a:latin typeface="Cambria Math" panose="02040503050406030204" pitchFamily="18" charset="0"/>
                            <a:ea typeface="Cambria Math" panose="02040503050406030204" pitchFamily="18" charset="0"/>
                          </a:rPr>
                          <m:t>𝜎</m:t>
                        </m:r>
                      </m:e>
                      <m:sub>
                        <m:r>
                          <a:rPr lang="x-IV_mathan" altLang="zh-CN">
                            <a:solidFill>
                              <a:srgbClr val="000000"/>
                            </a:solidFill>
                            <a:latin typeface="Cambria Math" panose="02040503050406030204" pitchFamily="18" charset="0"/>
                            <a:ea typeface="Cambria Math" panose="02040503050406030204" pitchFamily="18" charset="0"/>
                          </a:rPr>
                          <m:t>𝑥</m:t>
                        </m:r>
                      </m:sub>
                      <m:sup>
                        <m:r>
                          <a:rPr lang="x-IV_mathan" altLang="zh-CN">
                            <a:solidFill>
                              <a:srgbClr val="000000"/>
                            </a:solidFill>
                            <a:latin typeface="Cambria Math" panose="02040503050406030204" pitchFamily="18" charset="0"/>
                            <a:ea typeface="Cambria Math" panose="02040503050406030204" pitchFamily="18" charset="0"/>
                          </a:rPr>
                          <m:t>2</m:t>
                        </m:r>
                      </m:sup>
                    </m:sSubSup>
                    <m:r>
                      <a:rPr lang="x-IV_mathan" altLang="zh-CN">
                        <a:solidFill>
                          <a:srgbClr val="000000"/>
                        </a:solidFill>
                        <a:latin typeface="Cambria Math" panose="02040503050406030204" pitchFamily="18" charset="0"/>
                        <a:ea typeface="Cambria Math" panose="02040503050406030204" pitchFamily="18" charset="0"/>
                      </a:rPr>
                      <m:t>=</m:t>
                    </m:r>
                    <m:sSubSup>
                      <m:sSubSupPr>
                        <m:ctrlPr>
                          <a:rPr lang="x-IV_mathan" altLang="zh-CN" i="1">
                            <a:solidFill>
                              <a:srgbClr val="000000"/>
                            </a:solidFill>
                            <a:latin typeface="Cambria Math" panose="02040503050406030204" pitchFamily="18" charset="0"/>
                            <a:ea typeface="Cambria Math" panose="02040503050406030204" pitchFamily="18" charset="0"/>
                          </a:rPr>
                        </m:ctrlPr>
                      </m:sSubSupPr>
                      <m:e>
                        <m:r>
                          <a:rPr lang="x-IV_mathan" altLang="zh-CN">
                            <a:solidFill>
                              <a:srgbClr val="000000"/>
                            </a:solidFill>
                            <a:latin typeface="Cambria Math" panose="02040503050406030204" pitchFamily="18" charset="0"/>
                            <a:ea typeface="Cambria Math" panose="02040503050406030204" pitchFamily="18" charset="0"/>
                          </a:rPr>
                          <m:t>𝜎</m:t>
                        </m:r>
                      </m:e>
                      <m:sub>
                        <m:r>
                          <a:rPr lang="x-IV_mathan" altLang="zh-CN">
                            <a:solidFill>
                              <a:srgbClr val="000000"/>
                            </a:solidFill>
                            <a:latin typeface="Cambria Math" panose="02040503050406030204" pitchFamily="18" charset="0"/>
                            <a:ea typeface="Cambria Math" panose="02040503050406030204" pitchFamily="18" charset="0"/>
                          </a:rPr>
                          <m:t>𝑦</m:t>
                        </m:r>
                      </m:sub>
                      <m:sup>
                        <m:r>
                          <a:rPr lang="x-IV_mathan" altLang="zh-CN">
                            <a:solidFill>
                              <a:srgbClr val="000000"/>
                            </a:solidFill>
                            <a:latin typeface="Cambria Math" panose="02040503050406030204" pitchFamily="18" charset="0"/>
                            <a:ea typeface="Cambria Math" panose="02040503050406030204" pitchFamily="18" charset="0"/>
                          </a:rPr>
                          <m:t>2</m:t>
                        </m:r>
                      </m:sup>
                    </m:sSubSup>
                    <m:r>
                      <a:rPr lang="x-IV_mathan" altLang="zh-CN">
                        <a:solidFill>
                          <a:srgbClr val="000000"/>
                        </a:solidFill>
                        <a:latin typeface="Cambria Math" panose="02040503050406030204" pitchFamily="18" charset="0"/>
                        <a:ea typeface="Cambria Math" panose="02040503050406030204" pitchFamily="18" charset="0"/>
                      </a:rPr>
                      <m:t>=</m:t>
                    </m:r>
                    <m:sSubSup>
                      <m:sSubSupPr>
                        <m:ctrlPr>
                          <a:rPr lang="x-IV_mathan" altLang="zh-CN" i="1">
                            <a:solidFill>
                              <a:srgbClr val="000000"/>
                            </a:solidFill>
                            <a:latin typeface="Cambria Math" panose="02040503050406030204" pitchFamily="18" charset="0"/>
                            <a:ea typeface="Cambria Math" panose="02040503050406030204" pitchFamily="18" charset="0"/>
                          </a:rPr>
                        </m:ctrlPr>
                      </m:sSubSupPr>
                      <m:e>
                        <m:r>
                          <a:rPr lang="x-IV_mathan" altLang="zh-CN">
                            <a:solidFill>
                              <a:srgbClr val="000000"/>
                            </a:solidFill>
                            <a:latin typeface="Cambria Math" panose="02040503050406030204" pitchFamily="18" charset="0"/>
                            <a:ea typeface="Cambria Math" panose="02040503050406030204" pitchFamily="18" charset="0"/>
                          </a:rPr>
                          <m:t>𝜎</m:t>
                        </m:r>
                      </m:e>
                      <m:sub>
                        <m:r>
                          <a:rPr lang="x-IV_mathan" altLang="zh-CN">
                            <a:solidFill>
                              <a:srgbClr val="000000"/>
                            </a:solidFill>
                            <a:latin typeface="Cambria Math" panose="02040503050406030204" pitchFamily="18" charset="0"/>
                            <a:ea typeface="Cambria Math" panose="02040503050406030204" pitchFamily="18" charset="0"/>
                          </a:rPr>
                          <m:t>𝑧</m:t>
                        </m:r>
                      </m:sub>
                      <m:sup>
                        <m:r>
                          <a:rPr lang="x-IV_mathan" altLang="zh-CN">
                            <a:solidFill>
                              <a:srgbClr val="000000"/>
                            </a:solidFill>
                            <a:latin typeface="Cambria Math" panose="02040503050406030204" pitchFamily="18" charset="0"/>
                            <a:ea typeface="Cambria Math" panose="02040503050406030204" pitchFamily="18" charset="0"/>
                          </a:rPr>
                          <m:t>2</m:t>
                        </m:r>
                      </m:sup>
                    </m:sSubSup>
                    <m:r>
                      <a:rPr lang="x-IV_mathan" altLang="zh-CN">
                        <a:solidFill>
                          <a:srgbClr val="000000"/>
                        </a:solidFill>
                        <a:latin typeface="Cambria Math" panose="02040503050406030204" pitchFamily="18" charset="0"/>
                        <a:ea typeface="Cambria Math" panose="02040503050406030204" pitchFamily="18" charset="0"/>
                      </a:rPr>
                      <m:t>=1</m:t>
                    </m:r>
                  </m:oMath>
                </a14:m>
                <a:endParaRPr lang="x-IV_mathan" altLang="zh-CN" dirty="0">
                  <a:solidFill>
                    <a:srgbClr val="000000"/>
                  </a:solidFill>
                  <a:ea typeface="Cambria Math" panose="02040503050406030204" pitchFamily="18" charset="0"/>
                </a:endParaRPr>
              </a:p>
              <a:p>
                <a:pPr marL="0" marR="0">
                  <a:spcBef>
                    <a:spcPts val="600"/>
                  </a:spcBef>
                  <a:spcAft>
                    <a:spcPts val="600"/>
                  </a:spcAft>
                </a:pPr>
                <a:r>
                  <a:rPr lang="zh-CN" altLang="zh-CN" dirty="0">
                    <a:solidFill>
                      <a:srgbClr val="000000"/>
                    </a:solidFill>
                  </a:rPr>
                  <a:t>对易关系</a:t>
                </a:r>
                <a:r>
                  <a:rPr lang="en-US" altLang="zh-CN" dirty="0">
                    <a:solidFill>
                      <a:srgbClr val="000000"/>
                    </a:solidFill>
                    <a:ea typeface="Calibri" panose="020F0502020204030204" pitchFamily="34" charset="0"/>
                  </a:rPr>
                  <a:t> </a:t>
                </a:r>
                <a14:m>
                  <m:oMath xmlns:m="http://schemas.openxmlformats.org/officeDocument/2006/math">
                    <m:d>
                      <m:dPr>
                        <m:begChr m:val="["/>
                        <m:endChr m:val="]"/>
                        <m:ctrlPr>
                          <a:rPr lang="zh-CN" altLang="zh-CN" i="1">
                            <a:solidFill>
                              <a:srgbClr val="000000"/>
                            </a:solidFill>
                            <a:latin typeface="Cambria Math" panose="02040503050406030204" pitchFamily="18" charset="0"/>
                          </a:rPr>
                        </m:ctrlPr>
                      </m:dPr>
                      <m:e>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𝜎</m:t>
                            </m:r>
                          </m:e>
                          <m:sub>
                            <m:r>
                              <a:rPr lang="zh-CN" altLang="zh-CN">
                                <a:solidFill>
                                  <a:srgbClr val="000000"/>
                                </a:solidFill>
                                <a:latin typeface="Cambria Math" panose="02040503050406030204" pitchFamily="18" charset="0"/>
                              </a:rPr>
                              <m:t>𝑖</m:t>
                            </m:r>
                          </m:sub>
                        </m:sSub>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𝜎</m:t>
                            </m:r>
                          </m:e>
                          <m:sub>
                            <m:r>
                              <a:rPr lang="zh-CN" altLang="zh-CN">
                                <a:solidFill>
                                  <a:srgbClr val="000000"/>
                                </a:solidFill>
                                <a:latin typeface="Cambria Math" panose="02040503050406030204" pitchFamily="18" charset="0"/>
                              </a:rPr>
                              <m:t>𝑗</m:t>
                            </m:r>
                          </m:sub>
                        </m:sSub>
                      </m:e>
                    </m:d>
                    <m:r>
                      <a:rPr lang="zh-CN" altLang="zh-CN">
                        <a:solidFill>
                          <a:srgbClr val="000000"/>
                        </a:solidFill>
                        <a:latin typeface="Cambria Math" panose="02040503050406030204" pitchFamily="18" charset="0"/>
                      </a:rPr>
                      <m:t>=2</m:t>
                    </m:r>
                    <m:r>
                      <a:rPr lang="zh-CN" altLang="zh-CN">
                        <a:solidFill>
                          <a:srgbClr val="000000"/>
                        </a:solidFill>
                        <a:latin typeface="Cambria Math" panose="02040503050406030204" pitchFamily="18" charset="0"/>
                      </a:rPr>
                      <m:t>𝑖</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𝜀</m:t>
                        </m:r>
                      </m:e>
                      <m:sub>
                        <m:r>
                          <a:rPr lang="zh-CN" altLang="zh-CN">
                            <a:solidFill>
                              <a:srgbClr val="000000"/>
                            </a:solidFill>
                            <a:latin typeface="Cambria Math" panose="02040503050406030204" pitchFamily="18" charset="0"/>
                          </a:rPr>
                          <m:t>𝑖𝑗𝑘</m:t>
                        </m:r>
                      </m:sub>
                    </m:sSub>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𝜎</m:t>
                        </m:r>
                      </m:e>
                      <m:sub>
                        <m:r>
                          <a:rPr lang="zh-CN" altLang="zh-CN">
                            <a:solidFill>
                              <a:srgbClr val="000000"/>
                            </a:solidFill>
                            <a:latin typeface="Cambria Math" panose="02040503050406030204" pitchFamily="18" charset="0"/>
                          </a:rPr>
                          <m:t>𝑘</m:t>
                        </m:r>
                      </m:sub>
                    </m:sSub>
                  </m:oMath>
                </a14:m>
                <a:endParaRPr lang="zh-CN" altLang="zh-CN" dirty="0">
                  <a:solidFill>
                    <a:srgbClr val="000000"/>
                  </a:solidFill>
                </a:endParaRPr>
              </a:p>
              <a:p>
                <a:pPr marL="0" marR="0">
                  <a:spcBef>
                    <a:spcPts val="600"/>
                  </a:spcBef>
                  <a:spcAft>
                    <a:spcPts val="600"/>
                  </a:spcAft>
                </a:pPr>
                <a:r>
                  <a:rPr lang="zh-CN" altLang="zh-CN" dirty="0">
                    <a:solidFill>
                      <a:srgbClr val="000000"/>
                    </a:solidFill>
                  </a:rPr>
                  <a:t>反对易</a:t>
                </a:r>
                <a:r>
                  <a:rPr lang="en-US" altLang="zh-CN" dirty="0">
                    <a:solidFill>
                      <a:srgbClr val="000000"/>
                    </a:solidFill>
                    <a:ea typeface="Calibri" panose="020F0502020204030204" pitchFamily="34" charset="0"/>
                  </a:rPr>
                  <a:t> </a:t>
                </a:r>
                <a14:m>
                  <m:oMath xmlns:m="http://schemas.openxmlformats.org/officeDocument/2006/math">
                    <m:d>
                      <m:dPr>
                        <m:begChr m:val="{"/>
                        <m:endChr m:val="}"/>
                        <m:ctrlPr>
                          <a:rPr lang="zh-CN" altLang="zh-CN" i="1">
                            <a:solidFill>
                              <a:srgbClr val="000000"/>
                            </a:solidFill>
                            <a:latin typeface="Cambria Math" panose="02040503050406030204" pitchFamily="18" charset="0"/>
                          </a:rPr>
                        </m:ctrlPr>
                      </m:dPr>
                      <m:e>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𝜎</m:t>
                            </m:r>
                          </m:e>
                          <m:sub>
                            <m:r>
                              <a:rPr lang="zh-CN" altLang="zh-CN">
                                <a:solidFill>
                                  <a:srgbClr val="000000"/>
                                </a:solidFill>
                                <a:latin typeface="Cambria Math" panose="02040503050406030204" pitchFamily="18" charset="0"/>
                              </a:rPr>
                              <m:t>𝑖</m:t>
                            </m:r>
                          </m:sub>
                        </m:sSub>
                        <m:r>
                          <a:rPr lang="zh-CN"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𝜎</m:t>
                            </m:r>
                          </m:e>
                          <m:sub>
                            <m:r>
                              <a:rPr lang="zh-CN" altLang="zh-CN">
                                <a:solidFill>
                                  <a:srgbClr val="000000"/>
                                </a:solidFill>
                                <a:latin typeface="Cambria Math" panose="02040503050406030204" pitchFamily="18" charset="0"/>
                              </a:rPr>
                              <m:t>𝑗</m:t>
                            </m:r>
                          </m:sub>
                        </m:sSub>
                      </m:e>
                    </m:d>
                    <m:r>
                      <a:rPr lang="zh-CN" altLang="zh-CN">
                        <a:solidFill>
                          <a:srgbClr val="000000"/>
                        </a:solidFill>
                        <a:latin typeface="Cambria Math" panose="02040503050406030204" pitchFamily="18" charset="0"/>
                      </a:rPr>
                      <m:t>=0</m:t>
                    </m:r>
                  </m:oMath>
                </a14:m>
                <a:endParaRPr lang="zh-CN" altLang="zh-CN" dirty="0">
                  <a:solidFill>
                    <a:srgbClr val="000000"/>
                  </a:solidFill>
                </a:endParaRPr>
              </a:p>
              <a:p>
                <a:pPr marL="0" marR="0">
                  <a:spcBef>
                    <a:spcPts val="600"/>
                  </a:spcBef>
                  <a:spcAft>
                    <a:spcPts val="600"/>
                  </a:spcAft>
                </a:pPr>
                <a14:m>
                  <m:oMath xmlns:m="http://schemas.openxmlformats.org/officeDocument/2006/math">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𝜎</m:t>
                        </m:r>
                      </m:e>
                      <m:sub>
                        <m:r>
                          <a:rPr lang="x-IV_mathan" altLang="zh-CN">
                            <a:solidFill>
                              <a:srgbClr val="000000"/>
                            </a:solidFill>
                            <a:latin typeface="Cambria Math" panose="02040503050406030204" pitchFamily="18" charset="0"/>
                            <a:ea typeface="Cambria Math" panose="02040503050406030204" pitchFamily="18" charset="0"/>
                          </a:rPr>
                          <m:t>𝑖</m:t>
                        </m:r>
                      </m:sub>
                    </m:sSub>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𝜎</m:t>
                        </m:r>
                      </m:e>
                      <m:sub>
                        <m:r>
                          <a:rPr lang="x-IV_mathan" altLang="zh-CN">
                            <a:solidFill>
                              <a:srgbClr val="000000"/>
                            </a:solidFill>
                            <a:latin typeface="Cambria Math" panose="02040503050406030204" pitchFamily="18" charset="0"/>
                            <a:ea typeface="Cambria Math" panose="02040503050406030204" pitchFamily="18" charset="0"/>
                          </a:rPr>
                          <m:t>𝑗</m:t>
                        </m:r>
                      </m:sub>
                    </m:sSub>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𝑖</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𝜀</m:t>
                        </m:r>
                      </m:e>
                      <m:sub>
                        <m:r>
                          <a:rPr lang="x-IV_mathan" altLang="zh-CN">
                            <a:solidFill>
                              <a:srgbClr val="000000"/>
                            </a:solidFill>
                            <a:latin typeface="Cambria Math" panose="02040503050406030204" pitchFamily="18" charset="0"/>
                            <a:ea typeface="Cambria Math" panose="02040503050406030204" pitchFamily="18" charset="0"/>
                          </a:rPr>
                          <m:t>𝑖𝑗𝑘</m:t>
                        </m:r>
                      </m:sub>
                    </m:sSub>
                    <m:sSub>
                      <m:sSubPr>
                        <m:ctrlPr>
                          <a:rPr lang="x-IV_mathan" altLang="zh-CN" i="1">
                            <a:solidFill>
                              <a:srgbClr val="000000"/>
                            </a:solidFill>
                            <a:latin typeface="Cambria Math" panose="02040503050406030204" pitchFamily="18" charset="0"/>
                            <a:ea typeface="Cambria Math" panose="02040503050406030204" pitchFamily="18" charset="0"/>
                          </a:rPr>
                        </m:ctrlPr>
                      </m:sSubPr>
                      <m:e>
                        <m:r>
                          <a:rPr lang="x-IV_mathan" altLang="zh-CN">
                            <a:solidFill>
                              <a:srgbClr val="000000"/>
                            </a:solidFill>
                            <a:latin typeface="Cambria Math" panose="02040503050406030204" pitchFamily="18" charset="0"/>
                            <a:ea typeface="Cambria Math" panose="02040503050406030204" pitchFamily="18" charset="0"/>
                          </a:rPr>
                          <m:t>𝜎</m:t>
                        </m:r>
                      </m:e>
                      <m:sub>
                        <m:r>
                          <a:rPr lang="x-IV_mathan" altLang="zh-CN">
                            <a:solidFill>
                              <a:srgbClr val="000000"/>
                            </a:solidFill>
                            <a:latin typeface="Cambria Math" panose="02040503050406030204" pitchFamily="18" charset="0"/>
                            <a:ea typeface="Cambria Math" panose="02040503050406030204" pitchFamily="18" charset="0"/>
                          </a:rPr>
                          <m:t>𝑘</m:t>
                        </m:r>
                      </m:sub>
                    </m:sSub>
                  </m:oMath>
                </a14:m>
                <a:endParaRPr lang="x-IV_mathan" altLang="zh-CN" dirty="0">
                  <a:solidFill>
                    <a:srgbClr val="000000"/>
                  </a:solidFill>
                  <a:ea typeface="Cambria Math" panose="02040503050406030204" pitchFamily="18" charset="0"/>
                </a:endParaRPr>
              </a:p>
              <a:p>
                <a:pPr marL="82153" indent="0">
                  <a:spcBef>
                    <a:spcPts val="600"/>
                  </a:spcBef>
                  <a:spcAft>
                    <a:spcPts val="600"/>
                  </a:spcAft>
                  <a:buNone/>
                </a:pPr>
                <a:endParaRPr lang="en-US" altLang="zh-CN" dirty="0"/>
              </a:p>
              <a:p>
                <a:pPr marL="82153" indent="0">
                  <a:spcBef>
                    <a:spcPts val="600"/>
                  </a:spcBef>
                  <a:spcAft>
                    <a:spcPts val="600"/>
                  </a:spcAft>
                  <a:buNone/>
                </a:pPr>
                <a:r>
                  <a:rPr lang="zh-CN" altLang="zh-CN" dirty="0"/>
                  <a:t>以上是Pauli矩阵在</a:t>
                </a:r>
                <a14:m>
                  <m:oMath xmlns:m="http://schemas.openxmlformats.org/officeDocument/2006/math">
                    <m:sSub>
                      <m:sSubPr>
                        <m:ctrlPr>
                          <a:rPr lang="zh-CN" altLang="zh-CN" i="1"/>
                        </m:ctrlPr>
                      </m:sSubPr>
                      <m:e>
                        <m:r>
                          <m:rPr>
                            <m:sty m:val="p"/>
                          </m:rPr>
                          <a:rPr lang="zh-CN" altLang="zh-CN"/>
                          <m:t>σ</m:t>
                        </m:r>
                      </m:e>
                      <m:sub>
                        <m:r>
                          <m:rPr>
                            <m:sty m:val="p"/>
                          </m:rPr>
                          <a:rPr lang="zh-CN" altLang="zh-CN"/>
                          <m:t>z</m:t>
                        </m:r>
                      </m:sub>
                    </m:sSub>
                  </m:oMath>
                </a14:m>
                <a:r>
                  <a:rPr lang="zh-CN" altLang="zh-CN" dirty="0"/>
                  <a:t>表象下的矩阵形式</a:t>
                </a:r>
              </a:p>
              <a:p>
                <a:pPr>
                  <a:spcBef>
                    <a:spcPts val="600"/>
                  </a:spcBef>
                  <a:spcAft>
                    <a:spcPts val="600"/>
                  </a:spcAft>
                </a:pPr>
                <a14:m>
                  <m:oMath xmlns:m="http://schemas.openxmlformats.org/officeDocument/2006/math">
                    <m:sSub>
                      <m:sSubPr>
                        <m:ctrlPr>
                          <a:rPr lang="x-IV_mathan" altLang="zh-CN" i="1"/>
                        </m:ctrlPr>
                      </m:sSubPr>
                      <m:e>
                        <m:acc>
                          <m:accPr>
                            <m:chr m:val="̂"/>
                            <m:ctrlPr>
                              <a:rPr lang="x-IV_mathan" altLang="zh-CN" i="1"/>
                            </m:ctrlPr>
                          </m:accPr>
                          <m:e>
                            <m:r>
                              <a:rPr lang="x-IV_mathan" altLang="zh-CN"/>
                              <m:t>𝜎</m:t>
                            </m:r>
                          </m:e>
                        </m:acc>
                      </m:e>
                      <m:sub>
                        <m:r>
                          <a:rPr lang="x-IV_mathan" altLang="zh-CN"/>
                          <m:t>𝑥</m:t>
                        </m:r>
                      </m:sub>
                    </m:sSub>
                    <m:d>
                      <m:dPr>
                        <m:begChr m:val="|"/>
                        <m:endChr m:val="〉"/>
                        <m:ctrlPr>
                          <a:rPr lang="x-IV_mathan" altLang="zh-CN" i="1"/>
                        </m:ctrlPr>
                      </m:dPr>
                      <m:e>
                        <m:r>
                          <a:rPr lang="x-IV_mathan" altLang="zh-CN"/>
                          <m:t>↑</m:t>
                        </m:r>
                      </m:e>
                    </m:d>
                    <m:r>
                      <a:rPr lang="x-IV_mathan" altLang="zh-CN"/>
                      <m:t>=</m:t>
                    </m:r>
                    <m:d>
                      <m:dPr>
                        <m:begChr m:val="|"/>
                        <m:endChr m:val="〉"/>
                        <m:ctrlPr>
                          <a:rPr lang="x-IV_mathan" altLang="zh-CN" i="1"/>
                        </m:ctrlPr>
                      </m:dPr>
                      <m:e>
                        <m:r>
                          <a:rPr lang="x-IV_mathan" altLang="zh-CN"/>
                          <m:t>↓</m:t>
                        </m:r>
                      </m:e>
                    </m:d>
                    <m:r>
                      <a:rPr lang="x-IV_mathan" altLang="zh-CN"/>
                      <m:t>,</m:t>
                    </m:r>
                    <m:r>
                      <a:rPr lang="x-IV_mathan" altLang="zh-CN" i="1"/>
                      <m:t>  </m:t>
                    </m:r>
                    <m:sSub>
                      <m:sSubPr>
                        <m:ctrlPr>
                          <a:rPr lang="x-IV_mathan" altLang="zh-CN" i="1"/>
                        </m:ctrlPr>
                      </m:sSubPr>
                      <m:e>
                        <m:acc>
                          <m:accPr>
                            <m:chr m:val="̂"/>
                            <m:ctrlPr>
                              <a:rPr lang="x-IV_mathan" altLang="zh-CN" i="1"/>
                            </m:ctrlPr>
                          </m:accPr>
                          <m:e>
                            <m:r>
                              <a:rPr lang="x-IV_mathan" altLang="zh-CN"/>
                              <m:t>𝜎</m:t>
                            </m:r>
                          </m:e>
                        </m:acc>
                      </m:e>
                      <m:sub>
                        <m:r>
                          <a:rPr lang="x-IV_mathan" altLang="zh-CN"/>
                          <m:t>𝑥</m:t>
                        </m:r>
                      </m:sub>
                    </m:sSub>
                    <m:d>
                      <m:dPr>
                        <m:begChr m:val="|"/>
                        <m:endChr m:val="〉"/>
                        <m:ctrlPr>
                          <a:rPr lang="x-IV_mathan" altLang="zh-CN" i="1"/>
                        </m:ctrlPr>
                      </m:dPr>
                      <m:e>
                        <m:r>
                          <a:rPr lang="x-IV_mathan" altLang="zh-CN"/>
                          <m:t>↓</m:t>
                        </m:r>
                      </m:e>
                    </m:d>
                    <m:r>
                      <a:rPr lang="x-IV_mathan" altLang="zh-CN"/>
                      <m:t>=</m:t>
                    </m:r>
                    <m:d>
                      <m:dPr>
                        <m:begChr m:val="|"/>
                        <m:endChr m:val="〉"/>
                        <m:ctrlPr>
                          <a:rPr lang="x-IV_mathan" altLang="zh-CN" i="1"/>
                        </m:ctrlPr>
                      </m:dPr>
                      <m:e>
                        <m:r>
                          <a:rPr lang="x-IV_mathan" altLang="zh-CN"/>
                          <m:t>↑</m:t>
                        </m:r>
                      </m:e>
                    </m:d>
                    <m:r>
                      <a:rPr lang="x-IV_mathan" altLang="zh-CN"/>
                      <m:t>,</m:t>
                    </m:r>
                    <m:r>
                      <a:rPr lang="x-IV_mathan" altLang="zh-CN" i="1"/>
                      <m:t>  </m:t>
                    </m:r>
                    <m:sSub>
                      <m:sSubPr>
                        <m:ctrlPr>
                          <a:rPr lang="x-IV_mathan" altLang="zh-CN" i="1"/>
                        </m:ctrlPr>
                      </m:sSubPr>
                      <m:e>
                        <m:acc>
                          <m:accPr>
                            <m:chr m:val="̂"/>
                            <m:ctrlPr>
                              <a:rPr lang="x-IV_mathan" altLang="zh-CN" i="1"/>
                            </m:ctrlPr>
                          </m:accPr>
                          <m:e>
                            <m:r>
                              <a:rPr lang="x-IV_mathan" altLang="zh-CN"/>
                              <m:t>𝜎</m:t>
                            </m:r>
                          </m:e>
                        </m:acc>
                      </m:e>
                      <m:sub>
                        <m:r>
                          <a:rPr lang="x-IV_mathan" altLang="zh-CN"/>
                          <m:t>𝑦</m:t>
                        </m:r>
                      </m:sub>
                    </m:sSub>
                    <m:d>
                      <m:dPr>
                        <m:begChr m:val="|"/>
                        <m:endChr m:val="〉"/>
                        <m:ctrlPr>
                          <a:rPr lang="x-IV_mathan" altLang="zh-CN" i="1"/>
                        </m:ctrlPr>
                      </m:dPr>
                      <m:e>
                        <m:r>
                          <a:rPr lang="x-IV_mathan" altLang="zh-CN"/>
                          <m:t>↑</m:t>
                        </m:r>
                      </m:e>
                    </m:d>
                    <m:r>
                      <a:rPr lang="x-IV_mathan" altLang="zh-CN"/>
                      <m:t>=</m:t>
                    </m:r>
                    <m:r>
                      <a:rPr lang="x-IV_mathan" altLang="zh-CN"/>
                      <m:t>𝑖</m:t>
                    </m:r>
                    <m:d>
                      <m:dPr>
                        <m:begChr m:val="|"/>
                        <m:endChr m:val="〉"/>
                        <m:ctrlPr>
                          <a:rPr lang="x-IV_mathan" altLang="zh-CN" i="1"/>
                        </m:ctrlPr>
                      </m:dPr>
                      <m:e>
                        <m:r>
                          <a:rPr lang="x-IV_mathan" altLang="zh-CN"/>
                          <m:t>↓</m:t>
                        </m:r>
                      </m:e>
                    </m:d>
                    <m:r>
                      <a:rPr lang="x-IV_mathan" altLang="zh-CN"/>
                      <m:t>,</m:t>
                    </m:r>
                    <m:r>
                      <a:rPr lang="x-IV_mathan" altLang="zh-CN" i="1"/>
                      <m:t>  </m:t>
                    </m:r>
                    <m:sSub>
                      <m:sSubPr>
                        <m:ctrlPr>
                          <a:rPr lang="x-IV_mathan" altLang="zh-CN" i="1"/>
                        </m:ctrlPr>
                      </m:sSubPr>
                      <m:e>
                        <m:acc>
                          <m:accPr>
                            <m:chr m:val="̂"/>
                            <m:ctrlPr>
                              <a:rPr lang="x-IV_mathan" altLang="zh-CN" i="1"/>
                            </m:ctrlPr>
                          </m:accPr>
                          <m:e>
                            <m:r>
                              <a:rPr lang="x-IV_mathan" altLang="zh-CN"/>
                              <m:t>𝜎</m:t>
                            </m:r>
                          </m:e>
                        </m:acc>
                      </m:e>
                      <m:sub>
                        <m:r>
                          <a:rPr lang="x-IV_mathan" altLang="zh-CN"/>
                          <m:t>𝑦</m:t>
                        </m:r>
                      </m:sub>
                    </m:sSub>
                    <m:d>
                      <m:dPr>
                        <m:begChr m:val="|"/>
                        <m:endChr m:val="〉"/>
                        <m:ctrlPr>
                          <a:rPr lang="x-IV_mathan" altLang="zh-CN" i="1"/>
                        </m:ctrlPr>
                      </m:dPr>
                      <m:e>
                        <m:r>
                          <a:rPr lang="x-IV_mathan" altLang="zh-CN"/>
                          <m:t>↓</m:t>
                        </m:r>
                      </m:e>
                    </m:d>
                    <m:r>
                      <a:rPr lang="x-IV_mathan" altLang="zh-CN"/>
                      <m:t>=−</m:t>
                    </m:r>
                    <m:r>
                      <a:rPr lang="x-IV_mathan" altLang="zh-CN"/>
                      <m:t>𝑖</m:t>
                    </m:r>
                    <m:d>
                      <m:dPr>
                        <m:begChr m:val="|"/>
                        <m:endChr m:val="〉"/>
                        <m:ctrlPr>
                          <a:rPr lang="x-IV_mathan" altLang="zh-CN" i="1"/>
                        </m:ctrlPr>
                      </m:dPr>
                      <m:e>
                        <m:r>
                          <a:rPr lang="x-IV_mathan" altLang="zh-CN"/>
                          <m:t>↑</m:t>
                        </m:r>
                      </m:e>
                    </m:d>
                  </m:oMath>
                </a14:m>
                <a:endParaRPr lang="x-IV_mathan" altLang="zh-CN" dirty="0"/>
              </a:p>
              <a:p>
                <a:pPr>
                  <a:spcBef>
                    <a:spcPts val="600"/>
                  </a:spcBef>
                  <a:spcAft>
                    <a:spcPts val="600"/>
                  </a:spcAft>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特殊角动量</a:t>
            </a:r>
            <a:r>
              <a:rPr lang="en-US" altLang="zh-CN" dirty="0"/>
              <a:t>——</a:t>
            </a:r>
            <a:r>
              <a:rPr lang="zh-CN" altLang="en-US" dirty="0"/>
              <a:t>自旋</a:t>
            </a:r>
            <a:endParaRPr lang="zh-CN" altLang="en-US" dirty="0"/>
          </a:p>
        </p:txBody>
      </p:sp>
      <p:pic>
        <p:nvPicPr>
          <p:cNvPr id="4" name="图片 3"/>
          <p:cNvPicPr>
            <a:picLocks noChangeAspect="1"/>
          </p:cNvPicPr>
          <p:nvPr/>
        </p:nvPicPr>
        <p:blipFill rotWithShape="1">
          <a:blip r:embed="rId3"/>
          <a:srcRect b="8803"/>
          <a:stretch/>
        </p:blipFill>
        <p:spPr>
          <a:xfrm>
            <a:off x="560069" y="3930253"/>
            <a:ext cx="6167119" cy="907891"/>
          </a:xfrm>
          <a:prstGeom prst="rect">
            <a:avLst/>
          </a:prstGeom>
        </p:spPr>
      </p:pic>
    </p:spTree>
    <p:extLst>
      <p:ext uri="{BB962C8B-B14F-4D97-AF65-F5344CB8AC3E}">
        <p14:creationId xmlns:p14="http://schemas.microsoft.com/office/powerpoint/2010/main" val="415949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481138"/>
                <a:ext cx="8229600" cy="3228022"/>
              </a:xfrm>
            </p:spPr>
            <p:txBody>
              <a:bodyPr/>
              <a:lstStyle/>
              <a:p>
                <a:pPr marL="0" marR="0">
                  <a:spcBef>
                    <a:spcPts val="0"/>
                  </a:spcBef>
                  <a:spcAft>
                    <a:spcPts val="0"/>
                  </a:spcAft>
                </a:pPr>
                <a:r>
                  <a:rPr lang="zh-CN" altLang="zh-CN" dirty="0"/>
                  <a:t>自由度2：可以有两种守恒量完全集取法，第一种</a:t>
                </a:r>
                <a14:m>
                  <m:oMath xmlns:m="http://schemas.openxmlformats.org/officeDocument/2006/math">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𝑆</m:t>
                                </m:r>
                              </m:e>
                            </m:acc>
                          </m:e>
                          <m:sub>
                            <m:r>
                              <a:rPr lang="zh-CN" altLang="zh-CN">
                                <a:latin typeface="Cambria Math" panose="02040503050406030204" pitchFamily="18" charset="0"/>
                              </a:rPr>
                              <m:t>1</m:t>
                            </m:r>
                            <m:r>
                              <a:rPr lang="zh-CN" altLang="zh-CN">
                                <a:latin typeface="Cambria Math" panose="02040503050406030204" pitchFamily="18" charset="0"/>
                              </a:rPr>
                              <m:t>𝑧</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𝑆</m:t>
                                </m:r>
                              </m:e>
                            </m:acc>
                          </m:e>
                          <m:sub>
                            <m:r>
                              <a:rPr lang="zh-CN" altLang="zh-CN">
                                <a:latin typeface="Cambria Math" panose="02040503050406030204" pitchFamily="18" charset="0"/>
                              </a:rPr>
                              <m:t>2</m:t>
                            </m:r>
                            <m:r>
                              <a:rPr lang="zh-CN" altLang="zh-CN">
                                <a:latin typeface="Cambria Math" panose="02040503050406030204" pitchFamily="18" charset="0"/>
                              </a:rPr>
                              <m:t>𝑧</m:t>
                            </m:r>
                          </m:sub>
                        </m:sSub>
                      </m:e>
                    </m:d>
                  </m:oMath>
                </a14:m>
                <a:r>
                  <a:rPr lang="en-US" altLang="zh-CN" dirty="0">
                    <a:ea typeface="Cambria Math" panose="02040503050406030204" pitchFamily="18" charset="0"/>
                  </a:rPr>
                  <a:t> , </a:t>
                </a:r>
                <a:r>
                  <a:rPr lang="zh-CN" altLang="zh-CN" dirty="0"/>
                  <a:t>第二种</a:t>
                </a:r>
                <a14:m>
                  <m:oMath xmlns:m="http://schemas.openxmlformats.org/officeDocument/2006/math">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𝑺</m:t>
                                </m:r>
                              </m:e>
                            </m:acc>
                          </m:e>
                          <m:sup>
                            <m:r>
                              <a:rPr lang="zh-CN" altLang="zh-CN">
                                <a:latin typeface="Cambria Math" panose="02040503050406030204" pitchFamily="18" charset="0"/>
                              </a:rPr>
                              <m:t>2</m:t>
                            </m:r>
                          </m:sup>
                        </m:sSup>
                        <m:r>
                          <a:rPr lang="zh-CN" altLang="zh-CN">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𝑆</m:t>
                                </m:r>
                              </m:e>
                            </m:acc>
                          </m:e>
                          <m:sub>
                            <m:r>
                              <a:rPr lang="zh-CN" altLang="zh-CN">
                                <a:latin typeface="Cambria Math" panose="02040503050406030204" pitchFamily="18" charset="0"/>
                              </a:rPr>
                              <m:t>𝑧</m:t>
                            </m:r>
                          </m:sub>
                        </m:sSub>
                      </m:e>
                    </m:d>
                  </m:oMath>
                </a14:m>
                <a:endParaRPr lang="zh-CN" altLang="zh-CN" dirty="0"/>
              </a:p>
              <a:p>
                <a:pPr marL="0" marR="0">
                  <a:spcBef>
                    <a:spcPts val="0"/>
                  </a:spcBef>
                  <a:spcAft>
                    <a:spcPts val="0"/>
                  </a:spcAft>
                </a:pPr>
                <a:r>
                  <a:rPr lang="zh-CN" altLang="zh-CN" dirty="0"/>
                  <a:t>第一种（</a:t>
                </a:r>
                <a:r>
                  <a:rPr lang="zh-CN" altLang="zh-CN" dirty="0">
                    <a:solidFill>
                      <a:srgbClr val="7030A0"/>
                    </a:solidFill>
                  </a:rPr>
                  <a:t>又称作非耦合表象</a:t>
                </a:r>
                <a:r>
                  <a:rPr lang="zh-CN" altLang="zh-CN" dirty="0"/>
                  <a:t>）：四个正交完备基矢可以表示为</a:t>
                </a:r>
              </a:p>
              <a:p>
                <a:pPr marL="0" marR="0">
                  <a:spcBef>
                    <a:spcPts val="0"/>
                  </a:spcBef>
                  <a:spcAft>
                    <a:spcPts val="0"/>
                  </a:spcAft>
                </a:pPr>
                <a14:m>
                  <m:oMath xmlns:m="http://schemas.openxmlformats.org/officeDocument/2006/math">
                    <m:d>
                      <m:dPr>
                        <m:begChr m:val="{"/>
                        <m:endChr m:val="}"/>
                        <m:ctrlPr>
                          <a:rPr lang="zh-CN" altLang="zh-CN" i="1">
                            <a:latin typeface="Cambria Math" panose="02040503050406030204" pitchFamily="18" charset="0"/>
                            <a:ea typeface="Cambria Math" panose="02040503050406030204" pitchFamily="18" charset="0"/>
                          </a:rPr>
                        </m:ctrlPr>
                      </m:dPr>
                      <m:e>
                        <m:d>
                          <m:dPr>
                            <m:begChr m:val="|"/>
                            <m:endChr m:val="〉"/>
                            <m:ctrlPr>
                              <a:rPr lang="zh-CN" altLang="zh-CN" i="1">
                                <a:latin typeface="Cambria Math" panose="02040503050406030204" pitchFamily="18" charset="0"/>
                                <a:ea typeface="Cambria Math" panose="02040503050406030204" pitchFamily="18" charset="0"/>
                              </a:rPr>
                            </m:ctrlPr>
                          </m:dPr>
                          <m:e>
                            <m:r>
                              <a:rPr lang="zh-CN" altLang="zh-CN">
                                <a:latin typeface="Cambria Math" panose="02040503050406030204" pitchFamily="18" charset="0"/>
                                <a:ea typeface="Cambria Math" panose="02040503050406030204" pitchFamily="18" charset="0"/>
                              </a:rPr>
                              <m:t>↑↑</m:t>
                            </m:r>
                          </m:e>
                        </m:d>
                        <m:r>
                          <a:rPr lang="zh-CN" altLang="zh-CN">
                            <a:latin typeface="Cambria Math" panose="02040503050406030204" pitchFamily="18" charset="0"/>
                            <a:ea typeface="Cambria Math" panose="02040503050406030204" pitchFamily="18" charset="0"/>
                          </a:rPr>
                          <m:t>,</m:t>
                        </m:r>
                        <m:d>
                          <m:dPr>
                            <m:begChr m:val="|"/>
                            <m:endChr m:val="〉"/>
                            <m:ctrlPr>
                              <a:rPr lang="zh-CN" altLang="zh-CN" i="1">
                                <a:latin typeface="Cambria Math" panose="02040503050406030204" pitchFamily="18" charset="0"/>
                                <a:ea typeface="Cambria Math" panose="02040503050406030204" pitchFamily="18" charset="0"/>
                              </a:rPr>
                            </m:ctrlPr>
                          </m:dPr>
                          <m:e>
                            <m:r>
                              <a:rPr lang="zh-CN" altLang="zh-CN">
                                <a:latin typeface="Cambria Math" panose="02040503050406030204" pitchFamily="18" charset="0"/>
                                <a:ea typeface="Cambria Math" panose="02040503050406030204" pitchFamily="18" charset="0"/>
                              </a:rPr>
                              <m:t>↓↑</m:t>
                            </m:r>
                          </m:e>
                        </m:d>
                        <m:r>
                          <a:rPr lang="zh-CN" altLang="zh-CN">
                            <a:latin typeface="Cambria Math" panose="02040503050406030204" pitchFamily="18" charset="0"/>
                            <a:ea typeface="Cambria Math" panose="02040503050406030204" pitchFamily="18" charset="0"/>
                          </a:rPr>
                          <m:t>,</m:t>
                        </m:r>
                        <m:d>
                          <m:dPr>
                            <m:begChr m:val="|"/>
                            <m:endChr m:val="〉"/>
                            <m:ctrlPr>
                              <a:rPr lang="zh-CN" altLang="zh-CN" i="1">
                                <a:latin typeface="Cambria Math" panose="02040503050406030204" pitchFamily="18" charset="0"/>
                                <a:ea typeface="Cambria Math" panose="02040503050406030204" pitchFamily="18" charset="0"/>
                              </a:rPr>
                            </m:ctrlPr>
                          </m:dPr>
                          <m:e>
                            <m:r>
                              <a:rPr lang="zh-CN" altLang="zh-CN">
                                <a:latin typeface="Cambria Math" panose="02040503050406030204" pitchFamily="18" charset="0"/>
                                <a:ea typeface="Cambria Math" panose="02040503050406030204" pitchFamily="18" charset="0"/>
                              </a:rPr>
                              <m:t>↑↓</m:t>
                            </m:r>
                          </m:e>
                        </m:d>
                        <m:r>
                          <a:rPr lang="zh-CN" altLang="zh-CN">
                            <a:latin typeface="Cambria Math" panose="02040503050406030204" pitchFamily="18" charset="0"/>
                            <a:ea typeface="Cambria Math" panose="02040503050406030204" pitchFamily="18" charset="0"/>
                          </a:rPr>
                          <m:t>,</m:t>
                        </m:r>
                        <m:d>
                          <m:dPr>
                            <m:begChr m:val="|"/>
                            <m:endChr m:val="〉"/>
                            <m:ctrlPr>
                              <a:rPr lang="zh-CN" altLang="zh-CN" i="1">
                                <a:latin typeface="Cambria Math" panose="02040503050406030204" pitchFamily="18" charset="0"/>
                                <a:ea typeface="Cambria Math" panose="02040503050406030204" pitchFamily="18" charset="0"/>
                              </a:rPr>
                            </m:ctrlPr>
                          </m:dPr>
                          <m:e>
                            <m:r>
                              <a:rPr lang="zh-CN" altLang="zh-CN">
                                <a:latin typeface="Cambria Math" panose="02040503050406030204" pitchFamily="18" charset="0"/>
                                <a:ea typeface="Cambria Math" panose="02040503050406030204" pitchFamily="18" charset="0"/>
                              </a:rPr>
                              <m:t>↓↓</m:t>
                            </m:r>
                          </m:e>
                        </m:d>
                      </m:e>
                    </m:d>
                  </m:oMath>
                </a14:m>
                <a:r>
                  <a:rPr lang="en-US" altLang="zh-CN" dirty="0">
                    <a:ea typeface="Cambria Math" panose="02040503050406030204" pitchFamily="18" charset="0"/>
                  </a:rPr>
                  <a:t> </a:t>
                </a:r>
                <a:endParaRPr lang="zh-CN" altLang="zh-CN" dirty="0">
                  <a:ea typeface="Cambria Math" panose="02040503050406030204" pitchFamily="18" charset="0"/>
                </a:endParaRPr>
              </a:p>
              <a:p>
                <a:pPr marL="0" marR="0">
                  <a:spcBef>
                    <a:spcPts val="0"/>
                  </a:spcBef>
                  <a:spcAft>
                    <a:spcPts val="0"/>
                  </a:spcAft>
                </a:pPr>
                <a:r>
                  <a:rPr lang="zh-CN" altLang="zh-CN" dirty="0"/>
                  <a:t>第二种（</a:t>
                </a:r>
                <a:r>
                  <a:rPr lang="zh-CN" altLang="zh-CN" dirty="0">
                    <a:solidFill>
                      <a:srgbClr val="7030A0"/>
                    </a:solidFill>
                  </a:rPr>
                  <a:t>又称作耦合表象</a:t>
                </a:r>
                <a:r>
                  <a:rPr lang="zh-CN" altLang="zh-CN" dirty="0"/>
                  <a:t>）：四个正交完备基矢可以表示为</a:t>
                </a: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rPr>
                        </m:ctrlPr>
                      </m:dPr>
                      <m:e>
                        <m:d>
                          <m:dPr>
                            <m:begChr m:val="|"/>
                            <m:endChr m:val="〉"/>
                            <m:ctrlPr>
                              <a:rPr lang="x-IV_mathan" altLang="zh-CN" i="1">
                                <a:latin typeface="Cambria Math" panose="02040503050406030204" pitchFamily="18" charset="0"/>
                              </a:rPr>
                            </m:ctrlPr>
                          </m:dPr>
                          <m:e>
                            <m:r>
                              <a:rPr lang="x-IV_mathan" altLang="zh-CN">
                                <a:latin typeface="Cambria Math" panose="02040503050406030204" pitchFamily="18" charset="0"/>
                              </a:rPr>
                              <m:t>11</m:t>
                            </m:r>
                          </m:e>
                        </m:d>
                        <m:r>
                          <a:rPr lang="x-IV_mathan" altLang="zh-CN">
                            <a:latin typeface="Cambria Math" panose="02040503050406030204" pitchFamily="18" charset="0"/>
                          </a:rPr>
                          <m:t>,</m:t>
                        </m:r>
                        <m:d>
                          <m:dPr>
                            <m:begChr m:val="|"/>
                            <m:endChr m:val="〉"/>
                            <m:ctrlPr>
                              <a:rPr lang="x-IV_mathan" altLang="zh-CN" i="1">
                                <a:latin typeface="Cambria Math" panose="02040503050406030204" pitchFamily="18" charset="0"/>
                              </a:rPr>
                            </m:ctrlPr>
                          </m:dPr>
                          <m:e>
                            <m:r>
                              <a:rPr lang="x-IV_mathan" altLang="zh-CN">
                                <a:latin typeface="Cambria Math" panose="02040503050406030204" pitchFamily="18" charset="0"/>
                              </a:rPr>
                              <m:t>10</m:t>
                            </m:r>
                          </m:e>
                        </m:d>
                        <m:r>
                          <a:rPr lang="x-IV_mathan" altLang="zh-CN">
                            <a:latin typeface="Cambria Math" panose="02040503050406030204" pitchFamily="18" charset="0"/>
                          </a:rPr>
                          <m:t>,</m:t>
                        </m:r>
                        <m:d>
                          <m:dPr>
                            <m:begChr m:val="|"/>
                            <m:endChr m:val="〉"/>
                            <m:ctrlPr>
                              <a:rPr lang="x-IV_mathan" altLang="zh-CN" i="1">
                                <a:latin typeface="Cambria Math" panose="02040503050406030204" pitchFamily="18" charset="0"/>
                              </a:rPr>
                            </m:ctrlPr>
                          </m:dPr>
                          <m:e>
                            <m:r>
                              <a:rPr lang="x-IV_mathan" altLang="zh-CN">
                                <a:latin typeface="Cambria Math" panose="02040503050406030204" pitchFamily="18" charset="0"/>
                              </a:rPr>
                              <m:t>1−1</m:t>
                            </m:r>
                          </m:e>
                        </m:d>
                        <m:r>
                          <a:rPr lang="x-IV_mathan" altLang="zh-CN">
                            <a:latin typeface="Cambria Math" panose="02040503050406030204" pitchFamily="18" charset="0"/>
                          </a:rPr>
                          <m:t>,</m:t>
                        </m:r>
                        <m:d>
                          <m:dPr>
                            <m:begChr m:val="|"/>
                            <m:endChr m:val="〉"/>
                            <m:ctrlPr>
                              <a:rPr lang="x-IV_mathan" altLang="zh-CN" i="1">
                                <a:latin typeface="Cambria Math" panose="02040503050406030204" pitchFamily="18" charset="0"/>
                              </a:rPr>
                            </m:ctrlPr>
                          </m:dPr>
                          <m:e>
                            <m:r>
                              <a:rPr lang="x-IV_mathan" altLang="zh-CN">
                                <a:latin typeface="Cambria Math" panose="02040503050406030204" pitchFamily="18" charset="0"/>
                              </a:rPr>
                              <m:t>00</m:t>
                            </m:r>
                          </m:e>
                        </m:d>
                      </m:e>
                    </m:d>
                  </m:oMath>
                </a14:m>
                <a:endParaRPr lang="x-IV_mathan" altLang="zh-CN" dirty="0"/>
              </a:p>
              <a:p>
                <a:pPr marL="0" marR="0">
                  <a:spcBef>
                    <a:spcPts val="0"/>
                  </a:spcBef>
                  <a:spcAft>
                    <a:spcPts val="0"/>
                  </a:spcAft>
                </a:pPr>
                <a14:m>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𝑺</m:t>
                        </m:r>
                      </m:e>
                    </m:acc>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𝒔</m:t>
                            </m:r>
                          </m:e>
                        </m:acc>
                      </m:e>
                      <m:sub>
                        <m:r>
                          <a:rPr lang="x-IV_mathan" altLang="zh-CN">
                            <a:latin typeface="Cambria Math" panose="02040503050406030204" pitchFamily="18" charset="0"/>
                            <a:ea typeface="Cambria Math" panose="02040503050406030204" pitchFamily="18" charset="0"/>
                          </a:rPr>
                          <m:t>𝟏</m:t>
                        </m:r>
                      </m:sub>
                    </m:sSub>
                    <m:r>
                      <a:rPr lang="x-IV_mathan" altLang="zh-CN" i="1">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𝒔</m:t>
                            </m:r>
                          </m:e>
                        </m:acc>
                      </m:e>
                      <m:sub>
                        <m:r>
                          <a:rPr lang="x-IV_mathan" altLang="zh-CN">
                            <a:latin typeface="Cambria Math" panose="02040503050406030204" pitchFamily="18" charset="0"/>
                            <a:ea typeface="Cambria Math" panose="02040503050406030204" pitchFamily="18" charset="0"/>
                          </a:rPr>
                          <m:t>𝟐</m:t>
                        </m:r>
                      </m:sub>
                    </m:sSub>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𝑺</m:t>
                            </m:r>
                          </m:e>
                        </m:acc>
                      </m:e>
                      <m:sup>
                        <m:r>
                          <a:rPr lang="zh-CN" altLang="zh-CN">
                            <a:latin typeface="Cambria Math" panose="02040503050406030204" pitchFamily="18" charset="0"/>
                          </a:rPr>
                          <m:t>𝟐</m:t>
                        </m:r>
                      </m:sup>
                    </m:sSup>
                    <m:r>
                      <a:rPr lang="zh-CN" altLang="zh-CN">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𝒔</m:t>
                                    </m:r>
                                  </m:e>
                                </m:acc>
                              </m:e>
                              <m:sub>
                                <m:r>
                                  <a:rPr lang="zh-CN" altLang="zh-CN">
                                    <a:latin typeface="Cambria Math" panose="02040503050406030204" pitchFamily="18" charset="0"/>
                                  </a:rPr>
                                  <m:t>𝟏</m:t>
                                </m:r>
                              </m:sub>
                            </m:sSub>
                            <m:r>
                              <a:rPr lang="zh-CN" altLang="en-US" i="1">
                                <a:latin typeface="Cambria Math" panose="02040503050406030204" pitchFamily="18" charset="0"/>
                              </a:rPr>
                              <m:t> </m:t>
                            </m:r>
                            <m:r>
                              <a:rPr lang="zh-CN" altLang="zh-CN">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𝒔</m:t>
                                    </m:r>
                                  </m:e>
                                </m:acc>
                              </m:e>
                              <m:sub>
                                <m:r>
                                  <a:rPr lang="zh-CN" altLang="zh-CN">
                                    <a:latin typeface="Cambria Math" panose="02040503050406030204" pitchFamily="18" charset="0"/>
                                  </a:rPr>
                                  <m:t>𝟐</m:t>
                                </m:r>
                              </m:sub>
                            </m:sSub>
                          </m:e>
                        </m:d>
                      </m:e>
                      <m:sup>
                        <m:r>
                          <a:rPr lang="zh-CN" altLang="zh-CN">
                            <a:latin typeface="Cambria Math" panose="02040503050406030204" pitchFamily="18" charset="0"/>
                          </a:rPr>
                          <m:t>𝟐</m:t>
                        </m:r>
                      </m:sup>
                    </m:sSup>
                    <m:r>
                      <a:rPr lang="zh-CN" altLang="zh-CN">
                        <a:latin typeface="Cambria Math" panose="02040503050406030204" pitchFamily="18" charset="0"/>
                      </a:rPr>
                      <m:t>=</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𝒔</m:t>
                            </m:r>
                          </m:e>
                        </m:acc>
                      </m:e>
                      <m:sub>
                        <m:r>
                          <a:rPr lang="zh-CN" altLang="zh-CN">
                            <a:latin typeface="Cambria Math" panose="02040503050406030204" pitchFamily="18" charset="0"/>
                          </a:rPr>
                          <m:t>𝟏</m:t>
                        </m:r>
                      </m:sub>
                      <m:sup>
                        <m:r>
                          <a:rPr lang="zh-CN" altLang="zh-CN">
                            <a:latin typeface="Cambria Math" panose="02040503050406030204" pitchFamily="18" charset="0"/>
                          </a:rPr>
                          <m:t>𝟐</m:t>
                        </m:r>
                      </m:sup>
                    </m:sSubSup>
                    <m:r>
                      <a:rPr lang="zh-CN" altLang="zh-CN">
                        <a:latin typeface="Cambria Math" panose="02040503050406030204" pitchFamily="18" charset="0"/>
                      </a:rPr>
                      <m:t>+</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𝒔</m:t>
                            </m:r>
                          </m:e>
                        </m:acc>
                      </m:e>
                      <m:sub>
                        <m:r>
                          <a:rPr lang="zh-CN" altLang="zh-CN">
                            <a:latin typeface="Cambria Math" panose="02040503050406030204" pitchFamily="18" charset="0"/>
                          </a:rPr>
                          <m:t>𝟐</m:t>
                        </m:r>
                      </m:sub>
                      <m:sup>
                        <m:r>
                          <a:rPr lang="zh-CN" altLang="zh-CN">
                            <a:latin typeface="Cambria Math" panose="02040503050406030204" pitchFamily="18" charset="0"/>
                          </a:rPr>
                          <m:t>𝟐</m:t>
                        </m:r>
                      </m:sup>
                    </m:sSubSup>
                    <m:r>
                      <a:rPr lang="zh-CN" altLang="zh-CN">
                        <a:latin typeface="Cambria Math" panose="02040503050406030204" pitchFamily="18" charset="0"/>
                      </a:rPr>
                      <m:t>+2</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𝒔</m:t>
                            </m:r>
                          </m:e>
                        </m:acc>
                      </m:e>
                      <m:sub>
                        <m:r>
                          <a:rPr lang="zh-CN" altLang="zh-CN">
                            <a:latin typeface="Cambria Math" panose="02040503050406030204" pitchFamily="18" charset="0"/>
                          </a:rPr>
                          <m:t>𝟏</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𝒔</m:t>
                            </m:r>
                          </m:e>
                        </m:acc>
                      </m:e>
                      <m:sub>
                        <m:r>
                          <a:rPr lang="zh-CN" altLang="zh-CN">
                            <a:latin typeface="Cambria Math" panose="02040503050406030204" pitchFamily="18" charset="0"/>
                          </a:rPr>
                          <m:t>𝟐</m:t>
                        </m:r>
                      </m:sub>
                    </m:sSub>
                    <m:r>
                      <a:rPr lang="zh-CN" altLang="zh-CN">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3</m:t>
                        </m:r>
                      </m:num>
                      <m:den>
                        <m:r>
                          <a:rPr lang="zh-CN" altLang="zh-CN">
                            <a:latin typeface="Cambria Math" panose="02040503050406030204" pitchFamily="18" charset="0"/>
                          </a:rPr>
                          <m:t>2</m:t>
                        </m:r>
                      </m:den>
                    </m:f>
                    <m:sSup>
                      <m:sSupPr>
                        <m:ctrlPr>
                          <a:rPr lang="zh-CN" altLang="zh-CN" i="1">
                            <a:latin typeface="Cambria Math" panose="02040503050406030204" pitchFamily="18" charset="0"/>
                          </a:rPr>
                        </m:ctrlPr>
                      </m:sSupPr>
                      <m:e>
                        <m:r>
                          <a:rPr lang="zh-CN" altLang="zh-CN">
                            <a:latin typeface="Cambria Math" panose="02040503050406030204" pitchFamily="18" charset="0"/>
                          </a:rPr>
                          <m:t>ℏ</m:t>
                        </m:r>
                      </m:e>
                      <m:sup>
                        <m:r>
                          <a:rPr lang="zh-CN" altLang="zh-CN">
                            <a:latin typeface="Cambria Math" panose="02040503050406030204" pitchFamily="18" charset="0"/>
                          </a:rPr>
                          <m:t>2</m:t>
                        </m:r>
                      </m:sup>
                    </m:sSup>
                    <m:r>
                      <a:rPr lang="zh-CN"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zh-CN" altLang="zh-CN">
                                <a:latin typeface="Cambria Math" panose="02040503050406030204" pitchFamily="18" charset="0"/>
                              </a:rPr>
                              <m:t>ℏ</m:t>
                            </m:r>
                          </m:e>
                          <m:sup>
                            <m:r>
                              <a:rPr lang="zh-CN" altLang="zh-CN">
                                <a:latin typeface="Cambria Math" panose="02040503050406030204" pitchFamily="18" charset="0"/>
                              </a:rPr>
                              <m:t>2</m:t>
                            </m:r>
                          </m:sup>
                        </m:sSup>
                      </m:num>
                      <m:den>
                        <m:r>
                          <a:rPr lang="zh-CN" altLang="zh-CN">
                            <a:latin typeface="Cambria Math" panose="02040503050406030204" pitchFamily="18" charset="0"/>
                          </a:rPr>
                          <m:t>2</m:t>
                        </m:r>
                      </m:den>
                    </m:f>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𝝈</m:t>
                            </m:r>
                          </m:e>
                        </m:acc>
                      </m:e>
                      <m:sub>
                        <m:r>
                          <a:rPr lang="zh-CN" altLang="zh-CN">
                            <a:latin typeface="Cambria Math" panose="02040503050406030204" pitchFamily="18" charset="0"/>
                          </a:rPr>
                          <m:t>𝟏</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𝝈</m:t>
                            </m:r>
                          </m:e>
                        </m:acc>
                      </m:e>
                      <m:sub>
                        <m:r>
                          <a:rPr lang="zh-CN" altLang="zh-CN">
                            <a:latin typeface="Cambria Math" panose="02040503050406030204" pitchFamily="18" charset="0"/>
                          </a:rPr>
                          <m:t>𝟐</m:t>
                        </m:r>
                      </m:sub>
                    </m:sSub>
                  </m:oMath>
                </a14:m>
                <a:br>
                  <a:rPr lang="zh-CN" altLang="zh-CN" b="1" dirty="0"/>
                </a:br>
                <a:r>
                  <a:rPr lang="zh-CN" altLang="zh-CN" dirty="0"/>
                  <a:t>于是有</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481138"/>
                <a:ext cx="8229600" cy="3228022"/>
              </a:xfrm>
              <a:blipFill>
                <a:blip r:embed="rId2"/>
                <a:stretch>
                  <a:fillRect l="-741" t="-566"/>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二电子体系的自旋态</a:t>
            </a:r>
            <a:endParaRPr lang="zh-CN" altLang="en-US" dirty="0"/>
          </a:p>
        </p:txBody>
      </p:sp>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1390047926"/>
                  </p:ext>
                </p:extLst>
              </p:nvPr>
            </p:nvGraphicFramePr>
            <p:xfrm>
              <a:off x="1680210" y="4377689"/>
              <a:ext cx="5383529" cy="2107980"/>
            </p:xfrm>
            <a:graphic>
              <a:graphicData uri="http://schemas.openxmlformats.org/drawingml/2006/table">
                <a:tbl>
                  <a:tblPr/>
                  <a:tblGrid>
                    <a:gridCol w="2782950">
                      <a:extLst>
                        <a:ext uri="{9D8B030D-6E8A-4147-A177-3AD203B41FA5}">
                          <a16:colId xmlns:a16="http://schemas.microsoft.com/office/drawing/2014/main" val="2861700886"/>
                        </a:ext>
                      </a:extLst>
                    </a:gridCol>
                    <a:gridCol w="2600579">
                      <a:extLst>
                        <a:ext uri="{9D8B030D-6E8A-4147-A177-3AD203B41FA5}">
                          <a16:colId xmlns:a16="http://schemas.microsoft.com/office/drawing/2014/main" val="2547600731"/>
                        </a:ext>
                      </a:extLst>
                    </a:gridCol>
                  </a:tblGrid>
                  <a:tr h="526995">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x-IV_mathan" sz="1800" i="1">
                                        <a:effectLst/>
                                        <a:latin typeface="Cambria Math" panose="02040503050406030204" pitchFamily="18" charset="0"/>
                                        <a:ea typeface="Cambria Math" panose="02040503050406030204" pitchFamily="18" charset="0"/>
                                      </a:rPr>
                                    </m:ctrlPr>
                                  </m:sSup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𝑺</m:t>
                                        </m:r>
                                      </m:e>
                                    </m:acc>
                                  </m:e>
                                  <m:sup>
                                    <m:r>
                                      <a:rPr lang="x-IV_mathan" sz="1800">
                                        <a:effectLst/>
                                        <a:latin typeface="Cambria Math" panose="02040503050406030204" pitchFamily="18" charset="0"/>
                                        <a:ea typeface="Cambria Math" panose="02040503050406030204" pitchFamily="18" charset="0"/>
                                      </a:rPr>
                                      <m:t>𝟐</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r>
                                  <a:rPr lang="x-IV_mathan" sz="1800">
                                    <a:effectLst/>
                                    <a:latin typeface="Cambria Math" panose="02040503050406030204" pitchFamily="18" charset="0"/>
                                    <a:ea typeface="Cambria Math" panose="02040503050406030204" pitchFamily="18" charset="0"/>
                                  </a:rPr>
                                  <m:t>=2</m:t>
                                </m:r>
                                <m:sSup>
                                  <m:sSupPr>
                                    <m:ctrlPr>
                                      <a:rPr lang="x-IV_mathan" sz="1800" i="1">
                                        <a:effectLst/>
                                        <a:latin typeface="Cambria Math" panose="02040503050406030204" pitchFamily="18" charset="0"/>
                                        <a:ea typeface="Cambria Math" panose="02040503050406030204" pitchFamily="18" charset="0"/>
                                      </a:rPr>
                                    </m:ctrlPr>
                                  </m:sSupPr>
                                  <m:e>
                                    <m:r>
                                      <a:rPr lang="x-IV_mathan" sz="1800">
                                        <a:effectLst/>
                                        <a:latin typeface="Cambria Math" panose="02040503050406030204" pitchFamily="18" charset="0"/>
                                        <a:ea typeface="Cambria Math" panose="02040503050406030204" pitchFamily="18" charset="0"/>
                                      </a:rPr>
                                      <m:t>ℏ</m:t>
                                    </m:r>
                                  </m:e>
                                  <m:sup>
                                    <m:r>
                                      <a:rPr lang="x-IV_mathan" sz="1800">
                                        <a:effectLst/>
                                        <a:latin typeface="Cambria Math" panose="02040503050406030204" pitchFamily="18" charset="0"/>
                                        <a:ea typeface="Cambria Math" panose="02040503050406030204" pitchFamily="18" charset="0"/>
                                      </a:rPr>
                                      <m:t>2</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oMath>
                            </m:oMathPara>
                          </a14:m>
                          <a:endParaRPr lang="x-IV_mathan" sz="18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800" i="1">
                                        <a:effectLst/>
                                        <a:latin typeface="Cambria Math" panose="02040503050406030204" pitchFamily="18" charset="0"/>
                                        <a:ea typeface="Cambria Math" panose="02040503050406030204" pitchFamily="18" charset="0"/>
                                      </a:rPr>
                                    </m:ctrlPr>
                                  </m:sSub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𝑆</m:t>
                                        </m:r>
                                      </m:e>
                                    </m:acc>
                                  </m:e>
                                  <m:sub>
                                    <m:r>
                                      <a:rPr lang="x-IV_mathan" sz="1800">
                                        <a:effectLst/>
                                        <a:latin typeface="Cambria Math" panose="02040503050406030204" pitchFamily="18" charset="0"/>
                                        <a:ea typeface="Cambria Math" panose="02040503050406030204" pitchFamily="18" charset="0"/>
                                      </a:rPr>
                                      <m:t>𝑧</m:t>
                                    </m:r>
                                  </m:sub>
                                </m:sSub>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r>
                                  <a:rPr lang="x-IV_mathan" sz="1800">
                                    <a:effectLst/>
                                    <a:latin typeface="Cambria Math" panose="02040503050406030204" pitchFamily="18" charset="0"/>
                                    <a:ea typeface="Cambria Math" panose="02040503050406030204" pitchFamily="18" charset="0"/>
                                  </a:rPr>
                                  <m:t>=</m:t>
                                </m:r>
                                <m:sSup>
                                  <m:sSupPr>
                                    <m:ctrlPr>
                                      <a:rPr lang="x-IV_mathan" sz="1800" i="1">
                                        <a:effectLst/>
                                        <a:latin typeface="Cambria Math" panose="02040503050406030204" pitchFamily="18" charset="0"/>
                                        <a:ea typeface="Cambria Math" panose="02040503050406030204" pitchFamily="18" charset="0"/>
                                      </a:rPr>
                                    </m:ctrlPr>
                                  </m:sSupPr>
                                  <m:e>
                                    <m:r>
                                      <a:rPr lang="x-IV_mathan" sz="1800">
                                        <a:effectLst/>
                                        <a:latin typeface="Cambria Math" panose="02040503050406030204" pitchFamily="18" charset="0"/>
                                        <a:ea typeface="Cambria Math" panose="02040503050406030204" pitchFamily="18" charset="0"/>
                                      </a:rPr>
                                      <m:t>ℏ</m:t>
                                    </m:r>
                                  </m:e>
                                  <m:sup>
                                    <m:r>
                                      <a:rPr lang="x-IV_mathan" sz="1800">
                                        <a:effectLst/>
                                        <a:latin typeface="Cambria Math" panose="02040503050406030204" pitchFamily="18" charset="0"/>
                                        <a:ea typeface="Cambria Math" panose="02040503050406030204" pitchFamily="18" charset="0"/>
                                      </a:rPr>
                                      <m:t>2</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oMath>
                            </m:oMathPara>
                          </a14:m>
                          <a:endParaRPr lang="x-IV_mathan" sz="18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12867881"/>
                      </a:ext>
                    </a:extLst>
                  </a:tr>
                  <a:tr h="526995">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x-IV_mathan" sz="1800" i="1">
                                        <a:effectLst/>
                                        <a:latin typeface="Cambria Math" panose="02040503050406030204" pitchFamily="18" charset="0"/>
                                        <a:ea typeface="Cambria Math" panose="02040503050406030204" pitchFamily="18" charset="0"/>
                                      </a:rPr>
                                    </m:ctrlPr>
                                  </m:sSup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𝑺</m:t>
                                        </m:r>
                                      </m:e>
                                    </m:acc>
                                  </m:e>
                                  <m:sup>
                                    <m:r>
                                      <a:rPr lang="x-IV_mathan" sz="1800">
                                        <a:effectLst/>
                                        <a:latin typeface="Cambria Math" panose="02040503050406030204" pitchFamily="18" charset="0"/>
                                        <a:ea typeface="Cambria Math" panose="02040503050406030204" pitchFamily="18" charset="0"/>
                                      </a:rPr>
                                      <m:t>𝟐</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r>
                                  <a:rPr lang="x-IV_mathan" sz="1800">
                                    <a:effectLst/>
                                    <a:latin typeface="Cambria Math" panose="02040503050406030204" pitchFamily="18" charset="0"/>
                                    <a:ea typeface="Cambria Math" panose="02040503050406030204" pitchFamily="18" charset="0"/>
                                  </a:rPr>
                                  <m:t>=2</m:t>
                                </m:r>
                                <m:sSup>
                                  <m:sSupPr>
                                    <m:ctrlPr>
                                      <a:rPr lang="x-IV_mathan" sz="1800" i="1">
                                        <a:effectLst/>
                                        <a:latin typeface="Cambria Math" panose="02040503050406030204" pitchFamily="18" charset="0"/>
                                        <a:ea typeface="Cambria Math" panose="02040503050406030204" pitchFamily="18" charset="0"/>
                                      </a:rPr>
                                    </m:ctrlPr>
                                  </m:sSupPr>
                                  <m:e>
                                    <m:r>
                                      <a:rPr lang="x-IV_mathan" sz="1800">
                                        <a:effectLst/>
                                        <a:latin typeface="Cambria Math" panose="02040503050406030204" pitchFamily="18" charset="0"/>
                                        <a:ea typeface="Cambria Math" panose="02040503050406030204" pitchFamily="18" charset="0"/>
                                      </a:rPr>
                                      <m:t>ℏ</m:t>
                                    </m:r>
                                  </m:e>
                                  <m:sup>
                                    <m:r>
                                      <a:rPr lang="x-IV_mathan" sz="1800">
                                        <a:effectLst/>
                                        <a:latin typeface="Cambria Math" panose="02040503050406030204" pitchFamily="18" charset="0"/>
                                        <a:ea typeface="Cambria Math" panose="02040503050406030204" pitchFamily="18" charset="0"/>
                                      </a:rPr>
                                      <m:t>2</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oMath>
                            </m:oMathPara>
                          </a14:m>
                          <a:endParaRPr lang="x-IV_mathan" sz="18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800" i="1">
                                        <a:effectLst/>
                                        <a:latin typeface="Cambria Math" panose="02040503050406030204" pitchFamily="18" charset="0"/>
                                        <a:ea typeface="Cambria Math" panose="02040503050406030204" pitchFamily="18" charset="0"/>
                                      </a:rPr>
                                    </m:ctrlPr>
                                  </m:sSub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𝑆</m:t>
                                        </m:r>
                                      </m:e>
                                    </m:acc>
                                  </m:e>
                                  <m:sub>
                                    <m:r>
                                      <a:rPr lang="x-IV_mathan" sz="1800">
                                        <a:effectLst/>
                                        <a:latin typeface="Cambria Math" panose="02040503050406030204" pitchFamily="18" charset="0"/>
                                        <a:ea typeface="Cambria Math" panose="02040503050406030204" pitchFamily="18" charset="0"/>
                                      </a:rPr>
                                      <m:t>𝑧</m:t>
                                    </m:r>
                                  </m:sub>
                                </m:sSub>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r>
                                  <a:rPr lang="x-IV_mathan" sz="1800">
                                    <a:effectLst/>
                                    <a:latin typeface="Cambria Math" panose="02040503050406030204" pitchFamily="18" charset="0"/>
                                    <a:ea typeface="Cambria Math" panose="02040503050406030204" pitchFamily="18" charset="0"/>
                                  </a:rPr>
                                  <m:t>=−</m:t>
                                </m:r>
                                <m:sSup>
                                  <m:sSupPr>
                                    <m:ctrlPr>
                                      <a:rPr lang="x-IV_mathan" sz="1800" i="1">
                                        <a:effectLst/>
                                        <a:latin typeface="Cambria Math" panose="02040503050406030204" pitchFamily="18" charset="0"/>
                                        <a:ea typeface="Cambria Math" panose="02040503050406030204" pitchFamily="18" charset="0"/>
                                      </a:rPr>
                                    </m:ctrlPr>
                                  </m:sSupPr>
                                  <m:e>
                                    <m:r>
                                      <a:rPr lang="x-IV_mathan" sz="1800">
                                        <a:effectLst/>
                                        <a:latin typeface="Cambria Math" panose="02040503050406030204" pitchFamily="18" charset="0"/>
                                        <a:ea typeface="Cambria Math" panose="02040503050406030204" pitchFamily="18" charset="0"/>
                                      </a:rPr>
                                      <m:t>ℏ</m:t>
                                    </m:r>
                                  </m:e>
                                  <m:sup>
                                    <m:r>
                                      <a:rPr lang="x-IV_mathan" sz="1800">
                                        <a:effectLst/>
                                        <a:latin typeface="Cambria Math" panose="02040503050406030204" pitchFamily="18" charset="0"/>
                                        <a:ea typeface="Cambria Math" panose="02040503050406030204" pitchFamily="18" charset="0"/>
                                      </a:rPr>
                                      <m:t>2</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1−1</m:t>
                                    </m:r>
                                  </m:e>
                                </m:d>
                              </m:oMath>
                            </m:oMathPara>
                          </a14:m>
                          <a:endParaRPr lang="x-IV_mathan" sz="18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53217385"/>
                      </a:ext>
                    </a:extLst>
                  </a:tr>
                  <a:tr h="526995">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x-IV_mathan" sz="1800" i="1">
                                        <a:effectLst/>
                                        <a:latin typeface="Cambria Math" panose="02040503050406030204" pitchFamily="18" charset="0"/>
                                        <a:ea typeface="Cambria Math" panose="02040503050406030204" pitchFamily="18" charset="0"/>
                                      </a:rPr>
                                    </m:ctrlPr>
                                  </m:sSup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𝑺</m:t>
                                        </m:r>
                                      </m:e>
                                    </m:acc>
                                  </m:e>
                                  <m:sup>
                                    <m:r>
                                      <a:rPr lang="x-IV_mathan" sz="1800">
                                        <a:effectLst/>
                                        <a:latin typeface="Cambria Math" panose="02040503050406030204" pitchFamily="18" charset="0"/>
                                        <a:ea typeface="Cambria Math" panose="02040503050406030204" pitchFamily="18" charset="0"/>
                                      </a:rPr>
                                      <m:t>𝟐</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10</m:t>
                                    </m:r>
                                  </m:e>
                                </m:d>
                                <m:r>
                                  <a:rPr lang="x-IV_mathan" sz="1800">
                                    <a:effectLst/>
                                    <a:latin typeface="Cambria Math" panose="02040503050406030204" pitchFamily="18" charset="0"/>
                                    <a:ea typeface="Cambria Math" panose="02040503050406030204" pitchFamily="18" charset="0"/>
                                  </a:rPr>
                                  <m:t>=</m:t>
                                </m:r>
                                <m:sSup>
                                  <m:sSupPr>
                                    <m:ctrlPr>
                                      <a:rPr lang="x-IV_mathan" sz="1800" i="1">
                                        <a:effectLst/>
                                        <a:latin typeface="Cambria Math" panose="02040503050406030204" pitchFamily="18" charset="0"/>
                                        <a:ea typeface="Cambria Math" panose="02040503050406030204" pitchFamily="18" charset="0"/>
                                      </a:rPr>
                                    </m:ctrlPr>
                                  </m:sSupPr>
                                  <m:e>
                                    <m:r>
                                      <a:rPr lang="x-IV_mathan" sz="1800">
                                        <a:effectLst/>
                                        <a:latin typeface="Cambria Math" panose="02040503050406030204" pitchFamily="18" charset="0"/>
                                        <a:ea typeface="Cambria Math" panose="02040503050406030204" pitchFamily="18" charset="0"/>
                                      </a:rPr>
                                      <m:t>2ℏ</m:t>
                                    </m:r>
                                  </m:e>
                                  <m:sup>
                                    <m:r>
                                      <a:rPr lang="x-IV_mathan" sz="1800">
                                        <a:effectLst/>
                                        <a:latin typeface="Cambria Math" panose="02040503050406030204" pitchFamily="18" charset="0"/>
                                        <a:ea typeface="Cambria Math" panose="02040503050406030204" pitchFamily="18" charset="0"/>
                                      </a:rPr>
                                      <m:t>2</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10</m:t>
                                    </m:r>
                                  </m:e>
                                </m:d>
                              </m:oMath>
                            </m:oMathPara>
                          </a14:m>
                          <a:endParaRPr lang="x-IV_mathan" sz="18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800" i="1">
                                        <a:effectLst/>
                                        <a:latin typeface="Cambria Math" panose="02040503050406030204" pitchFamily="18" charset="0"/>
                                        <a:ea typeface="Cambria Math" panose="02040503050406030204" pitchFamily="18" charset="0"/>
                                      </a:rPr>
                                    </m:ctrlPr>
                                  </m:sSub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𝑆</m:t>
                                        </m:r>
                                      </m:e>
                                    </m:acc>
                                  </m:e>
                                  <m:sub>
                                    <m:r>
                                      <a:rPr lang="x-IV_mathan" sz="1800">
                                        <a:effectLst/>
                                        <a:latin typeface="Cambria Math" panose="02040503050406030204" pitchFamily="18" charset="0"/>
                                        <a:ea typeface="Cambria Math" panose="02040503050406030204" pitchFamily="18" charset="0"/>
                                      </a:rPr>
                                      <m:t>𝑧</m:t>
                                    </m:r>
                                  </m:sub>
                                </m:sSub>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10</m:t>
                                    </m:r>
                                  </m:e>
                                </m:d>
                                <m:r>
                                  <a:rPr lang="x-IV_mathan" sz="1800">
                                    <a:effectLst/>
                                    <a:latin typeface="Cambria Math" panose="02040503050406030204" pitchFamily="18" charset="0"/>
                                    <a:ea typeface="Cambria Math" panose="02040503050406030204" pitchFamily="18" charset="0"/>
                                  </a:rPr>
                                  <m:t>=0</m:t>
                                </m:r>
                              </m:oMath>
                            </m:oMathPara>
                          </a14:m>
                          <a:endParaRPr lang="x-IV_mathan" sz="18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05705684"/>
                      </a:ext>
                    </a:extLst>
                  </a:tr>
                  <a:tr h="526995">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x-IV_mathan" sz="1800" i="1">
                                        <a:effectLst/>
                                        <a:latin typeface="Cambria Math" panose="02040503050406030204" pitchFamily="18" charset="0"/>
                                        <a:ea typeface="Cambria Math" panose="02040503050406030204" pitchFamily="18" charset="0"/>
                                      </a:rPr>
                                    </m:ctrlPr>
                                  </m:sSup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𝑺</m:t>
                                        </m:r>
                                      </m:e>
                                    </m:acc>
                                  </m:e>
                                  <m:sup>
                                    <m:r>
                                      <a:rPr lang="x-IV_mathan" sz="1800">
                                        <a:effectLst/>
                                        <a:latin typeface="Cambria Math" panose="02040503050406030204" pitchFamily="18" charset="0"/>
                                        <a:ea typeface="Cambria Math" panose="02040503050406030204" pitchFamily="18" charset="0"/>
                                      </a:rPr>
                                      <m:t>𝟐</m:t>
                                    </m:r>
                                  </m:sup>
                                </m:sSup>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00</m:t>
                                    </m:r>
                                  </m:e>
                                </m:d>
                                <m:r>
                                  <a:rPr lang="x-IV_mathan" sz="1800">
                                    <a:effectLst/>
                                    <a:latin typeface="Cambria Math" panose="02040503050406030204" pitchFamily="18" charset="0"/>
                                    <a:ea typeface="Cambria Math" panose="02040503050406030204" pitchFamily="18" charset="0"/>
                                  </a:rPr>
                                  <m:t>=0</m:t>
                                </m:r>
                              </m:oMath>
                            </m:oMathPara>
                          </a14:m>
                          <a:endParaRPr lang="x-IV_mathan" sz="18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1800" i="1">
                                        <a:effectLst/>
                                        <a:latin typeface="Cambria Math" panose="02040503050406030204" pitchFamily="18" charset="0"/>
                                        <a:ea typeface="Cambria Math" panose="02040503050406030204" pitchFamily="18" charset="0"/>
                                      </a:rPr>
                                    </m:ctrlPr>
                                  </m:sSubPr>
                                  <m:e>
                                    <m:acc>
                                      <m:accPr>
                                        <m:chr m:val="̂"/>
                                        <m:ctrlPr>
                                          <a:rPr lang="x-IV_mathan" sz="1800" i="1">
                                            <a:effectLst/>
                                            <a:latin typeface="Cambria Math" panose="02040503050406030204" pitchFamily="18" charset="0"/>
                                            <a:ea typeface="Cambria Math" panose="02040503050406030204" pitchFamily="18" charset="0"/>
                                          </a:rPr>
                                        </m:ctrlPr>
                                      </m:accPr>
                                      <m:e>
                                        <m:r>
                                          <a:rPr lang="x-IV_mathan" sz="1800">
                                            <a:effectLst/>
                                            <a:latin typeface="Cambria Math" panose="02040503050406030204" pitchFamily="18" charset="0"/>
                                            <a:ea typeface="Cambria Math" panose="02040503050406030204" pitchFamily="18" charset="0"/>
                                          </a:rPr>
                                          <m:t>𝑆</m:t>
                                        </m:r>
                                      </m:e>
                                    </m:acc>
                                  </m:e>
                                  <m:sub>
                                    <m:r>
                                      <a:rPr lang="x-IV_mathan" sz="1800">
                                        <a:effectLst/>
                                        <a:latin typeface="Cambria Math" panose="02040503050406030204" pitchFamily="18" charset="0"/>
                                        <a:ea typeface="Cambria Math" panose="02040503050406030204" pitchFamily="18" charset="0"/>
                                      </a:rPr>
                                      <m:t>𝑧</m:t>
                                    </m:r>
                                  </m:sub>
                                </m:sSub>
                                <m:d>
                                  <m:dPr>
                                    <m:begChr m:val="|"/>
                                    <m:endChr m:val="〉"/>
                                    <m:ctrlPr>
                                      <a:rPr lang="x-IV_mathan" sz="1800" i="1">
                                        <a:effectLst/>
                                        <a:latin typeface="Cambria Math" panose="02040503050406030204" pitchFamily="18" charset="0"/>
                                        <a:ea typeface="Cambria Math" panose="02040503050406030204" pitchFamily="18" charset="0"/>
                                      </a:rPr>
                                    </m:ctrlPr>
                                  </m:dPr>
                                  <m:e>
                                    <m:r>
                                      <a:rPr lang="x-IV_mathan" sz="1800">
                                        <a:effectLst/>
                                        <a:latin typeface="Cambria Math" panose="02040503050406030204" pitchFamily="18" charset="0"/>
                                        <a:ea typeface="Cambria Math" panose="02040503050406030204" pitchFamily="18" charset="0"/>
                                      </a:rPr>
                                      <m:t>00</m:t>
                                    </m:r>
                                  </m:e>
                                </m:d>
                                <m:r>
                                  <a:rPr lang="x-IV_mathan" sz="1800">
                                    <a:effectLst/>
                                    <a:latin typeface="Cambria Math" panose="02040503050406030204" pitchFamily="18" charset="0"/>
                                    <a:ea typeface="Cambria Math" panose="02040503050406030204" pitchFamily="18" charset="0"/>
                                  </a:rPr>
                                  <m:t>=0</m:t>
                                </m:r>
                              </m:oMath>
                            </m:oMathPara>
                          </a14:m>
                          <a:endParaRPr lang="x-IV_mathan" sz="1800" dirty="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77940557"/>
                      </a:ext>
                    </a:extLst>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1390047926"/>
                  </p:ext>
                </p:extLst>
              </p:nvPr>
            </p:nvGraphicFramePr>
            <p:xfrm>
              <a:off x="1680210" y="4377689"/>
              <a:ext cx="5383529" cy="2107980"/>
            </p:xfrm>
            <a:graphic>
              <a:graphicData uri="http://schemas.openxmlformats.org/drawingml/2006/table">
                <a:tbl>
                  <a:tblPr/>
                  <a:tblGrid>
                    <a:gridCol w="2782950">
                      <a:extLst>
                        <a:ext uri="{9D8B030D-6E8A-4147-A177-3AD203B41FA5}">
                          <a16:colId xmlns:a16="http://schemas.microsoft.com/office/drawing/2014/main" val="2861700886"/>
                        </a:ext>
                      </a:extLst>
                    </a:gridCol>
                    <a:gridCol w="2600579">
                      <a:extLst>
                        <a:ext uri="{9D8B030D-6E8A-4147-A177-3AD203B41FA5}">
                          <a16:colId xmlns:a16="http://schemas.microsoft.com/office/drawing/2014/main" val="2547600731"/>
                        </a:ext>
                      </a:extLst>
                    </a:gridCol>
                  </a:tblGrid>
                  <a:tr h="526995">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219" t="-3448" r="-93873" b="-301149"/>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107260" t="-3448" r="-468" b="-301149"/>
                          </a:stretch>
                        </a:blipFill>
                      </a:tcPr>
                    </a:tc>
                    <a:extLst>
                      <a:ext uri="{0D108BD9-81ED-4DB2-BD59-A6C34878D82A}">
                        <a16:rowId xmlns:a16="http://schemas.microsoft.com/office/drawing/2014/main" val="3812867881"/>
                      </a:ext>
                    </a:extLst>
                  </a:tr>
                  <a:tr h="526995">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219" t="-104651" r="-93873" b="-204651"/>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107260" t="-104651" r="-468" b="-204651"/>
                          </a:stretch>
                        </a:blipFill>
                      </a:tcPr>
                    </a:tc>
                    <a:extLst>
                      <a:ext uri="{0D108BD9-81ED-4DB2-BD59-A6C34878D82A}">
                        <a16:rowId xmlns:a16="http://schemas.microsoft.com/office/drawing/2014/main" val="2153217385"/>
                      </a:ext>
                    </a:extLst>
                  </a:tr>
                  <a:tr h="526995">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219" t="-202299" r="-93873" b="-102299"/>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107260" t="-202299" r="-468" b="-102299"/>
                          </a:stretch>
                        </a:blipFill>
                      </a:tcPr>
                    </a:tc>
                    <a:extLst>
                      <a:ext uri="{0D108BD9-81ED-4DB2-BD59-A6C34878D82A}">
                        <a16:rowId xmlns:a16="http://schemas.microsoft.com/office/drawing/2014/main" val="505705684"/>
                      </a:ext>
                    </a:extLst>
                  </a:tr>
                  <a:tr h="526995">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219" t="-305814" r="-93873" b="-3488"/>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3"/>
                          <a:stretch>
                            <a:fillRect l="-107260" t="-305814" r="-468" b="-3488"/>
                          </a:stretch>
                        </a:blipFill>
                      </a:tcPr>
                    </a:tc>
                    <a:extLst>
                      <a:ext uri="{0D108BD9-81ED-4DB2-BD59-A6C34878D82A}">
                        <a16:rowId xmlns:a16="http://schemas.microsoft.com/office/drawing/2014/main" val="2277940557"/>
                      </a:ext>
                    </a:extLst>
                  </a:tr>
                </a:tbl>
              </a:graphicData>
            </a:graphic>
          </p:graphicFrame>
        </mc:Fallback>
      </mc:AlternateContent>
    </p:spTree>
    <p:extLst>
      <p:ext uri="{BB962C8B-B14F-4D97-AF65-F5344CB8AC3E}">
        <p14:creationId xmlns:p14="http://schemas.microsoft.com/office/powerpoint/2010/main" val="148102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14:m>
                  <m:oMath xmlns:m="http://schemas.openxmlformats.org/officeDocument/2006/math">
                    <m:d>
                      <m:dPr>
                        <m:begChr m:val="{"/>
                        <m:endChr m:val=""/>
                        <m:ctrlPr>
                          <a:rPr lang="zh-CN" altLang="zh-CN" i="1"/>
                        </m:ctrlPr>
                      </m:dPr>
                      <m:e>
                        <m:m>
                          <m:mPr>
                            <m:mcs>
                              <m:mc>
                                <m:mcPr>
                                  <m:count m:val="1"/>
                                  <m:mcJc m:val="center"/>
                                </m:mcPr>
                              </m:mc>
                            </m:mcs>
                            <m:ctrlPr>
                              <a:rPr lang="zh-CN" altLang="zh-CN" i="1"/>
                            </m:ctrlPr>
                          </m:mPr>
                          <m:mr>
                            <m:e>
                              <m:r>
                                <a:rPr lang="zh-CN" altLang="zh-CN"/>
                                <m:t>三重态</m:t>
                              </m:r>
                              <m:r>
                                <m:rPr>
                                  <m:lit/>
                                </m:rPr>
                                <a:rPr lang="zh-CN" altLang="en-US" i="1"/>
                                <m:t> </m:t>
                              </m:r>
                              <m:r>
                                <a:rPr lang="zh-CN" altLang="zh-CN"/>
                                <m:t>→对称态</m:t>
                              </m:r>
                              <m:d>
                                <m:dPr>
                                  <m:begChr m:val="{"/>
                                  <m:endChr m:val=""/>
                                  <m:ctrlPr>
                                    <a:rPr lang="zh-CN" altLang="zh-CN" i="1"/>
                                  </m:ctrlPr>
                                </m:dPr>
                                <m:e>
                                  <m:m>
                                    <m:mPr>
                                      <m:mcs>
                                        <m:mc>
                                          <m:mcPr>
                                            <m:count m:val="1"/>
                                            <m:mcJc m:val="center"/>
                                          </m:mcPr>
                                        </m:mc>
                                      </m:mcs>
                                      <m:ctrlPr>
                                        <a:rPr lang="zh-CN" altLang="zh-CN" i="1"/>
                                      </m:ctrlPr>
                                    </m:mPr>
                                    <m:mr>
                                      <m:e>
                                        <m:d>
                                          <m:dPr>
                                            <m:begChr m:val="|"/>
                                            <m:endChr m:val="〉"/>
                                            <m:ctrlPr>
                                              <a:rPr lang="zh-CN" altLang="zh-CN" i="1"/>
                                            </m:ctrlPr>
                                          </m:dPr>
                                          <m:e>
                                            <m:r>
                                              <a:rPr lang="zh-CN" altLang="zh-CN"/>
                                              <m:t>11</m:t>
                                            </m:r>
                                          </m:e>
                                        </m:d>
                                        <m:r>
                                          <a:rPr lang="zh-CN" altLang="zh-CN"/>
                                          <m:t>=|↑↑〉</m:t>
                                        </m:r>
                                      </m:e>
                                    </m:mr>
                                    <m:mr>
                                      <m:e>
                                        <m:d>
                                          <m:dPr>
                                            <m:begChr m:val="|"/>
                                            <m:endChr m:val="〉"/>
                                            <m:ctrlPr>
                                              <a:rPr lang="zh-CN" altLang="zh-CN" i="1"/>
                                            </m:ctrlPr>
                                          </m:dPr>
                                          <m:e>
                                            <m:r>
                                              <a:rPr lang="zh-CN" altLang="zh-CN"/>
                                              <m:t>10</m:t>
                                            </m:r>
                                          </m:e>
                                        </m:d>
                                        <m:r>
                                          <a:rPr lang="zh-CN" altLang="zh-CN"/>
                                          <m:t>=</m:t>
                                        </m:r>
                                        <m:f>
                                          <m:fPr>
                                            <m:ctrlPr>
                                              <a:rPr lang="zh-CN" altLang="zh-CN" i="1"/>
                                            </m:ctrlPr>
                                          </m:fPr>
                                          <m:num>
                                            <m:r>
                                              <a:rPr lang="zh-CN" altLang="zh-CN"/>
                                              <m:t>1</m:t>
                                            </m:r>
                                          </m:num>
                                          <m:den>
                                            <m:rad>
                                              <m:radPr>
                                                <m:degHide m:val="on"/>
                                                <m:ctrlPr>
                                                  <a:rPr lang="zh-CN" altLang="zh-CN" i="1"/>
                                                </m:ctrlPr>
                                              </m:radPr>
                                              <m:deg/>
                                              <m:e>
                                                <m:r>
                                                  <a:rPr lang="zh-CN" altLang="zh-CN"/>
                                                  <m:t>2</m:t>
                                                </m:r>
                                              </m:e>
                                            </m:rad>
                                          </m:den>
                                        </m:f>
                                        <m:d>
                                          <m:dPr>
                                            <m:ctrlPr>
                                              <a:rPr lang="zh-CN" altLang="zh-CN" i="1"/>
                                            </m:ctrlPr>
                                          </m:dPr>
                                          <m:e>
                                            <m:d>
                                              <m:dPr>
                                                <m:begChr m:val="|"/>
                                                <m:endChr m:val="〉"/>
                                                <m:ctrlPr>
                                                  <a:rPr lang="zh-CN" altLang="zh-CN" i="1"/>
                                                </m:ctrlPr>
                                              </m:dPr>
                                              <m:e>
                                                <m:r>
                                                  <a:rPr lang="zh-CN" altLang="zh-CN"/>
                                                  <m:t>↑↓</m:t>
                                                </m:r>
                                              </m:e>
                                            </m:d>
                                            <m:r>
                                              <a:rPr lang="zh-CN" altLang="zh-CN"/>
                                              <m:t>+|↓↑〉</m:t>
                                            </m:r>
                                          </m:e>
                                        </m:d>
                                      </m:e>
                                    </m:mr>
                                    <m:mr>
                                      <m:e>
                                        <m:d>
                                          <m:dPr>
                                            <m:begChr m:val="|"/>
                                            <m:endChr m:val="〉"/>
                                            <m:ctrlPr>
                                              <a:rPr lang="zh-CN" altLang="zh-CN" i="1"/>
                                            </m:ctrlPr>
                                          </m:dPr>
                                          <m:e>
                                            <m:r>
                                              <a:rPr lang="zh-CN" altLang="zh-CN"/>
                                              <m:t>1−1</m:t>
                                            </m:r>
                                          </m:e>
                                        </m:d>
                                        <m:r>
                                          <a:rPr lang="zh-CN" altLang="zh-CN"/>
                                          <m:t>=|↓↓〉</m:t>
                                        </m:r>
                                      </m:e>
                                    </m:mr>
                                  </m:m>
                                </m:e>
                              </m:d>
                              <m:r>
                                <a:rPr lang="zh-CN" altLang="en-US" i="1"/>
                                <m:t>  </m:t>
                              </m:r>
                            </m:e>
                          </m:mr>
                          <m:mr>
                            <m:e>
                              <m:r>
                                <a:rPr lang="zh-CN" altLang="zh-CN"/>
                                <m:t>单态</m:t>
                              </m:r>
                              <m:r>
                                <m:rPr>
                                  <m:lit/>
                                </m:rPr>
                                <a:rPr lang="zh-CN" altLang="en-US" i="1"/>
                                <m:t> </m:t>
                              </m:r>
                              <m:r>
                                <a:rPr lang="zh-CN" altLang="zh-CN"/>
                                <m:t>→反对称态</m:t>
                              </m:r>
                              <m:r>
                                <a:rPr lang="zh-CN" altLang="en-US" i="1"/>
                                <m:t> </m:t>
                              </m:r>
                              <m:d>
                                <m:dPr>
                                  <m:begChr m:val="|"/>
                                  <m:endChr m:val="〉"/>
                                  <m:ctrlPr>
                                    <a:rPr lang="zh-CN" altLang="zh-CN" i="1"/>
                                  </m:ctrlPr>
                                </m:dPr>
                                <m:e>
                                  <m:r>
                                    <a:rPr lang="zh-CN" altLang="zh-CN"/>
                                    <m:t>00</m:t>
                                  </m:r>
                                </m:e>
                              </m:d>
                              <m:r>
                                <a:rPr lang="zh-CN" altLang="zh-CN"/>
                                <m:t>=</m:t>
                              </m:r>
                              <m:f>
                                <m:fPr>
                                  <m:ctrlPr>
                                    <a:rPr lang="zh-CN" altLang="zh-CN" i="1"/>
                                  </m:ctrlPr>
                                </m:fPr>
                                <m:num>
                                  <m:r>
                                    <a:rPr lang="zh-CN" altLang="zh-CN"/>
                                    <m:t>1</m:t>
                                  </m:r>
                                </m:num>
                                <m:den>
                                  <m:rad>
                                    <m:radPr>
                                      <m:degHide m:val="on"/>
                                      <m:ctrlPr>
                                        <a:rPr lang="zh-CN" altLang="zh-CN" i="1"/>
                                      </m:ctrlPr>
                                    </m:radPr>
                                    <m:deg/>
                                    <m:e>
                                      <m:r>
                                        <a:rPr lang="zh-CN" altLang="zh-CN"/>
                                        <m:t>2</m:t>
                                      </m:r>
                                    </m:e>
                                  </m:rad>
                                </m:den>
                              </m:f>
                              <m:d>
                                <m:dPr>
                                  <m:ctrlPr>
                                    <a:rPr lang="zh-CN" altLang="zh-CN" i="1"/>
                                  </m:ctrlPr>
                                </m:dPr>
                                <m:e>
                                  <m:d>
                                    <m:dPr>
                                      <m:begChr m:val="|"/>
                                      <m:endChr m:val="〉"/>
                                      <m:ctrlPr>
                                        <a:rPr lang="zh-CN" altLang="zh-CN" i="1"/>
                                      </m:ctrlPr>
                                    </m:dPr>
                                    <m:e>
                                      <m:r>
                                        <a:rPr lang="zh-CN" altLang="zh-CN"/>
                                        <m:t>↑↓</m:t>
                                      </m:r>
                                    </m:e>
                                  </m:d>
                                  <m:r>
                                    <a:rPr lang="zh-CN" altLang="zh-CN"/>
                                    <m:t>−|↓↑〉</m:t>
                                  </m:r>
                                </m:e>
                              </m:d>
                            </m:e>
                          </m:mr>
                        </m:m>
                      </m:e>
                    </m:d>
                  </m:oMath>
                </a14:m>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4732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indent="0">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x-IV_mathan" altLang="zh-CN">
                          <a:solidFill>
                            <a:srgbClr val="C00000"/>
                          </a:solidFill>
                          <a:latin typeface="Cambria Math" panose="02040503050406030204" pitchFamily="18" charset="0"/>
                          <a:ea typeface="Cambria Math" panose="02040503050406030204" pitchFamily="18" charset="0"/>
                        </a:rPr>
                        <m:t>Δ</m:t>
                      </m:r>
                      <m:r>
                        <a:rPr lang="x-IV_mathan" altLang="zh-CN">
                          <a:solidFill>
                            <a:srgbClr val="C00000"/>
                          </a:solidFill>
                          <a:latin typeface="Cambria Math" panose="02040503050406030204" pitchFamily="18" charset="0"/>
                          <a:ea typeface="Cambria Math" panose="02040503050406030204" pitchFamily="18" charset="0"/>
                        </a:rPr>
                        <m:t>𝐴</m:t>
                      </m:r>
                      <m:r>
                        <a:rPr lang="x-IV_mathan" altLang="zh-CN">
                          <a:solidFill>
                            <a:srgbClr val="C00000"/>
                          </a:solidFill>
                          <a:latin typeface="Cambria Math" panose="02040503050406030204" pitchFamily="18" charset="0"/>
                          <a:ea typeface="Cambria Math" panose="02040503050406030204" pitchFamily="18" charset="0"/>
                        </a:rPr>
                        <m:t>⋅</m:t>
                      </m:r>
                      <m:r>
                        <m:rPr>
                          <m:sty m:val="p"/>
                        </m:rPr>
                        <a:rPr lang="x-IV_mathan" altLang="zh-CN">
                          <a:solidFill>
                            <a:srgbClr val="C00000"/>
                          </a:solidFill>
                          <a:latin typeface="Cambria Math" panose="02040503050406030204" pitchFamily="18" charset="0"/>
                          <a:ea typeface="Cambria Math" panose="02040503050406030204" pitchFamily="18" charset="0"/>
                        </a:rPr>
                        <m:t>Δ</m:t>
                      </m:r>
                      <m:r>
                        <a:rPr lang="x-IV_mathan" altLang="zh-CN">
                          <a:solidFill>
                            <a:srgbClr val="C00000"/>
                          </a:solidFill>
                          <a:latin typeface="Cambria Math" panose="02040503050406030204" pitchFamily="18" charset="0"/>
                          <a:ea typeface="Cambria Math" panose="02040503050406030204" pitchFamily="18" charset="0"/>
                        </a:rPr>
                        <m:t>𝐵</m:t>
                      </m:r>
                      <m:r>
                        <a:rPr lang="x-IV_mathan" altLang="zh-CN">
                          <a:solidFill>
                            <a:srgbClr val="C00000"/>
                          </a:solidFill>
                          <a:latin typeface="Cambria Math" panose="02040503050406030204" pitchFamily="18" charset="0"/>
                          <a:ea typeface="Cambria Math" panose="02040503050406030204" pitchFamily="18" charset="0"/>
                        </a:rPr>
                        <m:t>≥</m:t>
                      </m:r>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1</m:t>
                          </m:r>
                        </m:num>
                        <m:den>
                          <m:r>
                            <a:rPr lang="x-IV_mathan" altLang="zh-CN">
                              <a:solidFill>
                                <a:srgbClr val="C00000"/>
                              </a:solidFill>
                              <a:latin typeface="Cambria Math" panose="02040503050406030204" pitchFamily="18" charset="0"/>
                              <a:ea typeface="Cambria Math" panose="02040503050406030204" pitchFamily="18" charset="0"/>
                            </a:rPr>
                            <m:t>2</m:t>
                          </m:r>
                        </m:den>
                      </m:f>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𝐵</m:t>
                                      </m:r>
                                    </m:e>
                                  </m:acc>
                                </m:e>
                              </m:d>
                            </m:e>
                          </m:acc>
                        </m:e>
                      </m:d>
                    </m:oMath>
                  </m:oMathPara>
                </a14:m>
                <a:endParaRPr lang="x-IV_mathan" altLang="zh-CN" dirty="0">
                  <a:solidFill>
                    <a:srgbClr val="C00000"/>
                  </a:solidFill>
                  <a:ea typeface="Cambria Math" panose="02040503050406030204" pitchFamily="18" charset="0"/>
                </a:endParaRPr>
              </a:p>
              <a:p>
                <a:pPr marL="0" marR="0">
                  <a:lnSpc>
                    <a:spcPct val="150000"/>
                  </a:lnSpc>
                  <a:spcBef>
                    <a:spcPts val="0"/>
                  </a:spcBef>
                  <a:spcAft>
                    <a:spcPts val="0"/>
                  </a:spcAft>
                </a:pPr>
                <a:r>
                  <a:rPr lang="zh-CN" altLang="zh-CN" dirty="0">
                    <a:solidFill>
                      <a:srgbClr val="000000"/>
                    </a:solidFill>
                  </a:rPr>
                  <a:t>此即推广的</a:t>
                </a:r>
                <a:r>
                  <a:rPr lang="en-US" altLang="zh-CN" dirty="0">
                    <a:solidFill>
                      <a:srgbClr val="000000"/>
                    </a:solidFill>
                    <a:ea typeface="Calibri" panose="020F0502020204030204" pitchFamily="34" charset="0"/>
                  </a:rPr>
                  <a:t> </a:t>
                </a:r>
                <a:r>
                  <a:rPr lang="en-US" altLang="zh-CN" dirty="0">
                    <a:solidFill>
                      <a:srgbClr val="000000"/>
                    </a:solidFill>
                  </a:rPr>
                  <a:t>Heisenberg </a:t>
                </a:r>
                <a:r>
                  <a:rPr lang="zh-CN" altLang="zh-CN" dirty="0">
                    <a:solidFill>
                      <a:srgbClr val="000000"/>
                    </a:solidFill>
                  </a:rPr>
                  <a:t>不确定度关系。其中</a:t>
                </a:r>
                <a14:m>
                  <m:oMath xmlns:m="http://schemas.openxmlformats.org/officeDocument/2006/math">
                    <m:r>
                      <m:rPr>
                        <m:sty m:val="p"/>
                      </m:rPr>
                      <a:rPr lang="zh-CN" altLang="zh-CN">
                        <a:latin typeface="Cambria Math" panose="02040503050406030204" pitchFamily="18" charset="0"/>
                      </a:rPr>
                      <m:t>Δ</m:t>
                    </m:r>
                    <m:r>
                      <a:rPr lang="zh-CN" altLang="zh-CN">
                        <a:latin typeface="Cambria Math" panose="02040503050406030204" pitchFamily="18" charset="0"/>
                      </a:rPr>
                      <m:t>𝐴</m:t>
                    </m:r>
                    <m:r>
                      <a:rPr lang="zh-CN" altLang="zh-CN">
                        <a:latin typeface="Cambria Math" panose="02040503050406030204" pitchFamily="18" charset="0"/>
                      </a:rPr>
                      <m:t>=</m:t>
                    </m:r>
                    <m:rad>
                      <m:radPr>
                        <m:degHide m:val="on"/>
                        <m:ctrlPr>
                          <a:rPr lang="zh-CN" altLang="zh-CN" i="1">
                            <a:latin typeface="Cambria Math" panose="02040503050406030204" pitchFamily="18" charset="0"/>
                          </a:rPr>
                        </m:ctrlPr>
                      </m:radPr>
                      <m:deg/>
                      <m:e>
                        <m:acc>
                          <m:accPr>
                            <m:chr m:val="̅"/>
                            <m:ctrlPr>
                              <a:rPr lang="zh-CN" altLang="zh-CN" i="1">
                                <a:latin typeface="Cambria Math" panose="02040503050406030204" pitchFamily="18" charset="0"/>
                              </a:rPr>
                            </m:ctrlPr>
                          </m:accPr>
                          <m:e>
                            <m:sSup>
                              <m:sSupPr>
                                <m:ctrlPr>
                                  <a:rPr lang="zh-CN" altLang="zh-CN" i="1">
                                    <a:latin typeface="Cambria Math" panose="02040503050406030204" pitchFamily="18" charset="0"/>
                                  </a:rPr>
                                </m:ctrlPr>
                              </m:sSupPr>
                              <m:e>
                                <m:r>
                                  <a:rPr lang="zh-CN" altLang="zh-CN">
                                    <a:latin typeface="Cambria Math" panose="02040503050406030204" pitchFamily="18" charset="0"/>
                                  </a:rPr>
                                  <m:t>𝐴</m:t>
                                </m:r>
                              </m:e>
                              <m:sup>
                                <m:r>
                                  <a:rPr lang="zh-CN" altLang="zh-CN">
                                    <a:latin typeface="Cambria Math" panose="02040503050406030204" pitchFamily="18" charset="0"/>
                                  </a:rPr>
                                  <m:t>2</m:t>
                                </m:r>
                              </m:sup>
                            </m:sSup>
                          </m:e>
                        </m:acc>
                        <m:r>
                          <a:rPr lang="zh-CN" altLang="zh-CN">
                            <a:latin typeface="Cambria Math" panose="02040503050406030204" pitchFamily="18" charset="0"/>
                          </a:rPr>
                          <m:t>−</m:t>
                        </m:r>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𝐴</m:t>
                                </m:r>
                              </m:e>
                            </m:acc>
                          </m:e>
                          <m:sup>
                            <m:r>
                              <a:rPr lang="zh-CN" altLang="zh-CN">
                                <a:latin typeface="Cambria Math" panose="02040503050406030204" pitchFamily="18" charset="0"/>
                              </a:rPr>
                              <m:t>2</m:t>
                            </m:r>
                          </m:sup>
                        </m:sSup>
                      </m:e>
                    </m:rad>
                  </m:oMath>
                </a14:m>
                <a:r>
                  <a:rPr lang="en-US" altLang="zh-CN" dirty="0">
                    <a:solidFill>
                      <a:srgbClr val="C00000"/>
                    </a:solidFill>
                    <a:ea typeface="Cambria Math" panose="02040503050406030204" pitchFamily="18" charset="0"/>
                  </a:rPr>
                  <a:t> </a:t>
                </a:r>
                <a:r>
                  <a:rPr lang="zh-CN" altLang="zh-CN" dirty="0">
                    <a:solidFill>
                      <a:srgbClr val="000000"/>
                    </a:solidFill>
                  </a:rPr>
                  <a:t>为标准差。</a:t>
                </a:r>
                <a:endParaRPr lang="zh-CN" altLang="zh-CN" dirty="0"/>
              </a:p>
              <a:p>
                <a:pPr marL="0" marR="0">
                  <a:lnSpc>
                    <a:spcPct val="150000"/>
                  </a:lnSpc>
                  <a:spcBef>
                    <a:spcPts val="0"/>
                  </a:spcBef>
                  <a:spcAft>
                    <a:spcPts val="0"/>
                  </a:spcAft>
                </a:pPr>
                <a:r>
                  <a:rPr lang="zh-CN" altLang="zh-CN" dirty="0">
                    <a:solidFill>
                      <a:srgbClr val="0070C0"/>
                    </a:solidFill>
                  </a:rPr>
                  <a:t>注意这一公式给出的是不确定关系的</a:t>
                </a:r>
                <a:r>
                  <a:rPr lang="zh-CN" altLang="zh-CN" dirty="0">
                    <a:solidFill>
                      <a:srgbClr val="C00000"/>
                    </a:solidFill>
                  </a:rPr>
                  <a:t>下限</a:t>
                </a:r>
                <a:r>
                  <a:rPr lang="zh-CN" altLang="zh-CN" dirty="0">
                    <a:solidFill>
                      <a:srgbClr val="0070C0"/>
                    </a:solidFill>
                  </a:rPr>
                  <a:t>而不是不确定关系本身</a:t>
                </a:r>
                <a:endParaRPr lang="zh-CN" altLang="zh-CN" dirty="0">
                  <a:solidFill>
                    <a:srgbClr val="000000"/>
                  </a:solidFill>
                </a:endParaRPr>
              </a:p>
              <a:p>
                <a:pPr marL="0" marR="0">
                  <a:lnSpc>
                    <a:spcPct val="150000"/>
                  </a:lnSpc>
                  <a:spcBef>
                    <a:spcPts val="0"/>
                  </a:spcBef>
                  <a:spcAft>
                    <a:spcPts val="0"/>
                  </a:spcAft>
                </a:pPr>
                <a:r>
                  <a:rPr lang="zh-CN" altLang="zh-CN" dirty="0">
                    <a:solidFill>
                      <a:srgbClr val="000000"/>
                    </a:solidFill>
                  </a:rPr>
                  <a:t>如果两个力学量算符</a:t>
                </a:r>
                <a:r>
                  <a:rPr lang="en-US" altLang="zh-CN" dirty="0">
                    <a:solidFill>
                      <a:srgbClr val="000000"/>
                    </a:solidFill>
                    <a:ea typeface="Calibri" panose="020F0502020204030204" pitchFamily="34" charset="0"/>
                  </a:rPr>
                  <a:t> </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oMath>
                </a14:m>
                <a:r>
                  <a:rPr lang="en-US" altLang="zh-CN" dirty="0">
                    <a:solidFill>
                      <a:srgbClr val="000000"/>
                    </a:solidFill>
                    <a:ea typeface="Calibri" panose="020F0502020204030204" pitchFamily="34" charset="0"/>
                  </a:rPr>
                  <a:t> </a:t>
                </a:r>
                <a:r>
                  <a:rPr lang="zh-CN" altLang="zh-CN" dirty="0">
                    <a:solidFill>
                      <a:srgbClr val="000000"/>
                    </a:solidFill>
                    <a:ea typeface="Microsoft YaHei" panose="020B0503020204020204" pitchFamily="34" charset="-122"/>
                  </a:rPr>
                  <a:t>和</a:t>
                </a:r>
                <a:r>
                  <a:rPr lang="en-US" altLang="zh-CN" dirty="0">
                    <a:solidFill>
                      <a:srgbClr val="000000"/>
                    </a:solidFill>
                    <a:ea typeface="Calibri" panose="020F0502020204030204" pitchFamily="34" charset="0"/>
                  </a:rPr>
                  <a:t> </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oMath>
                </a14:m>
                <a:r>
                  <a:rPr lang="en-US" altLang="zh-CN" dirty="0">
                    <a:solidFill>
                      <a:srgbClr val="000000"/>
                    </a:solidFill>
                    <a:ea typeface="Calibri" panose="020F0502020204030204" pitchFamily="34" charset="0"/>
                  </a:rPr>
                  <a:t> </a:t>
                </a:r>
                <a:r>
                  <a:rPr lang="zh-CN" altLang="zh-CN" dirty="0">
                    <a:solidFill>
                      <a:srgbClr val="000000"/>
                    </a:solidFill>
                    <a:ea typeface="Microsoft YaHei" panose="020B0503020204020204" pitchFamily="34" charset="-122"/>
                  </a:rPr>
                  <a:t>对易，则它们有共同本征函数</a:t>
                </a:r>
                <a:endParaRPr lang="zh-CN" altLang="zh-CN" dirty="0">
                  <a:solidFill>
                    <a:srgbClr val="000000"/>
                  </a:solidFill>
                </a:endParaRPr>
              </a:p>
              <a:p>
                <a:pPr marL="0" marR="0">
                  <a:lnSpc>
                    <a:spcPct val="150000"/>
                  </a:lnSpc>
                  <a:spcBef>
                    <a:spcPts val="0"/>
                  </a:spcBef>
                  <a:spcAft>
                    <a:spcPts val="0"/>
                  </a:spcAft>
                </a:pPr>
                <a:r>
                  <a:rPr lang="zh-CN" altLang="zh-CN" dirty="0">
                    <a:solidFill>
                      <a:srgbClr val="000000"/>
                    </a:solidFill>
                  </a:rPr>
                  <a:t>反之，如果</a:t>
                </a:r>
                <a:r>
                  <a:rPr lang="en-US" altLang="zh-CN" dirty="0">
                    <a:solidFill>
                      <a:srgbClr val="000000"/>
                    </a:solidFill>
                    <a:ea typeface="Calibri" panose="020F0502020204030204" pitchFamily="34" charset="0"/>
                  </a:rPr>
                  <a:t>  </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oMath>
                </a14:m>
                <a:r>
                  <a:rPr lang="en-US" altLang="zh-CN" dirty="0">
                    <a:solidFill>
                      <a:srgbClr val="000000"/>
                    </a:solidFill>
                    <a:ea typeface="Calibri" panose="020F0502020204030204" pitchFamily="34" charset="0"/>
                  </a:rPr>
                  <a:t> </a:t>
                </a:r>
                <a:r>
                  <a:rPr lang="zh-CN" altLang="zh-CN" dirty="0">
                    <a:solidFill>
                      <a:srgbClr val="000000"/>
                    </a:solidFill>
                    <a:ea typeface="Microsoft YaHei" panose="020B0503020204020204" pitchFamily="34" charset="-122"/>
                  </a:rPr>
                  <a:t>和</a:t>
                </a:r>
                <a:r>
                  <a:rPr lang="en-US" altLang="zh-CN" dirty="0">
                    <a:solidFill>
                      <a:srgbClr val="000000"/>
                    </a:solidFill>
                    <a:ea typeface="Calibri" panose="020F0502020204030204" pitchFamily="34" charset="0"/>
                  </a:rPr>
                  <a:t> </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oMath>
                </a14:m>
                <a:r>
                  <a:rPr lang="en-US" altLang="zh-CN" dirty="0">
                    <a:solidFill>
                      <a:srgbClr val="000000"/>
                    </a:solidFill>
                    <a:ea typeface="Calibri" panose="020F0502020204030204" pitchFamily="34" charset="0"/>
                  </a:rPr>
                  <a:t>  </a:t>
                </a:r>
                <a:r>
                  <a:rPr lang="zh-CN" altLang="zh-CN" dirty="0">
                    <a:solidFill>
                      <a:srgbClr val="000000"/>
                    </a:solidFill>
                    <a:ea typeface="Microsoft YaHei" panose="020B0503020204020204" pitchFamily="34" charset="-122"/>
                  </a:rPr>
                  <a:t>具有完整的共同本征函数系，那么二者对易</a:t>
                </a:r>
                <a:endParaRPr lang="zh-CN" altLang="zh-CN" dirty="0">
                  <a:solidFill>
                    <a:srgbClr val="000000"/>
                  </a:solidFill>
                </a:endParaRPr>
              </a:p>
              <a:p>
                <a:pPr marL="0" marR="0">
                  <a:lnSpc>
                    <a:spcPct val="150000"/>
                  </a:lnSpc>
                  <a:spcBef>
                    <a:spcPts val="0"/>
                  </a:spcBef>
                  <a:spcAft>
                    <a:spcPts val="0"/>
                  </a:spcAft>
                </a:pPr>
                <a:r>
                  <a:rPr lang="en-US" altLang="zh-CN" dirty="0">
                    <a:solidFill>
                      <a:srgbClr val="C00000"/>
                    </a:solidFill>
                  </a:rPr>
                  <a:t>(</a:t>
                </a:r>
                <a:r>
                  <a:rPr lang="zh-CN" altLang="zh-CN" dirty="0">
                    <a:solidFill>
                      <a:srgbClr val="C00000"/>
                    </a:solidFill>
                  </a:rPr>
                  <a:t>对易</a:t>
                </a:r>
                <a:r>
                  <a:rPr lang="en-US" altLang="zh-CN" dirty="0">
                    <a:solidFill>
                      <a:srgbClr val="C00000"/>
                    </a:solidFill>
                  </a:rPr>
                  <a:t>)</a:t>
                </a:r>
                <a:r>
                  <a:rPr lang="zh-CN" altLang="zh-CN" dirty="0">
                    <a:solidFill>
                      <a:srgbClr val="C00000"/>
                    </a:solidFill>
                  </a:rPr>
                  <a:t>力学量完全集</a:t>
                </a:r>
                <a:r>
                  <a:rPr lang="zh-CN" altLang="zh-CN" dirty="0">
                    <a:solidFill>
                      <a:srgbClr val="000000"/>
                    </a:solidFill>
                  </a:rPr>
                  <a:t>（求解几维问题一般就需要几个相互对易的力学量）</a:t>
                </a:r>
              </a:p>
              <a:p>
                <a:pPr marL="0" marR="0">
                  <a:lnSpc>
                    <a:spcPct val="150000"/>
                  </a:lnSpc>
                  <a:spcBef>
                    <a:spcPts val="0"/>
                  </a:spcBef>
                  <a:spcAft>
                    <a:spcPts val="0"/>
                  </a:spcAft>
                </a:pPr>
                <a:r>
                  <a:rPr lang="zh-CN" altLang="zh-CN" dirty="0">
                    <a:solidFill>
                      <a:srgbClr val="000000"/>
                    </a:solidFill>
                  </a:rPr>
                  <a:t>不随时间变化——</a:t>
                </a:r>
                <a:r>
                  <a:rPr lang="zh-CN" altLang="zh-CN" dirty="0">
                    <a:solidFill>
                      <a:srgbClr val="C00000"/>
                    </a:solidFill>
                  </a:rPr>
                  <a:t>对易守恒量完全集</a:t>
                </a:r>
                <a:r>
                  <a:rPr lang="en-US" altLang="zh-CN" dirty="0">
                    <a:solidFill>
                      <a:srgbClr val="C00000"/>
                    </a:solidFill>
                    <a:ea typeface="Calibri" panose="020F0502020204030204" pitchFamily="34" charset="0"/>
                  </a:rPr>
                  <a:t> </a:t>
                </a:r>
                <a:r>
                  <a:rPr lang="zh-CN" altLang="zh-CN" dirty="0">
                    <a:solidFill>
                      <a:srgbClr val="C00000"/>
                    </a:solidFill>
                    <a:ea typeface="Microsoft YaHei" panose="020B0503020204020204" pitchFamily="34" charset="-122"/>
                  </a:rPr>
                  <a:t>（力学量完全集中包含哈密顿量即可）</a:t>
                </a:r>
                <a:endParaRPr lang="zh-CN" altLang="zh-CN" dirty="0">
                  <a:solidFill>
                    <a:srgbClr val="000000"/>
                  </a:solidFill>
                </a:endParaRPr>
              </a:p>
              <a:p>
                <a:pPr>
                  <a:lnSpc>
                    <a:spcPct val="150000"/>
                  </a:lnSpc>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r="-2963" b="-7008"/>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力学量的不确定关系与力学量完全集</a:t>
            </a:r>
            <a:endParaRPr lang="zh-CN" altLang="en-US" dirty="0"/>
          </a:p>
        </p:txBody>
      </p:sp>
    </p:spTree>
    <p:extLst>
      <p:ext uri="{BB962C8B-B14F-4D97-AF65-F5344CB8AC3E}">
        <p14:creationId xmlns:p14="http://schemas.microsoft.com/office/powerpoint/2010/main" val="27432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0"/>
                  </a:spcBef>
                  <a:spcAft>
                    <a:spcPts val="0"/>
                  </a:spcAft>
                </a:pPr>
                <a14:m>
                  <m:oMath xmlns:m="http://schemas.openxmlformats.org/officeDocument/2006/math">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𝑑</m:t>
                        </m:r>
                      </m:num>
                      <m:den>
                        <m:r>
                          <a:rPr lang="x-IV_mathan" altLang="zh-CN">
                            <a:solidFill>
                              <a:srgbClr val="C00000"/>
                            </a:solidFill>
                            <a:latin typeface="Cambria Math" panose="02040503050406030204" pitchFamily="18" charset="0"/>
                            <a:ea typeface="Cambria Math" panose="02040503050406030204" pitchFamily="18" charset="0"/>
                          </a:rPr>
                          <m:t>𝑑𝑡</m:t>
                        </m:r>
                      </m:den>
                    </m:f>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d>
                      <m:dPr>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𝑡</m:t>
                        </m:r>
                      </m:e>
                    </m:d>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num>
                          <m:den>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𝑡</m:t>
                            </m:r>
                          </m:den>
                        </m:f>
                      </m:e>
                    </m:acc>
                    <m:r>
                      <a:rPr lang="x-IV_mathan" altLang="zh-CN">
                        <a:solidFill>
                          <a:srgbClr val="C00000"/>
                        </a:solidFill>
                        <a:latin typeface="Cambria Math" panose="02040503050406030204" pitchFamily="18" charset="0"/>
                        <a:ea typeface="Cambria Math" panose="02040503050406030204" pitchFamily="18" charset="0"/>
                      </a:rPr>
                      <m:t>+</m:t>
                    </m:r>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1</m:t>
                        </m:r>
                      </m:num>
                      <m:den>
                        <m:r>
                          <a:rPr lang="x-IV_mathan" altLang="zh-CN">
                            <a:solidFill>
                              <a:srgbClr val="C00000"/>
                            </a:solidFill>
                            <a:latin typeface="Cambria Math" panose="02040503050406030204" pitchFamily="18" charset="0"/>
                            <a:ea typeface="Cambria Math" panose="02040503050406030204" pitchFamily="18" charset="0"/>
                          </a:rPr>
                          <m:t>𝑖</m:t>
                        </m:r>
                        <m:r>
                          <a:rPr lang="x-IV_mathan" altLang="zh-CN">
                            <a:solidFill>
                              <a:srgbClr val="C00000"/>
                            </a:solidFill>
                            <a:latin typeface="Cambria Math" panose="02040503050406030204" pitchFamily="18" charset="0"/>
                            <a:ea typeface="Cambria Math" panose="02040503050406030204" pitchFamily="18" charset="0"/>
                          </a:rPr>
                          <m:t>ℏ</m:t>
                        </m:r>
                      </m:den>
                    </m:f>
                    <m:r>
                      <a:rPr lang="x-IV_mathan" altLang="zh-CN" i="1">
                        <a:solidFill>
                          <a:srgbClr val="C00000"/>
                        </a:solidFill>
                        <a:latin typeface="Cambria Math" panose="02040503050406030204" pitchFamily="18" charset="0"/>
                        <a:ea typeface="Cambria Math" panose="02040503050406030204" pitchFamily="18" charset="0"/>
                      </a:rPr>
                      <m:t> </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𝐻</m:t>
                            </m:r>
                          </m:e>
                        </m:acc>
                        <m:r>
                          <a:rPr lang="x-IV_mathan" altLang="zh-CN">
                            <a:solidFill>
                              <a:srgbClr val="C00000"/>
                            </a:solidFill>
                            <a:latin typeface="Cambria Math" panose="02040503050406030204" pitchFamily="18" charset="0"/>
                            <a:ea typeface="Cambria Math" panose="02040503050406030204" pitchFamily="18" charset="0"/>
                          </a:rPr>
                          <m:t>]</m:t>
                        </m:r>
                      </m:e>
                    </m:acc>
                  </m:oMath>
                </a14:m>
                <a:endParaRPr lang="x-IV_mathan" altLang="zh-CN" dirty="0">
                  <a:solidFill>
                    <a:srgbClr val="C00000"/>
                  </a:solidFill>
                  <a:ea typeface="Cambria Math" panose="02040503050406030204" pitchFamily="18" charset="0"/>
                </a:endParaRPr>
              </a:p>
              <a:p>
                <a:pPr marL="0" marR="0">
                  <a:spcBef>
                    <a:spcPts val="0"/>
                  </a:spcBef>
                  <a:spcAft>
                    <a:spcPts val="0"/>
                  </a:spcAft>
                </a:pPr>
                <a:r>
                  <a:rPr lang="zh-CN" altLang="zh-CN" sz="2400" b="1" dirty="0">
                    <a:solidFill>
                      <a:srgbClr val="2E75B5"/>
                    </a:solidFill>
                    <a:effectLst/>
                    <a:ea typeface="Microsoft YaHei" panose="020B0503020204020204" pitchFamily="34" charset="-122"/>
                  </a:rPr>
                  <a:t>守恒量</a:t>
                </a:r>
              </a:p>
              <a:p>
                <a:pPr marL="0" marR="0">
                  <a:spcBef>
                    <a:spcPts val="0"/>
                  </a:spcBef>
                  <a:spcAft>
                    <a:spcPts val="0"/>
                  </a:spcAft>
                </a:pPr>
                <a14:m>
                  <m:oMath xmlns:m="http://schemas.openxmlformats.org/officeDocument/2006/math">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𝑑</m:t>
                        </m:r>
                      </m:num>
                      <m:den>
                        <m:r>
                          <a:rPr lang="x-IV_mathan" altLang="zh-CN">
                            <a:latin typeface="Cambria Math" panose="02040503050406030204" pitchFamily="18" charset="0"/>
                            <a:ea typeface="Cambria Math" panose="02040503050406030204" pitchFamily="18" charset="0"/>
                          </a:rPr>
                          <m:t>𝑑𝑡</m:t>
                        </m:r>
                      </m:den>
                    </m:f>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𝐴</m:t>
                        </m:r>
                      </m:e>
                    </m:acc>
                    <m:r>
                      <a:rPr lang="x-IV_mathan" altLang="zh-CN">
                        <a:latin typeface="Cambria Math" panose="02040503050406030204" pitchFamily="18" charset="0"/>
                        <a:ea typeface="Cambria Math" panose="02040503050406030204" pitchFamily="18" charset="0"/>
                      </a:rPr>
                      <m:t>=0⇒</m:t>
                    </m:r>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𝐴</m:t>
                            </m:r>
                          </m:e>
                        </m:acc>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e>
                    </m:d>
                    <m:r>
                      <a:rPr lang="x-IV_mathan" altLang="zh-CN">
                        <a:latin typeface="Cambria Math" panose="02040503050406030204" pitchFamily="18" charset="0"/>
                        <a:ea typeface="Cambria Math" panose="02040503050406030204" pitchFamily="18" charset="0"/>
                      </a:rPr>
                      <m:t>=0</m:t>
                    </m:r>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如果</a:t>
                </a:r>
                <a14:m>
                  <m:oMath xmlns:m="http://schemas.openxmlformats.org/officeDocument/2006/math">
                    <m:r>
                      <a:rPr lang="zh-CN" altLang="zh-CN">
                        <a:latin typeface="Cambria Math" panose="02040503050406030204" pitchFamily="18" charset="0"/>
                      </a:rPr>
                      <m:t>𝐴</m:t>
                    </m:r>
                  </m:oMath>
                </a14:m>
                <a:r>
                  <a:rPr lang="zh-CN" altLang="zh-CN" dirty="0"/>
                  <a:t>不显含</a:t>
                </a:r>
                <a14:m>
                  <m:oMath xmlns:m="http://schemas.openxmlformats.org/officeDocument/2006/math">
                    <m:r>
                      <a:rPr lang="zh-CN" altLang="zh-CN">
                        <a:latin typeface="Cambria Math" panose="02040503050406030204" pitchFamily="18" charset="0"/>
                      </a:rPr>
                      <m:t>𝑡</m:t>
                    </m:r>
                  </m:oMath>
                </a14:m>
                <a:r>
                  <a:rPr lang="en-US" altLang="zh-CN" dirty="0">
                    <a:ea typeface="Cambria Math" panose="02040503050406030204" pitchFamily="18" charset="0"/>
                  </a:rPr>
                  <a:t>.</a:t>
                </a:r>
                <a:endParaRPr lang="zh-CN" altLang="zh-CN" dirty="0"/>
              </a:p>
              <a:p>
                <a:pPr marL="0" marR="0">
                  <a:spcBef>
                    <a:spcPts val="0"/>
                  </a:spcBef>
                  <a:spcAft>
                    <a:spcPts val="0"/>
                  </a:spcAft>
                </a:pPr>
                <a:endParaRPr lang="x-IV_mathan" altLang="zh-CN" dirty="0">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370"/>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力学量平均值随时间的变化</a:t>
            </a:r>
            <a:endParaRPr lang="zh-CN" altLang="en-US" dirty="0"/>
          </a:p>
        </p:txBody>
      </p:sp>
    </p:spTree>
    <p:extLst>
      <p:ext uri="{BB962C8B-B14F-4D97-AF65-F5344CB8AC3E}">
        <p14:creationId xmlns:p14="http://schemas.microsoft.com/office/powerpoint/2010/main" val="66933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268760"/>
                <a:ext cx="8229600" cy="4525962"/>
              </a:xfrm>
            </p:spPr>
            <p:txBody>
              <a:bodyPr/>
              <a:lstStyle/>
              <a:p>
                <a:pPr marL="0" marR="0">
                  <a:spcBef>
                    <a:spcPts val="0"/>
                  </a:spcBef>
                  <a:spcAft>
                    <a:spcPts val="0"/>
                  </a:spcAft>
                </a:pPr>
                <a:r>
                  <a:rPr lang="en-US" altLang="zh-CN" sz="2800" b="1" dirty="0">
                    <a:solidFill>
                      <a:srgbClr val="1E4E79"/>
                    </a:solidFill>
                    <a:latin typeface="Calibri" panose="020F0502020204030204" pitchFamily="34" charset="0"/>
                  </a:rPr>
                  <a:t>Schrödinger </a:t>
                </a:r>
                <a:r>
                  <a:rPr lang="en-US" altLang="zh-CN" sz="2800" b="1" dirty="0" err="1">
                    <a:solidFill>
                      <a:srgbClr val="1E4E79"/>
                    </a:solidFill>
                    <a:latin typeface="Microsoft YaHei" panose="020B0503020204020204" pitchFamily="34" charset="-122"/>
                  </a:rPr>
                  <a:t>方程</a:t>
                </a:r>
                <a:endParaRPr lang="en-US" altLang="zh-CN" sz="2800" b="1" dirty="0">
                  <a:solidFill>
                    <a:srgbClr val="1E4E79"/>
                  </a:solidFill>
                </a:endParaRP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ℏ</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m:t>
                        </m:r>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e>
                    </m:d>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den>
                        </m:f>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𝑉</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𝒓</m:t>
                            </m:r>
                          </m:e>
                        </m:d>
                      </m:e>
                    </m:d>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𝒓</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e>
                    </m:d>
                  </m:oMath>
                </a14:m>
                <a:endParaRPr lang="x-IV_mathan" altLang="zh-CN" dirty="0">
                  <a:ea typeface="Cambria Math" panose="02040503050406030204" pitchFamily="18" charset="0"/>
                </a:endParaRPr>
              </a:p>
              <a:p>
                <a:pPr marL="0" marR="0">
                  <a:spcBef>
                    <a:spcPts val="0"/>
                  </a:spcBef>
                  <a:spcAft>
                    <a:spcPts val="0"/>
                  </a:spcAft>
                </a:pPr>
                <a:r>
                  <a:rPr lang="zh-CN" altLang="zh-CN" dirty="0"/>
                  <a:t>定态</a:t>
                </a:r>
                <a:r>
                  <a:rPr lang="en-US" altLang="zh-CN" dirty="0"/>
                  <a:t>Schrödinger </a:t>
                </a:r>
                <a:r>
                  <a:rPr lang="en-US" altLang="zh-CN" dirty="0" err="1"/>
                  <a:t>方程</a:t>
                </a:r>
                <a:r>
                  <a:rPr lang="zh-CN" altLang="zh-CN" dirty="0"/>
                  <a:t>：</a:t>
                </a:r>
                <a:r>
                  <a:rPr lang="zh-CN" altLang="zh-CN" dirty="0">
                    <a:ea typeface="Microsoft YaHei" panose="020B0503020204020204" pitchFamily="34" charset="-122"/>
                  </a:rPr>
                  <a:t>能量本征方程</a:t>
                </a:r>
                <a:br>
                  <a:rPr lang="zh-CN" altLang="zh-CN" dirty="0"/>
                </a:b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zh-CN" altLang="zh-CN">
                                    <a:latin typeface="Cambria Math" panose="02040503050406030204" pitchFamily="18" charset="0"/>
                                  </a:rPr>
                                  <m:t>ℏ</m:t>
                                </m:r>
                              </m:e>
                              <m:sup>
                                <m:r>
                                  <a:rPr lang="zh-CN" altLang="zh-CN">
                                    <a:latin typeface="Cambria Math" panose="02040503050406030204" pitchFamily="18" charset="0"/>
                                  </a:rPr>
                                  <m:t>2</m:t>
                                </m:r>
                              </m:sup>
                            </m:sSup>
                          </m:num>
                          <m:den>
                            <m:r>
                              <a:rPr lang="zh-CN" altLang="zh-CN">
                                <a:latin typeface="Cambria Math" panose="02040503050406030204" pitchFamily="18" charset="0"/>
                              </a:rPr>
                              <m:t>2</m:t>
                            </m:r>
                            <m:r>
                              <a:rPr lang="zh-CN" altLang="zh-CN">
                                <a:latin typeface="Cambria Math" panose="02040503050406030204" pitchFamily="18" charset="0"/>
                              </a:rPr>
                              <m:t>𝑚</m:t>
                            </m:r>
                          </m:den>
                        </m:f>
                        <m:sSup>
                          <m:sSupPr>
                            <m:ctrlPr>
                              <a:rPr lang="zh-CN" altLang="zh-CN" i="1">
                                <a:latin typeface="Cambria Math" panose="02040503050406030204" pitchFamily="18" charset="0"/>
                              </a:rPr>
                            </m:ctrlPr>
                          </m:sSupPr>
                          <m:e>
                            <m:r>
                              <a:rPr lang="zh-CN" altLang="zh-CN">
                                <a:latin typeface="Cambria Math" panose="02040503050406030204" pitchFamily="18" charset="0"/>
                              </a:rPr>
                              <m:t>𝛻</m:t>
                            </m:r>
                          </m:e>
                          <m:sup>
                            <m:r>
                              <a:rPr lang="zh-CN" altLang="zh-CN">
                                <a:latin typeface="Cambria Math" panose="02040503050406030204" pitchFamily="18" charset="0"/>
                              </a:rPr>
                              <m:t>2</m:t>
                            </m:r>
                          </m:sup>
                        </m:sSup>
                        <m:r>
                          <a:rPr lang="zh-CN" altLang="zh-CN">
                            <a:latin typeface="Cambria Math" panose="02040503050406030204" pitchFamily="18" charset="0"/>
                          </a:rPr>
                          <m:t>+</m:t>
                        </m:r>
                        <m:r>
                          <a:rPr lang="zh-CN" altLang="zh-CN">
                            <a:latin typeface="Cambria Math" panose="02040503050406030204" pitchFamily="18" charset="0"/>
                          </a:rPr>
                          <m:t>𝑉</m:t>
                        </m:r>
                        <m:d>
                          <m:dPr>
                            <m:ctrlPr>
                              <a:rPr lang="zh-CN" altLang="zh-CN" i="1">
                                <a:latin typeface="Cambria Math" panose="02040503050406030204" pitchFamily="18" charset="0"/>
                              </a:rPr>
                            </m:ctrlPr>
                          </m:dPr>
                          <m:e>
                            <m:r>
                              <a:rPr lang="zh-CN" altLang="zh-CN">
                                <a:latin typeface="Cambria Math" panose="02040503050406030204" pitchFamily="18" charset="0"/>
                              </a:rPr>
                              <m:t>𝑟</m:t>
                            </m:r>
                          </m:e>
                        </m:d>
                      </m:e>
                    </m:d>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𝑟</m:t>
                        </m:r>
                      </m:e>
                    </m:d>
                    <m:r>
                      <a:rPr lang="zh-CN" altLang="zh-CN">
                        <a:latin typeface="Cambria Math" panose="02040503050406030204" pitchFamily="18" charset="0"/>
                      </a:rPr>
                      <m:t>=</m:t>
                    </m:r>
                    <m:r>
                      <a:rPr lang="zh-CN" altLang="zh-CN">
                        <a:latin typeface="Cambria Math" panose="02040503050406030204" pitchFamily="18" charset="0"/>
                      </a:rPr>
                      <m:t>𝐸</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𝑟</m:t>
                        </m:r>
                      </m:e>
                    </m:d>
                  </m:oMath>
                </a14:m>
                <a:endParaRPr lang="zh-CN" altLang="zh-CN" dirty="0"/>
              </a:p>
              <a:p>
                <a:pPr marL="0" marR="0">
                  <a:spcBef>
                    <a:spcPts val="0"/>
                  </a:spcBef>
                  <a:spcAft>
                    <a:spcPts val="0"/>
                  </a:spcAft>
                </a:pPr>
                <a14:m>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𝐸</m:t>
                    </m:r>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oMath>
                </a14:m>
                <a:endParaRPr lang="x-IV_mathan" altLang="zh-CN" dirty="0">
                  <a:ea typeface="Cambria Math" panose="02040503050406030204" pitchFamily="18" charset="0"/>
                </a:endParaRPr>
              </a:p>
              <a:p>
                <a:pPr marL="0" marR="0">
                  <a:spcBef>
                    <a:spcPts val="0"/>
                  </a:spcBef>
                  <a:spcAft>
                    <a:spcPts val="0"/>
                  </a:spcAft>
                </a:pPr>
                <a:r>
                  <a:rPr lang="zh-CN" altLang="zh-CN" sz="2400" b="1" dirty="0">
                    <a:solidFill>
                      <a:srgbClr val="2E75B5"/>
                    </a:solidFill>
                    <a:effectLst/>
                    <a:ea typeface="Microsoft YaHei" panose="020B0503020204020204" pitchFamily="34" charset="-122"/>
                  </a:rPr>
                  <a:t>一维定态问题</a:t>
                </a:r>
              </a:p>
              <a:p>
                <a:pPr marL="0" marR="0">
                  <a:spcBef>
                    <a:spcPts val="0"/>
                  </a:spcBef>
                  <a:spcAft>
                    <a:spcPts val="0"/>
                  </a:spcAft>
                </a:pPr>
                <a:r>
                  <a:rPr lang="zh-CN" altLang="zh-CN" dirty="0">
                    <a:solidFill>
                      <a:srgbClr val="000000"/>
                    </a:solidFill>
                  </a:rPr>
                  <a:t>设能级</a:t>
                </a:r>
                <a:r>
                  <a:rPr lang="en-US" altLang="zh-CN" dirty="0">
                    <a:solidFill>
                      <a:srgbClr val="000000"/>
                    </a:solidFill>
                    <a:ea typeface="Calibri" panose="020F0502020204030204" pitchFamily="34" charset="0"/>
                  </a:rPr>
                  <a:t> </a:t>
                </a:r>
                <a14:m>
                  <m:oMath xmlns:m="http://schemas.openxmlformats.org/officeDocument/2006/math">
                    <m:r>
                      <a:rPr lang="zh-CN" altLang="zh-CN">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 </m:t>
                    </m:r>
                  </m:oMath>
                </a14:m>
                <a:r>
                  <a:rPr lang="zh-CN" altLang="zh-CN" dirty="0">
                    <a:solidFill>
                      <a:srgbClr val="000000"/>
                    </a:solidFill>
                  </a:rPr>
                  <a:t>不简并</a:t>
                </a:r>
                <a:r>
                  <a:rPr lang="en-US" altLang="zh-CN" dirty="0">
                    <a:solidFill>
                      <a:srgbClr val="000000"/>
                    </a:solidFill>
                    <a:ea typeface="Cambria Math" panose="02040503050406030204" pitchFamily="18" charset="0"/>
                  </a:rPr>
                  <a:t> (degenerate)</a:t>
                </a:r>
                <a:r>
                  <a:rPr lang="zh-CN" altLang="zh-CN" dirty="0">
                    <a:solidFill>
                      <a:srgbClr val="000000"/>
                    </a:solidFill>
                  </a:rPr>
                  <a:t>，则相应的能量本征函数总可以取为实函数.</a:t>
                </a:r>
              </a:p>
              <a:p>
                <a:pPr marL="0" marR="0">
                  <a:spcBef>
                    <a:spcPts val="0"/>
                  </a:spcBef>
                  <a:spcAft>
                    <a:spcPts val="0"/>
                  </a:spcAft>
                </a:pPr>
                <a:r>
                  <a:rPr lang="zh-CN" altLang="zh-CN" dirty="0">
                    <a:solidFill>
                      <a:srgbClr val="C00000"/>
                    </a:solidFill>
                  </a:rPr>
                  <a:t>简并</a:t>
                </a:r>
                <a:r>
                  <a:rPr lang="en-US" altLang="zh-CN" dirty="0">
                    <a:solidFill>
                      <a:srgbClr val="C00000"/>
                    </a:solidFill>
                    <a:ea typeface="Cambria Math" panose="02040503050406030204" pitchFamily="18" charset="0"/>
                  </a:rPr>
                  <a:t> (degenerate): </a:t>
                </a:r>
                <a:r>
                  <a:rPr lang="zh-CN" altLang="zh-CN" dirty="0">
                    <a:solidFill>
                      <a:srgbClr val="C00000"/>
                    </a:solidFill>
                  </a:rPr>
                  <a:t>同一能级对应多个能量本征态</a:t>
                </a:r>
              </a:p>
              <a:p>
                <a:pPr marL="0" marR="0">
                  <a:spcBef>
                    <a:spcPts val="0"/>
                  </a:spcBef>
                  <a:spcAft>
                    <a:spcPts val="0"/>
                  </a:spcAft>
                </a:pPr>
                <a:r>
                  <a:rPr lang="zh-CN" altLang="zh-CN" dirty="0">
                    <a:solidFill>
                      <a:srgbClr val="000000"/>
                    </a:solidFill>
                  </a:rPr>
                  <a:t>设</a:t>
                </a:r>
                <a:r>
                  <a:rPr lang="en-US" altLang="zh-CN" dirty="0">
                    <a:solidFill>
                      <a:srgbClr val="000000"/>
                    </a:solidFill>
                    <a:ea typeface="Calibri" panose="020F0502020204030204" pitchFamily="34" charset="0"/>
                  </a:rPr>
                  <a:t> </a:t>
                </a:r>
                <a14:m>
                  <m:oMath xmlns:m="http://schemas.openxmlformats.org/officeDocument/2006/math">
                    <m:r>
                      <a:rPr lang="zh-CN" altLang="zh-CN">
                        <a:solidFill>
                          <a:srgbClr val="000000"/>
                        </a:solidFill>
                        <a:latin typeface="Cambria Math" panose="02040503050406030204" pitchFamily="18" charset="0"/>
                      </a:rPr>
                      <m:t>𝑉</m:t>
                    </m:r>
                    <m:d>
                      <m:dPr>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𝑥</m:t>
                        </m:r>
                      </m:e>
                    </m:d>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𝑉</m:t>
                    </m:r>
                    <m:d>
                      <m:dPr>
                        <m:ctrlPr>
                          <a:rPr lang="zh-CN" altLang="zh-CN" i="1">
                            <a:solidFill>
                              <a:srgbClr val="000000"/>
                            </a:solidFill>
                            <a:latin typeface="Cambria Math" panose="02040503050406030204" pitchFamily="18" charset="0"/>
                          </a:rPr>
                        </m:ctrlPr>
                      </m:dPr>
                      <m:e>
                        <m:r>
                          <a:rPr lang="zh-CN" altLang="zh-CN">
                            <a:solidFill>
                              <a:srgbClr val="000000"/>
                            </a:solidFill>
                            <a:latin typeface="Cambria Math" panose="02040503050406030204" pitchFamily="18" charset="0"/>
                          </a:rPr>
                          <m:t>𝑥</m:t>
                        </m:r>
                      </m:e>
                    </m:d>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oMath>
                </a14:m>
                <a:r>
                  <a:rPr lang="zh-CN" altLang="zh-CN" dirty="0">
                    <a:solidFill>
                      <a:srgbClr val="000000"/>
                    </a:solidFill>
                  </a:rPr>
                  <a:t>而且对应于能量本征值</a:t>
                </a:r>
                <a14:m>
                  <m:oMath xmlns:m="http://schemas.openxmlformats.org/officeDocument/2006/math">
                    <m:r>
                      <a:rPr lang="zh-CN" altLang="en-US" i="1">
                        <a:solidFill>
                          <a:srgbClr val="000000"/>
                        </a:solidFill>
                        <a:latin typeface="Cambria Math" panose="02040503050406030204" pitchFamily="18" charset="0"/>
                      </a:rPr>
                      <m:t> </m:t>
                    </m:r>
                    <m:r>
                      <a:rPr lang="zh-CN" altLang="zh-CN">
                        <a:solidFill>
                          <a:srgbClr val="000000"/>
                        </a:solidFill>
                        <a:latin typeface="Cambria Math" panose="02040503050406030204" pitchFamily="18" charset="0"/>
                      </a:rPr>
                      <m:t>𝐸</m:t>
                    </m:r>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oMath>
                </a14:m>
                <a:r>
                  <a:rPr lang="zh-CN" altLang="zh-CN" dirty="0">
                    <a:solidFill>
                      <a:srgbClr val="000000"/>
                    </a:solidFill>
                  </a:rPr>
                  <a:t>定态</a:t>
                </a:r>
                <a:r>
                  <a:rPr lang="en-US" altLang="zh-CN" dirty="0">
                    <a:solidFill>
                      <a:srgbClr val="000000"/>
                    </a:solidFill>
                  </a:rPr>
                  <a:t>Schrödinger</a:t>
                </a:r>
                <a:r>
                  <a:rPr lang="zh-CN" altLang="zh-CN" dirty="0">
                    <a:solidFill>
                      <a:srgbClr val="000000"/>
                    </a:solidFill>
                  </a:rPr>
                  <a:t>方程的解不简并，则该能量本征态必有确定的宇称.</a:t>
                </a:r>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268760"/>
                <a:ext cx="8229600" cy="4525962"/>
              </a:xfrm>
              <a:blipFill>
                <a:blip r:embed="rId2"/>
                <a:stretch>
                  <a:fillRect l="-741" t="-148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二、量子力学的基本方程</a:t>
            </a:r>
            <a:endParaRPr lang="zh-CN" altLang="en-US" dirty="0"/>
          </a:p>
        </p:txBody>
      </p:sp>
    </p:spTree>
    <p:extLst>
      <p:ext uri="{BB962C8B-B14F-4D97-AF65-F5344CB8AC3E}">
        <p14:creationId xmlns:p14="http://schemas.microsoft.com/office/powerpoint/2010/main" val="180609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61937" y="144767"/>
            <a:ext cx="6778943" cy="5165500"/>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354330" y="5631676"/>
                <a:ext cx="6846570" cy="506870"/>
              </a:xfrm>
              <a:prstGeom prst="rect">
                <a:avLst/>
              </a:prstGeom>
            </p:spPr>
            <p:txBody>
              <a:bodyPr wrap="square">
                <a:spAutoFit/>
              </a:bodyPr>
              <a:lstStyle/>
              <a:p>
                <a:r>
                  <a:rPr lang="zh-CN" altLang="zh-CN" dirty="0">
                    <a:solidFill>
                      <a:srgbClr val="000000"/>
                    </a:solidFill>
                    <a:ea typeface="微软雅黑" panose="020B0503020204020204" pitchFamily="34" charset="-122"/>
                  </a:rPr>
                  <a:t>能量平移</a:t>
                </a:r>
                <a14:m>
                  <m:oMath xmlns:m="http://schemas.openxmlformats.org/officeDocument/2006/math">
                    <m:r>
                      <a:rPr lang="zh-CN" altLang="zh-CN">
                        <a:solidFill>
                          <a:srgbClr val="000000"/>
                        </a:solidFill>
                        <a:latin typeface="Cambria Math" panose="02040503050406030204" pitchFamily="18" charset="0"/>
                        <a:ea typeface="微软雅黑" panose="020B0503020204020204" pitchFamily="34" charset="-122"/>
                      </a:rPr>
                      <m:t>𝑉</m:t>
                    </m:r>
                    <m:d>
                      <m:dPr>
                        <m:ctrlPr>
                          <a:rPr lang="zh-CN" altLang="zh-CN" i="1">
                            <a:solidFill>
                              <a:srgbClr val="000000"/>
                            </a:solidFill>
                            <a:latin typeface="Cambria Math" panose="02040503050406030204" pitchFamily="18" charset="0"/>
                            <a:ea typeface="微软雅黑" panose="020B0503020204020204" pitchFamily="34" charset="-122"/>
                          </a:rPr>
                        </m:ctrlPr>
                      </m:dPr>
                      <m:e>
                        <m:r>
                          <a:rPr lang="zh-CN" altLang="zh-CN">
                            <a:solidFill>
                              <a:srgbClr val="000000"/>
                            </a:solidFill>
                            <a:latin typeface="Cambria Math" panose="02040503050406030204" pitchFamily="18" charset="0"/>
                            <a:ea typeface="微软雅黑" panose="020B0503020204020204" pitchFamily="34" charset="-122"/>
                          </a:rPr>
                          <m:t>𝑥</m:t>
                        </m:r>
                      </m:e>
                    </m:d>
                    <m:r>
                      <a:rPr lang="zh-CN" altLang="zh-CN">
                        <a:solidFill>
                          <a:srgbClr val="000000"/>
                        </a:solidFill>
                        <a:latin typeface="Cambria Math" panose="02040503050406030204" pitchFamily="18" charset="0"/>
                        <a:ea typeface="微软雅黑" panose="020B0503020204020204" pitchFamily="34" charset="-122"/>
                      </a:rPr>
                      <m:t>=</m:t>
                    </m:r>
                    <m:r>
                      <a:rPr lang="zh-CN" altLang="zh-CN">
                        <a:solidFill>
                          <a:srgbClr val="000000"/>
                        </a:solidFill>
                        <a:latin typeface="Cambria Math" panose="02040503050406030204" pitchFamily="18" charset="0"/>
                        <a:ea typeface="微软雅黑" panose="020B0503020204020204" pitchFamily="34" charset="-122"/>
                      </a:rPr>
                      <m:t>𝑉</m:t>
                    </m:r>
                    <m:r>
                      <a:rPr lang="zh-CN" altLang="en-US" i="1">
                        <a:solidFill>
                          <a:srgbClr val="000000"/>
                        </a:solidFill>
                        <a:latin typeface="Cambria Math" panose="02040503050406030204" pitchFamily="18" charset="0"/>
                        <a:ea typeface="微软雅黑" panose="020B0503020204020204" pitchFamily="34" charset="-122"/>
                      </a:rPr>
                      <m:t> </m:t>
                    </m:r>
                    <m:d>
                      <m:dPr>
                        <m:ctrlPr>
                          <a:rPr lang="zh-CN" altLang="zh-CN" i="1">
                            <a:solidFill>
                              <a:srgbClr val="000000"/>
                            </a:solidFill>
                            <a:latin typeface="Cambria Math" panose="02040503050406030204" pitchFamily="18" charset="0"/>
                            <a:ea typeface="微软雅黑" panose="020B0503020204020204" pitchFamily="34" charset="-122"/>
                          </a:rPr>
                        </m:ctrlPr>
                      </m:dPr>
                      <m:e>
                        <m:r>
                          <a:rPr lang="zh-CN" altLang="zh-CN">
                            <a:solidFill>
                              <a:srgbClr val="000000"/>
                            </a:solidFill>
                            <a:latin typeface="Cambria Math" panose="02040503050406030204" pitchFamily="18" charset="0"/>
                            <a:ea typeface="微软雅黑" panose="020B0503020204020204" pitchFamily="34" charset="-122"/>
                          </a:rPr>
                          <m:t>−</m:t>
                        </m:r>
                        <m:f>
                          <m:fPr>
                            <m:ctrlPr>
                              <a:rPr lang="zh-CN" altLang="zh-CN" i="1">
                                <a:solidFill>
                                  <a:srgbClr val="000000"/>
                                </a:solidFill>
                                <a:latin typeface="Cambria Math" panose="02040503050406030204" pitchFamily="18" charset="0"/>
                                <a:ea typeface="微软雅黑" panose="020B0503020204020204" pitchFamily="34" charset="-122"/>
                              </a:rPr>
                            </m:ctrlPr>
                          </m:fPr>
                          <m:num>
                            <m:r>
                              <a:rPr lang="zh-CN" altLang="zh-CN">
                                <a:solidFill>
                                  <a:srgbClr val="000000"/>
                                </a:solidFill>
                                <a:latin typeface="Cambria Math" panose="02040503050406030204" pitchFamily="18" charset="0"/>
                                <a:ea typeface="微软雅黑" panose="020B0503020204020204" pitchFamily="34" charset="-122"/>
                              </a:rPr>
                              <m:t>𝑎</m:t>
                            </m:r>
                          </m:num>
                          <m:den>
                            <m:r>
                              <a:rPr lang="zh-CN" altLang="zh-CN">
                                <a:solidFill>
                                  <a:srgbClr val="000000"/>
                                </a:solidFill>
                                <a:latin typeface="Cambria Math" panose="02040503050406030204" pitchFamily="18" charset="0"/>
                                <a:ea typeface="微软雅黑" panose="020B0503020204020204" pitchFamily="34" charset="-122"/>
                              </a:rPr>
                              <m:t>2</m:t>
                            </m:r>
                          </m:den>
                        </m:f>
                        <m:r>
                          <a:rPr lang="zh-CN" altLang="zh-CN">
                            <a:solidFill>
                              <a:srgbClr val="000000"/>
                            </a:solidFill>
                            <a:latin typeface="Cambria Math" panose="02040503050406030204" pitchFamily="18" charset="0"/>
                            <a:ea typeface="微软雅黑" panose="020B0503020204020204" pitchFamily="34" charset="-122"/>
                          </a:rPr>
                          <m:t>&lt;</m:t>
                        </m:r>
                        <m:r>
                          <a:rPr lang="zh-CN" altLang="zh-CN">
                            <a:solidFill>
                              <a:srgbClr val="000000"/>
                            </a:solidFill>
                            <a:latin typeface="Cambria Math" panose="02040503050406030204" pitchFamily="18" charset="0"/>
                            <a:ea typeface="微软雅黑" panose="020B0503020204020204" pitchFamily="34" charset="-122"/>
                          </a:rPr>
                          <m:t>𝑥</m:t>
                        </m:r>
                        <m:r>
                          <a:rPr lang="zh-CN" altLang="zh-CN">
                            <a:solidFill>
                              <a:srgbClr val="000000"/>
                            </a:solidFill>
                            <a:latin typeface="Cambria Math" panose="02040503050406030204" pitchFamily="18" charset="0"/>
                            <a:ea typeface="微软雅黑" panose="020B0503020204020204" pitchFamily="34" charset="-122"/>
                          </a:rPr>
                          <m:t>&lt;</m:t>
                        </m:r>
                        <m:f>
                          <m:fPr>
                            <m:ctrlPr>
                              <a:rPr lang="zh-CN" altLang="zh-CN" i="1">
                                <a:solidFill>
                                  <a:srgbClr val="000000"/>
                                </a:solidFill>
                                <a:latin typeface="Cambria Math" panose="02040503050406030204" pitchFamily="18" charset="0"/>
                                <a:ea typeface="微软雅黑" panose="020B0503020204020204" pitchFamily="34" charset="-122"/>
                              </a:rPr>
                            </m:ctrlPr>
                          </m:fPr>
                          <m:num>
                            <m:r>
                              <a:rPr lang="zh-CN" altLang="zh-CN">
                                <a:solidFill>
                                  <a:srgbClr val="000000"/>
                                </a:solidFill>
                                <a:latin typeface="Cambria Math" panose="02040503050406030204" pitchFamily="18" charset="0"/>
                                <a:ea typeface="微软雅黑" panose="020B0503020204020204" pitchFamily="34" charset="-122"/>
                              </a:rPr>
                              <m:t>𝑎</m:t>
                            </m:r>
                          </m:num>
                          <m:den>
                            <m:r>
                              <a:rPr lang="zh-CN" altLang="zh-CN">
                                <a:solidFill>
                                  <a:srgbClr val="000000"/>
                                </a:solidFill>
                                <a:latin typeface="Cambria Math" panose="02040503050406030204" pitchFamily="18" charset="0"/>
                                <a:ea typeface="微软雅黑" panose="020B0503020204020204" pitchFamily="34" charset="-122"/>
                              </a:rPr>
                              <m:t>2</m:t>
                            </m:r>
                          </m:den>
                        </m:f>
                      </m:e>
                    </m:d>
                  </m:oMath>
                </a14:m>
                <a:r>
                  <a:rPr lang="en-US" altLang="zh-CN" dirty="0">
                    <a:solidFill>
                      <a:srgbClr val="000000"/>
                    </a:solidFill>
                    <a:ea typeface="Cambria Math" panose="02040503050406030204" pitchFamily="18" charset="0"/>
                  </a:rPr>
                  <a:t> </a:t>
                </a:r>
                <a:r>
                  <a:rPr lang="zh-CN" altLang="zh-CN" dirty="0">
                    <a:solidFill>
                      <a:srgbClr val="000000"/>
                    </a:solidFill>
                    <a:ea typeface="微软雅黑" panose="020B0503020204020204" pitchFamily="34" charset="-122"/>
                  </a:rPr>
                  <a:t>本征值和本征函数？</a:t>
                </a:r>
              </a:p>
            </p:txBody>
          </p:sp>
        </mc:Choice>
        <mc:Fallback>
          <p:sp>
            <p:nvSpPr>
              <p:cNvPr id="5" name="矩形 4"/>
              <p:cNvSpPr>
                <a:spLocks noRot="1" noChangeAspect="1" noMove="1" noResize="1" noEditPoints="1" noAdjustHandles="1" noChangeArrowheads="1" noChangeShapeType="1" noTextEdit="1"/>
              </p:cNvSpPr>
              <p:nvPr/>
            </p:nvSpPr>
            <p:spPr>
              <a:xfrm>
                <a:off x="354330" y="5631676"/>
                <a:ext cx="6846570" cy="506870"/>
              </a:xfrm>
              <a:prstGeom prst="rect">
                <a:avLst/>
              </a:prstGeom>
              <a:blipFill>
                <a:blip r:embed="rId3"/>
                <a:stretch>
                  <a:fillRect l="-712" b="-48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29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970337"/>
                <a:ext cx="8229600" cy="2462659"/>
              </a:xfrm>
            </p:spPr>
            <p:txBody>
              <a:bodyPr/>
              <a:lstStyle/>
              <a:p>
                <a:pPr marL="0" marR="0">
                  <a:spcBef>
                    <a:spcPts val="0"/>
                  </a:spcBef>
                  <a:spcAft>
                    <a:spcPts val="0"/>
                  </a:spcAft>
                </a:pPr>
                <a14:m>
                  <m:oMath xmlns:m="http://schemas.openxmlformats.org/officeDocument/2006/math">
                    <m:r>
                      <a:rPr lang="x-IV_mathan" altLang="zh-CN" b="1">
                        <a:solidFill>
                          <a:srgbClr val="2E75B5"/>
                        </a:solidFill>
                        <a:latin typeface="Cambria Math" panose="02040503050406030204" pitchFamily="18" charset="0"/>
                        <a:ea typeface="Cambria Math" panose="02040503050406030204" pitchFamily="18" charset="0"/>
                      </a:rPr>
                      <m:t>𝑉</m:t>
                    </m:r>
                    <m:d>
                      <m:dPr>
                        <m:ctrlPr>
                          <a:rPr lang="x-IV_mathan" altLang="zh-CN" b="1" i="1">
                            <a:solidFill>
                              <a:srgbClr val="2E75B5"/>
                            </a:solidFill>
                            <a:latin typeface="Cambria Math" panose="02040503050406030204" pitchFamily="18" charset="0"/>
                            <a:ea typeface="Cambria Math" panose="02040503050406030204" pitchFamily="18" charset="0"/>
                          </a:rPr>
                        </m:ctrlPr>
                      </m:dPr>
                      <m:e>
                        <m:r>
                          <a:rPr lang="x-IV_mathan" altLang="zh-CN" b="1">
                            <a:solidFill>
                              <a:srgbClr val="2E75B5"/>
                            </a:solidFill>
                            <a:latin typeface="Cambria Math" panose="02040503050406030204" pitchFamily="18" charset="0"/>
                            <a:ea typeface="Cambria Math" panose="02040503050406030204" pitchFamily="18" charset="0"/>
                          </a:rPr>
                          <m:t>𝑥</m:t>
                        </m:r>
                      </m:e>
                    </m:d>
                    <m:r>
                      <a:rPr lang="x-IV_mathan" altLang="zh-CN" b="1">
                        <a:solidFill>
                          <a:srgbClr val="2E75B5"/>
                        </a:solidFill>
                        <a:latin typeface="Cambria Math" panose="02040503050406030204" pitchFamily="18" charset="0"/>
                        <a:ea typeface="Cambria Math" panose="02040503050406030204" pitchFamily="18" charset="0"/>
                      </a:rPr>
                      <m:t>=</m:t>
                    </m:r>
                    <m:f>
                      <m:fPr>
                        <m:ctrlPr>
                          <a:rPr lang="x-IV_mathan" altLang="zh-CN" b="1" i="1">
                            <a:solidFill>
                              <a:srgbClr val="2E75B5"/>
                            </a:solidFill>
                            <a:latin typeface="Cambria Math" panose="02040503050406030204" pitchFamily="18" charset="0"/>
                            <a:ea typeface="Cambria Math" panose="02040503050406030204" pitchFamily="18" charset="0"/>
                          </a:rPr>
                        </m:ctrlPr>
                      </m:fPr>
                      <m:num>
                        <m:r>
                          <a:rPr lang="x-IV_mathan" altLang="zh-CN" b="1">
                            <a:solidFill>
                              <a:srgbClr val="2E75B5"/>
                            </a:solidFill>
                            <a:latin typeface="Cambria Math" panose="02040503050406030204" pitchFamily="18" charset="0"/>
                            <a:ea typeface="Cambria Math" panose="02040503050406030204" pitchFamily="18" charset="0"/>
                          </a:rPr>
                          <m:t>1</m:t>
                        </m:r>
                      </m:num>
                      <m:den>
                        <m:r>
                          <a:rPr lang="x-IV_mathan" altLang="zh-CN" b="1">
                            <a:solidFill>
                              <a:srgbClr val="2E75B5"/>
                            </a:solidFill>
                            <a:latin typeface="Cambria Math" panose="02040503050406030204" pitchFamily="18" charset="0"/>
                            <a:ea typeface="Cambria Math" panose="02040503050406030204" pitchFamily="18" charset="0"/>
                          </a:rPr>
                          <m:t>2</m:t>
                        </m:r>
                      </m:den>
                    </m:f>
                    <m:r>
                      <a:rPr lang="x-IV_mathan" altLang="zh-CN" b="1">
                        <a:solidFill>
                          <a:srgbClr val="2E75B5"/>
                        </a:solidFill>
                        <a:latin typeface="Cambria Math" panose="02040503050406030204" pitchFamily="18" charset="0"/>
                        <a:ea typeface="Cambria Math" panose="02040503050406030204" pitchFamily="18" charset="0"/>
                      </a:rPr>
                      <m:t>𝑚</m:t>
                    </m:r>
                    <m:sSup>
                      <m:sSupPr>
                        <m:ctrlPr>
                          <a:rPr lang="x-IV_mathan" altLang="zh-CN" b="1" i="1">
                            <a:solidFill>
                              <a:srgbClr val="2E75B5"/>
                            </a:solidFill>
                            <a:latin typeface="Cambria Math" panose="02040503050406030204" pitchFamily="18" charset="0"/>
                            <a:ea typeface="Cambria Math" panose="02040503050406030204" pitchFamily="18" charset="0"/>
                          </a:rPr>
                        </m:ctrlPr>
                      </m:sSupPr>
                      <m:e>
                        <m:r>
                          <a:rPr lang="x-IV_mathan" altLang="zh-CN" b="1">
                            <a:solidFill>
                              <a:srgbClr val="2E75B5"/>
                            </a:solidFill>
                            <a:latin typeface="Cambria Math" panose="02040503050406030204" pitchFamily="18" charset="0"/>
                            <a:ea typeface="Cambria Math" panose="02040503050406030204" pitchFamily="18" charset="0"/>
                          </a:rPr>
                          <m:t>𝜔</m:t>
                        </m:r>
                      </m:e>
                      <m:sup>
                        <m:r>
                          <a:rPr lang="x-IV_mathan" altLang="zh-CN" b="1">
                            <a:solidFill>
                              <a:srgbClr val="2E75B5"/>
                            </a:solidFill>
                            <a:latin typeface="Cambria Math" panose="02040503050406030204" pitchFamily="18" charset="0"/>
                            <a:ea typeface="Cambria Math" panose="02040503050406030204" pitchFamily="18" charset="0"/>
                          </a:rPr>
                          <m:t>2</m:t>
                        </m:r>
                      </m:sup>
                    </m:sSup>
                    <m:sSup>
                      <m:sSupPr>
                        <m:ctrlPr>
                          <a:rPr lang="x-IV_mathan" altLang="zh-CN" b="1" i="1">
                            <a:solidFill>
                              <a:srgbClr val="2E75B5"/>
                            </a:solidFill>
                            <a:latin typeface="Cambria Math" panose="02040503050406030204" pitchFamily="18" charset="0"/>
                            <a:ea typeface="Cambria Math" panose="02040503050406030204" pitchFamily="18" charset="0"/>
                          </a:rPr>
                        </m:ctrlPr>
                      </m:sSupPr>
                      <m:e>
                        <m:r>
                          <a:rPr lang="x-IV_mathan" altLang="zh-CN" b="1">
                            <a:solidFill>
                              <a:srgbClr val="2E75B5"/>
                            </a:solidFill>
                            <a:latin typeface="Cambria Math" panose="02040503050406030204" pitchFamily="18" charset="0"/>
                            <a:ea typeface="Cambria Math" panose="02040503050406030204" pitchFamily="18" charset="0"/>
                          </a:rPr>
                          <m:t>𝑥</m:t>
                        </m:r>
                      </m:e>
                      <m:sup>
                        <m:r>
                          <a:rPr lang="x-IV_mathan" altLang="zh-CN" b="1">
                            <a:solidFill>
                              <a:srgbClr val="2E75B5"/>
                            </a:solidFill>
                            <a:latin typeface="Cambria Math" panose="02040503050406030204" pitchFamily="18" charset="0"/>
                            <a:ea typeface="Cambria Math" panose="02040503050406030204" pitchFamily="18" charset="0"/>
                          </a:rPr>
                          <m:t>2</m:t>
                        </m:r>
                      </m:sup>
                    </m:sSup>
                  </m:oMath>
                </a14:m>
                <a:endParaRPr lang="x-IV_mathan" altLang="zh-CN" b="1" dirty="0">
                  <a:solidFill>
                    <a:srgbClr val="2E75B5"/>
                  </a:solidFill>
                  <a:ea typeface="Cambria Math" panose="02040503050406030204" pitchFamily="18" charset="0"/>
                </a:endParaRPr>
              </a:p>
              <a:p>
                <a:pPr marL="0" marR="0">
                  <a:spcBef>
                    <a:spcPts val="0"/>
                  </a:spcBef>
                  <a:spcAft>
                    <a:spcPts val="0"/>
                  </a:spcAft>
                </a:pPr>
                <a14:m>
                  <m:oMath xmlns:m="http://schemas.openxmlformats.org/officeDocument/2006/math">
                    <m:f>
                      <m:fPr>
                        <m:ctrlPr>
                          <a:rPr lang="x-IV_mathan" altLang="zh-CN" sz="1800" i="1">
                            <a:solidFill>
                              <a:srgbClr val="C00000"/>
                            </a:solidFill>
                            <a:effectLst/>
                            <a:latin typeface="Cambria Math" panose="02040503050406030204" pitchFamily="18" charset="0"/>
                            <a:ea typeface="Cambria Math" panose="02040503050406030204" pitchFamily="18" charset="0"/>
                          </a:rPr>
                        </m:ctrlPr>
                      </m:fPr>
                      <m:num>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num>
                      <m:den>
                        <m:r>
                          <a:rPr lang="x-IV_mathan" altLang="zh-CN" sz="1800">
                            <a:solidFill>
                              <a:srgbClr val="C00000"/>
                            </a:solidFill>
                            <a:effectLst/>
                            <a:latin typeface="Cambria Math" panose="02040503050406030204" pitchFamily="18" charset="0"/>
                            <a:ea typeface="Cambria Math" panose="02040503050406030204" pitchFamily="18" charset="0"/>
                          </a:rPr>
                          <m:t>𝜕</m:t>
                        </m:r>
                        <m:r>
                          <a:rPr lang="x-IV_mathan" altLang="zh-CN" sz="1800">
                            <a:solidFill>
                              <a:srgbClr val="C00000"/>
                            </a:solidFill>
                            <a:effectLst/>
                            <a:latin typeface="Cambria Math" panose="02040503050406030204" pitchFamily="18" charset="0"/>
                            <a:ea typeface="Cambria Math" panose="02040503050406030204" pitchFamily="18" charset="0"/>
                          </a:rPr>
                          <m:t>𝑥</m:t>
                        </m:r>
                      </m:den>
                    </m:f>
                    <m:r>
                      <a:rPr lang="x-IV_mathan" altLang="zh-CN" sz="1800">
                        <a:solidFill>
                          <a:srgbClr val="C00000"/>
                        </a:solidFill>
                        <a:effectLst/>
                        <a:latin typeface="Cambria Math" panose="02040503050406030204" pitchFamily="18" charset="0"/>
                        <a:ea typeface="Cambria Math" panose="02040503050406030204" pitchFamily="18" charset="0"/>
                      </a:rPr>
                      <m:t>𝜓</m:t>
                    </m:r>
                    <m:d>
                      <m:dPr>
                        <m:ctrlPr>
                          <a:rPr lang="x-IV_mathan" altLang="zh-CN" sz="1800" i="1">
                            <a:solidFill>
                              <a:srgbClr val="C00000"/>
                            </a:solidFill>
                            <a:effectLst/>
                            <a:latin typeface="Cambria Math" panose="02040503050406030204" pitchFamily="18" charset="0"/>
                            <a:ea typeface="Cambria Math" panose="02040503050406030204" pitchFamily="18" charset="0"/>
                          </a:rPr>
                        </m:ctrlPr>
                      </m:dPr>
                      <m:e>
                        <m:r>
                          <a:rPr lang="x-IV_mathan" altLang="zh-CN" sz="1800">
                            <a:solidFill>
                              <a:srgbClr val="C00000"/>
                            </a:solidFill>
                            <a:effectLst/>
                            <a:latin typeface="Cambria Math" panose="02040503050406030204" pitchFamily="18" charset="0"/>
                            <a:ea typeface="Cambria Math" panose="02040503050406030204" pitchFamily="18" charset="0"/>
                          </a:rPr>
                          <m:t>𝑥</m:t>
                        </m:r>
                      </m:e>
                    </m:d>
                    <m:r>
                      <a:rPr lang="x-IV_mathan" altLang="zh-CN" sz="1800">
                        <a:solidFill>
                          <a:srgbClr val="C00000"/>
                        </a:solidFill>
                        <a:effectLst/>
                        <a:latin typeface="Cambria Math" panose="02040503050406030204" pitchFamily="18" charset="0"/>
                        <a:ea typeface="Cambria Math" panose="02040503050406030204" pitchFamily="18" charset="0"/>
                      </a:rPr>
                      <m:t>=</m:t>
                    </m:r>
                    <m:f>
                      <m:fPr>
                        <m:ctrlPr>
                          <a:rPr lang="x-IV_mathan" altLang="zh-CN" sz="1800" i="1">
                            <a:solidFill>
                              <a:srgbClr val="C00000"/>
                            </a:solidFill>
                            <a:effectLst/>
                            <a:latin typeface="Cambria Math" panose="02040503050406030204" pitchFamily="18" charset="0"/>
                            <a:ea typeface="Cambria Math" panose="02040503050406030204" pitchFamily="18" charset="0"/>
                          </a:rPr>
                        </m:ctrlPr>
                      </m:fPr>
                      <m:num>
                        <m:r>
                          <a:rPr lang="x-IV_mathan" altLang="zh-CN" sz="1800">
                            <a:solidFill>
                              <a:srgbClr val="C00000"/>
                            </a:solidFill>
                            <a:effectLst/>
                            <a:latin typeface="Cambria Math" panose="02040503050406030204" pitchFamily="18" charset="0"/>
                            <a:ea typeface="Cambria Math" panose="02040503050406030204" pitchFamily="18" charset="0"/>
                          </a:rPr>
                          <m:t>2</m:t>
                        </m:r>
                        <m:r>
                          <a:rPr lang="x-IV_mathan" altLang="zh-CN" sz="1800">
                            <a:solidFill>
                              <a:srgbClr val="C00000"/>
                            </a:solidFill>
                            <a:effectLst/>
                            <a:latin typeface="Cambria Math" panose="02040503050406030204" pitchFamily="18" charset="0"/>
                            <a:ea typeface="Cambria Math" panose="02040503050406030204" pitchFamily="18" charset="0"/>
                          </a:rPr>
                          <m:t>𝑚</m:t>
                        </m:r>
                      </m:num>
                      <m:den>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ℏ</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den>
                    </m:f>
                    <m:d>
                      <m:dPr>
                        <m:ctrlPr>
                          <a:rPr lang="x-IV_mathan" altLang="zh-CN" sz="1800" i="1">
                            <a:solidFill>
                              <a:srgbClr val="C00000"/>
                            </a:solidFill>
                            <a:effectLst/>
                            <a:latin typeface="Cambria Math" panose="02040503050406030204" pitchFamily="18" charset="0"/>
                            <a:ea typeface="Cambria Math" panose="02040503050406030204" pitchFamily="18" charset="0"/>
                          </a:rPr>
                        </m:ctrlPr>
                      </m:dPr>
                      <m:e>
                        <m:f>
                          <m:fPr>
                            <m:ctrlPr>
                              <a:rPr lang="x-IV_mathan" altLang="zh-CN" sz="1800" i="1">
                                <a:solidFill>
                                  <a:srgbClr val="C00000"/>
                                </a:solidFill>
                                <a:effectLst/>
                                <a:latin typeface="Cambria Math" panose="02040503050406030204" pitchFamily="18" charset="0"/>
                                <a:ea typeface="Cambria Math" panose="02040503050406030204" pitchFamily="18" charset="0"/>
                              </a:rPr>
                            </m:ctrlPr>
                          </m:fPr>
                          <m:num>
                            <m:r>
                              <a:rPr lang="x-IV_mathan" altLang="zh-CN" sz="1800">
                                <a:solidFill>
                                  <a:srgbClr val="C00000"/>
                                </a:solidFill>
                                <a:effectLst/>
                                <a:latin typeface="Cambria Math" panose="02040503050406030204" pitchFamily="18" charset="0"/>
                                <a:ea typeface="Cambria Math" panose="02040503050406030204" pitchFamily="18" charset="0"/>
                              </a:rPr>
                              <m:t>1</m:t>
                            </m:r>
                          </m:num>
                          <m:den>
                            <m:r>
                              <a:rPr lang="x-IV_mathan" altLang="zh-CN" sz="1800">
                                <a:solidFill>
                                  <a:srgbClr val="C00000"/>
                                </a:solidFill>
                                <a:effectLst/>
                                <a:latin typeface="Cambria Math" panose="02040503050406030204" pitchFamily="18" charset="0"/>
                                <a:ea typeface="Cambria Math" panose="02040503050406030204" pitchFamily="18" charset="0"/>
                              </a:rPr>
                              <m:t>2</m:t>
                            </m:r>
                          </m:den>
                        </m:f>
                        <m:r>
                          <a:rPr lang="x-IV_mathan" altLang="zh-CN" sz="1800">
                            <a:solidFill>
                              <a:srgbClr val="C00000"/>
                            </a:solidFill>
                            <a:effectLst/>
                            <a:latin typeface="Cambria Math" panose="02040503050406030204" pitchFamily="18" charset="0"/>
                            <a:ea typeface="Cambria Math" panose="02040503050406030204" pitchFamily="18" charset="0"/>
                          </a:rPr>
                          <m:t>𝑚</m:t>
                        </m:r>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𝜔</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sSup>
                          <m:sSupPr>
                            <m:ctrlPr>
                              <a:rPr lang="x-IV_mathan" altLang="zh-CN" sz="1800" i="1">
                                <a:solidFill>
                                  <a:srgbClr val="C00000"/>
                                </a:solidFill>
                                <a:effectLst/>
                                <a:latin typeface="Cambria Math" panose="02040503050406030204" pitchFamily="18" charset="0"/>
                                <a:ea typeface="Cambria Math" panose="02040503050406030204" pitchFamily="18" charset="0"/>
                              </a:rPr>
                            </m:ctrlPr>
                          </m:sSupPr>
                          <m:e>
                            <m:r>
                              <a:rPr lang="x-IV_mathan" altLang="zh-CN" sz="1800">
                                <a:solidFill>
                                  <a:srgbClr val="C00000"/>
                                </a:solidFill>
                                <a:effectLst/>
                                <a:latin typeface="Cambria Math" panose="02040503050406030204" pitchFamily="18" charset="0"/>
                                <a:ea typeface="Cambria Math" panose="02040503050406030204" pitchFamily="18" charset="0"/>
                              </a:rPr>
                              <m:t>𝑥</m:t>
                            </m:r>
                          </m:e>
                          <m:sup>
                            <m:r>
                              <a:rPr lang="x-IV_mathan" altLang="zh-CN" sz="1800">
                                <a:solidFill>
                                  <a:srgbClr val="C00000"/>
                                </a:solidFill>
                                <a:effectLst/>
                                <a:latin typeface="Cambria Math" panose="02040503050406030204" pitchFamily="18" charset="0"/>
                                <a:ea typeface="Cambria Math" panose="02040503050406030204" pitchFamily="18" charset="0"/>
                              </a:rPr>
                              <m:t>2</m:t>
                            </m:r>
                          </m:sup>
                        </m:sSup>
                        <m:r>
                          <a:rPr lang="x-IV_mathan" altLang="zh-CN" sz="1800">
                            <a:solidFill>
                              <a:srgbClr val="C00000"/>
                            </a:solidFill>
                            <a:effectLst/>
                            <a:latin typeface="Cambria Math" panose="02040503050406030204" pitchFamily="18" charset="0"/>
                            <a:ea typeface="Cambria Math" panose="02040503050406030204" pitchFamily="18" charset="0"/>
                          </a:rPr>
                          <m:t>−</m:t>
                        </m:r>
                        <m:r>
                          <a:rPr lang="x-IV_mathan" altLang="zh-CN" sz="1800">
                            <a:solidFill>
                              <a:srgbClr val="C00000"/>
                            </a:solidFill>
                            <a:effectLst/>
                            <a:latin typeface="Cambria Math" panose="02040503050406030204" pitchFamily="18" charset="0"/>
                            <a:ea typeface="Cambria Math" panose="02040503050406030204" pitchFamily="18" charset="0"/>
                          </a:rPr>
                          <m:t>𝐸</m:t>
                        </m:r>
                      </m:e>
                    </m:d>
                    <m:r>
                      <a:rPr lang="x-IV_mathan" altLang="zh-CN" sz="1800">
                        <a:solidFill>
                          <a:srgbClr val="C00000"/>
                        </a:solidFill>
                        <a:effectLst/>
                        <a:latin typeface="Cambria Math" panose="02040503050406030204" pitchFamily="18" charset="0"/>
                        <a:ea typeface="Cambria Math" panose="02040503050406030204" pitchFamily="18" charset="0"/>
                      </a:rPr>
                      <m:t>𝜓</m:t>
                    </m:r>
                    <m:d>
                      <m:dPr>
                        <m:ctrlPr>
                          <a:rPr lang="x-IV_mathan" altLang="zh-CN" sz="1800" i="1">
                            <a:solidFill>
                              <a:srgbClr val="C00000"/>
                            </a:solidFill>
                            <a:effectLst/>
                            <a:latin typeface="Cambria Math" panose="02040503050406030204" pitchFamily="18" charset="0"/>
                            <a:ea typeface="Cambria Math" panose="02040503050406030204" pitchFamily="18" charset="0"/>
                          </a:rPr>
                        </m:ctrlPr>
                      </m:dPr>
                      <m:e>
                        <m:r>
                          <a:rPr lang="x-IV_mathan" altLang="zh-CN" sz="1800">
                            <a:solidFill>
                              <a:srgbClr val="C00000"/>
                            </a:solidFill>
                            <a:effectLst/>
                            <a:latin typeface="Cambria Math" panose="02040503050406030204" pitchFamily="18" charset="0"/>
                            <a:ea typeface="Cambria Math" panose="02040503050406030204" pitchFamily="18" charset="0"/>
                          </a:rPr>
                          <m:t>𝑥</m:t>
                        </m:r>
                      </m:e>
                    </m:d>
                  </m:oMath>
                </a14:m>
                <a:endParaRPr lang="x-IV_mathan" altLang="zh-CN" sz="1800" dirty="0">
                  <a:solidFill>
                    <a:srgbClr val="C00000"/>
                  </a:solidFill>
                  <a:effectLst/>
                  <a:ea typeface="Cambria Math" panose="02040503050406030204" pitchFamily="18" charset="0"/>
                </a:endParaRPr>
              </a:p>
              <a:p>
                <a:pPr marL="0" marR="0">
                  <a:spcBef>
                    <a:spcPts val="0"/>
                  </a:spcBef>
                  <a:spcAft>
                    <a:spcPts val="0"/>
                  </a:spcAft>
                </a:pPr>
                <a14:m>
                  <m:oMath xmlns:m="http://schemas.openxmlformats.org/officeDocument/2006/math">
                    <m:r>
                      <a:rPr lang="zh-CN" altLang="zh-CN" sz="1800">
                        <a:latin typeface="Cambria Math" panose="02040503050406030204" pitchFamily="18" charset="0"/>
                      </a:rPr>
                      <m:t>𝑉</m:t>
                    </m:r>
                    <m:d>
                      <m:dPr>
                        <m:ctrlPr>
                          <a:rPr lang="zh-CN" altLang="zh-CN" sz="1800" i="1">
                            <a:latin typeface="Cambria Math" panose="02040503050406030204" pitchFamily="18" charset="0"/>
                          </a:rPr>
                        </m:ctrlPr>
                      </m:dPr>
                      <m:e>
                        <m:r>
                          <a:rPr lang="zh-CN" altLang="zh-CN" sz="1800">
                            <a:latin typeface="Cambria Math" panose="02040503050406030204" pitchFamily="18" charset="0"/>
                          </a:rPr>
                          <m:t>−</m:t>
                        </m:r>
                        <m:r>
                          <a:rPr lang="zh-CN" altLang="zh-CN" sz="1800">
                            <a:latin typeface="Cambria Math" panose="02040503050406030204" pitchFamily="18" charset="0"/>
                          </a:rPr>
                          <m:t>𝑥</m:t>
                        </m:r>
                      </m:e>
                    </m:d>
                    <m:r>
                      <a:rPr lang="zh-CN" altLang="zh-CN" sz="1800">
                        <a:latin typeface="Cambria Math" panose="02040503050406030204" pitchFamily="18" charset="0"/>
                      </a:rPr>
                      <m:t>=</m:t>
                    </m:r>
                    <m:r>
                      <a:rPr lang="zh-CN" altLang="zh-CN" sz="1800">
                        <a:latin typeface="Cambria Math" panose="02040503050406030204" pitchFamily="18" charset="0"/>
                      </a:rPr>
                      <m:t>𝑉</m:t>
                    </m:r>
                    <m:d>
                      <m:dPr>
                        <m:ctrlPr>
                          <a:rPr lang="zh-CN" altLang="zh-CN" sz="1800" i="1">
                            <a:latin typeface="Cambria Math" panose="02040503050406030204" pitchFamily="18" charset="0"/>
                          </a:rPr>
                        </m:ctrlPr>
                      </m:dPr>
                      <m:e>
                        <m:r>
                          <a:rPr lang="zh-CN" altLang="zh-CN" sz="1800">
                            <a:latin typeface="Cambria Math" panose="02040503050406030204" pitchFamily="18" charset="0"/>
                          </a:rPr>
                          <m:t>𝑥</m:t>
                        </m:r>
                      </m:e>
                    </m:d>
                    <m:r>
                      <a:rPr lang="zh-CN" altLang="zh-CN" sz="1800">
                        <a:latin typeface="Cambria Math" panose="02040503050406030204" pitchFamily="18" charset="0"/>
                      </a:rPr>
                      <m:t>,</m:t>
                    </m:r>
                  </m:oMath>
                </a14:m>
                <a:r>
                  <a:rPr lang="en-US" altLang="zh-CN" sz="1800" dirty="0">
                    <a:effectLst/>
                    <a:ea typeface="Cambria Math" panose="02040503050406030204" pitchFamily="18" charset="0"/>
                  </a:rPr>
                  <a:t> </a:t>
                </a:r>
                <a:r>
                  <a:rPr lang="zh-CN" altLang="zh-CN" sz="1800" dirty="0"/>
                  <a:t>确定宇称</a:t>
                </a:r>
              </a:p>
              <a:p>
                <a:pPr marL="0" marR="0">
                  <a:spcBef>
                    <a:spcPts val="0"/>
                  </a:spcBef>
                  <a:spcAft>
                    <a:spcPts val="0"/>
                  </a:spcAft>
                </a:pPr>
                <a:r>
                  <a:rPr lang="zh-CN" altLang="zh-CN" sz="1800" dirty="0"/>
                  <a:t>束缚态：</a:t>
                </a:r>
                <a14:m>
                  <m:oMath xmlns:m="http://schemas.openxmlformats.org/officeDocument/2006/math">
                    <m:r>
                      <a:rPr lang="zh-CN" altLang="zh-CN" sz="1800">
                        <a:latin typeface="Cambria Math" panose="02040503050406030204" pitchFamily="18" charset="0"/>
                      </a:rPr>
                      <m:t>𝐸</m:t>
                    </m:r>
                    <m:r>
                      <a:rPr lang="zh-CN" altLang="zh-CN" sz="1800">
                        <a:latin typeface="Cambria Math" panose="02040503050406030204" pitchFamily="18" charset="0"/>
                      </a:rPr>
                      <m:t>&lt;</m:t>
                    </m:r>
                    <m:r>
                      <a:rPr lang="zh-CN" altLang="zh-CN" sz="1800">
                        <a:latin typeface="Cambria Math" panose="02040503050406030204" pitchFamily="18" charset="0"/>
                      </a:rPr>
                      <m:t>𝑉</m:t>
                    </m:r>
                    <m:r>
                      <a:rPr lang="zh-CN" altLang="zh-CN" sz="1800">
                        <a:latin typeface="Cambria Math" panose="02040503050406030204" pitchFamily="18" charset="0"/>
                      </a:rPr>
                      <m:t>(</m:t>
                    </m:r>
                    <m:r>
                      <a:rPr lang="zh-CN" altLang="zh-CN" sz="1800">
                        <a:latin typeface="Cambria Math" panose="02040503050406030204" pitchFamily="18" charset="0"/>
                      </a:rPr>
                      <m:t>𝑥</m:t>
                    </m:r>
                    <m:r>
                      <a:rPr lang="zh-CN" altLang="zh-CN" sz="1800">
                        <a:latin typeface="Cambria Math" panose="02040503050406030204" pitchFamily="18" charset="0"/>
                      </a:rPr>
                      <m:t>)</m:t>
                    </m:r>
                  </m:oMath>
                </a14:m>
                <a:endParaRPr lang="zh-CN" altLang="zh-CN" sz="1800" dirty="0"/>
              </a:p>
              <a:p>
                <a:pPr marL="0" marR="0">
                  <a:spcBef>
                    <a:spcPts val="0"/>
                  </a:spcBef>
                  <a:spcAft>
                    <a:spcPts val="0"/>
                  </a:spcAft>
                </a:pPr>
                <a:r>
                  <a:rPr lang="zh-CN" altLang="zh-CN" sz="1800" b="1" dirty="0">
                    <a:solidFill>
                      <a:srgbClr val="2E75B5"/>
                    </a:solidFill>
                    <a:effectLst/>
                    <a:ea typeface="Microsoft YaHei" panose="020B0503020204020204" pitchFamily="34" charset="-122"/>
                  </a:rPr>
                  <a:t>能量本征值</a:t>
                </a:r>
              </a:p>
              <a:p>
                <a:pPr marL="0" marR="0">
                  <a:spcBef>
                    <a:spcPts val="0"/>
                  </a:spcBef>
                  <a:spcAft>
                    <a:spcPts val="0"/>
                  </a:spcAft>
                </a:pPr>
                <a14:m>
                  <m:oMath xmlns:m="http://schemas.openxmlformats.org/officeDocument/2006/math">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𝐸</m:t>
                        </m:r>
                      </m:e>
                      <m:sub>
                        <m:r>
                          <a:rPr lang="x-IV_mathan" altLang="zh-CN" sz="1800">
                            <a:effectLst/>
                            <a:latin typeface="Cambria Math" panose="02040503050406030204" pitchFamily="18" charset="0"/>
                            <a:ea typeface="Cambria Math" panose="02040503050406030204" pitchFamily="18" charset="0"/>
                          </a:rPr>
                          <m:t>𝑛</m:t>
                        </m:r>
                      </m:sub>
                    </m:sSub>
                    <m:r>
                      <a:rPr lang="x-IV_mathan" altLang="zh-CN" sz="1800">
                        <a:effectLst/>
                        <a:latin typeface="Cambria Math" panose="02040503050406030204" pitchFamily="18" charset="0"/>
                        <a:ea typeface="Cambria Math" panose="02040503050406030204" pitchFamily="18" charset="0"/>
                      </a:rPr>
                      <m:t>=</m:t>
                    </m:r>
                    <m:d>
                      <m:dPr>
                        <m:ctrlPr>
                          <a:rPr lang="x-IV_mathan" altLang="zh-CN" sz="1800" i="1">
                            <a:effectLst/>
                            <a:latin typeface="Cambria Math" panose="02040503050406030204" pitchFamily="18" charset="0"/>
                            <a:ea typeface="Cambria Math" panose="02040503050406030204" pitchFamily="18" charset="0"/>
                          </a:rPr>
                        </m:ctrlPr>
                      </m:dPr>
                      <m:e>
                        <m:r>
                          <a:rPr lang="x-IV_mathan" altLang="zh-CN" sz="1800">
                            <a:effectLst/>
                            <a:latin typeface="Cambria Math" panose="02040503050406030204" pitchFamily="18" charset="0"/>
                            <a:ea typeface="Cambria Math" panose="02040503050406030204" pitchFamily="18" charset="0"/>
                          </a:rPr>
                          <m:t>𝑛</m:t>
                        </m:r>
                        <m:r>
                          <a:rPr lang="x-IV_mathan" altLang="zh-CN" sz="1800">
                            <a:effectLst/>
                            <a:latin typeface="Cambria Math" panose="02040503050406030204" pitchFamily="18" charset="0"/>
                            <a:ea typeface="Cambria Math" panose="02040503050406030204" pitchFamily="18" charset="0"/>
                          </a:rPr>
                          <m:t>+</m:t>
                        </m:r>
                        <m:f>
                          <m:fPr>
                            <m:ctrlPr>
                              <a:rPr lang="x-IV_mathan" altLang="zh-CN" sz="1800" i="1">
                                <a:effectLst/>
                                <a:latin typeface="Cambria Math" panose="02040503050406030204" pitchFamily="18" charset="0"/>
                                <a:ea typeface="Cambria Math" panose="02040503050406030204" pitchFamily="18" charset="0"/>
                              </a:rPr>
                            </m:ctrlPr>
                          </m:fPr>
                          <m:num>
                            <m:r>
                              <a:rPr lang="x-IV_mathan" altLang="zh-CN" sz="1800">
                                <a:effectLst/>
                                <a:latin typeface="Cambria Math" panose="02040503050406030204" pitchFamily="18" charset="0"/>
                                <a:ea typeface="Cambria Math" panose="02040503050406030204" pitchFamily="18" charset="0"/>
                              </a:rPr>
                              <m:t>1</m:t>
                            </m:r>
                          </m:num>
                          <m:den>
                            <m:r>
                              <a:rPr lang="x-IV_mathan" altLang="zh-CN" sz="1800">
                                <a:effectLst/>
                                <a:latin typeface="Cambria Math" panose="02040503050406030204" pitchFamily="18" charset="0"/>
                                <a:ea typeface="Cambria Math" panose="02040503050406030204" pitchFamily="18" charset="0"/>
                              </a:rPr>
                              <m:t>2</m:t>
                            </m:r>
                          </m:den>
                        </m:f>
                      </m:e>
                    </m:d>
                    <m:r>
                      <a:rPr lang="x-IV_mathan" altLang="zh-CN" sz="1800">
                        <a:effectLst/>
                        <a:latin typeface="Cambria Math" panose="02040503050406030204" pitchFamily="18" charset="0"/>
                        <a:ea typeface="Cambria Math" panose="02040503050406030204" pitchFamily="18" charset="0"/>
                      </a:rPr>
                      <m:t>ℏ</m:t>
                    </m:r>
                    <m:r>
                      <a:rPr lang="x-IV_mathan" altLang="zh-CN" sz="1800">
                        <a:effectLst/>
                        <a:latin typeface="Cambria Math" panose="02040503050406030204" pitchFamily="18" charset="0"/>
                        <a:ea typeface="Cambria Math" panose="02040503050406030204" pitchFamily="18" charset="0"/>
                      </a:rPr>
                      <m:t>𝜔</m:t>
                    </m:r>
                    <m:r>
                      <a:rPr lang="x-IV_mathan" altLang="zh-CN" sz="1800">
                        <a:effectLst/>
                        <a:latin typeface="Cambria Math" panose="02040503050406030204" pitchFamily="18" charset="0"/>
                        <a:ea typeface="Cambria Math" panose="02040503050406030204" pitchFamily="18" charset="0"/>
                      </a:rPr>
                      <m:t>,</m:t>
                    </m:r>
                    <m:r>
                      <a:rPr lang="x-IV_mathan" altLang="zh-CN" sz="1800" i="1">
                        <a:effectLst/>
                        <a:latin typeface="Cambria Math" panose="02040503050406030204" pitchFamily="18" charset="0"/>
                        <a:ea typeface="Cambria Math" panose="02040503050406030204" pitchFamily="18" charset="0"/>
                      </a:rPr>
                      <m:t> </m:t>
                    </m:r>
                    <m:r>
                      <a:rPr lang="x-IV_mathan" altLang="zh-CN" sz="1800">
                        <a:effectLst/>
                        <a:latin typeface="Cambria Math" panose="02040503050406030204" pitchFamily="18" charset="0"/>
                        <a:ea typeface="Cambria Math" panose="02040503050406030204" pitchFamily="18" charset="0"/>
                      </a:rPr>
                      <m:t>𝑛</m:t>
                    </m:r>
                    <m:r>
                      <a:rPr lang="x-IV_mathan" altLang="zh-CN" sz="1800">
                        <a:effectLst/>
                        <a:latin typeface="Cambria Math" panose="02040503050406030204" pitchFamily="18" charset="0"/>
                        <a:ea typeface="Cambria Math" panose="02040503050406030204" pitchFamily="18" charset="0"/>
                      </a:rPr>
                      <m:t>=0,1,2,…</m:t>
                    </m:r>
                  </m:oMath>
                </a14:m>
                <a:endParaRPr lang="x-IV_mathan" altLang="zh-CN" sz="1800" dirty="0">
                  <a:effectLst/>
                  <a:ea typeface="Cambria Math" panose="02040503050406030204" pitchFamily="18" charset="0"/>
                </a:endParaRPr>
              </a:p>
              <a:p>
                <a:pPr marL="0" marR="0">
                  <a:spcBef>
                    <a:spcPts val="0"/>
                  </a:spcBef>
                  <a:spcAft>
                    <a:spcPts val="0"/>
                  </a:spcAft>
                </a:pPr>
                <a:r>
                  <a:rPr lang="zh-CN" altLang="zh-CN" sz="1800" b="1" dirty="0">
                    <a:solidFill>
                      <a:srgbClr val="2E75B5"/>
                    </a:solidFill>
                    <a:effectLst/>
                    <a:ea typeface="Microsoft YaHei" panose="020B0503020204020204" pitchFamily="34" charset="-122"/>
                  </a:rPr>
                  <a:t>能量本征函数</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970337"/>
                <a:ext cx="8229600" cy="2462659"/>
              </a:xfrm>
              <a:blipFill>
                <a:blip r:embed="rId2"/>
                <a:stretch>
                  <a:fillRect l="-74" b="-3960"/>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dirty="0"/>
              <a:t>一维谐振子</a:t>
            </a:r>
            <a:br>
              <a:rPr lang="zh-CN" altLang="en-US" dirty="0"/>
            </a:br>
            <a:endParaRPr lang="zh-CN" altLang="en-US" dirty="0"/>
          </a:p>
        </p:txBody>
      </p:sp>
      <p:pic>
        <p:nvPicPr>
          <p:cNvPr id="5122" name="Picture 2" descr="—a Hn(aa) &#10;Nn e XP &#10;2 切 ！ &#10;（ 归 一 化 常 数 ）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1" y="3520887"/>
            <a:ext cx="4000500" cy="148112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rotWithShape="1">
          <a:blip r:embed="rId4"/>
          <a:srcRect l="-1" r="4868" b="2045"/>
          <a:stretch/>
        </p:blipFill>
        <p:spPr>
          <a:xfrm>
            <a:off x="531308" y="4961943"/>
            <a:ext cx="1594672" cy="547317"/>
          </a:xfrm>
          <a:prstGeom prst="rect">
            <a:avLst/>
          </a:prstGeom>
        </p:spPr>
      </p:pic>
      <p:pic>
        <p:nvPicPr>
          <p:cNvPr id="5" name="图片 4"/>
          <p:cNvPicPr>
            <a:picLocks noChangeAspect="1"/>
          </p:cNvPicPr>
          <p:nvPr/>
        </p:nvPicPr>
        <p:blipFill>
          <a:blip r:embed="rId5"/>
          <a:stretch>
            <a:fillRect/>
          </a:stretch>
        </p:blipFill>
        <p:spPr>
          <a:xfrm>
            <a:off x="4742395" y="171450"/>
            <a:ext cx="3007536" cy="265972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4140604" y="3432996"/>
                <a:ext cx="4928913" cy="243611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zh-CN" b="1" dirty="0">
                    <a:solidFill>
                      <a:srgbClr val="2E75B5"/>
                    </a:solidFill>
                    <a:ea typeface="Microsoft YaHei" panose="020B0503020204020204" pitchFamily="34" charset="-122"/>
                  </a:rPr>
                  <a:t>重要公式</a:t>
                </a:r>
              </a:p>
              <a:p>
                <a14:m>
                  <m:oMathPara xmlns:m="http://schemas.openxmlformats.org/officeDocument/2006/math">
                    <m:oMathParaPr>
                      <m:jc m:val="centerGroup"/>
                    </m:oMathParaPr>
                    <m:oMath xmlns:m="http://schemas.openxmlformats.org/officeDocument/2006/math">
                      <m:r>
                        <a:rPr lang="x-IV_mathan" altLang="zh-CN">
                          <a:solidFill>
                            <a:srgbClr val="C00000"/>
                          </a:solidFill>
                          <a:latin typeface="Cambria Math" panose="02040503050406030204" pitchFamily="18" charset="0"/>
                          <a:ea typeface="Cambria Math" panose="02040503050406030204" pitchFamily="18" charset="0"/>
                        </a:rPr>
                        <m:t>𝑥</m:t>
                      </m:r>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𝑛</m:t>
                          </m:r>
                        </m:e>
                      </m:d>
                      <m:r>
                        <a:rPr lang="x-IV_mathan" altLang="zh-CN">
                          <a:solidFill>
                            <a:srgbClr val="C00000"/>
                          </a:solidFill>
                          <a:latin typeface="Cambria Math" panose="02040503050406030204" pitchFamily="18" charset="0"/>
                          <a:ea typeface="Cambria Math" panose="02040503050406030204" pitchFamily="18" charset="0"/>
                        </a:rPr>
                        <m:t>=</m:t>
                      </m:r>
                      <m:rad>
                        <m:radPr>
                          <m:degHide m:val="on"/>
                          <m:ctrlPr>
                            <a:rPr lang="x-IV_mathan" altLang="zh-CN" i="1">
                              <a:solidFill>
                                <a:srgbClr val="C00000"/>
                              </a:solidFill>
                              <a:latin typeface="Cambria Math" panose="02040503050406030204" pitchFamily="18" charset="0"/>
                              <a:ea typeface="Cambria Math" panose="02040503050406030204" pitchFamily="18" charset="0"/>
                            </a:rPr>
                          </m:ctrlPr>
                        </m:radPr>
                        <m:deg/>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ℏ</m:t>
                              </m:r>
                            </m:num>
                            <m:den>
                              <m:r>
                                <a:rPr lang="x-IV_mathan" altLang="zh-CN">
                                  <a:solidFill>
                                    <a:srgbClr val="C00000"/>
                                  </a:solidFill>
                                  <a:latin typeface="Cambria Math" panose="02040503050406030204" pitchFamily="18" charset="0"/>
                                  <a:ea typeface="Cambria Math" panose="02040503050406030204" pitchFamily="18" charset="0"/>
                                </a:rPr>
                                <m:t>𝑚</m:t>
                              </m:r>
                              <m:r>
                                <a:rPr lang="x-IV_mathan" altLang="zh-CN">
                                  <a:solidFill>
                                    <a:srgbClr val="C00000"/>
                                  </a:solidFill>
                                  <a:latin typeface="Cambria Math" panose="02040503050406030204" pitchFamily="18" charset="0"/>
                                  <a:ea typeface="Cambria Math" panose="02040503050406030204" pitchFamily="18" charset="0"/>
                                </a:rPr>
                                <m:t>𝜔</m:t>
                              </m:r>
                            </m:den>
                          </m:f>
                        </m:e>
                      </m:rad>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ad>
                            <m:radPr>
                              <m:degHide m:val="on"/>
                              <m:ctrlPr>
                                <a:rPr lang="x-IV_mathan" altLang="zh-CN" i="1">
                                  <a:solidFill>
                                    <a:srgbClr val="C00000"/>
                                  </a:solidFill>
                                  <a:latin typeface="Cambria Math" panose="02040503050406030204" pitchFamily="18" charset="0"/>
                                  <a:ea typeface="Cambria Math" panose="02040503050406030204" pitchFamily="18" charset="0"/>
                                </a:rPr>
                              </m:ctrlPr>
                            </m:radPr>
                            <m:deg/>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𝑛</m:t>
                                  </m:r>
                                </m:num>
                                <m:den>
                                  <m:r>
                                    <a:rPr lang="x-IV_mathan" altLang="zh-CN">
                                      <a:solidFill>
                                        <a:srgbClr val="C00000"/>
                                      </a:solidFill>
                                      <a:latin typeface="Cambria Math" panose="02040503050406030204" pitchFamily="18" charset="0"/>
                                      <a:ea typeface="Cambria Math" panose="02040503050406030204" pitchFamily="18" charset="0"/>
                                    </a:rPr>
                                    <m:t>2</m:t>
                                  </m:r>
                                </m:den>
                              </m:f>
                            </m:e>
                          </m:rad>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𝑛</m:t>
                              </m:r>
                              <m:r>
                                <a:rPr lang="x-IV_mathan" altLang="zh-CN">
                                  <a:solidFill>
                                    <a:srgbClr val="C00000"/>
                                  </a:solidFill>
                                  <a:latin typeface="Cambria Math" panose="02040503050406030204" pitchFamily="18" charset="0"/>
                                  <a:ea typeface="Cambria Math" panose="02040503050406030204" pitchFamily="18" charset="0"/>
                                </a:rPr>
                                <m:t>−1</m:t>
                              </m:r>
                            </m:e>
                          </m:d>
                          <m:r>
                            <a:rPr lang="x-IV_mathan" altLang="zh-CN">
                              <a:solidFill>
                                <a:srgbClr val="C00000"/>
                              </a:solidFill>
                              <a:latin typeface="Cambria Math" panose="02040503050406030204" pitchFamily="18" charset="0"/>
                              <a:ea typeface="Cambria Math" panose="02040503050406030204" pitchFamily="18" charset="0"/>
                            </a:rPr>
                            <m:t>+</m:t>
                          </m:r>
                          <m:rad>
                            <m:radPr>
                              <m:degHide m:val="on"/>
                              <m:ctrlPr>
                                <a:rPr lang="x-IV_mathan" altLang="zh-CN" i="1">
                                  <a:solidFill>
                                    <a:srgbClr val="C00000"/>
                                  </a:solidFill>
                                  <a:latin typeface="Cambria Math" panose="02040503050406030204" pitchFamily="18" charset="0"/>
                                  <a:ea typeface="Cambria Math" panose="02040503050406030204" pitchFamily="18" charset="0"/>
                                </a:rPr>
                              </m:ctrlPr>
                            </m:radPr>
                            <m:deg/>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𝑛</m:t>
                                  </m:r>
                                  <m:r>
                                    <a:rPr lang="x-IV_mathan" altLang="zh-CN">
                                      <a:solidFill>
                                        <a:srgbClr val="C00000"/>
                                      </a:solidFill>
                                      <a:latin typeface="Cambria Math" panose="02040503050406030204" pitchFamily="18" charset="0"/>
                                      <a:ea typeface="Cambria Math" panose="02040503050406030204" pitchFamily="18" charset="0"/>
                                    </a:rPr>
                                    <m:t>+1</m:t>
                                  </m:r>
                                </m:num>
                                <m:den>
                                  <m:r>
                                    <a:rPr lang="x-IV_mathan" altLang="zh-CN">
                                      <a:solidFill>
                                        <a:srgbClr val="C00000"/>
                                      </a:solidFill>
                                      <a:latin typeface="Cambria Math" panose="02040503050406030204" pitchFamily="18" charset="0"/>
                                      <a:ea typeface="Cambria Math" panose="02040503050406030204" pitchFamily="18" charset="0"/>
                                    </a:rPr>
                                    <m:t>2</m:t>
                                  </m:r>
                                </m:den>
                              </m:f>
                            </m:e>
                          </m:rad>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𝑛</m:t>
                          </m:r>
                          <m:r>
                            <a:rPr lang="x-IV_mathan" altLang="zh-CN">
                              <a:solidFill>
                                <a:srgbClr val="C00000"/>
                              </a:solidFill>
                              <a:latin typeface="Cambria Math" panose="02040503050406030204" pitchFamily="18" charset="0"/>
                              <a:ea typeface="Cambria Math" panose="02040503050406030204" pitchFamily="18" charset="0"/>
                            </a:rPr>
                            <m:t>+1〉</m:t>
                          </m:r>
                        </m:e>
                      </m:d>
                    </m:oMath>
                  </m:oMathPara>
                </a14:m>
                <a:endParaRPr lang="x-IV_mathan" altLang="zh-CN" dirty="0">
                  <a:solidFill>
                    <a:srgbClr val="C00000"/>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𝑝</m:t>
                          </m:r>
                        </m:e>
                      </m:acc>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𝑛</m:t>
                          </m:r>
                        </m:e>
                      </m:d>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𝑖</m:t>
                      </m:r>
                      <m:rad>
                        <m:radPr>
                          <m:degHide m:val="on"/>
                          <m:ctrlPr>
                            <a:rPr lang="x-IV_mathan" altLang="zh-CN" i="1">
                              <a:solidFill>
                                <a:srgbClr val="C00000"/>
                              </a:solidFill>
                              <a:latin typeface="Cambria Math" panose="02040503050406030204" pitchFamily="18" charset="0"/>
                              <a:ea typeface="Cambria Math" panose="02040503050406030204" pitchFamily="18" charset="0"/>
                            </a:rPr>
                          </m:ctrlPr>
                        </m:radPr>
                        <m:deg/>
                        <m:e>
                          <m:r>
                            <a:rPr lang="x-IV_mathan" altLang="zh-CN">
                              <a:solidFill>
                                <a:srgbClr val="C00000"/>
                              </a:solidFill>
                              <a:latin typeface="Cambria Math" panose="02040503050406030204" pitchFamily="18" charset="0"/>
                              <a:ea typeface="Cambria Math" panose="02040503050406030204" pitchFamily="18" charset="0"/>
                            </a:rPr>
                            <m:t>ℏ</m:t>
                          </m:r>
                          <m:r>
                            <a:rPr lang="x-IV_mathan" altLang="zh-CN">
                              <a:solidFill>
                                <a:srgbClr val="C00000"/>
                              </a:solidFill>
                              <a:latin typeface="Cambria Math" panose="02040503050406030204" pitchFamily="18" charset="0"/>
                              <a:ea typeface="Cambria Math" panose="02040503050406030204" pitchFamily="18" charset="0"/>
                            </a:rPr>
                            <m:t>𝑚</m:t>
                          </m:r>
                          <m:r>
                            <a:rPr lang="x-IV_mathan" altLang="zh-CN">
                              <a:solidFill>
                                <a:srgbClr val="C00000"/>
                              </a:solidFill>
                              <a:latin typeface="Cambria Math" panose="02040503050406030204" pitchFamily="18" charset="0"/>
                              <a:ea typeface="Cambria Math" panose="02040503050406030204" pitchFamily="18" charset="0"/>
                            </a:rPr>
                            <m:t>𝜔</m:t>
                          </m:r>
                        </m:e>
                      </m:rad>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ad>
                            <m:radPr>
                              <m:degHide m:val="on"/>
                              <m:ctrlPr>
                                <a:rPr lang="x-IV_mathan" altLang="zh-CN" i="1">
                                  <a:solidFill>
                                    <a:srgbClr val="C00000"/>
                                  </a:solidFill>
                                  <a:latin typeface="Cambria Math" panose="02040503050406030204" pitchFamily="18" charset="0"/>
                                  <a:ea typeface="Cambria Math" panose="02040503050406030204" pitchFamily="18" charset="0"/>
                                </a:rPr>
                              </m:ctrlPr>
                            </m:radPr>
                            <m:deg/>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𝑛</m:t>
                                  </m:r>
                                </m:num>
                                <m:den>
                                  <m:r>
                                    <a:rPr lang="x-IV_mathan" altLang="zh-CN">
                                      <a:solidFill>
                                        <a:srgbClr val="C00000"/>
                                      </a:solidFill>
                                      <a:latin typeface="Cambria Math" panose="02040503050406030204" pitchFamily="18" charset="0"/>
                                      <a:ea typeface="Cambria Math" panose="02040503050406030204" pitchFamily="18" charset="0"/>
                                    </a:rPr>
                                    <m:t>2</m:t>
                                  </m:r>
                                </m:den>
                              </m:f>
                            </m:e>
                          </m:rad>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𝑛</m:t>
                              </m:r>
                              <m:r>
                                <a:rPr lang="x-IV_mathan" altLang="zh-CN">
                                  <a:solidFill>
                                    <a:srgbClr val="C00000"/>
                                  </a:solidFill>
                                  <a:latin typeface="Cambria Math" panose="02040503050406030204" pitchFamily="18" charset="0"/>
                                  <a:ea typeface="Cambria Math" panose="02040503050406030204" pitchFamily="18" charset="0"/>
                                </a:rPr>
                                <m:t>−1</m:t>
                              </m:r>
                            </m:e>
                          </m:d>
                          <m:r>
                            <a:rPr lang="x-IV_mathan" altLang="zh-CN">
                              <a:solidFill>
                                <a:srgbClr val="C00000"/>
                              </a:solidFill>
                              <a:latin typeface="Cambria Math" panose="02040503050406030204" pitchFamily="18" charset="0"/>
                              <a:ea typeface="Cambria Math" panose="02040503050406030204" pitchFamily="18" charset="0"/>
                            </a:rPr>
                            <m:t>−</m:t>
                          </m:r>
                          <m:rad>
                            <m:radPr>
                              <m:degHide m:val="on"/>
                              <m:ctrlPr>
                                <a:rPr lang="x-IV_mathan" altLang="zh-CN" i="1">
                                  <a:solidFill>
                                    <a:srgbClr val="C00000"/>
                                  </a:solidFill>
                                  <a:latin typeface="Cambria Math" panose="02040503050406030204" pitchFamily="18" charset="0"/>
                                  <a:ea typeface="Cambria Math" panose="02040503050406030204" pitchFamily="18" charset="0"/>
                                </a:rPr>
                              </m:ctrlPr>
                            </m:radPr>
                            <m:deg/>
                            <m:e>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𝑛</m:t>
                                  </m:r>
                                  <m:r>
                                    <a:rPr lang="x-IV_mathan" altLang="zh-CN">
                                      <a:solidFill>
                                        <a:srgbClr val="C00000"/>
                                      </a:solidFill>
                                      <a:latin typeface="Cambria Math" panose="02040503050406030204" pitchFamily="18" charset="0"/>
                                      <a:ea typeface="Cambria Math" panose="02040503050406030204" pitchFamily="18" charset="0"/>
                                    </a:rPr>
                                    <m:t>+1</m:t>
                                  </m:r>
                                </m:num>
                                <m:den>
                                  <m:r>
                                    <a:rPr lang="x-IV_mathan" altLang="zh-CN">
                                      <a:solidFill>
                                        <a:srgbClr val="C00000"/>
                                      </a:solidFill>
                                      <a:latin typeface="Cambria Math" panose="02040503050406030204" pitchFamily="18" charset="0"/>
                                      <a:ea typeface="Cambria Math" panose="02040503050406030204" pitchFamily="18" charset="0"/>
                                    </a:rPr>
                                    <m:t>2</m:t>
                                  </m:r>
                                </m:den>
                              </m:f>
                            </m:e>
                          </m:rad>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𝑛</m:t>
                              </m:r>
                              <m:r>
                                <a:rPr lang="x-IV_mathan" altLang="zh-CN">
                                  <a:solidFill>
                                    <a:srgbClr val="C00000"/>
                                  </a:solidFill>
                                  <a:latin typeface="Cambria Math" panose="02040503050406030204" pitchFamily="18" charset="0"/>
                                  <a:ea typeface="Cambria Math" panose="02040503050406030204" pitchFamily="18" charset="0"/>
                                </a:rPr>
                                <m:t>+1</m:t>
                              </m:r>
                            </m:e>
                          </m:d>
                        </m:e>
                      </m:d>
                    </m:oMath>
                  </m:oMathPara>
                </a14:m>
                <a:endParaRPr lang="x-IV_mathan" altLang="zh-CN" dirty="0">
                  <a:solidFill>
                    <a:srgbClr val="C00000"/>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𝑛</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−1</m:t>
                              </m:r>
                            </m:e>
                          </m:d>
                        </m:e>
                        <m:sup>
                          <m:r>
                            <a:rPr lang="x-IV_mathan" altLang="zh-CN">
                              <a:latin typeface="Cambria Math" panose="02040503050406030204" pitchFamily="18" charset="0"/>
                              <a:ea typeface="Cambria Math" panose="02040503050406030204" pitchFamily="18" charset="0"/>
                            </a:rPr>
                            <m:t>𝑛</m:t>
                          </m:r>
                        </m:sup>
                      </m:sSup>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𝑛</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oMath>
                  </m:oMathPara>
                </a14:m>
                <a:endParaRPr lang="x-IV_mathan" altLang="zh-CN" dirty="0">
                  <a:ea typeface="Cambria Math" panose="020405030504060302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4140604" y="3432996"/>
                <a:ext cx="4928913" cy="2436116"/>
              </a:xfrm>
              <a:prstGeom prst="rect">
                <a:avLst/>
              </a:prstGeom>
              <a:blipFill>
                <a:blip r:embed="rId6"/>
                <a:stretch>
                  <a:fillRect l="-738" t="-743" b="-9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73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dirty="0"/>
          </a:p>
        </p:txBody>
      </p:sp>
      <p:graphicFrame>
        <p:nvGraphicFramePr>
          <p:cNvPr id="7" name="内容占位符 5"/>
          <p:cNvGraphicFramePr>
            <a:graphicFrameLocks/>
          </p:cNvGraphicFramePr>
          <p:nvPr>
            <p:extLst>
              <p:ext uri="{D42A27DB-BD31-4B8C-83A1-F6EECF244321}">
                <p14:modId xmlns:p14="http://schemas.microsoft.com/office/powerpoint/2010/main" val="2953238604"/>
              </p:ext>
            </p:extLst>
          </p:nvPr>
        </p:nvGraphicFramePr>
        <p:xfrm>
          <a:off x="554855" y="106388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208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268760"/>
                <a:ext cx="8229600" cy="5074890"/>
              </a:xfrm>
            </p:spPr>
            <p:txBody>
              <a:bodyPr/>
              <a:lstStyle/>
              <a:p>
                <a:pPr marL="0" marR="0">
                  <a:spcBef>
                    <a:spcPts val="0"/>
                  </a:spcBef>
                  <a:spcAft>
                    <a:spcPts val="0"/>
                  </a:spcAft>
                </a:pPr>
                <a14:m>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bSup>
                          <m:sSubSupPr>
                            <m:ctrlPr>
                              <a:rPr lang="x-IV_mathan" altLang="zh-CN" i="1">
                                <a:latin typeface="Cambria Math" panose="02040503050406030204" pitchFamily="18" charset="0"/>
                                <a:ea typeface="Cambria Math" panose="02040503050406030204" pitchFamily="18" charset="0"/>
                              </a:rPr>
                            </m:ctrlPr>
                          </m:sSubSup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𝑝</m:t>
                                </m:r>
                              </m:e>
                            </m:acc>
                          </m:e>
                          <m:sub>
                            <m:r>
                              <a:rPr lang="x-IV_mathan" altLang="zh-CN">
                                <a:latin typeface="Cambria Math" panose="02040503050406030204" pitchFamily="18" charset="0"/>
                                <a:ea typeface="Cambria Math" panose="02040503050406030204" pitchFamily="18" charset="0"/>
                              </a:rPr>
                              <m:t>𝑟</m:t>
                            </m:r>
                          </m:sub>
                          <m:sup>
                            <m:r>
                              <a:rPr lang="x-IV_mathan" altLang="zh-CN">
                                <a:latin typeface="Cambria Math" panose="02040503050406030204" pitchFamily="18" charset="0"/>
                                <a:ea typeface="Cambria Math" panose="02040503050406030204" pitchFamily="18" charset="0"/>
                              </a:rPr>
                              <m:t>2</m:t>
                            </m:r>
                          </m:sup>
                        </m:sSub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den>
                    </m:f>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𝑳</m:t>
                                </m:r>
                              </m:e>
                            </m:acc>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𝑉</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den>
                    </m:f>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1</m:t>
                        </m:r>
                      </m:num>
                      <m:den>
                        <m:r>
                          <a:rPr lang="x-IV_mathan" altLang="zh-CN">
                            <a:latin typeface="Cambria Math" panose="02040503050406030204" pitchFamily="18" charset="0"/>
                            <a:ea typeface="Cambria Math" panose="02040503050406030204" pitchFamily="18" charset="0"/>
                          </a:rPr>
                          <m:t>𝑟</m:t>
                        </m:r>
                      </m:den>
                    </m:f>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𝑳</m:t>
                                </m:r>
                              </m:e>
                            </m:acc>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𝑉</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𝑝</m:t>
                            </m:r>
                          </m:e>
                        </m:acc>
                      </m:e>
                      <m:sub>
                        <m:r>
                          <a:rPr lang="x-IV_mathan" altLang="zh-CN">
                            <a:latin typeface="Cambria Math" panose="02040503050406030204" pitchFamily="18" charset="0"/>
                            <a:ea typeface="Cambria Math" panose="02040503050406030204" pitchFamily="18" charset="0"/>
                          </a:rPr>
                          <m:t>𝑟</m:t>
                        </m:r>
                      </m:sub>
                    </m:sSub>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ℏ</m:t>
                    </m:r>
                    <m:d>
                      <m:dPr>
                        <m:ctrlPr>
                          <a:rPr lang="x-IV_mathan" altLang="zh-CN" i="1">
                            <a:latin typeface="Cambria Math" panose="02040503050406030204" pitchFamily="18" charset="0"/>
                            <a:ea typeface="Cambria Math" panose="02040503050406030204" pitchFamily="18" charset="0"/>
                          </a:rPr>
                        </m:ctrlPr>
                      </m:dPr>
                      <m:e>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1</m:t>
                            </m:r>
                          </m:num>
                          <m:den>
                            <m:r>
                              <a:rPr lang="x-IV_mathan" altLang="zh-CN">
                                <a:latin typeface="Cambria Math" panose="02040503050406030204" pitchFamily="18" charset="0"/>
                                <a:ea typeface="Cambria Math" panose="02040503050406030204" pitchFamily="18" charset="0"/>
                              </a:rPr>
                              <m:t>𝑟</m:t>
                            </m:r>
                          </m:den>
                        </m:f>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m:t>
                            </m:r>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𝑟</m:t>
                            </m:r>
                          </m:den>
                        </m:f>
                      </m:e>
                    </m:d>
                  </m:oMath>
                </a14:m>
                <a:endParaRPr lang="x-IV_mathan" altLang="zh-CN" dirty="0">
                  <a:ea typeface="Cambria Math" panose="02040503050406030204" pitchFamily="18" charset="0"/>
                </a:endParaRPr>
              </a:p>
              <a:p>
                <a:pPr marL="0" marR="0">
                  <a:spcBef>
                    <a:spcPts val="0"/>
                  </a:spcBef>
                  <a:spcAft>
                    <a:spcPts val="0"/>
                  </a:spcAft>
                </a:pPr>
                <a:r>
                  <a:rPr lang="zh-CN" altLang="zh-CN" dirty="0">
                    <a:solidFill>
                      <a:srgbClr val="C00000"/>
                    </a:solidFill>
                    <a:ea typeface="Microsoft YaHei" panose="020B0503020204020204" pitchFamily="34" charset="-122"/>
                  </a:rPr>
                  <a:t>守恒量完全集</a:t>
                </a:r>
                <a:r>
                  <a:rPr lang="en-US" altLang="zh-CN" dirty="0">
                    <a:solidFill>
                      <a:srgbClr val="C00000"/>
                    </a:solidFill>
                    <a:ea typeface="Cambria Math" panose="02040503050406030204" pitchFamily="18" charset="0"/>
                  </a:rPr>
                  <a:t> </a:t>
                </a:r>
                <a14:m>
                  <m:oMath xmlns:m="http://schemas.openxmlformats.org/officeDocument/2006/math">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r>
                          <a:rPr lang="zh-CN" altLang="zh-CN">
                            <a:latin typeface="Cambria Math" panose="02040503050406030204" pitchFamily="18" charset="0"/>
                          </a:rPr>
                          <m:t>,</m:t>
                        </m:r>
                        <m:r>
                          <a:rPr lang="zh-CN" altLang="en-US" i="1">
                            <a:latin typeface="Cambria Math" panose="02040503050406030204" pitchFamily="18" charset="0"/>
                          </a:rPr>
                          <m:t> </m:t>
                        </m:r>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𝑙</m:t>
                                </m:r>
                              </m:e>
                            </m:acc>
                          </m:e>
                          <m:sup>
                            <m:r>
                              <a:rPr lang="zh-CN" altLang="zh-CN">
                                <a:latin typeface="Cambria Math" panose="02040503050406030204" pitchFamily="18" charset="0"/>
                              </a:rPr>
                              <m:t>2</m:t>
                            </m:r>
                          </m:sup>
                        </m:sSup>
                        <m:r>
                          <a:rPr lang="zh-CN" altLang="zh-CN">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𝑙</m:t>
                                </m:r>
                              </m:e>
                            </m:acc>
                          </m:e>
                          <m:sub>
                            <m:r>
                              <a:rPr lang="zh-CN" altLang="zh-CN">
                                <a:latin typeface="Cambria Math" panose="02040503050406030204" pitchFamily="18" charset="0"/>
                              </a:rPr>
                              <m:t>𝑧</m:t>
                            </m:r>
                          </m:sub>
                        </m:sSub>
                      </m:e>
                    </m:d>
                  </m:oMath>
                </a14:m>
                <a:r>
                  <a:rPr lang="en-US" altLang="zh-CN" dirty="0">
                    <a:ea typeface="Cambria Math" panose="02040503050406030204" pitchFamily="18" charset="0"/>
                  </a:rPr>
                  <a:t>. </a:t>
                </a:r>
                <a:r>
                  <a:rPr lang="zh-CN" altLang="zh-CN" dirty="0">
                    <a:ea typeface="Microsoft YaHei" panose="020B0503020204020204" pitchFamily="34" charset="-122"/>
                  </a:rPr>
                  <a:t>所以</a:t>
                </a:r>
                <a14:m>
                  <m:oMath xmlns:m="http://schemas.openxmlformats.org/officeDocument/2006/math">
                    <m:r>
                      <a:rPr lang="zh-CN" altLang="en-US" i="1">
                        <a:latin typeface="Cambria Math" panose="02040503050406030204" pitchFamily="18" charset="0"/>
                      </a:rPr>
                      <m:t> </m:t>
                    </m:r>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𝑙</m:t>
                            </m:r>
                          </m:e>
                        </m:acc>
                      </m:e>
                      <m:sup>
                        <m:r>
                          <a:rPr lang="zh-CN" altLang="zh-CN">
                            <a:latin typeface="Cambria Math" panose="02040503050406030204" pitchFamily="18" charset="0"/>
                          </a:rPr>
                          <m:t>2</m:t>
                        </m:r>
                      </m:sup>
                    </m:sSup>
                  </m:oMath>
                </a14:m>
                <a:r>
                  <a:rPr lang="zh-CN" altLang="zh-CN" dirty="0">
                    <a:ea typeface="Microsoft YaHei" panose="020B0503020204020204" pitchFamily="34" charset="-122"/>
                  </a:rPr>
                  <a:t>和</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𝑙</m:t>
                            </m:r>
                          </m:e>
                        </m:acc>
                      </m:e>
                      <m:sub>
                        <m:r>
                          <a:rPr lang="zh-CN" altLang="zh-CN">
                            <a:latin typeface="Cambria Math" panose="02040503050406030204" pitchFamily="18" charset="0"/>
                          </a:rPr>
                          <m:t>𝑧</m:t>
                        </m:r>
                      </m:sub>
                    </m:sSub>
                  </m:oMath>
                </a14:m>
                <a:r>
                  <a:rPr lang="zh-CN" altLang="zh-CN" dirty="0">
                    <a:ea typeface="Microsoft YaHei" panose="020B0503020204020204" pitchFamily="34" charset="-122"/>
                  </a:rPr>
                  <a:t>的共同本征态</a:t>
                </a:r>
                <a14:m>
                  <m:oMath xmlns:m="http://schemas.openxmlformats.org/officeDocument/2006/math">
                    <m:sSubSup>
                      <m:sSubSupPr>
                        <m:ctrlPr>
                          <a:rPr lang="zh-CN" altLang="zh-CN" i="1">
                            <a:latin typeface="Cambria Math" panose="02040503050406030204" pitchFamily="18" charset="0"/>
                          </a:rPr>
                        </m:ctrlPr>
                      </m:sSubSupPr>
                      <m:e>
                        <m:r>
                          <a:rPr lang="zh-CN" altLang="zh-CN">
                            <a:latin typeface="Cambria Math" panose="02040503050406030204" pitchFamily="18" charset="0"/>
                          </a:rPr>
                          <m:t>𝑌</m:t>
                        </m:r>
                      </m:e>
                      <m:sub>
                        <m:r>
                          <a:rPr lang="zh-CN" altLang="zh-CN">
                            <a:latin typeface="Cambria Math" panose="02040503050406030204" pitchFamily="18" charset="0"/>
                          </a:rPr>
                          <m:t>𝑙</m:t>
                        </m:r>
                      </m:sub>
                      <m:sup>
                        <m:r>
                          <a:rPr lang="zh-CN" altLang="zh-CN">
                            <a:latin typeface="Cambria Math" panose="02040503050406030204" pitchFamily="18" charset="0"/>
                          </a:rPr>
                          <m:t>𝑚</m:t>
                        </m:r>
                      </m:sup>
                    </m:sSubSup>
                    <m:d>
                      <m:dPr>
                        <m:ctrlPr>
                          <a:rPr lang="zh-CN" altLang="zh-CN" i="1">
                            <a:latin typeface="Cambria Math" panose="02040503050406030204" pitchFamily="18" charset="0"/>
                          </a:rPr>
                        </m:ctrlPr>
                      </m:dPr>
                      <m:e>
                        <m:r>
                          <a:rPr lang="zh-CN" altLang="zh-CN">
                            <a:latin typeface="Cambria Math" panose="02040503050406030204" pitchFamily="18" charset="0"/>
                          </a:rPr>
                          <m:t>𝜃</m:t>
                        </m:r>
                        <m:r>
                          <a:rPr lang="zh-CN" altLang="zh-CN">
                            <a:latin typeface="Cambria Math" panose="02040503050406030204" pitchFamily="18" charset="0"/>
                          </a:rPr>
                          <m:t>,</m:t>
                        </m:r>
                        <m:r>
                          <a:rPr lang="zh-CN" altLang="zh-CN">
                            <a:latin typeface="Cambria Math" panose="02040503050406030204" pitchFamily="18" charset="0"/>
                          </a:rPr>
                          <m:t>𝜑</m:t>
                        </m:r>
                      </m:e>
                    </m:d>
                  </m:oMath>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marR="0">
                  <a:spcBef>
                    <a:spcPts val="0"/>
                  </a:spcBef>
                  <a:spcAft>
                    <a:spcPts val="0"/>
                  </a:spcAft>
                </a:pPr>
                <a:r>
                  <a:rPr lang="zh-CN" altLang="zh-CN" sz="2400" b="1" dirty="0">
                    <a:solidFill>
                      <a:srgbClr val="2E75B5"/>
                    </a:solidFill>
                    <a:ea typeface="Microsoft YaHei" panose="020B0503020204020204" pitchFamily="34" charset="-122"/>
                  </a:rPr>
                  <a:t>关于球谐函数</a:t>
                </a:r>
              </a:p>
              <a:p>
                <a:pPr marL="0" marR="0">
                  <a:spcBef>
                    <a:spcPts val="0"/>
                  </a:spcBef>
                  <a:spcAft>
                    <a:spcPts val="0"/>
                  </a:spcAft>
                </a:pPr>
                <a:r>
                  <a:rPr lang="zh-CN" altLang="zh-CN" dirty="0"/>
                  <a:t>在</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e>
                      <m:sub>
                        <m:r>
                          <a:rPr lang="zh-CN" altLang="zh-CN">
                            <a:latin typeface="Cambria Math" panose="02040503050406030204" pitchFamily="18" charset="0"/>
                          </a:rPr>
                          <m:t>𝑧</m:t>
                        </m:r>
                      </m:sub>
                    </m:sSub>
                  </m:oMath>
                </a14:m>
                <a:r>
                  <a:rPr lang="zh-CN" altLang="zh-CN" dirty="0"/>
                  <a:t>表象下，</a:t>
                </a:r>
              </a:p>
              <a:p>
                <a:pPr marL="0" marR="0">
                  <a:spcBef>
                    <a:spcPts val="0"/>
                  </a:spcBef>
                  <a:spcAft>
                    <a:spcPts val="0"/>
                  </a:spcAft>
                </a:pPr>
                <a14:m>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𝑙</m:t>
                            </m:r>
                          </m:e>
                        </m:acc>
                      </m:e>
                      <m:sub>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sub>
                    </m:sSub>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𝑙𝑚</m:t>
                        </m:r>
                      </m:e>
                    </m:d>
                    <m:r>
                      <a:rPr lang="x-IV_mathan" altLang="zh-CN">
                        <a:latin typeface="Cambria Math" panose="02040503050406030204" pitchFamily="18" charset="0"/>
                        <a:ea typeface="Cambria Math" panose="02040503050406030204" pitchFamily="18" charset="0"/>
                      </a:rPr>
                      <m:t>=</m:t>
                    </m:r>
                    <m:rad>
                      <m:radPr>
                        <m:degHide m:val="on"/>
                        <m:ctrlPr>
                          <a:rPr lang="x-IV_mathan" altLang="zh-CN" i="1">
                            <a:latin typeface="Cambria Math" panose="02040503050406030204" pitchFamily="18" charset="0"/>
                            <a:ea typeface="Cambria Math" panose="02040503050406030204" pitchFamily="18" charset="0"/>
                          </a:rPr>
                        </m:ctrlPr>
                      </m:radPr>
                      <m:deg/>
                      <m:e>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𝑙</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𝑚</m:t>
                            </m:r>
                            <m:r>
                              <a:rPr lang="x-IV_mathan" altLang="zh-CN">
                                <a:latin typeface="Cambria Math" panose="02040503050406030204" pitchFamily="18" charset="0"/>
                                <a:ea typeface="Cambria Math" panose="02040503050406030204" pitchFamily="18" charset="0"/>
                              </a:rPr>
                              <m:t>+1</m:t>
                            </m:r>
                          </m:e>
                        </m:d>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𝑙</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𝑚</m:t>
                            </m:r>
                          </m:e>
                        </m:d>
                      </m:e>
                    </m:ra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𝑙𝑚</m:t>
                    </m:r>
                    <m:r>
                      <a:rPr lang="x-IV_mathan" altLang="zh-CN">
                        <a:latin typeface="Cambria Math" panose="02040503050406030204" pitchFamily="18" charset="0"/>
                        <a:ea typeface="Cambria Math" panose="02040503050406030204" pitchFamily="18" charset="0"/>
                      </a:rPr>
                      <m:t>±1〉</m:t>
                    </m:r>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e>
                    </m:d>
                    <m:r>
                      <a:rPr lang="x-IV_mathan" altLang="zh-CN">
                        <a:solidFill>
                          <a:srgbClr val="000000"/>
                        </a:solidFill>
                        <a:latin typeface="Cambria Math" panose="02040503050406030204" pitchFamily="18" charset="0"/>
                        <a:ea typeface="Cambria Math" panose="02040503050406030204" pitchFamily="18" charset="0"/>
                      </a:rPr>
                      <m:t>=2ℏ</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𝑧</m:t>
                        </m:r>
                      </m:sub>
                    </m:sSub>
                    <m:r>
                      <a:rPr lang="x-IV_mathan" altLang="zh-CN" i="1">
                        <a:solidFill>
                          <a:srgbClr val="000000"/>
                        </a:solidFill>
                        <a:latin typeface="Cambria Math" panose="02040503050406030204" pitchFamily="18" charset="0"/>
                        <a:ea typeface="Cambria Math" panose="02040503050406030204" pitchFamily="18" charset="0"/>
                      </a:rPr>
                      <m:t>   </m:t>
                    </m:r>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𝑥</m:t>
                        </m:r>
                      </m:sub>
                    </m:sSub>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𝑖</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𝑦</m:t>
                        </m:r>
                      </m:sub>
                    </m:sSub>
                    <m:r>
                      <a:rPr lang="x-IV_mathan" altLang="zh-CN">
                        <a:solidFill>
                          <a:srgbClr val="000000"/>
                        </a:solidFill>
                        <a:latin typeface="Cambria Math" panose="02040503050406030204" pitchFamily="18" charset="0"/>
                        <a:ea typeface="Cambria Math" panose="02040503050406030204" pitchFamily="18" charset="0"/>
                      </a:rPr>
                      <m:t>)</m:t>
                    </m:r>
                  </m:oMath>
                </a14:m>
                <a:endParaRPr lang="x-IV_mathan" altLang="zh-CN" dirty="0">
                  <a:solidFill>
                    <a:srgbClr val="000000"/>
                  </a:solidFill>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𝑧</m:t>
                            </m:r>
                          </m:sub>
                        </m:sSub>
                        <m:r>
                          <a:rPr lang="x-IV_mathan" altLang="zh-CN">
                            <a:solidFill>
                              <a:srgbClr val="000000"/>
                            </a:solidFill>
                            <a:latin typeface="Cambria Math" panose="02040503050406030204" pitchFamily="18" charset="0"/>
                            <a:ea typeface="Cambria Math" panose="02040503050406030204" pitchFamily="18" charset="0"/>
                          </a:rPr>
                          <m:t>,</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e>
                    </m:d>
                    <m:r>
                      <a:rPr lang="x-IV_mathan" altLang="zh-CN">
                        <a:solidFill>
                          <a:srgbClr val="000000"/>
                        </a:solidFill>
                        <a:latin typeface="Cambria Math" panose="02040503050406030204" pitchFamily="18" charset="0"/>
                        <a:ea typeface="Cambria Math" panose="02040503050406030204" pitchFamily="18" charset="0"/>
                      </a:rPr>
                      <m:t>=±ℏ</m:t>
                    </m:r>
                    <m:sSub>
                      <m:sSubPr>
                        <m:ctrlPr>
                          <a:rPr lang="x-IV_mathan" altLang="zh-CN" i="1">
                            <a:solidFill>
                              <a:srgbClr val="000000"/>
                            </a:solidFill>
                            <a:latin typeface="Cambria Math" panose="02040503050406030204" pitchFamily="18" charset="0"/>
                            <a:ea typeface="Cambria Math" panose="02040503050406030204" pitchFamily="18" charset="0"/>
                          </a:rPr>
                        </m:ctrlPr>
                      </m:sSub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𝑙</m:t>
                            </m:r>
                          </m:e>
                        </m:acc>
                      </m:e>
                      <m:sub>
                        <m:r>
                          <a:rPr lang="x-IV_mathan" altLang="zh-CN">
                            <a:solidFill>
                              <a:srgbClr val="000000"/>
                            </a:solidFill>
                            <a:latin typeface="Cambria Math" panose="02040503050406030204" pitchFamily="18" charset="0"/>
                            <a:ea typeface="Cambria Math" panose="02040503050406030204" pitchFamily="18" charset="0"/>
                          </a:rPr>
                          <m:t>±</m:t>
                        </m:r>
                      </m:sub>
                    </m:sSub>
                    <m:r>
                      <a:rPr lang="x-IV_mathan" altLang="zh-CN" i="1">
                        <a:solidFill>
                          <a:srgbClr val="000000"/>
                        </a:solidFill>
                        <a:latin typeface="Cambria Math" panose="02040503050406030204" pitchFamily="18" charset="0"/>
                        <a:ea typeface="Cambria Math" panose="02040503050406030204" pitchFamily="18" charset="0"/>
                      </a:rPr>
                      <m:t> </m:t>
                    </m:r>
                  </m:oMath>
                </a14:m>
                <a:endParaRPr lang="x-IV_mathan" altLang="zh-CN" dirty="0">
                  <a:solidFill>
                    <a:srgbClr val="000000"/>
                  </a:solidFill>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268760"/>
                <a:ext cx="8229600" cy="5074890"/>
              </a:xfrm>
              <a:blipFill>
                <a:blip r:embed="rId2"/>
                <a:stretch>
                  <a:fillRect l="-37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中心力场</a:t>
            </a:r>
            <a:endParaRPr lang="zh-CN" altLang="en-US" dirty="0"/>
          </a:p>
        </p:txBody>
      </p:sp>
      <p:pic>
        <p:nvPicPr>
          <p:cNvPr id="6146" name="Picture 2" descr="— mhY71 &#10;—1,1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82049"/>
            <a:ext cx="4720590" cy="163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7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00050" y="548640"/>
                <a:ext cx="8229600" cy="5367020"/>
              </a:xfrm>
            </p:spPr>
            <p:txBody>
              <a:bodyPr/>
              <a:lstStyle/>
              <a:p>
                <a:pPr marL="0" marR="0">
                  <a:spcBef>
                    <a:spcPts val="0"/>
                  </a:spcBef>
                  <a:spcAft>
                    <a:spcPts val="0"/>
                  </a:spcAft>
                </a:pPr>
                <a14:m>
                  <m:oMath xmlns:m="http://schemas.openxmlformats.org/officeDocument/2006/math">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𝐻</m:t>
                        </m:r>
                      </m:e>
                    </m:acc>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𝑟</m:t>
                        </m:r>
                        <m:r>
                          <a:rPr lang="x-IV_mathan" altLang="zh-CN">
                            <a:latin typeface="Cambria Math" panose="02040503050406030204" pitchFamily="18" charset="0"/>
                          </a:rPr>
                          <m:t>,</m:t>
                        </m:r>
                        <m:r>
                          <a:rPr lang="x-IV_mathan" altLang="zh-CN">
                            <a:latin typeface="Cambria Math" panose="02040503050406030204" pitchFamily="18" charset="0"/>
                          </a:rPr>
                          <m:t>𝜃</m:t>
                        </m:r>
                        <m:r>
                          <a:rPr lang="x-IV_mathan" altLang="zh-CN">
                            <a:latin typeface="Cambria Math" panose="02040503050406030204" pitchFamily="18" charset="0"/>
                          </a:rPr>
                          <m:t>,</m:t>
                        </m:r>
                        <m:r>
                          <a:rPr lang="x-IV_mathan" altLang="zh-CN">
                            <a:latin typeface="Cambria Math" panose="02040503050406030204" pitchFamily="18" charset="0"/>
                          </a:rPr>
                          <m:t>𝜙</m:t>
                        </m:r>
                      </m:e>
                    </m:d>
                    <m:r>
                      <a:rPr lang="x-IV_mathan" altLang="zh-CN">
                        <a:latin typeface="Cambria Math" panose="02040503050406030204" pitchFamily="18" charset="0"/>
                      </a:rPr>
                      <m:t>=</m:t>
                    </m:r>
                    <m:r>
                      <a:rPr lang="x-IV_mathan" altLang="zh-CN">
                        <a:latin typeface="Cambria Math" panose="02040503050406030204" pitchFamily="18" charset="0"/>
                      </a:rPr>
                      <m:t>𝐸</m:t>
                    </m:r>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𝑟</m:t>
                        </m:r>
                        <m:r>
                          <a:rPr lang="x-IV_mathan" altLang="zh-CN">
                            <a:latin typeface="Cambria Math" panose="02040503050406030204" pitchFamily="18" charset="0"/>
                          </a:rPr>
                          <m:t>,</m:t>
                        </m:r>
                        <m:r>
                          <a:rPr lang="x-IV_mathan" altLang="zh-CN">
                            <a:latin typeface="Cambria Math" panose="02040503050406030204" pitchFamily="18" charset="0"/>
                          </a:rPr>
                          <m:t>𝜃</m:t>
                        </m:r>
                        <m:r>
                          <a:rPr lang="x-IV_mathan" altLang="zh-CN">
                            <a:latin typeface="Cambria Math" panose="02040503050406030204" pitchFamily="18" charset="0"/>
                          </a:rPr>
                          <m:t>,</m:t>
                        </m:r>
                        <m:r>
                          <a:rPr lang="x-IV_mathan" altLang="zh-CN">
                            <a:latin typeface="Cambria Math" panose="02040503050406030204" pitchFamily="18" charset="0"/>
                          </a:rPr>
                          <m:t>𝜙</m:t>
                        </m:r>
                      </m:e>
                    </m:d>
                  </m:oMath>
                </a14:m>
                <a:endParaRPr lang="x-IV_mathan" altLang="zh-CN" dirty="0"/>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𝑅</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𝑌</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𝑚</m:t>
                        </m:r>
                      </m:sup>
                    </m:sSub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den>
                        </m:f>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1</m:t>
                            </m:r>
                          </m:num>
                          <m:den>
                            <m:r>
                              <a:rPr lang="x-IV_mathan" altLang="zh-CN">
                                <a:latin typeface="Cambria Math" panose="02040503050406030204" pitchFamily="18" charset="0"/>
                                <a:ea typeface="Cambria Math" panose="02040503050406030204" pitchFamily="18" charset="0"/>
                              </a:rPr>
                              <m:t>𝑟</m:t>
                            </m:r>
                          </m:den>
                        </m:f>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𝑉</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e>
                    </m:d>
                    <m:r>
                      <a:rPr lang="x-IV_mathan" altLang="zh-CN">
                        <a:latin typeface="Cambria Math" panose="02040503050406030204" pitchFamily="18" charset="0"/>
                        <a:ea typeface="Cambria Math" panose="02040503050406030204" pitchFamily="18" charset="0"/>
                      </a:rPr>
                      <m:t>𝑅</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𝑌</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𝑚</m:t>
                        </m:r>
                      </m:sup>
                    </m:sSub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𝐸𝑅</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𝑌</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𝑚</m:t>
                        </m:r>
                      </m:sup>
                    </m:sSub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den>
                        </m:f>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1</m:t>
                            </m:r>
                          </m:num>
                          <m:den>
                            <m:r>
                              <a:rPr lang="x-IV_mathan" altLang="zh-CN">
                                <a:latin typeface="Cambria Math" panose="02040503050406030204" pitchFamily="18" charset="0"/>
                                <a:ea typeface="Cambria Math" panose="02040503050406030204" pitchFamily="18" charset="0"/>
                              </a:rPr>
                              <m:t>𝑟</m:t>
                            </m:r>
                          </m:den>
                        </m:f>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𝑙</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𝑙</m:t>
                            </m:r>
                            <m:r>
                              <a:rPr lang="x-IV_mathan" altLang="zh-CN">
                                <a:latin typeface="Cambria Math" panose="02040503050406030204" pitchFamily="18" charset="0"/>
                                <a:ea typeface="Cambria Math" panose="02040503050406030204" pitchFamily="18" charset="0"/>
                              </a:rPr>
                              <m:t>+1)</m:t>
                            </m:r>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𝑉</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e>
                    </m:d>
                    <m:r>
                      <a:rPr lang="x-IV_mathan" altLang="zh-CN">
                        <a:latin typeface="Cambria Math" panose="02040503050406030204" pitchFamily="18" charset="0"/>
                        <a:ea typeface="Cambria Math" panose="02040503050406030204" pitchFamily="18" charset="0"/>
                      </a:rPr>
                      <m:t>𝑅</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𝑌</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𝑚</m:t>
                        </m:r>
                      </m:sup>
                    </m:sSub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𝐸𝑅</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𝑌</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𝑚</m:t>
                        </m:r>
                      </m:sup>
                    </m:sSub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同除以</a:t>
                </a:r>
                <a14:m>
                  <m:oMath xmlns:m="http://schemas.openxmlformats.org/officeDocument/2006/math">
                    <m:sSubSup>
                      <m:sSubSupPr>
                        <m:ctrlPr>
                          <a:rPr lang="zh-CN" altLang="zh-CN" i="1">
                            <a:latin typeface="Cambria Math" panose="02040503050406030204" pitchFamily="18" charset="0"/>
                          </a:rPr>
                        </m:ctrlPr>
                      </m:sSubSupPr>
                      <m:e>
                        <m:r>
                          <a:rPr lang="zh-CN" altLang="zh-CN">
                            <a:latin typeface="Cambria Math" panose="02040503050406030204" pitchFamily="18" charset="0"/>
                          </a:rPr>
                          <m:t>𝑌</m:t>
                        </m:r>
                      </m:e>
                      <m:sub>
                        <m:r>
                          <a:rPr lang="zh-CN" altLang="zh-CN">
                            <a:latin typeface="Cambria Math" panose="02040503050406030204" pitchFamily="18" charset="0"/>
                          </a:rPr>
                          <m:t>𝑙</m:t>
                        </m:r>
                      </m:sub>
                      <m:sup>
                        <m:r>
                          <a:rPr lang="zh-CN" altLang="zh-CN">
                            <a:latin typeface="Cambria Math" panose="02040503050406030204" pitchFamily="18" charset="0"/>
                          </a:rPr>
                          <m:t>𝑚</m:t>
                        </m:r>
                      </m:sup>
                    </m:sSubSup>
                    <m:d>
                      <m:dPr>
                        <m:ctrlPr>
                          <a:rPr lang="zh-CN" altLang="zh-CN" i="1">
                            <a:latin typeface="Cambria Math" panose="02040503050406030204" pitchFamily="18" charset="0"/>
                          </a:rPr>
                        </m:ctrlPr>
                      </m:dPr>
                      <m:e>
                        <m:r>
                          <a:rPr lang="zh-CN" altLang="zh-CN">
                            <a:latin typeface="Cambria Math" panose="02040503050406030204" pitchFamily="18" charset="0"/>
                          </a:rPr>
                          <m:t>𝜃</m:t>
                        </m:r>
                        <m:r>
                          <a:rPr lang="zh-CN" altLang="zh-CN">
                            <a:latin typeface="Cambria Math" panose="02040503050406030204" pitchFamily="18" charset="0"/>
                          </a:rPr>
                          <m:t>,</m:t>
                        </m:r>
                        <m:r>
                          <a:rPr lang="zh-CN" altLang="zh-CN">
                            <a:latin typeface="Cambria Math" panose="02040503050406030204" pitchFamily="18" charset="0"/>
                          </a:rPr>
                          <m:t>𝜙</m:t>
                        </m:r>
                      </m:e>
                    </m:d>
                  </m:oMath>
                </a14:m>
                <a:r>
                  <a:rPr lang="zh-CN" altLang="zh-CN" dirty="0">
                    <a:ea typeface="Microsoft YaHei" panose="020B0503020204020204" pitchFamily="34" charset="-122"/>
                  </a:rPr>
                  <a:t>，可得径向方程</a:t>
                </a:r>
                <a:endParaRPr lang="zh-CN" altLang="zh-CN" dirty="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m:t>
                          </m:r>
                          <m:f>
                            <m:fPr>
                              <m:ctrlPr>
                                <a:rPr lang="x-IV_mathan" altLang="zh-CN" i="1">
                                  <a:solidFill>
                                    <a:srgbClr val="C00000"/>
                                  </a:solidFill>
                                  <a:latin typeface="Cambria Math" panose="02040503050406030204" pitchFamily="18" charset="0"/>
                                  <a:ea typeface="Cambria Math" panose="02040503050406030204" pitchFamily="18" charset="0"/>
                                </a:rPr>
                              </m:ctrlPr>
                            </m:fPr>
                            <m:num>
                              <m:sSup>
                                <m:sSupPr>
                                  <m:ctrlPr>
                                    <a:rPr lang="x-IV_mathan" altLang="zh-CN" i="1">
                                      <a:solidFill>
                                        <a:srgbClr val="C00000"/>
                                      </a:solidFill>
                                      <a:latin typeface="Cambria Math" panose="02040503050406030204" pitchFamily="18" charset="0"/>
                                      <a:ea typeface="Cambria Math" panose="02040503050406030204" pitchFamily="18" charset="0"/>
                                    </a:rPr>
                                  </m:ctrlPr>
                                </m:sSupPr>
                                <m:e>
                                  <m:r>
                                    <a:rPr lang="x-IV_mathan" altLang="zh-CN">
                                      <a:solidFill>
                                        <a:srgbClr val="C00000"/>
                                      </a:solidFill>
                                      <a:latin typeface="Cambria Math" panose="02040503050406030204" pitchFamily="18" charset="0"/>
                                      <a:ea typeface="Cambria Math" panose="02040503050406030204" pitchFamily="18" charset="0"/>
                                    </a:rPr>
                                    <m:t>ℏ</m:t>
                                  </m:r>
                                </m:e>
                                <m:sup>
                                  <m:r>
                                    <a:rPr lang="x-IV_mathan" altLang="zh-CN">
                                      <a:solidFill>
                                        <a:srgbClr val="C00000"/>
                                      </a:solidFill>
                                      <a:latin typeface="Cambria Math" panose="02040503050406030204" pitchFamily="18" charset="0"/>
                                      <a:ea typeface="Cambria Math" panose="02040503050406030204" pitchFamily="18" charset="0"/>
                                    </a:rPr>
                                    <m:t>2</m:t>
                                  </m:r>
                                </m:sup>
                              </m:sSup>
                            </m:num>
                            <m:den>
                              <m:r>
                                <a:rPr lang="x-IV_mathan" altLang="zh-CN">
                                  <a:solidFill>
                                    <a:srgbClr val="C00000"/>
                                  </a:solidFill>
                                  <a:latin typeface="Cambria Math" panose="02040503050406030204" pitchFamily="18" charset="0"/>
                                  <a:ea typeface="Cambria Math" panose="02040503050406030204" pitchFamily="18" charset="0"/>
                                </a:rPr>
                                <m:t>2</m:t>
                              </m:r>
                              <m:r>
                                <a:rPr lang="x-IV_mathan" altLang="zh-CN">
                                  <a:solidFill>
                                    <a:srgbClr val="C00000"/>
                                  </a:solidFill>
                                  <a:latin typeface="Cambria Math" panose="02040503050406030204" pitchFamily="18" charset="0"/>
                                  <a:ea typeface="Cambria Math" panose="02040503050406030204" pitchFamily="18" charset="0"/>
                                </a:rPr>
                                <m:t>𝑚</m:t>
                              </m:r>
                            </m:den>
                          </m:f>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1</m:t>
                              </m:r>
                            </m:num>
                            <m:den>
                              <m:r>
                                <a:rPr lang="x-IV_mathan" altLang="zh-CN">
                                  <a:solidFill>
                                    <a:srgbClr val="C00000"/>
                                  </a:solidFill>
                                  <a:latin typeface="Cambria Math" panose="02040503050406030204" pitchFamily="18" charset="0"/>
                                  <a:ea typeface="Cambria Math" panose="02040503050406030204" pitchFamily="18" charset="0"/>
                                </a:rPr>
                                <m:t>𝑟</m:t>
                              </m:r>
                            </m:den>
                          </m:f>
                          <m:f>
                            <m:fPr>
                              <m:ctrlPr>
                                <a:rPr lang="x-IV_mathan" altLang="zh-CN" i="1">
                                  <a:solidFill>
                                    <a:srgbClr val="C00000"/>
                                  </a:solidFill>
                                  <a:latin typeface="Cambria Math" panose="02040503050406030204" pitchFamily="18" charset="0"/>
                                  <a:ea typeface="Cambria Math" panose="02040503050406030204" pitchFamily="18" charset="0"/>
                                </a:rPr>
                              </m:ctrlPr>
                            </m:fPr>
                            <m:num>
                              <m:sSup>
                                <m:sSupPr>
                                  <m:ctrlPr>
                                    <a:rPr lang="x-IV_mathan" altLang="zh-CN" i="1">
                                      <a:solidFill>
                                        <a:srgbClr val="C00000"/>
                                      </a:solidFill>
                                      <a:latin typeface="Cambria Math" panose="02040503050406030204" pitchFamily="18" charset="0"/>
                                      <a:ea typeface="Cambria Math" panose="02040503050406030204" pitchFamily="18" charset="0"/>
                                    </a:rPr>
                                  </m:ctrlPr>
                                </m:sSupPr>
                                <m:e>
                                  <m:r>
                                    <a:rPr lang="x-IV_mathan" altLang="zh-CN">
                                      <a:solidFill>
                                        <a:srgbClr val="C00000"/>
                                      </a:solidFill>
                                      <a:latin typeface="Cambria Math" panose="02040503050406030204" pitchFamily="18" charset="0"/>
                                      <a:ea typeface="Cambria Math" panose="02040503050406030204" pitchFamily="18" charset="0"/>
                                    </a:rPr>
                                    <m:t>𝜕</m:t>
                                  </m:r>
                                </m:e>
                                <m:sup>
                                  <m:r>
                                    <a:rPr lang="x-IV_mathan" altLang="zh-CN">
                                      <a:solidFill>
                                        <a:srgbClr val="C00000"/>
                                      </a:solidFill>
                                      <a:latin typeface="Cambria Math" panose="02040503050406030204" pitchFamily="18" charset="0"/>
                                      <a:ea typeface="Cambria Math" panose="02040503050406030204" pitchFamily="18" charset="0"/>
                                    </a:rPr>
                                    <m:t>2</m:t>
                                  </m:r>
                                </m:sup>
                              </m:sSup>
                            </m:num>
                            <m:den>
                              <m:r>
                                <a:rPr lang="x-IV_mathan" altLang="zh-CN">
                                  <a:solidFill>
                                    <a:srgbClr val="C00000"/>
                                  </a:solidFill>
                                  <a:latin typeface="Cambria Math" panose="02040503050406030204" pitchFamily="18" charset="0"/>
                                  <a:ea typeface="Cambria Math" panose="02040503050406030204" pitchFamily="18" charset="0"/>
                                </a:rPr>
                                <m:t>𝜕</m:t>
                              </m:r>
                              <m:sSup>
                                <m:sSupPr>
                                  <m:ctrlPr>
                                    <a:rPr lang="x-IV_mathan" altLang="zh-CN" i="1">
                                      <a:solidFill>
                                        <a:srgbClr val="C00000"/>
                                      </a:solidFill>
                                      <a:latin typeface="Cambria Math" panose="02040503050406030204" pitchFamily="18" charset="0"/>
                                      <a:ea typeface="Cambria Math" panose="02040503050406030204" pitchFamily="18" charset="0"/>
                                    </a:rPr>
                                  </m:ctrlPr>
                                </m:sSupPr>
                                <m:e>
                                  <m:r>
                                    <a:rPr lang="x-IV_mathan" altLang="zh-CN">
                                      <a:solidFill>
                                        <a:srgbClr val="C00000"/>
                                      </a:solidFill>
                                      <a:latin typeface="Cambria Math" panose="02040503050406030204" pitchFamily="18" charset="0"/>
                                      <a:ea typeface="Cambria Math" panose="02040503050406030204" pitchFamily="18" charset="0"/>
                                    </a:rPr>
                                    <m:t>𝑟</m:t>
                                  </m:r>
                                </m:e>
                                <m:sup>
                                  <m:r>
                                    <a:rPr lang="x-IV_mathan" altLang="zh-CN">
                                      <a:solidFill>
                                        <a:srgbClr val="C00000"/>
                                      </a:solidFill>
                                      <a:latin typeface="Cambria Math" panose="02040503050406030204" pitchFamily="18" charset="0"/>
                                      <a:ea typeface="Cambria Math" panose="02040503050406030204" pitchFamily="18" charset="0"/>
                                    </a:rPr>
                                    <m:t>2</m:t>
                                  </m:r>
                                </m:sup>
                              </m:sSup>
                            </m:den>
                          </m:f>
                          <m:r>
                            <a:rPr lang="x-IV_mathan" altLang="zh-CN">
                              <a:solidFill>
                                <a:srgbClr val="C00000"/>
                              </a:solidFill>
                              <a:latin typeface="Cambria Math" panose="02040503050406030204" pitchFamily="18" charset="0"/>
                              <a:ea typeface="Cambria Math" panose="02040503050406030204" pitchFamily="18" charset="0"/>
                            </a:rPr>
                            <m:t>𝑟</m:t>
                          </m:r>
                          <m:r>
                            <a:rPr lang="x-IV_mathan" altLang="zh-CN">
                              <a:solidFill>
                                <a:srgbClr val="C00000"/>
                              </a:solidFill>
                              <a:latin typeface="Cambria Math" panose="02040503050406030204" pitchFamily="18" charset="0"/>
                              <a:ea typeface="Cambria Math" panose="02040503050406030204" pitchFamily="18" charset="0"/>
                            </a:rPr>
                            <m:t>+</m:t>
                          </m:r>
                          <m:f>
                            <m:fPr>
                              <m:ctrlPr>
                                <a:rPr lang="x-IV_mathan" altLang="zh-CN" i="1">
                                  <a:solidFill>
                                    <a:srgbClr val="C00000"/>
                                  </a:solidFill>
                                  <a:latin typeface="Cambria Math" panose="02040503050406030204" pitchFamily="18" charset="0"/>
                                  <a:ea typeface="Cambria Math" panose="02040503050406030204" pitchFamily="18" charset="0"/>
                                </a:rPr>
                              </m:ctrlPr>
                            </m:fPr>
                            <m:num>
                              <m:r>
                                <a:rPr lang="x-IV_mathan" altLang="zh-CN">
                                  <a:solidFill>
                                    <a:srgbClr val="C00000"/>
                                  </a:solidFill>
                                  <a:latin typeface="Cambria Math" panose="02040503050406030204" pitchFamily="18" charset="0"/>
                                  <a:ea typeface="Cambria Math" panose="02040503050406030204" pitchFamily="18" charset="0"/>
                                </a:rPr>
                                <m:t>𝑙</m:t>
                              </m:r>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𝑙</m:t>
                              </m:r>
                              <m:r>
                                <a:rPr lang="x-IV_mathan" altLang="zh-CN">
                                  <a:solidFill>
                                    <a:srgbClr val="C00000"/>
                                  </a:solidFill>
                                  <a:latin typeface="Cambria Math" panose="02040503050406030204" pitchFamily="18" charset="0"/>
                                  <a:ea typeface="Cambria Math" panose="02040503050406030204" pitchFamily="18" charset="0"/>
                                </a:rPr>
                                <m:t>+1)</m:t>
                              </m:r>
                            </m:num>
                            <m:den>
                              <m:r>
                                <a:rPr lang="x-IV_mathan" altLang="zh-CN">
                                  <a:solidFill>
                                    <a:srgbClr val="C00000"/>
                                  </a:solidFill>
                                  <a:latin typeface="Cambria Math" panose="02040503050406030204" pitchFamily="18" charset="0"/>
                                  <a:ea typeface="Cambria Math" panose="02040503050406030204" pitchFamily="18" charset="0"/>
                                </a:rPr>
                                <m:t>2</m:t>
                              </m:r>
                              <m:r>
                                <a:rPr lang="x-IV_mathan" altLang="zh-CN">
                                  <a:solidFill>
                                    <a:srgbClr val="C00000"/>
                                  </a:solidFill>
                                  <a:latin typeface="Cambria Math" panose="02040503050406030204" pitchFamily="18" charset="0"/>
                                  <a:ea typeface="Cambria Math" panose="02040503050406030204" pitchFamily="18" charset="0"/>
                                </a:rPr>
                                <m:t>𝑚</m:t>
                              </m:r>
                              <m:sSup>
                                <m:sSupPr>
                                  <m:ctrlPr>
                                    <a:rPr lang="x-IV_mathan" altLang="zh-CN" i="1">
                                      <a:solidFill>
                                        <a:srgbClr val="C00000"/>
                                      </a:solidFill>
                                      <a:latin typeface="Cambria Math" panose="02040503050406030204" pitchFamily="18" charset="0"/>
                                      <a:ea typeface="Cambria Math" panose="02040503050406030204" pitchFamily="18" charset="0"/>
                                    </a:rPr>
                                  </m:ctrlPr>
                                </m:sSupPr>
                                <m:e>
                                  <m:r>
                                    <a:rPr lang="x-IV_mathan" altLang="zh-CN">
                                      <a:solidFill>
                                        <a:srgbClr val="C00000"/>
                                      </a:solidFill>
                                      <a:latin typeface="Cambria Math" panose="02040503050406030204" pitchFamily="18" charset="0"/>
                                      <a:ea typeface="Cambria Math" panose="02040503050406030204" pitchFamily="18" charset="0"/>
                                    </a:rPr>
                                    <m:t>𝑟</m:t>
                                  </m:r>
                                </m:e>
                                <m:sup>
                                  <m:r>
                                    <a:rPr lang="x-IV_mathan" altLang="zh-CN">
                                      <a:solidFill>
                                        <a:srgbClr val="C00000"/>
                                      </a:solidFill>
                                      <a:latin typeface="Cambria Math" panose="02040503050406030204" pitchFamily="18" charset="0"/>
                                      <a:ea typeface="Cambria Math" panose="02040503050406030204" pitchFamily="18" charset="0"/>
                                    </a:rPr>
                                    <m:t>2</m:t>
                                  </m:r>
                                </m:sup>
                              </m:sSup>
                            </m:den>
                          </m:f>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𝑉</m:t>
                          </m:r>
                          <m:d>
                            <m:dPr>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𝑟</m:t>
                              </m:r>
                            </m:e>
                          </m:d>
                        </m:e>
                      </m:d>
                      <m:sSub>
                        <m:sSubPr>
                          <m:ctrlPr>
                            <a:rPr lang="x-IV_mathan" altLang="zh-CN" i="1">
                              <a:solidFill>
                                <a:srgbClr val="C00000"/>
                              </a:solidFill>
                              <a:latin typeface="Cambria Math" panose="02040503050406030204" pitchFamily="18" charset="0"/>
                              <a:ea typeface="Cambria Math" panose="02040503050406030204" pitchFamily="18" charset="0"/>
                            </a:rPr>
                          </m:ctrlPr>
                        </m:sSubPr>
                        <m:e>
                          <m:r>
                            <a:rPr lang="x-IV_mathan" altLang="zh-CN">
                              <a:solidFill>
                                <a:srgbClr val="C00000"/>
                              </a:solidFill>
                              <a:latin typeface="Cambria Math" panose="02040503050406030204" pitchFamily="18" charset="0"/>
                              <a:ea typeface="Cambria Math" panose="02040503050406030204" pitchFamily="18" charset="0"/>
                            </a:rPr>
                            <m:t>𝑅</m:t>
                          </m:r>
                        </m:e>
                        <m:sub>
                          <m:r>
                            <a:rPr lang="x-IV_mathan" altLang="zh-CN">
                              <a:solidFill>
                                <a:srgbClr val="C00000"/>
                              </a:solidFill>
                              <a:latin typeface="Cambria Math" panose="02040503050406030204" pitchFamily="18" charset="0"/>
                              <a:ea typeface="Cambria Math" panose="02040503050406030204" pitchFamily="18" charset="0"/>
                            </a:rPr>
                            <m:t>𝑙</m:t>
                          </m:r>
                        </m:sub>
                      </m:sSub>
                      <m:d>
                        <m:dPr>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𝑟</m:t>
                          </m:r>
                        </m:e>
                      </m:d>
                      <m:r>
                        <a:rPr lang="x-IV_mathan" altLang="zh-CN">
                          <a:solidFill>
                            <a:srgbClr val="C00000"/>
                          </a:solidFill>
                          <a:latin typeface="Cambria Math" panose="02040503050406030204" pitchFamily="18" charset="0"/>
                          <a:ea typeface="Cambria Math" panose="02040503050406030204" pitchFamily="18" charset="0"/>
                        </a:rPr>
                        <m:t>=</m:t>
                      </m:r>
                      <m:r>
                        <a:rPr lang="x-IV_mathan" altLang="zh-CN">
                          <a:solidFill>
                            <a:srgbClr val="C00000"/>
                          </a:solidFill>
                          <a:latin typeface="Cambria Math" panose="02040503050406030204" pitchFamily="18" charset="0"/>
                          <a:ea typeface="Cambria Math" panose="02040503050406030204" pitchFamily="18" charset="0"/>
                        </a:rPr>
                        <m:t>𝐸</m:t>
                      </m:r>
                      <m:sSub>
                        <m:sSubPr>
                          <m:ctrlPr>
                            <a:rPr lang="x-IV_mathan" altLang="zh-CN" i="1">
                              <a:solidFill>
                                <a:srgbClr val="C00000"/>
                              </a:solidFill>
                              <a:latin typeface="Cambria Math" panose="02040503050406030204" pitchFamily="18" charset="0"/>
                              <a:ea typeface="Cambria Math" panose="02040503050406030204" pitchFamily="18" charset="0"/>
                            </a:rPr>
                          </m:ctrlPr>
                        </m:sSubPr>
                        <m:e>
                          <m:r>
                            <a:rPr lang="x-IV_mathan" altLang="zh-CN">
                              <a:solidFill>
                                <a:srgbClr val="C00000"/>
                              </a:solidFill>
                              <a:latin typeface="Cambria Math" panose="02040503050406030204" pitchFamily="18" charset="0"/>
                              <a:ea typeface="Cambria Math" panose="02040503050406030204" pitchFamily="18" charset="0"/>
                            </a:rPr>
                            <m:t>𝑅</m:t>
                          </m:r>
                        </m:e>
                        <m:sub>
                          <m:r>
                            <a:rPr lang="x-IV_mathan" altLang="zh-CN">
                              <a:solidFill>
                                <a:srgbClr val="C00000"/>
                              </a:solidFill>
                              <a:latin typeface="Cambria Math" panose="02040503050406030204" pitchFamily="18" charset="0"/>
                              <a:ea typeface="Cambria Math" panose="02040503050406030204" pitchFamily="18" charset="0"/>
                            </a:rPr>
                            <m:t>𝑙</m:t>
                          </m:r>
                        </m:sub>
                      </m:sSub>
                      <m:d>
                        <m:dPr>
                          <m:ctrlPr>
                            <a:rPr lang="x-IV_mathan" altLang="zh-CN" i="1">
                              <a:solidFill>
                                <a:srgbClr val="C00000"/>
                              </a:solidFill>
                              <a:latin typeface="Cambria Math" panose="02040503050406030204" pitchFamily="18" charset="0"/>
                              <a:ea typeface="Cambria Math" panose="02040503050406030204" pitchFamily="18" charset="0"/>
                            </a:rPr>
                          </m:ctrlPr>
                        </m:dPr>
                        <m:e>
                          <m:r>
                            <a:rPr lang="x-IV_mathan" altLang="zh-CN">
                              <a:solidFill>
                                <a:srgbClr val="C00000"/>
                              </a:solidFill>
                              <a:latin typeface="Cambria Math" panose="02040503050406030204" pitchFamily="18" charset="0"/>
                              <a:ea typeface="Cambria Math" panose="02040503050406030204" pitchFamily="18" charset="0"/>
                            </a:rPr>
                            <m:t>𝑟</m:t>
                          </m:r>
                        </m:e>
                      </m:d>
                    </m:oMath>
                  </m:oMathPara>
                </a14:m>
                <a:endParaRPr lang="x-IV_mathan" altLang="zh-CN" dirty="0">
                  <a:solidFill>
                    <a:srgbClr val="C00000"/>
                  </a:solidFill>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做变量代换</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𝑅</m:t>
                        </m:r>
                      </m:e>
                      <m:sub>
                        <m:r>
                          <a:rPr lang="zh-CN" altLang="zh-CN">
                            <a:latin typeface="Cambria Math" panose="02040503050406030204" pitchFamily="18" charset="0"/>
                          </a:rPr>
                          <m:t>𝑙</m:t>
                        </m:r>
                      </m:sub>
                    </m:sSub>
                    <m:d>
                      <m:dPr>
                        <m:ctrlPr>
                          <a:rPr lang="zh-CN" altLang="zh-CN" i="1">
                            <a:latin typeface="Cambria Math" panose="02040503050406030204" pitchFamily="18" charset="0"/>
                          </a:rPr>
                        </m:ctrlPr>
                      </m:dPr>
                      <m:e>
                        <m:r>
                          <a:rPr lang="zh-CN" altLang="zh-CN">
                            <a:latin typeface="Cambria Math" panose="02040503050406030204" pitchFamily="18" charset="0"/>
                          </a:rPr>
                          <m:t>𝑟</m:t>
                        </m:r>
                      </m:e>
                    </m:d>
                    <m:r>
                      <a:rPr lang="zh-CN" altLang="zh-CN">
                        <a:latin typeface="Cambria Math" panose="02040503050406030204" pitchFamily="18" charset="0"/>
                      </a:rPr>
                      <m:t>=</m:t>
                    </m:r>
                    <m:f>
                      <m:fPr>
                        <m:type m:val="lin"/>
                        <m:ctrlPr>
                          <a:rPr lang="zh-CN" altLang="zh-CN" i="1">
                            <a:latin typeface="Cambria Math" panose="02040503050406030204" pitchFamily="18" charset="0"/>
                          </a:rPr>
                        </m:ctrlPr>
                      </m:fPr>
                      <m:num>
                        <m:r>
                          <a:rPr lang="zh-CN" altLang="zh-CN">
                            <a:latin typeface="Cambria Math" panose="02040503050406030204" pitchFamily="18" charset="0"/>
                          </a:rPr>
                          <m:t>𝜒</m:t>
                        </m:r>
                        <m:d>
                          <m:dPr>
                            <m:ctrlPr>
                              <a:rPr lang="zh-CN" altLang="zh-CN" i="1">
                                <a:latin typeface="Cambria Math" panose="02040503050406030204" pitchFamily="18" charset="0"/>
                              </a:rPr>
                            </m:ctrlPr>
                          </m:dPr>
                          <m:e>
                            <m:r>
                              <a:rPr lang="zh-CN" altLang="zh-CN">
                                <a:latin typeface="Cambria Math" panose="02040503050406030204" pitchFamily="18" charset="0"/>
                              </a:rPr>
                              <m:t>𝑟</m:t>
                            </m:r>
                          </m:e>
                        </m:d>
                      </m:num>
                      <m:den>
                        <m:r>
                          <a:rPr lang="zh-CN" altLang="zh-CN">
                            <a:latin typeface="Cambria Math" panose="02040503050406030204" pitchFamily="18" charset="0"/>
                          </a:rPr>
                          <m:t>𝑟</m:t>
                        </m:r>
                      </m:den>
                    </m:f>
                    <m:r>
                      <a:rPr lang="zh-CN" altLang="zh-CN">
                        <a:latin typeface="Cambria Math" panose="02040503050406030204" pitchFamily="18" charset="0"/>
                      </a:rPr>
                      <m:t>,</m:t>
                    </m:r>
                  </m:oMath>
                </a14:m>
                <a:r>
                  <a:rPr lang="en-US" altLang="zh-CN" dirty="0">
                    <a:ea typeface="Cambria Math" panose="02040503050406030204" pitchFamily="18" charset="0"/>
                  </a:rPr>
                  <a:t> </a:t>
                </a:r>
                <a:r>
                  <a:rPr lang="zh-CN" altLang="zh-CN" dirty="0"/>
                  <a:t>则径向方程变为</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𝜒</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m:t>
                          </m:r>
                        </m:sup>
                      </m:sSubSup>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𝑚</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𝐸</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𝑉</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𝑙</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𝑙</m:t>
                                  </m:r>
                                  <m:r>
                                    <a:rPr lang="x-IV_mathan" altLang="zh-CN">
                                      <a:latin typeface="Cambria Math" panose="02040503050406030204" pitchFamily="18" charset="0"/>
                                      <a:ea typeface="Cambria Math" panose="02040503050406030204" pitchFamily="18" charset="0"/>
                                    </a:rPr>
                                    <m:t>+1</m:t>
                                  </m:r>
                                </m:e>
                              </m:d>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e>
                      </m:d>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𝜒</m:t>
                          </m:r>
                        </m:e>
                        <m:sub>
                          <m:r>
                            <a:rPr lang="x-IV_mathan" altLang="zh-CN">
                              <a:latin typeface="Cambria Math" panose="02040503050406030204" pitchFamily="18" charset="0"/>
                              <a:ea typeface="Cambria Math" panose="02040503050406030204" pitchFamily="18" charset="0"/>
                            </a:rPr>
                            <m:t>𝑙</m:t>
                          </m:r>
                        </m:sub>
                      </m:sSub>
                      <m:r>
                        <a:rPr lang="x-IV_mathan" altLang="zh-CN">
                          <a:latin typeface="Cambria Math" panose="02040503050406030204" pitchFamily="18" charset="0"/>
                          <a:ea typeface="Cambria Math" panose="02040503050406030204" pitchFamily="18" charset="0"/>
                        </a:rPr>
                        <m:t>=0</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solidFill>
                      <a:srgbClr val="000000"/>
                    </a:solidFill>
                  </a:rPr>
                  <a:t>对于束缚态能量量子化，将出现径向量子数</a:t>
                </a:r>
                <a14:m>
                  <m:oMath xmlns:m="http://schemas.openxmlformats.org/officeDocument/2006/math">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𝑛</m:t>
                        </m:r>
                      </m:e>
                      <m:sub>
                        <m:r>
                          <a:rPr lang="zh-CN" altLang="zh-CN">
                            <a:solidFill>
                              <a:srgbClr val="000000"/>
                            </a:solidFill>
                            <a:latin typeface="Cambria Math" panose="02040503050406030204" pitchFamily="18" charset="0"/>
                          </a:rPr>
                          <m:t>𝑟</m:t>
                        </m:r>
                      </m:sub>
                    </m:sSub>
                  </m:oMath>
                </a14:m>
                <a:r>
                  <a:rPr lang="en-US" altLang="zh-CN" dirty="0">
                    <a:solidFill>
                      <a:srgbClr val="000000"/>
                    </a:solidFill>
                    <a:ea typeface="Cambria Math" panose="02040503050406030204" pitchFamily="18" charset="0"/>
                  </a:rPr>
                  <a:t>, </a:t>
                </a:r>
                <a14:m>
                  <m:oMath xmlns:m="http://schemas.openxmlformats.org/officeDocument/2006/math">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𝑛</m:t>
                        </m:r>
                      </m:e>
                      <m:sub>
                        <m:r>
                          <a:rPr lang="zh-CN" altLang="zh-CN">
                            <a:solidFill>
                              <a:srgbClr val="000000"/>
                            </a:solidFill>
                            <a:latin typeface="Cambria Math" panose="02040503050406030204" pitchFamily="18" charset="0"/>
                          </a:rPr>
                          <m:t>𝑟</m:t>
                        </m:r>
                      </m:sub>
                    </m:sSub>
                    <m:r>
                      <a:rPr lang="zh-CN" altLang="zh-CN">
                        <a:solidFill>
                          <a:srgbClr val="000000"/>
                        </a:solidFill>
                        <a:latin typeface="Cambria Math" panose="02040503050406030204" pitchFamily="18" charset="0"/>
                      </a:rPr>
                      <m:t>=0,1,2,…,</m:t>
                    </m:r>
                  </m:oMath>
                </a14:m>
                <a:endParaRPr lang="zh-CN" altLang="zh-CN" dirty="0">
                  <a:solidFill>
                    <a:srgbClr val="000000"/>
                  </a:solidFill>
                </a:endParaRPr>
              </a:p>
              <a:p>
                <a:pPr marL="0" marR="0">
                  <a:spcBef>
                    <a:spcPts val="0"/>
                  </a:spcBef>
                  <a:spcAft>
                    <a:spcPts val="0"/>
                  </a:spcAft>
                </a:pPr>
                <a:r>
                  <a:rPr lang="zh-CN" altLang="zh-CN" dirty="0">
                    <a:solidFill>
                      <a:srgbClr val="000000"/>
                    </a:solidFill>
                  </a:rPr>
                  <a:t>轨道角动量量子数</a:t>
                </a:r>
                <a:r>
                  <a:rPr lang="en-US" altLang="zh-CN" dirty="0">
                    <a:solidFill>
                      <a:srgbClr val="000000"/>
                    </a:solidFill>
                    <a:ea typeface="Calibri" panose="020F0502020204030204" pitchFamily="34" charset="0"/>
                  </a:rPr>
                  <a:t> </a:t>
                </a:r>
                <a14:m>
                  <m:oMath xmlns:m="http://schemas.openxmlformats.org/officeDocument/2006/math">
                    <m:r>
                      <a:rPr lang="zh-CN" altLang="zh-CN">
                        <a:solidFill>
                          <a:srgbClr val="000000"/>
                        </a:solidFill>
                        <a:latin typeface="Cambria Math" panose="02040503050406030204" pitchFamily="18" charset="0"/>
                      </a:rPr>
                      <m:t>𝑙</m:t>
                    </m:r>
                    <m:r>
                      <a:rPr lang="zh-CN" altLang="zh-CN">
                        <a:solidFill>
                          <a:srgbClr val="000000"/>
                        </a:solidFill>
                        <a:latin typeface="Cambria Math" panose="02040503050406030204" pitchFamily="18" charset="0"/>
                      </a:rPr>
                      <m:t>=0,1,2,…</m:t>
                    </m:r>
                    <m:r>
                      <a:rPr lang="zh-CN" altLang="en-US" i="1">
                        <a:solidFill>
                          <a:srgbClr val="000000"/>
                        </a:solidFill>
                        <a:latin typeface="Cambria Math" panose="02040503050406030204" pitchFamily="18" charset="0"/>
                      </a:rPr>
                      <m:t> </m:t>
                    </m:r>
                  </m:oMath>
                </a14:m>
                <a:r>
                  <a:rPr lang="en-US" altLang="zh-CN" dirty="0">
                    <a:solidFill>
                      <a:srgbClr val="000000"/>
                    </a:solidFill>
                    <a:ea typeface="Cambria Math" panose="02040503050406030204" pitchFamily="18" charset="0"/>
                  </a:rPr>
                  <a:t> </a:t>
                </a:r>
                <a14:m>
                  <m:oMath xmlns:m="http://schemas.openxmlformats.org/officeDocument/2006/math">
                    <m:r>
                      <m:rPr>
                        <m:sty m:val="p"/>
                      </m:rPr>
                      <a:rPr lang="zh-CN" altLang="zh-CN">
                        <a:solidFill>
                          <a:srgbClr val="000000"/>
                        </a:solidFill>
                        <a:latin typeface="Cambria Math" panose="02040503050406030204" pitchFamily="18" charset="0"/>
                      </a:rPr>
                      <m:t>s</m:t>
                    </m:r>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r>
                      <m:rPr>
                        <m:sty m:val="p"/>
                      </m:rPr>
                      <a:rPr lang="zh-CN" altLang="zh-CN">
                        <a:solidFill>
                          <a:srgbClr val="000000"/>
                        </a:solidFill>
                        <a:latin typeface="Cambria Math" panose="02040503050406030204" pitchFamily="18" charset="0"/>
                      </a:rPr>
                      <m:t>p</m:t>
                    </m:r>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r>
                      <m:rPr>
                        <m:sty m:val="p"/>
                      </m:rPr>
                      <a:rPr lang="zh-CN" altLang="zh-CN">
                        <a:solidFill>
                          <a:srgbClr val="000000"/>
                        </a:solidFill>
                        <a:latin typeface="Cambria Math" panose="02040503050406030204" pitchFamily="18" charset="0"/>
                      </a:rPr>
                      <m:t>d</m:t>
                    </m:r>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r>
                      <m:rPr>
                        <m:sty m:val="p"/>
                      </m:rPr>
                      <a:rPr lang="zh-CN" altLang="zh-CN">
                        <a:solidFill>
                          <a:srgbClr val="000000"/>
                        </a:solidFill>
                        <a:latin typeface="Cambria Math" panose="02040503050406030204" pitchFamily="18" charset="0"/>
                      </a:rPr>
                      <m:t>f</m:t>
                    </m:r>
                    <m:r>
                      <a:rPr lang="zh-CN" altLang="zh-CN">
                        <a:solidFill>
                          <a:srgbClr val="000000"/>
                        </a:solidFill>
                        <a:latin typeface="Cambria Math" panose="02040503050406030204" pitchFamily="18" charset="0"/>
                      </a:rPr>
                      <m:t>,…</m:t>
                    </m:r>
                  </m:oMath>
                </a14:m>
                <a:endParaRPr lang="zh-CN" altLang="zh-CN" dirty="0">
                  <a:solidFill>
                    <a:srgbClr val="000000"/>
                  </a:solidFill>
                </a:endParaRPr>
              </a:p>
              <a:p>
                <a:pPr marL="0" marR="0">
                  <a:spcBef>
                    <a:spcPts val="0"/>
                  </a:spcBef>
                  <a:spcAft>
                    <a:spcPts val="0"/>
                  </a:spcAft>
                </a:pPr>
                <a14:m>
                  <m:oMath xmlns:m="http://schemas.openxmlformats.org/officeDocument/2006/math">
                    <m:r>
                      <a:rPr lang="zh-CN" altLang="zh-CN">
                        <a:solidFill>
                          <a:srgbClr val="000000"/>
                        </a:solidFill>
                        <a:latin typeface="Cambria Math" panose="02040503050406030204" pitchFamily="18" charset="0"/>
                      </a:rPr>
                      <m:t>𝐸</m:t>
                    </m:r>
                  </m:oMath>
                </a14:m>
                <a:r>
                  <a:rPr lang="zh-CN" altLang="zh-CN" dirty="0">
                    <a:solidFill>
                      <a:srgbClr val="000000"/>
                    </a:solidFill>
                  </a:rPr>
                  <a:t>只依赖</a:t>
                </a:r>
                <a14:m>
                  <m:oMath xmlns:m="http://schemas.openxmlformats.org/officeDocument/2006/math">
                    <m:sSub>
                      <m:sSubPr>
                        <m:ctrlPr>
                          <a:rPr lang="zh-CN" altLang="zh-CN" i="1">
                            <a:solidFill>
                              <a:srgbClr val="000000"/>
                            </a:solidFill>
                            <a:latin typeface="Cambria Math" panose="02040503050406030204" pitchFamily="18" charset="0"/>
                          </a:rPr>
                        </m:ctrlPr>
                      </m:sSubPr>
                      <m:e>
                        <m:r>
                          <a:rPr lang="zh-CN" altLang="zh-CN">
                            <a:solidFill>
                              <a:srgbClr val="000000"/>
                            </a:solidFill>
                            <a:latin typeface="Cambria Math" panose="02040503050406030204" pitchFamily="18" charset="0"/>
                          </a:rPr>
                          <m:t>𝑛</m:t>
                        </m:r>
                      </m:e>
                      <m:sub>
                        <m:r>
                          <a:rPr lang="zh-CN" altLang="zh-CN">
                            <a:solidFill>
                              <a:srgbClr val="000000"/>
                            </a:solidFill>
                            <a:latin typeface="Cambria Math" panose="02040503050406030204" pitchFamily="18" charset="0"/>
                          </a:rPr>
                          <m:t>𝑟</m:t>
                        </m:r>
                      </m:sub>
                    </m:sSub>
                  </m:oMath>
                </a14:m>
                <a:r>
                  <a:rPr lang="zh-CN" altLang="zh-CN" dirty="0">
                    <a:solidFill>
                      <a:srgbClr val="000000"/>
                    </a:solidFill>
                  </a:rPr>
                  <a:t>和</a:t>
                </a:r>
                <a14:m>
                  <m:oMath xmlns:m="http://schemas.openxmlformats.org/officeDocument/2006/math">
                    <m:r>
                      <a:rPr lang="zh-CN" altLang="zh-CN">
                        <a:solidFill>
                          <a:srgbClr val="000000"/>
                        </a:solidFill>
                        <a:latin typeface="Cambria Math" panose="02040503050406030204" pitchFamily="18" charset="0"/>
                      </a:rPr>
                      <m:t>𝑙</m:t>
                    </m:r>
                  </m:oMath>
                </a14:m>
                <a:r>
                  <a:rPr lang="zh-CN" altLang="zh-CN" dirty="0">
                    <a:solidFill>
                      <a:srgbClr val="000000"/>
                    </a:solidFill>
                  </a:rPr>
                  <a:t>，不依赖磁量子数</a:t>
                </a:r>
                <a14:m>
                  <m:oMath xmlns:m="http://schemas.openxmlformats.org/officeDocument/2006/math">
                    <m:r>
                      <a:rPr lang="zh-CN" altLang="zh-CN">
                        <a:solidFill>
                          <a:srgbClr val="000000"/>
                        </a:solidFill>
                        <a:latin typeface="Cambria Math" panose="02040503050406030204" pitchFamily="18" charset="0"/>
                      </a:rPr>
                      <m:t>𝑚</m:t>
                    </m:r>
                  </m:oMath>
                </a14:m>
                <a:r>
                  <a:rPr lang="en-US" altLang="zh-CN" i="1" dirty="0">
                    <a:solidFill>
                      <a:srgbClr val="000000"/>
                    </a:solidFill>
                    <a:ea typeface="Cambria Math" panose="02040503050406030204" pitchFamily="18" charset="0"/>
                  </a:rPr>
                  <a:t>, </a:t>
                </a:r>
                <a:r>
                  <a:rPr lang="zh-CN" altLang="zh-CN" dirty="0">
                    <a:solidFill>
                      <a:srgbClr val="000000"/>
                    </a:solidFill>
                  </a:rPr>
                  <a:t>所以中心力场能级一般是</a:t>
                </a:r>
                <a14:m>
                  <m:oMath xmlns:m="http://schemas.openxmlformats.org/officeDocument/2006/math">
                    <m:r>
                      <a:rPr lang="zh-CN" altLang="zh-CN">
                        <a:solidFill>
                          <a:srgbClr val="000000"/>
                        </a:solidFill>
                        <a:latin typeface="Cambria Math" panose="02040503050406030204" pitchFamily="18" charset="0"/>
                      </a:rPr>
                      <m:t>2</m:t>
                    </m:r>
                    <m:r>
                      <a:rPr lang="zh-CN" altLang="zh-CN">
                        <a:solidFill>
                          <a:srgbClr val="000000"/>
                        </a:solidFill>
                        <a:latin typeface="Cambria Math" panose="02040503050406030204" pitchFamily="18" charset="0"/>
                      </a:rPr>
                      <m:t>𝑙</m:t>
                    </m:r>
                    <m:r>
                      <a:rPr lang="zh-CN" altLang="zh-CN">
                        <a:solidFill>
                          <a:srgbClr val="000000"/>
                        </a:solidFill>
                        <a:latin typeface="Cambria Math" panose="02040503050406030204" pitchFamily="18" charset="0"/>
                      </a:rPr>
                      <m:t>+1</m:t>
                    </m:r>
                  </m:oMath>
                </a14:m>
                <a:r>
                  <a:rPr lang="zh-CN" altLang="zh-CN" dirty="0">
                    <a:solidFill>
                      <a:srgbClr val="000000"/>
                    </a:solidFill>
                  </a:rPr>
                  <a:t>重简并的</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00050" y="548640"/>
                <a:ext cx="8229600" cy="5367020"/>
              </a:xfrm>
              <a:blipFill>
                <a:blip r:embed="rId2"/>
                <a:stretch>
                  <a:fillRect l="-815" t="-5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549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378268"/>
                <a:ext cx="8229600" cy="4525962"/>
              </a:xfrm>
            </p:spPr>
            <p:txBody>
              <a:bodyPr/>
              <a:lstStyle/>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𝑉</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𝑥</m:t>
                        </m:r>
                      </m:e>
                    </m:d>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m>
                          <m:mPr>
                            <m:mcs>
                              <m:mc>
                                <m:mcPr>
                                  <m:count m:val="2"/>
                                  <m:mcJc m:val="center"/>
                                </m:mcPr>
                              </m:mc>
                            </m:mcs>
                            <m:ctrlPr>
                              <a:rPr lang="x-IV_mathan" altLang="zh-CN" i="1">
                                <a:latin typeface="Cambria Math" panose="02040503050406030204" pitchFamily="18" charset="0"/>
                                <a:ea typeface="Cambria Math" panose="02040503050406030204" pitchFamily="18" charset="0"/>
                              </a:rPr>
                            </m:ctrlPr>
                          </m:mPr>
                          <m:mr>
                            <m:e>
                              <m:r>
                                <m:rPr>
                                  <m:brk m:alnAt="7"/>
                                </m:rPr>
                                <a:rPr lang="x-IV_mathan" altLang="zh-CN">
                                  <a:latin typeface="Cambria Math" panose="02040503050406030204" pitchFamily="18" charset="0"/>
                                  <a:ea typeface="Cambria Math" panose="02040503050406030204" pitchFamily="18" charset="0"/>
                                </a:rPr>
                                <m:t>0</m:t>
                              </m:r>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&lt;</m:t>
                              </m:r>
                              <m:r>
                                <a:rPr lang="x-IV_mathan" altLang="zh-CN">
                                  <a:latin typeface="Cambria Math" panose="02040503050406030204" pitchFamily="18" charset="0"/>
                                  <a:ea typeface="Cambria Math" panose="02040503050406030204" pitchFamily="18" charset="0"/>
                                </a:rPr>
                                <m:t>𝑎</m:t>
                              </m:r>
                            </m:e>
                          </m:mr>
                          <m:mr>
                            <m:e>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&gt;</m:t>
                              </m:r>
                              <m:r>
                                <a:rPr lang="x-IV_mathan" altLang="zh-CN">
                                  <a:latin typeface="Cambria Math" panose="02040503050406030204" pitchFamily="18" charset="0"/>
                                  <a:ea typeface="Cambria Math" panose="02040503050406030204" pitchFamily="18" charset="0"/>
                                </a:rPr>
                                <m:t>𝑎</m:t>
                              </m:r>
                            </m:e>
                          </m:mr>
                        </m:m>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zh-CN" altLang="zh-CN">
                        <a:latin typeface="Cambria Math" panose="02040503050406030204" pitchFamily="18" charset="0"/>
                      </a:rPr>
                      <m:t>𝑠</m:t>
                    </m:r>
                  </m:oMath>
                </a14:m>
                <a:r>
                  <a:rPr lang="zh-CN" altLang="zh-CN" dirty="0">
                    <a:solidFill>
                      <a:srgbClr val="C00000"/>
                    </a:solidFill>
                  </a:rPr>
                  <a:t>态</a:t>
                </a:r>
                <a:r>
                  <a:rPr lang="en-US" altLang="zh-CN" dirty="0">
                    <a:solidFill>
                      <a:srgbClr val="C00000"/>
                    </a:solidFill>
                    <a:ea typeface="Cambria Math" panose="02040503050406030204" pitchFamily="18" charset="0"/>
                  </a:rPr>
                  <a:t> (</a:t>
                </a:r>
                <a14:m>
                  <m:oMath xmlns:m="http://schemas.openxmlformats.org/officeDocument/2006/math">
                    <m:r>
                      <a:rPr lang="zh-CN" altLang="zh-CN">
                        <a:latin typeface="Cambria Math" panose="02040503050406030204" pitchFamily="18" charset="0"/>
                      </a:rPr>
                      <m:t>𝑙</m:t>
                    </m:r>
                    <m:r>
                      <a:rPr lang="zh-CN" altLang="zh-CN">
                        <a:latin typeface="Cambria Math" panose="02040503050406030204" pitchFamily="18" charset="0"/>
                      </a:rPr>
                      <m:t>=</m:t>
                    </m:r>
                    <m:r>
                      <a:rPr lang="zh-CN" altLang="zh-CN">
                        <a:latin typeface="Cambria Math" panose="02040503050406030204" pitchFamily="18" charset="0"/>
                      </a:rPr>
                      <m:t>0</m:t>
                    </m:r>
                  </m:oMath>
                </a14:m>
                <a:r>
                  <a:rPr lang="en-US" altLang="zh-CN" dirty="0">
                    <a:solidFill>
                      <a:srgbClr val="C00000"/>
                    </a:solidFill>
                    <a:ea typeface="Cambria Math" panose="02040503050406030204" pitchFamily="18" charset="0"/>
                  </a:rPr>
                  <a:t>)</a:t>
                </a:r>
                <a:br>
                  <a:rPr lang="x-IV_mathan" altLang="zh-CN" dirty="0">
                    <a:solidFill>
                      <a:srgbClr val="C00000"/>
                    </a:solidFill>
                    <a:ea typeface="Cambria Math" panose="02040503050406030204" pitchFamily="18" charset="0"/>
                  </a:rPr>
                </a:br>
                <a14:m>
                  <m:oMath xmlns:m="http://schemas.openxmlformats.org/officeDocument/2006/math">
                    <m:sSubSup>
                      <m:sSubSupPr>
                        <m:ctrlPr>
                          <a:rPr lang="zh-CN" altLang="zh-CN" i="1">
                            <a:latin typeface="Cambria Math" panose="02040503050406030204" pitchFamily="18" charset="0"/>
                          </a:rPr>
                        </m:ctrlPr>
                      </m:sSubSupPr>
                      <m:e>
                        <m:r>
                          <a:rPr lang="zh-CN" altLang="zh-CN">
                            <a:latin typeface="Cambria Math" panose="02040503050406030204" pitchFamily="18" charset="0"/>
                          </a:rPr>
                          <m:t>𝜒</m:t>
                        </m:r>
                      </m:e>
                      <m:sub>
                        <m:r>
                          <a:rPr lang="zh-CN" altLang="zh-CN">
                            <a:latin typeface="Cambria Math" panose="02040503050406030204" pitchFamily="18" charset="0"/>
                          </a:rPr>
                          <m:t>𝑙</m:t>
                        </m:r>
                      </m:sub>
                      <m:sup>
                        <m:r>
                          <a:rPr lang="zh-CN" altLang="zh-CN">
                            <a:latin typeface="Cambria Math" panose="02040503050406030204" pitchFamily="18" charset="0"/>
                          </a:rPr>
                          <m:t>′′</m:t>
                        </m:r>
                      </m:sup>
                    </m:sSubSup>
                    <m:r>
                      <a:rPr lang="zh-CN" altLang="zh-CN">
                        <a:latin typeface="Cambria Math" panose="02040503050406030204" pitchFamily="18" charset="0"/>
                      </a:rPr>
                      <m:t>+</m:t>
                    </m:r>
                    <m:d>
                      <m:dPr>
                        <m:begChr m:val="["/>
                        <m:endChr m:val="]"/>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zh-CN" altLang="zh-CN">
                                <a:latin typeface="Cambria Math" panose="02040503050406030204" pitchFamily="18" charset="0"/>
                              </a:rPr>
                              <m:t>2</m:t>
                            </m:r>
                            <m:r>
                              <a:rPr lang="zh-CN" altLang="zh-CN">
                                <a:latin typeface="Cambria Math" panose="02040503050406030204" pitchFamily="18" charset="0"/>
                              </a:rPr>
                              <m:t>𝑚</m:t>
                            </m:r>
                          </m:num>
                          <m:den>
                            <m:sSup>
                              <m:sSupPr>
                                <m:ctrlPr>
                                  <a:rPr lang="zh-CN" altLang="zh-CN" i="1">
                                    <a:latin typeface="Cambria Math" panose="02040503050406030204" pitchFamily="18" charset="0"/>
                                  </a:rPr>
                                </m:ctrlPr>
                              </m:sSupPr>
                              <m:e>
                                <m:r>
                                  <a:rPr lang="zh-CN" altLang="zh-CN">
                                    <a:latin typeface="Cambria Math" panose="02040503050406030204" pitchFamily="18" charset="0"/>
                                  </a:rPr>
                                  <m:t>ℏ</m:t>
                                </m:r>
                              </m:e>
                              <m:sup>
                                <m:r>
                                  <a:rPr lang="zh-CN" altLang="zh-CN">
                                    <a:latin typeface="Cambria Math" panose="02040503050406030204" pitchFamily="18" charset="0"/>
                                  </a:rPr>
                                  <m:t>2</m:t>
                                </m:r>
                              </m:sup>
                            </m:sSup>
                          </m:den>
                        </m:f>
                        <m:d>
                          <m:dPr>
                            <m:ctrlPr>
                              <a:rPr lang="zh-CN" altLang="zh-CN" i="1">
                                <a:latin typeface="Cambria Math" panose="02040503050406030204" pitchFamily="18" charset="0"/>
                              </a:rPr>
                            </m:ctrlPr>
                          </m:dPr>
                          <m:e>
                            <m:r>
                              <a:rPr lang="zh-CN" altLang="zh-CN">
                                <a:latin typeface="Cambria Math" panose="02040503050406030204" pitchFamily="18" charset="0"/>
                              </a:rPr>
                              <m:t>𝐸</m:t>
                            </m:r>
                            <m:r>
                              <a:rPr lang="zh-CN" altLang="zh-CN">
                                <a:latin typeface="Cambria Math" panose="02040503050406030204" pitchFamily="18" charset="0"/>
                              </a:rPr>
                              <m:t>−</m:t>
                            </m:r>
                            <m:r>
                              <a:rPr lang="zh-CN" altLang="zh-CN">
                                <a:latin typeface="Cambria Math" panose="02040503050406030204" pitchFamily="18" charset="0"/>
                              </a:rPr>
                              <m:t>𝑉</m:t>
                            </m:r>
                          </m:e>
                        </m:d>
                      </m:e>
                    </m:d>
                    <m:sSub>
                      <m:sSubPr>
                        <m:ctrlPr>
                          <a:rPr lang="zh-CN" altLang="zh-CN" i="1">
                            <a:latin typeface="Cambria Math" panose="02040503050406030204" pitchFamily="18" charset="0"/>
                          </a:rPr>
                        </m:ctrlPr>
                      </m:sSubPr>
                      <m:e>
                        <m:r>
                          <a:rPr lang="zh-CN" altLang="zh-CN">
                            <a:latin typeface="Cambria Math" panose="02040503050406030204" pitchFamily="18" charset="0"/>
                          </a:rPr>
                          <m:t>𝜒</m:t>
                        </m:r>
                      </m:e>
                      <m:sub>
                        <m:r>
                          <a:rPr lang="zh-CN" altLang="zh-CN">
                            <a:latin typeface="Cambria Math" panose="02040503050406030204" pitchFamily="18" charset="0"/>
                          </a:rPr>
                          <m:t>𝑙</m:t>
                        </m:r>
                      </m:sub>
                    </m:sSub>
                    <m:r>
                      <a:rPr lang="zh-CN" altLang="zh-CN">
                        <a:latin typeface="Cambria Math" panose="02040503050406030204" pitchFamily="18" charset="0"/>
                      </a:rPr>
                      <m:t>=</m:t>
                    </m:r>
                    <m:r>
                      <a:rPr lang="zh-CN" altLang="zh-CN">
                        <a:latin typeface="Cambria Math" panose="02040503050406030204" pitchFamily="18" charset="0"/>
                      </a:rPr>
                      <m:t>0</m:t>
                    </m:r>
                  </m:oMath>
                </a14:m>
                <a:endParaRPr lang="zh-CN" altLang="zh-CN" dirty="0"/>
              </a:p>
              <a:p>
                <a:pPr marL="0" marR="0">
                  <a:spcBef>
                    <a:spcPts val="0"/>
                  </a:spcBef>
                  <a:spcAft>
                    <a:spcPts val="0"/>
                  </a:spcAft>
                </a:pPr>
                <a14:m>
                  <m:oMath xmlns:m="http://schemas.openxmlformats.org/officeDocument/2006/math">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𝜒</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m:t>
                        </m:r>
                      </m:sup>
                    </m:sSubSup>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𝑘</m:t>
                        </m:r>
                      </m:e>
                      <m:sup>
                        <m:r>
                          <a:rPr lang="x-IV_mathan" altLang="zh-CN">
                            <a:latin typeface="Cambria Math" panose="02040503050406030204" pitchFamily="18" charset="0"/>
                            <a:ea typeface="Cambria Math" panose="02040503050406030204" pitchFamily="18" charset="0"/>
                          </a:rPr>
                          <m:t>2</m:t>
                        </m:r>
                      </m:sup>
                    </m:sSup>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𝜒</m:t>
                        </m:r>
                      </m:e>
                      <m:sub>
                        <m:r>
                          <a:rPr lang="x-IV_mathan" altLang="zh-CN">
                            <a:latin typeface="Cambria Math" panose="02040503050406030204" pitchFamily="18" charset="0"/>
                            <a:ea typeface="Cambria Math" panose="02040503050406030204" pitchFamily="18" charset="0"/>
                          </a:rPr>
                          <m:t>𝑙</m:t>
                        </m:r>
                      </m:sub>
                    </m:sSub>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0</m:t>
                    </m:r>
                    <m:r>
                      <a:rPr lang="x-IV_mathan" altLang="zh-CN" i="1">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𝑎</m:t>
                    </m:r>
                    <m:r>
                      <a:rPr lang="x-IV_mathan" altLang="zh-CN">
                        <a:latin typeface="Cambria Math" panose="02040503050406030204" pitchFamily="18" charset="0"/>
                        <a:ea typeface="Cambria Math" panose="02040503050406030204" pitchFamily="18" charset="0"/>
                      </a:rPr>
                      <m:t>)</m:t>
                    </m:r>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zh-CN" altLang="zh-CN">
                        <a:latin typeface="Cambria Math" panose="02040503050406030204" pitchFamily="18" charset="0"/>
                      </a:rPr>
                      <m:t>𝑘</m:t>
                    </m:r>
                    <m:r>
                      <a:rPr lang="zh-CN" altLang="zh-CN">
                        <a:latin typeface="Cambria Math" panose="02040503050406030204" pitchFamily="18" charset="0"/>
                      </a:rPr>
                      <m:t>=</m:t>
                    </m:r>
                    <m:f>
                      <m:fPr>
                        <m:ctrlPr>
                          <a:rPr lang="zh-CN" altLang="zh-CN" i="1">
                            <a:latin typeface="Cambria Math" panose="02040503050406030204" pitchFamily="18" charset="0"/>
                          </a:rPr>
                        </m:ctrlPr>
                      </m:fPr>
                      <m:num>
                        <m:rad>
                          <m:radPr>
                            <m:degHide m:val="on"/>
                            <m:ctrlPr>
                              <a:rPr lang="zh-CN" altLang="zh-CN" i="1">
                                <a:latin typeface="Cambria Math" panose="02040503050406030204" pitchFamily="18" charset="0"/>
                              </a:rPr>
                            </m:ctrlPr>
                          </m:radPr>
                          <m:deg/>
                          <m:e>
                            <m:r>
                              <a:rPr lang="zh-CN" altLang="zh-CN">
                                <a:latin typeface="Cambria Math" panose="02040503050406030204" pitchFamily="18" charset="0"/>
                              </a:rPr>
                              <m:t>2</m:t>
                            </m:r>
                            <m:r>
                              <a:rPr lang="zh-CN" altLang="zh-CN">
                                <a:latin typeface="Cambria Math" panose="02040503050406030204" pitchFamily="18" charset="0"/>
                              </a:rPr>
                              <m:t>𝑚𝐸</m:t>
                            </m:r>
                          </m:e>
                        </m:rad>
                      </m:num>
                      <m:den>
                        <m:r>
                          <a:rPr lang="zh-CN" altLang="zh-CN">
                            <a:latin typeface="Cambria Math" panose="02040503050406030204" pitchFamily="18" charset="0"/>
                          </a:rPr>
                          <m:t>ℏ</m:t>
                        </m:r>
                      </m:den>
                    </m:f>
                    <m:d>
                      <m:dPr>
                        <m:ctrlPr>
                          <a:rPr lang="zh-CN" altLang="zh-CN" i="1">
                            <a:latin typeface="Cambria Math" panose="02040503050406030204" pitchFamily="18" charset="0"/>
                          </a:rPr>
                        </m:ctrlPr>
                      </m:dPr>
                      <m:e>
                        <m:r>
                          <a:rPr lang="zh-CN" altLang="zh-CN">
                            <a:latin typeface="Cambria Math" panose="02040503050406030204" pitchFamily="18" charset="0"/>
                          </a:rPr>
                          <m:t>𝐸</m:t>
                        </m:r>
                        <m:r>
                          <a:rPr lang="zh-CN" altLang="zh-CN">
                            <a:latin typeface="Cambria Math" panose="02040503050406030204" pitchFamily="18" charset="0"/>
                          </a:rPr>
                          <m:t>&gt;</m:t>
                        </m:r>
                        <m:r>
                          <a:rPr lang="zh-CN" altLang="zh-CN">
                            <a:latin typeface="Cambria Math" panose="02040503050406030204" pitchFamily="18" charset="0"/>
                          </a:rPr>
                          <m:t>0</m:t>
                        </m:r>
                      </m:e>
                    </m:d>
                  </m:oMath>
                </a14:m>
                <a:br>
                  <a:rPr lang="zh-CN" altLang="zh-CN" dirty="0">
                    <a:solidFill>
                      <a:srgbClr val="000000"/>
                    </a:solidFill>
                  </a:rPr>
                </a:br>
                <a:r>
                  <a:rPr lang="zh-CN" altLang="zh-CN" dirty="0">
                    <a:solidFill>
                      <a:srgbClr val="000000"/>
                    </a:solidFill>
                  </a:rPr>
                  <a:t>边界条件</a:t>
                </a:r>
                <a:r>
                  <a:rPr lang="en-US" altLang="zh-CN" dirty="0">
                    <a:solidFill>
                      <a:srgbClr val="000000"/>
                    </a:solidFill>
                  </a:rPr>
                  <a:t>+</a:t>
                </a:r>
                <a:r>
                  <a:rPr lang="en-US" altLang="zh-CN" dirty="0" err="1">
                    <a:solidFill>
                      <a:srgbClr val="000000"/>
                    </a:solidFill>
                  </a:rPr>
                  <a:t>连续性条件</a:t>
                </a:r>
                <a:r>
                  <a:rPr lang="en-US" altLang="zh-CN" dirty="0">
                    <a:solidFill>
                      <a:srgbClr val="000000"/>
                    </a:solidFill>
                  </a:rPr>
                  <a:t>：</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zh-CN" altLang="zh-CN">
                                <a:latin typeface="Cambria Math" panose="02040503050406030204" pitchFamily="18" charset="0"/>
                              </a:rPr>
                              <m:t>𝜒</m:t>
                            </m:r>
                            <m:d>
                              <m:dPr>
                                <m:ctrlPr>
                                  <a:rPr lang="zh-CN" altLang="zh-CN" i="1">
                                    <a:latin typeface="Cambria Math" panose="02040503050406030204" pitchFamily="18" charset="0"/>
                                  </a:rPr>
                                </m:ctrlPr>
                              </m:dPr>
                              <m:e>
                                <m:r>
                                  <a:rPr lang="zh-CN" altLang="zh-CN">
                                    <a:latin typeface="Cambria Math" panose="02040503050406030204" pitchFamily="18" charset="0"/>
                                  </a:rPr>
                                  <m:t>0</m:t>
                                </m:r>
                              </m:e>
                            </m:d>
                            <m:r>
                              <a:rPr lang="zh-CN" altLang="zh-CN">
                                <a:latin typeface="Cambria Math" panose="02040503050406030204" pitchFamily="18" charset="0"/>
                              </a:rPr>
                              <m:t>=</m:t>
                            </m:r>
                            <m:r>
                              <a:rPr lang="zh-CN" altLang="zh-CN">
                                <a:latin typeface="Cambria Math" panose="02040503050406030204" pitchFamily="18" charset="0"/>
                              </a:rPr>
                              <m:t>0</m:t>
                            </m:r>
                          </m:e>
                          <m:e>
                            <m:r>
                              <a:rPr lang="zh-CN" altLang="zh-CN">
                                <a:latin typeface="Cambria Math" panose="02040503050406030204" pitchFamily="18" charset="0"/>
                              </a:rPr>
                              <m:t>𝜒</m:t>
                            </m:r>
                            <m:r>
                              <a:rPr lang="zh-CN" altLang="zh-CN">
                                <a:latin typeface="Cambria Math" panose="02040503050406030204" pitchFamily="18" charset="0"/>
                              </a:rPr>
                              <m:t>(</m:t>
                            </m:r>
                            <m:r>
                              <a:rPr lang="zh-CN" altLang="zh-CN">
                                <a:latin typeface="Cambria Math" panose="02040503050406030204" pitchFamily="18" charset="0"/>
                              </a:rPr>
                              <m:t>𝑎</m:t>
                            </m:r>
                            <m:r>
                              <a:rPr lang="zh-CN" altLang="zh-CN">
                                <a:latin typeface="Cambria Math" panose="02040503050406030204" pitchFamily="18" charset="0"/>
                              </a:rPr>
                              <m:t>)=</m:t>
                            </m:r>
                            <m:r>
                              <a:rPr lang="zh-CN" altLang="zh-CN">
                                <a:latin typeface="Cambria Math" panose="02040503050406030204" pitchFamily="18" charset="0"/>
                              </a:rPr>
                              <m:t>0</m:t>
                            </m:r>
                          </m:e>
                        </m:eqArr>
                      </m:e>
                    </m:d>
                  </m:oMath>
                </a14:m>
                <a:br>
                  <a:rPr lang="zh-CN" altLang="zh-CN" dirty="0">
                    <a:ea typeface="Microsoft YaHei" panose="020B0503020204020204" pitchFamily="34" charset="-122"/>
                  </a:rPr>
                </a:br>
                <a:r>
                  <a:rPr lang="zh-CN" altLang="zh-CN" dirty="0">
                    <a:ea typeface="Microsoft YaHei" panose="020B0503020204020204" pitchFamily="34" charset="-122"/>
                  </a:rPr>
                  <a:t>于是有量子化条件</a:t>
                </a:r>
                <a:endParaRPr lang="zh-CN" altLang="zh-CN" dirty="0"/>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𝑘𝑎</m:t>
                    </m:r>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𝑛</m:t>
                        </m:r>
                      </m:e>
                      <m:sub>
                        <m:r>
                          <a:rPr lang="x-IV_mathan" altLang="zh-CN">
                            <a:latin typeface="Cambria Math" panose="02040503050406030204" pitchFamily="18" charset="0"/>
                            <a:ea typeface="Cambria Math" panose="02040503050406030204" pitchFamily="18" charset="0"/>
                          </a:rPr>
                          <m:t>𝑟</m:t>
                        </m:r>
                      </m:sub>
                    </m:sSub>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1</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𝜋</m:t>
                    </m:r>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𝑛</m:t>
                        </m:r>
                      </m:e>
                      <m:sub>
                        <m:r>
                          <a:rPr lang="x-IV_mathan" altLang="zh-CN">
                            <a:latin typeface="Cambria Math" panose="02040503050406030204" pitchFamily="18" charset="0"/>
                            <a:ea typeface="Cambria Math" panose="02040503050406030204" pitchFamily="18" charset="0"/>
                          </a:rPr>
                          <m:t>𝑟</m:t>
                        </m:r>
                      </m:sub>
                    </m:sSub>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0</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1</m:t>
                    </m:r>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3</m:t>
                    </m:r>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r>
                      <a:rPr lang="x-IV_mathan" altLang="zh-CN">
                        <a:latin typeface="Cambria Math" panose="02040503050406030204" pitchFamily="18" charset="0"/>
                        <a:ea typeface="Cambria Math" panose="02040503050406030204" pitchFamily="18" charset="0"/>
                      </a:rPr>
                      <m:t>⋅⋅⋅</m:t>
                    </m:r>
                  </m:oMath>
                </a14:m>
                <a:endParaRPr lang="x-IV_mathan" altLang="zh-CN" dirty="0">
                  <a:ea typeface="Cambria Math" panose="02040503050406030204" pitchFamily="18" charset="0"/>
                </a:endParaRPr>
              </a:p>
              <a:p>
                <a:pPr marL="0" marR="0">
                  <a:spcBef>
                    <a:spcPts val="0"/>
                  </a:spcBef>
                  <a:spcAft>
                    <a:spcPts val="0"/>
                  </a:spcAft>
                </a:pPr>
                <a:r>
                  <a:rPr lang="zh-CN" altLang="zh-CN" dirty="0"/>
                  <a:t>能量本征值：</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𝐸</m:t>
                        </m:r>
                      </m:e>
                      <m:sub>
                        <m:r>
                          <a:rPr lang="zh-CN" altLang="zh-CN">
                            <a:latin typeface="Cambria Math" panose="02040503050406030204" pitchFamily="18" charset="0"/>
                          </a:rPr>
                          <m:t>𝑛</m:t>
                        </m:r>
                      </m:sub>
                    </m:sSub>
                    <m:r>
                      <a:rPr lang="zh-CN"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𝑛</m:t>
                                </m:r>
                              </m:e>
                              <m:sub>
                                <m:r>
                                  <a:rPr lang="zh-CN" altLang="zh-CN">
                                    <a:latin typeface="Cambria Math" panose="02040503050406030204" pitchFamily="18" charset="0"/>
                                  </a:rPr>
                                  <m:t>𝑟</m:t>
                                </m:r>
                              </m:sub>
                            </m:sSub>
                            <m:r>
                              <a:rPr lang="zh-CN" altLang="zh-CN">
                                <a:latin typeface="Cambria Math" panose="02040503050406030204" pitchFamily="18" charset="0"/>
                              </a:rPr>
                              <m:t>+</m:t>
                            </m:r>
                            <m:r>
                              <a:rPr lang="zh-CN" altLang="zh-CN">
                                <a:latin typeface="Cambria Math" panose="02040503050406030204" pitchFamily="18" charset="0"/>
                              </a:rPr>
                              <m:t>1</m:t>
                            </m:r>
                            <m:r>
                              <a:rPr lang="zh-CN" altLang="zh-CN">
                                <a:latin typeface="Cambria Math" panose="02040503050406030204" pitchFamily="18" charset="0"/>
                              </a:rPr>
                              <m:t>)</m:t>
                            </m:r>
                          </m:e>
                          <m:sup>
                            <m:r>
                              <a:rPr lang="zh-CN" altLang="zh-CN">
                                <a:latin typeface="Cambria Math" panose="02040503050406030204" pitchFamily="18" charset="0"/>
                              </a:rPr>
                              <m:t>2</m:t>
                            </m:r>
                          </m:sup>
                        </m:sSup>
                        <m:sSup>
                          <m:sSupPr>
                            <m:ctrlPr>
                              <a:rPr lang="zh-CN" altLang="zh-CN" i="1">
                                <a:latin typeface="Cambria Math" panose="02040503050406030204" pitchFamily="18" charset="0"/>
                              </a:rPr>
                            </m:ctrlPr>
                          </m:sSupPr>
                          <m:e>
                            <m:r>
                              <a:rPr lang="zh-CN" altLang="zh-CN">
                                <a:latin typeface="Cambria Math" panose="02040503050406030204" pitchFamily="18" charset="0"/>
                              </a:rPr>
                              <m:t>𝜋</m:t>
                            </m:r>
                          </m:e>
                          <m:sup>
                            <m:r>
                              <a:rPr lang="zh-CN" altLang="zh-CN">
                                <a:latin typeface="Cambria Math" panose="02040503050406030204" pitchFamily="18" charset="0"/>
                              </a:rPr>
                              <m:t>2</m:t>
                            </m:r>
                          </m:sup>
                        </m:sSup>
                        <m:sSup>
                          <m:sSupPr>
                            <m:ctrlPr>
                              <a:rPr lang="zh-CN" altLang="zh-CN" i="1">
                                <a:latin typeface="Cambria Math" panose="02040503050406030204" pitchFamily="18" charset="0"/>
                              </a:rPr>
                            </m:ctrlPr>
                          </m:sSupPr>
                          <m:e>
                            <m:r>
                              <a:rPr lang="zh-CN" altLang="zh-CN">
                                <a:latin typeface="Cambria Math" panose="02040503050406030204" pitchFamily="18" charset="0"/>
                              </a:rPr>
                              <m:t>ℏ</m:t>
                            </m:r>
                          </m:e>
                          <m:sup>
                            <m:r>
                              <a:rPr lang="zh-CN" altLang="zh-CN">
                                <a:latin typeface="Cambria Math" panose="02040503050406030204" pitchFamily="18" charset="0"/>
                              </a:rPr>
                              <m:t>2</m:t>
                            </m:r>
                          </m:sup>
                        </m:sSup>
                      </m:num>
                      <m:den>
                        <m:r>
                          <a:rPr lang="zh-CN" altLang="zh-CN">
                            <a:latin typeface="Cambria Math" panose="02040503050406030204" pitchFamily="18" charset="0"/>
                          </a:rPr>
                          <m:t>2</m:t>
                        </m:r>
                        <m:r>
                          <a:rPr lang="zh-CN" altLang="zh-CN">
                            <a:latin typeface="Cambria Math" panose="02040503050406030204" pitchFamily="18" charset="0"/>
                          </a:rPr>
                          <m:t>𝜇</m:t>
                        </m:r>
                        <m:sSup>
                          <m:sSupPr>
                            <m:ctrlPr>
                              <a:rPr lang="zh-CN" altLang="zh-CN" i="1">
                                <a:latin typeface="Cambria Math" panose="02040503050406030204" pitchFamily="18" charset="0"/>
                              </a:rPr>
                            </m:ctrlPr>
                          </m:sSupPr>
                          <m:e>
                            <m:r>
                              <a:rPr lang="zh-CN" altLang="zh-CN">
                                <a:latin typeface="Cambria Math" panose="02040503050406030204" pitchFamily="18" charset="0"/>
                              </a:rPr>
                              <m:t>𝑎</m:t>
                            </m:r>
                          </m:e>
                          <m:sup>
                            <m:r>
                              <a:rPr lang="zh-CN" altLang="zh-CN">
                                <a:latin typeface="Cambria Math" panose="02040503050406030204" pitchFamily="18" charset="0"/>
                              </a:rPr>
                              <m:t>2</m:t>
                            </m:r>
                          </m:sup>
                        </m:sSup>
                      </m:den>
                    </m:f>
                  </m:oMath>
                </a14:m>
                <a:endParaRPr lang="zh-CN" altLang="zh-CN" dirty="0"/>
              </a:p>
              <a:p>
                <a:pPr marL="0" marR="0">
                  <a:spcBef>
                    <a:spcPts val="0"/>
                  </a:spcBef>
                  <a:spcAft>
                    <a:spcPts val="0"/>
                  </a:spcAft>
                </a:pPr>
                <a:r>
                  <a:rPr lang="zh-CN" altLang="zh-CN" dirty="0"/>
                  <a:t>本征波函数：</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𝑛</m:t>
                        </m:r>
                      </m:sub>
                    </m:sSub>
                    <m:d>
                      <m:dPr>
                        <m:ctrlPr>
                          <a:rPr lang="zh-CN" altLang="zh-CN" i="1">
                            <a:latin typeface="Cambria Math" panose="02040503050406030204" pitchFamily="18" charset="0"/>
                          </a:rPr>
                        </m:ctrlPr>
                      </m:dPr>
                      <m:e>
                        <m:r>
                          <a:rPr lang="zh-CN" altLang="zh-CN">
                            <a:latin typeface="Cambria Math" panose="02040503050406030204" pitchFamily="18" charset="0"/>
                          </a:rPr>
                          <m:t>𝑥</m:t>
                        </m:r>
                      </m:e>
                    </m:d>
                    <m:r>
                      <a:rPr lang="zh-CN" altLang="zh-CN">
                        <a:latin typeface="Cambria Math" panose="02040503050406030204" pitchFamily="18" charset="0"/>
                      </a:rPr>
                      <m:t>=</m:t>
                    </m:r>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r>
                              <a:rPr lang="zh-CN" altLang="zh-CN">
                                <a:latin typeface="Cambria Math" panose="02040503050406030204" pitchFamily="18" charset="0"/>
                              </a:rPr>
                              <m:t>2</m:t>
                            </m:r>
                          </m:num>
                          <m:den>
                            <m:r>
                              <a:rPr lang="zh-CN" altLang="zh-CN">
                                <a:latin typeface="Cambria Math" panose="02040503050406030204" pitchFamily="18" charset="0"/>
                              </a:rPr>
                              <m:t>𝑎</m:t>
                            </m:r>
                          </m:den>
                        </m:f>
                      </m:e>
                    </m:rad>
                    <m:r>
                      <m:rPr>
                        <m:sty m:val="p"/>
                      </m:rPr>
                      <a:rPr lang="zh-CN" altLang="zh-CN">
                        <a:latin typeface="Cambria Math" panose="02040503050406030204" pitchFamily="18" charset="0"/>
                      </a:rPr>
                      <m:t>sin</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zh-CN" altLang="zh-CN">
                                <a:latin typeface="Cambria Math" panose="02040503050406030204" pitchFamily="18" charset="0"/>
                              </a:rPr>
                              <m:t>(</m:t>
                            </m:r>
                            <m:r>
                              <a:rPr lang="zh-CN" altLang="zh-CN">
                                <a:latin typeface="Cambria Math" panose="02040503050406030204" pitchFamily="18" charset="0"/>
                              </a:rPr>
                              <m:t>𝑛</m:t>
                            </m:r>
                          </m:e>
                          <m:sub>
                            <m:r>
                              <a:rPr lang="zh-CN" altLang="zh-CN">
                                <a:latin typeface="Cambria Math" panose="02040503050406030204" pitchFamily="18" charset="0"/>
                              </a:rPr>
                              <m:t>𝑟</m:t>
                            </m:r>
                          </m:sub>
                        </m:sSub>
                        <m:r>
                          <a:rPr lang="zh-CN" altLang="zh-CN">
                            <a:latin typeface="Cambria Math" panose="02040503050406030204" pitchFamily="18" charset="0"/>
                          </a:rPr>
                          <m:t>+</m:t>
                        </m:r>
                        <m:r>
                          <a:rPr lang="zh-CN" altLang="zh-CN">
                            <a:latin typeface="Cambria Math" panose="02040503050406030204" pitchFamily="18" charset="0"/>
                          </a:rPr>
                          <m:t>1</m:t>
                        </m:r>
                        <m:r>
                          <a:rPr lang="zh-CN" altLang="zh-CN">
                            <a:latin typeface="Cambria Math" panose="02040503050406030204" pitchFamily="18" charset="0"/>
                          </a:rPr>
                          <m:t>)</m:t>
                        </m:r>
                        <m:r>
                          <a:rPr lang="zh-CN" altLang="zh-CN">
                            <a:latin typeface="Cambria Math" panose="02040503050406030204" pitchFamily="18" charset="0"/>
                          </a:rPr>
                          <m:t>𝜋</m:t>
                        </m:r>
                        <m:r>
                          <a:rPr lang="zh-CN" altLang="zh-CN">
                            <a:latin typeface="Cambria Math" panose="02040503050406030204" pitchFamily="18" charset="0"/>
                          </a:rPr>
                          <m:t>𝑥</m:t>
                        </m:r>
                      </m:num>
                      <m:den>
                        <m:r>
                          <a:rPr lang="zh-CN" altLang="zh-CN">
                            <a:latin typeface="Cambria Math" panose="02040503050406030204" pitchFamily="18" charset="0"/>
                          </a:rPr>
                          <m:t>𝑎</m:t>
                        </m:r>
                      </m:den>
                    </m:f>
                  </m:oMath>
                </a14:m>
                <a:endParaRPr lang="zh-CN" altLang="zh-CN"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378268"/>
                <a:ext cx="8229600" cy="4525962"/>
              </a:xfrm>
              <a:blipFill>
                <a:blip r:embed="rId2"/>
                <a:stretch>
                  <a:fillRect l="-741" b="-699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solidFill>
                  <a:schemeClr val="tx1"/>
                </a:solidFill>
                <a:ea typeface="Microsoft YaHei" panose="020B0503020204020204" pitchFamily="34" charset="-122"/>
              </a:rPr>
              <a:t>无限深球方势阱</a:t>
            </a:r>
            <a:endParaRPr lang="zh-CN" altLang="en-US" dirty="0">
              <a:solidFill>
                <a:schemeClr val="tx1"/>
              </a:solidFill>
            </a:endParaRPr>
          </a:p>
        </p:txBody>
      </p:sp>
    </p:spTree>
    <p:extLst>
      <p:ext uri="{BB962C8B-B14F-4D97-AF65-F5344CB8AC3E}">
        <p14:creationId xmlns:p14="http://schemas.microsoft.com/office/powerpoint/2010/main" val="3787368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dirty="0"/>
              <a:t>三维各向同性谐振子</a:t>
            </a:r>
            <a:endParaRPr lang="zh-CN" altLang="en-US" dirty="0"/>
          </a:p>
        </p:txBody>
      </p:sp>
      <p:pic>
        <p:nvPicPr>
          <p:cNvPr id="4" name="图片 3"/>
          <p:cNvPicPr>
            <a:picLocks noChangeAspect="1"/>
          </p:cNvPicPr>
          <p:nvPr/>
        </p:nvPicPr>
        <p:blipFill>
          <a:blip r:embed="rId2"/>
          <a:stretch>
            <a:fillRect/>
          </a:stretch>
        </p:blipFill>
        <p:spPr>
          <a:xfrm>
            <a:off x="457200" y="1481138"/>
            <a:ext cx="5723714" cy="4096702"/>
          </a:xfrm>
          <a:prstGeom prst="rect">
            <a:avLst/>
          </a:prstGeom>
        </p:spPr>
      </p:pic>
    </p:spTree>
    <p:extLst>
      <p:ext uri="{BB962C8B-B14F-4D97-AF65-F5344CB8AC3E}">
        <p14:creationId xmlns:p14="http://schemas.microsoft.com/office/powerpoint/2010/main" val="394959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268760"/>
                <a:ext cx="8229600" cy="5212050"/>
              </a:xfrm>
            </p:spPr>
            <p:txBody>
              <a:bodyPr/>
              <a:lstStyle/>
              <a:p>
                <a:pPr marL="0" marR="0">
                  <a:spcBef>
                    <a:spcPts val="0"/>
                  </a:spcBef>
                  <a:spcAft>
                    <a:spcPts val="0"/>
                  </a:spcAft>
                </a:pPr>
                <a14:m>
                  <m:oMath xmlns:m="http://schemas.openxmlformats.org/officeDocument/2006/math">
                    <m:r>
                      <a:rPr lang="x-IV_mathan" altLang="zh-CN">
                        <a:solidFill>
                          <a:srgbClr val="C00000"/>
                        </a:solidFill>
                        <a:latin typeface="Cambria Math" panose="02040503050406030204" pitchFamily="18" charset="0"/>
                        <a:ea typeface="Cambria Math" panose="02040503050406030204" pitchFamily="18" charset="0"/>
                      </a:rPr>
                      <m:t>𝑉</m:t>
                    </m:r>
                    <m:r>
                      <a:rPr lang="x-IV_mathan" altLang="zh-CN">
                        <a:solidFill>
                          <a:srgbClr val="C00000"/>
                        </a:solidFill>
                        <a:latin typeface="Cambria Math" panose="02040503050406030204" pitchFamily="18" charset="0"/>
                        <a:ea typeface="Cambria Math" panose="02040503050406030204" pitchFamily="18" charset="0"/>
                      </a:rPr>
                      <m:t>=−</m:t>
                    </m:r>
                    <m:f>
                      <m:fPr>
                        <m:ctrlPr>
                          <a:rPr lang="x-IV_mathan" altLang="zh-CN" i="1">
                            <a:solidFill>
                              <a:srgbClr val="C00000"/>
                            </a:solidFill>
                            <a:latin typeface="Cambria Math" panose="02040503050406030204" pitchFamily="18" charset="0"/>
                            <a:ea typeface="Cambria Math" panose="02040503050406030204" pitchFamily="18" charset="0"/>
                          </a:rPr>
                        </m:ctrlPr>
                      </m:fPr>
                      <m:num>
                        <m:sSup>
                          <m:sSupPr>
                            <m:ctrlPr>
                              <a:rPr lang="x-IV_mathan" altLang="zh-CN" i="1">
                                <a:solidFill>
                                  <a:srgbClr val="C00000"/>
                                </a:solidFill>
                                <a:latin typeface="Cambria Math" panose="02040503050406030204" pitchFamily="18" charset="0"/>
                                <a:ea typeface="Cambria Math" panose="02040503050406030204" pitchFamily="18" charset="0"/>
                              </a:rPr>
                            </m:ctrlPr>
                          </m:sSupPr>
                          <m:e>
                            <m:r>
                              <a:rPr lang="x-IV_mathan" altLang="zh-CN">
                                <a:solidFill>
                                  <a:srgbClr val="C00000"/>
                                </a:solidFill>
                                <a:latin typeface="Cambria Math" panose="02040503050406030204" pitchFamily="18" charset="0"/>
                                <a:ea typeface="Cambria Math" panose="02040503050406030204" pitchFamily="18" charset="0"/>
                              </a:rPr>
                              <m:t>𝑒</m:t>
                            </m:r>
                          </m:e>
                          <m:sup>
                            <m:r>
                              <a:rPr lang="x-IV_mathan" altLang="zh-CN">
                                <a:solidFill>
                                  <a:srgbClr val="C00000"/>
                                </a:solidFill>
                                <a:latin typeface="Cambria Math" panose="02040503050406030204" pitchFamily="18" charset="0"/>
                                <a:ea typeface="Cambria Math" panose="02040503050406030204" pitchFamily="18" charset="0"/>
                              </a:rPr>
                              <m:t>2</m:t>
                            </m:r>
                          </m:sup>
                        </m:sSup>
                      </m:num>
                      <m:den>
                        <m:r>
                          <a:rPr lang="x-IV_mathan" altLang="zh-CN">
                            <a:solidFill>
                              <a:srgbClr val="C00000"/>
                            </a:solidFill>
                            <a:latin typeface="Cambria Math" panose="02040503050406030204" pitchFamily="18" charset="0"/>
                            <a:ea typeface="Cambria Math" panose="02040503050406030204" pitchFamily="18" charset="0"/>
                          </a:rPr>
                          <m:t>4</m:t>
                        </m:r>
                        <m:r>
                          <a:rPr lang="x-IV_mathan" altLang="zh-CN">
                            <a:solidFill>
                              <a:srgbClr val="C00000"/>
                            </a:solidFill>
                            <a:latin typeface="Cambria Math" panose="02040503050406030204" pitchFamily="18" charset="0"/>
                            <a:ea typeface="Cambria Math" panose="02040503050406030204" pitchFamily="18" charset="0"/>
                          </a:rPr>
                          <m:t>𝜋</m:t>
                        </m:r>
                        <m:sSub>
                          <m:sSubPr>
                            <m:ctrlPr>
                              <a:rPr lang="x-IV_mathan" altLang="zh-CN" i="1">
                                <a:solidFill>
                                  <a:srgbClr val="C00000"/>
                                </a:solidFill>
                                <a:latin typeface="Cambria Math" panose="02040503050406030204" pitchFamily="18" charset="0"/>
                                <a:ea typeface="Cambria Math" panose="02040503050406030204" pitchFamily="18" charset="0"/>
                              </a:rPr>
                            </m:ctrlPr>
                          </m:sSubPr>
                          <m:e>
                            <m:r>
                              <a:rPr lang="x-IV_mathan" altLang="zh-CN">
                                <a:solidFill>
                                  <a:srgbClr val="C00000"/>
                                </a:solidFill>
                                <a:latin typeface="Cambria Math" panose="02040503050406030204" pitchFamily="18" charset="0"/>
                                <a:ea typeface="Cambria Math" panose="02040503050406030204" pitchFamily="18" charset="0"/>
                              </a:rPr>
                              <m:t>𝜀</m:t>
                            </m:r>
                          </m:e>
                          <m:sub>
                            <m:r>
                              <a:rPr lang="x-IV_mathan" altLang="zh-CN">
                                <a:solidFill>
                                  <a:srgbClr val="C00000"/>
                                </a:solidFill>
                                <a:latin typeface="Cambria Math" panose="02040503050406030204" pitchFamily="18" charset="0"/>
                                <a:ea typeface="Cambria Math" panose="02040503050406030204" pitchFamily="18" charset="0"/>
                              </a:rPr>
                              <m:t>0</m:t>
                            </m:r>
                          </m:sub>
                        </m:sSub>
                        <m:r>
                          <a:rPr lang="x-IV_mathan" altLang="zh-CN">
                            <a:solidFill>
                              <a:srgbClr val="C00000"/>
                            </a:solidFill>
                            <a:latin typeface="Cambria Math" panose="02040503050406030204" pitchFamily="18" charset="0"/>
                            <a:ea typeface="Cambria Math" panose="02040503050406030204" pitchFamily="18" charset="0"/>
                          </a:rPr>
                          <m:t>𝑟</m:t>
                        </m:r>
                      </m:den>
                    </m:f>
                  </m:oMath>
                </a14:m>
                <a:endParaRPr lang="x-IV_mathan" altLang="zh-CN" dirty="0">
                  <a:solidFill>
                    <a:srgbClr val="C00000"/>
                  </a:solidFill>
                  <a:ea typeface="Cambria Math" panose="02040503050406030204" pitchFamily="18" charset="0"/>
                </a:endParaRPr>
              </a:p>
              <a:p>
                <a:pPr marL="0" marR="0">
                  <a:spcBef>
                    <a:spcPts val="0"/>
                  </a:spcBef>
                  <a:spcAft>
                    <a:spcPts val="0"/>
                  </a:spcAft>
                </a:pPr>
                <a:r>
                  <a:rPr lang="zh-CN" altLang="zh-CN" dirty="0">
                    <a:solidFill>
                      <a:srgbClr val="C00000"/>
                    </a:solidFill>
                  </a:rPr>
                  <a:t>径向</a:t>
                </a:r>
                <a:r>
                  <a:rPr lang="en-US" altLang="zh-CN" dirty="0">
                    <a:solidFill>
                      <a:srgbClr val="C00000"/>
                    </a:solidFill>
                    <a:ea typeface="Cambria Math" panose="02040503050406030204" pitchFamily="18" charset="0"/>
                  </a:rPr>
                  <a:t> </a:t>
                </a:r>
                <a:r>
                  <a:rPr lang="zh-CN" altLang="zh-CN" dirty="0">
                    <a:solidFill>
                      <a:srgbClr val="C00000"/>
                    </a:solidFill>
                    <a:ea typeface="SimSun" panose="02010600030101010101" pitchFamily="2" charset="-122"/>
                  </a:rPr>
                  <a:t>：</a:t>
                </a:r>
                <a:endParaRPr lang="zh-CN" altLang="zh-CN" dirty="0">
                  <a:solidFill>
                    <a:srgbClr val="C00000"/>
                  </a:solidFill>
                </a:endParaRPr>
              </a:p>
              <a:p>
                <a:pPr marL="0" marR="0">
                  <a:spcBef>
                    <a:spcPts val="0"/>
                  </a:spcBef>
                  <a:spcAft>
                    <a:spcPts val="0"/>
                  </a:spcAft>
                </a:pPr>
                <a14:m>
                  <m:oMath xmlns:m="http://schemas.openxmlformats.org/officeDocument/2006/math">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𝜒</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m:t>
                        </m:r>
                      </m:sup>
                    </m:sSubSup>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𝜇</m:t>
                            </m:r>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den>
                        </m:f>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𝐸</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4</m:t>
                                </m:r>
                                <m:r>
                                  <a:rPr lang="x-IV_mathan" altLang="zh-CN">
                                    <a:latin typeface="Cambria Math" panose="02040503050406030204" pitchFamily="18" charset="0"/>
                                    <a:ea typeface="Cambria Math" panose="02040503050406030204" pitchFamily="18" charset="0"/>
                                  </a:rPr>
                                  <m:t>𝜋</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𝜀</m:t>
                                    </m:r>
                                  </m:e>
                                  <m:sub>
                                    <m:r>
                                      <a:rPr lang="x-IV_mathan" altLang="zh-CN">
                                        <a:latin typeface="Cambria Math" panose="02040503050406030204" pitchFamily="18" charset="0"/>
                                        <a:ea typeface="Cambria Math" panose="02040503050406030204" pitchFamily="18" charset="0"/>
                                      </a:rPr>
                                      <m:t>0</m:t>
                                    </m:r>
                                  </m:sub>
                                </m:sSub>
                                <m:r>
                                  <a:rPr lang="x-IV_mathan" altLang="zh-CN">
                                    <a:latin typeface="Cambria Math" panose="02040503050406030204" pitchFamily="18" charset="0"/>
                                    <a:ea typeface="Cambria Math" panose="02040503050406030204" pitchFamily="18" charset="0"/>
                                  </a:rPr>
                                  <m:t>𝑟</m:t>
                                </m:r>
                              </m:den>
                            </m:f>
                          </m:e>
                        </m:d>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𝑙</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𝑙</m:t>
                                </m:r>
                                <m:r>
                                  <a:rPr lang="x-IV_mathan" altLang="zh-CN">
                                    <a:latin typeface="Cambria Math" panose="02040503050406030204" pitchFamily="18" charset="0"/>
                                    <a:ea typeface="Cambria Math" panose="02040503050406030204" pitchFamily="18" charset="0"/>
                                  </a:rPr>
                                  <m:t>+1</m:t>
                                </m:r>
                              </m:e>
                            </m:d>
                          </m:num>
                          <m:den>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𝑟</m:t>
                                </m:r>
                              </m:e>
                              <m:sup>
                                <m:r>
                                  <a:rPr lang="x-IV_mathan" altLang="zh-CN">
                                    <a:latin typeface="Cambria Math" panose="02040503050406030204" pitchFamily="18" charset="0"/>
                                    <a:ea typeface="Cambria Math" panose="02040503050406030204" pitchFamily="18" charset="0"/>
                                  </a:rPr>
                                  <m:t>2</m:t>
                                </m:r>
                              </m:sup>
                            </m:sSup>
                          </m:den>
                        </m:f>
                      </m:e>
                    </m:d>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𝜒</m:t>
                        </m:r>
                      </m:e>
                      <m:sub>
                        <m:r>
                          <a:rPr lang="x-IV_mathan" altLang="zh-CN">
                            <a:latin typeface="Cambria Math" panose="02040503050406030204" pitchFamily="18" charset="0"/>
                            <a:ea typeface="Cambria Math" panose="02040503050406030204" pitchFamily="18" charset="0"/>
                          </a:rPr>
                          <m:t>𝑙</m:t>
                        </m:r>
                      </m:sub>
                    </m:sSub>
                    <m:r>
                      <a:rPr lang="x-IV_mathan" altLang="zh-CN">
                        <a:latin typeface="Cambria Math" panose="02040503050406030204" pitchFamily="18" charset="0"/>
                        <a:ea typeface="Cambria Math" panose="02040503050406030204" pitchFamily="18" charset="0"/>
                      </a:rPr>
                      <m:t>=0</m:t>
                    </m:r>
                  </m:oMath>
                </a14:m>
                <a:endParaRPr lang="x-IV_mathan" altLang="zh-CN" dirty="0">
                  <a:ea typeface="Cambria Math" panose="02040503050406030204" pitchFamily="18" charset="0"/>
                </a:endParaRPr>
              </a:p>
              <a:p>
                <a:pPr marL="0" marR="0">
                  <a:spcBef>
                    <a:spcPts val="0"/>
                  </a:spcBef>
                  <a:spcAft>
                    <a:spcPts val="0"/>
                  </a:spcAft>
                </a:pPr>
                <a:r>
                  <a:rPr lang="zh-CN" altLang="zh-CN" dirty="0">
                    <a:solidFill>
                      <a:srgbClr val="C00000"/>
                    </a:solidFill>
                  </a:rPr>
                  <a:t>能量本征值</a:t>
                </a:r>
              </a:p>
              <a:p>
                <a:pPr marL="0" marR="0">
                  <a:spcBef>
                    <a:spcPts val="0"/>
                  </a:spcBef>
                  <a:spcAft>
                    <a:spcPts val="0"/>
                  </a:spcAft>
                </a:pP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𝐸</m:t>
                        </m:r>
                      </m:e>
                      <m:sub>
                        <m:r>
                          <a:rPr lang="zh-CN" altLang="zh-CN">
                            <a:latin typeface="Cambria Math" panose="02040503050406030204" pitchFamily="18" charset="0"/>
                          </a:rPr>
                          <m:t>𝑛</m:t>
                        </m:r>
                      </m:sub>
                    </m:sSub>
                    <m:r>
                      <a:rPr lang="zh-CN"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2</m:t>
                            </m:r>
                          </m:sup>
                        </m:sSup>
                        <m:sSup>
                          <m:sSupPr>
                            <m:ctrlPr>
                              <a:rPr lang="zh-CN" altLang="zh-CN" i="1">
                                <a:latin typeface="Cambria Math" panose="02040503050406030204" pitchFamily="18" charset="0"/>
                              </a:rPr>
                            </m:ctrlPr>
                          </m:sSupPr>
                          <m:e>
                            <m:r>
                              <a:rPr lang="zh-CN" altLang="zh-CN">
                                <a:latin typeface="Cambria Math" panose="02040503050406030204" pitchFamily="18" charset="0"/>
                              </a:rPr>
                              <m:t>ℏ</m:t>
                            </m:r>
                          </m:e>
                          <m:sup>
                            <m:r>
                              <a:rPr lang="zh-CN" altLang="zh-CN">
                                <a:latin typeface="Cambria Math" panose="02040503050406030204" pitchFamily="18" charset="0"/>
                              </a:rPr>
                              <m:t>2</m:t>
                            </m:r>
                          </m:sup>
                        </m:sSup>
                      </m:num>
                      <m:den>
                        <m:r>
                          <a:rPr lang="zh-CN" altLang="zh-CN">
                            <a:latin typeface="Cambria Math" panose="02040503050406030204" pitchFamily="18" charset="0"/>
                          </a:rPr>
                          <m:t>2</m:t>
                        </m:r>
                        <m:r>
                          <a:rPr lang="zh-CN" altLang="zh-CN">
                            <a:latin typeface="Cambria Math" panose="02040503050406030204" pitchFamily="18" charset="0"/>
                          </a:rPr>
                          <m:t>𝑚</m:t>
                        </m:r>
                        <m:sSup>
                          <m:sSupPr>
                            <m:ctrlPr>
                              <a:rPr lang="zh-CN" altLang="zh-CN" i="1">
                                <a:latin typeface="Cambria Math" panose="02040503050406030204" pitchFamily="18" charset="0"/>
                              </a:rPr>
                            </m:ctrlPr>
                          </m:sSupPr>
                          <m:e>
                            <m:r>
                              <a:rPr lang="zh-CN" altLang="zh-CN">
                                <a:latin typeface="Cambria Math" panose="02040503050406030204" pitchFamily="18" charset="0"/>
                              </a:rPr>
                              <m:t>𝑎</m:t>
                            </m:r>
                          </m:e>
                          <m:sup>
                            <m:r>
                              <a:rPr lang="zh-CN" altLang="zh-CN">
                                <a:latin typeface="Cambria Math" panose="02040503050406030204" pitchFamily="18" charset="0"/>
                              </a:rPr>
                              <m:t>2</m:t>
                            </m:r>
                          </m:sup>
                        </m:sSup>
                      </m:den>
                    </m:f>
                    <m:r>
                      <a:rPr lang="zh-CN" altLang="zh-CN">
                        <a:latin typeface="Cambria Math" panose="02040503050406030204" pitchFamily="18" charset="0"/>
                      </a:rPr>
                      <m:t>⋅</m:t>
                    </m:r>
                    <m:f>
                      <m:fPr>
                        <m:ctrlPr>
                          <a:rPr lang="zh-CN" altLang="zh-CN" i="1">
                            <a:latin typeface="Cambria Math" panose="02040503050406030204" pitchFamily="18" charset="0"/>
                          </a:rPr>
                        </m:ctrlPr>
                      </m:fPr>
                      <m:num>
                        <m:r>
                          <a:rPr lang="zh-CN" altLang="zh-CN">
                            <a:latin typeface="Cambria Math" panose="02040503050406030204" pitchFamily="18" charset="0"/>
                          </a:rPr>
                          <m:t>1</m:t>
                        </m:r>
                      </m:num>
                      <m:den>
                        <m:sSup>
                          <m:sSupPr>
                            <m:ctrlPr>
                              <a:rPr lang="zh-CN" altLang="zh-CN" i="1">
                                <a:latin typeface="Cambria Math" panose="02040503050406030204" pitchFamily="18" charset="0"/>
                              </a:rPr>
                            </m:ctrlPr>
                          </m:sSupPr>
                          <m:e>
                            <m:r>
                              <a:rPr lang="zh-CN" altLang="zh-CN">
                                <a:latin typeface="Cambria Math" panose="02040503050406030204" pitchFamily="18" charset="0"/>
                              </a:rPr>
                              <m:t>𝑛</m:t>
                            </m:r>
                          </m:e>
                          <m:sup>
                            <m:r>
                              <a:rPr lang="zh-CN" altLang="zh-CN">
                                <a:latin typeface="Cambria Math" panose="02040503050406030204" pitchFamily="18" charset="0"/>
                              </a:rPr>
                              <m:t>2</m:t>
                            </m:r>
                          </m:sup>
                        </m:sSup>
                      </m:den>
                    </m:f>
                  </m:oMath>
                </a14:m>
                <a:br>
                  <a:rPr lang="zh-CN" altLang="zh-CN" dirty="0">
                    <a:ea typeface="Microsoft YaHei" panose="020B0503020204020204" pitchFamily="34" charset="-122"/>
                  </a:rPr>
                </a:br>
                <a:r>
                  <a:rPr lang="zh-CN" altLang="zh-CN" dirty="0">
                    <a:ea typeface="Microsoft YaHei" panose="020B0503020204020204" pitchFamily="34" charset="-122"/>
                  </a:rPr>
                  <a:t>其中</a:t>
                </a:r>
                <a:endParaRPr lang="zh-CN" altLang="zh-CN" dirty="0"/>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𝑛</m:t>
                    </m:r>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𝑛</m:t>
                        </m:r>
                      </m:e>
                      <m:sub>
                        <m:r>
                          <a:rPr lang="x-IV_mathan" altLang="zh-CN">
                            <a:latin typeface="Cambria Math" panose="02040503050406030204" pitchFamily="18" charset="0"/>
                            <a:ea typeface="Cambria Math" panose="02040503050406030204" pitchFamily="18" charset="0"/>
                          </a:rPr>
                          <m:t>𝑟</m:t>
                        </m:r>
                      </m:sub>
                    </m:sSub>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𝑙</m:t>
                    </m:r>
                    <m:r>
                      <a:rPr lang="x-IV_mathan" altLang="zh-CN">
                        <a:latin typeface="Cambria Math" panose="02040503050406030204" pitchFamily="18" charset="0"/>
                        <a:ea typeface="Cambria Math" panose="02040503050406030204" pitchFamily="18" charset="0"/>
                      </a:rPr>
                      <m:t>+1,</m:t>
                    </m:r>
                    <m:r>
                      <a:rPr lang="x-IV_mathan" altLang="zh-CN" i="1">
                        <a:latin typeface="Cambria Math" panose="02040503050406030204" pitchFamily="18" charset="0"/>
                        <a:ea typeface="Cambria Math" panose="02040503050406030204" pitchFamily="18" charset="0"/>
                      </a:rPr>
                      <m:t> </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𝑛</m:t>
                        </m:r>
                      </m:e>
                      <m:sub>
                        <m:r>
                          <a:rPr lang="x-IV_mathan" altLang="zh-CN">
                            <a:latin typeface="Cambria Math" panose="02040503050406030204" pitchFamily="18" charset="0"/>
                            <a:ea typeface="Cambria Math" panose="02040503050406030204" pitchFamily="18" charset="0"/>
                          </a:rPr>
                          <m:t>𝑟</m:t>
                        </m:r>
                      </m:sub>
                    </m:sSub>
                    <m:r>
                      <a:rPr lang="x-IV_mathan" altLang="zh-CN">
                        <a:latin typeface="Cambria Math" panose="02040503050406030204" pitchFamily="18" charset="0"/>
                        <a:ea typeface="Cambria Math" panose="02040503050406030204" pitchFamily="18" charset="0"/>
                      </a:rPr>
                      <m:t>=0,1,2,…</m:t>
                    </m:r>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𝑎</m:t>
                    </m:r>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4</m:t>
                        </m:r>
                        <m:r>
                          <a:rPr lang="x-IV_mathan" altLang="zh-CN">
                            <a:latin typeface="Cambria Math" panose="02040503050406030204" pitchFamily="18" charset="0"/>
                            <a:ea typeface="Cambria Math" panose="02040503050406030204" pitchFamily="18" charset="0"/>
                          </a:rPr>
                          <m:t>𝜋</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𝜀</m:t>
                            </m:r>
                          </m:e>
                          <m:sub>
                            <m:r>
                              <a:rPr lang="x-IV_mathan" altLang="zh-CN">
                                <a:latin typeface="Cambria Math" panose="02040503050406030204" pitchFamily="18" charset="0"/>
                                <a:ea typeface="Cambria Math" panose="02040503050406030204" pitchFamily="18" charset="0"/>
                              </a:rPr>
                              <m:t>0</m:t>
                            </m:r>
                          </m:sub>
                        </m:sSub>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ℏ</m:t>
                            </m:r>
                          </m:e>
                          <m:sup>
                            <m:r>
                              <a:rPr lang="x-IV_mathan" altLang="zh-CN">
                                <a:latin typeface="Cambria Math" panose="02040503050406030204" pitchFamily="18" charset="0"/>
                                <a:ea typeface="Cambria Math" panose="02040503050406030204" pitchFamily="18" charset="0"/>
                              </a:rPr>
                              <m:t>2</m:t>
                            </m:r>
                          </m:sup>
                        </m:sSup>
                      </m:num>
                      <m:den>
                        <m:r>
                          <a:rPr lang="x-IV_mathan" altLang="zh-CN">
                            <a:latin typeface="Cambria Math" panose="02040503050406030204" pitchFamily="18" charset="0"/>
                            <a:ea typeface="Cambria Math" panose="02040503050406030204" pitchFamily="18" charset="0"/>
                          </a:rPr>
                          <m:t>𝑚</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2</m:t>
                            </m:r>
                          </m:sup>
                        </m:sSup>
                      </m:den>
                    </m:f>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为玻尔半径。如果定义</a:t>
                </a:r>
                <a:r>
                  <a:rPr lang="en-US" altLang="zh-CN" dirty="0">
                    <a:ea typeface="Calibri" panose="020F0502020204030204" pitchFamily="34" charset="0"/>
                  </a:rPr>
                  <a:t> </a:t>
                </a:r>
                <a14:m>
                  <m:oMath xmlns:m="http://schemas.openxmlformats.org/officeDocument/2006/math">
                    <m:r>
                      <a:rPr lang="zh-CN" altLang="zh-CN">
                        <a:latin typeface="Cambria Math" panose="02040503050406030204" pitchFamily="18" charset="0"/>
                      </a:rPr>
                      <m:t>𝑛</m:t>
                    </m:r>
                    <m:r>
                      <a:rPr lang="zh-CN" altLang="zh-CN">
                        <a:latin typeface="Cambria Math" panose="02040503050406030204" pitchFamily="18" charset="0"/>
                      </a:rPr>
                      <m:t>=1,2,3…</m:t>
                    </m:r>
                  </m:oMath>
                </a14:m>
                <a:r>
                  <a:rPr lang="en-US" altLang="zh-CN" dirty="0">
                    <a:solidFill>
                      <a:srgbClr val="C00000"/>
                    </a:solidFill>
                    <a:ea typeface="Cambria Math" panose="02040503050406030204" pitchFamily="18" charset="0"/>
                  </a:rPr>
                  <a:t> </a:t>
                </a:r>
                <a:r>
                  <a:rPr lang="zh-CN" altLang="zh-CN" dirty="0">
                    <a:solidFill>
                      <a:srgbClr val="C00000"/>
                    </a:solidFill>
                  </a:rPr>
                  <a:t>为主量子数</a:t>
                </a:r>
                <a:r>
                  <a:rPr lang="zh-CN" altLang="zh-CN" dirty="0"/>
                  <a:t>，那么轨道角动量量子数</a:t>
                </a:r>
                <a:r>
                  <a:rPr lang="en-US" altLang="zh-CN" dirty="0">
                    <a:ea typeface="Cambria Math" panose="02040503050406030204" pitchFamily="18" charset="0"/>
                  </a:rPr>
                  <a:t> </a:t>
                </a:r>
                <a14:m>
                  <m:oMath xmlns:m="http://schemas.openxmlformats.org/officeDocument/2006/math">
                    <m:r>
                      <a:rPr lang="zh-CN" altLang="zh-CN">
                        <a:latin typeface="Cambria Math" panose="02040503050406030204" pitchFamily="18" charset="0"/>
                      </a:rPr>
                      <m:t>𝑙</m:t>
                    </m:r>
                    <m:r>
                      <a:rPr lang="zh-CN" altLang="zh-CN">
                        <a:latin typeface="Cambria Math" panose="02040503050406030204" pitchFamily="18" charset="0"/>
                      </a:rPr>
                      <m:t>=0,1,…,</m:t>
                    </m:r>
                    <m:r>
                      <a:rPr lang="zh-CN" altLang="zh-CN">
                        <a:latin typeface="Cambria Math" panose="02040503050406030204" pitchFamily="18" charset="0"/>
                      </a:rPr>
                      <m:t>𝑛</m:t>
                    </m:r>
                    <m:r>
                      <a:rPr lang="zh-CN" altLang="zh-CN">
                        <a:latin typeface="Cambria Math" panose="02040503050406030204" pitchFamily="18" charset="0"/>
                      </a:rPr>
                      <m:t>−1</m:t>
                    </m:r>
                  </m:oMath>
                </a14:m>
                <a:endParaRPr lang="zh-CN" altLang="zh-CN" dirty="0"/>
              </a:p>
              <a:p>
                <a:pPr marL="0" marR="0">
                  <a:spcBef>
                    <a:spcPts val="0"/>
                  </a:spcBef>
                  <a:spcAft>
                    <a:spcPts val="0"/>
                  </a:spcAft>
                </a:pPr>
                <a:r>
                  <a:rPr lang="zh-CN" altLang="zh-CN" dirty="0">
                    <a:ea typeface="Microsoft YaHei" panose="020B0503020204020204" pitchFamily="34" charset="-122"/>
                  </a:rPr>
                  <a:t>能量本征函数</a:t>
                </a:r>
              </a:p>
              <a:p>
                <a:pPr marL="0" marR="0">
                  <a:spcBef>
                    <a:spcPts val="0"/>
                  </a:spcBef>
                  <a:spcAft>
                    <a:spcPts val="0"/>
                  </a:spcAft>
                </a:pPr>
                <a14:m>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𝑛𝑙𝑚</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𝑅</m:t>
                        </m:r>
                      </m:e>
                      <m:sub>
                        <m:r>
                          <a:rPr lang="x-IV_mathan" altLang="zh-CN">
                            <a:latin typeface="Cambria Math" panose="02040503050406030204" pitchFamily="18" charset="0"/>
                            <a:ea typeface="Cambria Math" panose="02040503050406030204" pitchFamily="18" charset="0"/>
                          </a:rPr>
                          <m:t>𝑛𝑙</m:t>
                        </m:r>
                      </m:sub>
                    </m:sSub>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𝑟</m:t>
                        </m:r>
                      </m:e>
                    </m:d>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𝑌</m:t>
                        </m:r>
                      </m:e>
                      <m:sub>
                        <m:r>
                          <a:rPr lang="x-IV_mathan" altLang="zh-CN">
                            <a:latin typeface="Cambria Math" panose="02040503050406030204" pitchFamily="18" charset="0"/>
                            <a:ea typeface="Cambria Math" panose="02040503050406030204" pitchFamily="18" charset="0"/>
                          </a:rPr>
                          <m:t>𝑙</m:t>
                        </m:r>
                      </m:sub>
                      <m:sup>
                        <m:r>
                          <a:rPr lang="x-IV_mathan" altLang="zh-CN">
                            <a:latin typeface="Cambria Math" panose="02040503050406030204" pitchFamily="18" charset="0"/>
                            <a:ea typeface="Cambria Math" panose="02040503050406030204" pitchFamily="18" charset="0"/>
                          </a:rPr>
                          <m:t>𝑚</m:t>
                        </m:r>
                      </m:sup>
                    </m:sSub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𝜃</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𝜙</m:t>
                        </m:r>
                      </m:e>
                    </m:d>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在</a:t>
                </a:r>
                <a14:m>
                  <m:oMath xmlns:m="http://schemas.openxmlformats.org/officeDocument/2006/math">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r>
                          <a:rPr lang="zh-CN" altLang="zh-CN">
                            <a:latin typeface="Cambria Math" panose="02040503050406030204" pitchFamily="18" charset="0"/>
                          </a:rPr>
                          <m:t>,</m:t>
                        </m:r>
                        <m:r>
                          <a:rPr lang="zh-CN" altLang="en-US" i="1">
                            <a:latin typeface="Cambria Math" panose="02040503050406030204" pitchFamily="18" charset="0"/>
                          </a:rPr>
                          <m:t> </m:t>
                        </m:r>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𝑙</m:t>
                                </m:r>
                              </m:e>
                            </m:acc>
                          </m:e>
                          <m:sup>
                            <m:r>
                              <a:rPr lang="zh-CN" altLang="zh-CN">
                                <a:latin typeface="Cambria Math" panose="02040503050406030204" pitchFamily="18" charset="0"/>
                              </a:rPr>
                              <m:t>2</m:t>
                            </m:r>
                          </m:sup>
                        </m:sSup>
                        <m:r>
                          <a:rPr lang="zh-CN" altLang="zh-CN">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𝑙</m:t>
                                </m:r>
                              </m:e>
                            </m:acc>
                          </m:e>
                          <m:sub>
                            <m:r>
                              <a:rPr lang="zh-CN" altLang="zh-CN">
                                <a:latin typeface="Cambria Math" panose="02040503050406030204" pitchFamily="18" charset="0"/>
                              </a:rPr>
                              <m:t>𝑧</m:t>
                            </m:r>
                          </m:sub>
                        </m:sSub>
                      </m:e>
                    </m:d>
                  </m:oMath>
                </a14:m>
                <a:r>
                  <a:rPr lang="zh-CN" altLang="zh-CN" dirty="0"/>
                  <a:t>表象下，能量本征态为</a:t>
                </a:r>
                <a:r>
                  <a:rPr lang="en-US" altLang="zh-CN" dirty="0">
                    <a:ea typeface="Cambria Math" panose="02040503050406030204" pitchFamily="18" charset="0"/>
                  </a:rPr>
                  <a:t> </a:t>
                </a:r>
                <a14:m>
                  <m:oMath xmlns:m="http://schemas.openxmlformats.org/officeDocument/2006/math">
                    <m:r>
                      <a:rPr lang="zh-CN" altLang="zh-CN">
                        <a:latin typeface="Cambria Math" panose="02040503050406030204" pitchFamily="18" charset="0"/>
                      </a:rPr>
                      <m:t>|</m:t>
                    </m:r>
                    <m:r>
                      <a:rPr lang="zh-CN" altLang="zh-CN">
                        <a:latin typeface="Cambria Math" panose="02040503050406030204" pitchFamily="18" charset="0"/>
                      </a:rPr>
                      <m:t>𝑛𝑙𝑚</m:t>
                    </m:r>
                    <m:r>
                      <a:rPr lang="zh-CN" altLang="zh-CN">
                        <a:latin typeface="Cambria Math" panose="02040503050406030204" pitchFamily="18" charset="0"/>
                      </a:rPr>
                      <m:t>⟩</m:t>
                    </m:r>
                  </m:oMath>
                </a14:m>
                <a:endParaRPr lang="zh-CN" altLang="zh-CN" dirty="0"/>
              </a:p>
              <a:p>
                <a:pPr marL="0" marR="0">
                  <a:spcBef>
                    <a:spcPts val="0"/>
                  </a:spcBef>
                  <a:spcAft>
                    <a:spcPts val="0"/>
                  </a:spcAft>
                </a:pPr>
                <a14:m>
                  <m:oMath xmlns:m="http://schemas.openxmlformats.org/officeDocument/2006/math">
                    <m:r>
                      <a:rPr lang="zh-CN" altLang="zh-CN">
                        <a:solidFill>
                          <a:srgbClr val="C00000"/>
                        </a:solidFill>
                        <a:latin typeface="Cambria Math" panose="02040503050406030204" pitchFamily="18" charset="0"/>
                        <a:ea typeface="Cambria Math" panose="02040503050406030204" pitchFamily="18" charset="0"/>
                      </a:rPr>
                      <m:t>𝑛</m:t>
                    </m:r>
                    <m:r>
                      <a:rPr lang="zh-CN" altLang="zh-CN">
                        <a:solidFill>
                          <a:srgbClr val="C00000"/>
                        </a:solidFill>
                        <a:latin typeface="Cambria Math" panose="02040503050406030204" pitchFamily="18" charset="0"/>
                        <a:ea typeface="Cambria Math" panose="02040503050406030204" pitchFamily="18" charset="0"/>
                      </a:rPr>
                      <m:t>=1,2,3…</m:t>
                    </m:r>
                  </m:oMath>
                </a14:m>
                <a:r>
                  <a:rPr lang="en-US" altLang="zh-CN" dirty="0">
                    <a:solidFill>
                      <a:srgbClr val="C00000"/>
                    </a:solidFill>
                    <a:ea typeface="Cambria Math" panose="02040503050406030204" pitchFamily="18" charset="0"/>
                  </a:rPr>
                  <a:t> ,  </a:t>
                </a:r>
                <a14:m>
                  <m:oMath xmlns:m="http://schemas.openxmlformats.org/officeDocument/2006/math">
                    <m:r>
                      <a:rPr lang="zh-CN" altLang="zh-CN">
                        <a:solidFill>
                          <a:srgbClr val="C00000"/>
                        </a:solidFill>
                        <a:latin typeface="Cambria Math" panose="02040503050406030204" pitchFamily="18" charset="0"/>
                        <a:ea typeface="Cambria Math" panose="02040503050406030204" pitchFamily="18" charset="0"/>
                      </a:rPr>
                      <m:t>𝑙</m:t>
                    </m:r>
                    <m:r>
                      <a:rPr lang="zh-CN" altLang="zh-CN">
                        <a:solidFill>
                          <a:srgbClr val="C00000"/>
                        </a:solidFill>
                        <a:latin typeface="Cambria Math" panose="02040503050406030204" pitchFamily="18" charset="0"/>
                        <a:ea typeface="Cambria Math" panose="02040503050406030204" pitchFamily="18" charset="0"/>
                      </a:rPr>
                      <m:t>=0,1,…,</m:t>
                    </m:r>
                    <m:r>
                      <a:rPr lang="zh-CN" altLang="zh-CN">
                        <a:solidFill>
                          <a:srgbClr val="C00000"/>
                        </a:solidFill>
                        <a:latin typeface="Cambria Math" panose="02040503050406030204" pitchFamily="18" charset="0"/>
                        <a:ea typeface="Cambria Math" panose="02040503050406030204" pitchFamily="18" charset="0"/>
                      </a:rPr>
                      <m:t>𝑛</m:t>
                    </m:r>
                    <m:r>
                      <a:rPr lang="zh-CN" altLang="zh-CN">
                        <a:solidFill>
                          <a:srgbClr val="C00000"/>
                        </a:solidFill>
                        <a:latin typeface="Cambria Math" panose="02040503050406030204" pitchFamily="18" charset="0"/>
                        <a:ea typeface="Cambria Math" panose="02040503050406030204" pitchFamily="18" charset="0"/>
                      </a:rPr>
                      <m:t>−1,</m:t>
                    </m:r>
                    <m:r>
                      <a:rPr lang="zh-CN" altLang="en-US" i="1">
                        <a:solidFill>
                          <a:srgbClr val="C00000"/>
                        </a:solidFill>
                        <a:latin typeface="Cambria Math" panose="02040503050406030204" pitchFamily="18" charset="0"/>
                        <a:ea typeface="Cambria Math" panose="02040503050406030204" pitchFamily="18" charset="0"/>
                      </a:rPr>
                      <m:t>  </m:t>
                    </m:r>
                    <m:r>
                      <a:rPr lang="zh-CN" altLang="zh-CN">
                        <a:solidFill>
                          <a:srgbClr val="C00000"/>
                        </a:solidFill>
                        <a:latin typeface="Cambria Math" panose="02040503050406030204" pitchFamily="18" charset="0"/>
                        <a:ea typeface="Cambria Math" panose="02040503050406030204" pitchFamily="18" charset="0"/>
                      </a:rPr>
                      <m:t>𝑚</m:t>
                    </m:r>
                    <m:r>
                      <a:rPr lang="zh-CN" altLang="zh-CN">
                        <a:solidFill>
                          <a:srgbClr val="C00000"/>
                        </a:solidFill>
                        <a:latin typeface="Cambria Math" panose="02040503050406030204" pitchFamily="18" charset="0"/>
                        <a:ea typeface="Cambria Math" panose="02040503050406030204" pitchFamily="18" charset="0"/>
                      </a:rPr>
                      <m:t>=−</m:t>
                    </m:r>
                    <m:r>
                      <a:rPr lang="zh-CN" altLang="zh-CN">
                        <a:solidFill>
                          <a:srgbClr val="C00000"/>
                        </a:solidFill>
                        <a:latin typeface="Cambria Math" panose="02040503050406030204" pitchFamily="18" charset="0"/>
                        <a:ea typeface="Cambria Math" panose="02040503050406030204" pitchFamily="18" charset="0"/>
                      </a:rPr>
                      <m:t>𝑙</m:t>
                    </m:r>
                    <m:r>
                      <a:rPr lang="zh-CN" altLang="zh-CN">
                        <a:solidFill>
                          <a:srgbClr val="C00000"/>
                        </a:solidFill>
                        <a:latin typeface="Cambria Math" panose="02040503050406030204" pitchFamily="18" charset="0"/>
                        <a:ea typeface="Cambria Math" panose="02040503050406030204" pitchFamily="18" charset="0"/>
                      </a:rPr>
                      <m:t>,−</m:t>
                    </m:r>
                    <m:r>
                      <a:rPr lang="zh-CN" altLang="zh-CN">
                        <a:solidFill>
                          <a:srgbClr val="C00000"/>
                        </a:solidFill>
                        <a:latin typeface="Cambria Math" panose="02040503050406030204" pitchFamily="18" charset="0"/>
                        <a:ea typeface="Cambria Math" panose="02040503050406030204" pitchFamily="18" charset="0"/>
                      </a:rPr>
                      <m:t>𝑙</m:t>
                    </m:r>
                    <m:r>
                      <a:rPr lang="zh-CN" altLang="zh-CN">
                        <a:solidFill>
                          <a:srgbClr val="C00000"/>
                        </a:solidFill>
                        <a:latin typeface="Cambria Math" panose="02040503050406030204" pitchFamily="18" charset="0"/>
                        <a:ea typeface="Cambria Math" panose="02040503050406030204" pitchFamily="18" charset="0"/>
                      </a:rPr>
                      <m:t>+1,…</m:t>
                    </m:r>
                    <m:r>
                      <a:rPr lang="zh-CN" altLang="zh-CN">
                        <a:solidFill>
                          <a:srgbClr val="C00000"/>
                        </a:solidFill>
                        <a:latin typeface="Cambria Math" panose="02040503050406030204" pitchFamily="18" charset="0"/>
                        <a:ea typeface="Cambria Math" panose="02040503050406030204" pitchFamily="18" charset="0"/>
                      </a:rPr>
                      <m:t>𝑙</m:t>
                    </m:r>
                    <m:r>
                      <a:rPr lang="zh-CN" altLang="zh-CN">
                        <a:solidFill>
                          <a:srgbClr val="C00000"/>
                        </a:solidFill>
                        <a:latin typeface="Cambria Math" panose="02040503050406030204" pitchFamily="18" charset="0"/>
                        <a:ea typeface="Cambria Math" panose="02040503050406030204" pitchFamily="18" charset="0"/>
                      </a:rPr>
                      <m:t>−1,</m:t>
                    </m:r>
                    <m:r>
                      <a:rPr lang="zh-CN" altLang="zh-CN">
                        <a:solidFill>
                          <a:srgbClr val="C00000"/>
                        </a:solidFill>
                        <a:latin typeface="Cambria Math" panose="02040503050406030204" pitchFamily="18" charset="0"/>
                        <a:ea typeface="Cambria Math" panose="02040503050406030204" pitchFamily="18" charset="0"/>
                      </a:rPr>
                      <m:t>𝑙</m:t>
                    </m:r>
                  </m:oMath>
                </a14:m>
                <a:endParaRPr lang="zh-CN" altLang="zh-CN" dirty="0">
                  <a:solidFill>
                    <a:srgbClr val="C00000"/>
                  </a:solidFill>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268760"/>
                <a:ext cx="8229600" cy="5212050"/>
              </a:xfrm>
              <a:blipFill>
                <a:blip r:embed="rId2"/>
                <a:stretch>
                  <a:fillRect l="-741" b="-105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氢原子</a:t>
            </a:r>
            <a:endParaRPr lang="zh-CN" altLang="en-US" dirty="0"/>
          </a:p>
        </p:txBody>
      </p:sp>
    </p:spTree>
    <p:extLst>
      <p:ext uri="{BB962C8B-B14F-4D97-AF65-F5344CB8AC3E}">
        <p14:creationId xmlns:p14="http://schemas.microsoft.com/office/powerpoint/2010/main" val="1928916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600"/>
                  </a:spcBef>
                  <a:spcAft>
                    <a:spcPts val="0"/>
                  </a:spcAft>
                </a:pPr>
                <a14:m>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r>
                      <a:rPr lang="x-IV_mathan" altLang="zh-CN">
                        <a:latin typeface="Cambria Math" panose="02040503050406030204" pitchFamily="18" charset="0"/>
                        <a:ea typeface="Cambria Math" panose="02040503050406030204" pitchFamily="18" charset="0"/>
                      </a:rPr>
                      <m:t>𝜓</m:t>
                    </m:r>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𝐿</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𝜓</m:t>
                    </m:r>
                  </m:oMath>
                </a14:m>
                <a:endParaRPr lang="x-IV_mathan" altLang="zh-CN" dirty="0">
                  <a:ea typeface="Cambria Math" panose="02040503050406030204" pitchFamily="18" charset="0"/>
                </a:endParaRPr>
              </a:p>
              <a:p>
                <a:pPr marL="0" marR="0">
                  <a:spcBef>
                    <a:spcPts val="600"/>
                  </a:spcBef>
                  <a:spcAft>
                    <a:spcPts val="0"/>
                  </a:spcAft>
                </a:pPr>
                <a:r>
                  <a:rPr lang="zh-CN" altLang="zh-CN" dirty="0"/>
                  <a:t>已知</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zh-CN" altLang="zh-CN" dirty="0"/>
                  <a:t>在某一表象（比如</a:t>
                </a:r>
                <a14:m>
                  <m:oMath xmlns:m="http://schemas.openxmlformats.org/officeDocument/2006/math">
                    <m:r>
                      <m:rPr>
                        <m:sty m:val="p"/>
                      </m:rPr>
                      <a:rPr lang="zh-CN" altLang="zh-CN">
                        <a:latin typeface="Cambria Math" panose="02040503050406030204" pitchFamily="18" charset="0"/>
                      </a:rPr>
                      <m:t>A</m:t>
                    </m:r>
                  </m:oMath>
                </a14:m>
                <a:r>
                  <a:rPr lang="zh-CN" altLang="zh-CN" dirty="0"/>
                  <a:t>表象，正交完备基矢为</a:t>
                </a:r>
                <a14:m>
                  <m:oMath xmlns:m="http://schemas.openxmlformats.org/officeDocument/2006/math">
                    <m:r>
                      <a:rPr lang="zh-CN" altLang="zh-CN">
                        <a:latin typeface="Cambria Math" panose="02040503050406030204" pitchFamily="18" charset="0"/>
                      </a:rPr>
                      <m:t>{|</m:t>
                    </m:r>
                    <m:r>
                      <a:rPr lang="zh-CN" altLang="zh-CN">
                        <a:latin typeface="Cambria Math" panose="02040503050406030204" pitchFamily="18" charset="0"/>
                      </a:rPr>
                      <m:t>𝑛</m:t>
                    </m:r>
                    <m:r>
                      <a:rPr lang="zh-CN" altLang="zh-CN">
                        <a:latin typeface="Cambria Math" panose="02040503050406030204" pitchFamily="18" charset="0"/>
                      </a:rPr>
                      <m:t>⟩}</m:t>
                    </m:r>
                  </m:oMath>
                </a14:m>
                <a:r>
                  <a:rPr lang="zh-CN" altLang="zh-CN" dirty="0"/>
                  <a:t>）下的矩阵形式</a:t>
                </a:r>
                <a:r>
                  <a:rPr lang="en-US" altLang="zh-CN" dirty="0">
                    <a:ea typeface="Cambria Math" panose="02040503050406030204" pitchFamily="18"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𝐿</m:t>
                        </m:r>
                      </m:e>
                      <m:sub>
                        <m:r>
                          <a:rPr lang="zh-CN" altLang="zh-CN">
                            <a:latin typeface="Cambria Math" panose="02040503050406030204" pitchFamily="18" charset="0"/>
                          </a:rPr>
                          <m:t>𝑗𝑘</m:t>
                        </m:r>
                      </m:sub>
                    </m:sSub>
                  </m:oMath>
                </a14:m>
                <a:r>
                  <a:rPr lang="en-US" altLang="zh-CN" dirty="0"/>
                  <a:t> </a:t>
                </a:r>
                <a:r>
                  <a:rPr lang="zh-CN" altLang="zh-CN" dirty="0"/>
                  <a:t>求解其本征值和本征态</a:t>
                </a:r>
                <a:endParaRPr lang="en-US" altLang="zh-CN" dirty="0"/>
              </a:p>
              <a:p>
                <a:pPr marL="0" marR="0" indent="0">
                  <a:spcBef>
                    <a:spcPts val="600"/>
                  </a:spcBef>
                  <a:spcAft>
                    <a:spcPts val="0"/>
                  </a:spcAft>
                  <a:buNone/>
                </a:pPr>
                <a:r>
                  <a:rPr lang="en-US" altLang="zh-CN" b="0" i="0" dirty="0">
                    <a:effectLst/>
                    <a:ea typeface="Microsoft YaHei" panose="020B0503020204020204" pitchFamily="34" charset="-122"/>
                  </a:rPr>
                  <a:t>1. </a:t>
                </a:r>
                <a:r>
                  <a:rPr lang="zh-CN" altLang="zh-CN" b="0" i="0" dirty="0">
                    <a:effectLst/>
                    <a:ea typeface="Microsoft YaHei" panose="020B0503020204020204" pitchFamily="34" charset="-122"/>
                  </a:rPr>
                  <a:t>利用久期方程（特征方程），写出行列式减本征值为零的表达式</a:t>
                </a:r>
                <a:endParaRPr lang="zh-CN" altLang="zh-CN" dirty="0"/>
              </a:p>
              <a:p>
                <a:pPr marL="0" marR="0" indent="0">
                  <a:spcBef>
                    <a:spcPts val="600"/>
                  </a:spcBef>
                  <a:spcAft>
                    <a:spcPts val="0"/>
                  </a:spcAft>
                  <a:buNone/>
                </a:pPr>
                <a14:m>
                  <m:oMathPara xmlns:m="http://schemas.openxmlformats.org/officeDocument/2006/math">
                    <m:oMathParaPr>
                      <m:jc m:val="centerGroup"/>
                    </m:oMathParaPr>
                    <m:oMath xmlns:m="http://schemas.openxmlformats.org/officeDocument/2006/math">
                      <m:func>
                        <m:funcPr>
                          <m:ctrlPr>
                            <a:rPr lang="x-IV_mathan" altLang="zh-CN" sz="1800" i="1">
                              <a:effectLst/>
                              <a:latin typeface="Cambria Math" panose="02040503050406030204" pitchFamily="18" charset="0"/>
                              <a:ea typeface="Cambria Math" panose="02040503050406030204" pitchFamily="18" charset="0"/>
                            </a:rPr>
                          </m:ctrlPr>
                        </m:funcPr>
                        <m:fName>
                          <m:r>
                            <m:rPr>
                              <m:sty m:val="p"/>
                            </m:rPr>
                            <a:rPr lang="x-IV_mathan" altLang="zh-CN" sz="1800">
                              <a:effectLst/>
                              <a:latin typeface="Cambria Math" panose="02040503050406030204" pitchFamily="18" charset="0"/>
                              <a:ea typeface="Cambria Math" panose="02040503050406030204" pitchFamily="18" charset="0"/>
                            </a:rPr>
                            <m:t>det</m:t>
                          </m:r>
                        </m:fName>
                        <m:e>
                          <m:d>
                            <m:dPr>
                              <m:begChr m:val="|"/>
                              <m:endChr m:val="|"/>
                              <m:ctrlPr>
                                <a:rPr lang="x-IV_mathan" altLang="zh-CN" sz="1800" i="1">
                                  <a:effectLst/>
                                  <a:latin typeface="Cambria Math" panose="02040503050406030204" pitchFamily="18" charset="0"/>
                                  <a:ea typeface="Cambria Math" panose="02040503050406030204" pitchFamily="18" charset="0"/>
                                </a:rPr>
                              </m:ctrlPr>
                            </m:dPr>
                            <m:e>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𝐿</m:t>
                                  </m:r>
                                </m:e>
                                <m:sub>
                                  <m:r>
                                    <a:rPr lang="x-IV_mathan" altLang="zh-CN" sz="1800">
                                      <a:effectLst/>
                                      <a:latin typeface="Cambria Math" panose="02040503050406030204" pitchFamily="18" charset="0"/>
                                      <a:ea typeface="Cambria Math" panose="02040503050406030204" pitchFamily="18" charset="0"/>
                                    </a:rPr>
                                    <m:t>𝑗𝑘</m:t>
                                  </m:r>
                                </m:sub>
                              </m:sSub>
                              <m:r>
                                <a:rPr lang="x-IV_mathan" altLang="zh-CN" sz="1800">
                                  <a:effectLst/>
                                  <a:latin typeface="Cambria Math" panose="02040503050406030204" pitchFamily="18" charset="0"/>
                                  <a:ea typeface="Cambria Math" panose="02040503050406030204" pitchFamily="18" charset="0"/>
                                </a:rPr>
                                <m:t>−</m:t>
                              </m:r>
                              <m:sSup>
                                <m:sSupPr>
                                  <m:ctrlPr>
                                    <a:rPr lang="x-IV_mathan" altLang="zh-CN" sz="1800" i="1">
                                      <a:effectLst/>
                                      <a:latin typeface="Cambria Math" panose="02040503050406030204" pitchFamily="18" charset="0"/>
                                      <a:ea typeface="Cambria Math" panose="02040503050406030204" pitchFamily="18" charset="0"/>
                                    </a:rPr>
                                  </m:ctrlPr>
                                </m:sSupPr>
                                <m:e>
                                  <m:r>
                                    <a:rPr lang="x-IV_mathan" altLang="zh-CN" sz="1800">
                                      <a:effectLst/>
                                      <a:latin typeface="Cambria Math" panose="02040503050406030204" pitchFamily="18" charset="0"/>
                                      <a:ea typeface="Cambria Math" panose="02040503050406030204" pitchFamily="18" charset="0"/>
                                    </a:rPr>
                                    <m:t>𝐿</m:t>
                                  </m:r>
                                </m:e>
                                <m:sup>
                                  <m:r>
                                    <a:rPr lang="x-IV_mathan" altLang="zh-CN" sz="1800">
                                      <a:effectLst/>
                                      <a:latin typeface="Cambria Math" panose="02040503050406030204" pitchFamily="18" charset="0"/>
                                      <a:ea typeface="Cambria Math" panose="02040503050406030204" pitchFamily="18" charset="0"/>
                                    </a:rPr>
                                    <m:t>′</m:t>
                                  </m:r>
                                </m:sup>
                              </m:sSup>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𝛿</m:t>
                                  </m:r>
                                </m:e>
                                <m:sub>
                                  <m:r>
                                    <a:rPr lang="x-IV_mathan" altLang="zh-CN" sz="1800">
                                      <a:effectLst/>
                                      <a:latin typeface="Cambria Math" panose="02040503050406030204" pitchFamily="18" charset="0"/>
                                      <a:ea typeface="Cambria Math" panose="02040503050406030204" pitchFamily="18" charset="0"/>
                                    </a:rPr>
                                    <m:t>𝑗𝑘</m:t>
                                  </m:r>
                                </m:sub>
                              </m:sSub>
                            </m:e>
                          </m:d>
                        </m:e>
                      </m:func>
                      <m:r>
                        <a:rPr lang="x-IV_mathan" altLang="zh-CN" sz="1800">
                          <a:effectLst/>
                          <a:latin typeface="Cambria Math" panose="02040503050406030204" pitchFamily="18" charset="0"/>
                          <a:ea typeface="Cambria Math" panose="02040503050406030204" pitchFamily="18" charset="0"/>
                        </a:rPr>
                        <m:t>=0</m:t>
                      </m:r>
                    </m:oMath>
                  </m:oMathPara>
                </a14:m>
                <a:endParaRPr lang="x-IV_mathan" altLang="zh-CN" sz="1800" dirty="0">
                  <a:effectLst/>
                  <a:ea typeface="Cambria Math" panose="02040503050406030204" pitchFamily="18" charset="0"/>
                </a:endParaRPr>
              </a:p>
              <a:p>
                <a:pPr marL="0" marR="0">
                  <a:spcBef>
                    <a:spcPts val="600"/>
                  </a:spcBef>
                  <a:spcAft>
                    <a:spcPts val="0"/>
                  </a:spcAft>
                </a:pPr>
                <a:r>
                  <a:rPr lang="zh-CN" altLang="zh-CN" sz="1800" dirty="0">
                    <a:effectLst/>
                    <a:ea typeface="Microsoft YaHei" panose="020B0503020204020204" pitchFamily="34" charset="-122"/>
                  </a:rPr>
                  <a:t>即</a:t>
                </a:r>
                <a:endParaRPr lang="en-US" altLang="zh-CN" sz="1800" dirty="0">
                  <a:ea typeface="Microsoft YaHei" panose="020B0503020204020204" pitchFamily="34" charset="-122"/>
                </a:endParaRPr>
              </a:p>
              <a:p>
                <a:pPr marL="0" marR="0" indent="0">
                  <a:spcBef>
                    <a:spcPts val="600"/>
                  </a:spcBef>
                  <a:spcAft>
                    <a:spcPts val="0"/>
                  </a:spcAft>
                  <a:buNone/>
                </a:pPr>
                <a:endParaRPr lang="en-US" altLang="zh-CN" sz="1800" dirty="0">
                  <a:ea typeface="Microsoft YaHei" panose="020B0503020204020204" pitchFamily="34" charset="-122"/>
                </a:endParaRPr>
              </a:p>
              <a:p>
                <a:pPr marL="0" marR="0" indent="0">
                  <a:spcBef>
                    <a:spcPts val="600"/>
                  </a:spcBef>
                  <a:spcAft>
                    <a:spcPts val="0"/>
                  </a:spcAft>
                  <a:buNone/>
                </a:pPr>
                <a:endParaRPr lang="en-US" altLang="zh-CN" sz="1800" dirty="0">
                  <a:ea typeface="Microsoft YaHei" panose="020B0503020204020204" pitchFamily="34" charset="-122"/>
                </a:endParaRPr>
              </a:p>
              <a:p>
                <a:pPr marL="0" marR="0" indent="0">
                  <a:spcBef>
                    <a:spcPts val="600"/>
                  </a:spcBef>
                  <a:spcAft>
                    <a:spcPts val="0"/>
                  </a:spcAft>
                  <a:buNone/>
                </a:pPr>
                <a:endParaRPr lang="en-US" altLang="zh-CN" sz="1800" dirty="0">
                  <a:ea typeface="Microsoft YaHei" panose="020B0503020204020204" pitchFamily="34" charset="-122"/>
                </a:endParaRPr>
              </a:p>
              <a:p>
                <a:pPr marL="0" marR="0" indent="0">
                  <a:spcBef>
                    <a:spcPts val="600"/>
                  </a:spcBef>
                  <a:spcAft>
                    <a:spcPts val="0"/>
                  </a:spcAft>
                  <a:buNone/>
                </a:pPr>
                <a:r>
                  <a:rPr lang="en-US" altLang="zh-CN" sz="1800" dirty="0">
                    <a:ea typeface="Microsoft YaHei" panose="020B0503020204020204" pitchFamily="34" charset="-122"/>
                  </a:rPr>
                  <a:t>2. </a:t>
                </a:r>
                <a:r>
                  <a:rPr lang="zh-CN" altLang="zh-CN" dirty="0">
                    <a:ea typeface="Microsoft YaHei" panose="020B0503020204020204" pitchFamily="34" charset="-122"/>
                  </a:rPr>
                  <a:t>将行列式展开，写成关于本征值</a:t>
                </a:r>
                <a14:m>
                  <m:oMath xmlns:m="http://schemas.openxmlformats.org/officeDocument/2006/math">
                    <m:r>
                      <a:rPr lang="zh-CN" altLang="zh-CN">
                        <a:latin typeface="Cambria Math" panose="02040503050406030204" pitchFamily="18" charset="0"/>
                      </a:rPr>
                      <m:t>𝐿</m:t>
                    </m:r>
                    <m:r>
                      <a:rPr lang="zh-CN" altLang="zh-CN">
                        <a:latin typeface="Cambria Math" panose="02040503050406030204" pitchFamily="18" charset="0"/>
                      </a:rPr>
                      <m:t>′</m:t>
                    </m:r>
                  </m:oMath>
                </a14:m>
                <a:r>
                  <a:rPr lang="zh-CN" altLang="zh-CN" dirty="0">
                    <a:ea typeface="Microsoft YaHei" panose="020B0503020204020204" pitchFamily="34" charset="-122"/>
                  </a:rPr>
                  <a:t>的一元</a:t>
                </a:r>
                <a14:m>
                  <m:oMath xmlns:m="http://schemas.openxmlformats.org/officeDocument/2006/math">
                    <m:r>
                      <a:rPr lang="zh-CN" altLang="zh-CN">
                        <a:latin typeface="Cambria Math" panose="02040503050406030204" pitchFamily="18" charset="0"/>
                      </a:rPr>
                      <m:t>𝑛</m:t>
                    </m:r>
                  </m:oMath>
                </a14:m>
                <a:r>
                  <a:rPr lang="zh-CN" altLang="zh-CN" dirty="0">
                    <a:ea typeface="Microsoft YaHei" panose="020B0503020204020204" pitchFamily="34" charset="-122"/>
                  </a:rPr>
                  <a:t>次方程（</a:t>
                </a:r>
                <a14:m>
                  <m:oMath xmlns:m="http://schemas.openxmlformats.org/officeDocument/2006/math">
                    <m:r>
                      <a:rPr lang="zh-CN" altLang="zh-CN">
                        <a:latin typeface="Cambria Math" panose="02040503050406030204" pitchFamily="18" charset="0"/>
                      </a:rPr>
                      <m:t>𝑛</m:t>
                    </m:r>
                  </m:oMath>
                </a14:m>
                <a:r>
                  <a:rPr lang="zh-CN" altLang="zh-CN" dirty="0">
                    <a:ea typeface="Microsoft YaHei" panose="020B0503020204020204" pitchFamily="34" charset="-122"/>
                  </a:rPr>
                  <a:t>是矩阵维度）</a:t>
                </a:r>
                <a:endParaRPr lang="en-US" altLang="zh-CN" dirty="0"/>
              </a:p>
              <a:p>
                <a:pPr marL="0" marR="0" indent="0">
                  <a:spcBef>
                    <a:spcPts val="600"/>
                  </a:spcBef>
                  <a:spcAft>
                    <a:spcPts val="0"/>
                  </a:spcAft>
                  <a:buNone/>
                </a:pPr>
                <a:r>
                  <a:rPr lang="en-US" altLang="zh-CN" dirty="0">
                    <a:ea typeface="Microsoft YaHei" panose="020B0503020204020204" pitchFamily="34" charset="-122"/>
                  </a:rPr>
                  <a:t>3. </a:t>
                </a:r>
                <a:r>
                  <a:rPr lang="zh-CN" altLang="zh-CN" dirty="0">
                    <a:ea typeface="Microsoft YaHei" panose="020B0503020204020204" pitchFamily="34" charset="-122"/>
                  </a:rPr>
                  <a:t>求解方程得到方程的</a:t>
                </a:r>
                <a14:m>
                  <m:oMath xmlns:m="http://schemas.openxmlformats.org/officeDocument/2006/math">
                    <m:r>
                      <a:rPr lang="zh-CN" altLang="zh-CN">
                        <a:latin typeface="Cambria Math" panose="02040503050406030204" pitchFamily="18" charset="0"/>
                      </a:rPr>
                      <m:t>𝑛</m:t>
                    </m:r>
                  </m:oMath>
                </a14:m>
                <a:r>
                  <a:rPr lang="zh-CN" altLang="zh-CN" dirty="0">
                    <a:ea typeface="Microsoft YaHei" panose="020B0503020204020204" pitchFamily="34" charset="-122"/>
                  </a:rPr>
                  <a:t>各根，即为</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zh-CN" altLang="zh-CN" dirty="0">
                    <a:ea typeface="Microsoft YaHei" panose="020B0503020204020204" pitchFamily="34" charset="-122"/>
                  </a:rPr>
                  <a:t>的</a:t>
                </a:r>
                <a14:m>
                  <m:oMath xmlns:m="http://schemas.openxmlformats.org/officeDocument/2006/math">
                    <m:r>
                      <a:rPr lang="zh-CN" altLang="zh-CN">
                        <a:latin typeface="Cambria Math" panose="02040503050406030204" pitchFamily="18" charset="0"/>
                      </a:rPr>
                      <m:t>𝑛</m:t>
                    </m:r>
                  </m:oMath>
                </a14:m>
                <a:r>
                  <a:rPr lang="zh-CN" altLang="zh-CN" dirty="0">
                    <a:ea typeface="Microsoft YaHei" panose="020B0503020204020204" pitchFamily="34" charset="-122"/>
                  </a:rPr>
                  <a:t>个本征值</a:t>
                </a:r>
                <a:r>
                  <a:rPr lang="en-US" altLang="zh-CN" dirty="0">
                    <a:ea typeface="Cambria Math" panose="02040503050406030204" pitchFamily="18" charset="0"/>
                  </a:rPr>
                  <a:t> </a:t>
                </a:r>
                <a14:m>
                  <m:oMath xmlns:m="http://schemas.openxmlformats.org/officeDocument/2006/math">
                    <m:sSubSup>
                      <m:sSubSupPr>
                        <m:ctrlPr>
                          <a:rPr lang="zh-CN" altLang="zh-CN" i="1">
                            <a:latin typeface="Cambria Math" panose="02040503050406030204" pitchFamily="18" charset="0"/>
                          </a:rPr>
                        </m:ctrlPr>
                      </m:sSubSupPr>
                      <m:e>
                        <m:r>
                          <a:rPr lang="zh-CN" altLang="zh-CN">
                            <a:latin typeface="Cambria Math" panose="02040503050406030204" pitchFamily="18" charset="0"/>
                          </a:rPr>
                          <m:t>𝐿</m:t>
                        </m:r>
                      </m:e>
                      <m:sub>
                        <m:r>
                          <a:rPr lang="zh-CN" altLang="zh-CN">
                            <a:latin typeface="Cambria Math" panose="02040503050406030204" pitchFamily="18" charset="0"/>
                          </a:rPr>
                          <m:t>𝑘</m:t>
                        </m:r>
                      </m:sub>
                      <m:sup>
                        <m:r>
                          <a:rPr lang="zh-CN" altLang="zh-CN">
                            <a:latin typeface="Cambria Math" panose="02040503050406030204" pitchFamily="18" charset="0"/>
                          </a:rPr>
                          <m:t>′</m:t>
                        </m:r>
                      </m:sup>
                    </m:sSubSup>
                  </m:oMath>
                </a14:m>
                <a:r>
                  <a:rPr lang="en-US" altLang="zh-CN" dirty="0"/>
                  <a:t>, </a:t>
                </a:r>
                <a:r>
                  <a:rPr lang="zh-CN" altLang="zh-CN" dirty="0">
                    <a:ea typeface="Microsoft YaHei" panose="020B0503020204020204" pitchFamily="34" charset="-122"/>
                  </a:rPr>
                  <a:t>如果</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en-US" altLang="zh-CN" dirty="0">
                    <a:ea typeface="Cambria Math" panose="02040503050406030204" pitchFamily="18" charset="0"/>
                  </a:rPr>
                  <a:t> </a:t>
                </a:r>
                <a:r>
                  <a:rPr lang="zh-CN" altLang="zh-CN" dirty="0">
                    <a:ea typeface="Microsoft YaHei" panose="020B0503020204020204" pitchFamily="34" charset="-122"/>
                  </a:rPr>
                  <a:t>是厄米算符，那么</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𝐿</m:t>
                            </m:r>
                          </m:e>
                          <m:sub>
                            <m:r>
                              <a:rPr lang="zh-CN" altLang="zh-CN">
                                <a:latin typeface="Cambria Math" panose="02040503050406030204" pitchFamily="18" charset="0"/>
                              </a:rPr>
                              <m:t>𝑗𝑘</m:t>
                            </m:r>
                          </m:sub>
                        </m:sSub>
                      </m:e>
                    </m:d>
                  </m:oMath>
                </a14:m>
                <a:r>
                  <a:rPr lang="zh-CN" altLang="zh-CN" dirty="0">
                    <a:ea typeface="Microsoft YaHei" panose="020B0503020204020204" pitchFamily="34" charset="-122"/>
                  </a:rPr>
                  <a:t>是厄米矩阵</a:t>
                </a:r>
                <a:r>
                  <a:rPr lang="en-US" altLang="zh-CN" dirty="0">
                    <a:ea typeface="Cambria Math" panose="02040503050406030204" pitchFamily="18" charset="0"/>
                  </a:rPr>
                  <a:t>,</a:t>
                </a:r>
                <a:r>
                  <a:rPr lang="zh-CN" altLang="zh-CN" dirty="0">
                    <a:ea typeface="Microsoft YaHei" panose="020B0503020204020204" pitchFamily="34" charset="-122"/>
                  </a:rPr>
                  <a:t>可以得出</a:t>
                </a:r>
                <a:r>
                  <a:rPr lang="en-US" altLang="zh-CN" dirty="0">
                    <a:ea typeface="Microsoft YaHei" panose="020B0503020204020204" pitchFamily="34" charset="-122"/>
                  </a:rPr>
                  <a:t>N</a:t>
                </a:r>
                <a:r>
                  <a:rPr lang="zh-CN" altLang="zh-CN" dirty="0">
                    <a:ea typeface="Microsoft YaHei" panose="020B0503020204020204" pitchFamily="34" charset="-122"/>
                  </a:rPr>
                  <a:t>个实根</a:t>
                </a:r>
                <a:r>
                  <a:rPr lang="en-US" altLang="zh-CN" dirty="0">
                    <a:ea typeface="Microsoft YaHei" panose="020B0503020204020204" pitchFamily="34" charset="-122"/>
                  </a:rPr>
                  <a:t>,</a:t>
                </a:r>
                <a:r>
                  <a:rPr lang="zh-CN" altLang="zh-CN" dirty="0">
                    <a:ea typeface="Microsoft YaHei" panose="020B0503020204020204" pitchFamily="34" charset="-122"/>
                  </a:rPr>
                  <a:t>对应</a:t>
                </a:r>
                <a14:m>
                  <m:oMath xmlns:m="http://schemas.openxmlformats.org/officeDocument/2006/math">
                    <m:r>
                      <a:rPr lang="zh-CN" altLang="zh-CN">
                        <a:latin typeface="Cambria Math" panose="02040503050406030204" pitchFamily="18" charset="0"/>
                      </a:rPr>
                      <m:t>𝑁</m:t>
                    </m:r>
                  </m:oMath>
                </a14:m>
                <a:r>
                  <a:rPr lang="zh-CN" altLang="zh-CN" dirty="0">
                    <a:ea typeface="Microsoft YaHei" panose="020B0503020204020204" pitchFamily="34" charset="-122"/>
                  </a:rPr>
                  <a:t>个本征值</a:t>
                </a:r>
                <a:endParaRPr lang="zh-CN" altLang="zh-CN" dirty="0"/>
              </a:p>
              <a:p>
                <a:pPr>
                  <a:spcBef>
                    <a:spcPts val="600"/>
                  </a:spcBef>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674" r="-377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矩阵形式下的（能量）本征方程求解</a:t>
            </a:r>
            <a:endParaRPr lang="zh-CN" altLang="en-US" dirty="0"/>
          </a:p>
        </p:txBody>
      </p:sp>
      <p:pic>
        <p:nvPicPr>
          <p:cNvPr id="4" name="图片 3"/>
          <p:cNvPicPr>
            <a:picLocks noChangeAspect="1"/>
          </p:cNvPicPr>
          <p:nvPr/>
        </p:nvPicPr>
        <p:blipFill rotWithShape="1">
          <a:blip r:embed="rId3"/>
          <a:srcRect r="1570"/>
          <a:stretch/>
        </p:blipFill>
        <p:spPr>
          <a:xfrm>
            <a:off x="948691" y="3317815"/>
            <a:ext cx="3703320" cy="1299905"/>
          </a:xfrm>
          <a:prstGeom prst="rect">
            <a:avLst/>
          </a:prstGeom>
        </p:spPr>
      </p:pic>
    </p:spTree>
    <p:extLst>
      <p:ext uri="{BB962C8B-B14F-4D97-AF65-F5344CB8AC3E}">
        <p14:creationId xmlns:p14="http://schemas.microsoft.com/office/powerpoint/2010/main" val="2847054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91440" y="125730"/>
                <a:ext cx="8915400" cy="6400800"/>
              </a:xfrm>
            </p:spPr>
            <p:txBody>
              <a:bodyPr/>
              <a:lstStyle/>
              <a:p>
                <a:pPr marL="151209" indent="0" fontAlgn="ctr">
                  <a:spcBef>
                    <a:spcPts val="0"/>
                  </a:spcBef>
                  <a:spcAft>
                    <a:spcPts val="0"/>
                  </a:spcAft>
                  <a:buNone/>
                </a:pPr>
                <a:r>
                  <a:rPr lang="en-US" altLang="zh-CN" sz="1800" dirty="0">
                    <a:ea typeface="Microsoft YaHei" panose="020B0503020204020204" pitchFamily="34" charset="-122"/>
                  </a:rPr>
                  <a:t>4. </a:t>
                </a:r>
                <a:r>
                  <a:rPr lang="zh-CN" altLang="zh-CN" sz="1800" dirty="0">
                    <a:ea typeface="Microsoft YaHei" panose="020B0503020204020204" pitchFamily="34" charset="-122"/>
                  </a:rPr>
                  <a:t>将每个本征值分别代入矩阵形式的本征方程</a:t>
                </a:r>
                <a:endParaRPr lang="zh-CN" altLang="zh-CN" sz="1800" dirty="0"/>
              </a:p>
              <a:p>
                <a:pPr marL="151209" marR="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e>
                        <m:sub>
                          <m:r>
                            <a:rPr lang="zh-CN" altLang="zh-CN">
                              <a:latin typeface="Cambria Math" panose="02040503050406030204" pitchFamily="18" charset="0"/>
                            </a:rPr>
                            <m:t>𝑘</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e>
                      </m:d>
                      <m:r>
                        <a:rPr lang="zh-CN" altLang="zh-CN">
                          <a:latin typeface="Cambria Math" panose="02040503050406030204" pitchFamily="18" charset="0"/>
                        </a:rPr>
                        <m:t>=</m:t>
                      </m:r>
                      <m:sSubSup>
                        <m:sSubSupPr>
                          <m:ctrlPr>
                            <a:rPr lang="zh-CN" altLang="zh-CN" i="1">
                              <a:latin typeface="Cambria Math" panose="02040503050406030204" pitchFamily="18" charset="0"/>
                            </a:rPr>
                          </m:ctrlPr>
                        </m:sSubSupPr>
                        <m:e>
                          <m:r>
                            <a:rPr lang="zh-CN" altLang="zh-CN">
                              <a:latin typeface="Cambria Math" panose="02040503050406030204" pitchFamily="18" charset="0"/>
                            </a:rPr>
                            <m:t>𝐿</m:t>
                          </m:r>
                        </m:e>
                        <m:sub>
                          <m:r>
                            <a:rPr lang="zh-CN" altLang="zh-CN">
                              <a:latin typeface="Cambria Math" panose="02040503050406030204" pitchFamily="18" charset="0"/>
                            </a:rPr>
                            <m:t>𝑘</m:t>
                          </m:r>
                        </m:sub>
                        <m:sup>
                          <m:r>
                            <a:rPr lang="zh-CN" altLang="zh-CN">
                              <a:latin typeface="Cambria Math" panose="02040503050406030204" pitchFamily="18" charset="0"/>
                            </a:rPr>
                            <m:t>′</m:t>
                          </m:r>
                        </m:sup>
                      </m:sSubSup>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e>
                      </m:d>
                    </m:oMath>
                  </m:oMathPara>
                </a14:m>
                <a:br>
                  <a:rPr lang="zh-CN" altLang="zh-CN" dirty="0"/>
                </a:br>
                <a:r>
                  <a:rPr lang="zh-CN" altLang="zh-CN" dirty="0"/>
                  <a:t>即</a:t>
                </a:r>
              </a:p>
              <a:p>
                <a:pPr marL="151209" indent="0" fontAlgn="ctr">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x-IV_mathan" altLang="zh-CN" i="1">
                              <a:latin typeface="Cambria Math" panose="02040503050406030204" pitchFamily="18" charset="0"/>
                            </a:rPr>
                          </m:ctrlPr>
                        </m:dPr>
                        <m:e>
                          <m:m>
                            <m:mPr>
                              <m:mcs>
                                <m:mc>
                                  <m:mcPr>
                                    <m:count m:val="4"/>
                                    <m:mcJc m:val="center"/>
                                  </m:mcPr>
                                </m:mc>
                              </m:mcs>
                              <m:ctrlPr>
                                <a:rPr lang="x-IV_mathan" altLang="zh-CN" i="1">
                                  <a:latin typeface="Cambria Math" panose="02040503050406030204" pitchFamily="18" charset="0"/>
                                </a:rPr>
                              </m:ctrlPr>
                            </m:mPr>
                            <m:m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11</m:t>
                                    </m:r>
                                  </m:sub>
                                </m:sSub>
                                <m:r>
                                  <a:rPr lang="x-IV_mathan" altLang="zh-CN">
                                    <a:latin typeface="Cambria Math" panose="02040503050406030204" pitchFamily="18" charset="0"/>
                                  </a:rPr>
                                  <m:t>−</m:t>
                                </m:r>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𝐿</m:t>
                                    </m:r>
                                  </m:e>
                                  <m:sub>
                                    <m:r>
                                      <a:rPr lang="x-IV_mathan" altLang="zh-CN">
                                        <a:latin typeface="Cambria Math" panose="02040503050406030204" pitchFamily="18" charset="0"/>
                                      </a:rPr>
                                      <m:t>𝑘</m:t>
                                    </m:r>
                                  </m:sub>
                                  <m:sup>
                                    <m:r>
                                      <a:rPr lang="x-IV_mathan" altLang="zh-CN">
                                        <a:latin typeface="Cambria Math" panose="02040503050406030204" pitchFamily="18" charset="0"/>
                                      </a:rPr>
                                      <m:t>′</m:t>
                                    </m:r>
                                  </m:sup>
                                </m:sSubSup>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12</m:t>
                                    </m:r>
                                  </m:sub>
                                </m:sSub>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13</m:t>
                                    </m:r>
                                  </m:sub>
                                </m:sSub>
                              </m:e>
                              <m:e>
                                <m:r>
                                  <a:rPr lang="x-IV_mathan" altLang="zh-CN">
                                    <a:latin typeface="Cambria Math" panose="02040503050406030204" pitchFamily="18" charset="0"/>
                                  </a:rPr>
                                  <m:t>…</m:t>
                                </m:r>
                              </m:e>
                            </m:mr>
                            <m:m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21</m:t>
                                    </m:r>
                                  </m:sub>
                                </m:sSub>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22</m:t>
                                    </m:r>
                                  </m:sub>
                                </m:sSub>
                                <m:r>
                                  <a:rPr lang="x-IV_mathan" altLang="zh-CN">
                                    <a:latin typeface="Cambria Math" panose="02040503050406030204" pitchFamily="18" charset="0"/>
                                  </a:rPr>
                                  <m:t>−</m:t>
                                </m:r>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𝐿</m:t>
                                    </m:r>
                                  </m:e>
                                  <m:sub>
                                    <m:r>
                                      <a:rPr lang="x-IV_mathan" altLang="zh-CN">
                                        <a:latin typeface="Cambria Math" panose="02040503050406030204" pitchFamily="18" charset="0"/>
                                      </a:rPr>
                                      <m:t>𝑘</m:t>
                                    </m:r>
                                  </m:sub>
                                  <m:sup>
                                    <m:r>
                                      <a:rPr lang="x-IV_mathan" altLang="zh-CN">
                                        <a:latin typeface="Cambria Math" panose="02040503050406030204" pitchFamily="18" charset="0"/>
                                      </a:rPr>
                                      <m:t>′</m:t>
                                    </m:r>
                                  </m:sup>
                                </m:sSubSup>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23</m:t>
                                    </m:r>
                                  </m:sub>
                                </m:sSub>
                              </m:e>
                              <m:e>
                                <m:r>
                                  <a:rPr lang="x-IV_mathan" altLang="zh-CN">
                                    <a:latin typeface="Cambria Math" panose="02040503050406030204" pitchFamily="18" charset="0"/>
                                  </a:rPr>
                                  <m:t>…</m:t>
                                </m:r>
                              </m:e>
                            </m:mr>
                            <m:m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31</m:t>
                                    </m:r>
                                  </m:sub>
                                </m:sSub>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32</m:t>
                                    </m:r>
                                  </m:sub>
                                </m:sSub>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33</m:t>
                                    </m:r>
                                  </m:sub>
                                </m:sSub>
                                <m:r>
                                  <a:rPr lang="x-IV_mathan" altLang="zh-CN">
                                    <a:latin typeface="Cambria Math" panose="02040503050406030204" pitchFamily="18" charset="0"/>
                                  </a:rPr>
                                  <m:t>−</m:t>
                                </m:r>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𝐿</m:t>
                                    </m:r>
                                  </m:e>
                                  <m:sub>
                                    <m:r>
                                      <a:rPr lang="x-IV_mathan" altLang="zh-CN">
                                        <a:latin typeface="Cambria Math" panose="02040503050406030204" pitchFamily="18" charset="0"/>
                                      </a:rPr>
                                      <m:t>𝑘</m:t>
                                    </m:r>
                                  </m:sub>
                                  <m:sup>
                                    <m:r>
                                      <a:rPr lang="x-IV_mathan" altLang="zh-CN">
                                        <a:latin typeface="Cambria Math" panose="02040503050406030204" pitchFamily="18" charset="0"/>
                                      </a:rPr>
                                      <m:t>′</m:t>
                                    </m:r>
                                  </m:sup>
                                </m:sSubSup>
                              </m:e>
                              <m:e>
                                <m:r>
                                  <a:rPr lang="x-IV_mathan" altLang="zh-CN">
                                    <a:latin typeface="Cambria Math" panose="02040503050406030204" pitchFamily="18" charset="0"/>
                                  </a:rPr>
                                  <m:t>…</m:t>
                                </m:r>
                              </m:e>
                            </m:mr>
                            <m:mr>
                              <m:e>
                                <m:r>
                                  <a:rPr lang="x-IV_mathan" altLang="zh-CN">
                                    <a:latin typeface="Cambria Math" panose="02040503050406030204" pitchFamily="18" charset="0"/>
                                  </a:rPr>
                                  <m:t>…</m:t>
                                </m:r>
                              </m:e>
                              <m:e>
                                <m:r>
                                  <a:rPr lang="x-IV_mathan" altLang="zh-CN">
                                    <a:latin typeface="Cambria Math" panose="02040503050406030204" pitchFamily="18" charset="0"/>
                                  </a:rPr>
                                  <m:t>…</m:t>
                                </m:r>
                              </m:e>
                              <m:e>
                                <m:r>
                                  <a:rPr lang="x-IV_mathan" altLang="zh-CN">
                                    <a:latin typeface="Cambria Math" panose="02040503050406030204" pitchFamily="18" charset="0"/>
                                  </a:rPr>
                                  <m:t>…</m:t>
                                </m:r>
                              </m:e>
                              <m:e>
                                <m:r>
                                  <a:rPr lang="x-IV_mathan" altLang="zh-CN">
                                    <a:latin typeface="Cambria Math" panose="02040503050406030204" pitchFamily="18" charset="0"/>
                                  </a:rPr>
                                  <m:t>…</m:t>
                                </m:r>
                              </m:e>
                            </m:mr>
                          </m:m>
                        </m:e>
                      </m:d>
                      <m:d>
                        <m:dPr>
                          <m:ctrlPr>
                            <a:rPr lang="x-IV_mathan" altLang="zh-CN" i="1">
                              <a:latin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rPr>
                              </m:ctrlPr>
                            </m:mPr>
                            <m:mr>
                              <m:e>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𝑎</m:t>
                                    </m:r>
                                  </m:e>
                                  <m:sub>
                                    <m:r>
                                      <a:rPr lang="x-IV_mathan" altLang="zh-CN">
                                        <a:latin typeface="Cambria Math" panose="02040503050406030204" pitchFamily="18" charset="0"/>
                                      </a:rPr>
                                      <m:t>1</m:t>
                                    </m:r>
                                  </m:sub>
                                  <m:sup>
                                    <m:r>
                                      <a:rPr lang="x-IV_mathan" altLang="zh-CN">
                                        <a:latin typeface="Cambria Math" panose="02040503050406030204" pitchFamily="18" charset="0"/>
                                      </a:rPr>
                                      <m:t>𝑘</m:t>
                                    </m:r>
                                  </m:sup>
                                </m:sSubSup>
                              </m:e>
                            </m:mr>
                            <m:mr>
                              <m:e>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𝑎</m:t>
                                    </m:r>
                                  </m:e>
                                  <m:sub>
                                    <m:r>
                                      <a:rPr lang="x-IV_mathan" altLang="zh-CN">
                                        <a:latin typeface="Cambria Math" panose="02040503050406030204" pitchFamily="18" charset="0"/>
                                      </a:rPr>
                                      <m:t>2</m:t>
                                    </m:r>
                                  </m:sub>
                                  <m:sup>
                                    <m:r>
                                      <a:rPr lang="x-IV_mathan" altLang="zh-CN">
                                        <a:latin typeface="Cambria Math" panose="02040503050406030204" pitchFamily="18" charset="0"/>
                                      </a:rPr>
                                      <m:t>𝑘</m:t>
                                    </m:r>
                                  </m:sup>
                                </m:sSubSup>
                              </m:e>
                            </m:mr>
                            <m:mr>
                              <m:e>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𝑎</m:t>
                                    </m:r>
                                  </m:e>
                                  <m:sub>
                                    <m:r>
                                      <a:rPr lang="x-IV_mathan" altLang="zh-CN">
                                        <a:latin typeface="Cambria Math" panose="02040503050406030204" pitchFamily="18" charset="0"/>
                                      </a:rPr>
                                      <m:t>3</m:t>
                                    </m:r>
                                  </m:sub>
                                  <m:sup>
                                    <m:r>
                                      <a:rPr lang="x-IV_mathan" altLang="zh-CN">
                                        <a:latin typeface="Cambria Math" panose="02040503050406030204" pitchFamily="18" charset="0"/>
                                      </a:rPr>
                                      <m:t>𝑘</m:t>
                                    </m:r>
                                  </m:sup>
                                </m:sSubSup>
                              </m:e>
                            </m:mr>
                            <m:mr>
                              <m:e>
                                <m:r>
                                  <a:rPr lang="x-IV_mathan" altLang="zh-CN">
                                    <a:latin typeface="Cambria Math" panose="02040503050406030204" pitchFamily="18" charset="0"/>
                                  </a:rPr>
                                  <m:t>⋮</m:t>
                                </m:r>
                              </m:e>
                            </m:mr>
                          </m:m>
                        </m:e>
                      </m:d>
                      <m:r>
                        <a:rPr lang="x-IV_mathan" altLang="zh-CN">
                          <a:latin typeface="Cambria Math" panose="02040503050406030204" pitchFamily="18" charset="0"/>
                        </a:rPr>
                        <m:t>=0</m:t>
                      </m:r>
                    </m:oMath>
                  </m:oMathPara>
                </a14:m>
                <a:endParaRPr lang="x-IV_mathan" altLang="zh-CN" dirty="0"/>
              </a:p>
              <a:p>
                <a:pPr marL="151209" indent="0" fontAlgn="ctr">
                  <a:spcBef>
                    <a:spcPts val="0"/>
                  </a:spcBef>
                  <a:spcAft>
                    <a:spcPts val="0"/>
                  </a:spcAft>
                  <a:buNone/>
                </a:pPr>
                <a:r>
                  <a:rPr lang="en-US" altLang="zh-CN" sz="1800" b="0" i="0" dirty="0">
                    <a:effectLst/>
                    <a:ea typeface="Microsoft YaHei" panose="020B0503020204020204" pitchFamily="34" charset="-122"/>
                  </a:rPr>
                  <a:t>5. </a:t>
                </a:r>
                <a:r>
                  <a:rPr lang="zh-CN" altLang="zh-CN" sz="1800" b="0" i="0" dirty="0">
                    <a:effectLst/>
                    <a:ea typeface="Microsoft YaHei" panose="020B0503020204020204" pitchFamily="34" charset="-122"/>
                  </a:rPr>
                  <a:t>将矩阵乘以列矢量得到n个关于</a:t>
                </a:r>
                <a14:m>
                  <m:oMath xmlns:m="http://schemas.openxmlformats.org/officeDocument/2006/math">
                    <m:sSubSup>
                      <m:sSubSupPr>
                        <m:ctrlPr>
                          <a:rPr lang="zh-CN" altLang="zh-CN" sz="1800" i="1">
                            <a:latin typeface="Cambria Math" panose="02040503050406030204" pitchFamily="18" charset="0"/>
                          </a:rPr>
                        </m:ctrlPr>
                      </m:sSubSupPr>
                      <m:e>
                        <m:r>
                          <a:rPr lang="zh-CN" altLang="zh-CN" sz="1800">
                            <a:latin typeface="Cambria Math" panose="02040503050406030204" pitchFamily="18" charset="0"/>
                          </a:rPr>
                          <m:t>𝑎</m:t>
                        </m:r>
                      </m:e>
                      <m:sub>
                        <m:r>
                          <a:rPr lang="zh-CN" altLang="zh-CN" sz="1800">
                            <a:latin typeface="Cambria Math" panose="02040503050406030204" pitchFamily="18" charset="0"/>
                          </a:rPr>
                          <m:t>1</m:t>
                        </m:r>
                      </m:sub>
                      <m:sup>
                        <m:r>
                          <a:rPr lang="zh-CN" altLang="zh-CN" sz="1800">
                            <a:latin typeface="Cambria Math" panose="02040503050406030204" pitchFamily="18" charset="0"/>
                          </a:rPr>
                          <m:t>𝑘</m:t>
                        </m:r>
                      </m:sup>
                    </m:sSubSup>
                    <m:r>
                      <a:rPr lang="zh-CN" altLang="zh-CN" sz="1800">
                        <a:latin typeface="Cambria Math" panose="02040503050406030204" pitchFamily="18" charset="0"/>
                      </a:rPr>
                      <m:t>,</m:t>
                    </m:r>
                    <m:sSubSup>
                      <m:sSubSupPr>
                        <m:ctrlPr>
                          <a:rPr lang="zh-CN" altLang="zh-CN" sz="1800" i="1">
                            <a:latin typeface="Cambria Math" panose="02040503050406030204" pitchFamily="18" charset="0"/>
                          </a:rPr>
                        </m:ctrlPr>
                      </m:sSubSupPr>
                      <m:e>
                        <m:r>
                          <a:rPr lang="zh-CN" altLang="zh-CN" sz="1800">
                            <a:latin typeface="Cambria Math" panose="02040503050406030204" pitchFamily="18" charset="0"/>
                          </a:rPr>
                          <m:t>𝑎</m:t>
                        </m:r>
                      </m:e>
                      <m:sub>
                        <m:r>
                          <a:rPr lang="zh-CN" altLang="zh-CN" sz="1800">
                            <a:latin typeface="Cambria Math" panose="02040503050406030204" pitchFamily="18" charset="0"/>
                          </a:rPr>
                          <m:t>2</m:t>
                        </m:r>
                      </m:sub>
                      <m:sup>
                        <m:r>
                          <a:rPr lang="zh-CN" altLang="zh-CN" sz="1800">
                            <a:latin typeface="Cambria Math" panose="02040503050406030204" pitchFamily="18" charset="0"/>
                          </a:rPr>
                          <m:t>𝑘</m:t>
                        </m:r>
                      </m:sup>
                    </m:sSubSup>
                    <m:r>
                      <a:rPr lang="zh-CN" altLang="zh-CN" sz="1800">
                        <a:latin typeface="Cambria Math" panose="02040503050406030204" pitchFamily="18" charset="0"/>
                      </a:rPr>
                      <m:t>,…</m:t>
                    </m:r>
                    <m:sSubSup>
                      <m:sSubSupPr>
                        <m:ctrlPr>
                          <a:rPr lang="zh-CN" altLang="zh-CN" sz="1800" i="1">
                            <a:latin typeface="Cambria Math" panose="02040503050406030204" pitchFamily="18" charset="0"/>
                          </a:rPr>
                        </m:ctrlPr>
                      </m:sSubSupPr>
                      <m:e>
                        <m:r>
                          <a:rPr lang="zh-CN" altLang="zh-CN" sz="1800">
                            <a:latin typeface="Cambria Math" panose="02040503050406030204" pitchFamily="18" charset="0"/>
                          </a:rPr>
                          <m:t>𝑎</m:t>
                        </m:r>
                      </m:e>
                      <m:sub>
                        <m:r>
                          <a:rPr lang="zh-CN" altLang="zh-CN" sz="1800">
                            <a:latin typeface="Cambria Math" panose="02040503050406030204" pitchFamily="18" charset="0"/>
                          </a:rPr>
                          <m:t>𝑛</m:t>
                        </m:r>
                      </m:sub>
                      <m:sup>
                        <m:r>
                          <a:rPr lang="zh-CN" altLang="zh-CN" sz="1800">
                            <a:latin typeface="Cambria Math" panose="02040503050406030204" pitchFamily="18" charset="0"/>
                          </a:rPr>
                          <m:t>𝑘</m:t>
                        </m:r>
                      </m:sup>
                    </m:sSubSup>
                  </m:oMath>
                </a14:m>
                <a:r>
                  <a:rPr lang="zh-CN" altLang="zh-CN" sz="1800" dirty="0"/>
                  <a:t>的方程，按说</a:t>
                </a:r>
                <a:r>
                  <a:rPr lang="en-US" altLang="zh-CN" sz="1800" dirty="0"/>
                  <a:t>n</a:t>
                </a:r>
                <a:r>
                  <a:rPr lang="zh-CN" altLang="zh-CN" sz="1800" dirty="0"/>
                  <a:t>个未知数</a:t>
                </a:r>
                <a:r>
                  <a:rPr lang="en-US" altLang="zh-CN" sz="1800" dirty="0"/>
                  <a:t>n</a:t>
                </a:r>
                <a:r>
                  <a:rPr lang="zh-CN" altLang="zh-CN" sz="1800" dirty="0"/>
                  <a:t>个方程正好对应，但是由于这其中有一个方程不独立，无法完全求解。所以可以将其余所有</a:t>
                </a:r>
                <a14:m>
                  <m:oMath xmlns:m="http://schemas.openxmlformats.org/officeDocument/2006/math">
                    <m:sSubSup>
                      <m:sSubSupPr>
                        <m:ctrlPr>
                          <a:rPr lang="zh-CN" altLang="zh-CN" sz="1800" i="1">
                            <a:latin typeface="Cambria Math" panose="02040503050406030204" pitchFamily="18" charset="0"/>
                          </a:rPr>
                        </m:ctrlPr>
                      </m:sSubSupPr>
                      <m:e>
                        <m:r>
                          <a:rPr lang="zh-CN" altLang="zh-CN" sz="1800">
                            <a:latin typeface="Cambria Math" panose="02040503050406030204" pitchFamily="18" charset="0"/>
                          </a:rPr>
                          <m:t>𝑎</m:t>
                        </m:r>
                      </m:e>
                      <m:sub>
                        <m:r>
                          <a:rPr lang="zh-CN" altLang="zh-CN" sz="1800">
                            <a:latin typeface="Cambria Math" panose="02040503050406030204" pitchFamily="18" charset="0"/>
                          </a:rPr>
                          <m:t>𝑚</m:t>
                        </m:r>
                      </m:sub>
                      <m:sup>
                        <m:r>
                          <a:rPr lang="zh-CN" altLang="zh-CN" sz="1800">
                            <a:latin typeface="Cambria Math" panose="02040503050406030204" pitchFamily="18" charset="0"/>
                          </a:rPr>
                          <m:t>𝑘</m:t>
                        </m:r>
                      </m:sup>
                    </m:sSubSup>
                  </m:oMath>
                </a14:m>
                <a:r>
                  <a:rPr lang="en-US" altLang="zh-CN" sz="1800" b="0" i="0" dirty="0">
                    <a:effectLst/>
                    <a:ea typeface="Cambria Math" panose="02040503050406030204" pitchFamily="18" charset="0"/>
                  </a:rPr>
                  <a:t> </a:t>
                </a:r>
                <a:r>
                  <a:rPr lang="zh-CN" altLang="zh-CN" sz="1800" dirty="0"/>
                  <a:t>都表示为</a:t>
                </a:r>
                <a14:m>
                  <m:oMath xmlns:m="http://schemas.openxmlformats.org/officeDocument/2006/math">
                    <m:sSubSup>
                      <m:sSubSupPr>
                        <m:ctrlPr>
                          <a:rPr lang="zh-CN" altLang="zh-CN" sz="1800" i="1">
                            <a:latin typeface="Cambria Math" panose="02040503050406030204" pitchFamily="18" charset="0"/>
                          </a:rPr>
                        </m:ctrlPr>
                      </m:sSubSupPr>
                      <m:e>
                        <m:r>
                          <a:rPr lang="zh-CN" altLang="zh-CN" sz="1800">
                            <a:latin typeface="Cambria Math" panose="02040503050406030204" pitchFamily="18" charset="0"/>
                          </a:rPr>
                          <m:t>𝑎</m:t>
                        </m:r>
                      </m:e>
                      <m:sub>
                        <m:r>
                          <a:rPr lang="zh-CN" altLang="zh-CN" sz="1800">
                            <a:latin typeface="Cambria Math" panose="02040503050406030204" pitchFamily="18" charset="0"/>
                          </a:rPr>
                          <m:t>1</m:t>
                        </m:r>
                      </m:sub>
                      <m:sup>
                        <m:r>
                          <a:rPr lang="zh-CN" altLang="zh-CN" sz="1800">
                            <a:latin typeface="Cambria Math" panose="02040503050406030204" pitchFamily="18" charset="0"/>
                          </a:rPr>
                          <m:t>𝑘</m:t>
                        </m:r>
                      </m:sup>
                    </m:sSubSup>
                  </m:oMath>
                </a14:m>
                <a:r>
                  <a:rPr lang="zh-CN" altLang="zh-CN" sz="1800" dirty="0"/>
                  <a:t>的函数。</a:t>
                </a:r>
              </a:p>
              <a:p>
                <a:pPr marL="151209" indent="0" fontAlgn="ctr">
                  <a:spcBef>
                    <a:spcPts val="0"/>
                  </a:spcBef>
                  <a:spcAft>
                    <a:spcPts val="0"/>
                  </a:spcAft>
                  <a:buNone/>
                </a:pPr>
                <a:r>
                  <a:rPr lang="en-US" altLang="zh-CN" sz="1800" b="0" i="0" dirty="0">
                    <a:effectLst/>
                    <a:ea typeface="Microsoft YaHei" panose="020B0503020204020204" pitchFamily="34" charset="-122"/>
                  </a:rPr>
                  <a:t>6. </a:t>
                </a:r>
                <a:r>
                  <a:rPr lang="zh-CN" altLang="zh-CN" sz="1800" b="0" i="0" dirty="0">
                    <a:effectLst/>
                    <a:ea typeface="Microsoft YaHei" panose="020B0503020204020204" pitchFamily="34" charset="-122"/>
                  </a:rPr>
                  <a:t>由于量子态的相位不定性我们可以把</a:t>
                </a:r>
                <a14:m>
                  <m:oMath xmlns:m="http://schemas.openxmlformats.org/officeDocument/2006/math">
                    <m:sSubSup>
                      <m:sSubSupPr>
                        <m:ctrlPr>
                          <a:rPr lang="zh-CN" altLang="zh-CN" sz="1800" i="1">
                            <a:latin typeface="Cambria Math" panose="02040503050406030204" pitchFamily="18" charset="0"/>
                          </a:rPr>
                        </m:ctrlPr>
                      </m:sSubSupPr>
                      <m:e>
                        <m:r>
                          <a:rPr lang="zh-CN" altLang="zh-CN" sz="1800">
                            <a:latin typeface="Cambria Math" panose="02040503050406030204" pitchFamily="18" charset="0"/>
                          </a:rPr>
                          <m:t>𝑎</m:t>
                        </m:r>
                      </m:e>
                      <m:sub>
                        <m:r>
                          <a:rPr lang="zh-CN" altLang="zh-CN" sz="1800">
                            <a:latin typeface="Cambria Math" panose="02040503050406030204" pitchFamily="18" charset="0"/>
                          </a:rPr>
                          <m:t>1</m:t>
                        </m:r>
                      </m:sub>
                      <m:sup>
                        <m:r>
                          <a:rPr lang="zh-CN" altLang="zh-CN" sz="1800">
                            <a:latin typeface="Cambria Math" panose="02040503050406030204" pitchFamily="18" charset="0"/>
                          </a:rPr>
                          <m:t>𝑘</m:t>
                        </m:r>
                      </m:sup>
                    </m:sSubSup>
                  </m:oMath>
                </a14:m>
                <a:r>
                  <a:rPr lang="zh-CN" altLang="zh-CN" sz="1800" b="0" i="0" dirty="0">
                    <a:effectLst/>
                    <a:ea typeface="Microsoft YaHei" panose="020B0503020204020204" pitchFamily="34" charset="-122"/>
                  </a:rPr>
                  <a:t>取为正实数，把所有</a:t>
                </a:r>
                <a14:m>
                  <m:oMath xmlns:m="http://schemas.openxmlformats.org/officeDocument/2006/math">
                    <m:sSubSup>
                      <m:sSubSupPr>
                        <m:ctrlPr>
                          <a:rPr lang="zh-CN" altLang="zh-CN" sz="1800" i="1">
                            <a:latin typeface="Cambria Math" panose="02040503050406030204" pitchFamily="18" charset="0"/>
                          </a:rPr>
                        </m:ctrlPr>
                      </m:sSubSupPr>
                      <m:e>
                        <m:r>
                          <a:rPr lang="zh-CN" altLang="zh-CN" sz="1800">
                            <a:latin typeface="Cambria Math" panose="02040503050406030204" pitchFamily="18" charset="0"/>
                          </a:rPr>
                          <m:t>𝑎</m:t>
                        </m:r>
                      </m:e>
                      <m:sub>
                        <m:r>
                          <a:rPr lang="zh-CN" altLang="zh-CN" sz="1800">
                            <a:latin typeface="Cambria Math" panose="02040503050406030204" pitchFamily="18" charset="0"/>
                          </a:rPr>
                          <m:t>𝑚</m:t>
                        </m:r>
                      </m:sub>
                      <m:sup>
                        <m:r>
                          <a:rPr lang="zh-CN" altLang="zh-CN" sz="1800">
                            <a:latin typeface="Cambria Math" panose="02040503050406030204" pitchFamily="18" charset="0"/>
                          </a:rPr>
                          <m:t>𝑘</m:t>
                        </m:r>
                      </m:sup>
                    </m:sSubSup>
                  </m:oMath>
                </a14:m>
                <a:r>
                  <a:rPr lang="zh-CN" altLang="zh-CN" sz="1800" b="0" i="0" dirty="0">
                    <a:effectLst/>
                    <a:ea typeface="Microsoft YaHei" panose="020B0503020204020204" pitchFamily="34" charset="-122"/>
                  </a:rPr>
                  <a:t>代入归一化条件可得</a:t>
                </a:r>
                <a:endParaRPr lang="zh-CN" altLang="zh-CN" sz="1800" dirty="0"/>
              </a:p>
              <a:p>
                <a:pPr marL="151209" marR="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x-IV_mathan" altLang="zh-CN" sz="1800" i="1">
                              <a:effectLst/>
                              <a:latin typeface="Cambria Math" panose="02040503050406030204" pitchFamily="18" charset="0"/>
                              <a:ea typeface="Cambria Math" panose="02040503050406030204" pitchFamily="18" charset="0"/>
                            </a:rPr>
                          </m:ctrlPr>
                        </m:sSupPr>
                        <m:e>
                          <m:d>
                            <m:dPr>
                              <m:begChr m:val="|"/>
                              <m:endChr m:val="|"/>
                              <m:ctrlPr>
                                <a:rPr lang="x-IV_mathan" altLang="zh-CN" sz="1800" i="1">
                                  <a:effectLst/>
                                  <a:latin typeface="Cambria Math" panose="02040503050406030204" pitchFamily="18" charset="0"/>
                                  <a:ea typeface="Cambria Math" panose="02040503050406030204" pitchFamily="18" charset="0"/>
                                </a:rPr>
                              </m:ctrlPr>
                            </m:dPr>
                            <m:e>
                              <m:sSubSup>
                                <m:sSubSupPr>
                                  <m:ctrlPr>
                                    <a:rPr lang="x-IV_mathan" altLang="zh-CN" sz="1800" i="1">
                                      <a:effectLst/>
                                      <a:latin typeface="Cambria Math" panose="02040503050406030204" pitchFamily="18" charset="0"/>
                                      <a:ea typeface="Cambria Math" panose="02040503050406030204" pitchFamily="18" charset="0"/>
                                    </a:rPr>
                                  </m:ctrlPr>
                                </m:sSubSup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1</m:t>
                                  </m:r>
                                </m:sub>
                                <m:sup>
                                  <m:r>
                                    <a:rPr lang="x-IV_mathan" altLang="zh-CN" sz="1800">
                                      <a:effectLst/>
                                      <a:latin typeface="Cambria Math" panose="02040503050406030204" pitchFamily="18" charset="0"/>
                                      <a:ea typeface="Cambria Math" panose="02040503050406030204" pitchFamily="18" charset="0"/>
                                    </a:rPr>
                                    <m:t>𝑘</m:t>
                                  </m:r>
                                </m:sup>
                              </m:sSubSup>
                            </m:e>
                          </m:d>
                        </m:e>
                        <m:sup>
                          <m:r>
                            <a:rPr lang="x-IV_mathan" altLang="zh-CN" sz="1800">
                              <a:effectLst/>
                              <a:latin typeface="Cambria Math" panose="02040503050406030204" pitchFamily="18" charset="0"/>
                              <a:ea typeface="Cambria Math" panose="02040503050406030204" pitchFamily="18" charset="0"/>
                            </a:rPr>
                            <m:t>2</m:t>
                          </m:r>
                        </m:sup>
                      </m:sSup>
                      <m:r>
                        <a:rPr lang="x-IV_mathan" altLang="zh-CN" sz="1800">
                          <a:effectLst/>
                          <a:latin typeface="Cambria Math" panose="02040503050406030204" pitchFamily="18" charset="0"/>
                          <a:ea typeface="Cambria Math" panose="02040503050406030204" pitchFamily="18" charset="0"/>
                        </a:rPr>
                        <m:t>+</m:t>
                      </m:r>
                      <m:sSup>
                        <m:sSupPr>
                          <m:ctrlPr>
                            <a:rPr lang="x-IV_mathan" altLang="zh-CN" sz="1800" i="1">
                              <a:effectLst/>
                              <a:latin typeface="Cambria Math" panose="02040503050406030204" pitchFamily="18" charset="0"/>
                              <a:ea typeface="Cambria Math" panose="02040503050406030204" pitchFamily="18" charset="0"/>
                            </a:rPr>
                          </m:ctrlPr>
                        </m:sSupPr>
                        <m:e>
                          <m:d>
                            <m:dPr>
                              <m:begChr m:val="|"/>
                              <m:endChr m:val="|"/>
                              <m:ctrlPr>
                                <a:rPr lang="x-IV_mathan" altLang="zh-CN" sz="1800" i="1">
                                  <a:effectLst/>
                                  <a:latin typeface="Cambria Math" panose="02040503050406030204" pitchFamily="18" charset="0"/>
                                  <a:ea typeface="Cambria Math" panose="02040503050406030204" pitchFamily="18" charset="0"/>
                                </a:rPr>
                              </m:ctrlPr>
                            </m:dPr>
                            <m:e>
                              <m:sSubSup>
                                <m:sSubSupPr>
                                  <m:ctrlPr>
                                    <a:rPr lang="x-IV_mathan" altLang="zh-CN" sz="1800" i="1">
                                      <a:effectLst/>
                                      <a:latin typeface="Cambria Math" panose="02040503050406030204" pitchFamily="18" charset="0"/>
                                      <a:ea typeface="Cambria Math" panose="02040503050406030204" pitchFamily="18" charset="0"/>
                                    </a:rPr>
                                  </m:ctrlPr>
                                </m:sSubSup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2</m:t>
                                  </m:r>
                                </m:sub>
                                <m:sup>
                                  <m:r>
                                    <a:rPr lang="x-IV_mathan" altLang="zh-CN" sz="1800">
                                      <a:effectLst/>
                                      <a:latin typeface="Cambria Math" panose="02040503050406030204" pitchFamily="18" charset="0"/>
                                      <a:ea typeface="Cambria Math" panose="02040503050406030204" pitchFamily="18" charset="0"/>
                                    </a:rPr>
                                    <m:t>𝑘</m:t>
                                  </m:r>
                                </m:sup>
                              </m:sSubSup>
                            </m:e>
                          </m:d>
                        </m:e>
                        <m:sup>
                          <m:r>
                            <a:rPr lang="x-IV_mathan" altLang="zh-CN" sz="1800">
                              <a:effectLst/>
                              <a:latin typeface="Cambria Math" panose="02040503050406030204" pitchFamily="18" charset="0"/>
                              <a:ea typeface="Cambria Math" panose="02040503050406030204" pitchFamily="18" charset="0"/>
                            </a:rPr>
                            <m:t>2</m:t>
                          </m:r>
                        </m:sup>
                      </m:sSup>
                      <m:r>
                        <a:rPr lang="x-IV_mathan" altLang="zh-CN" sz="1800">
                          <a:effectLst/>
                          <a:latin typeface="Cambria Math" panose="02040503050406030204" pitchFamily="18" charset="0"/>
                          <a:ea typeface="Cambria Math" panose="02040503050406030204" pitchFamily="18" charset="0"/>
                        </a:rPr>
                        <m:t>+…+</m:t>
                      </m:r>
                      <m:sSup>
                        <m:sSupPr>
                          <m:ctrlPr>
                            <a:rPr lang="x-IV_mathan" altLang="zh-CN" sz="1800" i="1">
                              <a:effectLst/>
                              <a:latin typeface="Cambria Math" panose="02040503050406030204" pitchFamily="18" charset="0"/>
                              <a:ea typeface="Cambria Math" panose="02040503050406030204" pitchFamily="18" charset="0"/>
                            </a:rPr>
                          </m:ctrlPr>
                        </m:sSupPr>
                        <m:e>
                          <m:d>
                            <m:dPr>
                              <m:begChr m:val="|"/>
                              <m:endChr m:val="|"/>
                              <m:ctrlPr>
                                <a:rPr lang="x-IV_mathan" altLang="zh-CN" sz="1800" i="1">
                                  <a:effectLst/>
                                  <a:latin typeface="Cambria Math" panose="02040503050406030204" pitchFamily="18" charset="0"/>
                                  <a:ea typeface="Cambria Math" panose="02040503050406030204" pitchFamily="18" charset="0"/>
                                </a:rPr>
                              </m:ctrlPr>
                            </m:dPr>
                            <m:e>
                              <m:sSubSup>
                                <m:sSubSupPr>
                                  <m:ctrlPr>
                                    <a:rPr lang="x-IV_mathan" altLang="zh-CN" sz="1800" i="1">
                                      <a:effectLst/>
                                      <a:latin typeface="Cambria Math" panose="02040503050406030204" pitchFamily="18" charset="0"/>
                                      <a:ea typeface="Cambria Math" panose="02040503050406030204" pitchFamily="18" charset="0"/>
                                    </a:rPr>
                                  </m:ctrlPr>
                                </m:sSubSup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𝑛</m:t>
                                  </m:r>
                                </m:sub>
                                <m:sup>
                                  <m:r>
                                    <a:rPr lang="x-IV_mathan" altLang="zh-CN" sz="1800">
                                      <a:effectLst/>
                                      <a:latin typeface="Cambria Math" panose="02040503050406030204" pitchFamily="18" charset="0"/>
                                      <a:ea typeface="Cambria Math" panose="02040503050406030204" pitchFamily="18" charset="0"/>
                                    </a:rPr>
                                    <m:t>𝑘</m:t>
                                  </m:r>
                                </m:sup>
                              </m:sSubSup>
                            </m:e>
                          </m:d>
                        </m:e>
                        <m:sup>
                          <m:r>
                            <a:rPr lang="x-IV_mathan" altLang="zh-CN" sz="1800">
                              <a:effectLst/>
                              <a:latin typeface="Cambria Math" panose="02040503050406030204" pitchFamily="18" charset="0"/>
                              <a:ea typeface="Cambria Math" panose="02040503050406030204" pitchFamily="18" charset="0"/>
                            </a:rPr>
                            <m:t>2</m:t>
                          </m:r>
                        </m:sup>
                      </m:sSup>
                      <m:r>
                        <a:rPr lang="x-IV_mathan" altLang="zh-CN" sz="1800">
                          <a:effectLst/>
                          <a:latin typeface="Cambria Math" panose="02040503050406030204" pitchFamily="18" charset="0"/>
                          <a:ea typeface="Cambria Math" panose="02040503050406030204" pitchFamily="18" charset="0"/>
                        </a:rPr>
                        <m:t>=</m:t>
                      </m:r>
                      <m:r>
                        <a:rPr lang="x-IV_mathan" altLang="zh-CN" sz="1800">
                          <a:effectLst/>
                          <a:latin typeface="Cambria Math" panose="02040503050406030204" pitchFamily="18" charset="0"/>
                          <a:ea typeface="Cambria Math" panose="02040503050406030204" pitchFamily="18" charset="0"/>
                        </a:rPr>
                        <m:t>𝑓</m:t>
                      </m:r>
                      <m:d>
                        <m:dPr>
                          <m:ctrlPr>
                            <a:rPr lang="x-IV_mathan" altLang="zh-CN" sz="1800" i="1">
                              <a:effectLst/>
                              <a:latin typeface="Cambria Math" panose="02040503050406030204" pitchFamily="18" charset="0"/>
                              <a:ea typeface="Cambria Math" panose="02040503050406030204" pitchFamily="18" charset="0"/>
                            </a:rPr>
                          </m:ctrlPr>
                        </m:dPr>
                        <m:e>
                          <m:sSubSup>
                            <m:sSubSupPr>
                              <m:ctrlPr>
                                <a:rPr lang="x-IV_mathan" altLang="zh-CN" sz="1800" i="1">
                                  <a:effectLst/>
                                  <a:latin typeface="Cambria Math" panose="02040503050406030204" pitchFamily="18" charset="0"/>
                                  <a:ea typeface="Cambria Math" panose="02040503050406030204" pitchFamily="18" charset="0"/>
                                </a:rPr>
                              </m:ctrlPr>
                            </m:sSubSup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1</m:t>
                              </m:r>
                            </m:sub>
                            <m:sup>
                              <m:r>
                                <a:rPr lang="x-IV_mathan" altLang="zh-CN" sz="1800">
                                  <a:effectLst/>
                                  <a:latin typeface="Cambria Math" panose="02040503050406030204" pitchFamily="18" charset="0"/>
                                  <a:ea typeface="Cambria Math" panose="02040503050406030204" pitchFamily="18" charset="0"/>
                                </a:rPr>
                                <m:t>𝑘</m:t>
                              </m:r>
                            </m:sup>
                          </m:sSubSup>
                        </m:e>
                      </m:d>
                      <m:r>
                        <a:rPr lang="x-IV_mathan" altLang="zh-CN" sz="1800">
                          <a:effectLst/>
                          <a:latin typeface="Cambria Math" panose="02040503050406030204" pitchFamily="18" charset="0"/>
                          <a:ea typeface="Cambria Math" panose="02040503050406030204" pitchFamily="18" charset="0"/>
                        </a:rPr>
                        <m:t>=1</m:t>
                      </m:r>
                    </m:oMath>
                  </m:oMathPara>
                </a14:m>
                <a:endParaRPr lang="en-US" altLang="zh-CN" sz="1800" i="0" dirty="0">
                  <a:effectLst/>
                  <a:ea typeface="Cambria Math" panose="02040503050406030204" pitchFamily="18" charset="0"/>
                </a:endParaRPr>
              </a:p>
              <a:p>
                <a:pPr marL="151209" marR="0" indent="0">
                  <a:spcBef>
                    <a:spcPts val="0"/>
                  </a:spcBef>
                  <a:spcAft>
                    <a:spcPts val="0"/>
                  </a:spcAft>
                  <a:buNone/>
                </a:pPr>
                <a:r>
                  <a:rPr lang="en-US" altLang="zh-CN" sz="1800" b="0" i="0" dirty="0">
                    <a:effectLst/>
                    <a:ea typeface="Microsoft YaHei" panose="020B0503020204020204" pitchFamily="34" charset="-122"/>
                  </a:rPr>
                  <a:t>7. </a:t>
                </a:r>
                <a:r>
                  <a:rPr lang="zh-CN" altLang="zh-CN" sz="1800" b="0" i="0" dirty="0">
                    <a:effectLst/>
                    <a:ea typeface="Microsoft YaHei" panose="020B0503020204020204" pitchFamily="34" charset="-122"/>
                  </a:rPr>
                  <a:t>求解出</a:t>
                </a:r>
                <a:r>
                  <a:rPr lang="en-US" altLang="zh-CN" sz="1800" b="0" i="0" dirty="0">
                    <a:effectLst/>
                    <a:ea typeface="Calibri" panose="020F0502020204030204" pitchFamily="34" charset="0"/>
                  </a:rPr>
                  <a:t> </a:t>
                </a:r>
                <a14:m>
                  <m:oMath xmlns:m="http://schemas.openxmlformats.org/officeDocument/2006/math">
                    <m:sSubSup>
                      <m:sSubSupPr>
                        <m:ctrlPr>
                          <a:rPr lang="zh-CN" altLang="zh-CN" sz="1800" b="0" i="1">
                            <a:effectLst/>
                            <a:latin typeface="Cambria Math" panose="02040503050406030204" pitchFamily="18" charset="0"/>
                            <a:ea typeface="Calibri" panose="020F0502020204030204" pitchFamily="34" charset="0"/>
                          </a:rPr>
                        </m:ctrlPr>
                      </m:sSubSupPr>
                      <m:e>
                        <m:r>
                          <a:rPr lang="zh-CN" altLang="zh-CN" sz="1800" b="0" i="0">
                            <a:effectLst/>
                            <a:latin typeface="Cambria Math" panose="02040503050406030204" pitchFamily="18" charset="0"/>
                            <a:ea typeface="Calibri" panose="020F0502020204030204" pitchFamily="34" charset="0"/>
                          </a:rPr>
                          <m:t>𝑎</m:t>
                        </m:r>
                      </m:e>
                      <m:sub>
                        <m:r>
                          <a:rPr lang="zh-CN" altLang="zh-CN" sz="1800" b="0" i="0">
                            <a:effectLst/>
                            <a:latin typeface="Cambria Math" panose="02040503050406030204" pitchFamily="18" charset="0"/>
                            <a:ea typeface="Calibri" panose="020F0502020204030204" pitchFamily="34" charset="0"/>
                          </a:rPr>
                          <m:t>1</m:t>
                        </m:r>
                      </m:sub>
                      <m:sup>
                        <m:r>
                          <a:rPr lang="zh-CN" altLang="zh-CN" sz="1800" b="0" i="0">
                            <a:effectLst/>
                            <a:latin typeface="Cambria Math" panose="02040503050406030204" pitchFamily="18" charset="0"/>
                            <a:ea typeface="Calibri" panose="020F0502020204030204" pitchFamily="34" charset="0"/>
                          </a:rPr>
                          <m:t>𝑘</m:t>
                        </m:r>
                      </m:sup>
                    </m:sSubSup>
                  </m:oMath>
                </a14:m>
                <a:r>
                  <a:rPr lang="zh-CN" altLang="zh-CN" sz="1800" b="0" i="0" dirty="0">
                    <a:effectLst/>
                    <a:ea typeface="Microsoft YaHei" panose="020B0503020204020204" pitchFamily="34" charset="-122"/>
                  </a:rPr>
                  <a:t>，以及其他几率幅</a:t>
                </a:r>
                <a:endParaRPr lang="zh-CN" altLang="zh-CN" sz="1800" b="0" i="0" dirty="0">
                  <a:effectLst/>
                  <a:ea typeface="Calibri" panose="020F0502020204030204" pitchFamily="34" charset="0"/>
                </a:endParaRPr>
              </a:p>
              <a:p>
                <a:pPr marL="151209" indent="0" fontAlgn="ctr">
                  <a:spcBef>
                    <a:spcPts val="0"/>
                  </a:spcBef>
                  <a:spcAft>
                    <a:spcPts val="0"/>
                  </a:spcAft>
                  <a:buNone/>
                </a:pPr>
                <a:r>
                  <a:rPr lang="en-US" altLang="zh-CN" sz="1800" b="0" i="0" dirty="0">
                    <a:effectLst/>
                    <a:ea typeface="Microsoft YaHei" panose="020B0503020204020204" pitchFamily="34" charset="-122"/>
                  </a:rPr>
                  <a:t>8. </a:t>
                </a:r>
                <a:r>
                  <a:rPr lang="zh-CN" altLang="zh-CN" sz="1800" b="0" i="0" dirty="0">
                    <a:effectLst/>
                    <a:ea typeface="Microsoft YaHei" panose="020B0503020204020204" pitchFamily="34" charset="-122"/>
                  </a:rPr>
                  <a:t>对应于本征值</a:t>
                </a:r>
                <a:r>
                  <a:rPr lang="en-US" altLang="zh-CN" sz="1800" b="0" i="0" dirty="0">
                    <a:effectLst/>
                    <a:ea typeface="Cambria Math" panose="02040503050406030204" pitchFamily="18" charset="0"/>
                  </a:rPr>
                  <a:t> </a:t>
                </a:r>
                <a14:m>
                  <m:oMath xmlns:m="http://schemas.openxmlformats.org/officeDocument/2006/math">
                    <m:sSubSup>
                      <m:sSubSupPr>
                        <m:ctrlPr>
                          <a:rPr lang="zh-CN" altLang="zh-CN" sz="1800" b="0" i="1">
                            <a:effectLst/>
                            <a:latin typeface="Cambria Math" panose="02040503050406030204" pitchFamily="18" charset="0"/>
                            <a:ea typeface="Calibri" panose="020F0502020204030204" pitchFamily="34" charset="0"/>
                          </a:rPr>
                        </m:ctrlPr>
                      </m:sSubSupPr>
                      <m:e>
                        <m:r>
                          <a:rPr lang="zh-CN" altLang="zh-CN" sz="1800" b="0" i="0">
                            <a:effectLst/>
                            <a:latin typeface="Cambria Math" panose="02040503050406030204" pitchFamily="18" charset="0"/>
                            <a:ea typeface="Calibri" panose="020F0502020204030204" pitchFamily="34" charset="0"/>
                          </a:rPr>
                          <m:t>𝐿</m:t>
                        </m:r>
                      </m:e>
                      <m:sub>
                        <m:r>
                          <a:rPr lang="zh-CN" altLang="zh-CN" sz="1800" b="0" i="0">
                            <a:effectLst/>
                            <a:latin typeface="Cambria Math" panose="02040503050406030204" pitchFamily="18" charset="0"/>
                            <a:ea typeface="Calibri" panose="020F0502020204030204" pitchFamily="34" charset="0"/>
                          </a:rPr>
                          <m:t>𝑘</m:t>
                        </m:r>
                      </m:sub>
                      <m:sup>
                        <m:r>
                          <a:rPr lang="zh-CN" altLang="zh-CN" sz="1800" b="0" i="0">
                            <a:effectLst/>
                            <a:latin typeface="Cambria Math" panose="02040503050406030204" pitchFamily="18" charset="0"/>
                            <a:ea typeface="Calibri" panose="020F0502020204030204" pitchFamily="34" charset="0"/>
                          </a:rPr>
                          <m:t>′</m:t>
                        </m:r>
                      </m:sup>
                    </m:sSubSup>
                  </m:oMath>
                </a14:m>
                <a:r>
                  <a:rPr lang="zh-CN" altLang="zh-CN" sz="1800" b="0" i="0" dirty="0">
                    <a:effectLst/>
                    <a:ea typeface="Microsoft YaHei" panose="020B0503020204020204" pitchFamily="34" charset="-122"/>
                  </a:rPr>
                  <a:t>，本征态矩阵形式为</a:t>
                </a:r>
                <a:endParaRPr lang="zh-CN" altLang="zh-CN" sz="1800" b="0" i="0" dirty="0">
                  <a:effectLst/>
                  <a:ea typeface="Calibri" panose="020F0502020204030204" pitchFamily="34" charset="0"/>
                </a:endParaRPr>
              </a:p>
              <a:p>
                <a:pPr marL="151209" marR="0" indent="0">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x-IV_mathan" altLang="zh-CN" i="1">
                              <a:latin typeface="Cambria Math" panose="02040503050406030204" pitchFamily="18" charset="0"/>
                              <a:ea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ea typeface="Cambria Math" panose="02040503050406030204" pitchFamily="18" charset="0"/>
                                </a:rPr>
                              </m:ctrlPr>
                            </m:mPr>
                            <m:m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1</m:t>
                                    </m:r>
                                  </m:sub>
                                  <m:sup>
                                    <m:r>
                                      <a:rPr lang="x-IV_mathan" altLang="zh-CN">
                                        <a:latin typeface="Cambria Math" panose="02040503050406030204" pitchFamily="18" charset="0"/>
                                        <a:ea typeface="Cambria Math" panose="02040503050406030204" pitchFamily="18" charset="0"/>
                                      </a:rPr>
                                      <m:t>𝑘</m:t>
                                    </m:r>
                                  </m:sup>
                                </m:sSubSup>
                              </m:e>
                            </m:mr>
                            <m:m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2</m:t>
                                    </m:r>
                                  </m:sub>
                                  <m:sup>
                                    <m:r>
                                      <a:rPr lang="x-IV_mathan" altLang="zh-CN">
                                        <a:latin typeface="Cambria Math" panose="02040503050406030204" pitchFamily="18" charset="0"/>
                                        <a:ea typeface="Cambria Math" panose="02040503050406030204" pitchFamily="18" charset="0"/>
                                      </a:rPr>
                                      <m:t>𝑘</m:t>
                                    </m:r>
                                  </m:sup>
                                </m:sSubSup>
                              </m:e>
                            </m:mr>
                            <m:m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3</m:t>
                                    </m:r>
                                  </m:sub>
                                  <m:sup>
                                    <m:r>
                                      <a:rPr lang="x-IV_mathan" altLang="zh-CN">
                                        <a:latin typeface="Cambria Math" panose="02040503050406030204" pitchFamily="18" charset="0"/>
                                        <a:ea typeface="Cambria Math" panose="02040503050406030204" pitchFamily="18" charset="0"/>
                                      </a:rPr>
                                      <m:t>𝑘</m:t>
                                    </m:r>
                                  </m:sup>
                                </m:sSubSup>
                              </m:e>
                            </m:mr>
                            <m:mr>
                              <m:e>
                                <m:r>
                                  <a:rPr lang="x-IV_mathan" altLang="zh-CN">
                                    <a:latin typeface="Cambria Math" panose="02040503050406030204" pitchFamily="18" charset="0"/>
                                    <a:ea typeface="Cambria Math" panose="02040503050406030204" pitchFamily="18" charset="0"/>
                                  </a:rPr>
                                  <m:t>⋮</m:t>
                                </m:r>
                              </m:e>
                            </m:mr>
                          </m:m>
                        </m:e>
                      </m:d>
                    </m:oMath>
                  </m:oMathPara>
                </a14:m>
                <a:endParaRPr lang="x-IV_mathan" altLang="zh-CN" dirty="0">
                  <a:ea typeface="Cambria Math" panose="02040503050406030204" pitchFamily="18" charset="0"/>
                </a:endParaRPr>
              </a:p>
              <a:p>
                <a:pPr marL="151209" marR="0" indent="0">
                  <a:spcBef>
                    <a:spcPts val="0"/>
                  </a:spcBef>
                  <a:spcAft>
                    <a:spcPts val="0"/>
                  </a:spcAft>
                  <a:buNone/>
                </a:pPr>
                <a:r>
                  <a:rPr lang="zh-CN" altLang="zh-CN" dirty="0"/>
                  <a:t>即</a:t>
                </a:r>
                <a:r>
                  <a:rPr lang="en-US" altLang="zh-CN" dirty="0"/>
                  <a:t> </a:t>
                </a:r>
                <a14:m>
                  <m:oMath xmlns:m="http://schemas.openxmlformats.org/officeDocument/2006/math">
                    <m:d>
                      <m:dPr>
                        <m:begChr m:val="|"/>
                        <m:endChr m:val="⟩"/>
                        <m:ctrlPr>
                          <a:rPr lang="zh-CN" altLang="zh-CN" i="1"/>
                        </m:ctrlPr>
                      </m:dPr>
                      <m:e>
                        <m:sSub>
                          <m:sSubPr>
                            <m:ctrlPr>
                              <a:rPr lang="zh-CN" altLang="zh-CN" i="1"/>
                            </m:ctrlPr>
                          </m:sSubPr>
                          <m:e>
                            <m:r>
                              <a:rPr lang="zh-CN" altLang="zh-CN"/>
                              <m:t>𝜓</m:t>
                            </m:r>
                          </m:e>
                          <m:sub>
                            <m:r>
                              <a:rPr lang="zh-CN" altLang="zh-CN"/>
                              <m:t>𝑘</m:t>
                            </m:r>
                          </m:sub>
                        </m:sSub>
                      </m:e>
                    </m:d>
                    <m:r>
                      <a:rPr lang="zh-CN" altLang="zh-CN"/>
                      <m:t>=</m:t>
                    </m:r>
                    <m:nary>
                      <m:naryPr>
                        <m:chr m:val="∑"/>
                        <m:supHide m:val="on"/>
                        <m:ctrlPr>
                          <a:rPr lang="zh-CN" altLang="zh-CN" i="1"/>
                        </m:ctrlPr>
                      </m:naryPr>
                      <m:sub>
                        <m:r>
                          <a:rPr lang="zh-CN" altLang="zh-CN"/>
                          <m:t>𝑚</m:t>
                        </m:r>
                      </m:sub>
                      <m:sup/>
                      <m:e>
                        <m:sSubSup>
                          <m:sSubSupPr>
                            <m:ctrlPr>
                              <a:rPr lang="zh-CN" altLang="zh-CN" i="1"/>
                            </m:ctrlPr>
                          </m:sSubSupPr>
                          <m:e>
                            <m:r>
                              <a:rPr lang="zh-CN" altLang="zh-CN"/>
                              <m:t>𝑎</m:t>
                            </m:r>
                          </m:e>
                          <m:sub>
                            <m:r>
                              <a:rPr lang="zh-CN" altLang="zh-CN"/>
                              <m:t>𝑚</m:t>
                            </m:r>
                          </m:sub>
                          <m:sup>
                            <m:r>
                              <a:rPr lang="zh-CN" altLang="zh-CN"/>
                              <m:t>𝑘</m:t>
                            </m:r>
                          </m:sup>
                        </m:sSubSup>
                        <m:r>
                          <a:rPr lang="zh-CN" altLang="zh-CN"/>
                          <m:t>|</m:t>
                        </m:r>
                        <m:r>
                          <a:rPr lang="zh-CN" altLang="zh-CN"/>
                          <m:t>𝑚</m:t>
                        </m:r>
                        <m:r>
                          <a:rPr lang="zh-CN" altLang="zh-CN"/>
                          <m:t>⟩</m:t>
                        </m:r>
                      </m:e>
                    </m:nary>
                  </m:oMath>
                </a14:m>
                <a:endParaRPr lang="x-IV_mathan" altLang="zh-CN" dirty="0">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91440" y="125730"/>
                <a:ext cx="8915400" cy="6400800"/>
              </a:xfrm>
              <a:blipFill>
                <a:blip r:embed="rId2"/>
                <a:stretch>
                  <a:fillRect t="-476" r="-478" b="-9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6828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101382"/>
                <a:ext cx="8229600" cy="5562307"/>
              </a:xfrm>
            </p:spPr>
            <p:txBody>
              <a:bodyPr/>
              <a:lstStyle/>
              <a:p>
                <a:pPr marL="0" marR="0">
                  <a:spcBef>
                    <a:spcPts val="0"/>
                  </a:spcBef>
                  <a:spcAft>
                    <a:spcPts val="0"/>
                  </a:spcAft>
                </a:pPr>
                <a:r>
                  <a:rPr lang="zh-CN" altLang="zh-CN" dirty="0"/>
                  <a:t>如果体系</a:t>
                </a:r>
                <a:r>
                  <a:rPr lang="en-US" altLang="zh-CN" dirty="0">
                    <a:ea typeface="Calibri" panose="020F0502020204030204" pitchFamily="34" charset="0"/>
                  </a:rPr>
                  <a:t> Hamiltonian</a:t>
                </a:r>
                <a:r>
                  <a:rPr lang="zh-CN" altLang="zh-CN" dirty="0">
                    <a:ea typeface="Microsoft YaHei" panose="020B0503020204020204" pitchFamily="34" charset="-122"/>
                  </a:rPr>
                  <a:t>为</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oMath>
                </a14:m>
                <a:r>
                  <a:rPr lang="en-US" altLang="zh-CN" dirty="0">
                    <a:ea typeface="Cambria Math" panose="02040503050406030204" pitchFamily="18" charset="0"/>
                  </a:rPr>
                  <a:t>, </a:t>
                </a:r>
                <a:r>
                  <a:rPr lang="zh-CN" altLang="zh-CN" dirty="0"/>
                  <a:t>其能量本征方程</a:t>
                </a:r>
                <a:r>
                  <a:rPr lang="en-US" altLang="zh-CN" dirty="0">
                    <a:ea typeface="Cambria Math" panose="02040503050406030204" pitchFamily="18" charset="0"/>
                  </a:rPr>
                  <a:t> </a:t>
                </a:r>
                <a:endParaRPr lang="zh-CN" altLang="zh-CN" dirty="0"/>
              </a:p>
              <a:p>
                <a:pPr marL="0" marR="0">
                  <a:spcBef>
                    <a:spcPts val="0"/>
                  </a:spcBef>
                  <a:spcAft>
                    <a:spcPts val="0"/>
                  </a:spcAft>
                </a:pPr>
                <a14:m>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𝜓</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𝐸</m:t>
                    </m:r>
                    <m:d>
                      <m:dPr>
                        <m:begChr m:val="|"/>
                        <m:endChr m:val="〉"/>
                        <m:ctrlPr>
                          <a:rPr lang="x-IV_mathan" altLang="zh-CN" i="1">
                            <a:latin typeface="Cambria Math" panose="02040503050406030204" pitchFamily="18" charset="0"/>
                            <a:ea typeface="Cambria Math" panose="02040503050406030204" pitchFamily="18" charset="0"/>
                          </a:rPr>
                        </m:ctrlPr>
                      </m:dPr>
                      <m:e>
                        <m:r>
                          <m:rPr>
                            <m:sty m:val="p"/>
                          </m:rPr>
                          <a:rPr lang="x-IV_mathan" altLang="zh-CN">
                            <a:latin typeface="Cambria Math" panose="02040503050406030204" pitchFamily="18" charset="0"/>
                            <a:ea typeface="Cambria Math" panose="02040503050406030204" pitchFamily="18" charset="0"/>
                          </a:rPr>
                          <m:t>ψ</m:t>
                        </m:r>
                      </m:e>
                    </m:d>
                  </m:oMath>
                </a14:m>
                <a:endParaRPr lang="x-IV_mathan" altLang="zh-CN" dirty="0">
                  <a:ea typeface="Cambria Math" panose="02040503050406030204" pitchFamily="18" charset="0"/>
                </a:endParaRPr>
              </a:p>
              <a:p>
                <a:pPr marL="0" marR="0">
                  <a:spcBef>
                    <a:spcPts val="0"/>
                  </a:spcBef>
                  <a:spcAft>
                    <a:spcPts val="0"/>
                  </a:spcAft>
                </a:pPr>
                <a:r>
                  <a:rPr lang="zh-CN" altLang="zh-CN" dirty="0"/>
                  <a:t>很难求解。但是如果</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oMath>
                </a14:m>
                <a:r>
                  <a:rPr lang="zh-CN" altLang="zh-CN" dirty="0"/>
                  <a:t>可以分为两部分</a:t>
                </a:r>
              </a:p>
              <a:p>
                <a:pPr marL="0" marR="0">
                  <a:spcBef>
                    <a:spcPts val="0"/>
                  </a:spcBef>
                  <a:spcAft>
                    <a:spcPts val="0"/>
                  </a:spcAft>
                </a:pP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r>
                      <a:rPr lang="zh-CN" altLang="zh-CN">
                        <a:latin typeface="Cambria Math" panose="02040503050406030204" pitchFamily="18" charset="0"/>
                      </a:rPr>
                      <m:t>=</m:t>
                    </m:r>
                  </m:oMath>
                </a14:m>
                <a:r>
                  <a:rPr lang="en-US" altLang="zh-CN" dirty="0">
                    <a:solidFill>
                      <a:srgbClr val="C00000"/>
                    </a:solidFill>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e>
                      <m:sub>
                        <m:r>
                          <a:rPr lang="zh-CN" altLang="zh-CN">
                            <a:latin typeface="Cambria Math" panose="02040503050406030204" pitchFamily="18" charset="0"/>
                          </a:rPr>
                          <m:t>0</m:t>
                        </m:r>
                      </m:sub>
                    </m:sSub>
                    <m:r>
                      <a:rPr lang="zh-CN" altLang="zh-CN">
                        <a:latin typeface="Cambria Math" panose="02040503050406030204" pitchFamily="18" charset="0"/>
                      </a:rPr>
                      <m:t>+</m:t>
                    </m:r>
                  </m:oMath>
                </a14:m>
                <a:r>
                  <a:rPr lang="en-US" altLang="zh-CN" dirty="0">
                    <a:solidFill>
                      <a:srgbClr val="C00000"/>
                    </a:solidFill>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r>
                      <a:rPr lang="zh-CN" altLang="zh-CN">
                        <a:latin typeface="Cambria Math" panose="02040503050406030204" pitchFamily="18" charset="0"/>
                      </a:rPr>
                      <m:t>′</m:t>
                    </m:r>
                  </m:oMath>
                </a14:m>
                <a:endParaRPr lang="zh-CN" altLang="zh-CN" dirty="0"/>
              </a:p>
              <a:p>
                <a:pPr marL="0" marR="0">
                  <a:spcBef>
                    <a:spcPts val="0"/>
                  </a:spcBef>
                  <a:spcAft>
                    <a:spcPts val="0"/>
                  </a:spcAft>
                </a:pPr>
                <a:r>
                  <a:rPr lang="zh-CN" altLang="zh-CN" dirty="0"/>
                  <a:t>其中</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e>
                      <m:sub>
                        <m:r>
                          <a:rPr lang="zh-CN" altLang="zh-CN">
                            <a:latin typeface="Cambria Math" panose="02040503050406030204" pitchFamily="18" charset="0"/>
                          </a:rPr>
                          <m:t>0</m:t>
                        </m:r>
                      </m:sub>
                    </m:sSub>
                  </m:oMath>
                </a14:m>
                <a:r>
                  <a:rPr lang="en-US" altLang="zh-CN" dirty="0"/>
                  <a:t>的</a:t>
                </a:r>
                <a:r>
                  <a:rPr lang="zh-CN" altLang="zh-CN" dirty="0"/>
                  <a:t>本征方程</a:t>
                </a:r>
              </a:p>
              <a:p>
                <a:pPr marL="0" marR="0">
                  <a:spcBef>
                    <a:spcPts val="0"/>
                  </a:spcBef>
                  <a:spcAft>
                    <a:spcPts val="0"/>
                  </a:spcAft>
                </a:pPr>
                <a14:m>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e>
                      <m:sub>
                        <m:r>
                          <a:rPr lang="x-IV_mathan" altLang="zh-CN">
                            <a:latin typeface="Cambria Math" panose="02040503050406030204" pitchFamily="18" charset="0"/>
                            <a:ea typeface="Cambria Math" panose="02040503050406030204" pitchFamily="18" charset="0"/>
                          </a:rPr>
                          <m:t>0</m:t>
                        </m:r>
                      </m:sub>
                    </m:sSub>
                    <m:d>
                      <m:dPr>
                        <m:begChr m:val="|"/>
                        <m:endChr m:val="〉"/>
                        <m:ctrlPr>
                          <a:rPr lang="x-IV_mathan" altLang="zh-CN" i="1">
                            <a:latin typeface="Cambria Math" panose="02040503050406030204" pitchFamily="18" charset="0"/>
                            <a:ea typeface="Cambria Math" panose="02040503050406030204" pitchFamily="18" charset="0"/>
                          </a:rPr>
                        </m:ctrlPr>
                      </m:dP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𝑛</m:t>
                            </m:r>
                          </m:sub>
                          <m: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0</m:t>
                                </m:r>
                              </m:e>
                            </m:d>
                          </m:sup>
                        </m:sSubSup>
                      </m:e>
                    </m:d>
                    <m:r>
                      <a:rPr lang="x-IV_mathan" altLang="zh-CN">
                        <a:latin typeface="Cambria Math" panose="02040503050406030204" pitchFamily="18" charset="0"/>
                        <a:ea typeface="Cambria Math" panose="02040503050406030204" pitchFamily="18" charset="0"/>
                      </a:rPr>
                      <m:t>=</m:t>
                    </m:r>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𝐸</m:t>
                        </m:r>
                      </m:e>
                      <m:sub>
                        <m:r>
                          <a:rPr lang="x-IV_mathan" altLang="zh-CN">
                            <a:latin typeface="Cambria Math" panose="02040503050406030204" pitchFamily="18" charset="0"/>
                            <a:ea typeface="Cambria Math" panose="02040503050406030204" pitchFamily="18" charset="0"/>
                          </a:rPr>
                          <m:t>𝑛</m:t>
                        </m:r>
                      </m:sub>
                      <m: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0</m:t>
                            </m:r>
                          </m:e>
                        </m:d>
                      </m:sup>
                    </m:sSubSup>
                    <m:d>
                      <m:dPr>
                        <m:begChr m:val="|"/>
                        <m:endChr m:val="〉"/>
                        <m:ctrlPr>
                          <a:rPr lang="x-IV_mathan" altLang="zh-CN" i="1">
                            <a:latin typeface="Cambria Math" panose="02040503050406030204" pitchFamily="18" charset="0"/>
                            <a:ea typeface="Cambria Math" panose="02040503050406030204" pitchFamily="18" charset="0"/>
                          </a:rPr>
                        </m:ctrlPr>
                      </m:dP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𝑛</m:t>
                            </m:r>
                          </m:sub>
                          <m:sup>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0</m:t>
                                </m:r>
                              </m:e>
                            </m:d>
                          </m:sup>
                        </m:sSubSup>
                      </m:e>
                    </m:d>
                  </m:oMath>
                </a14:m>
                <a:endParaRPr lang="x-IV_mathan" altLang="zh-CN" dirty="0">
                  <a:ea typeface="Cambria Math" panose="02040503050406030204" pitchFamily="18" charset="0"/>
                </a:endParaRPr>
              </a:p>
              <a:p>
                <a:pPr marL="0" marR="0">
                  <a:spcBef>
                    <a:spcPts val="0"/>
                  </a:spcBef>
                  <a:spcAft>
                    <a:spcPts val="0"/>
                  </a:spcAft>
                </a:pPr>
                <a:r>
                  <a:rPr lang="zh-CN" altLang="zh-CN" dirty="0"/>
                  <a:t>已经解出，其本征值为</a:t>
                </a:r>
                <a:r>
                  <a:rPr lang="en-US" altLang="zh-CN" dirty="0">
                    <a:ea typeface="Calibri" panose="020F0502020204030204" pitchFamily="34" charset="0"/>
                  </a:rPr>
                  <a:t> </a:t>
                </a:r>
                <a14:m>
                  <m:oMath xmlns:m="http://schemas.openxmlformats.org/officeDocument/2006/math">
                    <m:sSubSup>
                      <m:sSubSupPr>
                        <m:ctrlPr>
                          <a:rPr lang="zh-CN" altLang="zh-CN" i="1">
                            <a:latin typeface="Cambria Math" panose="02040503050406030204" pitchFamily="18" charset="0"/>
                          </a:rPr>
                        </m:ctrlPr>
                      </m:sSubSupPr>
                      <m:e>
                        <m:r>
                          <a:rPr lang="zh-CN" altLang="zh-CN">
                            <a:latin typeface="Cambria Math" panose="02040503050406030204" pitchFamily="18" charset="0"/>
                          </a:rPr>
                          <m:t>𝐸</m:t>
                        </m:r>
                      </m:e>
                      <m:sub>
                        <m:r>
                          <a:rPr lang="zh-CN" altLang="zh-CN">
                            <a:latin typeface="Cambria Math" panose="02040503050406030204" pitchFamily="18" charset="0"/>
                          </a:rPr>
                          <m:t>𝑛</m:t>
                        </m:r>
                      </m:sub>
                      <m:sup>
                        <m:d>
                          <m:dPr>
                            <m:ctrlPr>
                              <a:rPr lang="zh-CN" altLang="zh-CN" i="1">
                                <a:latin typeface="Cambria Math" panose="02040503050406030204" pitchFamily="18" charset="0"/>
                              </a:rPr>
                            </m:ctrlPr>
                          </m:dPr>
                          <m:e>
                            <m:r>
                              <a:rPr lang="zh-CN" altLang="zh-CN">
                                <a:latin typeface="Cambria Math" panose="02040503050406030204" pitchFamily="18" charset="0"/>
                              </a:rPr>
                              <m:t>0</m:t>
                            </m:r>
                          </m:e>
                        </m:d>
                      </m:sup>
                    </m:sSubSup>
                  </m:oMath>
                </a14:m>
                <a:r>
                  <a:rPr lang="zh-CN" altLang="zh-CN" dirty="0"/>
                  <a:t>，其本征态为</a:t>
                </a:r>
                <a14:m>
                  <m:oMath xmlns:m="http://schemas.openxmlformats.org/officeDocument/2006/math">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zh-CN" altLang="zh-CN">
                                <a:latin typeface="Cambria Math" panose="02040503050406030204" pitchFamily="18" charset="0"/>
                              </a:rPr>
                              <m:t>𝜓</m:t>
                            </m:r>
                          </m:e>
                          <m:sub>
                            <m:r>
                              <a:rPr lang="zh-CN" altLang="zh-CN">
                                <a:latin typeface="Cambria Math" panose="02040503050406030204" pitchFamily="18" charset="0"/>
                              </a:rPr>
                              <m:t>𝑛</m:t>
                            </m:r>
                            <m:r>
                              <a:rPr lang="zh-CN" altLang="zh-CN">
                                <a:latin typeface="Cambria Math" panose="02040503050406030204" pitchFamily="18" charset="0"/>
                              </a:rPr>
                              <m:t>𝜈</m:t>
                            </m:r>
                          </m:sub>
                          <m:sup>
                            <m:d>
                              <m:dPr>
                                <m:ctrlPr>
                                  <a:rPr lang="zh-CN" altLang="zh-CN" i="1">
                                    <a:latin typeface="Cambria Math" panose="02040503050406030204" pitchFamily="18" charset="0"/>
                                  </a:rPr>
                                </m:ctrlPr>
                              </m:dPr>
                              <m:e>
                                <m:r>
                                  <a:rPr lang="zh-CN" altLang="zh-CN">
                                    <a:latin typeface="Cambria Math" panose="02040503050406030204" pitchFamily="18" charset="0"/>
                                  </a:rPr>
                                  <m:t>0</m:t>
                                </m:r>
                              </m:e>
                            </m:d>
                          </m:sup>
                        </m:sSubSup>
                      </m:e>
                    </m:d>
                  </m:oMath>
                </a14:m>
                <a:r>
                  <a:rPr lang="zh-CN" altLang="zh-CN" dirty="0"/>
                  <a:t>，无简并，</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r>
                      <a:rPr lang="zh-CN" altLang="zh-CN">
                        <a:latin typeface="Cambria Math" panose="02040503050406030204" pitchFamily="18" charset="0"/>
                      </a:rPr>
                      <m:t>′</m:t>
                    </m:r>
                  </m:oMath>
                </a14:m>
                <a:r>
                  <a:rPr lang="zh-CN" altLang="zh-CN" dirty="0"/>
                  <a:t>相对</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e>
                      <m:sub>
                        <m:r>
                          <a:rPr lang="zh-CN" altLang="zh-CN">
                            <a:latin typeface="Cambria Math" panose="02040503050406030204" pitchFamily="18" charset="0"/>
                          </a:rPr>
                          <m:t>0</m:t>
                        </m:r>
                      </m:sub>
                    </m:sSub>
                  </m:oMath>
                </a14:m>
                <a:r>
                  <a:rPr lang="en-US" altLang="zh-CN" dirty="0"/>
                  <a:t> </a:t>
                </a:r>
                <a:r>
                  <a:rPr lang="zh-CN" altLang="zh-CN" dirty="0"/>
                  <a:t>是个小量。</a:t>
                </a:r>
              </a:p>
              <a:p>
                <a:pPr marL="0" marR="0">
                  <a:spcBef>
                    <a:spcPts val="0"/>
                  </a:spcBef>
                  <a:spcAft>
                    <a:spcPts val="0"/>
                  </a:spcAft>
                </a:pPr>
                <a:r>
                  <a:rPr lang="zh-CN" altLang="zh-CN" dirty="0">
                    <a:solidFill>
                      <a:srgbClr val="C00000"/>
                    </a:solidFill>
                  </a:rPr>
                  <a:t>则波函数修正到一级为</a:t>
                </a:r>
              </a:p>
              <a:p>
                <a:endParaRPr lang="en-US" altLang="zh-CN" dirty="0"/>
              </a:p>
              <a:p>
                <a:endParaRPr lang="en-US" altLang="zh-CN" dirty="0"/>
              </a:p>
              <a:p>
                <a:r>
                  <a:rPr lang="zh-CN" altLang="zh-CN" dirty="0">
                    <a:solidFill>
                      <a:srgbClr val="C00000"/>
                    </a:solidFill>
                  </a:rPr>
                  <a:t>能量修正到二级为</a:t>
                </a:r>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zh-CN" altLang="zh-CN" dirty="0"/>
                  <a:t>其中求和号上</a:t>
                </a:r>
                <a14:m>
                  <m:oMath xmlns:m="http://schemas.openxmlformats.org/officeDocument/2006/math">
                    <m:r>
                      <a:rPr lang="zh-CN" altLang="zh-CN"/>
                      <m:t>′</m:t>
                    </m:r>
                  </m:oMath>
                </a14:m>
                <a:r>
                  <a:rPr lang="en-US" altLang="zh-CN" dirty="0"/>
                  <a:t> </a:t>
                </a:r>
                <a:r>
                  <a:rPr lang="zh-CN" altLang="zh-CN" dirty="0"/>
                  <a:t>表示求和中</a:t>
                </a:r>
                <a14:m>
                  <m:oMath xmlns:m="http://schemas.openxmlformats.org/officeDocument/2006/math">
                    <m:r>
                      <a:rPr lang="zh-CN" altLang="zh-CN"/>
                      <m:t>𝑛</m:t>
                    </m:r>
                    <m:r>
                      <a:rPr lang="zh-CN" altLang="zh-CN"/>
                      <m:t>≠</m:t>
                    </m:r>
                    <m:r>
                      <a:rPr lang="zh-CN" altLang="zh-CN"/>
                      <m:t>𝑘</m:t>
                    </m:r>
                  </m:oMath>
                </a14:m>
                <a:r>
                  <a:rPr lang="en-US" altLang="zh-CN" i="1" dirty="0"/>
                  <a:t>, </a:t>
                </a:r>
                <a14:m>
                  <m:oMath xmlns:m="http://schemas.openxmlformats.org/officeDocument/2006/math">
                    <m:sSubSup>
                      <m:sSubSupPr>
                        <m:ctrlPr>
                          <a:rPr lang="zh-CN" altLang="zh-CN" i="1"/>
                        </m:ctrlPr>
                      </m:sSubSupPr>
                      <m:e>
                        <m:r>
                          <a:rPr lang="zh-CN" altLang="zh-CN"/>
                          <m:t>𝐻</m:t>
                        </m:r>
                      </m:e>
                      <m:sub>
                        <m:r>
                          <a:rPr lang="zh-CN" altLang="zh-CN"/>
                          <m:t>𝑛𝑘</m:t>
                        </m:r>
                      </m:sub>
                      <m:sup>
                        <m:r>
                          <a:rPr lang="zh-CN" altLang="zh-CN"/>
                          <m:t>′</m:t>
                        </m:r>
                      </m:sup>
                    </m:sSubSup>
                    <m:r>
                      <a:rPr lang="zh-CN" altLang="zh-CN"/>
                      <m:t>=</m:t>
                    </m:r>
                    <m:d>
                      <m:dPr>
                        <m:begChr m:val="⟨"/>
                        <m:endChr m:val="⟩"/>
                        <m:ctrlPr>
                          <a:rPr lang="zh-CN" altLang="zh-CN" i="1"/>
                        </m:ctrlPr>
                      </m:dPr>
                      <m:e>
                        <m:sSubSup>
                          <m:sSubSupPr>
                            <m:ctrlPr>
                              <a:rPr lang="zh-CN" altLang="zh-CN" i="1"/>
                            </m:ctrlPr>
                          </m:sSubSupPr>
                          <m:e>
                            <m:r>
                              <a:rPr lang="zh-CN" altLang="zh-CN"/>
                              <m:t>𝜓</m:t>
                            </m:r>
                          </m:e>
                          <m:sub>
                            <m:r>
                              <a:rPr lang="zh-CN" altLang="zh-CN"/>
                              <m:t>𝑛</m:t>
                            </m:r>
                          </m:sub>
                          <m:sup>
                            <m:d>
                              <m:dPr>
                                <m:ctrlPr>
                                  <a:rPr lang="zh-CN" altLang="zh-CN" i="1"/>
                                </m:ctrlPr>
                              </m:dPr>
                              <m:e>
                                <m:r>
                                  <a:rPr lang="zh-CN" altLang="zh-CN"/>
                                  <m:t>0</m:t>
                                </m:r>
                              </m:e>
                            </m:d>
                          </m:sup>
                        </m:sSubSup>
                        <m:d>
                          <m:dPr>
                            <m:begChr m:val="|"/>
                            <m:endChr m:val="|"/>
                            <m:ctrlPr>
                              <a:rPr lang="zh-CN" altLang="zh-CN" i="1"/>
                            </m:ctrlPr>
                          </m:dPr>
                          <m:e>
                            <m:sSup>
                              <m:sSupPr>
                                <m:ctrlPr>
                                  <a:rPr lang="zh-CN" altLang="zh-CN" i="1"/>
                                </m:ctrlPr>
                              </m:sSupPr>
                              <m:e>
                                <m:acc>
                                  <m:accPr>
                                    <m:chr m:val="̂"/>
                                    <m:ctrlPr>
                                      <a:rPr lang="zh-CN" altLang="zh-CN" i="1"/>
                                    </m:ctrlPr>
                                  </m:accPr>
                                  <m:e>
                                    <m:r>
                                      <a:rPr lang="zh-CN" altLang="zh-CN"/>
                                      <m:t>𝐻</m:t>
                                    </m:r>
                                  </m:e>
                                </m:acc>
                              </m:e>
                              <m:sup>
                                <m:r>
                                  <a:rPr lang="zh-CN" altLang="zh-CN"/>
                                  <m:t>′</m:t>
                                </m:r>
                              </m:sup>
                            </m:sSup>
                          </m:e>
                        </m:d>
                        <m:sSubSup>
                          <m:sSubSupPr>
                            <m:ctrlPr>
                              <a:rPr lang="zh-CN" altLang="zh-CN" i="1"/>
                            </m:ctrlPr>
                          </m:sSubSupPr>
                          <m:e>
                            <m:r>
                              <a:rPr lang="zh-CN" altLang="zh-CN"/>
                              <m:t>𝜓</m:t>
                            </m:r>
                          </m:e>
                          <m:sub>
                            <m:r>
                              <a:rPr lang="zh-CN" altLang="zh-CN"/>
                              <m:t>𝑘</m:t>
                            </m:r>
                          </m:sub>
                          <m:sup>
                            <m:d>
                              <m:dPr>
                                <m:ctrlPr>
                                  <a:rPr lang="zh-CN" altLang="zh-CN" i="1"/>
                                </m:ctrlPr>
                              </m:dPr>
                              <m:e>
                                <m:r>
                                  <a:rPr lang="zh-CN" altLang="zh-CN"/>
                                  <m:t>0</m:t>
                                </m:r>
                              </m:e>
                            </m:d>
                          </m:sup>
                        </m:sSubSup>
                      </m:e>
                    </m:d>
                  </m:oMath>
                </a14:m>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101382"/>
                <a:ext cx="8229600" cy="5562307"/>
              </a:xfrm>
              <a:blipFill>
                <a:blip r:embed="rId2"/>
                <a:stretch>
                  <a:fillRect l="-741" t="-54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非简并态微扰论</a:t>
            </a:r>
            <a:endParaRPr lang="zh-CN" altLang="en-US" dirty="0"/>
          </a:p>
        </p:txBody>
      </p:sp>
      <p:pic>
        <p:nvPicPr>
          <p:cNvPr id="4" name="图片 3"/>
          <p:cNvPicPr>
            <a:picLocks noChangeAspect="1"/>
          </p:cNvPicPr>
          <p:nvPr/>
        </p:nvPicPr>
        <p:blipFill>
          <a:blip r:embed="rId3"/>
          <a:stretch>
            <a:fillRect/>
          </a:stretch>
        </p:blipFill>
        <p:spPr>
          <a:xfrm>
            <a:off x="605790" y="4186213"/>
            <a:ext cx="7578090" cy="742021"/>
          </a:xfrm>
          <a:prstGeom prst="rect">
            <a:avLst/>
          </a:prstGeom>
        </p:spPr>
      </p:pic>
      <p:pic>
        <p:nvPicPr>
          <p:cNvPr id="5" name="图片 4"/>
          <p:cNvPicPr>
            <a:picLocks noChangeAspect="1"/>
          </p:cNvPicPr>
          <p:nvPr/>
        </p:nvPicPr>
        <p:blipFill>
          <a:blip r:embed="rId4"/>
          <a:stretch>
            <a:fillRect/>
          </a:stretch>
        </p:blipFill>
        <p:spPr>
          <a:xfrm>
            <a:off x="818714" y="5247590"/>
            <a:ext cx="4370506" cy="759509"/>
          </a:xfrm>
          <a:prstGeom prst="rect">
            <a:avLst/>
          </a:prstGeom>
        </p:spPr>
      </p:pic>
    </p:spTree>
    <p:extLst>
      <p:ext uri="{BB962C8B-B14F-4D97-AF65-F5344CB8AC3E}">
        <p14:creationId xmlns:p14="http://schemas.microsoft.com/office/powerpoint/2010/main" val="2701263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65760" y="966788"/>
                <a:ext cx="8229600" cy="5719762"/>
              </a:xfrm>
            </p:spPr>
            <p:txBody>
              <a:bodyPr/>
              <a:lstStyle/>
              <a:p>
                <a:r>
                  <a:rPr lang="zh-CN" altLang="zh-CN" dirty="0"/>
                  <a:t>在</a:t>
                </a:r>
                <a:r>
                  <a:rPr lang="en-US" altLang="zh-CN" dirty="0"/>
                  <a:t> </a:t>
                </a:r>
                <a14:m>
                  <m:oMath xmlns:m="http://schemas.openxmlformats.org/officeDocument/2006/math">
                    <m:r>
                      <a:rPr lang="zh-CN" altLang="zh-CN"/>
                      <m:t>𝐴</m:t>
                    </m:r>
                  </m:oMath>
                </a14:m>
                <a:r>
                  <a:rPr lang="en-US" altLang="zh-CN" dirty="0"/>
                  <a:t> </a:t>
                </a:r>
                <a:r>
                  <a:rPr lang="zh-CN" altLang="zh-CN" dirty="0"/>
                  <a:t>表象中，任何量子态总可以表示成</a:t>
                </a:r>
                <a:r>
                  <a:rPr lang="en-US" altLang="zh-CN" dirty="0"/>
                  <a:t> </a:t>
                </a:r>
                <a14:m>
                  <m:oMath xmlns:m="http://schemas.openxmlformats.org/officeDocument/2006/math">
                    <m:acc>
                      <m:accPr>
                        <m:chr m:val="̂"/>
                        <m:ctrlPr>
                          <a:rPr lang="zh-CN" altLang="zh-CN" i="1"/>
                        </m:ctrlPr>
                      </m:accPr>
                      <m:e>
                        <m:r>
                          <a:rPr lang="zh-CN" altLang="zh-CN"/>
                          <m:t>𝐴</m:t>
                        </m:r>
                      </m:e>
                    </m:acc>
                  </m:oMath>
                </a14:m>
                <a:r>
                  <a:rPr lang="en-US" altLang="zh-CN" dirty="0"/>
                  <a:t> </a:t>
                </a:r>
                <a:r>
                  <a:rPr lang="zh-CN" altLang="zh-CN" dirty="0"/>
                  <a:t>算符本征态构成的正交完备基矢</a:t>
                </a:r>
                <a14:m>
                  <m:oMath xmlns:m="http://schemas.openxmlformats.org/officeDocument/2006/math">
                    <m:r>
                      <a:rPr lang="zh-CN" altLang="zh-CN"/>
                      <m:t>{|</m:t>
                    </m:r>
                    <m:r>
                      <a:rPr lang="zh-CN" altLang="zh-CN"/>
                      <m:t>𝑛</m:t>
                    </m:r>
                    <m:r>
                      <a:rPr lang="zh-CN" altLang="zh-CN"/>
                      <m:t>〉}</m:t>
                    </m:r>
                  </m:oMath>
                </a14:m>
                <a:r>
                  <a:rPr lang="zh-CN" altLang="zh-CN" dirty="0"/>
                  <a:t>的线性叠加</a:t>
                </a:r>
              </a:p>
              <a:p>
                <a14:m>
                  <m:oMath xmlns:m="http://schemas.openxmlformats.org/officeDocument/2006/math">
                    <m:d>
                      <m:dPr>
                        <m:begChr m:val="|"/>
                        <m:endChr m:val="⟩"/>
                        <m:ctrlPr>
                          <a:rPr lang="x-IV_mathan" altLang="zh-CN" i="1"/>
                        </m:ctrlPr>
                      </m:dPr>
                      <m:e>
                        <m:r>
                          <a:rPr lang="x-IV_mathan" altLang="zh-CN"/>
                          <m:t>𝜓</m:t>
                        </m:r>
                      </m:e>
                    </m:d>
                    <m:r>
                      <a:rPr lang="x-IV_mathan" altLang="zh-CN"/>
                      <m:t>=</m:t>
                    </m:r>
                    <m:nary>
                      <m:naryPr>
                        <m:chr m:val="∑"/>
                        <m:supHide m:val="on"/>
                        <m:ctrlPr>
                          <a:rPr lang="x-IV_mathan" altLang="zh-CN" i="1"/>
                        </m:ctrlPr>
                      </m:naryPr>
                      <m:sub>
                        <m:r>
                          <a:rPr lang="x-IV_mathan" altLang="zh-CN"/>
                          <m:t>𝑚</m:t>
                        </m:r>
                      </m:sub>
                      <m:sup/>
                      <m:e>
                        <m:sSub>
                          <m:sSubPr>
                            <m:ctrlPr>
                              <a:rPr lang="x-IV_mathan" altLang="zh-CN" i="1"/>
                            </m:ctrlPr>
                          </m:sSubPr>
                          <m:e>
                            <m:r>
                              <a:rPr lang="x-IV_mathan" altLang="zh-CN"/>
                              <m:t>𝐶</m:t>
                            </m:r>
                          </m:e>
                          <m:sub>
                            <m:r>
                              <a:rPr lang="x-IV_mathan" altLang="zh-CN"/>
                              <m:t>𝑚</m:t>
                            </m:r>
                          </m:sub>
                        </m:sSub>
                        <m:d>
                          <m:dPr>
                            <m:begChr m:val="|"/>
                            <m:endChr m:val="⟩"/>
                            <m:ctrlPr>
                              <a:rPr lang="x-IV_mathan" altLang="zh-CN" i="1"/>
                            </m:ctrlPr>
                          </m:dPr>
                          <m:e>
                            <m:sSub>
                              <m:sSubPr>
                                <m:ctrlPr>
                                  <a:rPr lang="x-IV_mathan" altLang="zh-CN" i="1"/>
                                </m:ctrlPr>
                              </m:sSubPr>
                              <m:e>
                                <m:r>
                                  <a:rPr lang="x-IV_mathan" altLang="zh-CN"/>
                                  <m:t>𝜓</m:t>
                                </m:r>
                              </m:e>
                              <m:sub>
                                <m:r>
                                  <a:rPr lang="x-IV_mathan" altLang="zh-CN"/>
                                  <m:t>𝑚</m:t>
                                </m:r>
                              </m:sub>
                            </m:sSub>
                          </m:e>
                        </m:d>
                      </m:e>
                    </m:nary>
                  </m:oMath>
                </a14:m>
                <a:endParaRPr lang="x-IV_mathan" altLang="zh-CN" dirty="0"/>
              </a:p>
              <a:p>
                <a:r>
                  <a:rPr lang="zh-CN" altLang="zh-CN" dirty="0"/>
                  <a:t>则在</a:t>
                </a:r>
                <a:r>
                  <a:rPr lang="en-US" altLang="zh-CN" dirty="0"/>
                  <a:t> </a:t>
                </a:r>
                <a14:m>
                  <m:oMath xmlns:m="http://schemas.openxmlformats.org/officeDocument/2006/math">
                    <m:r>
                      <a:rPr lang="zh-CN" altLang="zh-CN"/>
                      <m:t>𝐴</m:t>
                    </m:r>
                  </m:oMath>
                </a14:m>
                <a:r>
                  <a:rPr lang="en-US" altLang="zh-CN" dirty="0"/>
                  <a:t> </a:t>
                </a:r>
                <a:r>
                  <a:rPr lang="zh-CN" altLang="zh-CN" dirty="0"/>
                  <a:t>表象中，量子态表示为列矢量</a:t>
                </a:r>
              </a:p>
              <a:p>
                <a14:m>
                  <m:oMath xmlns:m="http://schemas.openxmlformats.org/officeDocument/2006/math">
                    <m:d>
                      <m:dPr>
                        <m:ctrlPr>
                          <a:rPr lang="x-IV_mathan" altLang="zh-CN" i="1"/>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qArr>
                      </m:e>
                    </m:d>
                  </m:oMath>
                </a14:m>
                <a:endParaRPr lang="x-IV_mathan" altLang="zh-CN" dirty="0"/>
              </a:p>
              <a:p>
                <a:r>
                  <a:rPr lang="zh-CN" altLang="zh-CN" dirty="0"/>
                  <a:t>由于量子态与表象无关。假设在B表象中，</a:t>
                </a:r>
                <a14:m>
                  <m:oMath xmlns:m="http://schemas.openxmlformats.org/officeDocument/2006/math">
                    <m:d>
                      <m:dPr>
                        <m:begChr m:val="|"/>
                        <m:endChr m:val="⟩"/>
                        <m:ctrlPr>
                          <a:rPr lang="zh-CN" altLang="zh-CN" i="1"/>
                        </m:ctrlPr>
                      </m:dPr>
                      <m:e>
                        <m:r>
                          <a:rPr lang="zh-CN" altLang="zh-CN"/>
                          <m:t>𝜓</m:t>
                        </m:r>
                      </m:e>
                    </m:d>
                  </m:oMath>
                </a14:m>
                <a:r>
                  <a:rPr lang="zh-CN" altLang="zh-CN" dirty="0"/>
                  <a:t>表示为</a:t>
                </a:r>
              </a:p>
              <a:p>
                <a14:m>
                  <m:oMath xmlns:m="http://schemas.openxmlformats.org/officeDocument/2006/math">
                    <m:d>
                      <m:dPr>
                        <m:begChr m:val="|"/>
                        <m:endChr m:val="⟩"/>
                        <m:ctrlPr>
                          <a:rPr lang="x-IV_mathan" altLang="zh-CN" i="1"/>
                        </m:ctrlPr>
                      </m:dPr>
                      <m:e>
                        <m:r>
                          <a:rPr lang="x-IV_mathan" altLang="zh-CN"/>
                          <m:t>𝜓</m:t>
                        </m:r>
                      </m:e>
                    </m:d>
                    <m:r>
                      <a:rPr lang="x-IV_mathan" altLang="zh-CN"/>
                      <m:t>=</m:t>
                    </m:r>
                    <m:nary>
                      <m:naryPr>
                        <m:chr m:val="∑"/>
                        <m:supHide m:val="on"/>
                        <m:ctrlPr>
                          <a:rPr lang="x-IV_mathan" altLang="zh-CN" i="1"/>
                        </m:ctrlPr>
                      </m:naryPr>
                      <m:sub>
                        <m:r>
                          <a:rPr lang="x-IV_mathan" altLang="zh-CN"/>
                          <m:t>𝑛</m:t>
                        </m:r>
                      </m:sub>
                      <m:sup/>
                      <m:e>
                        <m:sSubSup>
                          <m:sSubSupPr>
                            <m:ctrlPr>
                              <a:rPr lang="x-IV_mathan" altLang="zh-CN" i="1"/>
                            </m:ctrlPr>
                          </m:sSubSupPr>
                          <m:e>
                            <m:r>
                              <a:rPr lang="x-IV_mathan" altLang="zh-CN"/>
                              <m:t>𝐶</m:t>
                            </m:r>
                          </m:e>
                          <m:sub>
                            <m:r>
                              <a:rPr lang="x-IV_mathan" altLang="zh-CN"/>
                              <m:t>𝑛</m:t>
                            </m:r>
                          </m:sub>
                          <m:sup>
                            <m:r>
                              <a:rPr lang="x-IV_mathan" altLang="zh-CN"/>
                              <m:t>′</m:t>
                            </m:r>
                          </m:sup>
                        </m:sSubSup>
                        <m:r>
                          <a:rPr lang="x-IV_mathan" altLang="zh-CN" i="1"/>
                          <m:t>  </m:t>
                        </m:r>
                        <m:d>
                          <m:dPr>
                            <m:begChr m:val="|"/>
                            <m:endChr m:val="⟩"/>
                            <m:ctrlPr>
                              <a:rPr lang="x-IV_mathan" altLang="zh-CN" i="1"/>
                            </m:ctrlPr>
                          </m:dPr>
                          <m:e>
                            <m:sSub>
                              <m:sSubPr>
                                <m:ctrlPr>
                                  <a:rPr lang="x-IV_mathan" altLang="zh-CN" i="1"/>
                                </m:ctrlPr>
                              </m:sSubPr>
                              <m:e>
                                <m:r>
                                  <a:rPr lang="x-IV_mathan" altLang="zh-CN"/>
                                  <m:t>𝜑</m:t>
                                </m:r>
                              </m:e>
                              <m:sub>
                                <m:r>
                                  <a:rPr lang="x-IV_mathan" altLang="zh-CN"/>
                                  <m:t>𝑛</m:t>
                                </m:r>
                              </m:sub>
                            </m:sSub>
                          </m:e>
                        </m:d>
                      </m:e>
                    </m:nary>
                  </m:oMath>
                </a14:m>
                <a:endParaRPr lang="x-IV_mathan" altLang="zh-CN" dirty="0"/>
              </a:p>
              <a:p>
                <a14:m>
                  <m:oMath xmlns:m="http://schemas.openxmlformats.org/officeDocument/2006/math">
                    <m:d>
                      <m:dPr>
                        <m:ctrlPr>
                          <a:rPr lang="x-IV_mathan" altLang="zh-CN" i="1">
                            <a:latin typeface="Cambria Math" panose="02040503050406030204" pitchFamily="18" charset="0"/>
                          </a:rPr>
                        </m:ctrlPr>
                      </m:dPr>
                      <m:e>
                        <m:eqArr>
                          <m:eqArrPr>
                            <m:ctrlPr>
                              <a:rPr lang="en-US" altLang="zh-CN" i="1">
                                <a:latin typeface="Cambria Math" panose="02040503050406030204" pitchFamily="18" charset="0"/>
                              </a:rPr>
                            </m:ctrlPr>
                          </m:eqArrPr>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1</m:t>
                                </m:r>
                              </m:sub>
                              <m:sup>
                                <m:r>
                                  <a:rPr lang="en-US" altLang="zh-CN" b="0" i="1" smtClean="0">
                                    <a:latin typeface="Cambria Math" panose="02040503050406030204" pitchFamily="18" charset="0"/>
                                  </a:rPr>
                                  <m:t>′</m:t>
                                </m:r>
                              </m:sup>
                            </m:sSubSup>
                          </m:e>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2</m:t>
                                </m:r>
                              </m:sub>
                              <m:sup>
                                <m:r>
                                  <a:rPr lang="en-US" altLang="zh-CN" b="0" i="1" smtClean="0">
                                    <a:latin typeface="Cambria Math" panose="02040503050406030204" pitchFamily="18" charset="0"/>
                                  </a:rPr>
                                  <m:t>′</m:t>
                                </m:r>
                              </m:sup>
                            </m:sSubSup>
                          </m:e>
                          <m:e>
                            <m:r>
                              <a:rPr lang="en-US" altLang="zh-CN" i="1">
                                <a:latin typeface="Cambria Math" panose="02040503050406030204" pitchFamily="18" charset="0"/>
                              </a:rPr>
                              <m:t>⋮</m:t>
                            </m:r>
                          </m:e>
                        </m:eqArr>
                      </m:e>
                    </m:d>
                  </m:oMath>
                </a14:m>
                <a:endParaRPr lang="en-US" altLang="zh-CN" dirty="0"/>
              </a:p>
              <a:p>
                <a:r>
                  <a:rPr lang="zh-CN" altLang="zh-CN" dirty="0"/>
                  <a:t>从</a:t>
                </a:r>
                <a:r>
                  <a:rPr lang="en-US" altLang="zh-CN" dirty="0"/>
                  <a:t>A</a:t>
                </a:r>
                <a:r>
                  <a:rPr lang="zh-CN" altLang="zh-CN" dirty="0"/>
                  <a:t>表象到</a:t>
                </a:r>
                <a:r>
                  <a:rPr lang="en-US" altLang="zh-CN" dirty="0"/>
                  <a:t>B</a:t>
                </a:r>
                <a:r>
                  <a:rPr lang="zh-CN" altLang="zh-CN" dirty="0"/>
                  <a:t>表象的表象变换矩阵为</a:t>
                </a:r>
              </a:p>
              <a:p>
                <a14:m>
                  <m:oMath xmlns:m="http://schemas.openxmlformats.org/officeDocument/2006/math">
                    <m:d>
                      <m:dPr>
                        <m:ctrlPr>
                          <a:rPr lang="x-IV_mathan" altLang="zh-CN" i="1">
                            <a:latin typeface="Cambria Math" panose="02040503050406030204" pitchFamily="18" charset="0"/>
                          </a:rPr>
                        </m:ctrlPr>
                      </m:dPr>
                      <m:e>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e>
                          <m:e>
                            <m:r>
                              <a:rPr lang="en-US" altLang="zh-CN" i="1">
                                <a:latin typeface="Cambria Math" panose="02040503050406030204" pitchFamily="18" charset="0"/>
                              </a:rPr>
                              <m:t>⋮</m:t>
                            </m:r>
                          </m:e>
                        </m:eqArr>
                      </m:e>
                    </m:d>
                    <m:r>
                      <a:rPr lang="x-IV_mathan" altLang="zh-CN"/>
                      <m:t>=</m:t>
                    </m:r>
                    <m:r>
                      <m:rPr>
                        <m:brk m:alnAt="1"/>
                      </m:rPr>
                      <a:rPr lang="x-IV_mathan" altLang="zh-CN"/>
                      <m:t>𝑆</m:t>
                    </m:r>
                    <m:d>
                      <m:dPr>
                        <m:ctrlPr>
                          <a:rPr lang="x-IV_mathan" altLang="zh-CN" i="1">
                            <a:latin typeface="Cambria Math" panose="02040503050406030204" pitchFamily="18" charset="0"/>
                          </a:rPr>
                        </m:ctrlPr>
                      </m:dPr>
                      <m:e>
                        <m:eqArr>
                          <m:eqArrPr>
                            <m:ctrlPr>
                              <a:rPr lang="en-US" altLang="zh-CN" i="1">
                                <a:latin typeface="Cambria Math" panose="02040503050406030204" pitchFamily="18" charset="0"/>
                              </a:rPr>
                            </m:ctrlPr>
                          </m:eqArr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e>
                          <m:e>
                            <m:r>
                              <a:rPr lang="en-US" altLang="zh-CN" i="1">
                                <a:latin typeface="Cambria Math" panose="02040503050406030204" pitchFamily="18" charset="0"/>
                              </a:rPr>
                              <m:t>⋮</m:t>
                            </m:r>
                          </m:e>
                        </m:eqArr>
                      </m:e>
                    </m:d>
                  </m:oMath>
                </a14:m>
                <a:endParaRPr lang="x-IV_mathan" altLang="zh-CN" dirty="0"/>
              </a:p>
              <a:p>
                <a14:m>
                  <m:oMath xmlns:m="http://schemas.openxmlformats.org/officeDocument/2006/math">
                    <m:r>
                      <a:rPr lang="zh-CN" altLang="zh-CN"/>
                      <m:t>𝑆</m:t>
                    </m:r>
                  </m:oMath>
                </a14:m>
                <a:r>
                  <a:rPr lang="zh-CN" altLang="zh-CN" dirty="0"/>
                  <a:t>是幺正矩阵，矩阵元</a:t>
                </a:r>
                <a:r>
                  <a:rPr lang="en-US" altLang="zh-CN" dirty="0"/>
                  <a:t> </a:t>
                </a:r>
                <a14:m>
                  <m:oMath xmlns:m="http://schemas.openxmlformats.org/officeDocument/2006/math">
                    <m:sSub>
                      <m:sSubPr>
                        <m:ctrlPr>
                          <a:rPr lang="zh-CN" altLang="zh-CN" i="1"/>
                        </m:ctrlPr>
                      </m:sSubPr>
                      <m:e>
                        <m:r>
                          <a:rPr lang="zh-CN" altLang="zh-CN"/>
                          <m:t>𝑆</m:t>
                        </m:r>
                      </m:e>
                      <m:sub>
                        <m:r>
                          <a:rPr lang="zh-CN" altLang="zh-CN"/>
                          <m:t>𝑚𝑛</m:t>
                        </m:r>
                      </m:sub>
                    </m:sSub>
                    <m:r>
                      <a:rPr lang="zh-CN" altLang="zh-CN"/>
                      <m:t>=⟨</m:t>
                    </m:r>
                    <m:sSub>
                      <m:sSubPr>
                        <m:ctrlPr>
                          <a:rPr lang="zh-CN" altLang="zh-CN" i="1"/>
                        </m:ctrlPr>
                      </m:sSubPr>
                      <m:e>
                        <m:r>
                          <a:rPr lang="zh-CN" altLang="zh-CN"/>
                          <m:t>𝜑</m:t>
                        </m:r>
                      </m:e>
                      <m:sub>
                        <m:r>
                          <a:rPr lang="zh-CN" altLang="zh-CN"/>
                          <m:t>𝑚</m:t>
                        </m:r>
                      </m:sub>
                    </m:sSub>
                    <m:r>
                      <a:rPr lang="zh-CN" altLang="zh-CN"/>
                      <m:t>|</m:t>
                    </m:r>
                    <m:sSub>
                      <m:sSubPr>
                        <m:ctrlPr>
                          <a:rPr lang="zh-CN" altLang="zh-CN" i="1"/>
                        </m:ctrlPr>
                      </m:sSubPr>
                      <m:e>
                        <m:r>
                          <a:rPr lang="zh-CN" altLang="zh-CN"/>
                          <m:t>𝜓</m:t>
                        </m:r>
                      </m:e>
                      <m:sub>
                        <m:r>
                          <a:rPr lang="zh-CN" altLang="zh-CN"/>
                          <m:t>𝑛</m:t>
                        </m:r>
                      </m:sub>
                    </m:sSub>
                    <m:r>
                      <a:rPr lang="zh-CN" altLang="zh-CN"/>
                      <m:t>⟩</m:t>
                    </m:r>
                  </m:oMath>
                </a14:m>
                <a:endParaRPr lang="zh-CN" altLang="zh-CN"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65760" y="966788"/>
                <a:ext cx="8229600" cy="5719762"/>
              </a:xfrm>
              <a:blipFill>
                <a:blip r:embed="rId2"/>
                <a:stretch>
                  <a:fillRect t="-426" r="-593"/>
                </a:stretch>
              </a:blipFill>
            </p:spPr>
            <p:txBody>
              <a:bodyPr/>
              <a:lstStyle/>
              <a:p>
                <a:r>
                  <a:rPr lang="zh-CN" altLang="en-US">
                    <a:noFill/>
                  </a:rPr>
                  <a:t> </a:t>
                </a:r>
              </a:p>
            </p:txBody>
          </p:sp>
        </mc:Fallback>
      </mc:AlternateContent>
      <p:sp>
        <p:nvSpPr>
          <p:cNvPr id="3" name="标题 2"/>
          <p:cNvSpPr>
            <a:spLocks noGrp="1"/>
          </p:cNvSpPr>
          <p:nvPr>
            <p:ph type="title"/>
          </p:nvPr>
        </p:nvSpPr>
        <p:spPr>
          <a:xfrm>
            <a:off x="365760" y="109826"/>
            <a:ext cx="8229600" cy="994122"/>
          </a:xfrm>
        </p:spPr>
        <p:txBody>
          <a:bodyPr/>
          <a:lstStyle/>
          <a:p>
            <a:r>
              <a:rPr lang="zh-CN" altLang="en-US" dirty="0"/>
              <a:t>三、量子力学的矩阵形式和表象变换</a:t>
            </a:r>
            <a:endParaRPr lang="zh-CN" altLang="en-US" dirty="0"/>
          </a:p>
        </p:txBody>
      </p:sp>
    </p:spTree>
    <p:extLst>
      <p:ext uri="{BB962C8B-B14F-4D97-AF65-F5344CB8AC3E}">
        <p14:creationId xmlns:p14="http://schemas.microsoft.com/office/powerpoint/2010/main" val="968981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0"/>
                  </a:spcBef>
                  <a:spcAft>
                    <a:spcPts val="0"/>
                  </a:spcAft>
                </a:pPr>
                <a:r>
                  <a:rPr lang="zh-CN" altLang="zh-CN" dirty="0">
                    <a:ea typeface="Microsoft YaHei" panose="020B0503020204020204" pitchFamily="34" charset="-122"/>
                  </a:rPr>
                  <a:t>特别地，假如我们知道了</a:t>
                </a:r>
                <a14:m>
                  <m:oMath xmlns:m="http://schemas.openxmlformats.org/officeDocument/2006/math">
                    <m:r>
                      <a:rPr lang="zh-CN" altLang="zh-CN">
                        <a:latin typeface="Cambria Math" panose="02040503050406030204" pitchFamily="18" charset="0"/>
                      </a:rPr>
                      <m:t>𝐵</m:t>
                    </m:r>
                  </m:oMath>
                </a14:m>
                <a:r>
                  <a:rPr lang="zh-CN" altLang="zh-CN" dirty="0">
                    <a:ea typeface="Microsoft YaHei" panose="020B0503020204020204" pitchFamily="34" charset="-122"/>
                  </a:rPr>
                  <a:t>表象的基矢，也就是算符</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𝐵</m:t>
                        </m:r>
                      </m:e>
                    </m:acc>
                  </m:oMath>
                </a14:m>
                <a:r>
                  <a:rPr lang="zh-CN" altLang="zh-CN" dirty="0"/>
                  <a:t>的本征态在</a:t>
                </a:r>
                <a:r>
                  <a:rPr lang="en-US" altLang="zh-CN" dirty="0"/>
                  <a:t>A</a:t>
                </a:r>
                <a:r>
                  <a:rPr lang="zh-CN" altLang="zh-CN" dirty="0"/>
                  <a:t>表象下的形式</a:t>
                </a:r>
              </a:p>
              <a:p>
                <a:pPr marL="0" marR="0">
                  <a:spcBef>
                    <a:spcPts val="0"/>
                  </a:spcBef>
                  <a:spcAft>
                    <a:spcPts val="0"/>
                  </a:spcAft>
                </a:pPr>
                <a:r>
                  <a:rPr lang="zh-CN" altLang="zh-CN" dirty="0"/>
                  <a:t>即</a:t>
                </a: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𝜑</m:t>
                            </m:r>
                          </m:e>
                          <m:sub>
                            <m:r>
                              <a:rPr lang="x-IV_mathan" altLang="zh-CN">
                                <a:latin typeface="Cambria Math" panose="02040503050406030204" pitchFamily="18" charset="0"/>
                                <a:ea typeface="Cambria Math" panose="02040503050406030204" pitchFamily="18" charset="0"/>
                              </a:rPr>
                              <m:t>𝑘</m:t>
                            </m:r>
                          </m:sub>
                        </m:sSub>
                      </m:e>
                    </m:d>
                    <m:r>
                      <a:rPr lang="x-IV_mathan" altLang="zh-CN">
                        <a:latin typeface="Cambria Math" panose="02040503050406030204" pitchFamily="18" charset="0"/>
                        <a:ea typeface="Cambria Math" panose="02040503050406030204" pitchFamily="18" charset="0"/>
                      </a:rPr>
                      <m:t>=</m:t>
                    </m:r>
                    <m:nary>
                      <m:naryPr>
                        <m:chr m:val="∑"/>
                        <m:subHide m:val="on"/>
                        <m:supHide m:val="on"/>
                        <m:ctrlPr>
                          <a:rPr lang="x-IV_mathan" altLang="zh-CN" i="1">
                            <a:latin typeface="Cambria Math" panose="02040503050406030204" pitchFamily="18" charset="0"/>
                            <a:ea typeface="Cambria Math" panose="02040503050406030204" pitchFamily="18" charset="0"/>
                          </a:rPr>
                        </m:ctrlPr>
                      </m:naryPr>
                      <m:sub/>
                      <m:sup/>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𝑛</m:t>
                            </m:r>
                          </m:sub>
                          <m:sup>
                            <m:r>
                              <a:rPr lang="x-IV_mathan" altLang="zh-CN">
                                <a:latin typeface="Cambria Math" panose="02040503050406030204" pitchFamily="18" charset="0"/>
                                <a:ea typeface="Cambria Math" panose="02040503050406030204" pitchFamily="18" charset="0"/>
                              </a:rPr>
                              <m:t>𝑘</m:t>
                            </m:r>
                          </m:sup>
                        </m:sSubSup>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𝑛</m:t>
                            </m:r>
                          </m:sub>
                        </m:sSub>
                        <m:r>
                          <a:rPr lang="x-IV_mathan" altLang="zh-CN">
                            <a:latin typeface="Cambria Math" panose="02040503050406030204" pitchFamily="18" charset="0"/>
                            <a:ea typeface="Cambria Math" panose="02040503050406030204" pitchFamily="18" charset="0"/>
                          </a:rPr>
                          <m:t>⟩</m:t>
                        </m:r>
                      </m:e>
                    </m:nary>
                  </m:oMath>
                </a14:m>
                <a:endParaRPr lang="x-IV_mathan" altLang="zh-CN" dirty="0">
                  <a:ea typeface="Cambria Math" panose="02040503050406030204" pitchFamily="18" charset="0"/>
                </a:endParaRPr>
              </a:p>
              <a:p>
                <a:pPr marL="0" marR="0">
                  <a:spcBef>
                    <a:spcPts val="0"/>
                  </a:spcBef>
                  <a:spcAft>
                    <a:spcPts val="0"/>
                  </a:spcAft>
                </a:pPr>
                <a:r>
                  <a:rPr lang="zh-CN" altLang="zh-CN" dirty="0"/>
                  <a:t>或者是矩阵形式</a:t>
                </a: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𝜑</m:t>
                            </m:r>
                          </m:e>
                          <m:sub>
                            <m:r>
                              <a:rPr lang="x-IV_mathan" altLang="zh-CN">
                                <a:latin typeface="Cambria Math" panose="02040503050406030204" pitchFamily="18" charset="0"/>
                                <a:ea typeface="Cambria Math" panose="02040503050406030204" pitchFamily="18" charset="0"/>
                              </a:rPr>
                              <m:t>𝑘</m:t>
                            </m:r>
                          </m:sub>
                        </m:sSub>
                      </m:e>
                    </m:d>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ea typeface="Cambria Math" panose="02040503050406030204" pitchFamily="18" charset="0"/>
                              </a:rPr>
                            </m:ctrlPr>
                          </m:mPr>
                          <m:m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1</m:t>
                                  </m:r>
                                </m:sub>
                                <m:sup>
                                  <m:r>
                                    <a:rPr lang="x-IV_mathan" altLang="zh-CN">
                                      <a:latin typeface="Cambria Math" panose="02040503050406030204" pitchFamily="18" charset="0"/>
                                      <a:ea typeface="Cambria Math" panose="02040503050406030204" pitchFamily="18" charset="0"/>
                                    </a:rPr>
                                    <m:t>𝑘</m:t>
                                  </m:r>
                                </m:sup>
                              </m:sSubSup>
                            </m:e>
                          </m:mr>
                          <m:m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2</m:t>
                                  </m:r>
                                </m:sub>
                                <m:sup>
                                  <m:r>
                                    <a:rPr lang="x-IV_mathan" altLang="zh-CN">
                                      <a:latin typeface="Cambria Math" panose="02040503050406030204" pitchFamily="18" charset="0"/>
                                      <a:ea typeface="Cambria Math" panose="02040503050406030204" pitchFamily="18" charset="0"/>
                                    </a:rPr>
                                    <m:t>𝑘</m:t>
                                  </m:r>
                                </m:sup>
                              </m:sSubSup>
                            </m:e>
                          </m:mr>
                          <m:m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3</m:t>
                                  </m:r>
                                </m:sub>
                                <m:sup>
                                  <m:r>
                                    <a:rPr lang="x-IV_mathan" altLang="zh-CN">
                                      <a:latin typeface="Cambria Math" panose="02040503050406030204" pitchFamily="18" charset="0"/>
                                      <a:ea typeface="Cambria Math" panose="02040503050406030204" pitchFamily="18" charset="0"/>
                                    </a:rPr>
                                    <m:t>𝑘</m:t>
                                  </m:r>
                                </m:sup>
                              </m:sSubSup>
                            </m:e>
                          </m:mr>
                          <m:mr>
                            <m:e>
                              <m:r>
                                <a:rPr lang="x-IV_mathan" altLang="zh-CN">
                                  <a:latin typeface="Cambria Math" panose="02040503050406030204" pitchFamily="18" charset="0"/>
                                  <a:ea typeface="Cambria Math" panose="02040503050406030204" pitchFamily="18" charset="0"/>
                                </a:rPr>
                                <m:t>⋮</m:t>
                              </m:r>
                            </m:e>
                          </m:mr>
                        </m:m>
                      </m:e>
                    </m:d>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那么可由</a:t>
                </a: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𝜑</m:t>
                        </m:r>
                      </m:e>
                      <m:sub>
                        <m:r>
                          <a:rPr lang="x-IV_mathan" altLang="zh-CN">
                            <a:latin typeface="Cambria Math" panose="02040503050406030204" pitchFamily="18" charset="0"/>
                            <a:ea typeface="Cambria Math" panose="02040503050406030204" pitchFamily="18" charset="0"/>
                          </a:rPr>
                          <m:t>𝑘</m:t>
                        </m:r>
                      </m:sub>
                    </m:sSub>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m>
                          <m:mPr>
                            <m:mcs>
                              <m:mc>
                                <m:mcPr>
                                  <m:count m:val="4"/>
                                  <m:mcJc m:val="center"/>
                                </m:mcPr>
                              </m:mc>
                            </m:mcs>
                            <m:ctrlPr>
                              <a:rPr lang="x-IV_mathan" altLang="zh-CN" i="1">
                                <a:latin typeface="Cambria Math" panose="02040503050406030204" pitchFamily="18" charset="0"/>
                                <a:ea typeface="Cambria Math" panose="02040503050406030204" pitchFamily="18" charset="0"/>
                              </a:rPr>
                            </m:ctrlPr>
                          </m:mPr>
                          <m:mr>
                            <m:e>
                              <m:sSup>
                                <m:sSupPr>
                                  <m:ctrlPr>
                                    <a:rPr lang="x-IV_mathan" altLang="zh-CN" i="1">
                                      <a:latin typeface="Cambria Math" panose="02040503050406030204" pitchFamily="18" charset="0"/>
                                      <a:ea typeface="Cambria Math" panose="02040503050406030204" pitchFamily="18" charset="0"/>
                                    </a:rPr>
                                  </m:ctrlPr>
                                </m:sSupPr>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1</m:t>
                                      </m:r>
                                    </m:sub>
                                    <m:sup>
                                      <m:r>
                                        <a:rPr lang="x-IV_mathan" altLang="zh-CN">
                                          <a:latin typeface="Cambria Math" panose="02040503050406030204" pitchFamily="18" charset="0"/>
                                          <a:ea typeface="Cambria Math" panose="02040503050406030204" pitchFamily="18" charset="0"/>
                                        </a:rPr>
                                        <m:t>𝑘</m:t>
                                      </m:r>
                                    </m:sup>
                                  </m:sSubSup>
                                </m:e>
                                <m:sup>
                                  <m:r>
                                    <a:rPr lang="x-IV_mathan" altLang="zh-CN">
                                      <a:latin typeface="Cambria Math" panose="02040503050406030204" pitchFamily="18" charset="0"/>
                                      <a:ea typeface="Cambria Math" panose="02040503050406030204" pitchFamily="18" charset="0"/>
                                    </a:rPr>
                                    <m:t>∗</m:t>
                                  </m:r>
                                </m:sup>
                              </m:sSup>
                            </m:e>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2</m:t>
                                  </m:r>
                                </m:sub>
                                <m:sup>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sup>
                              </m:sSubSup>
                            </m:e>
                            <m:e>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3</m:t>
                                  </m:r>
                                </m:sub>
                                <m:sup>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sup>
                              </m:sSubSup>
                            </m:e>
                            <m:e>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e>
                          </m:mr>
                        </m:m>
                      </m:e>
                    </m:d>
                  </m:oMath>
                </a14:m>
                <a:endParaRPr lang="x-IV_mathan" altLang="zh-CN" dirty="0">
                  <a:ea typeface="Cambria Math" panose="02040503050406030204" pitchFamily="18" charset="0"/>
                </a:endParaRPr>
              </a:p>
              <a:p>
                <a:pPr marL="0" marR="0">
                  <a:spcBef>
                    <a:spcPts val="0"/>
                  </a:spcBef>
                  <a:spcAft>
                    <a:spcPts val="0"/>
                  </a:spcAft>
                </a:pPr>
                <a:r>
                  <a:rPr lang="zh-CN" altLang="zh-CN" dirty="0"/>
                  <a:t>来构造矩阵S的第k行</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6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8451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600"/>
                  </a:spcBef>
                  <a:spcAft>
                    <a:spcPts val="0"/>
                  </a:spcAft>
                </a:pPr>
                <a:r>
                  <a:rPr lang="zh-CN" altLang="zh-CN" dirty="0">
                    <a:solidFill>
                      <a:srgbClr val="000000"/>
                    </a:solidFill>
                  </a:rPr>
                  <a:t>物理系统中某一时刻的状态可由Hilbert空间中的一个归一化矢量来描述，并且</a:t>
                </a:r>
                <a:r>
                  <a:rPr lang="zh-CN" altLang="zh-CN" dirty="0">
                    <a:solidFill>
                      <a:srgbClr val="C00000"/>
                    </a:solidFill>
                  </a:rPr>
                  <a:t>量子态</a:t>
                </a:r>
                <a:r>
                  <a:rPr lang="zh-CN" altLang="zh-CN" dirty="0">
                    <a:solidFill>
                      <a:srgbClr val="000000"/>
                    </a:solidFill>
                  </a:rPr>
                  <a:t>之间满足</a:t>
                </a:r>
                <a:r>
                  <a:rPr lang="zh-CN" altLang="zh-CN" dirty="0">
                    <a:solidFill>
                      <a:srgbClr val="C00000"/>
                    </a:solidFill>
                  </a:rPr>
                  <a:t>态叠加原理</a:t>
                </a:r>
                <a:r>
                  <a:rPr lang="zh-CN" altLang="zh-CN" dirty="0">
                    <a:solidFill>
                      <a:srgbClr val="000000"/>
                    </a:solidFill>
                  </a:rPr>
                  <a:t>。</a:t>
                </a:r>
              </a:p>
              <a:p>
                <a:pPr marL="0" marR="0">
                  <a:spcBef>
                    <a:spcPts val="600"/>
                  </a:spcBef>
                  <a:spcAft>
                    <a:spcPts val="0"/>
                  </a:spcAft>
                </a:pPr>
                <a:r>
                  <a:rPr lang="zh-CN" altLang="zh-CN" dirty="0">
                    <a:solidFill>
                      <a:srgbClr val="000000"/>
                    </a:solidFill>
                  </a:rPr>
                  <a:t>每个可观测量都可以通过Hilbert空间中的一个Hermite</a:t>
                </a:r>
                <a:r>
                  <a:rPr lang="zh-CN" altLang="zh-CN" dirty="0">
                    <a:solidFill>
                      <a:srgbClr val="C00000"/>
                    </a:solidFill>
                  </a:rPr>
                  <a:t>算符</a:t>
                </a:r>
                <a:r>
                  <a:rPr lang="zh-CN" altLang="zh-CN" dirty="0">
                    <a:solidFill>
                      <a:srgbClr val="000000"/>
                    </a:solidFill>
                  </a:rPr>
                  <a:t>来表示。位置算符和动量算符之间满满足正则对易关系：</a:t>
                </a:r>
                <a14:m>
                  <m:oMath xmlns:m="http://schemas.openxmlformats.org/officeDocument/2006/math">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𝑞</m:t>
                        </m:r>
                      </m:e>
                    </m:acc>
                    <m:r>
                      <a:rPr lang="zh-CN" altLang="zh-CN">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𝑝</m:t>
                        </m:r>
                      </m:e>
                    </m:acc>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𝑖</m:t>
                    </m:r>
                    <m:r>
                      <a:rPr lang="zh-CN" altLang="zh-CN">
                        <a:solidFill>
                          <a:srgbClr val="000000"/>
                        </a:solidFill>
                        <a:latin typeface="Cambria Math" panose="02040503050406030204" pitchFamily="18" charset="0"/>
                      </a:rPr>
                      <m:t>ℏ</m:t>
                    </m:r>
                  </m:oMath>
                </a14:m>
                <a:r>
                  <a:rPr lang="zh-CN" altLang="zh-CN" dirty="0">
                    <a:solidFill>
                      <a:srgbClr val="000000"/>
                    </a:solidFill>
                  </a:rPr>
                  <a:t>，由算符的对易式可导出</a:t>
                </a:r>
                <a:r>
                  <a:rPr lang="zh-CN" altLang="zh-CN" dirty="0">
                    <a:solidFill>
                      <a:srgbClr val="C00000"/>
                    </a:solidFill>
                  </a:rPr>
                  <a:t>不确定性原理</a:t>
                </a:r>
                <a:r>
                  <a:rPr lang="zh-CN" altLang="zh-CN" dirty="0">
                    <a:solidFill>
                      <a:srgbClr val="000000"/>
                    </a:solidFill>
                  </a:rPr>
                  <a:t>：两个可观测量</a:t>
                </a:r>
                <a14:m>
                  <m:oMath xmlns:m="http://schemas.openxmlformats.org/officeDocument/2006/math">
                    <m:r>
                      <a:rPr lang="zh-CN" altLang="en-US" i="1">
                        <a:solidFill>
                          <a:srgbClr val="000000"/>
                        </a:solidFill>
                        <a:latin typeface="Cambria Math" panose="02040503050406030204" pitchFamily="18" charset="0"/>
                      </a:rPr>
                      <m:t> </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en-US" i="1">
                        <a:solidFill>
                          <a:srgbClr val="000000"/>
                        </a:solidFill>
                        <a:latin typeface="Cambria Math" panose="02040503050406030204" pitchFamily="18" charset="0"/>
                      </a:rPr>
                      <m:t> </m:t>
                    </m:r>
                  </m:oMath>
                </a14:m>
                <a:r>
                  <a:rPr lang="zh-CN" altLang="zh-CN" dirty="0">
                    <a:solidFill>
                      <a:srgbClr val="000000"/>
                    </a:solidFill>
                  </a:rPr>
                  <a:t>和</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oMath>
                </a14:m>
                <a:r>
                  <a:rPr lang="zh-CN" altLang="zh-CN" dirty="0">
                    <a:solidFill>
                      <a:srgbClr val="000000"/>
                    </a:solidFill>
                  </a:rPr>
                  <a:t>之间的不确定性为</a:t>
                </a:r>
                <a14:m>
                  <m:oMath xmlns:m="http://schemas.openxmlformats.org/officeDocument/2006/math">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𝐴</m:t>
                    </m:r>
                    <m:r>
                      <a:rPr lang="zh-CN" altLang="zh-CN">
                        <a:solidFill>
                          <a:srgbClr val="000000"/>
                        </a:solidFill>
                        <a:latin typeface="Cambria Math" panose="02040503050406030204" pitchFamily="18" charset="0"/>
                      </a:rPr>
                      <m:t>∆</m:t>
                    </m:r>
                    <m:r>
                      <a:rPr lang="zh-CN" altLang="zh-CN">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 </m:t>
                    </m:r>
                    <m:r>
                      <a:rPr lang="zh-CN" altLang="zh-CN">
                        <a:solidFill>
                          <a:srgbClr val="000000"/>
                        </a:solidFill>
                        <a:latin typeface="Cambria Math" panose="02040503050406030204" pitchFamily="18" charset="0"/>
                      </a:rPr>
                      <m:t>≥</m:t>
                    </m:r>
                    <m:f>
                      <m:fPr>
                        <m:ctrlPr>
                          <a:rPr lang="zh-CN" altLang="zh-CN" i="1">
                            <a:solidFill>
                              <a:srgbClr val="000000"/>
                            </a:solidFill>
                            <a:latin typeface="Cambria Math" panose="02040503050406030204" pitchFamily="18" charset="0"/>
                          </a:rPr>
                        </m:ctrlPr>
                      </m:fPr>
                      <m:num>
                        <m:r>
                          <a:rPr lang="zh-CN" altLang="zh-CN">
                            <a:solidFill>
                              <a:srgbClr val="000000"/>
                            </a:solidFill>
                            <a:latin typeface="Cambria Math" panose="02040503050406030204" pitchFamily="18" charset="0"/>
                          </a:rPr>
                          <m:t>1</m:t>
                        </m:r>
                      </m:num>
                      <m:den>
                        <m:r>
                          <a:rPr lang="zh-CN" altLang="zh-CN">
                            <a:solidFill>
                              <a:srgbClr val="000000"/>
                            </a:solidFill>
                            <a:latin typeface="Cambria Math" panose="02040503050406030204" pitchFamily="18" charset="0"/>
                          </a:rPr>
                          <m:t>2</m:t>
                        </m:r>
                      </m:den>
                    </m:f>
                    <m:d>
                      <m:dPr>
                        <m:begChr m:val="|"/>
                        <m:endChr m:val="|"/>
                        <m:ctrlPr>
                          <a:rPr lang="zh-CN" altLang="zh-CN" i="1">
                            <a:solidFill>
                              <a:srgbClr val="000000"/>
                            </a:solidFill>
                            <a:latin typeface="Cambria Math" panose="02040503050406030204" pitchFamily="18" charset="0"/>
                          </a:rPr>
                        </m:ctrlPr>
                      </m:dPr>
                      <m:e>
                        <m:d>
                          <m:dPr>
                            <m:begChr m:val="⟨"/>
                            <m:endChr m:val="⟩"/>
                            <m:ctrlPr>
                              <a:rPr lang="zh-CN" altLang="zh-CN" i="1">
                                <a:solidFill>
                                  <a:srgbClr val="000000"/>
                                </a:solidFill>
                                <a:latin typeface="Cambria Math" panose="02040503050406030204" pitchFamily="18" charset="0"/>
                              </a:rPr>
                            </m:ctrlPr>
                          </m:dPr>
                          <m:e>
                            <m:d>
                              <m:dPr>
                                <m:begChr m:val="["/>
                                <m:endChr m:val="]"/>
                                <m:ctrlPr>
                                  <a:rPr lang="zh-CN" altLang="zh-CN" i="1">
                                    <a:solidFill>
                                      <a:srgbClr val="000000"/>
                                    </a:solidFill>
                                    <a:latin typeface="Cambria Math" panose="02040503050406030204" pitchFamily="18" charset="0"/>
                                  </a:rPr>
                                </m:ctrlPr>
                              </m:d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e>
                            </m:d>
                          </m:e>
                        </m:d>
                      </m:e>
                    </m:d>
                  </m:oMath>
                </a14:m>
                <a:r>
                  <a:rPr lang="zh-CN" altLang="zh-CN" dirty="0">
                    <a:solidFill>
                      <a:srgbClr val="000000"/>
                    </a:solidFill>
                  </a:rPr>
                  <a:t>。</a:t>
                </a:r>
              </a:p>
              <a:p>
                <a:pPr marL="0" marR="0">
                  <a:spcBef>
                    <a:spcPts val="600"/>
                  </a:spcBef>
                  <a:spcAft>
                    <a:spcPts val="0"/>
                  </a:spcAft>
                </a:pPr>
                <a:r>
                  <a:rPr lang="zh-CN" altLang="zh-CN" dirty="0">
                    <a:solidFill>
                      <a:srgbClr val="000000"/>
                    </a:solidFill>
                  </a:rPr>
                  <a:t>量子态的动力学演化满足</a:t>
                </a:r>
                <a:r>
                  <a:rPr lang="zh-CN" altLang="zh-CN" dirty="0">
                    <a:solidFill>
                      <a:srgbClr val="C00000"/>
                    </a:solidFill>
                  </a:rPr>
                  <a:t>Schrödinger方程</a:t>
                </a:r>
                <a:r>
                  <a:rPr lang="zh-CN" altLang="zh-CN" dirty="0">
                    <a:solidFill>
                      <a:srgbClr val="000000"/>
                    </a:solidFill>
                  </a:rPr>
                  <a:t>。</a:t>
                </a:r>
              </a:p>
              <a:p>
                <a:pPr marL="0" marR="0">
                  <a:spcBef>
                    <a:spcPts val="600"/>
                  </a:spcBef>
                  <a:spcAft>
                    <a:spcPts val="0"/>
                  </a:spcAft>
                </a:pPr>
                <a:r>
                  <a:rPr lang="zh-CN" altLang="zh-CN" dirty="0">
                    <a:solidFill>
                      <a:srgbClr val="000000"/>
                    </a:solidFill>
                  </a:rPr>
                  <a:t>可观测量的观测值为其</a:t>
                </a:r>
                <a:r>
                  <a:rPr lang="zh-CN" altLang="zh-CN" dirty="0">
                    <a:solidFill>
                      <a:srgbClr val="C00000"/>
                    </a:solidFill>
                  </a:rPr>
                  <a:t>本征值</a:t>
                </a:r>
                <a:r>
                  <a:rPr lang="zh-CN" altLang="zh-CN" dirty="0">
                    <a:solidFill>
                      <a:srgbClr val="000000"/>
                    </a:solidFill>
                  </a:rPr>
                  <a:t>，概率由其</a:t>
                </a:r>
                <a:r>
                  <a:rPr lang="zh-CN" altLang="zh-CN" dirty="0">
                    <a:solidFill>
                      <a:srgbClr val="C00000"/>
                    </a:solidFill>
                  </a:rPr>
                  <a:t>本征函数</a:t>
                </a:r>
                <a:r>
                  <a:rPr lang="zh-CN" altLang="zh-CN" dirty="0">
                    <a:solidFill>
                      <a:srgbClr val="000000"/>
                    </a:solidFill>
                  </a:rPr>
                  <a:t>确定。 </a:t>
                </a:r>
              </a:p>
              <a:p>
                <a:pPr marL="0" marR="0">
                  <a:spcBef>
                    <a:spcPts val="600"/>
                  </a:spcBef>
                  <a:spcAft>
                    <a:spcPts val="0"/>
                  </a:spcAft>
                </a:pPr>
                <a:r>
                  <a:rPr lang="zh-CN" altLang="zh-CN" dirty="0">
                    <a:solidFill>
                      <a:srgbClr val="000000"/>
                    </a:solidFill>
                  </a:rPr>
                  <a:t>对一个</a:t>
                </a:r>
                <a:r>
                  <a:rPr lang="zh-CN" altLang="zh-CN" dirty="0">
                    <a:solidFill>
                      <a:srgbClr val="C00000"/>
                    </a:solidFill>
                  </a:rPr>
                  <a:t>全同粒子</a:t>
                </a:r>
                <a:r>
                  <a:rPr lang="zh-CN" altLang="zh-CN" dirty="0">
                    <a:solidFill>
                      <a:srgbClr val="000000"/>
                    </a:solidFill>
                  </a:rPr>
                  <a:t>体系，在Hilbert 空间中的态矢量对于任何一对粒子的交换是对称的 （交换前后完全不变）或反对称（交换前后相差一个负号）。服从前者的粒子称为玻色子（boson），服从后者的粒子称为费米子（fermion）。</a:t>
                </a:r>
              </a:p>
              <a:p>
                <a:pPr>
                  <a:spcBef>
                    <a:spcPts val="600"/>
                  </a:spcBef>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809" r="-148"/>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effectLst/>
              </a:rPr>
              <a:t>量子力学五大基本假设</a:t>
            </a:r>
            <a:endParaRPr lang="zh-CN" altLang="en-US" dirty="0"/>
          </a:p>
        </p:txBody>
      </p:sp>
    </p:spTree>
    <p:extLst>
      <p:ext uri="{BB962C8B-B14F-4D97-AF65-F5344CB8AC3E}">
        <p14:creationId xmlns:p14="http://schemas.microsoft.com/office/powerpoint/2010/main" val="1528778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31470" y="1268760"/>
                <a:ext cx="8229600" cy="5189190"/>
              </a:xfrm>
            </p:spPr>
            <p:txBody>
              <a:bodyPr/>
              <a:lstStyle/>
              <a:p>
                <a:pPr marL="0" marR="0">
                  <a:spcBef>
                    <a:spcPts val="0"/>
                  </a:spcBef>
                  <a:spcAft>
                    <a:spcPts val="0"/>
                  </a:spcAft>
                </a:pPr>
                <a:r>
                  <a:rPr lang="zh-CN" altLang="zh-CN" dirty="0"/>
                  <a:t>投影算符</a:t>
                </a:r>
                <a:br>
                  <a:rPr lang="x-IV_mathan" altLang="zh-CN" dirty="0">
                    <a:ea typeface="Cambria Math" panose="02040503050406030204" pitchFamily="18" charset="0"/>
                  </a:rPr>
                </a:b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𝑃</m:t>
                        </m:r>
                      </m:e>
                      <m:sub>
                        <m:r>
                          <a:rPr lang="zh-CN" altLang="zh-CN">
                            <a:latin typeface="Cambria Math" panose="02040503050406030204" pitchFamily="18" charset="0"/>
                          </a:rPr>
                          <m:t>𝑘</m:t>
                        </m:r>
                      </m:sub>
                    </m:sSub>
                    <m:r>
                      <a:rPr lang="zh-CN"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𝑘</m:t>
                        </m:r>
                      </m:e>
                    </m:d>
                    <m:r>
                      <a:rPr lang="zh-CN" altLang="zh-CN">
                        <a:latin typeface="Cambria Math" panose="02040503050406030204" pitchFamily="18" charset="0"/>
                      </a:rPr>
                      <m:t>〈</m:t>
                    </m:r>
                    <m:r>
                      <a:rPr lang="zh-CN" altLang="zh-CN">
                        <a:latin typeface="Cambria Math" panose="02040503050406030204" pitchFamily="18" charset="0"/>
                      </a:rPr>
                      <m:t>𝑘</m:t>
                    </m:r>
                    <m:r>
                      <a:rPr lang="zh-CN" altLang="zh-CN">
                        <a:latin typeface="Cambria Math" panose="02040503050406030204" pitchFamily="18" charset="0"/>
                      </a:rPr>
                      <m:t>|=</m:t>
                    </m:r>
                    <m:r>
                      <a:rPr lang="zh-CN" altLang="zh-CN">
                        <a:latin typeface="Cambria Math" panose="02040503050406030204" pitchFamily="18" charset="0"/>
                      </a:rPr>
                      <m:t>𝐼</m:t>
                    </m:r>
                  </m:oMath>
                </a14:m>
                <a:endParaRPr lang="zh-CN" altLang="zh-CN" dirty="0"/>
              </a:p>
              <a:p>
                <a:pPr marL="0" marR="0">
                  <a:spcBef>
                    <a:spcPts val="0"/>
                  </a:spcBef>
                  <a:spcAft>
                    <a:spcPts val="0"/>
                  </a:spcAft>
                </a:pPr>
                <a:r>
                  <a:rPr lang="zh-CN" altLang="zh-CN" dirty="0"/>
                  <a:t>满足</a:t>
                </a:r>
              </a:p>
              <a:p>
                <a:pPr marL="0" marR="0">
                  <a:spcBef>
                    <a:spcPts val="0"/>
                  </a:spcBef>
                  <a:spcAft>
                    <a:spcPts val="0"/>
                  </a:spcAft>
                </a:pPr>
                <a14:m>
                  <m:oMath xmlns:m="http://schemas.openxmlformats.org/officeDocument/2006/math">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𝑘</m:t>
                        </m:r>
                      </m:sub>
                      <m:sup/>
                      <m:e>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𝑘</m:t>
                            </m:r>
                          </m:e>
                        </m:d>
                        <m:r>
                          <a:rPr lang="zh-CN" altLang="zh-CN">
                            <a:latin typeface="Cambria Math" panose="02040503050406030204" pitchFamily="18" charset="0"/>
                          </a:rPr>
                          <m:t>〈</m:t>
                        </m:r>
                        <m:r>
                          <a:rPr lang="zh-CN" altLang="zh-CN">
                            <a:latin typeface="Cambria Math" panose="02040503050406030204" pitchFamily="18" charset="0"/>
                          </a:rPr>
                          <m:t>𝑘</m:t>
                        </m:r>
                        <m:r>
                          <a:rPr lang="zh-CN" altLang="zh-CN">
                            <a:latin typeface="Cambria Math" panose="02040503050406030204" pitchFamily="18" charset="0"/>
                          </a:rPr>
                          <m:t>|</m:t>
                        </m:r>
                      </m:e>
                    </m:nary>
                    <m:r>
                      <a:rPr lang="zh-CN" altLang="zh-CN">
                        <a:latin typeface="Cambria Math" panose="02040503050406030204" pitchFamily="18" charset="0"/>
                      </a:rPr>
                      <m:t>=</m:t>
                    </m:r>
                    <m:r>
                      <a:rPr lang="zh-CN" altLang="zh-CN">
                        <a:latin typeface="Cambria Math" panose="02040503050406030204" pitchFamily="18" charset="0"/>
                      </a:rPr>
                      <m:t>𝐼</m:t>
                    </m:r>
                  </m:oMath>
                </a14:m>
                <a:r>
                  <a:rPr lang="en-US" altLang="zh-CN" dirty="0">
                    <a:ea typeface="Cambria Math" panose="02040503050406030204" pitchFamily="18" charset="0"/>
                  </a:rPr>
                  <a:t> </a:t>
                </a:r>
                <a:r>
                  <a:rPr lang="en-US" altLang="zh-CN" dirty="0"/>
                  <a:t>(</a:t>
                </a:r>
                <a:r>
                  <a:rPr lang="zh-CN" altLang="zh-CN" dirty="0"/>
                  <a:t>单位算符</a:t>
                </a:r>
                <a:r>
                  <a:rPr lang="en-US" altLang="zh-CN" dirty="0"/>
                  <a:t>)</a:t>
                </a:r>
                <a:endParaRPr lang="zh-CN" altLang="zh-CN" dirty="0"/>
              </a:p>
              <a:p>
                <a:pPr marL="0" marR="0">
                  <a:spcBef>
                    <a:spcPts val="0"/>
                  </a:spcBef>
                  <a:spcAft>
                    <a:spcPts val="0"/>
                  </a:spcAft>
                </a:pPr>
                <a:r>
                  <a:rPr lang="zh-CN" altLang="zh-CN" dirty="0">
                    <a:solidFill>
                      <a:srgbClr val="C00000"/>
                    </a:solidFill>
                  </a:rPr>
                  <a:t>如何构造某一表象下算符的矩阵形式</a:t>
                </a:r>
              </a:p>
              <a:p>
                <a:pPr marL="0" marR="0">
                  <a:spcBef>
                    <a:spcPts val="0"/>
                  </a:spcBef>
                  <a:spcAft>
                    <a:spcPts val="0"/>
                  </a:spcAft>
                </a:pPr>
                <a14:m>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𝑗</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𝑗</m:t>
                        </m:r>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nary>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𝑘</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e>
                    </m:nary>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𝑗𝑘</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d>
                            <m:r>
                              <a:rPr lang="x-IV_mathan" altLang="zh-CN">
                                <a:latin typeface="Cambria Math" panose="02040503050406030204" pitchFamily="18" charset="0"/>
                                <a:ea typeface="Cambria Math" panose="02040503050406030204" pitchFamily="18" charset="0"/>
                              </a:rPr>
                              <m:t>𝑘</m:t>
                            </m:r>
                          </m:e>
                        </m:d>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e>
                    </m:nary>
                  </m:oMath>
                </a14:m>
                <a:endParaRPr lang="x-IV_mathan" altLang="zh-CN" dirty="0">
                  <a:ea typeface="Cambria Math" panose="02040503050406030204" pitchFamily="18" charset="0"/>
                </a:endParaRPr>
              </a:p>
              <a:p>
                <a:pPr marL="0" marR="0">
                  <a:spcBef>
                    <a:spcPts val="0"/>
                  </a:spcBef>
                  <a:spcAft>
                    <a:spcPts val="0"/>
                  </a:spcAft>
                </a:pPr>
                <a:r>
                  <a:rPr lang="zh-CN" altLang="zh-CN" dirty="0"/>
                  <a:t>矩阵元</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𝐿</m:t>
                        </m:r>
                      </m:e>
                      <m:sub>
                        <m:r>
                          <a:rPr lang="zh-CN" altLang="zh-CN">
                            <a:latin typeface="Cambria Math" panose="02040503050406030204" pitchFamily="18" charset="0"/>
                          </a:rPr>
                          <m:t>𝑗𝑘</m:t>
                        </m:r>
                      </m:sub>
                    </m:sSub>
                    <m:r>
                      <a:rPr lang="zh-CN"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𝑗</m:t>
                        </m:r>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e>
                        </m:d>
                        <m:r>
                          <a:rPr lang="zh-CN" altLang="zh-CN">
                            <a:latin typeface="Cambria Math" panose="02040503050406030204" pitchFamily="18" charset="0"/>
                          </a:rPr>
                          <m:t>𝑘</m:t>
                        </m:r>
                      </m:e>
                    </m:d>
                    <m:r>
                      <a:rPr lang="zh-CN" altLang="zh-CN">
                        <a:latin typeface="Cambria Math" panose="02040503050406030204" pitchFamily="18" charset="0"/>
                      </a:rPr>
                      <m:t>,</m:t>
                    </m:r>
                  </m:oMath>
                </a14:m>
                <a:endParaRPr lang="zh-CN" altLang="zh-CN" dirty="0"/>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ea typeface="Cambria Math" panose="02040503050406030204" pitchFamily="18" charset="0"/>
                              </a:rPr>
                            </m:ctrlPr>
                          </m:mPr>
                          <m:mr>
                            <m:e>
                              <m:r>
                                <a:rPr lang="x-IV_mathan" altLang="zh-CN">
                                  <a:latin typeface="Cambria Math" panose="02040503050406030204" pitchFamily="18" charset="0"/>
                                  <a:ea typeface="Cambria Math" panose="02040503050406030204" pitchFamily="18" charset="0"/>
                                </a:rPr>
                                <m:t>⋮</m:t>
                              </m:r>
                            </m:e>
                          </m:mr>
                          <m:mr>
                            <m:e>
                              <m:limLow>
                                <m:limLowPr>
                                  <m:ctrlPr>
                                    <a:rPr lang="x-IV_mathan" altLang="zh-CN" i="1">
                                      <a:latin typeface="Cambria Math" panose="02040503050406030204" pitchFamily="18" charset="0"/>
                                      <a:ea typeface="Cambria Math" panose="02040503050406030204" pitchFamily="18" charset="0"/>
                                    </a:rPr>
                                  </m:ctrlPr>
                                </m:limLowPr>
                                <m:e>
                                  <m:groupChr>
                                    <m:groupChrPr>
                                      <m:chr m:val="⏟"/>
                                      <m:ctrlPr>
                                        <a:rPr lang="x-IV_mathan" altLang="zh-CN" i="1">
                                          <a:latin typeface="Cambria Math" panose="02040503050406030204" pitchFamily="18" charset="0"/>
                                          <a:ea typeface="Cambria Math" panose="02040503050406030204" pitchFamily="18" charset="0"/>
                                        </a:rPr>
                                      </m:ctrlPr>
                                    </m:groupChrPr>
                                    <m:e>
                                      <m:r>
                                        <a:rPr lang="x-IV_mathan" altLang="zh-CN">
                                          <a:latin typeface="Cambria Math" panose="02040503050406030204" pitchFamily="18" charset="0"/>
                                          <a:ea typeface="Cambria Math" panose="02040503050406030204" pitchFamily="18" charset="0"/>
                                        </a:rPr>
                                        <m:t>1</m:t>
                                      </m:r>
                                    </m:e>
                                  </m:groupChr>
                                </m:e>
                                <m:lim>
                                  <m:r>
                                    <m:rPr>
                                      <m:sty m:val="p"/>
                                    </m:rPr>
                                    <a:rPr lang="x-IV_mathan" altLang="zh-CN">
                                      <a:latin typeface="Cambria Math" panose="02040503050406030204" pitchFamily="18" charset="0"/>
                                      <a:ea typeface="Cambria Math" panose="02040503050406030204" pitchFamily="18" charset="0"/>
                                    </a:rPr>
                                    <m:t>row</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j</m:t>
                                  </m:r>
                                </m:lim>
                              </m:limLow>
                            </m:e>
                          </m:mr>
                          <m:mr>
                            <m:e>
                              <m:r>
                                <a:rPr lang="x-IV_mathan" altLang="zh-CN">
                                  <a:latin typeface="Cambria Math" panose="02040503050406030204" pitchFamily="18" charset="0"/>
                                  <a:ea typeface="Cambria Math" panose="02040503050406030204" pitchFamily="18" charset="0"/>
                                </a:rPr>
                                <m:t>⋮</m:t>
                              </m:r>
                            </m:e>
                          </m:mr>
                        </m:m>
                      </m:e>
                    </m:d>
                    <m:d>
                      <m:dPr>
                        <m:ctrlPr>
                          <a:rPr lang="x-IV_mathan" altLang="zh-CN" i="1">
                            <a:latin typeface="Cambria Math" panose="02040503050406030204" pitchFamily="18" charset="0"/>
                            <a:ea typeface="Cambria Math" panose="02040503050406030204" pitchFamily="18" charset="0"/>
                          </a:rPr>
                        </m:ctrlPr>
                      </m:dPr>
                      <m:e>
                        <m:m>
                          <m:mPr>
                            <m:mcs>
                              <m:mc>
                                <m:mcPr>
                                  <m:count m:val="3"/>
                                  <m:mcJc m:val="center"/>
                                </m:mcPr>
                              </m:mc>
                            </m:mcs>
                            <m:ctrlPr>
                              <a:rPr lang="x-IV_mathan" altLang="zh-CN" i="1">
                                <a:latin typeface="Cambria Math" panose="02040503050406030204" pitchFamily="18" charset="0"/>
                                <a:ea typeface="Cambria Math" panose="02040503050406030204" pitchFamily="18" charset="0"/>
                              </a:rPr>
                            </m:ctrlPr>
                          </m:mPr>
                          <m:mr>
                            <m:e>
                              <m:r>
                                <a:rPr lang="x-IV_mathan" altLang="zh-CN">
                                  <a:latin typeface="Cambria Math" panose="02040503050406030204" pitchFamily="18" charset="0"/>
                                  <a:ea typeface="Cambria Math" panose="02040503050406030204" pitchFamily="18" charset="0"/>
                                </a:rPr>
                                <m:t>…</m:t>
                              </m:r>
                            </m:e>
                            <m:e>
                              <m:limLow>
                                <m:limLowPr>
                                  <m:ctrlPr>
                                    <a:rPr lang="x-IV_mathan" altLang="zh-CN" i="1">
                                      <a:latin typeface="Cambria Math" panose="02040503050406030204" pitchFamily="18" charset="0"/>
                                      <a:ea typeface="Cambria Math" panose="02040503050406030204" pitchFamily="18" charset="0"/>
                                    </a:rPr>
                                  </m:ctrlPr>
                                </m:limLowPr>
                                <m:e>
                                  <m:groupChr>
                                    <m:groupChrPr>
                                      <m:chr m:val="⏟"/>
                                      <m:ctrlPr>
                                        <a:rPr lang="x-IV_mathan" altLang="zh-CN" i="1">
                                          <a:latin typeface="Cambria Math" panose="02040503050406030204" pitchFamily="18" charset="0"/>
                                          <a:ea typeface="Cambria Math" panose="02040503050406030204" pitchFamily="18" charset="0"/>
                                        </a:rPr>
                                      </m:ctrlPr>
                                    </m:groupChrPr>
                                    <m:e>
                                      <m:r>
                                        <a:rPr lang="x-IV_mathan" altLang="zh-CN">
                                          <a:latin typeface="Cambria Math" panose="02040503050406030204" pitchFamily="18" charset="0"/>
                                          <a:ea typeface="Cambria Math" panose="02040503050406030204" pitchFamily="18" charset="0"/>
                                        </a:rPr>
                                        <m:t>1</m:t>
                                      </m:r>
                                    </m:e>
                                  </m:groupChr>
                                </m:e>
                                <m:lim>
                                  <m:r>
                                    <m:rPr>
                                      <m:sty m:val="p"/>
                                    </m:rPr>
                                    <a:rPr lang="x-IV_mathan" altLang="zh-CN">
                                      <a:latin typeface="Cambria Math" panose="02040503050406030204" pitchFamily="18" charset="0"/>
                                      <a:ea typeface="Cambria Math" panose="02040503050406030204" pitchFamily="18" charset="0"/>
                                    </a:rPr>
                                    <m:t>line</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k</m:t>
                                  </m:r>
                                </m:lim>
                              </m:limLow>
                            </m:e>
                            <m:e>
                              <m:r>
                                <a:rPr lang="x-IV_mathan" altLang="zh-CN">
                                  <a:latin typeface="Cambria Math" panose="02040503050406030204" pitchFamily="18" charset="0"/>
                                  <a:ea typeface="Cambria Math" panose="02040503050406030204" pitchFamily="18" charset="0"/>
                                </a:rPr>
                                <m:t>…</m:t>
                              </m:r>
                            </m:e>
                          </m:mr>
                        </m:m>
                      </m:e>
                    </m:d>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m>
                          <m:mPr>
                            <m:mcs>
                              <m:mc>
                                <m:mcPr>
                                  <m:count m:val="5"/>
                                  <m:mcJc m:val="center"/>
                                </m:mcPr>
                              </m:mc>
                            </m:mcs>
                            <m:ctrlPr>
                              <a:rPr lang="x-IV_mathan" altLang="zh-CN" i="1">
                                <a:latin typeface="Cambria Math" panose="02040503050406030204" pitchFamily="18" charset="0"/>
                                <a:ea typeface="Cambria Math" panose="02040503050406030204" pitchFamily="18" charset="0"/>
                              </a:rPr>
                            </m:ctrlPr>
                          </m:mP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0</m:t>
                              </m:r>
                            </m:e>
                            <m:e>
                              <m:limLow>
                                <m:limLowPr>
                                  <m:ctrlPr>
                                    <a:rPr lang="x-IV_mathan" altLang="zh-CN" i="1">
                                      <a:latin typeface="Cambria Math" panose="02040503050406030204" pitchFamily="18" charset="0"/>
                                      <a:ea typeface="Cambria Math" panose="02040503050406030204" pitchFamily="18" charset="0"/>
                                    </a:rPr>
                                  </m:ctrlPr>
                                </m:limLowPr>
                                <m:e>
                                  <m:groupChr>
                                    <m:groupChrPr>
                                      <m:chr m:val="⏟"/>
                                      <m:ctrlPr>
                                        <a:rPr lang="x-IV_mathan" altLang="zh-CN" i="1">
                                          <a:latin typeface="Cambria Math" panose="02040503050406030204" pitchFamily="18" charset="0"/>
                                          <a:ea typeface="Cambria Math" panose="02040503050406030204" pitchFamily="18" charset="0"/>
                                        </a:rPr>
                                      </m:ctrlPr>
                                    </m:groupChrPr>
                                    <m:e>
                                      <m:r>
                                        <a:rPr lang="x-IV_mathan" altLang="zh-CN">
                                          <a:latin typeface="Cambria Math" panose="02040503050406030204" pitchFamily="18" charset="0"/>
                                          <a:ea typeface="Cambria Math" panose="02040503050406030204" pitchFamily="18" charset="0"/>
                                        </a:rPr>
                                        <m:t>1</m:t>
                                      </m:r>
                                    </m:e>
                                  </m:groupChr>
                                </m:e>
                                <m:lim>
                                  <m:eqArr>
                                    <m:eqArrPr>
                                      <m:ctrlPr>
                                        <a:rPr lang="x-IV_mathan" altLang="zh-CN" i="1">
                                          <a:latin typeface="Cambria Math" panose="02040503050406030204" pitchFamily="18" charset="0"/>
                                          <a:ea typeface="Cambria Math" panose="02040503050406030204" pitchFamily="18" charset="0"/>
                                        </a:rPr>
                                      </m:ctrlPr>
                                    </m:eqArrPr>
                                    <m:e>
                                      <m:r>
                                        <m:rPr>
                                          <m:sty m:val="p"/>
                                        </m:rPr>
                                        <a:rPr lang="x-IV_mathan" altLang="zh-CN">
                                          <a:latin typeface="Cambria Math" panose="02040503050406030204" pitchFamily="18" charset="0"/>
                                          <a:ea typeface="Cambria Math" panose="02040503050406030204" pitchFamily="18" charset="0"/>
                                        </a:rPr>
                                        <m:t>row</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j</m:t>
                                      </m:r>
                                    </m:e>
                                    <m:e>
                                      <m:r>
                                        <m:rPr>
                                          <m:sty m:val="p"/>
                                        </m:rPr>
                                        <a:rPr lang="x-IV_mathan" altLang="zh-CN">
                                          <a:latin typeface="Cambria Math" panose="02040503050406030204" pitchFamily="18" charset="0"/>
                                          <a:ea typeface="Cambria Math" panose="02040503050406030204" pitchFamily="18" charset="0"/>
                                        </a:rPr>
                                        <m:t>line</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k</m:t>
                                      </m:r>
                                    </m:e>
                                  </m:eqArr>
                                </m:lim>
                              </m:limLow>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mr>
                        </m:m>
                      </m:e>
                    </m:d>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求和以后正好是算符</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en-US" altLang="zh-CN" dirty="0">
                    <a:ea typeface="Cambria Math" panose="02040503050406030204" pitchFamily="18" charset="0"/>
                  </a:rPr>
                  <a:t> </a:t>
                </a:r>
                <a:r>
                  <a:rPr lang="zh-CN" altLang="zh-CN" dirty="0"/>
                  <a:t>的矩阵形式</a:t>
                </a:r>
              </a:p>
              <a:p>
                <a:pPr marL="0" marR="0">
                  <a:spcBef>
                    <a:spcPts val="0"/>
                  </a:spcBef>
                  <a:spcAft>
                    <a:spcPts val="0"/>
                  </a:spcAft>
                </a:pPr>
                <a:r>
                  <a:rPr lang="zh-CN" altLang="zh-CN" dirty="0">
                    <a:solidFill>
                      <a:srgbClr val="C00000"/>
                    </a:solidFill>
                  </a:rPr>
                  <a:t>一维谐振子和一维无限深势阱能量表象中的某些力学量的矩阵形式需要掌握</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31470" y="1268760"/>
                <a:ext cx="8229600" cy="5189190"/>
              </a:xfrm>
              <a:blipFill>
                <a:blip r:embed="rId2"/>
                <a:stretch>
                  <a:fillRect l="-2222" t="-588" b="-35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算符的矩阵表示</a:t>
            </a:r>
            <a:endParaRPr lang="zh-CN" altLang="en-US" dirty="0"/>
          </a:p>
        </p:txBody>
      </p:sp>
    </p:spTree>
    <p:extLst>
      <p:ext uri="{BB962C8B-B14F-4D97-AF65-F5344CB8AC3E}">
        <p14:creationId xmlns:p14="http://schemas.microsoft.com/office/powerpoint/2010/main" val="4115296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矩阵力学中的</a:t>
            </a:r>
            <a:r>
              <a:rPr lang="en-US" altLang="zh-CN" dirty="0"/>
              <a:t>Schrödinger </a:t>
            </a:r>
            <a:r>
              <a:rPr lang="zh-CN" altLang="en-US" dirty="0"/>
              <a:t>方程</a:t>
            </a:r>
            <a:endParaRPr lang="zh-CN" altLang="en-US" dirty="0"/>
          </a:p>
        </p:txBody>
      </p:sp>
      <p:pic>
        <p:nvPicPr>
          <p:cNvPr id="7170" name="Picture 2" descr="ih —ak = EH kjaj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3" y="1695450"/>
            <a:ext cx="5340667" cy="272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636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zh-CN" dirty="0">
                <a:effectLst/>
              </a:rPr>
              <a:t>矩阵力学中的力学量平均值</a:t>
            </a:r>
            <a:endParaRPr lang="zh-CN" altLang="en-US" dirty="0"/>
          </a:p>
        </p:txBody>
      </p:sp>
      <p:pic>
        <p:nvPicPr>
          <p:cNvPr id="4" name="图片 3"/>
          <p:cNvPicPr>
            <a:picLocks noChangeAspect="1"/>
          </p:cNvPicPr>
          <p:nvPr/>
        </p:nvPicPr>
        <p:blipFill rotWithShape="1">
          <a:blip r:embed="rId2"/>
          <a:srcRect b="10415"/>
          <a:stretch/>
        </p:blipFill>
        <p:spPr>
          <a:xfrm>
            <a:off x="594360" y="1863090"/>
            <a:ext cx="6343650" cy="731520"/>
          </a:xfrm>
          <a:prstGeom prst="rect">
            <a:avLst/>
          </a:prstGeom>
        </p:spPr>
      </p:pic>
    </p:spTree>
    <p:extLst>
      <p:ext uri="{BB962C8B-B14F-4D97-AF65-F5344CB8AC3E}">
        <p14:creationId xmlns:p14="http://schemas.microsoft.com/office/powerpoint/2010/main" val="959975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14:m>
                  <m:oMath xmlns:m="http://schemas.openxmlformats.org/officeDocument/2006/math">
                    <m:sSub>
                      <m:sSubPr>
                        <m:ctrlPr>
                          <a:rPr lang="zh-CN" altLang="zh-CN" i="1">
                            <a:solidFill>
                              <a:srgbClr val="2E75B5"/>
                            </a:solidFill>
                            <a:latin typeface="Cambria Math" panose="02040503050406030204" pitchFamily="18" charset="0"/>
                          </a:rPr>
                        </m:ctrlPr>
                      </m:sSubPr>
                      <m:e>
                        <m:r>
                          <a:rPr lang="zh-CN" altLang="zh-CN">
                            <a:solidFill>
                              <a:srgbClr val="2E75B5"/>
                            </a:solidFill>
                            <a:latin typeface="Cambria Math" panose="02040503050406030204" pitchFamily="18" charset="0"/>
                          </a:rPr>
                          <m:t>𝑐</m:t>
                        </m:r>
                      </m:e>
                      <m:sub>
                        <m:r>
                          <a:rPr lang="zh-CN" altLang="zh-CN">
                            <a:solidFill>
                              <a:srgbClr val="2E75B5"/>
                            </a:solidFill>
                            <a:latin typeface="Cambria Math" panose="02040503050406030204" pitchFamily="18" charset="0"/>
                          </a:rPr>
                          <m:t>𝛼</m:t>
                        </m:r>
                      </m:sub>
                    </m:sSub>
                    <m:r>
                      <a:rPr lang="zh-CN" altLang="zh-CN">
                        <a:solidFill>
                          <a:srgbClr val="2E75B5"/>
                        </a:solidFill>
                        <a:latin typeface="Cambria Math" panose="02040503050406030204" pitchFamily="18" charset="0"/>
                      </a:rPr>
                      <m:t>=</m:t>
                    </m:r>
                    <m:d>
                      <m:dPr>
                        <m:begChr m:val="⟨"/>
                        <m:endChr m:val="⟩"/>
                        <m:ctrlPr>
                          <a:rPr lang="zh-CN" altLang="zh-CN" i="1">
                            <a:solidFill>
                              <a:srgbClr val="2E75B5"/>
                            </a:solidFill>
                            <a:latin typeface="Cambria Math" panose="02040503050406030204" pitchFamily="18" charset="0"/>
                          </a:rPr>
                        </m:ctrlPr>
                      </m:dPr>
                      <m:e>
                        <m:r>
                          <a:rPr lang="zh-CN" altLang="zh-CN">
                            <a:solidFill>
                              <a:srgbClr val="2E75B5"/>
                            </a:solidFill>
                            <a:latin typeface="Cambria Math" panose="02040503050406030204" pitchFamily="18" charset="0"/>
                          </a:rPr>
                          <m:t>𝛼</m:t>
                        </m:r>
                      </m:e>
                      <m:e>
                        <m:r>
                          <a:rPr lang="zh-CN" altLang="zh-CN">
                            <a:solidFill>
                              <a:srgbClr val="2E75B5"/>
                            </a:solidFill>
                            <a:latin typeface="Cambria Math" panose="02040503050406030204" pitchFamily="18" charset="0"/>
                          </a:rPr>
                          <m:t>𝜓</m:t>
                        </m:r>
                      </m:e>
                    </m:d>
                    <m:r>
                      <a:rPr lang="zh-CN" altLang="zh-CN">
                        <a:solidFill>
                          <a:srgbClr val="2E75B5"/>
                        </a:solidFill>
                        <a:latin typeface="Cambria Math" panose="02040503050406030204" pitchFamily="18" charset="0"/>
                      </a:rPr>
                      <m:t>,</m:t>
                    </m:r>
                  </m:oMath>
                </a14:m>
                <a:r>
                  <a:rPr lang="en-US" altLang="zh-CN" i="1" dirty="0">
                    <a:solidFill>
                      <a:srgbClr val="2E75B5"/>
                    </a:solidFill>
                    <a:ea typeface="Cambria Math" panose="02040503050406030204" pitchFamily="18" charset="0"/>
                  </a:rPr>
                  <a:t> </a:t>
                </a:r>
                <a:r>
                  <a:rPr lang="zh-CN" altLang="zh-CN" dirty="0">
                    <a:solidFill>
                      <a:srgbClr val="2E75B5"/>
                    </a:solidFill>
                  </a:rPr>
                  <a:t>另一表象</a:t>
                </a:r>
                <a14:m>
                  <m:oMath xmlns:m="http://schemas.openxmlformats.org/officeDocument/2006/math">
                    <m:sSubSup>
                      <m:sSubSupPr>
                        <m:ctrlPr>
                          <a:rPr lang="zh-CN" altLang="zh-CN" i="1">
                            <a:solidFill>
                              <a:srgbClr val="2E75B5"/>
                            </a:solidFill>
                            <a:latin typeface="Cambria Math" panose="02040503050406030204" pitchFamily="18" charset="0"/>
                          </a:rPr>
                        </m:ctrlPr>
                      </m:sSubSupPr>
                      <m:e>
                        <m:r>
                          <a:rPr lang="zh-CN" altLang="zh-CN">
                            <a:solidFill>
                              <a:srgbClr val="2E75B5"/>
                            </a:solidFill>
                            <a:latin typeface="Cambria Math" panose="02040503050406030204" pitchFamily="18" charset="0"/>
                          </a:rPr>
                          <m:t>𝑐</m:t>
                        </m:r>
                      </m:e>
                      <m:sub>
                        <m:r>
                          <a:rPr lang="zh-CN" altLang="zh-CN">
                            <a:solidFill>
                              <a:srgbClr val="2E75B5"/>
                            </a:solidFill>
                            <a:latin typeface="Cambria Math" panose="02040503050406030204" pitchFamily="18" charset="0"/>
                          </a:rPr>
                          <m:t>𝑘</m:t>
                        </m:r>
                      </m:sub>
                      <m:sup>
                        <m:r>
                          <a:rPr lang="zh-CN" altLang="zh-CN">
                            <a:solidFill>
                              <a:srgbClr val="2E75B5"/>
                            </a:solidFill>
                            <a:latin typeface="Cambria Math" panose="02040503050406030204" pitchFamily="18" charset="0"/>
                          </a:rPr>
                          <m:t>′</m:t>
                        </m:r>
                      </m:sup>
                    </m:sSubSup>
                    <m:r>
                      <a:rPr lang="zh-CN" altLang="zh-CN">
                        <a:solidFill>
                          <a:srgbClr val="2E75B5"/>
                        </a:solidFill>
                        <a:latin typeface="Cambria Math" panose="02040503050406030204" pitchFamily="18" charset="0"/>
                      </a:rPr>
                      <m:t>=</m:t>
                    </m:r>
                    <m:d>
                      <m:dPr>
                        <m:begChr m:val="⟨"/>
                        <m:endChr m:val="⟩"/>
                        <m:ctrlPr>
                          <a:rPr lang="zh-CN" altLang="zh-CN" i="1">
                            <a:solidFill>
                              <a:srgbClr val="2E75B5"/>
                            </a:solidFill>
                            <a:latin typeface="Cambria Math" panose="02040503050406030204" pitchFamily="18" charset="0"/>
                          </a:rPr>
                        </m:ctrlPr>
                      </m:dPr>
                      <m:e>
                        <m:r>
                          <a:rPr lang="zh-CN" altLang="zh-CN">
                            <a:solidFill>
                              <a:srgbClr val="2E75B5"/>
                            </a:solidFill>
                            <a:latin typeface="Cambria Math" panose="02040503050406030204" pitchFamily="18" charset="0"/>
                          </a:rPr>
                          <m:t>𝑘</m:t>
                        </m:r>
                      </m:e>
                      <m:e>
                        <m:r>
                          <a:rPr lang="zh-CN" altLang="zh-CN">
                            <a:solidFill>
                              <a:srgbClr val="2E75B5"/>
                            </a:solidFill>
                            <a:latin typeface="Cambria Math" panose="02040503050406030204" pitchFamily="18" charset="0"/>
                          </a:rPr>
                          <m:t>𝜓</m:t>
                        </m:r>
                      </m:e>
                    </m:d>
                  </m:oMath>
                </a14:m>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t="-80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solidFill>
                  <a:schemeClr val="tx1"/>
                </a:solidFill>
                <a:effectLst/>
                <a:ea typeface="Microsoft YaHei" panose="020B0503020204020204" pitchFamily="34" charset="-122"/>
              </a:rPr>
              <a:t>利用投影算符来看表象变换</a:t>
            </a:r>
            <a:endParaRPr lang="zh-CN" altLang="en-US" dirty="0">
              <a:solidFill>
                <a:schemeClr val="tx1"/>
              </a:solidFill>
            </a:endParaRPr>
          </a:p>
        </p:txBody>
      </p:sp>
      <p:pic>
        <p:nvPicPr>
          <p:cNvPr id="8194" name="Picture 2" descr="Sa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2300634"/>
            <a:ext cx="3115628" cy="235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6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099115"/>
                <a:ext cx="8229600" cy="2553652"/>
              </a:xfrm>
            </p:spPr>
            <p:txBody>
              <a:bodyPr/>
              <a:lstStyle/>
              <a:p>
                <a:pPr marL="0" marR="0">
                  <a:spcBef>
                    <a:spcPts val="0"/>
                  </a:spcBef>
                  <a:spcAft>
                    <a:spcPts val="0"/>
                  </a:spcAft>
                </a:pPr>
                <a:r>
                  <a:rPr lang="zh-CN" altLang="zh-CN" b="1" dirty="0">
                    <a:solidFill>
                      <a:srgbClr val="2E75B5"/>
                    </a:solidFill>
                    <a:ea typeface="Microsoft YaHei" panose="020B0503020204020204" pitchFamily="34" charset="-122"/>
                  </a:rPr>
                  <a:t>波函数</a:t>
                </a:r>
                <a14:m>
                  <m:oMath xmlns:m="http://schemas.openxmlformats.org/officeDocument/2006/math">
                    <m:r>
                      <a:rPr lang="zh-CN" altLang="zh-CN" b="1">
                        <a:latin typeface="Cambria Math" panose="02040503050406030204" pitchFamily="18" charset="0"/>
                      </a:rPr>
                      <m:t>𝜓</m:t>
                    </m:r>
                    <m:d>
                      <m:dPr>
                        <m:ctrlPr>
                          <a:rPr lang="zh-CN" altLang="zh-CN" b="1" i="1">
                            <a:latin typeface="Cambria Math" panose="02040503050406030204" pitchFamily="18" charset="0"/>
                          </a:rPr>
                        </m:ctrlPr>
                      </m:dPr>
                      <m:e>
                        <m:r>
                          <a:rPr lang="zh-CN" altLang="zh-CN" b="1">
                            <a:latin typeface="Cambria Math" panose="02040503050406030204" pitchFamily="18" charset="0"/>
                          </a:rPr>
                          <m:t>𝒓</m:t>
                        </m:r>
                        <m:r>
                          <a:rPr lang="zh-CN" altLang="zh-CN" b="1">
                            <a:latin typeface="Cambria Math" panose="02040503050406030204" pitchFamily="18" charset="0"/>
                          </a:rPr>
                          <m:t>,</m:t>
                        </m:r>
                        <m:r>
                          <a:rPr lang="zh-CN" altLang="zh-CN" b="1">
                            <a:latin typeface="Cambria Math" panose="02040503050406030204" pitchFamily="18" charset="0"/>
                          </a:rPr>
                          <m:t>𝑡</m:t>
                        </m:r>
                      </m:e>
                    </m:d>
                  </m:oMath>
                </a14:m>
                <a:r>
                  <a:rPr lang="zh-CN" altLang="zh-CN" b="1" dirty="0">
                    <a:ea typeface="Microsoft YaHei" panose="020B0503020204020204" pitchFamily="34" charset="-122"/>
                  </a:rPr>
                  <a:t>是概率波，</a:t>
                </a:r>
                <a14:m>
                  <m:oMath xmlns:m="http://schemas.openxmlformats.org/officeDocument/2006/math">
                    <m:sSup>
                      <m:sSupPr>
                        <m:ctrlPr>
                          <a:rPr lang="zh-CN" altLang="zh-CN" b="1" i="1">
                            <a:latin typeface="Cambria Math" panose="02040503050406030204" pitchFamily="18" charset="0"/>
                          </a:rPr>
                        </m:ctrlPr>
                      </m:sSupPr>
                      <m:e>
                        <m:d>
                          <m:dPr>
                            <m:begChr m:val="|"/>
                            <m:endChr m:val="|"/>
                            <m:ctrlPr>
                              <a:rPr lang="zh-CN" altLang="zh-CN" b="1" i="1">
                                <a:latin typeface="Cambria Math" panose="02040503050406030204" pitchFamily="18" charset="0"/>
                              </a:rPr>
                            </m:ctrlPr>
                          </m:dPr>
                          <m:e>
                            <m:r>
                              <a:rPr lang="zh-CN" altLang="zh-CN" b="1">
                                <a:latin typeface="Cambria Math" panose="02040503050406030204" pitchFamily="18" charset="0"/>
                              </a:rPr>
                              <m:t>𝜓</m:t>
                            </m:r>
                            <m:r>
                              <a:rPr lang="zh-CN" altLang="zh-CN" b="1">
                                <a:latin typeface="Cambria Math" panose="02040503050406030204" pitchFamily="18" charset="0"/>
                              </a:rPr>
                              <m:t>(</m:t>
                            </m:r>
                            <m:r>
                              <a:rPr lang="zh-CN" altLang="zh-CN" b="1">
                                <a:latin typeface="Cambria Math" panose="02040503050406030204" pitchFamily="18" charset="0"/>
                              </a:rPr>
                              <m:t>𝒓</m:t>
                            </m:r>
                            <m:r>
                              <a:rPr lang="zh-CN" altLang="zh-CN" b="1">
                                <a:latin typeface="Cambria Math" panose="02040503050406030204" pitchFamily="18" charset="0"/>
                              </a:rPr>
                              <m:t>,</m:t>
                            </m:r>
                            <m:r>
                              <a:rPr lang="zh-CN" altLang="zh-CN" b="1">
                                <a:latin typeface="Cambria Math" panose="02040503050406030204" pitchFamily="18" charset="0"/>
                              </a:rPr>
                              <m:t>𝑡</m:t>
                            </m:r>
                            <m:r>
                              <a:rPr lang="zh-CN" altLang="zh-CN" b="1">
                                <a:latin typeface="Cambria Math" panose="02040503050406030204" pitchFamily="18" charset="0"/>
                              </a:rPr>
                              <m:t>)</m:t>
                            </m:r>
                          </m:e>
                        </m:d>
                      </m:e>
                      <m:sup>
                        <m:r>
                          <a:rPr lang="zh-CN" altLang="zh-CN" b="1">
                            <a:latin typeface="Cambria Math" panose="02040503050406030204" pitchFamily="18" charset="0"/>
                          </a:rPr>
                          <m:t>2</m:t>
                        </m:r>
                      </m:sup>
                    </m:sSup>
                  </m:oMath>
                </a14:m>
                <a:r>
                  <a:rPr lang="zh-CN" altLang="zh-CN" b="1" dirty="0">
                    <a:ea typeface="Microsoft YaHei" panose="020B0503020204020204" pitchFamily="34" charset="-122"/>
                  </a:rPr>
                  <a:t>对应该时刻电子处于</a:t>
                </a:r>
                <a:r>
                  <a:rPr lang="en-US" altLang="zh-CN" b="1" i="1" dirty="0">
                    <a:ea typeface="Cambria Math" panose="02040503050406030204" pitchFamily="18" charset="0"/>
                  </a:rPr>
                  <a:t> </a:t>
                </a:r>
                <a14:m>
                  <m:oMath xmlns:m="http://schemas.openxmlformats.org/officeDocument/2006/math">
                    <m:r>
                      <a:rPr lang="zh-CN" altLang="zh-CN" b="1">
                        <a:latin typeface="Cambria Math" panose="02040503050406030204" pitchFamily="18" charset="0"/>
                      </a:rPr>
                      <m:t>𝑟</m:t>
                    </m:r>
                  </m:oMath>
                </a14:m>
                <a:r>
                  <a:rPr lang="en-US" altLang="zh-CN" b="1" dirty="0">
                    <a:ea typeface="Calibri" panose="020F0502020204030204" pitchFamily="34" charset="0"/>
                  </a:rPr>
                  <a:t> </a:t>
                </a:r>
                <a:r>
                  <a:rPr lang="zh-CN" altLang="zh-CN" b="1" dirty="0">
                    <a:ea typeface="Microsoft YaHei" panose="020B0503020204020204" pitchFamily="34" charset="-122"/>
                  </a:rPr>
                  <a:t>附近的概率。（波动力学概念）</a:t>
                </a:r>
                <a:endParaRPr lang="zh-CN" altLang="zh-CN" b="1" dirty="0"/>
              </a:p>
              <a:p>
                <a:pPr marL="342900" fontAlgn="ctr">
                  <a:spcBef>
                    <a:spcPts val="0"/>
                  </a:spcBef>
                  <a:spcAft>
                    <a:spcPts val="0"/>
                  </a:spcAft>
                  <a:buFont typeface="Arial" panose="020B0604020202020204" pitchFamily="34" charset="0"/>
                  <a:buChar char="•"/>
                </a:pPr>
                <a:r>
                  <a:rPr lang="zh-CN" altLang="zh-CN" dirty="0">
                    <a:solidFill>
                      <a:srgbClr val="C00000"/>
                    </a:solidFill>
                    <a:ea typeface="Microsoft YaHei" panose="020B0503020204020204" pitchFamily="34" charset="-122"/>
                  </a:rPr>
                  <a:t>归一化 Normalization</a:t>
                </a:r>
                <a:endParaRPr lang="zh-CN" altLang="zh-CN" dirty="0">
                  <a:solidFill>
                    <a:srgbClr val="C00000"/>
                  </a:solidFill>
                </a:endParaRPr>
              </a:p>
              <a:p>
                <a:pPr marL="151209" marR="0" indent="0">
                  <a:spcBef>
                    <a:spcPts val="0"/>
                  </a:spcBef>
                  <a:spcAft>
                    <a:spcPts val="0"/>
                  </a:spcAft>
                  <a:buNone/>
                </a:pPr>
                <a14:m>
                  <m:oMath xmlns:m="http://schemas.openxmlformats.org/officeDocument/2006/math">
                    <m:r>
                      <a:rPr lang="zh-CN" altLang="zh-CN">
                        <a:solidFill>
                          <a:srgbClr val="C00000"/>
                        </a:solidFill>
                        <a:latin typeface="Cambria Math" panose="02040503050406030204" pitchFamily="18" charset="0"/>
                        <a:ea typeface="Cambria Math" panose="02040503050406030204" pitchFamily="18" charset="0"/>
                      </a:rPr>
                      <m:t>∫</m:t>
                    </m:r>
                    <m:sSup>
                      <m:sSupPr>
                        <m:ctrlPr>
                          <a:rPr lang="zh-CN" altLang="zh-CN" i="1">
                            <a:solidFill>
                              <a:srgbClr val="C00000"/>
                            </a:solidFill>
                            <a:latin typeface="Cambria Math" panose="02040503050406030204" pitchFamily="18" charset="0"/>
                            <a:ea typeface="Cambria Math" panose="02040503050406030204" pitchFamily="18" charset="0"/>
                          </a:rPr>
                        </m:ctrlPr>
                      </m:sSupPr>
                      <m:e>
                        <m:d>
                          <m:dPr>
                            <m:begChr m:val="|"/>
                            <m:endChr m:val="|"/>
                            <m:ctrlPr>
                              <a:rPr lang="zh-CN" altLang="zh-CN" i="1">
                                <a:solidFill>
                                  <a:srgbClr val="C00000"/>
                                </a:solidFill>
                                <a:latin typeface="Cambria Math" panose="02040503050406030204" pitchFamily="18" charset="0"/>
                                <a:ea typeface="Cambria Math" panose="02040503050406030204" pitchFamily="18" charset="0"/>
                              </a:rPr>
                            </m:ctrlPr>
                          </m:dPr>
                          <m:e>
                            <m:r>
                              <a:rPr lang="zh-CN" altLang="zh-CN">
                                <a:solidFill>
                                  <a:srgbClr val="C00000"/>
                                </a:solidFill>
                                <a:latin typeface="Cambria Math" panose="02040503050406030204" pitchFamily="18" charset="0"/>
                                <a:ea typeface="Cambria Math" panose="02040503050406030204" pitchFamily="18" charset="0"/>
                              </a:rPr>
                              <m:t>𝜓</m:t>
                            </m:r>
                            <m:d>
                              <m:dPr>
                                <m:ctrlPr>
                                  <a:rPr lang="zh-CN" altLang="zh-CN" i="1">
                                    <a:solidFill>
                                      <a:srgbClr val="C00000"/>
                                    </a:solidFill>
                                    <a:latin typeface="Cambria Math" panose="02040503050406030204" pitchFamily="18" charset="0"/>
                                    <a:ea typeface="Cambria Math" panose="02040503050406030204" pitchFamily="18" charset="0"/>
                                  </a:rPr>
                                </m:ctrlPr>
                              </m:dPr>
                              <m:e>
                                <m:r>
                                  <a:rPr lang="zh-CN" altLang="zh-CN">
                                    <a:solidFill>
                                      <a:srgbClr val="C00000"/>
                                    </a:solidFill>
                                    <a:latin typeface="Cambria Math" panose="02040503050406030204" pitchFamily="18" charset="0"/>
                                    <a:ea typeface="Cambria Math" panose="02040503050406030204" pitchFamily="18" charset="0"/>
                                  </a:rPr>
                                  <m:t>𝒓</m:t>
                                </m:r>
                              </m:e>
                            </m:d>
                          </m:e>
                        </m:d>
                      </m:e>
                      <m:sup>
                        <m:r>
                          <a:rPr lang="zh-CN" altLang="zh-CN">
                            <a:solidFill>
                              <a:srgbClr val="C00000"/>
                            </a:solidFill>
                            <a:latin typeface="Cambria Math" panose="02040503050406030204" pitchFamily="18" charset="0"/>
                            <a:ea typeface="Cambria Math" panose="02040503050406030204" pitchFamily="18" charset="0"/>
                          </a:rPr>
                          <m:t>2</m:t>
                        </m:r>
                      </m:sup>
                    </m:sSup>
                    <m:sSup>
                      <m:sSupPr>
                        <m:ctrlPr>
                          <a:rPr lang="zh-CN" altLang="zh-CN" i="1">
                            <a:solidFill>
                              <a:srgbClr val="C00000"/>
                            </a:solidFill>
                            <a:latin typeface="Cambria Math" panose="02040503050406030204" pitchFamily="18" charset="0"/>
                            <a:ea typeface="Cambria Math" panose="02040503050406030204" pitchFamily="18" charset="0"/>
                          </a:rPr>
                        </m:ctrlPr>
                      </m:sSupPr>
                      <m:e>
                        <m:r>
                          <a:rPr lang="zh-CN" altLang="zh-CN">
                            <a:solidFill>
                              <a:srgbClr val="C00000"/>
                            </a:solidFill>
                            <a:latin typeface="Cambria Math" panose="02040503050406030204" pitchFamily="18" charset="0"/>
                            <a:ea typeface="Cambria Math" panose="02040503050406030204" pitchFamily="18" charset="0"/>
                          </a:rPr>
                          <m:t>𝑑</m:t>
                        </m:r>
                      </m:e>
                      <m:sup>
                        <m:r>
                          <a:rPr lang="zh-CN" altLang="zh-CN">
                            <a:solidFill>
                              <a:srgbClr val="C00000"/>
                            </a:solidFill>
                            <a:latin typeface="Cambria Math" panose="02040503050406030204" pitchFamily="18" charset="0"/>
                            <a:ea typeface="Cambria Math" panose="02040503050406030204" pitchFamily="18" charset="0"/>
                          </a:rPr>
                          <m:t>3</m:t>
                        </m:r>
                      </m:sup>
                    </m:sSup>
                    <m:r>
                      <a:rPr lang="zh-CN" altLang="zh-CN">
                        <a:solidFill>
                          <a:srgbClr val="C00000"/>
                        </a:solidFill>
                        <a:latin typeface="Cambria Math" panose="02040503050406030204" pitchFamily="18" charset="0"/>
                        <a:ea typeface="Cambria Math" panose="02040503050406030204" pitchFamily="18" charset="0"/>
                      </a:rPr>
                      <m:t>𝑥</m:t>
                    </m:r>
                    <m:r>
                      <a:rPr lang="zh-CN" altLang="zh-CN">
                        <a:solidFill>
                          <a:srgbClr val="C00000"/>
                        </a:solidFill>
                        <a:latin typeface="Cambria Math" panose="02040503050406030204" pitchFamily="18" charset="0"/>
                        <a:ea typeface="Cambria Math" panose="02040503050406030204" pitchFamily="18" charset="0"/>
                      </a:rPr>
                      <m:t>=1</m:t>
                    </m:r>
                  </m:oMath>
                </a14:m>
                <a:r>
                  <a:rPr lang="en-US" altLang="zh-CN" i="1" dirty="0">
                    <a:solidFill>
                      <a:srgbClr val="C00000"/>
                    </a:solidFill>
                    <a:ea typeface="Cambria Math" panose="02040503050406030204" pitchFamily="18" charset="0"/>
                  </a:rPr>
                  <a:t>     </a:t>
                </a:r>
                <a14:m>
                  <m:oMath xmlns:m="http://schemas.openxmlformats.org/officeDocument/2006/math">
                    <m:sSup>
                      <m:sSupPr>
                        <m:ctrlPr>
                          <a:rPr lang="zh-CN" altLang="zh-CN" i="1">
                            <a:solidFill>
                              <a:srgbClr val="C00000"/>
                            </a:solidFill>
                            <a:latin typeface="Cambria Math" panose="02040503050406030204" pitchFamily="18" charset="0"/>
                            <a:ea typeface="Cambria Math" panose="02040503050406030204" pitchFamily="18" charset="0"/>
                          </a:rPr>
                        </m:ctrlPr>
                      </m:sSupPr>
                      <m:e>
                        <m:r>
                          <a:rPr lang="zh-CN" altLang="zh-CN">
                            <a:solidFill>
                              <a:srgbClr val="C00000"/>
                            </a:solidFill>
                            <a:latin typeface="Cambria Math" panose="02040503050406030204" pitchFamily="18" charset="0"/>
                            <a:ea typeface="Cambria Math" panose="02040503050406030204" pitchFamily="18" charset="0"/>
                          </a:rPr>
                          <m:t>(</m:t>
                        </m:r>
                        <m:r>
                          <a:rPr lang="zh-CN" altLang="zh-CN">
                            <a:solidFill>
                              <a:srgbClr val="C00000"/>
                            </a:solidFill>
                            <a:latin typeface="Cambria Math" panose="02040503050406030204" pitchFamily="18" charset="0"/>
                            <a:ea typeface="Cambria Math" panose="02040503050406030204" pitchFamily="18" charset="0"/>
                          </a:rPr>
                          <m:t>𝑑</m:t>
                        </m:r>
                      </m:e>
                      <m:sup>
                        <m:r>
                          <a:rPr lang="zh-CN" altLang="zh-CN">
                            <a:solidFill>
                              <a:srgbClr val="C00000"/>
                            </a:solidFill>
                            <a:latin typeface="Cambria Math" panose="02040503050406030204" pitchFamily="18" charset="0"/>
                            <a:ea typeface="Cambria Math" panose="02040503050406030204" pitchFamily="18" charset="0"/>
                          </a:rPr>
                          <m:t>3</m:t>
                        </m:r>
                      </m:sup>
                    </m:sSup>
                    <m:r>
                      <a:rPr lang="zh-CN" altLang="zh-CN">
                        <a:solidFill>
                          <a:srgbClr val="C00000"/>
                        </a:solidFill>
                        <a:latin typeface="Cambria Math" panose="02040503050406030204" pitchFamily="18" charset="0"/>
                        <a:ea typeface="Cambria Math" panose="02040503050406030204" pitchFamily="18" charset="0"/>
                      </a:rPr>
                      <m:t>𝑥</m:t>
                    </m:r>
                    <m:r>
                      <a:rPr lang="zh-CN" altLang="zh-CN">
                        <a:solidFill>
                          <a:srgbClr val="C00000"/>
                        </a:solidFill>
                        <a:latin typeface="Cambria Math" panose="02040503050406030204" pitchFamily="18" charset="0"/>
                        <a:ea typeface="Cambria Math" panose="02040503050406030204" pitchFamily="18" charset="0"/>
                      </a:rPr>
                      <m:t>=</m:t>
                    </m:r>
                    <m:r>
                      <a:rPr lang="zh-CN" altLang="zh-CN">
                        <a:solidFill>
                          <a:srgbClr val="C00000"/>
                        </a:solidFill>
                        <a:latin typeface="Cambria Math" panose="02040503050406030204" pitchFamily="18" charset="0"/>
                        <a:ea typeface="Cambria Math" panose="02040503050406030204" pitchFamily="18" charset="0"/>
                      </a:rPr>
                      <m:t>𝑑𝑥𝑑𝑦𝑑𝑧</m:t>
                    </m:r>
                    <m:r>
                      <a:rPr lang="zh-CN" altLang="zh-CN">
                        <a:solidFill>
                          <a:srgbClr val="C00000"/>
                        </a:solidFill>
                        <a:latin typeface="Cambria Math" panose="02040503050406030204" pitchFamily="18" charset="0"/>
                        <a:ea typeface="Cambria Math" panose="02040503050406030204" pitchFamily="18" charset="0"/>
                      </a:rPr>
                      <m:t>)</m:t>
                    </m:r>
                  </m:oMath>
                </a14:m>
                <a:endParaRPr lang="zh-CN" altLang="zh-CN" dirty="0">
                  <a:solidFill>
                    <a:srgbClr val="C00000"/>
                  </a:solidFill>
                  <a:ea typeface="Cambria Math" panose="02040503050406030204" pitchFamily="18" charset="0"/>
                </a:endParaRPr>
              </a:p>
              <a:p>
                <a:pPr marL="342900" fontAlgn="ctr">
                  <a:spcBef>
                    <a:spcPts val="0"/>
                  </a:spcBef>
                  <a:spcAft>
                    <a:spcPts val="0"/>
                  </a:spcAft>
                  <a:buFont typeface="Arial" panose="020B0604020202020204" pitchFamily="34" charset="0"/>
                  <a:buChar char="•"/>
                </a:pPr>
                <a:r>
                  <a:rPr lang="zh-CN" altLang="zh-CN" dirty="0">
                    <a:solidFill>
                      <a:srgbClr val="7030A0"/>
                    </a:solidFill>
                    <a:ea typeface="Microsoft YaHei" panose="020B0503020204020204" pitchFamily="34" charset="-122"/>
                  </a:rPr>
                  <a:t>常数（相）因子不定性</a:t>
                </a:r>
                <a:endParaRPr lang="zh-CN" altLang="zh-CN" dirty="0">
                  <a:solidFill>
                    <a:srgbClr val="7030A0"/>
                  </a:solidFill>
                </a:endParaRPr>
              </a:p>
              <a:p>
                <a:pPr marL="151209" marR="0" indent="0">
                  <a:spcBef>
                    <a:spcPts val="0"/>
                  </a:spcBef>
                  <a:spcAft>
                    <a:spcPts val="0"/>
                  </a:spcAft>
                  <a:buNone/>
                </a:pPr>
                <a14:m>
                  <m:oMath xmlns:m="http://schemas.openxmlformats.org/officeDocument/2006/math">
                    <m:r>
                      <a:rPr lang="zh-CN" altLang="zh-CN">
                        <a:latin typeface="Cambria Math" panose="02040503050406030204" pitchFamily="18" charset="0"/>
                      </a:rPr>
                      <m:t>𝐶</m:t>
                    </m:r>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𝒓</m:t>
                        </m:r>
                      </m:e>
                    </m:d>
                  </m:oMath>
                </a14:m>
                <a:r>
                  <a:rPr lang="zh-CN" altLang="zh-CN" dirty="0">
                    <a:solidFill>
                      <a:srgbClr val="7030A0"/>
                    </a:solidFill>
                    <a:ea typeface="Microsoft YaHei" panose="020B0503020204020204" pitchFamily="34" charset="-122"/>
                  </a:rPr>
                  <a:t>和</a:t>
                </a:r>
                <a14:m>
                  <m:oMath xmlns:m="http://schemas.openxmlformats.org/officeDocument/2006/math">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𝒓</m:t>
                        </m:r>
                      </m:e>
                    </m:d>
                  </m:oMath>
                </a14:m>
                <a:r>
                  <a:rPr lang="zh-CN" altLang="zh-CN" dirty="0">
                    <a:solidFill>
                      <a:srgbClr val="7030A0"/>
                    </a:solidFill>
                  </a:rPr>
                  <a:t>描述的概率波是完全一样的</a:t>
                </a:r>
                <a:r>
                  <a:rPr lang="zh-CN" altLang="zh-CN" dirty="0"/>
                  <a:t>，</a:t>
                </a:r>
              </a:p>
              <a:p>
                <a:pPr marL="342900" fontAlgn="ctr">
                  <a:spcBef>
                    <a:spcPts val="0"/>
                  </a:spcBef>
                  <a:spcAft>
                    <a:spcPts val="0"/>
                  </a:spcAft>
                  <a:buFont typeface="Arial" panose="020B0604020202020204" pitchFamily="34" charset="0"/>
                  <a:buChar char="•"/>
                </a:pPr>
                <a:r>
                  <a:rPr lang="zh-CN" altLang="zh-CN" dirty="0">
                    <a:ea typeface="Microsoft YaHei" panose="020B0503020204020204" pitchFamily="34" charset="-122"/>
                  </a:rPr>
                  <a:t>单值性，连续性，有限性</a:t>
                </a:r>
                <a:endParaRPr lang="zh-CN" altLang="zh-CN" dirty="0"/>
              </a:p>
              <a:p>
                <a:pPr marL="342900" fontAlgn="ctr">
                  <a:spcBef>
                    <a:spcPts val="0"/>
                  </a:spcBef>
                  <a:spcAft>
                    <a:spcPts val="0"/>
                  </a:spcAft>
                  <a:buFont typeface="Arial" panose="020B0604020202020204" pitchFamily="34" charset="0"/>
                  <a:buChar char="•"/>
                </a:pPr>
                <a:r>
                  <a:rPr lang="zh-CN" altLang="zh-CN" dirty="0">
                    <a:ea typeface="Microsoft YaHei" panose="020B0503020204020204" pitchFamily="34" charset="-122"/>
                  </a:rPr>
                  <a:t>波函数的标积</a:t>
                </a:r>
                <a:r>
                  <a:rPr lang="en-US" altLang="zh-CN" dirty="0">
                    <a:ea typeface="Calibri" panose="020F0502020204030204" pitchFamily="34" charset="0"/>
                  </a:rPr>
                  <a:t> (scalar product)</a:t>
                </a:r>
                <a:endParaRPr lang="zh-CN" altLang="zh-CN"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099115"/>
                <a:ext cx="8229600" cy="2553652"/>
              </a:xfrm>
              <a:blipFill>
                <a:blip r:embed="rId2"/>
                <a:stretch>
                  <a:fillRect l="-741" t="-1193" r="-3778" b="-381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effectLst/>
              </a:rPr>
              <a:t>一、量子力学的研究对象</a:t>
            </a:r>
            <a:r>
              <a:rPr lang="en-US" altLang="zh-CN" dirty="0">
                <a:effectLst/>
              </a:rPr>
              <a:t>——</a:t>
            </a:r>
            <a:r>
              <a:rPr lang="zh-CN" altLang="zh-CN" dirty="0">
                <a:effectLst/>
              </a:rPr>
              <a:t>量子态&amp;波函数</a:t>
            </a:r>
            <a:endParaRPr lang="zh-CN" altLang="en-US" dirty="0"/>
          </a:p>
        </p:txBody>
      </p:sp>
      <p:pic>
        <p:nvPicPr>
          <p:cNvPr id="1026" name="Picture 2" descr="*ήΙΡ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99" y="3566161"/>
            <a:ext cx="2008822" cy="6579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c 1 十 ) = ( ) 十 ( )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79" y="4117830"/>
            <a:ext cx="4686301" cy="16889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矩形 3"/>
              <p:cNvSpPr/>
              <p:nvPr/>
            </p:nvSpPr>
            <p:spPr>
              <a:xfrm>
                <a:off x="651510" y="5806801"/>
                <a:ext cx="7726680" cy="646331"/>
              </a:xfrm>
              <a:prstGeom prst="rect">
                <a:avLst/>
              </a:prstGeom>
            </p:spPr>
            <p:txBody>
              <a:bodyPr wrap="square">
                <a:spAutoFit/>
              </a:bodyPr>
              <a:lstStyle/>
              <a:p>
                <a:r>
                  <a:rPr lang="zh-CN" altLang="zh-CN" b="1" dirty="0">
                    <a:solidFill>
                      <a:srgbClr val="2E75B5"/>
                    </a:solidFill>
                    <a:ea typeface="Microsoft YaHei" panose="020B0503020204020204" pitchFamily="34" charset="-122"/>
                  </a:rPr>
                  <a:t>量子态：</a:t>
                </a:r>
                <a14:m>
                  <m:oMath xmlns:m="http://schemas.openxmlformats.org/officeDocument/2006/math">
                    <m:r>
                      <a:rPr lang="zh-CN" altLang="zh-CN" b="1">
                        <a:latin typeface="Cambria Math" panose="02040503050406030204" pitchFamily="18" charset="0"/>
                        <a:ea typeface="微软雅黑" panose="020B0503020204020204" pitchFamily="34" charset="-122"/>
                      </a:rPr>
                      <m:t>|</m:t>
                    </m:r>
                    <m:r>
                      <a:rPr lang="zh-CN" altLang="zh-CN" b="1">
                        <a:latin typeface="Cambria Math" panose="02040503050406030204" pitchFamily="18" charset="0"/>
                        <a:ea typeface="微软雅黑" panose="020B0503020204020204" pitchFamily="34" charset="-122"/>
                      </a:rPr>
                      <m:t>𝜓</m:t>
                    </m:r>
                    <m:r>
                      <a:rPr lang="zh-CN" altLang="zh-CN" b="1">
                        <a:latin typeface="Cambria Math" panose="02040503050406030204" pitchFamily="18" charset="0"/>
                        <a:ea typeface="微软雅黑" panose="020B0503020204020204" pitchFamily="34" charset="-122"/>
                      </a:rPr>
                      <m:t>⟩</m:t>
                    </m:r>
                  </m:oMath>
                </a14:m>
                <a:r>
                  <a:rPr lang="zh-CN" altLang="zh-CN" b="1" dirty="0">
                    <a:ea typeface="Microsoft YaHei" panose="020B0503020204020204" pitchFamily="34" charset="-122"/>
                  </a:rPr>
                  <a:t>不依赖于具体表象，</a:t>
                </a:r>
                <a14:m>
                  <m:oMath xmlns:m="http://schemas.openxmlformats.org/officeDocument/2006/math">
                    <m:r>
                      <a:rPr lang="zh-CN" altLang="zh-CN" b="1">
                        <a:latin typeface="Cambria Math" panose="02040503050406030204" pitchFamily="18" charset="0"/>
                        <a:ea typeface="微软雅黑" panose="020B0503020204020204" pitchFamily="34" charset="-122"/>
                      </a:rPr>
                      <m:t>𝜓</m:t>
                    </m:r>
                    <m:d>
                      <m:dPr>
                        <m:ctrlPr>
                          <a:rPr lang="zh-CN" altLang="zh-CN" b="1" i="1">
                            <a:latin typeface="Cambria Math" panose="02040503050406030204" pitchFamily="18" charset="0"/>
                            <a:ea typeface="微软雅黑" panose="020B0503020204020204" pitchFamily="34" charset="-122"/>
                          </a:rPr>
                        </m:ctrlPr>
                      </m:dPr>
                      <m:e>
                        <m:r>
                          <a:rPr lang="zh-CN" altLang="zh-CN" b="1">
                            <a:latin typeface="Cambria Math" panose="02040503050406030204" pitchFamily="18" charset="0"/>
                            <a:ea typeface="微软雅黑" panose="020B0503020204020204" pitchFamily="34" charset="-122"/>
                          </a:rPr>
                          <m:t>𝒓</m:t>
                        </m:r>
                      </m:e>
                    </m:d>
                    <m:r>
                      <a:rPr lang="zh-CN" altLang="zh-CN" b="1">
                        <a:latin typeface="Cambria Math" panose="02040503050406030204" pitchFamily="18" charset="0"/>
                        <a:ea typeface="微软雅黑" panose="020B0503020204020204" pitchFamily="34" charset="-122"/>
                      </a:rPr>
                      <m:t>=⟨</m:t>
                    </m:r>
                    <m:r>
                      <a:rPr lang="zh-CN" altLang="zh-CN" b="1">
                        <a:latin typeface="Cambria Math" panose="02040503050406030204" pitchFamily="18" charset="0"/>
                        <a:ea typeface="微软雅黑" panose="020B0503020204020204" pitchFamily="34" charset="-122"/>
                      </a:rPr>
                      <m:t>𝒓</m:t>
                    </m:r>
                    <m:r>
                      <a:rPr lang="zh-CN" altLang="zh-CN" b="1">
                        <a:latin typeface="Cambria Math" panose="02040503050406030204" pitchFamily="18" charset="0"/>
                        <a:ea typeface="微软雅黑" panose="020B0503020204020204" pitchFamily="34" charset="-122"/>
                      </a:rPr>
                      <m:t>|</m:t>
                    </m:r>
                    <m:r>
                      <a:rPr lang="zh-CN" altLang="zh-CN" b="1">
                        <a:latin typeface="Cambria Math" panose="02040503050406030204" pitchFamily="18" charset="0"/>
                        <a:ea typeface="微软雅黑" panose="020B0503020204020204" pitchFamily="34" charset="-122"/>
                      </a:rPr>
                      <m:t>𝜓</m:t>
                    </m:r>
                    <m:r>
                      <a:rPr lang="zh-CN" altLang="zh-CN" b="1">
                        <a:latin typeface="Cambria Math" panose="02040503050406030204" pitchFamily="18" charset="0"/>
                        <a:ea typeface="微软雅黑" panose="020B0503020204020204" pitchFamily="34" charset="-122"/>
                      </a:rPr>
                      <m:t>⟩</m:t>
                    </m:r>
                  </m:oMath>
                </a14:m>
                <a:r>
                  <a:rPr lang="en-US" altLang="zh-CN" b="1" dirty="0">
                    <a:ea typeface="Cambria Math" panose="02040503050406030204" pitchFamily="18" charset="0"/>
                  </a:rPr>
                  <a:t> </a:t>
                </a:r>
                <a:r>
                  <a:rPr lang="zh-CN" altLang="zh-CN" b="1" dirty="0">
                    <a:ea typeface="Microsoft YaHei" panose="020B0503020204020204" pitchFamily="34" charset="-122"/>
                  </a:rPr>
                  <a:t>波函数是量子态在坐标表象</a:t>
                </a:r>
                <a:r>
                  <a:rPr lang="en-US" altLang="zh-CN" b="1" dirty="0">
                    <a:ea typeface="Cambria Math" panose="02040503050406030204" pitchFamily="18" charset="0"/>
                  </a:rPr>
                  <a:t>(</a:t>
                </a:r>
                <a:r>
                  <a:rPr lang="zh-CN" altLang="zh-CN" b="1" dirty="0">
                    <a:ea typeface="Microsoft YaHei" panose="020B0503020204020204" pitchFamily="34" charset="-122"/>
                  </a:rPr>
                  <a:t>或者动量表象</a:t>
                </a:r>
                <a:r>
                  <a:rPr lang="en-US" altLang="zh-CN" b="1" dirty="0">
                    <a:ea typeface="Cambria Math" panose="02040503050406030204" pitchFamily="18" charset="0"/>
                  </a:rPr>
                  <a:t>)</a:t>
                </a:r>
                <a:r>
                  <a:rPr lang="zh-CN" altLang="zh-CN" b="1" dirty="0">
                    <a:ea typeface="Microsoft YaHei" panose="020B0503020204020204" pitchFamily="34" charset="-122"/>
                  </a:rPr>
                  <a:t>中的投影</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651510" y="5806801"/>
                <a:ext cx="7726680" cy="646331"/>
              </a:xfrm>
              <a:prstGeom prst="rect">
                <a:avLst/>
              </a:prstGeom>
              <a:blipFill>
                <a:blip r:embed="rId5"/>
                <a:stretch>
                  <a:fillRect l="-710"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544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08610" y="1401128"/>
                <a:ext cx="8229600" cy="4805362"/>
              </a:xfrm>
            </p:spPr>
            <p:txBody>
              <a:bodyPr/>
              <a:lstStyle/>
              <a:p>
                <a:pPr marL="82153" indent="0">
                  <a:buNone/>
                </a:pPr>
                <a14:m>
                  <m:oMathPara xmlns:m="http://schemas.openxmlformats.org/officeDocument/2006/math">
                    <m:oMathParaPr>
                      <m:jc m:val="centerGroup"/>
                    </m:oMathParaPr>
                    <m:oMath xmlns:m="http://schemas.openxmlformats.org/officeDocument/2006/math">
                      <m:r>
                        <a:rPr lang="x-IV_mathan" altLang="zh-CN"/>
                        <m:t>𝑖</m:t>
                      </m:r>
                      <m:r>
                        <a:rPr lang="x-IV_mathan" altLang="zh-CN"/>
                        <m:t>ℏ</m:t>
                      </m:r>
                      <m:f>
                        <m:fPr>
                          <m:ctrlPr>
                            <a:rPr lang="x-IV_mathan" altLang="zh-CN" i="1"/>
                          </m:ctrlPr>
                        </m:fPr>
                        <m:num>
                          <m:r>
                            <a:rPr lang="x-IV_mathan" altLang="zh-CN"/>
                            <m:t>𝜕</m:t>
                          </m:r>
                        </m:num>
                        <m:den>
                          <m:r>
                            <a:rPr lang="x-IV_mathan" altLang="zh-CN"/>
                            <m:t>𝜕</m:t>
                          </m:r>
                          <m:r>
                            <a:rPr lang="x-IV_mathan" altLang="zh-CN"/>
                            <m:t>𝑡</m:t>
                          </m:r>
                        </m:den>
                      </m:f>
                      <m:r>
                        <a:rPr lang="x-IV_mathan" altLang="zh-CN"/>
                        <m:t>𝜓</m:t>
                      </m:r>
                      <m:d>
                        <m:dPr>
                          <m:ctrlPr>
                            <a:rPr lang="x-IV_mathan" altLang="zh-CN" i="1"/>
                          </m:ctrlPr>
                        </m:dPr>
                        <m:e>
                          <m:r>
                            <a:rPr lang="x-IV_mathan" altLang="zh-CN"/>
                            <m:t>𝒓</m:t>
                          </m:r>
                          <m:r>
                            <a:rPr lang="x-IV_mathan" altLang="zh-CN"/>
                            <m:t>,</m:t>
                          </m:r>
                          <m:r>
                            <a:rPr lang="x-IV_mathan" altLang="zh-CN"/>
                            <m:t>𝑡</m:t>
                          </m:r>
                        </m:e>
                      </m:d>
                      <m:r>
                        <a:rPr lang="x-IV_mathan" altLang="zh-CN"/>
                        <m:t>=</m:t>
                      </m:r>
                      <m:d>
                        <m:dPr>
                          <m:begChr m:val="["/>
                          <m:endChr m:val="]"/>
                          <m:ctrlPr>
                            <a:rPr lang="x-IV_mathan" altLang="zh-CN" i="1"/>
                          </m:ctrlPr>
                        </m:dPr>
                        <m:e>
                          <m:r>
                            <a:rPr lang="x-IV_mathan" altLang="zh-CN"/>
                            <m:t>−</m:t>
                          </m:r>
                          <m:f>
                            <m:fPr>
                              <m:ctrlPr>
                                <a:rPr lang="x-IV_mathan" altLang="zh-CN" i="1"/>
                              </m:ctrlPr>
                            </m:fPr>
                            <m:num>
                              <m:sSup>
                                <m:sSupPr>
                                  <m:ctrlPr>
                                    <a:rPr lang="x-IV_mathan" altLang="zh-CN" i="1"/>
                                  </m:ctrlPr>
                                </m:sSupPr>
                                <m:e>
                                  <m:r>
                                    <a:rPr lang="x-IV_mathan" altLang="zh-CN"/>
                                    <m:t>ℏ</m:t>
                                  </m:r>
                                </m:e>
                                <m:sup>
                                  <m:r>
                                    <a:rPr lang="x-IV_mathan" altLang="zh-CN"/>
                                    <m:t>2</m:t>
                                  </m:r>
                                </m:sup>
                              </m:sSup>
                            </m:num>
                            <m:den>
                              <m:r>
                                <a:rPr lang="x-IV_mathan" altLang="zh-CN"/>
                                <m:t>2</m:t>
                              </m:r>
                              <m:r>
                                <a:rPr lang="x-IV_mathan" altLang="zh-CN"/>
                                <m:t>𝑚</m:t>
                              </m:r>
                            </m:den>
                          </m:f>
                          <m:sSup>
                            <m:sSupPr>
                              <m:ctrlPr>
                                <a:rPr lang="x-IV_mathan" altLang="zh-CN" i="1"/>
                              </m:ctrlPr>
                            </m:sSupPr>
                            <m:e>
                              <m:r>
                                <a:rPr lang="x-IV_mathan" altLang="zh-CN"/>
                                <m:t>𝛻</m:t>
                              </m:r>
                            </m:e>
                            <m:sup>
                              <m:r>
                                <a:rPr lang="x-IV_mathan" altLang="zh-CN"/>
                                <m:t>2</m:t>
                              </m:r>
                            </m:sup>
                          </m:sSup>
                          <m:r>
                            <a:rPr lang="x-IV_mathan" altLang="zh-CN"/>
                            <m:t>+</m:t>
                          </m:r>
                          <m:r>
                            <a:rPr lang="x-IV_mathan" altLang="zh-CN"/>
                            <m:t>𝑉</m:t>
                          </m:r>
                          <m:d>
                            <m:dPr>
                              <m:ctrlPr>
                                <a:rPr lang="x-IV_mathan" altLang="zh-CN" i="1"/>
                              </m:ctrlPr>
                            </m:dPr>
                            <m:e>
                              <m:r>
                                <a:rPr lang="x-IV_mathan" altLang="zh-CN"/>
                                <m:t>𝒓</m:t>
                              </m:r>
                            </m:e>
                          </m:d>
                        </m:e>
                      </m:d>
                      <m:r>
                        <a:rPr lang="x-IV_mathan" altLang="zh-CN"/>
                        <m:t>𝜓</m:t>
                      </m:r>
                      <m:d>
                        <m:dPr>
                          <m:ctrlPr>
                            <a:rPr lang="x-IV_mathan" altLang="zh-CN" i="1"/>
                          </m:ctrlPr>
                        </m:dPr>
                        <m:e>
                          <m:r>
                            <a:rPr lang="x-IV_mathan" altLang="zh-CN"/>
                            <m:t>𝒓</m:t>
                          </m:r>
                          <m:r>
                            <a:rPr lang="x-IV_mathan" altLang="zh-CN"/>
                            <m:t>,</m:t>
                          </m:r>
                          <m:r>
                            <a:rPr lang="x-IV_mathan" altLang="zh-CN"/>
                            <m:t>𝑡</m:t>
                          </m:r>
                        </m:e>
                      </m:d>
                    </m:oMath>
                  </m:oMathPara>
                </a14:m>
                <a:endParaRPr lang="x-IV_mathan" altLang="zh-CN" dirty="0"/>
              </a:p>
              <a:p>
                <a:r>
                  <a:rPr lang="zh-CN" altLang="zh-CN" dirty="0"/>
                  <a:t>求解：分离变量 </a:t>
                </a:r>
                <a14:m>
                  <m:oMath xmlns:m="http://schemas.openxmlformats.org/officeDocument/2006/math">
                    <m:r>
                      <a:rPr lang="zh-CN" altLang="zh-CN"/>
                      <m:t>𝜓</m:t>
                    </m:r>
                    <m:d>
                      <m:dPr>
                        <m:ctrlPr>
                          <a:rPr lang="zh-CN" altLang="zh-CN" i="1"/>
                        </m:ctrlPr>
                      </m:dPr>
                      <m:e>
                        <m:r>
                          <a:rPr lang="zh-CN" altLang="zh-CN"/>
                          <m:t>𝒓</m:t>
                        </m:r>
                        <m:r>
                          <a:rPr lang="zh-CN" altLang="zh-CN"/>
                          <m:t>,</m:t>
                        </m:r>
                        <m:r>
                          <a:rPr lang="zh-CN" altLang="zh-CN"/>
                          <m:t>𝑡</m:t>
                        </m:r>
                      </m:e>
                    </m:d>
                    <m:r>
                      <a:rPr lang="zh-CN" altLang="zh-CN"/>
                      <m:t>=</m:t>
                    </m:r>
                    <m:r>
                      <a:rPr lang="zh-CN" altLang="zh-CN"/>
                      <m:t>𝜓</m:t>
                    </m:r>
                    <m:d>
                      <m:dPr>
                        <m:ctrlPr>
                          <a:rPr lang="zh-CN" altLang="zh-CN" i="1"/>
                        </m:ctrlPr>
                      </m:dPr>
                      <m:e>
                        <m:r>
                          <a:rPr lang="zh-CN" altLang="zh-CN"/>
                          <m:t>𝒓</m:t>
                        </m:r>
                      </m:e>
                    </m:d>
                    <m:r>
                      <a:rPr lang="zh-CN" altLang="zh-CN"/>
                      <m:t>𝑓</m:t>
                    </m:r>
                    <m:d>
                      <m:dPr>
                        <m:ctrlPr>
                          <a:rPr lang="zh-CN" altLang="zh-CN" i="1"/>
                        </m:ctrlPr>
                      </m:dPr>
                      <m:e>
                        <m:r>
                          <a:rPr lang="zh-CN" altLang="zh-CN"/>
                          <m:t>𝑡</m:t>
                        </m:r>
                      </m:e>
                    </m:d>
                  </m:oMath>
                </a14:m>
                <a:endParaRPr lang="zh-CN" altLang="zh-CN" dirty="0"/>
              </a:p>
              <a:p>
                <a:pPr marL="82153" indent="0">
                  <a:buNone/>
                </a:pPr>
                <a14:m>
                  <m:oMathPara xmlns:m="http://schemas.openxmlformats.org/officeDocument/2006/math">
                    <m:oMathParaPr>
                      <m:jc m:val="centerGroup"/>
                    </m:oMathParaPr>
                    <m:oMath xmlns:m="http://schemas.openxmlformats.org/officeDocument/2006/math">
                      <m:r>
                        <a:rPr lang="x-IV_mathan" altLang="zh-CN"/>
                        <m:t>⇒</m:t>
                      </m:r>
                      <m:d>
                        <m:dPr>
                          <m:begChr m:val="{"/>
                          <m:endChr m:val=""/>
                          <m:ctrlPr>
                            <a:rPr lang="x-IV_mathan" altLang="zh-CN" i="1"/>
                          </m:ctrlPr>
                        </m:dPr>
                        <m:e>
                          <m:r>
                            <a:rPr lang="x-IV_mathan" altLang="zh-CN" i="1"/>
                            <m:t>  </m:t>
                          </m:r>
                          <m:eqArr>
                            <m:eqArrPr>
                              <m:ctrlPr>
                                <a:rPr lang="x-IV_mathan" altLang="zh-CN" i="1"/>
                              </m:ctrlPr>
                            </m:eqArrPr>
                            <m:e>
                              <m:f>
                                <m:fPr>
                                  <m:ctrlPr>
                                    <a:rPr lang="x-IV_mathan" altLang="zh-CN" i="1"/>
                                  </m:ctrlPr>
                                </m:fPr>
                                <m:num>
                                  <m:r>
                                    <a:rPr lang="x-IV_mathan" altLang="zh-CN"/>
                                    <m:t>𝑖</m:t>
                                  </m:r>
                                  <m:r>
                                    <a:rPr lang="x-IV_mathan" altLang="zh-CN"/>
                                    <m:t>ℏ</m:t>
                                  </m:r>
                                </m:num>
                                <m:den>
                                  <m:r>
                                    <a:rPr lang="x-IV_mathan" altLang="zh-CN"/>
                                    <m:t>𝑓</m:t>
                                  </m:r>
                                  <m:r>
                                    <a:rPr lang="x-IV_mathan" altLang="zh-CN"/>
                                    <m:t>(</m:t>
                                  </m:r>
                                  <m:r>
                                    <a:rPr lang="x-IV_mathan" altLang="zh-CN"/>
                                    <m:t>𝑡</m:t>
                                  </m:r>
                                  <m:r>
                                    <a:rPr lang="x-IV_mathan" altLang="zh-CN"/>
                                    <m:t>)</m:t>
                                  </m:r>
                                </m:den>
                              </m:f>
                              <m:f>
                                <m:fPr>
                                  <m:ctrlPr>
                                    <a:rPr lang="x-IV_mathan" altLang="zh-CN" i="1"/>
                                  </m:ctrlPr>
                                </m:fPr>
                                <m:num>
                                  <m:r>
                                    <a:rPr lang="x-IV_mathan" altLang="zh-CN"/>
                                    <m:t>𝑑𝑓</m:t>
                                  </m:r>
                                  <m:d>
                                    <m:dPr>
                                      <m:ctrlPr>
                                        <a:rPr lang="x-IV_mathan" altLang="zh-CN" i="1"/>
                                      </m:ctrlPr>
                                    </m:dPr>
                                    <m:e>
                                      <m:r>
                                        <a:rPr lang="x-IV_mathan" altLang="zh-CN"/>
                                        <m:t>𝑡</m:t>
                                      </m:r>
                                    </m:e>
                                  </m:d>
                                </m:num>
                                <m:den>
                                  <m:r>
                                    <a:rPr lang="x-IV_mathan" altLang="zh-CN"/>
                                    <m:t>𝑑𝑡</m:t>
                                  </m:r>
                                </m:den>
                              </m:f>
                              <m:r>
                                <a:rPr lang="x-IV_mathan" altLang="zh-CN" i="1"/>
                                <m:t>      </m:t>
                              </m:r>
                              <m:r>
                                <a:rPr lang="x-IV_mathan" altLang="zh-CN"/>
                                <m:t>⇒</m:t>
                              </m:r>
                              <m:r>
                                <a:rPr lang="x-IV_mathan" altLang="zh-CN" i="1"/>
                                <m:t> </m:t>
                              </m:r>
                              <m:r>
                                <a:rPr lang="x-IV_mathan" altLang="zh-CN"/>
                                <m:t>𝑓</m:t>
                              </m:r>
                              <m:d>
                                <m:dPr>
                                  <m:ctrlPr>
                                    <a:rPr lang="x-IV_mathan" altLang="zh-CN" i="1"/>
                                  </m:ctrlPr>
                                </m:dPr>
                                <m:e>
                                  <m:r>
                                    <a:rPr lang="x-IV_mathan" altLang="zh-CN"/>
                                    <m:t>𝑡</m:t>
                                  </m:r>
                                </m:e>
                              </m:d>
                              <m:r>
                                <a:rPr lang="x-IV_mathan" altLang="zh-CN" i="1"/>
                                <m:t> </m:t>
                              </m:r>
                              <m:r>
                                <a:rPr lang="x-IV_mathan" altLang="zh-CN"/>
                                <m:t>~</m:t>
                              </m:r>
                              <m:r>
                                <a:rPr lang="x-IV_mathan" altLang="zh-CN" i="1"/>
                                <m:t> </m:t>
                              </m:r>
                              <m:sSup>
                                <m:sSupPr>
                                  <m:ctrlPr>
                                    <a:rPr lang="x-IV_mathan" altLang="zh-CN" i="1"/>
                                  </m:ctrlPr>
                                </m:sSupPr>
                                <m:e>
                                  <m:r>
                                    <a:rPr lang="x-IV_mathan" altLang="zh-CN"/>
                                    <m:t>𝑒</m:t>
                                  </m:r>
                                </m:e>
                                <m:sup>
                                  <m:f>
                                    <m:fPr>
                                      <m:type m:val="lin"/>
                                      <m:ctrlPr>
                                        <a:rPr lang="x-IV_mathan" altLang="zh-CN" i="1"/>
                                      </m:ctrlPr>
                                    </m:fPr>
                                    <m:num>
                                      <m:r>
                                        <a:rPr lang="x-IV_mathan" altLang="zh-CN"/>
                                        <m:t>−</m:t>
                                      </m:r>
                                      <m:r>
                                        <a:rPr lang="x-IV_mathan" altLang="zh-CN"/>
                                        <m:t>𝑖𝐸𝑡</m:t>
                                      </m:r>
                                    </m:num>
                                    <m:den>
                                      <m:r>
                                        <a:rPr lang="x-IV_mathan" altLang="zh-CN"/>
                                        <m:t>ℏ</m:t>
                                      </m:r>
                                    </m:den>
                                  </m:f>
                                </m:sup>
                              </m:sSup>
                            </m:e>
                            <m:e>
                              <m:d>
                                <m:dPr>
                                  <m:begChr m:val="["/>
                                  <m:endChr m:val="]"/>
                                  <m:ctrlPr>
                                    <a:rPr lang="x-IV_mathan" altLang="zh-CN" i="1"/>
                                  </m:ctrlPr>
                                </m:dPr>
                                <m:e>
                                  <m:r>
                                    <a:rPr lang="x-IV_mathan" altLang="zh-CN"/>
                                    <m:t>−</m:t>
                                  </m:r>
                                  <m:f>
                                    <m:fPr>
                                      <m:ctrlPr>
                                        <a:rPr lang="x-IV_mathan" altLang="zh-CN" i="1"/>
                                      </m:ctrlPr>
                                    </m:fPr>
                                    <m:num>
                                      <m:sSup>
                                        <m:sSupPr>
                                          <m:ctrlPr>
                                            <a:rPr lang="x-IV_mathan" altLang="zh-CN" i="1"/>
                                          </m:ctrlPr>
                                        </m:sSupPr>
                                        <m:e>
                                          <m:r>
                                            <a:rPr lang="x-IV_mathan" altLang="zh-CN"/>
                                            <m:t>ℏ</m:t>
                                          </m:r>
                                        </m:e>
                                        <m:sup>
                                          <m:r>
                                            <a:rPr lang="x-IV_mathan" altLang="zh-CN"/>
                                            <m:t>2</m:t>
                                          </m:r>
                                        </m:sup>
                                      </m:sSup>
                                    </m:num>
                                    <m:den>
                                      <m:r>
                                        <a:rPr lang="x-IV_mathan" altLang="zh-CN"/>
                                        <m:t>2</m:t>
                                      </m:r>
                                      <m:r>
                                        <a:rPr lang="x-IV_mathan" altLang="zh-CN"/>
                                        <m:t>𝑚</m:t>
                                      </m:r>
                                    </m:den>
                                  </m:f>
                                  <m:sSup>
                                    <m:sSupPr>
                                      <m:ctrlPr>
                                        <a:rPr lang="x-IV_mathan" altLang="zh-CN" i="1"/>
                                      </m:ctrlPr>
                                    </m:sSupPr>
                                    <m:e>
                                      <m:r>
                                        <a:rPr lang="x-IV_mathan" altLang="zh-CN"/>
                                        <m:t>𝛻</m:t>
                                      </m:r>
                                    </m:e>
                                    <m:sup>
                                      <m:r>
                                        <a:rPr lang="x-IV_mathan" altLang="zh-CN"/>
                                        <m:t>2</m:t>
                                      </m:r>
                                    </m:sup>
                                  </m:sSup>
                                  <m:r>
                                    <a:rPr lang="x-IV_mathan" altLang="zh-CN"/>
                                    <m:t>+</m:t>
                                  </m:r>
                                  <m:r>
                                    <a:rPr lang="x-IV_mathan" altLang="zh-CN"/>
                                    <m:t>𝑉</m:t>
                                  </m:r>
                                  <m:d>
                                    <m:dPr>
                                      <m:ctrlPr>
                                        <a:rPr lang="x-IV_mathan" altLang="zh-CN" i="1"/>
                                      </m:ctrlPr>
                                    </m:dPr>
                                    <m:e>
                                      <m:r>
                                        <a:rPr lang="x-IV_mathan" altLang="zh-CN"/>
                                        <m:t>𝒓</m:t>
                                      </m:r>
                                    </m:e>
                                  </m:d>
                                </m:e>
                              </m:d>
                              <m:r>
                                <a:rPr lang="x-IV_mathan" altLang="zh-CN"/>
                                <m:t>𝜓</m:t>
                              </m:r>
                              <m:d>
                                <m:dPr>
                                  <m:ctrlPr>
                                    <a:rPr lang="x-IV_mathan" altLang="zh-CN" i="1"/>
                                  </m:ctrlPr>
                                </m:dPr>
                                <m:e>
                                  <m:r>
                                    <a:rPr lang="x-IV_mathan" altLang="zh-CN"/>
                                    <m:t>𝒓</m:t>
                                  </m:r>
                                </m:e>
                              </m:d>
                              <m:r>
                                <a:rPr lang="x-IV_mathan" altLang="zh-CN"/>
                                <m:t>=</m:t>
                              </m:r>
                              <m:r>
                                <a:rPr lang="x-IV_mathan" altLang="zh-CN"/>
                                <m:t>𝐸</m:t>
                              </m:r>
                              <m:r>
                                <a:rPr lang="x-IV_mathan" altLang="zh-CN"/>
                                <m:t>𝜓</m:t>
                              </m:r>
                              <m:d>
                                <m:dPr>
                                  <m:ctrlPr>
                                    <a:rPr lang="x-IV_mathan" altLang="zh-CN" i="1"/>
                                  </m:ctrlPr>
                                </m:dPr>
                                <m:e>
                                  <m:r>
                                    <a:rPr lang="x-IV_mathan" altLang="zh-CN"/>
                                    <m:t>𝑟</m:t>
                                  </m:r>
                                </m:e>
                              </m:d>
                            </m:e>
                          </m:eqArr>
                        </m:e>
                      </m:d>
                    </m:oMath>
                  </m:oMathPara>
                </a14:m>
                <a:endParaRPr lang="x-IV_mathan" altLang="zh-CN" dirty="0"/>
              </a:p>
              <a:p>
                <a14:m>
                  <m:oMath xmlns:m="http://schemas.openxmlformats.org/officeDocument/2006/math">
                    <m:r>
                      <a:rPr lang="zh-CN" altLang="zh-CN"/>
                      <m:t>𝜓</m:t>
                    </m:r>
                    <m:d>
                      <m:dPr>
                        <m:ctrlPr>
                          <a:rPr lang="zh-CN" altLang="zh-CN" i="1"/>
                        </m:ctrlPr>
                      </m:dPr>
                      <m:e>
                        <m:r>
                          <a:rPr lang="zh-CN" altLang="zh-CN"/>
                          <m:t>𝒓</m:t>
                        </m:r>
                        <m:r>
                          <a:rPr lang="zh-CN" altLang="zh-CN"/>
                          <m:t>,</m:t>
                        </m:r>
                        <m:r>
                          <a:rPr lang="zh-CN" altLang="zh-CN"/>
                          <m:t>𝑡</m:t>
                        </m:r>
                      </m:e>
                    </m:d>
                    <m:r>
                      <a:rPr lang="zh-CN" altLang="zh-CN"/>
                      <m:t>=</m:t>
                    </m:r>
                    <m:r>
                      <a:rPr lang="zh-CN" altLang="zh-CN"/>
                      <m:t>𝜓</m:t>
                    </m:r>
                    <m:d>
                      <m:dPr>
                        <m:ctrlPr>
                          <a:rPr lang="zh-CN" altLang="zh-CN" i="1"/>
                        </m:ctrlPr>
                      </m:dPr>
                      <m:e>
                        <m:r>
                          <a:rPr lang="zh-CN" altLang="zh-CN"/>
                          <m:t>𝒓</m:t>
                        </m:r>
                      </m:e>
                    </m:d>
                    <m:sSup>
                      <m:sSupPr>
                        <m:ctrlPr>
                          <a:rPr lang="zh-CN" altLang="zh-CN" i="1"/>
                        </m:ctrlPr>
                      </m:sSupPr>
                      <m:e>
                        <m:r>
                          <a:rPr lang="zh-CN" altLang="zh-CN"/>
                          <m:t>𝑒</m:t>
                        </m:r>
                      </m:e>
                      <m:sup>
                        <m:f>
                          <m:fPr>
                            <m:type m:val="lin"/>
                            <m:ctrlPr>
                              <a:rPr lang="zh-CN" altLang="zh-CN" i="1"/>
                            </m:ctrlPr>
                          </m:fPr>
                          <m:num>
                            <m:r>
                              <a:rPr lang="zh-CN" altLang="zh-CN"/>
                              <m:t>−</m:t>
                            </m:r>
                            <m:r>
                              <a:rPr lang="zh-CN" altLang="zh-CN"/>
                              <m:t>𝑖𝐸𝑡</m:t>
                            </m:r>
                          </m:num>
                          <m:den>
                            <m:r>
                              <a:rPr lang="zh-CN" altLang="zh-CN"/>
                              <m:t>ℏ</m:t>
                            </m:r>
                          </m:den>
                        </m:f>
                      </m:sup>
                    </m:sSup>
                  </m:oMath>
                </a14:m>
                <a:r>
                  <a:rPr lang="en-US" altLang="zh-CN" dirty="0"/>
                  <a:t> —— </a:t>
                </a:r>
                <a:r>
                  <a:rPr lang="en-US" altLang="zh-CN" dirty="0" err="1"/>
                  <a:t>定态波函数</a:t>
                </a:r>
                <a:endParaRPr lang="zh-CN" altLang="zh-CN" dirty="0"/>
              </a:p>
              <a:p>
                <a:r>
                  <a:rPr lang="zh-CN" altLang="zh-CN" dirty="0"/>
                  <a:t>定态</a:t>
                </a:r>
                <a:r>
                  <a:rPr lang="en-US" altLang="zh-CN" dirty="0"/>
                  <a:t> (stationary state)</a:t>
                </a:r>
                <a:r>
                  <a:rPr lang="zh-CN" altLang="zh-CN" dirty="0"/>
                  <a:t> ——</a:t>
                </a:r>
                <a:r>
                  <a:rPr lang="en-US" altLang="zh-CN" dirty="0"/>
                  <a:t> </a:t>
                </a:r>
                <a:r>
                  <a:rPr lang="zh-CN" altLang="zh-CN" dirty="0"/>
                  <a:t>能量本征态</a:t>
                </a:r>
                <a:r>
                  <a:rPr lang="en-US" altLang="zh-CN" dirty="0"/>
                  <a:t> </a:t>
                </a:r>
                <a:r>
                  <a:rPr lang="zh-CN" altLang="zh-CN" dirty="0"/>
                  <a:t>（或者叫束缚定态）</a:t>
                </a:r>
              </a:p>
              <a:p>
                <a:r>
                  <a:rPr lang="zh-CN" altLang="zh-CN" b="1" dirty="0"/>
                  <a:t>初态处于定态</a:t>
                </a:r>
                <a:r>
                  <a:rPr lang="en-US" altLang="zh-CN" b="1" dirty="0"/>
                  <a:t> </a:t>
                </a:r>
                <a14:m>
                  <m:oMath xmlns:m="http://schemas.openxmlformats.org/officeDocument/2006/math">
                    <m:r>
                      <a:rPr lang="zh-CN" altLang="zh-CN" b="1"/>
                      <m:t>𝜓</m:t>
                    </m:r>
                    <m:d>
                      <m:dPr>
                        <m:ctrlPr>
                          <a:rPr lang="zh-CN" altLang="zh-CN" b="1" i="1"/>
                        </m:ctrlPr>
                      </m:dPr>
                      <m:e>
                        <m:r>
                          <a:rPr lang="zh-CN" altLang="zh-CN" b="1"/>
                          <m:t>𝒓</m:t>
                        </m:r>
                        <m:r>
                          <a:rPr lang="zh-CN" altLang="zh-CN" b="1"/>
                          <m:t>,0</m:t>
                        </m:r>
                      </m:e>
                    </m:d>
                    <m:r>
                      <a:rPr lang="zh-CN" altLang="zh-CN" b="1"/>
                      <m:t>=</m:t>
                    </m:r>
                    <m:sSub>
                      <m:sSubPr>
                        <m:ctrlPr>
                          <a:rPr lang="zh-CN" altLang="zh-CN" b="1" i="1"/>
                        </m:ctrlPr>
                      </m:sSubPr>
                      <m:e>
                        <m:r>
                          <a:rPr lang="zh-CN" altLang="zh-CN" b="1"/>
                          <m:t>𝜓</m:t>
                        </m:r>
                      </m:e>
                      <m:sub>
                        <m:r>
                          <a:rPr lang="zh-CN" altLang="zh-CN" b="1"/>
                          <m:t>𝐸</m:t>
                        </m:r>
                      </m:sub>
                    </m:sSub>
                    <m:d>
                      <m:dPr>
                        <m:ctrlPr>
                          <a:rPr lang="zh-CN" altLang="zh-CN" b="1" i="1"/>
                        </m:ctrlPr>
                      </m:dPr>
                      <m:e>
                        <m:r>
                          <a:rPr lang="zh-CN" altLang="zh-CN" b="1"/>
                          <m:t>𝒓</m:t>
                        </m:r>
                      </m:e>
                    </m:d>
                  </m:oMath>
                </a14:m>
                <a:r>
                  <a:rPr lang="en-US" altLang="zh-CN" b="1" i="1" dirty="0"/>
                  <a:t>, </a:t>
                </a:r>
                <a14:m>
                  <m:oMath xmlns:m="http://schemas.openxmlformats.org/officeDocument/2006/math">
                    <m:r>
                      <a:rPr lang="zh-CN" altLang="zh-CN" b="1"/>
                      <m:t>𝑡</m:t>
                    </m:r>
                  </m:oMath>
                </a14:m>
                <a:r>
                  <a:rPr lang="zh-CN" altLang="zh-CN" b="1" dirty="0"/>
                  <a:t>时刻</a:t>
                </a:r>
                <a:r>
                  <a:rPr lang="en-US" altLang="zh-CN" b="1" dirty="0"/>
                  <a:t> </a:t>
                </a:r>
                <a14:m>
                  <m:oMath xmlns:m="http://schemas.openxmlformats.org/officeDocument/2006/math">
                    <m:r>
                      <a:rPr lang="zh-CN" altLang="zh-CN" b="1"/>
                      <m:t>𝜓</m:t>
                    </m:r>
                    <m:d>
                      <m:dPr>
                        <m:ctrlPr>
                          <a:rPr lang="zh-CN" altLang="zh-CN" b="1" i="1"/>
                        </m:ctrlPr>
                      </m:dPr>
                      <m:e>
                        <m:r>
                          <a:rPr lang="zh-CN" altLang="zh-CN" b="1"/>
                          <m:t>𝒓</m:t>
                        </m:r>
                        <m:r>
                          <a:rPr lang="zh-CN" altLang="zh-CN" b="1"/>
                          <m:t>,</m:t>
                        </m:r>
                        <m:r>
                          <a:rPr lang="zh-CN" altLang="zh-CN" b="1"/>
                          <m:t>𝑡</m:t>
                        </m:r>
                      </m:e>
                    </m:d>
                    <m:r>
                      <a:rPr lang="zh-CN" altLang="zh-CN" b="1"/>
                      <m:t>=</m:t>
                    </m:r>
                    <m:sSub>
                      <m:sSubPr>
                        <m:ctrlPr>
                          <a:rPr lang="zh-CN" altLang="zh-CN" b="1" i="1"/>
                        </m:ctrlPr>
                      </m:sSubPr>
                      <m:e>
                        <m:r>
                          <a:rPr lang="zh-CN" altLang="zh-CN" b="1"/>
                          <m:t>𝜓</m:t>
                        </m:r>
                      </m:e>
                      <m:sub>
                        <m:r>
                          <a:rPr lang="zh-CN" altLang="zh-CN" b="1"/>
                          <m:t>𝐸</m:t>
                        </m:r>
                      </m:sub>
                    </m:sSub>
                    <m:d>
                      <m:dPr>
                        <m:ctrlPr>
                          <a:rPr lang="zh-CN" altLang="zh-CN" b="1" i="1"/>
                        </m:ctrlPr>
                      </m:dPr>
                      <m:e>
                        <m:r>
                          <a:rPr lang="zh-CN" altLang="zh-CN" b="1"/>
                          <m:t>𝒓</m:t>
                        </m:r>
                      </m:e>
                    </m:d>
                    <m:sSup>
                      <m:sSupPr>
                        <m:ctrlPr>
                          <a:rPr lang="zh-CN" altLang="zh-CN" b="1" i="1"/>
                        </m:ctrlPr>
                      </m:sSupPr>
                      <m:e>
                        <m:r>
                          <a:rPr lang="zh-CN" altLang="zh-CN" b="1"/>
                          <m:t>𝑒</m:t>
                        </m:r>
                      </m:e>
                      <m:sup>
                        <m:f>
                          <m:fPr>
                            <m:type m:val="lin"/>
                            <m:ctrlPr>
                              <a:rPr lang="zh-CN" altLang="zh-CN" b="1" i="1"/>
                            </m:ctrlPr>
                          </m:fPr>
                          <m:num>
                            <m:r>
                              <a:rPr lang="zh-CN" altLang="zh-CN" b="1"/>
                              <m:t>−</m:t>
                            </m:r>
                            <m:r>
                              <a:rPr lang="zh-CN" altLang="zh-CN" b="1"/>
                              <m:t>𝑖𝐸𝑡</m:t>
                            </m:r>
                          </m:num>
                          <m:den>
                            <m:r>
                              <a:rPr lang="zh-CN" altLang="zh-CN" b="1"/>
                              <m:t>ℏ</m:t>
                            </m:r>
                          </m:den>
                        </m:f>
                      </m:sup>
                    </m:sSup>
                  </m:oMath>
                </a14:m>
                <a:endParaRPr lang="zh-CN" altLang="zh-CN" b="1" dirty="0"/>
              </a:p>
              <a:p>
                <a:r>
                  <a:rPr lang="zh-CN" altLang="zh-CN" dirty="0"/>
                  <a:t>概率密度，概率流密度不随时间变化（要会证明）</a:t>
                </a:r>
              </a:p>
              <a:p>
                <a:r>
                  <a:rPr lang="zh-CN" altLang="zh-CN" dirty="0"/>
                  <a:t>力学量的平均值不随时间变化</a:t>
                </a:r>
                <a:r>
                  <a:rPr lang="en-US" altLang="zh-CN" dirty="0"/>
                  <a:t> </a:t>
                </a:r>
                <a:r>
                  <a:rPr lang="zh-CN" altLang="zh-CN" dirty="0"/>
                  <a:t>（要会证明）</a:t>
                </a:r>
              </a:p>
              <a:p>
                <a:r>
                  <a:rPr lang="zh-CN" altLang="zh-CN" dirty="0"/>
                  <a:t>取可能测得值的概率也不随时间改变（要会证明）</a:t>
                </a: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08610" y="1401128"/>
                <a:ext cx="8229600" cy="4805362"/>
              </a:xfrm>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a:xfrm>
            <a:off x="91440" y="274638"/>
            <a:ext cx="9052560" cy="994122"/>
          </a:xfrm>
        </p:spPr>
        <p:txBody>
          <a:bodyPr>
            <a:normAutofit/>
          </a:bodyPr>
          <a:lstStyle/>
          <a:p>
            <a:r>
              <a:rPr lang="zh-CN" altLang="zh-CN" sz="2800" dirty="0"/>
              <a:t>不含时</a:t>
            </a:r>
            <a:r>
              <a:rPr lang="en-US" altLang="zh-CN" sz="2800" dirty="0"/>
              <a:t> (time-independent) Schrödinger </a:t>
            </a:r>
            <a:r>
              <a:rPr lang="en-US" altLang="zh-CN" sz="2800" dirty="0" err="1"/>
              <a:t>方程的定态解</a:t>
            </a:r>
            <a:endParaRPr lang="zh-CN" altLang="en-US" sz="2800" dirty="0"/>
          </a:p>
        </p:txBody>
      </p:sp>
    </p:spTree>
    <p:extLst>
      <p:ext uri="{BB962C8B-B14F-4D97-AF65-F5344CB8AC3E}">
        <p14:creationId xmlns:p14="http://schemas.microsoft.com/office/powerpoint/2010/main" val="399408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02870" y="765840"/>
                <a:ext cx="8903970" cy="5474940"/>
              </a:xfrm>
            </p:spPr>
            <p:txBody>
              <a:bodyPr/>
              <a:lstStyle/>
              <a:p>
                <a:pPr marL="0" marR="0">
                  <a:spcBef>
                    <a:spcPts val="0"/>
                  </a:spcBef>
                  <a:spcAft>
                    <a:spcPts val="0"/>
                  </a:spcAft>
                </a:pPr>
                <a:r>
                  <a:rPr lang="zh-CN" altLang="zh-CN" dirty="0"/>
                  <a:t>在</a:t>
                </a:r>
                <a:r>
                  <a:rPr lang="en-US" altLang="zh-CN" dirty="0">
                    <a:ea typeface="Calibri" panose="020F0502020204030204" pitchFamily="34" charset="0"/>
                  </a:rPr>
                  <a:t> </a:t>
                </a:r>
                <a14:m>
                  <m:oMath xmlns:m="http://schemas.openxmlformats.org/officeDocument/2006/math">
                    <m:r>
                      <a:rPr lang="zh-CN" altLang="zh-CN">
                        <a:latin typeface="Cambria Math" panose="02040503050406030204" pitchFamily="18" charset="0"/>
                      </a:rPr>
                      <m:t>𝐴</m:t>
                    </m:r>
                  </m:oMath>
                </a14:m>
                <a:r>
                  <a:rPr lang="en-US" altLang="zh-CN" dirty="0">
                    <a:ea typeface="Cambria Math" panose="02040503050406030204" pitchFamily="18" charset="0"/>
                  </a:rPr>
                  <a:t> </a:t>
                </a:r>
                <a:r>
                  <a:rPr lang="zh-CN" altLang="zh-CN" dirty="0"/>
                  <a:t>表象中，任何量子态总可以表示成</a:t>
                </a:r>
                <a:r>
                  <a:rPr lang="en-US" altLang="zh-CN" dirty="0">
                    <a:ea typeface="Cambria Math" panose="02040503050406030204" pitchFamily="18"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𝐴</m:t>
                        </m:r>
                      </m:e>
                    </m:acc>
                  </m:oMath>
                </a14:m>
                <a:r>
                  <a:rPr lang="en-US" altLang="zh-CN" dirty="0">
                    <a:ea typeface="Cambria Math" panose="02040503050406030204" pitchFamily="18" charset="0"/>
                  </a:rPr>
                  <a:t> </a:t>
                </a:r>
                <a:r>
                  <a:rPr lang="zh-CN" altLang="zh-CN" dirty="0"/>
                  <a:t>算符本征态构成的正交完备基矢</a:t>
                </a:r>
                <a14:m>
                  <m:oMath xmlns:m="http://schemas.openxmlformats.org/officeDocument/2006/math">
                    <m:r>
                      <a:rPr lang="zh-CN" altLang="zh-CN">
                        <a:latin typeface="Cambria Math" panose="02040503050406030204" pitchFamily="18" charset="0"/>
                      </a:rPr>
                      <m:t>{|</m:t>
                    </m:r>
                    <m:r>
                      <a:rPr lang="zh-CN" altLang="zh-CN">
                        <a:latin typeface="Cambria Math" panose="02040503050406030204" pitchFamily="18" charset="0"/>
                      </a:rPr>
                      <m:t>𝑛</m:t>
                    </m:r>
                    <m:r>
                      <a:rPr lang="zh-CN" altLang="zh-CN">
                        <a:latin typeface="Cambria Math" panose="02040503050406030204" pitchFamily="18" charset="0"/>
                      </a:rPr>
                      <m:t>〉}</m:t>
                    </m:r>
                  </m:oMath>
                </a14:m>
                <a:r>
                  <a:rPr lang="zh-CN" altLang="zh-CN" dirty="0"/>
                  <a:t>的线性叠加</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𝜓</m:t>
                          </m:r>
                        </m:e>
                      </m:d>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𝑛</m:t>
                          </m:r>
                        </m:sub>
                        <m:sup/>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𝑐</m:t>
                              </m:r>
                            </m:e>
                            <m:sub>
                              <m:r>
                                <a:rPr lang="x-IV_mathan" altLang="zh-CN">
                                  <a:latin typeface="Cambria Math" panose="02040503050406030204" pitchFamily="18" charset="0"/>
                                  <a:ea typeface="Cambria Math" panose="02040503050406030204" pitchFamily="18" charset="0"/>
                                </a:rPr>
                                <m:t>𝑛</m:t>
                              </m:r>
                            </m:sub>
                          </m:sSub>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𝑛</m:t>
                              </m:r>
                            </m:e>
                          </m:d>
                        </m:e>
                      </m:nary>
                      <m:r>
                        <a:rPr lang="x-IV_mathan" altLang="zh-CN">
                          <a:latin typeface="Cambria Math" panose="02040503050406030204" pitchFamily="18" charset="0"/>
                          <a:ea typeface="Cambria Math" panose="02040503050406030204" pitchFamily="18" charset="0"/>
                        </a:rPr>
                        <m:t>,</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其中几率幅（或者叫概率幅）</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𝑐</m:t>
                        </m:r>
                      </m:e>
                      <m:sub>
                        <m:r>
                          <a:rPr lang="zh-CN" altLang="zh-CN">
                            <a:latin typeface="Cambria Math" panose="02040503050406030204" pitchFamily="18" charset="0"/>
                          </a:rPr>
                          <m:t>𝑛</m:t>
                        </m:r>
                      </m:sub>
                    </m:sSub>
                    <m:r>
                      <a:rPr lang="zh-CN" altLang="zh-CN">
                        <a:latin typeface="Cambria Math" panose="02040503050406030204" pitchFamily="18" charset="0"/>
                      </a:rPr>
                      <m:t>=⟨</m:t>
                    </m:r>
                    <m:r>
                      <a:rPr lang="zh-CN" altLang="zh-CN">
                        <a:latin typeface="Cambria Math" panose="02040503050406030204" pitchFamily="18" charset="0"/>
                      </a:rPr>
                      <m:t>𝑛</m:t>
                    </m:r>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oMath>
                </a14:m>
                <a:endParaRPr lang="zh-CN" altLang="zh-CN" dirty="0"/>
              </a:p>
              <a:p>
                <a:pPr marL="0" marR="0">
                  <a:spcBef>
                    <a:spcPts val="0"/>
                  </a:spcBef>
                  <a:spcAft>
                    <a:spcPts val="0"/>
                  </a:spcAft>
                </a:pPr>
                <a:r>
                  <a:rPr lang="zh-CN" altLang="zh-CN" dirty="0">
                    <a:ea typeface="Microsoft YaHei" panose="020B0503020204020204" pitchFamily="34" charset="-122"/>
                  </a:rPr>
                  <a:t>假如</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𝐴</m:t>
                        </m:r>
                      </m:e>
                    </m:acc>
                    <m:r>
                      <a:rPr lang="zh-CN" altLang="en-US" i="1">
                        <a:latin typeface="Cambria Math" panose="02040503050406030204" pitchFamily="18" charset="0"/>
                      </a:rPr>
                      <m:t> </m:t>
                    </m:r>
                  </m:oMath>
                </a14:m>
                <a:r>
                  <a:rPr lang="zh-CN" altLang="zh-CN" dirty="0"/>
                  <a:t>的能量本征方程为</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𝐴</m:t>
                          </m:r>
                        </m:e>
                      </m:acc>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𝑛</m:t>
                          </m:r>
                        </m:e>
                      </m:d>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𝐴</m:t>
                          </m:r>
                        </m:e>
                        <m:sub>
                          <m:r>
                            <a:rPr lang="x-IV_mathan" altLang="zh-CN">
                              <a:latin typeface="Cambria Math" panose="02040503050406030204" pitchFamily="18" charset="0"/>
                              <a:ea typeface="Cambria Math" panose="02040503050406030204" pitchFamily="18" charset="0"/>
                            </a:rPr>
                            <m:t>𝑛</m:t>
                          </m:r>
                        </m:sub>
                      </m:sSub>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𝑛</m:t>
                          </m:r>
                        </m:e>
                      </m:d>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则力学量</a:t>
                </a:r>
                <a14:m>
                  <m:oMath xmlns:m="http://schemas.openxmlformats.org/officeDocument/2006/math">
                    <m:r>
                      <a:rPr lang="zh-CN" altLang="zh-CN">
                        <a:latin typeface="Cambria Math" panose="02040503050406030204" pitchFamily="18" charset="0"/>
                      </a:rPr>
                      <m:t>𝐴</m:t>
                    </m:r>
                  </m:oMath>
                </a14:m>
                <a:r>
                  <a:rPr lang="zh-CN" altLang="zh-CN" dirty="0"/>
                  <a:t>的可测值为</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𝐴</m:t>
                        </m:r>
                      </m:e>
                      <m:sub>
                        <m:r>
                          <a:rPr lang="zh-CN" altLang="zh-CN">
                            <a:latin typeface="Cambria Math" panose="02040503050406030204" pitchFamily="18" charset="0"/>
                          </a:rPr>
                          <m:t>𝑛</m:t>
                        </m:r>
                      </m:sub>
                    </m:sSub>
                    <m:r>
                      <a:rPr lang="zh-CN" altLang="zh-CN">
                        <a:latin typeface="Cambria Math" panose="02040503050406030204" pitchFamily="18" charset="0"/>
                      </a:rPr>
                      <m:t>,</m:t>
                    </m:r>
                  </m:oMath>
                </a14:m>
                <a:r>
                  <a:rPr lang="en-US" altLang="zh-CN" dirty="0">
                    <a:ea typeface="Cambria Math" panose="02040503050406030204" pitchFamily="18" charset="0"/>
                  </a:rPr>
                  <a:t> </a:t>
                </a:r>
                <a:r>
                  <a:rPr lang="zh-CN" altLang="zh-CN" dirty="0"/>
                  <a:t>相应几率为</a:t>
                </a:r>
                <a:r>
                  <a:rPr lang="en-US" altLang="zh-CN" dirty="0">
                    <a:ea typeface="Cambria Math" panose="02040503050406030204" pitchFamily="18" charset="0"/>
                  </a:rPr>
                  <a:t> </a:t>
                </a:r>
                <a14:m>
                  <m:oMath xmlns:m="http://schemas.openxmlformats.org/officeDocument/2006/math">
                    <m:sSup>
                      <m:sSupPr>
                        <m:ctrlPr>
                          <a:rPr lang="zh-CN" altLang="zh-CN" i="1">
                            <a:latin typeface="Cambria Math" panose="02040503050406030204" pitchFamily="18" charset="0"/>
                          </a:rPr>
                        </m:ctrlPr>
                      </m:sSupPr>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𝑐</m:t>
                                </m:r>
                              </m:e>
                              <m:sub>
                                <m:r>
                                  <a:rPr lang="zh-CN" altLang="zh-CN">
                                    <a:latin typeface="Cambria Math" panose="02040503050406030204" pitchFamily="18" charset="0"/>
                                  </a:rPr>
                                  <m:t>𝑛</m:t>
                                </m:r>
                              </m:sub>
                            </m:sSub>
                          </m:e>
                        </m:d>
                      </m:e>
                      <m:sup>
                        <m:r>
                          <a:rPr lang="zh-CN" altLang="zh-CN">
                            <a:latin typeface="Cambria Math" panose="02040503050406030204" pitchFamily="18" charset="0"/>
                          </a:rPr>
                          <m:t>2</m:t>
                        </m:r>
                      </m:sup>
                    </m:sSup>
                  </m:oMath>
                </a14:m>
                <a:r>
                  <a:rPr lang="en-US" altLang="zh-CN" dirty="0">
                    <a:ea typeface="Cambria Math" panose="02040503050406030204" pitchFamily="18" charset="0"/>
                  </a:rPr>
                  <a:t>, </a:t>
                </a:r>
                <a:r>
                  <a:rPr lang="zh-CN" altLang="zh-CN" dirty="0"/>
                  <a:t>在态</a:t>
                </a: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𝜓</m:t>
                        </m:r>
                      </m:e>
                    </m:d>
                  </m:oMath>
                </a14:m>
                <a:r>
                  <a:rPr lang="zh-CN" altLang="zh-CN" dirty="0"/>
                  <a:t>下的平均值为</a:t>
                </a:r>
                <a14:m>
                  <m:oMath xmlns:m="http://schemas.openxmlformats.org/officeDocument/2006/math">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𝑛</m:t>
                        </m:r>
                      </m:sub>
                      <m:sup/>
                      <m:e>
                        <m:sSup>
                          <m:sSupPr>
                            <m:ctrlPr>
                              <a:rPr lang="zh-CN" altLang="zh-CN" i="1">
                                <a:latin typeface="Cambria Math" panose="02040503050406030204" pitchFamily="18" charset="0"/>
                              </a:rPr>
                            </m:ctrlPr>
                          </m:sSupPr>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𝑐</m:t>
                                    </m:r>
                                  </m:e>
                                  <m:sub>
                                    <m:r>
                                      <a:rPr lang="zh-CN" altLang="zh-CN">
                                        <a:latin typeface="Cambria Math" panose="02040503050406030204" pitchFamily="18" charset="0"/>
                                      </a:rPr>
                                      <m:t>𝑛</m:t>
                                    </m:r>
                                  </m:sub>
                                </m:sSub>
                              </m:e>
                            </m:d>
                          </m:e>
                          <m:sup>
                            <m:r>
                              <a:rPr lang="zh-CN" altLang="zh-CN">
                                <a:latin typeface="Cambria Math" panose="02040503050406030204" pitchFamily="18" charset="0"/>
                              </a:rPr>
                              <m:t>2</m:t>
                            </m:r>
                          </m:sup>
                        </m:sSup>
                        <m:sSub>
                          <m:sSubPr>
                            <m:ctrlPr>
                              <a:rPr lang="zh-CN" altLang="zh-CN" i="1">
                                <a:latin typeface="Cambria Math" panose="02040503050406030204" pitchFamily="18" charset="0"/>
                              </a:rPr>
                            </m:ctrlPr>
                          </m:sSubPr>
                          <m:e>
                            <m:r>
                              <a:rPr lang="zh-CN" altLang="zh-CN">
                                <a:latin typeface="Cambria Math" panose="02040503050406030204" pitchFamily="18" charset="0"/>
                              </a:rPr>
                              <m:t>𝐴</m:t>
                            </m:r>
                          </m:e>
                          <m:sub>
                            <m:r>
                              <a:rPr lang="zh-CN" altLang="zh-CN">
                                <a:latin typeface="Cambria Math" panose="02040503050406030204" pitchFamily="18" charset="0"/>
                              </a:rPr>
                              <m:t>𝑛</m:t>
                            </m:r>
                          </m:sub>
                        </m:sSub>
                      </m:e>
                    </m:nary>
                    <m:r>
                      <a:rPr lang="zh-CN" altLang="zh-CN">
                        <a:latin typeface="Cambria Math" panose="02040503050406030204" pitchFamily="18" charset="0"/>
                      </a:rPr>
                      <m:t>.</m:t>
                    </m:r>
                  </m:oMath>
                </a14:m>
                <a:endParaRPr lang="zh-CN" altLang="zh-CN" dirty="0"/>
              </a:p>
              <a:p>
                <a:pPr marL="0" marR="0" indent="0">
                  <a:spcBef>
                    <a:spcPts val="0"/>
                  </a:spcBef>
                  <a:spcAft>
                    <a:spcPts val="0"/>
                  </a:spcAft>
                  <a:buNone/>
                </a:pPr>
                <a:r>
                  <a:rPr lang="zh-CN" altLang="zh-CN" sz="2400" b="1" dirty="0">
                    <a:solidFill>
                      <a:srgbClr val="2E75B5"/>
                    </a:solidFill>
                    <a:effectLst/>
                    <a:ea typeface="Microsoft YaHei" panose="020B0503020204020204" pitchFamily="34" charset="-122"/>
                  </a:rPr>
                  <a:t>能量表象</a:t>
                </a:r>
              </a:p>
              <a:p>
                <a:pPr marL="0" marR="0">
                  <a:spcBef>
                    <a:spcPts val="0"/>
                  </a:spcBef>
                  <a:spcAft>
                    <a:spcPts val="0"/>
                  </a:spcAft>
                </a:pPr>
                <a:r>
                  <a:rPr lang="zh-CN" altLang="zh-CN" dirty="0">
                    <a:ea typeface="Microsoft YaHei" panose="020B0503020204020204" pitchFamily="34" charset="-122"/>
                  </a:rPr>
                  <a:t>如果考虑是能量表象（算符是哈密顿量</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oMath>
                </a14:m>
                <a:r>
                  <a:rPr lang="en-US" altLang="zh-CN" dirty="0">
                    <a:ea typeface="Cambria Math" panose="02040503050406030204" pitchFamily="18" charset="0"/>
                  </a:rPr>
                  <a:t>, </a:t>
                </a:r>
                <a:r>
                  <a:rPr lang="zh-CN" altLang="zh-CN" dirty="0"/>
                  <a:t>相应本征值为</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𝐸</m:t>
                        </m:r>
                      </m:e>
                      <m:sub>
                        <m:r>
                          <a:rPr lang="zh-CN" altLang="zh-CN">
                            <a:latin typeface="Cambria Math" panose="02040503050406030204" pitchFamily="18" charset="0"/>
                          </a:rPr>
                          <m:t>𝑛</m:t>
                        </m:r>
                      </m:sub>
                    </m:sSub>
                  </m:oMath>
                </a14:m>
                <a:r>
                  <a:rPr lang="zh-CN" altLang="zh-CN" dirty="0">
                    <a:ea typeface="Microsoft YaHei" panose="020B0503020204020204" pitchFamily="34" charset="-122"/>
                  </a:rPr>
                  <a:t>）下的时间演化问题，在</a:t>
                </a:r>
                <a:r>
                  <a:rPr lang="zh-CN" altLang="zh-CN" dirty="0">
                    <a:ea typeface="Calibri" panose="020F0502020204030204" pitchFamily="34" charset="0"/>
                  </a:rPr>
                  <a:t>t</a:t>
                </a:r>
                <a:r>
                  <a:rPr lang="zh-CN" altLang="zh-CN" dirty="0">
                    <a:ea typeface="Microsoft YaHei" panose="020B0503020204020204" pitchFamily="34" charset="-122"/>
                  </a:rPr>
                  <a:t>时刻</a:t>
                </a:r>
                <a:endParaRPr lang="zh-CN" altLang="zh-CN" dirty="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𝜓</m:t>
                          </m:r>
                        </m:e>
                      </m:d>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𝑛</m:t>
                          </m:r>
                        </m:sub>
                        <m:sup/>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𝑐</m:t>
                              </m:r>
                            </m:e>
                            <m:sub>
                              <m:r>
                                <a:rPr lang="x-IV_mathan" altLang="zh-CN">
                                  <a:latin typeface="Cambria Math" panose="02040503050406030204" pitchFamily="18" charset="0"/>
                                  <a:ea typeface="Cambria Math" panose="02040503050406030204" pitchFamily="18" charset="0"/>
                                </a:rPr>
                                <m:t>𝑛</m:t>
                              </m:r>
                            </m:sub>
                          </m:sSub>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𝑖</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𝐸</m:t>
                                  </m:r>
                                </m:e>
                                <m:sub>
                                  <m:r>
                                    <a:rPr lang="x-IV_mathan" altLang="zh-CN">
                                      <a:latin typeface="Cambria Math" panose="02040503050406030204" pitchFamily="18" charset="0"/>
                                      <a:ea typeface="Cambria Math" panose="02040503050406030204" pitchFamily="18" charset="0"/>
                                    </a:rPr>
                                    <m:t>𝑛</m:t>
                                  </m:r>
                                </m:sub>
                              </m:sSub>
                              <m:r>
                                <a:rPr lang="x-IV_mathan" altLang="zh-CN">
                                  <a:latin typeface="Cambria Math" panose="02040503050406030204" pitchFamily="18" charset="0"/>
                                  <a:ea typeface="Cambria Math" panose="02040503050406030204" pitchFamily="18" charset="0"/>
                                </a:rPr>
                                <m:t>𝑡</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ℏ</m:t>
                              </m:r>
                            </m:sup>
                          </m:sSup>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𝑛</m:t>
                              </m:r>
                            </m:e>
                          </m:d>
                        </m:e>
                      </m:nary>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任一力学量F平均值</a:t>
                </a:r>
                <a:r>
                  <a:rPr lang="en-US" altLang="zh-CN" dirty="0">
                    <a:ea typeface="Calibri" panose="020F0502020204030204" pitchFamily="34" charset="0"/>
                  </a:rPr>
                  <a:t> </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𝜓</m:t>
                          </m:r>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𝐹</m:t>
                                  </m:r>
                                </m:e>
                              </m:acc>
                            </m:e>
                          </m:d>
                          <m:r>
                            <a:rPr lang="zh-CN" altLang="zh-CN">
                              <a:latin typeface="Cambria Math" panose="02040503050406030204" pitchFamily="18" charset="0"/>
                            </a:rPr>
                            <m:t>𝜓</m:t>
                          </m:r>
                        </m:e>
                      </m:d>
                      <m:r>
                        <a:rPr lang="zh-CN" altLang="zh-CN">
                          <a:latin typeface="Cambria Math" panose="02040503050406030204" pitchFamily="18" charset="0"/>
                        </a:rPr>
                        <m:t>=</m:t>
                      </m:r>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𝑚</m:t>
                          </m:r>
                        </m:sub>
                        <m:sup/>
                        <m:e>
                          <m:sSubSup>
                            <m:sSubSupPr>
                              <m:ctrlPr>
                                <a:rPr lang="zh-CN" altLang="zh-CN" i="1">
                                  <a:latin typeface="Cambria Math" panose="02040503050406030204" pitchFamily="18" charset="0"/>
                                </a:rPr>
                              </m:ctrlPr>
                            </m:sSubSupPr>
                            <m:e>
                              <m:r>
                                <a:rPr lang="zh-CN" altLang="zh-CN">
                                  <a:latin typeface="Cambria Math" panose="02040503050406030204" pitchFamily="18" charset="0"/>
                                </a:rPr>
                                <m:t>𝑐</m:t>
                              </m:r>
                            </m:e>
                            <m:sub>
                              <m:r>
                                <a:rPr lang="zh-CN" altLang="zh-CN">
                                  <a:latin typeface="Cambria Math" panose="02040503050406030204" pitchFamily="18" charset="0"/>
                                </a:rPr>
                                <m:t>𝑚</m:t>
                              </m:r>
                            </m:sub>
                            <m:sup>
                              <m:r>
                                <a:rPr lang="zh-CN" altLang="zh-CN">
                                  <a:latin typeface="Cambria Math" panose="02040503050406030204" pitchFamily="18" charset="0"/>
                                </a:rPr>
                                <m:t>∗</m:t>
                              </m:r>
                            </m:sup>
                          </m:sSubSup>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𝑖</m:t>
                              </m:r>
                              <m:sSub>
                                <m:sSubPr>
                                  <m:ctrlPr>
                                    <a:rPr lang="zh-CN" altLang="zh-CN" i="1">
                                      <a:latin typeface="Cambria Math" panose="02040503050406030204" pitchFamily="18" charset="0"/>
                                    </a:rPr>
                                  </m:ctrlPr>
                                </m:sSubPr>
                                <m:e>
                                  <m:r>
                                    <a:rPr lang="zh-CN" altLang="zh-CN">
                                      <a:latin typeface="Cambria Math" panose="02040503050406030204" pitchFamily="18" charset="0"/>
                                    </a:rPr>
                                    <m:t>𝐸</m:t>
                                  </m:r>
                                </m:e>
                                <m:sub>
                                  <m:r>
                                    <a:rPr lang="zh-CN" altLang="zh-CN">
                                      <a:latin typeface="Cambria Math" panose="02040503050406030204" pitchFamily="18" charset="0"/>
                                    </a:rPr>
                                    <m:t>𝑚</m:t>
                                  </m:r>
                                </m:sub>
                              </m:sSub>
                              <m:r>
                                <a:rPr lang="zh-CN" altLang="zh-CN">
                                  <a:latin typeface="Cambria Math" panose="02040503050406030204" pitchFamily="18" charset="0"/>
                                </a:rPr>
                                <m:t>𝑡</m:t>
                              </m:r>
                              <m:r>
                                <a:rPr lang="zh-CN" altLang="zh-CN">
                                  <a:latin typeface="Cambria Math" panose="02040503050406030204" pitchFamily="18" charset="0"/>
                                </a:rPr>
                                <m:t>/</m:t>
                              </m:r>
                              <m:r>
                                <a:rPr lang="zh-CN" altLang="zh-CN">
                                  <a:latin typeface="Cambria Math" panose="02040503050406030204" pitchFamily="18" charset="0"/>
                                </a:rPr>
                                <m:t>ℏ</m:t>
                              </m:r>
                            </m:sup>
                          </m:sSup>
                          <m:r>
                            <a:rPr lang="zh-CN" altLang="zh-CN">
                              <a:latin typeface="Cambria Math" panose="02040503050406030204" pitchFamily="18" charset="0"/>
                            </a:rPr>
                            <m:t>⟨</m:t>
                          </m:r>
                          <m:r>
                            <a:rPr lang="zh-CN" altLang="zh-CN">
                              <a:latin typeface="Cambria Math" panose="02040503050406030204" pitchFamily="18" charset="0"/>
                            </a:rPr>
                            <m:t>𝑚</m:t>
                          </m:r>
                          <m:r>
                            <a:rPr lang="zh-CN" altLang="zh-CN">
                              <a:latin typeface="Cambria Math" panose="02040503050406030204" pitchFamily="18" charset="0"/>
                            </a:rPr>
                            <m:t>|</m:t>
                          </m:r>
                        </m:e>
                      </m:nary>
                      <m:acc>
                        <m:accPr>
                          <m:chr m:val="̂"/>
                          <m:ctrlPr>
                            <a:rPr lang="zh-CN" altLang="zh-CN" i="1">
                              <a:latin typeface="Cambria Math" panose="02040503050406030204" pitchFamily="18" charset="0"/>
                            </a:rPr>
                          </m:ctrlPr>
                        </m:accPr>
                        <m:e>
                          <m:r>
                            <a:rPr lang="zh-CN" altLang="zh-CN">
                              <a:latin typeface="Cambria Math" panose="02040503050406030204" pitchFamily="18" charset="0"/>
                            </a:rPr>
                            <m:t>𝐹</m:t>
                          </m:r>
                        </m:e>
                      </m:acc>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𝑛</m:t>
                          </m:r>
                        </m:sub>
                        <m:sup/>
                        <m:e>
                          <m:sSub>
                            <m:sSubPr>
                              <m:ctrlPr>
                                <a:rPr lang="zh-CN" altLang="zh-CN" i="1">
                                  <a:latin typeface="Cambria Math" panose="02040503050406030204" pitchFamily="18" charset="0"/>
                                </a:rPr>
                              </m:ctrlPr>
                            </m:sSubPr>
                            <m:e>
                              <m:r>
                                <a:rPr lang="zh-CN" altLang="zh-CN">
                                  <a:latin typeface="Cambria Math" panose="02040503050406030204" pitchFamily="18" charset="0"/>
                                </a:rPr>
                                <m:t>𝑐</m:t>
                              </m:r>
                            </m:e>
                            <m:sub>
                              <m:r>
                                <a:rPr lang="zh-CN" altLang="zh-CN">
                                  <a:latin typeface="Cambria Math" panose="02040503050406030204" pitchFamily="18" charset="0"/>
                                </a:rPr>
                                <m:t>𝑛</m:t>
                              </m:r>
                            </m:sub>
                          </m:sSub>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m:t>
                              </m:r>
                              <m:r>
                                <a:rPr lang="zh-CN" altLang="zh-CN">
                                  <a:latin typeface="Cambria Math" panose="02040503050406030204" pitchFamily="18" charset="0"/>
                                </a:rPr>
                                <m:t>𝑖</m:t>
                              </m:r>
                              <m:sSub>
                                <m:sSubPr>
                                  <m:ctrlPr>
                                    <a:rPr lang="zh-CN" altLang="zh-CN" i="1">
                                      <a:latin typeface="Cambria Math" panose="02040503050406030204" pitchFamily="18" charset="0"/>
                                    </a:rPr>
                                  </m:ctrlPr>
                                </m:sSubPr>
                                <m:e>
                                  <m:r>
                                    <a:rPr lang="zh-CN" altLang="zh-CN">
                                      <a:latin typeface="Cambria Math" panose="02040503050406030204" pitchFamily="18" charset="0"/>
                                    </a:rPr>
                                    <m:t>𝐸</m:t>
                                  </m:r>
                                </m:e>
                                <m:sub>
                                  <m:r>
                                    <a:rPr lang="zh-CN" altLang="zh-CN">
                                      <a:latin typeface="Cambria Math" panose="02040503050406030204" pitchFamily="18" charset="0"/>
                                    </a:rPr>
                                    <m:t>𝑛</m:t>
                                  </m:r>
                                </m:sub>
                              </m:sSub>
                              <m:r>
                                <a:rPr lang="zh-CN" altLang="zh-CN">
                                  <a:latin typeface="Cambria Math" panose="02040503050406030204" pitchFamily="18" charset="0"/>
                                </a:rPr>
                                <m:t>𝑡</m:t>
                              </m:r>
                              <m:r>
                                <a:rPr lang="zh-CN" altLang="zh-CN">
                                  <a:latin typeface="Cambria Math" panose="02040503050406030204" pitchFamily="18" charset="0"/>
                                </a:rPr>
                                <m:t>/</m:t>
                              </m:r>
                              <m:r>
                                <a:rPr lang="zh-CN" altLang="zh-CN">
                                  <a:latin typeface="Cambria Math" panose="02040503050406030204" pitchFamily="18" charset="0"/>
                                </a:rPr>
                                <m:t>ℏ</m:t>
                              </m:r>
                            </m:sup>
                          </m:sSup>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𝑛</m:t>
                              </m:r>
                            </m:e>
                          </m:d>
                        </m:e>
                      </m:nary>
                      <m:r>
                        <a:rPr lang="zh-CN" altLang="zh-CN">
                          <a:latin typeface="Cambria Math" panose="02040503050406030204" pitchFamily="18" charset="0"/>
                        </a:rPr>
                        <m:t>=</m:t>
                      </m:r>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𝑚𝑛</m:t>
                          </m:r>
                        </m:sub>
                        <m:sup/>
                        <m:e>
                          <m:sSubSup>
                            <m:sSubSupPr>
                              <m:ctrlPr>
                                <a:rPr lang="zh-CN" altLang="zh-CN" i="1">
                                  <a:latin typeface="Cambria Math" panose="02040503050406030204" pitchFamily="18" charset="0"/>
                                </a:rPr>
                              </m:ctrlPr>
                            </m:sSubSupPr>
                            <m:e>
                              <m:r>
                                <a:rPr lang="zh-CN" altLang="zh-CN">
                                  <a:latin typeface="Cambria Math" panose="02040503050406030204" pitchFamily="18" charset="0"/>
                                </a:rPr>
                                <m:t>𝑐</m:t>
                              </m:r>
                            </m:e>
                            <m:sub>
                              <m:r>
                                <a:rPr lang="zh-CN" altLang="zh-CN">
                                  <a:latin typeface="Cambria Math" panose="02040503050406030204" pitchFamily="18" charset="0"/>
                                </a:rPr>
                                <m:t>𝑚</m:t>
                              </m:r>
                            </m:sub>
                            <m:sup>
                              <m:r>
                                <a:rPr lang="zh-CN" altLang="zh-CN">
                                  <a:latin typeface="Cambria Math" panose="02040503050406030204" pitchFamily="18" charset="0"/>
                                </a:rPr>
                                <m:t>∗</m:t>
                              </m:r>
                            </m:sup>
                          </m:sSubSup>
                        </m:e>
                      </m:nary>
                      <m:sSub>
                        <m:sSubPr>
                          <m:ctrlPr>
                            <a:rPr lang="zh-CN" altLang="zh-CN" i="1">
                              <a:latin typeface="Cambria Math" panose="02040503050406030204" pitchFamily="18" charset="0"/>
                            </a:rPr>
                          </m:ctrlPr>
                        </m:sSubPr>
                        <m:e>
                          <m:r>
                            <a:rPr lang="zh-CN" altLang="zh-CN">
                              <a:latin typeface="Cambria Math" panose="02040503050406030204" pitchFamily="18" charset="0"/>
                            </a:rPr>
                            <m:t>𝑐</m:t>
                          </m:r>
                        </m:e>
                        <m:sub>
                          <m:r>
                            <a:rPr lang="zh-CN" altLang="zh-CN">
                              <a:latin typeface="Cambria Math" panose="02040503050406030204" pitchFamily="18" charset="0"/>
                            </a:rPr>
                            <m:t>𝑛</m:t>
                          </m:r>
                        </m:sub>
                      </m:sSub>
                      <m:sSup>
                        <m:sSupPr>
                          <m:ctrlPr>
                            <a:rPr lang="zh-CN" altLang="zh-CN" i="1">
                              <a:latin typeface="Cambria Math" panose="02040503050406030204" pitchFamily="18" charset="0"/>
                            </a:rPr>
                          </m:ctrlPr>
                        </m:sSupPr>
                        <m:e>
                          <m:r>
                            <a:rPr lang="zh-CN" altLang="zh-CN">
                              <a:latin typeface="Cambria Math" panose="02040503050406030204" pitchFamily="18" charset="0"/>
                            </a:rPr>
                            <m:t>𝑒</m:t>
                          </m:r>
                        </m:e>
                        <m:sup>
                          <m:r>
                            <a:rPr lang="zh-CN" altLang="zh-CN">
                              <a:latin typeface="Cambria Math" panose="02040503050406030204" pitchFamily="18" charset="0"/>
                            </a:rPr>
                            <m:t>𝑖</m:t>
                          </m:r>
                          <m:sSub>
                            <m:sSubPr>
                              <m:ctrlPr>
                                <a:rPr lang="zh-CN" altLang="zh-CN" i="1">
                                  <a:latin typeface="Cambria Math" panose="02040503050406030204" pitchFamily="18" charset="0"/>
                                </a:rPr>
                              </m:ctrlPr>
                            </m:sSubPr>
                            <m:e>
                              <m:r>
                                <a:rPr lang="zh-CN" altLang="zh-CN">
                                  <a:latin typeface="Cambria Math" panose="02040503050406030204" pitchFamily="18" charset="0"/>
                                </a:rPr>
                                <m:t>(</m:t>
                              </m:r>
                              <m:r>
                                <a:rPr lang="zh-CN" altLang="zh-CN">
                                  <a:latin typeface="Cambria Math" panose="02040503050406030204" pitchFamily="18" charset="0"/>
                                </a:rPr>
                                <m:t>𝐸</m:t>
                              </m:r>
                            </m:e>
                            <m:sub>
                              <m:r>
                                <a:rPr lang="zh-CN" altLang="zh-CN">
                                  <a:latin typeface="Cambria Math" panose="02040503050406030204" pitchFamily="18" charset="0"/>
                                </a:rPr>
                                <m:t>𝑚</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𝐸</m:t>
                              </m:r>
                            </m:e>
                            <m:sub>
                              <m:r>
                                <a:rPr lang="zh-CN" altLang="zh-CN">
                                  <a:latin typeface="Cambria Math" panose="02040503050406030204" pitchFamily="18" charset="0"/>
                                </a:rPr>
                                <m:t>𝑛</m:t>
                              </m:r>
                            </m:sub>
                          </m:sSub>
                          <m:r>
                            <a:rPr lang="zh-CN" altLang="zh-CN">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𝑡</m:t>
                          </m:r>
                          <m:r>
                            <a:rPr lang="zh-CN" altLang="zh-CN">
                              <a:latin typeface="Cambria Math" panose="02040503050406030204" pitchFamily="18" charset="0"/>
                            </a:rPr>
                            <m:t>/</m:t>
                          </m:r>
                          <m:r>
                            <a:rPr lang="zh-CN" altLang="zh-CN">
                              <a:latin typeface="Cambria Math" panose="02040503050406030204" pitchFamily="18" charset="0"/>
                            </a:rPr>
                            <m:t>ℏ</m:t>
                          </m:r>
                        </m:sup>
                      </m:sSup>
                      <m:r>
                        <a:rPr lang="zh-CN" altLang="zh-CN">
                          <a:latin typeface="Cambria Math" panose="02040503050406030204" pitchFamily="18" charset="0"/>
                        </a:rPr>
                        <m:t>⟨</m:t>
                      </m:r>
                      <m:r>
                        <a:rPr lang="zh-CN" altLang="zh-CN">
                          <a:latin typeface="Cambria Math" panose="02040503050406030204" pitchFamily="18" charset="0"/>
                        </a:rPr>
                        <m:t>𝑚</m:t>
                      </m:r>
                      <m:r>
                        <a:rPr lang="zh-CN" altLang="zh-CN">
                          <a:latin typeface="Cambria Math" panose="02040503050406030204" pitchFamily="18" charset="0"/>
                        </a:rPr>
                        <m:t>|</m:t>
                      </m:r>
                      <m:acc>
                        <m:accPr>
                          <m:chr m:val="̂"/>
                          <m:ctrlPr>
                            <a:rPr lang="zh-CN" altLang="zh-CN" i="1">
                              <a:latin typeface="Cambria Math" panose="02040503050406030204" pitchFamily="18" charset="0"/>
                            </a:rPr>
                          </m:ctrlPr>
                        </m:accPr>
                        <m:e>
                          <m:r>
                            <a:rPr lang="zh-CN" altLang="zh-CN">
                              <a:latin typeface="Cambria Math" panose="02040503050406030204" pitchFamily="18" charset="0"/>
                            </a:rPr>
                            <m:t>𝐹</m:t>
                          </m:r>
                        </m:e>
                      </m:acc>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𝑛</m:t>
                          </m:r>
                        </m:e>
                      </m:d>
                    </m:oMath>
                  </m:oMathPara>
                </a14:m>
                <a:endParaRPr lang="zh-CN" altLang="zh-CN" dirty="0"/>
              </a:p>
              <a:p>
                <a:pPr marL="0" marR="0">
                  <a:spcBef>
                    <a:spcPts val="0"/>
                  </a:spcBef>
                  <a:spcAft>
                    <a:spcPts val="0"/>
                  </a:spcAft>
                </a:pPr>
                <a:r>
                  <a:rPr lang="zh-CN" altLang="zh-CN" dirty="0"/>
                  <a:t>基矢的完备性:  </a:t>
                </a:r>
                <a14:m>
                  <m:oMath xmlns:m="http://schemas.openxmlformats.org/officeDocument/2006/math">
                    <m:r>
                      <a:rPr lang="zh-CN" altLang="zh-CN">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m:t>
                    </m:r>
                    <m:r>
                      <a:rPr lang="zh-CN" altLang="zh-CN">
                        <a:latin typeface="Cambria Math" panose="02040503050406030204" pitchFamily="18" charset="0"/>
                      </a:rPr>
                      <m:t>𝑛</m:t>
                    </m:r>
                    <m:r>
                      <a:rPr lang="zh-CN" altLang="zh-CN">
                        <a:latin typeface="Cambria Math" panose="02040503050406030204" pitchFamily="18" charset="0"/>
                      </a:rPr>
                      <m:t>〉⟨</m:t>
                    </m:r>
                    <m:r>
                      <a:rPr lang="zh-CN" altLang="zh-CN">
                        <a:latin typeface="Cambria Math" panose="02040503050406030204" pitchFamily="18" charset="0"/>
                      </a:rPr>
                      <m:t>𝑛</m:t>
                    </m:r>
                    <m:r>
                      <a:rPr lang="zh-CN" altLang="zh-CN">
                        <a:latin typeface="Cambria Math" panose="02040503050406030204" pitchFamily="18" charset="0"/>
                      </a:rPr>
                      <m:t>|=</m:t>
                    </m:r>
                    <m:r>
                      <a:rPr lang="zh-CN" altLang="zh-CN">
                        <a:latin typeface="Cambria Math" panose="02040503050406030204" pitchFamily="18" charset="0"/>
                      </a:rPr>
                      <m:t>𝐼</m:t>
                    </m:r>
                    <m:r>
                      <a:rPr lang="zh-CN" altLang="en-US" i="1">
                        <a:latin typeface="Cambria Math" panose="02040503050406030204" pitchFamily="18" charset="0"/>
                      </a:rPr>
                      <m:t> </m:t>
                    </m:r>
                    <m:r>
                      <a:rPr lang="zh-CN" altLang="zh-CN">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m:t>
                    </m:r>
                    <m:r>
                      <a:rPr lang="zh-CN" altLang="zh-CN">
                        <a:latin typeface="Cambria Math" panose="02040503050406030204" pitchFamily="18" charset="0"/>
                      </a:rPr>
                      <m:t>𝑑𝑝</m:t>
                    </m:r>
                    <m:r>
                      <a:rPr lang="zh-CN" altLang="zh-CN">
                        <a:latin typeface="Cambria Math" panose="02040503050406030204" pitchFamily="18" charset="0"/>
                      </a:rPr>
                      <m:t>|</m:t>
                    </m:r>
                    <m:r>
                      <a:rPr lang="zh-CN" altLang="zh-CN">
                        <a:latin typeface="Cambria Math" panose="02040503050406030204" pitchFamily="18" charset="0"/>
                      </a:rPr>
                      <m:t>𝑝</m:t>
                    </m:r>
                    <m:r>
                      <a:rPr lang="zh-CN" altLang="zh-CN">
                        <a:latin typeface="Cambria Math" panose="02040503050406030204" pitchFamily="18" charset="0"/>
                      </a:rPr>
                      <m:t>〉⟨</m:t>
                    </m:r>
                    <m:r>
                      <a:rPr lang="zh-CN" altLang="zh-CN">
                        <a:latin typeface="Cambria Math" panose="02040503050406030204" pitchFamily="18" charset="0"/>
                      </a:rPr>
                      <m:t>𝑝</m:t>
                    </m:r>
                    <m:r>
                      <a:rPr lang="zh-CN" altLang="zh-CN">
                        <a:latin typeface="Cambria Math" panose="02040503050406030204" pitchFamily="18" charset="0"/>
                      </a:rPr>
                      <m:t>|=</m:t>
                    </m:r>
                    <m:r>
                      <a:rPr lang="zh-CN" altLang="zh-CN">
                        <a:latin typeface="Cambria Math" panose="02040503050406030204" pitchFamily="18" charset="0"/>
                      </a:rPr>
                      <m:t>𝐼</m:t>
                    </m:r>
                    <m:r>
                      <a:rPr lang="zh-CN" altLang="zh-CN">
                        <a:latin typeface="Cambria Math" panose="02040503050406030204" pitchFamily="18" charset="0"/>
                      </a:rPr>
                      <m:t>,</m:t>
                    </m:r>
                    <m:r>
                      <a:rPr lang="zh-CN" altLang="en-US" i="1">
                        <a:latin typeface="Cambria Math" panose="02040503050406030204" pitchFamily="18" charset="0"/>
                      </a:rPr>
                      <m:t>  </m:t>
                    </m:r>
                    <m:r>
                      <a:rPr lang="zh-CN" altLang="zh-CN">
                        <a:latin typeface="Cambria Math" panose="02040503050406030204" pitchFamily="18" charset="0"/>
                      </a:rPr>
                      <m:t>∫</m:t>
                    </m:r>
                    <m:r>
                      <a:rPr lang="zh-CN" altLang="zh-CN">
                        <a:latin typeface="Cambria Math" panose="02040503050406030204" pitchFamily="18" charset="0"/>
                      </a:rPr>
                      <m:t>𝑑𝑥</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r>
                      <a:rPr lang="zh-CN" altLang="zh-CN">
                        <a:latin typeface="Cambria Math" panose="02040503050406030204" pitchFamily="18" charset="0"/>
                      </a:rPr>
                      <m:t>𝑥</m:t>
                    </m:r>
                    <m:r>
                      <a:rPr lang="zh-CN" altLang="zh-CN">
                        <a:latin typeface="Cambria Math" panose="02040503050406030204" pitchFamily="18" charset="0"/>
                      </a:rPr>
                      <m:t>|=</m:t>
                    </m:r>
                    <m:r>
                      <a:rPr lang="zh-CN" altLang="zh-CN">
                        <a:latin typeface="Cambria Math" panose="02040503050406030204" pitchFamily="18" charset="0"/>
                      </a:rPr>
                      <m:t>𝐼</m:t>
                    </m:r>
                  </m:oMath>
                </a14:m>
                <a:endParaRPr lang="zh-CN" altLang="zh-CN"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102870" y="765840"/>
                <a:ext cx="8903970" cy="5474940"/>
              </a:xfrm>
              <a:blipFill>
                <a:blip r:embed="rId2"/>
                <a:stretch>
                  <a:fillRect l="-1095" t="-445" r="-274" b="-7572"/>
                </a:stretch>
              </a:blipFill>
            </p:spPr>
            <p:txBody>
              <a:bodyPr/>
              <a:lstStyle/>
              <a:p>
                <a:r>
                  <a:rPr lang="zh-CN" altLang="en-US">
                    <a:noFill/>
                  </a:rPr>
                  <a:t> </a:t>
                </a:r>
              </a:p>
            </p:txBody>
          </p:sp>
        </mc:Fallback>
      </mc:AlternateContent>
      <p:sp>
        <p:nvSpPr>
          <p:cNvPr id="3" name="标题 2"/>
          <p:cNvSpPr>
            <a:spLocks noGrp="1"/>
          </p:cNvSpPr>
          <p:nvPr>
            <p:ph type="title"/>
          </p:nvPr>
        </p:nvSpPr>
        <p:spPr>
          <a:xfrm>
            <a:off x="314325" y="103188"/>
            <a:ext cx="8229600" cy="662652"/>
          </a:xfrm>
        </p:spPr>
        <p:txBody>
          <a:bodyPr>
            <a:normAutofit/>
          </a:bodyPr>
          <a:lstStyle/>
          <a:p>
            <a:r>
              <a:rPr lang="zh-CN" altLang="en-US" dirty="0"/>
              <a:t>态叠加原理</a:t>
            </a:r>
            <a:endParaRPr lang="zh-CN" altLang="en-US" dirty="0"/>
          </a:p>
        </p:txBody>
      </p:sp>
    </p:spTree>
    <p:extLst>
      <p:ext uri="{BB962C8B-B14F-4D97-AF65-F5344CB8AC3E}">
        <p14:creationId xmlns:p14="http://schemas.microsoft.com/office/powerpoint/2010/main" val="165110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3339187253"/>
                  </p:ext>
                </p:extLst>
              </p:nvPr>
            </p:nvGraphicFramePr>
            <p:xfrm>
              <a:off x="502920" y="434340"/>
              <a:ext cx="7486650" cy="5829300"/>
            </p:xfrm>
            <a:graphic>
              <a:graphicData uri="http://schemas.openxmlformats.org/drawingml/2006/table">
                <a:tbl>
                  <a:tblPr/>
                  <a:tblGrid>
                    <a:gridCol w="2042264">
                      <a:extLst>
                        <a:ext uri="{9D8B030D-6E8A-4147-A177-3AD203B41FA5}">
                          <a16:colId xmlns:a16="http://schemas.microsoft.com/office/drawing/2014/main" val="3154978218"/>
                        </a:ext>
                      </a:extLst>
                    </a:gridCol>
                    <a:gridCol w="3243499">
                      <a:extLst>
                        <a:ext uri="{9D8B030D-6E8A-4147-A177-3AD203B41FA5}">
                          <a16:colId xmlns:a16="http://schemas.microsoft.com/office/drawing/2014/main" val="97973483"/>
                        </a:ext>
                      </a:extLst>
                    </a:gridCol>
                    <a:gridCol w="2200887">
                      <a:extLst>
                        <a:ext uri="{9D8B030D-6E8A-4147-A177-3AD203B41FA5}">
                          <a16:colId xmlns:a16="http://schemas.microsoft.com/office/drawing/2014/main" val="3732511632"/>
                        </a:ext>
                      </a:extLst>
                    </a:gridCol>
                  </a:tblGrid>
                  <a:tr h="486069">
                    <a:tc>
                      <a:txBody>
                        <a:bodyPr/>
                        <a:lstStyle/>
                        <a:p>
                          <a:pPr marL="0" marR="0" fontAlgn="t">
                            <a:spcBef>
                              <a:spcPts val="0"/>
                            </a:spcBef>
                            <a:spcAft>
                              <a:spcPts val="0"/>
                            </a:spcAft>
                          </a:pPr>
                          <a:r>
                            <a:rPr lang="zh-CN" sz="2000">
                              <a:effectLst/>
                              <a:ea typeface="微软雅黑" panose="020B0503020204020204" pitchFamily="34"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a:effectLst/>
                              <a:ea typeface="微软雅黑" panose="020B0503020204020204" pitchFamily="34" charset="-122"/>
                            </a:rPr>
                            <a:t>坐标表象</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a:effectLst/>
                              <a:ea typeface="微软雅黑" panose="020B0503020204020204" pitchFamily="34" charset="-122"/>
                            </a:rPr>
                            <a:t>Dirac符号</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63990362"/>
                      </a:ext>
                    </a:extLst>
                  </a:tr>
                  <a:tr h="494533">
                    <a:tc>
                      <a:txBody>
                        <a:bodyPr/>
                        <a:lstStyle/>
                        <a:p>
                          <a:pPr marL="0" marR="0" fontAlgn="t">
                            <a:spcBef>
                              <a:spcPts val="0"/>
                            </a:spcBef>
                            <a:spcAft>
                              <a:spcPts val="0"/>
                            </a:spcAft>
                          </a:pPr>
                          <a:r>
                            <a:rPr lang="zh-CN" sz="2000">
                              <a:effectLst/>
                              <a:ea typeface="Microsoft YaHei" panose="020B0503020204020204" pitchFamily="34" charset="-122"/>
                            </a:rPr>
                            <a:t>算符作用</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a:effectLst/>
                              <a:ea typeface="微软雅黑" panose="020B0503020204020204" pitchFamily="34" charset="-122"/>
                            </a:rPr>
                            <a:t> </a:t>
                          </a:r>
                          <a14:m>
                            <m:oMath xmlns:m="http://schemas.openxmlformats.org/officeDocument/2006/math">
                              <m:r>
                                <a:rPr lang="zh-CN" altLang="en-US" sz="2000" i="1">
                                  <a:effectLst/>
                                  <a:latin typeface="Cambria Math" panose="02040503050406030204" pitchFamily="18" charset="0"/>
                                </a:rPr>
                                <m:t> </m:t>
                              </m:r>
                              <m:acc>
                                <m:accPr>
                                  <m:chr m:val="̂"/>
                                  <m:ctrlPr>
                                    <a:rPr lang="zh-CN" sz="2000" i="1">
                                      <a:effectLst/>
                                      <a:latin typeface="Cambria Math" panose="02040503050406030204" pitchFamily="18" charset="0"/>
                                    </a:rPr>
                                  </m:ctrlPr>
                                </m:accPr>
                                <m:e>
                                  <m:r>
                                    <a:rPr lang="zh-CN" sz="2000">
                                      <a:effectLst/>
                                      <a:latin typeface="Cambria Math" panose="02040503050406030204" pitchFamily="18" charset="0"/>
                                    </a:rPr>
                                    <m:t>𝐹</m:t>
                                  </m:r>
                                </m:e>
                              </m:acc>
                              <m:r>
                                <a:rPr lang="zh-CN" sz="2000">
                                  <a:effectLst/>
                                  <a:latin typeface="Cambria Math" panose="02040503050406030204" pitchFamily="18" charset="0"/>
                                </a:rPr>
                                <m:t>𝜓</m:t>
                              </m:r>
                              <m:r>
                                <a:rPr lang="zh-CN" sz="2000">
                                  <a:effectLst/>
                                  <a:latin typeface="Cambria Math" panose="02040503050406030204" pitchFamily="18" charset="0"/>
                                </a:rPr>
                                <m:t>(</m:t>
                              </m:r>
                              <m:r>
                                <a:rPr lang="zh-CN" sz="2000">
                                  <a:effectLst/>
                                  <a:latin typeface="Cambria Math" panose="02040503050406030204" pitchFamily="18" charset="0"/>
                                </a:rPr>
                                <m:t>𝑥</m:t>
                              </m:r>
                              <m:r>
                                <a:rPr lang="zh-CN" altLang="en-US" sz="2000" i="1">
                                  <a:effectLst/>
                                  <a:latin typeface="Cambria Math" panose="02040503050406030204" pitchFamily="18" charset="0"/>
                                </a:rPr>
                                <m:t> </m:t>
                              </m:r>
                              <m:r>
                                <a:rPr lang="zh-CN" sz="2000">
                                  <a:effectLst/>
                                  <a:latin typeface="Cambria Math" panose="02040503050406030204" pitchFamily="18" charset="0"/>
                                </a:rPr>
                                <m:t>,</m:t>
                              </m:r>
                              <m:r>
                                <a:rPr lang="zh-CN" altLang="en-US" sz="2000" i="1">
                                  <a:effectLst/>
                                  <a:latin typeface="Cambria Math" panose="02040503050406030204" pitchFamily="18" charset="0"/>
                                </a:rPr>
                                <m:t> </m:t>
                              </m:r>
                              <m:r>
                                <a:rPr lang="zh-CN" sz="2000">
                                  <a:effectLst/>
                                  <a:latin typeface="Cambria Math" panose="02040503050406030204" pitchFamily="18" charset="0"/>
                                </a:rPr>
                                <m:t>𝑡</m:t>
                              </m:r>
                              <m:r>
                                <a:rPr lang="zh-CN" sz="2000">
                                  <a:effectLst/>
                                  <a:latin typeface="Cambria Math" panose="02040503050406030204" pitchFamily="18" charset="0"/>
                                </a:rPr>
                                <m:t>)=</m:t>
                              </m:r>
                              <m:r>
                                <a:rPr lang="zh-CN" sz="2000">
                                  <a:effectLst/>
                                  <a:latin typeface="Cambria Math" panose="02040503050406030204" pitchFamily="18" charset="0"/>
                                </a:rPr>
                                <m:t>𝜙</m:t>
                              </m:r>
                              <m:r>
                                <a:rPr lang="zh-CN" sz="2000">
                                  <a:effectLst/>
                                  <a:latin typeface="Cambria Math" panose="02040503050406030204" pitchFamily="18" charset="0"/>
                                </a:rPr>
                                <m:t>(</m:t>
                              </m:r>
                              <m:r>
                                <a:rPr lang="zh-CN" sz="2000">
                                  <a:effectLst/>
                                  <a:latin typeface="Cambria Math" panose="02040503050406030204" pitchFamily="18" charset="0"/>
                                </a:rPr>
                                <m:t>𝑥</m:t>
                              </m:r>
                              <m:r>
                                <a:rPr lang="zh-CN" sz="2000">
                                  <a:effectLst/>
                                  <a:latin typeface="Cambria Math" panose="02040503050406030204" pitchFamily="18" charset="0"/>
                                </a:rPr>
                                <m:t>,</m:t>
                              </m:r>
                              <m:r>
                                <a:rPr lang="zh-CN" altLang="en-US" sz="2000" i="1">
                                  <a:effectLst/>
                                  <a:latin typeface="Cambria Math" panose="02040503050406030204" pitchFamily="18" charset="0"/>
                                </a:rPr>
                                <m:t> </m:t>
                              </m:r>
                              <m:r>
                                <a:rPr lang="zh-CN" sz="2000">
                                  <a:effectLst/>
                                  <a:latin typeface="Cambria Math" panose="02040503050406030204" pitchFamily="18" charset="0"/>
                                </a:rPr>
                                <m:t>𝑡</m:t>
                              </m:r>
                              <m:r>
                                <a:rPr lang="zh-CN" sz="2000">
                                  <a:effectLst/>
                                  <a:latin typeface="Cambria Math" panose="02040503050406030204" pitchFamily="18" charset="0"/>
                                </a:rPr>
                                <m:t>)</m:t>
                              </m:r>
                            </m:oMath>
                          </a14:m>
                          <a:endParaRPr lang="zh-CN" sz="20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𝐹</m:t>
                                    </m:r>
                                  </m:e>
                                </m:acc>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𝜙</m:t>
                                </m:r>
                                <m:r>
                                  <a:rPr lang="x-IV_mathan" sz="2000">
                                    <a:effectLst/>
                                    <a:latin typeface="Cambria Math" panose="02040503050406030204" pitchFamily="18" charset="0"/>
                                    <a:ea typeface="Cambria Math" panose="02040503050406030204" pitchFamily="18" charset="0"/>
                                  </a:rPr>
                                  <m:t>⟩</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71500979"/>
                      </a:ext>
                    </a:extLst>
                  </a:tr>
                  <a:tr h="1109075">
                    <a:tc>
                      <a:txBody>
                        <a:bodyPr/>
                        <a:lstStyle/>
                        <a:p>
                          <a:pPr marL="0" marR="0" fontAlgn="t">
                            <a:spcBef>
                              <a:spcPts val="0"/>
                            </a:spcBef>
                            <a:spcAft>
                              <a:spcPts val="0"/>
                            </a:spcAft>
                          </a:pPr>
                          <a:r>
                            <a:rPr lang="zh-CN" sz="2000">
                              <a:effectLst/>
                              <a:ea typeface="微软雅黑" panose="020B0503020204020204" pitchFamily="34" charset="-122"/>
                            </a:rPr>
                            <a:t>薛定谔方程</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r>
                                  <a:rPr lang="x-IV_mathan" sz="2000">
                                    <a:effectLst/>
                                    <a:latin typeface="Cambria Math" panose="02040503050406030204" pitchFamily="18" charset="0"/>
                                    <a:ea typeface="Cambria Math" panose="02040503050406030204" pitchFamily="18" charset="0"/>
                                  </a:rPr>
                                  <m:t>𝑖</m:t>
                                </m:r>
                                <m:r>
                                  <a:rPr lang="x-IV_mathan" sz="2000">
                                    <a:effectLst/>
                                    <a:latin typeface="Cambria Math" panose="02040503050406030204" pitchFamily="18" charset="0"/>
                                    <a:ea typeface="Cambria Math" panose="02040503050406030204" pitchFamily="18" charset="0"/>
                                  </a:rPr>
                                  <m:t>ℏ</m:t>
                                </m:r>
                                <m:f>
                                  <m:fPr>
                                    <m:ctrlPr>
                                      <a:rPr lang="x-IV_mathan" sz="2000" i="1">
                                        <a:effectLst/>
                                        <a:latin typeface="Cambria Math" panose="02040503050406030204" pitchFamily="18" charset="0"/>
                                        <a:ea typeface="Cambria Math" panose="02040503050406030204" pitchFamily="18" charset="0"/>
                                      </a:rPr>
                                    </m:ctrlPr>
                                  </m:fPr>
                                  <m:num>
                                    <m:r>
                                      <a:rPr lang="x-IV_mathan" sz="2000">
                                        <a:effectLst/>
                                        <a:latin typeface="Cambria Math" panose="02040503050406030204" pitchFamily="18" charset="0"/>
                                        <a:ea typeface="Cambria Math" panose="02040503050406030204" pitchFamily="18" charset="0"/>
                                      </a:rPr>
                                      <m:t>𝜕</m:t>
                                    </m:r>
                                  </m:num>
                                  <m:den>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𝑡</m:t>
                                    </m:r>
                                  </m:den>
                                </m:f>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𝑥</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𝑡</m:t>
                                </m:r>
                                <m:r>
                                  <a:rPr lang="x-IV_mathan" sz="2000">
                                    <a:effectLst/>
                                    <a:latin typeface="Cambria Math" panose="02040503050406030204" pitchFamily="18" charset="0"/>
                                    <a:ea typeface="Cambria Math" panose="02040503050406030204" pitchFamily="18" charset="0"/>
                                  </a:rPr>
                                  <m:t>)=</m:t>
                                </m:r>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𝐻</m:t>
                                    </m:r>
                                  </m:e>
                                </m:acc>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𝑥</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𝑡</m:t>
                                </m:r>
                                <m:r>
                                  <a:rPr lang="x-IV_mathan" sz="2000">
                                    <a:effectLst/>
                                    <a:latin typeface="Cambria Math" panose="02040503050406030204" pitchFamily="18" charset="0"/>
                                    <a:ea typeface="Cambria Math" panose="02040503050406030204" pitchFamily="18" charset="0"/>
                                  </a:rPr>
                                  <m:t>)</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r>
                                  <a:rPr lang="x-IV_mathan" sz="2000">
                                    <a:effectLst/>
                                    <a:latin typeface="Cambria Math" panose="02040503050406030204" pitchFamily="18" charset="0"/>
                                    <a:ea typeface="Cambria Math" panose="02040503050406030204" pitchFamily="18" charset="0"/>
                                  </a:rPr>
                                  <m:t>𝑖</m:t>
                                </m:r>
                                <m:r>
                                  <a:rPr lang="x-IV_mathan" sz="2000">
                                    <a:effectLst/>
                                    <a:latin typeface="Cambria Math" panose="02040503050406030204" pitchFamily="18" charset="0"/>
                                    <a:ea typeface="Cambria Math" panose="02040503050406030204" pitchFamily="18" charset="0"/>
                                  </a:rPr>
                                  <m:t>ℏ</m:t>
                                </m:r>
                                <m:f>
                                  <m:fPr>
                                    <m:ctrlPr>
                                      <a:rPr lang="x-IV_mathan" sz="2000" i="1">
                                        <a:effectLst/>
                                        <a:latin typeface="Cambria Math" panose="02040503050406030204" pitchFamily="18" charset="0"/>
                                        <a:ea typeface="Cambria Math" panose="02040503050406030204" pitchFamily="18" charset="0"/>
                                      </a:rPr>
                                    </m:ctrlPr>
                                  </m:fPr>
                                  <m:num>
                                    <m:r>
                                      <a:rPr lang="x-IV_mathan" sz="2000">
                                        <a:effectLst/>
                                        <a:latin typeface="Cambria Math" panose="02040503050406030204" pitchFamily="18" charset="0"/>
                                        <a:ea typeface="Cambria Math" panose="02040503050406030204" pitchFamily="18" charset="0"/>
                                      </a:rPr>
                                      <m:t>𝜕</m:t>
                                    </m:r>
                                  </m:num>
                                  <m:den>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𝑡</m:t>
                                    </m:r>
                                  </m:den>
                                </m:f>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𝐻</m:t>
                                    </m:r>
                                  </m:e>
                                </m:acc>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33018811"/>
                      </a:ext>
                    </a:extLst>
                  </a:tr>
                  <a:tr h="494533">
                    <a:tc>
                      <a:txBody>
                        <a:bodyPr/>
                        <a:lstStyle/>
                        <a:p>
                          <a:pPr marL="0" marR="0" fontAlgn="t">
                            <a:spcBef>
                              <a:spcPts val="0"/>
                            </a:spcBef>
                            <a:spcAft>
                              <a:spcPts val="0"/>
                            </a:spcAft>
                          </a:pPr>
                          <a:r>
                            <a:rPr lang="zh-CN" sz="2000">
                              <a:effectLst/>
                              <a:ea typeface="微软雅黑" panose="020B0503020204020204" pitchFamily="34" charset="-122"/>
                            </a:rPr>
                            <a:t>能量本征方程</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𝐻</m:t>
                                    </m:r>
                                  </m:e>
                                </m:acc>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𝑢</m:t>
                                    </m:r>
                                  </m:e>
                                  <m:sub>
                                    <m:r>
                                      <a:rPr lang="x-IV_mathan" sz="2000">
                                        <a:effectLst/>
                                        <a:latin typeface="Cambria Math" panose="02040503050406030204" pitchFamily="18" charset="0"/>
                                        <a:ea typeface="Cambria Math" panose="02040503050406030204" pitchFamily="18" charset="0"/>
                                      </a:rPr>
                                      <m:t>𝑛</m:t>
                                    </m:r>
                                  </m:sub>
                                </m:sSub>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𝑡</m:t>
                                    </m:r>
                                  </m:e>
                                </m:d>
                                <m:r>
                                  <a:rPr lang="x-IV_mathan" sz="2000">
                                    <a:effectLst/>
                                    <a:latin typeface="Cambria Math" panose="02040503050406030204" pitchFamily="18" charset="0"/>
                                    <a:ea typeface="Cambria Math" panose="02040503050406030204" pitchFamily="18" charset="0"/>
                                  </a:rPr>
                                  <m:t>=</m:t>
                                </m:r>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𝐸</m:t>
                                    </m:r>
                                  </m:e>
                                  <m:sub>
                                    <m:r>
                                      <a:rPr lang="x-IV_mathan" sz="2000">
                                        <a:effectLst/>
                                        <a:latin typeface="Cambria Math" panose="02040503050406030204" pitchFamily="18" charset="0"/>
                                        <a:ea typeface="Cambria Math" panose="02040503050406030204" pitchFamily="18" charset="0"/>
                                      </a:rPr>
                                      <m:t>𝑛</m:t>
                                    </m:r>
                                  </m:sub>
                                </m:sSub>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𝑢</m:t>
                                    </m:r>
                                  </m:e>
                                  <m:sub>
                                    <m:r>
                                      <a:rPr lang="x-IV_mathan" sz="2000">
                                        <a:effectLst/>
                                        <a:latin typeface="Cambria Math" panose="02040503050406030204" pitchFamily="18" charset="0"/>
                                        <a:ea typeface="Cambria Math" panose="02040503050406030204" pitchFamily="18" charset="0"/>
                                      </a:rPr>
                                      <m:t>𝑛</m:t>
                                    </m:r>
                                  </m:sub>
                                </m:sSub>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𝑥</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𝑡</m:t>
                                </m:r>
                                <m:r>
                                  <a:rPr lang="x-IV_mathan" sz="2000">
                                    <a:effectLst/>
                                    <a:latin typeface="Cambria Math" panose="02040503050406030204" pitchFamily="18" charset="0"/>
                                    <a:ea typeface="Cambria Math" panose="02040503050406030204" pitchFamily="18" charset="0"/>
                                  </a:rPr>
                                  <m:t>)</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𝐻</m:t>
                                    </m:r>
                                  </m:e>
                                </m:acc>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𝑛</m:t>
                                </m:r>
                                <m:r>
                                  <a:rPr lang="x-IV_mathan" sz="2000">
                                    <a:effectLst/>
                                    <a:latin typeface="Cambria Math" panose="02040503050406030204" pitchFamily="18" charset="0"/>
                                    <a:ea typeface="Cambria Math" panose="02040503050406030204" pitchFamily="18" charset="0"/>
                                  </a:rPr>
                                  <m:t>⟩=</m:t>
                                </m:r>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𝐸</m:t>
                                    </m:r>
                                  </m:e>
                                  <m:sub>
                                    <m:r>
                                      <a:rPr lang="x-IV_mathan" sz="2000">
                                        <a:effectLst/>
                                        <a:latin typeface="Cambria Math" panose="02040503050406030204" pitchFamily="18" charset="0"/>
                                        <a:ea typeface="Cambria Math" panose="02040503050406030204" pitchFamily="18" charset="0"/>
                                      </a:rPr>
                                      <m:t>𝑛</m:t>
                                    </m:r>
                                  </m:sub>
                                </m:sSub>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𝑛</m:t>
                                </m:r>
                                <m:r>
                                  <a:rPr lang="x-IV_mathan" sz="2000">
                                    <a:effectLst/>
                                    <a:latin typeface="Cambria Math" panose="02040503050406030204" pitchFamily="18" charset="0"/>
                                    <a:ea typeface="Cambria Math" panose="02040503050406030204" pitchFamily="18" charset="0"/>
                                  </a:rPr>
                                  <m:t>⟩</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852581303"/>
                      </a:ext>
                    </a:extLst>
                  </a:tr>
                  <a:tr h="498004">
                    <a:tc>
                      <a:txBody>
                        <a:bodyPr/>
                        <a:lstStyle/>
                        <a:p>
                          <a:pPr marL="0" marR="0" fontAlgn="t">
                            <a:spcBef>
                              <a:spcPts val="0"/>
                            </a:spcBef>
                            <a:spcAft>
                              <a:spcPts val="0"/>
                            </a:spcAft>
                          </a:pPr>
                          <a:r>
                            <a:rPr lang="zh-CN" sz="2000">
                              <a:effectLst/>
                              <a:ea typeface="微软雅黑" panose="020B0503020204020204" pitchFamily="34" charset="-122"/>
                            </a:rPr>
                            <a:t>正交归一性</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r>
                                  <a:rPr lang="x-IV_mathan" sz="2000">
                                    <a:effectLst/>
                                    <a:latin typeface="Cambria Math" panose="02040503050406030204" pitchFamily="18" charset="0"/>
                                    <a:ea typeface="Cambria Math" panose="02040503050406030204" pitchFamily="18" charset="0"/>
                                  </a:rPr>
                                  <m:t>∫</m:t>
                                </m:r>
                                <m:sSubSup>
                                  <m:sSubSupPr>
                                    <m:ctrlPr>
                                      <a:rPr lang="x-IV_mathan" sz="2000" i="1">
                                        <a:effectLst/>
                                        <a:latin typeface="Cambria Math" panose="02040503050406030204" pitchFamily="18" charset="0"/>
                                        <a:ea typeface="Cambria Math" panose="02040503050406030204" pitchFamily="18" charset="0"/>
                                      </a:rPr>
                                    </m:ctrlPr>
                                  </m:sSubSupPr>
                                  <m:e>
                                    <m:r>
                                      <a:rPr lang="x-IV_mathan" sz="2000">
                                        <a:effectLst/>
                                        <a:latin typeface="Cambria Math" panose="02040503050406030204" pitchFamily="18" charset="0"/>
                                        <a:ea typeface="Cambria Math" panose="02040503050406030204" pitchFamily="18" charset="0"/>
                                      </a:rPr>
                                      <m:t>𝑢</m:t>
                                    </m:r>
                                  </m:e>
                                  <m:sub>
                                    <m:r>
                                      <a:rPr lang="x-IV_mathan" sz="2000">
                                        <a:effectLst/>
                                        <a:latin typeface="Cambria Math" panose="02040503050406030204" pitchFamily="18" charset="0"/>
                                        <a:ea typeface="Cambria Math" panose="02040503050406030204" pitchFamily="18" charset="0"/>
                                      </a:rPr>
                                      <m:t>𝑚</m:t>
                                    </m:r>
                                  </m:sub>
                                  <m:sup>
                                    <m:r>
                                      <a:rPr lang="x-IV_mathan" sz="2000">
                                        <a:effectLst/>
                                        <a:latin typeface="Cambria Math" panose="02040503050406030204" pitchFamily="18" charset="0"/>
                                        <a:ea typeface="Cambria Math" panose="02040503050406030204" pitchFamily="18" charset="0"/>
                                      </a:rPr>
                                      <m:t>∗</m:t>
                                    </m:r>
                                  </m:sup>
                                </m:sSubSup>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𝑢</m:t>
                                    </m:r>
                                  </m:e>
                                  <m:sub>
                                    <m:r>
                                      <a:rPr lang="x-IV_mathan" sz="2000">
                                        <a:effectLst/>
                                        <a:latin typeface="Cambria Math" panose="02040503050406030204" pitchFamily="18" charset="0"/>
                                        <a:ea typeface="Cambria Math" panose="02040503050406030204" pitchFamily="18" charset="0"/>
                                      </a:rPr>
                                      <m:t>𝑛</m:t>
                                    </m:r>
                                  </m:sub>
                                </m:sSub>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m:t>
                                </m:r>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𝛿</m:t>
                                    </m:r>
                                  </m:e>
                                  <m:sub>
                                    <m:r>
                                      <a:rPr lang="x-IV_mathan" sz="2000">
                                        <a:effectLst/>
                                        <a:latin typeface="Cambria Math" panose="02040503050406030204" pitchFamily="18" charset="0"/>
                                        <a:ea typeface="Cambria Math" panose="02040503050406030204" pitchFamily="18" charset="0"/>
                                      </a:rPr>
                                      <m:t>𝑚𝑛</m:t>
                                    </m:r>
                                  </m:sub>
                                </m:sSub>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𝑚</m:t>
                                    </m:r>
                                  </m:e>
                                  <m:e>
                                    <m:r>
                                      <a:rPr lang="x-IV_mathan" sz="2000">
                                        <a:effectLst/>
                                        <a:latin typeface="Cambria Math" panose="02040503050406030204" pitchFamily="18" charset="0"/>
                                        <a:ea typeface="Cambria Math" panose="02040503050406030204" pitchFamily="18" charset="0"/>
                                      </a:rPr>
                                      <m:t>𝑛</m:t>
                                    </m:r>
                                  </m:e>
                                </m:d>
                                <m:r>
                                  <a:rPr lang="x-IV_mathan" sz="2000">
                                    <a:effectLst/>
                                    <a:latin typeface="Cambria Math" panose="02040503050406030204" pitchFamily="18" charset="0"/>
                                    <a:ea typeface="Cambria Math" panose="02040503050406030204" pitchFamily="18" charset="0"/>
                                  </a:rPr>
                                  <m:t>=</m:t>
                                </m:r>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𝛿</m:t>
                                    </m:r>
                                  </m:e>
                                  <m:sub>
                                    <m:r>
                                      <a:rPr lang="x-IV_mathan" sz="2000">
                                        <a:effectLst/>
                                        <a:latin typeface="Cambria Math" panose="02040503050406030204" pitchFamily="18" charset="0"/>
                                        <a:ea typeface="Cambria Math" panose="02040503050406030204" pitchFamily="18" charset="0"/>
                                      </a:rPr>
                                      <m:t>𝑚𝑛</m:t>
                                    </m:r>
                                  </m:sub>
                                </m:sSub>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25815805"/>
                      </a:ext>
                    </a:extLst>
                  </a:tr>
                  <a:tr h="938431">
                    <a:tc>
                      <a:txBody>
                        <a:bodyPr/>
                        <a:lstStyle/>
                        <a:p>
                          <a:pPr marL="0" marR="0" fontAlgn="t">
                            <a:spcBef>
                              <a:spcPts val="0"/>
                            </a:spcBef>
                            <a:spcAft>
                              <a:spcPts val="0"/>
                            </a:spcAft>
                          </a:pPr>
                          <a:r>
                            <a:rPr lang="zh-CN" sz="2000">
                              <a:effectLst/>
                              <a:ea typeface="微软雅黑" panose="020B0503020204020204" pitchFamily="34" charset="-122"/>
                            </a:rPr>
                            <a:t>态叠加原理</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r>
                                  <a:rPr lang="x-IV_mathan" sz="2000">
                                    <a:effectLst/>
                                    <a:latin typeface="Cambria Math" panose="02040503050406030204" pitchFamily="18" charset="0"/>
                                    <a:ea typeface="Cambria Math" panose="02040503050406030204" pitchFamily="18" charset="0"/>
                                  </a:rPr>
                                  <m:t>𝜓</m:t>
                                </m:r>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m:t>
                                </m:r>
                                <m:nary>
                                  <m:naryPr>
                                    <m:chr m:val="∑"/>
                                    <m:supHide m:val="on"/>
                                    <m:ctrlPr>
                                      <a:rPr lang="x-IV_mathan" sz="2000" i="1">
                                        <a:effectLst/>
                                        <a:latin typeface="Cambria Math" panose="02040503050406030204" pitchFamily="18" charset="0"/>
                                        <a:ea typeface="Cambria Math" panose="02040503050406030204" pitchFamily="18" charset="0"/>
                                      </a:rPr>
                                    </m:ctrlPr>
                                  </m:naryPr>
                                  <m:sub>
                                    <m:r>
                                      <a:rPr lang="x-IV_mathan" sz="2000">
                                        <a:effectLst/>
                                        <a:latin typeface="Cambria Math" panose="02040503050406030204" pitchFamily="18" charset="0"/>
                                        <a:ea typeface="Cambria Math" panose="02040503050406030204" pitchFamily="18" charset="0"/>
                                      </a:rPr>
                                      <m:t>𝑛</m:t>
                                    </m:r>
                                  </m:sub>
                                  <m:sup/>
                                  <m:e>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𝑐</m:t>
                                        </m:r>
                                      </m:e>
                                      <m:sub>
                                        <m:r>
                                          <a:rPr lang="x-IV_mathan" sz="2000">
                                            <a:effectLst/>
                                            <a:latin typeface="Cambria Math" panose="02040503050406030204" pitchFamily="18" charset="0"/>
                                            <a:ea typeface="Cambria Math" panose="02040503050406030204" pitchFamily="18" charset="0"/>
                                          </a:rPr>
                                          <m:t>𝑛</m:t>
                                        </m:r>
                                      </m:sub>
                                    </m:sSub>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𝑢</m:t>
                                        </m:r>
                                      </m:e>
                                      <m:sub>
                                        <m:r>
                                          <a:rPr lang="x-IV_mathan" sz="2000">
                                            <a:effectLst/>
                                            <a:latin typeface="Cambria Math" panose="02040503050406030204" pitchFamily="18" charset="0"/>
                                            <a:ea typeface="Cambria Math" panose="02040503050406030204" pitchFamily="18" charset="0"/>
                                          </a:rPr>
                                          <m:t>𝑛</m:t>
                                        </m:r>
                                      </m:sub>
                                    </m:sSub>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𝑥</m:t>
                                    </m:r>
                                    <m:r>
                                      <a:rPr lang="x-IV_mathan" sz="2000">
                                        <a:effectLst/>
                                        <a:latin typeface="Cambria Math" panose="02040503050406030204" pitchFamily="18" charset="0"/>
                                        <a:ea typeface="Cambria Math" panose="02040503050406030204" pitchFamily="18" charset="0"/>
                                      </a:rPr>
                                      <m:t>)</m:t>
                                    </m:r>
                                  </m:e>
                                </m:nary>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𝜓</m:t>
                                    </m:r>
                                  </m:e>
                                </m:d>
                                <m:r>
                                  <a:rPr lang="x-IV_mathan" sz="2000">
                                    <a:effectLst/>
                                    <a:latin typeface="Cambria Math" panose="02040503050406030204" pitchFamily="18" charset="0"/>
                                    <a:ea typeface="Cambria Math" panose="02040503050406030204" pitchFamily="18" charset="0"/>
                                  </a:rPr>
                                  <m:t>=</m:t>
                                </m:r>
                                <m:nary>
                                  <m:naryPr>
                                    <m:chr m:val="∑"/>
                                    <m:supHide m:val="on"/>
                                    <m:ctrlPr>
                                      <a:rPr lang="x-IV_mathan" sz="2000" i="1">
                                        <a:effectLst/>
                                        <a:latin typeface="Cambria Math" panose="02040503050406030204" pitchFamily="18" charset="0"/>
                                        <a:ea typeface="Cambria Math" panose="02040503050406030204" pitchFamily="18" charset="0"/>
                                      </a:rPr>
                                    </m:ctrlPr>
                                  </m:naryPr>
                                  <m:sub>
                                    <m:r>
                                      <a:rPr lang="x-IV_mathan" sz="2000">
                                        <a:effectLst/>
                                        <a:latin typeface="Cambria Math" panose="02040503050406030204" pitchFamily="18" charset="0"/>
                                        <a:ea typeface="Cambria Math" panose="02040503050406030204" pitchFamily="18" charset="0"/>
                                      </a:rPr>
                                      <m:t>𝑛</m:t>
                                    </m:r>
                                  </m:sub>
                                  <m:sup/>
                                  <m:e>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𝑐</m:t>
                                        </m:r>
                                      </m:e>
                                      <m:sub>
                                        <m:r>
                                          <a:rPr lang="x-IV_mathan" sz="2000">
                                            <a:effectLst/>
                                            <a:latin typeface="Cambria Math" panose="02040503050406030204" pitchFamily="18" charset="0"/>
                                            <a:ea typeface="Cambria Math" panose="02040503050406030204" pitchFamily="18" charset="0"/>
                                          </a:rPr>
                                          <m:t>𝑛</m:t>
                                        </m:r>
                                      </m:sub>
                                    </m:sSub>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𝑛</m:t>
                                    </m:r>
                                    <m:r>
                                      <a:rPr lang="x-IV_mathan" sz="2000">
                                        <a:effectLst/>
                                        <a:latin typeface="Cambria Math" panose="02040503050406030204" pitchFamily="18" charset="0"/>
                                        <a:ea typeface="Cambria Math" panose="02040503050406030204" pitchFamily="18" charset="0"/>
                                      </a:rPr>
                                      <m:t>⟩</m:t>
                                    </m:r>
                                  </m:e>
                                </m:nary>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06795020"/>
                      </a:ext>
                    </a:extLst>
                  </a:tr>
                  <a:tr h="812647">
                    <a:tc>
                      <a:txBody>
                        <a:bodyPr/>
                        <a:lstStyle/>
                        <a:p>
                          <a:pPr marL="0" marR="0" fontAlgn="t">
                            <a:spcBef>
                              <a:spcPts val="0"/>
                            </a:spcBef>
                            <a:spcAft>
                              <a:spcPts val="0"/>
                            </a:spcAft>
                          </a:pPr>
                          <a:r>
                            <a:rPr lang="zh-CN" sz="2000">
                              <a:effectLst/>
                              <a:ea typeface="微软雅黑" panose="020B0503020204020204" pitchFamily="34" charset="-122"/>
                            </a:rPr>
                            <a:t>几率幅</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𝑐</m:t>
                                    </m:r>
                                  </m:e>
                                  <m:sub>
                                    <m:r>
                                      <a:rPr lang="x-IV_mathan" sz="2000">
                                        <a:effectLst/>
                                        <a:latin typeface="Cambria Math" panose="02040503050406030204" pitchFamily="18" charset="0"/>
                                        <a:ea typeface="Cambria Math" panose="02040503050406030204" pitchFamily="18" charset="0"/>
                                      </a:rPr>
                                      <m:t>𝑛</m:t>
                                    </m:r>
                                  </m:sub>
                                </m:sSub>
                                <m:r>
                                  <a:rPr lang="x-IV_mathan" sz="2000">
                                    <a:effectLst/>
                                    <a:latin typeface="Cambria Math" panose="02040503050406030204" pitchFamily="18" charset="0"/>
                                    <a:ea typeface="Cambria Math" panose="02040503050406030204" pitchFamily="18" charset="0"/>
                                  </a:rPr>
                                  <m:t>=</m:t>
                                </m:r>
                                <m:nary>
                                  <m:naryPr>
                                    <m:subHide m:val="on"/>
                                    <m:supHide m:val="on"/>
                                    <m:ctrlPr>
                                      <a:rPr lang="x-IV_mathan" sz="2000" i="1">
                                        <a:effectLst/>
                                        <a:latin typeface="Cambria Math" panose="02040503050406030204" pitchFamily="18" charset="0"/>
                                        <a:ea typeface="Cambria Math" panose="02040503050406030204" pitchFamily="18" charset="0"/>
                                      </a:rPr>
                                    </m:ctrlPr>
                                  </m:naryPr>
                                  <m:sub/>
                                  <m:sup/>
                                  <m:e>
                                    <m:sSubSup>
                                      <m:sSubSupPr>
                                        <m:ctrlPr>
                                          <a:rPr lang="x-IV_mathan" sz="2000" i="1">
                                            <a:effectLst/>
                                            <a:latin typeface="Cambria Math" panose="02040503050406030204" pitchFamily="18" charset="0"/>
                                            <a:ea typeface="Cambria Math" panose="02040503050406030204" pitchFamily="18" charset="0"/>
                                          </a:rPr>
                                        </m:ctrlPr>
                                      </m:sSubSupPr>
                                      <m:e>
                                        <m:r>
                                          <a:rPr lang="x-IV_mathan" sz="2000">
                                            <a:effectLst/>
                                            <a:latin typeface="Cambria Math" panose="02040503050406030204" pitchFamily="18" charset="0"/>
                                            <a:ea typeface="Cambria Math" panose="02040503050406030204" pitchFamily="18" charset="0"/>
                                          </a:rPr>
                                          <m:t>𝑢</m:t>
                                        </m:r>
                                      </m:e>
                                      <m:sub>
                                        <m:r>
                                          <a:rPr lang="x-IV_mathan" sz="2000">
                                            <a:effectLst/>
                                            <a:latin typeface="Cambria Math" panose="02040503050406030204" pitchFamily="18" charset="0"/>
                                            <a:ea typeface="Cambria Math" panose="02040503050406030204" pitchFamily="18" charset="0"/>
                                          </a:rPr>
                                          <m:t>𝑛</m:t>
                                        </m:r>
                                      </m:sub>
                                      <m:sup>
                                        <m:r>
                                          <a:rPr lang="x-IV_mathan" sz="2000">
                                            <a:effectLst/>
                                            <a:latin typeface="Cambria Math" panose="02040503050406030204" pitchFamily="18" charset="0"/>
                                            <a:ea typeface="Cambria Math" panose="02040503050406030204" pitchFamily="18" charset="0"/>
                                          </a:rPr>
                                          <m:t>∗</m:t>
                                        </m:r>
                                      </m:sup>
                                    </m:sSubSup>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𝜓</m:t>
                                    </m:r>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𝑑𝑥</m:t>
                                    </m:r>
                                  </m:e>
                                </m:nary>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sSub>
                                  <m:sSubPr>
                                    <m:ctrlPr>
                                      <a:rPr lang="x-IV_mathan" sz="2000" i="1">
                                        <a:effectLst/>
                                        <a:latin typeface="Cambria Math" panose="02040503050406030204" pitchFamily="18" charset="0"/>
                                        <a:ea typeface="Cambria Math" panose="02040503050406030204" pitchFamily="18" charset="0"/>
                                      </a:rPr>
                                    </m:ctrlPr>
                                  </m:sSubPr>
                                  <m:e>
                                    <m:r>
                                      <a:rPr lang="x-IV_mathan" sz="2000">
                                        <a:effectLst/>
                                        <a:latin typeface="Cambria Math" panose="02040503050406030204" pitchFamily="18" charset="0"/>
                                        <a:ea typeface="Cambria Math" panose="02040503050406030204" pitchFamily="18" charset="0"/>
                                      </a:rPr>
                                      <m:t>𝑐</m:t>
                                    </m:r>
                                  </m:e>
                                  <m:sub>
                                    <m:r>
                                      <a:rPr lang="x-IV_mathan" sz="2000">
                                        <a:effectLst/>
                                        <a:latin typeface="Cambria Math" panose="02040503050406030204" pitchFamily="18" charset="0"/>
                                        <a:ea typeface="Cambria Math" panose="02040503050406030204" pitchFamily="18" charset="0"/>
                                      </a:rPr>
                                      <m:t>𝑛</m:t>
                                    </m:r>
                                  </m:sub>
                                </m:sSub>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𝑛</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2829930"/>
                      </a:ext>
                    </a:extLst>
                  </a:tr>
                  <a:tr h="498004">
                    <a:tc>
                      <a:txBody>
                        <a:bodyPr/>
                        <a:lstStyle/>
                        <a:p>
                          <a:pPr marL="0" marR="0" fontAlgn="t">
                            <a:spcBef>
                              <a:spcPts val="0"/>
                            </a:spcBef>
                            <a:spcAft>
                              <a:spcPts val="0"/>
                            </a:spcAft>
                          </a:pPr>
                          <a:r>
                            <a:rPr lang="zh-CN" sz="2000">
                              <a:effectLst/>
                              <a:ea typeface="微软雅黑" panose="020B0503020204020204" pitchFamily="34" charset="-122"/>
                            </a:rPr>
                            <a:t>平均值</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𝐹</m:t>
                                    </m:r>
                                  </m:e>
                                </m:acc>
                                <m:r>
                                  <a:rPr lang="x-IV_mathan" sz="2000">
                                    <a:effectLst/>
                                    <a:latin typeface="Cambria Math" panose="02040503050406030204" pitchFamily="18" charset="0"/>
                                    <a:ea typeface="Cambria Math" panose="02040503050406030204" pitchFamily="18" charset="0"/>
                                  </a:rPr>
                                  <m:t>=∫</m:t>
                                </m:r>
                                <m:sSup>
                                  <m:sSupPr>
                                    <m:ctrlPr>
                                      <a:rPr lang="x-IV_mathan" sz="2000" i="1">
                                        <a:effectLst/>
                                        <a:latin typeface="Cambria Math" panose="02040503050406030204" pitchFamily="18" charset="0"/>
                                        <a:ea typeface="Cambria Math" panose="02040503050406030204" pitchFamily="18" charset="0"/>
                                      </a:rPr>
                                    </m:ctrlPr>
                                  </m:sSupPr>
                                  <m:e>
                                    <m:r>
                                      <a:rPr lang="x-IV_mathan" sz="2000">
                                        <a:effectLst/>
                                        <a:latin typeface="Cambria Math" panose="02040503050406030204" pitchFamily="18" charset="0"/>
                                        <a:ea typeface="Cambria Math" panose="02040503050406030204" pitchFamily="18" charset="0"/>
                                      </a:rPr>
                                      <m:t>𝜓</m:t>
                                    </m:r>
                                  </m:e>
                                  <m:sup>
                                    <m:r>
                                      <a:rPr lang="x-IV_mathan" sz="2000">
                                        <a:effectLst/>
                                        <a:latin typeface="Cambria Math" panose="02040503050406030204" pitchFamily="18" charset="0"/>
                                        <a:ea typeface="Cambria Math" panose="02040503050406030204" pitchFamily="18" charset="0"/>
                                      </a:rPr>
                                      <m:t>∗</m:t>
                                    </m:r>
                                  </m:sup>
                                </m:sSup>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𝐹</m:t>
                                    </m:r>
                                  </m:e>
                                </m:acc>
                                <m:r>
                                  <a:rPr lang="x-IV_mathan" sz="2000">
                                    <a:effectLst/>
                                    <a:latin typeface="Cambria Math" panose="02040503050406030204" pitchFamily="18" charset="0"/>
                                    <a:ea typeface="Cambria Math" panose="02040503050406030204" pitchFamily="18" charset="0"/>
                                  </a:rPr>
                                  <m:t>𝜓</m:t>
                                </m:r>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𝑑𝑥</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𝐹</m:t>
                                    </m:r>
                                  </m:e>
                                </m:acc>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acc>
                                  <m:accPr>
                                    <m:chr m:val="̂"/>
                                    <m:ctrlPr>
                                      <a:rPr lang="x-IV_mathan" sz="2000" i="1">
                                        <a:effectLst/>
                                        <a:latin typeface="Cambria Math" panose="02040503050406030204" pitchFamily="18" charset="0"/>
                                        <a:ea typeface="Cambria Math" panose="02040503050406030204" pitchFamily="18" charset="0"/>
                                      </a:rPr>
                                    </m:ctrlPr>
                                  </m:accPr>
                                  <m:e>
                                    <m:r>
                                      <a:rPr lang="x-IV_mathan" sz="2000">
                                        <a:effectLst/>
                                        <a:latin typeface="Cambria Math" panose="02040503050406030204" pitchFamily="18" charset="0"/>
                                        <a:ea typeface="Cambria Math" panose="02040503050406030204" pitchFamily="18" charset="0"/>
                                      </a:rPr>
                                      <m:t>𝐹</m:t>
                                    </m:r>
                                  </m:e>
                                </m:acc>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𝜓</m:t>
                                </m:r>
                                <m:r>
                                  <a:rPr lang="x-IV_mathan" sz="2000">
                                    <a:effectLst/>
                                    <a:latin typeface="Cambria Math" panose="02040503050406030204" pitchFamily="18" charset="0"/>
                                    <a:ea typeface="Cambria Math" panose="02040503050406030204" pitchFamily="18" charset="0"/>
                                  </a:rPr>
                                  <m:t>⟩</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11305615"/>
                      </a:ext>
                    </a:extLst>
                  </a:tr>
                  <a:tr h="498004">
                    <a:tc>
                      <a:txBody>
                        <a:bodyPr/>
                        <a:lstStyle/>
                        <a:p>
                          <a:pPr marL="0" marR="0" fontAlgn="t">
                            <a:spcBef>
                              <a:spcPts val="0"/>
                            </a:spcBef>
                            <a:spcAft>
                              <a:spcPts val="0"/>
                            </a:spcAft>
                          </a:pPr>
                          <a:r>
                            <a:rPr lang="zh-CN" sz="2000">
                              <a:effectLst/>
                              <a:ea typeface="微软雅黑" panose="020B0503020204020204" pitchFamily="34" charset="-122"/>
                            </a:rPr>
                            <a:t>归一化</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r>
                                  <a:rPr lang="x-IV_mathan" sz="2000">
                                    <a:effectLst/>
                                    <a:latin typeface="Cambria Math" panose="02040503050406030204" pitchFamily="18" charset="0"/>
                                    <a:ea typeface="Cambria Math" panose="02040503050406030204" pitchFamily="18" charset="0"/>
                                  </a:rPr>
                                  <m:t>∫</m:t>
                                </m:r>
                                <m:sSup>
                                  <m:sSupPr>
                                    <m:ctrlPr>
                                      <a:rPr lang="x-IV_mathan" sz="2000" i="1">
                                        <a:effectLst/>
                                        <a:latin typeface="Cambria Math" panose="02040503050406030204" pitchFamily="18" charset="0"/>
                                        <a:ea typeface="Cambria Math" panose="02040503050406030204" pitchFamily="18" charset="0"/>
                                      </a:rPr>
                                    </m:ctrlPr>
                                  </m:sSupPr>
                                  <m:e>
                                    <m:r>
                                      <a:rPr lang="x-IV_mathan" sz="2000">
                                        <a:effectLst/>
                                        <a:latin typeface="Cambria Math" panose="02040503050406030204" pitchFamily="18" charset="0"/>
                                        <a:ea typeface="Cambria Math" panose="02040503050406030204" pitchFamily="18" charset="0"/>
                                      </a:rPr>
                                      <m:t>𝜓</m:t>
                                    </m:r>
                                  </m:e>
                                  <m:sup>
                                    <m:r>
                                      <a:rPr lang="x-IV_mathan" sz="2000">
                                        <a:effectLst/>
                                        <a:latin typeface="Cambria Math" panose="02040503050406030204" pitchFamily="18" charset="0"/>
                                        <a:ea typeface="Cambria Math" panose="02040503050406030204" pitchFamily="18" charset="0"/>
                                      </a:rPr>
                                      <m:t>∗</m:t>
                                    </m:r>
                                  </m:sup>
                                </m:sSup>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𝜓</m:t>
                                </m:r>
                                <m:d>
                                  <m:dPr>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𝑥</m:t>
                                    </m:r>
                                  </m:e>
                                </m:d>
                                <m:r>
                                  <a:rPr lang="x-IV_mathan" sz="2000">
                                    <a:effectLst/>
                                    <a:latin typeface="Cambria Math" panose="02040503050406030204" pitchFamily="18" charset="0"/>
                                    <a:ea typeface="Cambria Math" panose="02040503050406030204" pitchFamily="18" charset="0"/>
                                  </a:rPr>
                                  <m:t>𝑑𝑥</m:t>
                                </m:r>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1</m:t>
                                </m:r>
                              </m:oMath>
                            </m:oMathPara>
                          </a14:m>
                          <a:endParaRPr lang="x-IV_mathan" sz="200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x-IV_mathan" sz="2000" i="1">
                                        <a:effectLst/>
                                        <a:latin typeface="Cambria Math" panose="02040503050406030204" pitchFamily="18" charset="0"/>
                                        <a:ea typeface="Cambria Math" panose="02040503050406030204" pitchFamily="18" charset="0"/>
                                      </a:rPr>
                                    </m:ctrlPr>
                                  </m:dPr>
                                  <m:e>
                                    <m:r>
                                      <a:rPr lang="x-IV_mathan" sz="2000">
                                        <a:effectLst/>
                                        <a:latin typeface="Cambria Math" panose="02040503050406030204" pitchFamily="18" charset="0"/>
                                        <a:ea typeface="Cambria Math" panose="02040503050406030204" pitchFamily="18" charset="0"/>
                                      </a:rPr>
                                      <m:t>𝜓</m:t>
                                    </m:r>
                                  </m:e>
                                  <m:e>
                                    <m:r>
                                      <a:rPr lang="x-IV_mathan" sz="2000">
                                        <a:effectLst/>
                                        <a:latin typeface="Cambria Math" panose="02040503050406030204" pitchFamily="18" charset="0"/>
                                        <a:ea typeface="Cambria Math" panose="02040503050406030204" pitchFamily="18" charset="0"/>
                                      </a:rPr>
                                      <m:t>𝜓</m:t>
                                    </m:r>
                                  </m:e>
                                </m:d>
                                <m:r>
                                  <a:rPr lang="x-IV_mathan" sz="2000">
                                    <a:effectLst/>
                                    <a:latin typeface="Cambria Math" panose="02040503050406030204" pitchFamily="18" charset="0"/>
                                    <a:ea typeface="Cambria Math" panose="02040503050406030204" pitchFamily="18" charset="0"/>
                                  </a:rPr>
                                  <m:t>=</m:t>
                                </m:r>
                                <m:r>
                                  <a:rPr lang="x-IV_mathan" sz="2000">
                                    <a:effectLst/>
                                    <a:latin typeface="Cambria Math" panose="02040503050406030204" pitchFamily="18" charset="0"/>
                                    <a:ea typeface="Cambria Math" panose="02040503050406030204" pitchFamily="18" charset="0"/>
                                  </a:rPr>
                                  <m:t>1</m:t>
                                </m:r>
                              </m:oMath>
                            </m:oMathPara>
                          </a14:m>
                          <a:endParaRPr lang="x-IV_mathan" sz="2000" dirty="0">
                            <a:effectLst/>
                            <a:ea typeface="Cambria Math" panose="020405030504060302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32062516"/>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3339187253"/>
                  </p:ext>
                </p:extLst>
              </p:nvPr>
            </p:nvGraphicFramePr>
            <p:xfrm>
              <a:off x="502920" y="434340"/>
              <a:ext cx="7486650" cy="5829300"/>
            </p:xfrm>
            <a:graphic>
              <a:graphicData uri="http://schemas.openxmlformats.org/drawingml/2006/table">
                <a:tbl>
                  <a:tblPr/>
                  <a:tblGrid>
                    <a:gridCol w="2042264">
                      <a:extLst>
                        <a:ext uri="{9D8B030D-6E8A-4147-A177-3AD203B41FA5}">
                          <a16:colId xmlns:a16="http://schemas.microsoft.com/office/drawing/2014/main" val="3154978218"/>
                        </a:ext>
                      </a:extLst>
                    </a:gridCol>
                    <a:gridCol w="3243499">
                      <a:extLst>
                        <a:ext uri="{9D8B030D-6E8A-4147-A177-3AD203B41FA5}">
                          <a16:colId xmlns:a16="http://schemas.microsoft.com/office/drawing/2014/main" val="97973483"/>
                        </a:ext>
                      </a:extLst>
                    </a:gridCol>
                    <a:gridCol w="2200887">
                      <a:extLst>
                        <a:ext uri="{9D8B030D-6E8A-4147-A177-3AD203B41FA5}">
                          <a16:colId xmlns:a16="http://schemas.microsoft.com/office/drawing/2014/main" val="3732511632"/>
                        </a:ext>
                      </a:extLst>
                    </a:gridCol>
                  </a:tblGrid>
                  <a:tr h="486069">
                    <a:tc>
                      <a:txBody>
                        <a:bodyPr/>
                        <a:lstStyle/>
                        <a:p>
                          <a:pPr marL="0" marR="0" fontAlgn="t">
                            <a:spcBef>
                              <a:spcPts val="0"/>
                            </a:spcBef>
                            <a:spcAft>
                              <a:spcPts val="0"/>
                            </a:spcAft>
                          </a:pPr>
                          <a:r>
                            <a:rPr lang="zh-CN" sz="2000">
                              <a:effectLst/>
                              <a:ea typeface="微软雅黑" panose="020B0503020204020204" pitchFamily="34"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a:effectLst/>
                              <a:ea typeface="微软雅黑" panose="020B0503020204020204" pitchFamily="34" charset="-122"/>
                            </a:rPr>
                            <a:t>坐标表象</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2000">
                              <a:effectLst/>
                              <a:ea typeface="微软雅黑" panose="020B0503020204020204" pitchFamily="34" charset="-122"/>
                            </a:rPr>
                            <a:t>Dirac符号</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63990362"/>
                      </a:ext>
                    </a:extLst>
                  </a:tr>
                  <a:tr h="494533">
                    <a:tc>
                      <a:txBody>
                        <a:bodyPr/>
                        <a:lstStyle/>
                        <a:p>
                          <a:pPr marL="0" marR="0" fontAlgn="t">
                            <a:spcBef>
                              <a:spcPts val="0"/>
                            </a:spcBef>
                            <a:spcAft>
                              <a:spcPts val="0"/>
                            </a:spcAft>
                          </a:pPr>
                          <a:r>
                            <a:rPr lang="zh-CN" sz="2000">
                              <a:effectLst/>
                              <a:ea typeface="Microsoft YaHei" panose="020B0503020204020204" pitchFamily="34" charset="-122"/>
                            </a:rPr>
                            <a:t>算符作用</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103704" r="-68105" b="-985185"/>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103704" r="-554" b="-985185"/>
                          </a:stretch>
                        </a:blipFill>
                      </a:tcPr>
                    </a:tc>
                    <a:extLst>
                      <a:ext uri="{0D108BD9-81ED-4DB2-BD59-A6C34878D82A}">
                        <a16:rowId xmlns:a16="http://schemas.microsoft.com/office/drawing/2014/main" val="1571500979"/>
                      </a:ext>
                    </a:extLst>
                  </a:tr>
                  <a:tr h="1109075">
                    <a:tc>
                      <a:txBody>
                        <a:bodyPr/>
                        <a:lstStyle/>
                        <a:p>
                          <a:pPr marL="0" marR="0" fontAlgn="t">
                            <a:spcBef>
                              <a:spcPts val="0"/>
                            </a:spcBef>
                            <a:spcAft>
                              <a:spcPts val="0"/>
                            </a:spcAft>
                          </a:pPr>
                          <a:r>
                            <a:rPr lang="zh-CN" sz="2000">
                              <a:effectLst/>
                              <a:ea typeface="微软雅黑" panose="020B0503020204020204" pitchFamily="34" charset="-122"/>
                            </a:rPr>
                            <a:t>薛定谔方程</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90659" r="-68105" b="-338462"/>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90659" r="-554" b="-338462"/>
                          </a:stretch>
                        </a:blipFill>
                      </a:tcPr>
                    </a:tc>
                    <a:extLst>
                      <a:ext uri="{0D108BD9-81ED-4DB2-BD59-A6C34878D82A}">
                        <a16:rowId xmlns:a16="http://schemas.microsoft.com/office/drawing/2014/main" val="2633018811"/>
                      </a:ext>
                    </a:extLst>
                  </a:tr>
                  <a:tr h="494533">
                    <a:tc>
                      <a:txBody>
                        <a:bodyPr/>
                        <a:lstStyle/>
                        <a:p>
                          <a:pPr marL="0" marR="0" fontAlgn="t">
                            <a:spcBef>
                              <a:spcPts val="0"/>
                            </a:spcBef>
                            <a:spcAft>
                              <a:spcPts val="0"/>
                            </a:spcAft>
                          </a:pPr>
                          <a:r>
                            <a:rPr lang="zh-CN" sz="2000">
                              <a:effectLst/>
                              <a:ea typeface="微软雅黑" panose="020B0503020204020204" pitchFamily="34" charset="-122"/>
                            </a:rPr>
                            <a:t>能量本征方程</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428395" r="-68105" b="-660494"/>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428395" r="-554" b="-660494"/>
                          </a:stretch>
                        </a:blipFill>
                      </a:tcPr>
                    </a:tc>
                    <a:extLst>
                      <a:ext uri="{0D108BD9-81ED-4DB2-BD59-A6C34878D82A}">
                        <a16:rowId xmlns:a16="http://schemas.microsoft.com/office/drawing/2014/main" val="2852581303"/>
                      </a:ext>
                    </a:extLst>
                  </a:tr>
                  <a:tr h="498004">
                    <a:tc>
                      <a:txBody>
                        <a:bodyPr/>
                        <a:lstStyle/>
                        <a:p>
                          <a:pPr marL="0" marR="0" fontAlgn="t">
                            <a:spcBef>
                              <a:spcPts val="0"/>
                            </a:spcBef>
                            <a:spcAft>
                              <a:spcPts val="0"/>
                            </a:spcAft>
                          </a:pPr>
                          <a:r>
                            <a:rPr lang="zh-CN" sz="2000">
                              <a:effectLst/>
                              <a:ea typeface="微软雅黑" panose="020B0503020204020204" pitchFamily="34" charset="-122"/>
                            </a:rPr>
                            <a:t>正交归一性</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521951" r="-68105" b="-552439"/>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521951" r="-554" b="-552439"/>
                          </a:stretch>
                        </a:blipFill>
                      </a:tcPr>
                    </a:tc>
                    <a:extLst>
                      <a:ext uri="{0D108BD9-81ED-4DB2-BD59-A6C34878D82A}">
                        <a16:rowId xmlns:a16="http://schemas.microsoft.com/office/drawing/2014/main" val="2725815805"/>
                      </a:ext>
                    </a:extLst>
                  </a:tr>
                  <a:tr h="938431">
                    <a:tc>
                      <a:txBody>
                        <a:bodyPr/>
                        <a:lstStyle/>
                        <a:p>
                          <a:pPr marL="0" marR="0" fontAlgn="t">
                            <a:spcBef>
                              <a:spcPts val="0"/>
                            </a:spcBef>
                            <a:spcAft>
                              <a:spcPts val="0"/>
                            </a:spcAft>
                          </a:pPr>
                          <a:r>
                            <a:rPr lang="zh-CN" sz="2000">
                              <a:effectLst/>
                              <a:ea typeface="微软雅黑" panose="020B0503020204020204" pitchFamily="34" charset="-122"/>
                            </a:rPr>
                            <a:t>态叠加原理</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331169" r="-68105" b="-194156"/>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331169" r="-554" b="-194156"/>
                          </a:stretch>
                        </a:blipFill>
                      </a:tcPr>
                    </a:tc>
                    <a:extLst>
                      <a:ext uri="{0D108BD9-81ED-4DB2-BD59-A6C34878D82A}">
                        <a16:rowId xmlns:a16="http://schemas.microsoft.com/office/drawing/2014/main" val="1406795020"/>
                      </a:ext>
                    </a:extLst>
                  </a:tr>
                  <a:tr h="812647">
                    <a:tc>
                      <a:txBody>
                        <a:bodyPr/>
                        <a:lstStyle/>
                        <a:p>
                          <a:pPr marL="0" marR="0" fontAlgn="t">
                            <a:spcBef>
                              <a:spcPts val="0"/>
                            </a:spcBef>
                            <a:spcAft>
                              <a:spcPts val="0"/>
                            </a:spcAft>
                          </a:pPr>
                          <a:r>
                            <a:rPr lang="zh-CN" sz="2000">
                              <a:effectLst/>
                              <a:ea typeface="微软雅黑" panose="020B0503020204020204" pitchFamily="34" charset="-122"/>
                            </a:rPr>
                            <a:t>几率幅</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499248" r="-68105" b="-124812"/>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499248" r="-554" b="-124812"/>
                          </a:stretch>
                        </a:blipFill>
                      </a:tcPr>
                    </a:tc>
                    <a:extLst>
                      <a:ext uri="{0D108BD9-81ED-4DB2-BD59-A6C34878D82A}">
                        <a16:rowId xmlns:a16="http://schemas.microsoft.com/office/drawing/2014/main" val="192829930"/>
                      </a:ext>
                    </a:extLst>
                  </a:tr>
                  <a:tr h="498004">
                    <a:tc>
                      <a:txBody>
                        <a:bodyPr/>
                        <a:lstStyle/>
                        <a:p>
                          <a:pPr marL="0" marR="0" fontAlgn="t">
                            <a:spcBef>
                              <a:spcPts val="0"/>
                            </a:spcBef>
                            <a:spcAft>
                              <a:spcPts val="0"/>
                            </a:spcAft>
                          </a:pPr>
                          <a:r>
                            <a:rPr lang="zh-CN" sz="2000">
                              <a:effectLst/>
                              <a:ea typeface="微软雅黑" panose="020B0503020204020204" pitchFamily="34" charset="-122"/>
                            </a:rPr>
                            <a:t>平均值</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971951" r="-68105" b="-102439"/>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971951" r="-554" b="-102439"/>
                          </a:stretch>
                        </a:blipFill>
                      </a:tcPr>
                    </a:tc>
                    <a:extLst>
                      <a:ext uri="{0D108BD9-81ED-4DB2-BD59-A6C34878D82A}">
                        <a16:rowId xmlns:a16="http://schemas.microsoft.com/office/drawing/2014/main" val="1611305615"/>
                      </a:ext>
                    </a:extLst>
                  </a:tr>
                  <a:tr h="498004">
                    <a:tc>
                      <a:txBody>
                        <a:bodyPr/>
                        <a:lstStyle/>
                        <a:p>
                          <a:pPr marL="0" marR="0" fontAlgn="t">
                            <a:spcBef>
                              <a:spcPts val="0"/>
                            </a:spcBef>
                            <a:spcAft>
                              <a:spcPts val="0"/>
                            </a:spcAft>
                          </a:pPr>
                          <a:r>
                            <a:rPr lang="zh-CN" sz="2000">
                              <a:effectLst/>
                              <a:ea typeface="微软雅黑" panose="020B0503020204020204" pitchFamily="34" charset="-122"/>
                            </a:rPr>
                            <a:t>归一化</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63039" t="-1071951" r="-68105" b="-2439"/>
                          </a:stretch>
                        </a:blipFill>
                      </a:tcPr>
                    </a:tc>
                    <a:tc>
                      <a:txBody>
                        <a:bodyPr/>
                        <a:lstStyle/>
                        <a:p>
                          <a:endParaRPr lang="zh-CN"/>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blipFill>
                          <a:blip r:embed="rId2"/>
                          <a:stretch>
                            <a:fillRect l="-240720" t="-1071951" r="-554" b="-2439"/>
                          </a:stretch>
                        </a:blipFill>
                      </a:tcPr>
                    </a:tc>
                    <a:extLst>
                      <a:ext uri="{0D108BD9-81ED-4DB2-BD59-A6C34878D82A}">
                        <a16:rowId xmlns:a16="http://schemas.microsoft.com/office/drawing/2014/main" val="3832062516"/>
                      </a:ext>
                    </a:extLst>
                  </a:tr>
                </a:tbl>
              </a:graphicData>
            </a:graphic>
          </p:graphicFrame>
        </mc:Fallback>
      </mc:AlternateContent>
    </p:spTree>
    <p:extLst>
      <p:ext uri="{BB962C8B-B14F-4D97-AF65-F5344CB8AC3E}">
        <p14:creationId xmlns:p14="http://schemas.microsoft.com/office/powerpoint/2010/main" val="320933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20040" y="1268760"/>
                <a:ext cx="8195310" cy="4525962"/>
              </a:xfrm>
            </p:spPr>
            <p:txBody>
              <a:bodyPr/>
              <a:lstStyle/>
              <a:p>
                <a:pPr marL="0" marR="0">
                  <a:spcBef>
                    <a:spcPts val="600"/>
                  </a:spcBef>
                  <a:spcAft>
                    <a:spcPts val="600"/>
                  </a:spcAft>
                </a:pPr>
                <a:r>
                  <a:rPr lang="zh-CN" altLang="zh-CN" dirty="0">
                    <a:solidFill>
                      <a:srgbClr val="0070C0"/>
                    </a:solidFill>
                    <a:ea typeface="Microsoft YaHei" panose="020B0503020204020204" pitchFamily="34" charset="-122"/>
                  </a:rPr>
                  <a:t>力学量</a:t>
                </a:r>
                <a:r>
                  <a:rPr lang="zh-CN" altLang="zh-CN" dirty="0">
                    <a:ea typeface="Microsoft YaHei" panose="020B0503020204020204" pitchFamily="34" charset="-122"/>
                  </a:rPr>
                  <a:t>：在量子力学中，</a:t>
                </a:r>
                <a:r>
                  <a:rPr lang="zh-CN" altLang="zh-CN" dirty="0"/>
                  <a:t>没有确定值，有概率分布，因而有确定的</a:t>
                </a:r>
                <a:r>
                  <a:rPr lang="zh-CN" altLang="zh-CN" dirty="0">
                    <a:solidFill>
                      <a:srgbClr val="FF0000"/>
                    </a:solidFill>
                  </a:rPr>
                  <a:t>平均值</a:t>
                </a:r>
                <a:r>
                  <a:rPr lang="en-US" altLang="zh-CN" dirty="0">
                    <a:ea typeface="Calibri" panose="020F0502020204030204" pitchFamily="34" charset="0"/>
                  </a:rPr>
                  <a:t> (average value) </a:t>
                </a:r>
                <a:r>
                  <a:rPr lang="zh-CN" altLang="zh-CN" dirty="0">
                    <a:ea typeface="Microsoft YaHei" panose="020B0503020204020204" pitchFamily="34" charset="-122"/>
                  </a:rPr>
                  <a:t>或者</a:t>
                </a:r>
                <a:r>
                  <a:rPr lang="zh-CN" altLang="zh-CN" dirty="0">
                    <a:solidFill>
                      <a:srgbClr val="FF0000"/>
                    </a:solidFill>
                    <a:ea typeface="Microsoft YaHei" panose="020B0503020204020204" pitchFamily="34" charset="-122"/>
                  </a:rPr>
                  <a:t>期望值</a:t>
                </a:r>
                <a:r>
                  <a:rPr lang="en-US" altLang="zh-CN" dirty="0">
                    <a:ea typeface="Calibri" panose="020F0502020204030204" pitchFamily="34" charset="0"/>
                  </a:rPr>
                  <a:t> (expectation value)</a:t>
                </a:r>
                <a:endParaRPr lang="zh-CN" altLang="zh-CN" dirty="0"/>
              </a:p>
              <a:p>
                <a:pPr marL="0" marR="0">
                  <a:spcBef>
                    <a:spcPts val="600"/>
                  </a:spcBef>
                  <a:spcAft>
                    <a:spcPts val="600"/>
                  </a:spcAft>
                </a:pPr>
                <a:r>
                  <a:rPr lang="zh-CN" altLang="zh-CN" dirty="0">
                    <a:solidFill>
                      <a:srgbClr val="0070C0"/>
                    </a:solidFill>
                  </a:rPr>
                  <a:t>算符的引入</a:t>
                </a:r>
                <a:r>
                  <a:rPr lang="zh-CN" altLang="zh-CN" dirty="0"/>
                  <a:t>：</a:t>
                </a:r>
                <a:r>
                  <a:rPr lang="zh-CN" altLang="zh-CN" dirty="0">
                    <a:ea typeface="Microsoft YaHei" panose="020B0503020204020204" pitchFamily="34" charset="-122"/>
                  </a:rPr>
                  <a:t>既然由于不确定性原理的存在，</a:t>
                </a:r>
                <a:r>
                  <a:rPr lang="zh-CN" altLang="zh-CN" dirty="0">
                    <a:solidFill>
                      <a:srgbClr val="C00000"/>
                    </a:solidFill>
                    <a:ea typeface="Microsoft YaHei" panose="020B0503020204020204" pitchFamily="34" charset="-122"/>
                  </a:rPr>
                  <a:t>想在</a:t>
                </a:r>
                <a:r>
                  <a:rPr lang="zh-CN" altLang="en-US" dirty="0">
                    <a:solidFill>
                      <a:srgbClr val="C00000"/>
                    </a:solidFill>
                    <a:ea typeface="Microsoft YaHei" panose="020B0503020204020204" pitchFamily="34" charset="-122"/>
                  </a:rPr>
                  <a:t>某一</a:t>
                </a:r>
                <a:r>
                  <a:rPr lang="zh-CN" altLang="zh-CN" dirty="0">
                    <a:solidFill>
                      <a:srgbClr val="C00000"/>
                    </a:solidFill>
                    <a:ea typeface="Microsoft YaHei" panose="020B0503020204020204" pitchFamily="34" charset="-122"/>
                  </a:rPr>
                  <a:t>表象中求力学量平均值，也需要把力学量转变成相应地操作。这就是算符引入的目的。</a:t>
                </a:r>
                <a:endParaRPr lang="zh-CN" altLang="zh-CN" dirty="0"/>
              </a:p>
              <a:p>
                <a:pPr marL="0" marR="0">
                  <a:spcBef>
                    <a:spcPts val="600"/>
                  </a:spcBef>
                  <a:spcAft>
                    <a:spcPts val="600"/>
                  </a:spcAft>
                </a:pPr>
                <a:r>
                  <a:rPr lang="zh-CN" altLang="zh-CN" dirty="0">
                    <a:solidFill>
                      <a:srgbClr val="0070C0"/>
                    </a:solidFill>
                  </a:rPr>
                  <a:t>动量算符</a:t>
                </a:r>
                <a:r>
                  <a:rPr lang="en-US" altLang="zh-CN" dirty="0">
                    <a:solidFill>
                      <a:srgbClr val="0070C0"/>
                    </a:solidFill>
                    <a:ea typeface="Calibri" panose="020F0502020204030204" pitchFamily="34" charset="0"/>
                  </a:rPr>
                  <a:t> </a:t>
                </a:r>
                <a14:m>
                  <m:oMath xmlns:m="http://schemas.openxmlformats.org/officeDocument/2006/math">
                    <m:acc>
                      <m:accPr>
                        <m:chr m:val="̂"/>
                        <m:ctrlPr>
                          <a:rPr lang="zh-CN" altLang="zh-CN" i="1">
                            <a:solidFill>
                              <a:srgbClr val="0070C0"/>
                            </a:solidFill>
                            <a:latin typeface="Cambria Math" panose="02040503050406030204" pitchFamily="18" charset="0"/>
                          </a:rPr>
                        </m:ctrlPr>
                      </m:accPr>
                      <m:e>
                        <m:r>
                          <a:rPr lang="zh-CN" altLang="zh-CN">
                            <a:solidFill>
                              <a:srgbClr val="0070C0"/>
                            </a:solidFill>
                            <a:latin typeface="Cambria Math" panose="02040503050406030204" pitchFamily="18" charset="0"/>
                          </a:rPr>
                          <m:t>𝑝</m:t>
                        </m:r>
                      </m:e>
                    </m:acc>
                    <m:r>
                      <a:rPr lang="zh-CN" altLang="zh-CN">
                        <a:solidFill>
                          <a:srgbClr val="0070C0"/>
                        </a:solidFill>
                        <a:latin typeface="Cambria Math" panose="02040503050406030204" pitchFamily="18" charset="0"/>
                      </a:rPr>
                      <m:t>=−</m:t>
                    </m:r>
                    <m:r>
                      <a:rPr lang="zh-CN" altLang="zh-CN">
                        <a:solidFill>
                          <a:srgbClr val="0070C0"/>
                        </a:solidFill>
                        <a:latin typeface="Cambria Math" panose="02040503050406030204" pitchFamily="18" charset="0"/>
                      </a:rPr>
                      <m:t>𝑖</m:t>
                    </m:r>
                    <m:r>
                      <a:rPr lang="zh-CN" altLang="zh-CN">
                        <a:solidFill>
                          <a:srgbClr val="0070C0"/>
                        </a:solidFill>
                        <a:latin typeface="Cambria Math" panose="02040503050406030204" pitchFamily="18" charset="0"/>
                      </a:rPr>
                      <m:t>ℏ</m:t>
                    </m:r>
                    <m:r>
                      <a:rPr lang="zh-CN" altLang="zh-CN">
                        <a:solidFill>
                          <a:srgbClr val="0070C0"/>
                        </a:solidFill>
                        <a:latin typeface="Cambria Math" panose="02040503050406030204" pitchFamily="18" charset="0"/>
                      </a:rPr>
                      <m:t>𝛁</m:t>
                    </m:r>
                  </m:oMath>
                </a14:m>
                <a:endParaRPr lang="zh-CN" altLang="zh-CN" dirty="0">
                  <a:solidFill>
                    <a:srgbClr val="0070C0"/>
                  </a:solidFill>
                </a:endParaRPr>
              </a:p>
              <a:p>
                <a:pPr marL="0" marR="0">
                  <a:spcBef>
                    <a:spcPts val="600"/>
                  </a:spcBef>
                  <a:spcAft>
                    <a:spcPts val="600"/>
                  </a:spcAft>
                </a:pPr>
                <a:r>
                  <a:rPr lang="zh-CN" altLang="zh-CN" dirty="0">
                    <a:solidFill>
                      <a:srgbClr val="0070C0"/>
                    </a:solidFill>
                    <a:ea typeface="Microsoft YaHei" panose="020B0503020204020204" pitchFamily="34" charset="-122"/>
                  </a:rPr>
                  <a:t>动能算符</a:t>
                </a:r>
                <a:r>
                  <a:rPr lang="en-US" altLang="zh-CN" dirty="0">
                    <a:solidFill>
                      <a:srgbClr val="0070C0"/>
                    </a:solidFill>
                    <a:ea typeface="Calibri" panose="020F0502020204030204" pitchFamily="34" charset="0"/>
                  </a:rPr>
                  <a:t> </a:t>
                </a:r>
                <a14:m>
                  <m:oMath xmlns:m="http://schemas.openxmlformats.org/officeDocument/2006/math">
                    <m:acc>
                      <m:accPr>
                        <m:chr m:val="̂"/>
                        <m:ctrlPr>
                          <a:rPr lang="zh-CN" altLang="zh-CN" i="1">
                            <a:solidFill>
                              <a:srgbClr val="0070C0"/>
                            </a:solidFill>
                            <a:latin typeface="Cambria Math" panose="02040503050406030204" pitchFamily="18" charset="0"/>
                          </a:rPr>
                        </m:ctrlPr>
                      </m:accPr>
                      <m:e>
                        <m:r>
                          <a:rPr lang="zh-CN" altLang="zh-CN">
                            <a:solidFill>
                              <a:srgbClr val="0070C0"/>
                            </a:solidFill>
                            <a:latin typeface="Cambria Math" panose="02040503050406030204" pitchFamily="18" charset="0"/>
                          </a:rPr>
                          <m:t>𝑇</m:t>
                        </m:r>
                      </m:e>
                    </m:acc>
                    <m:r>
                      <a:rPr lang="zh-CN" altLang="zh-CN">
                        <a:solidFill>
                          <a:srgbClr val="0070C0"/>
                        </a:solidFill>
                        <a:latin typeface="Cambria Math" panose="02040503050406030204" pitchFamily="18" charset="0"/>
                      </a:rPr>
                      <m:t>=</m:t>
                    </m:r>
                    <m:f>
                      <m:fPr>
                        <m:ctrlPr>
                          <a:rPr lang="zh-CN" altLang="zh-CN" i="1">
                            <a:solidFill>
                              <a:srgbClr val="0070C0"/>
                            </a:solidFill>
                            <a:latin typeface="Cambria Math" panose="02040503050406030204" pitchFamily="18" charset="0"/>
                          </a:rPr>
                        </m:ctrlPr>
                      </m:fPr>
                      <m:num>
                        <m:sSup>
                          <m:sSupPr>
                            <m:ctrlPr>
                              <a:rPr lang="zh-CN" altLang="zh-CN" i="1">
                                <a:solidFill>
                                  <a:srgbClr val="0070C0"/>
                                </a:solidFill>
                                <a:latin typeface="Cambria Math" panose="02040503050406030204" pitchFamily="18" charset="0"/>
                              </a:rPr>
                            </m:ctrlPr>
                          </m:sSupPr>
                          <m:e>
                            <m:acc>
                              <m:accPr>
                                <m:chr m:val="̂"/>
                                <m:ctrlPr>
                                  <a:rPr lang="zh-CN" altLang="zh-CN" i="1">
                                    <a:solidFill>
                                      <a:srgbClr val="0070C0"/>
                                    </a:solidFill>
                                    <a:latin typeface="Cambria Math" panose="02040503050406030204" pitchFamily="18" charset="0"/>
                                  </a:rPr>
                                </m:ctrlPr>
                              </m:accPr>
                              <m:e>
                                <m:r>
                                  <a:rPr lang="zh-CN" altLang="zh-CN">
                                    <a:solidFill>
                                      <a:srgbClr val="0070C0"/>
                                    </a:solidFill>
                                    <a:latin typeface="Cambria Math" panose="02040503050406030204" pitchFamily="18" charset="0"/>
                                  </a:rPr>
                                  <m:t>𝑝</m:t>
                                </m:r>
                              </m:e>
                            </m:acc>
                          </m:e>
                          <m:sup>
                            <m:r>
                              <a:rPr lang="zh-CN" altLang="zh-CN">
                                <a:solidFill>
                                  <a:srgbClr val="0070C0"/>
                                </a:solidFill>
                                <a:latin typeface="Cambria Math" panose="02040503050406030204" pitchFamily="18" charset="0"/>
                              </a:rPr>
                              <m:t>2</m:t>
                            </m:r>
                          </m:sup>
                        </m:sSup>
                      </m:num>
                      <m:den>
                        <m:r>
                          <a:rPr lang="zh-CN" altLang="zh-CN">
                            <a:solidFill>
                              <a:srgbClr val="0070C0"/>
                            </a:solidFill>
                            <a:latin typeface="Cambria Math" panose="02040503050406030204" pitchFamily="18" charset="0"/>
                          </a:rPr>
                          <m:t>2</m:t>
                        </m:r>
                        <m:r>
                          <a:rPr lang="zh-CN" altLang="zh-CN">
                            <a:solidFill>
                              <a:srgbClr val="0070C0"/>
                            </a:solidFill>
                            <a:latin typeface="Cambria Math" panose="02040503050406030204" pitchFamily="18" charset="0"/>
                          </a:rPr>
                          <m:t>𝑚</m:t>
                        </m:r>
                      </m:den>
                    </m:f>
                    <m:r>
                      <a:rPr lang="zh-CN" altLang="zh-CN">
                        <a:solidFill>
                          <a:srgbClr val="0070C0"/>
                        </a:solidFill>
                        <a:latin typeface="Cambria Math" panose="02040503050406030204" pitchFamily="18" charset="0"/>
                      </a:rPr>
                      <m:t>=−</m:t>
                    </m:r>
                    <m:f>
                      <m:fPr>
                        <m:ctrlPr>
                          <a:rPr lang="zh-CN" altLang="zh-CN" i="1">
                            <a:solidFill>
                              <a:srgbClr val="0070C0"/>
                            </a:solidFill>
                            <a:latin typeface="Cambria Math" panose="02040503050406030204" pitchFamily="18" charset="0"/>
                          </a:rPr>
                        </m:ctrlPr>
                      </m:fPr>
                      <m:num>
                        <m:sSup>
                          <m:sSupPr>
                            <m:ctrlPr>
                              <a:rPr lang="zh-CN" altLang="zh-CN" i="1">
                                <a:solidFill>
                                  <a:srgbClr val="0070C0"/>
                                </a:solidFill>
                                <a:latin typeface="Cambria Math" panose="02040503050406030204" pitchFamily="18" charset="0"/>
                              </a:rPr>
                            </m:ctrlPr>
                          </m:sSupPr>
                          <m:e>
                            <m:r>
                              <a:rPr lang="zh-CN" altLang="zh-CN">
                                <a:solidFill>
                                  <a:srgbClr val="0070C0"/>
                                </a:solidFill>
                                <a:latin typeface="Cambria Math" panose="02040503050406030204" pitchFamily="18" charset="0"/>
                              </a:rPr>
                              <m:t>ℏ</m:t>
                            </m:r>
                          </m:e>
                          <m:sup>
                            <m:r>
                              <a:rPr lang="zh-CN" altLang="zh-CN">
                                <a:solidFill>
                                  <a:srgbClr val="0070C0"/>
                                </a:solidFill>
                                <a:latin typeface="Cambria Math" panose="02040503050406030204" pitchFamily="18" charset="0"/>
                              </a:rPr>
                              <m:t>2</m:t>
                            </m:r>
                          </m:sup>
                        </m:sSup>
                      </m:num>
                      <m:den>
                        <m:r>
                          <a:rPr lang="zh-CN" altLang="zh-CN">
                            <a:solidFill>
                              <a:srgbClr val="0070C0"/>
                            </a:solidFill>
                            <a:latin typeface="Cambria Math" panose="02040503050406030204" pitchFamily="18" charset="0"/>
                          </a:rPr>
                          <m:t>2</m:t>
                        </m:r>
                        <m:r>
                          <a:rPr lang="zh-CN" altLang="zh-CN">
                            <a:solidFill>
                              <a:srgbClr val="0070C0"/>
                            </a:solidFill>
                            <a:latin typeface="Cambria Math" panose="02040503050406030204" pitchFamily="18" charset="0"/>
                          </a:rPr>
                          <m:t>𝑚</m:t>
                        </m:r>
                      </m:den>
                    </m:f>
                    <m:sSup>
                      <m:sSupPr>
                        <m:ctrlPr>
                          <a:rPr lang="zh-CN" altLang="zh-CN" i="1">
                            <a:solidFill>
                              <a:srgbClr val="0070C0"/>
                            </a:solidFill>
                            <a:latin typeface="Cambria Math" panose="02040503050406030204" pitchFamily="18" charset="0"/>
                          </a:rPr>
                        </m:ctrlPr>
                      </m:sSupPr>
                      <m:e>
                        <m:r>
                          <a:rPr lang="zh-CN" altLang="en-US" i="1">
                            <a:solidFill>
                              <a:srgbClr val="0070C0"/>
                            </a:solidFill>
                            <a:latin typeface="Cambria Math" panose="02040503050406030204" pitchFamily="18" charset="0"/>
                          </a:rPr>
                          <m:t>𝛻</m:t>
                        </m:r>
                      </m:e>
                      <m:sup>
                        <m:r>
                          <a:rPr lang="zh-CN" altLang="zh-CN">
                            <a:solidFill>
                              <a:srgbClr val="0070C0"/>
                            </a:solidFill>
                            <a:latin typeface="Cambria Math" panose="02040503050406030204" pitchFamily="18" charset="0"/>
                          </a:rPr>
                          <m:t>2</m:t>
                        </m:r>
                      </m:sup>
                    </m:sSup>
                    <m:r>
                      <a:rPr lang="zh-CN" altLang="en-US" i="1">
                        <a:solidFill>
                          <a:srgbClr val="0070C0"/>
                        </a:solidFill>
                        <a:latin typeface="Cambria Math" panose="02040503050406030204" pitchFamily="18" charset="0"/>
                      </a:rPr>
                      <m:t> </m:t>
                    </m:r>
                  </m:oMath>
                </a14:m>
                <a:endParaRPr lang="zh-CN" altLang="zh-CN" dirty="0">
                  <a:solidFill>
                    <a:srgbClr val="0070C0"/>
                  </a:solidFill>
                </a:endParaRPr>
              </a:p>
              <a:p>
                <a:pPr marL="0" marR="0">
                  <a:spcBef>
                    <a:spcPts val="600"/>
                  </a:spcBef>
                  <a:spcAft>
                    <a:spcPts val="600"/>
                  </a:spcAft>
                </a:pPr>
                <a:r>
                  <a:rPr lang="zh-CN" altLang="zh-CN" dirty="0">
                    <a:solidFill>
                      <a:srgbClr val="0070C0"/>
                    </a:solidFill>
                  </a:rPr>
                  <a:t>角动量算符</a:t>
                </a:r>
                <a:r>
                  <a:rPr lang="en-US" altLang="zh-CN" dirty="0">
                    <a:solidFill>
                      <a:srgbClr val="0070C0"/>
                    </a:solidFill>
                    <a:ea typeface="Calibri" panose="020F0502020204030204" pitchFamily="34" charset="0"/>
                  </a:rPr>
                  <a:t> </a:t>
                </a:r>
                <a14:m>
                  <m:oMath xmlns:m="http://schemas.openxmlformats.org/officeDocument/2006/math">
                    <m:acc>
                      <m:accPr>
                        <m:chr m:val="̂"/>
                        <m:ctrlPr>
                          <a:rPr lang="zh-CN" altLang="zh-CN" i="1">
                            <a:solidFill>
                              <a:srgbClr val="0070C0"/>
                            </a:solidFill>
                            <a:latin typeface="Cambria Math" panose="02040503050406030204" pitchFamily="18" charset="0"/>
                          </a:rPr>
                        </m:ctrlPr>
                      </m:accPr>
                      <m:e>
                        <m:r>
                          <a:rPr lang="zh-CN" altLang="zh-CN">
                            <a:solidFill>
                              <a:srgbClr val="0070C0"/>
                            </a:solidFill>
                            <a:latin typeface="Cambria Math" panose="02040503050406030204" pitchFamily="18" charset="0"/>
                          </a:rPr>
                          <m:t>𝑙</m:t>
                        </m:r>
                      </m:e>
                    </m:acc>
                    <m:r>
                      <a:rPr lang="zh-CN" altLang="zh-CN">
                        <a:solidFill>
                          <a:srgbClr val="0070C0"/>
                        </a:solidFill>
                        <a:latin typeface="Cambria Math" panose="02040503050406030204" pitchFamily="18" charset="0"/>
                      </a:rPr>
                      <m:t>=</m:t>
                    </m:r>
                    <m:r>
                      <a:rPr lang="zh-CN" altLang="zh-CN">
                        <a:solidFill>
                          <a:srgbClr val="0070C0"/>
                        </a:solidFill>
                        <a:latin typeface="Cambria Math" panose="02040503050406030204" pitchFamily="18" charset="0"/>
                      </a:rPr>
                      <m:t>𝑟</m:t>
                    </m:r>
                    <m:r>
                      <a:rPr lang="zh-CN" altLang="zh-CN">
                        <a:solidFill>
                          <a:srgbClr val="0070C0"/>
                        </a:solidFill>
                        <a:latin typeface="Cambria Math" panose="02040503050406030204" pitchFamily="18" charset="0"/>
                      </a:rPr>
                      <m:t>×</m:t>
                    </m:r>
                    <m:acc>
                      <m:accPr>
                        <m:chr m:val="̂"/>
                        <m:ctrlPr>
                          <a:rPr lang="zh-CN" altLang="zh-CN" i="1">
                            <a:solidFill>
                              <a:srgbClr val="0070C0"/>
                            </a:solidFill>
                            <a:latin typeface="Cambria Math" panose="02040503050406030204" pitchFamily="18" charset="0"/>
                          </a:rPr>
                        </m:ctrlPr>
                      </m:accPr>
                      <m:e>
                        <m:r>
                          <a:rPr lang="zh-CN" altLang="zh-CN">
                            <a:solidFill>
                              <a:srgbClr val="0070C0"/>
                            </a:solidFill>
                            <a:latin typeface="Cambria Math" panose="02040503050406030204" pitchFamily="18" charset="0"/>
                          </a:rPr>
                          <m:t>𝑝</m:t>
                        </m:r>
                      </m:e>
                    </m:acc>
                  </m:oMath>
                </a14:m>
                <a:endParaRPr lang="zh-CN" altLang="zh-CN" dirty="0">
                  <a:solidFill>
                    <a:srgbClr val="0070C0"/>
                  </a:solidFill>
                </a:endParaRPr>
              </a:p>
              <a:p>
                <a:pPr marL="0" marR="0">
                  <a:spcBef>
                    <a:spcPts val="600"/>
                  </a:spcBef>
                  <a:spcAft>
                    <a:spcPts val="600"/>
                  </a:spcAft>
                </a:pPr>
                <a:r>
                  <a:rPr lang="en-US" altLang="zh-CN" dirty="0">
                    <a:solidFill>
                      <a:srgbClr val="0070C0"/>
                    </a:solidFill>
                    <a:ea typeface="Calibri" panose="020F0502020204030204" pitchFamily="34" charset="0"/>
                  </a:rPr>
                  <a:t>Hamilton</a:t>
                </a:r>
                <a:r>
                  <a:rPr lang="zh-CN" altLang="zh-CN" dirty="0">
                    <a:solidFill>
                      <a:srgbClr val="0070C0"/>
                    </a:solidFill>
                    <a:ea typeface="Microsoft YaHei" panose="020B0503020204020204" pitchFamily="34" charset="-122"/>
                  </a:rPr>
                  <a:t>算符</a:t>
                </a:r>
                <a:r>
                  <a:rPr lang="en-US" altLang="zh-CN" dirty="0">
                    <a:solidFill>
                      <a:srgbClr val="0070C0"/>
                    </a:solidFill>
                    <a:ea typeface="Calibri" panose="020F0502020204030204" pitchFamily="34" charset="0"/>
                  </a:rPr>
                  <a:t> </a:t>
                </a:r>
                <a14:m>
                  <m:oMath xmlns:m="http://schemas.openxmlformats.org/officeDocument/2006/math">
                    <m:acc>
                      <m:accPr>
                        <m:chr m:val="̂"/>
                        <m:ctrlPr>
                          <a:rPr lang="zh-CN" altLang="zh-CN" i="1">
                            <a:solidFill>
                              <a:srgbClr val="0070C0"/>
                            </a:solidFill>
                            <a:latin typeface="Cambria Math" panose="02040503050406030204" pitchFamily="18" charset="0"/>
                          </a:rPr>
                        </m:ctrlPr>
                      </m:accPr>
                      <m:e>
                        <m:r>
                          <a:rPr lang="zh-CN" altLang="zh-CN">
                            <a:solidFill>
                              <a:srgbClr val="0070C0"/>
                            </a:solidFill>
                            <a:latin typeface="Cambria Math" panose="02040503050406030204" pitchFamily="18" charset="0"/>
                          </a:rPr>
                          <m:t>𝐻</m:t>
                        </m:r>
                      </m:e>
                    </m:acc>
                    <m:r>
                      <a:rPr lang="zh-CN" altLang="zh-CN">
                        <a:solidFill>
                          <a:srgbClr val="0070C0"/>
                        </a:solidFill>
                        <a:latin typeface="Cambria Math" panose="02040503050406030204" pitchFamily="18" charset="0"/>
                      </a:rPr>
                      <m:t>=</m:t>
                    </m:r>
                    <m:acc>
                      <m:accPr>
                        <m:chr m:val="̂"/>
                        <m:ctrlPr>
                          <a:rPr lang="zh-CN" altLang="zh-CN" i="1">
                            <a:solidFill>
                              <a:srgbClr val="0070C0"/>
                            </a:solidFill>
                            <a:latin typeface="Cambria Math" panose="02040503050406030204" pitchFamily="18" charset="0"/>
                          </a:rPr>
                        </m:ctrlPr>
                      </m:accPr>
                      <m:e>
                        <m:r>
                          <a:rPr lang="zh-CN" altLang="zh-CN">
                            <a:solidFill>
                              <a:srgbClr val="0070C0"/>
                            </a:solidFill>
                            <a:latin typeface="Cambria Math" panose="02040503050406030204" pitchFamily="18" charset="0"/>
                          </a:rPr>
                          <m:t>𝑇</m:t>
                        </m:r>
                      </m:e>
                    </m:acc>
                    <m:r>
                      <a:rPr lang="zh-CN" altLang="zh-CN">
                        <a:solidFill>
                          <a:srgbClr val="0070C0"/>
                        </a:solidFill>
                        <a:latin typeface="Cambria Math" panose="02040503050406030204" pitchFamily="18" charset="0"/>
                      </a:rPr>
                      <m:t>+</m:t>
                    </m:r>
                    <m:r>
                      <a:rPr lang="zh-CN" altLang="zh-CN">
                        <a:solidFill>
                          <a:srgbClr val="0070C0"/>
                        </a:solidFill>
                        <a:latin typeface="Cambria Math" panose="02040503050406030204" pitchFamily="18" charset="0"/>
                      </a:rPr>
                      <m:t>𝑉</m:t>
                    </m:r>
                    <m:d>
                      <m:dPr>
                        <m:ctrlPr>
                          <a:rPr lang="zh-CN" altLang="zh-CN" i="1">
                            <a:solidFill>
                              <a:srgbClr val="0070C0"/>
                            </a:solidFill>
                            <a:latin typeface="Cambria Math" panose="02040503050406030204" pitchFamily="18" charset="0"/>
                          </a:rPr>
                        </m:ctrlPr>
                      </m:dPr>
                      <m:e>
                        <m:r>
                          <a:rPr lang="zh-CN" altLang="zh-CN">
                            <a:solidFill>
                              <a:srgbClr val="0070C0"/>
                            </a:solidFill>
                            <a:latin typeface="Cambria Math" panose="02040503050406030204" pitchFamily="18" charset="0"/>
                          </a:rPr>
                          <m:t>𝒓</m:t>
                        </m:r>
                      </m:e>
                    </m:d>
                    <m:r>
                      <a:rPr lang="zh-CN" altLang="zh-CN">
                        <a:solidFill>
                          <a:srgbClr val="0070C0"/>
                        </a:solidFill>
                        <a:latin typeface="Cambria Math" panose="02040503050406030204" pitchFamily="18" charset="0"/>
                      </a:rPr>
                      <m:t>=−</m:t>
                    </m:r>
                    <m:f>
                      <m:fPr>
                        <m:ctrlPr>
                          <a:rPr lang="zh-CN" altLang="zh-CN" i="1">
                            <a:solidFill>
                              <a:srgbClr val="0070C0"/>
                            </a:solidFill>
                            <a:latin typeface="Cambria Math" panose="02040503050406030204" pitchFamily="18" charset="0"/>
                          </a:rPr>
                        </m:ctrlPr>
                      </m:fPr>
                      <m:num>
                        <m:sSup>
                          <m:sSupPr>
                            <m:ctrlPr>
                              <a:rPr lang="zh-CN" altLang="zh-CN" i="1">
                                <a:solidFill>
                                  <a:srgbClr val="0070C0"/>
                                </a:solidFill>
                                <a:latin typeface="Cambria Math" panose="02040503050406030204" pitchFamily="18" charset="0"/>
                              </a:rPr>
                            </m:ctrlPr>
                          </m:sSupPr>
                          <m:e>
                            <m:r>
                              <a:rPr lang="zh-CN" altLang="zh-CN">
                                <a:solidFill>
                                  <a:srgbClr val="0070C0"/>
                                </a:solidFill>
                                <a:latin typeface="Cambria Math" panose="02040503050406030204" pitchFamily="18" charset="0"/>
                              </a:rPr>
                              <m:t>ℏ</m:t>
                            </m:r>
                          </m:e>
                          <m:sup>
                            <m:r>
                              <a:rPr lang="zh-CN" altLang="zh-CN">
                                <a:solidFill>
                                  <a:srgbClr val="0070C0"/>
                                </a:solidFill>
                                <a:latin typeface="Cambria Math" panose="02040503050406030204" pitchFamily="18" charset="0"/>
                              </a:rPr>
                              <m:t>2</m:t>
                            </m:r>
                          </m:sup>
                        </m:sSup>
                      </m:num>
                      <m:den>
                        <m:r>
                          <a:rPr lang="zh-CN" altLang="zh-CN">
                            <a:solidFill>
                              <a:srgbClr val="0070C0"/>
                            </a:solidFill>
                            <a:latin typeface="Cambria Math" panose="02040503050406030204" pitchFamily="18" charset="0"/>
                          </a:rPr>
                          <m:t>2</m:t>
                        </m:r>
                        <m:r>
                          <a:rPr lang="zh-CN" altLang="zh-CN">
                            <a:solidFill>
                              <a:srgbClr val="0070C0"/>
                            </a:solidFill>
                            <a:latin typeface="Cambria Math" panose="02040503050406030204" pitchFamily="18" charset="0"/>
                          </a:rPr>
                          <m:t>𝑚</m:t>
                        </m:r>
                      </m:den>
                    </m:f>
                    <m:sSup>
                      <m:sSupPr>
                        <m:ctrlPr>
                          <a:rPr lang="zh-CN" altLang="zh-CN" i="1">
                            <a:solidFill>
                              <a:srgbClr val="0070C0"/>
                            </a:solidFill>
                            <a:latin typeface="Cambria Math" panose="02040503050406030204" pitchFamily="18" charset="0"/>
                          </a:rPr>
                        </m:ctrlPr>
                      </m:sSupPr>
                      <m:e>
                        <m:r>
                          <a:rPr lang="zh-CN" altLang="en-US" i="1">
                            <a:solidFill>
                              <a:srgbClr val="0070C0"/>
                            </a:solidFill>
                            <a:latin typeface="Cambria Math" panose="02040503050406030204" pitchFamily="18" charset="0"/>
                          </a:rPr>
                          <m:t>𝛻</m:t>
                        </m:r>
                      </m:e>
                      <m:sup>
                        <m:r>
                          <a:rPr lang="zh-CN" altLang="zh-CN">
                            <a:solidFill>
                              <a:srgbClr val="0070C0"/>
                            </a:solidFill>
                            <a:latin typeface="Cambria Math" panose="02040503050406030204" pitchFamily="18" charset="0"/>
                          </a:rPr>
                          <m:t>2</m:t>
                        </m:r>
                      </m:sup>
                    </m:sSup>
                    <m:r>
                      <a:rPr lang="zh-CN" altLang="zh-CN">
                        <a:solidFill>
                          <a:srgbClr val="0070C0"/>
                        </a:solidFill>
                        <a:latin typeface="Cambria Math" panose="02040503050406030204" pitchFamily="18" charset="0"/>
                      </a:rPr>
                      <m:t>+</m:t>
                    </m:r>
                    <m:r>
                      <a:rPr lang="zh-CN" altLang="zh-CN">
                        <a:solidFill>
                          <a:srgbClr val="0070C0"/>
                        </a:solidFill>
                        <a:latin typeface="Cambria Math" panose="02040503050406030204" pitchFamily="18" charset="0"/>
                      </a:rPr>
                      <m:t>𝑉</m:t>
                    </m:r>
                    <m:d>
                      <m:dPr>
                        <m:ctrlPr>
                          <a:rPr lang="zh-CN" altLang="zh-CN" i="1">
                            <a:solidFill>
                              <a:srgbClr val="0070C0"/>
                            </a:solidFill>
                            <a:latin typeface="Cambria Math" panose="02040503050406030204" pitchFamily="18" charset="0"/>
                          </a:rPr>
                        </m:ctrlPr>
                      </m:dPr>
                      <m:e>
                        <m:r>
                          <a:rPr lang="zh-CN" altLang="zh-CN">
                            <a:solidFill>
                              <a:srgbClr val="0070C0"/>
                            </a:solidFill>
                            <a:latin typeface="Cambria Math" panose="02040503050406030204" pitchFamily="18" charset="0"/>
                          </a:rPr>
                          <m:t>𝒓</m:t>
                        </m:r>
                      </m:e>
                    </m:d>
                  </m:oMath>
                </a14:m>
                <a:endParaRPr lang="zh-CN" altLang="zh-CN" dirty="0">
                  <a:solidFill>
                    <a:srgbClr val="0070C0"/>
                  </a:solidFill>
                </a:endParaRPr>
              </a:p>
              <a:p>
                <a:pPr marL="0" marR="0">
                  <a:spcBef>
                    <a:spcPts val="600"/>
                  </a:spcBef>
                  <a:spcAft>
                    <a:spcPts val="600"/>
                  </a:spcAft>
                </a:pPr>
                <a:r>
                  <a:rPr lang="zh-CN" altLang="zh-CN" dirty="0">
                    <a:solidFill>
                      <a:srgbClr val="0070C0"/>
                    </a:solidFill>
                    <a:ea typeface="Microsoft YaHei" panose="020B0503020204020204" pitchFamily="34" charset="-122"/>
                  </a:rPr>
                  <a:t>力学量的平均值在任一表象下都相等，即平均值及其演化不依赖具体表象</a:t>
                </a:r>
              </a:p>
              <a:p>
                <a:pPr>
                  <a:spcBef>
                    <a:spcPts val="600"/>
                  </a:spcBef>
                  <a:spcAft>
                    <a:spcPts val="600"/>
                  </a:spcAft>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320040" y="1268760"/>
                <a:ext cx="8195310" cy="4525962"/>
              </a:xfrm>
              <a:blipFill>
                <a:blip r:embed="rId2"/>
                <a:stretch>
                  <a:fillRect l="-818" t="-673" b="-659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zh-CN" dirty="0">
                <a:effectLst/>
              </a:rPr>
              <a:t>力学量&amp;算符</a:t>
            </a:r>
            <a:endParaRPr lang="zh-CN" altLang="en-US" dirty="0"/>
          </a:p>
        </p:txBody>
      </p:sp>
    </p:spTree>
    <p:extLst>
      <p:ext uri="{BB962C8B-B14F-4D97-AF65-F5344CB8AC3E}">
        <p14:creationId xmlns:p14="http://schemas.microsoft.com/office/powerpoint/2010/main" val="253778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0" marR="0">
                  <a:spcBef>
                    <a:spcPts val="0"/>
                  </a:spcBef>
                  <a:spcAft>
                    <a:spcPts val="0"/>
                  </a:spcAft>
                </a:pPr>
                <a:r>
                  <a:rPr lang="zh-CN" altLang="zh-CN" dirty="0">
                    <a:solidFill>
                      <a:srgbClr val="0070C0"/>
                    </a:solidFill>
                    <a:ea typeface="Microsoft YaHei" panose="020B0503020204020204" pitchFamily="34" charset="-122"/>
                  </a:rPr>
                  <a:t>算符相等</a:t>
                </a:r>
                <a:r>
                  <a:rPr lang="zh-CN" altLang="zh-CN" dirty="0">
                    <a:solidFill>
                      <a:srgbClr val="000000"/>
                    </a:solidFill>
                    <a:ea typeface="Microsoft YaHei" panose="020B0503020204020204" pitchFamily="34" charset="-122"/>
                  </a:rPr>
                  <a:t>：</a:t>
                </a:r>
                <a14:m>
                  <m:oMath xmlns:m="http://schemas.openxmlformats.org/officeDocument/2006/math">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zh-CN">
                        <a:solidFill>
                          <a:srgbClr val="000000"/>
                        </a:solidFill>
                        <a:latin typeface="Cambria Math" panose="02040503050406030204" pitchFamily="18" charset="0"/>
                      </a:rPr>
                      <m:t>𝜓</m:t>
                    </m:r>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r>
                      <a:rPr lang="zh-CN" altLang="zh-CN">
                        <a:solidFill>
                          <a:srgbClr val="000000"/>
                        </a:solidFill>
                        <a:latin typeface="Cambria Math" panose="02040503050406030204" pitchFamily="18" charset="0"/>
                      </a:rPr>
                      <m:t>𝜓</m:t>
                    </m:r>
                    <m:groupChr>
                      <m:groupChrPr>
                        <m:chr m:val="→"/>
                        <m:vertJc m:val="bot"/>
                        <m:ctrlPr>
                          <a:rPr lang="zh-CN" altLang="zh-CN" i="1">
                            <a:solidFill>
                              <a:srgbClr val="000000"/>
                            </a:solidFill>
                            <a:latin typeface="Cambria Math" panose="02040503050406030204" pitchFamily="18" charset="0"/>
                          </a:rPr>
                        </m:ctrlPr>
                      </m:groupChrPr>
                      <m:e>
                        <m:r>
                          <a:rPr lang="zh-CN" altLang="zh-CN">
                            <a:solidFill>
                              <a:srgbClr val="000000"/>
                            </a:solidFill>
                            <a:latin typeface="Cambria Math" panose="02040503050406030204" pitchFamily="18" charset="0"/>
                          </a:rPr>
                          <m:t>𝜓</m:t>
                        </m:r>
                        <m:r>
                          <a:rPr lang="zh-CN" altLang="zh-CN">
                            <a:solidFill>
                              <a:srgbClr val="000000"/>
                            </a:solidFill>
                            <a:latin typeface="Cambria Math" panose="02040503050406030204" pitchFamily="18" charset="0"/>
                          </a:rPr>
                          <m:t>任意</m:t>
                        </m:r>
                      </m:e>
                    </m:groupChr>
                    <m:r>
                      <a:rPr lang="zh-CN" altLang="en-US" i="1">
                        <a:solidFill>
                          <a:srgbClr val="000000"/>
                        </a:solidFill>
                        <a:latin typeface="Cambria Math" panose="02040503050406030204" pitchFamily="18" charset="0"/>
                      </a:rPr>
                      <m:t> </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oMath>
                </a14:m>
                <a:endParaRPr lang="zh-CN" altLang="zh-CN" dirty="0">
                  <a:solidFill>
                    <a:srgbClr val="000000"/>
                  </a:solidFill>
                </a:endParaRPr>
              </a:p>
              <a:p>
                <a:pPr marL="0" marR="0">
                  <a:spcBef>
                    <a:spcPts val="0"/>
                  </a:spcBef>
                  <a:spcAft>
                    <a:spcPts val="0"/>
                  </a:spcAft>
                </a:pPr>
                <a:r>
                  <a:rPr lang="zh-CN" altLang="zh-CN" dirty="0">
                    <a:solidFill>
                      <a:srgbClr val="0070C0"/>
                    </a:solidFill>
                  </a:rPr>
                  <a:t>算符求和</a:t>
                </a:r>
                <a:r>
                  <a:rPr lang="zh-CN" altLang="zh-CN" dirty="0">
                    <a:solidFill>
                      <a:srgbClr val="000000"/>
                    </a:solidFill>
                  </a:rPr>
                  <a:t>：</a:t>
                </a:r>
                <a14:m>
                  <m:oMath xmlns:m="http://schemas.openxmlformats.org/officeDocument/2006/math">
                    <m:d>
                      <m:dPr>
                        <m:ctrlPr>
                          <a:rPr lang="zh-CN" altLang="zh-CN" i="1">
                            <a:solidFill>
                              <a:srgbClr val="000000"/>
                            </a:solidFill>
                            <a:latin typeface="Cambria Math" panose="02040503050406030204" pitchFamily="18" charset="0"/>
                          </a:rPr>
                        </m:ctrlPr>
                      </m:d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e>
                    </m:d>
                    <m:r>
                      <a:rPr lang="zh-CN" altLang="zh-CN">
                        <a:solidFill>
                          <a:srgbClr val="000000"/>
                        </a:solidFill>
                        <a:latin typeface="Cambria Math" panose="02040503050406030204" pitchFamily="18" charset="0"/>
                      </a:rPr>
                      <m:t>𝜓</m:t>
                    </m:r>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r>
                      <a:rPr lang="zh-CN" altLang="zh-CN">
                        <a:solidFill>
                          <a:srgbClr val="000000"/>
                        </a:solidFill>
                        <a:latin typeface="Cambria Math" panose="02040503050406030204" pitchFamily="18" charset="0"/>
                      </a:rPr>
                      <m:t>𝜓</m:t>
                    </m:r>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r>
                      <a:rPr lang="zh-CN" altLang="zh-CN">
                        <a:solidFill>
                          <a:srgbClr val="000000"/>
                        </a:solidFill>
                        <a:latin typeface="Cambria Math" panose="02040503050406030204" pitchFamily="18" charset="0"/>
                      </a:rPr>
                      <m:t>𝜓</m:t>
                    </m:r>
                  </m:oMath>
                </a14:m>
                <a:endParaRPr lang="zh-CN" altLang="zh-CN" dirty="0">
                  <a:solidFill>
                    <a:srgbClr val="000000"/>
                  </a:solidFill>
                </a:endParaRPr>
              </a:p>
              <a:p>
                <a:pPr marL="0" marR="0">
                  <a:spcBef>
                    <a:spcPts val="0"/>
                  </a:spcBef>
                  <a:spcAft>
                    <a:spcPts val="0"/>
                  </a:spcAft>
                </a:pPr>
                <a:r>
                  <a:rPr lang="zh-CN" altLang="zh-CN" dirty="0">
                    <a:solidFill>
                      <a:srgbClr val="0070C0"/>
                    </a:solidFill>
                    <a:ea typeface="Microsoft YaHei" panose="020B0503020204020204" pitchFamily="34" charset="-122"/>
                  </a:rPr>
                  <a:t>算符乘积</a:t>
                </a:r>
                <a:r>
                  <a:rPr lang="zh-CN" altLang="zh-CN" dirty="0">
                    <a:solidFill>
                      <a:srgbClr val="000000"/>
                    </a:solidFill>
                    <a:ea typeface="Microsoft YaHei" panose="020B0503020204020204" pitchFamily="34" charset="-122"/>
                  </a:rPr>
                  <a:t>：</a:t>
                </a:r>
                <a14:m>
                  <m:oMath xmlns:m="http://schemas.openxmlformats.org/officeDocument/2006/math">
                    <m:d>
                      <m:dPr>
                        <m:ctrlPr>
                          <a:rPr lang="zh-CN" altLang="zh-CN" i="1">
                            <a:solidFill>
                              <a:srgbClr val="000000"/>
                            </a:solidFill>
                            <a:latin typeface="Cambria Math" panose="02040503050406030204" pitchFamily="18" charset="0"/>
                          </a:rPr>
                        </m:ctrlPr>
                      </m:d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e>
                    </m:d>
                    <m:r>
                      <a:rPr lang="zh-CN" altLang="zh-CN">
                        <a:solidFill>
                          <a:srgbClr val="000000"/>
                        </a:solidFill>
                        <a:latin typeface="Cambria Math" panose="02040503050406030204" pitchFamily="18" charset="0"/>
                      </a:rPr>
                      <m:t>𝜓</m:t>
                    </m:r>
                    <m:r>
                      <a:rPr lang="zh-CN" altLang="zh-CN">
                        <a:solidFill>
                          <a:srgbClr val="000000"/>
                        </a:solidFill>
                        <a:latin typeface="Cambria Math" panose="02040503050406030204" pitchFamily="18" charset="0"/>
                      </a:rPr>
                      <m:t>=</m:t>
                    </m:r>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𝐴</m:t>
                        </m:r>
                      </m:e>
                    </m:acc>
                    <m:d>
                      <m:dPr>
                        <m:ctrlPr>
                          <a:rPr lang="zh-CN" altLang="zh-CN" i="1">
                            <a:solidFill>
                              <a:srgbClr val="000000"/>
                            </a:solidFill>
                            <a:latin typeface="Cambria Math" panose="02040503050406030204" pitchFamily="18" charset="0"/>
                          </a:rPr>
                        </m:ctrlPr>
                      </m:dPr>
                      <m:e>
                        <m:acc>
                          <m:accPr>
                            <m:chr m:val="̂"/>
                            <m:ctrlPr>
                              <a:rPr lang="zh-CN" altLang="zh-CN" i="1">
                                <a:solidFill>
                                  <a:srgbClr val="000000"/>
                                </a:solidFill>
                                <a:latin typeface="Cambria Math" panose="02040503050406030204" pitchFamily="18" charset="0"/>
                              </a:rPr>
                            </m:ctrlPr>
                          </m:accPr>
                          <m:e>
                            <m:r>
                              <a:rPr lang="zh-CN" altLang="zh-CN">
                                <a:solidFill>
                                  <a:srgbClr val="000000"/>
                                </a:solidFill>
                                <a:latin typeface="Cambria Math" panose="02040503050406030204" pitchFamily="18" charset="0"/>
                              </a:rPr>
                              <m:t>𝐵</m:t>
                            </m:r>
                          </m:e>
                        </m:acc>
                        <m:r>
                          <a:rPr lang="zh-CN" altLang="zh-CN">
                            <a:solidFill>
                              <a:srgbClr val="000000"/>
                            </a:solidFill>
                            <a:latin typeface="Cambria Math" panose="02040503050406030204" pitchFamily="18" charset="0"/>
                          </a:rPr>
                          <m:t>𝜓</m:t>
                        </m:r>
                      </m:e>
                    </m:d>
                  </m:oMath>
                </a14:m>
                <a:endParaRPr lang="zh-CN" altLang="zh-CN" dirty="0">
                  <a:solidFill>
                    <a:srgbClr val="000000"/>
                  </a:solidFill>
                </a:endParaRPr>
              </a:p>
              <a:p>
                <a:pPr marL="0" marR="0">
                  <a:spcBef>
                    <a:spcPts val="0"/>
                  </a:spcBef>
                  <a:spcAft>
                    <a:spcPts val="0"/>
                  </a:spcAft>
                </a:pPr>
                <a:r>
                  <a:rPr lang="zh-CN" altLang="zh-CN" b="1" dirty="0">
                    <a:solidFill>
                      <a:srgbClr val="1E4E79"/>
                    </a:solidFill>
                    <a:effectLst/>
                    <a:ea typeface="Microsoft YaHei" panose="020B0503020204020204" pitchFamily="34" charset="-122"/>
                  </a:rPr>
                  <a:t>对易式（</a:t>
                </a:r>
                <a:r>
                  <a:rPr lang="en-US" altLang="zh-CN" b="1" dirty="0">
                    <a:solidFill>
                      <a:srgbClr val="1E4E79"/>
                    </a:solidFill>
                    <a:effectLst/>
                    <a:ea typeface="Calibri" panose="020F0502020204030204" pitchFamily="34" charset="0"/>
                  </a:rPr>
                  <a:t>commutator, </a:t>
                </a:r>
                <a:r>
                  <a:rPr lang="zh-CN" altLang="zh-CN" b="1" dirty="0">
                    <a:solidFill>
                      <a:srgbClr val="1E4E79"/>
                    </a:solidFill>
                    <a:effectLst/>
                    <a:ea typeface="Microsoft YaHei" panose="020B0503020204020204" pitchFamily="34" charset="-122"/>
                  </a:rPr>
                  <a:t>对易关系）</a:t>
                </a:r>
                <a:endParaRPr lang="zh-CN" altLang="zh-CN" b="1" dirty="0">
                  <a:solidFill>
                    <a:srgbClr val="1E4E79"/>
                  </a:solidFill>
                </a:endParaRPr>
              </a:p>
              <a:p>
                <a:pPr marL="342900" indent="-342900">
                  <a:spcBef>
                    <a:spcPts val="0"/>
                  </a:spcBef>
                  <a:spcAft>
                    <a:spcPts val="0"/>
                  </a:spcAft>
                </a:pPr>
                <a14:m>
                  <m:oMath xmlns:m="http://schemas.openxmlformats.org/officeDocument/2006/math">
                    <m:d>
                      <m:dPr>
                        <m:begChr m:val="["/>
                        <m:endChr m:val="]"/>
                        <m:ctrlPr>
                          <a:rPr lang="x-IV_mathan" altLang="zh-CN" i="1">
                            <a:solidFill>
                              <a:srgbClr val="7030A0"/>
                            </a:solidFill>
                            <a:latin typeface="Cambria Math" panose="02040503050406030204" pitchFamily="18" charset="0"/>
                            <a:ea typeface="Cambria Math" panose="02040503050406030204" pitchFamily="18" charset="0"/>
                          </a:rPr>
                        </m:ctrlPr>
                      </m:dPr>
                      <m:e>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𝐴</m:t>
                            </m:r>
                          </m:e>
                        </m:acc>
                        <m:r>
                          <a:rPr lang="x-IV_mathan" altLang="zh-CN">
                            <a:solidFill>
                              <a:srgbClr val="7030A0"/>
                            </a:solidFill>
                            <a:latin typeface="Cambria Math" panose="02040503050406030204" pitchFamily="18" charset="0"/>
                            <a:ea typeface="Cambria Math" panose="02040503050406030204" pitchFamily="18" charset="0"/>
                          </a:rPr>
                          <m:t>,</m:t>
                        </m:r>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𝐵</m:t>
                            </m:r>
                          </m:e>
                        </m:acc>
                      </m:e>
                    </m:d>
                    <m:r>
                      <a:rPr lang="x-IV_mathan" altLang="zh-CN">
                        <a:solidFill>
                          <a:srgbClr val="7030A0"/>
                        </a:solidFill>
                        <a:latin typeface="Cambria Math" panose="02040503050406030204" pitchFamily="18" charset="0"/>
                        <a:ea typeface="Cambria Math" panose="02040503050406030204" pitchFamily="18" charset="0"/>
                      </a:rPr>
                      <m:t>=</m:t>
                    </m:r>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𝐴</m:t>
                        </m:r>
                      </m:e>
                    </m:acc>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𝐵</m:t>
                        </m:r>
                      </m:e>
                    </m:acc>
                    <m:r>
                      <a:rPr lang="x-IV_mathan" altLang="zh-CN">
                        <a:solidFill>
                          <a:srgbClr val="7030A0"/>
                        </a:solidFill>
                        <a:latin typeface="Cambria Math" panose="02040503050406030204" pitchFamily="18" charset="0"/>
                        <a:ea typeface="Cambria Math" panose="02040503050406030204" pitchFamily="18" charset="0"/>
                      </a:rPr>
                      <m:t>−</m:t>
                    </m:r>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𝐵</m:t>
                        </m:r>
                      </m:e>
                    </m:acc>
                    <m:acc>
                      <m:accPr>
                        <m:chr m:val="̂"/>
                        <m:ctrlPr>
                          <a:rPr lang="x-IV_mathan" altLang="zh-CN" i="1">
                            <a:solidFill>
                              <a:srgbClr val="7030A0"/>
                            </a:solidFill>
                            <a:latin typeface="Cambria Math" panose="02040503050406030204" pitchFamily="18" charset="0"/>
                            <a:ea typeface="Cambria Math" panose="02040503050406030204" pitchFamily="18" charset="0"/>
                          </a:rPr>
                        </m:ctrlPr>
                      </m:accPr>
                      <m:e>
                        <m:r>
                          <a:rPr lang="x-IV_mathan" altLang="zh-CN">
                            <a:solidFill>
                              <a:srgbClr val="7030A0"/>
                            </a:solidFill>
                            <a:latin typeface="Cambria Math" panose="02040503050406030204" pitchFamily="18" charset="0"/>
                            <a:ea typeface="Cambria Math" panose="02040503050406030204" pitchFamily="18" charset="0"/>
                          </a:rPr>
                          <m:t>𝐴</m:t>
                        </m:r>
                      </m:e>
                    </m:acc>
                  </m:oMath>
                </a14:m>
                <a:endParaRPr lang="x-IV_mathan" altLang="zh-CN" dirty="0">
                  <a:solidFill>
                    <a:srgbClr val="7030A0"/>
                  </a:solidFill>
                  <a:ea typeface="Cambria Math" panose="02040503050406030204" pitchFamily="18" charset="0"/>
                </a:endParaRPr>
              </a:p>
              <a:p>
                <a:pPr marL="342900" indent="-34290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𝐵</m:t>
                            </m:r>
                          </m:e>
                        </m:acc>
                      </m:e>
                    </m:d>
                    <m:r>
                      <a:rPr lang="x-IV_mathan" altLang="zh-CN">
                        <a:solidFill>
                          <a:srgbClr val="000000"/>
                        </a:solidFill>
                        <a:latin typeface="Cambria Math" panose="02040503050406030204" pitchFamily="18" charset="0"/>
                        <a:ea typeface="Cambria Math" panose="02040503050406030204" pitchFamily="18" charset="0"/>
                      </a:rPr>
                      <m:t>=−</m:t>
                    </m:r>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𝐵</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e>
                    </m:d>
                  </m:oMath>
                </a14:m>
                <a:endParaRPr lang="x-IV_mathan" altLang="zh-CN" dirty="0">
                  <a:solidFill>
                    <a:srgbClr val="000000"/>
                  </a:solidFill>
                  <a:ea typeface="Cambria Math" panose="02040503050406030204" pitchFamily="18" charset="0"/>
                </a:endParaRPr>
              </a:p>
              <a:p>
                <a:pPr marL="342900" indent="-34290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e>
                    </m:d>
                    <m:r>
                      <a:rPr lang="x-IV_mathan" altLang="zh-CN">
                        <a:solidFill>
                          <a:srgbClr val="000000"/>
                        </a:solidFill>
                        <a:latin typeface="Cambria Math" panose="02040503050406030204" pitchFamily="18" charset="0"/>
                        <a:ea typeface="Cambria Math" panose="02040503050406030204" pitchFamily="18" charset="0"/>
                      </a:rPr>
                      <m:t>=0</m:t>
                    </m:r>
                  </m:oMath>
                </a14:m>
                <a:endParaRPr lang="x-IV_mathan" altLang="zh-CN" dirty="0">
                  <a:solidFill>
                    <a:srgbClr val="000000"/>
                  </a:solidFill>
                  <a:ea typeface="Cambria Math" panose="02040503050406030204" pitchFamily="18" charset="0"/>
                </a:endParaRPr>
              </a:p>
              <a:p>
                <a:pPr marL="342900" indent="-34290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r>
                          <a:rPr lang="x-IV_mathan" altLang="zh-CN">
                            <a:solidFill>
                              <a:srgbClr val="000000"/>
                            </a:solidFill>
                            <a:latin typeface="Cambria Math" panose="02040503050406030204" pitchFamily="18" charset="0"/>
                            <a:ea typeface="Cambria Math" panose="02040503050406030204" pitchFamily="18" charset="0"/>
                          </a:rPr>
                          <m:t>,</m:t>
                        </m:r>
                        <m:r>
                          <a:rPr lang="x-IV_mathan" altLang="zh-CN">
                            <a:solidFill>
                              <a:srgbClr val="000000"/>
                            </a:solidFill>
                            <a:latin typeface="Cambria Math" panose="02040503050406030204" pitchFamily="18" charset="0"/>
                            <a:ea typeface="Cambria Math" panose="02040503050406030204" pitchFamily="18" charset="0"/>
                          </a:rPr>
                          <m:t>𝑐</m:t>
                        </m:r>
                      </m:e>
                    </m:d>
                    <m:r>
                      <a:rPr lang="x-IV_mathan" altLang="zh-CN">
                        <a:solidFill>
                          <a:srgbClr val="000000"/>
                        </a:solidFill>
                        <a:latin typeface="Cambria Math" panose="02040503050406030204" pitchFamily="18" charset="0"/>
                        <a:ea typeface="Cambria Math" panose="02040503050406030204" pitchFamily="18" charset="0"/>
                      </a:rPr>
                      <m:t>=0</m:t>
                    </m:r>
                  </m:oMath>
                </a14:m>
                <a:endParaRPr lang="x-IV_mathan" altLang="zh-CN" dirty="0">
                  <a:solidFill>
                    <a:srgbClr val="000000"/>
                  </a:solidFill>
                  <a:ea typeface="Cambria Math" panose="02040503050406030204" pitchFamily="18" charset="0"/>
                </a:endParaRPr>
              </a:p>
              <a:p>
                <a:pPr marL="342900" indent="-342900">
                  <a:spcBef>
                    <a:spcPts val="0"/>
                  </a:spcBef>
                  <a:spcAft>
                    <a:spcPts val="0"/>
                  </a:spcAft>
                </a:pPr>
                <a14:m>
                  <m:oMath xmlns:m="http://schemas.openxmlformats.org/officeDocument/2006/math">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𝐵</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𝐶</m:t>
                            </m:r>
                          </m:e>
                        </m:acc>
                      </m:e>
                    </m:d>
                    <m:r>
                      <a:rPr lang="x-IV_mathan" altLang="zh-CN">
                        <a:solidFill>
                          <a:srgbClr val="000000"/>
                        </a:solidFill>
                        <a:latin typeface="Cambria Math" panose="02040503050406030204" pitchFamily="18" charset="0"/>
                        <a:ea typeface="Cambria Math" panose="02040503050406030204" pitchFamily="18" charset="0"/>
                      </a:rPr>
                      <m:t>=</m:t>
                    </m:r>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𝐵</m:t>
                            </m:r>
                          </m:e>
                        </m:acc>
                      </m:e>
                    </m:d>
                    <m:r>
                      <a:rPr lang="x-IV_mathan" altLang="zh-CN">
                        <a:solidFill>
                          <a:srgbClr val="000000"/>
                        </a:solidFill>
                        <a:latin typeface="Cambria Math" panose="02040503050406030204" pitchFamily="18" charset="0"/>
                        <a:ea typeface="Cambria Math" panose="02040503050406030204" pitchFamily="18" charset="0"/>
                      </a:rPr>
                      <m:t>+</m:t>
                    </m:r>
                    <m:d>
                      <m:dPr>
                        <m:begChr m:val="["/>
                        <m:endChr m:val="]"/>
                        <m:ctrlPr>
                          <a:rPr lang="x-IV_mathan" altLang="zh-CN" i="1">
                            <a:solidFill>
                              <a:srgbClr val="000000"/>
                            </a:solidFill>
                            <a:latin typeface="Cambria Math" panose="02040503050406030204" pitchFamily="18" charset="0"/>
                            <a:ea typeface="Cambria Math" panose="02040503050406030204" pitchFamily="18" charset="0"/>
                          </a:rPr>
                        </m:ctrlPr>
                      </m:dPr>
                      <m:e>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𝐴</m:t>
                            </m:r>
                          </m:e>
                        </m:acc>
                        <m:r>
                          <a:rPr lang="x-IV_mathan" altLang="zh-CN">
                            <a:solidFill>
                              <a:srgbClr val="000000"/>
                            </a:solidFill>
                            <a:latin typeface="Cambria Math" panose="02040503050406030204" pitchFamily="18" charset="0"/>
                            <a:ea typeface="Cambria Math" panose="02040503050406030204" pitchFamily="18" charset="0"/>
                          </a:rPr>
                          <m:t>,</m:t>
                        </m:r>
                        <m:acc>
                          <m:accPr>
                            <m:chr m:val="̂"/>
                            <m:ctrlPr>
                              <a:rPr lang="x-IV_mathan" altLang="zh-CN" i="1">
                                <a:solidFill>
                                  <a:srgbClr val="000000"/>
                                </a:solidFill>
                                <a:latin typeface="Cambria Math" panose="02040503050406030204" pitchFamily="18" charset="0"/>
                                <a:ea typeface="Cambria Math" panose="02040503050406030204" pitchFamily="18" charset="0"/>
                              </a:rPr>
                            </m:ctrlPr>
                          </m:accPr>
                          <m:e>
                            <m:r>
                              <a:rPr lang="x-IV_mathan" altLang="zh-CN">
                                <a:solidFill>
                                  <a:srgbClr val="000000"/>
                                </a:solidFill>
                                <a:latin typeface="Cambria Math" panose="02040503050406030204" pitchFamily="18" charset="0"/>
                                <a:ea typeface="Cambria Math" panose="02040503050406030204" pitchFamily="18" charset="0"/>
                              </a:rPr>
                              <m:t>𝐶</m:t>
                            </m:r>
                          </m:e>
                        </m:acc>
                      </m:e>
                    </m:d>
                  </m:oMath>
                </a14:m>
                <a:endParaRPr lang="x-IV_mathan" altLang="zh-CN" dirty="0">
                  <a:solidFill>
                    <a:srgbClr val="000000"/>
                  </a:solidFill>
                  <a:ea typeface="Cambria Math" panose="02040503050406030204" pitchFamily="18" charset="0"/>
                </a:endParaRPr>
              </a:p>
              <a:p>
                <a:pPr marL="342900" indent="-342900">
                  <a:spcBef>
                    <a:spcPts val="0"/>
                  </a:spcBef>
                  <a:spcAft>
                    <a:spcPts val="0"/>
                  </a:spcAft>
                </a:pPr>
                <a14:m>
                  <m:oMath xmlns:m="http://schemas.openxmlformats.org/officeDocument/2006/math">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𝐵</m:t>
                            </m:r>
                          </m:e>
                        </m:acc>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𝐶</m:t>
                            </m:r>
                          </m:e>
                        </m:acc>
                      </m:e>
                    </m:d>
                    <m:r>
                      <a:rPr lang="x-IV_mathan" altLang="zh-CN">
                        <a:solidFill>
                          <a:srgbClr val="C00000"/>
                        </a:solidFill>
                        <a:latin typeface="Cambria Math" panose="02040503050406030204" pitchFamily="18" charset="0"/>
                        <a:ea typeface="Cambria Math" panose="02040503050406030204" pitchFamily="18" charset="0"/>
                      </a:rPr>
                      <m:t>=</m:t>
                    </m:r>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𝐵</m:t>
                            </m:r>
                          </m:e>
                        </m:acc>
                      </m:e>
                    </m:d>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𝐶</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𝐵</m:t>
                        </m:r>
                      </m:e>
                    </m:acc>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𝐶</m:t>
                            </m:r>
                          </m:e>
                        </m:acc>
                      </m:e>
                    </m:d>
                  </m:oMath>
                </a14:m>
                <a:endParaRPr lang="x-IV_mathan" altLang="zh-CN" dirty="0">
                  <a:solidFill>
                    <a:srgbClr val="C00000"/>
                  </a:solidFill>
                  <a:ea typeface="Cambria Math" panose="02040503050406030204" pitchFamily="18" charset="0"/>
                </a:endParaRPr>
              </a:p>
              <a:p>
                <a:pPr marL="342900" indent="-342900">
                  <a:spcBef>
                    <a:spcPts val="0"/>
                  </a:spcBef>
                  <a:spcAft>
                    <a:spcPts val="0"/>
                  </a:spcAft>
                </a:pPr>
                <a14:m>
                  <m:oMath xmlns:m="http://schemas.openxmlformats.org/officeDocument/2006/math">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𝐵</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𝐶</m:t>
                            </m:r>
                          </m:e>
                        </m:acc>
                      </m:e>
                    </m:d>
                    <m:r>
                      <a:rPr lang="x-IV_mathan" altLang="zh-CN">
                        <a:solidFill>
                          <a:srgbClr val="C00000"/>
                        </a:solidFill>
                        <a:latin typeface="Cambria Math" panose="02040503050406030204" pitchFamily="18" charset="0"/>
                        <a:ea typeface="Cambria Math" panose="02040503050406030204" pitchFamily="18" charset="0"/>
                      </a:rPr>
                      <m:t>=</m:t>
                    </m:r>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𝐶</m:t>
                            </m:r>
                          </m:e>
                        </m:acc>
                      </m:e>
                    </m:d>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𝐵</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𝐴</m:t>
                        </m:r>
                      </m:e>
                    </m:acc>
                    <m:d>
                      <m:dPr>
                        <m:begChr m:val="["/>
                        <m:endChr m:val="]"/>
                        <m:ctrlPr>
                          <a:rPr lang="x-IV_mathan" altLang="zh-CN" i="1">
                            <a:solidFill>
                              <a:srgbClr val="C00000"/>
                            </a:solidFill>
                            <a:latin typeface="Cambria Math" panose="02040503050406030204" pitchFamily="18" charset="0"/>
                            <a:ea typeface="Cambria Math" panose="02040503050406030204" pitchFamily="18" charset="0"/>
                          </a:rPr>
                        </m:ctrlPr>
                      </m:dPr>
                      <m:e>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𝐵</m:t>
                            </m:r>
                          </m:e>
                        </m:acc>
                        <m:r>
                          <a:rPr lang="x-IV_mathan" altLang="zh-CN">
                            <a:solidFill>
                              <a:srgbClr val="C00000"/>
                            </a:solidFill>
                            <a:latin typeface="Cambria Math" panose="02040503050406030204" pitchFamily="18" charset="0"/>
                            <a:ea typeface="Cambria Math" panose="02040503050406030204" pitchFamily="18" charset="0"/>
                          </a:rPr>
                          <m:t>,</m:t>
                        </m:r>
                        <m:acc>
                          <m:accPr>
                            <m:chr m:val="̂"/>
                            <m:ctrlPr>
                              <a:rPr lang="x-IV_mathan" altLang="zh-CN" i="1">
                                <a:solidFill>
                                  <a:srgbClr val="C00000"/>
                                </a:solidFill>
                                <a:latin typeface="Cambria Math" panose="02040503050406030204" pitchFamily="18" charset="0"/>
                                <a:ea typeface="Cambria Math" panose="02040503050406030204" pitchFamily="18" charset="0"/>
                              </a:rPr>
                            </m:ctrlPr>
                          </m:accPr>
                          <m:e>
                            <m:r>
                              <a:rPr lang="x-IV_mathan" altLang="zh-CN">
                                <a:solidFill>
                                  <a:srgbClr val="C00000"/>
                                </a:solidFill>
                                <a:latin typeface="Cambria Math" panose="02040503050406030204" pitchFamily="18" charset="0"/>
                                <a:ea typeface="Cambria Math" panose="02040503050406030204" pitchFamily="18" charset="0"/>
                              </a:rPr>
                              <m:t>𝐶</m:t>
                            </m:r>
                          </m:e>
                        </m:acc>
                      </m:e>
                    </m:d>
                  </m:oMath>
                </a14:m>
                <a:endParaRPr lang="x-IV_mathan" altLang="zh-CN" dirty="0">
                  <a:solidFill>
                    <a:srgbClr val="C00000"/>
                  </a:solidFill>
                  <a:ea typeface="Cambria Math" panose="020405030504060302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算符运算和对易关系</a:t>
            </a:r>
          </a:p>
        </p:txBody>
      </p:sp>
    </p:spTree>
    <p:extLst>
      <p:ext uri="{BB962C8B-B14F-4D97-AF65-F5344CB8AC3E}">
        <p14:creationId xmlns:p14="http://schemas.microsoft.com/office/powerpoint/2010/main" val="1287112454"/>
      </p:ext>
    </p:extLst>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2.xml><?xml version="1.0" encoding="utf-8"?>
<a:theme xmlns:a="http://schemas.openxmlformats.org/drawingml/2006/main" name="16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7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5.xml><?xml version="1.0" encoding="utf-8"?>
<a:theme xmlns:a="http://schemas.openxmlformats.org/drawingml/2006/main" name="18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9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Times New Roman"/>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mountian top</Template>
  <TotalTime>9448</TotalTime>
  <Words>4335</Words>
  <Application>Microsoft Office PowerPoint</Application>
  <PresentationFormat>全屏显示(4:3)</PresentationFormat>
  <Paragraphs>317</Paragraphs>
  <Slides>33</Slides>
  <Notes>0</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33</vt:i4>
      </vt:variant>
    </vt:vector>
  </HeadingPairs>
  <TitlesOfParts>
    <vt:vector size="58" baseType="lpstr">
      <vt:lpstr>新細明體</vt:lpstr>
      <vt:lpstr>黑体</vt:lpstr>
      <vt:lpstr>华文细黑</vt:lpstr>
      <vt:lpstr>宋体</vt:lpstr>
      <vt:lpstr>宋体</vt:lpstr>
      <vt:lpstr>微软雅黑</vt:lpstr>
      <vt:lpstr>微软雅黑</vt:lpstr>
      <vt:lpstr>Arial</vt:lpstr>
      <vt:lpstr>Calibri</vt:lpstr>
      <vt:lpstr>Cambria Math</vt:lpstr>
      <vt:lpstr>Garamond</vt:lpstr>
      <vt:lpstr>Impact</vt:lpstr>
      <vt:lpstr>Lucida Sans Unicode</vt:lpstr>
      <vt:lpstr>Times New Roman</vt:lpstr>
      <vt:lpstr>Verdana</vt:lpstr>
      <vt:lpstr>Wingdings</vt:lpstr>
      <vt:lpstr>Wingdings 2</vt:lpstr>
      <vt:lpstr>Wingdings 3</vt:lpstr>
      <vt:lpstr>mountian top</vt:lpstr>
      <vt:lpstr>16_Mountain Top</vt:lpstr>
      <vt:lpstr>17_Mountain Top</vt:lpstr>
      <vt:lpstr>1_mountian top</vt:lpstr>
      <vt:lpstr>18_Mountain Top</vt:lpstr>
      <vt:lpstr>19_Mountain Top</vt:lpstr>
      <vt:lpstr>主题1</vt:lpstr>
      <vt:lpstr>总复习</vt:lpstr>
      <vt:lpstr>PowerPoint 演示文稿</vt:lpstr>
      <vt:lpstr>量子力学五大基本假设</vt:lpstr>
      <vt:lpstr>一、量子力学的研究对象——量子态&amp;波函数</vt:lpstr>
      <vt:lpstr>不含时 (time-independent) Schrödinger 方程的定态解</vt:lpstr>
      <vt:lpstr>态叠加原理</vt:lpstr>
      <vt:lpstr>PowerPoint 演示文稿</vt:lpstr>
      <vt:lpstr>力学量&amp;算符</vt:lpstr>
      <vt:lpstr>算符运算和对易关系</vt:lpstr>
      <vt:lpstr>常用算符和算符关系</vt:lpstr>
      <vt:lpstr>常用对易关系和算符公式</vt:lpstr>
      <vt:lpstr>特殊角动量——自旋</vt:lpstr>
      <vt:lpstr>二电子体系的自旋态</vt:lpstr>
      <vt:lpstr>PowerPoint 演示文稿</vt:lpstr>
      <vt:lpstr>力学量的不确定关系与力学量完全集</vt:lpstr>
      <vt:lpstr>力学量平均值随时间的变化</vt:lpstr>
      <vt:lpstr>二、量子力学的基本方程</vt:lpstr>
      <vt:lpstr>PowerPoint 演示文稿</vt:lpstr>
      <vt:lpstr>一维谐振子 </vt:lpstr>
      <vt:lpstr>中心力场</vt:lpstr>
      <vt:lpstr>PowerPoint 演示文稿</vt:lpstr>
      <vt:lpstr>无限深球方势阱</vt:lpstr>
      <vt:lpstr>三维各向同性谐振子</vt:lpstr>
      <vt:lpstr>氢原子</vt:lpstr>
      <vt:lpstr>矩阵形式下的（能量）本征方程求解</vt:lpstr>
      <vt:lpstr>PowerPoint 演示文稿</vt:lpstr>
      <vt:lpstr>非简并态微扰论</vt:lpstr>
      <vt:lpstr>三、量子力学的矩阵形式和表象变换</vt:lpstr>
      <vt:lpstr>PowerPoint 演示文稿</vt:lpstr>
      <vt:lpstr>算符的矩阵表示</vt:lpstr>
      <vt:lpstr>矩阵力学中的Schrödinger 方程</vt:lpstr>
      <vt:lpstr>矩阵力学中的力学量平均值</vt:lpstr>
      <vt:lpstr>利用投影算符来看表象变换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刘昊迪</dc:creator>
  <cp:lastModifiedBy>刘昊迪</cp:lastModifiedBy>
  <cp:revision>303</cp:revision>
  <dcterms:created xsi:type="dcterms:W3CDTF">2015-02-16T02:36:18Z</dcterms:created>
  <dcterms:modified xsi:type="dcterms:W3CDTF">2017-06-25T15:24:10Z</dcterms:modified>
</cp:coreProperties>
</file>