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  <p:sldMasterId id="2147483871" r:id="rId8"/>
  </p:sldMasterIdLst>
  <p:notesMasterIdLst>
    <p:notesMasterId r:id="rId30"/>
  </p:notesMasterIdLst>
  <p:handoutMasterIdLst>
    <p:handoutMasterId r:id="rId31"/>
  </p:handoutMasterIdLst>
  <p:sldIdLst>
    <p:sldId id="256" r:id="rId9"/>
    <p:sldId id="257" r:id="rId10"/>
    <p:sldId id="261" r:id="rId11"/>
    <p:sldId id="333" r:id="rId12"/>
    <p:sldId id="337" r:id="rId13"/>
    <p:sldId id="338" r:id="rId14"/>
    <p:sldId id="334" r:id="rId15"/>
    <p:sldId id="339" r:id="rId16"/>
    <p:sldId id="327" r:id="rId17"/>
    <p:sldId id="340" r:id="rId18"/>
    <p:sldId id="345" r:id="rId19"/>
    <p:sldId id="341" r:id="rId20"/>
    <p:sldId id="342" r:id="rId21"/>
    <p:sldId id="346" r:id="rId22"/>
    <p:sldId id="347" r:id="rId23"/>
    <p:sldId id="349" r:id="rId24"/>
    <p:sldId id="350" r:id="rId25"/>
    <p:sldId id="352" r:id="rId26"/>
    <p:sldId id="336" r:id="rId27"/>
    <p:sldId id="353" r:id="rId28"/>
    <p:sldId id="35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533" autoAdjust="0"/>
  </p:normalViewPr>
  <p:slideViewPr>
    <p:cSldViewPr snapToGrid="0">
      <p:cViewPr varScale="1">
        <p:scale>
          <a:sx n="70" d="100"/>
          <a:sy n="70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4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image" Target="../media/image100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image" Target="../media/image1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61796-FC2E-4DBD-9FB1-2F6B1FC17CB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8C7107-2D6E-4D12-819E-50C0D2CE211E}">
      <dgm:prSet phldrT="[文本]"/>
      <dgm:spPr/>
      <dgm:t>
        <a:bodyPr/>
        <a:lstStyle/>
        <a:p>
          <a:r>
            <a:rPr lang="zh-CN" altLang="en-US" dirty="0"/>
            <a:t>能量量子化</a:t>
          </a:r>
        </a:p>
      </dgm:t>
    </dgm:pt>
    <dgm:pt modelId="{7F2E5C2F-7CB9-49DD-A8D8-ABB76302174B}" type="parTrans" cxnId="{3F77B5C8-35FA-4D5D-A493-8104F4CDF0C9}">
      <dgm:prSet/>
      <dgm:spPr/>
      <dgm:t>
        <a:bodyPr/>
        <a:lstStyle/>
        <a:p>
          <a:endParaRPr lang="zh-CN" altLang="en-US"/>
        </a:p>
      </dgm:t>
    </dgm:pt>
    <dgm:pt modelId="{946A68CF-0AF2-4985-B0ED-668F3DC8E274}" type="sibTrans" cxnId="{3F77B5C8-35FA-4D5D-A493-8104F4CDF0C9}">
      <dgm:prSet/>
      <dgm:spPr/>
      <dgm:t>
        <a:bodyPr/>
        <a:lstStyle/>
        <a:p>
          <a:endParaRPr lang="zh-CN" altLang="en-US"/>
        </a:p>
      </dgm:t>
    </dgm:pt>
    <dgm:pt modelId="{0CA9D460-B06B-4FE6-AE20-1BA054A448B3}">
      <dgm:prSet phldrT="[文本]"/>
      <dgm:spPr/>
      <dgm:t>
        <a:bodyPr/>
        <a:lstStyle/>
        <a:p>
          <a:r>
            <a:rPr lang="zh-CN" altLang="en-US" dirty="0"/>
            <a:t>黑体辐射</a:t>
          </a:r>
        </a:p>
      </dgm:t>
    </dgm:pt>
    <dgm:pt modelId="{A5C3D19E-5AEC-4502-89DC-20E3F288CB25}" type="parTrans" cxnId="{0CF22BFF-A01D-4B20-8300-65B15F34CC56}">
      <dgm:prSet/>
      <dgm:spPr/>
      <dgm:t>
        <a:bodyPr/>
        <a:lstStyle/>
        <a:p>
          <a:endParaRPr lang="zh-CN" altLang="en-US"/>
        </a:p>
      </dgm:t>
    </dgm:pt>
    <dgm:pt modelId="{E0DD9C8E-1896-409C-A6C9-4D40F8974F5F}" type="sibTrans" cxnId="{0CF22BFF-A01D-4B20-8300-65B15F34CC56}">
      <dgm:prSet/>
      <dgm:spPr/>
      <dgm:t>
        <a:bodyPr/>
        <a:lstStyle/>
        <a:p>
          <a:endParaRPr lang="zh-CN" altLang="en-US"/>
        </a:p>
      </dgm:t>
    </dgm:pt>
    <dgm:pt modelId="{9C953768-834B-4736-A49D-94567C1A68AE}">
      <dgm:prSet phldrT="[文本]"/>
      <dgm:spPr/>
      <dgm:t>
        <a:bodyPr/>
        <a:lstStyle/>
        <a:p>
          <a:r>
            <a:rPr lang="zh-CN" altLang="en-US" dirty="0"/>
            <a:t>光电效应</a:t>
          </a:r>
        </a:p>
      </dgm:t>
    </dgm:pt>
    <dgm:pt modelId="{6E030882-7330-4C7E-87F4-E98EAC0E3436}" type="parTrans" cxnId="{68BF1B64-AFE2-4994-BB02-FEAA5B86BBE2}">
      <dgm:prSet/>
      <dgm:spPr/>
      <dgm:t>
        <a:bodyPr/>
        <a:lstStyle/>
        <a:p>
          <a:endParaRPr lang="zh-CN" altLang="en-US"/>
        </a:p>
      </dgm:t>
    </dgm:pt>
    <dgm:pt modelId="{A64B6A2E-59E9-49B1-8323-4DB705DB379B}" type="sibTrans" cxnId="{68BF1B64-AFE2-4994-BB02-FEAA5B86BBE2}">
      <dgm:prSet/>
      <dgm:spPr/>
      <dgm:t>
        <a:bodyPr/>
        <a:lstStyle/>
        <a:p>
          <a:endParaRPr lang="zh-CN" altLang="en-US"/>
        </a:p>
      </dgm:t>
    </dgm:pt>
    <dgm:pt modelId="{E2CFEAF4-7B8B-4BF7-8892-E23E48EA91A7}">
      <dgm:prSet phldrT="[文本]"/>
      <dgm:spPr/>
      <dgm:t>
        <a:bodyPr/>
        <a:lstStyle/>
        <a:p>
          <a:r>
            <a:rPr lang="zh-CN" altLang="en-US" dirty="0"/>
            <a:t>波粒二象性</a:t>
          </a:r>
          <a:endParaRPr lang="en-US" altLang="zh-CN" dirty="0"/>
        </a:p>
        <a:p>
          <a:r>
            <a:rPr lang="zh-CN" altLang="en-US" dirty="0"/>
            <a:t>不确定性原理</a:t>
          </a:r>
        </a:p>
      </dgm:t>
    </dgm:pt>
    <dgm:pt modelId="{70C58845-8366-4ACF-8C8C-963BF6648871}" type="parTrans" cxnId="{825FDDC9-F61D-453D-8419-AE2435CF79D8}">
      <dgm:prSet/>
      <dgm:spPr/>
      <dgm:t>
        <a:bodyPr/>
        <a:lstStyle/>
        <a:p>
          <a:endParaRPr lang="zh-CN" altLang="en-US"/>
        </a:p>
      </dgm:t>
    </dgm:pt>
    <dgm:pt modelId="{99FA9749-5858-4483-805E-495299F72B96}" type="sibTrans" cxnId="{825FDDC9-F61D-453D-8419-AE2435CF79D8}">
      <dgm:prSet/>
      <dgm:spPr/>
      <dgm:t>
        <a:bodyPr/>
        <a:lstStyle/>
        <a:p>
          <a:endParaRPr lang="zh-CN" altLang="en-US"/>
        </a:p>
      </dgm:t>
    </dgm:pt>
    <dgm:pt modelId="{DAD764C7-C714-453D-9EC9-2EC7F4D0DF5C}">
      <dgm:prSet phldrT="[文本]"/>
      <dgm:spPr/>
      <dgm:t>
        <a:bodyPr/>
        <a:lstStyle/>
        <a:p>
          <a:r>
            <a:rPr lang="zh-CN" altLang="en-US" dirty="0"/>
            <a:t>波动力学</a:t>
          </a:r>
        </a:p>
      </dgm:t>
    </dgm:pt>
    <dgm:pt modelId="{0E3E3C8C-D999-4226-8461-57659B66E740}" type="parTrans" cxnId="{C3C0FC8A-ABD0-4DDF-BF62-8321C93DBC86}">
      <dgm:prSet/>
      <dgm:spPr/>
      <dgm:t>
        <a:bodyPr/>
        <a:lstStyle/>
        <a:p>
          <a:endParaRPr lang="zh-CN" altLang="en-US"/>
        </a:p>
      </dgm:t>
    </dgm:pt>
    <dgm:pt modelId="{AD525024-AFD3-4381-8BD6-B091BD5C9CB8}" type="sibTrans" cxnId="{C3C0FC8A-ABD0-4DDF-BF62-8321C93DBC86}">
      <dgm:prSet/>
      <dgm:spPr/>
      <dgm:t>
        <a:bodyPr/>
        <a:lstStyle/>
        <a:p>
          <a:endParaRPr lang="zh-CN" altLang="en-US"/>
        </a:p>
      </dgm:t>
    </dgm:pt>
    <dgm:pt modelId="{85FE4B6F-E76E-4B30-958E-5779B54615EC}">
      <dgm:prSet phldrT="[文本]"/>
      <dgm:spPr/>
      <dgm:t>
        <a:bodyPr/>
        <a:lstStyle/>
        <a:p>
          <a:r>
            <a:rPr lang="zh-CN" altLang="en-US" dirty="0"/>
            <a:t>矩阵力学</a:t>
          </a:r>
        </a:p>
      </dgm:t>
    </dgm:pt>
    <dgm:pt modelId="{85A741E3-EC06-4260-A670-3995DDED48B6}" type="parTrans" cxnId="{CB672034-4870-49DC-B06A-81DFB0803EDE}">
      <dgm:prSet/>
      <dgm:spPr/>
      <dgm:t>
        <a:bodyPr/>
        <a:lstStyle/>
        <a:p>
          <a:endParaRPr lang="zh-CN" altLang="en-US"/>
        </a:p>
      </dgm:t>
    </dgm:pt>
    <dgm:pt modelId="{85FF52CE-8D82-4DDC-91E0-7BF41750EAC0}" type="sibTrans" cxnId="{CB672034-4870-49DC-B06A-81DFB0803EDE}">
      <dgm:prSet/>
      <dgm:spPr/>
      <dgm:t>
        <a:bodyPr/>
        <a:lstStyle/>
        <a:p>
          <a:endParaRPr lang="zh-CN" altLang="en-US"/>
        </a:p>
      </dgm:t>
    </dgm:pt>
    <dgm:pt modelId="{6EDF108B-8B22-4050-8925-32CB48FC032F}">
      <dgm:prSet phldrT="[文本]"/>
      <dgm:spPr/>
      <dgm:t>
        <a:bodyPr/>
        <a:lstStyle/>
        <a:p>
          <a:r>
            <a:rPr lang="zh-CN" altLang="en-US" dirty="0"/>
            <a:t>统计诠释</a:t>
          </a:r>
        </a:p>
      </dgm:t>
    </dgm:pt>
    <dgm:pt modelId="{24D03840-11D6-4332-B742-A1EE31216064}" type="parTrans" cxnId="{521C17C7-7FF9-4AB6-AACE-28F0AE4F933F}">
      <dgm:prSet/>
      <dgm:spPr/>
      <dgm:t>
        <a:bodyPr/>
        <a:lstStyle/>
        <a:p>
          <a:endParaRPr lang="zh-CN" altLang="en-US"/>
        </a:p>
      </dgm:t>
    </dgm:pt>
    <dgm:pt modelId="{6A154E9B-67EC-4EA6-B9E4-A5928BACE9EE}" type="sibTrans" cxnId="{521C17C7-7FF9-4AB6-AACE-28F0AE4F933F}">
      <dgm:prSet/>
      <dgm:spPr/>
      <dgm:t>
        <a:bodyPr/>
        <a:lstStyle/>
        <a:p>
          <a:endParaRPr lang="zh-CN" altLang="en-US"/>
        </a:p>
      </dgm:t>
    </dgm:pt>
    <dgm:pt modelId="{0FAF4FCC-967A-4495-B296-221D9CEB7270}">
      <dgm:prSet phldrT="[文本]"/>
      <dgm:spPr/>
      <dgm:t>
        <a:bodyPr/>
        <a:lstStyle/>
        <a:p>
          <a:r>
            <a:rPr lang="zh-CN" altLang="en-US" dirty="0"/>
            <a:t>波函数</a:t>
          </a:r>
        </a:p>
      </dgm:t>
    </dgm:pt>
    <dgm:pt modelId="{DB3CA61A-1750-46B3-AB65-C218413AA62D}" type="parTrans" cxnId="{C564356A-2F31-459C-ABA7-3E4F608E2482}">
      <dgm:prSet/>
      <dgm:spPr/>
      <dgm:t>
        <a:bodyPr/>
        <a:lstStyle/>
        <a:p>
          <a:endParaRPr lang="zh-CN" altLang="en-US"/>
        </a:p>
      </dgm:t>
    </dgm:pt>
    <dgm:pt modelId="{B16AA1EA-98FA-44B2-AFE4-69985D2A8B4A}" type="sibTrans" cxnId="{C564356A-2F31-459C-ABA7-3E4F608E2482}">
      <dgm:prSet/>
      <dgm:spPr/>
      <dgm:t>
        <a:bodyPr/>
        <a:lstStyle/>
        <a:p>
          <a:endParaRPr lang="zh-CN" altLang="en-US"/>
        </a:p>
      </dgm:t>
    </dgm:pt>
    <dgm:pt modelId="{30811DE5-2992-4836-ACF5-6189A392CAB1}">
      <dgm:prSet phldrT="[文本]"/>
      <dgm:spPr/>
      <dgm:t>
        <a:bodyPr/>
        <a:lstStyle/>
        <a:p>
          <a:r>
            <a:rPr lang="zh-CN" altLang="en-US" dirty="0"/>
            <a:t>算符</a:t>
          </a:r>
        </a:p>
      </dgm:t>
    </dgm:pt>
    <dgm:pt modelId="{EA7C7705-E462-49F5-872F-CDE479AFA356}" type="parTrans" cxnId="{8E24C381-C235-45D9-B363-36C7E176E837}">
      <dgm:prSet/>
      <dgm:spPr/>
      <dgm:t>
        <a:bodyPr/>
        <a:lstStyle/>
        <a:p>
          <a:endParaRPr lang="zh-CN" altLang="en-US"/>
        </a:p>
      </dgm:t>
    </dgm:pt>
    <dgm:pt modelId="{84076F8D-F996-41A8-BC6E-000C57EB86B1}" type="sibTrans" cxnId="{8E24C381-C235-45D9-B363-36C7E176E837}">
      <dgm:prSet/>
      <dgm:spPr/>
      <dgm:t>
        <a:bodyPr/>
        <a:lstStyle/>
        <a:p>
          <a:endParaRPr lang="zh-CN" altLang="en-US"/>
        </a:p>
      </dgm:t>
    </dgm:pt>
    <dgm:pt modelId="{675B910D-CAA7-46B7-8BE3-7291054A3C38}" type="pres">
      <dgm:prSet presAssocID="{4F661796-FC2E-4DBD-9FB1-2F6B1FC17C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DE9D79-0BF7-48E8-BAA4-34EDA2312F64}" type="pres">
      <dgm:prSet presAssocID="{4F661796-FC2E-4DBD-9FB1-2F6B1FC17CB7}" presName="tSp" presStyleCnt="0"/>
      <dgm:spPr/>
    </dgm:pt>
    <dgm:pt modelId="{A0DA3B26-0361-4C8D-97C5-2E435E5140BB}" type="pres">
      <dgm:prSet presAssocID="{4F661796-FC2E-4DBD-9FB1-2F6B1FC17CB7}" presName="bSp" presStyleCnt="0"/>
      <dgm:spPr/>
    </dgm:pt>
    <dgm:pt modelId="{E429C226-3043-4FEF-B8A6-6047505DEBF4}" type="pres">
      <dgm:prSet presAssocID="{4F661796-FC2E-4DBD-9FB1-2F6B1FC17CB7}" presName="process" presStyleCnt="0"/>
      <dgm:spPr/>
    </dgm:pt>
    <dgm:pt modelId="{9EC10669-3F7C-4AE5-8DEA-F7D1E7FB38CC}" type="pres">
      <dgm:prSet presAssocID="{B38C7107-2D6E-4D12-819E-50C0D2CE211E}" presName="composite1" presStyleCnt="0"/>
      <dgm:spPr/>
    </dgm:pt>
    <dgm:pt modelId="{8CE7D244-E3B4-40C6-A316-AC35F3DF8EED}" type="pres">
      <dgm:prSet presAssocID="{B38C7107-2D6E-4D12-819E-50C0D2CE211E}" presName="dummyNode1" presStyleLbl="node1" presStyleIdx="0" presStyleCnt="3"/>
      <dgm:spPr/>
    </dgm:pt>
    <dgm:pt modelId="{1733A9A1-BB2F-456D-81F1-72DE9F298121}" type="pres">
      <dgm:prSet presAssocID="{B38C7107-2D6E-4D12-819E-50C0D2CE211E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F5417-14AF-4490-89CA-A2FF3C1E8B0F}" type="pres">
      <dgm:prSet presAssocID="{B38C7107-2D6E-4D12-819E-50C0D2CE211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45FA7-6FFC-4BE1-BA00-7DC270E3B92D}" type="pres">
      <dgm:prSet presAssocID="{B38C7107-2D6E-4D12-819E-50C0D2CE211E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C590DA-589E-44D7-B20F-FDEE2BD9DBBE}" type="pres">
      <dgm:prSet presAssocID="{B38C7107-2D6E-4D12-819E-50C0D2CE211E}" presName="connSite1" presStyleCnt="0"/>
      <dgm:spPr/>
    </dgm:pt>
    <dgm:pt modelId="{33AAD7FF-8883-4D16-998D-81156951C63F}" type="pres">
      <dgm:prSet presAssocID="{946A68CF-0AF2-4985-B0ED-668F3DC8E274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8F9D9442-0CD5-4491-B8E1-E006FE9079C2}" type="pres">
      <dgm:prSet presAssocID="{E2CFEAF4-7B8B-4BF7-8892-E23E48EA91A7}" presName="composite2" presStyleCnt="0"/>
      <dgm:spPr/>
    </dgm:pt>
    <dgm:pt modelId="{138A5D1F-93E6-4C32-90BF-009EC7601C98}" type="pres">
      <dgm:prSet presAssocID="{E2CFEAF4-7B8B-4BF7-8892-E23E48EA91A7}" presName="dummyNode2" presStyleLbl="node1" presStyleIdx="0" presStyleCnt="3"/>
      <dgm:spPr/>
    </dgm:pt>
    <dgm:pt modelId="{F43BBB91-B3A8-4A95-A9E2-CFD27EEED72A}" type="pres">
      <dgm:prSet presAssocID="{E2CFEAF4-7B8B-4BF7-8892-E23E48EA91A7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2EE2-1AEC-487C-8C77-E736465BC2F2}" type="pres">
      <dgm:prSet presAssocID="{E2CFEAF4-7B8B-4BF7-8892-E23E48EA91A7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CFDE98-92DB-4C97-BC66-FBDC74408ADF}" type="pres">
      <dgm:prSet presAssocID="{E2CFEAF4-7B8B-4BF7-8892-E23E48EA91A7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85B6B4-A9F1-4F9D-934F-D76ACE32EF9E}" type="pres">
      <dgm:prSet presAssocID="{E2CFEAF4-7B8B-4BF7-8892-E23E48EA91A7}" presName="connSite2" presStyleCnt="0"/>
      <dgm:spPr/>
    </dgm:pt>
    <dgm:pt modelId="{EF0F04A8-6AB2-4D64-86AA-DFE97E64BB1A}" type="pres">
      <dgm:prSet presAssocID="{99FA9749-5858-4483-805E-495299F72B96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C288D0FC-C42F-4262-84D9-F2DC1AC6642A}" type="pres">
      <dgm:prSet presAssocID="{6EDF108B-8B22-4050-8925-32CB48FC032F}" presName="composite1" presStyleCnt="0"/>
      <dgm:spPr/>
    </dgm:pt>
    <dgm:pt modelId="{BDF219AC-934F-42E2-BEBE-99CAFD6E8E17}" type="pres">
      <dgm:prSet presAssocID="{6EDF108B-8B22-4050-8925-32CB48FC032F}" presName="dummyNode1" presStyleLbl="node1" presStyleIdx="1" presStyleCnt="3"/>
      <dgm:spPr/>
    </dgm:pt>
    <dgm:pt modelId="{77FB5D3B-9C49-4D25-A3BC-B2AECEC0D2AA}" type="pres">
      <dgm:prSet presAssocID="{6EDF108B-8B22-4050-8925-32CB48FC032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A3753E-A6E0-483F-9E72-76DC3CD5406D}" type="pres">
      <dgm:prSet presAssocID="{6EDF108B-8B22-4050-8925-32CB48FC032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B23BC-2A26-4109-AFD1-FE9AF7001533}" type="pres">
      <dgm:prSet presAssocID="{6EDF108B-8B22-4050-8925-32CB48FC032F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D22F7E-FE15-424D-B43C-7B288C5AE6A2}" type="pres">
      <dgm:prSet presAssocID="{6EDF108B-8B22-4050-8925-32CB48FC032F}" presName="connSite1" presStyleCnt="0"/>
      <dgm:spPr/>
    </dgm:pt>
  </dgm:ptLst>
  <dgm:cxnLst>
    <dgm:cxn modelId="{B07E0161-C894-495A-A5BB-0151FC4C08F7}" type="presOf" srcId="{85FE4B6F-E76E-4B30-958E-5779B54615EC}" destId="{90312EE2-1AEC-487C-8C77-E736465BC2F2}" srcOrd="1" destOrd="1" presId="urn:microsoft.com/office/officeart/2005/8/layout/hProcess4"/>
    <dgm:cxn modelId="{C47749C2-346B-439D-85B8-68259EE1D626}" type="presOf" srcId="{85FE4B6F-E76E-4B30-958E-5779B54615EC}" destId="{F43BBB91-B3A8-4A95-A9E2-CFD27EEED72A}" srcOrd="0" destOrd="1" presId="urn:microsoft.com/office/officeart/2005/8/layout/hProcess4"/>
    <dgm:cxn modelId="{B6AFB3BB-99C8-48F1-BA08-5EF103362B62}" type="presOf" srcId="{E2CFEAF4-7B8B-4BF7-8892-E23E48EA91A7}" destId="{53CFDE98-92DB-4C97-BC66-FBDC74408ADF}" srcOrd="0" destOrd="0" presId="urn:microsoft.com/office/officeart/2005/8/layout/hProcess4"/>
    <dgm:cxn modelId="{CB672034-4870-49DC-B06A-81DFB0803EDE}" srcId="{E2CFEAF4-7B8B-4BF7-8892-E23E48EA91A7}" destId="{85FE4B6F-E76E-4B30-958E-5779B54615EC}" srcOrd="1" destOrd="0" parTransId="{85A741E3-EC06-4260-A670-3995DDED48B6}" sibTransId="{85FF52CE-8D82-4DDC-91E0-7BF41750EAC0}"/>
    <dgm:cxn modelId="{29CAA70E-ED93-438D-80F8-A158745A6BDD}" type="presOf" srcId="{0FAF4FCC-967A-4495-B296-221D9CEB7270}" destId="{77FB5D3B-9C49-4D25-A3BC-B2AECEC0D2AA}" srcOrd="0" destOrd="0" presId="urn:microsoft.com/office/officeart/2005/8/layout/hProcess4"/>
    <dgm:cxn modelId="{DEFD2E6B-7655-409A-BFB5-50D9EB8F107C}" type="presOf" srcId="{6EDF108B-8B22-4050-8925-32CB48FC032F}" destId="{D98B23BC-2A26-4109-AFD1-FE9AF7001533}" srcOrd="0" destOrd="0" presId="urn:microsoft.com/office/officeart/2005/8/layout/hProcess4"/>
    <dgm:cxn modelId="{8E24C381-C235-45D9-B363-36C7E176E837}" srcId="{6EDF108B-8B22-4050-8925-32CB48FC032F}" destId="{30811DE5-2992-4836-ACF5-6189A392CAB1}" srcOrd="1" destOrd="0" parTransId="{EA7C7705-E462-49F5-872F-CDE479AFA356}" sibTransId="{84076F8D-F996-41A8-BC6E-000C57EB86B1}"/>
    <dgm:cxn modelId="{BF30D214-39A4-4B0B-9B4F-E916CE4EEA12}" type="presOf" srcId="{30811DE5-2992-4836-ACF5-6189A392CAB1}" destId="{77FB5D3B-9C49-4D25-A3BC-B2AECEC0D2AA}" srcOrd="0" destOrd="1" presId="urn:microsoft.com/office/officeart/2005/8/layout/hProcess4"/>
    <dgm:cxn modelId="{AE8F487D-9575-4A4D-A741-97DBBEC92581}" type="presOf" srcId="{DAD764C7-C714-453D-9EC9-2EC7F4D0DF5C}" destId="{90312EE2-1AEC-487C-8C77-E736465BC2F2}" srcOrd="1" destOrd="0" presId="urn:microsoft.com/office/officeart/2005/8/layout/hProcess4"/>
    <dgm:cxn modelId="{349C858B-FE6A-4489-85A0-964FD2CD4146}" type="presOf" srcId="{9C953768-834B-4736-A49D-94567C1A68AE}" destId="{14AF5417-14AF-4490-89CA-A2FF3C1E8B0F}" srcOrd="1" destOrd="1" presId="urn:microsoft.com/office/officeart/2005/8/layout/hProcess4"/>
    <dgm:cxn modelId="{3C001C73-A8B4-4097-B2AB-128251A97EDB}" type="presOf" srcId="{946A68CF-0AF2-4985-B0ED-668F3DC8E274}" destId="{33AAD7FF-8883-4D16-998D-81156951C63F}" srcOrd="0" destOrd="0" presId="urn:microsoft.com/office/officeart/2005/8/layout/hProcess4"/>
    <dgm:cxn modelId="{0CF22BFF-A01D-4B20-8300-65B15F34CC56}" srcId="{B38C7107-2D6E-4D12-819E-50C0D2CE211E}" destId="{0CA9D460-B06B-4FE6-AE20-1BA054A448B3}" srcOrd="0" destOrd="0" parTransId="{A5C3D19E-5AEC-4502-89DC-20E3F288CB25}" sibTransId="{E0DD9C8E-1896-409C-A6C9-4D40F8974F5F}"/>
    <dgm:cxn modelId="{F3C59E0B-0F15-49BF-A347-35A4D00D98C4}" type="presOf" srcId="{0FAF4FCC-967A-4495-B296-221D9CEB7270}" destId="{B5A3753E-A6E0-483F-9E72-76DC3CD5406D}" srcOrd="1" destOrd="0" presId="urn:microsoft.com/office/officeart/2005/8/layout/hProcess4"/>
    <dgm:cxn modelId="{AD846076-73D0-4376-9196-D1E9372CDD6C}" type="presOf" srcId="{30811DE5-2992-4836-ACF5-6189A392CAB1}" destId="{B5A3753E-A6E0-483F-9E72-76DC3CD5406D}" srcOrd="1" destOrd="1" presId="urn:microsoft.com/office/officeart/2005/8/layout/hProcess4"/>
    <dgm:cxn modelId="{C564356A-2F31-459C-ABA7-3E4F608E2482}" srcId="{6EDF108B-8B22-4050-8925-32CB48FC032F}" destId="{0FAF4FCC-967A-4495-B296-221D9CEB7270}" srcOrd="0" destOrd="0" parTransId="{DB3CA61A-1750-46B3-AB65-C218413AA62D}" sibTransId="{B16AA1EA-98FA-44B2-AFE4-69985D2A8B4A}"/>
    <dgm:cxn modelId="{7C35E4E0-ECEF-4F13-B711-842FFE61B01E}" type="presOf" srcId="{99FA9749-5858-4483-805E-495299F72B96}" destId="{EF0F04A8-6AB2-4D64-86AA-DFE97E64BB1A}" srcOrd="0" destOrd="0" presId="urn:microsoft.com/office/officeart/2005/8/layout/hProcess4"/>
    <dgm:cxn modelId="{68BF1B64-AFE2-4994-BB02-FEAA5B86BBE2}" srcId="{B38C7107-2D6E-4D12-819E-50C0D2CE211E}" destId="{9C953768-834B-4736-A49D-94567C1A68AE}" srcOrd="1" destOrd="0" parTransId="{6E030882-7330-4C7E-87F4-E98EAC0E3436}" sibTransId="{A64B6A2E-59E9-49B1-8323-4DB705DB379B}"/>
    <dgm:cxn modelId="{DEA58B5B-D7F6-4447-A6DB-2632E50AD5F9}" type="presOf" srcId="{DAD764C7-C714-453D-9EC9-2EC7F4D0DF5C}" destId="{F43BBB91-B3A8-4A95-A9E2-CFD27EEED72A}" srcOrd="0" destOrd="0" presId="urn:microsoft.com/office/officeart/2005/8/layout/hProcess4"/>
    <dgm:cxn modelId="{EF4A87C0-8DA5-4CE1-9D6F-BA512617A169}" type="presOf" srcId="{0CA9D460-B06B-4FE6-AE20-1BA054A448B3}" destId="{1733A9A1-BB2F-456D-81F1-72DE9F298121}" srcOrd="0" destOrd="0" presId="urn:microsoft.com/office/officeart/2005/8/layout/hProcess4"/>
    <dgm:cxn modelId="{A7F45B00-C763-4B76-945D-B041DC98A459}" type="presOf" srcId="{0CA9D460-B06B-4FE6-AE20-1BA054A448B3}" destId="{14AF5417-14AF-4490-89CA-A2FF3C1E8B0F}" srcOrd="1" destOrd="0" presId="urn:microsoft.com/office/officeart/2005/8/layout/hProcess4"/>
    <dgm:cxn modelId="{25B67BAF-B3DE-43DD-B4D5-7684E73286AC}" type="presOf" srcId="{9C953768-834B-4736-A49D-94567C1A68AE}" destId="{1733A9A1-BB2F-456D-81F1-72DE9F298121}" srcOrd="0" destOrd="1" presId="urn:microsoft.com/office/officeart/2005/8/layout/hProcess4"/>
    <dgm:cxn modelId="{825FDDC9-F61D-453D-8419-AE2435CF79D8}" srcId="{4F661796-FC2E-4DBD-9FB1-2F6B1FC17CB7}" destId="{E2CFEAF4-7B8B-4BF7-8892-E23E48EA91A7}" srcOrd="1" destOrd="0" parTransId="{70C58845-8366-4ACF-8C8C-963BF6648871}" sibTransId="{99FA9749-5858-4483-805E-495299F72B96}"/>
    <dgm:cxn modelId="{521C17C7-7FF9-4AB6-AACE-28F0AE4F933F}" srcId="{4F661796-FC2E-4DBD-9FB1-2F6B1FC17CB7}" destId="{6EDF108B-8B22-4050-8925-32CB48FC032F}" srcOrd="2" destOrd="0" parTransId="{24D03840-11D6-4332-B742-A1EE31216064}" sibTransId="{6A154E9B-67EC-4EA6-B9E4-A5928BACE9EE}"/>
    <dgm:cxn modelId="{41D8ED52-C5BD-44AE-A0C3-F519B7B7B55B}" type="presOf" srcId="{B38C7107-2D6E-4D12-819E-50C0D2CE211E}" destId="{6D945FA7-6FFC-4BE1-BA00-7DC270E3B92D}" srcOrd="0" destOrd="0" presId="urn:microsoft.com/office/officeart/2005/8/layout/hProcess4"/>
    <dgm:cxn modelId="{3F77B5C8-35FA-4D5D-A493-8104F4CDF0C9}" srcId="{4F661796-FC2E-4DBD-9FB1-2F6B1FC17CB7}" destId="{B38C7107-2D6E-4D12-819E-50C0D2CE211E}" srcOrd="0" destOrd="0" parTransId="{7F2E5C2F-7CB9-49DD-A8D8-ABB76302174B}" sibTransId="{946A68CF-0AF2-4985-B0ED-668F3DC8E274}"/>
    <dgm:cxn modelId="{C3C0FC8A-ABD0-4DDF-BF62-8321C93DBC86}" srcId="{E2CFEAF4-7B8B-4BF7-8892-E23E48EA91A7}" destId="{DAD764C7-C714-453D-9EC9-2EC7F4D0DF5C}" srcOrd="0" destOrd="0" parTransId="{0E3E3C8C-D999-4226-8461-57659B66E740}" sibTransId="{AD525024-AFD3-4381-8BD6-B091BD5C9CB8}"/>
    <dgm:cxn modelId="{60B3B3B7-6014-496E-B44F-FE75952DE513}" type="presOf" srcId="{4F661796-FC2E-4DBD-9FB1-2F6B1FC17CB7}" destId="{675B910D-CAA7-46B7-8BE3-7291054A3C38}" srcOrd="0" destOrd="0" presId="urn:microsoft.com/office/officeart/2005/8/layout/hProcess4"/>
    <dgm:cxn modelId="{7D800342-58F2-4BFC-836E-B69AA6E033C9}" type="presParOf" srcId="{675B910D-CAA7-46B7-8BE3-7291054A3C38}" destId="{64DE9D79-0BF7-48E8-BAA4-34EDA2312F64}" srcOrd="0" destOrd="0" presId="urn:microsoft.com/office/officeart/2005/8/layout/hProcess4"/>
    <dgm:cxn modelId="{C2347755-FDCA-4362-A089-A2D14939E376}" type="presParOf" srcId="{675B910D-CAA7-46B7-8BE3-7291054A3C38}" destId="{A0DA3B26-0361-4C8D-97C5-2E435E5140BB}" srcOrd="1" destOrd="0" presId="urn:microsoft.com/office/officeart/2005/8/layout/hProcess4"/>
    <dgm:cxn modelId="{0430C8E3-B69C-4E34-9E23-4072960D085E}" type="presParOf" srcId="{675B910D-CAA7-46B7-8BE3-7291054A3C38}" destId="{E429C226-3043-4FEF-B8A6-6047505DEBF4}" srcOrd="2" destOrd="0" presId="urn:microsoft.com/office/officeart/2005/8/layout/hProcess4"/>
    <dgm:cxn modelId="{CC69E5B8-5B5C-4520-B697-FD58C27D1C19}" type="presParOf" srcId="{E429C226-3043-4FEF-B8A6-6047505DEBF4}" destId="{9EC10669-3F7C-4AE5-8DEA-F7D1E7FB38CC}" srcOrd="0" destOrd="0" presId="urn:microsoft.com/office/officeart/2005/8/layout/hProcess4"/>
    <dgm:cxn modelId="{2396C4FE-A64D-40F6-9210-4BEB5CC2320C}" type="presParOf" srcId="{9EC10669-3F7C-4AE5-8DEA-F7D1E7FB38CC}" destId="{8CE7D244-E3B4-40C6-A316-AC35F3DF8EED}" srcOrd="0" destOrd="0" presId="urn:microsoft.com/office/officeart/2005/8/layout/hProcess4"/>
    <dgm:cxn modelId="{7B1C0579-7D91-4C6B-8026-25CE0D6A1EDE}" type="presParOf" srcId="{9EC10669-3F7C-4AE5-8DEA-F7D1E7FB38CC}" destId="{1733A9A1-BB2F-456D-81F1-72DE9F298121}" srcOrd="1" destOrd="0" presId="urn:microsoft.com/office/officeart/2005/8/layout/hProcess4"/>
    <dgm:cxn modelId="{3CC8F724-1F6A-4A03-956D-A46B2D92622E}" type="presParOf" srcId="{9EC10669-3F7C-4AE5-8DEA-F7D1E7FB38CC}" destId="{14AF5417-14AF-4490-89CA-A2FF3C1E8B0F}" srcOrd="2" destOrd="0" presId="urn:microsoft.com/office/officeart/2005/8/layout/hProcess4"/>
    <dgm:cxn modelId="{2DFA4B29-E2DB-4587-97E0-39762F309EE1}" type="presParOf" srcId="{9EC10669-3F7C-4AE5-8DEA-F7D1E7FB38CC}" destId="{6D945FA7-6FFC-4BE1-BA00-7DC270E3B92D}" srcOrd="3" destOrd="0" presId="urn:microsoft.com/office/officeart/2005/8/layout/hProcess4"/>
    <dgm:cxn modelId="{BB4F52F7-6F1A-4E97-BF94-50C56B322EB2}" type="presParOf" srcId="{9EC10669-3F7C-4AE5-8DEA-F7D1E7FB38CC}" destId="{B9C590DA-589E-44D7-B20F-FDEE2BD9DBBE}" srcOrd="4" destOrd="0" presId="urn:microsoft.com/office/officeart/2005/8/layout/hProcess4"/>
    <dgm:cxn modelId="{378B454F-E566-4410-93AA-501784381886}" type="presParOf" srcId="{E429C226-3043-4FEF-B8A6-6047505DEBF4}" destId="{33AAD7FF-8883-4D16-998D-81156951C63F}" srcOrd="1" destOrd="0" presId="urn:microsoft.com/office/officeart/2005/8/layout/hProcess4"/>
    <dgm:cxn modelId="{E24579F5-39E7-4035-BE31-DA404048088E}" type="presParOf" srcId="{E429C226-3043-4FEF-B8A6-6047505DEBF4}" destId="{8F9D9442-0CD5-4491-B8E1-E006FE9079C2}" srcOrd="2" destOrd="0" presId="urn:microsoft.com/office/officeart/2005/8/layout/hProcess4"/>
    <dgm:cxn modelId="{30A0C123-F0B3-4598-88B6-25781C130146}" type="presParOf" srcId="{8F9D9442-0CD5-4491-B8E1-E006FE9079C2}" destId="{138A5D1F-93E6-4C32-90BF-009EC7601C98}" srcOrd="0" destOrd="0" presId="urn:microsoft.com/office/officeart/2005/8/layout/hProcess4"/>
    <dgm:cxn modelId="{4A824808-5027-4DD9-B91F-B8CB59190D3C}" type="presParOf" srcId="{8F9D9442-0CD5-4491-B8E1-E006FE9079C2}" destId="{F43BBB91-B3A8-4A95-A9E2-CFD27EEED72A}" srcOrd="1" destOrd="0" presId="urn:microsoft.com/office/officeart/2005/8/layout/hProcess4"/>
    <dgm:cxn modelId="{5F812258-443B-4A77-B569-28DD358601C2}" type="presParOf" srcId="{8F9D9442-0CD5-4491-B8E1-E006FE9079C2}" destId="{90312EE2-1AEC-487C-8C77-E736465BC2F2}" srcOrd="2" destOrd="0" presId="urn:microsoft.com/office/officeart/2005/8/layout/hProcess4"/>
    <dgm:cxn modelId="{8CC03F9F-B867-4A2E-8399-E4C7100758A0}" type="presParOf" srcId="{8F9D9442-0CD5-4491-B8E1-E006FE9079C2}" destId="{53CFDE98-92DB-4C97-BC66-FBDC74408ADF}" srcOrd="3" destOrd="0" presId="urn:microsoft.com/office/officeart/2005/8/layout/hProcess4"/>
    <dgm:cxn modelId="{0ABDA9D1-640F-45E5-A2F1-E401EB31FCEF}" type="presParOf" srcId="{8F9D9442-0CD5-4491-B8E1-E006FE9079C2}" destId="{3885B6B4-A9F1-4F9D-934F-D76ACE32EF9E}" srcOrd="4" destOrd="0" presId="urn:microsoft.com/office/officeart/2005/8/layout/hProcess4"/>
    <dgm:cxn modelId="{7C956B63-C53D-497E-A643-4282628CB36F}" type="presParOf" srcId="{E429C226-3043-4FEF-B8A6-6047505DEBF4}" destId="{EF0F04A8-6AB2-4D64-86AA-DFE97E64BB1A}" srcOrd="3" destOrd="0" presId="urn:microsoft.com/office/officeart/2005/8/layout/hProcess4"/>
    <dgm:cxn modelId="{9463A2A8-E432-4BB1-841C-D8C4A00D3B4E}" type="presParOf" srcId="{E429C226-3043-4FEF-B8A6-6047505DEBF4}" destId="{C288D0FC-C42F-4262-84D9-F2DC1AC6642A}" srcOrd="4" destOrd="0" presId="urn:microsoft.com/office/officeart/2005/8/layout/hProcess4"/>
    <dgm:cxn modelId="{E8EC0ED3-0DB7-4E64-9FD1-FB0CE2105817}" type="presParOf" srcId="{C288D0FC-C42F-4262-84D9-F2DC1AC6642A}" destId="{BDF219AC-934F-42E2-BEBE-99CAFD6E8E17}" srcOrd="0" destOrd="0" presId="urn:microsoft.com/office/officeart/2005/8/layout/hProcess4"/>
    <dgm:cxn modelId="{7F3FA083-714C-464B-83DE-7EFAB0C3FC85}" type="presParOf" srcId="{C288D0FC-C42F-4262-84D9-F2DC1AC6642A}" destId="{77FB5D3B-9C49-4D25-A3BC-B2AECEC0D2AA}" srcOrd="1" destOrd="0" presId="urn:microsoft.com/office/officeart/2005/8/layout/hProcess4"/>
    <dgm:cxn modelId="{B37CB5F3-A7A4-49A8-BBCC-1A86719525B4}" type="presParOf" srcId="{C288D0FC-C42F-4262-84D9-F2DC1AC6642A}" destId="{B5A3753E-A6E0-483F-9E72-76DC3CD5406D}" srcOrd="2" destOrd="0" presId="urn:microsoft.com/office/officeart/2005/8/layout/hProcess4"/>
    <dgm:cxn modelId="{A9EB05A4-4194-4DDC-89E2-E46C5BE1FDBC}" type="presParOf" srcId="{C288D0FC-C42F-4262-84D9-F2DC1AC6642A}" destId="{D98B23BC-2A26-4109-AFD1-FE9AF7001533}" srcOrd="3" destOrd="0" presId="urn:microsoft.com/office/officeart/2005/8/layout/hProcess4"/>
    <dgm:cxn modelId="{A640123F-2F8C-438A-BF29-FC159F286273}" type="presParOf" srcId="{C288D0FC-C42F-4262-84D9-F2DC1AC6642A}" destId="{7AD22F7E-FE15-424D-B43C-7B288C5AE6A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5E4114-0387-4BCC-B6FB-307FFF30F3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6E900-70C2-4C36-892C-21DFE2E97C07}">
      <dgm:prSet custT="1"/>
      <dgm:spPr/>
      <dgm:t>
        <a:bodyPr/>
        <a:lstStyle/>
        <a:p>
          <a:r>
            <a:rPr lang="zh-CN" sz="2000" dirty="0"/>
            <a:t>原子</a:t>
          </a:r>
          <a:r>
            <a:rPr lang="en-US" sz="2000" dirty="0"/>
            <a:t>Bohr-</a:t>
          </a:r>
          <a:r>
            <a:rPr lang="en-US" sz="2000" dirty="0" err="1"/>
            <a:t>Sommerfield</a:t>
          </a:r>
          <a:r>
            <a:rPr lang="zh-CN" sz="2000" dirty="0"/>
            <a:t>理论</a:t>
          </a:r>
        </a:p>
      </dgm:t>
    </dgm:pt>
    <dgm:pt modelId="{DEB53FEC-6381-4D79-8651-5C843E3D4F7F}" type="parTrans" cxnId="{B081CC65-D9C9-4E76-BE56-8A0C60E2EB11}">
      <dgm:prSet/>
      <dgm:spPr/>
      <dgm:t>
        <a:bodyPr/>
        <a:lstStyle/>
        <a:p>
          <a:endParaRPr lang="zh-CN" altLang="en-US"/>
        </a:p>
      </dgm:t>
    </dgm:pt>
    <dgm:pt modelId="{52B665C8-8967-4B69-ACB0-514525888392}" type="sibTrans" cxnId="{B081CC65-D9C9-4E76-BE56-8A0C60E2EB11}">
      <dgm:prSet/>
      <dgm:spPr/>
      <dgm:t>
        <a:bodyPr/>
        <a:lstStyle/>
        <a:p>
          <a:endParaRPr lang="zh-CN" altLang="en-US"/>
        </a:p>
      </dgm:t>
    </dgm:pt>
    <dgm:pt modelId="{C2B8DCC3-1822-482A-87D6-76A27C1C8757}">
      <dgm:prSet/>
      <dgm:spPr/>
      <dgm:t>
        <a:bodyPr/>
        <a:lstStyle/>
        <a:p>
          <a:r>
            <a:rPr lang="zh-CN" dirty="0"/>
            <a:t>黑体辐射，光电效应</a:t>
          </a:r>
        </a:p>
      </dgm:t>
    </dgm:pt>
    <dgm:pt modelId="{BE818FF5-7F9A-4B5B-80F9-A2ACDD66AD0A}" type="parTrans" cxnId="{6FDAD4F6-1336-4243-A83F-5A496D915B3C}">
      <dgm:prSet/>
      <dgm:spPr/>
      <dgm:t>
        <a:bodyPr/>
        <a:lstStyle/>
        <a:p>
          <a:endParaRPr lang="zh-CN" altLang="en-US"/>
        </a:p>
      </dgm:t>
    </dgm:pt>
    <dgm:pt modelId="{99BBB24A-4369-480B-9722-BA055279DA6A}" type="sibTrans" cxnId="{6FDAD4F6-1336-4243-A83F-5A496D915B3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2303D97-E31E-4339-8C1B-0EC97E8F5704}">
          <dgm:prSet/>
          <dgm:spPr/>
          <dgm:t>
            <a:bodyPr/>
            <a:lstStyle/>
            <a:p>
              <a:r>
                <a:rPr lang="zh-CN" dirty="0"/>
                <a:t>量子数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𝑛</m:t>
                  </m:r>
                  <m:r>
                    <a:rPr lang="en-US" i="1">
                      <a:latin typeface="Cambria Math" panose="02040503050406030204" pitchFamily="18" charset="0"/>
                    </a:rPr>
                    <m:t>, </m:t>
                  </m:r>
                  <m:r>
                    <a:rPr lang="en-US" i="1">
                      <a:latin typeface="Cambria Math" panose="02040503050406030204" pitchFamily="18" charset="0"/>
                    </a:rPr>
                    <m:t>𝑙</m:t>
                  </m:r>
                </m:oMath>
              </a14:m>
              <a:r>
                <a:rPr lang="en-US" i="1" dirty="0"/>
                <a:t>, </a:t>
              </a:r>
              <a:r>
                <a:rPr lang="zh-CN" dirty="0"/>
                <a:t>能量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𝐸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oMath>
              </a14:m>
              <a:endParaRPr lang="zh-CN" dirty="0"/>
            </a:p>
          </dgm:t>
        </dgm:pt>
      </mc:Choice>
      <mc:Fallback xmlns="">
        <dgm:pt modelId="{52303D97-E31E-4339-8C1B-0EC97E8F5704}">
          <dgm:prSet/>
          <dgm:spPr/>
          <dgm:t>
            <a:bodyPr/>
            <a:lstStyle/>
            <a:p>
              <a:r>
                <a:rPr lang="zh-CN" dirty="0"/>
                <a:t>量子数</a:t>
              </a:r>
              <a:r>
                <a:rPr lang="en-US" i="0"/>
                <a:t>𝑛, 𝑙</a:t>
              </a:r>
              <a:r>
                <a:rPr lang="en-US" i="1" dirty="0"/>
                <a:t>, </a:t>
              </a:r>
              <a:r>
                <a:rPr lang="zh-CN" dirty="0"/>
                <a:t>能量</a:t>
              </a:r>
              <a:r>
                <a:rPr lang="en-US" b="0" i="0"/>
                <a:t>𝐸_𝑛</a:t>
              </a:r>
              <a:endParaRPr lang="zh-CN" dirty="0"/>
            </a:p>
          </dgm:t>
        </dgm:pt>
      </mc:Fallback>
    </mc:AlternateContent>
    <dgm:pt modelId="{6BC7F4CA-BA7D-4403-AAC0-3E6D722FE981}" type="parTrans" cxnId="{10385EB5-E72B-4F81-90B7-55EF798732DE}">
      <dgm:prSet/>
      <dgm:spPr/>
      <dgm:t>
        <a:bodyPr/>
        <a:lstStyle/>
        <a:p>
          <a:endParaRPr lang="zh-CN" altLang="en-US"/>
        </a:p>
      </dgm:t>
    </dgm:pt>
    <dgm:pt modelId="{40C334A8-9FCA-4FFA-B373-82463E6797FA}" type="sibTrans" cxnId="{10385EB5-E72B-4F81-90B7-55EF798732DE}">
      <dgm:prSet/>
      <dgm:spPr/>
      <dgm:t>
        <a:bodyPr/>
        <a:lstStyle/>
        <a:p>
          <a:endParaRPr lang="zh-CN" altLang="en-US"/>
        </a:p>
      </dgm:t>
    </dgm:pt>
    <dgm:pt modelId="{313B3A16-BAE6-4660-A4BD-E7B71FEED6AA}">
      <dgm:prSet custT="1"/>
      <dgm:spPr/>
      <dgm:t>
        <a:bodyPr/>
        <a:lstStyle/>
        <a:p>
          <a:r>
            <a:rPr lang="zh-CN" altLang="en-US" sz="2000" dirty="0"/>
            <a:t>量子力学导论*</a:t>
          </a:r>
        </a:p>
      </dgm:t>
    </dgm:pt>
    <dgm:pt modelId="{EFCEBD1A-356E-4937-BE77-24B4F100B851}" type="parTrans" cxnId="{10C82AA3-AD10-4F82-9B79-3794E0DC6207}">
      <dgm:prSet/>
      <dgm:spPr/>
      <dgm:t>
        <a:bodyPr/>
        <a:lstStyle/>
        <a:p>
          <a:endParaRPr lang="zh-CN" altLang="en-US"/>
        </a:p>
      </dgm:t>
    </dgm:pt>
    <dgm:pt modelId="{A56F1FAD-C7C4-4C21-8A5E-1F4400FC756E}" type="sibTrans" cxnId="{10C82AA3-AD10-4F82-9B79-3794E0DC6207}">
      <dgm:prSet/>
      <dgm:spPr/>
      <dgm:t>
        <a:bodyPr/>
        <a:lstStyle/>
        <a:p>
          <a:endParaRPr lang="zh-CN" altLang="en-US"/>
        </a:p>
      </dgm:t>
    </dgm:pt>
    <dgm:pt modelId="{4E8D2204-02B5-4C49-8101-E9873C324D67}">
      <dgm:prSet custT="1"/>
      <dgm:spPr/>
      <dgm:t>
        <a:bodyPr/>
        <a:lstStyle/>
        <a:p>
          <a:r>
            <a:rPr lang="zh-CN" altLang="en-US" sz="1800" dirty="0"/>
            <a:t>波粒二象性</a:t>
          </a:r>
        </a:p>
      </dgm:t>
    </dgm:pt>
    <dgm:pt modelId="{6F0B026D-4CC0-4FE5-B0BF-13B2C13A7C3B}" type="parTrans" cxnId="{1B4062B3-E0AE-408B-B13A-98CDD9C1B049}">
      <dgm:prSet/>
      <dgm:spPr/>
      <dgm:t>
        <a:bodyPr/>
        <a:lstStyle/>
        <a:p>
          <a:endParaRPr lang="zh-CN" altLang="en-US"/>
        </a:p>
      </dgm:t>
    </dgm:pt>
    <dgm:pt modelId="{4A1F191B-3172-4F24-B0DE-5F4041E598DD}" type="sibTrans" cxnId="{1B4062B3-E0AE-408B-B13A-98CDD9C1B049}">
      <dgm:prSet/>
      <dgm:spPr/>
      <dgm:t>
        <a:bodyPr/>
        <a:lstStyle/>
        <a:p>
          <a:endParaRPr lang="zh-CN" altLang="en-US"/>
        </a:p>
      </dgm:t>
    </dgm:pt>
    <dgm:pt modelId="{E8CCCB12-FC74-435F-9244-C5E124A90483}">
      <dgm:prSet custT="1"/>
      <dgm:spPr/>
      <dgm:t>
        <a:bodyPr/>
        <a:lstStyle/>
        <a:p>
          <a:r>
            <a:rPr lang="zh-CN" altLang="en-US" sz="1800" dirty="0"/>
            <a:t>氢原子</a:t>
          </a:r>
        </a:p>
      </dgm:t>
    </dgm:pt>
    <dgm:pt modelId="{2CC3E90C-72CC-4D36-BE40-D371AE6BAA07}" type="parTrans" cxnId="{2B2AC368-46C2-410E-8CC7-7F913A559FBA}">
      <dgm:prSet/>
      <dgm:spPr/>
      <dgm:t>
        <a:bodyPr/>
        <a:lstStyle/>
        <a:p>
          <a:endParaRPr lang="zh-CN" altLang="en-US"/>
        </a:p>
      </dgm:t>
    </dgm:pt>
    <dgm:pt modelId="{5C5323B9-FC88-49E6-B7D6-3288559E2A8F}" type="sibTrans" cxnId="{2B2AC368-46C2-410E-8CC7-7F913A559FBA}">
      <dgm:prSet/>
      <dgm:spPr/>
      <dgm:t>
        <a:bodyPr/>
        <a:lstStyle/>
        <a:p>
          <a:endParaRPr lang="zh-CN" altLang="en-US"/>
        </a:p>
      </dgm:t>
    </dgm:pt>
    <dgm:pt modelId="{2596FA03-6E4C-4139-8F68-1D560E0EA3BC}">
      <dgm:prSet custT="1"/>
      <dgm:spPr/>
      <dgm:t>
        <a:bodyPr/>
        <a:lstStyle/>
        <a:p>
          <a:r>
            <a:rPr lang="zh-CN" altLang="en-US" sz="2000" dirty="0"/>
            <a:t>电子的自旋</a:t>
          </a:r>
        </a:p>
      </dgm:t>
    </dgm:pt>
    <dgm:pt modelId="{8965E0FD-7D29-4B3A-ABDD-06FB8568C185}" type="parTrans" cxnId="{8E25BDEB-8310-43D5-9138-C86EB8B5D8BB}">
      <dgm:prSet/>
      <dgm:spPr/>
      <dgm:t>
        <a:bodyPr/>
        <a:lstStyle/>
        <a:p>
          <a:endParaRPr lang="zh-CN" altLang="en-US"/>
        </a:p>
      </dgm:t>
    </dgm:pt>
    <dgm:pt modelId="{F87EB550-C941-4662-AEA5-62139CB2BF22}" type="sibTrans" cxnId="{8E25BDEB-8310-43D5-9138-C86EB8B5D8BB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53DE30F-43B3-4544-B280-F6F7EE35FA45}">
          <dgm:prSet custT="1"/>
          <dgm:spPr/>
          <dgm:t>
            <a:bodyPr/>
            <a:lstStyle/>
            <a:p>
              <a:r>
                <a:rPr lang="zh-CN" sz="1800" dirty="0"/>
                <a:t>量子数</a:t>
              </a:r>
              <a14:m>
                <m:oMath xmlns:m="http://schemas.openxmlformats.org/officeDocument/2006/math">
                  <m:r>
                    <a:rPr lang="en-US" sz="1800" b="0" i="1">
                      <a:latin typeface="Cambria Math" panose="02040503050406030204" pitchFamily="18" charset="0"/>
                    </a:rPr>
                    <m:t>𝑛</m:t>
                  </m:r>
                  <m:r>
                    <a:rPr lang="en-US" sz="1800" b="0" i="1">
                      <a:latin typeface="Cambria Math" panose="02040503050406030204" pitchFamily="18" charset="0"/>
                    </a:rPr>
                    <m:t>,</m:t>
                  </m:r>
                  <m:r>
                    <a:rPr lang="en-US" sz="1800" b="0" i="1">
                      <a:latin typeface="Cambria Math" panose="02040503050406030204" pitchFamily="18" charset="0"/>
                    </a:rPr>
                    <m:t>𝑙</m:t>
                  </m:r>
                  <m:r>
                    <a:rPr lang="en-US" sz="1800" b="0" i="1">
                      <a:latin typeface="Cambria Math" panose="02040503050406030204" pitchFamily="18" charset="0"/>
                    </a:rPr>
                    <m:t>,</m:t>
                  </m:r>
                  <m:r>
                    <a:rPr lang="en-US" sz="1800" b="0" i="1">
                      <a:latin typeface="Cambria Math" panose="02040503050406030204" pitchFamily="18" charset="0"/>
                    </a:rPr>
                    <m:t>𝑚</m:t>
                  </m:r>
                  <m:r>
                    <a:rPr lang="en-US" sz="1800" b="0" i="1"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n-US" sz="1800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𝑠</m:t>
                      </m:r>
                    </m:sub>
                  </m:sSub>
                </m:oMath>
              </a14:m>
              <a:endParaRPr lang="zh-CN" sz="1800" dirty="0"/>
            </a:p>
          </dgm:t>
        </dgm:pt>
      </mc:Choice>
      <mc:Fallback xmlns="">
        <dgm:pt modelId="{D53DE30F-43B3-4544-B280-F6F7EE35FA45}">
          <dgm:prSet custT="1"/>
          <dgm:spPr/>
          <dgm:t>
            <a:bodyPr/>
            <a:lstStyle/>
            <a:p>
              <a:r>
                <a:rPr lang="zh-CN" sz="1800" dirty="0"/>
                <a:t>量子数</a:t>
              </a:r>
              <a:r>
                <a:rPr lang="en-US" sz="1800" b="0" i="0"/>
                <a:t>𝑛,𝑙,𝑚,𝑚_𝑠</a:t>
              </a:r>
              <a:endParaRPr lang="zh-CN" sz="1800" dirty="0"/>
            </a:p>
          </dgm:t>
        </dgm:pt>
      </mc:Fallback>
    </mc:AlternateContent>
    <dgm:pt modelId="{83832630-0F16-4A94-911C-C748D908DE7C}" type="parTrans" cxnId="{5A1E3CF6-61DD-442D-AC45-9EC21B0C05FF}">
      <dgm:prSet/>
      <dgm:spPr/>
      <dgm:t>
        <a:bodyPr/>
        <a:lstStyle/>
        <a:p>
          <a:endParaRPr lang="zh-CN" altLang="en-US"/>
        </a:p>
      </dgm:t>
    </dgm:pt>
    <dgm:pt modelId="{AB75B2E3-F63C-47C7-B9AF-F5F25B7042C7}" type="sibTrans" cxnId="{5A1E3CF6-61DD-442D-AC45-9EC21B0C05FF}">
      <dgm:prSet/>
      <dgm:spPr/>
      <dgm:t>
        <a:bodyPr/>
        <a:lstStyle/>
        <a:p>
          <a:endParaRPr lang="zh-CN" altLang="en-US"/>
        </a:p>
      </dgm:t>
    </dgm:pt>
    <dgm:pt modelId="{35755DB9-EC5A-4AB8-9D1E-78519AEA200E}">
      <dgm:prSet custT="1"/>
      <dgm:spPr/>
      <dgm:t>
        <a:bodyPr/>
        <a:lstStyle/>
        <a:p>
          <a:r>
            <a:rPr lang="en-US" sz="1800" dirty="0"/>
            <a:t>Stern-</a:t>
          </a:r>
          <a:r>
            <a:rPr lang="en-US" sz="1800" dirty="0" err="1"/>
            <a:t>Gerlach</a:t>
          </a:r>
          <a:r>
            <a:rPr lang="en-US" sz="1800" dirty="0"/>
            <a:t>, Zeeman</a:t>
          </a:r>
          <a:endParaRPr lang="zh-CN" sz="1800" dirty="0"/>
        </a:p>
      </dgm:t>
    </dgm:pt>
    <dgm:pt modelId="{D9FED937-BEB0-424B-B8D2-39CB3106696A}" type="parTrans" cxnId="{B91E80D9-87F8-4D13-BDDF-11959107EDD5}">
      <dgm:prSet/>
      <dgm:spPr/>
      <dgm:t>
        <a:bodyPr/>
        <a:lstStyle/>
        <a:p>
          <a:endParaRPr lang="zh-CN" altLang="en-US"/>
        </a:p>
      </dgm:t>
    </dgm:pt>
    <dgm:pt modelId="{9196544E-9AEF-48E9-A424-8AD63E7B0B33}" type="sibTrans" cxnId="{B91E80D9-87F8-4D13-BDDF-11959107EDD5}">
      <dgm:prSet/>
      <dgm:spPr/>
      <dgm:t>
        <a:bodyPr/>
        <a:lstStyle/>
        <a:p>
          <a:endParaRPr lang="zh-CN" altLang="en-US"/>
        </a:p>
      </dgm:t>
    </dgm:pt>
    <dgm:pt modelId="{45241E27-3664-4BEA-97E5-9F83967DD2F0}">
      <dgm:prSet custT="1"/>
      <dgm:spPr/>
      <dgm:t>
        <a:bodyPr/>
        <a:lstStyle/>
        <a:p>
          <a:r>
            <a:rPr lang="zh-CN" altLang="en-US" sz="2000" dirty="0"/>
            <a:t>多电子原子</a:t>
          </a:r>
        </a:p>
      </dgm:t>
    </dgm:pt>
    <dgm:pt modelId="{072C1E2E-40F8-4A73-A2C6-2126E3DA5289}" type="parTrans" cxnId="{BEAB0BBC-E4C5-4900-BC34-6632EC8E88D1}">
      <dgm:prSet/>
      <dgm:spPr/>
      <dgm:t>
        <a:bodyPr/>
        <a:lstStyle/>
        <a:p>
          <a:endParaRPr lang="zh-CN" altLang="en-US"/>
        </a:p>
      </dgm:t>
    </dgm:pt>
    <dgm:pt modelId="{7A7D8C8E-D255-478A-AB05-60D43264E534}" type="sibTrans" cxnId="{BEAB0BBC-E4C5-4900-BC34-6632EC8E88D1}">
      <dgm:prSet/>
      <dgm:spPr/>
      <dgm:t>
        <a:bodyPr/>
        <a:lstStyle/>
        <a:p>
          <a:endParaRPr lang="zh-CN" altLang="en-US"/>
        </a:p>
      </dgm:t>
    </dgm:pt>
    <dgm:pt modelId="{F74B1904-91A5-4E43-AB26-D9554C653794}">
      <dgm:prSet custT="1"/>
      <dgm:spPr/>
      <dgm:t>
        <a:bodyPr/>
        <a:lstStyle/>
        <a:p>
          <a:r>
            <a:rPr lang="zh-CN" altLang="en-US" sz="1800" dirty="0"/>
            <a:t>元素周期表，泡利不相容原理</a:t>
          </a:r>
        </a:p>
      </dgm:t>
    </dgm:pt>
    <dgm:pt modelId="{49738B4F-DEF0-4891-BCA4-06A5D2E2A17A}" type="parTrans" cxnId="{FA158952-D0CE-48F2-A6AD-E0DA06498F5A}">
      <dgm:prSet/>
      <dgm:spPr/>
      <dgm:t>
        <a:bodyPr/>
        <a:lstStyle/>
        <a:p>
          <a:endParaRPr lang="zh-CN" altLang="en-US"/>
        </a:p>
      </dgm:t>
    </dgm:pt>
    <dgm:pt modelId="{420A09F8-BEB7-456D-9CA3-A5F041B50DD1}" type="sibTrans" cxnId="{FA158952-D0CE-48F2-A6AD-E0DA06498F5A}">
      <dgm:prSet/>
      <dgm:spPr/>
      <dgm:t>
        <a:bodyPr/>
        <a:lstStyle/>
        <a:p>
          <a:endParaRPr lang="zh-CN" altLang="en-US"/>
        </a:p>
      </dgm:t>
    </dgm:pt>
    <dgm:pt modelId="{9300DEC5-AB34-41E5-A9D5-DC0B2C0ABBCD}">
      <dgm:prSet custT="1"/>
      <dgm:spPr/>
      <dgm:t>
        <a:bodyPr/>
        <a:lstStyle/>
        <a:p>
          <a:r>
            <a:rPr lang="zh-CN" altLang="en-US" sz="1800" dirty="0"/>
            <a:t>不确定关系</a:t>
          </a:r>
        </a:p>
      </dgm:t>
    </dgm:pt>
    <dgm:pt modelId="{559597F8-A6F5-437E-9C34-B41EEF06E590}" type="parTrans" cxnId="{E878D3F8-4981-43E5-A23A-F0321D0C4017}">
      <dgm:prSet/>
      <dgm:spPr/>
      <dgm:t>
        <a:bodyPr/>
        <a:lstStyle/>
        <a:p>
          <a:endParaRPr lang="zh-CN" altLang="en-US"/>
        </a:p>
      </dgm:t>
    </dgm:pt>
    <dgm:pt modelId="{E6416E28-48CB-4917-ADA4-E1697D3DFC1D}" type="sibTrans" cxnId="{E878D3F8-4981-43E5-A23A-F0321D0C4017}">
      <dgm:prSet/>
      <dgm:spPr/>
      <dgm:t>
        <a:bodyPr/>
        <a:lstStyle/>
        <a:p>
          <a:endParaRPr lang="zh-CN" altLang="en-US"/>
        </a:p>
      </dgm:t>
    </dgm:pt>
    <dgm:pt modelId="{7C121A89-769D-40F3-94CC-6EEC3A1202C8}" type="pres">
      <dgm:prSet presAssocID="{A35E4114-0387-4BCC-B6FB-307FFF30F3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FCDF54-9F16-49D7-A97A-B8F263AB91CB}" type="pres">
      <dgm:prSet presAssocID="{1ED6E900-70C2-4C36-892C-21DFE2E97C07}" presName="linNode" presStyleCnt="0"/>
      <dgm:spPr/>
    </dgm:pt>
    <dgm:pt modelId="{91ACBD6F-4EB2-4C06-9C36-525EEA1B0676}" type="pres">
      <dgm:prSet presAssocID="{1ED6E900-70C2-4C36-892C-21DFE2E97C0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D524E-C18E-4239-9403-72AB84AB592F}" type="pres">
      <dgm:prSet presAssocID="{1ED6E900-70C2-4C36-892C-21DFE2E97C0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D9D7B-AD58-4D91-9DD1-110BF867F479}" type="pres">
      <dgm:prSet presAssocID="{52B665C8-8967-4B69-ACB0-514525888392}" presName="sp" presStyleCnt="0"/>
      <dgm:spPr/>
    </dgm:pt>
    <dgm:pt modelId="{B28E684B-5BD4-468B-AA15-B642F4342DC2}" type="pres">
      <dgm:prSet presAssocID="{313B3A16-BAE6-4660-A4BD-E7B71FEED6AA}" presName="linNode" presStyleCnt="0"/>
      <dgm:spPr/>
    </dgm:pt>
    <dgm:pt modelId="{82F1C217-75F3-4573-AE0F-1B20B8CC44E9}" type="pres">
      <dgm:prSet presAssocID="{313B3A16-BAE6-4660-A4BD-E7B71FEED6A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6A1839-2CEF-416B-AACB-23953B4FED92}" type="pres">
      <dgm:prSet presAssocID="{313B3A16-BAE6-4660-A4BD-E7B71FEED6AA}" presName="descendantText" presStyleLbl="alignAccFollowNode1" presStyleIdx="1" presStyleCnt="4" custScaleY="1229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AC3739-1CCB-4643-8192-69D747FFB30E}" type="pres">
      <dgm:prSet presAssocID="{A56F1FAD-C7C4-4C21-8A5E-1F4400FC756E}" presName="sp" presStyleCnt="0"/>
      <dgm:spPr/>
    </dgm:pt>
    <dgm:pt modelId="{09713A57-BAA8-497B-A76D-8A1F56529269}" type="pres">
      <dgm:prSet presAssocID="{2596FA03-6E4C-4139-8F68-1D560E0EA3BC}" presName="linNode" presStyleCnt="0"/>
      <dgm:spPr/>
    </dgm:pt>
    <dgm:pt modelId="{1A607511-EC92-46E2-AE06-AF24E4C5A3A7}" type="pres">
      <dgm:prSet presAssocID="{2596FA03-6E4C-4139-8F68-1D560E0EA3B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D7AA18-D9DB-4A2D-AEDF-384EE6E714F0}" type="pres">
      <dgm:prSet presAssocID="{2596FA03-6E4C-4139-8F68-1D560E0EA3B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49B78-431C-48D7-B039-3B21649CF999}" type="pres">
      <dgm:prSet presAssocID="{F87EB550-C941-4662-AEA5-62139CB2BF22}" presName="sp" presStyleCnt="0"/>
      <dgm:spPr/>
    </dgm:pt>
    <dgm:pt modelId="{7E68CB88-B354-42FC-8D2C-19874BE9C0EA}" type="pres">
      <dgm:prSet presAssocID="{45241E27-3664-4BEA-97E5-9F83967DD2F0}" presName="linNode" presStyleCnt="0"/>
      <dgm:spPr/>
    </dgm:pt>
    <dgm:pt modelId="{B65AFB83-9562-4884-819D-0271FC07D724}" type="pres">
      <dgm:prSet presAssocID="{45241E27-3664-4BEA-97E5-9F83967DD2F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50947D-4AB7-41D9-83C0-FE4909B39B04}" type="pres">
      <dgm:prSet presAssocID="{45241E27-3664-4BEA-97E5-9F83967DD2F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EADF1C-5A3B-433B-8101-53F65790CA20}" type="presOf" srcId="{313B3A16-BAE6-4660-A4BD-E7B71FEED6AA}" destId="{82F1C217-75F3-4573-AE0F-1B20B8CC44E9}" srcOrd="0" destOrd="0" presId="urn:microsoft.com/office/officeart/2005/8/layout/vList5"/>
    <dgm:cxn modelId="{10385EB5-E72B-4F81-90B7-55EF798732DE}" srcId="{1ED6E900-70C2-4C36-892C-21DFE2E97C07}" destId="{52303D97-E31E-4339-8C1B-0EC97E8F5704}" srcOrd="1" destOrd="0" parTransId="{6BC7F4CA-BA7D-4403-AAC0-3E6D722FE981}" sibTransId="{40C334A8-9FCA-4FFA-B373-82463E6797FA}"/>
    <dgm:cxn modelId="{29809E89-3DE2-4970-BFEB-70F496814524}" type="presOf" srcId="{35755DB9-EC5A-4AB8-9D1E-78519AEA200E}" destId="{D2D7AA18-D9DB-4A2D-AEDF-384EE6E714F0}" srcOrd="0" destOrd="1" presId="urn:microsoft.com/office/officeart/2005/8/layout/vList5"/>
    <dgm:cxn modelId="{B081CC65-D9C9-4E76-BE56-8A0C60E2EB11}" srcId="{A35E4114-0387-4BCC-B6FB-307FFF30F389}" destId="{1ED6E900-70C2-4C36-892C-21DFE2E97C07}" srcOrd="0" destOrd="0" parTransId="{DEB53FEC-6381-4D79-8651-5C843E3D4F7F}" sibTransId="{52B665C8-8967-4B69-ACB0-514525888392}"/>
    <dgm:cxn modelId="{4644FD45-7ED0-4B06-84CD-093D830DCE86}" type="presOf" srcId="{9300DEC5-AB34-41E5-A9D5-DC0B2C0ABBCD}" destId="{E56A1839-2CEF-416B-AACB-23953B4FED92}" srcOrd="0" destOrd="1" presId="urn:microsoft.com/office/officeart/2005/8/layout/vList5"/>
    <dgm:cxn modelId="{F7F8B391-3A77-4CA0-B6A8-8249D1BC6030}" type="presOf" srcId="{52303D97-E31E-4339-8C1B-0EC97E8F5704}" destId="{89ED524E-C18E-4239-9403-72AB84AB592F}" srcOrd="0" destOrd="1" presId="urn:microsoft.com/office/officeart/2005/8/layout/vList5"/>
    <dgm:cxn modelId="{2B2AC368-46C2-410E-8CC7-7F913A559FBA}" srcId="{313B3A16-BAE6-4660-A4BD-E7B71FEED6AA}" destId="{E8CCCB12-FC74-435F-9244-C5E124A90483}" srcOrd="2" destOrd="0" parTransId="{2CC3E90C-72CC-4D36-BE40-D371AE6BAA07}" sibTransId="{5C5323B9-FC88-49E6-B7D6-3288559E2A8F}"/>
    <dgm:cxn modelId="{BEAB0BBC-E4C5-4900-BC34-6632EC8E88D1}" srcId="{A35E4114-0387-4BCC-B6FB-307FFF30F389}" destId="{45241E27-3664-4BEA-97E5-9F83967DD2F0}" srcOrd="3" destOrd="0" parTransId="{072C1E2E-40F8-4A73-A2C6-2126E3DA5289}" sibTransId="{7A7D8C8E-D255-478A-AB05-60D43264E534}"/>
    <dgm:cxn modelId="{3E503988-624A-4EE9-95C6-A974640E5868}" type="presOf" srcId="{E8CCCB12-FC74-435F-9244-C5E124A90483}" destId="{E56A1839-2CEF-416B-AACB-23953B4FED92}" srcOrd="0" destOrd="2" presId="urn:microsoft.com/office/officeart/2005/8/layout/vList5"/>
    <dgm:cxn modelId="{4680AB96-3EC2-4CE1-AD29-63C1C9C9A232}" type="presOf" srcId="{A35E4114-0387-4BCC-B6FB-307FFF30F389}" destId="{7C121A89-769D-40F3-94CC-6EEC3A1202C8}" srcOrd="0" destOrd="0" presId="urn:microsoft.com/office/officeart/2005/8/layout/vList5"/>
    <dgm:cxn modelId="{3A6A15BA-9173-4C84-8F62-00478085D9DF}" type="presOf" srcId="{D53DE30F-43B3-4544-B280-F6F7EE35FA45}" destId="{D2D7AA18-D9DB-4A2D-AEDF-384EE6E714F0}" srcOrd="0" destOrd="0" presId="urn:microsoft.com/office/officeart/2005/8/layout/vList5"/>
    <dgm:cxn modelId="{10C82AA3-AD10-4F82-9B79-3794E0DC6207}" srcId="{A35E4114-0387-4BCC-B6FB-307FFF30F389}" destId="{313B3A16-BAE6-4660-A4BD-E7B71FEED6AA}" srcOrd="1" destOrd="0" parTransId="{EFCEBD1A-356E-4937-BE77-24B4F100B851}" sibTransId="{A56F1FAD-C7C4-4C21-8A5E-1F4400FC756E}"/>
    <dgm:cxn modelId="{B91E80D9-87F8-4D13-BDDF-11959107EDD5}" srcId="{2596FA03-6E4C-4139-8F68-1D560E0EA3BC}" destId="{35755DB9-EC5A-4AB8-9D1E-78519AEA200E}" srcOrd="1" destOrd="0" parTransId="{D9FED937-BEB0-424B-B8D2-39CB3106696A}" sibTransId="{9196544E-9AEF-48E9-A424-8AD63E7B0B33}"/>
    <dgm:cxn modelId="{6FDAD4F6-1336-4243-A83F-5A496D915B3C}" srcId="{1ED6E900-70C2-4C36-892C-21DFE2E97C07}" destId="{C2B8DCC3-1822-482A-87D6-76A27C1C8757}" srcOrd="0" destOrd="0" parTransId="{BE818FF5-7F9A-4B5B-80F9-A2ACDD66AD0A}" sibTransId="{99BBB24A-4369-480B-9722-BA055279DA6A}"/>
    <dgm:cxn modelId="{1B4062B3-E0AE-408B-B13A-98CDD9C1B049}" srcId="{313B3A16-BAE6-4660-A4BD-E7B71FEED6AA}" destId="{4E8D2204-02B5-4C49-8101-E9873C324D67}" srcOrd="0" destOrd="0" parTransId="{6F0B026D-4CC0-4FE5-B0BF-13B2C13A7C3B}" sibTransId="{4A1F191B-3172-4F24-B0DE-5F4041E598DD}"/>
    <dgm:cxn modelId="{7D7CB31A-AAC8-4DA9-ACEE-522B4978CD18}" type="presOf" srcId="{4E8D2204-02B5-4C49-8101-E9873C324D67}" destId="{E56A1839-2CEF-416B-AACB-23953B4FED92}" srcOrd="0" destOrd="0" presId="urn:microsoft.com/office/officeart/2005/8/layout/vList5"/>
    <dgm:cxn modelId="{C55317C9-DCF0-4516-A854-382DA8313E36}" type="presOf" srcId="{45241E27-3664-4BEA-97E5-9F83967DD2F0}" destId="{B65AFB83-9562-4884-819D-0271FC07D724}" srcOrd="0" destOrd="0" presId="urn:microsoft.com/office/officeart/2005/8/layout/vList5"/>
    <dgm:cxn modelId="{F3A6C79F-E34E-4E89-A33B-53147E5B6174}" type="presOf" srcId="{2596FA03-6E4C-4139-8F68-1D560E0EA3BC}" destId="{1A607511-EC92-46E2-AE06-AF24E4C5A3A7}" srcOrd="0" destOrd="0" presId="urn:microsoft.com/office/officeart/2005/8/layout/vList5"/>
    <dgm:cxn modelId="{8E25BDEB-8310-43D5-9138-C86EB8B5D8BB}" srcId="{A35E4114-0387-4BCC-B6FB-307FFF30F389}" destId="{2596FA03-6E4C-4139-8F68-1D560E0EA3BC}" srcOrd="2" destOrd="0" parTransId="{8965E0FD-7D29-4B3A-ABDD-06FB8568C185}" sibTransId="{F87EB550-C941-4662-AEA5-62139CB2BF22}"/>
    <dgm:cxn modelId="{CC682F33-2492-4331-8013-ABA109974151}" type="presOf" srcId="{1ED6E900-70C2-4C36-892C-21DFE2E97C07}" destId="{91ACBD6F-4EB2-4C06-9C36-525EEA1B0676}" srcOrd="0" destOrd="0" presId="urn:microsoft.com/office/officeart/2005/8/layout/vList5"/>
    <dgm:cxn modelId="{21392CC6-A703-4DA3-9018-70A74867261E}" type="presOf" srcId="{C2B8DCC3-1822-482A-87D6-76A27C1C8757}" destId="{89ED524E-C18E-4239-9403-72AB84AB592F}" srcOrd="0" destOrd="0" presId="urn:microsoft.com/office/officeart/2005/8/layout/vList5"/>
    <dgm:cxn modelId="{2EFB0F9E-71C1-4C37-9E7A-60DF4FCE9E4F}" type="presOf" srcId="{F74B1904-91A5-4E43-AB26-D9554C653794}" destId="{BB50947D-4AB7-41D9-83C0-FE4909B39B04}" srcOrd="0" destOrd="0" presId="urn:microsoft.com/office/officeart/2005/8/layout/vList5"/>
    <dgm:cxn modelId="{E878D3F8-4981-43E5-A23A-F0321D0C4017}" srcId="{313B3A16-BAE6-4660-A4BD-E7B71FEED6AA}" destId="{9300DEC5-AB34-41E5-A9D5-DC0B2C0ABBCD}" srcOrd="1" destOrd="0" parTransId="{559597F8-A6F5-437E-9C34-B41EEF06E590}" sibTransId="{E6416E28-48CB-4917-ADA4-E1697D3DFC1D}"/>
    <dgm:cxn modelId="{5A1E3CF6-61DD-442D-AC45-9EC21B0C05FF}" srcId="{2596FA03-6E4C-4139-8F68-1D560E0EA3BC}" destId="{D53DE30F-43B3-4544-B280-F6F7EE35FA45}" srcOrd="0" destOrd="0" parTransId="{83832630-0F16-4A94-911C-C748D908DE7C}" sibTransId="{AB75B2E3-F63C-47C7-B9AF-F5F25B7042C7}"/>
    <dgm:cxn modelId="{FA158952-D0CE-48F2-A6AD-E0DA06498F5A}" srcId="{45241E27-3664-4BEA-97E5-9F83967DD2F0}" destId="{F74B1904-91A5-4E43-AB26-D9554C653794}" srcOrd="0" destOrd="0" parTransId="{49738B4F-DEF0-4891-BCA4-06A5D2E2A17A}" sibTransId="{420A09F8-BEB7-456D-9CA3-A5F041B50DD1}"/>
    <dgm:cxn modelId="{26322F0A-137E-49A9-94BB-274C12530B9C}" type="presParOf" srcId="{7C121A89-769D-40F3-94CC-6EEC3A1202C8}" destId="{60FCDF54-9F16-49D7-A97A-B8F263AB91CB}" srcOrd="0" destOrd="0" presId="urn:microsoft.com/office/officeart/2005/8/layout/vList5"/>
    <dgm:cxn modelId="{4C23A99B-4D30-41DB-BC54-E33010EE308C}" type="presParOf" srcId="{60FCDF54-9F16-49D7-A97A-B8F263AB91CB}" destId="{91ACBD6F-4EB2-4C06-9C36-525EEA1B0676}" srcOrd="0" destOrd="0" presId="urn:microsoft.com/office/officeart/2005/8/layout/vList5"/>
    <dgm:cxn modelId="{726633C8-2D3D-4D36-A170-671C2500E78F}" type="presParOf" srcId="{60FCDF54-9F16-49D7-A97A-B8F263AB91CB}" destId="{89ED524E-C18E-4239-9403-72AB84AB592F}" srcOrd="1" destOrd="0" presId="urn:microsoft.com/office/officeart/2005/8/layout/vList5"/>
    <dgm:cxn modelId="{C6606C5F-AD9D-45B6-8861-C8DD7159C696}" type="presParOf" srcId="{7C121A89-769D-40F3-94CC-6EEC3A1202C8}" destId="{665D9D7B-AD58-4D91-9DD1-110BF867F479}" srcOrd="1" destOrd="0" presId="urn:microsoft.com/office/officeart/2005/8/layout/vList5"/>
    <dgm:cxn modelId="{E8E2DDE5-D0A9-4395-9CD2-004352AEDF0A}" type="presParOf" srcId="{7C121A89-769D-40F3-94CC-6EEC3A1202C8}" destId="{B28E684B-5BD4-468B-AA15-B642F4342DC2}" srcOrd="2" destOrd="0" presId="urn:microsoft.com/office/officeart/2005/8/layout/vList5"/>
    <dgm:cxn modelId="{8B9499C5-6F38-445F-A4D6-4815DA440380}" type="presParOf" srcId="{B28E684B-5BD4-468B-AA15-B642F4342DC2}" destId="{82F1C217-75F3-4573-AE0F-1B20B8CC44E9}" srcOrd="0" destOrd="0" presId="urn:microsoft.com/office/officeart/2005/8/layout/vList5"/>
    <dgm:cxn modelId="{C5EEE6F0-0F21-4D8C-825E-0C8762D8EFBF}" type="presParOf" srcId="{B28E684B-5BD4-468B-AA15-B642F4342DC2}" destId="{E56A1839-2CEF-416B-AACB-23953B4FED92}" srcOrd="1" destOrd="0" presId="urn:microsoft.com/office/officeart/2005/8/layout/vList5"/>
    <dgm:cxn modelId="{CB2177EC-C40A-4271-A63A-E0AE835D50E7}" type="presParOf" srcId="{7C121A89-769D-40F3-94CC-6EEC3A1202C8}" destId="{EBAC3739-1CCB-4643-8192-69D747FFB30E}" srcOrd="3" destOrd="0" presId="urn:microsoft.com/office/officeart/2005/8/layout/vList5"/>
    <dgm:cxn modelId="{9CCCD4FD-E2BF-4221-9904-8CA62FFBBE41}" type="presParOf" srcId="{7C121A89-769D-40F3-94CC-6EEC3A1202C8}" destId="{09713A57-BAA8-497B-A76D-8A1F56529269}" srcOrd="4" destOrd="0" presId="urn:microsoft.com/office/officeart/2005/8/layout/vList5"/>
    <dgm:cxn modelId="{CC4BA1D9-4DF6-493C-9EF9-1B03895D4CBF}" type="presParOf" srcId="{09713A57-BAA8-497B-A76D-8A1F56529269}" destId="{1A607511-EC92-46E2-AE06-AF24E4C5A3A7}" srcOrd="0" destOrd="0" presId="urn:microsoft.com/office/officeart/2005/8/layout/vList5"/>
    <dgm:cxn modelId="{B4858974-77BE-4FFF-8C8E-BA90E1B1B71D}" type="presParOf" srcId="{09713A57-BAA8-497B-A76D-8A1F56529269}" destId="{D2D7AA18-D9DB-4A2D-AEDF-384EE6E714F0}" srcOrd="1" destOrd="0" presId="urn:microsoft.com/office/officeart/2005/8/layout/vList5"/>
    <dgm:cxn modelId="{B87522C7-0475-4EAC-B07F-257FD42959F6}" type="presParOf" srcId="{7C121A89-769D-40F3-94CC-6EEC3A1202C8}" destId="{E2149B78-431C-48D7-B039-3B21649CF999}" srcOrd="5" destOrd="0" presId="urn:microsoft.com/office/officeart/2005/8/layout/vList5"/>
    <dgm:cxn modelId="{42FA4C43-DBBE-46E6-893D-A059250B8445}" type="presParOf" srcId="{7C121A89-769D-40F3-94CC-6EEC3A1202C8}" destId="{7E68CB88-B354-42FC-8D2C-19874BE9C0EA}" srcOrd="6" destOrd="0" presId="urn:microsoft.com/office/officeart/2005/8/layout/vList5"/>
    <dgm:cxn modelId="{D2F4C5CE-BBED-483D-96AB-DB02BE3C3805}" type="presParOf" srcId="{7E68CB88-B354-42FC-8D2C-19874BE9C0EA}" destId="{B65AFB83-9562-4884-819D-0271FC07D724}" srcOrd="0" destOrd="0" presId="urn:microsoft.com/office/officeart/2005/8/layout/vList5"/>
    <dgm:cxn modelId="{5C7ACE29-F0EA-4B7F-B8D2-6ED4E2735695}" type="presParOf" srcId="{7E68CB88-B354-42FC-8D2C-19874BE9C0EA}" destId="{BB50947D-4AB7-41D9-83C0-FE4909B39B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5E4114-0387-4BCC-B6FB-307FFF30F3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6E900-70C2-4C36-892C-21DFE2E97C07}">
      <dgm:prSet custT="1"/>
      <dgm:spPr/>
      <dgm:t>
        <a:bodyPr/>
        <a:lstStyle/>
        <a:p>
          <a:r>
            <a:rPr lang="zh-CN" sz="2000" dirty="0"/>
            <a:t>原子</a:t>
          </a:r>
          <a:r>
            <a:rPr lang="en-US" sz="2000" dirty="0"/>
            <a:t>Bohr-</a:t>
          </a:r>
          <a:r>
            <a:rPr lang="en-US" sz="2000" dirty="0" err="1"/>
            <a:t>Sommerfield</a:t>
          </a:r>
          <a:r>
            <a:rPr lang="zh-CN" sz="2000" dirty="0"/>
            <a:t>理论</a:t>
          </a:r>
        </a:p>
      </dgm:t>
    </dgm:pt>
    <dgm:pt modelId="{DEB53FEC-6381-4D79-8651-5C843E3D4F7F}" type="parTrans" cxnId="{B081CC65-D9C9-4E76-BE56-8A0C60E2EB11}">
      <dgm:prSet/>
      <dgm:spPr/>
      <dgm:t>
        <a:bodyPr/>
        <a:lstStyle/>
        <a:p>
          <a:endParaRPr lang="zh-CN" altLang="en-US"/>
        </a:p>
      </dgm:t>
    </dgm:pt>
    <dgm:pt modelId="{52B665C8-8967-4B69-ACB0-514525888392}" type="sibTrans" cxnId="{B081CC65-D9C9-4E76-BE56-8A0C60E2EB11}">
      <dgm:prSet/>
      <dgm:spPr/>
      <dgm:t>
        <a:bodyPr/>
        <a:lstStyle/>
        <a:p>
          <a:endParaRPr lang="zh-CN" altLang="en-US"/>
        </a:p>
      </dgm:t>
    </dgm:pt>
    <dgm:pt modelId="{C2B8DCC3-1822-482A-87D6-76A27C1C8757}">
      <dgm:prSet/>
      <dgm:spPr>
        <a:blipFill>
          <a:blip xmlns:r="http://schemas.openxmlformats.org/officeDocument/2006/relationships" r:embed="rId1"/>
          <a:stretch>
            <a:fillRect l="-2570" t="-3906" b="-10156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E818FF5-7F9A-4B5B-80F9-A2ACDD66AD0A}" type="parTrans" cxnId="{6FDAD4F6-1336-4243-A83F-5A496D915B3C}">
      <dgm:prSet/>
      <dgm:spPr/>
      <dgm:t>
        <a:bodyPr/>
        <a:lstStyle/>
        <a:p>
          <a:endParaRPr lang="zh-CN" altLang="en-US"/>
        </a:p>
      </dgm:t>
    </dgm:pt>
    <dgm:pt modelId="{99BBB24A-4369-480B-9722-BA055279DA6A}" type="sibTrans" cxnId="{6FDAD4F6-1336-4243-A83F-5A496D915B3C}">
      <dgm:prSet/>
      <dgm:spPr/>
      <dgm:t>
        <a:bodyPr/>
        <a:lstStyle/>
        <a:p>
          <a:endParaRPr lang="zh-CN" altLang="en-US"/>
        </a:p>
      </dgm:t>
    </dgm:pt>
    <dgm:pt modelId="{52303D97-E31E-4339-8C1B-0EC97E8F5704}">
      <dgm:prSet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BC7F4CA-BA7D-4403-AAC0-3E6D722FE981}" type="parTrans" cxnId="{10385EB5-E72B-4F81-90B7-55EF798732DE}">
      <dgm:prSet/>
      <dgm:spPr/>
      <dgm:t>
        <a:bodyPr/>
        <a:lstStyle/>
        <a:p>
          <a:endParaRPr lang="zh-CN" altLang="en-US"/>
        </a:p>
      </dgm:t>
    </dgm:pt>
    <dgm:pt modelId="{40C334A8-9FCA-4FFA-B373-82463E6797FA}" type="sibTrans" cxnId="{10385EB5-E72B-4F81-90B7-55EF798732DE}">
      <dgm:prSet/>
      <dgm:spPr/>
      <dgm:t>
        <a:bodyPr/>
        <a:lstStyle/>
        <a:p>
          <a:endParaRPr lang="zh-CN" altLang="en-US"/>
        </a:p>
      </dgm:t>
    </dgm:pt>
    <dgm:pt modelId="{313B3A16-BAE6-4660-A4BD-E7B71FEED6AA}">
      <dgm:prSet custT="1"/>
      <dgm:spPr/>
      <dgm:t>
        <a:bodyPr/>
        <a:lstStyle/>
        <a:p>
          <a:r>
            <a:rPr lang="zh-CN" altLang="en-US" sz="2000" dirty="0"/>
            <a:t>量子力学导论*</a:t>
          </a:r>
        </a:p>
      </dgm:t>
    </dgm:pt>
    <dgm:pt modelId="{EFCEBD1A-356E-4937-BE77-24B4F100B851}" type="parTrans" cxnId="{10C82AA3-AD10-4F82-9B79-3794E0DC6207}">
      <dgm:prSet/>
      <dgm:spPr/>
      <dgm:t>
        <a:bodyPr/>
        <a:lstStyle/>
        <a:p>
          <a:endParaRPr lang="zh-CN" altLang="en-US"/>
        </a:p>
      </dgm:t>
    </dgm:pt>
    <dgm:pt modelId="{A56F1FAD-C7C4-4C21-8A5E-1F4400FC756E}" type="sibTrans" cxnId="{10C82AA3-AD10-4F82-9B79-3794E0DC6207}">
      <dgm:prSet/>
      <dgm:spPr/>
      <dgm:t>
        <a:bodyPr/>
        <a:lstStyle/>
        <a:p>
          <a:endParaRPr lang="zh-CN" altLang="en-US"/>
        </a:p>
      </dgm:t>
    </dgm:pt>
    <dgm:pt modelId="{4E8D2204-02B5-4C49-8101-E9873C324D67}">
      <dgm:prSet custT="1"/>
      <dgm:spPr/>
      <dgm:t>
        <a:bodyPr/>
        <a:lstStyle/>
        <a:p>
          <a:r>
            <a:rPr lang="zh-CN" altLang="en-US" sz="1800" dirty="0"/>
            <a:t>波粒二象性</a:t>
          </a:r>
        </a:p>
      </dgm:t>
    </dgm:pt>
    <dgm:pt modelId="{6F0B026D-4CC0-4FE5-B0BF-13B2C13A7C3B}" type="parTrans" cxnId="{1B4062B3-E0AE-408B-B13A-98CDD9C1B049}">
      <dgm:prSet/>
      <dgm:spPr/>
      <dgm:t>
        <a:bodyPr/>
        <a:lstStyle/>
        <a:p>
          <a:endParaRPr lang="zh-CN" altLang="en-US"/>
        </a:p>
      </dgm:t>
    </dgm:pt>
    <dgm:pt modelId="{4A1F191B-3172-4F24-B0DE-5F4041E598DD}" type="sibTrans" cxnId="{1B4062B3-E0AE-408B-B13A-98CDD9C1B049}">
      <dgm:prSet/>
      <dgm:spPr/>
      <dgm:t>
        <a:bodyPr/>
        <a:lstStyle/>
        <a:p>
          <a:endParaRPr lang="zh-CN" altLang="en-US"/>
        </a:p>
      </dgm:t>
    </dgm:pt>
    <dgm:pt modelId="{E8CCCB12-FC74-435F-9244-C5E124A90483}">
      <dgm:prSet custT="1"/>
      <dgm:spPr/>
      <dgm:t>
        <a:bodyPr/>
        <a:lstStyle/>
        <a:p>
          <a:r>
            <a:rPr lang="zh-CN" altLang="en-US" sz="1800" dirty="0"/>
            <a:t>氢原子</a:t>
          </a:r>
        </a:p>
      </dgm:t>
    </dgm:pt>
    <dgm:pt modelId="{2CC3E90C-72CC-4D36-BE40-D371AE6BAA07}" type="parTrans" cxnId="{2B2AC368-46C2-410E-8CC7-7F913A559FBA}">
      <dgm:prSet/>
      <dgm:spPr/>
      <dgm:t>
        <a:bodyPr/>
        <a:lstStyle/>
        <a:p>
          <a:endParaRPr lang="zh-CN" altLang="en-US"/>
        </a:p>
      </dgm:t>
    </dgm:pt>
    <dgm:pt modelId="{5C5323B9-FC88-49E6-B7D6-3288559E2A8F}" type="sibTrans" cxnId="{2B2AC368-46C2-410E-8CC7-7F913A559FBA}">
      <dgm:prSet/>
      <dgm:spPr/>
      <dgm:t>
        <a:bodyPr/>
        <a:lstStyle/>
        <a:p>
          <a:endParaRPr lang="zh-CN" altLang="en-US"/>
        </a:p>
      </dgm:t>
    </dgm:pt>
    <dgm:pt modelId="{2596FA03-6E4C-4139-8F68-1D560E0EA3BC}">
      <dgm:prSet custT="1"/>
      <dgm:spPr/>
      <dgm:t>
        <a:bodyPr/>
        <a:lstStyle/>
        <a:p>
          <a:r>
            <a:rPr lang="zh-CN" altLang="en-US" sz="2000" dirty="0"/>
            <a:t>电子的自旋</a:t>
          </a:r>
        </a:p>
      </dgm:t>
    </dgm:pt>
    <dgm:pt modelId="{8965E0FD-7D29-4B3A-ABDD-06FB8568C185}" type="parTrans" cxnId="{8E25BDEB-8310-43D5-9138-C86EB8B5D8BB}">
      <dgm:prSet/>
      <dgm:spPr/>
      <dgm:t>
        <a:bodyPr/>
        <a:lstStyle/>
        <a:p>
          <a:endParaRPr lang="zh-CN" altLang="en-US"/>
        </a:p>
      </dgm:t>
    </dgm:pt>
    <dgm:pt modelId="{F87EB550-C941-4662-AEA5-62139CB2BF22}" type="sibTrans" cxnId="{8E25BDEB-8310-43D5-9138-C86EB8B5D8BB}">
      <dgm:prSet/>
      <dgm:spPr/>
      <dgm:t>
        <a:bodyPr/>
        <a:lstStyle/>
        <a:p>
          <a:endParaRPr lang="zh-CN" altLang="en-US"/>
        </a:p>
      </dgm:t>
    </dgm:pt>
    <dgm:pt modelId="{D53DE30F-43B3-4544-B280-F6F7EE35FA45}">
      <dgm:prSet custT="1"/>
      <dgm:spPr>
        <a:blipFill>
          <a:blip xmlns:r="http://schemas.openxmlformats.org/officeDocument/2006/relationships" r:embed="rId2"/>
          <a:stretch>
            <a:fillRect l="-2103" b="-2344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3832630-0F16-4A94-911C-C748D908DE7C}" type="parTrans" cxnId="{5A1E3CF6-61DD-442D-AC45-9EC21B0C05FF}">
      <dgm:prSet/>
      <dgm:spPr/>
      <dgm:t>
        <a:bodyPr/>
        <a:lstStyle/>
        <a:p>
          <a:endParaRPr lang="zh-CN" altLang="en-US"/>
        </a:p>
      </dgm:t>
    </dgm:pt>
    <dgm:pt modelId="{AB75B2E3-F63C-47C7-B9AF-F5F25B7042C7}" type="sibTrans" cxnId="{5A1E3CF6-61DD-442D-AC45-9EC21B0C05FF}">
      <dgm:prSet/>
      <dgm:spPr/>
      <dgm:t>
        <a:bodyPr/>
        <a:lstStyle/>
        <a:p>
          <a:endParaRPr lang="zh-CN" altLang="en-US"/>
        </a:p>
      </dgm:t>
    </dgm:pt>
    <dgm:pt modelId="{35755DB9-EC5A-4AB8-9D1E-78519AEA200E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9FED937-BEB0-424B-B8D2-39CB3106696A}" type="parTrans" cxnId="{B91E80D9-87F8-4D13-BDDF-11959107EDD5}">
      <dgm:prSet/>
      <dgm:spPr/>
      <dgm:t>
        <a:bodyPr/>
        <a:lstStyle/>
        <a:p>
          <a:endParaRPr lang="zh-CN" altLang="en-US"/>
        </a:p>
      </dgm:t>
    </dgm:pt>
    <dgm:pt modelId="{9196544E-9AEF-48E9-A424-8AD63E7B0B33}" type="sibTrans" cxnId="{B91E80D9-87F8-4D13-BDDF-11959107EDD5}">
      <dgm:prSet/>
      <dgm:spPr/>
      <dgm:t>
        <a:bodyPr/>
        <a:lstStyle/>
        <a:p>
          <a:endParaRPr lang="zh-CN" altLang="en-US"/>
        </a:p>
      </dgm:t>
    </dgm:pt>
    <dgm:pt modelId="{45241E27-3664-4BEA-97E5-9F83967DD2F0}">
      <dgm:prSet custT="1"/>
      <dgm:spPr/>
      <dgm:t>
        <a:bodyPr/>
        <a:lstStyle/>
        <a:p>
          <a:r>
            <a:rPr lang="zh-CN" altLang="en-US" sz="2000" dirty="0"/>
            <a:t>多电子原子</a:t>
          </a:r>
        </a:p>
      </dgm:t>
    </dgm:pt>
    <dgm:pt modelId="{072C1E2E-40F8-4A73-A2C6-2126E3DA5289}" type="parTrans" cxnId="{BEAB0BBC-E4C5-4900-BC34-6632EC8E88D1}">
      <dgm:prSet/>
      <dgm:spPr/>
      <dgm:t>
        <a:bodyPr/>
        <a:lstStyle/>
        <a:p>
          <a:endParaRPr lang="zh-CN" altLang="en-US"/>
        </a:p>
      </dgm:t>
    </dgm:pt>
    <dgm:pt modelId="{7A7D8C8E-D255-478A-AB05-60D43264E534}" type="sibTrans" cxnId="{BEAB0BBC-E4C5-4900-BC34-6632EC8E88D1}">
      <dgm:prSet/>
      <dgm:spPr/>
      <dgm:t>
        <a:bodyPr/>
        <a:lstStyle/>
        <a:p>
          <a:endParaRPr lang="zh-CN" altLang="en-US"/>
        </a:p>
      </dgm:t>
    </dgm:pt>
    <dgm:pt modelId="{F74B1904-91A5-4E43-AB26-D9554C653794}">
      <dgm:prSet custT="1"/>
      <dgm:spPr/>
      <dgm:t>
        <a:bodyPr/>
        <a:lstStyle/>
        <a:p>
          <a:r>
            <a:rPr lang="zh-CN" altLang="en-US" sz="1800" dirty="0"/>
            <a:t>元素周期表，泡利不相容原理</a:t>
          </a:r>
        </a:p>
      </dgm:t>
    </dgm:pt>
    <dgm:pt modelId="{49738B4F-DEF0-4891-BCA4-06A5D2E2A17A}" type="parTrans" cxnId="{FA158952-D0CE-48F2-A6AD-E0DA06498F5A}">
      <dgm:prSet/>
      <dgm:spPr/>
      <dgm:t>
        <a:bodyPr/>
        <a:lstStyle/>
        <a:p>
          <a:endParaRPr lang="zh-CN" altLang="en-US"/>
        </a:p>
      </dgm:t>
    </dgm:pt>
    <dgm:pt modelId="{420A09F8-BEB7-456D-9CA3-A5F041B50DD1}" type="sibTrans" cxnId="{FA158952-D0CE-48F2-A6AD-E0DA06498F5A}">
      <dgm:prSet/>
      <dgm:spPr/>
      <dgm:t>
        <a:bodyPr/>
        <a:lstStyle/>
        <a:p>
          <a:endParaRPr lang="zh-CN" altLang="en-US"/>
        </a:p>
      </dgm:t>
    </dgm:pt>
    <dgm:pt modelId="{9300DEC5-AB34-41E5-A9D5-DC0B2C0ABBCD}">
      <dgm:prSet custT="1"/>
      <dgm:spPr/>
      <dgm:t>
        <a:bodyPr/>
        <a:lstStyle/>
        <a:p>
          <a:r>
            <a:rPr lang="zh-CN" altLang="en-US" sz="1800" dirty="0"/>
            <a:t>不确定关系</a:t>
          </a:r>
        </a:p>
      </dgm:t>
    </dgm:pt>
    <dgm:pt modelId="{559597F8-A6F5-437E-9C34-B41EEF06E590}" type="parTrans" cxnId="{E878D3F8-4981-43E5-A23A-F0321D0C4017}">
      <dgm:prSet/>
      <dgm:spPr/>
      <dgm:t>
        <a:bodyPr/>
        <a:lstStyle/>
        <a:p>
          <a:endParaRPr lang="zh-CN" altLang="en-US"/>
        </a:p>
      </dgm:t>
    </dgm:pt>
    <dgm:pt modelId="{E6416E28-48CB-4917-ADA4-E1697D3DFC1D}" type="sibTrans" cxnId="{E878D3F8-4981-43E5-A23A-F0321D0C4017}">
      <dgm:prSet/>
      <dgm:spPr/>
      <dgm:t>
        <a:bodyPr/>
        <a:lstStyle/>
        <a:p>
          <a:endParaRPr lang="zh-CN" altLang="en-US"/>
        </a:p>
      </dgm:t>
    </dgm:pt>
    <dgm:pt modelId="{7C121A89-769D-40F3-94CC-6EEC3A1202C8}" type="pres">
      <dgm:prSet presAssocID="{A35E4114-0387-4BCC-B6FB-307FFF30F389}" presName="Name0" presStyleCnt="0">
        <dgm:presLayoutVars>
          <dgm:dir/>
          <dgm:animLvl val="lvl"/>
          <dgm:resizeHandles val="exact"/>
        </dgm:presLayoutVars>
      </dgm:prSet>
      <dgm:spPr/>
    </dgm:pt>
    <dgm:pt modelId="{60FCDF54-9F16-49D7-A97A-B8F263AB91CB}" type="pres">
      <dgm:prSet presAssocID="{1ED6E900-70C2-4C36-892C-21DFE2E97C07}" presName="linNode" presStyleCnt="0"/>
      <dgm:spPr/>
    </dgm:pt>
    <dgm:pt modelId="{91ACBD6F-4EB2-4C06-9C36-525EEA1B0676}" type="pres">
      <dgm:prSet presAssocID="{1ED6E900-70C2-4C36-892C-21DFE2E97C0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9ED524E-C18E-4239-9403-72AB84AB592F}" type="pres">
      <dgm:prSet presAssocID="{1ED6E900-70C2-4C36-892C-21DFE2E97C07}" presName="descendantText" presStyleLbl="alignAccFollowNode1" presStyleIdx="0" presStyleCnt="4">
        <dgm:presLayoutVars>
          <dgm:bulletEnabled val="1"/>
        </dgm:presLayoutVars>
      </dgm:prSet>
      <dgm:spPr/>
    </dgm:pt>
    <dgm:pt modelId="{665D9D7B-AD58-4D91-9DD1-110BF867F479}" type="pres">
      <dgm:prSet presAssocID="{52B665C8-8967-4B69-ACB0-514525888392}" presName="sp" presStyleCnt="0"/>
      <dgm:spPr/>
    </dgm:pt>
    <dgm:pt modelId="{B28E684B-5BD4-468B-AA15-B642F4342DC2}" type="pres">
      <dgm:prSet presAssocID="{313B3A16-BAE6-4660-A4BD-E7B71FEED6AA}" presName="linNode" presStyleCnt="0"/>
      <dgm:spPr/>
    </dgm:pt>
    <dgm:pt modelId="{82F1C217-75F3-4573-AE0F-1B20B8CC44E9}" type="pres">
      <dgm:prSet presAssocID="{313B3A16-BAE6-4660-A4BD-E7B71FEED6A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56A1839-2CEF-416B-AACB-23953B4FED92}" type="pres">
      <dgm:prSet presAssocID="{313B3A16-BAE6-4660-A4BD-E7B71FEED6AA}" presName="descendantText" presStyleLbl="alignAccFollowNode1" presStyleIdx="1" presStyleCnt="4" custScaleY="122984">
        <dgm:presLayoutVars>
          <dgm:bulletEnabled val="1"/>
        </dgm:presLayoutVars>
      </dgm:prSet>
      <dgm:spPr/>
    </dgm:pt>
    <dgm:pt modelId="{EBAC3739-1CCB-4643-8192-69D747FFB30E}" type="pres">
      <dgm:prSet presAssocID="{A56F1FAD-C7C4-4C21-8A5E-1F4400FC756E}" presName="sp" presStyleCnt="0"/>
      <dgm:spPr/>
    </dgm:pt>
    <dgm:pt modelId="{09713A57-BAA8-497B-A76D-8A1F56529269}" type="pres">
      <dgm:prSet presAssocID="{2596FA03-6E4C-4139-8F68-1D560E0EA3BC}" presName="linNode" presStyleCnt="0"/>
      <dgm:spPr/>
    </dgm:pt>
    <dgm:pt modelId="{1A607511-EC92-46E2-AE06-AF24E4C5A3A7}" type="pres">
      <dgm:prSet presAssocID="{2596FA03-6E4C-4139-8F68-1D560E0EA3B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2D7AA18-D9DB-4A2D-AEDF-384EE6E714F0}" type="pres">
      <dgm:prSet presAssocID="{2596FA03-6E4C-4139-8F68-1D560E0EA3BC}" presName="descendantText" presStyleLbl="alignAccFollowNode1" presStyleIdx="2" presStyleCnt="4">
        <dgm:presLayoutVars>
          <dgm:bulletEnabled val="1"/>
        </dgm:presLayoutVars>
      </dgm:prSet>
      <dgm:spPr/>
    </dgm:pt>
    <dgm:pt modelId="{E2149B78-431C-48D7-B039-3B21649CF999}" type="pres">
      <dgm:prSet presAssocID="{F87EB550-C941-4662-AEA5-62139CB2BF22}" presName="sp" presStyleCnt="0"/>
      <dgm:spPr/>
    </dgm:pt>
    <dgm:pt modelId="{7E68CB88-B354-42FC-8D2C-19874BE9C0EA}" type="pres">
      <dgm:prSet presAssocID="{45241E27-3664-4BEA-97E5-9F83967DD2F0}" presName="linNode" presStyleCnt="0"/>
      <dgm:spPr/>
    </dgm:pt>
    <dgm:pt modelId="{B65AFB83-9562-4884-819D-0271FC07D724}" type="pres">
      <dgm:prSet presAssocID="{45241E27-3664-4BEA-97E5-9F83967DD2F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B50947D-4AB7-41D9-83C0-FE4909B39B04}" type="pres">
      <dgm:prSet presAssocID="{45241E27-3664-4BEA-97E5-9F83967DD2F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E503988-624A-4EE9-95C6-A974640E5868}" type="presOf" srcId="{E8CCCB12-FC74-435F-9244-C5E124A90483}" destId="{E56A1839-2CEF-416B-AACB-23953B4FED92}" srcOrd="0" destOrd="2" presId="urn:microsoft.com/office/officeart/2005/8/layout/vList5"/>
    <dgm:cxn modelId="{CC682F33-2492-4331-8013-ABA109974151}" type="presOf" srcId="{1ED6E900-70C2-4C36-892C-21DFE2E97C07}" destId="{91ACBD6F-4EB2-4C06-9C36-525EEA1B0676}" srcOrd="0" destOrd="0" presId="urn:microsoft.com/office/officeart/2005/8/layout/vList5"/>
    <dgm:cxn modelId="{4644FD45-7ED0-4B06-84CD-093D830DCE86}" type="presOf" srcId="{9300DEC5-AB34-41E5-A9D5-DC0B2C0ABBCD}" destId="{E56A1839-2CEF-416B-AACB-23953B4FED92}" srcOrd="0" destOrd="1" presId="urn:microsoft.com/office/officeart/2005/8/layout/vList5"/>
    <dgm:cxn modelId="{E878D3F8-4981-43E5-A23A-F0321D0C4017}" srcId="{313B3A16-BAE6-4660-A4BD-E7B71FEED6AA}" destId="{9300DEC5-AB34-41E5-A9D5-DC0B2C0ABBCD}" srcOrd="1" destOrd="0" parTransId="{559597F8-A6F5-437E-9C34-B41EEF06E590}" sibTransId="{E6416E28-48CB-4917-ADA4-E1697D3DFC1D}"/>
    <dgm:cxn modelId="{10C82AA3-AD10-4F82-9B79-3794E0DC6207}" srcId="{A35E4114-0387-4BCC-B6FB-307FFF30F389}" destId="{313B3A16-BAE6-4660-A4BD-E7B71FEED6AA}" srcOrd="1" destOrd="0" parTransId="{EFCEBD1A-356E-4937-BE77-24B4F100B851}" sibTransId="{A56F1FAD-C7C4-4C21-8A5E-1F4400FC756E}"/>
    <dgm:cxn modelId="{8E25BDEB-8310-43D5-9138-C86EB8B5D8BB}" srcId="{A35E4114-0387-4BCC-B6FB-307FFF30F389}" destId="{2596FA03-6E4C-4139-8F68-1D560E0EA3BC}" srcOrd="2" destOrd="0" parTransId="{8965E0FD-7D29-4B3A-ABDD-06FB8568C185}" sibTransId="{F87EB550-C941-4662-AEA5-62139CB2BF22}"/>
    <dgm:cxn modelId="{F3A6C79F-E34E-4E89-A33B-53147E5B6174}" type="presOf" srcId="{2596FA03-6E4C-4139-8F68-1D560E0EA3BC}" destId="{1A607511-EC92-46E2-AE06-AF24E4C5A3A7}" srcOrd="0" destOrd="0" presId="urn:microsoft.com/office/officeart/2005/8/layout/vList5"/>
    <dgm:cxn modelId="{29809E89-3DE2-4970-BFEB-70F496814524}" type="presOf" srcId="{35755DB9-EC5A-4AB8-9D1E-78519AEA200E}" destId="{D2D7AA18-D9DB-4A2D-AEDF-384EE6E714F0}" srcOrd="0" destOrd="1" presId="urn:microsoft.com/office/officeart/2005/8/layout/vList5"/>
    <dgm:cxn modelId="{F7F8B391-3A77-4CA0-B6A8-8249D1BC6030}" type="presOf" srcId="{52303D97-E31E-4339-8C1B-0EC97E8F5704}" destId="{89ED524E-C18E-4239-9403-72AB84AB592F}" srcOrd="0" destOrd="1" presId="urn:microsoft.com/office/officeart/2005/8/layout/vList5"/>
    <dgm:cxn modelId="{2EFB0F9E-71C1-4C37-9E7A-60DF4FCE9E4F}" type="presOf" srcId="{F74B1904-91A5-4E43-AB26-D9554C653794}" destId="{BB50947D-4AB7-41D9-83C0-FE4909B39B04}" srcOrd="0" destOrd="0" presId="urn:microsoft.com/office/officeart/2005/8/layout/vList5"/>
    <dgm:cxn modelId="{C55317C9-DCF0-4516-A854-382DA8313E36}" type="presOf" srcId="{45241E27-3664-4BEA-97E5-9F83967DD2F0}" destId="{B65AFB83-9562-4884-819D-0271FC07D724}" srcOrd="0" destOrd="0" presId="urn:microsoft.com/office/officeart/2005/8/layout/vList5"/>
    <dgm:cxn modelId="{1B4062B3-E0AE-408B-B13A-98CDD9C1B049}" srcId="{313B3A16-BAE6-4660-A4BD-E7B71FEED6AA}" destId="{4E8D2204-02B5-4C49-8101-E9873C324D67}" srcOrd="0" destOrd="0" parTransId="{6F0B026D-4CC0-4FE5-B0BF-13B2C13A7C3B}" sibTransId="{4A1F191B-3172-4F24-B0DE-5F4041E598DD}"/>
    <dgm:cxn modelId="{3A6A15BA-9173-4C84-8F62-00478085D9DF}" type="presOf" srcId="{D53DE30F-43B3-4544-B280-F6F7EE35FA45}" destId="{D2D7AA18-D9DB-4A2D-AEDF-384EE6E714F0}" srcOrd="0" destOrd="0" presId="urn:microsoft.com/office/officeart/2005/8/layout/vList5"/>
    <dgm:cxn modelId="{2B2AC368-46C2-410E-8CC7-7F913A559FBA}" srcId="{313B3A16-BAE6-4660-A4BD-E7B71FEED6AA}" destId="{E8CCCB12-FC74-435F-9244-C5E124A90483}" srcOrd="2" destOrd="0" parTransId="{2CC3E90C-72CC-4D36-BE40-D371AE6BAA07}" sibTransId="{5C5323B9-FC88-49E6-B7D6-3288559E2A8F}"/>
    <dgm:cxn modelId="{4680AB96-3EC2-4CE1-AD29-63C1C9C9A232}" type="presOf" srcId="{A35E4114-0387-4BCC-B6FB-307FFF30F389}" destId="{7C121A89-769D-40F3-94CC-6EEC3A1202C8}" srcOrd="0" destOrd="0" presId="urn:microsoft.com/office/officeart/2005/8/layout/vList5"/>
    <dgm:cxn modelId="{91EADF1C-5A3B-433B-8101-53F65790CA20}" type="presOf" srcId="{313B3A16-BAE6-4660-A4BD-E7B71FEED6AA}" destId="{82F1C217-75F3-4573-AE0F-1B20B8CC44E9}" srcOrd="0" destOrd="0" presId="urn:microsoft.com/office/officeart/2005/8/layout/vList5"/>
    <dgm:cxn modelId="{6FDAD4F6-1336-4243-A83F-5A496D915B3C}" srcId="{1ED6E900-70C2-4C36-892C-21DFE2E97C07}" destId="{C2B8DCC3-1822-482A-87D6-76A27C1C8757}" srcOrd="0" destOrd="0" parTransId="{BE818FF5-7F9A-4B5B-80F9-A2ACDD66AD0A}" sibTransId="{99BBB24A-4369-480B-9722-BA055279DA6A}"/>
    <dgm:cxn modelId="{B081CC65-D9C9-4E76-BE56-8A0C60E2EB11}" srcId="{A35E4114-0387-4BCC-B6FB-307FFF30F389}" destId="{1ED6E900-70C2-4C36-892C-21DFE2E97C07}" srcOrd="0" destOrd="0" parTransId="{DEB53FEC-6381-4D79-8651-5C843E3D4F7F}" sibTransId="{52B665C8-8967-4B69-ACB0-514525888392}"/>
    <dgm:cxn modelId="{FA158952-D0CE-48F2-A6AD-E0DA06498F5A}" srcId="{45241E27-3664-4BEA-97E5-9F83967DD2F0}" destId="{F74B1904-91A5-4E43-AB26-D9554C653794}" srcOrd="0" destOrd="0" parTransId="{49738B4F-DEF0-4891-BCA4-06A5D2E2A17A}" sibTransId="{420A09F8-BEB7-456D-9CA3-A5F041B50DD1}"/>
    <dgm:cxn modelId="{5A1E3CF6-61DD-442D-AC45-9EC21B0C05FF}" srcId="{2596FA03-6E4C-4139-8F68-1D560E0EA3BC}" destId="{D53DE30F-43B3-4544-B280-F6F7EE35FA45}" srcOrd="0" destOrd="0" parTransId="{83832630-0F16-4A94-911C-C748D908DE7C}" sibTransId="{AB75B2E3-F63C-47C7-B9AF-F5F25B7042C7}"/>
    <dgm:cxn modelId="{21392CC6-A703-4DA3-9018-70A74867261E}" type="presOf" srcId="{C2B8DCC3-1822-482A-87D6-76A27C1C8757}" destId="{89ED524E-C18E-4239-9403-72AB84AB592F}" srcOrd="0" destOrd="0" presId="urn:microsoft.com/office/officeart/2005/8/layout/vList5"/>
    <dgm:cxn modelId="{BEAB0BBC-E4C5-4900-BC34-6632EC8E88D1}" srcId="{A35E4114-0387-4BCC-B6FB-307FFF30F389}" destId="{45241E27-3664-4BEA-97E5-9F83967DD2F0}" srcOrd="3" destOrd="0" parTransId="{072C1E2E-40F8-4A73-A2C6-2126E3DA5289}" sibTransId="{7A7D8C8E-D255-478A-AB05-60D43264E534}"/>
    <dgm:cxn modelId="{B91E80D9-87F8-4D13-BDDF-11959107EDD5}" srcId="{2596FA03-6E4C-4139-8F68-1D560E0EA3BC}" destId="{35755DB9-EC5A-4AB8-9D1E-78519AEA200E}" srcOrd="1" destOrd="0" parTransId="{D9FED937-BEB0-424B-B8D2-39CB3106696A}" sibTransId="{9196544E-9AEF-48E9-A424-8AD63E7B0B33}"/>
    <dgm:cxn modelId="{7D7CB31A-AAC8-4DA9-ACEE-522B4978CD18}" type="presOf" srcId="{4E8D2204-02B5-4C49-8101-E9873C324D67}" destId="{E56A1839-2CEF-416B-AACB-23953B4FED92}" srcOrd="0" destOrd="0" presId="urn:microsoft.com/office/officeart/2005/8/layout/vList5"/>
    <dgm:cxn modelId="{10385EB5-E72B-4F81-90B7-55EF798732DE}" srcId="{1ED6E900-70C2-4C36-892C-21DFE2E97C07}" destId="{52303D97-E31E-4339-8C1B-0EC97E8F5704}" srcOrd="1" destOrd="0" parTransId="{6BC7F4CA-BA7D-4403-AAC0-3E6D722FE981}" sibTransId="{40C334A8-9FCA-4FFA-B373-82463E6797FA}"/>
    <dgm:cxn modelId="{26322F0A-137E-49A9-94BB-274C12530B9C}" type="presParOf" srcId="{7C121A89-769D-40F3-94CC-6EEC3A1202C8}" destId="{60FCDF54-9F16-49D7-A97A-B8F263AB91CB}" srcOrd="0" destOrd="0" presId="urn:microsoft.com/office/officeart/2005/8/layout/vList5"/>
    <dgm:cxn modelId="{4C23A99B-4D30-41DB-BC54-E33010EE308C}" type="presParOf" srcId="{60FCDF54-9F16-49D7-A97A-B8F263AB91CB}" destId="{91ACBD6F-4EB2-4C06-9C36-525EEA1B0676}" srcOrd="0" destOrd="0" presId="urn:microsoft.com/office/officeart/2005/8/layout/vList5"/>
    <dgm:cxn modelId="{726633C8-2D3D-4D36-A170-671C2500E78F}" type="presParOf" srcId="{60FCDF54-9F16-49D7-A97A-B8F263AB91CB}" destId="{89ED524E-C18E-4239-9403-72AB84AB592F}" srcOrd="1" destOrd="0" presId="urn:microsoft.com/office/officeart/2005/8/layout/vList5"/>
    <dgm:cxn modelId="{C6606C5F-AD9D-45B6-8861-C8DD7159C696}" type="presParOf" srcId="{7C121A89-769D-40F3-94CC-6EEC3A1202C8}" destId="{665D9D7B-AD58-4D91-9DD1-110BF867F479}" srcOrd="1" destOrd="0" presId="urn:microsoft.com/office/officeart/2005/8/layout/vList5"/>
    <dgm:cxn modelId="{E8E2DDE5-D0A9-4395-9CD2-004352AEDF0A}" type="presParOf" srcId="{7C121A89-769D-40F3-94CC-6EEC3A1202C8}" destId="{B28E684B-5BD4-468B-AA15-B642F4342DC2}" srcOrd="2" destOrd="0" presId="urn:microsoft.com/office/officeart/2005/8/layout/vList5"/>
    <dgm:cxn modelId="{8B9499C5-6F38-445F-A4D6-4815DA440380}" type="presParOf" srcId="{B28E684B-5BD4-468B-AA15-B642F4342DC2}" destId="{82F1C217-75F3-4573-AE0F-1B20B8CC44E9}" srcOrd="0" destOrd="0" presId="urn:microsoft.com/office/officeart/2005/8/layout/vList5"/>
    <dgm:cxn modelId="{C5EEE6F0-0F21-4D8C-825E-0C8762D8EFBF}" type="presParOf" srcId="{B28E684B-5BD4-468B-AA15-B642F4342DC2}" destId="{E56A1839-2CEF-416B-AACB-23953B4FED92}" srcOrd="1" destOrd="0" presId="urn:microsoft.com/office/officeart/2005/8/layout/vList5"/>
    <dgm:cxn modelId="{CB2177EC-C40A-4271-A63A-E0AE835D50E7}" type="presParOf" srcId="{7C121A89-769D-40F3-94CC-6EEC3A1202C8}" destId="{EBAC3739-1CCB-4643-8192-69D747FFB30E}" srcOrd="3" destOrd="0" presId="urn:microsoft.com/office/officeart/2005/8/layout/vList5"/>
    <dgm:cxn modelId="{9CCCD4FD-E2BF-4221-9904-8CA62FFBBE41}" type="presParOf" srcId="{7C121A89-769D-40F3-94CC-6EEC3A1202C8}" destId="{09713A57-BAA8-497B-A76D-8A1F56529269}" srcOrd="4" destOrd="0" presId="urn:microsoft.com/office/officeart/2005/8/layout/vList5"/>
    <dgm:cxn modelId="{CC4BA1D9-4DF6-493C-9EF9-1B03895D4CBF}" type="presParOf" srcId="{09713A57-BAA8-497B-A76D-8A1F56529269}" destId="{1A607511-EC92-46E2-AE06-AF24E4C5A3A7}" srcOrd="0" destOrd="0" presId="urn:microsoft.com/office/officeart/2005/8/layout/vList5"/>
    <dgm:cxn modelId="{B4858974-77BE-4FFF-8C8E-BA90E1B1B71D}" type="presParOf" srcId="{09713A57-BAA8-497B-A76D-8A1F56529269}" destId="{D2D7AA18-D9DB-4A2D-AEDF-384EE6E714F0}" srcOrd="1" destOrd="0" presId="urn:microsoft.com/office/officeart/2005/8/layout/vList5"/>
    <dgm:cxn modelId="{B87522C7-0475-4EAC-B07F-257FD42959F6}" type="presParOf" srcId="{7C121A89-769D-40F3-94CC-6EEC3A1202C8}" destId="{E2149B78-431C-48D7-B039-3B21649CF999}" srcOrd="5" destOrd="0" presId="urn:microsoft.com/office/officeart/2005/8/layout/vList5"/>
    <dgm:cxn modelId="{42FA4C43-DBBE-46E6-893D-A059250B8445}" type="presParOf" srcId="{7C121A89-769D-40F3-94CC-6EEC3A1202C8}" destId="{7E68CB88-B354-42FC-8D2C-19874BE9C0EA}" srcOrd="6" destOrd="0" presId="urn:microsoft.com/office/officeart/2005/8/layout/vList5"/>
    <dgm:cxn modelId="{D2F4C5CE-BBED-483D-96AB-DB02BE3C3805}" type="presParOf" srcId="{7E68CB88-B354-42FC-8D2C-19874BE9C0EA}" destId="{B65AFB83-9562-4884-819D-0271FC07D724}" srcOrd="0" destOrd="0" presId="urn:microsoft.com/office/officeart/2005/8/layout/vList5"/>
    <dgm:cxn modelId="{5C7ACE29-F0EA-4B7F-B8D2-6ED4E2735695}" type="presParOf" srcId="{7E68CB88-B354-42FC-8D2C-19874BE9C0EA}" destId="{BB50947D-4AB7-41D9-83C0-FE4909B39B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5E4114-0387-4BCC-B6FB-307FFF30F3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6E900-70C2-4C36-892C-21DFE2E97C07}">
      <dgm:prSet custT="1"/>
      <dgm:spPr/>
      <dgm:t>
        <a:bodyPr/>
        <a:lstStyle/>
        <a:p>
          <a:r>
            <a:rPr lang="zh-CN" altLang="en-US" sz="2000" dirty="0"/>
            <a:t>第</a:t>
          </a:r>
          <a:r>
            <a:rPr lang="en-US" altLang="zh-CN" sz="2000" dirty="0"/>
            <a:t>1</a:t>
          </a:r>
          <a:r>
            <a:rPr lang="zh-CN" altLang="en-US" sz="2000" dirty="0"/>
            <a:t>章</a:t>
          </a:r>
        </a:p>
      </dgm:t>
    </dgm:pt>
    <dgm:pt modelId="{DEB53FEC-6381-4D79-8651-5C843E3D4F7F}" type="parTrans" cxnId="{B081CC65-D9C9-4E76-BE56-8A0C60E2EB11}">
      <dgm:prSet/>
      <dgm:spPr/>
      <dgm:t>
        <a:bodyPr/>
        <a:lstStyle/>
        <a:p>
          <a:endParaRPr lang="zh-CN" altLang="en-US"/>
        </a:p>
      </dgm:t>
    </dgm:pt>
    <dgm:pt modelId="{52B665C8-8967-4B69-ACB0-514525888392}" type="sibTrans" cxnId="{B081CC65-D9C9-4E76-BE56-8A0C60E2EB11}">
      <dgm:prSet/>
      <dgm:spPr/>
      <dgm:t>
        <a:bodyPr/>
        <a:lstStyle/>
        <a:p>
          <a:endParaRPr lang="zh-CN" altLang="en-US"/>
        </a:p>
      </dgm:t>
    </dgm:pt>
    <dgm:pt modelId="{C2B8DCC3-1822-482A-87D6-76A27C1C8757}">
      <dgm:prSet/>
      <dgm:spPr/>
      <dgm:t>
        <a:bodyPr/>
        <a:lstStyle/>
        <a:p>
          <a:r>
            <a:rPr lang="zh-CN" dirty="0"/>
            <a:t>黑体辐射，光电效应</a:t>
          </a:r>
        </a:p>
      </dgm:t>
    </dgm:pt>
    <dgm:pt modelId="{BE818FF5-7F9A-4B5B-80F9-A2ACDD66AD0A}" type="parTrans" cxnId="{6FDAD4F6-1336-4243-A83F-5A496D915B3C}">
      <dgm:prSet/>
      <dgm:spPr/>
      <dgm:t>
        <a:bodyPr/>
        <a:lstStyle/>
        <a:p>
          <a:endParaRPr lang="zh-CN" altLang="en-US"/>
        </a:p>
      </dgm:t>
    </dgm:pt>
    <dgm:pt modelId="{99BBB24A-4369-480B-9722-BA055279DA6A}" type="sibTrans" cxnId="{6FDAD4F6-1336-4243-A83F-5A496D915B3C}">
      <dgm:prSet/>
      <dgm:spPr/>
      <dgm:t>
        <a:bodyPr/>
        <a:lstStyle/>
        <a:p>
          <a:endParaRPr lang="zh-CN" altLang="en-US"/>
        </a:p>
      </dgm:t>
    </dgm:pt>
    <dgm:pt modelId="{52303D97-E31E-4339-8C1B-0EC97E8F5704}">
      <dgm:prSet/>
      <dgm:spPr/>
      <dgm:t>
        <a:bodyPr/>
        <a:lstStyle/>
        <a:p>
          <a:r>
            <a:rPr lang="en-US" altLang="zh-CN" dirty="0"/>
            <a:t>Bohr</a:t>
          </a:r>
          <a:r>
            <a:rPr lang="zh-CN" altLang="en-US" dirty="0"/>
            <a:t>的量子论，物质波</a:t>
          </a:r>
          <a:endParaRPr lang="zh-CN" dirty="0"/>
        </a:p>
      </dgm:t>
    </dgm:pt>
    <dgm:pt modelId="{6BC7F4CA-BA7D-4403-AAC0-3E6D722FE981}" type="parTrans" cxnId="{10385EB5-E72B-4F81-90B7-55EF798732DE}">
      <dgm:prSet/>
      <dgm:spPr/>
      <dgm:t>
        <a:bodyPr/>
        <a:lstStyle/>
        <a:p>
          <a:endParaRPr lang="zh-CN" altLang="en-US"/>
        </a:p>
      </dgm:t>
    </dgm:pt>
    <dgm:pt modelId="{40C334A8-9FCA-4FFA-B373-82463E6797FA}" type="sibTrans" cxnId="{10385EB5-E72B-4F81-90B7-55EF798732DE}">
      <dgm:prSet/>
      <dgm:spPr/>
      <dgm:t>
        <a:bodyPr/>
        <a:lstStyle/>
        <a:p>
          <a:endParaRPr lang="zh-CN" altLang="en-US"/>
        </a:p>
      </dgm:t>
    </dgm:pt>
    <dgm:pt modelId="{313B3A16-BAE6-4660-A4BD-E7B71FEED6AA}">
      <dgm:prSet custT="1"/>
      <dgm:spPr/>
      <dgm:t>
        <a:bodyPr/>
        <a:lstStyle/>
        <a:p>
          <a:r>
            <a:rPr lang="zh-CN" altLang="en-US" sz="2000" dirty="0"/>
            <a:t>第</a:t>
          </a:r>
          <a:r>
            <a:rPr lang="en-US" altLang="zh-CN" sz="2000" dirty="0"/>
            <a:t>2-5,8</a:t>
          </a:r>
          <a:r>
            <a:rPr lang="zh-CN" altLang="en-US" sz="2000" dirty="0"/>
            <a:t>章</a:t>
          </a:r>
          <a:endParaRPr lang="zh-CN" sz="2000" dirty="0"/>
        </a:p>
      </dgm:t>
    </dgm:pt>
    <dgm:pt modelId="{EFCEBD1A-356E-4937-BE77-24B4F100B851}" type="parTrans" cxnId="{10C82AA3-AD10-4F82-9B79-3794E0DC6207}">
      <dgm:prSet/>
      <dgm:spPr/>
      <dgm:t>
        <a:bodyPr/>
        <a:lstStyle/>
        <a:p>
          <a:endParaRPr lang="zh-CN" altLang="en-US"/>
        </a:p>
      </dgm:t>
    </dgm:pt>
    <dgm:pt modelId="{A56F1FAD-C7C4-4C21-8A5E-1F4400FC756E}" type="sibTrans" cxnId="{10C82AA3-AD10-4F82-9B79-3794E0DC6207}">
      <dgm:prSet/>
      <dgm:spPr/>
      <dgm:t>
        <a:bodyPr/>
        <a:lstStyle/>
        <a:p>
          <a:endParaRPr lang="zh-CN" altLang="en-US"/>
        </a:p>
      </dgm:t>
    </dgm:pt>
    <dgm:pt modelId="{4E8D2204-02B5-4C49-8101-E9873C324D67}">
      <dgm:prSet/>
      <dgm:spPr/>
      <dgm:t>
        <a:bodyPr/>
        <a:lstStyle/>
        <a:p>
          <a:r>
            <a:rPr lang="zh-CN" altLang="en-US" dirty="0"/>
            <a:t>波函数，</a:t>
          </a:r>
          <a:r>
            <a:rPr lang="en-US" altLang="zh-CN" dirty="0" err="1"/>
            <a:t>schr</a:t>
          </a:r>
          <a:r>
            <a:rPr lang="en-US" altLang="zh-CN" dirty="0" err="1">
              <a:latin typeface="Times New Roman" panose="02020603050405020304" pitchFamily="18" charset="0"/>
              <a:cs typeface="Times New Roman" panose="02020603050405020304" pitchFamily="18" charset="0"/>
            </a:rPr>
            <a:t>ödinger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方程</a:t>
          </a:r>
          <a:endParaRPr lang="zh-CN" dirty="0"/>
        </a:p>
      </dgm:t>
    </dgm:pt>
    <dgm:pt modelId="{6F0B026D-4CC0-4FE5-B0BF-13B2C13A7C3B}" type="parTrans" cxnId="{1B4062B3-E0AE-408B-B13A-98CDD9C1B049}">
      <dgm:prSet/>
      <dgm:spPr/>
      <dgm:t>
        <a:bodyPr/>
        <a:lstStyle/>
        <a:p>
          <a:endParaRPr lang="zh-CN" altLang="en-US"/>
        </a:p>
      </dgm:t>
    </dgm:pt>
    <dgm:pt modelId="{4A1F191B-3172-4F24-B0DE-5F4041E598DD}" type="sibTrans" cxnId="{1B4062B3-E0AE-408B-B13A-98CDD9C1B049}">
      <dgm:prSet/>
      <dgm:spPr/>
      <dgm:t>
        <a:bodyPr/>
        <a:lstStyle/>
        <a:p>
          <a:endParaRPr lang="zh-CN" altLang="en-US"/>
        </a:p>
      </dgm:t>
    </dgm:pt>
    <dgm:pt modelId="{E8CCCB12-FC74-435F-9244-C5E124A90483}">
      <dgm:prSet/>
      <dgm:spPr/>
      <dgm:t>
        <a:bodyPr/>
        <a:lstStyle/>
        <a:p>
          <a:r>
            <a:rPr lang="zh-CN" altLang="en-US" dirty="0"/>
            <a:t>力学量与算符</a:t>
          </a:r>
          <a:endParaRPr lang="zh-CN" dirty="0"/>
        </a:p>
      </dgm:t>
    </dgm:pt>
    <dgm:pt modelId="{2CC3E90C-72CC-4D36-BE40-D371AE6BAA07}" type="parTrans" cxnId="{2B2AC368-46C2-410E-8CC7-7F913A559FBA}">
      <dgm:prSet/>
      <dgm:spPr/>
      <dgm:t>
        <a:bodyPr/>
        <a:lstStyle/>
        <a:p>
          <a:endParaRPr lang="zh-CN" altLang="en-US"/>
        </a:p>
      </dgm:t>
    </dgm:pt>
    <dgm:pt modelId="{5C5323B9-FC88-49E6-B7D6-3288559E2A8F}" type="sibTrans" cxnId="{2B2AC368-46C2-410E-8CC7-7F913A559FBA}">
      <dgm:prSet/>
      <dgm:spPr/>
      <dgm:t>
        <a:bodyPr/>
        <a:lstStyle/>
        <a:p>
          <a:endParaRPr lang="zh-CN" altLang="en-US"/>
        </a:p>
      </dgm:t>
    </dgm:pt>
    <dgm:pt modelId="{2596FA03-6E4C-4139-8F68-1D560E0EA3BC}">
      <dgm:prSet custT="1"/>
      <dgm:spPr/>
      <dgm:t>
        <a:bodyPr/>
        <a:lstStyle/>
        <a:p>
          <a:r>
            <a:rPr lang="zh-CN" altLang="en-US" sz="2000" dirty="0"/>
            <a:t>第</a:t>
          </a:r>
          <a:r>
            <a:rPr lang="en-US" altLang="zh-CN" sz="2000" dirty="0"/>
            <a:t>6</a:t>
          </a:r>
          <a:r>
            <a:rPr lang="zh-CN" altLang="en-US" sz="2000" dirty="0"/>
            <a:t>章</a:t>
          </a:r>
        </a:p>
      </dgm:t>
    </dgm:pt>
    <dgm:pt modelId="{8965E0FD-7D29-4B3A-ABDD-06FB8568C185}" type="parTrans" cxnId="{8E25BDEB-8310-43D5-9138-C86EB8B5D8BB}">
      <dgm:prSet/>
      <dgm:spPr/>
      <dgm:t>
        <a:bodyPr/>
        <a:lstStyle/>
        <a:p>
          <a:endParaRPr lang="zh-CN" altLang="en-US"/>
        </a:p>
      </dgm:t>
    </dgm:pt>
    <dgm:pt modelId="{F87EB550-C941-4662-AEA5-62139CB2BF22}" type="sibTrans" cxnId="{8E25BDEB-8310-43D5-9138-C86EB8B5D8BB}">
      <dgm:prSet/>
      <dgm:spPr/>
      <dgm:t>
        <a:bodyPr/>
        <a:lstStyle/>
        <a:p>
          <a:endParaRPr lang="zh-CN" altLang="en-US"/>
        </a:p>
      </dgm:t>
    </dgm:pt>
    <dgm:pt modelId="{D53DE30F-43B3-4544-B280-F6F7EE35FA45}">
      <dgm:prSet/>
      <dgm:spPr/>
      <dgm:t>
        <a:bodyPr/>
        <a:lstStyle/>
        <a:p>
          <a:r>
            <a:rPr lang="zh-CN" altLang="en-US" dirty="0"/>
            <a:t>中心力场</a:t>
          </a:r>
          <a:endParaRPr lang="zh-CN" dirty="0"/>
        </a:p>
      </dgm:t>
    </dgm:pt>
    <dgm:pt modelId="{83832630-0F16-4A94-911C-C748D908DE7C}" type="parTrans" cxnId="{5A1E3CF6-61DD-442D-AC45-9EC21B0C05FF}">
      <dgm:prSet/>
      <dgm:spPr/>
      <dgm:t>
        <a:bodyPr/>
        <a:lstStyle/>
        <a:p>
          <a:endParaRPr lang="zh-CN" altLang="en-US"/>
        </a:p>
      </dgm:t>
    </dgm:pt>
    <dgm:pt modelId="{AB75B2E3-F63C-47C7-B9AF-F5F25B7042C7}" type="sibTrans" cxnId="{5A1E3CF6-61DD-442D-AC45-9EC21B0C05FF}">
      <dgm:prSet/>
      <dgm:spPr/>
      <dgm:t>
        <a:bodyPr/>
        <a:lstStyle/>
        <a:p>
          <a:endParaRPr lang="zh-CN" altLang="en-US"/>
        </a:p>
      </dgm:t>
    </dgm:pt>
    <dgm:pt modelId="{35755DB9-EC5A-4AB8-9D1E-78519AEA200E}">
      <dgm:prSet/>
      <dgm:spPr/>
      <dgm:t>
        <a:bodyPr/>
        <a:lstStyle/>
        <a:p>
          <a:r>
            <a:rPr lang="zh-CN" altLang="en-US" dirty="0"/>
            <a:t>氢原子的严格求解</a:t>
          </a:r>
          <a:endParaRPr lang="zh-CN" dirty="0"/>
        </a:p>
      </dgm:t>
    </dgm:pt>
    <dgm:pt modelId="{D9FED937-BEB0-424B-B8D2-39CB3106696A}" type="parTrans" cxnId="{B91E80D9-87F8-4D13-BDDF-11959107EDD5}">
      <dgm:prSet/>
      <dgm:spPr/>
      <dgm:t>
        <a:bodyPr/>
        <a:lstStyle/>
        <a:p>
          <a:endParaRPr lang="zh-CN" altLang="en-US"/>
        </a:p>
      </dgm:t>
    </dgm:pt>
    <dgm:pt modelId="{9196544E-9AEF-48E9-A424-8AD63E7B0B33}" type="sibTrans" cxnId="{B91E80D9-87F8-4D13-BDDF-11959107EDD5}">
      <dgm:prSet/>
      <dgm:spPr/>
      <dgm:t>
        <a:bodyPr/>
        <a:lstStyle/>
        <a:p>
          <a:endParaRPr lang="zh-CN" altLang="en-US"/>
        </a:p>
      </dgm:t>
    </dgm:pt>
    <dgm:pt modelId="{45241E27-3664-4BEA-97E5-9F83967DD2F0}">
      <dgm:prSet custT="1"/>
      <dgm:spPr/>
      <dgm:t>
        <a:bodyPr/>
        <a:lstStyle/>
        <a:p>
          <a:r>
            <a:rPr lang="zh-CN" altLang="en-US" sz="2000" dirty="0"/>
            <a:t>第</a:t>
          </a:r>
          <a:r>
            <a:rPr lang="en-US" altLang="zh-CN" sz="2000" dirty="0"/>
            <a:t>7,9</a:t>
          </a:r>
          <a:r>
            <a:rPr lang="zh-CN" altLang="en-US" sz="2000" dirty="0"/>
            <a:t>章</a:t>
          </a:r>
        </a:p>
      </dgm:t>
    </dgm:pt>
    <dgm:pt modelId="{072C1E2E-40F8-4A73-A2C6-2126E3DA5289}" type="parTrans" cxnId="{BEAB0BBC-E4C5-4900-BC34-6632EC8E88D1}">
      <dgm:prSet/>
      <dgm:spPr/>
      <dgm:t>
        <a:bodyPr/>
        <a:lstStyle/>
        <a:p>
          <a:endParaRPr lang="zh-CN" altLang="en-US"/>
        </a:p>
      </dgm:t>
    </dgm:pt>
    <dgm:pt modelId="{7A7D8C8E-D255-478A-AB05-60D43264E534}" type="sibTrans" cxnId="{BEAB0BBC-E4C5-4900-BC34-6632EC8E88D1}">
      <dgm:prSet/>
      <dgm:spPr/>
      <dgm:t>
        <a:bodyPr/>
        <a:lstStyle/>
        <a:p>
          <a:endParaRPr lang="zh-CN" altLang="en-US"/>
        </a:p>
      </dgm:t>
    </dgm:pt>
    <dgm:pt modelId="{F74B1904-91A5-4E43-AB26-D9554C653794}">
      <dgm:prSet/>
      <dgm:spPr/>
      <dgm:t>
        <a:bodyPr/>
        <a:lstStyle/>
        <a:p>
          <a:r>
            <a:rPr lang="zh-CN" altLang="en-US" dirty="0"/>
            <a:t>粒子在电磁场中运动</a:t>
          </a:r>
          <a:endParaRPr lang="zh-CN" dirty="0"/>
        </a:p>
      </dgm:t>
    </dgm:pt>
    <dgm:pt modelId="{49738B4F-DEF0-4891-BCA4-06A5D2E2A17A}" type="parTrans" cxnId="{FA158952-D0CE-48F2-A6AD-E0DA06498F5A}">
      <dgm:prSet/>
      <dgm:spPr/>
      <dgm:t>
        <a:bodyPr/>
        <a:lstStyle/>
        <a:p>
          <a:endParaRPr lang="zh-CN" altLang="en-US"/>
        </a:p>
      </dgm:t>
    </dgm:pt>
    <dgm:pt modelId="{420A09F8-BEB7-456D-9CA3-A5F041B50DD1}" type="sibTrans" cxnId="{FA158952-D0CE-48F2-A6AD-E0DA06498F5A}">
      <dgm:prSet/>
      <dgm:spPr/>
      <dgm:t>
        <a:bodyPr/>
        <a:lstStyle/>
        <a:p>
          <a:endParaRPr lang="zh-CN" altLang="en-US"/>
        </a:p>
      </dgm:t>
    </dgm:pt>
    <dgm:pt modelId="{75B5B6A6-CF17-4C18-B966-C149C33706E1}">
      <dgm:prSet/>
      <dgm:spPr/>
      <dgm:t>
        <a:bodyPr/>
        <a:lstStyle/>
        <a:p>
          <a:r>
            <a:rPr lang="zh-CN" altLang="en-US" dirty="0"/>
            <a:t>全同粒子，泡利不相容原理</a:t>
          </a:r>
          <a:endParaRPr lang="zh-CN" dirty="0"/>
        </a:p>
      </dgm:t>
    </dgm:pt>
    <dgm:pt modelId="{5938AA0D-8890-48E7-9B91-6EB8381CCED2}" type="parTrans" cxnId="{64A42144-ABD6-4669-9E18-FB34B0259C7F}">
      <dgm:prSet/>
      <dgm:spPr/>
      <dgm:t>
        <a:bodyPr/>
        <a:lstStyle/>
        <a:p>
          <a:endParaRPr lang="zh-CN" altLang="en-US"/>
        </a:p>
      </dgm:t>
    </dgm:pt>
    <dgm:pt modelId="{E0CB3F93-7DCE-4CFB-B3AD-89221B7BC5A8}" type="sibTrans" cxnId="{64A42144-ABD6-4669-9E18-FB34B0259C7F}">
      <dgm:prSet/>
      <dgm:spPr/>
      <dgm:t>
        <a:bodyPr/>
        <a:lstStyle/>
        <a:p>
          <a:endParaRPr lang="zh-CN" altLang="en-US"/>
        </a:p>
      </dgm:t>
    </dgm:pt>
    <dgm:pt modelId="{CA062B73-1881-4AE6-81EF-D9B7E65927F0}">
      <dgm:prSet/>
      <dgm:spPr/>
      <dgm:t>
        <a:bodyPr/>
        <a:lstStyle/>
        <a:p>
          <a:r>
            <a:rPr lang="en-US" altLang="zh-CN" dirty="0" err="1"/>
            <a:t>Zeaman</a:t>
          </a:r>
          <a:r>
            <a:rPr lang="zh-CN" altLang="en-US" dirty="0"/>
            <a:t>，自旋</a:t>
          </a:r>
          <a:endParaRPr lang="zh-CN" dirty="0"/>
        </a:p>
      </dgm:t>
    </dgm:pt>
    <dgm:pt modelId="{34DFC013-5D76-43FF-AF0E-2237B890C5D0}" type="parTrans" cxnId="{25ED3E7D-1EE6-43D9-A321-B8E576E9F638}">
      <dgm:prSet/>
      <dgm:spPr/>
      <dgm:t>
        <a:bodyPr/>
        <a:lstStyle/>
        <a:p>
          <a:endParaRPr lang="zh-CN" altLang="en-US"/>
        </a:p>
      </dgm:t>
    </dgm:pt>
    <dgm:pt modelId="{8776A133-4C88-41C6-9E53-518B42DA9087}" type="sibTrans" cxnId="{25ED3E7D-1EE6-43D9-A321-B8E576E9F638}">
      <dgm:prSet/>
      <dgm:spPr/>
      <dgm:t>
        <a:bodyPr/>
        <a:lstStyle/>
        <a:p>
          <a:endParaRPr lang="zh-CN" altLang="en-US"/>
        </a:p>
      </dgm:t>
    </dgm:pt>
    <dgm:pt modelId="{7C121A89-769D-40F3-94CC-6EEC3A1202C8}" type="pres">
      <dgm:prSet presAssocID="{A35E4114-0387-4BCC-B6FB-307FFF30F3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FCDF54-9F16-49D7-A97A-B8F263AB91CB}" type="pres">
      <dgm:prSet presAssocID="{1ED6E900-70C2-4C36-892C-21DFE2E97C07}" presName="linNode" presStyleCnt="0"/>
      <dgm:spPr/>
    </dgm:pt>
    <dgm:pt modelId="{91ACBD6F-4EB2-4C06-9C36-525EEA1B0676}" type="pres">
      <dgm:prSet presAssocID="{1ED6E900-70C2-4C36-892C-21DFE2E97C0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D524E-C18E-4239-9403-72AB84AB592F}" type="pres">
      <dgm:prSet presAssocID="{1ED6E900-70C2-4C36-892C-21DFE2E97C0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D9D7B-AD58-4D91-9DD1-110BF867F479}" type="pres">
      <dgm:prSet presAssocID="{52B665C8-8967-4B69-ACB0-514525888392}" presName="sp" presStyleCnt="0"/>
      <dgm:spPr/>
    </dgm:pt>
    <dgm:pt modelId="{B28E684B-5BD4-468B-AA15-B642F4342DC2}" type="pres">
      <dgm:prSet presAssocID="{313B3A16-BAE6-4660-A4BD-E7B71FEED6AA}" presName="linNode" presStyleCnt="0"/>
      <dgm:spPr/>
    </dgm:pt>
    <dgm:pt modelId="{82F1C217-75F3-4573-AE0F-1B20B8CC44E9}" type="pres">
      <dgm:prSet presAssocID="{313B3A16-BAE6-4660-A4BD-E7B71FEED6A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6A1839-2CEF-416B-AACB-23953B4FED92}" type="pres">
      <dgm:prSet presAssocID="{313B3A16-BAE6-4660-A4BD-E7B71FEED6AA}" presName="descendantText" presStyleLbl="alignAccFollowNode1" presStyleIdx="1" presStyleCnt="4" custScaleY="1310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AC3739-1CCB-4643-8192-69D747FFB30E}" type="pres">
      <dgm:prSet presAssocID="{A56F1FAD-C7C4-4C21-8A5E-1F4400FC756E}" presName="sp" presStyleCnt="0"/>
      <dgm:spPr/>
    </dgm:pt>
    <dgm:pt modelId="{09713A57-BAA8-497B-A76D-8A1F56529269}" type="pres">
      <dgm:prSet presAssocID="{2596FA03-6E4C-4139-8F68-1D560E0EA3BC}" presName="linNode" presStyleCnt="0"/>
      <dgm:spPr/>
    </dgm:pt>
    <dgm:pt modelId="{1A607511-EC92-46E2-AE06-AF24E4C5A3A7}" type="pres">
      <dgm:prSet presAssocID="{2596FA03-6E4C-4139-8F68-1D560E0EA3B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D7AA18-D9DB-4A2D-AEDF-384EE6E714F0}" type="pres">
      <dgm:prSet presAssocID="{2596FA03-6E4C-4139-8F68-1D560E0EA3B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49B78-431C-48D7-B039-3B21649CF999}" type="pres">
      <dgm:prSet presAssocID="{F87EB550-C941-4662-AEA5-62139CB2BF22}" presName="sp" presStyleCnt="0"/>
      <dgm:spPr/>
    </dgm:pt>
    <dgm:pt modelId="{7E68CB88-B354-42FC-8D2C-19874BE9C0EA}" type="pres">
      <dgm:prSet presAssocID="{45241E27-3664-4BEA-97E5-9F83967DD2F0}" presName="linNode" presStyleCnt="0"/>
      <dgm:spPr/>
    </dgm:pt>
    <dgm:pt modelId="{B65AFB83-9562-4884-819D-0271FC07D724}" type="pres">
      <dgm:prSet presAssocID="{45241E27-3664-4BEA-97E5-9F83967DD2F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50947D-4AB7-41D9-83C0-FE4909B39B04}" type="pres">
      <dgm:prSet presAssocID="{45241E27-3664-4BEA-97E5-9F83967DD2F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7CB31A-AAC8-4DA9-ACEE-522B4978CD18}" type="presOf" srcId="{4E8D2204-02B5-4C49-8101-E9873C324D67}" destId="{E56A1839-2CEF-416B-AACB-23953B4FED92}" srcOrd="0" destOrd="0" presId="urn:microsoft.com/office/officeart/2005/8/layout/vList5"/>
    <dgm:cxn modelId="{B081CC65-D9C9-4E76-BE56-8A0C60E2EB11}" srcId="{A35E4114-0387-4BCC-B6FB-307FFF30F389}" destId="{1ED6E900-70C2-4C36-892C-21DFE2E97C07}" srcOrd="0" destOrd="0" parTransId="{DEB53FEC-6381-4D79-8651-5C843E3D4F7F}" sibTransId="{52B665C8-8967-4B69-ACB0-514525888392}"/>
    <dgm:cxn modelId="{C55317C9-DCF0-4516-A854-382DA8313E36}" type="presOf" srcId="{45241E27-3664-4BEA-97E5-9F83967DD2F0}" destId="{B65AFB83-9562-4884-819D-0271FC07D724}" srcOrd="0" destOrd="0" presId="urn:microsoft.com/office/officeart/2005/8/layout/vList5"/>
    <dgm:cxn modelId="{3A6A15BA-9173-4C84-8F62-00478085D9DF}" type="presOf" srcId="{D53DE30F-43B3-4544-B280-F6F7EE35FA45}" destId="{D2D7AA18-D9DB-4A2D-AEDF-384EE6E714F0}" srcOrd="0" destOrd="0" presId="urn:microsoft.com/office/officeart/2005/8/layout/vList5"/>
    <dgm:cxn modelId="{CC682F33-2492-4331-8013-ABA109974151}" type="presOf" srcId="{1ED6E900-70C2-4C36-892C-21DFE2E97C07}" destId="{91ACBD6F-4EB2-4C06-9C36-525EEA1B0676}" srcOrd="0" destOrd="0" presId="urn:microsoft.com/office/officeart/2005/8/layout/vList5"/>
    <dgm:cxn modelId="{FA158952-D0CE-48F2-A6AD-E0DA06498F5A}" srcId="{45241E27-3664-4BEA-97E5-9F83967DD2F0}" destId="{F74B1904-91A5-4E43-AB26-D9554C653794}" srcOrd="0" destOrd="0" parTransId="{49738B4F-DEF0-4891-BCA4-06A5D2E2A17A}" sibTransId="{420A09F8-BEB7-456D-9CA3-A5F041B50DD1}"/>
    <dgm:cxn modelId="{10C82AA3-AD10-4F82-9B79-3794E0DC6207}" srcId="{A35E4114-0387-4BCC-B6FB-307FFF30F389}" destId="{313B3A16-BAE6-4660-A4BD-E7B71FEED6AA}" srcOrd="1" destOrd="0" parTransId="{EFCEBD1A-356E-4937-BE77-24B4F100B851}" sibTransId="{A56F1FAD-C7C4-4C21-8A5E-1F4400FC756E}"/>
    <dgm:cxn modelId="{4680AB96-3EC2-4CE1-AD29-63C1C9C9A232}" type="presOf" srcId="{A35E4114-0387-4BCC-B6FB-307FFF30F389}" destId="{7C121A89-769D-40F3-94CC-6EEC3A1202C8}" srcOrd="0" destOrd="0" presId="urn:microsoft.com/office/officeart/2005/8/layout/vList5"/>
    <dgm:cxn modelId="{F3A6C79F-E34E-4E89-A33B-53147E5B6174}" type="presOf" srcId="{2596FA03-6E4C-4139-8F68-1D560E0EA3BC}" destId="{1A607511-EC92-46E2-AE06-AF24E4C5A3A7}" srcOrd="0" destOrd="0" presId="urn:microsoft.com/office/officeart/2005/8/layout/vList5"/>
    <dgm:cxn modelId="{8E25BDEB-8310-43D5-9138-C86EB8B5D8BB}" srcId="{A35E4114-0387-4BCC-B6FB-307FFF30F389}" destId="{2596FA03-6E4C-4139-8F68-1D560E0EA3BC}" srcOrd="2" destOrd="0" parTransId="{8965E0FD-7D29-4B3A-ABDD-06FB8568C185}" sibTransId="{F87EB550-C941-4662-AEA5-62139CB2BF22}"/>
    <dgm:cxn modelId="{2B2AC368-46C2-410E-8CC7-7F913A559FBA}" srcId="{313B3A16-BAE6-4660-A4BD-E7B71FEED6AA}" destId="{E8CCCB12-FC74-435F-9244-C5E124A90483}" srcOrd="1" destOrd="0" parTransId="{2CC3E90C-72CC-4D36-BE40-D371AE6BAA07}" sibTransId="{5C5323B9-FC88-49E6-B7D6-3288559E2A8F}"/>
    <dgm:cxn modelId="{3E503988-624A-4EE9-95C6-A974640E5868}" type="presOf" srcId="{E8CCCB12-FC74-435F-9244-C5E124A90483}" destId="{E56A1839-2CEF-416B-AACB-23953B4FED92}" srcOrd="0" destOrd="1" presId="urn:microsoft.com/office/officeart/2005/8/layout/vList5"/>
    <dgm:cxn modelId="{2EFB0F9E-71C1-4C37-9E7A-60DF4FCE9E4F}" type="presOf" srcId="{F74B1904-91A5-4E43-AB26-D9554C653794}" destId="{BB50947D-4AB7-41D9-83C0-FE4909B39B04}" srcOrd="0" destOrd="0" presId="urn:microsoft.com/office/officeart/2005/8/layout/vList5"/>
    <dgm:cxn modelId="{29809E89-3DE2-4970-BFEB-70F496814524}" type="presOf" srcId="{35755DB9-EC5A-4AB8-9D1E-78519AEA200E}" destId="{D2D7AA18-D9DB-4A2D-AEDF-384EE6E714F0}" srcOrd="0" destOrd="1" presId="urn:microsoft.com/office/officeart/2005/8/layout/vList5"/>
    <dgm:cxn modelId="{25ED3E7D-1EE6-43D9-A321-B8E576E9F638}" srcId="{45241E27-3664-4BEA-97E5-9F83967DD2F0}" destId="{CA062B73-1881-4AE6-81EF-D9B7E65927F0}" srcOrd="1" destOrd="0" parTransId="{34DFC013-5D76-43FF-AF0E-2237B890C5D0}" sibTransId="{8776A133-4C88-41C6-9E53-518B42DA9087}"/>
    <dgm:cxn modelId="{64A42144-ABD6-4669-9E18-FB34B0259C7F}" srcId="{313B3A16-BAE6-4660-A4BD-E7B71FEED6AA}" destId="{75B5B6A6-CF17-4C18-B966-C149C33706E1}" srcOrd="2" destOrd="0" parTransId="{5938AA0D-8890-48E7-9B91-6EB8381CCED2}" sibTransId="{E0CB3F93-7DCE-4CFB-B3AD-89221B7BC5A8}"/>
    <dgm:cxn modelId="{5A1E3CF6-61DD-442D-AC45-9EC21B0C05FF}" srcId="{2596FA03-6E4C-4139-8F68-1D560E0EA3BC}" destId="{D53DE30F-43B3-4544-B280-F6F7EE35FA45}" srcOrd="0" destOrd="0" parTransId="{83832630-0F16-4A94-911C-C748D908DE7C}" sibTransId="{AB75B2E3-F63C-47C7-B9AF-F5F25B7042C7}"/>
    <dgm:cxn modelId="{1B4062B3-E0AE-408B-B13A-98CDD9C1B049}" srcId="{313B3A16-BAE6-4660-A4BD-E7B71FEED6AA}" destId="{4E8D2204-02B5-4C49-8101-E9873C324D67}" srcOrd="0" destOrd="0" parTransId="{6F0B026D-4CC0-4FE5-B0BF-13B2C13A7C3B}" sibTransId="{4A1F191B-3172-4F24-B0DE-5F4041E598DD}"/>
    <dgm:cxn modelId="{E69C3D5A-7D8A-4638-8654-0B53A63B1E20}" type="presOf" srcId="{75B5B6A6-CF17-4C18-B966-C149C33706E1}" destId="{E56A1839-2CEF-416B-AACB-23953B4FED92}" srcOrd="0" destOrd="2" presId="urn:microsoft.com/office/officeart/2005/8/layout/vList5"/>
    <dgm:cxn modelId="{F7F8B391-3A77-4CA0-B6A8-8249D1BC6030}" type="presOf" srcId="{52303D97-E31E-4339-8C1B-0EC97E8F5704}" destId="{89ED524E-C18E-4239-9403-72AB84AB592F}" srcOrd="0" destOrd="1" presId="urn:microsoft.com/office/officeart/2005/8/layout/vList5"/>
    <dgm:cxn modelId="{2BCAC2FD-075F-4E33-9222-B9D10C955328}" type="presOf" srcId="{CA062B73-1881-4AE6-81EF-D9B7E65927F0}" destId="{BB50947D-4AB7-41D9-83C0-FE4909B39B04}" srcOrd="0" destOrd="1" presId="urn:microsoft.com/office/officeart/2005/8/layout/vList5"/>
    <dgm:cxn modelId="{BEAB0BBC-E4C5-4900-BC34-6632EC8E88D1}" srcId="{A35E4114-0387-4BCC-B6FB-307FFF30F389}" destId="{45241E27-3664-4BEA-97E5-9F83967DD2F0}" srcOrd="3" destOrd="0" parTransId="{072C1E2E-40F8-4A73-A2C6-2126E3DA5289}" sibTransId="{7A7D8C8E-D255-478A-AB05-60D43264E534}"/>
    <dgm:cxn modelId="{6FDAD4F6-1336-4243-A83F-5A496D915B3C}" srcId="{1ED6E900-70C2-4C36-892C-21DFE2E97C07}" destId="{C2B8DCC3-1822-482A-87D6-76A27C1C8757}" srcOrd="0" destOrd="0" parTransId="{BE818FF5-7F9A-4B5B-80F9-A2ACDD66AD0A}" sibTransId="{99BBB24A-4369-480B-9722-BA055279DA6A}"/>
    <dgm:cxn modelId="{91EADF1C-5A3B-433B-8101-53F65790CA20}" type="presOf" srcId="{313B3A16-BAE6-4660-A4BD-E7B71FEED6AA}" destId="{82F1C217-75F3-4573-AE0F-1B20B8CC44E9}" srcOrd="0" destOrd="0" presId="urn:microsoft.com/office/officeart/2005/8/layout/vList5"/>
    <dgm:cxn modelId="{21392CC6-A703-4DA3-9018-70A74867261E}" type="presOf" srcId="{C2B8DCC3-1822-482A-87D6-76A27C1C8757}" destId="{89ED524E-C18E-4239-9403-72AB84AB592F}" srcOrd="0" destOrd="0" presId="urn:microsoft.com/office/officeart/2005/8/layout/vList5"/>
    <dgm:cxn modelId="{10385EB5-E72B-4F81-90B7-55EF798732DE}" srcId="{1ED6E900-70C2-4C36-892C-21DFE2E97C07}" destId="{52303D97-E31E-4339-8C1B-0EC97E8F5704}" srcOrd="1" destOrd="0" parTransId="{6BC7F4CA-BA7D-4403-AAC0-3E6D722FE981}" sibTransId="{40C334A8-9FCA-4FFA-B373-82463E6797FA}"/>
    <dgm:cxn modelId="{B91E80D9-87F8-4D13-BDDF-11959107EDD5}" srcId="{2596FA03-6E4C-4139-8F68-1D560E0EA3BC}" destId="{35755DB9-EC5A-4AB8-9D1E-78519AEA200E}" srcOrd="1" destOrd="0" parTransId="{D9FED937-BEB0-424B-B8D2-39CB3106696A}" sibTransId="{9196544E-9AEF-48E9-A424-8AD63E7B0B33}"/>
    <dgm:cxn modelId="{26322F0A-137E-49A9-94BB-274C12530B9C}" type="presParOf" srcId="{7C121A89-769D-40F3-94CC-6EEC3A1202C8}" destId="{60FCDF54-9F16-49D7-A97A-B8F263AB91CB}" srcOrd="0" destOrd="0" presId="urn:microsoft.com/office/officeart/2005/8/layout/vList5"/>
    <dgm:cxn modelId="{4C23A99B-4D30-41DB-BC54-E33010EE308C}" type="presParOf" srcId="{60FCDF54-9F16-49D7-A97A-B8F263AB91CB}" destId="{91ACBD6F-4EB2-4C06-9C36-525EEA1B0676}" srcOrd="0" destOrd="0" presId="urn:microsoft.com/office/officeart/2005/8/layout/vList5"/>
    <dgm:cxn modelId="{726633C8-2D3D-4D36-A170-671C2500E78F}" type="presParOf" srcId="{60FCDF54-9F16-49D7-A97A-B8F263AB91CB}" destId="{89ED524E-C18E-4239-9403-72AB84AB592F}" srcOrd="1" destOrd="0" presId="urn:microsoft.com/office/officeart/2005/8/layout/vList5"/>
    <dgm:cxn modelId="{C6606C5F-AD9D-45B6-8861-C8DD7159C696}" type="presParOf" srcId="{7C121A89-769D-40F3-94CC-6EEC3A1202C8}" destId="{665D9D7B-AD58-4D91-9DD1-110BF867F479}" srcOrd="1" destOrd="0" presId="urn:microsoft.com/office/officeart/2005/8/layout/vList5"/>
    <dgm:cxn modelId="{E8E2DDE5-D0A9-4395-9CD2-004352AEDF0A}" type="presParOf" srcId="{7C121A89-769D-40F3-94CC-6EEC3A1202C8}" destId="{B28E684B-5BD4-468B-AA15-B642F4342DC2}" srcOrd="2" destOrd="0" presId="urn:microsoft.com/office/officeart/2005/8/layout/vList5"/>
    <dgm:cxn modelId="{8B9499C5-6F38-445F-A4D6-4815DA440380}" type="presParOf" srcId="{B28E684B-5BD4-468B-AA15-B642F4342DC2}" destId="{82F1C217-75F3-4573-AE0F-1B20B8CC44E9}" srcOrd="0" destOrd="0" presId="urn:microsoft.com/office/officeart/2005/8/layout/vList5"/>
    <dgm:cxn modelId="{C5EEE6F0-0F21-4D8C-825E-0C8762D8EFBF}" type="presParOf" srcId="{B28E684B-5BD4-468B-AA15-B642F4342DC2}" destId="{E56A1839-2CEF-416B-AACB-23953B4FED92}" srcOrd="1" destOrd="0" presId="urn:microsoft.com/office/officeart/2005/8/layout/vList5"/>
    <dgm:cxn modelId="{CB2177EC-C40A-4271-A63A-E0AE835D50E7}" type="presParOf" srcId="{7C121A89-769D-40F3-94CC-6EEC3A1202C8}" destId="{EBAC3739-1CCB-4643-8192-69D747FFB30E}" srcOrd="3" destOrd="0" presId="urn:microsoft.com/office/officeart/2005/8/layout/vList5"/>
    <dgm:cxn modelId="{9CCCD4FD-E2BF-4221-9904-8CA62FFBBE41}" type="presParOf" srcId="{7C121A89-769D-40F3-94CC-6EEC3A1202C8}" destId="{09713A57-BAA8-497B-A76D-8A1F56529269}" srcOrd="4" destOrd="0" presId="urn:microsoft.com/office/officeart/2005/8/layout/vList5"/>
    <dgm:cxn modelId="{CC4BA1D9-4DF6-493C-9EF9-1B03895D4CBF}" type="presParOf" srcId="{09713A57-BAA8-497B-A76D-8A1F56529269}" destId="{1A607511-EC92-46E2-AE06-AF24E4C5A3A7}" srcOrd="0" destOrd="0" presId="urn:microsoft.com/office/officeart/2005/8/layout/vList5"/>
    <dgm:cxn modelId="{B4858974-77BE-4FFF-8C8E-BA90E1B1B71D}" type="presParOf" srcId="{09713A57-BAA8-497B-A76D-8A1F56529269}" destId="{D2D7AA18-D9DB-4A2D-AEDF-384EE6E714F0}" srcOrd="1" destOrd="0" presId="urn:microsoft.com/office/officeart/2005/8/layout/vList5"/>
    <dgm:cxn modelId="{B87522C7-0475-4EAC-B07F-257FD42959F6}" type="presParOf" srcId="{7C121A89-769D-40F3-94CC-6EEC3A1202C8}" destId="{E2149B78-431C-48D7-B039-3B21649CF999}" srcOrd="5" destOrd="0" presId="urn:microsoft.com/office/officeart/2005/8/layout/vList5"/>
    <dgm:cxn modelId="{42FA4C43-DBBE-46E6-893D-A059250B8445}" type="presParOf" srcId="{7C121A89-769D-40F3-94CC-6EEC3A1202C8}" destId="{7E68CB88-B354-42FC-8D2C-19874BE9C0EA}" srcOrd="6" destOrd="0" presId="urn:microsoft.com/office/officeart/2005/8/layout/vList5"/>
    <dgm:cxn modelId="{D2F4C5CE-BBED-483D-96AB-DB02BE3C3805}" type="presParOf" srcId="{7E68CB88-B354-42FC-8D2C-19874BE9C0EA}" destId="{B65AFB83-9562-4884-819D-0271FC07D724}" srcOrd="0" destOrd="0" presId="urn:microsoft.com/office/officeart/2005/8/layout/vList5"/>
    <dgm:cxn modelId="{5C7ACE29-F0EA-4B7F-B8D2-6ED4E2735695}" type="presParOf" srcId="{7E68CB88-B354-42FC-8D2C-19874BE9C0EA}" destId="{BB50947D-4AB7-41D9-83C0-FE4909B39B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63B575-38BA-40D4-898D-777E67B27D8C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8CE0D33-766C-44E7-BFD2-9C3BA248E427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altLang="zh-CN" b="0" i="0" smtClean="0">
                      <a:latin typeface="Cambria Math" panose="02040503050406030204" pitchFamily="18" charset="0"/>
                    </a:rPr>
                    <m:t>𝛻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×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𝐽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num>
                    <m:den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den>
                  </m:f>
                </m:oMath>
              </a14:m>
              <a:r>
                <a:rPr lang="en-US" altLang="zh-CN" dirty="0"/>
                <a:t>, </a:t>
              </a:r>
              <a14:m>
                <m:oMath xmlns:m="http://schemas.openxmlformats.org/officeDocument/2006/math">
                  <m:r>
                    <a:rPr lang="en-US" altLang="zh-CN" b="0" i="0" dirty="0" smtClean="0">
                      <a:latin typeface="Cambria Math" panose="02040503050406030204" pitchFamily="18" charset="0"/>
                    </a:rPr>
                    <m:t>𝛻</m:t>
                  </m:r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×</m:t>
                  </m:r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𝐸</m:t>
                  </m:r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𝐽</m:t>
                  </m:r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lang="en-US" altLang="zh-CN" b="0" i="1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num>
                    <m:den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den>
                  </m:f>
                </m:oMath>
              </a14:m>
              <a:endParaRPr lang="en-US" altLang="zh-CN" b="0" dirty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A8CE0D33-766C-44E7-BFD2-9C3BA248E427}">
          <dgm:prSet phldrT="[文本]"/>
          <dgm:spPr/>
          <dgm:t>
            <a:bodyPr/>
            <a:lstStyle/>
            <a:p>
              <a:r>
                <a:rPr lang="en-US" altLang="zh-CN" b="0" i="0">
                  <a:latin typeface="Cambria Math" panose="02040503050406030204" pitchFamily="18" charset="0"/>
                </a:rPr>
                <a:t>∇×𝐻=𝐽+𝜕𝐷/𝜕𝑡</a:t>
              </a:r>
              <a:r>
                <a:rPr lang="en-US" altLang="zh-CN" dirty="0"/>
                <a:t>, </a:t>
              </a:r>
              <a:r>
                <a:rPr lang="en-US" altLang="zh-CN" b="0" i="0" dirty="0"/>
                <a:t>𝛻×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𝐸</a:t>
              </a:r>
              <a:r>
                <a:rPr lang="en-US" altLang="zh-CN" b="0" i="0" dirty="0"/>
                <a:t>=𝐽+𝜕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𝐵/</a:t>
              </a:r>
              <a:r>
                <a:rPr lang="en-US" altLang="zh-CN" b="0" i="0" dirty="0"/>
                <a:t>𝜕𝑡</a:t>
              </a:r>
              <a:endParaRPr lang="en-US" altLang="zh-CN" b="0" dirty="0"/>
            </a:p>
            <a:p>
              <a:r>
                <a:rPr lang="en-US" altLang="zh-CN" b="0" i="0">
                  <a:latin typeface="Cambria Math" panose="02040503050406030204" pitchFamily="18" charset="0"/>
                </a:rPr>
                <a:t>∇⋅𝐵=0,∇⋅𝐷=𝜌</a:t>
              </a:r>
              <a:endParaRPr lang="zh-CN" altLang="en-US" dirty="0"/>
            </a:p>
          </dgm:t>
        </dgm:pt>
      </mc:Fallback>
    </mc:AlternateContent>
    <dgm:pt modelId="{3E4E4CCD-94DF-466E-B89B-B2D5E5036E50}" type="parTrans" cxnId="{A98A5D70-595A-41B1-9BAE-D53BEA5C3745}">
      <dgm:prSet/>
      <dgm:spPr/>
      <dgm:t>
        <a:bodyPr/>
        <a:lstStyle/>
        <a:p>
          <a:endParaRPr lang="zh-CN" altLang="en-US"/>
        </a:p>
      </dgm:t>
    </dgm:pt>
    <dgm:pt modelId="{06AB3EF9-771D-4E52-AC7D-5701239194AB}" type="sibTrans" cxnId="{A98A5D70-595A-41B1-9BAE-D53BEA5C3745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109857B-D891-4CE9-95FC-9FE7B0A3B84C}">
          <dgm:prSet phldrT="[文本]"/>
          <dgm:spPr/>
          <dgm:t>
            <a:bodyPr/>
            <a:lstStyle/>
            <a:p>
              <a:r>
                <a:rPr lang="en-US" altLang="zh-CN" dirty="0"/>
                <a:t> 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𝑆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𝑘</m:t>
                  </m:r>
                  <m:r>
                    <m:rPr>
                      <m:sty m:val="p"/>
                    </m:rPr>
                    <a:rPr lang="en-US" altLang="zh-CN" b="0" i="1" smtClean="0">
                      <a:latin typeface="Cambria Math" panose="02040503050406030204" pitchFamily="18" charset="0"/>
                    </a:rPr>
                    <m:t>ln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Ω</m:t>
                  </m:r>
                </m:oMath>
              </a14:m>
              <a:endParaRPr lang="en-US" altLang="zh-CN" b="0" dirty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F109857B-D891-4CE9-95FC-9FE7B0A3B84C}">
          <dgm:prSet phldrT="[文本]"/>
          <dgm:spPr/>
          <dgm:t>
            <a:bodyPr/>
            <a:lstStyle/>
            <a:p>
              <a:r>
                <a:rPr lang="en-US" altLang="zh-CN" dirty="0"/>
                <a:t> </a:t>
              </a:r>
              <a:r>
                <a:rPr lang="en-US" altLang="zh-CN" b="0" i="0">
                  <a:latin typeface="Cambria Math" panose="02040503050406030204" pitchFamily="18" charset="0"/>
                </a:rPr>
                <a:t>𝑆=𝑘lnΩ</a:t>
              </a:r>
              <a:endParaRPr lang="en-US" altLang="zh-CN" b="0" dirty="0"/>
            </a:p>
            <a:p>
              <a:r>
                <a:rPr lang="en-US" altLang="zh-CN" b="0" i="0">
                  <a:latin typeface="Cambria Math" panose="02040503050406030204" pitchFamily="18" charset="0"/>
                </a:rPr>
                <a:t>𝛿𝑈=𝑑𝑄+𝛿𝑊</a:t>
              </a:r>
              <a:endParaRPr lang="zh-CN" altLang="en-US" dirty="0"/>
            </a:p>
          </dgm:t>
        </dgm:pt>
      </mc:Fallback>
    </mc:AlternateContent>
    <dgm:pt modelId="{93A64086-EEA4-42EF-9D2F-EC131C3ADD4F}" type="parTrans" cxnId="{E7800A91-5948-4647-A74E-CA73DA117E63}">
      <dgm:prSet/>
      <dgm:spPr/>
      <dgm:t>
        <a:bodyPr/>
        <a:lstStyle/>
        <a:p>
          <a:endParaRPr lang="zh-CN" altLang="en-US"/>
        </a:p>
      </dgm:t>
    </dgm:pt>
    <dgm:pt modelId="{DE0767CD-E87A-4FC5-964C-2CCB919B69B8}" type="sibTrans" cxnId="{E7800A91-5948-4647-A74E-CA73DA117E63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EEE101A-FA7E-4061-A96C-90351D6775D1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acc>
                    <m:accPr>
                      <m:chr m:val="̇"/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e>
                  </m:acc>
                  <m:r>
                    <a:rPr lang="en-US" altLang="zh-CN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num>
                    <m:den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den>
                  </m:f>
                </m:oMath>
              </a14:m>
              <a:r>
                <a:rPr lang="en-US" altLang="zh-CN" dirty="0"/>
                <a:t>, </a:t>
              </a:r>
              <a14:m>
                <m:oMath xmlns:m="http://schemas.openxmlformats.org/officeDocument/2006/math">
                  <m:acc>
                    <m:accPr>
                      <m:chr m:val="̇"/>
                      <m:ctrlPr>
                        <a:rPr lang="en-US" altLang="zh-CN" b="0" i="1" dirty="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</m:acc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=−</m:t>
                  </m:r>
                  <m:f>
                    <m:fPr>
                      <m:ctrlPr>
                        <a:rPr lang="en-US" altLang="zh-CN" b="0" i="1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num>
                    <m:den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den>
                  </m:f>
                </m:oMath>
              </a14:m>
              <a:endParaRPr lang="zh-CN" altLang="en-US" dirty="0"/>
            </a:p>
          </dgm:t>
        </dgm:pt>
      </mc:Choice>
      <mc:Fallback xmlns="">
        <dgm:pt modelId="{0EEE101A-FA7E-4061-A96C-90351D6775D1}">
          <dgm:prSet phldrT="[文本]"/>
          <dgm:spPr/>
          <dgm:t>
            <a:bodyPr/>
            <a:lstStyle/>
            <a:p>
              <a:r>
                <a:rPr lang="en-US" altLang="zh-CN" b="0" i="0">
                  <a:latin typeface="Cambria Math" panose="02040503050406030204" pitchFamily="18" charset="0"/>
                </a:rPr>
                <a:t>𝑞 ̇=𝜕𝐻/𝜕𝑝</a:t>
              </a:r>
              <a:r>
                <a:rPr lang="en-US" altLang="zh-CN" dirty="0"/>
                <a:t>, 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𝑝 ̇</a:t>
              </a:r>
              <a:r>
                <a:rPr lang="en-US" altLang="zh-CN" b="0" i="0" dirty="0"/>
                <a:t>=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−</a:t>
              </a:r>
              <a:r>
                <a:rPr lang="en-US" altLang="zh-CN" b="0" i="0" dirty="0"/>
                <a:t>𝜕𝐻/𝜕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𝑞</a:t>
              </a:r>
              <a:endParaRPr lang="zh-CN" altLang="en-US" dirty="0"/>
            </a:p>
          </dgm:t>
        </dgm:pt>
      </mc:Fallback>
    </mc:AlternateContent>
    <dgm:pt modelId="{8140700F-657B-4A71-95CB-5293B2D39A47}" type="parTrans" cxnId="{3B9EF9C8-F1AC-46A7-A69C-D49D29440281}">
      <dgm:prSet/>
      <dgm:spPr/>
      <dgm:t>
        <a:bodyPr/>
        <a:lstStyle/>
        <a:p>
          <a:endParaRPr lang="zh-CN" altLang="en-US"/>
        </a:p>
      </dgm:t>
    </dgm:pt>
    <dgm:pt modelId="{F6FB67C0-3BDA-4291-94C1-8714CC8C50FF}" type="sibTrans" cxnId="{3B9EF9C8-F1AC-46A7-A69C-D49D29440281}">
      <dgm:prSet/>
      <dgm:spPr/>
      <dgm:t>
        <a:bodyPr/>
        <a:lstStyle/>
        <a:p>
          <a:endParaRPr lang="zh-CN" altLang="en-US"/>
        </a:p>
      </dgm:t>
    </dgm:pt>
    <dgm:pt modelId="{890D6D87-51AD-43F5-BDC2-E527BD93EA67}" type="pres">
      <dgm:prSet presAssocID="{6963B575-38BA-40D4-898D-777E67B27D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0CA281-7C7B-47DE-8CC1-B36AC00E3E26}" type="pres">
      <dgm:prSet presAssocID="{A8CE0D33-766C-44E7-BFD2-9C3BA248E427}" presName="node" presStyleLbl="node1" presStyleIdx="0" presStyleCnt="3" custScaleX="186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51DC6E-F46F-4BB3-AAAA-9037FBC29FDF}" type="pres">
      <dgm:prSet presAssocID="{06AB3EF9-771D-4E52-AC7D-5701239194A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61D900B-78D8-4CEE-A373-5A52DEDF3AF3}" type="pres">
      <dgm:prSet presAssocID="{06AB3EF9-771D-4E52-AC7D-5701239194A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C651177-3D93-4E9D-A01D-3E9C14502D97}" type="pres">
      <dgm:prSet presAssocID="{F109857B-D891-4CE9-95FC-9FE7B0A3B84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8AEDE6-D5BD-48FB-AE21-6205CE47277C}" type="pres">
      <dgm:prSet presAssocID="{DE0767CD-E87A-4FC5-964C-2CCB919B69B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B37AE15-BC99-4CF1-8BA8-49BA03DE70C6}" type="pres">
      <dgm:prSet presAssocID="{DE0767CD-E87A-4FC5-964C-2CCB919B69B8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E552602-C527-4640-A821-9AB6DFB4FCEC}" type="pres">
      <dgm:prSet presAssocID="{0EEE101A-FA7E-4061-A96C-90351D6775D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DF784C-8BB7-489E-A722-86795B8C9A08}" type="pres">
      <dgm:prSet presAssocID="{F6FB67C0-3BDA-4291-94C1-8714CC8C50F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A8C5AB5-DDEF-4D68-BCFA-E6870B58A038}" type="pres">
      <dgm:prSet presAssocID="{F6FB67C0-3BDA-4291-94C1-8714CC8C50F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B62C4FE-E503-4979-8F26-18831679636C}" type="presOf" srcId="{06AB3EF9-771D-4E52-AC7D-5701239194AB}" destId="{B61D900B-78D8-4CEE-A373-5A52DEDF3AF3}" srcOrd="1" destOrd="0" presId="urn:microsoft.com/office/officeart/2005/8/layout/cycle7"/>
    <dgm:cxn modelId="{55A7EEBF-DF70-48A5-B61C-03FFE051D4D6}" type="presOf" srcId="{F109857B-D891-4CE9-95FC-9FE7B0A3B84C}" destId="{5C651177-3D93-4E9D-A01D-3E9C14502D97}" srcOrd="0" destOrd="0" presId="urn:microsoft.com/office/officeart/2005/8/layout/cycle7"/>
    <dgm:cxn modelId="{EACECD2C-4B52-4AC9-8A2B-B896FC6428C9}" type="presOf" srcId="{F6FB67C0-3BDA-4291-94C1-8714CC8C50FF}" destId="{2DDF784C-8BB7-489E-A722-86795B8C9A08}" srcOrd="0" destOrd="0" presId="urn:microsoft.com/office/officeart/2005/8/layout/cycle7"/>
    <dgm:cxn modelId="{A37F04C9-3FFE-4DCA-84DF-D9E596461AFB}" type="presOf" srcId="{6963B575-38BA-40D4-898D-777E67B27D8C}" destId="{890D6D87-51AD-43F5-BDC2-E527BD93EA67}" srcOrd="0" destOrd="0" presId="urn:microsoft.com/office/officeart/2005/8/layout/cycle7"/>
    <dgm:cxn modelId="{A98A5D70-595A-41B1-9BAE-D53BEA5C3745}" srcId="{6963B575-38BA-40D4-898D-777E67B27D8C}" destId="{A8CE0D33-766C-44E7-BFD2-9C3BA248E427}" srcOrd="0" destOrd="0" parTransId="{3E4E4CCD-94DF-466E-B89B-B2D5E5036E50}" sibTransId="{06AB3EF9-771D-4E52-AC7D-5701239194AB}"/>
    <dgm:cxn modelId="{546FF145-2B69-47DE-BC11-B8ABD9E4B6F1}" type="presOf" srcId="{A8CE0D33-766C-44E7-BFD2-9C3BA248E427}" destId="{EE0CA281-7C7B-47DE-8CC1-B36AC00E3E26}" srcOrd="0" destOrd="0" presId="urn:microsoft.com/office/officeart/2005/8/layout/cycle7"/>
    <dgm:cxn modelId="{E367CBCE-A969-4A90-90A3-F67715B9647C}" type="presOf" srcId="{0EEE101A-FA7E-4061-A96C-90351D6775D1}" destId="{5E552602-C527-4640-A821-9AB6DFB4FCEC}" srcOrd="0" destOrd="0" presId="urn:microsoft.com/office/officeart/2005/8/layout/cycle7"/>
    <dgm:cxn modelId="{A7B51D5F-1084-464F-A1F4-E400CB778379}" type="presOf" srcId="{F6FB67C0-3BDA-4291-94C1-8714CC8C50FF}" destId="{1A8C5AB5-DDEF-4D68-BCFA-E6870B58A038}" srcOrd="1" destOrd="0" presId="urn:microsoft.com/office/officeart/2005/8/layout/cycle7"/>
    <dgm:cxn modelId="{49422638-897F-421F-B418-75204EC3C877}" type="presOf" srcId="{DE0767CD-E87A-4FC5-964C-2CCB919B69B8}" destId="{248AEDE6-D5BD-48FB-AE21-6205CE47277C}" srcOrd="0" destOrd="0" presId="urn:microsoft.com/office/officeart/2005/8/layout/cycle7"/>
    <dgm:cxn modelId="{BCCD5CEB-598A-44FB-AEC4-36AE8121DB2A}" type="presOf" srcId="{DE0767CD-E87A-4FC5-964C-2CCB919B69B8}" destId="{CB37AE15-BC99-4CF1-8BA8-49BA03DE70C6}" srcOrd="1" destOrd="0" presId="urn:microsoft.com/office/officeart/2005/8/layout/cycle7"/>
    <dgm:cxn modelId="{BCA8ACCA-3851-4D70-BA5A-35C2844BF7B9}" type="presOf" srcId="{06AB3EF9-771D-4E52-AC7D-5701239194AB}" destId="{E151DC6E-F46F-4BB3-AAAA-9037FBC29FDF}" srcOrd="0" destOrd="0" presId="urn:microsoft.com/office/officeart/2005/8/layout/cycle7"/>
    <dgm:cxn modelId="{3B9EF9C8-F1AC-46A7-A69C-D49D29440281}" srcId="{6963B575-38BA-40D4-898D-777E67B27D8C}" destId="{0EEE101A-FA7E-4061-A96C-90351D6775D1}" srcOrd="2" destOrd="0" parTransId="{8140700F-657B-4A71-95CB-5293B2D39A47}" sibTransId="{F6FB67C0-3BDA-4291-94C1-8714CC8C50FF}"/>
    <dgm:cxn modelId="{E7800A91-5948-4647-A74E-CA73DA117E63}" srcId="{6963B575-38BA-40D4-898D-777E67B27D8C}" destId="{F109857B-D891-4CE9-95FC-9FE7B0A3B84C}" srcOrd="1" destOrd="0" parTransId="{93A64086-EEA4-42EF-9D2F-EC131C3ADD4F}" sibTransId="{DE0767CD-E87A-4FC5-964C-2CCB919B69B8}"/>
    <dgm:cxn modelId="{F77D3628-A87E-49D9-9CB2-A5177455BEB6}" type="presParOf" srcId="{890D6D87-51AD-43F5-BDC2-E527BD93EA67}" destId="{EE0CA281-7C7B-47DE-8CC1-B36AC00E3E26}" srcOrd="0" destOrd="0" presId="urn:microsoft.com/office/officeart/2005/8/layout/cycle7"/>
    <dgm:cxn modelId="{60BB017F-42E6-4C9B-9FEC-432CBAE409B8}" type="presParOf" srcId="{890D6D87-51AD-43F5-BDC2-E527BD93EA67}" destId="{E151DC6E-F46F-4BB3-AAAA-9037FBC29FDF}" srcOrd="1" destOrd="0" presId="urn:microsoft.com/office/officeart/2005/8/layout/cycle7"/>
    <dgm:cxn modelId="{8E943945-F038-4377-AA29-E97E36C5A4F6}" type="presParOf" srcId="{E151DC6E-F46F-4BB3-AAAA-9037FBC29FDF}" destId="{B61D900B-78D8-4CEE-A373-5A52DEDF3AF3}" srcOrd="0" destOrd="0" presId="urn:microsoft.com/office/officeart/2005/8/layout/cycle7"/>
    <dgm:cxn modelId="{0328644F-8CA8-42BD-8A77-798CCCD6ED48}" type="presParOf" srcId="{890D6D87-51AD-43F5-BDC2-E527BD93EA67}" destId="{5C651177-3D93-4E9D-A01D-3E9C14502D97}" srcOrd="2" destOrd="0" presId="urn:microsoft.com/office/officeart/2005/8/layout/cycle7"/>
    <dgm:cxn modelId="{C462EFC4-CB69-4E76-9C1E-3AA55D718B90}" type="presParOf" srcId="{890D6D87-51AD-43F5-BDC2-E527BD93EA67}" destId="{248AEDE6-D5BD-48FB-AE21-6205CE47277C}" srcOrd="3" destOrd="0" presId="urn:microsoft.com/office/officeart/2005/8/layout/cycle7"/>
    <dgm:cxn modelId="{23E84F66-4A5A-4DAB-8A69-6ED095AAD806}" type="presParOf" srcId="{248AEDE6-D5BD-48FB-AE21-6205CE47277C}" destId="{CB37AE15-BC99-4CF1-8BA8-49BA03DE70C6}" srcOrd="0" destOrd="0" presId="urn:microsoft.com/office/officeart/2005/8/layout/cycle7"/>
    <dgm:cxn modelId="{E801A9A6-97A8-48BE-9018-323453679D1E}" type="presParOf" srcId="{890D6D87-51AD-43F5-BDC2-E527BD93EA67}" destId="{5E552602-C527-4640-A821-9AB6DFB4FCEC}" srcOrd="4" destOrd="0" presId="urn:microsoft.com/office/officeart/2005/8/layout/cycle7"/>
    <dgm:cxn modelId="{2A98B558-A855-4EAC-A3A7-906F7C02ADDF}" type="presParOf" srcId="{890D6D87-51AD-43F5-BDC2-E527BD93EA67}" destId="{2DDF784C-8BB7-489E-A722-86795B8C9A08}" srcOrd="5" destOrd="0" presId="urn:microsoft.com/office/officeart/2005/8/layout/cycle7"/>
    <dgm:cxn modelId="{A23514E0-C4E5-4598-A26D-B5DBDE5B2CB5}" type="presParOf" srcId="{2DDF784C-8BB7-489E-A722-86795B8C9A08}" destId="{1A8C5AB5-DDEF-4D68-BCFA-E6870B58A03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63B575-38BA-40D4-898D-777E67B27D8C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CE0D33-766C-44E7-BFD2-9C3BA248E427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E4E4CCD-94DF-466E-B89B-B2D5E5036E50}" type="parTrans" cxnId="{A98A5D70-595A-41B1-9BAE-D53BEA5C3745}">
      <dgm:prSet/>
      <dgm:spPr/>
      <dgm:t>
        <a:bodyPr/>
        <a:lstStyle/>
        <a:p>
          <a:endParaRPr lang="zh-CN" altLang="en-US"/>
        </a:p>
      </dgm:t>
    </dgm:pt>
    <dgm:pt modelId="{06AB3EF9-771D-4E52-AC7D-5701239194AB}" type="sibTrans" cxnId="{A98A5D70-595A-41B1-9BAE-D53BEA5C3745}">
      <dgm:prSet/>
      <dgm:spPr/>
      <dgm:t>
        <a:bodyPr/>
        <a:lstStyle/>
        <a:p>
          <a:endParaRPr lang="zh-CN" altLang="en-US"/>
        </a:p>
      </dgm:t>
    </dgm:pt>
    <dgm:pt modelId="{F109857B-D891-4CE9-95FC-9FE7B0A3B84C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3A64086-EEA4-42EF-9D2F-EC131C3ADD4F}" type="parTrans" cxnId="{E7800A91-5948-4647-A74E-CA73DA117E63}">
      <dgm:prSet/>
      <dgm:spPr/>
      <dgm:t>
        <a:bodyPr/>
        <a:lstStyle/>
        <a:p>
          <a:endParaRPr lang="zh-CN" altLang="en-US"/>
        </a:p>
      </dgm:t>
    </dgm:pt>
    <dgm:pt modelId="{DE0767CD-E87A-4FC5-964C-2CCB919B69B8}" type="sibTrans" cxnId="{E7800A91-5948-4647-A74E-CA73DA117E63}">
      <dgm:prSet/>
      <dgm:spPr/>
      <dgm:t>
        <a:bodyPr/>
        <a:lstStyle/>
        <a:p>
          <a:endParaRPr lang="zh-CN" altLang="en-US"/>
        </a:p>
      </dgm:t>
    </dgm:pt>
    <dgm:pt modelId="{0EEE101A-FA7E-4061-A96C-90351D6775D1}">
      <dgm:prSet phldrT="[文本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140700F-657B-4A71-95CB-5293B2D39A47}" type="parTrans" cxnId="{3B9EF9C8-F1AC-46A7-A69C-D49D29440281}">
      <dgm:prSet/>
      <dgm:spPr/>
      <dgm:t>
        <a:bodyPr/>
        <a:lstStyle/>
        <a:p>
          <a:endParaRPr lang="zh-CN" altLang="en-US"/>
        </a:p>
      </dgm:t>
    </dgm:pt>
    <dgm:pt modelId="{F6FB67C0-3BDA-4291-94C1-8714CC8C50FF}" type="sibTrans" cxnId="{3B9EF9C8-F1AC-46A7-A69C-D49D29440281}">
      <dgm:prSet/>
      <dgm:spPr/>
      <dgm:t>
        <a:bodyPr/>
        <a:lstStyle/>
        <a:p>
          <a:endParaRPr lang="zh-CN" altLang="en-US"/>
        </a:p>
      </dgm:t>
    </dgm:pt>
    <dgm:pt modelId="{890D6D87-51AD-43F5-BDC2-E527BD93EA67}" type="pres">
      <dgm:prSet presAssocID="{6963B575-38BA-40D4-898D-777E67B27D8C}" presName="Name0" presStyleCnt="0">
        <dgm:presLayoutVars>
          <dgm:dir/>
          <dgm:resizeHandles val="exact"/>
        </dgm:presLayoutVars>
      </dgm:prSet>
      <dgm:spPr/>
    </dgm:pt>
    <dgm:pt modelId="{EE0CA281-7C7B-47DE-8CC1-B36AC00E3E26}" type="pres">
      <dgm:prSet presAssocID="{A8CE0D33-766C-44E7-BFD2-9C3BA248E427}" presName="node" presStyleLbl="node1" presStyleIdx="0" presStyleCnt="3" custScaleX="186795">
        <dgm:presLayoutVars>
          <dgm:bulletEnabled val="1"/>
        </dgm:presLayoutVars>
      </dgm:prSet>
      <dgm:spPr/>
    </dgm:pt>
    <dgm:pt modelId="{E151DC6E-F46F-4BB3-AAAA-9037FBC29FDF}" type="pres">
      <dgm:prSet presAssocID="{06AB3EF9-771D-4E52-AC7D-5701239194AB}" presName="sibTrans" presStyleLbl="sibTrans2D1" presStyleIdx="0" presStyleCnt="3"/>
      <dgm:spPr/>
    </dgm:pt>
    <dgm:pt modelId="{B61D900B-78D8-4CEE-A373-5A52DEDF3AF3}" type="pres">
      <dgm:prSet presAssocID="{06AB3EF9-771D-4E52-AC7D-5701239194AB}" presName="connectorText" presStyleLbl="sibTrans2D1" presStyleIdx="0" presStyleCnt="3"/>
      <dgm:spPr/>
    </dgm:pt>
    <dgm:pt modelId="{5C651177-3D93-4E9D-A01D-3E9C14502D97}" type="pres">
      <dgm:prSet presAssocID="{F109857B-D891-4CE9-95FC-9FE7B0A3B84C}" presName="node" presStyleLbl="node1" presStyleIdx="1" presStyleCnt="3">
        <dgm:presLayoutVars>
          <dgm:bulletEnabled val="1"/>
        </dgm:presLayoutVars>
      </dgm:prSet>
      <dgm:spPr/>
    </dgm:pt>
    <dgm:pt modelId="{248AEDE6-D5BD-48FB-AE21-6205CE47277C}" type="pres">
      <dgm:prSet presAssocID="{DE0767CD-E87A-4FC5-964C-2CCB919B69B8}" presName="sibTrans" presStyleLbl="sibTrans2D1" presStyleIdx="1" presStyleCnt="3"/>
      <dgm:spPr/>
    </dgm:pt>
    <dgm:pt modelId="{CB37AE15-BC99-4CF1-8BA8-49BA03DE70C6}" type="pres">
      <dgm:prSet presAssocID="{DE0767CD-E87A-4FC5-964C-2CCB919B69B8}" presName="connectorText" presStyleLbl="sibTrans2D1" presStyleIdx="1" presStyleCnt="3"/>
      <dgm:spPr/>
    </dgm:pt>
    <dgm:pt modelId="{5E552602-C527-4640-A821-9AB6DFB4FCEC}" type="pres">
      <dgm:prSet presAssocID="{0EEE101A-FA7E-4061-A96C-90351D6775D1}" presName="node" presStyleLbl="node1" presStyleIdx="2" presStyleCnt="3">
        <dgm:presLayoutVars>
          <dgm:bulletEnabled val="1"/>
        </dgm:presLayoutVars>
      </dgm:prSet>
      <dgm:spPr/>
    </dgm:pt>
    <dgm:pt modelId="{2DDF784C-8BB7-489E-A722-86795B8C9A08}" type="pres">
      <dgm:prSet presAssocID="{F6FB67C0-3BDA-4291-94C1-8714CC8C50FF}" presName="sibTrans" presStyleLbl="sibTrans2D1" presStyleIdx="2" presStyleCnt="3"/>
      <dgm:spPr/>
    </dgm:pt>
    <dgm:pt modelId="{1A8C5AB5-DDEF-4D68-BCFA-E6870B58A038}" type="pres">
      <dgm:prSet presAssocID="{F6FB67C0-3BDA-4291-94C1-8714CC8C50FF}" presName="connectorText" presStyleLbl="sibTrans2D1" presStyleIdx="2" presStyleCnt="3"/>
      <dgm:spPr/>
    </dgm:pt>
  </dgm:ptLst>
  <dgm:cxnLst>
    <dgm:cxn modelId="{55A7EEBF-DF70-48A5-B61C-03FFE051D4D6}" type="presOf" srcId="{F109857B-D891-4CE9-95FC-9FE7B0A3B84C}" destId="{5C651177-3D93-4E9D-A01D-3E9C14502D97}" srcOrd="0" destOrd="0" presId="urn:microsoft.com/office/officeart/2005/8/layout/cycle7"/>
    <dgm:cxn modelId="{49422638-897F-421F-B418-75204EC3C877}" type="presOf" srcId="{DE0767CD-E87A-4FC5-964C-2CCB919B69B8}" destId="{248AEDE6-D5BD-48FB-AE21-6205CE47277C}" srcOrd="0" destOrd="0" presId="urn:microsoft.com/office/officeart/2005/8/layout/cycle7"/>
    <dgm:cxn modelId="{546FF145-2B69-47DE-BC11-B8ABD9E4B6F1}" type="presOf" srcId="{A8CE0D33-766C-44E7-BFD2-9C3BA248E427}" destId="{EE0CA281-7C7B-47DE-8CC1-B36AC00E3E26}" srcOrd="0" destOrd="0" presId="urn:microsoft.com/office/officeart/2005/8/layout/cycle7"/>
    <dgm:cxn modelId="{EACECD2C-4B52-4AC9-8A2B-B896FC6428C9}" type="presOf" srcId="{F6FB67C0-3BDA-4291-94C1-8714CC8C50FF}" destId="{2DDF784C-8BB7-489E-A722-86795B8C9A08}" srcOrd="0" destOrd="0" presId="urn:microsoft.com/office/officeart/2005/8/layout/cycle7"/>
    <dgm:cxn modelId="{BCCD5CEB-598A-44FB-AEC4-36AE8121DB2A}" type="presOf" srcId="{DE0767CD-E87A-4FC5-964C-2CCB919B69B8}" destId="{CB37AE15-BC99-4CF1-8BA8-49BA03DE70C6}" srcOrd="1" destOrd="0" presId="urn:microsoft.com/office/officeart/2005/8/layout/cycle7"/>
    <dgm:cxn modelId="{BCA8ACCA-3851-4D70-BA5A-35C2844BF7B9}" type="presOf" srcId="{06AB3EF9-771D-4E52-AC7D-5701239194AB}" destId="{E151DC6E-F46F-4BB3-AAAA-9037FBC29FDF}" srcOrd="0" destOrd="0" presId="urn:microsoft.com/office/officeart/2005/8/layout/cycle7"/>
    <dgm:cxn modelId="{A7B51D5F-1084-464F-A1F4-E400CB778379}" type="presOf" srcId="{F6FB67C0-3BDA-4291-94C1-8714CC8C50FF}" destId="{1A8C5AB5-DDEF-4D68-BCFA-E6870B58A038}" srcOrd="1" destOrd="0" presId="urn:microsoft.com/office/officeart/2005/8/layout/cycle7"/>
    <dgm:cxn modelId="{A98A5D70-595A-41B1-9BAE-D53BEA5C3745}" srcId="{6963B575-38BA-40D4-898D-777E67B27D8C}" destId="{A8CE0D33-766C-44E7-BFD2-9C3BA248E427}" srcOrd="0" destOrd="0" parTransId="{3E4E4CCD-94DF-466E-B89B-B2D5E5036E50}" sibTransId="{06AB3EF9-771D-4E52-AC7D-5701239194AB}"/>
    <dgm:cxn modelId="{E367CBCE-A969-4A90-90A3-F67715B9647C}" type="presOf" srcId="{0EEE101A-FA7E-4061-A96C-90351D6775D1}" destId="{5E552602-C527-4640-A821-9AB6DFB4FCEC}" srcOrd="0" destOrd="0" presId="urn:microsoft.com/office/officeart/2005/8/layout/cycle7"/>
    <dgm:cxn modelId="{3B9EF9C8-F1AC-46A7-A69C-D49D29440281}" srcId="{6963B575-38BA-40D4-898D-777E67B27D8C}" destId="{0EEE101A-FA7E-4061-A96C-90351D6775D1}" srcOrd="2" destOrd="0" parTransId="{8140700F-657B-4A71-95CB-5293B2D39A47}" sibTransId="{F6FB67C0-3BDA-4291-94C1-8714CC8C50FF}"/>
    <dgm:cxn modelId="{E7800A91-5948-4647-A74E-CA73DA117E63}" srcId="{6963B575-38BA-40D4-898D-777E67B27D8C}" destId="{F109857B-D891-4CE9-95FC-9FE7B0A3B84C}" srcOrd="1" destOrd="0" parTransId="{93A64086-EEA4-42EF-9D2F-EC131C3ADD4F}" sibTransId="{DE0767CD-E87A-4FC5-964C-2CCB919B69B8}"/>
    <dgm:cxn modelId="{2B62C4FE-E503-4979-8F26-18831679636C}" type="presOf" srcId="{06AB3EF9-771D-4E52-AC7D-5701239194AB}" destId="{B61D900B-78D8-4CEE-A373-5A52DEDF3AF3}" srcOrd="1" destOrd="0" presId="urn:microsoft.com/office/officeart/2005/8/layout/cycle7"/>
    <dgm:cxn modelId="{A37F04C9-3FFE-4DCA-84DF-D9E596461AFB}" type="presOf" srcId="{6963B575-38BA-40D4-898D-777E67B27D8C}" destId="{890D6D87-51AD-43F5-BDC2-E527BD93EA67}" srcOrd="0" destOrd="0" presId="urn:microsoft.com/office/officeart/2005/8/layout/cycle7"/>
    <dgm:cxn modelId="{F77D3628-A87E-49D9-9CB2-A5177455BEB6}" type="presParOf" srcId="{890D6D87-51AD-43F5-BDC2-E527BD93EA67}" destId="{EE0CA281-7C7B-47DE-8CC1-B36AC00E3E26}" srcOrd="0" destOrd="0" presId="urn:microsoft.com/office/officeart/2005/8/layout/cycle7"/>
    <dgm:cxn modelId="{60BB017F-42E6-4C9B-9FEC-432CBAE409B8}" type="presParOf" srcId="{890D6D87-51AD-43F5-BDC2-E527BD93EA67}" destId="{E151DC6E-F46F-4BB3-AAAA-9037FBC29FDF}" srcOrd="1" destOrd="0" presId="urn:microsoft.com/office/officeart/2005/8/layout/cycle7"/>
    <dgm:cxn modelId="{8E943945-F038-4377-AA29-E97E36C5A4F6}" type="presParOf" srcId="{E151DC6E-F46F-4BB3-AAAA-9037FBC29FDF}" destId="{B61D900B-78D8-4CEE-A373-5A52DEDF3AF3}" srcOrd="0" destOrd="0" presId="urn:microsoft.com/office/officeart/2005/8/layout/cycle7"/>
    <dgm:cxn modelId="{0328644F-8CA8-42BD-8A77-798CCCD6ED48}" type="presParOf" srcId="{890D6D87-51AD-43F5-BDC2-E527BD93EA67}" destId="{5C651177-3D93-4E9D-A01D-3E9C14502D97}" srcOrd="2" destOrd="0" presId="urn:microsoft.com/office/officeart/2005/8/layout/cycle7"/>
    <dgm:cxn modelId="{C462EFC4-CB69-4E76-9C1E-3AA55D718B90}" type="presParOf" srcId="{890D6D87-51AD-43F5-BDC2-E527BD93EA67}" destId="{248AEDE6-D5BD-48FB-AE21-6205CE47277C}" srcOrd="3" destOrd="0" presId="urn:microsoft.com/office/officeart/2005/8/layout/cycle7"/>
    <dgm:cxn modelId="{23E84F66-4A5A-4DAB-8A69-6ED095AAD806}" type="presParOf" srcId="{248AEDE6-D5BD-48FB-AE21-6205CE47277C}" destId="{CB37AE15-BC99-4CF1-8BA8-49BA03DE70C6}" srcOrd="0" destOrd="0" presId="urn:microsoft.com/office/officeart/2005/8/layout/cycle7"/>
    <dgm:cxn modelId="{E801A9A6-97A8-48BE-9018-323453679D1E}" type="presParOf" srcId="{890D6D87-51AD-43F5-BDC2-E527BD93EA67}" destId="{5E552602-C527-4640-A821-9AB6DFB4FCEC}" srcOrd="4" destOrd="0" presId="urn:microsoft.com/office/officeart/2005/8/layout/cycle7"/>
    <dgm:cxn modelId="{2A98B558-A855-4EAC-A3A7-906F7C02ADDF}" type="presParOf" srcId="{890D6D87-51AD-43F5-BDC2-E527BD93EA67}" destId="{2DDF784C-8BB7-489E-A722-86795B8C9A08}" srcOrd="5" destOrd="0" presId="urn:microsoft.com/office/officeart/2005/8/layout/cycle7"/>
    <dgm:cxn modelId="{A23514E0-C4E5-4598-A26D-B5DBDE5B2CB5}" type="presParOf" srcId="{2DDF784C-8BB7-489E-A722-86795B8C9A08}" destId="{1A8C5AB5-DDEF-4D68-BCFA-E6870B58A03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371292-8B8F-4BF0-AC45-C74D28979209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</dgm:pt>
    <mc:AlternateContent xmlns:mc="http://schemas.openxmlformats.org/markup-compatibility/2006" xmlns:a14="http://schemas.microsoft.com/office/drawing/2010/main">
      <mc:Choice Requires="a14">
        <dgm:pt modelId="{BF86621E-F49A-4522-ADB2-16486EDF025A}">
          <dgm:prSet phldrT="[文本]" custT="1"/>
          <dgm:spPr/>
          <dgm:t>
            <a:bodyPr/>
            <a:lstStyle/>
            <a:p>
              <a:r>
                <a:rPr lang="zh-CN" altLang="en-US" sz="2000" b="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高频：</a:t>
              </a:r>
              <a:r>
                <a:rPr lang="en-US" altLang="zh-CN" sz="2000" b="0" i="0" dirty="0">
                  <a:solidFill>
                    <a:srgbClr val="C00000"/>
                  </a:solidFill>
                  <a:latin typeface="Cambria Math" panose="02040503050406030204" pitchFamily="18" charset="0"/>
                </a:rPr>
                <a:t>Wien</a:t>
              </a:r>
              <a:r>
                <a:rPr lang="zh-CN" altLang="en-US" sz="2000" b="0" i="0" dirty="0">
                  <a:solidFill>
                    <a:srgbClr val="C00000"/>
                  </a:solidFill>
                  <a:latin typeface="Cambria Math" panose="02040503050406030204" pitchFamily="18" charset="0"/>
                </a:rPr>
                <a:t>公式</a:t>
              </a:r>
              <a:endParaRPr lang="en-US" altLang="zh-CN" sz="2000" b="0" i="0" dirty="0">
                <a:solidFill>
                  <a:srgbClr val="C00000"/>
                </a:solidFill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m:oMathPara>
              </a14:m>
              <a:endParaRPr lang="zh-CN" altLang="en-US" sz="2800" dirty="0"/>
            </a:p>
          </dgm:t>
        </dgm:pt>
      </mc:Choice>
      <mc:Fallback xmlns="">
        <dgm:pt modelId="{BF86621E-F49A-4522-ADB2-16486EDF025A}">
          <dgm:prSet phldrT="[文本]" custT="1"/>
          <dgm:spPr/>
          <dgm:t>
            <a:bodyPr/>
            <a:lstStyle/>
            <a:p>
              <a:r>
                <a:rPr lang="zh-CN" altLang="en-US" sz="2000" b="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高频：</a:t>
              </a:r>
              <a:r>
                <a:rPr lang="en-US" altLang="zh-CN" sz="2000" b="0" i="0" dirty="0">
                  <a:solidFill>
                    <a:srgbClr val="C00000"/>
                  </a:solidFill>
                  <a:latin typeface="Cambria Math" panose="02040503050406030204" pitchFamily="18" charset="0"/>
                </a:rPr>
                <a:t>Wien</a:t>
              </a:r>
              <a:r>
                <a:rPr lang="zh-CN" altLang="en-US" sz="2000" b="0" i="0" dirty="0">
                  <a:solidFill>
                    <a:srgbClr val="C00000"/>
                  </a:solidFill>
                  <a:latin typeface="Cambria Math" panose="02040503050406030204" pitchFamily="18" charset="0"/>
                </a:rPr>
                <a:t>公式</a:t>
              </a:r>
              <a:endParaRPr lang="en-US" altLang="zh-CN" sz="2000" b="0" i="0" dirty="0">
                <a:solidFill>
                  <a:srgbClr val="C00000"/>
                </a:solidFill>
                <a:latin typeface="Cambria Math" panose="02040503050406030204" pitchFamily="18" charset="0"/>
              </a:endParaRPr>
            </a:p>
            <a:p>
              <a:pPr/>
              <a:r>
                <a:rPr lang="en-US" altLang="zh-CN" sz="2000" b="0" i="0">
                  <a:solidFill>
                    <a:srgbClr val="C00000"/>
                  </a:solidFill>
                  <a:latin typeface="Cambria Math" panose="02040503050406030204" pitchFamily="18" charset="0"/>
                </a:rPr>
                <a:t>𝐸</a:t>
              </a:r>
              <a:r>
                <a:rPr lang="en-US" altLang="zh-CN" sz="2000" i="0">
                  <a:solidFill>
                    <a:srgbClr val="C00000"/>
                  </a:solidFill>
                  <a:latin typeface="Cambria Math" panose="02040503050406030204" pitchFamily="18" charset="0"/>
                </a:rPr>
                <a:t>(</a:t>
              </a:r>
              <a:r>
                <a:rPr lang="en-US" altLang="zh-CN" sz="2000" b="0" i="0">
                  <a:solidFill>
                    <a:srgbClr val="C00000"/>
                  </a:solidFill>
                  <a:latin typeface="Cambria Math" panose="02040503050406030204" pitchFamily="18" charset="0"/>
                </a:rPr>
                <a:t>𝜈,𝑇)𝑑𝜈=𝐶_1 𝜈^3 𝑒^(−𝐶_2 𝜈/𝑇) 𝑑𝜈</a:t>
              </a:r>
              <a:endParaRPr lang="zh-CN" altLang="en-US" sz="2800" dirty="0"/>
            </a:p>
          </dgm:t>
        </dgm:pt>
      </mc:Fallback>
    </mc:AlternateContent>
    <dgm:pt modelId="{76C3DD11-D34E-4173-9A9F-DBB7524E6D8D}" type="parTrans" cxnId="{09EBB96C-380D-422A-80B0-28FA00442FED}">
      <dgm:prSet/>
      <dgm:spPr/>
      <dgm:t>
        <a:bodyPr/>
        <a:lstStyle/>
        <a:p>
          <a:endParaRPr lang="zh-CN" altLang="en-US"/>
        </a:p>
      </dgm:t>
    </dgm:pt>
    <dgm:pt modelId="{8538199C-B78F-496B-AD28-276ECC1B5C75}" type="sibTrans" cxnId="{09EBB96C-380D-422A-80B0-28FA00442FE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EE53881-209F-49D4-8AFD-91762AFC996B}">
          <dgm:prSet phldrT="[文本]" custT="1"/>
          <dgm:spPr/>
          <dgm:t>
            <a:bodyPr/>
            <a:lstStyle/>
            <a:p>
              <a:r>
                <a:rPr lang="zh-CN" altLang="en-US" sz="2000" b="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低频：</a:t>
              </a:r>
              <a:r>
                <a:rPr lang="en-US" altLang="en-US" sz="2000" b="0" i="0" dirty="0">
                  <a:solidFill>
                    <a:srgbClr val="7030A0"/>
                  </a:solidFill>
                  <a:latin typeface="Cambria Math" panose="02040503050406030204" pitchFamily="18" charset="0"/>
                </a:rPr>
                <a:t>Rayleigh</a:t>
              </a:r>
              <a:r>
                <a:rPr lang="en-US" altLang="zh-CN" sz="2000" b="0" i="0" dirty="0">
                  <a:solidFill>
                    <a:srgbClr val="7030A0"/>
                  </a:solidFill>
                  <a:latin typeface="Cambria Math" panose="02040503050406030204" pitchFamily="18" charset="0"/>
                </a:rPr>
                <a:t>-Jeans</a:t>
              </a:r>
              <a:r>
                <a:rPr lang="zh-CN" altLang="en-US" sz="2000" b="0" i="0" dirty="0">
                  <a:solidFill>
                    <a:srgbClr val="7030A0"/>
                  </a:solidFill>
                  <a:latin typeface="Cambria Math" panose="02040503050406030204" pitchFamily="18" charset="0"/>
                </a:rPr>
                <a:t>公式</a:t>
              </a:r>
              <a:endParaRPr lang="en-US" altLang="zh-CN" sz="2000" b="0" i="0" dirty="0">
                <a:solidFill>
                  <a:srgbClr val="7030A0"/>
                </a:solidFill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m:oMathPara>
              </a14:m>
              <a:endParaRPr lang="zh-CN" altLang="en-US" sz="2000" dirty="0">
                <a:solidFill>
                  <a:srgbClr val="7030A0"/>
                </a:solidFill>
              </a:endParaRPr>
            </a:p>
          </dgm:t>
        </dgm:pt>
      </mc:Choice>
      <mc:Fallback xmlns="">
        <dgm:pt modelId="{CEE53881-209F-49D4-8AFD-91762AFC996B}">
          <dgm:prSet phldrT="[文本]" custT="1"/>
          <dgm:spPr/>
          <dgm:t>
            <a:bodyPr/>
            <a:lstStyle/>
            <a:p>
              <a:r>
                <a:rPr lang="zh-CN" altLang="en-US" sz="2000" b="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低频：</a:t>
              </a:r>
              <a:r>
                <a:rPr lang="en-US" altLang="en-US" sz="2000" b="0" i="0" dirty="0">
                  <a:solidFill>
                    <a:srgbClr val="7030A0"/>
                  </a:solidFill>
                  <a:latin typeface="Cambria Math" panose="02040503050406030204" pitchFamily="18" charset="0"/>
                </a:rPr>
                <a:t>Rayleigh</a:t>
              </a:r>
              <a:r>
                <a:rPr lang="en-US" altLang="zh-CN" sz="2000" b="0" i="0" dirty="0">
                  <a:solidFill>
                    <a:srgbClr val="7030A0"/>
                  </a:solidFill>
                  <a:latin typeface="Cambria Math" panose="02040503050406030204" pitchFamily="18" charset="0"/>
                </a:rPr>
                <a:t>-Jeans</a:t>
              </a:r>
              <a:r>
                <a:rPr lang="zh-CN" altLang="en-US" sz="2000" b="0" i="0" dirty="0">
                  <a:solidFill>
                    <a:srgbClr val="7030A0"/>
                  </a:solidFill>
                  <a:latin typeface="Cambria Math" panose="02040503050406030204" pitchFamily="18" charset="0"/>
                </a:rPr>
                <a:t>公式</a:t>
              </a:r>
              <a:endParaRPr lang="en-US" altLang="zh-CN" sz="2000" b="0" i="0" dirty="0">
                <a:solidFill>
                  <a:srgbClr val="7030A0"/>
                </a:solidFill>
                <a:latin typeface="Cambria Math" panose="02040503050406030204" pitchFamily="18" charset="0"/>
              </a:endParaRPr>
            </a:p>
            <a:p>
              <a:pPr/>
              <a:r>
                <a:rPr lang="en-US" altLang="zh-CN" sz="2000" i="0">
                  <a:solidFill>
                    <a:srgbClr val="7030A0"/>
                  </a:solidFill>
                  <a:latin typeface="Cambria Math" panose="02040503050406030204" pitchFamily="18" charset="0"/>
                </a:rPr>
                <a:t>𝐸(𝜈,𝑇)𝑑𝜈=</a:t>
              </a:r>
              <a:r>
                <a:rPr lang="en-US" altLang="zh-CN" sz="2000" b="0" i="0">
                  <a:solidFill>
                    <a:srgbClr val="7030A0"/>
                  </a:solidFill>
                  <a:latin typeface="Cambria Math" panose="02040503050406030204" pitchFamily="18" charset="0"/>
                </a:rPr>
                <a:t>8𝜋/𝑐^3  </a:t>
              </a:r>
              <a:r>
                <a:rPr lang="en-US" altLang="zh-CN" sz="2000" i="0">
                  <a:solidFill>
                    <a:srgbClr val="7030A0"/>
                  </a:solidFill>
                  <a:latin typeface="Cambria Math" panose="02040503050406030204" pitchFamily="18" charset="0"/>
                </a:rPr>
                <a:t>〖</a:t>
              </a:r>
              <a:r>
                <a:rPr lang="en-US" altLang="zh-CN" sz="2000" b="0" i="0">
                  <a:solidFill>
                    <a:srgbClr val="7030A0"/>
                  </a:solidFill>
                  <a:latin typeface="Cambria Math" panose="02040503050406030204" pitchFamily="18" charset="0"/>
                </a:rPr>
                <a:t>𝑘𝑇</a:t>
              </a:r>
              <a:r>
                <a:rPr lang="en-US" altLang="zh-CN" sz="2000" i="0">
                  <a:solidFill>
                    <a:srgbClr val="7030A0"/>
                  </a:solidFill>
                  <a:latin typeface="Cambria Math" panose="02040503050406030204" pitchFamily="18" charset="0"/>
                </a:rPr>
                <a:t>𝜈〗^</a:t>
              </a:r>
              <a:r>
                <a:rPr lang="en-US" altLang="zh-CN" sz="2000" b="0" i="0">
                  <a:solidFill>
                    <a:srgbClr val="7030A0"/>
                  </a:solidFill>
                  <a:latin typeface="Cambria Math" panose="02040503050406030204" pitchFamily="18" charset="0"/>
                </a:rPr>
                <a:t>2 </a:t>
              </a:r>
              <a:r>
                <a:rPr lang="en-US" altLang="zh-CN" sz="2000" i="0">
                  <a:solidFill>
                    <a:srgbClr val="7030A0"/>
                  </a:solidFill>
                  <a:latin typeface="Cambria Math" panose="02040503050406030204" pitchFamily="18" charset="0"/>
                </a:rPr>
                <a:t>𝑑𝜈</a:t>
              </a:r>
              <a:endParaRPr lang="zh-CN" altLang="en-US" sz="2000" dirty="0">
                <a:solidFill>
                  <a:srgbClr val="7030A0"/>
                </a:solidFill>
              </a:endParaRPr>
            </a:p>
          </dgm:t>
        </dgm:pt>
      </mc:Fallback>
    </mc:AlternateContent>
    <dgm:pt modelId="{7DFAE8FC-9B87-46D3-9306-A87E0936E239}" type="parTrans" cxnId="{2F68A7AA-85A9-4277-B453-5909C0A802FE}">
      <dgm:prSet/>
      <dgm:spPr/>
      <dgm:t>
        <a:bodyPr/>
        <a:lstStyle/>
        <a:p>
          <a:endParaRPr lang="zh-CN" altLang="en-US"/>
        </a:p>
      </dgm:t>
    </dgm:pt>
    <dgm:pt modelId="{01200DCA-CF0E-45A9-827A-06CD90380805}" type="sibTrans" cxnId="{2F68A7AA-85A9-4277-B453-5909C0A802FE}">
      <dgm:prSet/>
      <dgm:spPr/>
      <dgm:t>
        <a:bodyPr/>
        <a:lstStyle/>
        <a:p>
          <a:endParaRPr lang="zh-CN" altLang="en-US"/>
        </a:p>
      </dgm:t>
    </dgm:pt>
    <dgm:pt modelId="{118A884B-510C-4D07-976C-4771CCD1CBA8}">
      <dgm:prSet phldrT="[文本]" custT="1"/>
      <dgm:spPr/>
      <dgm:t>
        <a:bodyPr/>
        <a:lstStyle/>
        <a:p>
          <a:r>
            <a:rPr lang="zh-CN" altLang="en-US" sz="2800" b="0" i="0" dirty="0">
              <a:solidFill>
                <a:schemeClr val="tx1"/>
              </a:solidFill>
              <a:latin typeface="Cambria Math" panose="02040503050406030204" pitchFamily="18" charset="0"/>
            </a:rPr>
            <a:t>全波段：？</a:t>
          </a:r>
          <a:endParaRPr lang="zh-CN" altLang="en-US" sz="2800" dirty="0"/>
        </a:p>
      </dgm:t>
    </dgm:pt>
    <dgm:pt modelId="{376AA889-A35E-44C3-88DF-949AC60B09EE}" type="parTrans" cxnId="{3B10F32B-1BB5-4AC1-8616-7C739F8E62F6}">
      <dgm:prSet/>
      <dgm:spPr/>
      <dgm:t>
        <a:bodyPr/>
        <a:lstStyle/>
        <a:p>
          <a:endParaRPr lang="zh-CN" altLang="en-US"/>
        </a:p>
      </dgm:t>
    </dgm:pt>
    <dgm:pt modelId="{66960F21-FCC7-45E8-96AC-D8787628FC26}" type="sibTrans" cxnId="{3B10F32B-1BB5-4AC1-8616-7C739F8E62F6}">
      <dgm:prSet/>
      <dgm:spPr/>
      <dgm:t>
        <a:bodyPr/>
        <a:lstStyle/>
        <a:p>
          <a:endParaRPr lang="zh-CN" altLang="en-US"/>
        </a:p>
      </dgm:t>
    </dgm:pt>
    <dgm:pt modelId="{ECF7B126-B818-4FB5-9799-EF5DF3C1929E}" type="pres">
      <dgm:prSet presAssocID="{9F371292-8B8F-4BF0-AC45-C74D28979209}" presName="linearFlow" presStyleCnt="0">
        <dgm:presLayoutVars>
          <dgm:resizeHandles val="exact"/>
        </dgm:presLayoutVars>
      </dgm:prSet>
      <dgm:spPr/>
    </dgm:pt>
    <dgm:pt modelId="{16FA9CC9-9B14-46B2-9D71-83EEE698B2B3}" type="pres">
      <dgm:prSet presAssocID="{BF86621E-F49A-4522-ADB2-16486EDF025A}" presName="node" presStyleLbl="node1" presStyleIdx="0" presStyleCnt="3" custScaleX="1123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2C5CA-98F9-4E5B-BD30-404FAA4EC422}" type="pres">
      <dgm:prSet presAssocID="{8538199C-B78F-496B-AD28-276ECC1B5C75}" presName="sibTrans" presStyleLbl="sibTrans2D1" presStyleIdx="0" presStyleCnt="2"/>
      <dgm:spPr>
        <a:prstGeom prst="plus">
          <a:avLst/>
        </a:prstGeom>
      </dgm:spPr>
      <dgm:t>
        <a:bodyPr/>
        <a:lstStyle/>
        <a:p>
          <a:endParaRPr lang="zh-CN" altLang="en-US"/>
        </a:p>
      </dgm:t>
    </dgm:pt>
    <dgm:pt modelId="{34AB9B7F-4B00-41CB-94D4-B70486CACE81}" type="pres">
      <dgm:prSet presAssocID="{8538199C-B78F-496B-AD28-276ECC1B5C7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159F7942-C3DC-4593-963A-22B4DCB8FAD0}" type="pres">
      <dgm:prSet presAssocID="{CEE53881-209F-49D4-8AFD-91762AFC996B}" presName="node" presStyleLbl="node1" presStyleIdx="1" presStyleCnt="3" custScaleX="1099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AE7530-F6E1-4579-85AE-5769CD4EAB42}" type="pres">
      <dgm:prSet presAssocID="{01200DCA-CF0E-45A9-827A-06CD9038080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D9E297D-F39E-4C6A-AB14-85792BEC15E3}" type="pres">
      <dgm:prSet presAssocID="{01200DCA-CF0E-45A9-827A-06CD9038080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B896F4F-40AF-429A-9FAD-3BFA0BE94447}" type="pres">
      <dgm:prSet presAssocID="{118A884B-510C-4D07-976C-4771CCD1CBA8}" presName="node" presStyleLbl="node1" presStyleIdx="2" presStyleCnt="3" custScaleX="1099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4E0337-628A-4EA3-8314-1CF67417A1C1}" type="presOf" srcId="{01200DCA-CF0E-45A9-827A-06CD90380805}" destId="{5D9E297D-F39E-4C6A-AB14-85792BEC15E3}" srcOrd="1" destOrd="0" presId="urn:microsoft.com/office/officeart/2005/8/layout/process2"/>
    <dgm:cxn modelId="{09EBB96C-380D-422A-80B0-28FA00442FED}" srcId="{9F371292-8B8F-4BF0-AC45-C74D28979209}" destId="{BF86621E-F49A-4522-ADB2-16486EDF025A}" srcOrd="0" destOrd="0" parTransId="{76C3DD11-D34E-4173-9A9F-DBB7524E6D8D}" sibTransId="{8538199C-B78F-496B-AD28-276ECC1B5C75}"/>
    <dgm:cxn modelId="{2F68A7AA-85A9-4277-B453-5909C0A802FE}" srcId="{9F371292-8B8F-4BF0-AC45-C74D28979209}" destId="{CEE53881-209F-49D4-8AFD-91762AFC996B}" srcOrd="1" destOrd="0" parTransId="{7DFAE8FC-9B87-46D3-9306-A87E0936E239}" sibTransId="{01200DCA-CF0E-45A9-827A-06CD90380805}"/>
    <dgm:cxn modelId="{ECDFFC00-8496-4ED2-8C36-1BAA5DD607D3}" type="presOf" srcId="{01200DCA-CF0E-45A9-827A-06CD90380805}" destId="{5DAE7530-F6E1-4579-85AE-5769CD4EAB42}" srcOrd="0" destOrd="0" presId="urn:microsoft.com/office/officeart/2005/8/layout/process2"/>
    <dgm:cxn modelId="{D9A5BBA6-BFE5-490D-B58D-98BEE920C4F4}" type="presOf" srcId="{9F371292-8B8F-4BF0-AC45-C74D28979209}" destId="{ECF7B126-B818-4FB5-9799-EF5DF3C1929E}" srcOrd="0" destOrd="0" presId="urn:microsoft.com/office/officeart/2005/8/layout/process2"/>
    <dgm:cxn modelId="{3B10F32B-1BB5-4AC1-8616-7C739F8E62F6}" srcId="{9F371292-8B8F-4BF0-AC45-C74D28979209}" destId="{118A884B-510C-4D07-976C-4771CCD1CBA8}" srcOrd="2" destOrd="0" parTransId="{376AA889-A35E-44C3-88DF-949AC60B09EE}" sibTransId="{66960F21-FCC7-45E8-96AC-D8787628FC26}"/>
    <dgm:cxn modelId="{514D3419-9989-455C-9A4F-BBDF10F8A80F}" type="presOf" srcId="{8538199C-B78F-496B-AD28-276ECC1B5C75}" destId="{5742C5CA-98F9-4E5B-BD30-404FAA4EC422}" srcOrd="0" destOrd="0" presId="urn:microsoft.com/office/officeart/2005/8/layout/process2"/>
    <dgm:cxn modelId="{383B0F04-B779-4393-BD82-AB981B4D4864}" type="presOf" srcId="{118A884B-510C-4D07-976C-4771CCD1CBA8}" destId="{6B896F4F-40AF-429A-9FAD-3BFA0BE94447}" srcOrd="0" destOrd="0" presId="urn:microsoft.com/office/officeart/2005/8/layout/process2"/>
    <dgm:cxn modelId="{6616A5B9-5A47-483F-BF39-CE4BCC3A2508}" type="presOf" srcId="{8538199C-B78F-496B-AD28-276ECC1B5C75}" destId="{34AB9B7F-4B00-41CB-94D4-B70486CACE81}" srcOrd="1" destOrd="0" presId="urn:microsoft.com/office/officeart/2005/8/layout/process2"/>
    <dgm:cxn modelId="{021550FF-724B-43CF-B06F-44F1E9684BAD}" type="presOf" srcId="{BF86621E-F49A-4522-ADB2-16486EDF025A}" destId="{16FA9CC9-9B14-46B2-9D71-83EEE698B2B3}" srcOrd="0" destOrd="0" presId="urn:microsoft.com/office/officeart/2005/8/layout/process2"/>
    <dgm:cxn modelId="{FEF9BE4E-5F98-42DC-B9E7-8CEF4DF99C4E}" type="presOf" srcId="{CEE53881-209F-49D4-8AFD-91762AFC996B}" destId="{159F7942-C3DC-4593-963A-22B4DCB8FAD0}" srcOrd="0" destOrd="0" presId="urn:microsoft.com/office/officeart/2005/8/layout/process2"/>
    <dgm:cxn modelId="{55C01828-D292-402F-89F7-AD097ACF15D4}" type="presParOf" srcId="{ECF7B126-B818-4FB5-9799-EF5DF3C1929E}" destId="{16FA9CC9-9B14-46B2-9D71-83EEE698B2B3}" srcOrd="0" destOrd="0" presId="urn:microsoft.com/office/officeart/2005/8/layout/process2"/>
    <dgm:cxn modelId="{51C710EA-EDD1-4FBA-9F7F-71DCE79AD6F3}" type="presParOf" srcId="{ECF7B126-B818-4FB5-9799-EF5DF3C1929E}" destId="{5742C5CA-98F9-4E5B-BD30-404FAA4EC422}" srcOrd="1" destOrd="0" presId="urn:microsoft.com/office/officeart/2005/8/layout/process2"/>
    <dgm:cxn modelId="{1568DD8F-BF4E-43A6-9937-514EA8C37EF5}" type="presParOf" srcId="{5742C5CA-98F9-4E5B-BD30-404FAA4EC422}" destId="{34AB9B7F-4B00-41CB-94D4-B70486CACE81}" srcOrd="0" destOrd="0" presId="urn:microsoft.com/office/officeart/2005/8/layout/process2"/>
    <dgm:cxn modelId="{1DB762B4-21F8-4B46-8BDF-956B4D5221CF}" type="presParOf" srcId="{ECF7B126-B818-4FB5-9799-EF5DF3C1929E}" destId="{159F7942-C3DC-4593-963A-22B4DCB8FAD0}" srcOrd="2" destOrd="0" presId="urn:microsoft.com/office/officeart/2005/8/layout/process2"/>
    <dgm:cxn modelId="{95503F1A-BE33-4E5F-8D4D-47C73F99B860}" type="presParOf" srcId="{ECF7B126-B818-4FB5-9799-EF5DF3C1929E}" destId="{5DAE7530-F6E1-4579-85AE-5769CD4EAB42}" srcOrd="3" destOrd="0" presId="urn:microsoft.com/office/officeart/2005/8/layout/process2"/>
    <dgm:cxn modelId="{ED46407E-AE92-46EF-BA08-6B9F7075C0D0}" type="presParOf" srcId="{5DAE7530-F6E1-4579-85AE-5769CD4EAB42}" destId="{5D9E297D-F39E-4C6A-AB14-85792BEC15E3}" srcOrd="0" destOrd="0" presId="urn:microsoft.com/office/officeart/2005/8/layout/process2"/>
    <dgm:cxn modelId="{5907DC24-5FED-4C57-9335-BD9221226ABA}" type="presParOf" srcId="{ECF7B126-B818-4FB5-9799-EF5DF3C1929E}" destId="{6B896F4F-40AF-429A-9FAD-3BFA0BE9444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371292-8B8F-4BF0-AC45-C74D28979209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</dgm:pt>
    <dgm:pt modelId="{BF86621E-F49A-4522-ADB2-16486EDF025A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6C3DD11-D34E-4173-9A9F-DBB7524E6D8D}" type="parTrans" cxnId="{09EBB96C-380D-422A-80B0-28FA00442FED}">
      <dgm:prSet/>
      <dgm:spPr/>
      <dgm:t>
        <a:bodyPr/>
        <a:lstStyle/>
        <a:p>
          <a:endParaRPr lang="zh-CN" altLang="en-US"/>
        </a:p>
      </dgm:t>
    </dgm:pt>
    <dgm:pt modelId="{8538199C-B78F-496B-AD28-276ECC1B5C75}" type="sibTrans" cxnId="{09EBB96C-380D-422A-80B0-28FA00442FED}">
      <dgm:prSet/>
      <dgm:spPr/>
      <dgm:t>
        <a:bodyPr/>
        <a:lstStyle/>
        <a:p>
          <a:endParaRPr lang="zh-CN" altLang="en-US"/>
        </a:p>
      </dgm:t>
    </dgm:pt>
    <dgm:pt modelId="{CEE53881-209F-49D4-8AFD-91762AFC996B}">
      <dgm:prSet phldrT="[文本]" custT="1"/>
      <dgm:spPr>
        <a:blipFill>
          <a:blip xmlns:r="http://schemas.openxmlformats.org/officeDocument/2006/relationships" r:embed="rId2"/>
          <a:stretch>
            <a:fillRect t="-8947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DFAE8FC-9B87-46D3-9306-A87E0936E239}" type="parTrans" cxnId="{2F68A7AA-85A9-4277-B453-5909C0A802FE}">
      <dgm:prSet/>
      <dgm:spPr/>
      <dgm:t>
        <a:bodyPr/>
        <a:lstStyle/>
        <a:p>
          <a:endParaRPr lang="zh-CN" altLang="en-US"/>
        </a:p>
      </dgm:t>
    </dgm:pt>
    <dgm:pt modelId="{01200DCA-CF0E-45A9-827A-06CD90380805}" type="sibTrans" cxnId="{2F68A7AA-85A9-4277-B453-5909C0A802FE}">
      <dgm:prSet/>
      <dgm:spPr/>
      <dgm:t>
        <a:bodyPr/>
        <a:lstStyle/>
        <a:p>
          <a:endParaRPr lang="zh-CN" altLang="en-US"/>
        </a:p>
      </dgm:t>
    </dgm:pt>
    <dgm:pt modelId="{118A884B-510C-4D07-976C-4771CCD1CBA8}">
      <dgm:prSet phldrT="[文本]" custT="1"/>
      <dgm:spPr/>
      <dgm:t>
        <a:bodyPr/>
        <a:lstStyle/>
        <a:p>
          <a:r>
            <a:rPr lang="zh-CN" altLang="en-US" sz="2800" b="0" i="0" dirty="0">
              <a:solidFill>
                <a:schemeClr val="tx1"/>
              </a:solidFill>
              <a:latin typeface="Cambria Math" panose="02040503050406030204" pitchFamily="18" charset="0"/>
            </a:rPr>
            <a:t>全波段：？</a:t>
          </a:r>
          <a:endParaRPr lang="zh-CN" altLang="en-US" sz="2800" dirty="0"/>
        </a:p>
      </dgm:t>
    </dgm:pt>
    <dgm:pt modelId="{376AA889-A35E-44C3-88DF-949AC60B09EE}" type="parTrans" cxnId="{3B10F32B-1BB5-4AC1-8616-7C739F8E62F6}">
      <dgm:prSet/>
      <dgm:spPr/>
      <dgm:t>
        <a:bodyPr/>
        <a:lstStyle/>
        <a:p>
          <a:endParaRPr lang="zh-CN" altLang="en-US"/>
        </a:p>
      </dgm:t>
    </dgm:pt>
    <dgm:pt modelId="{66960F21-FCC7-45E8-96AC-D8787628FC26}" type="sibTrans" cxnId="{3B10F32B-1BB5-4AC1-8616-7C739F8E62F6}">
      <dgm:prSet/>
      <dgm:spPr/>
      <dgm:t>
        <a:bodyPr/>
        <a:lstStyle/>
        <a:p>
          <a:endParaRPr lang="zh-CN" altLang="en-US"/>
        </a:p>
      </dgm:t>
    </dgm:pt>
    <dgm:pt modelId="{ECF7B126-B818-4FB5-9799-EF5DF3C1929E}" type="pres">
      <dgm:prSet presAssocID="{9F371292-8B8F-4BF0-AC45-C74D28979209}" presName="linearFlow" presStyleCnt="0">
        <dgm:presLayoutVars>
          <dgm:resizeHandles val="exact"/>
        </dgm:presLayoutVars>
      </dgm:prSet>
      <dgm:spPr/>
    </dgm:pt>
    <dgm:pt modelId="{16FA9CC9-9B14-46B2-9D71-83EEE698B2B3}" type="pres">
      <dgm:prSet presAssocID="{BF86621E-F49A-4522-ADB2-16486EDF025A}" presName="node" presStyleLbl="node1" presStyleIdx="0" presStyleCnt="3" custScaleX="112312">
        <dgm:presLayoutVars>
          <dgm:bulletEnabled val="1"/>
        </dgm:presLayoutVars>
      </dgm:prSet>
      <dgm:spPr/>
    </dgm:pt>
    <dgm:pt modelId="{5742C5CA-98F9-4E5B-BD30-404FAA4EC422}" type="pres">
      <dgm:prSet presAssocID="{8538199C-B78F-496B-AD28-276ECC1B5C75}" presName="sibTrans" presStyleLbl="sibTrans2D1" presStyleIdx="0" presStyleCnt="2"/>
      <dgm:spPr>
        <a:prstGeom prst="plus">
          <a:avLst/>
        </a:prstGeom>
      </dgm:spPr>
    </dgm:pt>
    <dgm:pt modelId="{34AB9B7F-4B00-41CB-94D4-B70486CACE81}" type="pres">
      <dgm:prSet presAssocID="{8538199C-B78F-496B-AD28-276ECC1B5C75}" presName="connectorText" presStyleLbl="sibTrans2D1" presStyleIdx="0" presStyleCnt="2"/>
      <dgm:spPr/>
    </dgm:pt>
    <dgm:pt modelId="{159F7942-C3DC-4593-963A-22B4DCB8FAD0}" type="pres">
      <dgm:prSet presAssocID="{CEE53881-209F-49D4-8AFD-91762AFC996B}" presName="node" presStyleLbl="node1" presStyleIdx="1" presStyleCnt="3" custScaleX="109939">
        <dgm:presLayoutVars>
          <dgm:bulletEnabled val="1"/>
        </dgm:presLayoutVars>
      </dgm:prSet>
      <dgm:spPr/>
    </dgm:pt>
    <dgm:pt modelId="{5DAE7530-F6E1-4579-85AE-5769CD4EAB42}" type="pres">
      <dgm:prSet presAssocID="{01200DCA-CF0E-45A9-827A-06CD90380805}" presName="sibTrans" presStyleLbl="sibTrans2D1" presStyleIdx="1" presStyleCnt="2"/>
      <dgm:spPr/>
    </dgm:pt>
    <dgm:pt modelId="{5D9E297D-F39E-4C6A-AB14-85792BEC15E3}" type="pres">
      <dgm:prSet presAssocID="{01200DCA-CF0E-45A9-827A-06CD90380805}" presName="connectorText" presStyleLbl="sibTrans2D1" presStyleIdx="1" presStyleCnt="2"/>
      <dgm:spPr/>
    </dgm:pt>
    <dgm:pt modelId="{6B896F4F-40AF-429A-9FAD-3BFA0BE94447}" type="pres">
      <dgm:prSet presAssocID="{118A884B-510C-4D07-976C-4771CCD1CBA8}" presName="node" presStyleLbl="node1" presStyleIdx="2" presStyleCnt="3" custScaleX="109939">
        <dgm:presLayoutVars>
          <dgm:bulletEnabled val="1"/>
        </dgm:presLayoutVars>
      </dgm:prSet>
      <dgm:spPr/>
    </dgm:pt>
  </dgm:ptLst>
  <dgm:cxnLst>
    <dgm:cxn modelId="{D94E0337-628A-4EA3-8314-1CF67417A1C1}" type="presOf" srcId="{01200DCA-CF0E-45A9-827A-06CD90380805}" destId="{5D9E297D-F39E-4C6A-AB14-85792BEC15E3}" srcOrd="1" destOrd="0" presId="urn:microsoft.com/office/officeart/2005/8/layout/process2"/>
    <dgm:cxn modelId="{09EBB96C-380D-422A-80B0-28FA00442FED}" srcId="{9F371292-8B8F-4BF0-AC45-C74D28979209}" destId="{BF86621E-F49A-4522-ADB2-16486EDF025A}" srcOrd="0" destOrd="0" parTransId="{76C3DD11-D34E-4173-9A9F-DBB7524E6D8D}" sibTransId="{8538199C-B78F-496B-AD28-276ECC1B5C75}"/>
    <dgm:cxn modelId="{2F68A7AA-85A9-4277-B453-5909C0A802FE}" srcId="{9F371292-8B8F-4BF0-AC45-C74D28979209}" destId="{CEE53881-209F-49D4-8AFD-91762AFC996B}" srcOrd="1" destOrd="0" parTransId="{7DFAE8FC-9B87-46D3-9306-A87E0936E239}" sibTransId="{01200DCA-CF0E-45A9-827A-06CD90380805}"/>
    <dgm:cxn modelId="{ECDFFC00-8496-4ED2-8C36-1BAA5DD607D3}" type="presOf" srcId="{01200DCA-CF0E-45A9-827A-06CD90380805}" destId="{5DAE7530-F6E1-4579-85AE-5769CD4EAB42}" srcOrd="0" destOrd="0" presId="urn:microsoft.com/office/officeart/2005/8/layout/process2"/>
    <dgm:cxn modelId="{D9A5BBA6-BFE5-490D-B58D-98BEE920C4F4}" type="presOf" srcId="{9F371292-8B8F-4BF0-AC45-C74D28979209}" destId="{ECF7B126-B818-4FB5-9799-EF5DF3C1929E}" srcOrd="0" destOrd="0" presId="urn:microsoft.com/office/officeart/2005/8/layout/process2"/>
    <dgm:cxn modelId="{3B10F32B-1BB5-4AC1-8616-7C739F8E62F6}" srcId="{9F371292-8B8F-4BF0-AC45-C74D28979209}" destId="{118A884B-510C-4D07-976C-4771CCD1CBA8}" srcOrd="2" destOrd="0" parTransId="{376AA889-A35E-44C3-88DF-949AC60B09EE}" sibTransId="{66960F21-FCC7-45E8-96AC-D8787628FC26}"/>
    <dgm:cxn modelId="{514D3419-9989-455C-9A4F-BBDF10F8A80F}" type="presOf" srcId="{8538199C-B78F-496B-AD28-276ECC1B5C75}" destId="{5742C5CA-98F9-4E5B-BD30-404FAA4EC422}" srcOrd="0" destOrd="0" presId="urn:microsoft.com/office/officeart/2005/8/layout/process2"/>
    <dgm:cxn modelId="{383B0F04-B779-4393-BD82-AB981B4D4864}" type="presOf" srcId="{118A884B-510C-4D07-976C-4771CCD1CBA8}" destId="{6B896F4F-40AF-429A-9FAD-3BFA0BE94447}" srcOrd="0" destOrd="0" presId="urn:microsoft.com/office/officeart/2005/8/layout/process2"/>
    <dgm:cxn modelId="{6616A5B9-5A47-483F-BF39-CE4BCC3A2508}" type="presOf" srcId="{8538199C-B78F-496B-AD28-276ECC1B5C75}" destId="{34AB9B7F-4B00-41CB-94D4-B70486CACE81}" srcOrd="1" destOrd="0" presId="urn:microsoft.com/office/officeart/2005/8/layout/process2"/>
    <dgm:cxn modelId="{021550FF-724B-43CF-B06F-44F1E9684BAD}" type="presOf" srcId="{BF86621E-F49A-4522-ADB2-16486EDF025A}" destId="{16FA9CC9-9B14-46B2-9D71-83EEE698B2B3}" srcOrd="0" destOrd="0" presId="urn:microsoft.com/office/officeart/2005/8/layout/process2"/>
    <dgm:cxn modelId="{FEF9BE4E-5F98-42DC-B9E7-8CEF4DF99C4E}" type="presOf" srcId="{CEE53881-209F-49D4-8AFD-91762AFC996B}" destId="{159F7942-C3DC-4593-963A-22B4DCB8FAD0}" srcOrd="0" destOrd="0" presId="urn:microsoft.com/office/officeart/2005/8/layout/process2"/>
    <dgm:cxn modelId="{55C01828-D292-402F-89F7-AD097ACF15D4}" type="presParOf" srcId="{ECF7B126-B818-4FB5-9799-EF5DF3C1929E}" destId="{16FA9CC9-9B14-46B2-9D71-83EEE698B2B3}" srcOrd="0" destOrd="0" presId="urn:microsoft.com/office/officeart/2005/8/layout/process2"/>
    <dgm:cxn modelId="{51C710EA-EDD1-4FBA-9F7F-71DCE79AD6F3}" type="presParOf" srcId="{ECF7B126-B818-4FB5-9799-EF5DF3C1929E}" destId="{5742C5CA-98F9-4E5B-BD30-404FAA4EC422}" srcOrd="1" destOrd="0" presId="urn:microsoft.com/office/officeart/2005/8/layout/process2"/>
    <dgm:cxn modelId="{1568DD8F-BF4E-43A6-9937-514EA8C37EF5}" type="presParOf" srcId="{5742C5CA-98F9-4E5B-BD30-404FAA4EC422}" destId="{34AB9B7F-4B00-41CB-94D4-B70486CACE81}" srcOrd="0" destOrd="0" presId="urn:microsoft.com/office/officeart/2005/8/layout/process2"/>
    <dgm:cxn modelId="{1DB762B4-21F8-4B46-8BDF-956B4D5221CF}" type="presParOf" srcId="{ECF7B126-B818-4FB5-9799-EF5DF3C1929E}" destId="{159F7942-C3DC-4593-963A-22B4DCB8FAD0}" srcOrd="2" destOrd="0" presId="urn:microsoft.com/office/officeart/2005/8/layout/process2"/>
    <dgm:cxn modelId="{95503F1A-BE33-4E5F-8D4D-47C73F99B860}" type="presParOf" srcId="{ECF7B126-B818-4FB5-9799-EF5DF3C1929E}" destId="{5DAE7530-F6E1-4579-85AE-5769CD4EAB42}" srcOrd="3" destOrd="0" presId="urn:microsoft.com/office/officeart/2005/8/layout/process2"/>
    <dgm:cxn modelId="{ED46407E-AE92-46EF-BA08-6B9F7075C0D0}" type="presParOf" srcId="{5DAE7530-F6E1-4579-85AE-5769CD4EAB42}" destId="{5D9E297D-F39E-4C6A-AB14-85792BEC15E3}" srcOrd="0" destOrd="0" presId="urn:microsoft.com/office/officeart/2005/8/layout/process2"/>
    <dgm:cxn modelId="{5907DC24-5FED-4C57-9335-BD9221226ABA}" type="presParOf" srcId="{ECF7B126-B818-4FB5-9799-EF5DF3C1929E}" destId="{6B896F4F-40AF-429A-9FAD-3BFA0BE9444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3A9A1-BB2F-456D-81F1-72DE9F298121}">
      <dsp:nvSpPr>
        <dsp:cNvPr id="0" name=""/>
        <dsp:cNvSpPr/>
      </dsp:nvSpPr>
      <dsp:spPr>
        <a:xfrm>
          <a:off x="782" y="1330628"/>
          <a:ext cx="2260821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/>
            <a:t>黑体辐射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/>
            <a:t>光电效应</a:t>
          </a:r>
        </a:p>
      </dsp:txBody>
      <dsp:txXfrm>
        <a:off x="43694" y="1373540"/>
        <a:ext cx="2174997" cy="1379301"/>
      </dsp:txXfrm>
    </dsp:sp>
    <dsp:sp modelId="{33AAD7FF-8883-4D16-998D-81156951C63F}">
      <dsp:nvSpPr>
        <dsp:cNvPr id="0" name=""/>
        <dsp:cNvSpPr/>
      </dsp:nvSpPr>
      <dsp:spPr>
        <a:xfrm>
          <a:off x="1279935" y="1805735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45FA7-6FFC-4BE1-BA00-7DC270E3B92D}">
      <dsp:nvSpPr>
        <dsp:cNvPr id="0" name=""/>
        <dsp:cNvSpPr/>
      </dsp:nvSpPr>
      <dsp:spPr>
        <a:xfrm>
          <a:off x="503187" y="2795753"/>
          <a:ext cx="2009619" cy="799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能量量子化</a:t>
          </a:r>
        </a:p>
      </dsp:txBody>
      <dsp:txXfrm>
        <a:off x="526594" y="2819160"/>
        <a:ext cx="1962805" cy="752345"/>
      </dsp:txXfrm>
    </dsp:sp>
    <dsp:sp modelId="{F43BBB91-B3A8-4A95-A9E2-CFD27EEED72A}">
      <dsp:nvSpPr>
        <dsp:cNvPr id="0" name=""/>
        <dsp:cNvSpPr/>
      </dsp:nvSpPr>
      <dsp:spPr>
        <a:xfrm>
          <a:off x="2858787" y="1330628"/>
          <a:ext cx="2260821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/>
            <a:t>波动力学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/>
            <a:t>矩阵力学</a:t>
          </a:r>
        </a:p>
      </dsp:txBody>
      <dsp:txXfrm>
        <a:off x="2901699" y="1773120"/>
        <a:ext cx="2174997" cy="1379301"/>
      </dsp:txXfrm>
    </dsp:sp>
    <dsp:sp modelId="{EF0F04A8-6AB2-4D64-86AA-DFE97E64BB1A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FDE98-92DB-4C97-BC66-FBDC74408ADF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波粒二象性</a:t>
          </a:r>
          <a:endParaRPr lang="en-US" altLang="zh-CN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不确定性原理</a:t>
          </a:r>
        </a:p>
      </dsp:txBody>
      <dsp:txXfrm>
        <a:off x="3384599" y="954455"/>
        <a:ext cx="1962805" cy="752345"/>
      </dsp:txXfrm>
    </dsp:sp>
    <dsp:sp modelId="{77FB5D3B-9C49-4D25-A3BC-B2AECEC0D2AA}">
      <dsp:nvSpPr>
        <dsp:cNvPr id="0" name=""/>
        <dsp:cNvSpPr/>
      </dsp:nvSpPr>
      <dsp:spPr>
        <a:xfrm>
          <a:off x="5716792" y="1330628"/>
          <a:ext cx="2260821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/>
            <a:t>波函数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/>
            <a:t>算符</a:t>
          </a:r>
        </a:p>
      </dsp:txBody>
      <dsp:txXfrm>
        <a:off x="5759704" y="1373540"/>
        <a:ext cx="2174997" cy="1379301"/>
      </dsp:txXfrm>
    </dsp:sp>
    <dsp:sp modelId="{D98B23BC-2A26-4109-AFD1-FE9AF7001533}">
      <dsp:nvSpPr>
        <dsp:cNvPr id="0" name=""/>
        <dsp:cNvSpPr/>
      </dsp:nvSpPr>
      <dsp:spPr>
        <a:xfrm>
          <a:off x="6219197" y="2795753"/>
          <a:ext cx="2009619" cy="799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统计诠释</a:t>
          </a:r>
        </a:p>
      </dsp:txBody>
      <dsp:txXfrm>
        <a:off x="6242604" y="2819160"/>
        <a:ext cx="1962805" cy="752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524E-C18E-4239-9403-72AB84AB592F}">
      <dsp:nvSpPr>
        <dsp:cNvPr id="0" name=""/>
        <dsp:cNvSpPr/>
      </dsp:nvSpPr>
      <dsp:spPr>
        <a:xfrm rot="5400000">
          <a:off x="2367779" y="-816451"/>
          <a:ext cx="759097" cy="2585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dirty="0"/>
            <a:t>黑体辐射，光电效应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dirty="0"/>
            <a:t>量子数</a:t>
          </a:r>
          <a14:m xmlns:a14="http://schemas.microsoft.com/office/drawing/2010/main">
            <m:oMath xmlns:m="http://schemas.openxmlformats.org/officeDocument/2006/math">
              <m:r>
                <a:rPr lang="en-US" sz="1900" i="1" kern="1200">
                  <a:latin typeface="Cambria Math" panose="02040503050406030204" pitchFamily="18" charset="0"/>
                </a:rPr>
                <m:t>𝑛</m:t>
              </m:r>
              <m:r>
                <a:rPr lang="en-US" sz="1900" i="1" kern="1200">
                  <a:latin typeface="Cambria Math" panose="02040503050406030204" pitchFamily="18" charset="0"/>
                </a:rPr>
                <m:t>, </m:t>
              </m:r>
              <m:r>
                <a:rPr lang="en-US" sz="1900" i="1" kern="1200">
                  <a:latin typeface="Cambria Math" panose="02040503050406030204" pitchFamily="18" charset="0"/>
                </a:rPr>
                <m:t>𝑙</m:t>
              </m:r>
            </m:oMath>
          </a14:m>
          <a:r>
            <a:rPr lang="en-US" sz="1900" i="1" kern="1200" dirty="0"/>
            <a:t>, </a:t>
          </a:r>
          <a:r>
            <a:rPr lang="zh-CN" sz="1900" kern="1200" dirty="0"/>
            <a:t>能量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9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900" b="0" i="1" kern="1200">
                      <a:latin typeface="Cambria Math" panose="02040503050406030204" pitchFamily="18" charset="0"/>
                    </a:rPr>
                    <m:t>𝐸</m:t>
                  </m:r>
                </m:e>
                <m:sub>
                  <m:r>
                    <a:rPr lang="en-US" sz="1900" b="0" i="1" kern="1200">
                      <a:latin typeface="Cambria Math" panose="02040503050406030204" pitchFamily="18" charset="0"/>
                    </a:rPr>
                    <m:t>𝑛</m:t>
                  </m:r>
                </m:sub>
              </m:sSub>
            </m:oMath>
          </a14:m>
          <a:endParaRPr lang="zh-CN" sz="1900" kern="1200" dirty="0"/>
        </a:p>
      </dsp:txBody>
      <dsp:txXfrm rot="-5400000">
        <a:off x="1454468" y="133916"/>
        <a:ext cx="2548664" cy="684985"/>
      </dsp:txXfrm>
    </dsp:sp>
    <dsp:sp modelId="{91ACBD6F-4EB2-4C06-9C36-525EEA1B0676}">
      <dsp:nvSpPr>
        <dsp:cNvPr id="0" name=""/>
        <dsp:cNvSpPr/>
      </dsp:nvSpPr>
      <dsp:spPr>
        <a:xfrm>
          <a:off x="0" y="1972"/>
          <a:ext cx="1454467" cy="948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原子</a:t>
          </a:r>
          <a:r>
            <a:rPr lang="en-US" sz="2000" kern="1200" dirty="0"/>
            <a:t>Bohr-</a:t>
          </a:r>
          <a:r>
            <a:rPr lang="en-US" sz="2000" kern="1200" dirty="0" err="1"/>
            <a:t>Sommerfield</a:t>
          </a:r>
          <a:r>
            <a:rPr lang="zh-CN" sz="2000" kern="1200" dirty="0"/>
            <a:t>理论</a:t>
          </a:r>
        </a:p>
      </dsp:txBody>
      <dsp:txXfrm>
        <a:off x="46320" y="48292"/>
        <a:ext cx="1361827" cy="856231"/>
      </dsp:txXfrm>
    </dsp:sp>
    <dsp:sp modelId="{E56A1839-2CEF-416B-AACB-23953B4FED92}">
      <dsp:nvSpPr>
        <dsp:cNvPr id="0" name=""/>
        <dsp:cNvSpPr/>
      </dsp:nvSpPr>
      <dsp:spPr>
        <a:xfrm rot="5400000">
          <a:off x="2280543" y="179863"/>
          <a:ext cx="933568" cy="2585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/>
            <a:t>波粒二象性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/>
            <a:t>不确定关系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/>
            <a:t>氢原子</a:t>
          </a:r>
        </a:p>
      </dsp:txBody>
      <dsp:txXfrm rot="-5400000">
        <a:off x="1454468" y="1051512"/>
        <a:ext cx="2540147" cy="842422"/>
      </dsp:txXfrm>
    </dsp:sp>
    <dsp:sp modelId="{82F1C217-75F3-4573-AE0F-1B20B8CC44E9}">
      <dsp:nvSpPr>
        <dsp:cNvPr id="0" name=""/>
        <dsp:cNvSpPr/>
      </dsp:nvSpPr>
      <dsp:spPr>
        <a:xfrm>
          <a:off x="0" y="998288"/>
          <a:ext cx="1454467" cy="948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量子力学导论*</a:t>
          </a:r>
        </a:p>
      </dsp:txBody>
      <dsp:txXfrm>
        <a:off x="46320" y="1044608"/>
        <a:ext cx="1361827" cy="856231"/>
      </dsp:txXfrm>
    </dsp:sp>
    <dsp:sp modelId="{D2D7AA18-D9DB-4A2D-AEDF-384EE6E714F0}">
      <dsp:nvSpPr>
        <dsp:cNvPr id="0" name=""/>
        <dsp:cNvSpPr/>
      </dsp:nvSpPr>
      <dsp:spPr>
        <a:xfrm rot="5400000">
          <a:off x="2367779" y="1176178"/>
          <a:ext cx="759097" cy="2585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/>
            <a:t>量子数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>
                  <a:latin typeface="Cambria Math" panose="02040503050406030204" pitchFamily="18" charset="0"/>
                </a:rPr>
                <m:t>𝑛</m:t>
              </m:r>
              <m:r>
                <a:rPr lang="en-US" sz="1800" b="0" i="1" kern="1200">
                  <a:latin typeface="Cambria Math" panose="02040503050406030204" pitchFamily="18" charset="0"/>
                </a:rPr>
                <m:t>,</m:t>
              </m:r>
              <m:r>
                <a:rPr lang="en-US" sz="1800" b="0" i="1" kern="1200">
                  <a:latin typeface="Cambria Math" panose="02040503050406030204" pitchFamily="18" charset="0"/>
                </a:rPr>
                <m:t>𝑙</m:t>
              </m:r>
              <m:r>
                <a:rPr lang="en-US" sz="1800" b="0" i="1" kern="1200">
                  <a:latin typeface="Cambria Math" panose="02040503050406030204" pitchFamily="18" charset="0"/>
                </a:rPr>
                <m:t>,</m:t>
              </m:r>
              <m:r>
                <a:rPr lang="en-US" sz="1800" b="0" i="1" kern="1200">
                  <a:latin typeface="Cambria Math" panose="02040503050406030204" pitchFamily="18" charset="0"/>
                </a:rPr>
                <m:t>𝑚</m:t>
              </m:r>
              <m:r>
                <a:rPr lang="en-US" sz="1800" b="0" i="1" kern="1200">
                  <a:latin typeface="Cambria Math" panose="02040503050406030204" pitchFamily="18" charset="0"/>
                </a:rPr>
                <m:t>,</m:t>
              </m:r>
              <m:sSub>
                <m:sSubPr>
                  <m:ctrlPr>
                    <a:rPr lang="en-US" sz="18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>
                      <a:latin typeface="Cambria Math" panose="02040503050406030204" pitchFamily="18" charset="0"/>
                    </a:rPr>
                    <m:t>𝑚</m:t>
                  </m:r>
                </m:e>
                <m:sub>
                  <m:r>
                    <a:rPr lang="en-US" sz="1800" b="0" i="1" kern="1200">
                      <a:latin typeface="Cambria Math" panose="02040503050406030204" pitchFamily="18" charset="0"/>
                    </a:rPr>
                    <m:t>𝑠</m:t>
                  </m:r>
                </m:sub>
              </m:sSub>
            </m:oMath>
          </a14:m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Stern-</a:t>
          </a:r>
          <a:r>
            <a:rPr lang="en-US" sz="1800" kern="1200" dirty="0" err="1"/>
            <a:t>Gerlach</a:t>
          </a:r>
          <a:r>
            <a:rPr lang="en-US" sz="1800" kern="1200" dirty="0"/>
            <a:t>, Zeeman</a:t>
          </a:r>
          <a:endParaRPr lang="zh-CN" sz="1800" kern="1200" dirty="0"/>
        </a:p>
      </dsp:txBody>
      <dsp:txXfrm rot="-5400000">
        <a:off x="1454468" y="2126545"/>
        <a:ext cx="2548664" cy="684985"/>
      </dsp:txXfrm>
    </dsp:sp>
    <dsp:sp modelId="{1A607511-EC92-46E2-AE06-AF24E4C5A3A7}">
      <dsp:nvSpPr>
        <dsp:cNvPr id="0" name=""/>
        <dsp:cNvSpPr/>
      </dsp:nvSpPr>
      <dsp:spPr>
        <a:xfrm>
          <a:off x="0" y="1994603"/>
          <a:ext cx="1454467" cy="948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电子的自旋</a:t>
          </a:r>
        </a:p>
      </dsp:txBody>
      <dsp:txXfrm>
        <a:off x="46320" y="2040923"/>
        <a:ext cx="1361827" cy="856231"/>
      </dsp:txXfrm>
    </dsp:sp>
    <dsp:sp modelId="{BB50947D-4AB7-41D9-83C0-FE4909B39B04}">
      <dsp:nvSpPr>
        <dsp:cNvPr id="0" name=""/>
        <dsp:cNvSpPr/>
      </dsp:nvSpPr>
      <dsp:spPr>
        <a:xfrm rot="5400000">
          <a:off x="2367779" y="2172494"/>
          <a:ext cx="759097" cy="2585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/>
            <a:t>元素周期表，泡利不相容原理</a:t>
          </a:r>
        </a:p>
      </dsp:txBody>
      <dsp:txXfrm rot="-5400000">
        <a:off x="1454468" y="3122861"/>
        <a:ext cx="2548664" cy="684985"/>
      </dsp:txXfrm>
    </dsp:sp>
    <dsp:sp modelId="{B65AFB83-9562-4884-819D-0271FC07D724}">
      <dsp:nvSpPr>
        <dsp:cNvPr id="0" name=""/>
        <dsp:cNvSpPr/>
      </dsp:nvSpPr>
      <dsp:spPr>
        <a:xfrm>
          <a:off x="0" y="2990918"/>
          <a:ext cx="1454467" cy="948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多电子原子</a:t>
          </a:r>
        </a:p>
      </dsp:txBody>
      <dsp:txXfrm>
        <a:off x="46320" y="3037238"/>
        <a:ext cx="1361827" cy="856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524E-C18E-4239-9403-72AB84AB592F}">
      <dsp:nvSpPr>
        <dsp:cNvPr id="0" name=""/>
        <dsp:cNvSpPr/>
      </dsp:nvSpPr>
      <dsp:spPr>
        <a:xfrm rot="5400000">
          <a:off x="2373092" y="-822824"/>
          <a:ext cx="750628" cy="2586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/>
            <a:t>黑体辐射，光电效应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/>
            <a:t>Bohr</a:t>
          </a:r>
          <a:r>
            <a:rPr lang="zh-CN" altLang="en-US" sz="1500" kern="1200" dirty="0"/>
            <a:t>的量子论，物质波</a:t>
          </a:r>
          <a:endParaRPr lang="zh-CN" sz="1500" kern="1200" dirty="0"/>
        </a:p>
      </dsp:txBody>
      <dsp:txXfrm rot="-5400000">
        <a:off x="1455039" y="131872"/>
        <a:ext cx="2550093" cy="677342"/>
      </dsp:txXfrm>
    </dsp:sp>
    <dsp:sp modelId="{91ACBD6F-4EB2-4C06-9C36-525EEA1B0676}">
      <dsp:nvSpPr>
        <dsp:cNvPr id="0" name=""/>
        <dsp:cNvSpPr/>
      </dsp:nvSpPr>
      <dsp:spPr>
        <a:xfrm>
          <a:off x="0" y="1400"/>
          <a:ext cx="1455039" cy="93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第</a:t>
          </a:r>
          <a:r>
            <a:rPr lang="en-US" altLang="zh-CN" sz="2000" kern="1200" dirty="0"/>
            <a:t>1</a:t>
          </a:r>
          <a:r>
            <a:rPr lang="zh-CN" altLang="en-US" sz="2000" kern="1200" dirty="0"/>
            <a:t>章</a:t>
          </a:r>
        </a:p>
      </dsp:txBody>
      <dsp:txXfrm>
        <a:off x="45803" y="47203"/>
        <a:ext cx="1363433" cy="846679"/>
      </dsp:txXfrm>
    </dsp:sp>
    <dsp:sp modelId="{E56A1839-2CEF-416B-AACB-23953B4FED92}">
      <dsp:nvSpPr>
        <dsp:cNvPr id="0" name=""/>
        <dsp:cNvSpPr/>
      </dsp:nvSpPr>
      <dsp:spPr>
        <a:xfrm rot="5400000">
          <a:off x="2254042" y="186176"/>
          <a:ext cx="983361" cy="25842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/>
            <a:t>波函数，</a:t>
          </a:r>
          <a:r>
            <a:rPr lang="en-US" altLang="zh-CN" sz="1500" kern="1200" dirty="0" err="1"/>
            <a:t>schr</a:t>
          </a:r>
          <a:r>
            <a:rPr lang="en-US" altLang="zh-C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ödinger</a:t>
          </a:r>
          <a:r>
            <a:rPr lang="zh-CN" alt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方程</a:t>
          </a:r>
          <a:endParaRPr lang="zh-C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/>
            <a:t>力学量与算符</a:t>
          </a:r>
          <a:endParaRPr lang="zh-C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/>
            <a:t>全同粒子，泡利不相容原理</a:t>
          </a:r>
          <a:endParaRPr lang="zh-CN" sz="1500" kern="1200" dirty="0"/>
        </a:p>
      </dsp:txBody>
      <dsp:txXfrm rot="-5400000">
        <a:off x="1453618" y="1034604"/>
        <a:ext cx="2536205" cy="887353"/>
      </dsp:txXfrm>
    </dsp:sp>
    <dsp:sp modelId="{82F1C217-75F3-4573-AE0F-1B20B8CC44E9}">
      <dsp:nvSpPr>
        <dsp:cNvPr id="0" name=""/>
        <dsp:cNvSpPr/>
      </dsp:nvSpPr>
      <dsp:spPr>
        <a:xfrm>
          <a:off x="0" y="1009138"/>
          <a:ext cx="1453618" cy="93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第</a:t>
          </a:r>
          <a:r>
            <a:rPr lang="en-US" altLang="zh-CN" sz="2000" kern="1200" dirty="0"/>
            <a:t>2-5,8</a:t>
          </a:r>
          <a:r>
            <a:rPr lang="zh-CN" altLang="en-US" sz="2000" kern="1200" dirty="0"/>
            <a:t>章</a:t>
          </a:r>
          <a:endParaRPr lang="zh-CN" sz="2000" kern="1200" dirty="0"/>
        </a:p>
      </dsp:txBody>
      <dsp:txXfrm>
        <a:off x="45803" y="1054941"/>
        <a:ext cx="1362012" cy="846679"/>
      </dsp:txXfrm>
    </dsp:sp>
    <dsp:sp modelId="{D2D7AA18-D9DB-4A2D-AEDF-384EE6E714F0}">
      <dsp:nvSpPr>
        <dsp:cNvPr id="0" name=""/>
        <dsp:cNvSpPr/>
      </dsp:nvSpPr>
      <dsp:spPr>
        <a:xfrm rot="5400000">
          <a:off x="2373092" y="1192651"/>
          <a:ext cx="750628" cy="2586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/>
            <a:t>中心力场</a:t>
          </a:r>
          <a:endParaRPr lang="zh-C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/>
            <a:t>氢原子的严格求解</a:t>
          </a:r>
          <a:endParaRPr lang="zh-CN" sz="1500" kern="1200" dirty="0"/>
        </a:p>
      </dsp:txBody>
      <dsp:txXfrm rot="-5400000">
        <a:off x="1455039" y="2147348"/>
        <a:ext cx="2550093" cy="677342"/>
      </dsp:txXfrm>
    </dsp:sp>
    <dsp:sp modelId="{1A607511-EC92-46E2-AE06-AF24E4C5A3A7}">
      <dsp:nvSpPr>
        <dsp:cNvPr id="0" name=""/>
        <dsp:cNvSpPr/>
      </dsp:nvSpPr>
      <dsp:spPr>
        <a:xfrm>
          <a:off x="0" y="2016876"/>
          <a:ext cx="1455039" cy="93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第</a:t>
          </a:r>
          <a:r>
            <a:rPr lang="en-US" altLang="zh-CN" sz="2000" kern="1200" dirty="0"/>
            <a:t>6</a:t>
          </a:r>
          <a:r>
            <a:rPr lang="zh-CN" altLang="en-US" sz="2000" kern="1200" dirty="0"/>
            <a:t>章</a:t>
          </a:r>
        </a:p>
      </dsp:txBody>
      <dsp:txXfrm>
        <a:off x="45803" y="2062679"/>
        <a:ext cx="1363433" cy="846679"/>
      </dsp:txXfrm>
    </dsp:sp>
    <dsp:sp modelId="{BB50947D-4AB7-41D9-83C0-FE4909B39B04}">
      <dsp:nvSpPr>
        <dsp:cNvPr id="0" name=""/>
        <dsp:cNvSpPr/>
      </dsp:nvSpPr>
      <dsp:spPr>
        <a:xfrm rot="5400000">
          <a:off x="2373092" y="2177851"/>
          <a:ext cx="750628" cy="2586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/>
            <a:t>粒子在电磁场中运动</a:t>
          </a:r>
          <a:endParaRPr lang="zh-C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/>
            <a:t>Zeaman</a:t>
          </a:r>
          <a:r>
            <a:rPr lang="zh-CN" altLang="en-US" sz="1500" kern="1200" dirty="0"/>
            <a:t>，自旋</a:t>
          </a:r>
          <a:endParaRPr lang="zh-CN" sz="1500" kern="1200" dirty="0"/>
        </a:p>
      </dsp:txBody>
      <dsp:txXfrm rot="-5400000">
        <a:off x="1455039" y="3132548"/>
        <a:ext cx="2550093" cy="677342"/>
      </dsp:txXfrm>
    </dsp:sp>
    <dsp:sp modelId="{B65AFB83-9562-4884-819D-0271FC07D724}">
      <dsp:nvSpPr>
        <dsp:cNvPr id="0" name=""/>
        <dsp:cNvSpPr/>
      </dsp:nvSpPr>
      <dsp:spPr>
        <a:xfrm>
          <a:off x="0" y="3002076"/>
          <a:ext cx="1455039" cy="93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第</a:t>
          </a:r>
          <a:r>
            <a:rPr lang="en-US" altLang="zh-CN" sz="2000" kern="1200" dirty="0"/>
            <a:t>7,9</a:t>
          </a:r>
          <a:r>
            <a:rPr lang="zh-CN" altLang="en-US" sz="2000" kern="1200" dirty="0"/>
            <a:t>章</a:t>
          </a:r>
        </a:p>
      </dsp:txBody>
      <dsp:txXfrm>
        <a:off x="45803" y="3047879"/>
        <a:ext cx="1363433" cy="8466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CA281-7C7B-47DE-8CC1-B36AC00E3E26}">
      <dsp:nvSpPr>
        <dsp:cNvPr id="0" name=""/>
        <dsp:cNvSpPr/>
      </dsp:nvSpPr>
      <dsp:spPr>
        <a:xfrm>
          <a:off x="1926773" y="1529"/>
          <a:ext cx="437605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US" altLang="zh-CN" sz="2000" b="0" i="0" kern="1200" smtClean="0">
                  <a:latin typeface="Cambria Math" panose="02040503050406030204" pitchFamily="18" charset="0"/>
                </a:rPr>
                <m:t>𝛻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×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𝐻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𝐽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+</m:t>
              </m:r>
              <m:f>
                <m:fPr>
                  <m:ctrlPr>
                    <a:rPr lang="en-US" altLang="zh-CN" sz="20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𝐷</m:t>
                  </m:r>
                </m:num>
                <m:den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𝑡</m:t>
                  </m:r>
                </m:den>
              </m:f>
            </m:oMath>
          </a14:m>
          <a:r>
            <a:rPr lang="en-US" altLang="zh-CN" sz="2000" kern="1200" dirty="0"/>
            <a:t>, </a:t>
          </a:r>
          <a14:m xmlns:a14="http://schemas.microsoft.com/office/drawing/2010/main">
            <m:oMath xmlns:m="http://schemas.openxmlformats.org/officeDocument/2006/math">
              <m:r>
                <a:rPr lang="en-US" altLang="zh-CN" sz="2000" b="0" i="0" kern="1200" dirty="0" smtClean="0">
                  <a:latin typeface="Cambria Math" panose="02040503050406030204" pitchFamily="18" charset="0"/>
                </a:rPr>
                <m:t>𝛻</m:t>
              </m:r>
              <m:r>
                <a:rPr lang="en-US" altLang="zh-CN" sz="2000" b="0" i="1" kern="1200" dirty="0" smtClean="0">
                  <a:latin typeface="Cambria Math" panose="02040503050406030204" pitchFamily="18" charset="0"/>
                </a:rPr>
                <m:t>×</m:t>
              </m:r>
              <m:r>
                <a:rPr lang="en-US" altLang="zh-CN" sz="2000" b="0" i="1" kern="1200" dirty="0" smtClean="0">
                  <a:latin typeface="Cambria Math" panose="02040503050406030204" pitchFamily="18" charset="0"/>
                </a:rPr>
                <m:t>𝐸</m:t>
              </m:r>
              <m:r>
                <a:rPr lang="en-US" altLang="zh-CN" sz="2000" b="0" i="1" kern="1200" dirty="0" smtClean="0">
                  <a:latin typeface="Cambria Math" panose="02040503050406030204" pitchFamily="18" charset="0"/>
                </a:rPr>
                <m:t>=</m:t>
              </m:r>
              <m:r>
                <a:rPr lang="en-US" altLang="zh-CN" sz="2000" b="0" i="1" kern="1200" dirty="0" smtClean="0">
                  <a:latin typeface="Cambria Math" panose="02040503050406030204" pitchFamily="18" charset="0"/>
                </a:rPr>
                <m:t>𝐽</m:t>
              </m:r>
              <m:r>
                <a:rPr lang="en-US" altLang="zh-CN" sz="2000" b="0" i="1" kern="1200" dirty="0" smtClean="0">
                  <a:latin typeface="Cambria Math" panose="02040503050406030204" pitchFamily="18" charset="0"/>
                </a:rPr>
                <m:t>+</m:t>
              </m:r>
              <m:f>
                <m:fPr>
                  <m:ctrlP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  <m:t>𝐵</m:t>
                  </m:r>
                </m:num>
                <m:den>
                  <m: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  <m:t>𝑡</m:t>
                  </m:r>
                </m:den>
              </m:f>
            </m:oMath>
          </a14:m>
          <a:endParaRPr lang="en-US" altLang="zh-CN" sz="2000" b="0" kern="1200" dirty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000" b="0" i="0" kern="1200" smtClean="0">
                    <a:latin typeface="Cambria Math" panose="02040503050406030204" pitchFamily="18" charset="0"/>
                  </a:rPr>
                  <m:t>𝛻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⋅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𝐵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=0,</m:t>
                </m:r>
                <m:r>
                  <a:rPr lang="en-US" altLang="zh-CN" sz="2000" b="0" i="0" kern="1200" smtClean="0">
                    <a:latin typeface="Cambria Math" panose="02040503050406030204" pitchFamily="18" charset="0"/>
                  </a:rPr>
                  <m:t>𝛻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⋅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𝐷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𝜌</m:t>
                </m:r>
              </m:oMath>
            </m:oMathPara>
          </a14:m>
          <a:endParaRPr lang="zh-CN" altLang="en-US" sz="2000" kern="1200" dirty="0"/>
        </a:p>
      </dsp:txBody>
      <dsp:txXfrm>
        <a:off x="1961081" y="35837"/>
        <a:ext cx="4307437" cy="1102735"/>
      </dsp:txXfrm>
    </dsp:sp>
    <dsp:sp modelId="{E151DC6E-F46F-4BB3-AAAA-9037FBC29FDF}">
      <dsp:nvSpPr>
        <dsp:cNvPr id="0" name=""/>
        <dsp:cNvSpPr/>
      </dsp:nvSpPr>
      <dsp:spPr>
        <a:xfrm rot="3600000">
          <a:off x="4471375" y="2057994"/>
          <a:ext cx="1221868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594367" y="2139989"/>
        <a:ext cx="975884" cy="245983"/>
      </dsp:txXfrm>
    </dsp:sp>
    <dsp:sp modelId="{5C651177-3D93-4E9D-A01D-3E9C14502D97}">
      <dsp:nvSpPr>
        <dsp:cNvPr id="0" name=""/>
        <dsp:cNvSpPr/>
      </dsp:nvSpPr>
      <dsp:spPr>
        <a:xfrm>
          <a:off x="4878467" y="3353081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𝑆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𝑘</m:t>
              </m:r>
              <m:r>
                <m:rPr>
                  <m:sty m:val="p"/>
                </m:rPr>
                <a:rPr lang="en-US" altLang="zh-CN" sz="2000" b="0" i="1" kern="1200" smtClean="0">
                  <a:latin typeface="Cambria Math" panose="02040503050406030204" pitchFamily="18" charset="0"/>
                </a:rPr>
                <m:t>ln</m:t>
              </m:r>
              <m:r>
                <m:rPr>
                  <m:sty m:val="p"/>
                </m:rPr>
                <a:rPr lang="en-US" altLang="zh-CN" sz="2000" b="0" i="0" kern="1200" smtClean="0">
                  <a:latin typeface="Cambria Math" panose="02040503050406030204" pitchFamily="18" charset="0"/>
                </a:rPr>
                <m:t>Ω</m:t>
              </m:r>
            </m:oMath>
          </a14:m>
          <a:endParaRPr lang="en-US" altLang="zh-CN" sz="2000" b="0" kern="1200" dirty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𝛿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𝑈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𝑑𝑄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𝛿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𝑊</m:t>
                </m:r>
              </m:oMath>
            </m:oMathPara>
          </a14:m>
          <a:endParaRPr lang="zh-CN" altLang="en-US" sz="2000" kern="1200" dirty="0"/>
        </a:p>
      </dsp:txBody>
      <dsp:txXfrm>
        <a:off x="4912775" y="3387389"/>
        <a:ext cx="2274087" cy="1102735"/>
      </dsp:txXfrm>
    </dsp:sp>
    <dsp:sp modelId="{248AEDE6-D5BD-48FB-AE21-6205CE47277C}">
      <dsp:nvSpPr>
        <dsp:cNvPr id="0" name=""/>
        <dsp:cNvSpPr/>
      </dsp:nvSpPr>
      <dsp:spPr>
        <a:xfrm rot="10800000">
          <a:off x="3503865" y="3733770"/>
          <a:ext cx="1221868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626857" y="3815765"/>
        <a:ext cx="975884" cy="245983"/>
      </dsp:txXfrm>
    </dsp:sp>
    <dsp:sp modelId="{5E552602-C527-4640-A821-9AB6DFB4FCEC}">
      <dsp:nvSpPr>
        <dsp:cNvPr id="0" name=""/>
        <dsp:cNvSpPr/>
      </dsp:nvSpPr>
      <dsp:spPr>
        <a:xfrm>
          <a:off x="1008428" y="3353081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acc>
                <m:accPr>
                  <m:chr m:val="̇"/>
                  <m:ctrlPr>
                    <a:rPr lang="en-US" altLang="zh-CN" sz="20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𝑞</m:t>
                  </m:r>
                </m:e>
              </m:acc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altLang="zh-CN" sz="20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𝐻</m:t>
                  </m:r>
                </m:num>
                <m:den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𝑝</m:t>
                  </m:r>
                </m:den>
              </m:f>
            </m:oMath>
          </a14:m>
          <a:r>
            <a:rPr lang="en-US" altLang="zh-CN" sz="2000" kern="1200" dirty="0"/>
            <a:t>,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̇"/>
                  <m:ctrlP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  <m:t>𝑝</m:t>
                  </m:r>
                </m:e>
              </m:acc>
              <m:r>
                <a:rPr lang="en-US" altLang="zh-CN" sz="2000" b="0" i="1" kern="1200" dirty="0" smtClean="0">
                  <a:latin typeface="Cambria Math" panose="02040503050406030204" pitchFamily="18" charset="0"/>
                </a:rPr>
                <m:t>=−</m:t>
              </m:r>
              <m:f>
                <m:fPr>
                  <m:ctrlP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  <m:t>𝐻</m:t>
                  </m:r>
                </m:num>
                <m:den>
                  <m: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  <m:t>𝜕</m:t>
                  </m:r>
                  <m:r>
                    <a:rPr lang="en-US" altLang="zh-CN" sz="2000" b="0" i="1" kern="1200" dirty="0" smtClean="0">
                      <a:latin typeface="Cambria Math" panose="02040503050406030204" pitchFamily="18" charset="0"/>
                    </a:rPr>
                    <m:t>𝑞</m:t>
                  </m:r>
                </m:den>
              </m:f>
            </m:oMath>
          </a14:m>
          <a:endParaRPr lang="zh-CN" altLang="en-US" sz="2000" kern="1200" dirty="0"/>
        </a:p>
      </dsp:txBody>
      <dsp:txXfrm>
        <a:off x="1042736" y="3387389"/>
        <a:ext cx="2274087" cy="1102735"/>
      </dsp:txXfrm>
    </dsp:sp>
    <dsp:sp modelId="{2DDF784C-8BB7-489E-A722-86795B8C9A08}">
      <dsp:nvSpPr>
        <dsp:cNvPr id="0" name=""/>
        <dsp:cNvSpPr/>
      </dsp:nvSpPr>
      <dsp:spPr>
        <a:xfrm rot="18000000">
          <a:off x="2536356" y="2057994"/>
          <a:ext cx="1221868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659348" y="2139989"/>
        <a:ext cx="975884" cy="245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A9CC9-9B14-46B2-9D71-83EEE698B2B3}">
      <dsp:nvSpPr>
        <dsp:cNvPr id="0" name=""/>
        <dsp:cNvSpPr/>
      </dsp:nvSpPr>
      <dsp:spPr>
        <a:xfrm>
          <a:off x="177564" y="2209"/>
          <a:ext cx="3640806" cy="11303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>
              <a:solidFill>
                <a:schemeClr val="tx1"/>
              </a:solidFill>
              <a:latin typeface="Cambria Math" panose="02040503050406030204" pitchFamily="18" charset="0"/>
            </a:rPr>
            <a:t>高频：</a:t>
          </a:r>
          <a:r>
            <a:rPr lang="en-US" altLang="zh-CN" sz="2000" b="0" i="0" kern="1200" dirty="0">
              <a:solidFill>
                <a:srgbClr val="C00000"/>
              </a:solidFill>
              <a:latin typeface="Cambria Math" panose="02040503050406030204" pitchFamily="18" charset="0"/>
            </a:rPr>
            <a:t>Wien</a:t>
          </a:r>
          <a:r>
            <a:rPr lang="zh-CN" altLang="en-US" sz="2000" b="0" i="0" kern="1200" dirty="0">
              <a:solidFill>
                <a:srgbClr val="C00000"/>
              </a:solidFill>
              <a:latin typeface="Cambria Math" panose="02040503050406030204" pitchFamily="18" charset="0"/>
            </a:rPr>
            <a:t>公式</a:t>
          </a:r>
          <a:endParaRPr lang="en-US" altLang="zh-CN" sz="2000" b="0" i="0" kern="1200" dirty="0">
            <a:solidFill>
              <a:srgbClr val="C00000"/>
            </a:solidFill>
            <a:latin typeface="Cambria Math" panose="020405030504060302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000" b="0" i="1" kern="120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m:t>𝐸</m:t>
                </m:r>
                <m:d>
                  <m:dPr>
                    <m:ctrlPr>
                      <a:rPr lang="en-US" altLang="zh-CN" sz="2000" i="1" kern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2000" b="0" i="1" kern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000" b="0" i="1" kern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kern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e>
                </m:d>
                <m:r>
                  <a:rPr lang="en-US" altLang="zh-CN" sz="2000" b="0" i="1" kern="120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m:t>𝑑</m:t>
                </m:r>
                <m:r>
                  <a:rPr lang="en-US" altLang="zh-CN" sz="2000" b="0" i="1" kern="120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m:t>𝜈</m:t>
                </m:r>
                <m:r>
                  <a:rPr lang="en-US" altLang="zh-CN" sz="2000" b="0" i="1" kern="120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altLang="zh-CN" sz="2000" i="1" kern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2000" b="0" i="1" kern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 lang="en-US" altLang="zh-CN" sz="2000" b="0" i="1" kern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p>
                  <m:sSupPr>
                    <m:ctrlPr>
                      <a:rPr lang="en-US" altLang="zh-CN" sz="2000" i="1" kern="1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000" b="0" i="1" kern="1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e>
                  <m:sup>
                    <m:r>
                      <a:rPr lang="en-US" altLang="zh-CN" sz="2000" b="0" i="1" kern="1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sSup>
                  <m:sSupPr>
                    <m:ctrlPr>
                      <a:rPr lang="en-US" altLang="zh-CN" sz="2000" i="1" kern="1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000" b="0" i="1" kern="1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e>
                  <m:sup>
                    <m:r>
                      <a:rPr lang="en-US" altLang="zh-CN" sz="2000" b="0" i="1" kern="1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kern="1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kern="1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kern="1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000" b="0" i="1" kern="1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kern="1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sup>
                </m:sSup>
                <m:r>
                  <a:rPr lang="en-US" altLang="zh-CN" sz="2000" b="0" i="1" kern="120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m:t>𝑑</m:t>
                </m:r>
                <m:r>
                  <a:rPr lang="en-US" altLang="zh-CN" sz="2000" b="0" i="1" kern="120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m:t>𝜈</m:t>
                </m:r>
              </m:oMath>
            </m:oMathPara>
          </a14:m>
          <a:endParaRPr lang="zh-CN" altLang="en-US" sz="2800" kern="1200" dirty="0"/>
        </a:p>
      </dsp:txBody>
      <dsp:txXfrm>
        <a:off x="210672" y="35317"/>
        <a:ext cx="3574590" cy="1064169"/>
      </dsp:txXfrm>
    </dsp:sp>
    <dsp:sp modelId="{5742C5CA-98F9-4E5B-BD30-404FAA4EC422}">
      <dsp:nvSpPr>
        <dsp:cNvPr id="0" name=""/>
        <dsp:cNvSpPr/>
      </dsp:nvSpPr>
      <dsp:spPr>
        <a:xfrm rot="5400000">
          <a:off x="1786020" y="1160855"/>
          <a:ext cx="423894" cy="508673"/>
        </a:xfrm>
        <a:prstGeom prst="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 rot="-5400000">
        <a:off x="1845366" y="1203244"/>
        <a:ext cx="305203" cy="296726"/>
      </dsp:txXfrm>
    </dsp:sp>
    <dsp:sp modelId="{159F7942-C3DC-4593-963A-22B4DCB8FAD0}">
      <dsp:nvSpPr>
        <dsp:cNvPr id="0" name=""/>
        <dsp:cNvSpPr/>
      </dsp:nvSpPr>
      <dsp:spPr>
        <a:xfrm>
          <a:off x="216027" y="1697788"/>
          <a:ext cx="3563881" cy="11303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>
              <a:solidFill>
                <a:schemeClr val="tx1"/>
              </a:solidFill>
              <a:latin typeface="Cambria Math" panose="02040503050406030204" pitchFamily="18" charset="0"/>
            </a:rPr>
            <a:t>低频：</a:t>
          </a:r>
          <a:r>
            <a:rPr lang="en-US" altLang="en-US" sz="2000" b="0" i="0" kern="1200" dirty="0">
              <a:solidFill>
                <a:srgbClr val="7030A0"/>
              </a:solidFill>
              <a:latin typeface="Cambria Math" panose="02040503050406030204" pitchFamily="18" charset="0"/>
            </a:rPr>
            <a:t>Rayleigh</a:t>
          </a:r>
          <a:r>
            <a:rPr lang="en-US" altLang="zh-CN" sz="2000" b="0" i="0" kern="1200" dirty="0">
              <a:solidFill>
                <a:srgbClr val="7030A0"/>
              </a:solidFill>
              <a:latin typeface="Cambria Math" panose="02040503050406030204" pitchFamily="18" charset="0"/>
            </a:rPr>
            <a:t>-Jeans</a:t>
          </a:r>
          <a:r>
            <a:rPr lang="zh-CN" altLang="en-US" sz="2000" b="0" i="0" kern="1200" dirty="0">
              <a:solidFill>
                <a:srgbClr val="7030A0"/>
              </a:solidFill>
              <a:latin typeface="Cambria Math" panose="02040503050406030204" pitchFamily="18" charset="0"/>
            </a:rPr>
            <a:t>公式</a:t>
          </a:r>
          <a:endParaRPr lang="en-US" altLang="zh-CN" sz="2000" b="0" i="0" kern="1200" dirty="0">
            <a:solidFill>
              <a:srgbClr val="7030A0"/>
            </a:solidFill>
            <a:latin typeface="Cambria Math" panose="020405030504060302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000" i="1" kern="120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m:t>𝐸</m:t>
                </m:r>
                <m:d>
                  <m:dPr>
                    <m:ctrlPr>
                      <a:rPr lang="en-US" altLang="zh-CN" sz="2000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2000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000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e>
                </m:d>
                <m:r>
                  <a:rPr lang="en-US" altLang="zh-CN" sz="2000" i="1" kern="120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m:t>𝑑</m:t>
                </m:r>
                <m:r>
                  <a:rPr lang="en-US" altLang="zh-CN" sz="2000" i="1" kern="120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m:t>𝜈</m:t>
                </m:r>
                <m:r>
                  <a:rPr lang="en-US" altLang="zh-CN" sz="2000" i="1" kern="120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altLang="zh-CN" sz="2000" b="0" i="1" kern="12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zh-CN" sz="2000" b="0" i="1" kern="12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2000" b="0" i="1" kern="12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num>
                  <m:den>
                    <m:sSup>
                      <m:sSupPr>
                        <m:ctrlPr>
                          <a:rPr lang="en-US" altLang="zh-CN" sz="20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den>
                </m:f>
                <m:sSup>
                  <m:sSupPr>
                    <m:ctrlPr>
                      <a:rPr lang="en-US" altLang="zh-CN" sz="2000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000" b="0" i="1" kern="12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altLang="zh-CN" sz="2000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e>
                  <m:sup>
                    <m:r>
                      <a:rPr lang="en-US" altLang="zh-CN" sz="2000" b="0" i="1" kern="12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lang="en-US" altLang="zh-CN" sz="2000" i="1" kern="120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m:t>𝑑</m:t>
                </m:r>
                <m:r>
                  <a:rPr lang="en-US" altLang="zh-CN" sz="2000" i="1" kern="120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m:t>𝜈</m:t>
                </m:r>
              </m:oMath>
            </m:oMathPara>
          </a14:m>
          <a:endParaRPr lang="zh-CN" altLang="en-US" sz="2000" kern="1200" dirty="0">
            <a:solidFill>
              <a:srgbClr val="7030A0"/>
            </a:solidFill>
          </a:endParaRPr>
        </a:p>
      </dsp:txBody>
      <dsp:txXfrm>
        <a:off x="249135" y="1730896"/>
        <a:ext cx="3497665" cy="1064169"/>
      </dsp:txXfrm>
    </dsp:sp>
    <dsp:sp modelId="{5DAE7530-F6E1-4579-85AE-5769CD4EAB42}">
      <dsp:nvSpPr>
        <dsp:cNvPr id="0" name=""/>
        <dsp:cNvSpPr/>
      </dsp:nvSpPr>
      <dsp:spPr>
        <a:xfrm rot="5400000">
          <a:off x="1786020" y="2856433"/>
          <a:ext cx="423894" cy="50867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 rot="-5400000">
        <a:off x="1845366" y="2898822"/>
        <a:ext cx="305203" cy="296726"/>
      </dsp:txXfrm>
    </dsp:sp>
    <dsp:sp modelId="{6B896F4F-40AF-429A-9FAD-3BFA0BE94447}">
      <dsp:nvSpPr>
        <dsp:cNvPr id="0" name=""/>
        <dsp:cNvSpPr/>
      </dsp:nvSpPr>
      <dsp:spPr>
        <a:xfrm>
          <a:off x="216027" y="3393366"/>
          <a:ext cx="3563881" cy="11303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>
              <a:solidFill>
                <a:schemeClr val="tx1"/>
              </a:solidFill>
              <a:latin typeface="Cambria Math" panose="02040503050406030204" pitchFamily="18" charset="0"/>
            </a:rPr>
            <a:t>全波段：？</a:t>
          </a:r>
          <a:endParaRPr lang="zh-CN" altLang="en-US" sz="2800" kern="1200" dirty="0"/>
        </a:p>
      </dsp:txBody>
      <dsp:txXfrm>
        <a:off x="249135" y="3426474"/>
        <a:ext cx="3497665" cy="1064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3712-69C7-47DC-B581-3E1490B93B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9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鸭兔</a:t>
            </a:r>
            <a:r>
              <a:rPr lang="en-US" altLang="zh-CN" dirty="0"/>
              <a:t>1899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Joseph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Jastrow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FA0E3-A11C-419F-99C3-E9818385E9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3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jpe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2" y="1268413"/>
            <a:ext cx="9251947" cy="2978150"/>
            <a:chOff x="0" y="1268760"/>
            <a:chExt cx="9252478" cy="2978150"/>
          </a:xfrm>
        </p:grpSpPr>
        <p:pic>
          <p:nvPicPr>
            <p:cNvPr id="14" name="图片 19" descr="Untitled-5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1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组合 20"/>
            <p:cNvGrpSpPr>
              <a:grpSpLocks/>
            </p:cNvGrpSpPr>
            <p:nvPr/>
          </p:nvGrpSpPr>
          <p:grpSpPr bwMode="auto">
            <a:xfrm>
              <a:off x="251520" y="1268760"/>
              <a:ext cx="1440161" cy="720080"/>
              <a:chOff x="251520" y="1268760"/>
              <a:chExt cx="1440160" cy="7200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6" name="组合 22"/>
            <p:cNvGrpSpPr>
              <a:grpSpLocks/>
            </p:cNvGrpSpPr>
            <p:nvPr/>
          </p:nvGrpSpPr>
          <p:grpSpPr bwMode="auto">
            <a:xfrm>
              <a:off x="2411760" y="1268760"/>
              <a:ext cx="1440161" cy="720080"/>
              <a:chOff x="251520" y="1268760"/>
              <a:chExt cx="1440160" cy="72008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3"/>
            <p:cNvGrpSpPr>
              <a:grpSpLocks/>
            </p:cNvGrpSpPr>
            <p:nvPr/>
          </p:nvGrpSpPr>
          <p:grpSpPr bwMode="auto">
            <a:xfrm>
              <a:off x="4572000" y="1268760"/>
              <a:ext cx="1440161" cy="720080"/>
              <a:chOff x="251520" y="1268760"/>
              <a:chExt cx="1440160" cy="72008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4"/>
            <p:cNvGrpSpPr>
              <a:grpSpLocks/>
            </p:cNvGrpSpPr>
            <p:nvPr/>
          </p:nvGrpSpPr>
          <p:grpSpPr bwMode="auto">
            <a:xfrm>
              <a:off x="6732240" y="1268760"/>
              <a:ext cx="1440161" cy="720080"/>
              <a:chOff x="251520" y="1268760"/>
              <a:chExt cx="1440160" cy="7200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8892098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0839" y="198948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989485"/>
              <a:ext cx="25083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3" name="组合 28"/>
            <p:cNvGrpSpPr>
              <a:grpSpLocks/>
            </p:cNvGrpSpPr>
            <p:nvPr/>
          </p:nvGrpSpPr>
          <p:grpSpPr bwMode="auto">
            <a:xfrm>
              <a:off x="1691680" y="1988840"/>
              <a:ext cx="1440161" cy="720080"/>
              <a:chOff x="251520" y="1268760"/>
              <a:chExt cx="1440160" cy="72008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972978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52212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0"/>
            <p:cNvGrpSpPr>
              <a:grpSpLocks/>
            </p:cNvGrpSpPr>
            <p:nvPr/>
          </p:nvGrpSpPr>
          <p:grpSpPr bwMode="auto">
            <a:xfrm>
              <a:off x="3923928" y="1988840"/>
              <a:ext cx="1440161" cy="720080"/>
              <a:chOff x="251520" y="1268760"/>
              <a:chExt cx="1440160" cy="72008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972883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5211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5" name="组合 31"/>
            <p:cNvGrpSpPr>
              <a:grpSpLocks/>
            </p:cNvGrpSpPr>
            <p:nvPr/>
          </p:nvGrpSpPr>
          <p:grpSpPr bwMode="auto">
            <a:xfrm>
              <a:off x="6012161" y="1988840"/>
              <a:ext cx="1440161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2333" y="1269405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156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8892098" y="1989485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8172919" y="198948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708622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9" name="组合 35"/>
            <p:cNvGrpSpPr>
              <a:grpSpLocks/>
            </p:cNvGrpSpPr>
            <p:nvPr/>
          </p:nvGrpSpPr>
          <p:grpSpPr bwMode="auto">
            <a:xfrm>
              <a:off x="971600" y="2708920"/>
              <a:ext cx="1440161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292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526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3131841" y="2708920"/>
              <a:ext cx="1440161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763" y="1268462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99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1" name="组合 37"/>
            <p:cNvGrpSpPr>
              <a:grpSpLocks/>
            </p:cNvGrpSpPr>
            <p:nvPr/>
          </p:nvGrpSpPr>
          <p:grpSpPr bwMode="auto">
            <a:xfrm>
              <a:off x="5292081" y="2708920"/>
              <a:ext cx="1440161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164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0881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7452321" y="2708920"/>
              <a:ext cx="1440161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118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1352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3" name="组合 39"/>
            <p:cNvGrpSpPr>
              <a:grpSpLocks/>
            </p:cNvGrpSpPr>
            <p:nvPr/>
          </p:nvGrpSpPr>
          <p:grpSpPr bwMode="auto">
            <a:xfrm>
              <a:off x="251520" y="3429000"/>
              <a:ext cx="1440161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1605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0839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4" name="组合 40"/>
            <p:cNvGrpSpPr>
              <a:grpSpLocks/>
            </p:cNvGrpSpPr>
            <p:nvPr/>
          </p:nvGrpSpPr>
          <p:grpSpPr bwMode="auto">
            <a:xfrm>
              <a:off x="2411760" y="3429000"/>
              <a:ext cx="1440161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077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311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5" name="组合 41"/>
            <p:cNvGrpSpPr>
              <a:grpSpLocks/>
            </p:cNvGrpSpPr>
            <p:nvPr/>
          </p:nvGrpSpPr>
          <p:grpSpPr bwMode="auto">
            <a:xfrm>
              <a:off x="4572000" y="3429000"/>
              <a:ext cx="1440161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548" y="1269107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782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6" name="组合 42"/>
            <p:cNvGrpSpPr>
              <a:grpSpLocks/>
            </p:cNvGrpSpPr>
            <p:nvPr/>
          </p:nvGrpSpPr>
          <p:grpSpPr bwMode="auto">
            <a:xfrm>
              <a:off x="6732240" y="3429000"/>
              <a:ext cx="1440161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3020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2254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892098" y="3429347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0839" y="4148485"/>
              <a:ext cx="720766" cy="9048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0" y="4148485"/>
              <a:ext cx="250839" cy="9048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40" name="组合 46"/>
            <p:cNvGrpSpPr>
              <a:grpSpLocks/>
            </p:cNvGrpSpPr>
            <p:nvPr/>
          </p:nvGrpSpPr>
          <p:grpSpPr bwMode="auto">
            <a:xfrm>
              <a:off x="1691680" y="4131088"/>
              <a:ext cx="1440161" cy="9000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2978" y="1268232"/>
                <a:ext cx="719179" cy="723984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2212" y="1268232"/>
                <a:ext cx="720766" cy="723984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1" name="组合 47"/>
            <p:cNvGrpSpPr>
              <a:grpSpLocks/>
            </p:cNvGrpSpPr>
            <p:nvPr/>
          </p:nvGrpSpPr>
          <p:grpSpPr bwMode="auto">
            <a:xfrm>
              <a:off x="3851920" y="4149080"/>
              <a:ext cx="1440161" cy="7200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2" name="组合 48"/>
            <p:cNvGrpSpPr>
              <a:grpSpLocks/>
            </p:cNvGrpSpPr>
            <p:nvPr/>
          </p:nvGrpSpPr>
          <p:grpSpPr bwMode="auto">
            <a:xfrm>
              <a:off x="6012161" y="4149080"/>
              <a:ext cx="1440161" cy="7200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8892095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4" name="矩形 43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512EF13-F7D0-4846-AE8F-1AC8131CBBE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9679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3D05E4-3E40-4543-88C5-8AB90C694EA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709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1EFCC9E-14F5-4538-9723-32B95709B26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9897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660346-DBA0-48FC-849D-F7FE892C649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B12F0-97B8-45F1-8FD8-A2EFA98EA95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0513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3F9401-FEBD-43B9-939D-0A159BE5A5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3826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9F0D2D-681F-4F55-A4AA-1F53825521A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72084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F0D2D-681F-4F55-A4AA-1F53825521A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6208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F0D2D-681F-4F55-A4AA-1F53825521A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3570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2E4EA-F051-48CE-8C31-0F38F172336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31479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8F026-31D5-4A4C-BC88-3E68A34B39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3564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2608B-0F1F-4227-8F7B-A9FC08DA63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3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DE9F0D2D-681F-4F55-A4AA-1F53825521A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62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15.png"/><Relationship Id="rId3" Type="http://schemas.openxmlformats.org/officeDocument/2006/relationships/diagramData" Target="../diagrams/data7.xml"/><Relationship Id="rId7" Type="http://schemas.microsoft.com/office/2007/relationships/diagramDrawing" Target="../diagrams/drawing5.xml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8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17.png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iuhd100@nenu.edu.cn" TargetMode="External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p.org/history/exhibi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4" Type="http://schemas.openxmlformats.org/officeDocument/2006/relationships/hyperlink" Target="http://en.wikipedia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9.xml"/><Relationship Id="rId6" Type="http://schemas.microsoft.com/office/2007/relationships/diagramDrawing" Target="../diagrams/drawing2.xml"/><Relationship Id="rId11" Type="http://schemas.openxmlformats.org/officeDocument/2006/relationships/diagramData" Target="../diagrams/data4.xml"/><Relationship Id="rId5" Type="http://schemas.openxmlformats.org/officeDocument/2006/relationships/diagramColors" Target="../diagrams/colors2.xml"/><Relationship Id="rId15" Type="http://schemas.microsoft.com/office/2007/relationships/diagramDrawing" Target="../diagrams/drawing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量子力学</a:t>
            </a:r>
          </a:p>
        </p:txBody>
      </p:sp>
    </p:spTree>
    <p:extLst>
      <p:ext uri="{BB962C8B-B14F-4D97-AF65-F5344CB8AC3E}">
        <p14:creationId xmlns:p14="http://schemas.microsoft.com/office/powerpoint/2010/main" val="20337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"/>
    </mc:Choice>
    <mc:Fallback xmlns="">
      <p:transition spd="slow" advTm="42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4512365" cy="994122"/>
          </a:xfrm>
        </p:spPr>
        <p:txBody>
          <a:bodyPr/>
          <a:lstStyle/>
          <a:p>
            <a:r>
              <a:rPr lang="zh-CN" altLang="en-US" dirty="0"/>
              <a:t>第一章 量子力学的诞生</a:t>
            </a:r>
          </a:p>
        </p:txBody>
      </p:sp>
      <p:sp>
        <p:nvSpPr>
          <p:cNvPr id="5" name="矩形 4"/>
          <p:cNvSpPr/>
          <p:nvPr/>
        </p:nvSpPr>
        <p:spPr>
          <a:xfrm>
            <a:off x="4518993" y="4681980"/>
            <a:ext cx="42274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问题似乎并不在于判定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光的两种理论何者更为正确，而在于去寻求一种理论，它能同时把握这两个方面。</a:t>
            </a:r>
          </a:p>
          <a:p>
            <a:pPr algn="r"/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——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布拉格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(W. H. Bragg)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9723" y="2113219"/>
            <a:ext cx="3809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黑体辐射，</a:t>
            </a:r>
            <a:r>
              <a:rPr lang="en-US" altLang="zh-CN" sz="2400" dirty="0">
                <a:solidFill>
                  <a:srgbClr val="7030A0"/>
                </a:solidFill>
                <a:ea typeface="Calibri" panose="020F0502020204030204" pitchFamily="34" charset="0"/>
              </a:rPr>
              <a:t>Planck </a:t>
            </a:r>
            <a:r>
              <a:rPr lang="zh-CN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公式</a:t>
            </a:r>
            <a:endParaRPr lang="zh-CN" altLang="zh-CN" sz="2400" dirty="0">
              <a:solidFill>
                <a:srgbClr val="7030A0"/>
              </a:solidFill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光电效应，光量子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Calibri" panose="020F0502020204030204" pitchFamily="34" charset="0"/>
              </a:rPr>
              <a:t>Bohr </a:t>
            </a:r>
            <a:r>
              <a:rPr lang="zh-CN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的量子论</a:t>
            </a:r>
            <a:endParaRPr lang="zh-CN" altLang="zh-CN" sz="2400" dirty="0">
              <a:solidFill>
                <a:srgbClr val="7030A0"/>
              </a:solidFill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Calibri" panose="020F0502020204030204" pitchFamily="34" charset="0"/>
              </a:rPr>
              <a:t>De Broglie </a:t>
            </a:r>
            <a:r>
              <a:rPr lang="zh-CN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的物质波</a:t>
            </a:r>
            <a:endParaRPr lang="zh-CN" altLang="zh-CN" sz="2400" dirty="0">
              <a:solidFill>
                <a:srgbClr val="7030A0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世纪之交的物理学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内容占位符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0846545"/>
                  </p:ext>
                </p:extLst>
              </p:nvPr>
            </p:nvGraphicFramePr>
            <p:xfrm>
              <a:off x="457200" y="1481138"/>
              <a:ext cx="8229600" cy="45259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9" name="内容占位符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0846545"/>
                  </p:ext>
                </p:extLst>
              </p:nvPr>
            </p:nvGraphicFramePr>
            <p:xfrm>
              <a:off x="457200" y="1481138"/>
              <a:ext cx="8229600" cy="45259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37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2288"/>
            <a:ext cx="4446104" cy="4525962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“动力学理论断言，热和光都是运动的方式。但现在这一理论的优美性和明晰性却被两朵乌云遮蔽，显得黯然失色了</a:t>
            </a:r>
            <a:r>
              <a:rPr kumimoji="1" lang="en-US" altLang="zh-CN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……”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(The beauty and clearness of the dynamical theory, which asserts heat and light to be modes of motion, is at present obscured by two clouds.)</a:t>
            </a:r>
          </a:p>
          <a:p>
            <a:pPr marL="0" lvl="0" indent="0" algn="r" eaLnBrk="0" hangingPunct="0"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——Lord Kelvin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711" y="1732917"/>
            <a:ext cx="3023878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009" y="4314546"/>
            <a:ext cx="4499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迈克尔逊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CN" altLang="en-US" dirty="0">
                <a:latin typeface="+mn-ea"/>
                <a:ea typeface="+mn-ea"/>
              </a:rPr>
              <a:t>莫雷实验（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1887</a:t>
            </a:r>
            <a:r>
              <a:rPr lang="zh-CN" altLang="en-US" dirty="0">
                <a:latin typeface="+mn-ea"/>
                <a:ea typeface="+mn-ea"/>
              </a:rPr>
              <a:t>年）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A.A.Michelson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1852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1931</a:t>
            </a:r>
            <a:r>
              <a:rPr lang="zh-CN" altLang="en-US" dirty="0">
                <a:latin typeface="+mn-ea"/>
                <a:ea typeface="+mn-ea"/>
              </a:rPr>
              <a:t>）（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E.W.Morley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1838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1923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437486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黑体辐射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124744"/>
            <a:ext cx="4162207" cy="3003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58578"/>
            <a:ext cx="3912457" cy="2820094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“两朵乌云”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97348" y="5253265"/>
            <a:ext cx="162095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量子力学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82201" y="5589240"/>
            <a:ext cx="126188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相对论</a:t>
            </a:r>
          </a:p>
        </p:txBody>
      </p:sp>
    </p:spTree>
    <p:extLst>
      <p:ext uri="{BB962C8B-B14F-4D97-AF65-F5344CB8AC3E}">
        <p14:creationId xmlns:p14="http://schemas.microsoft.com/office/powerpoint/2010/main" val="298080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329275" y="1212303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为什么要研究热辐射（物体受热会发出电磁波）</a:t>
            </a:r>
          </a:p>
          <a:p>
            <a:pPr lvl="1" fontAlgn="ctr">
              <a:lnSpc>
                <a:spcPct val="150000"/>
              </a:lnSpc>
            </a:pP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能量与频率的关系（如何使灯泡尽可能多的发出可见光，能量利用效率问题）</a:t>
            </a:r>
          </a:p>
          <a:p>
            <a:pPr lvl="1" fontAlgn="ctr">
              <a:lnSpc>
                <a:spcPct val="150000"/>
              </a:lnSpc>
            </a:pP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火焰，灯泡的颜色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为什么要研究黑体</a:t>
            </a:r>
          </a:p>
          <a:p>
            <a:pPr lvl="1" fontAlgn="ctr">
              <a:lnSpc>
                <a:spcPct val="1500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Kirchhoff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：热平衡时，物体发射和吸收热辐射之比为常数，与物体本身无关。</a:t>
            </a:r>
          </a:p>
          <a:p>
            <a:pPr lvl="1" fontAlgn="ctr">
              <a:lnSpc>
                <a:spcPct val="150000"/>
              </a:lnSpc>
            </a:pP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黑体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理想的研究对象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：一个物体能够全部吸收到达其表面的热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电磁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辐射。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</a:pP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黑体辐射</a:t>
            </a:r>
          </a:p>
        </p:txBody>
      </p:sp>
    </p:spTree>
    <p:extLst>
      <p:ext uri="{BB962C8B-B14F-4D97-AF65-F5344CB8AC3E}">
        <p14:creationId xmlns:p14="http://schemas.microsoft.com/office/powerpoint/2010/main" val="419725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999163" y="479492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b="1">
              <a:latin typeface="黑体" panose="02010609060101010101" pitchFamily="49" charset="-122"/>
              <a:ea typeface="楷体_GB2312" pitchFamily="49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627784" y="5266407"/>
            <a:ext cx="1512168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楷体_GB2312" pitchFamily="49" charset="-122"/>
              </a:rPr>
              <a:t>空腔小孔</a:t>
            </a:r>
          </a:p>
        </p:txBody>
      </p:sp>
      <p:grpSp>
        <p:nvGrpSpPr>
          <p:cNvPr id="323589" name="Group 5"/>
          <p:cNvGrpSpPr>
            <a:grpSpLocks/>
          </p:cNvGrpSpPr>
          <p:nvPr/>
        </p:nvGrpSpPr>
        <p:grpSpPr bwMode="auto">
          <a:xfrm>
            <a:off x="6303963" y="908720"/>
            <a:ext cx="2286000" cy="3200400"/>
            <a:chOff x="240" y="2784"/>
            <a:chExt cx="1231" cy="1325"/>
          </a:xfrm>
        </p:grpSpPr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244" y="3519"/>
              <a:ext cx="1224" cy="586"/>
            </a:xfrm>
            <a:prstGeom prst="rect">
              <a:avLst/>
            </a:prstGeom>
            <a:solidFill>
              <a:srgbClr val="7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" name="Freeform 7"/>
            <p:cNvSpPr>
              <a:spLocks/>
            </p:cNvSpPr>
            <p:nvPr/>
          </p:nvSpPr>
          <p:spPr bwMode="auto">
            <a:xfrm>
              <a:off x="244" y="3515"/>
              <a:ext cx="1227" cy="8"/>
            </a:xfrm>
            <a:custGeom>
              <a:avLst/>
              <a:gdLst>
                <a:gd name="T0" fmla="*/ 1227 w 2454"/>
                <a:gd name="T1" fmla="*/ 4 h 15"/>
                <a:gd name="T2" fmla="*/ 1224 w 2454"/>
                <a:gd name="T3" fmla="*/ 0 h 15"/>
                <a:gd name="T4" fmla="*/ 0 w 2454"/>
                <a:gd name="T5" fmla="*/ 0 h 15"/>
                <a:gd name="T6" fmla="*/ 0 w 2454"/>
                <a:gd name="T7" fmla="*/ 8 h 15"/>
                <a:gd name="T8" fmla="*/ 1224 w 2454"/>
                <a:gd name="T9" fmla="*/ 8 h 15"/>
                <a:gd name="T10" fmla="*/ 1220 w 2454"/>
                <a:gd name="T11" fmla="*/ 4 h 15"/>
                <a:gd name="T12" fmla="*/ 1227 w 2454"/>
                <a:gd name="T13" fmla="*/ 4 h 15"/>
                <a:gd name="T14" fmla="*/ 1227 w 2454"/>
                <a:gd name="T15" fmla="*/ 0 h 15"/>
                <a:gd name="T16" fmla="*/ 1224 w 2454"/>
                <a:gd name="T17" fmla="*/ 0 h 15"/>
                <a:gd name="T18" fmla="*/ 1227 w 2454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54" h="15">
                  <a:moveTo>
                    <a:pt x="2454" y="8"/>
                  </a:moveTo>
                  <a:lnTo>
                    <a:pt x="2447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447" y="15"/>
                  </a:lnTo>
                  <a:lnTo>
                    <a:pt x="2439" y="8"/>
                  </a:lnTo>
                  <a:lnTo>
                    <a:pt x="2454" y="8"/>
                  </a:lnTo>
                  <a:lnTo>
                    <a:pt x="2454" y="0"/>
                  </a:lnTo>
                  <a:lnTo>
                    <a:pt x="2447" y="0"/>
                  </a:lnTo>
                  <a:lnTo>
                    <a:pt x="245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Freeform 8"/>
            <p:cNvSpPr>
              <a:spLocks/>
            </p:cNvSpPr>
            <p:nvPr/>
          </p:nvSpPr>
          <p:spPr bwMode="auto">
            <a:xfrm>
              <a:off x="1464" y="3519"/>
              <a:ext cx="7" cy="590"/>
            </a:xfrm>
            <a:custGeom>
              <a:avLst/>
              <a:gdLst>
                <a:gd name="T0" fmla="*/ 4 w 15"/>
                <a:gd name="T1" fmla="*/ 590 h 1179"/>
                <a:gd name="T2" fmla="*/ 7 w 15"/>
                <a:gd name="T3" fmla="*/ 586 h 1179"/>
                <a:gd name="T4" fmla="*/ 7 w 15"/>
                <a:gd name="T5" fmla="*/ 0 h 1179"/>
                <a:gd name="T6" fmla="*/ 0 w 15"/>
                <a:gd name="T7" fmla="*/ 0 h 1179"/>
                <a:gd name="T8" fmla="*/ 0 w 15"/>
                <a:gd name="T9" fmla="*/ 586 h 1179"/>
                <a:gd name="T10" fmla="*/ 4 w 15"/>
                <a:gd name="T11" fmla="*/ 582 h 1179"/>
                <a:gd name="T12" fmla="*/ 4 w 15"/>
                <a:gd name="T13" fmla="*/ 590 h 1179"/>
                <a:gd name="T14" fmla="*/ 7 w 15"/>
                <a:gd name="T15" fmla="*/ 590 h 1179"/>
                <a:gd name="T16" fmla="*/ 7 w 15"/>
                <a:gd name="T17" fmla="*/ 586 h 1179"/>
                <a:gd name="T18" fmla="*/ 4 w 15"/>
                <a:gd name="T19" fmla="*/ 590 h 1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79">
                  <a:moveTo>
                    <a:pt x="8" y="1179"/>
                  </a:moveTo>
                  <a:lnTo>
                    <a:pt x="15" y="117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171"/>
                  </a:lnTo>
                  <a:lnTo>
                    <a:pt x="8" y="1164"/>
                  </a:lnTo>
                  <a:lnTo>
                    <a:pt x="8" y="1179"/>
                  </a:lnTo>
                  <a:lnTo>
                    <a:pt x="15" y="1179"/>
                  </a:lnTo>
                  <a:lnTo>
                    <a:pt x="15" y="1171"/>
                  </a:lnTo>
                  <a:lnTo>
                    <a:pt x="8" y="1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Freeform 9"/>
            <p:cNvSpPr>
              <a:spLocks/>
            </p:cNvSpPr>
            <p:nvPr/>
          </p:nvSpPr>
          <p:spPr bwMode="auto">
            <a:xfrm>
              <a:off x="240" y="4102"/>
              <a:ext cx="1228" cy="7"/>
            </a:xfrm>
            <a:custGeom>
              <a:avLst/>
              <a:gdLst>
                <a:gd name="T0" fmla="*/ 0 w 2455"/>
                <a:gd name="T1" fmla="*/ 3 h 15"/>
                <a:gd name="T2" fmla="*/ 4 w 2455"/>
                <a:gd name="T3" fmla="*/ 7 h 15"/>
                <a:gd name="T4" fmla="*/ 1228 w 2455"/>
                <a:gd name="T5" fmla="*/ 7 h 15"/>
                <a:gd name="T6" fmla="*/ 1228 w 2455"/>
                <a:gd name="T7" fmla="*/ 0 h 15"/>
                <a:gd name="T8" fmla="*/ 4 w 2455"/>
                <a:gd name="T9" fmla="*/ 0 h 15"/>
                <a:gd name="T10" fmla="*/ 8 w 2455"/>
                <a:gd name="T11" fmla="*/ 3 h 15"/>
                <a:gd name="T12" fmla="*/ 0 w 2455"/>
                <a:gd name="T13" fmla="*/ 3 h 15"/>
                <a:gd name="T14" fmla="*/ 0 w 2455"/>
                <a:gd name="T15" fmla="*/ 7 h 15"/>
                <a:gd name="T16" fmla="*/ 4 w 2455"/>
                <a:gd name="T17" fmla="*/ 7 h 15"/>
                <a:gd name="T18" fmla="*/ 0 w 2455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55" h="15">
                  <a:moveTo>
                    <a:pt x="0" y="7"/>
                  </a:moveTo>
                  <a:lnTo>
                    <a:pt x="8" y="15"/>
                  </a:lnTo>
                  <a:lnTo>
                    <a:pt x="2455" y="15"/>
                  </a:lnTo>
                  <a:lnTo>
                    <a:pt x="2455" y="0"/>
                  </a:lnTo>
                  <a:lnTo>
                    <a:pt x="8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10"/>
            <p:cNvSpPr>
              <a:spLocks/>
            </p:cNvSpPr>
            <p:nvPr/>
          </p:nvSpPr>
          <p:spPr bwMode="auto">
            <a:xfrm>
              <a:off x="240" y="3515"/>
              <a:ext cx="7" cy="590"/>
            </a:xfrm>
            <a:custGeom>
              <a:avLst/>
              <a:gdLst>
                <a:gd name="T0" fmla="*/ 4 w 15"/>
                <a:gd name="T1" fmla="*/ 0 h 1179"/>
                <a:gd name="T2" fmla="*/ 0 w 15"/>
                <a:gd name="T3" fmla="*/ 4 h 1179"/>
                <a:gd name="T4" fmla="*/ 0 w 15"/>
                <a:gd name="T5" fmla="*/ 590 h 1179"/>
                <a:gd name="T6" fmla="*/ 7 w 15"/>
                <a:gd name="T7" fmla="*/ 590 h 1179"/>
                <a:gd name="T8" fmla="*/ 7 w 15"/>
                <a:gd name="T9" fmla="*/ 4 h 1179"/>
                <a:gd name="T10" fmla="*/ 4 w 15"/>
                <a:gd name="T11" fmla="*/ 8 h 1179"/>
                <a:gd name="T12" fmla="*/ 4 w 15"/>
                <a:gd name="T13" fmla="*/ 0 h 1179"/>
                <a:gd name="T14" fmla="*/ 0 w 15"/>
                <a:gd name="T15" fmla="*/ 0 h 1179"/>
                <a:gd name="T16" fmla="*/ 0 w 15"/>
                <a:gd name="T17" fmla="*/ 4 h 1179"/>
                <a:gd name="T18" fmla="*/ 4 w 15"/>
                <a:gd name="T19" fmla="*/ 0 h 1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79">
                  <a:moveTo>
                    <a:pt x="8" y="0"/>
                  </a:moveTo>
                  <a:lnTo>
                    <a:pt x="0" y="8"/>
                  </a:lnTo>
                  <a:lnTo>
                    <a:pt x="0" y="1179"/>
                  </a:lnTo>
                  <a:lnTo>
                    <a:pt x="15" y="1179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11"/>
            <p:cNvSpPr>
              <a:spLocks/>
            </p:cNvSpPr>
            <p:nvPr/>
          </p:nvSpPr>
          <p:spPr bwMode="auto">
            <a:xfrm>
              <a:off x="330" y="3789"/>
              <a:ext cx="1057" cy="277"/>
            </a:xfrm>
            <a:custGeom>
              <a:avLst/>
              <a:gdLst>
                <a:gd name="T0" fmla="*/ 6 w 2114"/>
                <a:gd name="T1" fmla="*/ 277 h 554"/>
                <a:gd name="T2" fmla="*/ 1057 w 2114"/>
                <a:gd name="T3" fmla="*/ 277 h 554"/>
                <a:gd name="T4" fmla="*/ 1057 w 2114"/>
                <a:gd name="T5" fmla="*/ 70 h 554"/>
                <a:gd name="T6" fmla="*/ 1034 w 2114"/>
                <a:gd name="T7" fmla="*/ 66 h 554"/>
                <a:gd name="T8" fmla="*/ 1031 w 2114"/>
                <a:gd name="T9" fmla="*/ 62 h 554"/>
                <a:gd name="T10" fmla="*/ 1028 w 2114"/>
                <a:gd name="T11" fmla="*/ 58 h 554"/>
                <a:gd name="T12" fmla="*/ 1025 w 2114"/>
                <a:gd name="T13" fmla="*/ 55 h 554"/>
                <a:gd name="T14" fmla="*/ 1022 w 2114"/>
                <a:gd name="T15" fmla="*/ 52 h 554"/>
                <a:gd name="T16" fmla="*/ 1005 w 2114"/>
                <a:gd name="T17" fmla="*/ 65 h 554"/>
                <a:gd name="T18" fmla="*/ 1008 w 2114"/>
                <a:gd name="T19" fmla="*/ 48 h 554"/>
                <a:gd name="T20" fmla="*/ 998 w 2114"/>
                <a:gd name="T21" fmla="*/ 46 h 554"/>
                <a:gd name="T22" fmla="*/ 988 w 2114"/>
                <a:gd name="T23" fmla="*/ 74 h 554"/>
                <a:gd name="T24" fmla="*/ 986 w 2114"/>
                <a:gd name="T25" fmla="*/ 55 h 554"/>
                <a:gd name="T26" fmla="*/ 977 w 2114"/>
                <a:gd name="T27" fmla="*/ 52 h 554"/>
                <a:gd name="T28" fmla="*/ 980 w 2114"/>
                <a:gd name="T29" fmla="*/ 82 h 554"/>
                <a:gd name="T30" fmla="*/ 973 w 2114"/>
                <a:gd name="T31" fmla="*/ 73 h 554"/>
                <a:gd name="T32" fmla="*/ 961 w 2114"/>
                <a:gd name="T33" fmla="*/ 93 h 554"/>
                <a:gd name="T34" fmla="*/ 148 w 2114"/>
                <a:gd name="T35" fmla="*/ 46 h 554"/>
                <a:gd name="T36" fmla="*/ 66 w 2114"/>
                <a:gd name="T37" fmla="*/ 0 h 554"/>
                <a:gd name="T38" fmla="*/ 55 w 2114"/>
                <a:gd name="T39" fmla="*/ 4 h 554"/>
                <a:gd name="T40" fmla="*/ 47 w 2114"/>
                <a:gd name="T41" fmla="*/ 1 h 554"/>
                <a:gd name="T42" fmla="*/ 42 w 2114"/>
                <a:gd name="T43" fmla="*/ 30 h 554"/>
                <a:gd name="T44" fmla="*/ 35 w 2114"/>
                <a:gd name="T45" fmla="*/ 13 h 554"/>
                <a:gd name="T46" fmla="*/ 27 w 2114"/>
                <a:gd name="T47" fmla="*/ 17 h 554"/>
                <a:gd name="T48" fmla="*/ 27 w 2114"/>
                <a:gd name="T49" fmla="*/ 46 h 554"/>
                <a:gd name="T50" fmla="*/ 21 w 2114"/>
                <a:gd name="T51" fmla="*/ 23 h 554"/>
                <a:gd name="T52" fmla="*/ 15 w 2114"/>
                <a:gd name="T53" fmla="*/ 25 h 554"/>
                <a:gd name="T54" fmla="*/ 15 w 2114"/>
                <a:gd name="T55" fmla="*/ 71 h 554"/>
                <a:gd name="T56" fmla="*/ 8 w 2114"/>
                <a:gd name="T57" fmla="*/ 58 h 554"/>
                <a:gd name="T58" fmla="*/ 0 w 2114"/>
                <a:gd name="T59" fmla="*/ 63 h 554"/>
                <a:gd name="T60" fmla="*/ 5 w 2114"/>
                <a:gd name="T61" fmla="*/ 101 h 554"/>
                <a:gd name="T62" fmla="*/ 7 w 2114"/>
                <a:gd name="T63" fmla="*/ 166 h 554"/>
                <a:gd name="T64" fmla="*/ 7 w 2114"/>
                <a:gd name="T65" fmla="*/ 233 h 554"/>
                <a:gd name="T66" fmla="*/ 6 w 2114"/>
                <a:gd name="T67" fmla="*/ 277 h 5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114" h="554">
                  <a:moveTo>
                    <a:pt x="11" y="554"/>
                  </a:moveTo>
                  <a:lnTo>
                    <a:pt x="2113" y="554"/>
                  </a:lnTo>
                  <a:lnTo>
                    <a:pt x="2114" y="139"/>
                  </a:lnTo>
                  <a:lnTo>
                    <a:pt x="2067" y="131"/>
                  </a:lnTo>
                  <a:lnTo>
                    <a:pt x="2062" y="124"/>
                  </a:lnTo>
                  <a:lnTo>
                    <a:pt x="2056" y="116"/>
                  </a:lnTo>
                  <a:lnTo>
                    <a:pt x="2049" y="109"/>
                  </a:lnTo>
                  <a:lnTo>
                    <a:pt x="2043" y="103"/>
                  </a:lnTo>
                  <a:lnTo>
                    <a:pt x="2009" y="129"/>
                  </a:lnTo>
                  <a:lnTo>
                    <a:pt x="2016" y="95"/>
                  </a:lnTo>
                  <a:lnTo>
                    <a:pt x="1996" y="92"/>
                  </a:lnTo>
                  <a:lnTo>
                    <a:pt x="1975" y="147"/>
                  </a:lnTo>
                  <a:lnTo>
                    <a:pt x="1971" y="110"/>
                  </a:lnTo>
                  <a:lnTo>
                    <a:pt x="1953" y="103"/>
                  </a:lnTo>
                  <a:lnTo>
                    <a:pt x="1960" y="163"/>
                  </a:lnTo>
                  <a:lnTo>
                    <a:pt x="1945" y="146"/>
                  </a:lnTo>
                  <a:lnTo>
                    <a:pt x="1922" y="186"/>
                  </a:lnTo>
                  <a:lnTo>
                    <a:pt x="296" y="92"/>
                  </a:lnTo>
                  <a:lnTo>
                    <a:pt x="132" y="0"/>
                  </a:lnTo>
                  <a:lnTo>
                    <a:pt x="110" y="8"/>
                  </a:lnTo>
                  <a:lnTo>
                    <a:pt x="94" y="2"/>
                  </a:lnTo>
                  <a:lnTo>
                    <a:pt x="83" y="60"/>
                  </a:lnTo>
                  <a:lnTo>
                    <a:pt x="69" y="26"/>
                  </a:lnTo>
                  <a:lnTo>
                    <a:pt x="54" y="33"/>
                  </a:lnTo>
                  <a:lnTo>
                    <a:pt x="53" y="92"/>
                  </a:lnTo>
                  <a:lnTo>
                    <a:pt x="41" y="45"/>
                  </a:lnTo>
                  <a:lnTo>
                    <a:pt x="30" y="50"/>
                  </a:lnTo>
                  <a:lnTo>
                    <a:pt x="30" y="142"/>
                  </a:lnTo>
                  <a:lnTo>
                    <a:pt x="15" y="116"/>
                  </a:lnTo>
                  <a:lnTo>
                    <a:pt x="0" y="126"/>
                  </a:lnTo>
                  <a:lnTo>
                    <a:pt x="10" y="201"/>
                  </a:lnTo>
                  <a:lnTo>
                    <a:pt x="13" y="331"/>
                  </a:lnTo>
                  <a:lnTo>
                    <a:pt x="13" y="465"/>
                  </a:lnTo>
                  <a:lnTo>
                    <a:pt x="11" y="554"/>
                  </a:lnTo>
                  <a:close/>
                </a:path>
              </a:pathLst>
            </a:custGeom>
            <a:solidFill>
              <a:srgbClr val="02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Freeform 12"/>
            <p:cNvSpPr>
              <a:spLocks/>
            </p:cNvSpPr>
            <p:nvPr/>
          </p:nvSpPr>
          <p:spPr bwMode="auto">
            <a:xfrm>
              <a:off x="336" y="4062"/>
              <a:ext cx="1054" cy="7"/>
            </a:xfrm>
            <a:custGeom>
              <a:avLst/>
              <a:gdLst>
                <a:gd name="T0" fmla="*/ 1047 w 2109"/>
                <a:gd name="T1" fmla="*/ 4 h 15"/>
                <a:gd name="T2" fmla="*/ 1051 w 2109"/>
                <a:gd name="T3" fmla="*/ 0 h 15"/>
                <a:gd name="T4" fmla="*/ 0 w 2109"/>
                <a:gd name="T5" fmla="*/ 0 h 15"/>
                <a:gd name="T6" fmla="*/ 0 w 2109"/>
                <a:gd name="T7" fmla="*/ 7 h 15"/>
                <a:gd name="T8" fmla="*/ 1051 w 2109"/>
                <a:gd name="T9" fmla="*/ 7 h 15"/>
                <a:gd name="T10" fmla="*/ 1054 w 2109"/>
                <a:gd name="T11" fmla="*/ 4 h 15"/>
                <a:gd name="T12" fmla="*/ 1051 w 2109"/>
                <a:gd name="T13" fmla="*/ 7 h 15"/>
                <a:gd name="T14" fmla="*/ 1054 w 2109"/>
                <a:gd name="T15" fmla="*/ 7 h 15"/>
                <a:gd name="T16" fmla="*/ 1054 w 2109"/>
                <a:gd name="T17" fmla="*/ 4 h 15"/>
                <a:gd name="T18" fmla="*/ 1047 w 2109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9" h="15">
                  <a:moveTo>
                    <a:pt x="2094" y="8"/>
                  </a:moveTo>
                  <a:lnTo>
                    <a:pt x="2102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102" y="15"/>
                  </a:lnTo>
                  <a:lnTo>
                    <a:pt x="2109" y="8"/>
                  </a:lnTo>
                  <a:lnTo>
                    <a:pt x="2102" y="15"/>
                  </a:lnTo>
                  <a:lnTo>
                    <a:pt x="2109" y="15"/>
                  </a:lnTo>
                  <a:lnTo>
                    <a:pt x="2109" y="8"/>
                  </a:lnTo>
                  <a:lnTo>
                    <a:pt x="209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13"/>
            <p:cNvSpPr>
              <a:spLocks/>
            </p:cNvSpPr>
            <p:nvPr/>
          </p:nvSpPr>
          <p:spPr bwMode="auto">
            <a:xfrm>
              <a:off x="1383" y="3855"/>
              <a:ext cx="8" cy="211"/>
            </a:xfrm>
            <a:custGeom>
              <a:avLst/>
              <a:gdLst>
                <a:gd name="T0" fmla="*/ 4 w 16"/>
                <a:gd name="T1" fmla="*/ 7 h 422"/>
                <a:gd name="T2" fmla="*/ 1 w 16"/>
                <a:gd name="T3" fmla="*/ 4 h 422"/>
                <a:gd name="T4" fmla="*/ 0 w 16"/>
                <a:gd name="T5" fmla="*/ 211 h 422"/>
                <a:gd name="T6" fmla="*/ 8 w 16"/>
                <a:gd name="T7" fmla="*/ 211 h 422"/>
                <a:gd name="T8" fmla="*/ 8 w 16"/>
                <a:gd name="T9" fmla="*/ 4 h 422"/>
                <a:gd name="T10" fmla="*/ 5 w 16"/>
                <a:gd name="T11" fmla="*/ 0 h 422"/>
                <a:gd name="T12" fmla="*/ 8 w 16"/>
                <a:gd name="T13" fmla="*/ 4 h 422"/>
                <a:gd name="T14" fmla="*/ 8 w 16"/>
                <a:gd name="T15" fmla="*/ 1 h 422"/>
                <a:gd name="T16" fmla="*/ 5 w 16"/>
                <a:gd name="T17" fmla="*/ 0 h 422"/>
                <a:gd name="T18" fmla="*/ 4 w 16"/>
                <a:gd name="T19" fmla="*/ 7 h 4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422">
                  <a:moveTo>
                    <a:pt x="8" y="14"/>
                  </a:moveTo>
                  <a:lnTo>
                    <a:pt x="1" y="7"/>
                  </a:lnTo>
                  <a:lnTo>
                    <a:pt x="0" y="422"/>
                  </a:lnTo>
                  <a:lnTo>
                    <a:pt x="15" y="422"/>
                  </a:lnTo>
                  <a:lnTo>
                    <a:pt x="16" y="7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15" y="1"/>
                  </a:lnTo>
                  <a:lnTo>
                    <a:pt x="10" y="0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Freeform 14"/>
            <p:cNvSpPr>
              <a:spLocks/>
            </p:cNvSpPr>
            <p:nvPr/>
          </p:nvSpPr>
          <p:spPr bwMode="auto">
            <a:xfrm>
              <a:off x="1362" y="3852"/>
              <a:ext cx="26" cy="10"/>
            </a:xfrm>
            <a:custGeom>
              <a:avLst/>
              <a:gdLst>
                <a:gd name="T0" fmla="*/ 0 w 53"/>
                <a:gd name="T1" fmla="*/ 5 h 21"/>
                <a:gd name="T2" fmla="*/ 25 w 53"/>
                <a:gd name="T3" fmla="*/ 10 h 21"/>
                <a:gd name="T4" fmla="*/ 26 w 53"/>
                <a:gd name="T5" fmla="*/ 3 h 21"/>
                <a:gd name="T6" fmla="*/ 3 w 53"/>
                <a:gd name="T7" fmla="*/ 0 h 21"/>
                <a:gd name="T8" fmla="*/ 5 w 53"/>
                <a:gd name="T9" fmla="*/ 1 h 21"/>
                <a:gd name="T10" fmla="*/ 0 w 53"/>
                <a:gd name="T11" fmla="*/ 5 h 21"/>
                <a:gd name="T12" fmla="*/ 0 w 53"/>
                <a:gd name="T13" fmla="*/ 6 h 21"/>
                <a:gd name="T14" fmla="*/ 0 w 53"/>
                <a:gd name="T15" fmla="*/ 6 h 21"/>
                <a:gd name="T16" fmla="*/ 1 w 53"/>
                <a:gd name="T17" fmla="*/ 6 h 21"/>
                <a:gd name="T18" fmla="*/ 2 w 53"/>
                <a:gd name="T19" fmla="*/ 6 h 21"/>
                <a:gd name="T20" fmla="*/ 0 w 53"/>
                <a:gd name="T21" fmla="*/ 5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" h="21">
                  <a:moveTo>
                    <a:pt x="0" y="11"/>
                  </a:moveTo>
                  <a:lnTo>
                    <a:pt x="51" y="21"/>
                  </a:lnTo>
                  <a:lnTo>
                    <a:pt x="53" y="7"/>
                  </a:lnTo>
                  <a:lnTo>
                    <a:pt x="6" y="0"/>
                  </a:lnTo>
                  <a:lnTo>
                    <a:pt x="10" y="3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Freeform 15"/>
            <p:cNvSpPr>
              <a:spLocks/>
            </p:cNvSpPr>
            <p:nvPr/>
          </p:nvSpPr>
          <p:spPr bwMode="auto">
            <a:xfrm>
              <a:off x="1355" y="3844"/>
              <a:ext cx="12" cy="13"/>
            </a:xfrm>
            <a:custGeom>
              <a:avLst/>
              <a:gdLst>
                <a:gd name="T0" fmla="*/ 1 w 24"/>
                <a:gd name="T1" fmla="*/ 5 h 27"/>
                <a:gd name="T2" fmla="*/ 0 w 24"/>
                <a:gd name="T3" fmla="*/ 4 h 27"/>
                <a:gd name="T4" fmla="*/ 7 w 24"/>
                <a:gd name="T5" fmla="*/ 13 h 27"/>
                <a:gd name="T6" fmla="*/ 12 w 24"/>
                <a:gd name="T7" fmla="*/ 9 h 27"/>
                <a:gd name="T8" fmla="*/ 11 w 24"/>
                <a:gd name="T9" fmla="*/ 7 h 27"/>
                <a:gd name="T10" fmla="*/ 9 w 24"/>
                <a:gd name="T11" fmla="*/ 4 h 27"/>
                <a:gd name="T12" fmla="*/ 7 w 24"/>
                <a:gd name="T13" fmla="*/ 2 h 27"/>
                <a:gd name="T14" fmla="*/ 6 w 24"/>
                <a:gd name="T15" fmla="*/ 0 h 27"/>
                <a:gd name="T16" fmla="*/ 6 w 24"/>
                <a:gd name="T17" fmla="*/ 0 h 27"/>
                <a:gd name="T18" fmla="*/ 6 w 24"/>
                <a:gd name="T19" fmla="*/ 0 h 27"/>
                <a:gd name="T20" fmla="*/ 1 w 24"/>
                <a:gd name="T21" fmla="*/ 5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" h="27">
                  <a:moveTo>
                    <a:pt x="1" y="10"/>
                  </a:moveTo>
                  <a:lnTo>
                    <a:pt x="0" y="9"/>
                  </a:lnTo>
                  <a:lnTo>
                    <a:pt x="14" y="27"/>
                  </a:lnTo>
                  <a:lnTo>
                    <a:pt x="24" y="19"/>
                  </a:lnTo>
                  <a:lnTo>
                    <a:pt x="21" y="14"/>
                  </a:lnTo>
                  <a:lnTo>
                    <a:pt x="18" y="9"/>
                  </a:lnTo>
                  <a:lnTo>
                    <a:pt x="14" y="5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Freeform 16"/>
            <p:cNvSpPr>
              <a:spLocks/>
            </p:cNvSpPr>
            <p:nvPr/>
          </p:nvSpPr>
          <p:spPr bwMode="auto">
            <a:xfrm>
              <a:off x="1349" y="3835"/>
              <a:ext cx="11" cy="14"/>
            </a:xfrm>
            <a:custGeom>
              <a:avLst/>
              <a:gdLst>
                <a:gd name="T0" fmla="*/ 4 w 21"/>
                <a:gd name="T1" fmla="*/ 9 h 26"/>
                <a:gd name="T2" fmla="*/ 0 w 21"/>
                <a:gd name="T3" fmla="*/ 9 h 26"/>
                <a:gd name="T4" fmla="*/ 6 w 21"/>
                <a:gd name="T5" fmla="*/ 14 h 26"/>
                <a:gd name="T6" fmla="*/ 11 w 21"/>
                <a:gd name="T7" fmla="*/ 9 h 26"/>
                <a:gd name="T8" fmla="*/ 4 w 21"/>
                <a:gd name="T9" fmla="*/ 3 h 26"/>
                <a:gd name="T10" fmla="*/ 0 w 21"/>
                <a:gd name="T11" fmla="*/ 3 h 26"/>
                <a:gd name="T12" fmla="*/ 4 w 21"/>
                <a:gd name="T13" fmla="*/ 3 h 26"/>
                <a:gd name="T14" fmla="*/ 3 w 21"/>
                <a:gd name="T15" fmla="*/ 0 h 26"/>
                <a:gd name="T16" fmla="*/ 0 w 21"/>
                <a:gd name="T17" fmla="*/ 3 h 26"/>
                <a:gd name="T18" fmla="*/ 4 w 21"/>
                <a:gd name="T19" fmla="*/ 9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26">
                  <a:moveTo>
                    <a:pt x="8" y="16"/>
                  </a:moveTo>
                  <a:lnTo>
                    <a:pt x="0" y="16"/>
                  </a:lnTo>
                  <a:lnTo>
                    <a:pt x="11" y="26"/>
                  </a:lnTo>
                  <a:lnTo>
                    <a:pt x="21" y="16"/>
                  </a:lnTo>
                  <a:lnTo>
                    <a:pt x="8" y="5"/>
                  </a:lnTo>
                  <a:lnTo>
                    <a:pt x="0" y="5"/>
                  </a:lnTo>
                  <a:lnTo>
                    <a:pt x="8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Freeform 17"/>
            <p:cNvSpPr>
              <a:spLocks/>
            </p:cNvSpPr>
            <p:nvPr/>
          </p:nvSpPr>
          <p:spPr bwMode="auto">
            <a:xfrm>
              <a:off x="1329" y="3838"/>
              <a:ext cx="24" cy="25"/>
            </a:xfrm>
            <a:custGeom>
              <a:avLst/>
              <a:gdLst>
                <a:gd name="T0" fmla="*/ 2 w 48"/>
                <a:gd name="T1" fmla="*/ 15 h 49"/>
                <a:gd name="T2" fmla="*/ 8 w 48"/>
                <a:gd name="T3" fmla="*/ 18 h 49"/>
                <a:gd name="T4" fmla="*/ 24 w 48"/>
                <a:gd name="T5" fmla="*/ 6 h 49"/>
                <a:gd name="T6" fmla="*/ 20 w 48"/>
                <a:gd name="T7" fmla="*/ 0 h 49"/>
                <a:gd name="T8" fmla="*/ 4 w 48"/>
                <a:gd name="T9" fmla="*/ 13 h 49"/>
                <a:gd name="T10" fmla="*/ 9 w 48"/>
                <a:gd name="T11" fmla="*/ 16 h 49"/>
                <a:gd name="T12" fmla="*/ 2 w 48"/>
                <a:gd name="T13" fmla="*/ 15 h 49"/>
                <a:gd name="T14" fmla="*/ 0 w 48"/>
                <a:gd name="T15" fmla="*/ 25 h 49"/>
                <a:gd name="T16" fmla="*/ 8 w 48"/>
                <a:gd name="T17" fmla="*/ 18 h 49"/>
                <a:gd name="T18" fmla="*/ 2 w 48"/>
                <a:gd name="T19" fmla="*/ 1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4" y="30"/>
                  </a:moveTo>
                  <a:lnTo>
                    <a:pt x="15" y="36"/>
                  </a:lnTo>
                  <a:lnTo>
                    <a:pt x="48" y="11"/>
                  </a:lnTo>
                  <a:lnTo>
                    <a:pt x="40" y="0"/>
                  </a:lnTo>
                  <a:lnTo>
                    <a:pt x="7" y="26"/>
                  </a:lnTo>
                  <a:lnTo>
                    <a:pt x="17" y="32"/>
                  </a:lnTo>
                  <a:lnTo>
                    <a:pt x="4" y="30"/>
                  </a:lnTo>
                  <a:lnTo>
                    <a:pt x="0" y="49"/>
                  </a:lnTo>
                  <a:lnTo>
                    <a:pt x="15" y="36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Freeform 18"/>
            <p:cNvSpPr>
              <a:spLocks/>
            </p:cNvSpPr>
            <p:nvPr/>
          </p:nvSpPr>
          <p:spPr bwMode="auto">
            <a:xfrm>
              <a:off x="1332" y="3834"/>
              <a:ext cx="11" cy="20"/>
            </a:xfrm>
            <a:custGeom>
              <a:avLst/>
              <a:gdLst>
                <a:gd name="T0" fmla="*/ 6 w 23"/>
                <a:gd name="T1" fmla="*/ 6 h 40"/>
                <a:gd name="T2" fmla="*/ 4 w 23"/>
                <a:gd name="T3" fmla="*/ 2 h 40"/>
                <a:gd name="T4" fmla="*/ 0 w 23"/>
                <a:gd name="T5" fmla="*/ 19 h 40"/>
                <a:gd name="T6" fmla="*/ 6 w 23"/>
                <a:gd name="T7" fmla="*/ 20 h 40"/>
                <a:gd name="T8" fmla="*/ 10 w 23"/>
                <a:gd name="T9" fmla="*/ 3 h 40"/>
                <a:gd name="T10" fmla="*/ 7 w 23"/>
                <a:gd name="T11" fmla="*/ 0 h 40"/>
                <a:gd name="T12" fmla="*/ 10 w 23"/>
                <a:gd name="T13" fmla="*/ 3 h 40"/>
                <a:gd name="T14" fmla="*/ 11 w 23"/>
                <a:gd name="T15" fmla="*/ 1 h 40"/>
                <a:gd name="T16" fmla="*/ 7 w 23"/>
                <a:gd name="T17" fmla="*/ 0 h 40"/>
                <a:gd name="T18" fmla="*/ 6 w 23"/>
                <a:gd name="T19" fmla="*/ 6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40">
                  <a:moveTo>
                    <a:pt x="13" y="12"/>
                  </a:moveTo>
                  <a:lnTo>
                    <a:pt x="8" y="4"/>
                  </a:lnTo>
                  <a:lnTo>
                    <a:pt x="0" y="38"/>
                  </a:lnTo>
                  <a:lnTo>
                    <a:pt x="13" y="40"/>
                  </a:lnTo>
                  <a:lnTo>
                    <a:pt x="21" y="6"/>
                  </a:lnTo>
                  <a:lnTo>
                    <a:pt x="15" y="0"/>
                  </a:lnTo>
                  <a:lnTo>
                    <a:pt x="21" y="6"/>
                  </a:lnTo>
                  <a:lnTo>
                    <a:pt x="23" y="1"/>
                  </a:lnTo>
                  <a:lnTo>
                    <a:pt x="15" y="0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Freeform 19"/>
            <p:cNvSpPr>
              <a:spLocks/>
            </p:cNvSpPr>
            <p:nvPr/>
          </p:nvSpPr>
          <p:spPr bwMode="auto">
            <a:xfrm>
              <a:off x="1326" y="3830"/>
              <a:ext cx="13" cy="10"/>
            </a:xfrm>
            <a:custGeom>
              <a:avLst/>
              <a:gdLst>
                <a:gd name="T0" fmla="*/ 6 w 26"/>
                <a:gd name="T1" fmla="*/ 5 h 19"/>
                <a:gd name="T2" fmla="*/ 2 w 26"/>
                <a:gd name="T3" fmla="*/ 8 h 19"/>
                <a:gd name="T4" fmla="*/ 12 w 26"/>
                <a:gd name="T5" fmla="*/ 10 h 19"/>
                <a:gd name="T6" fmla="*/ 13 w 26"/>
                <a:gd name="T7" fmla="*/ 4 h 19"/>
                <a:gd name="T8" fmla="*/ 4 w 26"/>
                <a:gd name="T9" fmla="*/ 1 h 19"/>
                <a:gd name="T10" fmla="*/ 0 w 26"/>
                <a:gd name="T11" fmla="*/ 4 h 19"/>
                <a:gd name="T12" fmla="*/ 4 w 26"/>
                <a:gd name="T13" fmla="*/ 1 h 19"/>
                <a:gd name="T14" fmla="*/ 1 w 26"/>
                <a:gd name="T15" fmla="*/ 0 h 19"/>
                <a:gd name="T16" fmla="*/ 0 w 26"/>
                <a:gd name="T17" fmla="*/ 4 h 19"/>
                <a:gd name="T18" fmla="*/ 6 w 26"/>
                <a:gd name="T19" fmla="*/ 5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19">
                  <a:moveTo>
                    <a:pt x="12" y="10"/>
                  </a:moveTo>
                  <a:lnTo>
                    <a:pt x="4" y="15"/>
                  </a:lnTo>
                  <a:lnTo>
                    <a:pt x="24" y="19"/>
                  </a:lnTo>
                  <a:lnTo>
                    <a:pt x="26" y="7"/>
                  </a:lnTo>
                  <a:lnTo>
                    <a:pt x="7" y="2"/>
                  </a:lnTo>
                  <a:lnTo>
                    <a:pt x="0" y="7"/>
                  </a:lnTo>
                  <a:lnTo>
                    <a:pt x="7" y="2"/>
                  </a:lnTo>
                  <a:lnTo>
                    <a:pt x="1" y="0"/>
                  </a:lnTo>
                  <a:lnTo>
                    <a:pt x="0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Freeform 20"/>
            <p:cNvSpPr>
              <a:spLocks/>
            </p:cNvSpPr>
            <p:nvPr/>
          </p:nvSpPr>
          <p:spPr bwMode="auto">
            <a:xfrm>
              <a:off x="1315" y="3834"/>
              <a:ext cx="17" cy="44"/>
            </a:xfrm>
            <a:custGeom>
              <a:avLst/>
              <a:gdLst>
                <a:gd name="T0" fmla="*/ 0 w 34"/>
                <a:gd name="T1" fmla="*/ 29 h 88"/>
                <a:gd name="T2" fmla="*/ 6 w 34"/>
                <a:gd name="T3" fmla="*/ 30 h 88"/>
                <a:gd name="T4" fmla="*/ 17 w 34"/>
                <a:gd name="T5" fmla="*/ 2 h 88"/>
                <a:gd name="T6" fmla="*/ 11 w 34"/>
                <a:gd name="T7" fmla="*/ 0 h 88"/>
                <a:gd name="T8" fmla="*/ 0 w 34"/>
                <a:gd name="T9" fmla="*/ 28 h 88"/>
                <a:gd name="T10" fmla="*/ 6 w 34"/>
                <a:gd name="T11" fmla="*/ 29 h 88"/>
                <a:gd name="T12" fmla="*/ 0 w 34"/>
                <a:gd name="T13" fmla="*/ 29 h 88"/>
                <a:gd name="T14" fmla="*/ 2 w 34"/>
                <a:gd name="T15" fmla="*/ 44 h 88"/>
                <a:gd name="T16" fmla="*/ 6 w 34"/>
                <a:gd name="T17" fmla="*/ 30 h 88"/>
                <a:gd name="T18" fmla="*/ 0 w 34"/>
                <a:gd name="T19" fmla="*/ 29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88">
                  <a:moveTo>
                    <a:pt x="0" y="57"/>
                  </a:moveTo>
                  <a:lnTo>
                    <a:pt x="12" y="59"/>
                  </a:lnTo>
                  <a:lnTo>
                    <a:pt x="34" y="3"/>
                  </a:lnTo>
                  <a:lnTo>
                    <a:pt x="22" y="0"/>
                  </a:lnTo>
                  <a:lnTo>
                    <a:pt x="0" y="56"/>
                  </a:lnTo>
                  <a:lnTo>
                    <a:pt x="12" y="57"/>
                  </a:lnTo>
                  <a:lnTo>
                    <a:pt x="0" y="57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Freeform 21"/>
            <p:cNvSpPr>
              <a:spLocks/>
            </p:cNvSpPr>
            <p:nvPr/>
          </p:nvSpPr>
          <p:spPr bwMode="auto">
            <a:xfrm>
              <a:off x="1313" y="3841"/>
              <a:ext cx="8" cy="22"/>
            </a:xfrm>
            <a:custGeom>
              <a:avLst/>
              <a:gdLst>
                <a:gd name="T0" fmla="*/ 2 w 17"/>
                <a:gd name="T1" fmla="*/ 7 h 43"/>
                <a:gd name="T2" fmla="*/ 0 w 17"/>
                <a:gd name="T3" fmla="*/ 3 h 43"/>
                <a:gd name="T4" fmla="*/ 2 w 17"/>
                <a:gd name="T5" fmla="*/ 22 h 43"/>
                <a:gd name="T6" fmla="*/ 8 w 17"/>
                <a:gd name="T7" fmla="*/ 22 h 43"/>
                <a:gd name="T8" fmla="*/ 8 w 17"/>
                <a:gd name="T9" fmla="*/ 17 h 43"/>
                <a:gd name="T10" fmla="*/ 7 w 17"/>
                <a:gd name="T11" fmla="*/ 10 h 43"/>
                <a:gd name="T12" fmla="*/ 6 w 17"/>
                <a:gd name="T13" fmla="*/ 4 h 43"/>
                <a:gd name="T14" fmla="*/ 4 w 17"/>
                <a:gd name="T15" fmla="*/ 0 h 43"/>
                <a:gd name="T16" fmla="*/ 6 w 17"/>
                <a:gd name="T17" fmla="*/ 3 h 43"/>
                <a:gd name="T18" fmla="*/ 6 w 17"/>
                <a:gd name="T19" fmla="*/ 2 h 43"/>
                <a:gd name="T20" fmla="*/ 4 w 17"/>
                <a:gd name="T21" fmla="*/ 0 h 43"/>
                <a:gd name="T22" fmla="*/ 2 w 17"/>
                <a:gd name="T23" fmla="*/ 7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" h="43">
                  <a:moveTo>
                    <a:pt x="5" y="13"/>
                  </a:moveTo>
                  <a:lnTo>
                    <a:pt x="0" y="6"/>
                  </a:lnTo>
                  <a:lnTo>
                    <a:pt x="5" y="43"/>
                  </a:lnTo>
                  <a:lnTo>
                    <a:pt x="17" y="43"/>
                  </a:lnTo>
                  <a:lnTo>
                    <a:pt x="16" y="34"/>
                  </a:lnTo>
                  <a:lnTo>
                    <a:pt x="15" y="20"/>
                  </a:lnTo>
                  <a:lnTo>
                    <a:pt x="13" y="7"/>
                  </a:lnTo>
                  <a:lnTo>
                    <a:pt x="9" y="0"/>
                  </a:lnTo>
                  <a:lnTo>
                    <a:pt x="13" y="6"/>
                  </a:lnTo>
                  <a:lnTo>
                    <a:pt x="13" y="3"/>
                  </a:lnTo>
                  <a:lnTo>
                    <a:pt x="9" y="0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Freeform 22"/>
            <p:cNvSpPr>
              <a:spLocks/>
            </p:cNvSpPr>
            <p:nvPr/>
          </p:nvSpPr>
          <p:spPr bwMode="auto">
            <a:xfrm>
              <a:off x="1302" y="3835"/>
              <a:ext cx="15" cy="13"/>
            </a:xfrm>
            <a:custGeom>
              <a:avLst/>
              <a:gdLst>
                <a:gd name="T0" fmla="*/ 8 w 30"/>
                <a:gd name="T1" fmla="*/ 6 h 25"/>
                <a:gd name="T2" fmla="*/ 4 w 30"/>
                <a:gd name="T3" fmla="*/ 9 h 25"/>
                <a:gd name="T4" fmla="*/ 13 w 30"/>
                <a:gd name="T5" fmla="*/ 13 h 25"/>
                <a:gd name="T6" fmla="*/ 15 w 30"/>
                <a:gd name="T7" fmla="*/ 6 h 25"/>
                <a:gd name="T8" fmla="*/ 6 w 30"/>
                <a:gd name="T9" fmla="*/ 2 h 25"/>
                <a:gd name="T10" fmla="*/ 2 w 30"/>
                <a:gd name="T11" fmla="*/ 6 h 25"/>
                <a:gd name="T12" fmla="*/ 6 w 30"/>
                <a:gd name="T13" fmla="*/ 2 h 25"/>
                <a:gd name="T14" fmla="*/ 0 w 30"/>
                <a:gd name="T15" fmla="*/ 0 h 25"/>
                <a:gd name="T16" fmla="*/ 2 w 30"/>
                <a:gd name="T17" fmla="*/ 6 h 25"/>
                <a:gd name="T18" fmla="*/ 8 w 30"/>
                <a:gd name="T19" fmla="*/ 6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25">
                  <a:moveTo>
                    <a:pt x="15" y="11"/>
                  </a:moveTo>
                  <a:lnTo>
                    <a:pt x="7" y="18"/>
                  </a:lnTo>
                  <a:lnTo>
                    <a:pt x="26" y="25"/>
                  </a:lnTo>
                  <a:lnTo>
                    <a:pt x="30" y="12"/>
                  </a:lnTo>
                  <a:lnTo>
                    <a:pt x="12" y="4"/>
                  </a:lnTo>
                  <a:lnTo>
                    <a:pt x="3" y="11"/>
                  </a:lnTo>
                  <a:lnTo>
                    <a:pt x="12" y="4"/>
                  </a:lnTo>
                  <a:lnTo>
                    <a:pt x="0" y="0"/>
                  </a:lnTo>
                  <a:lnTo>
                    <a:pt x="3" y="11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Freeform 23"/>
            <p:cNvSpPr>
              <a:spLocks/>
            </p:cNvSpPr>
            <p:nvPr/>
          </p:nvSpPr>
          <p:spPr bwMode="auto">
            <a:xfrm>
              <a:off x="1303" y="3841"/>
              <a:ext cx="12" cy="40"/>
            </a:xfrm>
            <a:custGeom>
              <a:avLst/>
              <a:gdLst>
                <a:gd name="T0" fmla="*/ 5 w 24"/>
                <a:gd name="T1" fmla="*/ 32 h 81"/>
                <a:gd name="T2" fmla="*/ 10 w 24"/>
                <a:gd name="T3" fmla="*/ 30 h 81"/>
                <a:gd name="T4" fmla="*/ 6 w 24"/>
                <a:gd name="T5" fmla="*/ 0 h 81"/>
                <a:gd name="T6" fmla="*/ 0 w 24"/>
                <a:gd name="T7" fmla="*/ 0 h 81"/>
                <a:gd name="T8" fmla="*/ 4 w 24"/>
                <a:gd name="T9" fmla="*/ 30 h 81"/>
                <a:gd name="T10" fmla="*/ 10 w 24"/>
                <a:gd name="T11" fmla="*/ 28 h 81"/>
                <a:gd name="T12" fmla="*/ 5 w 24"/>
                <a:gd name="T13" fmla="*/ 32 h 81"/>
                <a:gd name="T14" fmla="*/ 12 w 24"/>
                <a:gd name="T15" fmla="*/ 40 h 81"/>
                <a:gd name="T16" fmla="*/ 10 w 24"/>
                <a:gd name="T17" fmla="*/ 30 h 81"/>
                <a:gd name="T18" fmla="*/ 5 w 24"/>
                <a:gd name="T19" fmla="*/ 32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81">
                  <a:moveTo>
                    <a:pt x="9" y="64"/>
                  </a:moveTo>
                  <a:lnTo>
                    <a:pt x="20" y="6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8" y="60"/>
                  </a:lnTo>
                  <a:lnTo>
                    <a:pt x="19" y="56"/>
                  </a:lnTo>
                  <a:lnTo>
                    <a:pt x="9" y="64"/>
                  </a:lnTo>
                  <a:lnTo>
                    <a:pt x="24" y="81"/>
                  </a:lnTo>
                  <a:lnTo>
                    <a:pt x="20" y="60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Freeform 24"/>
            <p:cNvSpPr>
              <a:spLocks/>
            </p:cNvSpPr>
            <p:nvPr/>
          </p:nvSpPr>
          <p:spPr bwMode="auto">
            <a:xfrm>
              <a:off x="1300" y="3856"/>
              <a:ext cx="13" cy="16"/>
            </a:xfrm>
            <a:custGeom>
              <a:avLst/>
              <a:gdLst>
                <a:gd name="T0" fmla="*/ 7 w 26"/>
                <a:gd name="T1" fmla="*/ 7 h 33"/>
                <a:gd name="T2" fmla="*/ 0 w 26"/>
                <a:gd name="T3" fmla="*/ 8 h 33"/>
                <a:gd name="T4" fmla="*/ 8 w 26"/>
                <a:gd name="T5" fmla="*/ 16 h 33"/>
                <a:gd name="T6" fmla="*/ 13 w 26"/>
                <a:gd name="T7" fmla="*/ 12 h 33"/>
                <a:gd name="T8" fmla="*/ 6 w 26"/>
                <a:gd name="T9" fmla="*/ 4 h 33"/>
                <a:gd name="T10" fmla="*/ 0 w 26"/>
                <a:gd name="T11" fmla="*/ 5 h 33"/>
                <a:gd name="T12" fmla="*/ 6 w 26"/>
                <a:gd name="T13" fmla="*/ 4 h 33"/>
                <a:gd name="T14" fmla="*/ 2 w 26"/>
                <a:gd name="T15" fmla="*/ 0 h 33"/>
                <a:gd name="T16" fmla="*/ 0 w 26"/>
                <a:gd name="T17" fmla="*/ 5 h 33"/>
                <a:gd name="T18" fmla="*/ 7 w 26"/>
                <a:gd name="T19" fmla="*/ 7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33">
                  <a:moveTo>
                    <a:pt x="13" y="15"/>
                  </a:moveTo>
                  <a:lnTo>
                    <a:pt x="0" y="17"/>
                  </a:lnTo>
                  <a:lnTo>
                    <a:pt x="16" y="33"/>
                  </a:lnTo>
                  <a:lnTo>
                    <a:pt x="26" y="25"/>
                  </a:lnTo>
                  <a:lnTo>
                    <a:pt x="11" y="8"/>
                  </a:lnTo>
                  <a:lnTo>
                    <a:pt x="0" y="10"/>
                  </a:lnTo>
                  <a:lnTo>
                    <a:pt x="11" y="8"/>
                  </a:lnTo>
                  <a:lnTo>
                    <a:pt x="4" y="0"/>
                  </a:lnTo>
                  <a:lnTo>
                    <a:pt x="0" y="10"/>
                  </a:lnTo>
                  <a:lnTo>
                    <a:pt x="1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Freeform 25"/>
            <p:cNvSpPr>
              <a:spLocks/>
            </p:cNvSpPr>
            <p:nvPr/>
          </p:nvSpPr>
          <p:spPr bwMode="auto">
            <a:xfrm>
              <a:off x="1288" y="3861"/>
              <a:ext cx="18" cy="25"/>
            </a:xfrm>
            <a:custGeom>
              <a:avLst/>
              <a:gdLst>
                <a:gd name="T0" fmla="*/ 3 w 36"/>
                <a:gd name="T1" fmla="*/ 25 h 50"/>
                <a:gd name="T2" fmla="*/ 6 w 36"/>
                <a:gd name="T3" fmla="*/ 23 h 50"/>
                <a:gd name="T4" fmla="*/ 18 w 36"/>
                <a:gd name="T5" fmla="*/ 3 h 50"/>
                <a:gd name="T6" fmla="*/ 12 w 36"/>
                <a:gd name="T7" fmla="*/ 0 h 50"/>
                <a:gd name="T8" fmla="*/ 0 w 36"/>
                <a:gd name="T9" fmla="*/ 20 h 50"/>
                <a:gd name="T10" fmla="*/ 3 w 36"/>
                <a:gd name="T11" fmla="*/ 18 h 50"/>
                <a:gd name="T12" fmla="*/ 3 w 36"/>
                <a:gd name="T13" fmla="*/ 25 h 50"/>
                <a:gd name="T14" fmla="*/ 5 w 36"/>
                <a:gd name="T15" fmla="*/ 25 h 50"/>
                <a:gd name="T16" fmla="*/ 6 w 36"/>
                <a:gd name="T17" fmla="*/ 23 h 50"/>
                <a:gd name="T18" fmla="*/ 3 w 36"/>
                <a:gd name="T19" fmla="*/ 25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50">
                  <a:moveTo>
                    <a:pt x="6" y="49"/>
                  </a:moveTo>
                  <a:lnTo>
                    <a:pt x="12" y="46"/>
                  </a:lnTo>
                  <a:lnTo>
                    <a:pt x="36" y="5"/>
                  </a:lnTo>
                  <a:lnTo>
                    <a:pt x="23" y="0"/>
                  </a:lnTo>
                  <a:lnTo>
                    <a:pt x="0" y="39"/>
                  </a:lnTo>
                  <a:lnTo>
                    <a:pt x="6" y="36"/>
                  </a:lnTo>
                  <a:lnTo>
                    <a:pt x="6" y="49"/>
                  </a:lnTo>
                  <a:lnTo>
                    <a:pt x="9" y="50"/>
                  </a:lnTo>
                  <a:lnTo>
                    <a:pt x="12" y="46"/>
                  </a:lnTo>
                  <a:lnTo>
                    <a:pt x="6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Freeform 26"/>
            <p:cNvSpPr>
              <a:spLocks/>
            </p:cNvSpPr>
            <p:nvPr/>
          </p:nvSpPr>
          <p:spPr bwMode="auto">
            <a:xfrm>
              <a:off x="477" y="3831"/>
              <a:ext cx="814" cy="55"/>
            </a:xfrm>
            <a:custGeom>
              <a:avLst/>
              <a:gdLst>
                <a:gd name="T0" fmla="*/ 0 w 1628"/>
                <a:gd name="T1" fmla="*/ 7 h 108"/>
                <a:gd name="T2" fmla="*/ 1 w 1628"/>
                <a:gd name="T3" fmla="*/ 7 h 108"/>
                <a:gd name="T4" fmla="*/ 814 w 1628"/>
                <a:gd name="T5" fmla="*/ 55 h 108"/>
                <a:gd name="T6" fmla="*/ 814 w 1628"/>
                <a:gd name="T7" fmla="*/ 48 h 108"/>
                <a:gd name="T8" fmla="*/ 1 w 1628"/>
                <a:gd name="T9" fmla="*/ 0 h 108"/>
                <a:gd name="T10" fmla="*/ 3 w 1628"/>
                <a:gd name="T11" fmla="*/ 0 h 108"/>
                <a:gd name="T12" fmla="*/ 0 w 1628"/>
                <a:gd name="T13" fmla="*/ 7 h 108"/>
                <a:gd name="T14" fmla="*/ 1 w 1628"/>
                <a:gd name="T15" fmla="*/ 7 h 108"/>
                <a:gd name="T16" fmla="*/ 0 w 1628"/>
                <a:gd name="T17" fmla="*/ 7 h 1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8" h="108">
                  <a:moveTo>
                    <a:pt x="0" y="13"/>
                  </a:moveTo>
                  <a:lnTo>
                    <a:pt x="2" y="13"/>
                  </a:lnTo>
                  <a:lnTo>
                    <a:pt x="1628" y="108"/>
                  </a:lnTo>
                  <a:lnTo>
                    <a:pt x="1628" y="95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Freeform 27"/>
            <p:cNvSpPr>
              <a:spLocks/>
            </p:cNvSpPr>
            <p:nvPr/>
          </p:nvSpPr>
          <p:spPr bwMode="auto">
            <a:xfrm>
              <a:off x="395" y="3785"/>
              <a:ext cx="85" cy="53"/>
            </a:xfrm>
            <a:custGeom>
              <a:avLst/>
              <a:gdLst>
                <a:gd name="T0" fmla="*/ 3 w 170"/>
                <a:gd name="T1" fmla="*/ 7 h 106"/>
                <a:gd name="T2" fmla="*/ 0 w 170"/>
                <a:gd name="T3" fmla="*/ 7 h 106"/>
                <a:gd name="T4" fmla="*/ 83 w 170"/>
                <a:gd name="T5" fmla="*/ 53 h 106"/>
                <a:gd name="T6" fmla="*/ 85 w 170"/>
                <a:gd name="T7" fmla="*/ 47 h 106"/>
                <a:gd name="T8" fmla="*/ 79 w 170"/>
                <a:gd name="T9" fmla="*/ 43 h 106"/>
                <a:gd name="T10" fmla="*/ 68 w 170"/>
                <a:gd name="T11" fmla="*/ 37 h 106"/>
                <a:gd name="T12" fmla="*/ 56 w 170"/>
                <a:gd name="T13" fmla="*/ 29 h 106"/>
                <a:gd name="T14" fmla="*/ 41 w 170"/>
                <a:gd name="T15" fmla="*/ 21 h 106"/>
                <a:gd name="T16" fmla="*/ 27 w 170"/>
                <a:gd name="T17" fmla="*/ 13 h 106"/>
                <a:gd name="T18" fmla="*/ 15 w 170"/>
                <a:gd name="T19" fmla="*/ 7 h 106"/>
                <a:gd name="T20" fmla="*/ 5 w 170"/>
                <a:gd name="T21" fmla="*/ 2 h 106"/>
                <a:gd name="T22" fmla="*/ 1 w 170"/>
                <a:gd name="T23" fmla="*/ 1 h 106"/>
                <a:gd name="T24" fmla="*/ 3 w 170"/>
                <a:gd name="T25" fmla="*/ 1 h 106"/>
                <a:gd name="T26" fmla="*/ 3 w 170"/>
                <a:gd name="T27" fmla="*/ 0 h 106"/>
                <a:gd name="T28" fmla="*/ 2 w 170"/>
                <a:gd name="T29" fmla="*/ 0 h 106"/>
                <a:gd name="T30" fmla="*/ 1 w 170"/>
                <a:gd name="T31" fmla="*/ 0 h 106"/>
                <a:gd name="T32" fmla="*/ 1 w 170"/>
                <a:gd name="T33" fmla="*/ 1 h 106"/>
                <a:gd name="T34" fmla="*/ 3 w 170"/>
                <a:gd name="T35" fmla="*/ 7 h 1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0" h="106">
                  <a:moveTo>
                    <a:pt x="6" y="13"/>
                  </a:moveTo>
                  <a:lnTo>
                    <a:pt x="0" y="13"/>
                  </a:lnTo>
                  <a:lnTo>
                    <a:pt x="165" y="106"/>
                  </a:lnTo>
                  <a:lnTo>
                    <a:pt x="170" y="93"/>
                  </a:lnTo>
                  <a:lnTo>
                    <a:pt x="158" y="85"/>
                  </a:lnTo>
                  <a:lnTo>
                    <a:pt x="136" y="73"/>
                  </a:lnTo>
                  <a:lnTo>
                    <a:pt x="111" y="58"/>
                  </a:lnTo>
                  <a:lnTo>
                    <a:pt x="82" y="42"/>
                  </a:lnTo>
                  <a:lnTo>
                    <a:pt x="54" y="26"/>
                  </a:lnTo>
                  <a:lnTo>
                    <a:pt x="30" y="13"/>
                  </a:lnTo>
                  <a:lnTo>
                    <a:pt x="10" y="4"/>
                  </a:lnTo>
                  <a:lnTo>
                    <a:pt x="1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Freeform 28"/>
            <p:cNvSpPr>
              <a:spLocks/>
            </p:cNvSpPr>
            <p:nvPr/>
          </p:nvSpPr>
          <p:spPr bwMode="auto">
            <a:xfrm>
              <a:off x="385" y="3785"/>
              <a:ext cx="13" cy="12"/>
            </a:xfrm>
            <a:custGeom>
              <a:avLst/>
              <a:gdLst>
                <a:gd name="T0" fmla="*/ 0 w 27"/>
                <a:gd name="T1" fmla="*/ 11 h 23"/>
                <a:gd name="T2" fmla="*/ 2 w 27"/>
                <a:gd name="T3" fmla="*/ 10 h 23"/>
                <a:gd name="T4" fmla="*/ 6 w 27"/>
                <a:gd name="T5" fmla="*/ 9 h 23"/>
                <a:gd name="T6" fmla="*/ 10 w 27"/>
                <a:gd name="T7" fmla="*/ 8 h 23"/>
                <a:gd name="T8" fmla="*/ 13 w 27"/>
                <a:gd name="T9" fmla="*/ 6 h 23"/>
                <a:gd name="T10" fmla="*/ 11 w 27"/>
                <a:gd name="T11" fmla="*/ 0 h 23"/>
                <a:gd name="T12" fmla="*/ 0 w 27"/>
                <a:gd name="T13" fmla="*/ 5 h 23"/>
                <a:gd name="T14" fmla="*/ 2 w 27"/>
                <a:gd name="T15" fmla="*/ 5 h 23"/>
                <a:gd name="T16" fmla="*/ 0 w 27"/>
                <a:gd name="T17" fmla="*/ 11 h 23"/>
                <a:gd name="T18" fmla="*/ 0 w 27"/>
                <a:gd name="T19" fmla="*/ 12 h 23"/>
                <a:gd name="T20" fmla="*/ 1 w 27"/>
                <a:gd name="T21" fmla="*/ 12 h 23"/>
                <a:gd name="T22" fmla="*/ 2 w 27"/>
                <a:gd name="T23" fmla="*/ 12 h 23"/>
                <a:gd name="T24" fmla="*/ 2 w 27"/>
                <a:gd name="T25" fmla="*/ 11 h 23"/>
                <a:gd name="T26" fmla="*/ 0 w 27"/>
                <a:gd name="T27" fmla="*/ 11 h 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" h="23">
                  <a:moveTo>
                    <a:pt x="0" y="22"/>
                  </a:moveTo>
                  <a:lnTo>
                    <a:pt x="5" y="20"/>
                  </a:lnTo>
                  <a:lnTo>
                    <a:pt x="13" y="18"/>
                  </a:lnTo>
                  <a:lnTo>
                    <a:pt x="21" y="15"/>
                  </a:lnTo>
                  <a:lnTo>
                    <a:pt x="27" y="12"/>
                  </a:lnTo>
                  <a:lnTo>
                    <a:pt x="22" y="0"/>
                  </a:lnTo>
                  <a:lnTo>
                    <a:pt x="0" y="9"/>
                  </a:lnTo>
                  <a:lnTo>
                    <a:pt x="5" y="9"/>
                  </a:lnTo>
                  <a:lnTo>
                    <a:pt x="0" y="22"/>
                  </a:lnTo>
                  <a:lnTo>
                    <a:pt x="1" y="23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5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Freeform 29"/>
            <p:cNvSpPr>
              <a:spLocks/>
            </p:cNvSpPr>
            <p:nvPr/>
          </p:nvSpPr>
          <p:spPr bwMode="auto">
            <a:xfrm>
              <a:off x="374" y="3785"/>
              <a:ext cx="13" cy="11"/>
            </a:xfrm>
            <a:custGeom>
              <a:avLst/>
              <a:gdLst>
                <a:gd name="T0" fmla="*/ 7 w 26"/>
                <a:gd name="T1" fmla="*/ 5 h 23"/>
                <a:gd name="T2" fmla="*/ 3 w 26"/>
                <a:gd name="T3" fmla="*/ 8 h 23"/>
                <a:gd name="T4" fmla="*/ 11 w 26"/>
                <a:gd name="T5" fmla="*/ 11 h 23"/>
                <a:gd name="T6" fmla="*/ 13 w 26"/>
                <a:gd name="T7" fmla="*/ 5 h 23"/>
                <a:gd name="T8" fmla="*/ 5 w 26"/>
                <a:gd name="T9" fmla="*/ 1 h 23"/>
                <a:gd name="T10" fmla="*/ 0 w 26"/>
                <a:gd name="T11" fmla="*/ 4 h 23"/>
                <a:gd name="T12" fmla="*/ 5 w 26"/>
                <a:gd name="T13" fmla="*/ 1 h 23"/>
                <a:gd name="T14" fmla="*/ 1 w 26"/>
                <a:gd name="T15" fmla="*/ 0 h 23"/>
                <a:gd name="T16" fmla="*/ 0 w 26"/>
                <a:gd name="T17" fmla="*/ 4 h 23"/>
                <a:gd name="T18" fmla="*/ 7 w 26"/>
                <a:gd name="T19" fmla="*/ 5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23">
                  <a:moveTo>
                    <a:pt x="13" y="10"/>
                  </a:moveTo>
                  <a:lnTo>
                    <a:pt x="5" y="16"/>
                  </a:lnTo>
                  <a:lnTo>
                    <a:pt x="21" y="23"/>
                  </a:lnTo>
                  <a:lnTo>
                    <a:pt x="26" y="10"/>
                  </a:lnTo>
                  <a:lnTo>
                    <a:pt x="10" y="3"/>
                  </a:lnTo>
                  <a:lnTo>
                    <a:pt x="0" y="9"/>
                  </a:lnTo>
                  <a:lnTo>
                    <a:pt x="10" y="3"/>
                  </a:lnTo>
                  <a:lnTo>
                    <a:pt x="2" y="0"/>
                  </a:lnTo>
                  <a:lnTo>
                    <a:pt x="0" y="9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Freeform 30"/>
            <p:cNvSpPr>
              <a:spLocks/>
            </p:cNvSpPr>
            <p:nvPr/>
          </p:nvSpPr>
          <p:spPr bwMode="auto">
            <a:xfrm>
              <a:off x="369" y="3789"/>
              <a:ext cx="12" cy="42"/>
            </a:xfrm>
            <a:custGeom>
              <a:avLst/>
              <a:gdLst>
                <a:gd name="T0" fmla="*/ 0 w 23"/>
                <a:gd name="T1" fmla="*/ 31 h 84"/>
                <a:gd name="T2" fmla="*/ 7 w 23"/>
                <a:gd name="T3" fmla="*/ 30 h 84"/>
                <a:gd name="T4" fmla="*/ 12 w 23"/>
                <a:gd name="T5" fmla="*/ 1 h 84"/>
                <a:gd name="T6" fmla="*/ 5 w 23"/>
                <a:gd name="T7" fmla="*/ 0 h 84"/>
                <a:gd name="T8" fmla="*/ 0 w 23"/>
                <a:gd name="T9" fmla="*/ 29 h 84"/>
                <a:gd name="T10" fmla="*/ 7 w 23"/>
                <a:gd name="T11" fmla="*/ 28 h 84"/>
                <a:gd name="T12" fmla="*/ 0 w 23"/>
                <a:gd name="T13" fmla="*/ 31 h 84"/>
                <a:gd name="T14" fmla="*/ 4 w 23"/>
                <a:gd name="T15" fmla="*/ 42 h 84"/>
                <a:gd name="T16" fmla="*/ 7 w 23"/>
                <a:gd name="T17" fmla="*/ 30 h 84"/>
                <a:gd name="T18" fmla="*/ 0 w 23"/>
                <a:gd name="T19" fmla="*/ 31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84">
                  <a:moveTo>
                    <a:pt x="0" y="61"/>
                  </a:moveTo>
                  <a:lnTo>
                    <a:pt x="13" y="60"/>
                  </a:lnTo>
                  <a:lnTo>
                    <a:pt x="23" y="1"/>
                  </a:lnTo>
                  <a:lnTo>
                    <a:pt x="10" y="0"/>
                  </a:lnTo>
                  <a:lnTo>
                    <a:pt x="0" y="57"/>
                  </a:lnTo>
                  <a:lnTo>
                    <a:pt x="13" y="56"/>
                  </a:lnTo>
                  <a:lnTo>
                    <a:pt x="0" y="61"/>
                  </a:lnTo>
                  <a:lnTo>
                    <a:pt x="8" y="84"/>
                  </a:lnTo>
                  <a:lnTo>
                    <a:pt x="13" y="6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Freeform 31"/>
            <p:cNvSpPr>
              <a:spLocks/>
            </p:cNvSpPr>
            <p:nvPr/>
          </p:nvSpPr>
          <p:spPr bwMode="auto">
            <a:xfrm>
              <a:off x="362" y="3797"/>
              <a:ext cx="13" cy="23"/>
            </a:xfrm>
            <a:custGeom>
              <a:avLst/>
              <a:gdLst>
                <a:gd name="T0" fmla="*/ 4 w 27"/>
                <a:gd name="T1" fmla="*/ 8 h 45"/>
                <a:gd name="T2" fmla="*/ 0 w 27"/>
                <a:gd name="T3" fmla="*/ 6 h 45"/>
                <a:gd name="T4" fmla="*/ 7 w 27"/>
                <a:gd name="T5" fmla="*/ 23 h 45"/>
                <a:gd name="T6" fmla="*/ 13 w 27"/>
                <a:gd name="T7" fmla="*/ 20 h 45"/>
                <a:gd name="T8" fmla="*/ 6 w 27"/>
                <a:gd name="T9" fmla="*/ 4 h 45"/>
                <a:gd name="T10" fmla="*/ 2 w 27"/>
                <a:gd name="T11" fmla="*/ 2 h 45"/>
                <a:gd name="T12" fmla="*/ 6 w 27"/>
                <a:gd name="T13" fmla="*/ 4 h 45"/>
                <a:gd name="T14" fmla="*/ 4 w 27"/>
                <a:gd name="T15" fmla="*/ 0 h 45"/>
                <a:gd name="T16" fmla="*/ 2 w 27"/>
                <a:gd name="T17" fmla="*/ 2 h 45"/>
                <a:gd name="T18" fmla="*/ 4 w 27"/>
                <a:gd name="T19" fmla="*/ 8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45">
                  <a:moveTo>
                    <a:pt x="8" y="16"/>
                  </a:moveTo>
                  <a:lnTo>
                    <a:pt x="0" y="11"/>
                  </a:lnTo>
                  <a:lnTo>
                    <a:pt x="14" y="45"/>
                  </a:lnTo>
                  <a:lnTo>
                    <a:pt x="27" y="40"/>
                  </a:lnTo>
                  <a:lnTo>
                    <a:pt x="13" y="7"/>
                  </a:lnTo>
                  <a:lnTo>
                    <a:pt x="4" y="3"/>
                  </a:lnTo>
                  <a:lnTo>
                    <a:pt x="13" y="7"/>
                  </a:lnTo>
                  <a:lnTo>
                    <a:pt x="9" y="0"/>
                  </a:lnTo>
                  <a:lnTo>
                    <a:pt x="4" y="3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Freeform 32"/>
            <p:cNvSpPr>
              <a:spLocks/>
            </p:cNvSpPr>
            <p:nvPr/>
          </p:nvSpPr>
          <p:spPr bwMode="auto">
            <a:xfrm>
              <a:off x="353" y="3799"/>
              <a:ext cx="13" cy="9"/>
            </a:xfrm>
            <a:custGeom>
              <a:avLst/>
              <a:gdLst>
                <a:gd name="T0" fmla="*/ 8 w 25"/>
                <a:gd name="T1" fmla="*/ 6 h 19"/>
                <a:gd name="T2" fmla="*/ 5 w 25"/>
                <a:gd name="T3" fmla="*/ 9 h 19"/>
                <a:gd name="T4" fmla="*/ 13 w 25"/>
                <a:gd name="T5" fmla="*/ 6 h 19"/>
                <a:gd name="T6" fmla="*/ 11 w 25"/>
                <a:gd name="T7" fmla="*/ 0 h 19"/>
                <a:gd name="T8" fmla="*/ 3 w 25"/>
                <a:gd name="T9" fmla="*/ 3 h 19"/>
                <a:gd name="T10" fmla="*/ 1 w 25"/>
                <a:gd name="T11" fmla="*/ 6 h 19"/>
                <a:gd name="T12" fmla="*/ 3 w 25"/>
                <a:gd name="T13" fmla="*/ 3 h 19"/>
                <a:gd name="T14" fmla="*/ 1 w 25"/>
                <a:gd name="T15" fmla="*/ 4 h 19"/>
                <a:gd name="T16" fmla="*/ 0 w 25"/>
                <a:gd name="T17" fmla="*/ 6 h 19"/>
                <a:gd name="T18" fmla="*/ 8 w 25"/>
                <a:gd name="T19" fmla="*/ 6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" h="19">
                  <a:moveTo>
                    <a:pt x="15" y="13"/>
                  </a:moveTo>
                  <a:lnTo>
                    <a:pt x="10" y="19"/>
                  </a:lnTo>
                  <a:lnTo>
                    <a:pt x="25" y="13"/>
                  </a:lnTo>
                  <a:lnTo>
                    <a:pt x="21" y="0"/>
                  </a:lnTo>
                  <a:lnTo>
                    <a:pt x="6" y="6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5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Freeform 33"/>
            <p:cNvSpPr>
              <a:spLocks/>
            </p:cNvSpPr>
            <p:nvPr/>
          </p:nvSpPr>
          <p:spPr bwMode="auto">
            <a:xfrm>
              <a:off x="353" y="3806"/>
              <a:ext cx="8" cy="57"/>
            </a:xfrm>
            <a:custGeom>
              <a:avLst/>
              <a:gdLst>
                <a:gd name="T0" fmla="*/ 0 w 15"/>
                <a:gd name="T1" fmla="*/ 30 h 114"/>
                <a:gd name="T2" fmla="*/ 7 w 15"/>
                <a:gd name="T3" fmla="*/ 30 h 114"/>
                <a:gd name="T4" fmla="*/ 8 w 15"/>
                <a:gd name="T5" fmla="*/ 0 h 114"/>
                <a:gd name="T6" fmla="*/ 1 w 15"/>
                <a:gd name="T7" fmla="*/ 0 h 114"/>
                <a:gd name="T8" fmla="*/ 0 w 15"/>
                <a:gd name="T9" fmla="*/ 30 h 114"/>
                <a:gd name="T10" fmla="*/ 7 w 15"/>
                <a:gd name="T11" fmla="*/ 29 h 114"/>
                <a:gd name="T12" fmla="*/ 0 w 15"/>
                <a:gd name="T13" fmla="*/ 30 h 114"/>
                <a:gd name="T14" fmla="*/ 7 w 15"/>
                <a:gd name="T15" fmla="*/ 57 h 114"/>
                <a:gd name="T16" fmla="*/ 8 w 15"/>
                <a:gd name="T17" fmla="*/ 30 h 114"/>
                <a:gd name="T18" fmla="*/ 0 w 15"/>
                <a:gd name="T19" fmla="*/ 30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4">
                  <a:moveTo>
                    <a:pt x="0" y="59"/>
                  </a:moveTo>
                  <a:lnTo>
                    <a:pt x="14" y="59"/>
                  </a:lnTo>
                  <a:lnTo>
                    <a:pt x="15" y="0"/>
                  </a:lnTo>
                  <a:lnTo>
                    <a:pt x="1" y="0"/>
                  </a:lnTo>
                  <a:lnTo>
                    <a:pt x="0" y="59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14" y="114"/>
                  </a:lnTo>
                  <a:lnTo>
                    <a:pt x="15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Freeform 34"/>
            <p:cNvSpPr>
              <a:spLocks/>
            </p:cNvSpPr>
            <p:nvPr/>
          </p:nvSpPr>
          <p:spPr bwMode="auto">
            <a:xfrm>
              <a:off x="348" y="3806"/>
              <a:ext cx="12" cy="29"/>
            </a:xfrm>
            <a:custGeom>
              <a:avLst/>
              <a:gdLst>
                <a:gd name="T0" fmla="*/ 5 w 26"/>
                <a:gd name="T1" fmla="*/ 9 h 58"/>
                <a:gd name="T2" fmla="*/ 0 w 26"/>
                <a:gd name="T3" fmla="*/ 6 h 58"/>
                <a:gd name="T4" fmla="*/ 6 w 26"/>
                <a:gd name="T5" fmla="*/ 29 h 58"/>
                <a:gd name="T6" fmla="*/ 12 w 26"/>
                <a:gd name="T7" fmla="*/ 29 h 58"/>
                <a:gd name="T8" fmla="*/ 6 w 26"/>
                <a:gd name="T9" fmla="*/ 5 h 58"/>
                <a:gd name="T10" fmla="*/ 2 w 26"/>
                <a:gd name="T11" fmla="*/ 3 h 58"/>
                <a:gd name="T12" fmla="*/ 6 w 26"/>
                <a:gd name="T13" fmla="*/ 5 h 58"/>
                <a:gd name="T14" fmla="*/ 6 w 26"/>
                <a:gd name="T15" fmla="*/ 0 h 58"/>
                <a:gd name="T16" fmla="*/ 2 w 26"/>
                <a:gd name="T17" fmla="*/ 3 h 58"/>
                <a:gd name="T18" fmla="*/ 5 w 26"/>
                <a:gd name="T19" fmla="*/ 9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58">
                  <a:moveTo>
                    <a:pt x="11" y="17"/>
                  </a:moveTo>
                  <a:lnTo>
                    <a:pt x="0" y="12"/>
                  </a:lnTo>
                  <a:lnTo>
                    <a:pt x="12" y="58"/>
                  </a:lnTo>
                  <a:lnTo>
                    <a:pt x="26" y="57"/>
                  </a:lnTo>
                  <a:lnTo>
                    <a:pt x="13" y="9"/>
                  </a:lnTo>
                  <a:lnTo>
                    <a:pt x="4" y="5"/>
                  </a:lnTo>
                  <a:lnTo>
                    <a:pt x="13" y="9"/>
                  </a:lnTo>
                  <a:lnTo>
                    <a:pt x="12" y="0"/>
                  </a:lnTo>
                  <a:lnTo>
                    <a:pt x="4" y="5"/>
                  </a:lnTo>
                  <a:lnTo>
                    <a:pt x="1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Freeform 35"/>
            <p:cNvSpPr>
              <a:spLocks/>
            </p:cNvSpPr>
            <p:nvPr/>
          </p:nvSpPr>
          <p:spPr bwMode="auto">
            <a:xfrm>
              <a:off x="342" y="3808"/>
              <a:ext cx="11" cy="9"/>
            </a:xfrm>
            <a:custGeom>
              <a:avLst/>
              <a:gdLst>
                <a:gd name="T0" fmla="*/ 8 w 22"/>
                <a:gd name="T1" fmla="*/ 6 h 17"/>
                <a:gd name="T2" fmla="*/ 5 w 22"/>
                <a:gd name="T3" fmla="*/ 9 h 17"/>
                <a:gd name="T4" fmla="*/ 11 w 22"/>
                <a:gd name="T5" fmla="*/ 6 h 17"/>
                <a:gd name="T6" fmla="*/ 8 w 22"/>
                <a:gd name="T7" fmla="*/ 0 h 17"/>
                <a:gd name="T8" fmla="*/ 3 w 22"/>
                <a:gd name="T9" fmla="*/ 2 h 17"/>
                <a:gd name="T10" fmla="*/ 0 w 22"/>
                <a:gd name="T11" fmla="*/ 6 h 17"/>
                <a:gd name="T12" fmla="*/ 3 w 22"/>
                <a:gd name="T13" fmla="*/ 2 h 17"/>
                <a:gd name="T14" fmla="*/ 0 w 22"/>
                <a:gd name="T15" fmla="*/ 4 h 17"/>
                <a:gd name="T16" fmla="*/ 0 w 22"/>
                <a:gd name="T17" fmla="*/ 6 h 17"/>
                <a:gd name="T18" fmla="*/ 8 w 22"/>
                <a:gd name="T19" fmla="*/ 6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" h="17">
                  <a:moveTo>
                    <a:pt x="15" y="11"/>
                  </a:moveTo>
                  <a:lnTo>
                    <a:pt x="10" y="17"/>
                  </a:lnTo>
                  <a:lnTo>
                    <a:pt x="22" y="12"/>
                  </a:lnTo>
                  <a:lnTo>
                    <a:pt x="15" y="0"/>
                  </a:lnTo>
                  <a:lnTo>
                    <a:pt x="5" y="4"/>
                  </a:lnTo>
                  <a:lnTo>
                    <a:pt x="0" y="11"/>
                  </a:lnTo>
                  <a:lnTo>
                    <a:pt x="5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Freeform 36"/>
            <p:cNvSpPr>
              <a:spLocks/>
            </p:cNvSpPr>
            <p:nvPr/>
          </p:nvSpPr>
          <p:spPr bwMode="auto">
            <a:xfrm>
              <a:off x="342" y="3814"/>
              <a:ext cx="7" cy="59"/>
            </a:xfrm>
            <a:custGeom>
              <a:avLst/>
              <a:gdLst>
                <a:gd name="T0" fmla="*/ 0 w 15"/>
                <a:gd name="T1" fmla="*/ 48 h 118"/>
                <a:gd name="T2" fmla="*/ 7 w 15"/>
                <a:gd name="T3" fmla="*/ 46 h 118"/>
                <a:gd name="T4" fmla="*/ 7 w 15"/>
                <a:gd name="T5" fmla="*/ 0 h 118"/>
                <a:gd name="T6" fmla="*/ 0 w 15"/>
                <a:gd name="T7" fmla="*/ 0 h 118"/>
                <a:gd name="T8" fmla="*/ 0 w 15"/>
                <a:gd name="T9" fmla="*/ 46 h 118"/>
                <a:gd name="T10" fmla="*/ 7 w 15"/>
                <a:gd name="T11" fmla="*/ 45 h 118"/>
                <a:gd name="T12" fmla="*/ 0 w 15"/>
                <a:gd name="T13" fmla="*/ 48 h 118"/>
                <a:gd name="T14" fmla="*/ 7 w 15"/>
                <a:gd name="T15" fmla="*/ 59 h 118"/>
                <a:gd name="T16" fmla="*/ 7 w 15"/>
                <a:gd name="T17" fmla="*/ 46 h 118"/>
                <a:gd name="T18" fmla="*/ 0 w 15"/>
                <a:gd name="T19" fmla="*/ 48 h 1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8">
                  <a:moveTo>
                    <a:pt x="1" y="96"/>
                  </a:moveTo>
                  <a:lnTo>
                    <a:pt x="15" y="92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14" y="89"/>
                  </a:lnTo>
                  <a:lnTo>
                    <a:pt x="1" y="96"/>
                  </a:lnTo>
                  <a:lnTo>
                    <a:pt x="15" y="118"/>
                  </a:lnTo>
                  <a:lnTo>
                    <a:pt x="15" y="92"/>
                  </a:lnTo>
                  <a:lnTo>
                    <a:pt x="1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Freeform 37"/>
            <p:cNvSpPr>
              <a:spLocks/>
            </p:cNvSpPr>
            <p:nvPr/>
          </p:nvSpPr>
          <p:spPr bwMode="auto">
            <a:xfrm>
              <a:off x="335" y="3842"/>
              <a:ext cx="14" cy="20"/>
            </a:xfrm>
            <a:custGeom>
              <a:avLst/>
              <a:gdLst>
                <a:gd name="T0" fmla="*/ 5 w 28"/>
                <a:gd name="T1" fmla="*/ 8 h 39"/>
                <a:gd name="T2" fmla="*/ 0 w 28"/>
                <a:gd name="T3" fmla="*/ 6 h 39"/>
                <a:gd name="T4" fmla="*/ 8 w 28"/>
                <a:gd name="T5" fmla="*/ 20 h 39"/>
                <a:gd name="T6" fmla="*/ 14 w 28"/>
                <a:gd name="T7" fmla="*/ 16 h 39"/>
                <a:gd name="T8" fmla="*/ 7 w 28"/>
                <a:gd name="T9" fmla="*/ 3 h 39"/>
                <a:gd name="T10" fmla="*/ 1 w 28"/>
                <a:gd name="T11" fmla="*/ 2 h 39"/>
                <a:gd name="T12" fmla="*/ 7 w 28"/>
                <a:gd name="T13" fmla="*/ 3 h 39"/>
                <a:gd name="T14" fmla="*/ 4 w 28"/>
                <a:gd name="T15" fmla="*/ 0 h 39"/>
                <a:gd name="T16" fmla="*/ 1 w 28"/>
                <a:gd name="T17" fmla="*/ 2 h 39"/>
                <a:gd name="T18" fmla="*/ 5 w 28"/>
                <a:gd name="T19" fmla="*/ 8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39">
                  <a:moveTo>
                    <a:pt x="9" y="15"/>
                  </a:moveTo>
                  <a:lnTo>
                    <a:pt x="0" y="12"/>
                  </a:lnTo>
                  <a:lnTo>
                    <a:pt x="15" y="39"/>
                  </a:lnTo>
                  <a:lnTo>
                    <a:pt x="28" y="32"/>
                  </a:lnTo>
                  <a:lnTo>
                    <a:pt x="13" y="6"/>
                  </a:lnTo>
                  <a:lnTo>
                    <a:pt x="2" y="3"/>
                  </a:lnTo>
                  <a:lnTo>
                    <a:pt x="13" y="6"/>
                  </a:lnTo>
                  <a:lnTo>
                    <a:pt x="8" y="0"/>
                  </a:lnTo>
                  <a:lnTo>
                    <a:pt x="2" y="3"/>
                  </a:lnTo>
                  <a:lnTo>
                    <a:pt x="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Freeform 38"/>
            <p:cNvSpPr>
              <a:spLocks/>
            </p:cNvSpPr>
            <p:nvPr/>
          </p:nvSpPr>
          <p:spPr bwMode="auto">
            <a:xfrm>
              <a:off x="326" y="3844"/>
              <a:ext cx="14" cy="10"/>
            </a:xfrm>
            <a:custGeom>
              <a:avLst/>
              <a:gdLst>
                <a:gd name="T0" fmla="*/ 8 w 26"/>
                <a:gd name="T1" fmla="*/ 7 h 21"/>
                <a:gd name="T2" fmla="*/ 6 w 26"/>
                <a:gd name="T3" fmla="*/ 10 h 21"/>
                <a:gd name="T4" fmla="*/ 14 w 26"/>
                <a:gd name="T5" fmla="*/ 6 h 21"/>
                <a:gd name="T6" fmla="*/ 10 w 26"/>
                <a:gd name="T7" fmla="*/ 0 h 21"/>
                <a:gd name="T8" fmla="*/ 2 w 26"/>
                <a:gd name="T9" fmla="*/ 5 h 21"/>
                <a:gd name="T10" fmla="*/ 1 w 26"/>
                <a:gd name="T11" fmla="*/ 9 h 21"/>
                <a:gd name="T12" fmla="*/ 2 w 26"/>
                <a:gd name="T13" fmla="*/ 5 h 21"/>
                <a:gd name="T14" fmla="*/ 0 w 26"/>
                <a:gd name="T15" fmla="*/ 6 h 21"/>
                <a:gd name="T16" fmla="*/ 1 w 26"/>
                <a:gd name="T17" fmla="*/ 9 h 21"/>
                <a:gd name="T18" fmla="*/ 8 w 26"/>
                <a:gd name="T19" fmla="*/ 7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21">
                  <a:moveTo>
                    <a:pt x="15" y="15"/>
                  </a:moveTo>
                  <a:lnTo>
                    <a:pt x="11" y="21"/>
                  </a:lnTo>
                  <a:lnTo>
                    <a:pt x="26" y="12"/>
                  </a:lnTo>
                  <a:lnTo>
                    <a:pt x="19" y="0"/>
                  </a:lnTo>
                  <a:lnTo>
                    <a:pt x="4" y="11"/>
                  </a:lnTo>
                  <a:lnTo>
                    <a:pt x="1" y="18"/>
                  </a:lnTo>
                  <a:lnTo>
                    <a:pt x="4" y="11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Freeform 39"/>
            <p:cNvSpPr>
              <a:spLocks/>
            </p:cNvSpPr>
            <p:nvPr/>
          </p:nvSpPr>
          <p:spPr bwMode="auto">
            <a:xfrm>
              <a:off x="327" y="3852"/>
              <a:ext cx="12" cy="23"/>
            </a:xfrm>
            <a:custGeom>
              <a:avLst/>
              <a:gdLst>
                <a:gd name="T0" fmla="*/ 12 w 24"/>
                <a:gd name="T1" fmla="*/ 22 h 46"/>
                <a:gd name="T2" fmla="*/ 7 w 24"/>
                <a:gd name="T3" fmla="*/ 0 h 46"/>
                <a:gd name="T4" fmla="*/ 0 w 24"/>
                <a:gd name="T5" fmla="*/ 2 h 46"/>
                <a:gd name="T6" fmla="*/ 5 w 24"/>
                <a:gd name="T7" fmla="*/ 23 h 46"/>
                <a:gd name="T8" fmla="*/ 5 w 24"/>
                <a:gd name="T9" fmla="*/ 23 h 46"/>
                <a:gd name="T10" fmla="*/ 12 w 24"/>
                <a:gd name="T11" fmla="*/ 23 h 46"/>
                <a:gd name="T12" fmla="*/ 12 w 24"/>
                <a:gd name="T13" fmla="*/ 23 h 46"/>
                <a:gd name="T14" fmla="*/ 12 w 24"/>
                <a:gd name="T15" fmla="*/ 23 h 46"/>
                <a:gd name="T16" fmla="*/ 12 w 24"/>
                <a:gd name="T17" fmla="*/ 22 h 46"/>
                <a:gd name="T18" fmla="*/ 12 w 24"/>
                <a:gd name="T19" fmla="*/ 22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46">
                  <a:moveTo>
                    <a:pt x="23" y="44"/>
                  </a:moveTo>
                  <a:lnTo>
                    <a:pt x="14" y="0"/>
                  </a:lnTo>
                  <a:lnTo>
                    <a:pt x="0" y="3"/>
                  </a:lnTo>
                  <a:lnTo>
                    <a:pt x="10" y="46"/>
                  </a:lnTo>
                  <a:lnTo>
                    <a:pt x="9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3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Freeform 40"/>
            <p:cNvSpPr>
              <a:spLocks/>
            </p:cNvSpPr>
            <p:nvPr/>
          </p:nvSpPr>
          <p:spPr bwMode="auto">
            <a:xfrm>
              <a:off x="332" y="3874"/>
              <a:ext cx="8" cy="195"/>
            </a:xfrm>
            <a:custGeom>
              <a:avLst/>
              <a:gdLst>
                <a:gd name="T0" fmla="*/ 4 w 17"/>
                <a:gd name="T1" fmla="*/ 188 h 391"/>
                <a:gd name="T2" fmla="*/ 8 w 17"/>
                <a:gd name="T3" fmla="*/ 192 h 391"/>
                <a:gd name="T4" fmla="*/ 7 w 17"/>
                <a:gd name="T5" fmla="*/ 0 h 391"/>
                <a:gd name="T6" fmla="*/ 0 w 17"/>
                <a:gd name="T7" fmla="*/ 0 h 391"/>
                <a:gd name="T8" fmla="*/ 1 w 17"/>
                <a:gd name="T9" fmla="*/ 192 h 391"/>
                <a:gd name="T10" fmla="*/ 4 w 17"/>
                <a:gd name="T11" fmla="*/ 195 h 391"/>
                <a:gd name="T12" fmla="*/ 1 w 17"/>
                <a:gd name="T13" fmla="*/ 192 h 391"/>
                <a:gd name="T14" fmla="*/ 2 w 17"/>
                <a:gd name="T15" fmla="*/ 194 h 391"/>
                <a:gd name="T16" fmla="*/ 4 w 17"/>
                <a:gd name="T17" fmla="*/ 195 h 391"/>
                <a:gd name="T18" fmla="*/ 4 w 17"/>
                <a:gd name="T19" fmla="*/ 188 h 3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391">
                  <a:moveTo>
                    <a:pt x="9" y="376"/>
                  </a:moveTo>
                  <a:lnTo>
                    <a:pt x="17" y="384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" y="384"/>
                  </a:lnTo>
                  <a:lnTo>
                    <a:pt x="9" y="391"/>
                  </a:lnTo>
                  <a:lnTo>
                    <a:pt x="2" y="384"/>
                  </a:lnTo>
                  <a:lnTo>
                    <a:pt x="4" y="389"/>
                  </a:lnTo>
                  <a:lnTo>
                    <a:pt x="9" y="391"/>
                  </a:lnTo>
                  <a:lnTo>
                    <a:pt x="9" y="3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Rectangle 41"/>
            <p:cNvSpPr>
              <a:spLocks noChangeArrowheads="1"/>
            </p:cNvSpPr>
            <p:nvPr/>
          </p:nvSpPr>
          <p:spPr bwMode="auto">
            <a:xfrm>
              <a:off x="963" y="2815"/>
              <a:ext cx="108" cy="212"/>
            </a:xfrm>
            <a:prstGeom prst="rect">
              <a:avLst/>
            </a:prstGeom>
            <a:solidFill>
              <a:srgbClr val="B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7" name="Freeform 42"/>
            <p:cNvSpPr>
              <a:spLocks/>
            </p:cNvSpPr>
            <p:nvPr/>
          </p:nvSpPr>
          <p:spPr bwMode="auto">
            <a:xfrm>
              <a:off x="963" y="2811"/>
              <a:ext cx="112" cy="8"/>
            </a:xfrm>
            <a:custGeom>
              <a:avLst/>
              <a:gdLst>
                <a:gd name="T0" fmla="*/ 112 w 225"/>
                <a:gd name="T1" fmla="*/ 4 h 15"/>
                <a:gd name="T2" fmla="*/ 108 w 225"/>
                <a:gd name="T3" fmla="*/ 0 h 15"/>
                <a:gd name="T4" fmla="*/ 0 w 225"/>
                <a:gd name="T5" fmla="*/ 0 h 15"/>
                <a:gd name="T6" fmla="*/ 0 w 225"/>
                <a:gd name="T7" fmla="*/ 8 h 15"/>
                <a:gd name="T8" fmla="*/ 108 w 225"/>
                <a:gd name="T9" fmla="*/ 8 h 15"/>
                <a:gd name="T10" fmla="*/ 105 w 225"/>
                <a:gd name="T11" fmla="*/ 4 h 15"/>
                <a:gd name="T12" fmla="*/ 112 w 225"/>
                <a:gd name="T13" fmla="*/ 4 h 15"/>
                <a:gd name="T14" fmla="*/ 112 w 225"/>
                <a:gd name="T15" fmla="*/ 0 h 15"/>
                <a:gd name="T16" fmla="*/ 108 w 225"/>
                <a:gd name="T17" fmla="*/ 0 h 15"/>
                <a:gd name="T18" fmla="*/ 112 w 225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5" h="15">
                  <a:moveTo>
                    <a:pt x="225" y="8"/>
                  </a:moveTo>
                  <a:lnTo>
                    <a:pt x="21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16" y="15"/>
                  </a:lnTo>
                  <a:lnTo>
                    <a:pt x="210" y="8"/>
                  </a:lnTo>
                  <a:lnTo>
                    <a:pt x="225" y="8"/>
                  </a:lnTo>
                  <a:lnTo>
                    <a:pt x="225" y="0"/>
                  </a:lnTo>
                  <a:lnTo>
                    <a:pt x="216" y="0"/>
                  </a:lnTo>
                  <a:lnTo>
                    <a:pt x="22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8" name="Freeform 43"/>
            <p:cNvSpPr>
              <a:spLocks/>
            </p:cNvSpPr>
            <p:nvPr/>
          </p:nvSpPr>
          <p:spPr bwMode="auto">
            <a:xfrm>
              <a:off x="1068" y="2815"/>
              <a:ext cx="7" cy="216"/>
            </a:xfrm>
            <a:custGeom>
              <a:avLst/>
              <a:gdLst>
                <a:gd name="T0" fmla="*/ 3 w 15"/>
                <a:gd name="T1" fmla="*/ 216 h 432"/>
                <a:gd name="T2" fmla="*/ 7 w 15"/>
                <a:gd name="T3" fmla="*/ 212 h 432"/>
                <a:gd name="T4" fmla="*/ 7 w 15"/>
                <a:gd name="T5" fmla="*/ 0 h 432"/>
                <a:gd name="T6" fmla="*/ 0 w 15"/>
                <a:gd name="T7" fmla="*/ 0 h 432"/>
                <a:gd name="T8" fmla="*/ 0 w 15"/>
                <a:gd name="T9" fmla="*/ 212 h 432"/>
                <a:gd name="T10" fmla="*/ 3 w 15"/>
                <a:gd name="T11" fmla="*/ 208 h 432"/>
                <a:gd name="T12" fmla="*/ 3 w 15"/>
                <a:gd name="T13" fmla="*/ 216 h 432"/>
                <a:gd name="T14" fmla="*/ 7 w 15"/>
                <a:gd name="T15" fmla="*/ 216 h 432"/>
                <a:gd name="T16" fmla="*/ 7 w 15"/>
                <a:gd name="T17" fmla="*/ 212 h 432"/>
                <a:gd name="T18" fmla="*/ 3 w 15"/>
                <a:gd name="T19" fmla="*/ 216 h 4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432">
                  <a:moveTo>
                    <a:pt x="6" y="432"/>
                  </a:moveTo>
                  <a:lnTo>
                    <a:pt x="15" y="424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6" y="416"/>
                  </a:lnTo>
                  <a:lnTo>
                    <a:pt x="6" y="432"/>
                  </a:lnTo>
                  <a:lnTo>
                    <a:pt x="15" y="432"/>
                  </a:lnTo>
                  <a:lnTo>
                    <a:pt x="15" y="424"/>
                  </a:lnTo>
                  <a:lnTo>
                    <a:pt x="6" y="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Freeform 44"/>
            <p:cNvSpPr>
              <a:spLocks/>
            </p:cNvSpPr>
            <p:nvPr/>
          </p:nvSpPr>
          <p:spPr bwMode="auto">
            <a:xfrm>
              <a:off x="959" y="3023"/>
              <a:ext cx="112" cy="8"/>
            </a:xfrm>
            <a:custGeom>
              <a:avLst/>
              <a:gdLst>
                <a:gd name="T0" fmla="*/ 0 w 223"/>
                <a:gd name="T1" fmla="*/ 4 h 16"/>
                <a:gd name="T2" fmla="*/ 4 w 223"/>
                <a:gd name="T3" fmla="*/ 8 h 16"/>
                <a:gd name="T4" fmla="*/ 112 w 223"/>
                <a:gd name="T5" fmla="*/ 8 h 16"/>
                <a:gd name="T6" fmla="*/ 112 w 223"/>
                <a:gd name="T7" fmla="*/ 0 h 16"/>
                <a:gd name="T8" fmla="*/ 4 w 223"/>
                <a:gd name="T9" fmla="*/ 0 h 16"/>
                <a:gd name="T10" fmla="*/ 8 w 223"/>
                <a:gd name="T11" fmla="*/ 4 h 16"/>
                <a:gd name="T12" fmla="*/ 0 w 223"/>
                <a:gd name="T13" fmla="*/ 4 h 16"/>
                <a:gd name="T14" fmla="*/ 0 w 223"/>
                <a:gd name="T15" fmla="*/ 8 h 16"/>
                <a:gd name="T16" fmla="*/ 4 w 223"/>
                <a:gd name="T17" fmla="*/ 8 h 16"/>
                <a:gd name="T18" fmla="*/ 0 w 223"/>
                <a:gd name="T19" fmla="*/ 4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3" h="16">
                  <a:moveTo>
                    <a:pt x="0" y="8"/>
                  </a:moveTo>
                  <a:lnTo>
                    <a:pt x="7" y="16"/>
                  </a:lnTo>
                  <a:lnTo>
                    <a:pt x="223" y="16"/>
                  </a:lnTo>
                  <a:lnTo>
                    <a:pt x="223" y="0"/>
                  </a:lnTo>
                  <a:lnTo>
                    <a:pt x="7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Freeform 45"/>
            <p:cNvSpPr>
              <a:spLocks/>
            </p:cNvSpPr>
            <p:nvPr/>
          </p:nvSpPr>
          <p:spPr bwMode="auto">
            <a:xfrm>
              <a:off x="959" y="2811"/>
              <a:ext cx="8" cy="216"/>
            </a:xfrm>
            <a:custGeom>
              <a:avLst/>
              <a:gdLst>
                <a:gd name="T0" fmla="*/ 4 w 15"/>
                <a:gd name="T1" fmla="*/ 0 h 432"/>
                <a:gd name="T2" fmla="*/ 0 w 15"/>
                <a:gd name="T3" fmla="*/ 4 h 432"/>
                <a:gd name="T4" fmla="*/ 0 w 15"/>
                <a:gd name="T5" fmla="*/ 216 h 432"/>
                <a:gd name="T6" fmla="*/ 8 w 15"/>
                <a:gd name="T7" fmla="*/ 216 h 432"/>
                <a:gd name="T8" fmla="*/ 8 w 15"/>
                <a:gd name="T9" fmla="*/ 4 h 432"/>
                <a:gd name="T10" fmla="*/ 4 w 15"/>
                <a:gd name="T11" fmla="*/ 8 h 432"/>
                <a:gd name="T12" fmla="*/ 4 w 15"/>
                <a:gd name="T13" fmla="*/ 0 h 432"/>
                <a:gd name="T14" fmla="*/ 0 w 15"/>
                <a:gd name="T15" fmla="*/ 0 h 432"/>
                <a:gd name="T16" fmla="*/ 0 w 15"/>
                <a:gd name="T17" fmla="*/ 4 h 432"/>
                <a:gd name="T18" fmla="*/ 4 w 15"/>
                <a:gd name="T19" fmla="*/ 0 h 4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432">
                  <a:moveTo>
                    <a:pt x="7" y="0"/>
                  </a:moveTo>
                  <a:lnTo>
                    <a:pt x="0" y="8"/>
                  </a:lnTo>
                  <a:lnTo>
                    <a:pt x="0" y="432"/>
                  </a:lnTo>
                  <a:lnTo>
                    <a:pt x="15" y="432"/>
                  </a:lnTo>
                  <a:lnTo>
                    <a:pt x="15" y="8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Freeform 46"/>
            <p:cNvSpPr>
              <a:spLocks/>
            </p:cNvSpPr>
            <p:nvPr/>
          </p:nvSpPr>
          <p:spPr bwMode="auto">
            <a:xfrm>
              <a:off x="505" y="2789"/>
              <a:ext cx="726" cy="363"/>
            </a:xfrm>
            <a:custGeom>
              <a:avLst/>
              <a:gdLst>
                <a:gd name="T0" fmla="*/ 363 w 1452"/>
                <a:gd name="T1" fmla="*/ 0 h 726"/>
                <a:gd name="T2" fmla="*/ 726 w 1452"/>
                <a:gd name="T3" fmla="*/ 363 h 726"/>
                <a:gd name="T4" fmla="*/ 0 w 1452"/>
                <a:gd name="T5" fmla="*/ 363 h 726"/>
                <a:gd name="T6" fmla="*/ 363 w 1452"/>
                <a:gd name="T7" fmla="*/ 0 h 7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2" h="726">
                  <a:moveTo>
                    <a:pt x="726" y="0"/>
                  </a:moveTo>
                  <a:lnTo>
                    <a:pt x="1452" y="726"/>
                  </a:lnTo>
                  <a:lnTo>
                    <a:pt x="0" y="72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D1A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Freeform 47"/>
            <p:cNvSpPr>
              <a:spLocks/>
            </p:cNvSpPr>
            <p:nvPr/>
          </p:nvSpPr>
          <p:spPr bwMode="auto">
            <a:xfrm>
              <a:off x="866" y="2787"/>
              <a:ext cx="373" cy="369"/>
            </a:xfrm>
            <a:custGeom>
              <a:avLst/>
              <a:gdLst>
                <a:gd name="T0" fmla="*/ 365 w 748"/>
                <a:gd name="T1" fmla="*/ 369 h 738"/>
                <a:gd name="T2" fmla="*/ 367 w 748"/>
                <a:gd name="T3" fmla="*/ 363 h 738"/>
                <a:gd name="T4" fmla="*/ 4 w 748"/>
                <a:gd name="T5" fmla="*/ 0 h 738"/>
                <a:gd name="T6" fmla="*/ 0 w 748"/>
                <a:gd name="T7" fmla="*/ 4 h 738"/>
                <a:gd name="T8" fmla="*/ 362 w 748"/>
                <a:gd name="T9" fmla="*/ 368 h 738"/>
                <a:gd name="T10" fmla="*/ 365 w 748"/>
                <a:gd name="T11" fmla="*/ 361 h 738"/>
                <a:gd name="T12" fmla="*/ 365 w 748"/>
                <a:gd name="T13" fmla="*/ 369 h 738"/>
                <a:gd name="T14" fmla="*/ 373 w 748"/>
                <a:gd name="T15" fmla="*/ 369 h 738"/>
                <a:gd name="T16" fmla="*/ 367 w 748"/>
                <a:gd name="T17" fmla="*/ 363 h 738"/>
                <a:gd name="T18" fmla="*/ 365 w 748"/>
                <a:gd name="T19" fmla="*/ 369 h 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48" h="738">
                  <a:moveTo>
                    <a:pt x="731" y="738"/>
                  </a:moveTo>
                  <a:lnTo>
                    <a:pt x="735" y="725"/>
                  </a:lnTo>
                  <a:lnTo>
                    <a:pt x="9" y="0"/>
                  </a:lnTo>
                  <a:lnTo>
                    <a:pt x="0" y="8"/>
                  </a:lnTo>
                  <a:lnTo>
                    <a:pt x="726" y="735"/>
                  </a:lnTo>
                  <a:lnTo>
                    <a:pt x="731" y="722"/>
                  </a:lnTo>
                  <a:lnTo>
                    <a:pt x="731" y="738"/>
                  </a:lnTo>
                  <a:lnTo>
                    <a:pt x="748" y="738"/>
                  </a:lnTo>
                  <a:lnTo>
                    <a:pt x="735" y="725"/>
                  </a:lnTo>
                  <a:lnTo>
                    <a:pt x="731" y="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Freeform 48"/>
            <p:cNvSpPr>
              <a:spLocks/>
            </p:cNvSpPr>
            <p:nvPr/>
          </p:nvSpPr>
          <p:spPr bwMode="auto">
            <a:xfrm>
              <a:off x="496" y="3148"/>
              <a:ext cx="735" cy="8"/>
            </a:xfrm>
            <a:custGeom>
              <a:avLst/>
              <a:gdLst>
                <a:gd name="T0" fmla="*/ 7 w 1469"/>
                <a:gd name="T1" fmla="*/ 2 h 16"/>
                <a:gd name="T2" fmla="*/ 9 w 1469"/>
                <a:gd name="T3" fmla="*/ 8 h 16"/>
                <a:gd name="T4" fmla="*/ 735 w 1469"/>
                <a:gd name="T5" fmla="*/ 8 h 16"/>
                <a:gd name="T6" fmla="*/ 735 w 1469"/>
                <a:gd name="T7" fmla="*/ 0 h 16"/>
                <a:gd name="T8" fmla="*/ 9 w 1469"/>
                <a:gd name="T9" fmla="*/ 0 h 16"/>
                <a:gd name="T10" fmla="*/ 11 w 1469"/>
                <a:gd name="T11" fmla="*/ 7 h 16"/>
                <a:gd name="T12" fmla="*/ 7 w 1469"/>
                <a:gd name="T13" fmla="*/ 2 h 16"/>
                <a:gd name="T14" fmla="*/ 0 w 1469"/>
                <a:gd name="T15" fmla="*/ 8 h 16"/>
                <a:gd name="T16" fmla="*/ 9 w 1469"/>
                <a:gd name="T17" fmla="*/ 8 h 16"/>
                <a:gd name="T18" fmla="*/ 7 w 1469"/>
                <a:gd name="T19" fmla="*/ 2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69" h="16">
                  <a:moveTo>
                    <a:pt x="14" y="3"/>
                  </a:moveTo>
                  <a:lnTo>
                    <a:pt x="17" y="16"/>
                  </a:lnTo>
                  <a:lnTo>
                    <a:pt x="1469" y="16"/>
                  </a:lnTo>
                  <a:lnTo>
                    <a:pt x="1469" y="0"/>
                  </a:lnTo>
                  <a:lnTo>
                    <a:pt x="17" y="0"/>
                  </a:lnTo>
                  <a:lnTo>
                    <a:pt x="22" y="13"/>
                  </a:lnTo>
                  <a:lnTo>
                    <a:pt x="14" y="3"/>
                  </a:lnTo>
                  <a:lnTo>
                    <a:pt x="0" y="16"/>
                  </a:lnTo>
                  <a:lnTo>
                    <a:pt x="17" y="16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Freeform 49"/>
            <p:cNvSpPr>
              <a:spLocks/>
            </p:cNvSpPr>
            <p:nvPr/>
          </p:nvSpPr>
          <p:spPr bwMode="auto">
            <a:xfrm>
              <a:off x="503" y="2784"/>
              <a:ext cx="367" cy="370"/>
            </a:xfrm>
            <a:custGeom>
              <a:avLst/>
              <a:gdLst>
                <a:gd name="T0" fmla="*/ 367 w 733"/>
                <a:gd name="T1" fmla="*/ 3 h 741"/>
                <a:gd name="T2" fmla="*/ 362 w 733"/>
                <a:gd name="T3" fmla="*/ 3 h 741"/>
                <a:gd name="T4" fmla="*/ 0 w 733"/>
                <a:gd name="T5" fmla="*/ 365 h 741"/>
                <a:gd name="T6" fmla="*/ 4 w 733"/>
                <a:gd name="T7" fmla="*/ 370 h 741"/>
                <a:gd name="T8" fmla="*/ 367 w 733"/>
                <a:gd name="T9" fmla="*/ 7 h 741"/>
                <a:gd name="T10" fmla="*/ 362 w 733"/>
                <a:gd name="T11" fmla="*/ 7 h 741"/>
                <a:gd name="T12" fmla="*/ 367 w 733"/>
                <a:gd name="T13" fmla="*/ 3 h 741"/>
                <a:gd name="T14" fmla="*/ 365 w 733"/>
                <a:gd name="T15" fmla="*/ 0 h 741"/>
                <a:gd name="T16" fmla="*/ 362 w 733"/>
                <a:gd name="T17" fmla="*/ 3 h 741"/>
                <a:gd name="T18" fmla="*/ 367 w 733"/>
                <a:gd name="T19" fmla="*/ 3 h 7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33" h="741">
                  <a:moveTo>
                    <a:pt x="733" y="6"/>
                  </a:moveTo>
                  <a:lnTo>
                    <a:pt x="724" y="6"/>
                  </a:lnTo>
                  <a:lnTo>
                    <a:pt x="0" y="731"/>
                  </a:lnTo>
                  <a:lnTo>
                    <a:pt x="8" y="741"/>
                  </a:lnTo>
                  <a:lnTo>
                    <a:pt x="733" y="14"/>
                  </a:lnTo>
                  <a:lnTo>
                    <a:pt x="724" y="14"/>
                  </a:lnTo>
                  <a:lnTo>
                    <a:pt x="733" y="6"/>
                  </a:lnTo>
                  <a:lnTo>
                    <a:pt x="729" y="0"/>
                  </a:lnTo>
                  <a:lnTo>
                    <a:pt x="724" y="6"/>
                  </a:lnTo>
                  <a:lnTo>
                    <a:pt x="73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Freeform 50"/>
            <p:cNvSpPr>
              <a:spLocks/>
            </p:cNvSpPr>
            <p:nvPr/>
          </p:nvSpPr>
          <p:spPr bwMode="auto">
            <a:xfrm>
              <a:off x="533" y="2817"/>
              <a:ext cx="672" cy="1112"/>
            </a:xfrm>
            <a:custGeom>
              <a:avLst/>
              <a:gdLst>
                <a:gd name="T0" fmla="*/ 0 w 1345"/>
                <a:gd name="T1" fmla="*/ 336 h 2224"/>
                <a:gd name="T2" fmla="*/ 336 w 1345"/>
                <a:gd name="T3" fmla="*/ 0 h 2224"/>
                <a:gd name="T4" fmla="*/ 672 w 1345"/>
                <a:gd name="T5" fmla="*/ 336 h 2224"/>
                <a:gd name="T6" fmla="*/ 672 w 1345"/>
                <a:gd name="T7" fmla="*/ 1112 h 2224"/>
                <a:gd name="T8" fmla="*/ 0 w 1345"/>
                <a:gd name="T9" fmla="*/ 1112 h 2224"/>
                <a:gd name="T10" fmla="*/ 0 w 1345"/>
                <a:gd name="T11" fmla="*/ 336 h 2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5" h="2224">
                  <a:moveTo>
                    <a:pt x="0" y="671"/>
                  </a:moveTo>
                  <a:lnTo>
                    <a:pt x="672" y="0"/>
                  </a:lnTo>
                  <a:lnTo>
                    <a:pt x="1345" y="671"/>
                  </a:lnTo>
                  <a:lnTo>
                    <a:pt x="1345" y="2224"/>
                  </a:lnTo>
                  <a:lnTo>
                    <a:pt x="0" y="2224"/>
                  </a:lnTo>
                  <a:lnTo>
                    <a:pt x="0" y="671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Freeform 51"/>
            <p:cNvSpPr>
              <a:spLocks/>
            </p:cNvSpPr>
            <p:nvPr/>
          </p:nvSpPr>
          <p:spPr bwMode="auto">
            <a:xfrm>
              <a:off x="531" y="2812"/>
              <a:ext cx="340" cy="343"/>
            </a:xfrm>
            <a:custGeom>
              <a:avLst/>
              <a:gdLst>
                <a:gd name="T0" fmla="*/ 340 w 680"/>
                <a:gd name="T1" fmla="*/ 3 h 687"/>
                <a:gd name="T2" fmla="*/ 335 w 680"/>
                <a:gd name="T3" fmla="*/ 3 h 687"/>
                <a:gd name="T4" fmla="*/ 0 w 680"/>
                <a:gd name="T5" fmla="*/ 338 h 687"/>
                <a:gd name="T6" fmla="*/ 4 w 680"/>
                <a:gd name="T7" fmla="*/ 343 h 687"/>
                <a:gd name="T8" fmla="*/ 340 w 680"/>
                <a:gd name="T9" fmla="*/ 7 h 687"/>
                <a:gd name="T10" fmla="*/ 335 w 680"/>
                <a:gd name="T11" fmla="*/ 7 h 687"/>
                <a:gd name="T12" fmla="*/ 340 w 680"/>
                <a:gd name="T13" fmla="*/ 3 h 687"/>
                <a:gd name="T14" fmla="*/ 338 w 680"/>
                <a:gd name="T15" fmla="*/ 0 h 687"/>
                <a:gd name="T16" fmla="*/ 335 w 680"/>
                <a:gd name="T17" fmla="*/ 3 h 687"/>
                <a:gd name="T18" fmla="*/ 340 w 680"/>
                <a:gd name="T19" fmla="*/ 3 h 6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" h="687">
                  <a:moveTo>
                    <a:pt x="680" y="6"/>
                  </a:moveTo>
                  <a:lnTo>
                    <a:pt x="670" y="6"/>
                  </a:lnTo>
                  <a:lnTo>
                    <a:pt x="0" y="677"/>
                  </a:lnTo>
                  <a:lnTo>
                    <a:pt x="8" y="687"/>
                  </a:lnTo>
                  <a:lnTo>
                    <a:pt x="680" y="14"/>
                  </a:lnTo>
                  <a:lnTo>
                    <a:pt x="670" y="14"/>
                  </a:lnTo>
                  <a:lnTo>
                    <a:pt x="680" y="6"/>
                  </a:lnTo>
                  <a:lnTo>
                    <a:pt x="675" y="0"/>
                  </a:lnTo>
                  <a:lnTo>
                    <a:pt x="670" y="6"/>
                  </a:lnTo>
                  <a:lnTo>
                    <a:pt x="68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Freeform 52"/>
            <p:cNvSpPr>
              <a:spLocks/>
            </p:cNvSpPr>
            <p:nvPr/>
          </p:nvSpPr>
          <p:spPr bwMode="auto">
            <a:xfrm>
              <a:off x="866" y="2815"/>
              <a:ext cx="343" cy="340"/>
            </a:xfrm>
            <a:custGeom>
              <a:avLst/>
              <a:gdLst>
                <a:gd name="T0" fmla="*/ 343 w 686"/>
                <a:gd name="T1" fmla="*/ 338 h 681"/>
                <a:gd name="T2" fmla="*/ 339 w 686"/>
                <a:gd name="T3" fmla="*/ 334 h 681"/>
                <a:gd name="T4" fmla="*/ 329 w 686"/>
                <a:gd name="T5" fmla="*/ 323 h 681"/>
                <a:gd name="T6" fmla="*/ 313 w 686"/>
                <a:gd name="T7" fmla="*/ 307 h 681"/>
                <a:gd name="T8" fmla="*/ 293 w 686"/>
                <a:gd name="T9" fmla="*/ 287 h 681"/>
                <a:gd name="T10" fmla="*/ 269 w 686"/>
                <a:gd name="T11" fmla="*/ 263 h 681"/>
                <a:gd name="T12" fmla="*/ 242 w 686"/>
                <a:gd name="T13" fmla="*/ 236 h 681"/>
                <a:gd name="T14" fmla="*/ 212 w 686"/>
                <a:gd name="T15" fmla="*/ 206 h 681"/>
                <a:gd name="T16" fmla="*/ 182 w 686"/>
                <a:gd name="T17" fmla="*/ 177 h 681"/>
                <a:gd name="T18" fmla="*/ 152 w 686"/>
                <a:gd name="T19" fmla="*/ 146 h 681"/>
                <a:gd name="T20" fmla="*/ 122 w 686"/>
                <a:gd name="T21" fmla="*/ 117 h 681"/>
                <a:gd name="T22" fmla="*/ 94 w 686"/>
                <a:gd name="T23" fmla="*/ 88 h 681"/>
                <a:gd name="T24" fmla="*/ 68 w 686"/>
                <a:gd name="T25" fmla="*/ 63 h 681"/>
                <a:gd name="T26" fmla="*/ 45 w 686"/>
                <a:gd name="T27" fmla="*/ 40 h 681"/>
                <a:gd name="T28" fmla="*/ 26 w 686"/>
                <a:gd name="T29" fmla="*/ 21 h 681"/>
                <a:gd name="T30" fmla="*/ 13 w 686"/>
                <a:gd name="T31" fmla="*/ 7 h 681"/>
                <a:gd name="T32" fmla="*/ 5 w 686"/>
                <a:gd name="T33" fmla="*/ 0 h 681"/>
                <a:gd name="T34" fmla="*/ 0 w 686"/>
                <a:gd name="T35" fmla="*/ 4 h 681"/>
                <a:gd name="T36" fmla="*/ 337 w 686"/>
                <a:gd name="T37" fmla="*/ 340 h 681"/>
                <a:gd name="T38" fmla="*/ 336 w 686"/>
                <a:gd name="T39" fmla="*/ 338 h 681"/>
                <a:gd name="T40" fmla="*/ 343 w 686"/>
                <a:gd name="T41" fmla="*/ 338 h 681"/>
                <a:gd name="T42" fmla="*/ 343 w 686"/>
                <a:gd name="T43" fmla="*/ 337 h 681"/>
                <a:gd name="T44" fmla="*/ 341 w 686"/>
                <a:gd name="T45" fmla="*/ 335 h 681"/>
                <a:gd name="T46" fmla="*/ 343 w 686"/>
                <a:gd name="T47" fmla="*/ 338 h 68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86" h="681">
                  <a:moveTo>
                    <a:pt x="686" y="676"/>
                  </a:moveTo>
                  <a:lnTo>
                    <a:pt x="678" y="668"/>
                  </a:lnTo>
                  <a:lnTo>
                    <a:pt x="657" y="647"/>
                  </a:lnTo>
                  <a:lnTo>
                    <a:pt x="626" y="615"/>
                  </a:lnTo>
                  <a:lnTo>
                    <a:pt x="586" y="575"/>
                  </a:lnTo>
                  <a:lnTo>
                    <a:pt x="537" y="526"/>
                  </a:lnTo>
                  <a:lnTo>
                    <a:pt x="483" y="472"/>
                  </a:lnTo>
                  <a:lnTo>
                    <a:pt x="424" y="413"/>
                  </a:lnTo>
                  <a:lnTo>
                    <a:pt x="364" y="354"/>
                  </a:lnTo>
                  <a:lnTo>
                    <a:pt x="303" y="293"/>
                  </a:lnTo>
                  <a:lnTo>
                    <a:pt x="243" y="234"/>
                  </a:lnTo>
                  <a:lnTo>
                    <a:pt x="187" y="177"/>
                  </a:lnTo>
                  <a:lnTo>
                    <a:pt x="135" y="126"/>
                  </a:lnTo>
                  <a:lnTo>
                    <a:pt x="89" y="80"/>
                  </a:lnTo>
                  <a:lnTo>
                    <a:pt x="52" y="43"/>
                  </a:lnTo>
                  <a:lnTo>
                    <a:pt x="25" y="15"/>
                  </a:lnTo>
                  <a:lnTo>
                    <a:pt x="10" y="0"/>
                  </a:lnTo>
                  <a:lnTo>
                    <a:pt x="0" y="8"/>
                  </a:lnTo>
                  <a:lnTo>
                    <a:pt x="673" y="681"/>
                  </a:lnTo>
                  <a:lnTo>
                    <a:pt x="671" y="676"/>
                  </a:lnTo>
                  <a:lnTo>
                    <a:pt x="686" y="676"/>
                  </a:lnTo>
                  <a:lnTo>
                    <a:pt x="686" y="674"/>
                  </a:lnTo>
                  <a:lnTo>
                    <a:pt x="682" y="671"/>
                  </a:lnTo>
                  <a:lnTo>
                    <a:pt x="686" y="6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Freeform 53"/>
            <p:cNvSpPr>
              <a:spLocks/>
            </p:cNvSpPr>
            <p:nvPr/>
          </p:nvSpPr>
          <p:spPr bwMode="auto">
            <a:xfrm>
              <a:off x="1201" y="3153"/>
              <a:ext cx="8" cy="780"/>
            </a:xfrm>
            <a:custGeom>
              <a:avLst/>
              <a:gdLst>
                <a:gd name="T0" fmla="*/ 4 w 15"/>
                <a:gd name="T1" fmla="*/ 780 h 1561"/>
                <a:gd name="T2" fmla="*/ 8 w 15"/>
                <a:gd name="T3" fmla="*/ 776 h 1561"/>
                <a:gd name="T4" fmla="*/ 8 w 15"/>
                <a:gd name="T5" fmla="*/ 0 h 1561"/>
                <a:gd name="T6" fmla="*/ 0 w 15"/>
                <a:gd name="T7" fmla="*/ 0 h 1561"/>
                <a:gd name="T8" fmla="*/ 0 w 15"/>
                <a:gd name="T9" fmla="*/ 776 h 1561"/>
                <a:gd name="T10" fmla="*/ 4 w 15"/>
                <a:gd name="T11" fmla="*/ 772 h 1561"/>
                <a:gd name="T12" fmla="*/ 4 w 15"/>
                <a:gd name="T13" fmla="*/ 780 h 1561"/>
                <a:gd name="T14" fmla="*/ 8 w 15"/>
                <a:gd name="T15" fmla="*/ 780 h 1561"/>
                <a:gd name="T16" fmla="*/ 8 w 15"/>
                <a:gd name="T17" fmla="*/ 776 h 1561"/>
                <a:gd name="T18" fmla="*/ 4 w 15"/>
                <a:gd name="T19" fmla="*/ 780 h 15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561">
                  <a:moveTo>
                    <a:pt x="7" y="1561"/>
                  </a:moveTo>
                  <a:lnTo>
                    <a:pt x="15" y="1553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553"/>
                  </a:lnTo>
                  <a:lnTo>
                    <a:pt x="7" y="1544"/>
                  </a:lnTo>
                  <a:lnTo>
                    <a:pt x="7" y="1561"/>
                  </a:lnTo>
                  <a:lnTo>
                    <a:pt x="15" y="1561"/>
                  </a:lnTo>
                  <a:lnTo>
                    <a:pt x="15" y="1553"/>
                  </a:lnTo>
                  <a:lnTo>
                    <a:pt x="7" y="15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Freeform 54"/>
            <p:cNvSpPr>
              <a:spLocks/>
            </p:cNvSpPr>
            <p:nvPr/>
          </p:nvSpPr>
          <p:spPr bwMode="auto">
            <a:xfrm>
              <a:off x="529" y="3925"/>
              <a:ext cx="676" cy="8"/>
            </a:xfrm>
            <a:custGeom>
              <a:avLst/>
              <a:gdLst>
                <a:gd name="T0" fmla="*/ 0 w 1352"/>
                <a:gd name="T1" fmla="*/ 4 h 17"/>
                <a:gd name="T2" fmla="*/ 4 w 1352"/>
                <a:gd name="T3" fmla="*/ 8 h 17"/>
                <a:gd name="T4" fmla="*/ 676 w 1352"/>
                <a:gd name="T5" fmla="*/ 8 h 17"/>
                <a:gd name="T6" fmla="*/ 676 w 1352"/>
                <a:gd name="T7" fmla="*/ 0 h 17"/>
                <a:gd name="T8" fmla="*/ 4 w 1352"/>
                <a:gd name="T9" fmla="*/ 0 h 17"/>
                <a:gd name="T10" fmla="*/ 8 w 1352"/>
                <a:gd name="T11" fmla="*/ 4 h 17"/>
                <a:gd name="T12" fmla="*/ 0 w 1352"/>
                <a:gd name="T13" fmla="*/ 4 h 17"/>
                <a:gd name="T14" fmla="*/ 0 w 1352"/>
                <a:gd name="T15" fmla="*/ 8 h 17"/>
                <a:gd name="T16" fmla="*/ 4 w 1352"/>
                <a:gd name="T17" fmla="*/ 8 h 17"/>
                <a:gd name="T18" fmla="*/ 0 w 1352"/>
                <a:gd name="T19" fmla="*/ 4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52" h="17">
                  <a:moveTo>
                    <a:pt x="0" y="9"/>
                  </a:moveTo>
                  <a:lnTo>
                    <a:pt x="7" y="17"/>
                  </a:lnTo>
                  <a:lnTo>
                    <a:pt x="1352" y="17"/>
                  </a:lnTo>
                  <a:lnTo>
                    <a:pt x="1352" y="0"/>
                  </a:lnTo>
                  <a:lnTo>
                    <a:pt x="7" y="0"/>
                  </a:lnTo>
                  <a:lnTo>
                    <a:pt x="15" y="9"/>
                  </a:lnTo>
                  <a:lnTo>
                    <a:pt x="0" y="9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Freeform 55"/>
            <p:cNvSpPr>
              <a:spLocks/>
            </p:cNvSpPr>
            <p:nvPr/>
          </p:nvSpPr>
          <p:spPr bwMode="auto">
            <a:xfrm>
              <a:off x="529" y="3150"/>
              <a:ext cx="8" cy="779"/>
            </a:xfrm>
            <a:custGeom>
              <a:avLst/>
              <a:gdLst>
                <a:gd name="T0" fmla="*/ 2 w 15"/>
                <a:gd name="T1" fmla="*/ 0 h 1558"/>
                <a:gd name="T2" fmla="*/ 0 w 15"/>
                <a:gd name="T3" fmla="*/ 3 h 1558"/>
                <a:gd name="T4" fmla="*/ 0 w 15"/>
                <a:gd name="T5" fmla="*/ 779 h 1558"/>
                <a:gd name="T6" fmla="*/ 8 w 15"/>
                <a:gd name="T7" fmla="*/ 779 h 1558"/>
                <a:gd name="T8" fmla="*/ 8 w 15"/>
                <a:gd name="T9" fmla="*/ 3 h 1558"/>
                <a:gd name="T10" fmla="*/ 6 w 15"/>
                <a:gd name="T11" fmla="*/ 5 h 1558"/>
                <a:gd name="T12" fmla="*/ 2 w 15"/>
                <a:gd name="T13" fmla="*/ 0 h 1558"/>
                <a:gd name="T14" fmla="*/ 2 w 15"/>
                <a:gd name="T15" fmla="*/ 1 h 1558"/>
                <a:gd name="T16" fmla="*/ 0 w 15"/>
                <a:gd name="T17" fmla="*/ 2 h 1558"/>
                <a:gd name="T18" fmla="*/ 0 w 15"/>
                <a:gd name="T19" fmla="*/ 2 h 1558"/>
                <a:gd name="T20" fmla="*/ 0 w 15"/>
                <a:gd name="T21" fmla="*/ 3 h 1558"/>
                <a:gd name="T22" fmla="*/ 2 w 15"/>
                <a:gd name="T23" fmla="*/ 0 h 15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" h="1558">
                  <a:moveTo>
                    <a:pt x="4" y="0"/>
                  </a:moveTo>
                  <a:lnTo>
                    <a:pt x="0" y="5"/>
                  </a:lnTo>
                  <a:lnTo>
                    <a:pt x="0" y="1558"/>
                  </a:lnTo>
                  <a:lnTo>
                    <a:pt x="15" y="1558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4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Rectangle 56"/>
            <p:cNvSpPr>
              <a:spLocks noChangeArrowheads="1"/>
            </p:cNvSpPr>
            <p:nvPr/>
          </p:nvSpPr>
          <p:spPr bwMode="auto">
            <a:xfrm>
              <a:off x="606" y="3575"/>
              <a:ext cx="110" cy="255"/>
            </a:xfrm>
            <a:prstGeom prst="rect">
              <a:avLst/>
            </a:prstGeom>
            <a:solidFill>
              <a:srgbClr val="007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2" name="Freeform 57"/>
            <p:cNvSpPr>
              <a:spLocks/>
            </p:cNvSpPr>
            <p:nvPr/>
          </p:nvSpPr>
          <p:spPr bwMode="auto">
            <a:xfrm>
              <a:off x="606" y="3571"/>
              <a:ext cx="113" cy="8"/>
            </a:xfrm>
            <a:custGeom>
              <a:avLst/>
              <a:gdLst>
                <a:gd name="T0" fmla="*/ 113 w 226"/>
                <a:gd name="T1" fmla="*/ 4 h 15"/>
                <a:gd name="T2" fmla="*/ 110 w 226"/>
                <a:gd name="T3" fmla="*/ 0 h 15"/>
                <a:gd name="T4" fmla="*/ 0 w 226"/>
                <a:gd name="T5" fmla="*/ 0 h 15"/>
                <a:gd name="T6" fmla="*/ 0 w 226"/>
                <a:gd name="T7" fmla="*/ 8 h 15"/>
                <a:gd name="T8" fmla="*/ 110 w 226"/>
                <a:gd name="T9" fmla="*/ 8 h 15"/>
                <a:gd name="T10" fmla="*/ 106 w 226"/>
                <a:gd name="T11" fmla="*/ 4 h 15"/>
                <a:gd name="T12" fmla="*/ 113 w 226"/>
                <a:gd name="T13" fmla="*/ 4 h 15"/>
                <a:gd name="T14" fmla="*/ 113 w 226"/>
                <a:gd name="T15" fmla="*/ 0 h 15"/>
                <a:gd name="T16" fmla="*/ 110 w 226"/>
                <a:gd name="T17" fmla="*/ 0 h 15"/>
                <a:gd name="T18" fmla="*/ 113 w 226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6" h="15">
                  <a:moveTo>
                    <a:pt x="226" y="8"/>
                  </a:moveTo>
                  <a:lnTo>
                    <a:pt x="21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19" y="15"/>
                  </a:lnTo>
                  <a:lnTo>
                    <a:pt x="211" y="8"/>
                  </a:lnTo>
                  <a:lnTo>
                    <a:pt x="226" y="8"/>
                  </a:lnTo>
                  <a:lnTo>
                    <a:pt x="226" y="0"/>
                  </a:lnTo>
                  <a:lnTo>
                    <a:pt x="219" y="0"/>
                  </a:lnTo>
                  <a:lnTo>
                    <a:pt x="22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3" name="Freeform 58"/>
            <p:cNvSpPr>
              <a:spLocks/>
            </p:cNvSpPr>
            <p:nvPr/>
          </p:nvSpPr>
          <p:spPr bwMode="auto">
            <a:xfrm>
              <a:off x="712" y="3575"/>
              <a:ext cx="7" cy="259"/>
            </a:xfrm>
            <a:custGeom>
              <a:avLst/>
              <a:gdLst>
                <a:gd name="T0" fmla="*/ 4 w 15"/>
                <a:gd name="T1" fmla="*/ 259 h 519"/>
                <a:gd name="T2" fmla="*/ 7 w 15"/>
                <a:gd name="T3" fmla="*/ 255 h 519"/>
                <a:gd name="T4" fmla="*/ 7 w 15"/>
                <a:gd name="T5" fmla="*/ 0 h 519"/>
                <a:gd name="T6" fmla="*/ 0 w 15"/>
                <a:gd name="T7" fmla="*/ 0 h 519"/>
                <a:gd name="T8" fmla="*/ 0 w 15"/>
                <a:gd name="T9" fmla="*/ 255 h 519"/>
                <a:gd name="T10" fmla="*/ 4 w 15"/>
                <a:gd name="T11" fmla="*/ 251 h 519"/>
                <a:gd name="T12" fmla="*/ 4 w 15"/>
                <a:gd name="T13" fmla="*/ 259 h 519"/>
                <a:gd name="T14" fmla="*/ 7 w 15"/>
                <a:gd name="T15" fmla="*/ 259 h 519"/>
                <a:gd name="T16" fmla="*/ 7 w 15"/>
                <a:gd name="T17" fmla="*/ 255 h 519"/>
                <a:gd name="T18" fmla="*/ 4 w 15"/>
                <a:gd name="T19" fmla="*/ 259 h 5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9">
                  <a:moveTo>
                    <a:pt x="8" y="519"/>
                  </a:moveTo>
                  <a:lnTo>
                    <a:pt x="15" y="51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11"/>
                  </a:lnTo>
                  <a:lnTo>
                    <a:pt x="8" y="503"/>
                  </a:lnTo>
                  <a:lnTo>
                    <a:pt x="8" y="519"/>
                  </a:lnTo>
                  <a:lnTo>
                    <a:pt x="15" y="519"/>
                  </a:lnTo>
                  <a:lnTo>
                    <a:pt x="15" y="511"/>
                  </a:lnTo>
                  <a:lnTo>
                    <a:pt x="8" y="5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4" name="Freeform 59"/>
            <p:cNvSpPr>
              <a:spLocks/>
            </p:cNvSpPr>
            <p:nvPr/>
          </p:nvSpPr>
          <p:spPr bwMode="auto">
            <a:xfrm>
              <a:off x="603" y="3826"/>
              <a:ext cx="113" cy="8"/>
            </a:xfrm>
            <a:custGeom>
              <a:avLst/>
              <a:gdLst>
                <a:gd name="T0" fmla="*/ 0 w 226"/>
                <a:gd name="T1" fmla="*/ 4 h 16"/>
                <a:gd name="T2" fmla="*/ 4 w 226"/>
                <a:gd name="T3" fmla="*/ 8 h 16"/>
                <a:gd name="T4" fmla="*/ 113 w 226"/>
                <a:gd name="T5" fmla="*/ 8 h 16"/>
                <a:gd name="T6" fmla="*/ 113 w 226"/>
                <a:gd name="T7" fmla="*/ 0 h 16"/>
                <a:gd name="T8" fmla="*/ 4 w 226"/>
                <a:gd name="T9" fmla="*/ 0 h 16"/>
                <a:gd name="T10" fmla="*/ 8 w 226"/>
                <a:gd name="T11" fmla="*/ 4 h 16"/>
                <a:gd name="T12" fmla="*/ 0 w 226"/>
                <a:gd name="T13" fmla="*/ 4 h 16"/>
                <a:gd name="T14" fmla="*/ 0 w 226"/>
                <a:gd name="T15" fmla="*/ 8 h 16"/>
                <a:gd name="T16" fmla="*/ 4 w 226"/>
                <a:gd name="T17" fmla="*/ 8 h 16"/>
                <a:gd name="T18" fmla="*/ 0 w 226"/>
                <a:gd name="T19" fmla="*/ 4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6" h="16">
                  <a:moveTo>
                    <a:pt x="0" y="8"/>
                  </a:moveTo>
                  <a:lnTo>
                    <a:pt x="7" y="16"/>
                  </a:lnTo>
                  <a:lnTo>
                    <a:pt x="226" y="16"/>
                  </a:lnTo>
                  <a:lnTo>
                    <a:pt x="226" y="0"/>
                  </a:lnTo>
                  <a:lnTo>
                    <a:pt x="7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5" name="Freeform 60"/>
            <p:cNvSpPr>
              <a:spLocks/>
            </p:cNvSpPr>
            <p:nvPr/>
          </p:nvSpPr>
          <p:spPr bwMode="auto">
            <a:xfrm>
              <a:off x="603" y="3571"/>
              <a:ext cx="7" cy="259"/>
            </a:xfrm>
            <a:custGeom>
              <a:avLst/>
              <a:gdLst>
                <a:gd name="T0" fmla="*/ 3 w 15"/>
                <a:gd name="T1" fmla="*/ 0 h 519"/>
                <a:gd name="T2" fmla="*/ 0 w 15"/>
                <a:gd name="T3" fmla="*/ 4 h 519"/>
                <a:gd name="T4" fmla="*/ 0 w 15"/>
                <a:gd name="T5" fmla="*/ 259 h 519"/>
                <a:gd name="T6" fmla="*/ 7 w 15"/>
                <a:gd name="T7" fmla="*/ 259 h 519"/>
                <a:gd name="T8" fmla="*/ 7 w 15"/>
                <a:gd name="T9" fmla="*/ 4 h 519"/>
                <a:gd name="T10" fmla="*/ 3 w 15"/>
                <a:gd name="T11" fmla="*/ 7 h 519"/>
                <a:gd name="T12" fmla="*/ 3 w 15"/>
                <a:gd name="T13" fmla="*/ 0 h 519"/>
                <a:gd name="T14" fmla="*/ 0 w 15"/>
                <a:gd name="T15" fmla="*/ 0 h 519"/>
                <a:gd name="T16" fmla="*/ 0 w 15"/>
                <a:gd name="T17" fmla="*/ 4 h 519"/>
                <a:gd name="T18" fmla="*/ 3 w 15"/>
                <a:gd name="T19" fmla="*/ 0 h 5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9">
                  <a:moveTo>
                    <a:pt x="7" y="0"/>
                  </a:moveTo>
                  <a:lnTo>
                    <a:pt x="0" y="8"/>
                  </a:lnTo>
                  <a:lnTo>
                    <a:pt x="0" y="519"/>
                  </a:lnTo>
                  <a:lnTo>
                    <a:pt x="15" y="519"/>
                  </a:lnTo>
                  <a:lnTo>
                    <a:pt x="15" y="8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6" name="Rectangle 61"/>
            <p:cNvSpPr>
              <a:spLocks noChangeArrowheads="1"/>
            </p:cNvSpPr>
            <p:nvPr/>
          </p:nvSpPr>
          <p:spPr bwMode="auto">
            <a:xfrm>
              <a:off x="560" y="3575"/>
              <a:ext cx="49" cy="255"/>
            </a:xfrm>
            <a:prstGeom prst="rect">
              <a:avLst/>
            </a:prstGeom>
            <a:solidFill>
              <a:srgbClr val="003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7" name="Freeform 62"/>
            <p:cNvSpPr>
              <a:spLocks/>
            </p:cNvSpPr>
            <p:nvPr/>
          </p:nvSpPr>
          <p:spPr bwMode="auto">
            <a:xfrm>
              <a:off x="560" y="3571"/>
              <a:ext cx="52" cy="8"/>
            </a:xfrm>
            <a:custGeom>
              <a:avLst/>
              <a:gdLst>
                <a:gd name="T0" fmla="*/ 52 w 105"/>
                <a:gd name="T1" fmla="*/ 4 h 15"/>
                <a:gd name="T2" fmla="*/ 49 w 105"/>
                <a:gd name="T3" fmla="*/ 0 h 15"/>
                <a:gd name="T4" fmla="*/ 0 w 105"/>
                <a:gd name="T5" fmla="*/ 0 h 15"/>
                <a:gd name="T6" fmla="*/ 0 w 105"/>
                <a:gd name="T7" fmla="*/ 8 h 15"/>
                <a:gd name="T8" fmla="*/ 49 w 105"/>
                <a:gd name="T9" fmla="*/ 8 h 15"/>
                <a:gd name="T10" fmla="*/ 45 w 105"/>
                <a:gd name="T11" fmla="*/ 4 h 15"/>
                <a:gd name="T12" fmla="*/ 52 w 105"/>
                <a:gd name="T13" fmla="*/ 4 h 15"/>
                <a:gd name="T14" fmla="*/ 52 w 105"/>
                <a:gd name="T15" fmla="*/ 0 h 15"/>
                <a:gd name="T16" fmla="*/ 49 w 105"/>
                <a:gd name="T17" fmla="*/ 0 h 15"/>
                <a:gd name="T18" fmla="*/ 52 w 105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15">
                  <a:moveTo>
                    <a:pt x="105" y="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98" y="15"/>
                  </a:lnTo>
                  <a:lnTo>
                    <a:pt x="90" y="8"/>
                  </a:lnTo>
                  <a:lnTo>
                    <a:pt x="105" y="8"/>
                  </a:lnTo>
                  <a:lnTo>
                    <a:pt x="105" y="0"/>
                  </a:lnTo>
                  <a:lnTo>
                    <a:pt x="98" y="0"/>
                  </a:lnTo>
                  <a:lnTo>
                    <a:pt x="10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8" name="Freeform 63"/>
            <p:cNvSpPr>
              <a:spLocks/>
            </p:cNvSpPr>
            <p:nvPr/>
          </p:nvSpPr>
          <p:spPr bwMode="auto">
            <a:xfrm>
              <a:off x="605" y="3575"/>
              <a:ext cx="7" cy="259"/>
            </a:xfrm>
            <a:custGeom>
              <a:avLst/>
              <a:gdLst>
                <a:gd name="T0" fmla="*/ 4 w 15"/>
                <a:gd name="T1" fmla="*/ 259 h 519"/>
                <a:gd name="T2" fmla="*/ 7 w 15"/>
                <a:gd name="T3" fmla="*/ 255 h 519"/>
                <a:gd name="T4" fmla="*/ 7 w 15"/>
                <a:gd name="T5" fmla="*/ 0 h 519"/>
                <a:gd name="T6" fmla="*/ 0 w 15"/>
                <a:gd name="T7" fmla="*/ 0 h 519"/>
                <a:gd name="T8" fmla="*/ 0 w 15"/>
                <a:gd name="T9" fmla="*/ 255 h 519"/>
                <a:gd name="T10" fmla="*/ 4 w 15"/>
                <a:gd name="T11" fmla="*/ 251 h 519"/>
                <a:gd name="T12" fmla="*/ 4 w 15"/>
                <a:gd name="T13" fmla="*/ 259 h 519"/>
                <a:gd name="T14" fmla="*/ 7 w 15"/>
                <a:gd name="T15" fmla="*/ 259 h 519"/>
                <a:gd name="T16" fmla="*/ 7 w 15"/>
                <a:gd name="T17" fmla="*/ 255 h 519"/>
                <a:gd name="T18" fmla="*/ 4 w 15"/>
                <a:gd name="T19" fmla="*/ 259 h 5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9">
                  <a:moveTo>
                    <a:pt x="8" y="519"/>
                  </a:moveTo>
                  <a:lnTo>
                    <a:pt x="15" y="51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11"/>
                  </a:lnTo>
                  <a:lnTo>
                    <a:pt x="8" y="503"/>
                  </a:lnTo>
                  <a:lnTo>
                    <a:pt x="8" y="519"/>
                  </a:lnTo>
                  <a:lnTo>
                    <a:pt x="15" y="519"/>
                  </a:lnTo>
                  <a:lnTo>
                    <a:pt x="15" y="511"/>
                  </a:lnTo>
                  <a:lnTo>
                    <a:pt x="8" y="5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9" name="Freeform 64"/>
            <p:cNvSpPr>
              <a:spLocks/>
            </p:cNvSpPr>
            <p:nvPr/>
          </p:nvSpPr>
          <p:spPr bwMode="auto">
            <a:xfrm>
              <a:off x="556" y="3826"/>
              <a:ext cx="53" cy="8"/>
            </a:xfrm>
            <a:custGeom>
              <a:avLst/>
              <a:gdLst>
                <a:gd name="T0" fmla="*/ 0 w 105"/>
                <a:gd name="T1" fmla="*/ 4 h 16"/>
                <a:gd name="T2" fmla="*/ 4 w 105"/>
                <a:gd name="T3" fmla="*/ 8 h 16"/>
                <a:gd name="T4" fmla="*/ 53 w 105"/>
                <a:gd name="T5" fmla="*/ 8 h 16"/>
                <a:gd name="T6" fmla="*/ 53 w 105"/>
                <a:gd name="T7" fmla="*/ 0 h 16"/>
                <a:gd name="T8" fmla="*/ 4 w 105"/>
                <a:gd name="T9" fmla="*/ 0 h 16"/>
                <a:gd name="T10" fmla="*/ 8 w 105"/>
                <a:gd name="T11" fmla="*/ 4 h 16"/>
                <a:gd name="T12" fmla="*/ 0 w 105"/>
                <a:gd name="T13" fmla="*/ 4 h 16"/>
                <a:gd name="T14" fmla="*/ 0 w 105"/>
                <a:gd name="T15" fmla="*/ 8 h 16"/>
                <a:gd name="T16" fmla="*/ 4 w 105"/>
                <a:gd name="T17" fmla="*/ 8 h 16"/>
                <a:gd name="T18" fmla="*/ 0 w 105"/>
                <a:gd name="T19" fmla="*/ 4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16">
                  <a:moveTo>
                    <a:pt x="0" y="8"/>
                  </a:moveTo>
                  <a:lnTo>
                    <a:pt x="7" y="16"/>
                  </a:lnTo>
                  <a:lnTo>
                    <a:pt x="105" y="16"/>
                  </a:lnTo>
                  <a:lnTo>
                    <a:pt x="105" y="0"/>
                  </a:lnTo>
                  <a:lnTo>
                    <a:pt x="7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0" name="Freeform 65"/>
            <p:cNvSpPr>
              <a:spLocks/>
            </p:cNvSpPr>
            <p:nvPr/>
          </p:nvSpPr>
          <p:spPr bwMode="auto">
            <a:xfrm>
              <a:off x="556" y="3571"/>
              <a:ext cx="8" cy="259"/>
            </a:xfrm>
            <a:custGeom>
              <a:avLst/>
              <a:gdLst>
                <a:gd name="T0" fmla="*/ 4 w 15"/>
                <a:gd name="T1" fmla="*/ 0 h 519"/>
                <a:gd name="T2" fmla="*/ 0 w 15"/>
                <a:gd name="T3" fmla="*/ 4 h 519"/>
                <a:gd name="T4" fmla="*/ 0 w 15"/>
                <a:gd name="T5" fmla="*/ 259 h 519"/>
                <a:gd name="T6" fmla="*/ 8 w 15"/>
                <a:gd name="T7" fmla="*/ 259 h 519"/>
                <a:gd name="T8" fmla="*/ 8 w 15"/>
                <a:gd name="T9" fmla="*/ 4 h 519"/>
                <a:gd name="T10" fmla="*/ 4 w 15"/>
                <a:gd name="T11" fmla="*/ 7 h 519"/>
                <a:gd name="T12" fmla="*/ 4 w 15"/>
                <a:gd name="T13" fmla="*/ 0 h 519"/>
                <a:gd name="T14" fmla="*/ 0 w 15"/>
                <a:gd name="T15" fmla="*/ 0 h 519"/>
                <a:gd name="T16" fmla="*/ 0 w 15"/>
                <a:gd name="T17" fmla="*/ 4 h 519"/>
                <a:gd name="T18" fmla="*/ 4 w 15"/>
                <a:gd name="T19" fmla="*/ 0 h 5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9">
                  <a:moveTo>
                    <a:pt x="7" y="0"/>
                  </a:moveTo>
                  <a:lnTo>
                    <a:pt x="0" y="8"/>
                  </a:lnTo>
                  <a:lnTo>
                    <a:pt x="0" y="519"/>
                  </a:lnTo>
                  <a:lnTo>
                    <a:pt x="15" y="519"/>
                  </a:lnTo>
                  <a:lnTo>
                    <a:pt x="15" y="8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1" name="Rectangle 66"/>
            <p:cNvSpPr>
              <a:spLocks noChangeArrowheads="1"/>
            </p:cNvSpPr>
            <p:nvPr/>
          </p:nvSpPr>
          <p:spPr bwMode="auto">
            <a:xfrm>
              <a:off x="714" y="3575"/>
              <a:ext cx="49" cy="255"/>
            </a:xfrm>
            <a:prstGeom prst="rect">
              <a:avLst/>
            </a:prstGeom>
            <a:solidFill>
              <a:srgbClr val="003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12" name="Freeform 67"/>
            <p:cNvSpPr>
              <a:spLocks/>
            </p:cNvSpPr>
            <p:nvPr/>
          </p:nvSpPr>
          <p:spPr bwMode="auto">
            <a:xfrm>
              <a:off x="714" y="3571"/>
              <a:ext cx="53" cy="8"/>
            </a:xfrm>
            <a:custGeom>
              <a:avLst/>
              <a:gdLst>
                <a:gd name="T0" fmla="*/ 53 w 106"/>
                <a:gd name="T1" fmla="*/ 4 h 15"/>
                <a:gd name="T2" fmla="*/ 50 w 106"/>
                <a:gd name="T3" fmla="*/ 0 h 15"/>
                <a:gd name="T4" fmla="*/ 0 w 106"/>
                <a:gd name="T5" fmla="*/ 0 h 15"/>
                <a:gd name="T6" fmla="*/ 0 w 106"/>
                <a:gd name="T7" fmla="*/ 8 h 15"/>
                <a:gd name="T8" fmla="*/ 50 w 106"/>
                <a:gd name="T9" fmla="*/ 8 h 15"/>
                <a:gd name="T10" fmla="*/ 46 w 106"/>
                <a:gd name="T11" fmla="*/ 4 h 15"/>
                <a:gd name="T12" fmla="*/ 53 w 106"/>
                <a:gd name="T13" fmla="*/ 4 h 15"/>
                <a:gd name="T14" fmla="*/ 53 w 106"/>
                <a:gd name="T15" fmla="*/ 0 h 15"/>
                <a:gd name="T16" fmla="*/ 50 w 106"/>
                <a:gd name="T17" fmla="*/ 0 h 15"/>
                <a:gd name="T18" fmla="*/ 53 w 106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" h="15">
                  <a:moveTo>
                    <a:pt x="106" y="8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  <a:lnTo>
                    <a:pt x="91" y="8"/>
                  </a:lnTo>
                  <a:lnTo>
                    <a:pt x="106" y="8"/>
                  </a:lnTo>
                  <a:lnTo>
                    <a:pt x="106" y="0"/>
                  </a:lnTo>
                  <a:lnTo>
                    <a:pt x="99" y="0"/>
                  </a:lnTo>
                  <a:lnTo>
                    <a:pt x="10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3" name="Freeform 68"/>
            <p:cNvSpPr>
              <a:spLocks/>
            </p:cNvSpPr>
            <p:nvPr/>
          </p:nvSpPr>
          <p:spPr bwMode="auto">
            <a:xfrm>
              <a:off x="759" y="3575"/>
              <a:ext cx="8" cy="259"/>
            </a:xfrm>
            <a:custGeom>
              <a:avLst/>
              <a:gdLst>
                <a:gd name="T0" fmla="*/ 4 w 15"/>
                <a:gd name="T1" fmla="*/ 259 h 518"/>
                <a:gd name="T2" fmla="*/ 8 w 15"/>
                <a:gd name="T3" fmla="*/ 255 h 518"/>
                <a:gd name="T4" fmla="*/ 8 w 15"/>
                <a:gd name="T5" fmla="*/ 0 h 518"/>
                <a:gd name="T6" fmla="*/ 0 w 15"/>
                <a:gd name="T7" fmla="*/ 0 h 518"/>
                <a:gd name="T8" fmla="*/ 0 w 15"/>
                <a:gd name="T9" fmla="*/ 255 h 518"/>
                <a:gd name="T10" fmla="*/ 4 w 15"/>
                <a:gd name="T11" fmla="*/ 252 h 518"/>
                <a:gd name="T12" fmla="*/ 4 w 15"/>
                <a:gd name="T13" fmla="*/ 259 h 518"/>
                <a:gd name="T14" fmla="*/ 8 w 15"/>
                <a:gd name="T15" fmla="*/ 259 h 518"/>
                <a:gd name="T16" fmla="*/ 8 w 15"/>
                <a:gd name="T17" fmla="*/ 255 h 518"/>
                <a:gd name="T18" fmla="*/ 4 w 15"/>
                <a:gd name="T19" fmla="*/ 259 h 5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8">
                  <a:moveTo>
                    <a:pt x="8" y="518"/>
                  </a:moveTo>
                  <a:lnTo>
                    <a:pt x="15" y="50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09"/>
                  </a:lnTo>
                  <a:lnTo>
                    <a:pt x="8" y="503"/>
                  </a:lnTo>
                  <a:lnTo>
                    <a:pt x="8" y="518"/>
                  </a:lnTo>
                  <a:lnTo>
                    <a:pt x="15" y="518"/>
                  </a:lnTo>
                  <a:lnTo>
                    <a:pt x="15" y="509"/>
                  </a:lnTo>
                  <a:lnTo>
                    <a:pt x="8" y="5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4" name="Freeform 69"/>
            <p:cNvSpPr>
              <a:spLocks/>
            </p:cNvSpPr>
            <p:nvPr/>
          </p:nvSpPr>
          <p:spPr bwMode="auto">
            <a:xfrm>
              <a:off x="710" y="3826"/>
              <a:ext cx="53" cy="8"/>
            </a:xfrm>
            <a:custGeom>
              <a:avLst/>
              <a:gdLst>
                <a:gd name="T0" fmla="*/ 0 w 106"/>
                <a:gd name="T1" fmla="*/ 3 h 15"/>
                <a:gd name="T2" fmla="*/ 4 w 106"/>
                <a:gd name="T3" fmla="*/ 8 h 15"/>
                <a:gd name="T4" fmla="*/ 53 w 106"/>
                <a:gd name="T5" fmla="*/ 8 h 15"/>
                <a:gd name="T6" fmla="*/ 53 w 106"/>
                <a:gd name="T7" fmla="*/ 0 h 15"/>
                <a:gd name="T8" fmla="*/ 4 w 106"/>
                <a:gd name="T9" fmla="*/ 0 h 15"/>
                <a:gd name="T10" fmla="*/ 8 w 106"/>
                <a:gd name="T11" fmla="*/ 3 h 15"/>
                <a:gd name="T12" fmla="*/ 0 w 106"/>
                <a:gd name="T13" fmla="*/ 3 h 15"/>
                <a:gd name="T14" fmla="*/ 0 w 106"/>
                <a:gd name="T15" fmla="*/ 8 h 15"/>
                <a:gd name="T16" fmla="*/ 4 w 106"/>
                <a:gd name="T17" fmla="*/ 8 h 15"/>
                <a:gd name="T18" fmla="*/ 0 w 106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" h="15">
                  <a:moveTo>
                    <a:pt x="0" y="6"/>
                  </a:moveTo>
                  <a:lnTo>
                    <a:pt x="7" y="15"/>
                  </a:lnTo>
                  <a:lnTo>
                    <a:pt x="106" y="15"/>
                  </a:lnTo>
                  <a:lnTo>
                    <a:pt x="106" y="0"/>
                  </a:lnTo>
                  <a:lnTo>
                    <a:pt x="7" y="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" name="Freeform 70"/>
            <p:cNvSpPr>
              <a:spLocks/>
            </p:cNvSpPr>
            <p:nvPr/>
          </p:nvSpPr>
          <p:spPr bwMode="auto">
            <a:xfrm>
              <a:off x="710" y="3571"/>
              <a:ext cx="8" cy="259"/>
            </a:xfrm>
            <a:custGeom>
              <a:avLst/>
              <a:gdLst>
                <a:gd name="T0" fmla="*/ 4 w 15"/>
                <a:gd name="T1" fmla="*/ 0 h 517"/>
                <a:gd name="T2" fmla="*/ 0 w 15"/>
                <a:gd name="T3" fmla="*/ 4 h 517"/>
                <a:gd name="T4" fmla="*/ 0 w 15"/>
                <a:gd name="T5" fmla="*/ 259 h 517"/>
                <a:gd name="T6" fmla="*/ 8 w 15"/>
                <a:gd name="T7" fmla="*/ 259 h 517"/>
                <a:gd name="T8" fmla="*/ 8 w 15"/>
                <a:gd name="T9" fmla="*/ 4 h 517"/>
                <a:gd name="T10" fmla="*/ 4 w 15"/>
                <a:gd name="T11" fmla="*/ 8 h 517"/>
                <a:gd name="T12" fmla="*/ 4 w 15"/>
                <a:gd name="T13" fmla="*/ 0 h 517"/>
                <a:gd name="T14" fmla="*/ 0 w 15"/>
                <a:gd name="T15" fmla="*/ 0 h 517"/>
                <a:gd name="T16" fmla="*/ 0 w 15"/>
                <a:gd name="T17" fmla="*/ 4 h 517"/>
                <a:gd name="T18" fmla="*/ 4 w 15"/>
                <a:gd name="T19" fmla="*/ 0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7">
                  <a:moveTo>
                    <a:pt x="7" y="0"/>
                  </a:moveTo>
                  <a:lnTo>
                    <a:pt x="0" y="8"/>
                  </a:lnTo>
                  <a:lnTo>
                    <a:pt x="0" y="517"/>
                  </a:lnTo>
                  <a:lnTo>
                    <a:pt x="15" y="517"/>
                  </a:lnTo>
                  <a:lnTo>
                    <a:pt x="15" y="8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Freeform 71"/>
            <p:cNvSpPr>
              <a:spLocks/>
            </p:cNvSpPr>
            <p:nvPr/>
          </p:nvSpPr>
          <p:spPr bwMode="auto">
            <a:xfrm>
              <a:off x="505" y="3406"/>
              <a:ext cx="722" cy="152"/>
            </a:xfrm>
            <a:custGeom>
              <a:avLst/>
              <a:gdLst>
                <a:gd name="T0" fmla="*/ 26 w 1445"/>
                <a:gd name="T1" fmla="*/ 0 h 303"/>
                <a:gd name="T2" fmla="*/ 695 w 1445"/>
                <a:gd name="T3" fmla="*/ 0 h 303"/>
                <a:gd name="T4" fmla="*/ 722 w 1445"/>
                <a:gd name="T5" fmla="*/ 152 h 303"/>
                <a:gd name="T6" fmla="*/ 0 w 1445"/>
                <a:gd name="T7" fmla="*/ 151 h 303"/>
                <a:gd name="T8" fmla="*/ 26 w 1445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5" h="303">
                  <a:moveTo>
                    <a:pt x="53" y="0"/>
                  </a:moveTo>
                  <a:lnTo>
                    <a:pt x="1391" y="0"/>
                  </a:lnTo>
                  <a:lnTo>
                    <a:pt x="1445" y="303"/>
                  </a:lnTo>
                  <a:lnTo>
                    <a:pt x="0" y="30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D1A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Freeform 72"/>
            <p:cNvSpPr>
              <a:spLocks/>
            </p:cNvSpPr>
            <p:nvPr/>
          </p:nvSpPr>
          <p:spPr bwMode="auto">
            <a:xfrm>
              <a:off x="531" y="3402"/>
              <a:ext cx="672" cy="8"/>
            </a:xfrm>
            <a:custGeom>
              <a:avLst/>
              <a:gdLst>
                <a:gd name="T0" fmla="*/ 672 w 1343"/>
                <a:gd name="T1" fmla="*/ 4 h 15"/>
                <a:gd name="T2" fmla="*/ 669 w 1343"/>
                <a:gd name="T3" fmla="*/ 0 h 15"/>
                <a:gd name="T4" fmla="*/ 0 w 1343"/>
                <a:gd name="T5" fmla="*/ 0 h 15"/>
                <a:gd name="T6" fmla="*/ 0 w 1343"/>
                <a:gd name="T7" fmla="*/ 8 h 15"/>
                <a:gd name="T8" fmla="*/ 669 w 1343"/>
                <a:gd name="T9" fmla="*/ 8 h 15"/>
                <a:gd name="T10" fmla="*/ 666 w 1343"/>
                <a:gd name="T11" fmla="*/ 4 h 15"/>
                <a:gd name="T12" fmla="*/ 672 w 1343"/>
                <a:gd name="T13" fmla="*/ 4 h 15"/>
                <a:gd name="T14" fmla="*/ 671 w 1343"/>
                <a:gd name="T15" fmla="*/ 1 h 15"/>
                <a:gd name="T16" fmla="*/ 669 w 1343"/>
                <a:gd name="T17" fmla="*/ 0 h 15"/>
                <a:gd name="T18" fmla="*/ 672 w 1343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3" h="15">
                  <a:moveTo>
                    <a:pt x="1343" y="7"/>
                  </a:moveTo>
                  <a:lnTo>
                    <a:pt x="1338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338" y="15"/>
                  </a:lnTo>
                  <a:lnTo>
                    <a:pt x="1331" y="8"/>
                  </a:lnTo>
                  <a:lnTo>
                    <a:pt x="1343" y="7"/>
                  </a:lnTo>
                  <a:lnTo>
                    <a:pt x="1342" y="1"/>
                  </a:lnTo>
                  <a:lnTo>
                    <a:pt x="1338" y="0"/>
                  </a:lnTo>
                  <a:lnTo>
                    <a:pt x="134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8" name="Freeform 73"/>
            <p:cNvSpPr>
              <a:spLocks/>
            </p:cNvSpPr>
            <p:nvPr/>
          </p:nvSpPr>
          <p:spPr bwMode="auto">
            <a:xfrm>
              <a:off x="1197" y="3406"/>
              <a:ext cx="34" cy="155"/>
            </a:xfrm>
            <a:custGeom>
              <a:avLst/>
              <a:gdLst>
                <a:gd name="T0" fmla="*/ 30 w 69"/>
                <a:gd name="T1" fmla="*/ 155 h 311"/>
                <a:gd name="T2" fmla="*/ 33 w 69"/>
                <a:gd name="T3" fmla="*/ 151 h 311"/>
                <a:gd name="T4" fmla="*/ 6 w 69"/>
                <a:gd name="T5" fmla="*/ 0 h 311"/>
                <a:gd name="T6" fmla="*/ 0 w 69"/>
                <a:gd name="T7" fmla="*/ 0 h 311"/>
                <a:gd name="T8" fmla="*/ 27 w 69"/>
                <a:gd name="T9" fmla="*/ 152 h 311"/>
                <a:gd name="T10" fmla="*/ 30 w 69"/>
                <a:gd name="T11" fmla="*/ 148 h 311"/>
                <a:gd name="T12" fmla="*/ 30 w 69"/>
                <a:gd name="T13" fmla="*/ 155 h 311"/>
                <a:gd name="T14" fmla="*/ 34 w 69"/>
                <a:gd name="T15" fmla="*/ 155 h 311"/>
                <a:gd name="T16" fmla="*/ 33 w 69"/>
                <a:gd name="T17" fmla="*/ 151 h 311"/>
                <a:gd name="T18" fmla="*/ 30 w 69"/>
                <a:gd name="T19" fmla="*/ 155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311">
                  <a:moveTo>
                    <a:pt x="61" y="311"/>
                  </a:moveTo>
                  <a:lnTo>
                    <a:pt x="66" y="303"/>
                  </a:lnTo>
                  <a:lnTo>
                    <a:pt x="12" y="0"/>
                  </a:lnTo>
                  <a:lnTo>
                    <a:pt x="0" y="1"/>
                  </a:lnTo>
                  <a:lnTo>
                    <a:pt x="54" y="304"/>
                  </a:lnTo>
                  <a:lnTo>
                    <a:pt x="61" y="296"/>
                  </a:lnTo>
                  <a:lnTo>
                    <a:pt x="61" y="311"/>
                  </a:lnTo>
                  <a:lnTo>
                    <a:pt x="69" y="311"/>
                  </a:lnTo>
                  <a:lnTo>
                    <a:pt x="66" y="303"/>
                  </a:lnTo>
                  <a:lnTo>
                    <a:pt x="61" y="3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9" name="Freeform 74"/>
            <p:cNvSpPr>
              <a:spLocks/>
            </p:cNvSpPr>
            <p:nvPr/>
          </p:nvSpPr>
          <p:spPr bwMode="auto">
            <a:xfrm>
              <a:off x="501" y="3553"/>
              <a:ext cx="726" cy="8"/>
            </a:xfrm>
            <a:custGeom>
              <a:avLst/>
              <a:gdLst>
                <a:gd name="T0" fmla="*/ 1 w 1453"/>
                <a:gd name="T1" fmla="*/ 3 h 18"/>
                <a:gd name="T2" fmla="*/ 4 w 1453"/>
                <a:gd name="T3" fmla="*/ 7 h 18"/>
                <a:gd name="T4" fmla="*/ 726 w 1453"/>
                <a:gd name="T5" fmla="*/ 8 h 18"/>
                <a:gd name="T6" fmla="*/ 726 w 1453"/>
                <a:gd name="T7" fmla="*/ 1 h 18"/>
                <a:gd name="T8" fmla="*/ 4 w 1453"/>
                <a:gd name="T9" fmla="*/ 0 h 18"/>
                <a:gd name="T10" fmla="*/ 7 w 1453"/>
                <a:gd name="T11" fmla="*/ 4 h 18"/>
                <a:gd name="T12" fmla="*/ 1 w 1453"/>
                <a:gd name="T13" fmla="*/ 3 h 18"/>
                <a:gd name="T14" fmla="*/ 0 w 1453"/>
                <a:gd name="T15" fmla="*/ 7 h 18"/>
                <a:gd name="T16" fmla="*/ 4 w 1453"/>
                <a:gd name="T17" fmla="*/ 7 h 18"/>
                <a:gd name="T18" fmla="*/ 1 w 1453"/>
                <a:gd name="T19" fmla="*/ 3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53" h="18">
                  <a:moveTo>
                    <a:pt x="2" y="7"/>
                  </a:moveTo>
                  <a:lnTo>
                    <a:pt x="8" y="15"/>
                  </a:lnTo>
                  <a:lnTo>
                    <a:pt x="1453" y="18"/>
                  </a:lnTo>
                  <a:lnTo>
                    <a:pt x="1453" y="3"/>
                  </a:lnTo>
                  <a:lnTo>
                    <a:pt x="8" y="0"/>
                  </a:lnTo>
                  <a:lnTo>
                    <a:pt x="15" y="10"/>
                  </a:lnTo>
                  <a:lnTo>
                    <a:pt x="2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0" name="Freeform 75"/>
            <p:cNvSpPr>
              <a:spLocks/>
            </p:cNvSpPr>
            <p:nvPr/>
          </p:nvSpPr>
          <p:spPr bwMode="auto">
            <a:xfrm>
              <a:off x="502" y="3402"/>
              <a:ext cx="32" cy="155"/>
            </a:xfrm>
            <a:custGeom>
              <a:avLst/>
              <a:gdLst>
                <a:gd name="T0" fmla="*/ 29 w 65"/>
                <a:gd name="T1" fmla="*/ 0 h 310"/>
                <a:gd name="T2" fmla="*/ 26 w 65"/>
                <a:gd name="T3" fmla="*/ 4 h 310"/>
                <a:gd name="T4" fmla="*/ 0 w 65"/>
                <a:gd name="T5" fmla="*/ 154 h 310"/>
                <a:gd name="T6" fmla="*/ 6 w 65"/>
                <a:gd name="T7" fmla="*/ 155 h 310"/>
                <a:gd name="T8" fmla="*/ 32 w 65"/>
                <a:gd name="T9" fmla="*/ 4 h 310"/>
                <a:gd name="T10" fmla="*/ 29 w 65"/>
                <a:gd name="T11" fmla="*/ 8 h 310"/>
                <a:gd name="T12" fmla="*/ 29 w 65"/>
                <a:gd name="T13" fmla="*/ 0 h 310"/>
                <a:gd name="T14" fmla="*/ 26 w 65"/>
                <a:gd name="T15" fmla="*/ 1 h 310"/>
                <a:gd name="T16" fmla="*/ 26 w 65"/>
                <a:gd name="T17" fmla="*/ 4 h 310"/>
                <a:gd name="T18" fmla="*/ 29 w 65"/>
                <a:gd name="T19" fmla="*/ 0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5" h="310">
                  <a:moveTo>
                    <a:pt x="59" y="0"/>
                  </a:moveTo>
                  <a:lnTo>
                    <a:pt x="52" y="7"/>
                  </a:lnTo>
                  <a:lnTo>
                    <a:pt x="0" y="307"/>
                  </a:lnTo>
                  <a:lnTo>
                    <a:pt x="13" y="310"/>
                  </a:lnTo>
                  <a:lnTo>
                    <a:pt x="65" y="8"/>
                  </a:lnTo>
                  <a:lnTo>
                    <a:pt x="59" y="15"/>
                  </a:lnTo>
                  <a:lnTo>
                    <a:pt x="59" y="0"/>
                  </a:lnTo>
                  <a:lnTo>
                    <a:pt x="53" y="1"/>
                  </a:lnTo>
                  <a:lnTo>
                    <a:pt x="52" y="7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Rectangle 76"/>
            <p:cNvSpPr>
              <a:spLocks noChangeArrowheads="1"/>
            </p:cNvSpPr>
            <p:nvPr/>
          </p:nvSpPr>
          <p:spPr bwMode="auto">
            <a:xfrm>
              <a:off x="1015" y="3571"/>
              <a:ext cx="110" cy="255"/>
            </a:xfrm>
            <a:prstGeom prst="rect">
              <a:avLst/>
            </a:prstGeom>
            <a:solidFill>
              <a:srgbClr val="007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22" name="Freeform 77"/>
            <p:cNvSpPr>
              <a:spLocks/>
            </p:cNvSpPr>
            <p:nvPr/>
          </p:nvSpPr>
          <p:spPr bwMode="auto">
            <a:xfrm>
              <a:off x="1015" y="3567"/>
              <a:ext cx="114" cy="8"/>
            </a:xfrm>
            <a:custGeom>
              <a:avLst/>
              <a:gdLst>
                <a:gd name="T0" fmla="*/ 114 w 228"/>
                <a:gd name="T1" fmla="*/ 4 h 16"/>
                <a:gd name="T2" fmla="*/ 110 w 228"/>
                <a:gd name="T3" fmla="*/ 0 h 16"/>
                <a:gd name="T4" fmla="*/ 0 w 228"/>
                <a:gd name="T5" fmla="*/ 0 h 16"/>
                <a:gd name="T6" fmla="*/ 0 w 228"/>
                <a:gd name="T7" fmla="*/ 8 h 16"/>
                <a:gd name="T8" fmla="*/ 110 w 228"/>
                <a:gd name="T9" fmla="*/ 8 h 16"/>
                <a:gd name="T10" fmla="*/ 107 w 228"/>
                <a:gd name="T11" fmla="*/ 4 h 16"/>
                <a:gd name="T12" fmla="*/ 114 w 228"/>
                <a:gd name="T13" fmla="*/ 4 h 16"/>
                <a:gd name="T14" fmla="*/ 114 w 228"/>
                <a:gd name="T15" fmla="*/ 0 h 16"/>
                <a:gd name="T16" fmla="*/ 110 w 228"/>
                <a:gd name="T17" fmla="*/ 0 h 16"/>
                <a:gd name="T18" fmla="*/ 114 w 228"/>
                <a:gd name="T19" fmla="*/ 4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6">
                  <a:moveTo>
                    <a:pt x="228" y="8"/>
                  </a:moveTo>
                  <a:lnTo>
                    <a:pt x="22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20" y="16"/>
                  </a:lnTo>
                  <a:lnTo>
                    <a:pt x="213" y="8"/>
                  </a:lnTo>
                  <a:lnTo>
                    <a:pt x="228" y="8"/>
                  </a:lnTo>
                  <a:lnTo>
                    <a:pt x="228" y="0"/>
                  </a:lnTo>
                  <a:lnTo>
                    <a:pt x="220" y="0"/>
                  </a:lnTo>
                  <a:lnTo>
                    <a:pt x="22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3" name="Freeform 78"/>
            <p:cNvSpPr>
              <a:spLocks/>
            </p:cNvSpPr>
            <p:nvPr/>
          </p:nvSpPr>
          <p:spPr bwMode="auto">
            <a:xfrm>
              <a:off x="1121" y="3571"/>
              <a:ext cx="8" cy="259"/>
            </a:xfrm>
            <a:custGeom>
              <a:avLst/>
              <a:gdLst>
                <a:gd name="T0" fmla="*/ 4 w 15"/>
                <a:gd name="T1" fmla="*/ 259 h 519"/>
                <a:gd name="T2" fmla="*/ 8 w 15"/>
                <a:gd name="T3" fmla="*/ 255 h 519"/>
                <a:gd name="T4" fmla="*/ 8 w 15"/>
                <a:gd name="T5" fmla="*/ 0 h 519"/>
                <a:gd name="T6" fmla="*/ 0 w 15"/>
                <a:gd name="T7" fmla="*/ 0 h 519"/>
                <a:gd name="T8" fmla="*/ 0 w 15"/>
                <a:gd name="T9" fmla="*/ 255 h 519"/>
                <a:gd name="T10" fmla="*/ 4 w 15"/>
                <a:gd name="T11" fmla="*/ 252 h 519"/>
                <a:gd name="T12" fmla="*/ 4 w 15"/>
                <a:gd name="T13" fmla="*/ 259 h 519"/>
                <a:gd name="T14" fmla="*/ 8 w 15"/>
                <a:gd name="T15" fmla="*/ 259 h 519"/>
                <a:gd name="T16" fmla="*/ 8 w 15"/>
                <a:gd name="T17" fmla="*/ 255 h 519"/>
                <a:gd name="T18" fmla="*/ 4 w 15"/>
                <a:gd name="T19" fmla="*/ 259 h 5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9">
                  <a:moveTo>
                    <a:pt x="7" y="519"/>
                  </a:moveTo>
                  <a:lnTo>
                    <a:pt x="15" y="51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11"/>
                  </a:lnTo>
                  <a:lnTo>
                    <a:pt x="7" y="504"/>
                  </a:lnTo>
                  <a:lnTo>
                    <a:pt x="7" y="519"/>
                  </a:lnTo>
                  <a:lnTo>
                    <a:pt x="15" y="519"/>
                  </a:lnTo>
                  <a:lnTo>
                    <a:pt x="15" y="511"/>
                  </a:lnTo>
                  <a:lnTo>
                    <a:pt x="7" y="5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4" name="Freeform 79"/>
            <p:cNvSpPr>
              <a:spLocks/>
            </p:cNvSpPr>
            <p:nvPr/>
          </p:nvSpPr>
          <p:spPr bwMode="auto">
            <a:xfrm>
              <a:off x="1011" y="3823"/>
              <a:ext cx="114" cy="7"/>
            </a:xfrm>
            <a:custGeom>
              <a:avLst/>
              <a:gdLst>
                <a:gd name="T0" fmla="*/ 0 w 227"/>
                <a:gd name="T1" fmla="*/ 3 h 15"/>
                <a:gd name="T2" fmla="*/ 4 w 227"/>
                <a:gd name="T3" fmla="*/ 7 h 15"/>
                <a:gd name="T4" fmla="*/ 114 w 227"/>
                <a:gd name="T5" fmla="*/ 7 h 15"/>
                <a:gd name="T6" fmla="*/ 114 w 227"/>
                <a:gd name="T7" fmla="*/ 0 h 15"/>
                <a:gd name="T8" fmla="*/ 4 w 227"/>
                <a:gd name="T9" fmla="*/ 0 h 15"/>
                <a:gd name="T10" fmla="*/ 8 w 227"/>
                <a:gd name="T11" fmla="*/ 3 h 15"/>
                <a:gd name="T12" fmla="*/ 0 w 227"/>
                <a:gd name="T13" fmla="*/ 3 h 15"/>
                <a:gd name="T14" fmla="*/ 0 w 227"/>
                <a:gd name="T15" fmla="*/ 7 h 15"/>
                <a:gd name="T16" fmla="*/ 4 w 227"/>
                <a:gd name="T17" fmla="*/ 7 h 15"/>
                <a:gd name="T18" fmla="*/ 0 w 227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7" h="15">
                  <a:moveTo>
                    <a:pt x="0" y="7"/>
                  </a:moveTo>
                  <a:lnTo>
                    <a:pt x="7" y="15"/>
                  </a:lnTo>
                  <a:lnTo>
                    <a:pt x="227" y="15"/>
                  </a:lnTo>
                  <a:lnTo>
                    <a:pt x="227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5" name="Freeform 80"/>
            <p:cNvSpPr>
              <a:spLocks/>
            </p:cNvSpPr>
            <p:nvPr/>
          </p:nvSpPr>
          <p:spPr bwMode="auto">
            <a:xfrm>
              <a:off x="1011" y="3567"/>
              <a:ext cx="8" cy="259"/>
            </a:xfrm>
            <a:custGeom>
              <a:avLst/>
              <a:gdLst>
                <a:gd name="T0" fmla="*/ 4 w 15"/>
                <a:gd name="T1" fmla="*/ 0 h 519"/>
                <a:gd name="T2" fmla="*/ 0 w 15"/>
                <a:gd name="T3" fmla="*/ 4 h 519"/>
                <a:gd name="T4" fmla="*/ 0 w 15"/>
                <a:gd name="T5" fmla="*/ 259 h 519"/>
                <a:gd name="T6" fmla="*/ 8 w 15"/>
                <a:gd name="T7" fmla="*/ 259 h 519"/>
                <a:gd name="T8" fmla="*/ 8 w 15"/>
                <a:gd name="T9" fmla="*/ 4 h 519"/>
                <a:gd name="T10" fmla="*/ 4 w 15"/>
                <a:gd name="T11" fmla="*/ 8 h 519"/>
                <a:gd name="T12" fmla="*/ 4 w 15"/>
                <a:gd name="T13" fmla="*/ 0 h 519"/>
                <a:gd name="T14" fmla="*/ 0 w 15"/>
                <a:gd name="T15" fmla="*/ 0 h 519"/>
                <a:gd name="T16" fmla="*/ 0 w 15"/>
                <a:gd name="T17" fmla="*/ 4 h 519"/>
                <a:gd name="T18" fmla="*/ 4 w 15"/>
                <a:gd name="T19" fmla="*/ 0 h 5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9">
                  <a:moveTo>
                    <a:pt x="7" y="0"/>
                  </a:moveTo>
                  <a:lnTo>
                    <a:pt x="0" y="8"/>
                  </a:lnTo>
                  <a:lnTo>
                    <a:pt x="0" y="519"/>
                  </a:lnTo>
                  <a:lnTo>
                    <a:pt x="15" y="519"/>
                  </a:lnTo>
                  <a:lnTo>
                    <a:pt x="15" y="8"/>
                  </a:lnTo>
                  <a:lnTo>
                    <a:pt x="7" y="16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" name="Rectangle 81"/>
            <p:cNvSpPr>
              <a:spLocks noChangeArrowheads="1"/>
            </p:cNvSpPr>
            <p:nvPr/>
          </p:nvSpPr>
          <p:spPr bwMode="auto">
            <a:xfrm>
              <a:off x="969" y="3571"/>
              <a:ext cx="49" cy="255"/>
            </a:xfrm>
            <a:prstGeom prst="rect">
              <a:avLst/>
            </a:prstGeom>
            <a:solidFill>
              <a:srgbClr val="003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27" name="Freeform 82"/>
            <p:cNvSpPr>
              <a:spLocks/>
            </p:cNvSpPr>
            <p:nvPr/>
          </p:nvSpPr>
          <p:spPr bwMode="auto">
            <a:xfrm>
              <a:off x="969" y="3567"/>
              <a:ext cx="53" cy="8"/>
            </a:xfrm>
            <a:custGeom>
              <a:avLst/>
              <a:gdLst>
                <a:gd name="T0" fmla="*/ 53 w 104"/>
                <a:gd name="T1" fmla="*/ 4 h 16"/>
                <a:gd name="T2" fmla="*/ 49 w 104"/>
                <a:gd name="T3" fmla="*/ 0 h 16"/>
                <a:gd name="T4" fmla="*/ 0 w 104"/>
                <a:gd name="T5" fmla="*/ 0 h 16"/>
                <a:gd name="T6" fmla="*/ 0 w 104"/>
                <a:gd name="T7" fmla="*/ 8 h 16"/>
                <a:gd name="T8" fmla="*/ 49 w 104"/>
                <a:gd name="T9" fmla="*/ 8 h 16"/>
                <a:gd name="T10" fmla="*/ 45 w 104"/>
                <a:gd name="T11" fmla="*/ 4 h 16"/>
                <a:gd name="T12" fmla="*/ 53 w 104"/>
                <a:gd name="T13" fmla="*/ 4 h 16"/>
                <a:gd name="T14" fmla="*/ 53 w 104"/>
                <a:gd name="T15" fmla="*/ 0 h 16"/>
                <a:gd name="T16" fmla="*/ 49 w 104"/>
                <a:gd name="T17" fmla="*/ 0 h 16"/>
                <a:gd name="T18" fmla="*/ 53 w 104"/>
                <a:gd name="T19" fmla="*/ 4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" h="16">
                  <a:moveTo>
                    <a:pt x="104" y="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96" y="16"/>
                  </a:lnTo>
                  <a:lnTo>
                    <a:pt x="89" y="8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96" y="0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8" name="Freeform 83"/>
            <p:cNvSpPr>
              <a:spLocks/>
            </p:cNvSpPr>
            <p:nvPr/>
          </p:nvSpPr>
          <p:spPr bwMode="auto">
            <a:xfrm>
              <a:off x="1014" y="3571"/>
              <a:ext cx="8" cy="259"/>
            </a:xfrm>
            <a:custGeom>
              <a:avLst/>
              <a:gdLst>
                <a:gd name="T0" fmla="*/ 4 w 15"/>
                <a:gd name="T1" fmla="*/ 259 h 519"/>
                <a:gd name="T2" fmla="*/ 8 w 15"/>
                <a:gd name="T3" fmla="*/ 255 h 519"/>
                <a:gd name="T4" fmla="*/ 8 w 15"/>
                <a:gd name="T5" fmla="*/ 0 h 519"/>
                <a:gd name="T6" fmla="*/ 0 w 15"/>
                <a:gd name="T7" fmla="*/ 0 h 519"/>
                <a:gd name="T8" fmla="*/ 0 w 15"/>
                <a:gd name="T9" fmla="*/ 255 h 519"/>
                <a:gd name="T10" fmla="*/ 4 w 15"/>
                <a:gd name="T11" fmla="*/ 252 h 519"/>
                <a:gd name="T12" fmla="*/ 4 w 15"/>
                <a:gd name="T13" fmla="*/ 259 h 519"/>
                <a:gd name="T14" fmla="*/ 8 w 15"/>
                <a:gd name="T15" fmla="*/ 259 h 519"/>
                <a:gd name="T16" fmla="*/ 8 w 15"/>
                <a:gd name="T17" fmla="*/ 255 h 519"/>
                <a:gd name="T18" fmla="*/ 4 w 15"/>
                <a:gd name="T19" fmla="*/ 259 h 5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9">
                  <a:moveTo>
                    <a:pt x="7" y="519"/>
                  </a:moveTo>
                  <a:lnTo>
                    <a:pt x="15" y="51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11"/>
                  </a:lnTo>
                  <a:lnTo>
                    <a:pt x="7" y="504"/>
                  </a:lnTo>
                  <a:lnTo>
                    <a:pt x="7" y="519"/>
                  </a:lnTo>
                  <a:lnTo>
                    <a:pt x="15" y="519"/>
                  </a:lnTo>
                  <a:lnTo>
                    <a:pt x="15" y="511"/>
                  </a:lnTo>
                  <a:lnTo>
                    <a:pt x="7" y="5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9" name="Freeform 84"/>
            <p:cNvSpPr>
              <a:spLocks/>
            </p:cNvSpPr>
            <p:nvPr/>
          </p:nvSpPr>
          <p:spPr bwMode="auto">
            <a:xfrm>
              <a:off x="965" y="3823"/>
              <a:ext cx="53" cy="7"/>
            </a:xfrm>
            <a:custGeom>
              <a:avLst/>
              <a:gdLst>
                <a:gd name="T0" fmla="*/ 0 w 105"/>
                <a:gd name="T1" fmla="*/ 3 h 15"/>
                <a:gd name="T2" fmla="*/ 5 w 105"/>
                <a:gd name="T3" fmla="*/ 7 h 15"/>
                <a:gd name="T4" fmla="*/ 53 w 105"/>
                <a:gd name="T5" fmla="*/ 7 h 15"/>
                <a:gd name="T6" fmla="*/ 53 w 105"/>
                <a:gd name="T7" fmla="*/ 0 h 15"/>
                <a:gd name="T8" fmla="*/ 5 w 105"/>
                <a:gd name="T9" fmla="*/ 0 h 15"/>
                <a:gd name="T10" fmla="*/ 8 w 105"/>
                <a:gd name="T11" fmla="*/ 3 h 15"/>
                <a:gd name="T12" fmla="*/ 0 w 105"/>
                <a:gd name="T13" fmla="*/ 3 h 15"/>
                <a:gd name="T14" fmla="*/ 0 w 105"/>
                <a:gd name="T15" fmla="*/ 7 h 15"/>
                <a:gd name="T16" fmla="*/ 5 w 105"/>
                <a:gd name="T17" fmla="*/ 7 h 15"/>
                <a:gd name="T18" fmla="*/ 0 w 105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15">
                  <a:moveTo>
                    <a:pt x="0" y="7"/>
                  </a:moveTo>
                  <a:lnTo>
                    <a:pt x="9" y="15"/>
                  </a:lnTo>
                  <a:lnTo>
                    <a:pt x="105" y="15"/>
                  </a:lnTo>
                  <a:lnTo>
                    <a:pt x="105" y="0"/>
                  </a:lnTo>
                  <a:lnTo>
                    <a:pt x="9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9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0" name="Freeform 85"/>
            <p:cNvSpPr>
              <a:spLocks/>
            </p:cNvSpPr>
            <p:nvPr/>
          </p:nvSpPr>
          <p:spPr bwMode="auto">
            <a:xfrm>
              <a:off x="965" y="3567"/>
              <a:ext cx="8" cy="259"/>
            </a:xfrm>
            <a:custGeom>
              <a:avLst/>
              <a:gdLst>
                <a:gd name="T0" fmla="*/ 5 w 15"/>
                <a:gd name="T1" fmla="*/ 0 h 519"/>
                <a:gd name="T2" fmla="*/ 0 w 15"/>
                <a:gd name="T3" fmla="*/ 4 h 519"/>
                <a:gd name="T4" fmla="*/ 0 w 15"/>
                <a:gd name="T5" fmla="*/ 259 h 519"/>
                <a:gd name="T6" fmla="*/ 8 w 15"/>
                <a:gd name="T7" fmla="*/ 259 h 519"/>
                <a:gd name="T8" fmla="*/ 8 w 15"/>
                <a:gd name="T9" fmla="*/ 4 h 519"/>
                <a:gd name="T10" fmla="*/ 5 w 15"/>
                <a:gd name="T11" fmla="*/ 8 h 519"/>
                <a:gd name="T12" fmla="*/ 5 w 15"/>
                <a:gd name="T13" fmla="*/ 0 h 519"/>
                <a:gd name="T14" fmla="*/ 0 w 15"/>
                <a:gd name="T15" fmla="*/ 0 h 519"/>
                <a:gd name="T16" fmla="*/ 0 w 15"/>
                <a:gd name="T17" fmla="*/ 4 h 519"/>
                <a:gd name="T18" fmla="*/ 5 w 15"/>
                <a:gd name="T19" fmla="*/ 0 h 5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9">
                  <a:moveTo>
                    <a:pt x="9" y="0"/>
                  </a:moveTo>
                  <a:lnTo>
                    <a:pt x="0" y="8"/>
                  </a:lnTo>
                  <a:lnTo>
                    <a:pt x="0" y="519"/>
                  </a:lnTo>
                  <a:lnTo>
                    <a:pt x="15" y="519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1" name="Rectangle 86"/>
            <p:cNvSpPr>
              <a:spLocks noChangeArrowheads="1"/>
            </p:cNvSpPr>
            <p:nvPr/>
          </p:nvSpPr>
          <p:spPr bwMode="auto">
            <a:xfrm>
              <a:off x="1122" y="3571"/>
              <a:ext cx="49" cy="255"/>
            </a:xfrm>
            <a:prstGeom prst="rect">
              <a:avLst/>
            </a:prstGeom>
            <a:solidFill>
              <a:srgbClr val="003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32" name="Freeform 87"/>
            <p:cNvSpPr>
              <a:spLocks/>
            </p:cNvSpPr>
            <p:nvPr/>
          </p:nvSpPr>
          <p:spPr bwMode="auto">
            <a:xfrm>
              <a:off x="1122" y="3567"/>
              <a:ext cx="53" cy="8"/>
            </a:xfrm>
            <a:custGeom>
              <a:avLst/>
              <a:gdLst>
                <a:gd name="T0" fmla="*/ 53 w 105"/>
                <a:gd name="T1" fmla="*/ 4 h 15"/>
                <a:gd name="T2" fmla="*/ 49 w 105"/>
                <a:gd name="T3" fmla="*/ 0 h 15"/>
                <a:gd name="T4" fmla="*/ 0 w 105"/>
                <a:gd name="T5" fmla="*/ 0 h 15"/>
                <a:gd name="T6" fmla="*/ 0 w 105"/>
                <a:gd name="T7" fmla="*/ 8 h 15"/>
                <a:gd name="T8" fmla="*/ 49 w 105"/>
                <a:gd name="T9" fmla="*/ 8 h 15"/>
                <a:gd name="T10" fmla="*/ 45 w 105"/>
                <a:gd name="T11" fmla="*/ 4 h 15"/>
                <a:gd name="T12" fmla="*/ 53 w 105"/>
                <a:gd name="T13" fmla="*/ 4 h 15"/>
                <a:gd name="T14" fmla="*/ 53 w 105"/>
                <a:gd name="T15" fmla="*/ 0 h 15"/>
                <a:gd name="T16" fmla="*/ 49 w 105"/>
                <a:gd name="T17" fmla="*/ 0 h 15"/>
                <a:gd name="T18" fmla="*/ 53 w 105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15">
                  <a:moveTo>
                    <a:pt x="105" y="7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98" y="15"/>
                  </a:lnTo>
                  <a:lnTo>
                    <a:pt x="90" y="7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98" y="0"/>
                  </a:lnTo>
                  <a:lnTo>
                    <a:pt x="10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3" name="Freeform 88"/>
            <p:cNvSpPr>
              <a:spLocks/>
            </p:cNvSpPr>
            <p:nvPr/>
          </p:nvSpPr>
          <p:spPr bwMode="auto">
            <a:xfrm>
              <a:off x="1167" y="3571"/>
              <a:ext cx="8" cy="259"/>
            </a:xfrm>
            <a:custGeom>
              <a:avLst/>
              <a:gdLst>
                <a:gd name="T0" fmla="*/ 4 w 15"/>
                <a:gd name="T1" fmla="*/ 259 h 518"/>
                <a:gd name="T2" fmla="*/ 8 w 15"/>
                <a:gd name="T3" fmla="*/ 256 h 518"/>
                <a:gd name="T4" fmla="*/ 8 w 15"/>
                <a:gd name="T5" fmla="*/ 0 h 518"/>
                <a:gd name="T6" fmla="*/ 0 w 15"/>
                <a:gd name="T7" fmla="*/ 0 h 518"/>
                <a:gd name="T8" fmla="*/ 0 w 15"/>
                <a:gd name="T9" fmla="*/ 256 h 518"/>
                <a:gd name="T10" fmla="*/ 4 w 15"/>
                <a:gd name="T11" fmla="*/ 252 h 518"/>
                <a:gd name="T12" fmla="*/ 4 w 15"/>
                <a:gd name="T13" fmla="*/ 259 h 518"/>
                <a:gd name="T14" fmla="*/ 8 w 15"/>
                <a:gd name="T15" fmla="*/ 259 h 518"/>
                <a:gd name="T16" fmla="*/ 8 w 15"/>
                <a:gd name="T17" fmla="*/ 256 h 518"/>
                <a:gd name="T18" fmla="*/ 4 w 15"/>
                <a:gd name="T19" fmla="*/ 259 h 5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8">
                  <a:moveTo>
                    <a:pt x="8" y="518"/>
                  </a:moveTo>
                  <a:lnTo>
                    <a:pt x="15" y="512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12"/>
                  </a:lnTo>
                  <a:lnTo>
                    <a:pt x="8" y="503"/>
                  </a:lnTo>
                  <a:lnTo>
                    <a:pt x="8" y="518"/>
                  </a:lnTo>
                  <a:lnTo>
                    <a:pt x="15" y="518"/>
                  </a:lnTo>
                  <a:lnTo>
                    <a:pt x="15" y="512"/>
                  </a:lnTo>
                  <a:lnTo>
                    <a:pt x="8" y="5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4" name="Freeform 89"/>
            <p:cNvSpPr>
              <a:spLocks/>
            </p:cNvSpPr>
            <p:nvPr/>
          </p:nvSpPr>
          <p:spPr bwMode="auto">
            <a:xfrm>
              <a:off x="1119" y="3822"/>
              <a:ext cx="52" cy="8"/>
            </a:xfrm>
            <a:custGeom>
              <a:avLst/>
              <a:gdLst>
                <a:gd name="T0" fmla="*/ 0 w 105"/>
                <a:gd name="T1" fmla="*/ 5 h 15"/>
                <a:gd name="T2" fmla="*/ 3 w 105"/>
                <a:gd name="T3" fmla="*/ 8 h 15"/>
                <a:gd name="T4" fmla="*/ 52 w 105"/>
                <a:gd name="T5" fmla="*/ 8 h 15"/>
                <a:gd name="T6" fmla="*/ 52 w 105"/>
                <a:gd name="T7" fmla="*/ 0 h 15"/>
                <a:gd name="T8" fmla="*/ 3 w 105"/>
                <a:gd name="T9" fmla="*/ 0 h 15"/>
                <a:gd name="T10" fmla="*/ 7 w 105"/>
                <a:gd name="T11" fmla="*/ 5 h 15"/>
                <a:gd name="T12" fmla="*/ 0 w 105"/>
                <a:gd name="T13" fmla="*/ 5 h 15"/>
                <a:gd name="T14" fmla="*/ 0 w 105"/>
                <a:gd name="T15" fmla="*/ 8 h 15"/>
                <a:gd name="T16" fmla="*/ 3 w 105"/>
                <a:gd name="T17" fmla="*/ 8 h 15"/>
                <a:gd name="T18" fmla="*/ 0 w 105"/>
                <a:gd name="T19" fmla="*/ 5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15">
                  <a:moveTo>
                    <a:pt x="0" y="9"/>
                  </a:moveTo>
                  <a:lnTo>
                    <a:pt x="7" y="15"/>
                  </a:lnTo>
                  <a:lnTo>
                    <a:pt x="105" y="15"/>
                  </a:lnTo>
                  <a:lnTo>
                    <a:pt x="105" y="0"/>
                  </a:lnTo>
                  <a:lnTo>
                    <a:pt x="7" y="0"/>
                  </a:lnTo>
                  <a:lnTo>
                    <a:pt x="15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5" name="Freeform 90"/>
            <p:cNvSpPr>
              <a:spLocks/>
            </p:cNvSpPr>
            <p:nvPr/>
          </p:nvSpPr>
          <p:spPr bwMode="auto">
            <a:xfrm>
              <a:off x="1119" y="3567"/>
              <a:ext cx="8" cy="259"/>
            </a:xfrm>
            <a:custGeom>
              <a:avLst/>
              <a:gdLst>
                <a:gd name="T0" fmla="*/ 4 w 15"/>
                <a:gd name="T1" fmla="*/ 0 h 519"/>
                <a:gd name="T2" fmla="*/ 0 w 15"/>
                <a:gd name="T3" fmla="*/ 3 h 519"/>
                <a:gd name="T4" fmla="*/ 0 w 15"/>
                <a:gd name="T5" fmla="*/ 259 h 519"/>
                <a:gd name="T6" fmla="*/ 8 w 15"/>
                <a:gd name="T7" fmla="*/ 259 h 519"/>
                <a:gd name="T8" fmla="*/ 8 w 15"/>
                <a:gd name="T9" fmla="*/ 3 h 519"/>
                <a:gd name="T10" fmla="*/ 4 w 15"/>
                <a:gd name="T11" fmla="*/ 7 h 519"/>
                <a:gd name="T12" fmla="*/ 4 w 15"/>
                <a:gd name="T13" fmla="*/ 0 h 519"/>
                <a:gd name="T14" fmla="*/ 0 w 15"/>
                <a:gd name="T15" fmla="*/ 0 h 519"/>
                <a:gd name="T16" fmla="*/ 0 w 15"/>
                <a:gd name="T17" fmla="*/ 3 h 519"/>
                <a:gd name="T18" fmla="*/ 4 w 15"/>
                <a:gd name="T19" fmla="*/ 0 h 5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9">
                  <a:moveTo>
                    <a:pt x="7" y="0"/>
                  </a:moveTo>
                  <a:lnTo>
                    <a:pt x="0" y="7"/>
                  </a:lnTo>
                  <a:lnTo>
                    <a:pt x="0" y="519"/>
                  </a:lnTo>
                  <a:lnTo>
                    <a:pt x="15" y="519"/>
                  </a:lnTo>
                  <a:lnTo>
                    <a:pt x="15" y="7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Rectangle 91"/>
            <p:cNvSpPr>
              <a:spLocks noChangeArrowheads="1"/>
            </p:cNvSpPr>
            <p:nvPr/>
          </p:nvSpPr>
          <p:spPr bwMode="auto">
            <a:xfrm>
              <a:off x="795" y="3601"/>
              <a:ext cx="151" cy="281"/>
            </a:xfrm>
            <a:prstGeom prst="rect">
              <a:avLst/>
            </a:prstGeom>
            <a:solidFill>
              <a:srgbClr val="7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37" name="Freeform 92"/>
            <p:cNvSpPr>
              <a:spLocks/>
            </p:cNvSpPr>
            <p:nvPr/>
          </p:nvSpPr>
          <p:spPr bwMode="auto">
            <a:xfrm>
              <a:off x="795" y="3597"/>
              <a:ext cx="155" cy="8"/>
            </a:xfrm>
            <a:custGeom>
              <a:avLst/>
              <a:gdLst>
                <a:gd name="T0" fmla="*/ 155 w 308"/>
                <a:gd name="T1" fmla="*/ 4 h 15"/>
                <a:gd name="T2" fmla="*/ 151 w 308"/>
                <a:gd name="T3" fmla="*/ 0 h 15"/>
                <a:gd name="T4" fmla="*/ 0 w 308"/>
                <a:gd name="T5" fmla="*/ 0 h 15"/>
                <a:gd name="T6" fmla="*/ 0 w 308"/>
                <a:gd name="T7" fmla="*/ 8 h 15"/>
                <a:gd name="T8" fmla="*/ 151 w 308"/>
                <a:gd name="T9" fmla="*/ 8 h 15"/>
                <a:gd name="T10" fmla="*/ 147 w 308"/>
                <a:gd name="T11" fmla="*/ 4 h 15"/>
                <a:gd name="T12" fmla="*/ 155 w 308"/>
                <a:gd name="T13" fmla="*/ 4 h 15"/>
                <a:gd name="T14" fmla="*/ 155 w 308"/>
                <a:gd name="T15" fmla="*/ 0 h 15"/>
                <a:gd name="T16" fmla="*/ 151 w 308"/>
                <a:gd name="T17" fmla="*/ 0 h 15"/>
                <a:gd name="T18" fmla="*/ 155 w 308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8" h="15">
                  <a:moveTo>
                    <a:pt x="308" y="8"/>
                  </a:moveTo>
                  <a:lnTo>
                    <a:pt x="300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0" y="15"/>
                  </a:lnTo>
                  <a:lnTo>
                    <a:pt x="293" y="8"/>
                  </a:lnTo>
                  <a:lnTo>
                    <a:pt x="308" y="8"/>
                  </a:lnTo>
                  <a:lnTo>
                    <a:pt x="308" y="0"/>
                  </a:lnTo>
                  <a:lnTo>
                    <a:pt x="300" y="0"/>
                  </a:lnTo>
                  <a:lnTo>
                    <a:pt x="30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8" name="Freeform 93"/>
            <p:cNvSpPr>
              <a:spLocks/>
            </p:cNvSpPr>
            <p:nvPr/>
          </p:nvSpPr>
          <p:spPr bwMode="auto">
            <a:xfrm>
              <a:off x="942" y="3601"/>
              <a:ext cx="8" cy="285"/>
            </a:xfrm>
            <a:custGeom>
              <a:avLst/>
              <a:gdLst>
                <a:gd name="T0" fmla="*/ 4 w 15"/>
                <a:gd name="T1" fmla="*/ 285 h 570"/>
                <a:gd name="T2" fmla="*/ 8 w 15"/>
                <a:gd name="T3" fmla="*/ 281 h 570"/>
                <a:gd name="T4" fmla="*/ 8 w 15"/>
                <a:gd name="T5" fmla="*/ 0 h 570"/>
                <a:gd name="T6" fmla="*/ 0 w 15"/>
                <a:gd name="T7" fmla="*/ 0 h 570"/>
                <a:gd name="T8" fmla="*/ 0 w 15"/>
                <a:gd name="T9" fmla="*/ 281 h 570"/>
                <a:gd name="T10" fmla="*/ 4 w 15"/>
                <a:gd name="T11" fmla="*/ 278 h 570"/>
                <a:gd name="T12" fmla="*/ 4 w 15"/>
                <a:gd name="T13" fmla="*/ 285 h 570"/>
                <a:gd name="T14" fmla="*/ 8 w 15"/>
                <a:gd name="T15" fmla="*/ 285 h 570"/>
                <a:gd name="T16" fmla="*/ 8 w 15"/>
                <a:gd name="T17" fmla="*/ 281 h 570"/>
                <a:gd name="T18" fmla="*/ 4 w 15"/>
                <a:gd name="T19" fmla="*/ 285 h 5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70">
                  <a:moveTo>
                    <a:pt x="7" y="570"/>
                  </a:moveTo>
                  <a:lnTo>
                    <a:pt x="15" y="562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62"/>
                  </a:lnTo>
                  <a:lnTo>
                    <a:pt x="7" y="555"/>
                  </a:lnTo>
                  <a:lnTo>
                    <a:pt x="7" y="570"/>
                  </a:lnTo>
                  <a:lnTo>
                    <a:pt x="15" y="570"/>
                  </a:lnTo>
                  <a:lnTo>
                    <a:pt x="15" y="562"/>
                  </a:lnTo>
                  <a:lnTo>
                    <a:pt x="7" y="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9" name="Freeform 94"/>
            <p:cNvSpPr>
              <a:spLocks/>
            </p:cNvSpPr>
            <p:nvPr/>
          </p:nvSpPr>
          <p:spPr bwMode="auto">
            <a:xfrm>
              <a:off x="791" y="3879"/>
              <a:ext cx="155" cy="7"/>
            </a:xfrm>
            <a:custGeom>
              <a:avLst/>
              <a:gdLst>
                <a:gd name="T0" fmla="*/ 0 w 308"/>
                <a:gd name="T1" fmla="*/ 3 h 15"/>
                <a:gd name="T2" fmla="*/ 4 w 308"/>
                <a:gd name="T3" fmla="*/ 7 h 15"/>
                <a:gd name="T4" fmla="*/ 155 w 308"/>
                <a:gd name="T5" fmla="*/ 7 h 15"/>
                <a:gd name="T6" fmla="*/ 155 w 308"/>
                <a:gd name="T7" fmla="*/ 0 h 15"/>
                <a:gd name="T8" fmla="*/ 4 w 308"/>
                <a:gd name="T9" fmla="*/ 0 h 15"/>
                <a:gd name="T10" fmla="*/ 8 w 308"/>
                <a:gd name="T11" fmla="*/ 3 h 15"/>
                <a:gd name="T12" fmla="*/ 0 w 308"/>
                <a:gd name="T13" fmla="*/ 3 h 15"/>
                <a:gd name="T14" fmla="*/ 0 w 308"/>
                <a:gd name="T15" fmla="*/ 7 h 15"/>
                <a:gd name="T16" fmla="*/ 4 w 308"/>
                <a:gd name="T17" fmla="*/ 7 h 15"/>
                <a:gd name="T18" fmla="*/ 0 w 308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8" h="15">
                  <a:moveTo>
                    <a:pt x="0" y="7"/>
                  </a:moveTo>
                  <a:lnTo>
                    <a:pt x="8" y="15"/>
                  </a:lnTo>
                  <a:lnTo>
                    <a:pt x="308" y="15"/>
                  </a:lnTo>
                  <a:lnTo>
                    <a:pt x="308" y="0"/>
                  </a:lnTo>
                  <a:lnTo>
                    <a:pt x="8" y="0"/>
                  </a:lnTo>
                  <a:lnTo>
                    <a:pt x="16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0" name="Freeform 95"/>
            <p:cNvSpPr>
              <a:spLocks/>
            </p:cNvSpPr>
            <p:nvPr/>
          </p:nvSpPr>
          <p:spPr bwMode="auto">
            <a:xfrm>
              <a:off x="791" y="3597"/>
              <a:ext cx="8" cy="285"/>
            </a:xfrm>
            <a:custGeom>
              <a:avLst/>
              <a:gdLst>
                <a:gd name="T0" fmla="*/ 4 w 16"/>
                <a:gd name="T1" fmla="*/ 0 h 570"/>
                <a:gd name="T2" fmla="*/ 0 w 16"/>
                <a:gd name="T3" fmla="*/ 4 h 570"/>
                <a:gd name="T4" fmla="*/ 0 w 16"/>
                <a:gd name="T5" fmla="*/ 285 h 570"/>
                <a:gd name="T6" fmla="*/ 8 w 16"/>
                <a:gd name="T7" fmla="*/ 285 h 570"/>
                <a:gd name="T8" fmla="*/ 8 w 16"/>
                <a:gd name="T9" fmla="*/ 4 h 570"/>
                <a:gd name="T10" fmla="*/ 4 w 16"/>
                <a:gd name="T11" fmla="*/ 8 h 570"/>
                <a:gd name="T12" fmla="*/ 4 w 16"/>
                <a:gd name="T13" fmla="*/ 0 h 570"/>
                <a:gd name="T14" fmla="*/ 0 w 16"/>
                <a:gd name="T15" fmla="*/ 0 h 570"/>
                <a:gd name="T16" fmla="*/ 0 w 16"/>
                <a:gd name="T17" fmla="*/ 4 h 570"/>
                <a:gd name="T18" fmla="*/ 4 w 16"/>
                <a:gd name="T19" fmla="*/ 0 h 5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570">
                  <a:moveTo>
                    <a:pt x="8" y="0"/>
                  </a:moveTo>
                  <a:lnTo>
                    <a:pt x="0" y="8"/>
                  </a:lnTo>
                  <a:lnTo>
                    <a:pt x="0" y="570"/>
                  </a:lnTo>
                  <a:lnTo>
                    <a:pt x="16" y="570"/>
                  </a:lnTo>
                  <a:lnTo>
                    <a:pt x="16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1" name="Rectangle 96"/>
            <p:cNvSpPr>
              <a:spLocks noChangeArrowheads="1"/>
            </p:cNvSpPr>
            <p:nvPr/>
          </p:nvSpPr>
          <p:spPr bwMode="auto">
            <a:xfrm>
              <a:off x="496" y="3878"/>
              <a:ext cx="268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2" name="Freeform 97"/>
            <p:cNvSpPr>
              <a:spLocks/>
            </p:cNvSpPr>
            <p:nvPr/>
          </p:nvSpPr>
          <p:spPr bwMode="auto">
            <a:xfrm>
              <a:off x="496" y="3874"/>
              <a:ext cx="272" cy="8"/>
            </a:xfrm>
            <a:custGeom>
              <a:avLst/>
              <a:gdLst>
                <a:gd name="T0" fmla="*/ 272 w 543"/>
                <a:gd name="T1" fmla="*/ 4 h 15"/>
                <a:gd name="T2" fmla="*/ 268 w 543"/>
                <a:gd name="T3" fmla="*/ 0 h 15"/>
                <a:gd name="T4" fmla="*/ 0 w 543"/>
                <a:gd name="T5" fmla="*/ 0 h 15"/>
                <a:gd name="T6" fmla="*/ 0 w 543"/>
                <a:gd name="T7" fmla="*/ 8 h 15"/>
                <a:gd name="T8" fmla="*/ 268 w 543"/>
                <a:gd name="T9" fmla="*/ 8 h 15"/>
                <a:gd name="T10" fmla="*/ 264 w 543"/>
                <a:gd name="T11" fmla="*/ 4 h 15"/>
                <a:gd name="T12" fmla="*/ 272 w 543"/>
                <a:gd name="T13" fmla="*/ 4 h 15"/>
                <a:gd name="T14" fmla="*/ 272 w 543"/>
                <a:gd name="T15" fmla="*/ 0 h 15"/>
                <a:gd name="T16" fmla="*/ 268 w 543"/>
                <a:gd name="T17" fmla="*/ 0 h 15"/>
                <a:gd name="T18" fmla="*/ 272 w 543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3" h="15">
                  <a:moveTo>
                    <a:pt x="543" y="8"/>
                  </a:moveTo>
                  <a:lnTo>
                    <a:pt x="53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535" y="15"/>
                  </a:lnTo>
                  <a:lnTo>
                    <a:pt x="528" y="8"/>
                  </a:lnTo>
                  <a:lnTo>
                    <a:pt x="543" y="8"/>
                  </a:lnTo>
                  <a:lnTo>
                    <a:pt x="543" y="0"/>
                  </a:lnTo>
                  <a:lnTo>
                    <a:pt x="535" y="0"/>
                  </a:lnTo>
                  <a:lnTo>
                    <a:pt x="54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3" name="Freeform 98"/>
            <p:cNvSpPr>
              <a:spLocks/>
            </p:cNvSpPr>
            <p:nvPr/>
          </p:nvSpPr>
          <p:spPr bwMode="auto">
            <a:xfrm>
              <a:off x="761" y="3878"/>
              <a:ext cx="7" cy="12"/>
            </a:xfrm>
            <a:custGeom>
              <a:avLst/>
              <a:gdLst>
                <a:gd name="T0" fmla="*/ 3 w 15"/>
                <a:gd name="T1" fmla="*/ 12 h 24"/>
                <a:gd name="T2" fmla="*/ 7 w 15"/>
                <a:gd name="T3" fmla="*/ 9 h 24"/>
                <a:gd name="T4" fmla="*/ 7 w 15"/>
                <a:gd name="T5" fmla="*/ 0 h 24"/>
                <a:gd name="T6" fmla="*/ 0 w 15"/>
                <a:gd name="T7" fmla="*/ 0 h 24"/>
                <a:gd name="T8" fmla="*/ 0 w 15"/>
                <a:gd name="T9" fmla="*/ 9 h 24"/>
                <a:gd name="T10" fmla="*/ 3 w 15"/>
                <a:gd name="T11" fmla="*/ 5 h 24"/>
                <a:gd name="T12" fmla="*/ 3 w 15"/>
                <a:gd name="T13" fmla="*/ 12 h 24"/>
                <a:gd name="T14" fmla="*/ 7 w 15"/>
                <a:gd name="T15" fmla="*/ 12 h 24"/>
                <a:gd name="T16" fmla="*/ 7 w 15"/>
                <a:gd name="T17" fmla="*/ 9 h 24"/>
                <a:gd name="T18" fmla="*/ 3 w 15"/>
                <a:gd name="T19" fmla="*/ 12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4">
                  <a:moveTo>
                    <a:pt x="7" y="24"/>
                  </a:moveTo>
                  <a:lnTo>
                    <a:pt x="15" y="1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7" y="9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15" y="17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4" name="Freeform 99"/>
            <p:cNvSpPr>
              <a:spLocks/>
            </p:cNvSpPr>
            <p:nvPr/>
          </p:nvSpPr>
          <p:spPr bwMode="auto">
            <a:xfrm>
              <a:off x="493" y="3883"/>
              <a:ext cx="271" cy="7"/>
            </a:xfrm>
            <a:custGeom>
              <a:avLst/>
              <a:gdLst>
                <a:gd name="T0" fmla="*/ 0 w 542"/>
                <a:gd name="T1" fmla="*/ 4 h 15"/>
                <a:gd name="T2" fmla="*/ 4 w 542"/>
                <a:gd name="T3" fmla="*/ 7 h 15"/>
                <a:gd name="T4" fmla="*/ 271 w 542"/>
                <a:gd name="T5" fmla="*/ 7 h 15"/>
                <a:gd name="T6" fmla="*/ 271 w 542"/>
                <a:gd name="T7" fmla="*/ 0 h 15"/>
                <a:gd name="T8" fmla="*/ 4 w 542"/>
                <a:gd name="T9" fmla="*/ 0 h 15"/>
                <a:gd name="T10" fmla="*/ 8 w 542"/>
                <a:gd name="T11" fmla="*/ 4 h 15"/>
                <a:gd name="T12" fmla="*/ 0 w 542"/>
                <a:gd name="T13" fmla="*/ 4 h 15"/>
                <a:gd name="T14" fmla="*/ 0 w 542"/>
                <a:gd name="T15" fmla="*/ 7 h 15"/>
                <a:gd name="T16" fmla="*/ 4 w 542"/>
                <a:gd name="T17" fmla="*/ 7 h 15"/>
                <a:gd name="T18" fmla="*/ 0 w 54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2" h="15">
                  <a:moveTo>
                    <a:pt x="0" y="8"/>
                  </a:moveTo>
                  <a:lnTo>
                    <a:pt x="7" y="15"/>
                  </a:lnTo>
                  <a:lnTo>
                    <a:pt x="542" y="15"/>
                  </a:lnTo>
                  <a:lnTo>
                    <a:pt x="542" y="0"/>
                  </a:lnTo>
                  <a:lnTo>
                    <a:pt x="7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5" name="Freeform 100"/>
            <p:cNvSpPr>
              <a:spLocks/>
            </p:cNvSpPr>
            <p:nvPr/>
          </p:nvSpPr>
          <p:spPr bwMode="auto">
            <a:xfrm>
              <a:off x="493" y="3874"/>
              <a:ext cx="7" cy="13"/>
            </a:xfrm>
            <a:custGeom>
              <a:avLst/>
              <a:gdLst>
                <a:gd name="T0" fmla="*/ 3 w 15"/>
                <a:gd name="T1" fmla="*/ 0 h 25"/>
                <a:gd name="T2" fmla="*/ 0 w 15"/>
                <a:gd name="T3" fmla="*/ 4 h 25"/>
                <a:gd name="T4" fmla="*/ 0 w 15"/>
                <a:gd name="T5" fmla="*/ 13 h 25"/>
                <a:gd name="T6" fmla="*/ 7 w 15"/>
                <a:gd name="T7" fmla="*/ 13 h 25"/>
                <a:gd name="T8" fmla="*/ 7 w 15"/>
                <a:gd name="T9" fmla="*/ 4 h 25"/>
                <a:gd name="T10" fmla="*/ 3 w 15"/>
                <a:gd name="T11" fmla="*/ 8 h 25"/>
                <a:gd name="T12" fmla="*/ 3 w 15"/>
                <a:gd name="T13" fmla="*/ 0 h 25"/>
                <a:gd name="T14" fmla="*/ 0 w 15"/>
                <a:gd name="T15" fmla="*/ 0 h 25"/>
                <a:gd name="T16" fmla="*/ 0 w 15"/>
                <a:gd name="T17" fmla="*/ 4 h 25"/>
                <a:gd name="T18" fmla="*/ 3 w 15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5">
                  <a:moveTo>
                    <a:pt x="7" y="0"/>
                  </a:moveTo>
                  <a:lnTo>
                    <a:pt x="0" y="8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15" y="8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Rectangle 101"/>
            <p:cNvSpPr>
              <a:spLocks noChangeArrowheads="1"/>
            </p:cNvSpPr>
            <p:nvPr/>
          </p:nvSpPr>
          <p:spPr bwMode="auto">
            <a:xfrm>
              <a:off x="514" y="3887"/>
              <a:ext cx="250" cy="47"/>
            </a:xfrm>
            <a:prstGeom prst="rect">
              <a:avLst/>
            </a:prstGeom>
            <a:solidFill>
              <a:srgbClr val="D1A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" name="Freeform 102"/>
            <p:cNvSpPr>
              <a:spLocks/>
            </p:cNvSpPr>
            <p:nvPr/>
          </p:nvSpPr>
          <p:spPr bwMode="auto">
            <a:xfrm>
              <a:off x="514" y="3883"/>
              <a:ext cx="254" cy="8"/>
            </a:xfrm>
            <a:custGeom>
              <a:avLst/>
              <a:gdLst>
                <a:gd name="T0" fmla="*/ 254 w 508"/>
                <a:gd name="T1" fmla="*/ 4 h 15"/>
                <a:gd name="T2" fmla="*/ 250 w 508"/>
                <a:gd name="T3" fmla="*/ 0 h 15"/>
                <a:gd name="T4" fmla="*/ 0 w 508"/>
                <a:gd name="T5" fmla="*/ 0 h 15"/>
                <a:gd name="T6" fmla="*/ 0 w 508"/>
                <a:gd name="T7" fmla="*/ 8 h 15"/>
                <a:gd name="T8" fmla="*/ 250 w 508"/>
                <a:gd name="T9" fmla="*/ 8 h 15"/>
                <a:gd name="T10" fmla="*/ 247 w 508"/>
                <a:gd name="T11" fmla="*/ 4 h 15"/>
                <a:gd name="T12" fmla="*/ 254 w 508"/>
                <a:gd name="T13" fmla="*/ 4 h 15"/>
                <a:gd name="T14" fmla="*/ 254 w 508"/>
                <a:gd name="T15" fmla="*/ 0 h 15"/>
                <a:gd name="T16" fmla="*/ 250 w 508"/>
                <a:gd name="T17" fmla="*/ 0 h 15"/>
                <a:gd name="T18" fmla="*/ 254 w 508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8" h="15">
                  <a:moveTo>
                    <a:pt x="508" y="8"/>
                  </a:moveTo>
                  <a:lnTo>
                    <a:pt x="500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500" y="15"/>
                  </a:lnTo>
                  <a:lnTo>
                    <a:pt x="493" y="8"/>
                  </a:lnTo>
                  <a:lnTo>
                    <a:pt x="508" y="8"/>
                  </a:lnTo>
                  <a:lnTo>
                    <a:pt x="508" y="0"/>
                  </a:lnTo>
                  <a:lnTo>
                    <a:pt x="500" y="0"/>
                  </a:lnTo>
                  <a:lnTo>
                    <a:pt x="50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" name="Freeform 103"/>
            <p:cNvSpPr>
              <a:spLocks/>
            </p:cNvSpPr>
            <p:nvPr/>
          </p:nvSpPr>
          <p:spPr bwMode="auto">
            <a:xfrm>
              <a:off x="761" y="3887"/>
              <a:ext cx="7" cy="51"/>
            </a:xfrm>
            <a:custGeom>
              <a:avLst/>
              <a:gdLst>
                <a:gd name="T0" fmla="*/ 3 w 15"/>
                <a:gd name="T1" fmla="*/ 51 h 101"/>
                <a:gd name="T2" fmla="*/ 7 w 15"/>
                <a:gd name="T3" fmla="*/ 47 h 101"/>
                <a:gd name="T4" fmla="*/ 7 w 15"/>
                <a:gd name="T5" fmla="*/ 0 h 101"/>
                <a:gd name="T6" fmla="*/ 0 w 15"/>
                <a:gd name="T7" fmla="*/ 0 h 101"/>
                <a:gd name="T8" fmla="*/ 0 w 15"/>
                <a:gd name="T9" fmla="*/ 47 h 101"/>
                <a:gd name="T10" fmla="*/ 3 w 15"/>
                <a:gd name="T11" fmla="*/ 43 h 101"/>
                <a:gd name="T12" fmla="*/ 3 w 15"/>
                <a:gd name="T13" fmla="*/ 51 h 101"/>
                <a:gd name="T14" fmla="*/ 7 w 15"/>
                <a:gd name="T15" fmla="*/ 51 h 101"/>
                <a:gd name="T16" fmla="*/ 7 w 15"/>
                <a:gd name="T17" fmla="*/ 47 h 101"/>
                <a:gd name="T18" fmla="*/ 3 w 15"/>
                <a:gd name="T19" fmla="*/ 51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01">
                  <a:moveTo>
                    <a:pt x="7" y="101"/>
                  </a:moveTo>
                  <a:lnTo>
                    <a:pt x="15" y="93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7" y="86"/>
                  </a:lnTo>
                  <a:lnTo>
                    <a:pt x="7" y="101"/>
                  </a:lnTo>
                  <a:lnTo>
                    <a:pt x="15" y="101"/>
                  </a:lnTo>
                  <a:lnTo>
                    <a:pt x="15" y="93"/>
                  </a:lnTo>
                  <a:lnTo>
                    <a:pt x="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" name="Freeform 104"/>
            <p:cNvSpPr>
              <a:spLocks/>
            </p:cNvSpPr>
            <p:nvPr/>
          </p:nvSpPr>
          <p:spPr bwMode="auto">
            <a:xfrm>
              <a:off x="510" y="3930"/>
              <a:ext cx="254" cy="8"/>
            </a:xfrm>
            <a:custGeom>
              <a:avLst/>
              <a:gdLst>
                <a:gd name="T0" fmla="*/ 0 w 508"/>
                <a:gd name="T1" fmla="*/ 4 h 15"/>
                <a:gd name="T2" fmla="*/ 4 w 508"/>
                <a:gd name="T3" fmla="*/ 8 h 15"/>
                <a:gd name="T4" fmla="*/ 254 w 508"/>
                <a:gd name="T5" fmla="*/ 8 h 15"/>
                <a:gd name="T6" fmla="*/ 254 w 508"/>
                <a:gd name="T7" fmla="*/ 0 h 15"/>
                <a:gd name="T8" fmla="*/ 4 w 508"/>
                <a:gd name="T9" fmla="*/ 0 h 15"/>
                <a:gd name="T10" fmla="*/ 8 w 508"/>
                <a:gd name="T11" fmla="*/ 4 h 15"/>
                <a:gd name="T12" fmla="*/ 0 w 508"/>
                <a:gd name="T13" fmla="*/ 4 h 15"/>
                <a:gd name="T14" fmla="*/ 0 w 508"/>
                <a:gd name="T15" fmla="*/ 8 h 15"/>
                <a:gd name="T16" fmla="*/ 4 w 508"/>
                <a:gd name="T17" fmla="*/ 8 h 15"/>
                <a:gd name="T18" fmla="*/ 0 w 508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8" h="15">
                  <a:moveTo>
                    <a:pt x="0" y="7"/>
                  </a:moveTo>
                  <a:lnTo>
                    <a:pt x="8" y="15"/>
                  </a:lnTo>
                  <a:lnTo>
                    <a:pt x="508" y="15"/>
                  </a:lnTo>
                  <a:lnTo>
                    <a:pt x="508" y="0"/>
                  </a:lnTo>
                  <a:lnTo>
                    <a:pt x="8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" name="Freeform 105"/>
            <p:cNvSpPr>
              <a:spLocks/>
            </p:cNvSpPr>
            <p:nvPr/>
          </p:nvSpPr>
          <p:spPr bwMode="auto">
            <a:xfrm>
              <a:off x="510" y="3883"/>
              <a:ext cx="8" cy="51"/>
            </a:xfrm>
            <a:custGeom>
              <a:avLst/>
              <a:gdLst>
                <a:gd name="T0" fmla="*/ 4 w 15"/>
                <a:gd name="T1" fmla="*/ 0 h 101"/>
                <a:gd name="T2" fmla="*/ 0 w 15"/>
                <a:gd name="T3" fmla="*/ 4 h 101"/>
                <a:gd name="T4" fmla="*/ 0 w 15"/>
                <a:gd name="T5" fmla="*/ 51 h 101"/>
                <a:gd name="T6" fmla="*/ 8 w 15"/>
                <a:gd name="T7" fmla="*/ 51 h 101"/>
                <a:gd name="T8" fmla="*/ 8 w 15"/>
                <a:gd name="T9" fmla="*/ 4 h 101"/>
                <a:gd name="T10" fmla="*/ 4 w 15"/>
                <a:gd name="T11" fmla="*/ 8 h 101"/>
                <a:gd name="T12" fmla="*/ 4 w 15"/>
                <a:gd name="T13" fmla="*/ 0 h 101"/>
                <a:gd name="T14" fmla="*/ 0 w 15"/>
                <a:gd name="T15" fmla="*/ 0 h 101"/>
                <a:gd name="T16" fmla="*/ 0 w 15"/>
                <a:gd name="T17" fmla="*/ 4 h 101"/>
                <a:gd name="T18" fmla="*/ 4 w 15"/>
                <a:gd name="T19" fmla="*/ 0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01">
                  <a:moveTo>
                    <a:pt x="8" y="0"/>
                  </a:moveTo>
                  <a:lnTo>
                    <a:pt x="0" y="8"/>
                  </a:lnTo>
                  <a:lnTo>
                    <a:pt x="0" y="101"/>
                  </a:lnTo>
                  <a:lnTo>
                    <a:pt x="15" y="101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" name="Rectangle 106"/>
            <p:cNvSpPr>
              <a:spLocks noChangeArrowheads="1"/>
            </p:cNvSpPr>
            <p:nvPr/>
          </p:nvSpPr>
          <p:spPr bwMode="auto">
            <a:xfrm>
              <a:off x="958" y="3874"/>
              <a:ext cx="26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2" name="Freeform 107"/>
            <p:cNvSpPr>
              <a:spLocks/>
            </p:cNvSpPr>
            <p:nvPr/>
          </p:nvSpPr>
          <p:spPr bwMode="auto">
            <a:xfrm>
              <a:off x="958" y="3871"/>
              <a:ext cx="272" cy="7"/>
            </a:xfrm>
            <a:custGeom>
              <a:avLst/>
              <a:gdLst>
                <a:gd name="T0" fmla="*/ 272 w 543"/>
                <a:gd name="T1" fmla="*/ 3 h 15"/>
                <a:gd name="T2" fmla="*/ 269 w 543"/>
                <a:gd name="T3" fmla="*/ 0 h 15"/>
                <a:gd name="T4" fmla="*/ 0 w 543"/>
                <a:gd name="T5" fmla="*/ 0 h 15"/>
                <a:gd name="T6" fmla="*/ 0 w 543"/>
                <a:gd name="T7" fmla="*/ 7 h 15"/>
                <a:gd name="T8" fmla="*/ 269 w 543"/>
                <a:gd name="T9" fmla="*/ 7 h 15"/>
                <a:gd name="T10" fmla="*/ 264 w 543"/>
                <a:gd name="T11" fmla="*/ 3 h 15"/>
                <a:gd name="T12" fmla="*/ 272 w 543"/>
                <a:gd name="T13" fmla="*/ 3 h 15"/>
                <a:gd name="T14" fmla="*/ 272 w 543"/>
                <a:gd name="T15" fmla="*/ 0 h 15"/>
                <a:gd name="T16" fmla="*/ 269 w 543"/>
                <a:gd name="T17" fmla="*/ 0 h 15"/>
                <a:gd name="T18" fmla="*/ 272 w 543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3" h="15">
                  <a:moveTo>
                    <a:pt x="543" y="7"/>
                  </a:moveTo>
                  <a:lnTo>
                    <a:pt x="537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537" y="15"/>
                  </a:lnTo>
                  <a:lnTo>
                    <a:pt x="528" y="7"/>
                  </a:lnTo>
                  <a:lnTo>
                    <a:pt x="543" y="7"/>
                  </a:lnTo>
                  <a:lnTo>
                    <a:pt x="543" y="0"/>
                  </a:lnTo>
                  <a:lnTo>
                    <a:pt x="537" y="0"/>
                  </a:lnTo>
                  <a:lnTo>
                    <a:pt x="54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" name="Freeform 108"/>
            <p:cNvSpPr>
              <a:spLocks/>
            </p:cNvSpPr>
            <p:nvPr/>
          </p:nvSpPr>
          <p:spPr bwMode="auto">
            <a:xfrm>
              <a:off x="1223" y="3874"/>
              <a:ext cx="7" cy="13"/>
            </a:xfrm>
            <a:custGeom>
              <a:avLst/>
              <a:gdLst>
                <a:gd name="T0" fmla="*/ 4 w 15"/>
                <a:gd name="T1" fmla="*/ 13 h 25"/>
                <a:gd name="T2" fmla="*/ 7 w 15"/>
                <a:gd name="T3" fmla="*/ 9 h 25"/>
                <a:gd name="T4" fmla="*/ 7 w 15"/>
                <a:gd name="T5" fmla="*/ 0 h 25"/>
                <a:gd name="T6" fmla="*/ 0 w 15"/>
                <a:gd name="T7" fmla="*/ 0 h 25"/>
                <a:gd name="T8" fmla="*/ 0 w 15"/>
                <a:gd name="T9" fmla="*/ 9 h 25"/>
                <a:gd name="T10" fmla="*/ 4 w 15"/>
                <a:gd name="T11" fmla="*/ 5 h 25"/>
                <a:gd name="T12" fmla="*/ 4 w 15"/>
                <a:gd name="T13" fmla="*/ 13 h 25"/>
                <a:gd name="T14" fmla="*/ 7 w 15"/>
                <a:gd name="T15" fmla="*/ 13 h 25"/>
                <a:gd name="T16" fmla="*/ 7 w 15"/>
                <a:gd name="T17" fmla="*/ 9 h 25"/>
                <a:gd name="T18" fmla="*/ 4 w 15"/>
                <a:gd name="T19" fmla="*/ 13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5">
                  <a:moveTo>
                    <a:pt x="9" y="25"/>
                  </a:moveTo>
                  <a:lnTo>
                    <a:pt x="15" y="1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9" y="10"/>
                  </a:lnTo>
                  <a:lnTo>
                    <a:pt x="9" y="25"/>
                  </a:lnTo>
                  <a:lnTo>
                    <a:pt x="15" y="25"/>
                  </a:lnTo>
                  <a:lnTo>
                    <a:pt x="15" y="17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" name="Freeform 109"/>
            <p:cNvSpPr>
              <a:spLocks/>
            </p:cNvSpPr>
            <p:nvPr/>
          </p:nvSpPr>
          <p:spPr bwMode="auto">
            <a:xfrm>
              <a:off x="954" y="3879"/>
              <a:ext cx="273" cy="8"/>
            </a:xfrm>
            <a:custGeom>
              <a:avLst/>
              <a:gdLst>
                <a:gd name="T0" fmla="*/ 0 w 545"/>
                <a:gd name="T1" fmla="*/ 4 h 15"/>
                <a:gd name="T2" fmla="*/ 4 w 545"/>
                <a:gd name="T3" fmla="*/ 8 h 15"/>
                <a:gd name="T4" fmla="*/ 273 w 545"/>
                <a:gd name="T5" fmla="*/ 8 h 15"/>
                <a:gd name="T6" fmla="*/ 273 w 545"/>
                <a:gd name="T7" fmla="*/ 0 h 15"/>
                <a:gd name="T8" fmla="*/ 4 w 545"/>
                <a:gd name="T9" fmla="*/ 0 h 15"/>
                <a:gd name="T10" fmla="*/ 8 w 545"/>
                <a:gd name="T11" fmla="*/ 4 h 15"/>
                <a:gd name="T12" fmla="*/ 0 w 545"/>
                <a:gd name="T13" fmla="*/ 4 h 15"/>
                <a:gd name="T14" fmla="*/ 0 w 545"/>
                <a:gd name="T15" fmla="*/ 8 h 15"/>
                <a:gd name="T16" fmla="*/ 4 w 545"/>
                <a:gd name="T17" fmla="*/ 8 h 15"/>
                <a:gd name="T18" fmla="*/ 0 w 545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5" h="15">
                  <a:moveTo>
                    <a:pt x="0" y="7"/>
                  </a:moveTo>
                  <a:lnTo>
                    <a:pt x="8" y="15"/>
                  </a:lnTo>
                  <a:lnTo>
                    <a:pt x="545" y="15"/>
                  </a:lnTo>
                  <a:lnTo>
                    <a:pt x="545" y="0"/>
                  </a:lnTo>
                  <a:lnTo>
                    <a:pt x="8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" name="Freeform 110"/>
            <p:cNvSpPr>
              <a:spLocks/>
            </p:cNvSpPr>
            <p:nvPr/>
          </p:nvSpPr>
          <p:spPr bwMode="auto">
            <a:xfrm>
              <a:off x="954" y="3871"/>
              <a:ext cx="8" cy="12"/>
            </a:xfrm>
            <a:custGeom>
              <a:avLst/>
              <a:gdLst>
                <a:gd name="T0" fmla="*/ 4 w 15"/>
                <a:gd name="T1" fmla="*/ 0 h 24"/>
                <a:gd name="T2" fmla="*/ 0 w 15"/>
                <a:gd name="T3" fmla="*/ 4 h 24"/>
                <a:gd name="T4" fmla="*/ 0 w 15"/>
                <a:gd name="T5" fmla="*/ 12 h 24"/>
                <a:gd name="T6" fmla="*/ 8 w 15"/>
                <a:gd name="T7" fmla="*/ 12 h 24"/>
                <a:gd name="T8" fmla="*/ 8 w 15"/>
                <a:gd name="T9" fmla="*/ 4 h 24"/>
                <a:gd name="T10" fmla="*/ 4 w 15"/>
                <a:gd name="T11" fmla="*/ 8 h 24"/>
                <a:gd name="T12" fmla="*/ 4 w 15"/>
                <a:gd name="T13" fmla="*/ 0 h 24"/>
                <a:gd name="T14" fmla="*/ 0 w 15"/>
                <a:gd name="T15" fmla="*/ 0 h 24"/>
                <a:gd name="T16" fmla="*/ 0 w 15"/>
                <a:gd name="T17" fmla="*/ 4 h 24"/>
                <a:gd name="T18" fmla="*/ 4 w 15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4">
                  <a:moveTo>
                    <a:pt x="8" y="0"/>
                  </a:moveTo>
                  <a:lnTo>
                    <a:pt x="0" y="7"/>
                  </a:lnTo>
                  <a:lnTo>
                    <a:pt x="0" y="24"/>
                  </a:lnTo>
                  <a:lnTo>
                    <a:pt x="15" y="24"/>
                  </a:lnTo>
                  <a:lnTo>
                    <a:pt x="15" y="7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" name="Rectangle 111"/>
            <p:cNvSpPr>
              <a:spLocks noChangeArrowheads="1"/>
            </p:cNvSpPr>
            <p:nvPr/>
          </p:nvSpPr>
          <p:spPr bwMode="auto">
            <a:xfrm>
              <a:off x="976" y="3883"/>
              <a:ext cx="250" cy="47"/>
            </a:xfrm>
            <a:prstGeom prst="rect">
              <a:avLst/>
            </a:prstGeom>
            <a:solidFill>
              <a:srgbClr val="D1A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7" name="Freeform 112"/>
            <p:cNvSpPr>
              <a:spLocks/>
            </p:cNvSpPr>
            <p:nvPr/>
          </p:nvSpPr>
          <p:spPr bwMode="auto">
            <a:xfrm>
              <a:off x="976" y="3879"/>
              <a:ext cx="254" cy="8"/>
            </a:xfrm>
            <a:custGeom>
              <a:avLst/>
              <a:gdLst>
                <a:gd name="T0" fmla="*/ 254 w 508"/>
                <a:gd name="T1" fmla="*/ 4 h 15"/>
                <a:gd name="T2" fmla="*/ 251 w 508"/>
                <a:gd name="T3" fmla="*/ 0 h 15"/>
                <a:gd name="T4" fmla="*/ 0 w 508"/>
                <a:gd name="T5" fmla="*/ 0 h 15"/>
                <a:gd name="T6" fmla="*/ 0 w 508"/>
                <a:gd name="T7" fmla="*/ 8 h 15"/>
                <a:gd name="T8" fmla="*/ 251 w 508"/>
                <a:gd name="T9" fmla="*/ 8 h 15"/>
                <a:gd name="T10" fmla="*/ 247 w 508"/>
                <a:gd name="T11" fmla="*/ 4 h 15"/>
                <a:gd name="T12" fmla="*/ 254 w 508"/>
                <a:gd name="T13" fmla="*/ 4 h 15"/>
                <a:gd name="T14" fmla="*/ 254 w 508"/>
                <a:gd name="T15" fmla="*/ 0 h 15"/>
                <a:gd name="T16" fmla="*/ 251 w 508"/>
                <a:gd name="T17" fmla="*/ 0 h 15"/>
                <a:gd name="T18" fmla="*/ 254 w 508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8" h="15">
                  <a:moveTo>
                    <a:pt x="508" y="7"/>
                  </a:moveTo>
                  <a:lnTo>
                    <a:pt x="50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501" y="15"/>
                  </a:lnTo>
                  <a:lnTo>
                    <a:pt x="493" y="7"/>
                  </a:lnTo>
                  <a:lnTo>
                    <a:pt x="508" y="7"/>
                  </a:lnTo>
                  <a:lnTo>
                    <a:pt x="508" y="0"/>
                  </a:lnTo>
                  <a:lnTo>
                    <a:pt x="501" y="0"/>
                  </a:lnTo>
                  <a:lnTo>
                    <a:pt x="50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" name="Freeform 113"/>
            <p:cNvSpPr>
              <a:spLocks/>
            </p:cNvSpPr>
            <p:nvPr/>
          </p:nvSpPr>
          <p:spPr bwMode="auto">
            <a:xfrm>
              <a:off x="1222" y="3883"/>
              <a:ext cx="8" cy="50"/>
            </a:xfrm>
            <a:custGeom>
              <a:avLst/>
              <a:gdLst>
                <a:gd name="T0" fmla="*/ 4 w 15"/>
                <a:gd name="T1" fmla="*/ 50 h 102"/>
                <a:gd name="T2" fmla="*/ 8 w 15"/>
                <a:gd name="T3" fmla="*/ 47 h 102"/>
                <a:gd name="T4" fmla="*/ 8 w 15"/>
                <a:gd name="T5" fmla="*/ 0 h 102"/>
                <a:gd name="T6" fmla="*/ 0 w 15"/>
                <a:gd name="T7" fmla="*/ 0 h 102"/>
                <a:gd name="T8" fmla="*/ 0 w 15"/>
                <a:gd name="T9" fmla="*/ 47 h 102"/>
                <a:gd name="T10" fmla="*/ 4 w 15"/>
                <a:gd name="T11" fmla="*/ 43 h 102"/>
                <a:gd name="T12" fmla="*/ 4 w 15"/>
                <a:gd name="T13" fmla="*/ 50 h 102"/>
                <a:gd name="T14" fmla="*/ 8 w 15"/>
                <a:gd name="T15" fmla="*/ 50 h 102"/>
                <a:gd name="T16" fmla="*/ 8 w 15"/>
                <a:gd name="T17" fmla="*/ 47 h 102"/>
                <a:gd name="T18" fmla="*/ 4 w 15"/>
                <a:gd name="T19" fmla="*/ 50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02">
                  <a:moveTo>
                    <a:pt x="8" y="102"/>
                  </a:moveTo>
                  <a:lnTo>
                    <a:pt x="15" y="95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" y="87"/>
                  </a:lnTo>
                  <a:lnTo>
                    <a:pt x="8" y="102"/>
                  </a:lnTo>
                  <a:lnTo>
                    <a:pt x="15" y="102"/>
                  </a:lnTo>
                  <a:lnTo>
                    <a:pt x="15" y="95"/>
                  </a:lnTo>
                  <a:lnTo>
                    <a:pt x="8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" name="Freeform 114"/>
            <p:cNvSpPr>
              <a:spLocks/>
            </p:cNvSpPr>
            <p:nvPr/>
          </p:nvSpPr>
          <p:spPr bwMode="auto">
            <a:xfrm>
              <a:off x="972" y="3926"/>
              <a:ext cx="254" cy="7"/>
            </a:xfrm>
            <a:custGeom>
              <a:avLst/>
              <a:gdLst>
                <a:gd name="T0" fmla="*/ 0 w 509"/>
                <a:gd name="T1" fmla="*/ 4 h 15"/>
                <a:gd name="T2" fmla="*/ 4 w 509"/>
                <a:gd name="T3" fmla="*/ 7 h 15"/>
                <a:gd name="T4" fmla="*/ 254 w 509"/>
                <a:gd name="T5" fmla="*/ 7 h 15"/>
                <a:gd name="T6" fmla="*/ 254 w 509"/>
                <a:gd name="T7" fmla="*/ 0 h 15"/>
                <a:gd name="T8" fmla="*/ 4 w 509"/>
                <a:gd name="T9" fmla="*/ 0 h 15"/>
                <a:gd name="T10" fmla="*/ 7 w 509"/>
                <a:gd name="T11" fmla="*/ 4 h 15"/>
                <a:gd name="T12" fmla="*/ 0 w 509"/>
                <a:gd name="T13" fmla="*/ 4 h 15"/>
                <a:gd name="T14" fmla="*/ 0 w 509"/>
                <a:gd name="T15" fmla="*/ 7 h 15"/>
                <a:gd name="T16" fmla="*/ 4 w 509"/>
                <a:gd name="T17" fmla="*/ 7 h 15"/>
                <a:gd name="T18" fmla="*/ 0 w 509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9" h="15">
                  <a:moveTo>
                    <a:pt x="0" y="8"/>
                  </a:moveTo>
                  <a:lnTo>
                    <a:pt x="8" y="15"/>
                  </a:lnTo>
                  <a:lnTo>
                    <a:pt x="509" y="15"/>
                  </a:lnTo>
                  <a:lnTo>
                    <a:pt x="509" y="0"/>
                  </a:lnTo>
                  <a:lnTo>
                    <a:pt x="8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" name="Freeform 115"/>
            <p:cNvSpPr>
              <a:spLocks/>
            </p:cNvSpPr>
            <p:nvPr/>
          </p:nvSpPr>
          <p:spPr bwMode="auto">
            <a:xfrm>
              <a:off x="972" y="3879"/>
              <a:ext cx="7" cy="51"/>
            </a:xfrm>
            <a:custGeom>
              <a:avLst/>
              <a:gdLst>
                <a:gd name="T0" fmla="*/ 4 w 15"/>
                <a:gd name="T1" fmla="*/ 0 h 102"/>
                <a:gd name="T2" fmla="*/ 0 w 15"/>
                <a:gd name="T3" fmla="*/ 4 h 102"/>
                <a:gd name="T4" fmla="*/ 0 w 15"/>
                <a:gd name="T5" fmla="*/ 51 h 102"/>
                <a:gd name="T6" fmla="*/ 7 w 15"/>
                <a:gd name="T7" fmla="*/ 51 h 102"/>
                <a:gd name="T8" fmla="*/ 7 w 15"/>
                <a:gd name="T9" fmla="*/ 4 h 102"/>
                <a:gd name="T10" fmla="*/ 4 w 15"/>
                <a:gd name="T11" fmla="*/ 8 h 102"/>
                <a:gd name="T12" fmla="*/ 4 w 15"/>
                <a:gd name="T13" fmla="*/ 0 h 102"/>
                <a:gd name="T14" fmla="*/ 0 w 15"/>
                <a:gd name="T15" fmla="*/ 0 h 102"/>
                <a:gd name="T16" fmla="*/ 0 w 15"/>
                <a:gd name="T17" fmla="*/ 4 h 102"/>
                <a:gd name="T18" fmla="*/ 4 w 15"/>
                <a:gd name="T19" fmla="*/ 0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02">
                  <a:moveTo>
                    <a:pt x="8" y="0"/>
                  </a:moveTo>
                  <a:lnTo>
                    <a:pt x="0" y="7"/>
                  </a:lnTo>
                  <a:lnTo>
                    <a:pt x="0" y="102"/>
                  </a:lnTo>
                  <a:lnTo>
                    <a:pt x="15" y="102"/>
                  </a:lnTo>
                  <a:lnTo>
                    <a:pt x="15" y="7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1" name="Rectangle 116"/>
            <p:cNvSpPr>
              <a:spLocks noChangeArrowheads="1"/>
            </p:cNvSpPr>
            <p:nvPr/>
          </p:nvSpPr>
          <p:spPr bwMode="auto">
            <a:xfrm>
              <a:off x="1203" y="3778"/>
              <a:ext cx="17" cy="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62" name="Freeform 117"/>
            <p:cNvSpPr>
              <a:spLocks/>
            </p:cNvSpPr>
            <p:nvPr/>
          </p:nvSpPr>
          <p:spPr bwMode="auto">
            <a:xfrm>
              <a:off x="1203" y="3774"/>
              <a:ext cx="21" cy="8"/>
            </a:xfrm>
            <a:custGeom>
              <a:avLst/>
              <a:gdLst>
                <a:gd name="T0" fmla="*/ 21 w 43"/>
                <a:gd name="T1" fmla="*/ 4 h 15"/>
                <a:gd name="T2" fmla="*/ 17 w 43"/>
                <a:gd name="T3" fmla="*/ 0 h 15"/>
                <a:gd name="T4" fmla="*/ 0 w 43"/>
                <a:gd name="T5" fmla="*/ 0 h 15"/>
                <a:gd name="T6" fmla="*/ 0 w 43"/>
                <a:gd name="T7" fmla="*/ 8 h 15"/>
                <a:gd name="T8" fmla="*/ 17 w 43"/>
                <a:gd name="T9" fmla="*/ 8 h 15"/>
                <a:gd name="T10" fmla="*/ 14 w 43"/>
                <a:gd name="T11" fmla="*/ 4 h 15"/>
                <a:gd name="T12" fmla="*/ 21 w 43"/>
                <a:gd name="T13" fmla="*/ 4 h 15"/>
                <a:gd name="T14" fmla="*/ 21 w 43"/>
                <a:gd name="T15" fmla="*/ 0 h 15"/>
                <a:gd name="T16" fmla="*/ 17 w 43"/>
                <a:gd name="T17" fmla="*/ 0 h 15"/>
                <a:gd name="T18" fmla="*/ 21 w 43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15">
                  <a:moveTo>
                    <a:pt x="43" y="8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5" y="15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3" name="Freeform 118"/>
            <p:cNvSpPr>
              <a:spLocks/>
            </p:cNvSpPr>
            <p:nvPr/>
          </p:nvSpPr>
          <p:spPr bwMode="auto">
            <a:xfrm>
              <a:off x="1216" y="3778"/>
              <a:ext cx="8" cy="100"/>
            </a:xfrm>
            <a:custGeom>
              <a:avLst/>
              <a:gdLst>
                <a:gd name="T0" fmla="*/ 4 w 15"/>
                <a:gd name="T1" fmla="*/ 100 h 198"/>
                <a:gd name="T2" fmla="*/ 8 w 15"/>
                <a:gd name="T3" fmla="*/ 96 h 198"/>
                <a:gd name="T4" fmla="*/ 8 w 15"/>
                <a:gd name="T5" fmla="*/ 0 h 198"/>
                <a:gd name="T6" fmla="*/ 0 w 15"/>
                <a:gd name="T7" fmla="*/ 0 h 198"/>
                <a:gd name="T8" fmla="*/ 0 w 15"/>
                <a:gd name="T9" fmla="*/ 96 h 198"/>
                <a:gd name="T10" fmla="*/ 4 w 15"/>
                <a:gd name="T11" fmla="*/ 92 h 198"/>
                <a:gd name="T12" fmla="*/ 4 w 15"/>
                <a:gd name="T13" fmla="*/ 100 h 198"/>
                <a:gd name="T14" fmla="*/ 8 w 15"/>
                <a:gd name="T15" fmla="*/ 100 h 198"/>
                <a:gd name="T16" fmla="*/ 8 w 15"/>
                <a:gd name="T17" fmla="*/ 96 h 198"/>
                <a:gd name="T18" fmla="*/ 4 w 15"/>
                <a:gd name="T19" fmla="*/ 100 h 1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8">
                  <a:moveTo>
                    <a:pt x="7" y="198"/>
                  </a:moveTo>
                  <a:lnTo>
                    <a:pt x="15" y="19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7" y="183"/>
                  </a:lnTo>
                  <a:lnTo>
                    <a:pt x="7" y="198"/>
                  </a:lnTo>
                  <a:lnTo>
                    <a:pt x="15" y="198"/>
                  </a:lnTo>
                  <a:lnTo>
                    <a:pt x="15" y="190"/>
                  </a:lnTo>
                  <a:lnTo>
                    <a:pt x="7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4" name="Freeform 119"/>
            <p:cNvSpPr>
              <a:spLocks/>
            </p:cNvSpPr>
            <p:nvPr/>
          </p:nvSpPr>
          <p:spPr bwMode="auto">
            <a:xfrm>
              <a:off x="1199" y="3870"/>
              <a:ext cx="21" cy="8"/>
            </a:xfrm>
            <a:custGeom>
              <a:avLst/>
              <a:gdLst>
                <a:gd name="T0" fmla="*/ 0 w 42"/>
                <a:gd name="T1" fmla="*/ 4 h 15"/>
                <a:gd name="T2" fmla="*/ 4 w 42"/>
                <a:gd name="T3" fmla="*/ 8 h 15"/>
                <a:gd name="T4" fmla="*/ 21 w 42"/>
                <a:gd name="T5" fmla="*/ 8 h 15"/>
                <a:gd name="T6" fmla="*/ 21 w 42"/>
                <a:gd name="T7" fmla="*/ 0 h 15"/>
                <a:gd name="T8" fmla="*/ 4 w 42"/>
                <a:gd name="T9" fmla="*/ 0 h 15"/>
                <a:gd name="T10" fmla="*/ 8 w 42"/>
                <a:gd name="T11" fmla="*/ 4 h 15"/>
                <a:gd name="T12" fmla="*/ 0 w 42"/>
                <a:gd name="T13" fmla="*/ 4 h 15"/>
                <a:gd name="T14" fmla="*/ 0 w 42"/>
                <a:gd name="T15" fmla="*/ 8 h 15"/>
                <a:gd name="T16" fmla="*/ 4 w 42"/>
                <a:gd name="T17" fmla="*/ 8 h 15"/>
                <a:gd name="T18" fmla="*/ 0 w 4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0" y="7"/>
                  </a:moveTo>
                  <a:lnTo>
                    <a:pt x="7" y="15"/>
                  </a:lnTo>
                  <a:lnTo>
                    <a:pt x="42" y="15"/>
                  </a:lnTo>
                  <a:lnTo>
                    <a:pt x="42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5" name="Freeform 120"/>
            <p:cNvSpPr>
              <a:spLocks/>
            </p:cNvSpPr>
            <p:nvPr/>
          </p:nvSpPr>
          <p:spPr bwMode="auto">
            <a:xfrm>
              <a:off x="1199" y="3774"/>
              <a:ext cx="8" cy="99"/>
            </a:xfrm>
            <a:custGeom>
              <a:avLst/>
              <a:gdLst>
                <a:gd name="T0" fmla="*/ 4 w 15"/>
                <a:gd name="T1" fmla="*/ 0 h 198"/>
                <a:gd name="T2" fmla="*/ 0 w 15"/>
                <a:gd name="T3" fmla="*/ 4 h 198"/>
                <a:gd name="T4" fmla="*/ 0 w 15"/>
                <a:gd name="T5" fmla="*/ 99 h 198"/>
                <a:gd name="T6" fmla="*/ 8 w 15"/>
                <a:gd name="T7" fmla="*/ 99 h 198"/>
                <a:gd name="T8" fmla="*/ 8 w 15"/>
                <a:gd name="T9" fmla="*/ 4 h 198"/>
                <a:gd name="T10" fmla="*/ 4 w 15"/>
                <a:gd name="T11" fmla="*/ 8 h 198"/>
                <a:gd name="T12" fmla="*/ 4 w 15"/>
                <a:gd name="T13" fmla="*/ 0 h 198"/>
                <a:gd name="T14" fmla="*/ 0 w 15"/>
                <a:gd name="T15" fmla="*/ 0 h 198"/>
                <a:gd name="T16" fmla="*/ 0 w 15"/>
                <a:gd name="T17" fmla="*/ 4 h 198"/>
                <a:gd name="T18" fmla="*/ 4 w 15"/>
                <a:gd name="T19" fmla="*/ 0 h 1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8">
                  <a:moveTo>
                    <a:pt x="7" y="0"/>
                  </a:moveTo>
                  <a:lnTo>
                    <a:pt x="0" y="8"/>
                  </a:lnTo>
                  <a:lnTo>
                    <a:pt x="0" y="198"/>
                  </a:lnTo>
                  <a:lnTo>
                    <a:pt x="15" y="198"/>
                  </a:lnTo>
                  <a:lnTo>
                    <a:pt x="15" y="8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" name="Rectangle 121"/>
            <p:cNvSpPr>
              <a:spLocks noChangeArrowheads="1"/>
            </p:cNvSpPr>
            <p:nvPr/>
          </p:nvSpPr>
          <p:spPr bwMode="auto">
            <a:xfrm>
              <a:off x="954" y="2798"/>
              <a:ext cx="134" cy="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67" name="Freeform 122"/>
            <p:cNvSpPr>
              <a:spLocks/>
            </p:cNvSpPr>
            <p:nvPr/>
          </p:nvSpPr>
          <p:spPr bwMode="auto">
            <a:xfrm>
              <a:off x="954" y="2794"/>
              <a:ext cx="138" cy="7"/>
            </a:xfrm>
            <a:custGeom>
              <a:avLst/>
              <a:gdLst>
                <a:gd name="T0" fmla="*/ 138 w 277"/>
                <a:gd name="T1" fmla="*/ 4 h 15"/>
                <a:gd name="T2" fmla="*/ 134 w 277"/>
                <a:gd name="T3" fmla="*/ 0 h 15"/>
                <a:gd name="T4" fmla="*/ 0 w 277"/>
                <a:gd name="T5" fmla="*/ 0 h 15"/>
                <a:gd name="T6" fmla="*/ 0 w 277"/>
                <a:gd name="T7" fmla="*/ 7 h 15"/>
                <a:gd name="T8" fmla="*/ 134 w 277"/>
                <a:gd name="T9" fmla="*/ 7 h 15"/>
                <a:gd name="T10" fmla="*/ 131 w 277"/>
                <a:gd name="T11" fmla="*/ 4 h 15"/>
                <a:gd name="T12" fmla="*/ 138 w 277"/>
                <a:gd name="T13" fmla="*/ 4 h 15"/>
                <a:gd name="T14" fmla="*/ 138 w 277"/>
                <a:gd name="T15" fmla="*/ 0 h 15"/>
                <a:gd name="T16" fmla="*/ 134 w 277"/>
                <a:gd name="T17" fmla="*/ 0 h 15"/>
                <a:gd name="T18" fmla="*/ 138 w 277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7" h="15">
                  <a:moveTo>
                    <a:pt x="277" y="8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69" y="15"/>
                  </a:lnTo>
                  <a:lnTo>
                    <a:pt x="262" y="8"/>
                  </a:lnTo>
                  <a:lnTo>
                    <a:pt x="277" y="8"/>
                  </a:lnTo>
                  <a:lnTo>
                    <a:pt x="277" y="0"/>
                  </a:lnTo>
                  <a:lnTo>
                    <a:pt x="269" y="0"/>
                  </a:lnTo>
                  <a:lnTo>
                    <a:pt x="27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8" name="Freeform 123"/>
            <p:cNvSpPr>
              <a:spLocks/>
            </p:cNvSpPr>
            <p:nvPr/>
          </p:nvSpPr>
          <p:spPr bwMode="auto">
            <a:xfrm>
              <a:off x="1084" y="2798"/>
              <a:ext cx="8" cy="46"/>
            </a:xfrm>
            <a:custGeom>
              <a:avLst/>
              <a:gdLst>
                <a:gd name="T0" fmla="*/ 4 w 15"/>
                <a:gd name="T1" fmla="*/ 46 h 93"/>
                <a:gd name="T2" fmla="*/ 8 w 15"/>
                <a:gd name="T3" fmla="*/ 43 h 93"/>
                <a:gd name="T4" fmla="*/ 8 w 15"/>
                <a:gd name="T5" fmla="*/ 0 h 93"/>
                <a:gd name="T6" fmla="*/ 0 w 15"/>
                <a:gd name="T7" fmla="*/ 0 h 93"/>
                <a:gd name="T8" fmla="*/ 0 w 15"/>
                <a:gd name="T9" fmla="*/ 43 h 93"/>
                <a:gd name="T10" fmla="*/ 4 w 15"/>
                <a:gd name="T11" fmla="*/ 39 h 93"/>
                <a:gd name="T12" fmla="*/ 4 w 15"/>
                <a:gd name="T13" fmla="*/ 46 h 93"/>
                <a:gd name="T14" fmla="*/ 8 w 15"/>
                <a:gd name="T15" fmla="*/ 46 h 93"/>
                <a:gd name="T16" fmla="*/ 8 w 15"/>
                <a:gd name="T17" fmla="*/ 43 h 93"/>
                <a:gd name="T18" fmla="*/ 4 w 15"/>
                <a:gd name="T19" fmla="*/ 46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93">
                  <a:moveTo>
                    <a:pt x="7" y="93"/>
                  </a:moveTo>
                  <a:lnTo>
                    <a:pt x="15" y="8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7" y="78"/>
                  </a:lnTo>
                  <a:lnTo>
                    <a:pt x="7" y="93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7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9" name="Freeform 124"/>
            <p:cNvSpPr>
              <a:spLocks/>
            </p:cNvSpPr>
            <p:nvPr/>
          </p:nvSpPr>
          <p:spPr bwMode="auto">
            <a:xfrm>
              <a:off x="950" y="2837"/>
              <a:ext cx="138" cy="7"/>
            </a:xfrm>
            <a:custGeom>
              <a:avLst/>
              <a:gdLst>
                <a:gd name="T0" fmla="*/ 0 w 275"/>
                <a:gd name="T1" fmla="*/ 4 h 15"/>
                <a:gd name="T2" fmla="*/ 3 w 275"/>
                <a:gd name="T3" fmla="*/ 7 h 15"/>
                <a:gd name="T4" fmla="*/ 138 w 275"/>
                <a:gd name="T5" fmla="*/ 7 h 15"/>
                <a:gd name="T6" fmla="*/ 138 w 275"/>
                <a:gd name="T7" fmla="*/ 0 h 15"/>
                <a:gd name="T8" fmla="*/ 3 w 275"/>
                <a:gd name="T9" fmla="*/ 0 h 15"/>
                <a:gd name="T10" fmla="*/ 7 w 275"/>
                <a:gd name="T11" fmla="*/ 4 h 15"/>
                <a:gd name="T12" fmla="*/ 0 w 275"/>
                <a:gd name="T13" fmla="*/ 4 h 15"/>
                <a:gd name="T14" fmla="*/ 0 w 275"/>
                <a:gd name="T15" fmla="*/ 7 h 15"/>
                <a:gd name="T16" fmla="*/ 3 w 275"/>
                <a:gd name="T17" fmla="*/ 7 h 15"/>
                <a:gd name="T18" fmla="*/ 0 w 275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5" h="15">
                  <a:moveTo>
                    <a:pt x="0" y="8"/>
                  </a:moveTo>
                  <a:lnTo>
                    <a:pt x="6" y="15"/>
                  </a:lnTo>
                  <a:lnTo>
                    <a:pt x="275" y="15"/>
                  </a:lnTo>
                  <a:lnTo>
                    <a:pt x="275" y="0"/>
                  </a:lnTo>
                  <a:lnTo>
                    <a:pt x="6" y="0"/>
                  </a:lnTo>
                  <a:lnTo>
                    <a:pt x="14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0" name="Freeform 125"/>
            <p:cNvSpPr>
              <a:spLocks/>
            </p:cNvSpPr>
            <p:nvPr/>
          </p:nvSpPr>
          <p:spPr bwMode="auto">
            <a:xfrm>
              <a:off x="950" y="2794"/>
              <a:ext cx="8" cy="47"/>
            </a:xfrm>
            <a:custGeom>
              <a:avLst/>
              <a:gdLst>
                <a:gd name="T0" fmla="*/ 3 w 14"/>
                <a:gd name="T1" fmla="*/ 0 h 94"/>
                <a:gd name="T2" fmla="*/ 0 w 14"/>
                <a:gd name="T3" fmla="*/ 4 h 94"/>
                <a:gd name="T4" fmla="*/ 0 w 14"/>
                <a:gd name="T5" fmla="*/ 47 h 94"/>
                <a:gd name="T6" fmla="*/ 8 w 14"/>
                <a:gd name="T7" fmla="*/ 47 h 94"/>
                <a:gd name="T8" fmla="*/ 8 w 14"/>
                <a:gd name="T9" fmla="*/ 4 h 94"/>
                <a:gd name="T10" fmla="*/ 3 w 14"/>
                <a:gd name="T11" fmla="*/ 8 h 94"/>
                <a:gd name="T12" fmla="*/ 3 w 14"/>
                <a:gd name="T13" fmla="*/ 0 h 94"/>
                <a:gd name="T14" fmla="*/ 0 w 14"/>
                <a:gd name="T15" fmla="*/ 0 h 94"/>
                <a:gd name="T16" fmla="*/ 0 w 14"/>
                <a:gd name="T17" fmla="*/ 4 h 94"/>
                <a:gd name="T18" fmla="*/ 3 w 14"/>
                <a:gd name="T19" fmla="*/ 0 h 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94">
                  <a:moveTo>
                    <a:pt x="6" y="0"/>
                  </a:moveTo>
                  <a:lnTo>
                    <a:pt x="0" y="8"/>
                  </a:lnTo>
                  <a:lnTo>
                    <a:pt x="0" y="94"/>
                  </a:lnTo>
                  <a:lnTo>
                    <a:pt x="14" y="94"/>
                  </a:lnTo>
                  <a:lnTo>
                    <a:pt x="14" y="8"/>
                  </a:lnTo>
                  <a:lnTo>
                    <a:pt x="6" y="1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1" name="Rectangle 126"/>
            <p:cNvSpPr>
              <a:spLocks noChangeArrowheads="1"/>
            </p:cNvSpPr>
            <p:nvPr/>
          </p:nvSpPr>
          <p:spPr bwMode="auto">
            <a:xfrm>
              <a:off x="799" y="2889"/>
              <a:ext cx="1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72" name="Freeform 127"/>
            <p:cNvSpPr>
              <a:spLocks/>
            </p:cNvSpPr>
            <p:nvPr/>
          </p:nvSpPr>
          <p:spPr bwMode="auto">
            <a:xfrm>
              <a:off x="760" y="2924"/>
              <a:ext cx="220" cy="8"/>
            </a:xfrm>
            <a:custGeom>
              <a:avLst/>
              <a:gdLst>
                <a:gd name="T0" fmla="*/ 220 w 440"/>
                <a:gd name="T1" fmla="*/ 0 h 16"/>
                <a:gd name="T2" fmla="*/ 0 w 440"/>
                <a:gd name="T3" fmla="*/ 1 h 16"/>
                <a:gd name="T4" fmla="*/ 0 w 440"/>
                <a:gd name="T5" fmla="*/ 8 h 16"/>
                <a:gd name="T6" fmla="*/ 220 w 440"/>
                <a:gd name="T7" fmla="*/ 8 h 16"/>
                <a:gd name="T8" fmla="*/ 220 w 440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0" h="16">
                  <a:moveTo>
                    <a:pt x="440" y="0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440" y="15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3" name="Freeform 128"/>
            <p:cNvSpPr>
              <a:spLocks/>
            </p:cNvSpPr>
            <p:nvPr/>
          </p:nvSpPr>
          <p:spPr bwMode="auto">
            <a:xfrm>
              <a:off x="730" y="2958"/>
              <a:ext cx="285" cy="9"/>
            </a:xfrm>
            <a:custGeom>
              <a:avLst/>
              <a:gdLst>
                <a:gd name="T0" fmla="*/ 285 w 571"/>
                <a:gd name="T1" fmla="*/ 0 h 16"/>
                <a:gd name="T2" fmla="*/ 0 w 571"/>
                <a:gd name="T3" fmla="*/ 1 h 16"/>
                <a:gd name="T4" fmla="*/ 0 w 571"/>
                <a:gd name="T5" fmla="*/ 9 h 16"/>
                <a:gd name="T6" fmla="*/ 285 w 571"/>
                <a:gd name="T7" fmla="*/ 8 h 16"/>
                <a:gd name="T8" fmla="*/ 285 w 57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" h="16">
                  <a:moveTo>
                    <a:pt x="571" y="0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571" y="1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4" name="Freeform 129"/>
            <p:cNvSpPr>
              <a:spLocks/>
            </p:cNvSpPr>
            <p:nvPr/>
          </p:nvSpPr>
          <p:spPr bwMode="auto">
            <a:xfrm>
              <a:off x="648" y="3039"/>
              <a:ext cx="439" cy="8"/>
            </a:xfrm>
            <a:custGeom>
              <a:avLst/>
              <a:gdLst>
                <a:gd name="T0" fmla="*/ 439 w 877"/>
                <a:gd name="T1" fmla="*/ 1 h 17"/>
                <a:gd name="T2" fmla="*/ 0 w 877"/>
                <a:gd name="T3" fmla="*/ 0 h 17"/>
                <a:gd name="T4" fmla="*/ 0 w 877"/>
                <a:gd name="T5" fmla="*/ 7 h 17"/>
                <a:gd name="T6" fmla="*/ 439 w 877"/>
                <a:gd name="T7" fmla="*/ 8 h 17"/>
                <a:gd name="T8" fmla="*/ 439 w 877"/>
                <a:gd name="T9" fmla="*/ 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17">
                  <a:moveTo>
                    <a:pt x="877" y="2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877" y="17"/>
                  </a:lnTo>
                  <a:lnTo>
                    <a:pt x="87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5" name="Freeform 130"/>
            <p:cNvSpPr>
              <a:spLocks/>
            </p:cNvSpPr>
            <p:nvPr/>
          </p:nvSpPr>
          <p:spPr bwMode="auto">
            <a:xfrm>
              <a:off x="608" y="3074"/>
              <a:ext cx="520" cy="9"/>
            </a:xfrm>
            <a:custGeom>
              <a:avLst/>
              <a:gdLst>
                <a:gd name="T0" fmla="*/ 520 w 1039"/>
                <a:gd name="T1" fmla="*/ 2 h 19"/>
                <a:gd name="T2" fmla="*/ 0 w 1039"/>
                <a:gd name="T3" fmla="*/ 0 h 19"/>
                <a:gd name="T4" fmla="*/ 0 w 1039"/>
                <a:gd name="T5" fmla="*/ 7 h 19"/>
                <a:gd name="T6" fmla="*/ 520 w 1039"/>
                <a:gd name="T7" fmla="*/ 9 h 19"/>
                <a:gd name="T8" fmla="*/ 520 w 1039"/>
                <a:gd name="T9" fmla="*/ 2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9" h="19">
                  <a:moveTo>
                    <a:pt x="1039" y="4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039" y="19"/>
                  </a:lnTo>
                  <a:lnTo>
                    <a:pt x="103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6" name="Freeform 131"/>
            <p:cNvSpPr>
              <a:spLocks/>
            </p:cNvSpPr>
            <p:nvPr/>
          </p:nvSpPr>
          <p:spPr bwMode="auto">
            <a:xfrm>
              <a:off x="574" y="3111"/>
              <a:ext cx="581" cy="9"/>
            </a:xfrm>
            <a:custGeom>
              <a:avLst/>
              <a:gdLst>
                <a:gd name="T0" fmla="*/ 581 w 1163"/>
                <a:gd name="T1" fmla="*/ 0 h 19"/>
                <a:gd name="T2" fmla="*/ 0 w 1163"/>
                <a:gd name="T3" fmla="*/ 1 h 19"/>
                <a:gd name="T4" fmla="*/ 0 w 1163"/>
                <a:gd name="T5" fmla="*/ 9 h 19"/>
                <a:gd name="T6" fmla="*/ 581 w 1163"/>
                <a:gd name="T7" fmla="*/ 7 h 19"/>
                <a:gd name="T8" fmla="*/ 581 w 1163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3" h="19">
                  <a:moveTo>
                    <a:pt x="1163" y="0"/>
                  </a:moveTo>
                  <a:lnTo>
                    <a:pt x="0" y="2"/>
                  </a:lnTo>
                  <a:lnTo>
                    <a:pt x="0" y="19"/>
                  </a:lnTo>
                  <a:lnTo>
                    <a:pt x="1163" y="1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7" name="Rectangle 132"/>
            <p:cNvSpPr>
              <a:spLocks noChangeArrowheads="1"/>
            </p:cNvSpPr>
            <p:nvPr/>
          </p:nvSpPr>
          <p:spPr bwMode="auto">
            <a:xfrm>
              <a:off x="527" y="3148"/>
              <a:ext cx="67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78" name="Rectangle 133"/>
            <p:cNvSpPr>
              <a:spLocks noChangeArrowheads="1"/>
            </p:cNvSpPr>
            <p:nvPr/>
          </p:nvSpPr>
          <p:spPr bwMode="auto">
            <a:xfrm>
              <a:off x="536" y="3226"/>
              <a:ext cx="66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79" name="Rectangle 134"/>
            <p:cNvSpPr>
              <a:spLocks noChangeArrowheads="1"/>
            </p:cNvSpPr>
            <p:nvPr/>
          </p:nvSpPr>
          <p:spPr bwMode="auto">
            <a:xfrm>
              <a:off x="540" y="3265"/>
              <a:ext cx="66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80" name="Rectangle 135"/>
            <p:cNvSpPr>
              <a:spLocks noChangeArrowheads="1"/>
            </p:cNvSpPr>
            <p:nvPr/>
          </p:nvSpPr>
          <p:spPr bwMode="auto">
            <a:xfrm>
              <a:off x="531" y="3339"/>
              <a:ext cx="67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81" name="Rectangle 136"/>
            <p:cNvSpPr>
              <a:spLocks noChangeArrowheads="1"/>
            </p:cNvSpPr>
            <p:nvPr/>
          </p:nvSpPr>
          <p:spPr bwMode="auto">
            <a:xfrm>
              <a:off x="536" y="3378"/>
              <a:ext cx="67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82" name="Rectangle 137"/>
            <p:cNvSpPr>
              <a:spLocks noChangeArrowheads="1"/>
            </p:cNvSpPr>
            <p:nvPr/>
          </p:nvSpPr>
          <p:spPr bwMode="auto">
            <a:xfrm>
              <a:off x="943" y="3091"/>
              <a:ext cx="110" cy="255"/>
            </a:xfrm>
            <a:prstGeom prst="rect">
              <a:avLst/>
            </a:prstGeom>
            <a:solidFill>
              <a:srgbClr val="007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83" name="Freeform 138"/>
            <p:cNvSpPr>
              <a:spLocks/>
            </p:cNvSpPr>
            <p:nvPr/>
          </p:nvSpPr>
          <p:spPr bwMode="auto">
            <a:xfrm>
              <a:off x="943" y="3087"/>
              <a:ext cx="114" cy="8"/>
            </a:xfrm>
            <a:custGeom>
              <a:avLst/>
              <a:gdLst>
                <a:gd name="T0" fmla="*/ 114 w 227"/>
                <a:gd name="T1" fmla="*/ 4 h 15"/>
                <a:gd name="T2" fmla="*/ 110 w 227"/>
                <a:gd name="T3" fmla="*/ 0 h 15"/>
                <a:gd name="T4" fmla="*/ 0 w 227"/>
                <a:gd name="T5" fmla="*/ 0 h 15"/>
                <a:gd name="T6" fmla="*/ 0 w 227"/>
                <a:gd name="T7" fmla="*/ 8 h 15"/>
                <a:gd name="T8" fmla="*/ 110 w 227"/>
                <a:gd name="T9" fmla="*/ 8 h 15"/>
                <a:gd name="T10" fmla="*/ 106 w 227"/>
                <a:gd name="T11" fmla="*/ 4 h 15"/>
                <a:gd name="T12" fmla="*/ 114 w 227"/>
                <a:gd name="T13" fmla="*/ 4 h 15"/>
                <a:gd name="T14" fmla="*/ 114 w 227"/>
                <a:gd name="T15" fmla="*/ 0 h 15"/>
                <a:gd name="T16" fmla="*/ 110 w 227"/>
                <a:gd name="T17" fmla="*/ 0 h 15"/>
                <a:gd name="T18" fmla="*/ 114 w 227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7" h="15">
                  <a:moveTo>
                    <a:pt x="227" y="8"/>
                  </a:moveTo>
                  <a:lnTo>
                    <a:pt x="21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19" y="15"/>
                  </a:lnTo>
                  <a:lnTo>
                    <a:pt x="212" y="8"/>
                  </a:lnTo>
                  <a:lnTo>
                    <a:pt x="227" y="8"/>
                  </a:lnTo>
                  <a:lnTo>
                    <a:pt x="227" y="0"/>
                  </a:lnTo>
                  <a:lnTo>
                    <a:pt x="219" y="0"/>
                  </a:lnTo>
                  <a:lnTo>
                    <a:pt x="2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4" name="Freeform 139"/>
            <p:cNvSpPr>
              <a:spLocks/>
            </p:cNvSpPr>
            <p:nvPr/>
          </p:nvSpPr>
          <p:spPr bwMode="auto">
            <a:xfrm>
              <a:off x="1049" y="3091"/>
              <a:ext cx="8" cy="259"/>
            </a:xfrm>
            <a:custGeom>
              <a:avLst/>
              <a:gdLst>
                <a:gd name="T0" fmla="*/ 4 w 15"/>
                <a:gd name="T1" fmla="*/ 259 h 517"/>
                <a:gd name="T2" fmla="*/ 8 w 15"/>
                <a:gd name="T3" fmla="*/ 255 h 517"/>
                <a:gd name="T4" fmla="*/ 8 w 15"/>
                <a:gd name="T5" fmla="*/ 0 h 517"/>
                <a:gd name="T6" fmla="*/ 0 w 15"/>
                <a:gd name="T7" fmla="*/ 0 h 517"/>
                <a:gd name="T8" fmla="*/ 0 w 15"/>
                <a:gd name="T9" fmla="*/ 255 h 517"/>
                <a:gd name="T10" fmla="*/ 4 w 15"/>
                <a:gd name="T11" fmla="*/ 251 h 517"/>
                <a:gd name="T12" fmla="*/ 4 w 15"/>
                <a:gd name="T13" fmla="*/ 259 h 517"/>
                <a:gd name="T14" fmla="*/ 8 w 15"/>
                <a:gd name="T15" fmla="*/ 259 h 517"/>
                <a:gd name="T16" fmla="*/ 8 w 15"/>
                <a:gd name="T17" fmla="*/ 255 h 517"/>
                <a:gd name="T18" fmla="*/ 4 w 15"/>
                <a:gd name="T19" fmla="*/ 259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7">
                  <a:moveTo>
                    <a:pt x="7" y="517"/>
                  </a:moveTo>
                  <a:lnTo>
                    <a:pt x="15" y="50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09"/>
                  </a:lnTo>
                  <a:lnTo>
                    <a:pt x="7" y="502"/>
                  </a:lnTo>
                  <a:lnTo>
                    <a:pt x="7" y="517"/>
                  </a:lnTo>
                  <a:lnTo>
                    <a:pt x="15" y="517"/>
                  </a:lnTo>
                  <a:lnTo>
                    <a:pt x="15" y="509"/>
                  </a:lnTo>
                  <a:lnTo>
                    <a:pt x="7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5" name="Freeform 140"/>
            <p:cNvSpPr>
              <a:spLocks/>
            </p:cNvSpPr>
            <p:nvPr/>
          </p:nvSpPr>
          <p:spPr bwMode="auto">
            <a:xfrm>
              <a:off x="940" y="3343"/>
              <a:ext cx="113" cy="7"/>
            </a:xfrm>
            <a:custGeom>
              <a:avLst/>
              <a:gdLst>
                <a:gd name="T0" fmla="*/ 0 w 226"/>
                <a:gd name="T1" fmla="*/ 3 h 15"/>
                <a:gd name="T2" fmla="*/ 4 w 226"/>
                <a:gd name="T3" fmla="*/ 7 h 15"/>
                <a:gd name="T4" fmla="*/ 113 w 226"/>
                <a:gd name="T5" fmla="*/ 7 h 15"/>
                <a:gd name="T6" fmla="*/ 113 w 226"/>
                <a:gd name="T7" fmla="*/ 0 h 15"/>
                <a:gd name="T8" fmla="*/ 4 w 226"/>
                <a:gd name="T9" fmla="*/ 0 h 15"/>
                <a:gd name="T10" fmla="*/ 8 w 226"/>
                <a:gd name="T11" fmla="*/ 3 h 15"/>
                <a:gd name="T12" fmla="*/ 0 w 226"/>
                <a:gd name="T13" fmla="*/ 3 h 15"/>
                <a:gd name="T14" fmla="*/ 0 w 226"/>
                <a:gd name="T15" fmla="*/ 7 h 15"/>
                <a:gd name="T16" fmla="*/ 4 w 226"/>
                <a:gd name="T17" fmla="*/ 7 h 15"/>
                <a:gd name="T18" fmla="*/ 0 w 226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6" h="15">
                  <a:moveTo>
                    <a:pt x="0" y="7"/>
                  </a:moveTo>
                  <a:lnTo>
                    <a:pt x="7" y="15"/>
                  </a:lnTo>
                  <a:lnTo>
                    <a:pt x="226" y="15"/>
                  </a:lnTo>
                  <a:lnTo>
                    <a:pt x="226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6" name="Freeform 141"/>
            <p:cNvSpPr>
              <a:spLocks/>
            </p:cNvSpPr>
            <p:nvPr/>
          </p:nvSpPr>
          <p:spPr bwMode="auto">
            <a:xfrm>
              <a:off x="940" y="3087"/>
              <a:ext cx="7" cy="259"/>
            </a:xfrm>
            <a:custGeom>
              <a:avLst/>
              <a:gdLst>
                <a:gd name="T0" fmla="*/ 3 w 15"/>
                <a:gd name="T1" fmla="*/ 0 h 517"/>
                <a:gd name="T2" fmla="*/ 0 w 15"/>
                <a:gd name="T3" fmla="*/ 4 h 517"/>
                <a:gd name="T4" fmla="*/ 0 w 15"/>
                <a:gd name="T5" fmla="*/ 259 h 517"/>
                <a:gd name="T6" fmla="*/ 7 w 15"/>
                <a:gd name="T7" fmla="*/ 259 h 517"/>
                <a:gd name="T8" fmla="*/ 7 w 15"/>
                <a:gd name="T9" fmla="*/ 4 h 517"/>
                <a:gd name="T10" fmla="*/ 3 w 15"/>
                <a:gd name="T11" fmla="*/ 8 h 517"/>
                <a:gd name="T12" fmla="*/ 3 w 15"/>
                <a:gd name="T13" fmla="*/ 0 h 517"/>
                <a:gd name="T14" fmla="*/ 0 w 15"/>
                <a:gd name="T15" fmla="*/ 0 h 517"/>
                <a:gd name="T16" fmla="*/ 0 w 15"/>
                <a:gd name="T17" fmla="*/ 4 h 517"/>
                <a:gd name="T18" fmla="*/ 3 w 15"/>
                <a:gd name="T19" fmla="*/ 0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7">
                  <a:moveTo>
                    <a:pt x="7" y="0"/>
                  </a:moveTo>
                  <a:lnTo>
                    <a:pt x="0" y="8"/>
                  </a:lnTo>
                  <a:lnTo>
                    <a:pt x="0" y="517"/>
                  </a:lnTo>
                  <a:lnTo>
                    <a:pt x="15" y="517"/>
                  </a:lnTo>
                  <a:lnTo>
                    <a:pt x="15" y="8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7" name="Rectangle 142"/>
            <p:cNvSpPr>
              <a:spLocks noChangeArrowheads="1"/>
            </p:cNvSpPr>
            <p:nvPr/>
          </p:nvSpPr>
          <p:spPr bwMode="auto">
            <a:xfrm>
              <a:off x="897" y="3091"/>
              <a:ext cx="49" cy="255"/>
            </a:xfrm>
            <a:prstGeom prst="rect">
              <a:avLst/>
            </a:prstGeom>
            <a:solidFill>
              <a:srgbClr val="003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88" name="Freeform 143"/>
            <p:cNvSpPr>
              <a:spLocks/>
            </p:cNvSpPr>
            <p:nvPr/>
          </p:nvSpPr>
          <p:spPr bwMode="auto">
            <a:xfrm>
              <a:off x="897" y="3087"/>
              <a:ext cx="53" cy="8"/>
            </a:xfrm>
            <a:custGeom>
              <a:avLst/>
              <a:gdLst>
                <a:gd name="T0" fmla="*/ 53 w 106"/>
                <a:gd name="T1" fmla="*/ 4 h 15"/>
                <a:gd name="T2" fmla="*/ 49 w 106"/>
                <a:gd name="T3" fmla="*/ 0 h 15"/>
                <a:gd name="T4" fmla="*/ 0 w 106"/>
                <a:gd name="T5" fmla="*/ 0 h 15"/>
                <a:gd name="T6" fmla="*/ 0 w 106"/>
                <a:gd name="T7" fmla="*/ 8 h 15"/>
                <a:gd name="T8" fmla="*/ 49 w 106"/>
                <a:gd name="T9" fmla="*/ 8 h 15"/>
                <a:gd name="T10" fmla="*/ 45 w 106"/>
                <a:gd name="T11" fmla="*/ 4 h 15"/>
                <a:gd name="T12" fmla="*/ 53 w 106"/>
                <a:gd name="T13" fmla="*/ 4 h 15"/>
                <a:gd name="T14" fmla="*/ 53 w 106"/>
                <a:gd name="T15" fmla="*/ 0 h 15"/>
                <a:gd name="T16" fmla="*/ 49 w 106"/>
                <a:gd name="T17" fmla="*/ 0 h 15"/>
                <a:gd name="T18" fmla="*/ 53 w 106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" h="15">
                  <a:moveTo>
                    <a:pt x="106" y="8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97" y="15"/>
                  </a:lnTo>
                  <a:lnTo>
                    <a:pt x="89" y="8"/>
                  </a:lnTo>
                  <a:lnTo>
                    <a:pt x="106" y="8"/>
                  </a:lnTo>
                  <a:lnTo>
                    <a:pt x="106" y="0"/>
                  </a:lnTo>
                  <a:lnTo>
                    <a:pt x="97" y="0"/>
                  </a:lnTo>
                  <a:lnTo>
                    <a:pt x="10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9" name="Freeform 144"/>
            <p:cNvSpPr>
              <a:spLocks/>
            </p:cNvSpPr>
            <p:nvPr/>
          </p:nvSpPr>
          <p:spPr bwMode="auto">
            <a:xfrm>
              <a:off x="942" y="3091"/>
              <a:ext cx="8" cy="259"/>
            </a:xfrm>
            <a:custGeom>
              <a:avLst/>
              <a:gdLst>
                <a:gd name="T0" fmla="*/ 4 w 17"/>
                <a:gd name="T1" fmla="*/ 259 h 517"/>
                <a:gd name="T2" fmla="*/ 8 w 17"/>
                <a:gd name="T3" fmla="*/ 255 h 517"/>
                <a:gd name="T4" fmla="*/ 8 w 17"/>
                <a:gd name="T5" fmla="*/ 0 h 517"/>
                <a:gd name="T6" fmla="*/ 0 w 17"/>
                <a:gd name="T7" fmla="*/ 0 h 517"/>
                <a:gd name="T8" fmla="*/ 0 w 17"/>
                <a:gd name="T9" fmla="*/ 255 h 517"/>
                <a:gd name="T10" fmla="*/ 4 w 17"/>
                <a:gd name="T11" fmla="*/ 251 h 517"/>
                <a:gd name="T12" fmla="*/ 4 w 17"/>
                <a:gd name="T13" fmla="*/ 259 h 517"/>
                <a:gd name="T14" fmla="*/ 8 w 17"/>
                <a:gd name="T15" fmla="*/ 259 h 517"/>
                <a:gd name="T16" fmla="*/ 8 w 17"/>
                <a:gd name="T17" fmla="*/ 255 h 517"/>
                <a:gd name="T18" fmla="*/ 4 w 17"/>
                <a:gd name="T19" fmla="*/ 259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517">
                  <a:moveTo>
                    <a:pt x="8" y="517"/>
                  </a:moveTo>
                  <a:lnTo>
                    <a:pt x="17" y="509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509"/>
                  </a:lnTo>
                  <a:lnTo>
                    <a:pt x="8" y="502"/>
                  </a:lnTo>
                  <a:lnTo>
                    <a:pt x="8" y="517"/>
                  </a:lnTo>
                  <a:lnTo>
                    <a:pt x="17" y="517"/>
                  </a:lnTo>
                  <a:lnTo>
                    <a:pt x="17" y="509"/>
                  </a:lnTo>
                  <a:lnTo>
                    <a:pt x="8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0" name="Freeform 145"/>
            <p:cNvSpPr>
              <a:spLocks/>
            </p:cNvSpPr>
            <p:nvPr/>
          </p:nvSpPr>
          <p:spPr bwMode="auto">
            <a:xfrm>
              <a:off x="893" y="3343"/>
              <a:ext cx="53" cy="7"/>
            </a:xfrm>
            <a:custGeom>
              <a:avLst/>
              <a:gdLst>
                <a:gd name="T0" fmla="*/ 0 w 106"/>
                <a:gd name="T1" fmla="*/ 3 h 15"/>
                <a:gd name="T2" fmla="*/ 5 w 106"/>
                <a:gd name="T3" fmla="*/ 7 h 15"/>
                <a:gd name="T4" fmla="*/ 53 w 106"/>
                <a:gd name="T5" fmla="*/ 7 h 15"/>
                <a:gd name="T6" fmla="*/ 53 w 106"/>
                <a:gd name="T7" fmla="*/ 0 h 15"/>
                <a:gd name="T8" fmla="*/ 5 w 106"/>
                <a:gd name="T9" fmla="*/ 0 h 15"/>
                <a:gd name="T10" fmla="*/ 8 w 106"/>
                <a:gd name="T11" fmla="*/ 3 h 15"/>
                <a:gd name="T12" fmla="*/ 0 w 106"/>
                <a:gd name="T13" fmla="*/ 3 h 15"/>
                <a:gd name="T14" fmla="*/ 0 w 106"/>
                <a:gd name="T15" fmla="*/ 7 h 15"/>
                <a:gd name="T16" fmla="*/ 5 w 106"/>
                <a:gd name="T17" fmla="*/ 7 h 15"/>
                <a:gd name="T18" fmla="*/ 0 w 106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" h="15">
                  <a:moveTo>
                    <a:pt x="0" y="7"/>
                  </a:moveTo>
                  <a:lnTo>
                    <a:pt x="9" y="15"/>
                  </a:lnTo>
                  <a:lnTo>
                    <a:pt x="106" y="15"/>
                  </a:lnTo>
                  <a:lnTo>
                    <a:pt x="106" y="0"/>
                  </a:lnTo>
                  <a:lnTo>
                    <a:pt x="9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9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1" name="Freeform 146"/>
            <p:cNvSpPr>
              <a:spLocks/>
            </p:cNvSpPr>
            <p:nvPr/>
          </p:nvSpPr>
          <p:spPr bwMode="auto">
            <a:xfrm>
              <a:off x="893" y="3087"/>
              <a:ext cx="8" cy="259"/>
            </a:xfrm>
            <a:custGeom>
              <a:avLst/>
              <a:gdLst>
                <a:gd name="T0" fmla="*/ 5 w 15"/>
                <a:gd name="T1" fmla="*/ 0 h 517"/>
                <a:gd name="T2" fmla="*/ 0 w 15"/>
                <a:gd name="T3" fmla="*/ 4 h 517"/>
                <a:gd name="T4" fmla="*/ 0 w 15"/>
                <a:gd name="T5" fmla="*/ 259 h 517"/>
                <a:gd name="T6" fmla="*/ 8 w 15"/>
                <a:gd name="T7" fmla="*/ 259 h 517"/>
                <a:gd name="T8" fmla="*/ 8 w 15"/>
                <a:gd name="T9" fmla="*/ 4 h 517"/>
                <a:gd name="T10" fmla="*/ 5 w 15"/>
                <a:gd name="T11" fmla="*/ 8 h 517"/>
                <a:gd name="T12" fmla="*/ 5 w 15"/>
                <a:gd name="T13" fmla="*/ 0 h 517"/>
                <a:gd name="T14" fmla="*/ 0 w 15"/>
                <a:gd name="T15" fmla="*/ 0 h 517"/>
                <a:gd name="T16" fmla="*/ 0 w 15"/>
                <a:gd name="T17" fmla="*/ 4 h 517"/>
                <a:gd name="T18" fmla="*/ 5 w 15"/>
                <a:gd name="T19" fmla="*/ 0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7">
                  <a:moveTo>
                    <a:pt x="9" y="0"/>
                  </a:moveTo>
                  <a:lnTo>
                    <a:pt x="0" y="8"/>
                  </a:lnTo>
                  <a:lnTo>
                    <a:pt x="0" y="517"/>
                  </a:lnTo>
                  <a:lnTo>
                    <a:pt x="15" y="517"/>
                  </a:lnTo>
                  <a:lnTo>
                    <a:pt x="15" y="8"/>
                  </a:lnTo>
                  <a:lnTo>
                    <a:pt x="9" y="15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2" name="Rectangle 147"/>
            <p:cNvSpPr>
              <a:spLocks noChangeArrowheads="1"/>
            </p:cNvSpPr>
            <p:nvPr/>
          </p:nvSpPr>
          <p:spPr bwMode="auto">
            <a:xfrm>
              <a:off x="1050" y="3091"/>
              <a:ext cx="50" cy="254"/>
            </a:xfrm>
            <a:prstGeom prst="rect">
              <a:avLst/>
            </a:prstGeom>
            <a:solidFill>
              <a:srgbClr val="003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93" name="Freeform 148"/>
            <p:cNvSpPr>
              <a:spLocks/>
            </p:cNvSpPr>
            <p:nvPr/>
          </p:nvSpPr>
          <p:spPr bwMode="auto">
            <a:xfrm>
              <a:off x="1050" y="3087"/>
              <a:ext cx="53" cy="7"/>
            </a:xfrm>
            <a:custGeom>
              <a:avLst/>
              <a:gdLst>
                <a:gd name="T0" fmla="*/ 53 w 106"/>
                <a:gd name="T1" fmla="*/ 4 h 15"/>
                <a:gd name="T2" fmla="*/ 50 w 106"/>
                <a:gd name="T3" fmla="*/ 0 h 15"/>
                <a:gd name="T4" fmla="*/ 0 w 106"/>
                <a:gd name="T5" fmla="*/ 0 h 15"/>
                <a:gd name="T6" fmla="*/ 0 w 106"/>
                <a:gd name="T7" fmla="*/ 7 h 15"/>
                <a:gd name="T8" fmla="*/ 50 w 106"/>
                <a:gd name="T9" fmla="*/ 7 h 15"/>
                <a:gd name="T10" fmla="*/ 46 w 106"/>
                <a:gd name="T11" fmla="*/ 4 h 15"/>
                <a:gd name="T12" fmla="*/ 53 w 106"/>
                <a:gd name="T13" fmla="*/ 4 h 15"/>
                <a:gd name="T14" fmla="*/ 53 w 106"/>
                <a:gd name="T15" fmla="*/ 0 h 15"/>
                <a:gd name="T16" fmla="*/ 50 w 106"/>
                <a:gd name="T17" fmla="*/ 0 h 15"/>
                <a:gd name="T18" fmla="*/ 53 w 106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" h="15">
                  <a:moveTo>
                    <a:pt x="106" y="8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  <a:lnTo>
                    <a:pt x="91" y="8"/>
                  </a:lnTo>
                  <a:lnTo>
                    <a:pt x="106" y="8"/>
                  </a:lnTo>
                  <a:lnTo>
                    <a:pt x="106" y="0"/>
                  </a:lnTo>
                  <a:lnTo>
                    <a:pt x="99" y="0"/>
                  </a:lnTo>
                  <a:lnTo>
                    <a:pt x="10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4" name="Freeform 149"/>
            <p:cNvSpPr>
              <a:spLocks/>
            </p:cNvSpPr>
            <p:nvPr/>
          </p:nvSpPr>
          <p:spPr bwMode="auto">
            <a:xfrm>
              <a:off x="1096" y="3091"/>
              <a:ext cx="7" cy="258"/>
            </a:xfrm>
            <a:custGeom>
              <a:avLst/>
              <a:gdLst>
                <a:gd name="T0" fmla="*/ 4 w 15"/>
                <a:gd name="T1" fmla="*/ 258 h 517"/>
                <a:gd name="T2" fmla="*/ 7 w 15"/>
                <a:gd name="T3" fmla="*/ 254 h 517"/>
                <a:gd name="T4" fmla="*/ 7 w 15"/>
                <a:gd name="T5" fmla="*/ 0 h 517"/>
                <a:gd name="T6" fmla="*/ 0 w 15"/>
                <a:gd name="T7" fmla="*/ 0 h 517"/>
                <a:gd name="T8" fmla="*/ 0 w 15"/>
                <a:gd name="T9" fmla="*/ 254 h 517"/>
                <a:gd name="T10" fmla="*/ 4 w 15"/>
                <a:gd name="T11" fmla="*/ 251 h 517"/>
                <a:gd name="T12" fmla="*/ 4 w 15"/>
                <a:gd name="T13" fmla="*/ 258 h 517"/>
                <a:gd name="T14" fmla="*/ 7 w 15"/>
                <a:gd name="T15" fmla="*/ 258 h 517"/>
                <a:gd name="T16" fmla="*/ 7 w 15"/>
                <a:gd name="T17" fmla="*/ 254 h 517"/>
                <a:gd name="T18" fmla="*/ 4 w 15"/>
                <a:gd name="T19" fmla="*/ 258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7">
                  <a:moveTo>
                    <a:pt x="8" y="517"/>
                  </a:moveTo>
                  <a:lnTo>
                    <a:pt x="15" y="50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09"/>
                  </a:lnTo>
                  <a:lnTo>
                    <a:pt x="8" y="502"/>
                  </a:lnTo>
                  <a:lnTo>
                    <a:pt x="8" y="517"/>
                  </a:lnTo>
                  <a:lnTo>
                    <a:pt x="15" y="517"/>
                  </a:lnTo>
                  <a:lnTo>
                    <a:pt x="15" y="509"/>
                  </a:lnTo>
                  <a:lnTo>
                    <a:pt x="8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5" name="Freeform 150"/>
            <p:cNvSpPr>
              <a:spLocks/>
            </p:cNvSpPr>
            <p:nvPr/>
          </p:nvSpPr>
          <p:spPr bwMode="auto">
            <a:xfrm>
              <a:off x="1047" y="3342"/>
              <a:ext cx="53" cy="7"/>
            </a:xfrm>
            <a:custGeom>
              <a:avLst/>
              <a:gdLst>
                <a:gd name="T0" fmla="*/ 0 w 106"/>
                <a:gd name="T1" fmla="*/ 3 h 15"/>
                <a:gd name="T2" fmla="*/ 4 w 106"/>
                <a:gd name="T3" fmla="*/ 7 h 15"/>
                <a:gd name="T4" fmla="*/ 53 w 106"/>
                <a:gd name="T5" fmla="*/ 7 h 15"/>
                <a:gd name="T6" fmla="*/ 53 w 106"/>
                <a:gd name="T7" fmla="*/ 0 h 15"/>
                <a:gd name="T8" fmla="*/ 4 w 106"/>
                <a:gd name="T9" fmla="*/ 0 h 15"/>
                <a:gd name="T10" fmla="*/ 8 w 106"/>
                <a:gd name="T11" fmla="*/ 3 h 15"/>
                <a:gd name="T12" fmla="*/ 0 w 106"/>
                <a:gd name="T13" fmla="*/ 3 h 15"/>
                <a:gd name="T14" fmla="*/ 0 w 106"/>
                <a:gd name="T15" fmla="*/ 7 h 15"/>
                <a:gd name="T16" fmla="*/ 4 w 106"/>
                <a:gd name="T17" fmla="*/ 7 h 15"/>
                <a:gd name="T18" fmla="*/ 0 w 106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" h="15">
                  <a:moveTo>
                    <a:pt x="0" y="7"/>
                  </a:moveTo>
                  <a:lnTo>
                    <a:pt x="7" y="15"/>
                  </a:lnTo>
                  <a:lnTo>
                    <a:pt x="106" y="15"/>
                  </a:lnTo>
                  <a:lnTo>
                    <a:pt x="106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6" name="Freeform 151"/>
            <p:cNvSpPr>
              <a:spLocks/>
            </p:cNvSpPr>
            <p:nvPr/>
          </p:nvSpPr>
          <p:spPr bwMode="auto">
            <a:xfrm>
              <a:off x="1047" y="3087"/>
              <a:ext cx="8" cy="258"/>
            </a:xfrm>
            <a:custGeom>
              <a:avLst/>
              <a:gdLst>
                <a:gd name="T0" fmla="*/ 4 w 15"/>
                <a:gd name="T1" fmla="*/ 0 h 517"/>
                <a:gd name="T2" fmla="*/ 0 w 15"/>
                <a:gd name="T3" fmla="*/ 4 h 517"/>
                <a:gd name="T4" fmla="*/ 0 w 15"/>
                <a:gd name="T5" fmla="*/ 258 h 517"/>
                <a:gd name="T6" fmla="*/ 8 w 15"/>
                <a:gd name="T7" fmla="*/ 258 h 517"/>
                <a:gd name="T8" fmla="*/ 8 w 15"/>
                <a:gd name="T9" fmla="*/ 4 h 517"/>
                <a:gd name="T10" fmla="*/ 4 w 15"/>
                <a:gd name="T11" fmla="*/ 7 h 517"/>
                <a:gd name="T12" fmla="*/ 4 w 15"/>
                <a:gd name="T13" fmla="*/ 0 h 517"/>
                <a:gd name="T14" fmla="*/ 0 w 15"/>
                <a:gd name="T15" fmla="*/ 0 h 517"/>
                <a:gd name="T16" fmla="*/ 0 w 15"/>
                <a:gd name="T17" fmla="*/ 4 h 517"/>
                <a:gd name="T18" fmla="*/ 4 w 15"/>
                <a:gd name="T19" fmla="*/ 0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7">
                  <a:moveTo>
                    <a:pt x="7" y="0"/>
                  </a:moveTo>
                  <a:lnTo>
                    <a:pt x="0" y="8"/>
                  </a:lnTo>
                  <a:lnTo>
                    <a:pt x="0" y="517"/>
                  </a:lnTo>
                  <a:lnTo>
                    <a:pt x="15" y="517"/>
                  </a:lnTo>
                  <a:lnTo>
                    <a:pt x="15" y="8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7" name="Rectangle 152"/>
            <p:cNvSpPr>
              <a:spLocks noChangeArrowheads="1"/>
            </p:cNvSpPr>
            <p:nvPr/>
          </p:nvSpPr>
          <p:spPr bwMode="auto">
            <a:xfrm>
              <a:off x="954" y="3106"/>
              <a:ext cx="87" cy="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98" name="Freeform 153"/>
            <p:cNvSpPr>
              <a:spLocks/>
            </p:cNvSpPr>
            <p:nvPr/>
          </p:nvSpPr>
          <p:spPr bwMode="auto">
            <a:xfrm>
              <a:off x="954" y="3103"/>
              <a:ext cx="91" cy="7"/>
            </a:xfrm>
            <a:custGeom>
              <a:avLst/>
              <a:gdLst>
                <a:gd name="T0" fmla="*/ 91 w 184"/>
                <a:gd name="T1" fmla="*/ 3 h 15"/>
                <a:gd name="T2" fmla="*/ 87 w 184"/>
                <a:gd name="T3" fmla="*/ 0 h 15"/>
                <a:gd name="T4" fmla="*/ 0 w 184"/>
                <a:gd name="T5" fmla="*/ 0 h 15"/>
                <a:gd name="T6" fmla="*/ 0 w 184"/>
                <a:gd name="T7" fmla="*/ 7 h 15"/>
                <a:gd name="T8" fmla="*/ 87 w 184"/>
                <a:gd name="T9" fmla="*/ 7 h 15"/>
                <a:gd name="T10" fmla="*/ 84 w 184"/>
                <a:gd name="T11" fmla="*/ 3 h 15"/>
                <a:gd name="T12" fmla="*/ 91 w 184"/>
                <a:gd name="T13" fmla="*/ 3 h 15"/>
                <a:gd name="T14" fmla="*/ 91 w 184"/>
                <a:gd name="T15" fmla="*/ 0 h 15"/>
                <a:gd name="T16" fmla="*/ 87 w 184"/>
                <a:gd name="T17" fmla="*/ 0 h 15"/>
                <a:gd name="T18" fmla="*/ 91 w 184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4" h="15">
                  <a:moveTo>
                    <a:pt x="184" y="7"/>
                  </a:moveTo>
                  <a:lnTo>
                    <a:pt x="17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76" y="15"/>
                  </a:lnTo>
                  <a:lnTo>
                    <a:pt x="169" y="7"/>
                  </a:lnTo>
                  <a:lnTo>
                    <a:pt x="184" y="7"/>
                  </a:lnTo>
                  <a:lnTo>
                    <a:pt x="184" y="0"/>
                  </a:lnTo>
                  <a:lnTo>
                    <a:pt x="176" y="0"/>
                  </a:lnTo>
                  <a:lnTo>
                    <a:pt x="18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9" name="Freeform 154"/>
            <p:cNvSpPr>
              <a:spLocks/>
            </p:cNvSpPr>
            <p:nvPr/>
          </p:nvSpPr>
          <p:spPr bwMode="auto">
            <a:xfrm>
              <a:off x="1038" y="3106"/>
              <a:ext cx="7" cy="102"/>
            </a:xfrm>
            <a:custGeom>
              <a:avLst/>
              <a:gdLst>
                <a:gd name="T0" fmla="*/ 3 w 15"/>
                <a:gd name="T1" fmla="*/ 102 h 204"/>
                <a:gd name="T2" fmla="*/ 7 w 15"/>
                <a:gd name="T3" fmla="*/ 98 h 204"/>
                <a:gd name="T4" fmla="*/ 7 w 15"/>
                <a:gd name="T5" fmla="*/ 0 h 204"/>
                <a:gd name="T6" fmla="*/ 0 w 15"/>
                <a:gd name="T7" fmla="*/ 0 h 204"/>
                <a:gd name="T8" fmla="*/ 0 w 15"/>
                <a:gd name="T9" fmla="*/ 98 h 204"/>
                <a:gd name="T10" fmla="*/ 3 w 15"/>
                <a:gd name="T11" fmla="*/ 95 h 204"/>
                <a:gd name="T12" fmla="*/ 3 w 15"/>
                <a:gd name="T13" fmla="*/ 102 h 204"/>
                <a:gd name="T14" fmla="*/ 7 w 15"/>
                <a:gd name="T15" fmla="*/ 102 h 204"/>
                <a:gd name="T16" fmla="*/ 7 w 15"/>
                <a:gd name="T17" fmla="*/ 98 h 204"/>
                <a:gd name="T18" fmla="*/ 3 w 15"/>
                <a:gd name="T19" fmla="*/ 102 h 2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04">
                  <a:moveTo>
                    <a:pt x="7" y="204"/>
                  </a:moveTo>
                  <a:lnTo>
                    <a:pt x="15" y="19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96"/>
                  </a:lnTo>
                  <a:lnTo>
                    <a:pt x="7" y="189"/>
                  </a:lnTo>
                  <a:lnTo>
                    <a:pt x="7" y="204"/>
                  </a:lnTo>
                  <a:lnTo>
                    <a:pt x="15" y="204"/>
                  </a:lnTo>
                  <a:lnTo>
                    <a:pt x="15" y="196"/>
                  </a:lnTo>
                  <a:lnTo>
                    <a:pt x="7" y="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0" name="Freeform 155"/>
            <p:cNvSpPr>
              <a:spLocks/>
            </p:cNvSpPr>
            <p:nvPr/>
          </p:nvSpPr>
          <p:spPr bwMode="auto">
            <a:xfrm>
              <a:off x="950" y="3201"/>
              <a:ext cx="91" cy="7"/>
            </a:xfrm>
            <a:custGeom>
              <a:avLst/>
              <a:gdLst>
                <a:gd name="T0" fmla="*/ 0 w 182"/>
                <a:gd name="T1" fmla="*/ 3 h 15"/>
                <a:gd name="T2" fmla="*/ 3 w 182"/>
                <a:gd name="T3" fmla="*/ 7 h 15"/>
                <a:gd name="T4" fmla="*/ 91 w 182"/>
                <a:gd name="T5" fmla="*/ 7 h 15"/>
                <a:gd name="T6" fmla="*/ 91 w 182"/>
                <a:gd name="T7" fmla="*/ 0 h 15"/>
                <a:gd name="T8" fmla="*/ 3 w 182"/>
                <a:gd name="T9" fmla="*/ 0 h 15"/>
                <a:gd name="T10" fmla="*/ 7 w 182"/>
                <a:gd name="T11" fmla="*/ 3 h 15"/>
                <a:gd name="T12" fmla="*/ 0 w 182"/>
                <a:gd name="T13" fmla="*/ 3 h 15"/>
                <a:gd name="T14" fmla="*/ 0 w 182"/>
                <a:gd name="T15" fmla="*/ 7 h 15"/>
                <a:gd name="T16" fmla="*/ 3 w 182"/>
                <a:gd name="T17" fmla="*/ 7 h 15"/>
                <a:gd name="T18" fmla="*/ 0 w 182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2" h="15">
                  <a:moveTo>
                    <a:pt x="0" y="7"/>
                  </a:moveTo>
                  <a:lnTo>
                    <a:pt x="6" y="15"/>
                  </a:lnTo>
                  <a:lnTo>
                    <a:pt x="182" y="15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14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1" name="Freeform 156"/>
            <p:cNvSpPr>
              <a:spLocks/>
            </p:cNvSpPr>
            <p:nvPr/>
          </p:nvSpPr>
          <p:spPr bwMode="auto">
            <a:xfrm>
              <a:off x="950" y="3103"/>
              <a:ext cx="8" cy="101"/>
            </a:xfrm>
            <a:custGeom>
              <a:avLst/>
              <a:gdLst>
                <a:gd name="T0" fmla="*/ 3 w 14"/>
                <a:gd name="T1" fmla="*/ 0 h 203"/>
                <a:gd name="T2" fmla="*/ 0 w 14"/>
                <a:gd name="T3" fmla="*/ 3 h 203"/>
                <a:gd name="T4" fmla="*/ 0 w 14"/>
                <a:gd name="T5" fmla="*/ 101 h 203"/>
                <a:gd name="T6" fmla="*/ 8 w 14"/>
                <a:gd name="T7" fmla="*/ 101 h 203"/>
                <a:gd name="T8" fmla="*/ 8 w 14"/>
                <a:gd name="T9" fmla="*/ 3 h 203"/>
                <a:gd name="T10" fmla="*/ 3 w 14"/>
                <a:gd name="T11" fmla="*/ 7 h 203"/>
                <a:gd name="T12" fmla="*/ 3 w 14"/>
                <a:gd name="T13" fmla="*/ 0 h 203"/>
                <a:gd name="T14" fmla="*/ 0 w 14"/>
                <a:gd name="T15" fmla="*/ 0 h 203"/>
                <a:gd name="T16" fmla="*/ 0 w 14"/>
                <a:gd name="T17" fmla="*/ 3 h 203"/>
                <a:gd name="T18" fmla="*/ 3 w 14"/>
                <a:gd name="T19" fmla="*/ 0 h 2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203">
                  <a:moveTo>
                    <a:pt x="6" y="0"/>
                  </a:moveTo>
                  <a:lnTo>
                    <a:pt x="0" y="7"/>
                  </a:lnTo>
                  <a:lnTo>
                    <a:pt x="0" y="203"/>
                  </a:lnTo>
                  <a:lnTo>
                    <a:pt x="14" y="203"/>
                  </a:lnTo>
                  <a:lnTo>
                    <a:pt x="14" y="7"/>
                  </a:lnTo>
                  <a:lnTo>
                    <a:pt x="6" y="1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2" name="Rectangle 157"/>
            <p:cNvSpPr>
              <a:spLocks noChangeArrowheads="1"/>
            </p:cNvSpPr>
            <p:nvPr/>
          </p:nvSpPr>
          <p:spPr bwMode="auto">
            <a:xfrm>
              <a:off x="957" y="3214"/>
              <a:ext cx="83" cy="1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03" name="Freeform 158"/>
            <p:cNvSpPr>
              <a:spLocks/>
            </p:cNvSpPr>
            <p:nvPr/>
          </p:nvSpPr>
          <p:spPr bwMode="auto">
            <a:xfrm>
              <a:off x="957" y="3210"/>
              <a:ext cx="87" cy="8"/>
            </a:xfrm>
            <a:custGeom>
              <a:avLst/>
              <a:gdLst>
                <a:gd name="T0" fmla="*/ 87 w 174"/>
                <a:gd name="T1" fmla="*/ 4 h 16"/>
                <a:gd name="T2" fmla="*/ 84 w 174"/>
                <a:gd name="T3" fmla="*/ 0 h 16"/>
                <a:gd name="T4" fmla="*/ 0 w 174"/>
                <a:gd name="T5" fmla="*/ 0 h 16"/>
                <a:gd name="T6" fmla="*/ 0 w 174"/>
                <a:gd name="T7" fmla="*/ 8 h 16"/>
                <a:gd name="T8" fmla="*/ 84 w 174"/>
                <a:gd name="T9" fmla="*/ 8 h 16"/>
                <a:gd name="T10" fmla="*/ 80 w 174"/>
                <a:gd name="T11" fmla="*/ 4 h 16"/>
                <a:gd name="T12" fmla="*/ 87 w 174"/>
                <a:gd name="T13" fmla="*/ 4 h 16"/>
                <a:gd name="T14" fmla="*/ 87 w 174"/>
                <a:gd name="T15" fmla="*/ 0 h 16"/>
                <a:gd name="T16" fmla="*/ 84 w 174"/>
                <a:gd name="T17" fmla="*/ 0 h 16"/>
                <a:gd name="T18" fmla="*/ 87 w 174"/>
                <a:gd name="T19" fmla="*/ 4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4" h="16">
                  <a:moveTo>
                    <a:pt x="174" y="8"/>
                  </a:moveTo>
                  <a:lnTo>
                    <a:pt x="167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67" y="16"/>
                  </a:lnTo>
                  <a:lnTo>
                    <a:pt x="159" y="8"/>
                  </a:lnTo>
                  <a:lnTo>
                    <a:pt x="174" y="8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7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4" name="Freeform 159"/>
            <p:cNvSpPr>
              <a:spLocks/>
            </p:cNvSpPr>
            <p:nvPr/>
          </p:nvSpPr>
          <p:spPr bwMode="auto">
            <a:xfrm>
              <a:off x="1036" y="3214"/>
              <a:ext cx="8" cy="120"/>
            </a:xfrm>
            <a:custGeom>
              <a:avLst/>
              <a:gdLst>
                <a:gd name="T0" fmla="*/ 4 w 15"/>
                <a:gd name="T1" fmla="*/ 120 h 242"/>
                <a:gd name="T2" fmla="*/ 8 w 15"/>
                <a:gd name="T3" fmla="*/ 117 h 242"/>
                <a:gd name="T4" fmla="*/ 8 w 15"/>
                <a:gd name="T5" fmla="*/ 0 h 242"/>
                <a:gd name="T6" fmla="*/ 0 w 15"/>
                <a:gd name="T7" fmla="*/ 0 h 242"/>
                <a:gd name="T8" fmla="*/ 0 w 15"/>
                <a:gd name="T9" fmla="*/ 117 h 242"/>
                <a:gd name="T10" fmla="*/ 4 w 15"/>
                <a:gd name="T11" fmla="*/ 113 h 242"/>
                <a:gd name="T12" fmla="*/ 4 w 15"/>
                <a:gd name="T13" fmla="*/ 120 h 242"/>
                <a:gd name="T14" fmla="*/ 8 w 15"/>
                <a:gd name="T15" fmla="*/ 120 h 242"/>
                <a:gd name="T16" fmla="*/ 8 w 15"/>
                <a:gd name="T17" fmla="*/ 117 h 242"/>
                <a:gd name="T18" fmla="*/ 4 w 15"/>
                <a:gd name="T19" fmla="*/ 120 h 2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42">
                  <a:moveTo>
                    <a:pt x="8" y="242"/>
                  </a:moveTo>
                  <a:lnTo>
                    <a:pt x="15" y="235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35"/>
                  </a:lnTo>
                  <a:lnTo>
                    <a:pt x="8" y="227"/>
                  </a:lnTo>
                  <a:lnTo>
                    <a:pt x="8" y="242"/>
                  </a:lnTo>
                  <a:lnTo>
                    <a:pt x="15" y="242"/>
                  </a:lnTo>
                  <a:lnTo>
                    <a:pt x="15" y="235"/>
                  </a:lnTo>
                  <a:lnTo>
                    <a:pt x="8" y="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5" name="Freeform 160"/>
            <p:cNvSpPr>
              <a:spLocks/>
            </p:cNvSpPr>
            <p:nvPr/>
          </p:nvSpPr>
          <p:spPr bwMode="auto">
            <a:xfrm>
              <a:off x="953" y="3327"/>
              <a:ext cx="87" cy="7"/>
            </a:xfrm>
            <a:custGeom>
              <a:avLst/>
              <a:gdLst>
                <a:gd name="T0" fmla="*/ 0 w 175"/>
                <a:gd name="T1" fmla="*/ 4 h 15"/>
                <a:gd name="T2" fmla="*/ 4 w 175"/>
                <a:gd name="T3" fmla="*/ 7 h 15"/>
                <a:gd name="T4" fmla="*/ 87 w 175"/>
                <a:gd name="T5" fmla="*/ 7 h 15"/>
                <a:gd name="T6" fmla="*/ 87 w 175"/>
                <a:gd name="T7" fmla="*/ 0 h 15"/>
                <a:gd name="T8" fmla="*/ 4 w 175"/>
                <a:gd name="T9" fmla="*/ 0 h 15"/>
                <a:gd name="T10" fmla="*/ 8 w 175"/>
                <a:gd name="T11" fmla="*/ 4 h 15"/>
                <a:gd name="T12" fmla="*/ 0 w 175"/>
                <a:gd name="T13" fmla="*/ 4 h 15"/>
                <a:gd name="T14" fmla="*/ 0 w 175"/>
                <a:gd name="T15" fmla="*/ 7 h 15"/>
                <a:gd name="T16" fmla="*/ 4 w 175"/>
                <a:gd name="T17" fmla="*/ 7 h 15"/>
                <a:gd name="T18" fmla="*/ 0 w 175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5" h="15">
                  <a:moveTo>
                    <a:pt x="0" y="8"/>
                  </a:moveTo>
                  <a:lnTo>
                    <a:pt x="8" y="15"/>
                  </a:lnTo>
                  <a:lnTo>
                    <a:pt x="175" y="15"/>
                  </a:lnTo>
                  <a:lnTo>
                    <a:pt x="175" y="0"/>
                  </a:lnTo>
                  <a:lnTo>
                    <a:pt x="8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6" name="Freeform 161"/>
            <p:cNvSpPr>
              <a:spLocks/>
            </p:cNvSpPr>
            <p:nvPr/>
          </p:nvSpPr>
          <p:spPr bwMode="auto">
            <a:xfrm>
              <a:off x="953" y="3210"/>
              <a:ext cx="8" cy="121"/>
            </a:xfrm>
            <a:custGeom>
              <a:avLst/>
              <a:gdLst>
                <a:gd name="T0" fmla="*/ 4 w 16"/>
                <a:gd name="T1" fmla="*/ 0 h 243"/>
                <a:gd name="T2" fmla="*/ 0 w 16"/>
                <a:gd name="T3" fmla="*/ 4 h 243"/>
                <a:gd name="T4" fmla="*/ 0 w 16"/>
                <a:gd name="T5" fmla="*/ 121 h 243"/>
                <a:gd name="T6" fmla="*/ 8 w 16"/>
                <a:gd name="T7" fmla="*/ 121 h 243"/>
                <a:gd name="T8" fmla="*/ 8 w 16"/>
                <a:gd name="T9" fmla="*/ 4 h 243"/>
                <a:gd name="T10" fmla="*/ 4 w 16"/>
                <a:gd name="T11" fmla="*/ 8 h 243"/>
                <a:gd name="T12" fmla="*/ 4 w 16"/>
                <a:gd name="T13" fmla="*/ 0 h 243"/>
                <a:gd name="T14" fmla="*/ 0 w 16"/>
                <a:gd name="T15" fmla="*/ 0 h 243"/>
                <a:gd name="T16" fmla="*/ 0 w 16"/>
                <a:gd name="T17" fmla="*/ 4 h 243"/>
                <a:gd name="T18" fmla="*/ 4 w 16"/>
                <a:gd name="T19" fmla="*/ 0 h 2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243">
                  <a:moveTo>
                    <a:pt x="8" y="0"/>
                  </a:moveTo>
                  <a:lnTo>
                    <a:pt x="0" y="8"/>
                  </a:lnTo>
                  <a:lnTo>
                    <a:pt x="0" y="243"/>
                  </a:lnTo>
                  <a:lnTo>
                    <a:pt x="16" y="243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7" name="Rectangle 162"/>
            <p:cNvSpPr>
              <a:spLocks noChangeArrowheads="1"/>
            </p:cNvSpPr>
            <p:nvPr/>
          </p:nvSpPr>
          <p:spPr bwMode="auto">
            <a:xfrm>
              <a:off x="681" y="3092"/>
              <a:ext cx="110" cy="255"/>
            </a:xfrm>
            <a:prstGeom prst="rect">
              <a:avLst/>
            </a:prstGeom>
            <a:solidFill>
              <a:srgbClr val="007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08" name="Freeform 163"/>
            <p:cNvSpPr>
              <a:spLocks/>
            </p:cNvSpPr>
            <p:nvPr/>
          </p:nvSpPr>
          <p:spPr bwMode="auto">
            <a:xfrm>
              <a:off x="681" y="3088"/>
              <a:ext cx="113" cy="8"/>
            </a:xfrm>
            <a:custGeom>
              <a:avLst/>
              <a:gdLst>
                <a:gd name="T0" fmla="*/ 113 w 226"/>
                <a:gd name="T1" fmla="*/ 4 h 15"/>
                <a:gd name="T2" fmla="*/ 110 w 226"/>
                <a:gd name="T3" fmla="*/ 0 h 15"/>
                <a:gd name="T4" fmla="*/ 0 w 226"/>
                <a:gd name="T5" fmla="*/ 0 h 15"/>
                <a:gd name="T6" fmla="*/ 0 w 226"/>
                <a:gd name="T7" fmla="*/ 8 h 15"/>
                <a:gd name="T8" fmla="*/ 110 w 226"/>
                <a:gd name="T9" fmla="*/ 8 h 15"/>
                <a:gd name="T10" fmla="*/ 106 w 226"/>
                <a:gd name="T11" fmla="*/ 4 h 15"/>
                <a:gd name="T12" fmla="*/ 113 w 226"/>
                <a:gd name="T13" fmla="*/ 4 h 15"/>
                <a:gd name="T14" fmla="*/ 113 w 226"/>
                <a:gd name="T15" fmla="*/ 0 h 15"/>
                <a:gd name="T16" fmla="*/ 110 w 226"/>
                <a:gd name="T17" fmla="*/ 0 h 15"/>
                <a:gd name="T18" fmla="*/ 113 w 226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6" h="15">
                  <a:moveTo>
                    <a:pt x="226" y="8"/>
                  </a:moveTo>
                  <a:lnTo>
                    <a:pt x="21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19" y="15"/>
                  </a:lnTo>
                  <a:lnTo>
                    <a:pt x="211" y="8"/>
                  </a:lnTo>
                  <a:lnTo>
                    <a:pt x="226" y="8"/>
                  </a:lnTo>
                  <a:lnTo>
                    <a:pt x="226" y="0"/>
                  </a:lnTo>
                  <a:lnTo>
                    <a:pt x="219" y="0"/>
                  </a:lnTo>
                  <a:lnTo>
                    <a:pt x="22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9" name="Freeform 164"/>
            <p:cNvSpPr>
              <a:spLocks/>
            </p:cNvSpPr>
            <p:nvPr/>
          </p:nvSpPr>
          <p:spPr bwMode="auto">
            <a:xfrm>
              <a:off x="787" y="3092"/>
              <a:ext cx="7" cy="259"/>
            </a:xfrm>
            <a:custGeom>
              <a:avLst/>
              <a:gdLst>
                <a:gd name="T0" fmla="*/ 4 w 15"/>
                <a:gd name="T1" fmla="*/ 259 h 517"/>
                <a:gd name="T2" fmla="*/ 7 w 15"/>
                <a:gd name="T3" fmla="*/ 255 h 517"/>
                <a:gd name="T4" fmla="*/ 7 w 15"/>
                <a:gd name="T5" fmla="*/ 0 h 517"/>
                <a:gd name="T6" fmla="*/ 0 w 15"/>
                <a:gd name="T7" fmla="*/ 0 h 517"/>
                <a:gd name="T8" fmla="*/ 0 w 15"/>
                <a:gd name="T9" fmla="*/ 255 h 517"/>
                <a:gd name="T10" fmla="*/ 4 w 15"/>
                <a:gd name="T11" fmla="*/ 251 h 517"/>
                <a:gd name="T12" fmla="*/ 4 w 15"/>
                <a:gd name="T13" fmla="*/ 259 h 517"/>
                <a:gd name="T14" fmla="*/ 7 w 15"/>
                <a:gd name="T15" fmla="*/ 259 h 517"/>
                <a:gd name="T16" fmla="*/ 7 w 15"/>
                <a:gd name="T17" fmla="*/ 255 h 517"/>
                <a:gd name="T18" fmla="*/ 4 w 15"/>
                <a:gd name="T19" fmla="*/ 259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7">
                  <a:moveTo>
                    <a:pt x="8" y="517"/>
                  </a:moveTo>
                  <a:lnTo>
                    <a:pt x="15" y="50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09"/>
                  </a:lnTo>
                  <a:lnTo>
                    <a:pt x="8" y="502"/>
                  </a:lnTo>
                  <a:lnTo>
                    <a:pt x="8" y="517"/>
                  </a:lnTo>
                  <a:lnTo>
                    <a:pt x="15" y="517"/>
                  </a:lnTo>
                  <a:lnTo>
                    <a:pt x="15" y="509"/>
                  </a:lnTo>
                  <a:lnTo>
                    <a:pt x="8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0" name="Freeform 165"/>
            <p:cNvSpPr>
              <a:spLocks/>
            </p:cNvSpPr>
            <p:nvPr/>
          </p:nvSpPr>
          <p:spPr bwMode="auto">
            <a:xfrm>
              <a:off x="677" y="3343"/>
              <a:ext cx="114" cy="8"/>
            </a:xfrm>
            <a:custGeom>
              <a:avLst/>
              <a:gdLst>
                <a:gd name="T0" fmla="*/ 0 w 227"/>
                <a:gd name="T1" fmla="*/ 4 h 15"/>
                <a:gd name="T2" fmla="*/ 4 w 227"/>
                <a:gd name="T3" fmla="*/ 8 h 15"/>
                <a:gd name="T4" fmla="*/ 114 w 227"/>
                <a:gd name="T5" fmla="*/ 8 h 15"/>
                <a:gd name="T6" fmla="*/ 114 w 227"/>
                <a:gd name="T7" fmla="*/ 0 h 15"/>
                <a:gd name="T8" fmla="*/ 4 w 227"/>
                <a:gd name="T9" fmla="*/ 0 h 15"/>
                <a:gd name="T10" fmla="*/ 8 w 227"/>
                <a:gd name="T11" fmla="*/ 4 h 15"/>
                <a:gd name="T12" fmla="*/ 0 w 227"/>
                <a:gd name="T13" fmla="*/ 4 h 15"/>
                <a:gd name="T14" fmla="*/ 0 w 227"/>
                <a:gd name="T15" fmla="*/ 8 h 15"/>
                <a:gd name="T16" fmla="*/ 4 w 227"/>
                <a:gd name="T17" fmla="*/ 8 h 15"/>
                <a:gd name="T18" fmla="*/ 0 w 227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7" h="15">
                  <a:moveTo>
                    <a:pt x="0" y="7"/>
                  </a:moveTo>
                  <a:lnTo>
                    <a:pt x="8" y="15"/>
                  </a:lnTo>
                  <a:lnTo>
                    <a:pt x="227" y="15"/>
                  </a:lnTo>
                  <a:lnTo>
                    <a:pt x="227" y="0"/>
                  </a:lnTo>
                  <a:lnTo>
                    <a:pt x="8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1" name="Freeform 166"/>
            <p:cNvSpPr>
              <a:spLocks/>
            </p:cNvSpPr>
            <p:nvPr/>
          </p:nvSpPr>
          <p:spPr bwMode="auto">
            <a:xfrm>
              <a:off x="677" y="3088"/>
              <a:ext cx="8" cy="259"/>
            </a:xfrm>
            <a:custGeom>
              <a:avLst/>
              <a:gdLst>
                <a:gd name="T0" fmla="*/ 4 w 15"/>
                <a:gd name="T1" fmla="*/ 0 h 517"/>
                <a:gd name="T2" fmla="*/ 0 w 15"/>
                <a:gd name="T3" fmla="*/ 4 h 517"/>
                <a:gd name="T4" fmla="*/ 0 w 15"/>
                <a:gd name="T5" fmla="*/ 259 h 517"/>
                <a:gd name="T6" fmla="*/ 8 w 15"/>
                <a:gd name="T7" fmla="*/ 259 h 517"/>
                <a:gd name="T8" fmla="*/ 8 w 15"/>
                <a:gd name="T9" fmla="*/ 4 h 517"/>
                <a:gd name="T10" fmla="*/ 4 w 15"/>
                <a:gd name="T11" fmla="*/ 8 h 517"/>
                <a:gd name="T12" fmla="*/ 4 w 15"/>
                <a:gd name="T13" fmla="*/ 0 h 517"/>
                <a:gd name="T14" fmla="*/ 0 w 15"/>
                <a:gd name="T15" fmla="*/ 0 h 517"/>
                <a:gd name="T16" fmla="*/ 0 w 15"/>
                <a:gd name="T17" fmla="*/ 4 h 517"/>
                <a:gd name="T18" fmla="*/ 4 w 15"/>
                <a:gd name="T19" fmla="*/ 0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7">
                  <a:moveTo>
                    <a:pt x="8" y="0"/>
                  </a:moveTo>
                  <a:lnTo>
                    <a:pt x="0" y="8"/>
                  </a:lnTo>
                  <a:lnTo>
                    <a:pt x="0" y="517"/>
                  </a:lnTo>
                  <a:lnTo>
                    <a:pt x="15" y="517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2" name="Rectangle 167"/>
            <p:cNvSpPr>
              <a:spLocks noChangeArrowheads="1"/>
            </p:cNvSpPr>
            <p:nvPr/>
          </p:nvSpPr>
          <p:spPr bwMode="auto">
            <a:xfrm>
              <a:off x="635" y="3092"/>
              <a:ext cx="49" cy="255"/>
            </a:xfrm>
            <a:prstGeom prst="rect">
              <a:avLst/>
            </a:prstGeom>
            <a:solidFill>
              <a:srgbClr val="003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13" name="Freeform 168"/>
            <p:cNvSpPr>
              <a:spLocks/>
            </p:cNvSpPr>
            <p:nvPr/>
          </p:nvSpPr>
          <p:spPr bwMode="auto">
            <a:xfrm>
              <a:off x="635" y="3088"/>
              <a:ext cx="53" cy="8"/>
            </a:xfrm>
            <a:custGeom>
              <a:avLst/>
              <a:gdLst>
                <a:gd name="T0" fmla="*/ 53 w 106"/>
                <a:gd name="T1" fmla="*/ 4 h 15"/>
                <a:gd name="T2" fmla="*/ 49 w 106"/>
                <a:gd name="T3" fmla="*/ 0 h 15"/>
                <a:gd name="T4" fmla="*/ 0 w 106"/>
                <a:gd name="T5" fmla="*/ 0 h 15"/>
                <a:gd name="T6" fmla="*/ 0 w 106"/>
                <a:gd name="T7" fmla="*/ 8 h 15"/>
                <a:gd name="T8" fmla="*/ 49 w 106"/>
                <a:gd name="T9" fmla="*/ 8 h 15"/>
                <a:gd name="T10" fmla="*/ 46 w 106"/>
                <a:gd name="T11" fmla="*/ 4 h 15"/>
                <a:gd name="T12" fmla="*/ 53 w 106"/>
                <a:gd name="T13" fmla="*/ 4 h 15"/>
                <a:gd name="T14" fmla="*/ 53 w 106"/>
                <a:gd name="T15" fmla="*/ 0 h 15"/>
                <a:gd name="T16" fmla="*/ 49 w 106"/>
                <a:gd name="T17" fmla="*/ 0 h 15"/>
                <a:gd name="T18" fmla="*/ 53 w 106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" h="15">
                  <a:moveTo>
                    <a:pt x="106" y="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98" y="15"/>
                  </a:lnTo>
                  <a:lnTo>
                    <a:pt x="91" y="8"/>
                  </a:lnTo>
                  <a:lnTo>
                    <a:pt x="106" y="8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10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4" name="Freeform 169"/>
            <p:cNvSpPr>
              <a:spLocks/>
            </p:cNvSpPr>
            <p:nvPr/>
          </p:nvSpPr>
          <p:spPr bwMode="auto">
            <a:xfrm>
              <a:off x="680" y="3092"/>
              <a:ext cx="8" cy="259"/>
            </a:xfrm>
            <a:custGeom>
              <a:avLst/>
              <a:gdLst>
                <a:gd name="T0" fmla="*/ 4 w 15"/>
                <a:gd name="T1" fmla="*/ 259 h 517"/>
                <a:gd name="T2" fmla="*/ 8 w 15"/>
                <a:gd name="T3" fmla="*/ 255 h 517"/>
                <a:gd name="T4" fmla="*/ 8 w 15"/>
                <a:gd name="T5" fmla="*/ 0 h 517"/>
                <a:gd name="T6" fmla="*/ 0 w 15"/>
                <a:gd name="T7" fmla="*/ 0 h 517"/>
                <a:gd name="T8" fmla="*/ 0 w 15"/>
                <a:gd name="T9" fmla="*/ 255 h 517"/>
                <a:gd name="T10" fmla="*/ 4 w 15"/>
                <a:gd name="T11" fmla="*/ 251 h 517"/>
                <a:gd name="T12" fmla="*/ 4 w 15"/>
                <a:gd name="T13" fmla="*/ 259 h 517"/>
                <a:gd name="T14" fmla="*/ 8 w 15"/>
                <a:gd name="T15" fmla="*/ 259 h 517"/>
                <a:gd name="T16" fmla="*/ 8 w 15"/>
                <a:gd name="T17" fmla="*/ 255 h 517"/>
                <a:gd name="T18" fmla="*/ 4 w 15"/>
                <a:gd name="T19" fmla="*/ 259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7">
                  <a:moveTo>
                    <a:pt x="7" y="517"/>
                  </a:moveTo>
                  <a:lnTo>
                    <a:pt x="15" y="50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09"/>
                  </a:lnTo>
                  <a:lnTo>
                    <a:pt x="7" y="502"/>
                  </a:lnTo>
                  <a:lnTo>
                    <a:pt x="7" y="517"/>
                  </a:lnTo>
                  <a:lnTo>
                    <a:pt x="15" y="517"/>
                  </a:lnTo>
                  <a:lnTo>
                    <a:pt x="15" y="509"/>
                  </a:lnTo>
                  <a:lnTo>
                    <a:pt x="7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5" name="Freeform 170"/>
            <p:cNvSpPr>
              <a:spLocks/>
            </p:cNvSpPr>
            <p:nvPr/>
          </p:nvSpPr>
          <p:spPr bwMode="auto">
            <a:xfrm>
              <a:off x="631" y="3343"/>
              <a:ext cx="53" cy="8"/>
            </a:xfrm>
            <a:custGeom>
              <a:avLst/>
              <a:gdLst>
                <a:gd name="T0" fmla="*/ 0 w 106"/>
                <a:gd name="T1" fmla="*/ 4 h 15"/>
                <a:gd name="T2" fmla="*/ 4 w 106"/>
                <a:gd name="T3" fmla="*/ 8 h 15"/>
                <a:gd name="T4" fmla="*/ 53 w 106"/>
                <a:gd name="T5" fmla="*/ 8 h 15"/>
                <a:gd name="T6" fmla="*/ 53 w 106"/>
                <a:gd name="T7" fmla="*/ 0 h 15"/>
                <a:gd name="T8" fmla="*/ 4 w 106"/>
                <a:gd name="T9" fmla="*/ 0 h 15"/>
                <a:gd name="T10" fmla="*/ 8 w 106"/>
                <a:gd name="T11" fmla="*/ 4 h 15"/>
                <a:gd name="T12" fmla="*/ 0 w 106"/>
                <a:gd name="T13" fmla="*/ 4 h 15"/>
                <a:gd name="T14" fmla="*/ 0 w 106"/>
                <a:gd name="T15" fmla="*/ 8 h 15"/>
                <a:gd name="T16" fmla="*/ 4 w 106"/>
                <a:gd name="T17" fmla="*/ 8 h 15"/>
                <a:gd name="T18" fmla="*/ 0 w 106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" h="15">
                  <a:moveTo>
                    <a:pt x="0" y="7"/>
                  </a:moveTo>
                  <a:lnTo>
                    <a:pt x="8" y="15"/>
                  </a:lnTo>
                  <a:lnTo>
                    <a:pt x="106" y="15"/>
                  </a:lnTo>
                  <a:lnTo>
                    <a:pt x="106" y="0"/>
                  </a:lnTo>
                  <a:lnTo>
                    <a:pt x="8" y="0"/>
                  </a:lnTo>
                  <a:lnTo>
                    <a:pt x="16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6" name="Freeform 171"/>
            <p:cNvSpPr>
              <a:spLocks/>
            </p:cNvSpPr>
            <p:nvPr/>
          </p:nvSpPr>
          <p:spPr bwMode="auto">
            <a:xfrm>
              <a:off x="631" y="3088"/>
              <a:ext cx="8" cy="259"/>
            </a:xfrm>
            <a:custGeom>
              <a:avLst/>
              <a:gdLst>
                <a:gd name="T0" fmla="*/ 4 w 16"/>
                <a:gd name="T1" fmla="*/ 0 h 517"/>
                <a:gd name="T2" fmla="*/ 0 w 16"/>
                <a:gd name="T3" fmla="*/ 4 h 517"/>
                <a:gd name="T4" fmla="*/ 0 w 16"/>
                <a:gd name="T5" fmla="*/ 259 h 517"/>
                <a:gd name="T6" fmla="*/ 8 w 16"/>
                <a:gd name="T7" fmla="*/ 259 h 517"/>
                <a:gd name="T8" fmla="*/ 8 w 16"/>
                <a:gd name="T9" fmla="*/ 4 h 517"/>
                <a:gd name="T10" fmla="*/ 4 w 16"/>
                <a:gd name="T11" fmla="*/ 8 h 517"/>
                <a:gd name="T12" fmla="*/ 4 w 16"/>
                <a:gd name="T13" fmla="*/ 0 h 517"/>
                <a:gd name="T14" fmla="*/ 0 w 16"/>
                <a:gd name="T15" fmla="*/ 0 h 517"/>
                <a:gd name="T16" fmla="*/ 0 w 16"/>
                <a:gd name="T17" fmla="*/ 4 h 517"/>
                <a:gd name="T18" fmla="*/ 4 w 16"/>
                <a:gd name="T19" fmla="*/ 0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517">
                  <a:moveTo>
                    <a:pt x="8" y="0"/>
                  </a:moveTo>
                  <a:lnTo>
                    <a:pt x="0" y="8"/>
                  </a:lnTo>
                  <a:lnTo>
                    <a:pt x="0" y="517"/>
                  </a:lnTo>
                  <a:lnTo>
                    <a:pt x="16" y="517"/>
                  </a:lnTo>
                  <a:lnTo>
                    <a:pt x="16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7" name="Rectangle 172"/>
            <p:cNvSpPr>
              <a:spLocks noChangeArrowheads="1"/>
            </p:cNvSpPr>
            <p:nvPr/>
          </p:nvSpPr>
          <p:spPr bwMode="auto">
            <a:xfrm>
              <a:off x="789" y="3091"/>
              <a:ext cx="48" cy="255"/>
            </a:xfrm>
            <a:prstGeom prst="rect">
              <a:avLst/>
            </a:prstGeom>
            <a:solidFill>
              <a:srgbClr val="003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18" name="Freeform 173"/>
            <p:cNvSpPr>
              <a:spLocks/>
            </p:cNvSpPr>
            <p:nvPr/>
          </p:nvSpPr>
          <p:spPr bwMode="auto">
            <a:xfrm>
              <a:off x="789" y="3087"/>
              <a:ext cx="52" cy="8"/>
            </a:xfrm>
            <a:custGeom>
              <a:avLst/>
              <a:gdLst>
                <a:gd name="T0" fmla="*/ 52 w 105"/>
                <a:gd name="T1" fmla="*/ 4 h 15"/>
                <a:gd name="T2" fmla="*/ 48 w 105"/>
                <a:gd name="T3" fmla="*/ 0 h 15"/>
                <a:gd name="T4" fmla="*/ 0 w 105"/>
                <a:gd name="T5" fmla="*/ 0 h 15"/>
                <a:gd name="T6" fmla="*/ 0 w 105"/>
                <a:gd name="T7" fmla="*/ 8 h 15"/>
                <a:gd name="T8" fmla="*/ 48 w 105"/>
                <a:gd name="T9" fmla="*/ 8 h 15"/>
                <a:gd name="T10" fmla="*/ 45 w 105"/>
                <a:gd name="T11" fmla="*/ 4 h 15"/>
                <a:gd name="T12" fmla="*/ 52 w 105"/>
                <a:gd name="T13" fmla="*/ 4 h 15"/>
                <a:gd name="T14" fmla="*/ 52 w 105"/>
                <a:gd name="T15" fmla="*/ 0 h 15"/>
                <a:gd name="T16" fmla="*/ 48 w 105"/>
                <a:gd name="T17" fmla="*/ 0 h 15"/>
                <a:gd name="T18" fmla="*/ 52 w 105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15">
                  <a:moveTo>
                    <a:pt x="105" y="8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97" y="15"/>
                  </a:lnTo>
                  <a:lnTo>
                    <a:pt x="90" y="8"/>
                  </a:lnTo>
                  <a:lnTo>
                    <a:pt x="105" y="8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10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9" name="Freeform 174"/>
            <p:cNvSpPr>
              <a:spLocks/>
            </p:cNvSpPr>
            <p:nvPr/>
          </p:nvSpPr>
          <p:spPr bwMode="auto">
            <a:xfrm>
              <a:off x="834" y="3091"/>
              <a:ext cx="7" cy="259"/>
            </a:xfrm>
            <a:custGeom>
              <a:avLst/>
              <a:gdLst>
                <a:gd name="T0" fmla="*/ 3 w 15"/>
                <a:gd name="T1" fmla="*/ 259 h 517"/>
                <a:gd name="T2" fmla="*/ 7 w 15"/>
                <a:gd name="T3" fmla="*/ 255 h 517"/>
                <a:gd name="T4" fmla="*/ 7 w 15"/>
                <a:gd name="T5" fmla="*/ 0 h 517"/>
                <a:gd name="T6" fmla="*/ 0 w 15"/>
                <a:gd name="T7" fmla="*/ 0 h 517"/>
                <a:gd name="T8" fmla="*/ 0 w 15"/>
                <a:gd name="T9" fmla="*/ 255 h 517"/>
                <a:gd name="T10" fmla="*/ 3 w 15"/>
                <a:gd name="T11" fmla="*/ 251 h 517"/>
                <a:gd name="T12" fmla="*/ 3 w 15"/>
                <a:gd name="T13" fmla="*/ 259 h 517"/>
                <a:gd name="T14" fmla="*/ 7 w 15"/>
                <a:gd name="T15" fmla="*/ 259 h 517"/>
                <a:gd name="T16" fmla="*/ 7 w 15"/>
                <a:gd name="T17" fmla="*/ 255 h 517"/>
                <a:gd name="T18" fmla="*/ 3 w 15"/>
                <a:gd name="T19" fmla="*/ 259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7">
                  <a:moveTo>
                    <a:pt x="7" y="517"/>
                  </a:moveTo>
                  <a:lnTo>
                    <a:pt x="15" y="50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09"/>
                  </a:lnTo>
                  <a:lnTo>
                    <a:pt x="7" y="502"/>
                  </a:lnTo>
                  <a:lnTo>
                    <a:pt x="7" y="517"/>
                  </a:lnTo>
                  <a:lnTo>
                    <a:pt x="15" y="517"/>
                  </a:lnTo>
                  <a:lnTo>
                    <a:pt x="15" y="509"/>
                  </a:lnTo>
                  <a:lnTo>
                    <a:pt x="7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0" name="Freeform 175"/>
            <p:cNvSpPr>
              <a:spLocks/>
            </p:cNvSpPr>
            <p:nvPr/>
          </p:nvSpPr>
          <p:spPr bwMode="auto">
            <a:xfrm>
              <a:off x="785" y="3343"/>
              <a:ext cx="52" cy="7"/>
            </a:xfrm>
            <a:custGeom>
              <a:avLst/>
              <a:gdLst>
                <a:gd name="T0" fmla="*/ 0 w 105"/>
                <a:gd name="T1" fmla="*/ 3 h 15"/>
                <a:gd name="T2" fmla="*/ 4 w 105"/>
                <a:gd name="T3" fmla="*/ 7 h 15"/>
                <a:gd name="T4" fmla="*/ 52 w 105"/>
                <a:gd name="T5" fmla="*/ 7 h 15"/>
                <a:gd name="T6" fmla="*/ 52 w 105"/>
                <a:gd name="T7" fmla="*/ 0 h 15"/>
                <a:gd name="T8" fmla="*/ 4 w 105"/>
                <a:gd name="T9" fmla="*/ 0 h 15"/>
                <a:gd name="T10" fmla="*/ 7 w 105"/>
                <a:gd name="T11" fmla="*/ 3 h 15"/>
                <a:gd name="T12" fmla="*/ 0 w 105"/>
                <a:gd name="T13" fmla="*/ 3 h 15"/>
                <a:gd name="T14" fmla="*/ 0 w 105"/>
                <a:gd name="T15" fmla="*/ 7 h 15"/>
                <a:gd name="T16" fmla="*/ 4 w 105"/>
                <a:gd name="T17" fmla="*/ 7 h 15"/>
                <a:gd name="T18" fmla="*/ 0 w 105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15">
                  <a:moveTo>
                    <a:pt x="0" y="7"/>
                  </a:moveTo>
                  <a:lnTo>
                    <a:pt x="8" y="15"/>
                  </a:lnTo>
                  <a:lnTo>
                    <a:pt x="105" y="15"/>
                  </a:lnTo>
                  <a:lnTo>
                    <a:pt x="105" y="0"/>
                  </a:lnTo>
                  <a:lnTo>
                    <a:pt x="8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1" name="Freeform 176"/>
            <p:cNvSpPr>
              <a:spLocks/>
            </p:cNvSpPr>
            <p:nvPr/>
          </p:nvSpPr>
          <p:spPr bwMode="auto">
            <a:xfrm>
              <a:off x="785" y="3087"/>
              <a:ext cx="7" cy="259"/>
            </a:xfrm>
            <a:custGeom>
              <a:avLst/>
              <a:gdLst>
                <a:gd name="T0" fmla="*/ 4 w 15"/>
                <a:gd name="T1" fmla="*/ 0 h 517"/>
                <a:gd name="T2" fmla="*/ 0 w 15"/>
                <a:gd name="T3" fmla="*/ 4 h 517"/>
                <a:gd name="T4" fmla="*/ 0 w 15"/>
                <a:gd name="T5" fmla="*/ 259 h 517"/>
                <a:gd name="T6" fmla="*/ 7 w 15"/>
                <a:gd name="T7" fmla="*/ 259 h 517"/>
                <a:gd name="T8" fmla="*/ 7 w 15"/>
                <a:gd name="T9" fmla="*/ 4 h 517"/>
                <a:gd name="T10" fmla="*/ 4 w 15"/>
                <a:gd name="T11" fmla="*/ 8 h 517"/>
                <a:gd name="T12" fmla="*/ 4 w 15"/>
                <a:gd name="T13" fmla="*/ 0 h 517"/>
                <a:gd name="T14" fmla="*/ 0 w 15"/>
                <a:gd name="T15" fmla="*/ 0 h 517"/>
                <a:gd name="T16" fmla="*/ 0 w 15"/>
                <a:gd name="T17" fmla="*/ 4 h 517"/>
                <a:gd name="T18" fmla="*/ 4 w 15"/>
                <a:gd name="T19" fmla="*/ 0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7">
                  <a:moveTo>
                    <a:pt x="8" y="0"/>
                  </a:moveTo>
                  <a:lnTo>
                    <a:pt x="0" y="8"/>
                  </a:lnTo>
                  <a:lnTo>
                    <a:pt x="0" y="517"/>
                  </a:lnTo>
                  <a:lnTo>
                    <a:pt x="15" y="517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2" name="Rectangle 177"/>
            <p:cNvSpPr>
              <a:spLocks noChangeArrowheads="1"/>
            </p:cNvSpPr>
            <p:nvPr/>
          </p:nvSpPr>
          <p:spPr bwMode="auto">
            <a:xfrm>
              <a:off x="695" y="3105"/>
              <a:ext cx="82" cy="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23" name="Freeform 178"/>
            <p:cNvSpPr>
              <a:spLocks/>
            </p:cNvSpPr>
            <p:nvPr/>
          </p:nvSpPr>
          <p:spPr bwMode="auto">
            <a:xfrm>
              <a:off x="695" y="3101"/>
              <a:ext cx="86" cy="8"/>
            </a:xfrm>
            <a:custGeom>
              <a:avLst/>
              <a:gdLst>
                <a:gd name="T0" fmla="*/ 86 w 173"/>
                <a:gd name="T1" fmla="*/ 3 h 15"/>
                <a:gd name="T2" fmla="*/ 82 w 173"/>
                <a:gd name="T3" fmla="*/ 0 h 15"/>
                <a:gd name="T4" fmla="*/ 0 w 173"/>
                <a:gd name="T5" fmla="*/ 0 h 15"/>
                <a:gd name="T6" fmla="*/ 0 w 173"/>
                <a:gd name="T7" fmla="*/ 8 h 15"/>
                <a:gd name="T8" fmla="*/ 82 w 173"/>
                <a:gd name="T9" fmla="*/ 8 h 15"/>
                <a:gd name="T10" fmla="*/ 78 w 173"/>
                <a:gd name="T11" fmla="*/ 3 h 15"/>
                <a:gd name="T12" fmla="*/ 86 w 173"/>
                <a:gd name="T13" fmla="*/ 3 h 15"/>
                <a:gd name="T14" fmla="*/ 86 w 173"/>
                <a:gd name="T15" fmla="*/ 0 h 15"/>
                <a:gd name="T16" fmla="*/ 82 w 173"/>
                <a:gd name="T17" fmla="*/ 0 h 15"/>
                <a:gd name="T18" fmla="*/ 86 w 173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3" h="15">
                  <a:moveTo>
                    <a:pt x="173" y="6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65" y="15"/>
                  </a:lnTo>
                  <a:lnTo>
                    <a:pt x="157" y="6"/>
                  </a:lnTo>
                  <a:lnTo>
                    <a:pt x="173" y="6"/>
                  </a:lnTo>
                  <a:lnTo>
                    <a:pt x="173" y="0"/>
                  </a:lnTo>
                  <a:lnTo>
                    <a:pt x="165" y="0"/>
                  </a:lnTo>
                  <a:lnTo>
                    <a:pt x="17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4" name="Freeform 179"/>
            <p:cNvSpPr>
              <a:spLocks/>
            </p:cNvSpPr>
            <p:nvPr/>
          </p:nvSpPr>
          <p:spPr bwMode="auto">
            <a:xfrm>
              <a:off x="773" y="3105"/>
              <a:ext cx="8" cy="103"/>
            </a:xfrm>
            <a:custGeom>
              <a:avLst/>
              <a:gdLst>
                <a:gd name="T0" fmla="*/ 4 w 16"/>
                <a:gd name="T1" fmla="*/ 103 h 207"/>
                <a:gd name="T2" fmla="*/ 8 w 16"/>
                <a:gd name="T3" fmla="*/ 99 h 207"/>
                <a:gd name="T4" fmla="*/ 8 w 16"/>
                <a:gd name="T5" fmla="*/ 0 h 207"/>
                <a:gd name="T6" fmla="*/ 0 w 16"/>
                <a:gd name="T7" fmla="*/ 0 h 207"/>
                <a:gd name="T8" fmla="*/ 0 w 16"/>
                <a:gd name="T9" fmla="*/ 99 h 207"/>
                <a:gd name="T10" fmla="*/ 4 w 16"/>
                <a:gd name="T11" fmla="*/ 96 h 207"/>
                <a:gd name="T12" fmla="*/ 4 w 16"/>
                <a:gd name="T13" fmla="*/ 103 h 207"/>
                <a:gd name="T14" fmla="*/ 8 w 16"/>
                <a:gd name="T15" fmla="*/ 103 h 207"/>
                <a:gd name="T16" fmla="*/ 8 w 16"/>
                <a:gd name="T17" fmla="*/ 99 h 207"/>
                <a:gd name="T18" fmla="*/ 4 w 16"/>
                <a:gd name="T19" fmla="*/ 103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207">
                  <a:moveTo>
                    <a:pt x="8" y="207"/>
                  </a:moveTo>
                  <a:lnTo>
                    <a:pt x="16" y="19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99"/>
                  </a:lnTo>
                  <a:lnTo>
                    <a:pt x="8" y="192"/>
                  </a:lnTo>
                  <a:lnTo>
                    <a:pt x="8" y="207"/>
                  </a:lnTo>
                  <a:lnTo>
                    <a:pt x="16" y="207"/>
                  </a:lnTo>
                  <a:lnTo>
                    <a:pt x="16" y="199"/>
                  </a:lnTo>
                  <a:lnTo>
                    <a:pt x="8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5" name="Freeform 180"/>
            <p:cNvSpPr>
              <a:spLocks/>
            </p:cNvSpPr>
            <p:nvPr/>
          </p:nvSpPr>
          <p:spPr bwMode="auto">
            <a:xfrm>
              <a:off x="692" y="3200"/>
              <a:ext cx="85" cy="8"/>
            </a:xfrm>
            <a:custGeom>
              <a:avLst/>
              <a:gdLst>
                <a:gd name="T0" fmla="*/ 0 w 172"/>
                <a:gd name="T1" fmla="*/ 4 h 15"/>
                <a:gd name="T2" fmla="*/ 3 w 172"/>
                <a:gd name="T3" fmla="*/ 8 h 15"/>
                <a:gd name="T4" fmla="*/ 85 w 172"/>
                <a:gd name="T5" fmla="*/ 8 h 15"/>
                <a:gd name="T6" fmla="*/ 85 w 172"/>
                <a:gd name="T7" fmla="*/ 0 h 15"/>
                <a:gd name="T8" fmla="*/ 3 w 172"/>
                <a:gd name="T9" fmla="*/ 0 h 15"/>
                <a:gd name="T10" fmla="*/ 7 w 172"/>
                <a:gd name="T11" fmla="*/ 4 h 15"/>
                <a:gd name="T12" fmla="*/ 0 w 172"/>
                <a:gd name="T13" fmla="*/ 4 h 15"/>
                <a:gd name="T14" fmla="*/ 0 w 172"/>
                <a:gd name="T15" fmla="*/ 8 h 15"/>
                <a:gd name="T16" fmla="*/ 3 w 172"/>
                <a:gd name="T17" fmla="*/ 8 h 15"/>
                <a:gd name="T18" fmla="*/ 0 w 17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2" h="15">
                  <a:moveTo>
                    <a:pt x="0" y="7"/>
                  </a:moveTo>
                  <a:lnTo>
                    <a:pt x="7" y="15"/>
                  </a:lnTo>
                  <a:lnTo>
                    <a:pt x="172" y="15"/>
                  </a:lnTo>
                  <a:lnTo>
                    <a:pt x="172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6" name="Freeform 181"/>
            <p:cNvSpPr>
              <a:spLocks/>
            </p:cNvSpPr>
            <p:nvPr/>
          </p:nvSpPr>
          <p:spPr bwMode="auto">
            <a:xfrm>
              <a:off x="692" y="3101"/>
              <a:ext cx="7" cy="103"/>
            </a:xfrm>
            <a:custGeom>
              <a:avLst/>
              <a:gdLst>
                <a:gd name="T0" fmla="*/ 3 w 15"/>
                <a:gd name="T1" fmla="*/ 0 h 205"/>
                <a:gd name="T2" fmla="*/ 0 w 15"/>
                <a:gd name="T3" fmla="*/ 3 h 205"/>
                <a:gd name="T4" fmla="*/ 0 w 15"/>
                <a:gd name="T5" fmla="*/ 103 h 205"/>
                <a:gd name="T6" fmla="*/ 7 w 15"/>
                <a:gd name="T7" fmla="*/ 103 h 205"/>
                <a:gd name="T8" fmla="*/ 7 w 15"/>
                <a:gd name="T9" fmla="*/ 3 h 205"/>
                <a:gd name="T10" fmla="*/ 3 w 15"/>
                <a:gd name="T11" fmla="*/ 8 h 205"/>
                <a:gd name="T12" fmla="*/ 3 w 15"/>
                <a:gd name="T13" fmla="*/ 0 h 205"/>
                <a:gd name="T14" fmla="*/ 0 w 15"/>
                <a:gd name="T15" fmla="*/ 0 h 205"/>
                <a:gd name="T16" fmla="*/ 0 w 15"/>
                <a:gd name="T17" fmla="*/ 3 h 205"/>
                <a:gd name="T18" fmla="*/ 3 w 15"/>
                <a:gd name="T19" fmla="*/ 0 h 2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05">
                  <a:moveTo>
                    <a:pt x="7" y="0"/>
                  </a:moveTo>
                  <a:lnTo>
                    <a:pt x="0" y="6"/>
                  </a:lnTo>
                  <a:lnTo>
                    <a:pt x="0" y="205"/>
                  </a:lnTo>
                  <a:lnTo>
                    <a:pt x="15" y="205"/>
                  </a:lnTo>
                  <a:lnTo>
                    <a:pt x="15" y="6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7" name="Rectangle 182"/>
            <p:cNvSpPr>
              <a:spLocks noChangeArrowheads="1"/>
            </p:cNvSpPr>
            <p:nvPr/>
          </p:nvSpPr>
          <p:spPr bwMode="auto">
            <a:xfrm>
              <a:off x="696" y="3212"/>
              <a:ext cx="81" cy="1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28" name="Freeform 183"/>
            <p:cNvSpPr>
              <a:spLocks/>
            </p:cNvSpPr>
            <p:nvPr/>
          </p:nvSpPr>
          <p:spPr bwMode="auto">
            <a:xfrm>
              <a:off x="696" y="3208"/>
              <a:ext cx="85" cy="8"/>
            </a:xfrm>
            <a:custGeom>
              <a:avLst/>
              <a:gdLst>
                <a:gd name="T0" fmla="*/ 85 w 171"/>
                <a:gd name="T1" fmla="*/ 4 h 15"/>
                <a:gd name="T2" fmla="*/ 81 w 171"/>
                <a:gd name="T3" fmla="*/ 0 h 15"/>
                <a:gd name="T4" fmla="*/ 0 w 171"/>
                <a:gd name="T5" fmla="*/ 0 h 15"/>
                <a:gd name="T6" fmla="*/ 0 w 171"/>
                <a:gd name="T7" fmla="*/ 8 h 15"/>
                <a:gd name="T8" fmla="*/ 81 w 171"/>
                <a:gd name="T9" fmla="*/ 8 h 15"/>
                <a:gd name="T10" fmla="*/ 77 w 171"/>
                <a:gd name="T11" fmla="*/ 4 h 15"/>
                <a:gd name="T12" fmla="*/ 85 w 171"/>
                <a:gd name="T13" fmla="*/ 4 h 15"/>
                <a:gd name="T14" fmla="*/ 85 w 171"/>
                <a:gd name="T15" fmla="*/ 0 h 15"/>
                <a:gd name="T16" fmla="*/ 81 w 171"/>
                <a:gd name="T17" fmla="*/ 0 h 15"/>
                <a:gd name="T18" fmla="*/ 85 w 171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1" h="15">
                  <a:moveTo>
                    <a:pt x="171" y="7"/>
                  </a:moveTo>
                  <a:lnTo>
                    <a:pt x="163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63" y="15"/>
                  </a:lnTo>
                  <a:lnTo>
                    <a:pt x="155" y="7"/>
                  </a:lnTo>
                  <a:lnTo>
                    <a:pt x="171" y="7"/>
                  </a:lnTo>
                  <a:lnTo>
                    <a:pt x="171" y="0"/>
                  </a:lnTo>
                  <a:lnTo>
                    <a:pt x="163" y="0"/>
                  </a:lnTo>
                  <a:lnTo>
                    <a:pt x="17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9" name="Freeform 184"/>
            <p:cNvSpPr>
              <a:spLocks/>
            </p:cNvSpPr>
            <p:nvPr/>
          </p:nvSpPr>
          <p:spPr bwMode="auto">
            <a:xfrm>
              <a:off x="773" y="3212"/>
              <a:ext cx="8" cy="120"/>
            </a:xfrm>
            <a:custGeom>
              <a:avLst/>
              <a:gdLst>
                <a:gd name="T0" fmla="*/ 4 w 16"/>
                <a:gd name="T1" fmla="*/ 120 h 240"/>
                <a:gd name="T2" fmla="*/ 8 w 16"/>
                <a:gd name="T3" fmla="*/ 116 h 240"/>
                <a:gd name="T4" fmla="*/ 8 w 16"/>
                <a:gd name="T5" fmla="*/ 0 h 240"/>
                <a:gd name="T6" fmla="*/ 0 w 16"/>
                <a:gd name="T7" fmla="*/ 0 h 240"/>
                <a:gd name="T8" fmla="*/ 0 w 16"/>
                <a:gd name="T9" fmla="*/ 116 h 240"/>
                <a:gd name="T10" fmla="*/ 4 w 16"/>
                <a:gd name="T11" fmla="*/ 113 h 240"/>
                <a:gd name="T12" fmla="*/ 4 w 16"/>
                <a:gd name="T13" fmla="*/ 120 h 240"/>
                <a:gd name="T14" fmla="*/ 8 w 16"/>
                <a:gd name="T15" fmla="*/ 120 h 240"/>
                <a:gd name="T16" fmla="*/ 8 w 16"/>
                <a:gd name="T17" fmla="*/ 116 h 240"/>
                <a:gd name="T18" fmla="*/ 4 w 16"/>
                <a:gd name="T19" fmla="*/ 120 h 2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240">
                  <a:moveTo>
                    <a:pt x="8" y="240"/>
                  </a:moveTo>
                  <a:lnTo>
                    <a:pt x="16" y="23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8" y="225"/>
                  </a:lnTo>
                  <a:lnTo>
                    <a:pt x="8" y="240"/>
                  </a:lnTo>
                  <a:lnTo>
                    <a:pt x="16" y="240"/>
                  </a:lnTo>
                  <a:lnTo>
                    <a:pt x="16" y="232"/>
                  </a:lnTo>
                  <a:lnTo>
                    <a:pt x="8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0" name="Freeform 185"/>
            <p:cNvSpPr>
              <a:spLocks/>
            </p:cNvSpPr>
            <p:nvPr/>
          </p:nvSpPr>
          <p:spPr bwMode="auto">
            <a:xfrm>
              <a:off x="692" y="3325"/>
              <a:ext cx="85" cy="7"/>
            </a:xfrm>
            <a:custGeom>
              <a:avLst/>
              <a:gdLst>
                <a:gd name="T0" fmla="*/ 0 w 171"/>
                <a:gd name="T1" fmla="*/ 3 h 15"/>
                <a:gd name="T2" fmla="*/ 4 w 171"/>
                <a:gd name="T3" fmla="*/ 7 h 15"/>
                <a:gd name="T4" fmla="*/ 85 w 171"/>
                <a:gd name="T5" fmla="*/ 7 h 15"/>
                <a:gd name="T6" fmla="*/ 85 w 171"/>
                <a:gd name="T7" fmla="*/ 0 h 15"/>
                <a:gd name="T8" fmla="*/ 4 w 171"/>
                <a:gd name="T9" fmla="*/ 0 h 15"/>
                <a:gd name="T10" fmla="*/ 8 w 171"/>
                <a:gd name="T11" fmla="*/ 3 h 15"/>
                <a:gd name="T12" fmla="*/ 0 w 171"/>
                <a:gd name="T13" fmla="*/ 3 h 15"/>
                <a:gd name="T14" fmla="*/ 0 w 171"/>
                <a:gd name="T15" fmla="*/ 7 h 15"/>
                <a:gd name="T16" fmla="*/ 4 w 171"/>
                <a:gd name="T17" fmla="*/ 7 h 15"/>
                <a:gd name="T18" fmla="*/ 0 w 171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1" h="15">
                  <a:moveTo>
                    <a:pt x="0" y="7"/>
                  </a:moveTo>
                  <a:lnTo>
                    <a:pt x="8" y="15"/>
                  </a:lnTo>
                  <a:lnTo>
                    <a:pt x="171" y="15"/>
                  </a:lnTo>
                  <a:lnTo>
                    <a:pt x="171" y="0"/>
                  </a:lnTo>
                  <a:lnTo>
                    <a:pt x="8" y="0"/>
                  </a:lnTo>
                  <a:lnTo>
                    <a:pt x="17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1" name="Freeform 186"/>
            <p:cNvSpPr>
              <a:spLocks/>
            </p:cNvSpPr>
            <p:nvPr/>
          </p:nvSpPr>
          <p:spPr bwMode="auto">
            <a:xfrm>
              <a:off x="692" y="3208"/>
              <a:ext cx="8" cy="120"/>
            </a:xfrm>
            <a:custGeom>
              <a:avLst/>
              <a:gdLst>
                <a:gd name="T0" fmla="*/ 4 w 17"/>
                <a:gd name="T1" fmla="*/ 0 h 239"/>
                <a:gd name="T2" fmla="*/ 0 w 17"/>
                <a:gd name="T3" fmla="*/ 4 h 239"/>
                <a:gd name="T4" fmla="*/ 0 w 17"/>
                <a:gd name="T5" fmla="*/ 120 h 239"/>
                <a:gd name="T6" fmla="*/ 8 w 17"/>
                <a:gd name="T7" fmla="*/ 120 h 239"/>
                <a:gd name="T8" fmla="*/ 8 w 17"/>
                <a:gd name="T9" fmla="*/ 4 h 239"/>
                <a:gd name="T10" fmla="*/ 4 w 17"/>
                <a:gd name="T11" fmla="*/ 8 h 239"/>
                <a:gd name="T12" fmla="*/ 4 w 17"/>
                <a:gd name="T13" fmla="*/ 0 h 239"/>
                <a:gd name="T14" fmla="*/ 0 w 17"/>
                <a:gd name="T15" fmla="*/ 0 h 239"/>
                <a:gd name="T16" fmla="*/ 0 w 17"/>
                <a:gd name="T17" fmla="*/ 4 h 239"/>
                <a:gd name="T18" fmla="*/ 4 w 17"/>
                <a:gd name="T19" fmla="*/ 0 h 2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239">
                  <a:moveTo>
                    <a:pt x="8" y="0"/>
                  </a:moveTo>
                  <a:lnTo>
                    <a:pt x="0" y="7"/>
                  </a:lnTo>
                  <a:lnTo>
                    <a:pt x="0" y="239"/>
                  </a:lnTo>
                  <a:lnTo>
                    <a:pt x="17" y="239"/>
                  </a:lnTo>
                  <a:lnTo>
                    <a:pt x="17" y="7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2" name="Rectangle 187"/>
            <p:cNvSpPr>
              <a:spLocks noChangeArrowheads="1"/>
            </p:cNvSpPr>
            <p:nvPr/>
          </p:nvSpPr>
          <p:spPr bwMode="auto">
            <a:xfrm>
              <a:off x="769" y="3578"/>
              <a:ext cx="19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33" name="Rectangle 188"/>
            <p:cNvSpPr>
              <a:spLocks noChangeArrowheads="1"/>
            </p:cNvSpPr>
            <p:nvPr/>
          </p:nvSpPr>
          <p:spPr bwMode="auto">
            <a:xfrm>
              <a:off x="1173" y="3746"/>
              <a:ext cx="1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34" name="Rectangle 189"/>
            <p:cNvSpPr>
              <a:spLocks noChangeArrowheads="1"/>
            </p:cNvSpPr>
            <p:nvPr/>
          </p:nvSpPr>
          <p:spPr bwMode="auto">
            <a:xfrm>
              <a:off x="950" y="3579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35" name="Rectangle 190"/>
            <p:cNvSpPr>
              <a:spLocks noChangeArrowheads="1"/>
            </p:cNvSpPr>
            <p:nvPr/>
          </p:nvSpPr>
          <p:spPr bwMode="auto">
            <a:xfrm>
              <a:off x="949" y="3601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36" name="Rectangle 191"/>
            <p:cNvSpPr>
              <a:spLocks noChangeArrowheads="1"/>
            </p:cNvSpPr>
            <p:nvPr/>
          </p:nvSpPr>
          <p:spPr bwMode="auto">
            <a:xfrm>
              <a:off x="947" y="3621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37" name="Rectangle 192"/>
            <p:cNvSpPr>
              <a:spLocks noChangeArrowheads="1"/>
            </p:cNvSpPr>
            <p:nvPr/>
          </p:nvSpPr>
          <p:spPr bwMode="auto">
            <a:xfrm>
              <a:off x="948" y="3643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38" name="Rectangle 193"/>
            <p:cNvSpPr>
              <a:spLocks noChangeArrowheads="1"/>
            </p:cNvSpPr>
            <p:nvPr/>
          </p:nvSpPr>
          <p:spPr bwMode="auto">
            <a:xfrm>
              <a:off x="947" y="3664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39" name="Rectangle 194"/>
            <p:cNvSpPr>
              <a:spLocks noChangeArrowheads="1"/>
            </p:cNvSpPr>
            <p:nvPr/>
          </p:nvSpPr>
          <p:spPr bwMode="auto">
            <a:xfrm>
              <a:off x="948" y="3685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40" name="Rectangle 195"/>
            <p:cNvSpPr>
              <a:spLocks noChangeArrowheads="1"/>
            </p:cNvSpPr>
            <p:nvPr/>
          </p:nvSpPr>
          <p:spPr bwMode="auto">
            <a:xfrm>
              <a:off x="947" y="3705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41" name="Rectangle 196"/>
            <p:cNvSpPr>
              <a:spLocks noChangeArrowheads="1"/>
            </p:cNvSpPr>
            <p:nvPr/>
          </p:nvSpPr>
          <p:spPr bwMode="auto">
            <a:xfrm>
              <a:off x="948" y="3727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42" name="Rectangle 197"/>
            <p:cNvSpPr>
              <a:spLocks noChangeArrowheads="1"/>
            </p:cNvSpPr>
            <p:nvPr/>
          </p:nvSpPr>
          <p:spPr bwMode="auto">
            <a:xfrm>
              <a:off x="948" y="3749"/>
              <a:ext cx="1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43" name="Rectangle 198"/>
            <p:cNvSpPr>
              <a:spLocks noChangeArrowheads="1"/>
            </p:cNvSpPr>
            <p:nvPr/>
          </p:nvSpPr>
          <p:spPr bwMode="auto">
            <a:xfrm>
              <a:off x="773" y="3579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44" name="Rectangle 199"/>
            <p:cNvSpPr>
              <a:spLocks noChangeArrowheads="1"/>
            </p:cNvSpPr>
            <p:nvPr/>
          </p:nvSpPr>
          <p:spPr bwMode="auto">
            <a:xfrm>
              <a:off x="772" y="3601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45" name="Rectangle 200"/>
            <p:cNvSpPr>
              <a:spLocks noChangeArrowheads="1"/>
            </p:cNvSpPr>
            <p:nvPr/>
          </p:nvSpPr>
          <p:spPr bwMode="auto">
            <a:xfrm>
              <a:off x="771" y="3621"/>
              <a:ext cx="1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46" name="Rectangle 201"/>
            <p:cNvSpPr>
              <a:spLocks noChangeArrowheads="1"/>
            </p:cNvSpPr>
            <p:nvPr/>
          </p:nvSpPr>
          <p:spPr bwMode="auto">
            <a:xfrm>
              <a:off x="771" y="3643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47" name="Rectangle 202"/>
            <p:cNvSpPr>
              <a:spLocks noChangeArrowheads="1"/>
            </p:cNvSpPr>
            <p:nvPr/>
          </p:nvSpPr>
          <p:spPr bwMode="auto">
            <a:xfrm>
              <a:off x="771" y="3664"/>
              <a:ext cx="12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48" name="Rectangle 203"/>
            <p:cNvSpPr>
              <a:spLocks noChangeArrowheads="1"/>
            </p:cNvSpPr>
            <p:nvPr/>
          </p:nvSpPr>
          <p:spPr bwMode="auto">
            <a:xfrm>
              <a:off x="771" y="3685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49" name="Rectangle 204"/>
            <p:cNvSpPr>
              <a:spLocks noChangeArrowheads="1"/>
            </p:cNvSpPr>
            <p:nvPr/>
          </p:nvSpPr>
          <p:spPr bwMode="auto">
            <a:xfrm>
              <a:off x="771" y="3705"/>
              <a:ext cx="1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" name="Rectangle 205"/>
            <p:cNvSpPr>
              <a:spLocks noChangeArrowheads="1"/>
            </p:cNvSpPr>
            <p:nvPr/>
          </p:nvSpPr>
          <p:spPr bwMode="auto">
            <a:xfrm>
              <a:off x="771" y="3727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" name="Rectangle 206"/>
            <p:cNvSpPr>
              <a:spLocks noChangeArrowheads="1"/>
            </p:cNvSpPr>
            <p:nvPr/>
          </p:nvSpPr>
          <p:spPr bwMode="auto">
            <a:xfrm>
              <a:off x="771" y="3749"/>
              <a:ext cx="1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2" name="Rectangle 207"/>
            <p:cNvSpPr>
              <a:spLocks noChangeArrowheads="1"/>
            </p:cNvSpPr>
            <p:nvPr/>
          </p:nvSpPr>
          <p:spPr bwMode="auto">
            <a:xfrm>
              <a:off x="544" y="3579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3" name="Rectangle 208"/>
            <p:cNvSpPr>
              <a:spLocks noChangeArrowheads="1"/>
            </p:cNvSpPr>
            <p:nvPr/>
          </p:nvSpPr>
          <p:spPr bwMode="auto">
            <a:xfrm>
              <a:off x="542" y="3601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4" name="Rectangle 209"/>
            <p:cNvSpPr>
              <a:spLocks noChangeArrowheads="1"/>
            </p:cNvSpPr>
            <p:nvPr/>
          </p:nvSpPr>
          <p:spPr bwMode="auto">
            <a:xfrm>
              <a:off x="541" y="3621"/>
              <a:ext cx="1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5" name="Rectangle 210"/>
            <p:cNvSpPr>
              <a:spLocks noChangeArrowheads="1"/>
            </p:cNvSpPr>
            <p:nvPr/>
          </p:nvSpPr>
          <p:spPr bwMode="auto">
            <a:xfrm>
              <a:off x="542" y="3643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6" name="Rectangle 211"/>
            <p:cNvSpPr>
              <a:spLocks noChangeArrowheads="1"/>
            </p:cNvSpPr>
            <p:nvPr/>
          </p:nvSpPr>
          <p:spPr bwMode="auto">
            <a:xfrm>
              <a:off x="541" y="3664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7" name="Rectangle 212"/>
            <p:cNvSpPr>
              <a:spLocks noChangeArrowheads="1"/>
            </p:cNvSpPr>
            <p:nvPr/>
          </p:nvSpPr>
          <p:spPr bwMode="auto">
            <a:xfrm>
              <a:off x="542" y="3685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8" name="Rectangle 213"/>
            <p:cNvSpPr>
              <a:spLocks noChangeArrowheads="1"/>
            </p:cNvSpPr>
            <p:nvPr/>
          </p:nvSpPr>
          <p:spPr bwMode="auto">
            <a:xfrm>
              <a:off x="541" y="3705"/>
              <a:ext cx="1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9" name="Rectangle 214"/>
            <p:cNvSpPr>
              <a:spLocks noChangeArrowheads="1"/>
            </p:cNvSpPr>
            <p:nvPr/>
          </p:nvSpPr>
          <p:spPr bwMode="auto">
            <a:xfrm>
              <a:off x="542" y="3727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60" name="Rectangle 215"/>
            <p:cNvSpPr>
              <a:spLocks noChangeArrowheads="1"/>
            </p:cNvSpPr>
            <p:nvPr/>
          </p:nvSpPr>
          <p:spPr bwMode="auto">
            <a:xfrm>
              <a:off x="542" y="3749"/>
              <a:ext cx="1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61" name="Rectangle 216"/>
            <p:cNvSpPr>
              <a:spLocks noChangeArrowheads="1"/>
            </p:cNvSpPr>
            <p:nvPr/>
          </p:nvSpPr>
          <p:spPr bwMode="auto">
            <a:xfrm>
              <a:off x="528" y="3558"/>
              <a:ext cx="17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62" name="Freeform 217"/>
            <p:cNvSpPr>
              <a:spLocks/>
            </p:cNvSpPr>
            <p:nvPr/>
          </p:nvSpPr>
          <p:spPr bwMode="auto">
            <a:xfrm>
              <a:off x="528" y="3554"/>
              <a:ext cx="21" cy="7"/>
            </a:xfrm>
            <a:custGeom>
              <a:avLst/>
              <a:gdLst>
                <a:gd name="T0" fmla="*/ 21 w 42"/>
                <a:gd name="T1" fmla="*/ 4 h 15"/>
                <a:gd name="T2" fmla="*/ 17 w 42"/>
                <a:gd name="T3" fmla="*/ 0 h 15"/>
                <a:gd name="T4" fmla="*/ 0 w 42"/>
                <a:gd name="T5" fmla="*/ 0 h 15"/>
                <a:gd name="T6" fmla="*/ 0 w 42"/>
                <a:gd name="T7" fmla="*/ 7 h 15"/>
                <a:gd name="T8" fmla="*/ 17 w 42"/>
                <a:gd name="T9" fmla="*/ 7 h 15"/>
                <a:gd name="T10" fmla="*/ 13 w 42"/>
                <a:gd name="T11" fmla="*/ 4 h 15"/>
                <a:gd name="T12" fmla="*/ 21 w 42"/>
                <a:gd name="T13" fmla="*/ 4 h 15"/>
                <a:gd name="T14" fmla="*/ 21 w 42"/>
                <a:gd name="T15" fmla="*/ 0 h 15"/>
                <a:gd name="T16" fmla="*/ 17 w 42"/>
                <a:gd name="T17" fmla="*/ 0 h 15"/>
                <a:gd name="T18" fmla="*/ 21 w 4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42" y="8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3" y="15"/>
                  </a:lnTo>
                  <a:lnTo>
                    <a:pt x="25" y="8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33" y="0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3" name="Freeform 218"/>
            <p:cNvSpPr>
              <a:spLocks/>
            </p:cNvSpPr>
            <p:nvPr/>
          </p:nvSpPr>
          <p:spPr bwMode="auto">
            <a:xfrm>
              <a:off x="541" y="3558"/>
              <a:ext cx="8" cy="215"/>
            </a:xfrm>
            <a:custGeom>
              <a:avLst/>
              <a:gdLst>
                <a:gd name="T0" fmla="*/ 4 w 17"/>
                <a:gd name="T1" fmla="*/ 215 h 431"/>
                <a:gd name="T2" fmla="*/ 8 w 17"/>
                <a:gd name="T3" fmla="*/ 212 h 431"/>
                <a:gd name="T4" fmla="*/ 8 w 17"/>
                <a:gd name="T5" fmla="*/ 0 h 431"/>
                <a:gd name="T6" fmla="*/ 0 w 17"/>
                <a:gd name="T7" fmla="*/ 0 h 431"/>
                <a:gd name="T8" fmla="*/ 0 w 17"/>
                <a:gd name="T9" fmla="*/ 212 h 431"/>
                <a:gd name="T10" fmla="*/ 4 w 17"/>
                <a:gd name="T11" fmla="*/ 208 h 431"/>
                <a:gd name="T12" fmla="*/ 4 w 17"/>
                <a:gd name="T13" fmla="*/ 215 h 431"/>
                <a:gd name="T14" fmla="*/ 8 w 17"/>
                <a:gd name="T15" fmla="*/ 215 h 431"/>
                <a:gd name="T16" fmla="*/ 8 w 17"/>
                <a:gd name="T17" fmla="*/ 212 h 431"/>
                <a:gd name="T18" fmla="*/ 4 w 17"/>
                <a:gd name="T19" fmla="*/ 215 h 4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431">
                  <a:moveTo>
                    <a:pt x="8" y="431"/>
                  </a:moveTo>
                  <a:lnTo>
                    <a:pt x="17" y="424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8" y="416"/>
                  </a:lnTo>
                  <a:lnTo>
                    <a:pt x="8" y="431"/>
                  </a:lnTo>
                  <a:lnTo>
                    <a:pt x="17" y="431"/>
                  </a:lnTo>
                  <a:lnTo>
                    <a:pt x="17" y="424"/>
                  </a:lnTo>
                  <a:lnTo>
                    <a:pt x="8" y="4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4" name="Freeform 219"/>
            <p:cNvSpPr>
              <a:spLocks/>
            </p:cNvSpPr>
            <p:nvPr/>
          </p:nvSpPr>
          <p:spPr bwMode="auto">
            <a:xfrm>
              <a:off x="524" y="3766"/>
              <a:ext cx="21" cy="7"/>
            </a:xfrm>
            <a:custGeom>
              <a:avLst/>
              <a:gdLst>
                <a:gd name="T0" fmla="*/ 0 w 41"/>
                <a:gd name="T1" fmla="*/ 4 h 15"/>
                <a:gd name="T2" fmla="*/ 4 w 41"/>
                <a:gd name="T3" fmla="*/ 7 h 15"/>
                <a:gd name="T4" fmla="*/ 21 w 41"/>
                <a:gd name="T5" fmla="*/ 7 h 15"/>
                <a:gd name="T6" fmla="*/ 21 w 41"/>
                <a:gd name="T7" fmla="*/ 0 h 15"/>
                <a:gd name="T8" fmla="*/ 4 w 41"/>
                <a:gd name="T9" fmla="*/ 0 h 15"/>
                <a:gd name="T10" fmla="*/ 8 w 41"/>
                <a:gd name="T11" fmla="*/ 4 h 15"/>
                <a:gd name="T12" fmla="*/ 0 w 41"/>
                <a:gd name="T13" fmla="*/ 4 h 15"/>
                <a:gd name="T14" fmla="*/ 0 w 41"/>
                <a:gd name="T15" fmla="*/ 7 h 15"/>
                <a:gd name="T16" fmla="*/ 4 w 41"/>
                <a:gd name="T17" fmla="*/ 7 h 15"/>
                <a:gd name="T18" fmla="*/ 0 w 41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0" y="8"/>
                  </a:moveTo>
                  <a:lnTo>
                    <a:pt x="8" y="15"/>
                  </a:lnTo>
                  <a:lnTo>
                    <a:pt x="41" y="15"/>
                  </a:lnTo>
                  <a:lnTo>
                    <a:pt x="41" y="0"/>
                  </a:lnTo>
                  <a:lnTo>
                    <a:pt x="8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5" name="Freeform 220"/>
            <p:cNvSpPr>
              <a:spLocks/>
            </p:cNvSpPr>
            <p:nvPr/>
          </p:nvSpPr>
          <p:spPr bwMode="auto">
            <a:xfrm>
              <a:off x="524" y="3554"/>
              <a:ext cx="8" cy="216"/>
            </a:xfrm>
            <a:custGeom>
              <a:avLst/>
              <a:gdLst>
                <a:gd name="T0" fmla="*/ 4 w 16"/>
                <a:gd name="T1" fmla="*/ 0 h 432"/>
                <a:gd name="T2" fmla="*/ 0 w 16"/>
                <a:gd name="T3" fmla="*/ 4 h 432"/>
                <a:gd name="T4" fmla="*/ 0 w 16"/>
                <a:gd name="T5" fmla="*/ 216 h 432"/>
                <a:gd name="T6" fmla="*/ 8 w 16"/>
                <a:gd name="T7" fmla="*/ 216 h 432"/>
                <a:gd name="T8" fmla="*/ 8 w 16"/>
                <a:gd name="T9" fmla="*/ 4 h 432"/>
                <a:gd name="T10" fmla="*/ 4 w 16"/>
                <a:gd name="T11" fmla="*/ 8 h 432"/>
                <a:gd name="T12" fmla="*/ 4 w 16"/>
                <a:gd name="T13" fmla="*/ 0 h 432"/>
                <a:gd name="T14" fmla="*/ 0 w 16"/>
                <a:gd name="T15" fmla="*/ 0 h 432"/>
                <a:gd name="T16" fmla="*/ 0 w 16"/>
                <a:gd name="T17" fmla="*/ 4 h 432"/>
                <a:gd name="T18" fmla="*/ 4 w 16"/>
                <a:gd name="T19" fmla="*/ 0 h 4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432">
                  <a:moveTo>
                    <a:pt x="8" y="0"/>
                  </a:moveTo>
                  <a:lnTo>
                    <a:pt x="0" y="8"/>
                  </a:lnTo>
                  <a:lnTo>
                    <a:pt x="0" y="432"/>
                  </a:lnTo>
                  <a:lnTo>
                    <a:pt x="16" y="432"/>
                  </a:lnTo>
                  <a:lnTo>
                    <a:pt x="16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6" name="Rectangle 221"/>
            <p:cNvSpPr>
              <a:spLocks noChangeArrowheads="1"/>
            </p:cNvSpPr>
            <p:nvPr/>
          </p:nvSpPr>
          <p:spPr bwMode="auto">
            <a:xfrm>
              <a:off x="773" y="3773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67" name="Rectangle 222"/>
            <p:cNvSpPr>
              <a:spLocks noChangeArrowheads="1"/>
            </p:cNvSpPr>
            <p:nvPr/>
          </p:nvSpPr>
          <p:spPr bwMode="auto">
            <a:xfrm>
              <a:off x="772" y="3795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68" name="Rectangle 223"/>
            <p:cNvSpPr>
              <a:spLocks noChangeArrowheads="1"/>
            </p:cNvSpPr>
            <p:nvPr/>
          </p:nvSpPr>
          <p:spPr bwMode="auto">
            <a:xfrm>
              <a:off x="771" y="3816"/>
              <a:ext cx="1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69" name="Rectangle 224"/>
            <p:cNvSpPr>
              <a:spLocks noChangeArrowheads="1"/>
            </p:cNvSpPr>
            <p:nvPr/>
          </p:nvSpPr>
          <p:spPr bwMode="auto">
            <a:xfrm>
              <a:off x="771" y="3837"/>
              <a:ext cx="1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70" name="Rectangle 225"/>
            <p:cNvSpPr>
              <a:spLocks noChangeArrowheads="1"/>
            </p:cNvSpPr>
            <p:nvPr/>
          </p:nvSpPr>
          <p:spPr bwMode="auto">
            <a:xfrm>
              <a:off x="951" y="3773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71" name="Rectangle 226"/>
            <p:cNvSpPr>
              <a:spLocks noChangeArrowheads="1"/>
            </p:cNvSpPr>
            <p:nvPr/>
          </p:nvSpPr>
          <p:spPr bwMode="auto">
            <a:xfrm>
              <a:off x="950" y="3795"/>
              <a:ext cx="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72" name="Rectangle 227"/>
            <p:cNvSpPr>
              <a:spLocks noChangeArrowheads="1"/>
            </p:cNvSpPr>
            <p:nvPr/>
          </p:nvSpPr>
          <p:spPr bwMode="auto">
            <a:xfrm>
              <a:off x="949" y="3816"/>
              <a:ext cx="1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73" name="Rectangle 228"/>
            <p:cNvSpPr>
              <a:spLocks noChangeArrowheads="1"/>
            </p:cNvSpPr>
            <p:nvPr/>
          </p:nvSpPr>
          <p:spPr bwMode="auto">
            <a:xfrm>
              <a:off x="950" y="3837"/>
              <a:ext cx="1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74" name="Rectangle 229"/>
            <p:cNvSpPr>
              <a:spLocks noChangeArrowheads="1"/>
            </p:cNvSpPr>
            <p:nvPr/>
          </p:nvSpPr>
          <p:spPr bwMode="auto">
            <a:xfrm>
              <a:off x="1030" y="3583"/>
              <a:ext cx="82" cy="1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75" name="Freeform 230"/>
            <p:cNvSpPr>
              <a:spLocks/>
            </p:cNvSpPr>
            <p:nvPr/>
          </p:nvSpPr>
          <p:spPr bwMode="auto">
            <a:xfrm>
              <a:off x="1030" y="3579"/>
              <a:ext cx="85" cy="8"/>
            </a:xfrm>
            <a:custGeom>
              <a:avLst/>
              <a:gdLst>
                <a:gd name="T0" fmla="*/ 85 w 169"/>
                <a:gd name="T1" fmla="*/ 5 h 15"/>
                <a:gd name="T2" fmla="*/ 81 w 169"/>
                <a:gd name="T3" fmla="*/ 0 h 15"/>
                <a:gd name="T4" fmla="*/ 0 w 169"/>
                <a:gd name="T5" fmla="*/ 0 h 15"/>
                <a:gd name="T6" fmla="*/ 0 w 169"/>
                <a:gd name="T7" fmla="*/ 8 h 15"/>
                <a:gd name="T8" fmla="*/ 81 w 169"/>
                <a:gd name="T9" fmla="*/ 8 h 15"/>
                <a:gd name="T10" fmla="*/ 77 w 169"/>
                <a:gd name="T11" fmla="*/ 5 h 15"/>
                <a:gd name="T12" fmla="*/ 85 w 169"/>
                <a:gd name="T13" fmla="*/ 5 h 15"/>
                <a:gd name="T14" fmla="*/ 85 w 169"/>
                <a:gd name="T15" fmla="*/ 0 h 15"/>
                <a:gd name="T16" fmla="*/ 81 w 169"/>
                <a:gd name="T17" fmla="*/ 0 h 15"/>
                <a:gd name="T18" fmla="*/ 85 w 169"/>
                <a:gd name="T19" fmla="*/ 5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15">
                  <a:moveTo>
                    <a:pt x="169" y="9"/>
                  </a:moveTo>
                  <a:lnTo>
                    <a:pt x="162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62" y="15"/>
                  </a:lnTo>
                  <a:lnTo>
                    <a:pt x="154" y="9"/>
                  </a:lnTo>
                  <a:lnTo>
                    <a:pt x="169" y="9"/>
                  </a:lnTo>
                  <a:lnTo>
                    <a:pt x="169" y="0"/>
                  </a:lnTo>
                  <a:lnTo>
                    <a:pt x="162" y="0"/>
                  </a:lnTo>
                  <a:lnTo>
                    <a:pt x="16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6" name="Freeform 231"/>
            <p:cNvSpPr>
              <a:spLocks/>
            </p:cNvSpPr>
            <p:nvPr/>
          </p:nvSpPr>
          <p:spPr bwMode="auto">
            <a:xfrm>
              <a:off x="1108" y="3583"/>
              <a:ext cx="7" cy="120"/>
            </a:xfrm>
            <a:custGeom>
              <a:avLst/>
              <a:gdLst>
                <a:gd name="T0" fmla="*/ 4 w 15"/>
                <a:gd name="T1" fmla="*/ 120 h 239"/>
                <a:gd name="T2" fmla="*/ 7 w 15"/>
                <a:gd name="T3" fmla="*/ 116 h 239"/>
                <a:gd name="T4" fmla="*/ 7 w 15"/>
                <a:gd name="T5" fmla="*/ 0 h 239"/>
                <a:gd name="T6" fmla="*/ 0 w 15"/>
                <a:gd name="T7" fmla="*/ 0 h 239"/>
                <a:gd name="T8" fmla="*/ 0 w 15"/>
                <a:gd name="T9" fmla="*/ 116 h 239"/>
                <a:gd name="T10" fmla="*/ 4 w 15"/>
                <a:gd name="T11" fmla="*/ 112 h 239"/>
                <a:gd name="T12" fmla="*/ 4 w 15"/>
                <a:gd name="T13" fmla="*/ 120 h 239"/>
                <a:gd name="T14" fmla="*/ 7 w 15"/>
                <a:gd name="T15" fmla="*/ 120 h 239"/>
                <a:gd name="T16" fmla="*/ 7 w 15"/>
                <a:gd name="T17" fmla="*/ 116 h 239"/>
                <a:gd name="T18" fmla="*/ 4 w 15"/>
                <a:gd name="T19" fmla="*/ 120 h 2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39">
                  <a:moveTo>
                    <a:pt x="8" y="239"/>
                  </a:moveTo>
                  <a:lnTo>
                    <a:pt x="15" y="232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8" y="224"/>
                  </a:lnTo>
                  <a:lnTo>
                    <a:pt x="8" y="239"/>
                  </a:lnTo>
                  <a:lnTo>
                    <a:pt x="15" y="239"/>
                  </a:lnTo>
                  <a:lnTo>
                    <a:pt x="15" y="232"/>
                  </a:lnTo>
                  <a:lnTo>
                    <a:pt x="8" y="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7" name="Freeform 232"/>
            <p:cNvSpPr>
              <a:spLocks/>
            </p:cNvSpPr>
            <p:nvPr/>
          </p:nvSpPr>
          <p:spPr bwMode="auto">
            <a:xfrm>
              <a:off x="1026" y="3696"/>
              <a:ext cx="86" cy="7"/>
            </a:xfrm>
            <a:custGeom>
              <a:avLst/>
              <a:gdLst>
                <a:gd name="T0" fmla="*/ 0 w 170"/>
                <a:gd name="T1" fmla="*/ 4 h 15"/>
                <a:gd name="T2" fmla="*/ 4 w 170"/>
                <a:gd name="T3" fmla="*/ 7 h 15"/>
                <a:gd name="T4" fmla="*/ 86 w 170"/>
                <a:gd name="T5" fmla="*/ 7 h 15"/>
                <a:gd name="T6" fmla="*/ 86 w 170"/>
                <a:gd name="T7" fmla="*/ 0 h 15"/>
                <a:gd name="T8" fmla="*/ 4 w 170"/>
                <a:gd name="T9" fmla="*/ 0 h 15"/>
                <a:gd name="T10" fmla="*/ 8 w 170"/>
                <a:gd name="T11" fmla="*/ 4 h 15"/>
                <a:gd name="T12" fmla="*/ 0 w 170"/>
                <a:gd name="T13" fmla="*/ 4 h 15"/>
                <a:gd name="T14" fmla="*/ 0 w 170"/>
                <a:gd name="T15" fmla="*/ 7 h 15"/>
                <a:gd name="T16" fmla="*/ 4 w 170"/>
                <a:gd name="T17" fmla="*/ 7 h 15"/>
                <a:gd name="T18" fmla="*/ 0 w 170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15">
                  <a:moveTo>
                    <a:pt x="0" y="8"/>
                  </a:moveTo>
                  <a:lnTo>
                    <a:pt x="8" y="15"/>
                  </a:lnTo>
                  <a:lnTo>
                    <a:pt x="170" y="15"/>
                  </a:lnTo>
                  <a:lnTo>
                    <a:pt x="170" y="0"/>
                  </a:lnTo>
                  <a:lnTo>
                    <a:pt x="8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8" name="Freeform 233"/>
            <p:cNvSpPr>
              <a:spLocks/>
            </p:cNvSpPr>
            <p:nvPr/>
          </p:nvSpPr>
          <p:spPr bwMode="auto">
            <a:xfrm>
              <a:off x="1026" y="3579"/>
              <a:ext cx="8" cy="121"/>
            </a:xfrm>
            <a:custGeom>
              <a:avLst/>
              <a:gdLst>
                <a:gd name="T0" fmla="*/ 4 w 15"/>
                <a:gd name="T1" fmla="*/ 0 h 241"/>
                <a:gd name="T2" fmla="*/ 0 w 15"/>
                <a:gd name="T3" fmla="*/ 5 h 241"/>
                <a:gd name="T4" fmla="*/ 0 w 15"/>
                <a:gd name="T5" fmla="*/ 121 h 241"/>
                <a:gd name="T6" fmla="*/ 8 w 15"/>
                <a:gd name="T7" fmla="*/ 121 h 241"/>
                <a:gd name="T8" fmla="*/ 8 w 15"/>
                <a:gd name="T9" fmla="*/ 5 h 241"/>
                <a:gd name="T10" fmla="*/ 4 w 15"/>
                <a:gd name="T11" fmla="*/ 8 h 241"/>
                <a:gd name="T12" fmla="*/ 4 w 15"/>
                <a:gd name="T13" fmla="*/ 0 h 241"/>
                <a:gd name="T14" fmla="*/ 0 w 15"/>
                <a:gd name="T15" fmla="*/ 0 h 241"/>
                <a:gd name="T16" fmla="*/ 0 w 15"/>
                <a:gd name="T17" fmla="*/ 5 h 241"/>
                <a:gd name="T18" fmla="*/ 4 w 15"/>
                <a:gd name="T19" fmla="*/ 0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41">
                  <a:moveTo>
                    <a:pt x="8" y="0"/>
                  </a:moveTo>
                  <a:lnTo>
                    <a:pt x="0" y="9"/>
                  </a:lnTo>
                  <a:lnTo>
                    <a:pt x="0" y="241"/>
                  </a:lnTo>
                  <a:lnTo>
                    <a:pt x="15" y="241"/>
                  </a:lnTo>
                  <a:lnTo>
                    <a:pt x="15" y="9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9" name="Rectangle 234"/>
            <p:cNvSpPr>
              <a:spLocks noChangeArrowheads="1"/>
            </p:cNvSpPr>
            <p:nvPr/>
          </p:nvSpPr>
          <p:spPr bwMode="auto">
            <a:xfrm>
              <a:off x="1030" y="3711"/>
              <a:ext cx="82" cy="1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80" name="Freeform 235"/>
            <p:cNvSpPr>
              <a:spLocks/>
            </p:cNvSpPr>
            <p:nvPr/>
          </p:nvSpPr>
          <p:spPr bwMode="auto">
            <a:xfrm>
              <a:off x="1030" y="3707"/>
              <a:ext cx="85" cy="8"/>
            </a:xfrm>
            <a:custGeom>
              <a:avLst/>
              <a:gdLst>
                <a:gd name="T0" fmla="*/ 85 w 169"/>
                <a:gd name="T1" fmla="*/ 4 h 15"/>
                <a:gd name="T2" fmla="*/ 81 w 169"/>
                <a:gd name="T3" fmla="*/ 0 h 15"/>
                <a:gd name="T4" fmla="*/ 0 w 169"/>
                <a:gd name="T5" fmla="*/ 0 h 15"/>
                <a:gd name="T6" fmla="*/ 0 w 169"/>
                <a:gd name="T7" fmla="*/ 8 h 15"/>
                <a:gd name="T8" fmla="*/ 81 w 169"/>
                <a:gd name="T9" fmla="*/ 8 h 15"/>
                <a:gd name="T10" fmla="*/ 77 w 169"/>
                <a:gd name="T11" fmla="*/ 4 h 15"/>
                <a:gd name="T12" fmla="*/ 85 w 169"/>
                <a:gd name="T13" fmla="*/ 4 h 15"/>
                <a:gd name="T14" fmla="*/ 85 w 169"/>
                <a:gd name="T15" fmla="*/ 0 h 15"/>
                <a:gd name="T16" fmla="*/ 81 w 169"/>
                <a:gd name="T17" fmla="*/ 0 h 15"/>
                <a:gd name="T18" fmla="*/ 85 w 169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15">
                  <a:moveTo>
                    <a:pt x="169" y="7"/>
                  </a:moveTo>
                  <a:lnTo>
                    <a:pt x="162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62" y="15"/>
                  </a:lnTo>
                  <a:lnTo>
                    <a:pt x="154" y="7"/>
                  </a:lnTo>
                  <a:lnTo>
                    <a:pt x="169" y="7"/>
                  </a:lnTo>
                  <a:lnTo>
                    <a:pt x="169" y="0"/>
                  </a:lnTo>
                  <a:lnTo>
                    <a:pt x="162" y="0"/>
                  </a:lnTo>
                  <a:lnTo>
                    <a:pt x="16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1" name="Freeform 236"/>
            <p:cNvSpPr>
              <a:spLocks/>
            </p:cNvSpPr>
            <p:nvPr/>
          </p:nvSpPr>
          <p:spPr bwMode="auto">
            <a:xfrm>
              <a:off x="1108" y="3711"/>
              <a:ext cx="7" cy="109"/>
            </a:xfrm>
            <a:custGeom>
              <a:avLst/>
              <a:gdLst>
                <a:gd name="T0" fmla="*/ 4 w 15"/>
                <a:gd name="T1" fmla="*/ 109 h 219"/>
                <a:gd name="T2" fmla="*/ 7 w 15"/>
                <a:gd name="T3" fmla="*/ 106 h 219"/>
                <a:gd name="T4" fmla="*/ 7 w 15"/>
                <a:gd name="T5" fmla="*/ 0 h 219"/>
                <a:gd name="T6" fmla="*/ 0 w 15"/>
                <a:gd name="T7" fmla="*/ 0 h 219"/>
                <a:gd name="T8" fmla="*/ 0 w 15"/>
                <a:gd name="T9" fmla="*/ 106 h 219"/>
                <a:gd name="T10" fmla="*/ 4 w 15"/>
                <a:gd name="T11" fmla="*/ 102 h 219"/>
                <a:gd name="T12" fmla="*/ 4 w 15"/>
                <a:gd name="T13" fmla="*/ 109 h 219"/>
                <a:gd name="T14" fmla="*/ 7 w 15"/>
                <a:gd name="T15" fmla="*/ 109 h 219"/>
                <a:gd name="T16" fmla="*/ 7 w 15"/>
                <a:gd name="T17" fmla="*/ 106 h 219"/>
                <a:gd name="T18" fmla="*/ 4 w 15"/>
                <a:gd name="T19" fmla="*/ 109 h 2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19">
                  <a:moveTo>
                    <a:pt x="8" y="219"/>
                  </a:moveTo>
                  <a:lnTo>
                    <a:pt x="15" y="212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12"/>
                  </a:lnTo>
                  <a:lnTo>
                    <a:pt x="8" y="204"/>
                  </a:lnTo>
                  <a:lnTo>
                    <a:pt x="8" y="219"/>
                  </a:lnTo>
                  <a:lnTo>
                    <a:pt x="15" y="219"/>
                  </a:lnTo>
                  <a:lnTo>
                    <a:pt x="15" y="212"/>
                  </a:lnTo>
                  <a:lnTo>
                    <a:pt x="8" y="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2" name="Freeform 237"/>
            <p:cNvSpPr>
              <a:spLocks/>
            </p:cNvSpPr>
            <p:nvPr/>
          </p:nvSpPr>
          <p:spPr bwMode="auto">
            <a:xfrm>
              <a:off x="1026" y="3812"/>
              <a:ext cx="86" cy="8"/>
            </a:xfrm>
            <a:custGeom>
              <a:avLst/>
              <a:gdLst>
                <a:gd name="T0" fmla="*/ 0 w 170"/>
                <a:gd name="T1" fmla="*/ 4 h 15"/>
                <a:gd name="T2" fmla="*/ 4 w 170"/>
                <a:gd name="T3" fmla="*/ 8 h 15"/>
                <a:gd name="T4" fmla="*/ 86 w 170"/>
                <a:gd name="T5" fmla="*/ 8 h 15"/>
                <a:gd name="T6" fmla="*/ 86 w 170"/>
                <a:gd name="T7" fmla="*/ 0 h 15"/>
                <a:gd name="T8" fmla="*/ 4 w 170"/>
                <a:gd name="T9" fmla="*/ 0 h 15"/>
                <a:gd name="T10" fmla="*/ 8 w 170"/>
                <a:gd name="T11" fmla="*/ 4 h 15"/>
                <a:gd name="T12" fmla="*/ 0 w 170"/>
                <a:gd name="T13" fmla="*/ 4 h 15"/>
                <a:gd name="T14" fmla="*/ 0 w 170"/>
                <a:gd name="T15" fmla="*/ 8 h 15"/>
                <a:gd name="T16" fmla="*/ 4 w 170"/>
                <a:gd name="T17" fmla="*/ 8 h 15"/>
                <a:gd name="T18" fmla="*/ 0 w 170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15">
                  <a:moveTo>
                    <a:pt x="0" y="8"/>
                  </a:moveTo>
                  <a:lnTo>
                    <a:pt x="8" y="15"/>
                  </a:lnTo>
                  <a:lnTo>
                    <a:pt x="170" y="15"/>
                  </a:lnTo>
                  <a:lnTo>
                    <a:pt x="170" y="0"/>
                  </a:lnTo>
                  <a:lnTo>
                    <a:pt x="8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3" name="Freeform 238"/>
            <p:cNvSpPr>
              <a:spLocks/>
            </p:cNvSpPr>
            <p:nvPr/>
          </p:nvSpPr>
          <p:spPr bwMode="auto">
            <a:xfrm>
              <a:off x="1026" y="3707"/>
              <a:ext cx="8" cy="109"/>
            </a:xfrm>
            <a:custGeom>
              <a:avLst/>
              <a:gdLst>
                <a:gd name="T0" fmla="*/ 4 w 15"/>
                <a:gd name="T1" fmla="*/ 0 h 219"/>
                <a:gd name="T2" fmla="*/ 0 w 15"/>
                <a:gd name="T3" fmla="*/ 3 h 219"/>
                <a:gd name="T4" fmla="*/ 0 w 15"/>
                <a:gd name="T5" fmla="*/ 109 h 219"/>
                <a:gd name="T6" fmla="*/ 8 w 15"/>
                <a:gd name="T7" fmla="*/ 109 h 219"/>
                <a:gd name="T8" fmla="*/ 8 w 15"/>
                <a:gd name="T9" fmla="*/ 3 h 219"/>
                <a:gd name="T10" fmla="*/ 4 w 15"/>
                <a:gd name="T11" fmla="*/ 7 h 219"/>
                <a:gd name="T12" fmla="*/ 4 w 15"/>
                <a:gd name="T13" fmla="*/ 0 h 219"/>
                <a:gd name="T14" fmla="*/ 0 w 15"/>
                <a:gd name="T15" fmla="*/ 0 h 219"/>
                <a:gd name="T16" fmla="*/ 0 w 15"/>
                <a:gd name="T17" fmla="*/ 3 h 219"/>
                <a:gd name="T18" fmla="*/ 4 w 15"/>
                <a:gd name="T19" fmla="*/ 0 h 2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19">
                  <a:moveTo>
                    <a:pt x="8" y="0"/>
                  </a:moveTo>
                  <a:lnTo>
                    <a:pt x="0" y="7"/>
                  </a:lnTo>
                  <a:lnTo>
                    <a:pt x="0" y="219"/>
                  </a:lnTo>
                  <a:lnTo>
                    <a:pt x="15" y="219"/>
                  </a:lnTo>
                  <a:lnTo>
                    <a:pt x="15" y="7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4" name="Rectangle 239"/>
            <p:cNvSpPr>
              <a:spLocks noChangeArrowheads="1"/>
            </p:cNvSpPr>
            <p:nvPr/>
          </p:nvSpPr>
          <p:spPr bwMode="auto">
            <a:xfrm>
              <a:off x="968" y="3769"/>
              <a:ext cx="259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85" name="Freeform 240"/>
            <p:cNvSpPr>
              <a:spLocks/>
            </p:cNvSpPr>
            <p:nvPr/>
          </p:nvSpPr>
          <p:spPr bwMode="auto">
            <a:xfrm>
              <a:off x="968" y="3765"/>
              <a:ext cx="262" cy="8"/>
            </a:xfrm>
            <a:custGeom>
              <a:avLst/>
              <a:gdLst>
                <a:gd name="T0" fmla="*/ 262 w 525"/>
                <a:gd name="T1" fmla="*/ 5 h 15"/>
                <a:gd name="T2" fmla="*/ 259 w 525"/>
                <a:gd name="T3" fmla="*/ 0 h 15"/>
                <a:gd name="T4" fmla="*/ 0 w 525"/>
                <a:gd name="T5" fmla="*/ 0 h 15"/>
                <a:gd name="T6" fmla="*/ 0 w 525"/>
                <a:gd name="T7" fmla="*/ 8 h 15"/>
                <a:gd name="T8" fmla="*/ 259 w 525"/>
                <a:gd name="T9" fmla="*/ 8 h 15"/>
                <a:gd name="T10" fmla="*/ 255 w 525"/>
                <a:gd name="T11" fmla="*/ 5 h 15"/>
                <a:gd name="T12" fmla="*/ 262 w 525"/>
                <a:gd name="T13" fmla="*/ 5 h 15"/>
                <a:gd name="T14" fmla="*/ 262 w 525"/>
                <a:gd name="T15" fmla="*/ 0 h 15"/>
                <a:gd name="T16" fmla="*/ 259 w 525"/>
                <a:gd name="T17" fmla="*/ 0 h 15"/>
                <a:gd name="T18" fmla="*/ 262 w 525"/>
                <a:gd name="T19" fmla="*/ 5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5" h="15">
                  <a:moveTo>
                    <a:pt x="525" y="9"/>
                  </a:moveTo>
                  <a:lnTo>
                    <a:pt x="51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519" y="15"/>
                  </a:lnTo>
                  <a:lnTo>
                    <a:pt x="510" y="9"/>
                  </a:lnTo>
                  <a:lnTo>
                    <a:pt x="525" y="9"/>
                  </a:lnTo>
                  <a:lnTo>
                    <a:pt x="525" y="0"/>
                  </a:lnTo>
                  <a:lnTo>
                    <a:pt x="519" y="0"/>
                  </a:lnTo>
                  <a:lnTo>
                    <a:pt x="52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6" name="Freeform 241"/>
            <p:cNvSpPr>
              <a:spLocks/>
            </p:cNvSpPr>
            <p:nvPr/>
          </p:nvSpPr>
          <p:spPr bwMode="auto">
            <a:xfrm>
              <a:off x="1223" y="3769"/>
              <a:ext cx="7" cy="17"/>
            </a:xfrm>
            <a:custGeom>
              <a:avLst/>
              <a:gdLst>
                <a:gd name="T0" fmla="*/ 4 w 15"/>
                <a:gd name="T1" fmla="*/ 17 h 33"/>
                <a:gd name="T2" fmla="*/ 7 w 15"/>
                <a:gd name="T3" fmla="*/ 13 h 33"/>
                <a:gd name="T4" fmla="*/ 7 w 15"/>
                <a:gd name="T5" fmla="*/ 0 h 33"/>
                <a:gd name="T6" fmla="*/ 0 w 15"/>
                <a:gd name="T7" fmla="*/ 0 h 33"/>
                <a:gd name="T8" fmla="*/ 0 w 15"/>
                <a:gd name="T9" fmla="*/ 13 h 33"/>
                <a:gd name="T10" fmla="*/ 4 w 15"/>
                <a:gd name="T11" fmla="*/ 9 h 33"/>
                <a:gd name="T12" fmla="*/ 4 w 15"/>
                <a:gd name="T13" fmla="*/ 17 h 33"/>
                <a:gd name="T14" fmla="*/ 7 w 15"/>
                <a:gd name="T15" fmla="*/ 17 h 33"/>
                <a:gd name="T16" fmla="*/ 7 w 15"/>
                <a:gd name="T17" fmla="*/ 13 h 33"/>
                <a:gd name="T18" fmla="*/ 4 w 15"/>
                <a:gd name="T19" fmla="*/ 17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33">
                  <a:moveTo>
                    <a:pt x="9" y="33"/>
                  </a:moveTo>
                  <a:lnTo>
                    <a:pt x="15" y="25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9" y="18"/>
                  </a:lnTo>
                  <a:lnTo>
                    <a:pt x="9" y="33"/>
                  </a:lnTo>
                  <a:lnTo>
                    <a:pt x="15" y="33"/>
                  </a:lnTo>
                  <a:lnTo>
                    <a:pt x="15" y="25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7" name="Freeform 242"/>
            <p:cNvSpPr>
              <a:spLocks/>
            </p:cNvSpPr>
            <p:nvPr/>
          </p:nvSpPr>
          <p:spPr bwMode="auto">
            <a:xfrm>
              <a:off x="964" y="3778"/>
              <a:ext cx="263" cy="8"/>
            </a:xfrm>
            <a:custGeom>
              <a:avLst/>
              <a:gdLst>
                <a:gd name="T0" fmla="*/ 0 w 527"/>
                <a:gd name="T1" fmla="*/ 4 h 15"/>
                <a:gd name="T2" fmla="*/ 4 w 527"/>
                <a:gd name="T3" fmla="*/ 8 h 15"/>
                <a:gd name="T4" fmla="*/ 263 w 527"/>
                <a:gd name="T5" fmla="*/ 8 h 15"/>
                <a:gd name="T6" fmla="*/ 263 w 527"/>
                <a:gd name="T7" fmla="*/ 0 h 15"/>
                <a:gd name="T8" fmla="*/ 4 w 527"/>
                <a:gd name="T9" fmla="*/ 0 h 15"/>
                <a:gd name="T10" fmla="*/ 7 w 527"/>
                <a:gd name="T11" fmla="*/ 4 h 15"/>
                <a:gd name="T12" fmla="*/ 0 w 527"/>
                <a:gd name="T13" fmla="*/ 4 h 15"/>
                <a:gd name="T14" fmla="*/ 0 w 527"/>
                <a:gd name="T15" fmla="*/ 8 h 15"/>
                <a:gd name="T16" fmla="*/ 4 w 527"/>
                <a:gd name="T17" fmla="*/ 8 h 15"/>
                <a:gd name="T18" fmla="*/ 0 w 527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7" h="15">
                  <a:moveTo>
                    <a:pt x="0" y="7"/>
                  </a:moveTo>
                  <a:lnTo>
                    <a:pt x="8" y="15"/>
                  </a:lnTo>
                  <a:lnTo>
                    <a:pt x="527" y="15"/>
                  </a:lnTo>
                  <a:lnTo>
                    <a:pt x="527" y="0"/>
                  </a:lnTo>
                  <a:lnTo>
                    <a:pt x="8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8" name="Freeform 243"/>
            <p:cNvSpPr>
              <a:spLocks/>
            </p:cNvSpPr>
            <p:nvPr/>
          </p:nvSpPr>
          <p:spPr bwMode="auto">
            <a:xfrm>
              <a:off x="964" y="3765"/>
              <a:ext cx="7" cy="17"/>
            </a:xfrm>
            <a:custGeom>
              <a:avLst/>
              <a:gdLst>
                <a:gd name="T0" fmla="*/ 4 w 15"/>
                <a:gd name="T1" fmla="*/ 0 h 34"/>
                <a:gd name="T2" fmla="*/ 0 w 15"/>
                <a:gd name="T3" fmla="*/ 5 h 34"/>
                <a:gd name="T4" fmla="*/ 0 w 15"/>
                <a:gd name="T5" fmla="*/ 17 h 34"/>
                <a:gd name="T6" fmla="*/ 7 w 15"/>
                <a:gd name="T7" fmla="*/ 17 h 34"/>
                <a:gd name="T8" fmla="*/ 7 w 15"/>
                <a:gd name="T9" fmla="*/ 5 h 34"/>
                <a:gd name="T10" fmla="*/ 4 w 15"/>
                <a:gd name="T11" fmla="*/ 8 h 34"/>
                <a:gd name="T12" fmla="*/ 4 w 15"/>
                <a:gd name="T13" fmla="*/ 0 h 34"/>
                <a:gd name="T14" fmla="*/ 0 w 15"/>
                <a:gd name="T15" fmla="*/ 0 h 34"/>
                <a:gd name="T16" fmla="*/ 0 w 15"/>
                <a:gd name="T17" fmla="*/ 5 h 34"/>
                <a:gd name="T18" fmla="*/ 4 w 15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lnTo>
                    <a:pt x="0" y="9"/>
                  </a:lnTo>
                  <a:lnTo>
                    <a:pt x="0" y="34"/>
                  </a:lnTo>
                  <a:lnTo>
                    <a:pt x="15" y="34"/>
                  </a:lnTo>
                  <a:lnTo>
                    <a:pt x="15" y="9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9" name="Rectangle 244"/>
            <p:cNvSpPr>
              <a:spLocks noChangeArrowheads="1"/>
            </p:cNvSpPr>
            <p:nvPr/>
          </p:nvSpPr>
          <p:spPr bwMode="auto">
            <a:xfrm>
              <a:off x="1172" y="3780"/>
              <a:ext cx="17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90" name="Freeform 245"/>
            <p:cNvSpPr>
              <a:spLocks/>
            </p:cNvSpPr>
            <p:nvPr/>
          </p:nvSpPr>
          <p:spPr bwMode="auto">
            <a:xfrm>
              <a:off x="1172" y="3776"/>
              <a:ext cx="21" cy="8"/>
            </a:xfrm>
            <a:custGeom>
              <a:avLst/>
              <a:gdLst>
                <a:gd name="T0" fmla="*/ 21 w 42"/>
                <a:gd name="T1" fmla="*/ 4 h 15"/>
                <a:gd name="T2" fmla="*/ 17 w 42"/>
                <a:gd name="T3" fmla="*/ 0 h 15"/>
                <a:gd name="T4" fmla="*/ 0 w 42"/>
                <a:gd name="T5" fmla="*/ 0 h 15"/>
                <a:gd name="T6" fmla="*/ 0 w 42"/>
                <a:gd name="T7" fmla="*/ 8 h 15"/>
                <a:gd name="T8" fmla="*/ 17 w 42"/>
                <a:gd name="T9" fmla="*/ 8 h 15"/>
                <a:gd name="T10" fmla="*/ 13 w 42"/>
                <a:gd name="T11" fmla="*/ 4 h 15"/>
                <a:gd name="T12" fmla="*/ 21 w 42"/>
                <a:gd name="T13" fmla="*/ 4 h 15"/>
                <a:gd name="T14" fmla="*/ 21 w 42"/>
                <a:gd name="T15" fmla="*/ 0 h 15"/>
                <a:gd name="T16" fmla="*/ 17 w 42"/>
                <a:gd name="T17" fmla="*/ 0 h 15"/>
                <a:gd name="T18" fmla="*/ 21 w 4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42" y="8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3" y="15"/>
                  </a:lnTo>
                  <a:lnTo>
                    <a:pt x="25" y="8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33" y="0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1" name="Freeform 246"/>
            <p:cNvSpPr>
              <a:spLocks/>
            </p:cNvSpPr>
            <p:nvPr/>
          </p:nvSpPr>
          <p:spPr bwMode="auto">
            <a:xfrm>
              <a:off x="1185" y="3780"/>
              <a:ext cx="8" cy="97"/>
            </a:xfrm>
            <a:custGeom>
              <a:avLst/>
              <a:gdLst>
                <a:gd name="T0" fmla="*/ 4 w 17"/>
                <a:gd name="T1" fmla="*/ 97 h 194"/>
                <a:gd name="T2" fmla="*/ 8 w 17"/>
                <a:gd name="T3" fmla="*/ 93 h 194"/>
                <a:gd name="T4" fmla="*/ 8 w 17"/>
                <a:gd name="T5" fmla="*/ 0 h 194"/>
                <a:gd name="T6" fmla="*/ 0 w 17"/>
                <a:gd name="T7" fmla="*/ 0 h 194"/>
                <a:gd name="T8" fmla="*/ 0 w 17"/>
                <a:gd name="T9" fmla="*/ 93 h 194"/>
                <a:gd name="T10" fmla="*/ 4 w 17"/>
                <a:gd name="T11" fmla="*/ 90 h 194"/>
                <a:gd name="T12" fmla="*/ 4 w 17"/>
                <a:gd name="T13" fmla="*/ 97 h 194"/>
                <a:gd name="T14" fmla="*/ 8 w 17"/>
                <a:gd name="T15" fmla="*/ 97 h 194"/>
                <a:gd name="T16" fmla="*/ 8 w 17"/>
                <a:gd name="T17" fmla="*/ 93 h 194"/>
                <a:gd name="T18" fmla="*/ 4 w 17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94">
                  <a:moveTo>
                    <a:pt x="8" y="194"/>
                  </a:moveTo>
                  <a:lnTo>
                    <a:pt x="17" y="18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8" y="179"/>
                  </a:lnTo>
                  <a:lnTo>
                    <a:pt x="8" y="194"/>
                  </a:lnTo>
                  <a:lnTo>
                    <a:pt x="17" y="194"/>
                  </a:lnTo>
                  <a:lnTo>
                    <a:pt x="17" y="186"/>
                  </a:lnTo>
                  <a:lnTo>
                    <a:pt x="8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2" name="Freeform 247"/>
            <p:cNvSpPr>
              <a:spLocks/>
            </p:cNvSpPr>
            <p:nvPr/>
          </p:nvSpPr>
          <p:spPr bwMode="auto">
            <a:xfrm>
              <a:off x="1168" y="3869"/>
              <a:ext cx="21" cy="8"/>
            </a:xfrm>
            <a:custGeom>
              <a:avLst/>
              <a:gdLst>
                <a:gd name="T0" fmla="*/ 0 w 41"/>
                <a:gd name="T1" fmla="*/ 4 h 15"/>
                <a:gd name="T2" fmla="*/ 4 w 41"/>
                <a:gd name="T3" fmla="*/ 8 h 15"/>
                <a:gd name="T4" fmla="*/ 21 w 41"/>
                <a:gd name="T5" fmla="*/ 8 h 15"/>
                <a:gd name="T6" fmla="*/ 21 w 41"/>
                <a:gd name="T7" fmla="*/ 0 h 15"/>
                <a:gd name="T8" fmla="*/ 4 w 41"/>
                <a:gd name="T9" fmla="*/ 0 h 15"/>
                <a:gd name="T10" fmla="*/ 8 w 41"/>
                <a:gd name="T11" fmla="*/ 4 h 15"/>
                <a:gd name="T12" fmla="*/ 0 w 41"/>
                <a:gd name="T13" fmla="*/ 4 h 15"/>
                <a:gd name="T14" fmla="*/ 0 w 41"/>
                <a:gd name="T15" fmla="*/ 8 h 15"/>
                <a:gd name="T16" fmla="*/ 4 w 41"/>
                <a:gd name="T17" fmla="*/ 8 h 15"/>
                <a:gd name="T18" fmla="*/ 0 w 41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0" y="7"/>
                  </a:moveTo>
                  <a:lnTo>
                    <a:pt x="8" y="15"/>
                  </a:lnTo>
                  <a:lnTo>
                    <a:pt x="41" y="15"/>
                  </a:lnTo>
                  <a:lnTo>
                    <a:pt x="41" y="0"/>
                  </a:lnTo>
                  <a:lnTo>
                    <a:pt x="8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3" name="Freeform 248"/>
            <p:cNvSpPr>
              <a:spLocks/>
            </p:cNvSpPr>
            <p:nvPr/>
          </p:nvSpPr>
          <p:spPr bwMode="auto">
            <a:xfrm>
              <a:off x="1168" y="3776"/>
              <a:ext cx="7" cy="97"/>
            </a:xfrm>
            <a:custGeom>
              <a:avLst/>
              <a:gdLst>
                <a:gd name="T0" fmla="*/ 4 w 15"/>
                <a:gd name="T1" fmla="*/ 0 h 194"/>
                <a:gd name="T2" fmla="*/ 0 w 15"/>
                <a:gd name="T3" fmla="*/ 4 h 194"/>
                <a:gd name="T4" fmla="*/ 0 w 15"/>
                <a:gd name="T5" fmla="*/ 97 h 194"/>
                <a:gd name="T6" fmla="*/ 7 w 15"/>
                <a:gd name="T7" fmla="*/ 97 h 194"/>
                <a:gd name="T8" fmla="*/ 7 w 15"/>
                <a:gd name="T9" fmla="*/ 4 h 194"/>
                <a:gd name="T10" fmla="*/ 4 w 15"/>
                <a:gd name="T11" fmla="*/ 8 h 194"/>
                <a:gd name="T12" fmla="*/ 4 w 15"/>
                <a:gd name="T13" fmla="*/ 0 h 194"/>
                <a:gd name="T14" fmla="*/ 0 w 15"/>
                <a:gd name="T15" fmla="*/ 0 h 194"/>
                <a:gd name="T16" fmla="*/ 0 w 15"/>
                <a:gd name="T17" fmla="*/ 4 h 194"/>
                <a:gd name="T18" fmla="*/ 4 w 15"/>
                <a:gd name="T19" fmla="*/ 0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8" y="0"/>
                  </a:moveTo>
                  <a:lnTo>
                    <a:pt x="0" y="8"/>
                  </a:lnTo>
                  <a:lnTo>
                    <a:pt x="0" y="194"/>
                  </a:lnTo>
                  <a:lnTo>
                    <a:pt x="15" y="194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4" name="Rectangle 249"/>
            <p:cNvSpPr>
              <a:spLocks noChangeArrowheads="1"/>
            </p:cNvSpPr>
            <p:nvPr/>
          </p:nvSpPr>
          <p:spPr bwMode="auto">
            <a:xfrm>
              <a:off x="1143" y="3780"/>
              <a:ext cx="17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95" name="Freeform 250"/>
            <p:cNvSpPr>
              <a:spLocks/>
            </p:cNvSpPr>
            <p:nvPr/>
          </p:nvSpPr>
          <p:spPr bwMode="auto">
            <a:xfrm>
              <a:off x="1143" y="3776"/>
              <a:ext cx="21" cy="8"/>
            </a:xfrm>
            <a:custGeom>
              <a:avLst/>
              <a:gdLst>
                <a:gd name="T0" fmla="*/ 21 w 42"/>
                <a:gd name="T1" fmla="*/ 4 h 15"/>
                <a:gd name="T2" fmla="*/ 17 w 42"/>
                <a:gd name="T3" fmla="*/ 0 h 15"/>
                <a:gd name="T4" fmla="*/ 0 w 42"/>
                <a:gd name="T5" fmla="*/ 0 h 15"/>
                <a:gd name="T6" fmla="*/ 0 w 42"/>
                <a:gd name="T7" fmla="*/ 8 h 15"/>
                <a:gd name="T8" fmla="*/ 17 w 42"/>
                <a:gd name="T9" fmla="*/ 8 h 15"/>
                <a:gd name="T10" fmla="*/ 14 w 42"/>
                <a:gd name="T11" fmla="*/ 4 h 15"/>
                <a:gd name="T12" fmla="*/ 21 w 42"/>
                <a:gd name="T13" fmla="*/ 4 h 15"/>
                <a:gd name="T14" fmla="*/ 21 w 42"/>
                <a:gd name="T15" fmla="*/ 0 h 15"/>
                <a:gd name="T16" fmla="*/ 17 w 42"/>
                <a:gd name="T17" fmla="*/ 0 h 15"/>
                <a:gd name="T18" fmla="*/ 21 w 4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42" y="8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4" y="15"/>
                  </a:lnTo>
                  <a:lnTo>
                    <a:pt x="27" y="8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6" name="Freeform 251"/>
            <p:cNvSpPr>
              <a:spLocks/>
            </p:cNvSpPr>
            <p:nvPr/>
          </p:nvSpPr>
          <p:spPr bwMode="auto">
            <a:xfrm>
              <a:off x="1156" y="3780"/>
              <a:ext cx="8" cy="97"/>
            </a:xfrm>
            <a:custGeom>
              <a:avLst/>
              <a:gdLst>
                <a:gd name="T0" fmla="*/ 4 w 15"/>
                <a:gd name="T1" fmla="*/ 97 h 194"/>
                <a:gd name="T2" fmla="*/ 8 w 15"/>
                <a:gd name="T3" fmla="*/ 93 h 194"/>
                <a:gd name="T4" fmla="*/ 8 w 15"/>
                <a:gd name="T5" fmla="*/ 0 h 194"/>
                <a:gd name="T6" fmla="*/ 0 w 15"/>
                <a:gd name="T7" fmla="*/ 0 h 194"/>
                <a:gd name="T8" fmla="*/ 0 w 15"/>
                <a:gd name="T9" fmla="*/ 93 h 194"/>
                <a:gd name="T10" fmla="*/ 4 w 15"/>
                <a:gd name="T11" fmla="*/ 90 h 194"/>
                <a:gd name="T12" fmla="*/ 4 w 15"/>
                <a:gd name="T13" fmla="*/ 97 h 194"/>
                <a:gd name="T14" fmla="*/ 8 w 15"/>
                <a:gd name="T15" fmla="*/ 97 h 194"/>
                <a:gd name="T16" fmla="*/ 8 w 15"/>
                <a:gd name="T17" fmla="*/ 93 h 194"/>
                <a:gd name="T18" fmla="*/ 4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7" y="194"/>
                  </a:moveTo>
                  <a:lnTo>
                    <a:pt x="15" y="18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7" y="179"/>
                  </a:lnTo>
                  <a:lnTo>
                    <a:pt x="7" y="194"/>
                  </a:lnTo>
                  <a:lnTo>
                    <a:pt x="15" y="194"/>
                  </a:lnTo>
                  <a:lnTo>
                    <a:pt x="15" y="186"/>
                  </a:lnTo>
                  <a:lnTo>
                    <a:pt x="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7" name="Freeform 252"/>
            <p:cNvSpPr>
              <a:spLocks/>
            </p:cNvSpPr>
            <p:nvPr/>
          </p:nvSpPr>
          <p:spPr bwMode="auto">
            <a:xfrm>
              <a:off x="1139" y="3869"/>
              <a:ext cx="21" cy="8"/>
            </a:xfrm>
            <a:custGeom>
              <a:avLst/>
              <a:gdLst>
                <a:gd name="T0" fmla="*/ 0 w 42"/>
                <a:gd name="T1" fmla="*/ 4 h 15"/>
                <a:gd name="T2" fmla="*/ 4 w 42"/>
                <a:gd name="T3" fmla="*/ 8 h 15"/>
                <a:gd name="T4" fmla="*/ 21 w 42"/>
                <a:gd name="T5" fmla="*/ 8 h 15"/>
                <a:gd name="T6" fmla="*/ 21 w 42"/>
                <a:gd name="T7" fmla="*/ 0 h 15"/>
                <a:gd name="T8" fmla="*/ 4 w 42"/>
                <a:gd name="T9" fmla="*/ 0 h 15"/>
                <a:gd name="T10" fmla="*/ 9 w 42"/>
                <a:gd name="T11" fmla="*/ 4 h 15"/>
                <a:gd name="T12" fmla="*/ 0 w 42"/>
                <a:gd name="T13" fmla="*/ 4 h 15"/>
                <a:gd name="T14" fmla="*/ 0 w 42"/>
                <a:gd name="T15" fmla="*/ 8 h 15"/>
                <a:gd name="T16" fmla="*/ 4 w 42"/>
                <a:gd name="T17" fmla="*/ 8 h 15"/>
                <a:gd name="T18" fmla="*/ 0 w 4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0" y="7"/>
                  </a:moveTo>
                  <a:lnTo>
                    <a:pt x="8" y="15"/>
                  </a:lnTo>
                  <a:lnTo>
                    <a:pt x="42" y="15"/>
                  </a:lnTo>
                  <a:lnTo>
                    <a:pt x="42" y="0"/>
                  </a:lnTo>
                  <a:lnTo>
                    <a:pt x="8" y="0"/>
                  </a:lnTo>
                  <a:lnTo>
                    <a:pt x="17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8" name="Freeform 253"/>
            <p:cNvSpPr>
              <a:spLocks/>
            </p:cNvSpPr>
            <p:nvPr/>
          </p:nvSpPr>
          <p:spPr bwMode="auto">
            <a:xfrm>
              <a:off x="1139" y="3776"/>
              <a:ext cx="8" cy="97"/>
            </a:xfrm>
            <a:custGeom>
              <a:avLst/>
              <a:gdLst>
                <a:gd name="T0" fmla="*/ 4 w 17"/>
                <a:gd name="T1" fmla="*/ 0 h 194"/>
                <a:gd name="T2" fmla="*/ 0 w 17"/>
                <a:gd name="T3" fmla="*/ 4 h 194"/>
                <a:gd name="T4" fmla="*/ 0 w 17"/>
                <a:gd name="T5" fmla="*/ 97 h 194"/>
                <a:gd name="T6" fmla="*/ 8 w 17"/>
                <a:gd name="T7" fmla="*/ 97 h 194"/>
                <a:gd name="T8" fmla="*/ 8 w 17"/>
                <a:gd name="T9" fmla="*/ 4 h 194"/>
                <a:gd name="T10" fmla="*/ 4 w 17"/>
                <a:gd name="T11" fmla="*/ 8 h 194"/>
                <a:gd name="T12" fmla="*/ 4 w 17"/>
                <a:gd name="T13" fmla="*/ 0 h 194"/>
                <a:gd name="T14" fmla="*/ 0 w 17"/>
                <a:gd name="T15" fmla="*/ 0 h 194"/>
                <a:gd name="T16" fmla="*/ 0 w 17"/>
                <a:gd name="T17" fmla="*/ 4 h 194"/>
                <a:gd name="T18" fmla="*/ 4 w 17"/>
                <a:gd name="T19" fmla="*/ 0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94">
                  <a:moveTo>
                    <a:pt x="8" y="0"/>
                  </a:moveTo>
                  <a:lnTo>
                    <a:pt x="0" y="8"/>
                  </a:lnTo>
                  <a:lnTo>
                    <a:pt x="0" y="194"/>
                  </a:lnTo>
                  <a:lnTo>
                    <a:pt x="17" y="194"/>
                  </a:lnTo>
                  <a:lnTo>
                    <a:pt x="17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9" name="Rectangle 254"/>
            <p:cNvSpPr>
              <a:spLocks noChangeArrowheads="1"/>
            </p:cNvSpPr>
            <p:nvPr/>
          </p:nvSpPr>
          <p:spPr bwMode="auto">
            <a:xfrm>
              <a:off x="1114" y="3780"/>
              <a:ext cx="17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00" name="Freeform 255"/>
            <p:cNvSpPr>
              <a:spLocks/>
            </p:cNvSpPr>
            <p:nvPr/>
          </p:nvSpPr>
          <p:spPr bwMode="auto">
            <a:xfrm>
              <a:off x="1114" y="3776"/>
              <a:ext cx="21" cy="8"/>
            </a:xfrm>
            <a:custGeom>
              <a:avLst/>
              <a:gdLst>
                <a:gd name="T0" fmla="*/ 21 w 41"/>
                <a:gd name="T1" fmla="*/ 4 h 15"/>
                <a:gd name="T2" fmla="*/ 17 w 41"/>
                <a:gd name="T3" fmla="*/ 0 h 15"/>
                <a:gd name="T4" fmla="*/ 0 w 41"/>
                <a:gd name="T5" fmla="*/ 0 h 15"/>
                <a:gd name="T6" fmla="*/ 0 w 41"/>
                <a:gd name="T7" fmla="*/ 8 h 15"/>
                <a:gd name="T8" fmla="*/ 17 w 41"/>
                <a:gd name="T9" fmla="*/ 8 h 15"/>
                <a:gd name="T10" fmla="*/ 13 w 41"/>
                <a:gd name="T11" fmla="*/ 4 h 15"/>
                <a:gd name="T12" fmla="*/ 21 w 41"/>
                <a:gd name="T13" fmla="*/ 4 h 15"/>
                <a:gd name="T14" fmla="*/ 21 w 41"/>
                <a:gd name="T15" fmla="*/ 0 h 15"/>
                <a:gd name="T16" fmla="*/ 17 w 41"/>
                <a:gd name="T17" fmla="*/ 0 h 15"/>
                <a:gd name="T18" fmla="*/ 21 w 41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41" y="8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3" y="15"/>
                  </a:lnTo>
                  <a:lnTo>
                    <a:pt x="26" y="8"/>
                  </a:lnTo>
                  <a:lnTo>
                    <a:pt x="41" y="8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1" name="Freeform 256"/>
            <p:cNvSpPr>
              <a:spLocks/>
            </p:cNvSpPr>
            <p:nvPr/>
          </p:nvSpPr>
          <p:spPr bwMode="auto">
            <a:xfrm>
              <a:off x="1128" y="3780"/>
              <a:ext cx="7" cy="97"/>
            </a:xfrm>
            <a:custGeom>
              <a:avLst/>
              <a:gdLst>
                <a:gd name="T0" fmla="*/ 3 w 15"/>
                <a:gd name="T1" fmla="*/ 97 h 194"/>
                <a:gd name="T2" fmla="*/ 7 w 15"/>
                <a:gd name="T3" fmla="*/ 93 h 194"/>
                <a:gd name="T4" fmla="*/ 7 w 15"/>
                <a:gd name="T5" fmla="*/ 0 h 194"/>
                <a:gd name="T6" fmla="*/ 0 w 15"/>
                <a:gd name="T7" fmla="*/ 0 h 194"/>
                <a:gd name="T8" fmla="*/ 0 w 15"/>
                <a:gd name="T9" fmla="*/ 93 h 194"/>
                <a:gd name="T10" fmla="*/ 3 w 15"/>
                <a:gd name="T11" fmla="*/ 90 h 194"/>
                <a:gd name="T12" fmla="*/ 3 w 15"/>
                <a:gd name="T13" fmla="*/ 97 h 194"/>
                <a:gd name="T14" fmla="*/ 7 w 15"/>
                <a:gd name="T15" fmla="*/ 97 h 194"/>
                <a:gd name="T16" fmla="*/ 7 w 15"/>
                <a:gd name="T17" fmla="*/ 93 h 194"/>
                <a:gd name="T18" fmla="*/ 3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7" y="194"/>
                  </a:moveTo>
                  <a:lnTo>
                    <a:pt x="15" y="18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7" y="179"/>
                  </a:lnTo>
                  <a:lnTo>
                    <a:pt x="7" y="194"/>
                  </a:lnTo>
                  <a:lnTo>
                    <a:pt x="15" y="194"/>
                  </a:lnTo>
                  <a:lnTo>
                    <a:pt x="15" y="186"/>
                  </a:lnTo>
                  <a:lnTo>
                    <a:pt x="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2" name="Freeform 257"/>
            <p:cNvSpPr>
              <a:spLocks/>
            </p:cNvSpPr>
            <p:nvPr/>
          </p:nvSpPr>
          <p:spPr bwMode="auto">
            <a:xfrm>
              <a:off x="1111" y="3869"/>
              <a:ext cx="20" cy="8"/>
            </a:xfrm>
            <a:custGeom>
              <a:avLst/>
              <a:gdLst>
                <a:gd name="T0" fmla="*/ 0 w 40"/>
                <a:gd name="T1" fmla="*/ 4 h 15"/>
                <a:gd name="T2" fmla="*/ 4 w 40"/>
                <a:gd name="T3" fmla="*/ 8 h 15"/>
                <a:gd name="T4" fmla="*/ 20 w 40"/>
                <a:gd name="T5" fmla="*/ 8 h 15"/>
                <a:gd name="T6" fmla="*/ 20 w 40"/>
                <a:gd name="T7" fmla="*/ 0 h 15"/>
                <a:gd name="T8" fmla="*/ 4 w 40"/>
                <a:gd name="T9" fmla="*/ 0 h 15"/>
                <a:gd name="T10" fmla="*/ 8 w 40"/>
                <a:gd name="T11" fmla="*/ 4 h 15"/>
                <a:gd name="T12" fmla="*/ 0 w 40"/>
                <a:gd name="T13" fmla="*/ 4 h 15"/>
                <a:gd name="T14" fmla="*/ 0 w 40"/>
                <a:gd name="T15" fmla="*/ 8 h 15"/>
                <a:gd name="T16" fmla="*/ 4 w 40"/>
                <a:gd name="T17" fmla="*/ 8 h 15"/>
                <a:gd name="T18" fmla="*/ 0 w 40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5">
                  <a:moveTo>
                    <a:pt x="0" y="7"/>
                  </a:moveTo>
                  <a:lnTo>
                    <a:pt x="7" y="15"/>
                  </a:lnTo>
                  <a:lnTo>
                    <a:pt x="40" y="15"/>
                  </a:lnTo>
                  <a:lnTo>
                    <a:pt x="40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3" name="Freeform 258"/>
            <p:cNvSpPr>
              <a:spLocks/>
            </p:cNvSpPr>
            <p:nvPr/>
          </p:nvSpPr>
          <p:spPr bwMode="auto">
            <a:xfrm>
              <a:off x="1111" y="3776"/>
              <a:ext cx="7" cy="97"/>
            </a:xfrm>
            <a:custGeom>
              <a:avLst/>
              <a:gdLst>
                <a:gd name="T0" fmla="*/ 3 w 15"/>
                <a:gd name="T1" fmla="*/ 0 h 194"/>
                <a:gd name="T2" fmla="*/ 0 w 15"/>
                <a:gd name="T3" fmla="*/ 4 h 194"/>
                <a:gd name="T4" fmla="*/ 0 w 15"/>
                <a:gd name="T5" fmla="*/ 97 h 194"/>
                <a:gd name="T6" fmla="*/ 7 w 15"/>
                <a:gd name="T7" fmla="*/ 97 h 194"/>
                <a:gd name="T8" fmla="*/ 7 w 15"/>
                <a:gd name="T9" fmla="*/ 4 h 194"/>
                <a:gd name="T10" fmla="*/ 3 w 15"/>
                <a:gd name="T11" fmla="*/ 8 h 194"/>
                <a:gd name="T12" fmla="*/ 3 w 15"/>
                <a:gd name="T13" fmla="*/ 0 h 194"/>
                <a:gd name="T14" fmla="*/ 0 w 15"/>
                <a:gd name="T15" fmla="*/ 0 h 194"/>
                <a:gd name="T16" fmla="*/ 0 w 15"/>
                <a:gd name="T17" fmla="*/ 4 h 194"/>
                <a:gd name="T18" fmla="*/ 3 w 15"/>
                <a:gd name="T19" fmla="*/ 0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7" y="0"/>
                  </a:moveTo>
                  <a:lnTo>
                    <a:pt x="0" y="8"/>
                  </a:lnTo>
                  <a:lnTo>
                    <a:pt x="0" y="194"/>
                  </a:lnTo>
                  <a:lnTo>
                    <a:pt x="15" y="194"/>
                  </a:lnTo>
                  <a:lnTo>
                    <a:pt x="15" y="8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4" name="Rectangle 259"/>
            <p:cNvSpPr>
              <a:spLocks noChangeArrowheads="1"/>
            </p:cNvSpPr>
            <p:nvPr/>
          </p:nvSpPr>
          <p:spPr bwMode="auto">
            <a:xfrm>
              <a:off x="1086" y="3780"/>
              <a:ext cx="17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05" name="Freeform 260"/>
            <p:cNvSpPr>
              <a:spLocks/>
            </p:cNvSpPr>
            <p:nvPr/>
          </p:nvSpPr>
          <p:spPr bwMode="auto">
            <a:xfrm>
              <a:off x="1086" y="3776"/>
              <a:ext cx="21" cy="8"/>
            </a:xfrm>
            <a:custGeom>
              <a:avLst/>
              <a:gdLst>
                <a:gd name="T0" fmla="*/ 21 w 43"/>
                <a:gd name="T1" fmla="*/ 4 h 15"/>
                <a:gd name="T2" fmla="*/ 18 w 43"/>
                <a:gd name="T3" fmla="*/ 0 h 15"/>
                <a:gd name="T4" fmla="*/ 0 w 43"/>
                <a:gd name="T5" fmla="*/ 0 h 15"/>
                <a:gd name="T6" fmla="*/ 0 w 43"/>
                <a:gd name="T7" fmla="*/ 8 h 15"/>
                <a:gd name="T8" fmla="*/ 18 w 43"/>
                <a:gd name="T9" fmla="*/ 8 h 15"/>
                <a:gd name="T10" fmla="*/ 14 w 43"/>
                <a:gd name="T11" fmla="*/ 4 h 15"/>
                <a:gd name="T12" fmla="*/ 21 w 43"/>
                <a:gd name="T13" fmla="*/ 4 h 15"/>
                <a:gd name="T14" fmla="*/ 21 w 43"/>
                <a:gd name="T15" fmla="*/ 0 h 15"/>
                <a:gd name="T16" fmla="*/ 18 w 43"/>
                <a:gd name="T17" fmla="*/ 0 h 15"/>
                <a:gd name="T18" fmla="*/ 21 w 43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15">
                  <a:moveTo>
                    <a:pt x="43" y="8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6" name="Freeform 261"/>
            <p:cNvSpPr>
              <a:spLocks/>
            </p:cNvSpPr>
            <p:nvPr/>
          </p:nvSpPr>
          <p:spPr bwMode="auto">
            <a:xfrm>
              <a:off x="1099" y="3780"/>
              <a:ext cx="8" cy="97"/>
            </a:xfrm>
            <a:custGeom>
              <a:avLst/>
              <a:gdLst>
                <a:gd name="T0" fmla="*/ 4 w 15"/>
                <a:gd name="T1" fmla="*/ 97 h 194"/>
                <a:gd name="T2" fmla="*/ 8 w 15"/>
                <a:gd name="T3" fmla="*/ 93 h 194"/>
                <a:gd name="T4" fmla="*/ 8 w 15"/>
                <a:gd name="T5" fmla="*/ 0 h 194"/>
                <a:gd name="T6" fmla="*/ 0 w 15"/>
                <a:gd name="T7" fmla="*/ 0 h 194"/>
                <a:gd name="T8" fmla="*/ 0 w 15"/>
                <a:gd name="T9" fmla="*/ 93 h 194"/>
                <a:gd name="T10" fmla="*/ 4 w 15"/>
                <a:gd name="T11" fmla="*/ 90 h 194"/>
                <a:gd name="T12" fmla="*/ 4 w 15"/>
                <a:gd name="T13" fmla="*/ 97 h 194"/>
                <a:gd name="T14" fmla="*/ 8 w 15"/>
                <a:gd name="T15" fmla="*/ 97 h 194"/>
                <a:gd name="T16" fmla="*/ 8 w 15"/>
                <a:gd name="T17" fmla="*/ 93 h 194"/>
                <a:gd name="T18" fmla="*/ 4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8" y="194"/>
                  </a:moveTo>
                  <a:lnTo>
                    <a:pt x="15" y="18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8" y="179"/>
                  </a:lnTo>
                  <a:lnTo>
                    <a:pt x="8" y="194"/>
                  </a:lnTo>
                  <a:lnTo>
                    <a:pt x="15" y="194"/>
                  </a:lnTo>
                  <a:lnTo>
                    <a:pt x="15" y="186"/>
                  </a:lnTo>
                  <a:lnTo>
                    <a:pt x="8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7" name="Freeform 262"/>
            <p:cNvSpPr>
              <a:spLocks/>
            </p:cNvSpPr>
            <p:nvPr/>
          </p:nvSpPr>
          <p:spPr bwMode="auto">
            <a:xfrm>
              <a:off x="1082" y="3869"/>
              <a:ext cx="21" cy="8"/>
            </a:xfrm>
            <a:custGeom>
              <a:avLst/>
              <a:gdLst>
                <a:gd name="T0" fmla="*/ 0 w 43"/>
                <a:gd name="T1" fmla="*/ 4 h 15"/>
                <a:gd name="T2" fmla="*/ 3 w 43"/>
                <a:gd name="T3" fmla="*/ 8 h 15"/>
                <a:gd name="T4" fmla="*/ 21 w 43"/>
                <a:gd name="T5" fmla="*/ 8 h 15"/>
                <a:gd name="T6" fmla="*/ 21 w 43"/>
                <a:gd name="T7" fmla="*/ 0 h 15"/>
                <a:gd name="T8" fmla="*/ 3 w 43"/>
                <a:gd name="T9" fmla="*/ 0 h 15"/>
                <a:gd name="T10" fmla="*/ 7 w 43"/>
                <a:gd name="T11" fmla="*/ 4 h 15"/>
                <a:gd name="T12" fmla="*/ 0 w 43"/>
                <a:gd name="T13" fmla="*/ 4 h 15"/>
                <a:gd name="T14" fmla="*/ 0 w 43"/>
                <a:gd name="T15" fmla="*/ 8 h 15"/>
                <a:gd name="T16" fmla="*/ 3 w 43"/>
                <a:gd name="T17" fmla="*/ 8 h 15"/>
                <a:gd name="T18" fmla="*/ 0 w 43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15">
                  <a:moveTo>
                    <a:pt x="0" y="7"/>
                  </a:moveTo>
                  <a:lnTo>
                    <a:pt x="7" y="15"/>
                  </a:lnTo>
                  <a:lnTo>
                    <a:pt x="43" y="15"/>
                  </a:lnTo>
                  <a:lnTo>
                    <a:pt x="43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8" name="Freeform 263"/>
            <p:cNvSpPr>
              <a:spLocks/>
            </p:cNvSpPr>
            <p:nvPr/>
          </p:nvSpPr>
          <p:spPr bwMode="auto">
            <a:xfrm>
              <a:off x="1082" y="3776"/>
              <a:ext cx="8" cy="97"/>
            </a:xfrm>
            <a:custGeom>
              <a:avLst/>
              <a:gdLst>
                <a:gd name="T0" fmla="*/ 4 w 15"/>
                <a:gd name="T1" fmla="*/ 0 h 194"/>
                <a:gd name="T2" fmla="*/ 0 w 15"/>
                <a:gd name="T3" fmla="*/ 4 h 194"/>
                <a:gd name="T4" fmla="*/ 0 w 15"/>
                <a:gd name="T5" fmla="*/ 97 h 194"/>
                <a:gd name="T6" fmla="*/ 8 w 15"/>
                <a:gd name="T7" fmla="*/ 97 h 194"/>
                <a:gd name="T8" fmla="*/ 8 w 15"/>
                <a:gd name="T9" fmla="*/ 4 h 194"/>
                <a:gd name="T10" fmla="*/ 4 w 15"/>
                <a:gd name="T11" fmla="*/ 8 h 194"/>
                <a:gd name="T12" fmla="*/ 4 w 15"/>
                <a:gd name="T13" fmla="*/ 0 h 194"/>
                <a:gd name="T14" fmla="*/ 0 w 15"/>
                <a:gd name="T15" fmla="*/ 0 h 194"/>
                <a:gd name="T16" fmla="*/ 0 w 15"/>
                <a:gd name="T17" fmla="*/ 4 h 194"/>
                <a:gd name="T18" fmla="*/ 4 w 15"/>
                <a:gd name="T19" fmla="*/ 0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7" y="0"/>
                  </a:moveTo>
                  <a:lnTo>
                    <a:pt x="0" y="8"/>
                  </a:lnTo>
                  <a:lnTo>
                    <a:pt x="0" y="194"/>
                  </a:lnTo>
                  <a:lnTo>
                    <a:pt x="15" y="194"/>
                  </a:lnTo>
                  <a:lnTo>
                    <a:pt x="15" y="8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9" name="Rectangle 264"/>
            <p:cNvSpPr>
              <a:spLocks noChangeArrowheads="1"/>
            </p:cNvSpPr>
            <p:nvPr/>
          </p:nvSpPr>
          <p:spPr bwMode="auto">
            <a:xfrm>
              <a:off x="1058" y="3780"/>
              <a:ext cx="17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10" name="Freeform 265"/>
            <p:cNvSpPr>
              <a:spLocks/>
            </p:cNvSpPr>
            <p:nvPr/>
          </p:nvSpPr>
          <p:spPr bwMode="auto">
            <a:xfrm>
              <a:off x="1058" y="3776"/>
              <a:ext cx="20" cy="8"/>
            </a:xfrm>
            <a:custGeom>
              <a:avLst/>
              <a:gdLst>
                <a:gd name="T0" fmla="*/ 20 w 40"/>
                <a:gd name="T1" fmla="*/ 4 h 15"/>
                <a:gd name="T2" fmla="*/ 17 w 40"/>
                <a:gd name="T3" fmla="*/ 0 h 15"/>
                <a:gd name="T4" fmla="*/ 0 w 40"/>
                <a:gd name="T5" fmla="*/ 0 h 15"/>
                <a:gd name="T6" fmla="*/ 0 w 40"/>
                <a:gd name="T7" fmla="*/ 8 h 15"/>
                <a:gd name="T8" fmla="*/ 17 w 40"/>
                <a:gd name="T9" fmla="*/ 8 h 15"/>
                <a:gd name="T10" fmla="*/ 13 w 40"/>
                <a:gd name="T11" fmla="*/ 4 h 15"/>
                <a:gd name="T12" fmla="*/ 20 w 40"/>
                <a:gd name="T13" fmla="*/ 4 h 15"/>
                <a:gd name="T14" fmla="*/ 20 w 40"/>
                <a:gd name="T15" fmla="*/ 0 h 15"/>
                <a:gd name="T16" fmla="*/ 17 w 40"/>
                <a:gd name="T17" fmla="*/ 0 h 15"/>
                <a:gd name="T18" fmla="*/ 20 w 40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5">
                  <a:moveTo>
                    <a:pt x="40" y="8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3" y="15"/>
                  </a:lnTo>
                  <a:lnTo>
                    <a:pt x="25" y="8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1" name="Freeform 266"/>
            <p:cNvSpPr>
              <a:spLocks/>
            </p:cNvSpPr>
            <p:nvPr/>
          </p:nvSpPr>
          <p:spPr bwMode="auto">
            <a:xfrm>
              <a:off x="1071" y="3780"/>
              <a:ext cx="7" cy="97"/>
            </a:xfrm>
            <a:custGeom>
              <a:avLst/>
              <a:gdLst>
                <a:gd name="T0" fmla="*/ 4 w 15"/>
                <a:gd name="T1" fmla="*/ 97 h 194"/>
                <a:gd name="T2" fmla="*/ 7 w 15"/>
                <a:gd name="T3" fmla="*/ 93 h 194"/>
                <a:gd name="T4" fmla="*/ 7 w 15"/>
                <a:gd name="T5" fmla="*/ 0 h 194"/>
                <a:gd name="T6" fmla="*/ 0 w 15"/>
                <a:gd name="T7" fmla="*/ 0 h 194"/>
                <a:gd name="T8" fmla="*/ 0 w 15"/>
                <a:gd name="T9" fmla="*/ 93 h 194"/>
                <a:gd name="T10" fmla="*/ 4 w 15"/>
                <a:gd name="T11" fmla="*/ 90 h 194"/>
                <a:gd name="T12" fmla="*/ 4 w 15"/>
                <a:gd name="T13" fmla="*/ 97 h 194"/>
                <a:gd name="T14" fmla="*/ 7 w 15"/>
                <a:gd name="T15" fmla="*/ 97 h 194"/>
                <a:gd name="T16" fmla="*/ 7 w 15"/>
                <a:gd name="T17" fmla="*/ 93 h 194"/>
                <a:gd name="T18" fmla="*/ 4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8" y="194"/>
                  </a:moveTo>
                  <a:lnTo>
                    <a:pt x="15" y="18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8" y="179"/>
                  </a:lnTo>
                  <a:lnTo>
                    <a:pt x="8" y="194"/>
                  </a:lnTo>
                  <a:lnTo>
                    <a:pt x="15" y="194"/>
                  </a:lnTo>
                  <a:lnTo>
                    <a:pt x="15" y="186"/>
                  </a:lnTo>
                  <a:lnTo>
                    <a:pt x="8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2" name="Freeform 267"/>
            <p:cNvSpPr>
              <a:spLocks/>
            </p:cNvSpPr>
            <p:nvPr/>
          </p:nvSpPr>
          <p:spPr bwMode="auto">
            <a:xfrm>
              <a:off x="1054" y="3869"/>
              <a:ext cx="21" cy="8"/>
            </a:xfrm>
            <a:custGeom>
              <a:avLst/>
              <a:gdLst>
                <a:gd name="T0" fmla="*/ 0 w 41"/>
                <a:gd name="T1" fmla="*/ 4 h 15"/>
                <a:gd name="T2" fmla="*/ 4 w 41"/>
                <a:gd name="T3" fmla="*/ 8 h 15"/>
                <a:gd name="T4" fmla="*/ 21 w 41"/>
                <a:gd name="T5" fmla="*/ 8 h 15"/>
                <a:gd name="T6" fmla="*/ 21 w 41"/>
                <a:gd name="T7" fmla="*/ 0 h 15"/>
                <a:gd name="T8" fmla="*/ 4 w 41"/>
                <a:gd name="T9" fmla="*/ 0 h 15"/>
                <a:gd name="T10" fmla="*/ 8 w 41"/>
                <a:gd name="T11" fmla="*/ 4 h 15"/>
                <a:gd name="T12" fmla="*/ 0 w 41"/>
                <a:gd name="T13" fmla="*/ 4 h 15"/>
                <a:gd name="T14" fmla="*/ 0 w 41"/>
                <a:gd name="T15" fmla="*/ 8 h 15"/>
                <a:gd name="T16" fmla="*/ 4 w 41"/>
                <a:gd name="T17" fmla="*/ 8 h 15"/>
                <a:gd name="T18" fmla="*/ 0 w 41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0" y="7"/>
                  </a:moveTo>
                  <a:lnTo>
                    <a:pt x="8" y="15"/>
                  </a:lnTo>
                  <a:lnTo>
                    <a:pt x="41" y="15"/>
                  </a:lnTo>
                  <a:lnTo>
                    <a:pt x="41" y="0"/>
                  </a:lnTo>
                  <a:lnTo>
                    <a:pt x="8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3" name="Freeform 268"/>
            <p:cNvSpPr>
              <a:spLocks/>
            </p:cNvSpPr>
            <p:nvPr/>
          </p:nvSpPr>
          <p:spPr bwMode="auto">
            <a:xfrm>
              <a:off x="1054" y="3776"/>
              <a:ext cx="7" cy="97"/>
            </a:xfrm>
            <a:custGeom>
              <a:avLst/>
              <a:gdLst>
                <a:gd name="T0" fmla="*/ 4 w 15"/>
                <a:gd name="T1" fmla="*/ 0 h 194"/>
                <a:gd name="T2" fmla="*/ 0 w 15"/>
                <a:gd name="T3" fmla="*/ 4 h 194"/>
                <a:gd name="T4" fmla="*/ 0 w 15"/>
                <a:gd name="T5" fmla="*/ 97 h 194"/>
                <a:gd name="T6" fmla="*/ 7 w 15"/>
                <a:gd name="T7" fmla="*/ 97 h 194"/>
                <a:gd name="T8" fmla="*/ 7 w 15"/>
                <a:gd name="T9" fmla="*/ 4 h 194"/>
                <a:gd name="T10" fmla="*/ 4 w 15"/>
                <a:gd name="T11" fmla="*/ 8 h 194"/>
                <a:gd name="T12" fmla="*/ 4 w 15"/>
                <a:gd name="T13" fmla="*/ 0 h 194"/>
                <a:gd name="T14" fmla="*/ 0 w 15"/>
                <a:gd name="T15" fmla="*/ 0 h 194"/>
                <a:gd name="T16" fmla="*/ 0 w 15"/>
                <a:gd name="T17" fmla="*/ 4 h 194"/>
                <a:gd name="T18" fmla="*/ 4 w 15"/>
                <a:gd name="T19" fmla="*/ 0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8" y="0"/>
                  </a:moveTo>
                  <a:lnTo>
                    <a:pt x="0" y="8"/>
                  </a:lnTo>
                  <a:lnTo>
                    <a:pt x="0" y="194"/>
                  </a:lnTo>
                  <a:lnTo>
                    <a:pt x="15" y="194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4" name="Rectangle 269"/>
            <p:cNvSpPr>
              <a:spLocks noChangeArrowheads="1"/>
            </p:cNvSpPr>
            <p:nvPr/>
          </p:nvSpPr>
          <p:spPr bwMode="auto">
            <a:xfrm>
              <a:off x="1029" y="3780"/>
              <a:ext cx="17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15" name="Freeform 270"/>
            <p:cNvSpPr>
              <a:spLocks/>
            </p:cNvSpPr>
            <p:nvPr/>
          </p:nvSpPr>
          <p:spPr bwMode="auto">
            <a:xfrm>
              <a:off x="1029" y="3776"/>
              <a:ext cx="21" cy="8"/>
            </a:xfrm>
            <a:custGeom>
              <a:avLst/>
              <a:gdLst>
                <a:gd name="T0" fmla="*/ 21 w 42"/>
                <a:gd name="T1" fmla="*/ 4 h 15"/>
                <a:gd name="T2" fmla="*/ 17 w 42"/>
                <a:gd name="T3" fmla="*/ 0 h 15"/>
                <a:gd name="T4" fmla="*/ 0 w 42"/>
                <a:gd name="T5" fmla="*/ 0 h 15"/>
                <a:gd name="T6" fmla="*/ 0 w 42"/>
                <a:gd name="T7" fmla="*/ 8 h 15"/>
                <a:gd name="T8" fmla="*/ 17 w 42"/>
                <a:gd name="T9" fmla="*/ 8 h 15"/>
                <a:gd name="T10" fmla="*/ 13 w 42"/>
                <a:gd name="T11" fmla="*/ 4 h 15"/>
                <a:gd name="T12" fmla="*/ 21 w 42"/>
                <a:gd name="T13" fmla="*/ 4 h 15"/>
                <a:gd name="T14" fmla="*/ 21 w 42"/>
                <a:gd name="T15" fmla="*/ 0 h 15"/>
                <a:gd name="T16" fmla="*/ 17 w 42"/>
                <a:gd name="T17" fmla="*/ 0 h 15"/>
                <a:gd name="T18" fmla="*/ 21 w 4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42" y="8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4" y="15"/>
                  </a:lnTo>
                  <a:lnTo>
                    <a:pt x="26" y="8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6" name="Freeform 271"/>
            <p:cNvSpPr>
              <a:spLocks/>
            </p:cNvSpPr>
            <p:nvPr/>
          </p:nvSpPr>
          <p:spPr bwMode="auto">
            <a:xfrm>
              <a:off x="1042" y="3780"/>
              <a:ext cx="8" cy="97"/>
            </a:xfrm>
            <a:custGeom>
              <a:avLst/>
              <a:gdLst>
                <a:gd name="T0" fmla="*/ 4 w 16"/>
                <a:gd name="T1" fmla="*/ 97 h 194"/>
                <a:gd name="T2" fmla="*/ 8 w 16"/>
                <a:gd name="T3" fmla="*/ 93 h 194"/>
                <a:gd name="T4" fmla="*/ 8 w 16"/>
                <a:gd name="T5" fmla="*/ 0 h 194"/>
                <a:gd name="T6" fmla="*/ 0 w 16"/>
                <a:gd name="T7" fmla="*/ 0 h 194"/>
                <a:gd name="T8" fmla="*/ 0 w 16"/>
                <a:gd name="T9" fmla="*/ 93 h 194"/>
                <a:gd name="T10" fmla="*/ 4 w 16"/>
                <a:gd name="T11" fmla="*/ 90 h 194"/>
                <a:gd name="T12" fmla="*/ 4 w 16"/>
                <a:gd name="T13" fmla="*/ 97 h 194"/>
                <a:gd name="T14" fmla="*/ 8 w 16"/>
                <a:gd name="T15" fmla="*/ 97 h 194"/>
                <a:gd name="T16" fmla="*/ 8 w 16"/>
                <a:gd name="T17" fmla="*/ 93 h 194"/>
                <a:gd name="T18" fmla="*/ 4 w 16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94">
                  <a:moveTo>
                    <a:pt x="8" y="194"/>
                  </a:moveTo>
                  <a:lnTo>
                    <a:pt x="16" y="18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8" y="179"/>
                  </a:lnTo>
                  <a:lnTo>
                    <a:pt x="8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8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7" name="Freeform 272"/>
            <p:cNvSpPr>
              <a:spLocks/>
            </p:cNvSpPr>
            <p:nvPr/>
          </p:nvSpPr>
          <p:spPr bwMode="auto">
            <a:xfrm>
              <a:off x="1025" y="3869"/>
              <a:ext cx="21" cy="8"/>
            </a:xfrm>
            <a:custGeom>
              <a:avLst/>
              <a:gdLst>
                <a:gd name="T0" fmla="*/ 0 w 42"/>
                <a:gd name="T1" fmla="*/ 4 h 15"/>
                <a:gd name="T2" fmla="*/ 4 w 42"/>
                <a:gd name="T3" fmla="*/ 8 h 15"/>
                <a:gd name="T4" fmla="*/ 21 w 42"/>
                <a:gd name="T5" fmla="*/ 8 h 15"/>
                <a:gd name="T6" fmla="*/ 21 w 42"/>
                <a:gd name="T7" fmla="*/ 0 h 15"/>
                <a:gd name="T8" fmla="*/ 4 w 42"/>
                <a:gd name="T9" fmla="*/ 0 h 15"/>
                <a:gd name="T10" fmla="*/ 8 w 42"/>
                <a:gd name="T11" fmla="*/ 4 h 15"/>
                <a:gd name="T12" fmla="*/ 0 w 42"/>
                <a:gd name="T13" fmla="*/ 4 h 15"/>
                <a:gd name="T14" fmla="*/ 0 w 42"/>
                <a:gd name="T15" fmla="*/ 8 h 15"/>
                <a:gd name="T16" fmla="*/ 4 w 42"/>
                <a:gd name="T17" fmla="*/ 8 h 15"/>
                <a:gd name="T18" fmla="*/ 0 w 4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0" y="7"/>
                  </a:moveTo>
                  <a:lnTo>
                    <a:pt x="8" y="15"/>
                  </a:lnTo>
                  <a:lnTo>
                    <a:pt x="42" y="15"/>
                  </a:lnTo>
                  <a:lnTo>
                    <a:pt x="42" y="0"/>
                  </a:lnTo>
                  <a:lnTo>
                    <a:pt x="8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8" name="Freeform 273"/>
            <p:cNvSpPr>
              <a:spLocks/>
            </p:cNvSpPr>
            <p:nvPr/>
          </p:nvSpPr>
          <p:spPr bwMode="auto">
            <a:xfrm>
              <a:off x="1025" y="3776"/>
              <a:ext cx="8" cy="97"/>
            </a:xfrm>
            <a:custGeom>
              <a:avLst/>
              <a:gdLst>
                <a:gd name="T0" fmla="*/ 4 w 15"/>
                <a:gd name="T1" fmla="*/ 0 h 194"/>
                <a:gd name="T2" fmla="*/ 0 w 15"/>
                <a:gd name="T3" fmla="*/ 4 h 194"/>
                <a:gd name="T4" fmla="*/ 0 w 15"/>
                <a:gd name="T5" fmla="*/ 97 h 194"/>
                <a:gd name="T6" fmla="*/ 8 w 15"/>
                <a:gd name="T7" fmla="*/ 97 h 194"/>
                <a:gd name="T8" fmla="*/ 8 w 15"/>
                <a:gd name="T9" fmla="*/ 4 h 194"/>
                <a:gd name="T10" fmla="*/ 4 w 15"/>
                <a:gd name="T11" fmla="*/ 8 h 194"/>
                <a:gd name="T12" fmla="*/ 4 w 15"/>
                <a:gd name="T13" fmla="*/ 0 h 194"/>
                <a:gd name="T14" fmla="*/ 0 w 15"/>
                <a:gd name="T15" fmla="*/ 0 h 194"/>
                <a:gd name="T16" fmla="*/ 0 w 15"/>
                <a:gd name="T17" fmla="*/ 4 h 194"/>
                <a:gd name="T18" fmla="*/ 4 w 15"/>
                <a:gd name="T19" fmla="*/ 0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8" y="0"/>
                  </a:moveTo>
                  <a:lnTo>
                    <a:pt x="0" y="8"/>
                  </a:lnTo>
                  <a:lnTo>
                    <a:pt x="0" y="194"/>
                  </a:lnTo>
                  <a:lnTo>
                    <a:pt x="15" y="194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9" name="Rectangle 274"/>
            <p:cNvSpPr>
              <a:spLocks noChangeArrowheads="1"/>
            </p:cNvSpPr>
            <p:nvPr/>
          </p:nvSpPr>
          <p:spPr bwMode="auto">
            <a:xfrm>
              <a:off x="1000" y="3780"/>
              <a:ext cx="17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20" name="Freeform 275"/>
            <p:cNvSpPr>
              <a:spLocks/>
            </p:cNvSpPr>
            <p:nvPr/>
          </p:nvSpPr>
          <p:spPr bwMode="auto">
            <a:xfrm>
              <a:off x="1000" y="3776"/>
              <a:ext cx="21" cy="8"/>
            </a:xfrm>
            <a:custGeom>
              <a:avLst/>
              <a:gdLst>
                <a:gd name="T0" fmla="*/ 21 w 41"/>
                <a:gd name="T1" fmla="*/ 4 h 15"/>
                <a:gd name="T2" fmla="*/ 17 w 41"/>
                <a:gd name="T3" fmla="*/ 0 h 15"/>
                <a:gd name="T4" fmla="*/ 0 w 41"/>
                <a:gd name="T5" fmla="*/ 0 h 15"/>
                <a:gd name="T6" fmla="*/ 0 w 41"/>
                <a:gd name="T7" fmla="*/ 8 h 15"/>
                <a:gd name="T8" fmla="*/ 17 w 41"/>
                <a:gd name="T9" fmla="*/ 8 h 15"/>
                <a:gd name="T10" fmla="*/ 13 w 41"/>
                <a:gd name="T11" fmla="*/ 4 h 15"/>
                <a:gd name="T12" fmla="*/ 21 w 41"/>
                <a:gd name="T13" fmla="*/ 4 h 15"/>
                <a:gd name="T14" fmla="*/ 21 w 41"/>
                <a:gd name="T15" fmla="*/ 0 h 15"/>
                <a:gd name="T16" fmla="*/ 17 w 41"/>
                <a:gd name="T17" fmla="*/ 0 h 15"/>
                <a:gd name="T18" fmla="*/ 21 w 41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41" y="8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3" y="15"/>
                  </a:lnTo>
                  <a:lnTo>
                    <a:pt x="26" y="8"/>
                  </a:lnTo>
                  <a:lnTo>
                    <a:pt x="41" y="8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1" name="Freeform 276"/>
            <p:cNvSpPr>
              <a:spLocks/>
            </p:cNvSpPr>
            <p:nvPr/>
          </p:nvSpPr>
          <p:spPr bwMode="auto">
            <a:xfrm>
              <a:off x="1014" y="3780"/>
              <a:ext cx="7" cy="97"/>
            </a:xfrm>
            <a:custGeom>
              <a:avLst/>
              <a:gdLst>
                <a:gd name="T0" fmla="*/ 3 w 15"/>
                <a:gd name="T1" fmla="*/ 97 h 194"/>
                <a:gd name="T2" fmla="*/ 7 w 15"/>
                <a:gd name="T3" fmla="*/ 93 h 194"/>
                <a:gd name="T4" fmla="*/ 7 w 15"/>
                <a:gd name="T5" fmla="*/ 0 h 194"/>
                <a:gd name="T6" fmla="*/ 0 w 15"/>
                <a:gd name="T7" fmla="*/ 0 h 194"/>
                <a:gd name="T8" fmla="*/ 0 w 15"/>
                <a:gd name="T9" fmla="*/ 93 h 194"/>
                <a:gd name="T10" fmla="*/ 3 w 15"/>
                <a:gd name="T11" fmla="*/ 90 h 194"/>
                <a:gd name="T12" fmla="*/ 3 w 15"/>
                <a:gd name="T13" fmla="*/ 97 h 194"/>
                <a:gd name="T14" fmla="*/ 7 w 15"/>
                <a:gd name="T15" fmla="*/ 97 h 194"/>
                <a:gd name="T16" fmla="*/ 7 w 15"/>
                <a:gd name="T17" fmla="*/ 93 h 194"/>
                <a:gd name="T18" fmla="*/ 3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7" y="194"/>
                  </a:moveTo>
                  <a:lnTo>
                    <a:pt x="15" y="18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7" y="179"/>
                  </a:lnTo>
                  <a:lnTo>
                    <a:pt x="7" y="194"/>
                  </a:lnTo>
                  <a:lnTo>
                    <a:pt x="15" y="194"/>
                  </a:lnTo>
                  <a:lnTo>
                    <a:pt x="15" y="186"/>
                  </a:lnTo>
                  <a:lnTo>
                    <a:pt x="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2" name="Freeform 277"/>
            <p:cNvSpPr>
              <a:spLocks/>
            </p:cNvSpPr>
            <p:nvPr/>
          </p:nvSpPr>
          <p:spPr bwMode="auto">
            <a:xfrm>
              <a:off x="996" y="3869"/>
              <a:ext cx="21" cy="8"/>
            </a:xfrm>
            <a:custGeom>
              <a:avLst/>
              <a:gdLst>
                <a:gd name="T0" fmla="*/ 0 w 41"/>
                <a:gd name="T1" fmla="*/ 4 h 15"/>
                <a:gd name="T2" fmla="*/ 4 w 41"/>
                <a:gd name="T3" fmla="*/ 8 h 15"/>
                <a:gd name="T4" fmla="*/ 21 w 41"/>
                <a:gd name="T5" fmla="*/ 8 h 15"/>
                <a:gd name="T6" fmla="*/ 21 w 41"/>
                <a:gd name="T7" fmla="*/ 0 h 15"/>
                <a:gd name="T8" fmla="*/ 4 w 41"/>
                <a:gd name="T9" fmla="*/ 0 h 15"/>
                <a:gd name="T10" fmla="*/ 8 w 41"/>
                <a:gd name="T11" fmla="*/ 4 h 15"/>
                <a:gd name="T12" fmla="*/ 0 w 41"/>
                <a:gd name="T13" fmla="*/ 4 h 15"/>
                <a:gd name="T14" fmla="*/ 0 w 41"/>
                <a:gd name="T15" fmla="*/ 8 h 15"/>
                <a:gd name="T16" fmla="*/ 4 w 41"/>
                <a:gd name="T17" fmla="*/ 8 h 15"/>
                <a:gd name="T18" fmla="*/ 0 w 41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0" y="7"/>
                  </a:moveTo>
                  <a:lnTo>
                    <a:pt x="8" y="15"/>
                  </a:lnTo>
                  <a:lnTo>
                    <a:pt x="41" y="15"/>
                  </a:lnTo>
                  <a:lnTo>
                    <a:pt x="41" y="0"/>
                  </a:lnTo>
                  <a:lnTo>
                    <a:pt x="8" y="0"/>
                  </a:lnTo>
                  <a:lnTo>
                    <a:pt x="16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3" name="Freeform 278"/>
            <p:cNvSpPr>
              <a:spLocks/>
            </p:cNvSpPr>
            <p:nvPr/>
          </p:nvSpPr>
          <p:spPr bwMode="auto">
            <a:xfrm>
              <a:off x="996" y="3776"/>
              <a:ext cx="8" cy="97"/>
            </a:xfrm>
            <a:custGeom>
              <a:avLst/>
              <a:gdLst>
                <a:gd name="T0" fmla="*/ 4 w 16"/>
                <a:gd name="T1" fmla="*/ 0 h 194"/>
                <a:gd name="T2" fmla="*/ 0 w 16"/>
                <a:gd name="T3" fmla="*/ 4 h 194"/>
                <a:gd name="T4" fmla="*/ 0 w 16"/>
                <a:gd name="T5" fmla="*/ 97 h 194"/>
                <a:gd name="T6" fmla="*/ 8 w 16"/>
                <a:gd name="T7" fmla="*/ 97 h 194"/>
                <a:gd name="T8" fmla="*/ 8 w 16"/>
                <a:gd name="T9" fmla="*/ 4 h 194"/>
                <a:gd name="T10" fmla="*/ 4 w 16"/>
                <a:gd name="T11" fmla="*/ 8 h 194"/>
                <a:gd name="T12" fmla="*/ 4 w 16"/>
                <a:gd name="T13" fmla="*/ 0 h 194"/>
                <a:gd name="T14" fmla="*/ 0 w 16"/>
                <a:gd name="T15" fmla="*/ 0 h 194"/>
                <a:gd name="T16" fmla="*/ 0 w 16"/>
                <a:gd name="T17" fmla="*/ 4 h 194"/>
                <a:gd name="T18" fmla="*/ 4 w 16"/>
                <a:gd name="T19" fmla="*/ 0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94">
                  <a:moveTo>
                    <a:pt x="8" y="0"/>
                  </a:moveTo>
                  <a:lnTo>
                    <a:pt x="0" y="8"/>
                  </a:lnTo>
                  <a:lnTo>
                    <a:pt x="0" y="194"/>
                  </a:lnTo>
                  <a:lnTo>
                    <a:pt x="16" y="194"/>
                  </a:lnTo>
                  <a:lnTo>
                    <a:pt x="16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4" name="Rectangle 279"/>
            <p:cNvSpPr>
              <a:spLocks noChangeArrowheads="1"/>
            </p:cNvSpPr>
            <p:nvPr/>
          </p:nvSpPr>
          <p:spPr bwMode="auto">
            <a:xfrm>
              <a:off x="969" y="3780"/>
              <a:ext cx="16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25" name="Freeform 280"/>
            <p:cNvSpPr>
              <a:spLocks/>
            </p:cNvSpPr>
            <p:nvPr/>
          </p:nvSpPr>
          <p:spPr bwMode="auto">
            <a:xfrm>
              <a:off x="969" y="3776"/>
              <a:ext cx="20" cy="8"/>
            </a:xfrm>
            <a:custGeom>
              <a:avLst/>
              <a:gdLst>
                <a:gd name="T0" fmla="*/ 20 w 41"/>
                <a:gd name="T1" fmla="*/ 4 h 15"/>
                <a:gd name="T2" fmla="*/ 17 w 41"/>
                <a:gd name="T3" fmla="*/ 0 h 15"/>
                <a:gd name="T4" fmla="*/ 0 w 41"/>
                <a:gd name="T5" fmla="*/ 0 h 15"/>
                <a:gd name="T6" fmla="*/ 0 w 41"/>
                <a:gd name="T7" fmla="*/ 8 h 15"/>
                <a:gd name="T8" fmla="*/ 17 w 41"/>
                <a:gd name="T9" fmla="*/ 8 h 15"/>
                <a:gd name="T10" fmla="*/ 13 w 41"/>
                <a:gd name="T11" fmla="*/ 4 h 15"/>
                <a:gd name="T12" fmla="*/ 20 w 41"/>
                <a:gd name="T13" fmla="*/ 4 h 15"/>
                <a:gd name="T14" fmla="*/ 20 w 41"/>
                <a:gd name="T15" fmla="*/ 0 h 15"/>
                <a:gd name="T16" fmla="*/ 17 w 41"/>
                <a:gd name="T17" fmla="*/ 0 h 15"/>
                <a:gd name="T18" fmla="*/ 20 w 41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41" y="8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4" y="15"/>
                  </a:lnTo>
                  <a:lnTo>
                    <a:pt x="26" y="8"/>
                  </a:lnTo>
                  <a:lnTo>
                    <a:pt x="41" y="8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6" name="Freeform 281"/>
            <p:cNvSpPr>
              <a:spLocks/>
            </p:cNvSpPr>
            <p:nvPr/>
          </p:nvSpPr>
          <p:spPr bwMode="auto">
            <a:xfrm>
              <a:off x="981" y="3780"/>
              <a:ext cx="8" cy="97"/>
            </a:xfrm>
            <a:custGeom>
              <a:avLst/>
              <a:gdLst>
                <a:gd name="T0" fmla="*/ 4 w 15"/>
                <a:gd name="T1" fmla="*/ 97 h 194"/>
                <a:gd name="T2" fmla="*/ 8 w 15"/>
                <a:gd name="T3" fmla="*/ 93 h 194"/>
                <a:gd name="T4" fmla="*/ 8 w 15"/>
                <a:gd name="T5" fmla="*/ 0 h 194"/>
                <a:gd name="T6" fmla="*/ 0 w 15"/>
                <a:gd name="T7" fmla="*/ 0 h 194"/>
                <a:gd name="T8" fmla="*/ 0 w 15"/>
                <a:gd name="T9" fmla="*/ 93 h 194"/>
                <a:gd name="T10" fmla="*/ 4 w 15"/>
                <a:gd name="T11" fmla="*/ 90 h 194"/>
                <a:gd name="T12" fmla="*/ 4 w 15"/>
                <a:gd name="T13" fmla="*/ 97 h 194"/>
                <a:gd name="T14" fmla="*/ 8 w 15"/>
                <a:gd name="T15" fmla="*/ 97 h 194"/>
                <a:gd name="T16" fmla="*/ 8 w 15"/>
                <a:gd name="T17" fmla="*/ 93 h 194"/>
                <a:gd name="T18" fmla="*/ 4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8" y="194"/>
                  </a:moveTo>
                  <a:lnTo>
                    <a:pt x="15" y="18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8" y="179"/>
                  </a:lnTo>
                  <a:lnTo>
                    <a:pt x="8" y="194"/>
                  </a:lnTo>
                  <a:lnTo>
                    <a:pt x="15" y="194"/>
                  </a:lnTo>
                  <a:lnTo>
                    <a:pt x="15" y="186"/>
                  </a:lnTo>
                  <a:lnTo>
                    <a:pt x="8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7" name="Freeform 282"/>
            <p:cNvSpPr>
              <a:spLocks/>
            </p:cNvSpPr>
            <p:nvPr/>
          </p:nvSpPr>
          <p:spPr bwMode="auto">
            <a:xfrm>
              <a:off x="965" y="3869"/>
              <a:ext cx="20" cy="8"/>
            </a:xfrm>
            <a:custGeom>
              <a:avLst/>
              <a:gdLst>
                <a:gd name="T0" fmla="*/ 0 w 42"/>
                <a:gd name="T1" fmla="*/ 4 h 15"/>
                <a:gd name="T2" fmla="*/ 4 w 42"/>
                <a:gd name="T3" fmla="*/ 8 h 15"/>
                <a:gd name="T4" fmla="*/ 20 w 42"/>
                <a:gd name="T5" fmla="*/ 8 h 15"/>
                <a:gd name="T6" fmla="*/ 20 w 42"/>
                <a:gd name="T7" fmla="*/ 0 h 15"/>
                <a:gd name="T8" fmla="*/ 4 w 42"/>
                <a:gd name="T9" fmla="*/ 0 h 15"/>
                <a:gd name="T10" fmla="*/ 7 w 42"/>
                <a:gd name="T11" fmla="*/ 4 h 15"/>
                <a:gd name="T12" fmla="*/ 0 w 42"/>
                <a:gd name="T13" fmla="*/ 4 h 15"/>
                <a:gd name="T14" fmla="*/ 0 w 42"/>
                <a:gd name="T15" fmla="*/ 8 h 15"/>
                <a:gd name="T16" fmla="*/ 4 w 42"/>
                <a:gd name="T17" fmla="*/ 8 h 15"/>
                <a:gd name="T18" fmla="*/ 0 w 4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0" y="7"/>
                  </a:moveTo>
                  <a:lnTo>
                    <a:pt x="8" y="15"/>
                  </a:lnTo>
                  <a:lnTo>
                    <a:pt x="42" y="15"/>
                  </a:lnTo>
                  <a:lnTo>
                    <a:pt x="42" y="0"/>
                  </a:lnTo>
                  <a:lnTo>
                    <a:pt x="8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8" name="Freeform 283"/>
            <p:cNvSpPr>
              <a:spLocks/>
            </p:cNvSpPr>
            <p:nvPr/>
          </p:nvSpPr>
          <p:spPr bwMode="auto">
            <a:xfrm>
              <a:off x="965" y="3776"/>
              <a:ext cx="7" cy="97"/>
            </a:xfrm>
            <a:custGeom>
              <a:avLst/>
              <a:gdLst>
                <a:gd name="T0" fmla="*/ 4 w 15"/>
                <a:gd name="T1" fmla="*/ 0 h 194"/>
                <a:gd name="T2" fmla="*/ 0 w 15"/>
                <a:gd name="T3" fmla="*/ 4 h 194"/>
                <a:gd name="T4" fmla="*/ 0 w 15"/>
                <a:gd name="T5" fmla="*/ 97 h 194"/>
                <a:gd name="T6" fmla="*/ 7 w 15"/>
                <a:gd name="T7" fmla="*/ 97 h 194"/>
                <a:gd name="T8" fmla="*/ 7 w 15"/>
                <a:gd name="T9" fmla="*/ 4 h 194"/>
                <a:gd name="T10" fmla="*/ 4 w 15"/>
                <a:gd name="T11" fmla="*/ 8 h 194"/>
                <a:gd name="T12" fmla="*/ 4 w 15"/>
                <a:gd name="T13" fmla="*/ 0 h 194"/>
                <a:gd name="T14" fmla="*/ 0 w 15"/>
                <a:gd name="T15" fmla="*/ 0 h 194"/>
                <a:gd name="T16" fmla="*/ 0 w 15"/>
                <a:gd name="T17" fmla="*/ 4 h 194"/>
                <a:gd name="T18" fmla="*/ 4 w 15"/>
                <a:gd name="T19" fmla="*/ 0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8" y="0"/>
                  </a:moveTo>
                  <a:lnTo>
                    <a:pt x="0" y="8"/>
                  </a:lnTo>
                  <a:lnTo>
                    <a:pt x="0" y="194"/>
                  </a:lnTo>
                  <a:lnTo>
                    <a:pt x="15" y="194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9" name="Rectangle 284"/>
            <p:cNvSpPr>
              <a:spLocks noChangeArrowheads="1"/>
            </p:cNvSpPr>
            <p:nvPr/>
          </p:nvSpPr>
          <p:spPr bwMode="auto">
            <a:xfrm>
              <a:off x="1189" y="3558"/>
              <a:ext cx="21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30" name="Freeform 285"/>
            <p:cNvSpPr>
              <a:spLocks/>
            </p:cNvSpPr>
            <p:nvPr/>
          </p:nvSpPr>
          <p:spPr bwMode="auto">
            <a:xfrm>
              <a:off x="1189" y="3554"/>
              <a:ext cx="25" cy="7"/>
            </a:xfrm>
            <a:custGeom>
              <a:avLst/>
              <a:gdLst>
                <a:gd name="T0" fmla="*/ 25 w 50"/>
                <a:gd name="T1" fmla="*/ 4 h 15"/>
                <a:gd name="T2" fmla="*/ 22 w 50"/>
                <a:gd name="T3" fmla="*/ 0 h 15"/>
                <a:gd name="T4" fmla="*/ 0 w 50"/>
                <a:gd name="T5" fmla="*/ 0 h 15"/>
                <a:gd name="T6" fmla="*/ 0 w 50"/>
                <a:gd name="T7" fmla="*/ 7 h 15"/>
                <a:gd name="T8" fmla="*/ 22 w 50"/>
                <a:gd name="T9" fmla="*/ 7 h 15"/>
                <a:gd name="T10" fmla="*/ 18 w 50"/>
                <a:gd name="T11" fmla="*/ 4 h 15"/>
                <a:gd name="T12" fmla="*/ 25 w 50"/>
                <a:gd name="T13" fmla="*/ 4 h 15"/>
                <a:gd name="T14" fmla="*/ 25 w 50"/>
                <a:gd name="T15" fmla="*/ 0 h 15"/>
                <a:gd name="T16" fmla="*/ 22 w 50"/>
                <a:gd name="T17" fmla="*/ 0 h 15"/>
                <a:gd name="T18" fmla="*/ 25 w 50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" h="15">
                  <a:moveTo>
                    <a:pt x="50" y="8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3" y="15"/>
                  </a:lnTo>
                  <a:lnTo>
                    <a:pt x="35" y="8"/>
                  </a:lnTo>
                  <a:lnTo>
                    <a:pt x="50" y="8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1" name="Freeform 286"/>
            <p:cNvSpPr>
              <a:spLocks/>
            </p:cNvSpPr>
            <p:nvPr/>
          </p:nvSpPr>
          <p:spPr bwMode="auto">
            <a:xfrm>
              <a:off x="1206" y="3558"/>
              <a:ext cx="8" cy="211"/>
            </a:xfrm>
            <a:custGeom>
              <a:avLst/>
              <a:gdLst>
                <a:gd name="T0" fmla="*/ 4 w 15"/>
                <a:gd name="T1" fmla="*/ 211 h 423"/>
                <a:gd name="T2" fmla="*/ 8 w 15"/>
                <a:gd name="T3" fmla="*/ 207 h 423"/>
                <a:gd name="T4" fmla="*/ 8 w 15"/>
                <a:gd name="T5" fmla="*/ 0 h 423"/>
                <a:gd name="T6" fmla="*/ 0 w 15"/>
                <a:gd name="T7" fmla="*/ 0 h 423"/>
                <a:gd name="T8" fmla="*/ 0 w 15"/>
                <a:gd name="T9" fmla="*/ 207 h 423"/>
                <a:gd name="T10" fmla="*/ 4 w 15"/>
                <a:gd name="T11" fmla="*/ 204 h 423"/>
                <a:gd name="T12" fmla="*/ 4 w 15"/>
                <a:gd name="T13" fmla="*/ 211 h 423"/>
                <a:gd name="T14" fmla="*/ 8 w 15"/>
                <a:gd name="T15" fmla="*/ 211 h 423"/>
                <a:gd name="T16" fmla="*/ 8 w 15"/>
                <a:gd name="T17" fmla="*/ 207 h 423"/>
                <a:gd name="T18" fmla="*/ 4 w 15"/>
                <a:gd name="T19" fmla="*/ 211 h 4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423">
                  <a:moveTo>
                    <a:pt x="8" y="423"/>
                  </a:moveTo>
                  <a:lnTo>
                    <a:pt x="15" y="414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414"/>
                  </a:lnTo>
                  <a:lnTo>
                    <a:pt x="8" y="408"/>
                  </a:lnTo>
                  <a:lnTo>
                    <a:pt x="8" y="423"/>
                  </a:lnTo>
                  <a:lnTo>
                    <a:pt x="15" y="423"/>
                  </a:lnTo>
                  <a:lnTo>
                    <a:pt x="15" y="414"/>
                  </a:lnTo>
                  <a:lnTo>
                    <a:pt x="8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2" name="Freeform 287"/>
            <p:cNvSpPr>
              <a:spLocks/>
            </p:cNvSpPr>
            <p:nvPr/>
          </p:nvSpPr>
          <p:spPr bwMode="auto">
            <a:xfrm>
              <a:off x="1185" y="3762"/>
              <a:ext cx="25" cy="7"/>
            </a:xfrm>
            <a:custGeom>
              <a:avLst/>
              <a:gdLst>
                <a:gd name="T0" fmla="*/ 0 w 51"/>
                <a:gd name="T1" fmla="*/ 3 h 15"/>
                <a:gd name="T2" fmla="*/ 4 w 51"/>
                <a:gd name="T3" fmla="*/ 7 h 15"/>
                <a:gd name="T4" fmla="*/ 25 w 51"/>
                <a:gd name="T5" fmla="*/ 7 h 15"/>
                <a:gd name="T6" fmla="*/ 25 w 51"/>
                <a:gd name="T7" fmla="*/ 0 h 15"/>
                <a:gd name="T8" fmla="*/ 4 w 51"/>
                <a:gd name="T9" fmla="*/ 0 h 15"/>
                <a:gd name="T10" fmla="*/ 8 w 51"/>
                <a:gd name="T11" fmla="*/ 3 h 15"/>
                <a:gd name="T12" fmla="*/ 0 w 51"/>
                <a:gd name="T13" fmla="*/ 3 h 15"/>
                <a:gd name="T14" fmla="*/ 0 w 51"/>
                <a:gd name="T15" fmla="*/ 7 h 15"/>
                <a:gd name="T16" fmla="*/ 4 w 51"/>
                <a:gd name="T17" fmla="*/ 7 h 15"/>
                <a:gd name="T18" fmla="*/ 0 w 51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1" h="15">
                  <a:moveTo>
                    <a:pt x="0" y="6"/>
                  </a:moveTo>
                  <a:lnTo>
                    <a:pt x="8" y="15"/>
                  </a:lnTo>
                  <a:lnTo>
                    <a:pt x="51" y="15"/>
                  </a:lnTo>
                  <a:lnTo>
                    <a:pt x="51" y="0"/>
                  </a:lnTo>
                  <a:lnTo>
                    <a:pt x="8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3" name="Freeform 288"/>
            <p:cNvSpPr>
              <a:spLocks/>
            </p:cNvSpPr>
            <p:nvPr/>
          </p:nvSpPr>
          <p:spPr bwMode="auto">
            <a:xfrm>
              <a:off x="1185" y="3554"/>
              <a:ext cx="8" cy="211"/>
            </a:xfrm>
            <a:custGeom>
              <a:avLst/>
              <a:gdLst>
                <a:gd name="T0" fmla="*/ 4 w 17"/>
                <a:gd name="T1" fmla="*/ 0 h 422"/>
                <a:gd name="T2" fmla="*/ 0 w 17"/>
                <a:gd name="T3" fmla="*/ 4 h 422"/>
                <a:gd name="T4" fmla="*/ 0 w 17"/>
                <a:gd name="T5" fmla="*/ 211 h 422"/>
                <a:gd name="T6" fmla="*/ 8 w 17"/>
                <a:gd name="T7" fmla="*/ 211 h 422"/>
                <a:gd name="T8" fmla="*/ 8 w 17"/>
                <a:gd name="T9" fmla="*/ 4 h 422"/>
                <a:gd name="T10" fmla="*/ 4 w 17"/>
                <a:gd name="T11" fmla="*/ 8 h 422"/>
                <a:gd name="T12" fmla="*/ 4 w 17"/>
                <a:gd name="T13" fmla="*/ 0 h 422"/>
                <a:gd name="T14" fmla="*/ 0 w 17"/>
                <a:gd name="T15" fmla="*/ 0 h 422"/>
                <a:gd name="T16" fmla="*/ 0 w 17"/>
                <a:gd name="T17" fmla="*/ 4 h 422"/>
                <a:gd name="T18" fmla="*/ 4 w 17"/>
                <a:gd name="T19" fmla="*/ 0 h 4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422">
                  <a:moveTo>
                    <a:pt x="8" y="0"/>
                  </a:moveTo>
                  <a:lnTo>
                    <a:pt x="0" y="8"/>
                  </a:lnTo>
                  <a:lnTo>
                    <a:pt x="0" y="422"/>
                  </a:lnTo>
                  <a:lnTo>
                    <a:pt x="17" y="422"/>
                  </a:lnTo>
                  <a:lnTo>
                    <a:pt x="17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4" name="Freeform 289"/>
            <p:cNvSpPr>
              <a:spLocks/>
            </p:cNvSpPr>
            <p:nvPr/>
          </p:nvSpPr>
          <p:spPr bwMode="auto">
            <a:xfrm>
              <a:off x="1099" y="3746"/>
              <a:ext cx="212" cy="218"/>
            </a:xfrm>
            <a:custGeom>
              <a:avLst/>
              <a:gdLst>
                <a:gd name="T0" fmla="*/ 112 w 423"/>
                <a:gd name="T1" fmla="*/ 5 h 437"/>
                <a:gd name="T2" fmla="*/ 106 w 423"/>
                <a:gd name="T3" fmla="*/ 19 h 437"/>
                <a:gd name="T4" fmla="*/ 96 w 423"/>
                <a:gd name="T5" fmla="*/ 30 h 437"/>
                <a:gd name="T6" fmla="*/ 85 w 423"/>
                <a:gd name="T7" fmla="*/ 38 h 437"/>
                <a:gd name="T8" fmla="*/ 76 w 423"/>
                <a:gd name="T9" fmla="*/ 47 h 437"/>
                <a:gd name="T10" fmla="*/ 78 w 423"/>
                <a:gd name="T11" fmla="*/ 51 h 437"/>
                <a:gd name="T12" fmla="*/ 81 w 423"/>
                <a:gd name="T13" fmla="*/ 58 h 437"/>
                <a:gd name="T14" fmla="*/ 78 w 423"/>
                <a:gd name="T15" fmla="*/ 65 h 437"/>
                <a:gd name="T16" fmla="*/ 59 w 423"/>
                <a:gd name="T17" fmla="*/ 69 h 437"/>
                <a:gd name="T18" fmla="*/ 55 w 423"/>
                <a:gd name="T19" fmla="*/ 88 h 437"/>
                <a:gd name="T20" fmla="*/ 31 w 423"/>
                <a:gd name="T21" fmla="*/ 104 h 437"/>
                <a:gd name="T22" fmla="*/ 20 w 423"/>
                <a:gd name="T23" fmla="*/ 125 h 437"/>
                <a:gd name="T24" fmla="*/ 17 w 423"/>
                <a:gd name="T25" fmla="*/ 146 h 437"/>
                <a:gd name="T26" fmla="*/ 13 w 423"/>
                <a:gd name="T27" fmla="*/ 165 h 437"/>
                <a:gd name="T28" fmla="*/ 0 w 423"/>
                <a:gd name="T29" fmla="*/ 184 h 437"/>
                <a:gd name="T30" fmla="*/ 13 w 423"/>
                <a:gd name="T31" fmla="*/ 212 h 437"/>
                <a:gd name="T32" fmla="*/ 61 w 423"/>
                <a:gd name="T33" fmla="*/ 200 h 437"/>
                <a:gd name="T34" fmla="*/ 80 w 423"/>
                <a:gd name="T35" fmla="*/ 208 h 437"/>
                <a:gd name="T36" fmla="*/ 88 w 423"/>
                <a:gd name="T37" fmla="*/ 209 h 437"/>
                <a:gd name="T38" fmla="*/ 97 w 423"/>
                <a:gd name="T39" fmla="*/ 210 h 437"/>
                <a:gd name="T40" fmla="*/ 106 w 423"/>
                <a:gd name="T41" fmla="*/ 211 h 437"/>
                <a:gd name="T42" fmla="*/ 114 w 423"/>
                <a:gd name="T43" fmla="*/ 212 h 437"/>
                <a:gd name="T44" fmla="*/ 122 w 423"/>
                <a:gd name="T45" fmla="*/ 208 h 437"/>
                <a:gd name="T46" fmla="*/ 136 w 423"/>
                <a:gd name="T47" fmla="*/ 199 h 437"/>
                <a:gd name="T48" fmla="*/ 151 w 423"/>
                <a:gd name="T49" fmla="*/ 190 h 437"/>
                <a:gd name="T50" fmla="*/ 167 w 423"/>
                <a:gd name="T51" fmla="*/ 186 h 437"/>
                <a:gd name="T52" fmla="*/ 178 w 423"/>
                <a:gd name="T53" fmla="*/ 188 h 437"/>
                <a:gd name="T54" fmla="*/ 185 w 423"/>
                <a:gd name="T55" fmla="*/ 192 h 437"/>
                <a:gd name="T56" fmla="*/ 194 w 423"/>
                <a:gd name="T57" fmla="*/ 193 h 437"/>
                <a:gd name="T58" fmla="*/ 209 w 423"/>
                <a:gd name="T59" fmla="*/ 192 h 437"/>
                <a:gd name="T60" fmla="*/ 212 w 423"/>
                <a:gd name="T61" fmla="*/ 174 h 437"/>
                <a:gd name="T62" fmla="*/ 208 w 423"/>
                <a:gd name="T63" fmla="*/ 155 h 437"/>
                <a:gd name="T64" fmla="*/ 200 w 423"/>
                <a:gd name="T65" fmla="*/ 136 h 437"/>
                <a:gd name="T66" fmla="*/ 190 w 423"/>
                <a:gd name="T67" fmla="*/ 120 h 437"/>
                <a:gd name="T68" fmla="*/ 191 w 423"/>
                <a:gd name="T69" fmla="*/ 107 h 437"/>
                <a:gd name="T70" fmla="*/ 185 w 423"/>
                <a:gd name="T71" fmla="*/ 108 h 437"/>
                <a:gd name="T72" fmla="*/ 179 w 423"/>
                <a:gd name="T73" fmla="*/ 105 h 437"/>
                <a:gd name="T74" fmla="*/ 180 w 423"/>
                <a:gd name="T75" fmla="*/ 90 h 437"/>
                <a:gd name="T76" fmla="*/ 178 w 423"/>
                <a:gd name="T77" fmla="*/ 75 h 437"/>
                <a:gd name="T78" fmla="*/ 186 w 423"/>
                <a:gd name="T79" fmla="*/ 65 h 437"/>
                <a:gd name="T80" fmla="*/ 145 w 423"/>
                <a:gd name="T81" fmla="*/ 9 h 43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3" h="437">
                  <a:moveTo>
                    <a:pt x="225" y="8"/>
                  </a:moveTo>
                  <a:lnTo>
                    <a:pt x="223" y="10"/>
                  </a:lnTo>
                  <a:lnTo>
                    <a:pt x="218" y="26"/>
                  </a:lnTo>
                  <a:lnTo>
                    <a:pt x="211" y="38"/>
                  </a:lnTo>
                  <a:lnTo>
                    <a:pt x="202" y="50"/>
                  </a:lnTo>
                  <a:lnTo>
                    <a:pt x="191" y="60"/>
                  </a:lnTo>
                  <a:lnTo>
                    <a:pt x="181" y="69"/>
                  </a:lnTo>
                  <a:lnTo>
                    <a:pt x="169" y="77"/>
                  </a:lnTo>
                  <a:lnTo>
                    <a:pt x="160" y="86"/>
                  </a:lnTo>
                  <a:lnTo>
                    <a:pt x="151" y="94"/>
                  </a:lnTo>
                  <a:lnTo>
                    <a:pt x="151" y="97"/>
                  </a:lnTo>
                  <a:lnTo>
                    <a:pt x="155" y="103"/>
                  </a:lnTo>
                  <a:lnTo>
                    <a:pt x="160" y="110"/>
                  </a:lnTo>
                  <a:lnTo>
                    <a:pt x="162" y="117"/>
                  </a:lnTo>
                  <a:lnTo>
                    <a:pt x="162" y="124"/>
                  </a:lnTo>
                  <a:lnTo>
                    <a:pt x="155" y="130"/>
                  </a:lnTo>
                  <a:lnTo>
                    <a:pt x="122" y="119"/>
                  </a:lnTo>
                  <a:lnTo>
                    <a:pt x="117" y="138"/>
                  </a:lnTo>
                  <a:lnTo>
                    <a:pt x="114" y="157"/>
                  </a:lnTo>
                  <a:lnTo>
                    <a:pt x="109" y="177"/>
                  </a:lnTo>
                  <a:lnTo>
                    <a:pt x="106" y="196"/>
                  </a:lnTo>
                  <a:lnTo>
                    <a:pt x="61" y="209"/>
                  </a:lnTo>
                  <a:lnTo>
                    <a:pt x="47" y="231"/>
                  </a:lnTo>
                  <a:lnTo>
                    <a:pt x="39" y="251"/>
                  </a:lnTo>
                  <a:lnTo>
                    <a:pt x="34" y="272"/>
                  </a:lnTo>
                  <a:lnTo>
                    <a:pt x="33" y="292"/>
                  </a:lnTo>
                  <a:lnTo>
                    <a:pt x="31" y="312"/>
                  </a:lnTo>
                  <a:lnTo>
                    <a:pt x="26" y="331"/>
                  </a:lnTo>
                  <a:lnTo>
                    <a:pt x="16" y="349"/>
                  </a:lnTo>
                  <a:lnTo>
                    <a:pt x="0" y="368"/>
                  </a:lnTo>
                  <a:lnTo>
                    <a:pt x="0" y="395"/>
                  </a:lnTo>
                  <a:lnTo>
                    <a:pt x="25" y="424"/>
                  </a:lnTo>
                  <a:lnTo>
                    <a:pt x="94" y="437"/>
                  </a:lnTo>
                  <a:lnTo>
                    <a:pt x="122" y="400"/>
                  </a:lnTo>
                  <a:lnTo>
                    <a:pt x="184" y="392"/>
                  </a:lnTo>
                  <a:lnTo>
                    <a:pt x="159" y="416"/>
                  </a:lnTo>
                  <a:lnTo>
                    <a:pt x="168" y="417"/>
                  </a:lnTo>
                  <a:lnTo>
                    <a:pt x="176" y="418"/>
                  </a:lnTo>
                  <a:lnTo>
                    <a:pt x="185" y="420"/>
                  </a:lnTo>
                  <a:lnTo>
                    <a:pt x="193" y="420"/>
                  </a:lnTo>
                  <a:lnTo>
                    <a:pt x="203" y="421"/>
                  </a:lnTo>
                  <a:lnTo>
                    <a:pt x="211" y="422"/>
                  </a:lnTo>
                  <a:lnTo>
                    <a:pt x="220" y="423"/>
                  </a:lnTo>
                  <a:lnTo>
                    <a:pt x="228" y="424"/>
                  </a:lnTo>
                  <a:lnTo>
                    <a:pt x="234" y="422"/>
                  </a:lnTo>
                  <a:lnTo>
                    <a:pt x="244" y="417"/>
                  </a:lnTo>
                  <a:lnTo>
                    <a:pt x="256" y="409"/>
                  </a:lnTo>
                  <a:lnTo>
                    <a:pt x="271" y="399"/>
                  </a:lnTo>
                  <a:lnTo>
                    <a:pt x="286" y="390"/>
                  </a:lnTo>
                  <a:lnTo>
                    <a:pt x="302" y="381"/>
                  </a:lnTo>
                  <a:lnTo>
                    <a:pt x="318" y="376"/>
                  </a:lnTo>
                  <a:lnTo>
                    <a:pt x="333" y="373"/>
                  </a:lnTo>
                  <a:lnTo>
                    <a:pt x="346" y="375"/>
                  </a:lnTo>
                  <a:lnTo>
                    <a:pt x="355" y="377"/>
                  </a:lnTo>
                  <a:lnTo>
                    <a:pt x="363" y="380"/>
                  </a:lnTo>
                  <a:lnTo>
                    <a:pt x="370" y="384"/>
                  </a:lnTo>
                  <a:lnTo>
                    <a:pt x="378" y="386"/>
                  </a:lnTo>
                  <a:lnTo>
                    <a:pt x="388" y="387"/>
                  </a:lnTo>
                  <a:lnTo>
                    <a:pt x="401" y="387"/>
                  </a:lnTo>
                  <a:lnTo>
                    <a:pt x="418" y="384"/>
                  </a:lnTo>
                  <a:lnTo>
                    <a:pt x="423" y="368"/>
                  </a:lnTo>
                  <a:lnTo>
                    <a:pt x="423" y="349"/>
                  </a:lnTo>
                  <a:lnTo>
                    <a:pt x="420" y="330"/>
                  </a:lnTo>
                  <a:lnTo>
                    <a:pt x="415" y="310"/>
                  </a:lnTo>
                  <a:lnTo>
                    <a:pt x="408" y="291"/>
                  </a:lnTo>
                  <a:lnTo>
                    <a:pt x="400" y="272"/>
                  </a:lnTo>
                  <a:lnTo>
                    <a:pt x="389" y="255"/>
                  </a:lnTo>
                  <a:lnTo>
                    <a:pt x="380" y="241"/>
                  </a:lnTo>
                  <a:lnTo>
                    <a:pt x="387" y="212"/>
                  </a:lnTo>
                  <a:lnTo>
                    <a:pt x="381" y="215"/>
                  </a:lnTo>
                  <a:lnTo>
                    <a:pt x="375" y="216"/>
                  </a:lnTo>
                  <a:lnTo>
                    <a:pt x="369" y="216"/>
                  </a:lnTo>
                  <a:lnTo>
                    <a:pt x="363" y="215"/>
                  </a:lnTo>
                  <a:lnTo>
                    <a:pt x="358" y="211"/>
                  </a:lnTo>
                  <a:lnTo>
                    <a:pt x="357" y="195"/>
                  </a:lnTo>
                  <a:lnTo>
                    <a:pt x="359" y="180"/>
                  </a:lnTo>
                  <a:lnTo>
                    <a:pt x="361" y="164"/>
                  </a:lnTo>
                  <a:lnTo>
                    <a:pt x="356" y="150"/>
                  </a:lnTo>
                  <a:lnTo>
                    <a:pt x="343" y="147"/>
                  </a:lnTo>
                  <a:lnTo>
                    <a:pt x="371" y="130"/>
                  </a:lnTo>
                  <a:lnTo>
                    <a:pt x="322" y="0"/>
                  </a:lnTo>
                  <a:lnTo>
                    <a:pt x="290" y="18"/>
                  </a:lnTo>
                  <a:lnTo>
                    <a:pt x="225" y="8"/>
                  </a:lnTo>
                  <a:close/>
                </a:path>
              </a:pathLst>
            </a:custGeom>
            <a:solidFill>
              <a:srgbClr val="02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5" name="Freeform 290"/>
            <p:cNvSpPr>
              <a:spLocks/>
            </p:cNvSpPr>
            <p:nvPr/>
          </p:nvSpPr>
          <p:spPr bwMode="auto">
            <a:xfrm>
              <a:off x="1193" y="3748"/>
              <a:ext cx="22" cy="30"/>
            </a:xfrm>
            <a:custGeom>
              <a:avLst/>
              <a:gdLst>
                <a:gd name="T0" fmla="*/ 5 w 44"/>
                <a:gd name="T1" fmla="*/ 30 h 61"/>
                <a:gd name="T2" fmla="*/ 5 w 44"/>
                <a:gd name="T3" fmla="*/ 30 h 61"/>
                <a:gd name="T4" fmla="*/ 8 w 44"/>
                <a:gd name="T5" fmla="*/ 27 h 61"/>
                <a:gd name="T6" fmla="*/ 9 w 44"/>
                <a:gd name="T7" fmla="*/ 23 h 61"/>
                <a:gd name="T8" fmla="*/ 12 w 44"/>
                <a:gd name="T9" fmla="*/ 20 h 61"/>
                <a:gd name="T10" fmla="*/ 14 w 44"/>
                <a:gd name="T11" fmla="*/ 17 h 61"/>
                <a:gd name="T12" fmla="*/ 16 w 44"/>
                <a:gd name="T13" fmla="*/ 14 h 61"/>
                <a:gd name="T14" fmla="*/ 18 w 44"/>
                <a:gd name="T15" fmla="*/ 10 h 61"/>
                <a:gd name="T16" fmla="*/ 20 w 44"/>
                <a:gd name="T17" fmla="*/ 7 h 61"/>
                <a:gd name="T18" fmla="*/ 22 w 44"/>
                <a:gd name="T19" fmla="*/ 3 h 61"/>
                <a:gd name="T20" fmla="*/ 16 w 44"/>
                <a:gd name="T21" fmla="*/ 0 h 61"/>
                <a:gd name="T22" fmla="*/ 13 w 44"/>
                <a:gd name="T23" fmla="*/ 6 h 61"/>
                <a:gd name="T24" fmla="*/ 9 w 44"/>
                <a:gd name="T25" fmla="*/ 14 h 61"/>
                <a:gd name="T26" fmla="*/ 4 w 44"/>
                <a:gd name="T27" fmla="*/ 20 h 61"/>
                <a:gd name="T28" fmla="*/ 0 w 44"/>
                <a:gd name="T29" fmla="*/ 26 h 61"/>
                <a:gd name="T30" fmla="*/ 0 w 44"/>
                <a:gd name="T31" fmla="*/ 26 h 61"/>
                <a:gd name="T32" fmla="*/ 5 w 44"/>
                <a:gd name="T33" fmla="*/ 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4" h="61">
                  <a:moveTo>
                    <a:pt x="10" y="60"/>
                  </a:moveTo>
                  <a:lnTo>
                    <a:pt x="10" y="61"/>
                  </a:lnTo>
                  <a:lnTo>
                    <a:pt x="15" y="54"/>
                  </a:lnTo>
                  <a:lnTo>
                    <a:pt x="18" y="47"/>
                  </a:lnTo>
                  <a:lnTo>
                    <a:pt x="23" y="41"/>
                  </a:lnTo>
                  <a:lnTo>
                    <a:pt x="27" y="34"/>
                  </a:lnTo>
                  <a:lnTo>
                    <a:pt x="32" y="28"/>
                  </a:lnTo>
                  <a:lnTo>
                    <a:pt x="36" y="21"/>
                  </a:lnTo>
                  <a:lnTo>
                    <a:pt x="40" y="14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26" y="13"/>
                  </a:lnTo>
                  <a:lnTo>
                    <a:pt x="18" y="28"/>
                  </a:lnTo>
                  <a:lnTo>
                    <a:pt x="8" y="41"/>
                  </a:lnTo>
                  <a:lnTo>
                    <a:pt x="0" y="52"/>
                  </a:lnTo>
                  <a:lnTo>
                    <a:pt x="0" y="53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6" name="Freeform 291"/>
            <p:cNvSpPr>
              <a:spLocks/>
            </p:cNvSpPr>
            <p:nvPr/>
          </p:nvSpPr>
          <p:spPr bwMode="auto">
            <a:xfrm>
              <a:off x="1172" y="3774"/>
              <a:ext cx="26" cy="25"/>
            </a:xfrm>
            <a:custGeom>
              <a:avLst/>
              <a:gdLst>
                <a:gd name="T0" fmla="*/ 8 w 52"/>
                <a:gd name="T1" fmla="*/ 20 h 49"/>
                <a:gd name="T2" fmla="*/ 8 w 52"/>
                <a:gd name="T3" fmla="*/ 20 h 49"/>
                <a:gd name="T4" fmla="*/ 7 w 52"/>
                <a:gd name="T5" fmla="*/ 19 h 49"/>
                <a:gd name="T6" fmla="*/ 7 w 52"/>
                <a:gd name="T7" fmla="*/ 18 h 49"/>
                <a:gd name="T8" fmla="*/ 7 w 52"/>
                <a:gd name="T9" fmla="*/ 18 h 49"/>
                <a:gd name="T10" fmla="*/ 7 w 52"/>
                <a:gd name="T11" fmla="*/ 20 h 49"/>
                <a:gd name="T12" fmla="*/ 9 w 52"/>
                <a:gd name="T13" fmla="*/ 17 h 49"/>
                <a:gd name="T14" fmla="*/ 12 w 52"/>
                <a:gd name="T15" fmla="*/ 16 h 49"/>
                <a:gd name="T16" fmla="*/ 14 w 52"/>
                <a:gd name="T17" fmla="*/ 14 h 49"/>
                <a:gd name="T18" fmla="*/ 17 w 52"/>
                <a:gd name="T19" fmla="*/ 12 h 49"/>
                <a:gd name="T20" fmla="*/ 19 w 52"/>
                <a:gd name="T21" fmla="*/ 11 h 49"/>
                <a:gd name="T22" fmla="*/ 22 w 52"/>
                <a:gd name="T23" fmla="*/ 9 h 49"/>
                <a:gd name="T24" fmla="*/ 24 w 52"/>
                <a:gd name="T25" fmla="*/ 7 h 49"/>
                <a:gd name="T26" fmla="*/ 26 w 52"/>
                <a:gd name="T27" fmla="*/ 4 h 49"/>
                <a:gd name="T28" fmla="*/ 21 w 52"/>
                <a:gd name="T29" fmla="*/ 0 h 49"/>
                <a:gd name="T30" fmla="*/ 19 w 52"/>
                <a:gd name="T31" fmla="*/ 3 h 49"/>
                <a:gd name="T32" fmla="*/ 16 w 52"/>
                <a:gd name="T33" fmla="*/ 5 h 49"/>
                <a:gd name="T34" fmla="*/ 14 w 52"/>
                <a:gd name="T35" fmla="*/ 7 h 49"/>
                <a:gd name="T36" fmla="*/ 11 w 52"/>
                <a:gd name="T37" fmla="*/ 9 h 49"/>
                <a:gd name="T38" fmla="*/ 8 w 52"/>
                <a:gd name="T39" fmla="*/ 11 h 49"/>
                <a:gd name="T40" fmla="*/ 5 w 52"/>
                <a:gd name="T41" fmla="*/ 12 h 49"/>
                <a:gd name="T42" fmla="*/ 3 w 52"/>
                <a:gd name="T43" fmla="*/ 14 h 49"/>
                <a:gd name="T44" fmla="*/ 0 w 52"/>
                <a:gd name="T45" fmla="*/ 16 h 49"/>
                <a:gd name="T46" fmla="*/ 0 w 52"/>
                <a:gd name="T47" fmla="*/ 21 h 49"/>
                <a:gd name="T48" fmla="*/ 3 w 52"/>
                <a:gd name="T49" fmla="*/ 25 h 49"/>
                <a:gd name="T50" fmla="*/ 3 w 52"/>
                <a:gd name="T51" fmla="*/ 25 h 49"/>
                <a:gd name="T52" fmla="*/ 8 w 52"/>
                <a:gd name="T53" fmla="*/ 20 h 4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49">
                  <a:moveTo>
                    <a:pt x="15" y="40"/>
                  </a:moveTo>
                  <a:lnTo>
                    <a:pt x="15" y="39"/>
                  </a:lnTo>
                  <a:lnTo>
                    <a:pt x="14" y="38"/>
                  </a:lnTo>
                  <a:lnTo>
                    <a:pt x="13" y="36"/>
                  </a:lnTo>
                  <a:lnTo>
                    <a:pt x="13" y="39"/>
                  </a:lnTo>
                  <a:lnTo>
                    <a:pt x="17" y="34"/>
                  </a:lnTo>
                  <a:lnTo>
                    <a:pt x="23" y="31"/>
                  </a:lnTo>
                  <a:lnTo>
                    <a:pt x="28" y="28"/>
                  </a:lnTo>
                  <a:lnTo>
                    <a:pt x="33" y="24"/>
                  </a:lnTo>
                  <a:lnTo>
                    <a:pt x="38" y="21"/>
                  </a:lnTo>
                  <a:lnTo>
                    <a:pt x="43" y="17"/>
                  </a:lnTo>
                  <a:lnTo>
                    <a:pt x="47" y="13"/>
                  </a:lnTo>
                  <a:lnTo>
                    <a:pt x="52" y="7"/>
                  </a:lnTo>
                  <a:lnTo>
                    <a:pt x="42" y="0"/>
                  </a:lnTo>
                  <a:lnTo>
                    <a:pt x="38" y="6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22" y="17"/>
                  </a:lnTo>
                  <a:lnTo>
                    <a:pt x="16" y="21"/>
                  </a:lnTo>
                  <a:lnTo>
                    <a:pt x="10" y="24"/>
                  </a:lnTo>
                  <a:lnTo>
                    <a:pt x="5" y="28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6" y="49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7" name="Freeform 292"/>
            <p:cNvSpPr>
              <a:spLocks/>
            </p:cNvSpPr>
            <p:nvPr/>
          </p:nvSpPr>
          <p:spPr bwMode="auto">
            <a:xfrm>
              <a:off x="1175" y="3795"/>
              <a:ext cx="9" cy="20"/>
            </a:xfrm>
            <a:custGeom>
              <a:avLst/>
              <a:gdLst>
                <a:gd name="T0" fmla="*/ 1 w 17"/>
                <a:gd name="T1" fmla="*/ 20 h 40"/>
                <a:gd name="T2" fmla="*/ 5 w 17"/>
                <a:gd name="T3" fmla="*/ 19 h 40"/>
                <a:gd name="T4" fmla="*/ 9 w 17"/>
                <a:gd name="T5" fmla="*/ 14 h 40"/>
                <a:gd name="T6" fmla="*/ 9 w 17"/>
                <a:gd name="T7" fmla="*/ 7 h 40"/>
                <a:gd name="T8" fmla="*/ 5 w 17"/>
                <a:gd name="T9" fmla="*/ 0 h 40"/>
                <a:gd name="T10" fmla="*/ 0 w 17"/>
                <a:gd name="T11" fmla="*/ 5 h 40"/>
                <a:gd name="T12" fmla="*/ 1 w 17"/>
                <a:gd name="T13" fmla="*/ 7 h 40"/>
                <a:gd name="T14" fmla="*/ 2 w 17"/>
                <a:gd name="T15" fmla="*/ 8 h 40"/>
                <a:gd name="T16" fmla="*/ 2 w 17"/>
                <a:gd name="T17" fmla="*/ 11 h 40"/>
                <a:gd name="T18" fmla="*/ 2 w 17"/>
                <a:gd name="T19" fmla="*/ 12 h 40"/>
                <a:gd name="T20" fmla="*/ 0 w 17"/>
                <a:gd name="T21" fmla="*/ 14 h 40"/>
                <a:gd name="T22" fmla="*/ 4 w 17"/>
                <a:gd name="T23" fmla="*/ 14 h 40"/>
                <a:gd name="T24" fmla="*/ 1 w 17"/>
                <a:gd name="T25" fmla="*/ 20 h 40"/>
                <a:gd name="T26" fmla="*/ 2 w 17"/>
                <a:gd name="T27" fmla="*/ 20 h 40"/>
                <a:gd name="T28" fmla="*/ 3 w 17"/>
                <a:gd name="T29" fmla="*/ 20 h 40"/>
                <a:gd name="T30" fmla="*/ 4 w 17"/>
                <a:gd name="T31" fmla="*/ 20 h 40"/>
                <a:gd name="T32" fmla="*/ 5 w 17"/>
                <a:gd name="T33" fmla="*/ 19 h 40"/>
                <a:gd name="T34" fmla="*/ 1 w 17"/>
                <a:gd name="T35" fmla="*/ 20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40">
                  <a:moveTo>
                    <a:pt x="2" y="39"/>
                  </a:moveTo>
                  <a:lnTo>
                    <a:pt x="9" y="38"/>
                  </a:lnTo>
                  <a:lnTo>
                    <a:pt x="17" y="27"/>
                  </a:lnTo>
                  <a:lnTo>
                    <a:pt x="17" y="13"/>
                  </a:lnTo>
                  <a:lnTo>
                    <a:pt x="9" y="0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7" y="27"/>
                  </a:lnTo>
                  <a:lnTo>
                    <a:pt x="2" y="39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8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8" name="Freeform 293"/>
            <p:cNvSpPr>
              <a:spLocks/>
            </p:cNvSpPr>
            <p:nvPr/>
          </p:nvSpPr>
          <p:spPr bwMode="auto">
            <a:xfrm>
              <a:off x="1157" y="3800"/>
              <a:ext cx="21" cy="14"/>
            </a:xfrm>
            <a:custGeom>
              <a:avLst/>
              <a:gdLst>
                <a:gd name="T0" fmla="*/ 7 w 43"/>
                <a:gd name="T1" fmla="*/ 6 h 28"/>
                <a:gd name="T2" fmla="*/ 2 w 43"/>
                <a:gd name="T3" fmla="*/ 9 h 28"/>
                <a:gd name="T4" fmla="*/ 19 w 43"/>
                <a:gd name="T5" fmla="*/ 14 h 28"/>
                <a:gd name="T6" fmla="*/ 21 w 43"/>
                <a:gd name="T7" fmla="*/ 8 h 28"/>
                <a:gd name="T8" fmla="*/ 4 w 43"/>
                <a:gd name="T9" fmla="*/ 2 h 28"/>
                <a:gd name="T10" fmla="*/ 0 w 43"/>
                <a:gd name="T11" fmla="*/ 5 h 28"/>
                <a:gd name="T12" fmla="*/ 4 w 43"/>
                <a:gd name="T13" fmla="*/ 2 h 28"/>
                <a:gd name="T14" fmla="*/ 0 w 43"/>
                <a:gd name="T15" fmla="*/ 0 h 28"/>
                <a:gd name="T16" fmla="*/ 0 w 43"/>
                <a:gd name="T17" fmla="*/ 5 h 28"/>
                <a:gd name="T18" fmla="*/ 7 w 43"/>
                <a:gd name="T19" fmla="*/ 6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28">
                  <a:moveTo>
                    <a:pt x="14" y="11"/>
                  </a:moveTo>
                  <a:lnTo>
                    <a:pt x="5" y="17"/>
                  </a:lnTo>
                  <a:lnTo>
                    <a:pt x="38" y="28"/>
                  </a:lnTo>
                  <a:lnTo>
                    <a:pt x="43" y="16"/>
                  </a:lnTo>
                  <a:lnTo>
                    <a:pt x="9" y="3"/>
                  </a:lnTo>
                  <a:lnTo>
                    <a:pt x="0" y="9"/>
                  </a:lnTo>
                  <a:lnTo>
                    <a:pt x="9" y="3"/>
                  </a:lnTo>
                  <a:lnTo>
                    <a:pt x="1" y="0"/>
                  </a:lnTo>
                  <a:lnTo>
                    <a:pt x="0" y="9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9" name="Freeform 294"/>
            <p:cNvSpPr>
              <a:spLocks/>
            </p:cNvSpPr>
            <p:nvPr/>
          </p:nvSpPr>
          <p:spPr bwMode="auto">
            <a:xfrm>
              <a:off x="1154" y="3804"/>
              <a:ext cx="10" cy="18"/>
            </a:xfrm>
            <a:custGeom>
              <a:avLst/>
              <a:gdLst>
                <a:gd name="T0" fmla="*/ 6 w 21"/>
                <a:gd name="T1" fmla="*/ 18 h 34"/>
                <a:gd name="T2" fmla="*/ 10 w 21"/>
                <a:gd name="T3" fmla="*/ 1 h 34"/>
                <a:gd name="T4" fmla="*/ 3 w 21"/>
                <a:gd name="T5" fmla="*/ 0 h 34"/>
                <a:gd name="T6" fmla="*/ 0 w 21"/>
                <a:gd name="T7" fmla="*/ 17 h 34"/>
                <a:gd name="T8" fmla="*/ 6 w 21"/>
                <a:gd name="T9" fmla="*/ 18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34">
                  <a:moveTo>
                    <a:pt x="13" y="34"/>
                  </a:moveTo>
                  <a:lnTo>
                    <a:pt x="21" y="2"/>
                  </a:lnTo>
                  <a:lnTo>
                    <a:pt x="7" y="0"/>
                  </a:lnTo>
                  <a:lnTo>
                    <a:pt x="0" y="32"/>
                  </a:lnTo>
                  <a:lnTo>
                    <a:pt x="1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0" name="Freeform 295"/>
            <p:cNvSpPr>
              <a:spLocks/>
            </p:cNvSpPr>
            <p:nvPr/>
          </p:nvSpPr>
          <p:spPr bwMode="auto">
            <a:xfrm>
              <a:off x="1149" y="3821"/>
              <a:ext cx="11" cy="25"/>
            </a:xfrm>
            <a:custGeom>
              <a:avLst/>
              <a:gdLst>
                <a:gd name="T0" fmla="*/ 4 w 22"/>
                <a:gd name="T1" fmla="*/ 25 h 52"/>
                <a:gd name="T2" fmla="*/ 7 w 22"/>
                <a:gd name="T3" fmla="*/ 23 h 52"/>
                <a:gd name="T4" fmla="*/ 11 w 22"/>
                <a:gd name="T5" fmla="*/ 1 h 52"/>
                <a:gd name="T6" fmla="*/ 5 w 22"/>
                <a:gd name="T7" fmla="*/ 0 h 52"/>
                <a:gd name="T8" fmla="*/ 0 w 22"/>
                <a:gd name="T9" fmla="*/ 22 h 52"/>
                <a:gd name="T10" fmla="*/ 3 w 22"/>
                <a:gd name="T11" fmla="*/ 19 h 52"/>
                <a:gd name="T12" fmla="*/ 4 w 22"/>
                <a:gd name="T13" fmla="*/ 25 h 52"/>
                <a:gd name="T14" fmla="*/ 7 w 22"/>
                <a:gd name="T15" fmla="*/ 25 h 52"/>
                <a:gd name="T16" fmla="*/ 7 w 22"/>
                <a:gd name="T17" fmla="*/ 23 h 52"/>
                <a:gd name="T18" fmla="*/ 4 w 22"/>
                <a:gd name="T19" fmla="*/ 25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" h="52">
                  <a:moveTo>
                    <a:pt x="8" y="52"/>
                  </a:moveTo>
                  <a:lnTo>
                    <a:pt x="14" y="47"/>
                  </a:lnTo>
                  <a:lnTo>
                    <a:pt x="22" y="2"/>
                  </a:lnTo>
                  <a:lnTo>
                    <a:pt x="9" y="0"/>
                  </a:lnTo>
                  <a:lnTo>
                    <a:pt x="0" y="45"/>
                  </a:lnTo>
                  <a:lnTo>
                    <a:pt x="6" y="39"/>
                  </a:lnTo>
                  <a:lnTo>
                    <a:pt x="8" y="52"/>
                  </a:lnTo>
                  <a:lnTo>
                    <a:pt x="14" y="51"/>
                  </a:lnTo>
                  <a:lnTo>
                    <a:pt x="14" y="47"/>
                  </a:lnTo>
                  <a:lnTo>
                    <a:pt x="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1" name="Freeform 296"/>
            <p:cNvSpPr>
              <a:spLocks/>
            </p:cNvSpPr>
            <p:nvPr/>
          </p:nvSpPr>
          <p:spPr bwMode="auto">
            <a:xfrm>
              <a:off x="1127" y="3840"/>
              <a:ext cx="26" cy="13"/>
            </a:xfrm>
            <a:custGeom>
              <a:avLst/>
              <a:gdLst>
                <a:gd name="T0" fmla="*/ 7 w 52"/>
                <a:gd name="T1" fmla="*/ 12 h 26"/>
                <a:gd name="T2" fmla="*/ 4 w 52"/>
                <a:gd name="T3" fmla="*/ 13 h 26"/>
                <a:gd name="T4" fmla="*/ 26 w 52"/>
                <a:gd name="T5" fmla="*/ 7 h 26"/>
                <a:gd name="T6" fmla="*/ 25 w 52"/>
                <a:gd name="T7" fmla="*/ 0 h 26"/>
                <a:gd name="T8" fmla="*/ 23 w 52"/>
                <a:gd name="T9" fmla="*/ 1 h 26"/>
                <a:gd name="T10" fmla="*/ 19 w 52"/>
                <a:gd name="T11" fmla="*/ 1 h 26"/>
                <a:gd name="T12" fmla="*/ 16 w 52"/>
                <a:gd name="T13" fmla="*/ 3 h 26"/>
                <a:gd name="T14" fmla="*/ 12 w 52"/>
                <a:gd name="T15" fmla="*/ 4 h 26"/>
                <a:gd name="T16" fmla="*/ 8 w 52"/>
                <a:gd name="T17" fmla="*/ 5 h 26"/>
                <a:gd name="T18" fmla="*/ 5 w 52"/>
                <a:gd name="T19" fmla="*/ 6 h 26"/>
                <a:gd name="T20" fmla="*/ 2 w 52"/>
                <a:gd name="T21" fmla="*/ 7 h 26"/>
                <a:gd name="T22" fmla="*/ 0 w 52"/>
                <a:gd name="T23" fmla="*/ 8 h 26"/>
                <a:gd name="T24" fmla="*/ 3 w 52"/>
                <a:gd name="T25" fmla="*/ 7 h 26"/>
                <a:gd name="T26" fmla="*/ 3 w 52"/>
                <a:gd name="T27" fmla="*/ 7 h 26"/>
                <a:gd name="T28" fmla="*/ 2 w 52"/>
                <a:gd name="T29" fmla="*/ 7 h 26"/>
                <a:gd name="T30" fmla="*/ 1 w 52"/>
                <a:gd name="T31" fmla="*/ 8 h 26"/>
                <a:gd name="T32" fmla="*/ 0 w 52"/>
                <a:gd name="T33" fmla="*/ 8 h 26"/>
                <a:gd name="T34" fmla="*/ 7 w 52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2" h="26">
                  <a:moveTo>
                    <a:pt x="13" y="23"/>
                  </a:moveTo>
                  <a:lnTo>
                    <a:pt x="7" y="26"/>
                  </a:lnTo>
                  <a:lnTo>
                    <a:pt x="52" y="13"/>
                  </a:lnTo>
                  <a:lnTo>
                    <a:pt x="50" y="0"/>
                  </a:lnTo>
                  <a:lnTo>
                    <a:pt x="45" y="1"/>
                  </a:lnTo>
                  <a:lnTo>
                    <a:pt x="38" y="2"/>
                  </a:lnTo>
                  <a:lnTo>
                    <a:pt x="31" y="5"/>
                  </a:lnTo>
                  <a:lnTo>
                    <a:pt x="23" y="7"/>
                  </a:lnTo>
                  <a:lnTo>
                    <a:pt x="15" y="9"/>
                  </a:lnTo>
                  <a:lnTo>
                    <a:pt x="9" y="12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3" y="14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1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2" name="Freeform 297"/>
            <p:cNvSpPr>
              <a:spLocks/>
            </p:cNvSpPr>
            <p:nvPr/>
          </p:nvSpPr>
          <p:spPr bwMode="auto">
            <a:xfrm>
              <a:off x="1112" y="3848"/>
              <a:ext cx="21" cy="30"/>
            </a:xfrm>
            <a:custGeom>
              <a:avLst/>
              <a:gdLst>
                <a:gd name="T0" fmla="*/ 8 w 43"/>
                <a:gd name="T1" fmla="*/ 29 h 60"/>
                <a:gd name="T2" fmla="*/ 7 w 43"/>
                <a:gd name="T3" fmla="*/ 30 h 60"/>
                <a:gd name="T4" fmla="*/ 21 w 43"/>
                <a:gd name="T5" fmla="*/ 4 h 60"/>
                <a:gd name="T6" fmla="*/ 15 w 43"/>
                <a:gd name="T7" fmla="*/ 0 h 60"/>
                <a:gd name="T8" fmla="*/ 11 w 43"/>
                <a:gd name="T9" fmla="*/ 6 h 60"/>
                <a:gd name="T10" fmla="*/ 7 w 43"/>
                <a:gd name="T11" fmla="*/ 15 h 60"/>
                <a:gd name="T12" fmla="*/ 2 w 43"/>
                <a:gd name="T13" fmla="*/ 24 h 60"/>
                <a:gd name="T14" fmla="*/ 0 w 43"/>
                <a:gd name="T15" fmla="*/ 29 h 60"/>
                <a:gd name="T16" fmla="*/ 0 w 43"/>
                <a:gd name="T17" fmla="*/ 27 h 60"/>
                <a:gd name="T18" fmla="*/ 0 w 43"/>
                <a:gd name="T19" fmla="*/ 27 h 60"/>
                <a:gd name="T20" fmla="*/ 0 w 43"/>
                <a:gd name="T21" fmla="*/ 27 h 60"/>
                <a:gd name="T22" fmla="*/ 0 w 43"/>
                <a:gd name="T23" fmla="*/ 28 h 60"/>
                <a:gd name="T24" fmla="*/ 0 w 43"/>
                <a:gd name="T25" fmla="*/ 29 h 60"/>
                <a:gd name="T26" fmla="*/ 8 w 43"/>
                <a:gd name="T27" fmla="*/ 29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60">
                  <a:moveTo>
                    <a:pt x="16" y="57"/>
                  </a:moveTo>
                  <a:lnTo>
                    <a:pt x="15" y="60"/>
                  </a:lnTo>
                  <a:lnTo>
                    <a:pt x="43" y="7"/>
                  </a:lnTo>
                  <a:lnTo>
                    <a:pt x="30" y="0"/>
                  </a:lnTo>
                  <a:lnTo>
                    <a:pt x="23" y="12"/>
                  </a:lnTo>
                  <a:lnTo>
                    <a:pt x="14" y="30"/>
                  </a:lnTo>
                  <a:lnTo>
                    <a:pt x="5" y="48"/>
                  </a:lnTo>
                  <a:lnTo>
                    <a:pt x="0" y="57"/>
                  </a:lnTo>
                  <a:lnTo>
                    <a:pt x="1" y="53"/>
                  </a:lnTo>
                  <a:lnTo>
                    <a:pt x="1" y="54"/>
                  </a:lnTo>
                  <a:lnTo>
                    <a:pt x="0" y="56"/>
                  </a:lnTo>
                  <a:lnTo>
                    <a:pt x="0" y="57"/>
                  </a:lnTo>
                  <a:lnTo>
                    <a:pt x="1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3" name="Freeform 298"/>
            <p:cNvSpPr>
              <a:spLocks/>
            </p:cNvSpPr>
            <p:nvPr/>
          </p:nvSpPr>
          <p:spPr bwMode="auto">
            <a:xfrm>
              <a:off x="1112" y="3876"/>
              <a:ext cx="8" cy="26"/>
            </a:xfrm>
            <a:custGeom>
              <a:avLst/>
              <a:gdLst>
                <a:gd name="T0" fmla="*/ 8 w 16"/>
                <a:gd name="T1" fmla="*/ 26 h 50"/>
                <a:gd name="T2" fmla="*/ 8 w 16"/>
                <a:gd name="T3" fmla="*/ 26 h 50"/>
                <a:gd name="T4" fmla="*/ 8 w 16"/>
                <a:gd name="T5" fmla="*/ 25 h 50"/>
                <a:gd name="T6" fmla="*/ 8 w 16"/>
                <a:gd name="T7" fmla="*/ 25 h 50"/>
                <a:gd name="T8" fmla="*/ 8 w 16"/>
                <a:gd name="T9" fmla="*/ 25 h 50"/>
                <a:gd name="T10" fmla="*/ 8 w 16"/>
                <a:gd name="T11" fmla="*/ 0 h 50"/>
                <a:gd name="T12" fmla="*/ 0 w 16"/>
                <a:gd name="T13" fmla="*/ 0 h 50"/>
                <a:gd name="T14" fmla="*/ 0 w 16"/>
                <a:gd name="T15" fmla="*/ 25 h 50"/>
                <a:gd name="T16" fmla="*/ 1 w 16"/>
                <a:gd name="T17" fmla="*/ 24 h 50"/>
                <a:gd name="T18" fmla="*/ 8 w 16"/>
                <a:gd name="T19" fmla="*/ 26 h 50"/>
                <a:gd name="T20" fmla="*/ 8 w 16"/>
                <a:gd name="T21" fmla="*/ 25 h 50"/>
                <a:gd name="T22" fmla="*/ 8 w 16"/>
                <a:gd name="T23" fmla="*/ 25 h 50"/>
                <a:gd name="T24" fmla="*/ 8 w 16"/>
                <a:gd name="T25" fmla="*/ 26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50">
                  <a:moveTo>
                    <a:pt x="15" y="50"/>
                  </a:moveTo>
                  <a:lnTo>
                    <a:pt x="15" y="50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" y="46"/>
                  </a:lnTo>
                  <a:lnTo>
                    <a:pt x="15" y="50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4" name="Freeform 299"/>
            <p:cNvSpPr>
              <a:spLocks/>
            </p:cNvSpPr>
            <p:nvPr/>
          </p:nvSpPr>
          <p:spPr bwMode="auto">
            <a:xfrm>
              <a:off x="1106" y="3899"/>
              <a:ext cx="14" cy="20"/>
            </a:xfrm>
            <a:custGeom>
              <a:avLst/>
              <a:gdLst>
                <a:gd name="T0" fmla="*/ 6 w 26"/>
                <a:gd name="T1" fmla="*/ 20 h 39"/>
                <a:gd name="T2" fmla="*/ 9 w 26"/>
                <a:gd name="T3" fmla="*/ 16 h 39"/>
                <a:gd name="T4" fmla="*/ 10 w 26"/>
                <a:gd name="T5" fmla="*/ 11 h 39"/>
                <a:gd name="T6" fmla="*/ 12 w 26"/>
                <a:gd name="T7" fmla="*/ 7 h 39"/>
                <a:gd name="T8" fmla="*/ 14 w 26"/>
                <a:gd name="T9" fmla="*/ 2 h 39"/>
                <a:gd name="T10" fmla="*/ 6 w 26"/>
                <a:gd name="T11" fmla="*/ 0 h 39"/>
                <a:gd name="T12" fmla="*/ 0 w 26"/>
                <a:gd name="T13" fmla="*/ 16 h 39"/>
                <a:gd name="T14" fmla="*/ 1 w 26"/>
                <a:gd name="T15" fmla="*/ 16 h 39"/>
                <a:gd name="T16" fmla="*/ 6 w 26"/>
                <a:gd name="T17" fmla="*/ 2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39">
                  <a:moveTo>
                    <a:pt x="11" y="39"/>
                  </a:moveTo>
                  <a:lnTo>
                    <a:pt x="16" y="31"/>
                  </a:lnTo>
                  <a:lnTo>
                    <a:pt x="19" y="22"/>
                  </a:lnTo>
                  <a:lnTo>
                    <a:pt x="23" y="14"/>
                  </a:lnTo>
                  <a:lnTo>
                    <a:pt x="26" y="4"/>
                  </a:lnTo>
                  <a:lnTo>
                    <a:pt x="12" y="0"/>
                  </a:lnTo>
                  <a:lnTo>
                    <a:pt x="0" y="32"/>
                  </a:lnTo>
                  <a:lnTo>
                    <a:pt x="1" y="31"/>
                  </a:lnTo>
                  <a:lnTo>
                    <a:pt x="11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5" name="Freeform 300"/>
            <p:cNvSpPr>
              <a:spLocks/>
            </p:cNvSpPr>
            <p:nvPr/>
          </p:nvSpPr>
          <p:spPr bwMode="auto">
            <a:xfrm>
              <a:off x="1095" y="3915"/>
              <a:ext cx="17" cy="17"/>
            </a:xfrm>
            <a:custGeom>
              <a:avLst/>
              <a:gdLst>
                <a:gd name="T0" fmla="*/ 8 w 33"/>
                <a:gd name="T1" fmla="*/ 15 h 33"/>
                <a:gd name="T2" fmla="*/ 7 w 33"/>
                <a:gd name="T3" fmla="*/ 17 h 33"/>
                <a:gd name="T4" fmla="*/ 17 w 33"/>
                <a:gd name="T5" fmla="*/ 4 h 33"/>
                <a:gd name="T6" fmla="*/ 12 w 33"/>
                <a:gd name="T7" fmla="*/ 0 h 33"/>
                <a:gd name="T8" fmla="*/ 0 w 33"/>
                <a:gd name="T9" fmla="*/ 15 h 33"/>
                <a:gd name="T10" fmla="*/ 1 w 33"/>
                <a:gd name="T11" fmla="*/ 12 h 33"/>
                <a:gd name="T12" fmla="*/ 1 w 33"/>
                <a:gd name="T13" fmla="*/ 13 h 33"/>
                <a:gd name="T14" fmla="*/ 1 w 33"/>
                <a:gd name="T15" fmla="*/ 13 h 33"/>
                <a:gd name="T16" fmla="*/ 0 w 33"/>
                <a:gd name="T17" fmla="*/ 14 h 33"/>
                <a:gd name="T18" fmla="*/ 0 w 33"/>
                <a:gd name="T19" fmla="*/ 15 h 33"/>
                <a:gd name="T20" fmla="*/ 8 w 33"/>
                <a:gd name="T21" fmla="*/ 15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6" y="29"/>
                  </a:moveTo>
                  <a:lnTo>
                    <a:pt x="14" y="33"/>
                  </a:lnTo>
                  <a:lnTo>
                    <a:pt x="33" y="8"/>
                  </a:lnTo>
                  <a:lnTo>
                    <a:pt x="23" y="0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1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6" name="Freeform 301"/>
            <p:cNvSpPr>
              <a:spLocks/>
            </p:cNvSpPr>
            <p:nvPr/>
          </p:nvSpPr>
          <p:spPr bwMode="auto">
            <a:xfrm>
              <a:off x="1095" y="3929"/>
              <a:ext cx="8" cy="16"/>
            </a:xfrm>
            <a:custGeom>
              <a:avLst/>
              <a:gdLst>
                <a:gd name="T0" fmla="*/ 7 w 16"/>
                <a:gd name="T1" fmla="*/ 12 h 32"/>
                <a:gd name="T2" fmla="*/ 8 w 16"/>
                <a:gd name="T3" fmla="*/ 14 h 32"/>
                <a:gd name="T4" fmla="*/ 8 w 16"/>
                <a:gd name="T5" fmla="*/ 0 h 32"/>
                <a:gd name="T6" fmla="*/ 0 w 16"/>
                <a:gd name="T7" fmla="*/ 0 h 32"/>
                <a:gd name="T8" fmla="*/ 0 w 16"/>
                <a:gd name="T9" fmla="*/ 4 h 32"/>
                <a:gd name="T10" fmla="*/ 0 w 16"/>
                <a:gd name="T11" fmla="*/ 9 h 32"/>
                <a:gd name="T12" fmla="*/ 0 w 16"/>
                <a:gd name="T13" fmla="*/ 13 h 32"/>
                <a:gd name="T14" fmla="*/ 1 w 16"/>
                <a:gd name="T15" fmla="*/ 16 h 32"/>
                <a:gd name="T16" fmla="*/ 0 w 16"/>
                <a:gd name="T17" fmla="*/ 14 h 32"/>
                <a:gd name="T18" fmla="*/ 0 w 16"/>
                <a:gd name="T19" fmla="*/ 14 h 32"/>
                <a:gd name="T20" fmla="*/ 1 w 16"/>
                <a:gd name="T21" fmla="*/ 16 h 32"/>
                <a:gd name="T22" fmla="*/ 1 w 16"/>
                <a:gd name="T23" fmla="*/ 16 h 32"/>
                <a:gd name="T24" fmla="*/ 1 w 16"/>
                <a:gd name="T25" fmla="*/ 16 h 32"/>
                <a:gd name="T26" fmla="*/ 7 w 16"/>
                <a:gd name="T27" fmla="*/ 12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32">
                  <a:moveTo>
                    <a:pt x="14" y="24"/>
                  </a:move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2" y="32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7" name="Freeform 302"/>
            <p:cNvSpPr>
              <a:spLocks/>
            </p:cNvSpPr>
            <p:nvPr/>
          </p:nvSpPr>
          <p:spPr bwMode="auto">
            <a:xfrm>
              <a:off x="1097" y="3941"/>
              <a:ext cx="17" cy="19"/>
            </a:xfrm>
            <a:custGeom>
              <a:avLst/>
              <a:gdLst>
                <a:gd name="T0" fmla="*/ 15 w 36"/>
                <a:gd name="T1" fmla="*/ 13 h 38"/>
                <a:gd name="T2" fmla="*/ 17 w 36"/>
                <a:gd name="T3" fmla="*/ 14 h 38"/>
                <a:gd name="T4" fmla="*/ 6 w 36"/>
                <a:gd name="T5" fmla="*/ 0 h 38"/>
                <a:gd name="T6" fmla="*/ 0 w 36"/>
                <a:gd name="T7" fmla="*/ 4 h 38"/>
                <a:gd name="T8" fmla="*/ 3 w 36"/>
                <a:gd name="T9" fmla="*/ 8 h 38"/>
                <a:gd name="T10" fmla="*/ 7 w 36"/>
                <a:gd name="T11" fmla="*/ 12 h 38"/>
                <a:gd name="T12" fmla="*/ 11 w 36"/>
                <a:gd name="T13" fmla="*/ 17 h 38"/>
                <a:gd name="T14" fmla="*/ 14 w 36"/>
                <a:gd name="T15" fmla="*/ 19 h 38"/>
                <a:gd name="T16" fmla="*/ 12 w 36"/>
                <a:gd name="T17" fmla="*/ 19 h 38"/>
                <a:gd name="T18" fmla="*/ 12 w 36"/>
                <a:gd name="T19" fmla="*/ 19 h 38"/>
                <a:gd name="T20" fmla="*/ 13 w 36"/>
                <a:gd name="T21" fmla="*/ 19 h 38"/>
                <a:gd name="T22" fmla="*/ 14 w 36"/>
                <a:gd name="T23" fmla="*/ 19 h 38"/>
                <a:gd name="T24" fmla="*/ 14 w 36"/>
                <a:gd name="T25" fmla="*/ 19 h 38"/>
                <a:gd name="T26" fmla="*/ 15 w 36"/>
                <a:gd name="T27" fmla="*/ 13 h 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6" h="38">
                  <a:moveTo>
                    <a:pt x="31" y="25"/>
                  </a:moveTo>
                  <a:lnTo>
                    <a:pt x="36" y="28"/>
                  </a:lnTo>
                  <a:lnTo>
                    <a:pt x="12" y="0"/>
                  </a:lnTo>
                  <a:lnTo>
                    <a:pt x="0" y="8"/>
                  </a:lnTo>
                  <a:lnTo>
                    <a:pt x="6" y="15"/>
                  </a:lnTo>
                  <a:lnTo>
                    <a:pt x="15" y="24"/>
                  </a:lnTo>
                  <a:lnTo>
                    <a:pt x="23" y="33"/>
                  </a:lnTo>
                  <a:lnTo>
                    <a:pt x="30" y="38"/>
                  </a:lnTo>
                  <a:lnTo>
                    <a:pt x="25" y="37"/>
                  </a:lnTo>
                  <a:lnTo>
                    <a:pt x="25" y="38"/>
                  </a:lnTo>
                  <a:lnTo>
                    <a:pt x="27" y="38"/>
                  </a:lnTo>
                  <a:lnTo>
                    <a:pt x="29" y="38"/>
                  </a:lnTo>
                  <a:lnTo>
                    <a:pt x="30" y="38"/>
                  </a:lnTo>
                  <a:lnTo>
                    <a:pt x="31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8" name="Freeform 303"/>
            <p:cNvSpPr>
              <a:spLocks/>
            </p:cNvSpPr>
            <p:nvPr/>
          </p:nvSpPr>
          <p:spPr bwMode="auto">
            <a:xfrm>
              <a:off x="1112" y="3954"/>
              <a:ext cx="37" cy="14"/>
            </a:xfrm>
            <a:custGeom>
              <a:avLst/>
              <a:gdLst>
                <a:gd name="T0" fmla="*/ 32 w 75"/>
                <a:gd name="T1" fmla="*/ 8 h 28"/>
                <a:gd name="T2" fmla="*/ 36 w 75"/>
                <a:gd name="T3" fmla="*/ 7 h 28"/>
                <a:gd name="T4" fmla="*/ 0 w 75"/>
                <a:gd name="T5" fmla="*/ 0 h 28"/>
                <a:gd name="T6" fmla="*/ 0 w 75"/>
                <a:gd name="T7" fmla="*/ 7 h 28"/>
                <a:gd name="T8" fmla="*/ 3 w 75"/>
                <a:gd name="T9" fmla="*/ 7 h 28"/>
                <a:gd name="T10" fmla="*/ 7 w 75"/>
                <a:gd name="T11" fmla="*/ 8 h 28"/>
                <a:gd name="T12" fmla="*/ 13 w 75"/>
                <a:gd name="T13" fmla="*/ 10 h 28"/>
                <a:gd name="T14" fmla="*/ 19 w 75"/>
                <a:gd name="T15" fmla="*/ 11 h 28"/>
                <a:gd name="T16" fmla="*/ 26 w 75"/>
                <a:gd name="T17" fmla="*/ 12 h 28"/>
                <a:gd name="T18" fmla="*/ 31 w 75"/>
                <a:gd name="T19" fmla="*/ 12 h 28"/>
                <a:gd name="T20" fmla="*/ 35 w 75"/>
                <a:gd name="T21" fmla="*/ 13 h 28"/>
                <a:gd name="T22" fmla="*/ 37 w 75"/>
                <a:gd name="T23" fmla="*/ 12 h 28"/>
                <a:gd name="T24" fmla="*/ 34 w 75"/>
                <a:gd name="T25" fmla="*/ 14 h 28"/>
                <a:gd name="T26" fmla="*/ 36 w 75"/>
                <a:gd name="T27" fmla="*/ 14 h 28"/>
                <a:gd name="T28" fmla="*/ 37 w 75"/>
                <a:gd name="T29" fmla="*/ 12 h 28"/>
                <a:gd name="T30" fmla="*/ 32 w 75"/>
                <a:gd name="T31" fmla="*/ 8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5" h="28">
                  <a:moveTo>
                    <a:pt x="65" y="15"/>
                  </a:moveTo>
                  <a:lnTo>
                    <a:pt x="72" y="13"/>
                  </a:lnTo>
                  <a:lnTo>
                    <a:pt x="1" y="0"/>
                  </a:lnTo>
                  <a:lnTo>
                    <a:pt x="0" y="13"/>
                  </a:lnTo>
                  <a:lnTo>
                    <a:pt x="6" y="14"/>
                  </a:lnTo>
                  <a:lnTo>
                    <a:pt x="15" y="16"/>
                  </a:lnTo>
                  <a:lnTo>
                    <a:pt x="27" y="19"/>
                  </a:lnTo>
                  <a:lnTo>
                    <a:pt x="39" y="21"/>
                  </a:lnTo>
                  <a:lnTo>
                    <a:pt x="52" y="23"/>
                  </a:lnTo>
                  <a:lnTo>
                    <a:pt x="62" y="24"/>
                  </a:lnTo>
                  <a:lnTo>
                    <a:pt x="70" y="26"/>
                  </a:lnTo>
                  <a:lnTo>
                    <a:pt x="75" y="24"/>
                  </a:lnTo>
                  <a:lnTo>
                    <a:pt x="69" y="27"/>
                  </a:lnTo>
                  <a:lnTo>
                    <a:pt x="73" y="28"/>
                  </a:lnTo>
                  <a:lnTo>
                    <a:pt x="75" y="24"/>
                  </a:lnTo>
                  <a:lnTo>
                    <a:pt x="6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9" name="Freeform 304"/>
            <p:cNvSpPr>
              <a:spLocks/>
            </p:cNvSpPr>
            <p:nvPr/>
          </p:nvSpPr>
          <p:spPr bwMode="auto">
            <a:xfrm>
              <a:off x="1144" y="3942"/>
              <a:ext cx="19" cy="24"/>
            </a:xfrm>
            <a:custGeom>
              <a:avLst/>
              <a:gdLst>
                <a:gd name="T0" fmla="*/ 16 w 39"/>
                <a:gd name="T1" fmla="*/ 0 h 48"/>
                <a:gd name="T2" fmla="*/ 13 w 39"/>
                <a:gd name="T3" fmla="*/ 3 h 48"/>
                <a:gd name="T4" fmla="*/ 8 w 39"/>
                <a:gd name="T5" fmla="*/ 9 h 48"/>
                <a:gd name="T6" fmla="*/ 3 w 39"/>
                <a:gd name="T7" fmla="*/ 16 h 48"/>
                <a:gd name="T8" fmla="*/ 0 w 39"/>
                <a:gd name="T9" fmla="*/ 20 h 48"/>
                <a:gd name="T10" fmla="*/ 5 w 39"/>
                <a:gd name="T11" fmla="*/ 24 h 48"/>
                <a:gd name="T12" fmla="*/ 19 w 39"/>
                <a:gd name="T13" fmla="*/ 6 h 48"/>
                <a:gd name="T14" fmla="*/ 16 w 39"/>
                <a:gd name="T15" fmla="*/ 7 h 48"/>
                <a:gd name="T16" fmla="*/ 16 w 39"/>
                <a:gd name="T17" fmla="*/ 0 h 48"/>
                <a:gd name="T18" fmla="*/ 16 w 39"/>
                <a:gd name="T19" fmla="*/ 0 h 48"/>
                <a:gd name="T20" fmla="*/ 15 w 39"/>
                <a:gd name="T21" fmla="*/ 1 h 48"/>
                <a:gd name="T22" fmla="*/ 14 w 39"/>
                <a:gd name="T23" fmla="*/ 1 h 48"/>
                <a:gd name="T24" fmla="*/ 13 w 39"/>
                <a:gd name="T25" fmla="*/ 1 h 48"/>
                <a:gd name="T26" fmla="*/ 16 w 39"/>
                <a:gd name="T27" fmla="*/ 0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48">
                  <a:moveTo>
                    <a:pt x="33" y="0"/>
                  </a:moveTo>
                  <a:lnTo>
                    <a:pt x="26" y="6"/>
                  </a:lnTo>
                  <a:lnTo>
                    <a:pt x="16" y="17"/>
                  </a:lnTo>
                  <a:lnTo>
                    <a:pt x="7" y="31"/>
                  </a:lnTo>
                  <a:lnTo>
                    <a:pt x="0" y="39"/>
                  </a:lnTo>
                  <a:lnTo>
                    <a:pt x="10" y="48"/>
                  </a:lnTo>
                  <a:lnTo>
                    <a:pt x="39" y="12"/>
                  </a:lnTo>
                  <a:lnTo>
                    <a:pt x="33" y="14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0" name="Freeform 305"/>
            <p:cNvSpPr>
              <a:spLocks/>
            </p:cNvSpPr>
            <p:nvPr/>
          </p:nvSpPr>
          <p:spPr bwMode="auto">
            <a:xfrm>
              <a:off x="1161" y="3936"/>
              <a:ext cx="40" cy="13"/>
            </a:xfrm>
            <a:custGeom>
              <a:avLst/>
              <a:gdLst>
                <a:gd name="T0" fmla="*/ 32 w 82"/>
                <a:gd name="T1" fmla="*/ 7 h 26"/>
                <a:gd name="T2" fmla="*/ 30 w 82"/>
                <a:gd name="T3" fmla="*/ 2 h 26"/>
                <a:gd name="T4" fmla="*/ 0 w 82"/>
                <a:gd name="T5" fmla="*/ 6 h 26"/>
                <a:gd name="T6" fmla="*/ 0 w 82"/>
                <a:gd name="T7" fmla="*/ 13 h 26"/>
                <a:gd name="T8" fmla="*/ 30 w 82"/>
                <a:gd name="T9" fmla="*/ 9 h 26"/>
                <a:gd name="T10" fmla="*/ 28 w 82"/>
                <a:gd name="T11" fmla="*/ 3 h 26"/>
                <a:gd name="T12" fmla="*/ 32 w 82"/>
                <a:gd name="T13" fmla="*/ 7 h 26"/>
                <a:gd name="T14" fmla="*/ 40 w 82"/>
                <a:gd name="T15" fmla="*/ 0 h 26"/>
                <a:gd name="T16" fmla="*/ 30 w 82"/>
                <a:gd name="T17" fmla="*/ 2 h 26"/>
                <a:gd name="T18" fmla="*/ 32 w 82"/>
                <a:gd name="T19" fmla="*/ 7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" h="26">
                  <a:moveTo>
                    <a:pt x="66" y="14"/>
                  </a:moveTo>
                  <a:lnTo>
                    <a:pt x="62" y="4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62" y="17"/>
                  </a:lnTo>
                  <a:lnTo>
                    <a:pt x="58" y="6"/>
                  </a:lnTo>
                  <a:lnTo>
                    <a:pt x="66" y="14"/>
                  </a:lnTo>
                  <a:lnTo>
                    <a:pt x="82" y="0"/>
                  </a:lnTo>
                  <a:lnTo>
                    <a:pt x="62" y="4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" name="Freeform 306"/>
            <p:cNvSpPr>
              <a:spLocks/>
            </p:cNvSpPr>
            <p:nvPr/>
          </p:nvSpPr>
          <p:spPr bwMode="auto">
            <a:xfrm>
              <a:off x="1171" y="3939"/>
              <a:ext cx="22" cy="18"/>
            </a:xfrm>
            <a:custGeom>
              <a:avLst/>
              <a:gdLst>
                <a:gd name="T0" fmla="*/ 8 w 45"/>
                <a:gd name="T1" fmla="*/ 12 h 36"/>
                <a:gd name="T2" fmla="*/ 10 w 45"/>
                <a:gd name="T3" fmla="*/ 17 h 36"/>
                <a:gd name="T4" fmla="*/ 22 w 45"/>
                <a:gd name="T5" fmla="*/ 4 h 36"/>
                <a:gd name="T6" fmla="*/ 18 w 45"/>
                <a:gd name="T7" fmla="*/ 0 h 36"/>
                <a:gd name="T8" fmla="*/ 5 w 45"/>
                <a:gd name="T9" fmla="*/ 12 h 36"/>
                <a:gd name="T10" fmla="*/ 8 w 45"/>
                <a:gd name="T11" fmla="*/ 18 h 36"/>
                <a:gd name="T12" fmla="*/ 5 w 45"/>
                <a:gd name="T13" fmla="*/ 12 h 36"/>
                <a:gd name="T14" fmla="*/ 0 w 45"/>
                <a:gd name="T15" fmla="*/ 18 h 36"/>
                <a:gd name="T16" fmla="*/ 8 w 45"/>
                <a:gd name="T17" fmla="*/ 18 h 36"/>
                <a:gd name="T18" fmla="*/ 8 w 45"/>
                <a:gd name="T19" fmla="*/ 1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36">
                  <a:moveTo>
                    <a:pt x="16" y="23"/>
                  </a:moveTo>
                  <a:lnTo>
                    <a:pt x="21" y="34"/>
                  </a:lnTo>
                  <a:lnTo>
                    <a:pt x="45" y="8"/>
                  </a:lnTo>
                  <a:lnTo>
                    <a:pt x="37" y="0"/>
                  </a:lnTo>
                  <a:lnTo>
                    <a:pt x="11" y="24"/>
                  </a:lnTo>
                  <a:lnTo>
                    <a:pt x="16" y="36"/>
                  </a:lnTo>
                  <a:lnTo>
                    <a:pt x="11" y="24"/>
                  </a:lnTo>
                  <a:lnTo>
                    <a:pt x="0" y="35"/>
                  </a:lnTo>
                  <a:lnTo>
                    <a:pt x="16" y="36"/>
                  </a:lnTo>
                  <a:lnTo>
                    <a:pt x="1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" name="Freeform 307"/>
            <p:cNvSpPr>
              <a:spLocks/>
            </p:cNvSpPr>
            <p:nvPr/>
          </p:nvSpPr>
          <p:spPr bwMode="auto">
            <a:xfrm>
              <a:off x="1179" y="3951"/>
              <a:ext cx="36" cy="10"/>
            </a:xfrm>
            <a:custGeom>
              <a:avLst/>
              <a:gdLst>
                <a:gd name="T0" fmla="*/ 33 w 72"/>
                <a:gd name="T1" fmla="*/ 4 h 21"/>
                <a:gd name="T2" fmla="*/ 35 w 72"/>
                <a:gd name="T3" fmla="*/ 3 h 21"/>
                <a:gd name="T4" fmla="*/ 0 w 72"/>
                <a:gd name="T5" fmla="*/ 0 h 21"/>
                <a:gd name="T6" fmla="*/ 0 w 72"/>
                <a:gd name="T7" fmla="*/ 6 h 21"/>
                <a:gd name="T8" fmla="*/ 35 w 72"/>
                <a:gd name="T9" fmla="*/ 10 h 21"/>
                <a:gd name="T10" fmla="*/ 35 w 72"/>
                <a:gd name="T11" fmla="*/ 10 h 21"/>
                <a:gd name="T12" fmla="*/ 35 w 72"/>
                <a:gd name="T13" fmla="*/ 10 h 21"/>
                <a:gd name="T14" fmla="*/ 36 w 72"/>
                <a:gd name="T15" fmla="*/ 10 h 21"/>
                <a:gd name="T16" fmla="*/ 36 w 72"/>
                <a:gd name="T17" fmla="*/ 9 h 21"/>
                <a:gd name="T18" fmla="*/ 35 w 72"/>
                <a:gd name="T19" fmla="*/ 10 h 21"/>
                <a:gd name="T20" fmla="*/ 35 w 72"/>
                <a:gd name="T21" fmla="*/ 10 h 21"/>
                <a:gd name="T22" fmla="*/ 36 w 72"/>
                <a:gd name="T23" fmla="*/ 9 h 21"/>
                <a:gd name="T24" fmla="*/ 33 w 72"/>
                <a:gd name="T25" fmla="*/ 4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2" h="21">
                  <a:moveTo>
                    <a:pt x="66" y="8"/>
                  </a:moveTo>
                  <a:lnTo>
                    <a:pt x="69" y="7"/>
                  </a:lnTo>
                  <a:lnTo>
                    <a:pt x="0" y="0"/>
                  </a:lnTo>
                  <a:lnTo>
                    <a:pt x="0" y="13"/>
                  </a:lnTo>
                  <a:lnTo>
                    <a:pt x="69" y="20"/>
                  </a:lnTo>
                  <a:lnTo>
                    <a:pt x="70" y="20"/>
                  </a:lnTo>
                  <a:lnTo>
                    <a:pt x="71" y="20"/>
                  </a:lnTo>
                  <a:lnTo>
                    <a:pt x="72" y="19"/>
                  </a:lnTo>
                  <a:lnTo>
                    <a:pt x="69" y="20"/>
                  </a:lnTo>
                  <a:lnTo>
                    <a:pt x="70" y="21"/>
                  </a:lnTo>
                  <a:lnTo>
                    <a:pt x="72" y="19"/>
                  </a:lnTo>
                  <a:lnTo>
                    <a:pt x="6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" name="Freeform 308"/>
            <p:cNvSpPr>
              <a:spLocks/>
            </p:cNvSpPr>
            <p:nvPr/>
          </p:nvSpPr>
          <p:spPr bwMode="auto">
            <a:xfrm>
              <a:off x="1212" y="3929"/>
              <a:ext cx="61" cy="31"/>
            </a:xfrm>
            <a:custGeom>
              <a:avLst/>
              <a:gdLst>
                <a:gd name="T0" fmla="*/ 61 w 123"/>
                <a:gd name="T1" fmla="*/ 1 h 61"/>
                <a:gd name="T2" fmla="*/ 52 w 123"/>
                <a:gd name="T3" fmla="*/ 0 h 61"/>
                <a:gd name="T4" fmla="*/ 44 w 123"/>
                <a:gd name="T5" fmla="*/ 1 h 61"/>
                <a:gd name="T6" fmla="*/ 36 w 123"/>
                <a:gd name="T7" fmla="*/ 4 h 61"/>
                <a:gd name="T8" fmla="*/ 29 w 123"/>
                <a:gd name="T9" fmla="*/ 8 h 61"/>
                <a:gd name="T10" fmla="*/ 21 w 123"/>
                <a:gd name="T11" fmla="*/ 13 h 61"/>
                <a:gd name="T12" fmla="*/ 15 w 123"/>
                <a:gd name="T13" fmla="*/ 17 h 61"/>
                <a:gd name="T14" fmla="*/ 7 w 123"/>
                <a:gd name="T15" fmla="*/ 22 h 61"/>
                <a:gd name="T16" fmla="*/ 0 w 123"/>
                <a:gd name="T17" fmla="*/ 25 h 61"/>
                <a:gd name="T18" fmla="*/ 3 w 123"/>
                <a:gd name="T19" fmla="*/ 31 h 61"/>
                <a:gd name="T20" fmla="*/ 9 w 123"/>
                <a:gd name="T21" fmla="*/ 28 h 61"/>
                <a:gd name="T22" fmla="*/ 16 w 123"/>
                <a:gd name="T23" fmla="*/ 24 h 61"/>
                <a:gd name="T24" fmla="*/ 23 w 123"/>
                <a:gd name="T25" fmla="*/ 20 h 61"/>
                <a:gd name="T26" fmla="*/ 30 w 123"/>
                <a:gd name="T27" fmla="*/ 15 h 61"/>
                <a:gd name="T28" fmla="*/ 38 w 123"/>
                <a:gd name="T29" fmla="*/ 11 h 61"/>
                <a:gd name="T30" fmla="*/ 44 w 123"/>
                <a:gd name="T31" fmla="*/ 8 h 61"/>
                <a:gd name="T32" fmla="*/ 52 w 123"/>
                <a:gd name="T33" fmla="*/ 6 h 61"/>
                <a:gd name="T34" fmla="*/ 59 w 123"/>
                <a:gd name="T35" fmla="*/ 7 h 61"/>
                <a:gd name="T36" fmla="*/ 61 w 123"/>
                <a:gd name="T37" fmla="*/ 1 h 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3" h="61">
                  <a:moveTo>
                    <a:pt x="123" y="1"/>
                  </a:moveTo>
                  <a:lnTo>
                    <a:pt x="104" y="0"/>
                  </a:lnTo>
                  <a:lnTo>
                    <a:pt x="88" y="2"/>
                  </a:lnTo>
                  <a:lnTo>
                    <a:pt x="72" y="8"/>
                  </a:lnTo>
                  <a:lnTo>
                    <a:pt x="58" y="16"/>
                  </a:lnTo>
                  <a:lnTo>
                    <a:pt x="43" y="25"/>
                  </a:lnTo>
                  <a:lnTo>
                    <a:pt x="30" y="34"/>
                  </a:lnTo>
                  <a:lnTo>
                    <a:pt x="15" y="43"/>
                  </a:lnTo>
                  <a:lnTo>
                    <a:pt x="0" y="50"/>
                  </a:lnTo>
                  <a:lnTo>
                    <a:pt x="6" y="61"/>
                  </a:lnTo>
                  <a:lnTo>
                    <a:pt x="19" y="55"/>
                  </a:lnTo>
                  <a:lnTo>
                    <a:pt x="33" y="47"/>
                  </a:lnTo>
                  <a:lnTo>
                    <a:pt x="47" y="39"/>
                  </a:lnTo>
                  <a:lnTo>
                    <a:pt x="61" y="30"/>
                  </a:lnTo>
                  <a:lnTo>
                    <a:pt x="76" y="22"/>
                  </a:lnTo>
                  <a:lnTo>
                    <a:pt x="89" y="16"/>
                  </a:lnTo>
                  <a:lnTo>
                    <a:pt x="104" y="12"/>
                  </a:lnTo>
                  <a:lnTo>
                    <a:pt x="119" y="13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" name="Freeform 309"/>
            <p:cNvSpPr>
              <a:spLocks/>
            </p:cNvSpPr>
            <p:nvPr/>
          </p:nvSpPr>
          <p:spPr bwMode="auto">
            <a:xfrm>
              <a:off x="1272" y="3864"/>
              <a:ext cx="41" cy="79"/>
            </a:xfrm>
            <a:custGeom>
              <a:avLst/>
              <a:gdLst>
                <a:gd name="T0" fmla="*/ 14 w 83"/>
                <a:gd name="T1" fmla="*/ 1 h 156"/>
                <a:gd name="T2" fmla="*/ 16 w 83"/>
                <a:gd name="T3" fmla="*/ 8 h 156"/>
                <a:gd name="T4" fmla="*/ 20 w 83"/>
                <a:gd name="T5" fmla="*/ 15 h 156"/>
                <a:gd name="T6" fmla="*/ 24 w 83"/>
                <a:gd name="T7" fmla="*/ 24 h 156"/>
                <a:gd name="T8" fmla="*/ 29 w 83"/>
                <a:gd name="T9" fmla="*/ 32 h 156"/>
                <a:gd name="T10" fmla="*/ 33 w 83"/>
                <a:gd name="T11" fmla="*/ 43 h 156"/>
                <a:gd name="T12" fmla="*/ 36 w 83"/>
                <a:gd name="T13" fmla="*/ 52 h 156"/>
                <a:gd name="T14" fmla="*/ 37 w 83"/>
                <a:gd name="T15" fmla="*/ 62 h 156"/>
                <a:gd name="T16" fmla="*/ 35 w 83"/>
                <a:gd name="T17" fmla="*/ 71 h 156"/>
                <a:gd name="T18" fmla="*/ 31 w 83"/>
                <a:gd name="T19" fmla="*/ 72 h 156"/>
                <a:gd name="T20" fmla="*/ 27 w 83"/>
                <a:gd name="T21" fmla="*/ 72 h 156"/>
                <a:gd name="T22" fmla="*/ 22 w 83"/>
                <a:gd name="T23" fmla="*/ 72 h 156"/>
                <a:gd name="T24" fmla="*/ 18 w 83"/>
                <a:gd name="T25" fmla="*/ 71 h 156"/>
                <a:gd name="T26" fmla="*/ 13 w 83"/>
                <a:gd name="T27" fmla="*/ 70 h 156"/>
                <a:gd name="T28" fmla="*/ 9 w 83"/>
                <a:gd name="T29" fmla="*/ 69 h 156"/>
                <a:gd name="T30" fmla="*/ 5 w 83"/>
                <a:gd name="T31" fmla="*/ 67 h 156"/>
                <a:gd name="T32" fmla="*/ 2 w 83"/>
                <a:gd name="T33" fmla="*/ 66 h 156"/>
                <a:gd name="T34" fmla="*/ 0 w 83"/>
                <a:gd name="T35" fmla="*/ 72 h 156"/>
                <a:gd name="T36" fmla="*/ 4 w 83"/>
                <a:gd name="T37" fmla="*/ 74 h 156"/>
                <a:gd name="T38" fmla="*/ 9 w 83"/>
                <a:gd name="T39" fmla="*/ 76 h 156"/>
                <a:gd name="T40" fmla="*/ 14 w 83"/>
                <a:gd name="T41" fmla="*/ 77 h 156"/>
                <a:gd name="T42" fmla="*/ 19 w 83"/>
                <a:gd name="T43" fmla="*/ 78 h 156"/>
                <a:gd name="T44" fmla="*/ 25 w 83"/>
                <a:gd name="T45" fmla="*/ 79 h 156"/>
                <a:gd name="T46" fmla="*/ 30 w 83"/>
                <a:gd name="T47" fmla="*/ 79 h 156"/>
                <a:gd name="T48" fmla="*/ 35 w 83"/>
                <a:gd name="T49" fmla="*/ 78 h 156"/>
                <a:gd name="T50" fmla="*/ 39 w 83"/>
                <a:gd name="T51" fmla="*/ 77 h 156"/>
                <a:gd name="T52" fmla="*/ 41 w 83"/>
                <a:gd name="T53" fmla="*/ 68 h 156"/>
                <a:gd name="T54" fmla="*/ 41 w 83"/>
                <a:gd name="T55" fmla="*/ 58 h 156"/>
                <a:gd name="T56" fmla="*/ 41 w 83"/>
                <a:gd name="T57" fmla="*/ 48 h 156"/>
                <a:gd name="T58" fmla="*/ 39 w 83"/>
                <a:gd name="T59" fmla="*/ 36 h 156"/>
                <a:gd name="T60" fmla="*/ 35 w 83"/>
                <a:gd name="T61" fmla="*/ 25 h 156"/>
                <a:gd name="T62" fmla="*/ 30 w 83"/>
                <a:gd name="T63" fmla="*/ 16 h 156"/>
                <a:gd name="T64" fmla="*/ 25 w 83"/>
                <a:gd name="T65" fmla="*/ 7 h 156"/>
                <a:gd name="T66" fmla="*/ 20 w 83"/>
                <a:gd name="T67" fmla="*/ 0 h 156"/>
                <a:gd name="T68" fmla="*/ 21 w 83"/>
                <a:gd name="T69" fmla="*/ 2 h 156"/>
                <a:gd name="T70" fmla="*/ 14 w 83"/>
                <a:gd name="T71" fmla="*/ 1 h 156"/>
                <a:gd name="T72" fmla="*/ 14 w 83"/>
                <a:gd name="T73" fmla="*/ 2 h 156"/>
                <a:gd name="T74" fmla="*/ 14 w 83"/>
                <a:gd name="T75" fmla="*/ 2 h 156"/>
                <a:gd name="T76" fmla="*/ 14 w 83"/>
                <a:gd name="T77" fmla="*/ 3 h 156"/>
                <a:gd name="T78" fmla="*/ 15 w 83"/>
                <a:gd name="T79" fmla="*/ 3 h 156"/>
                <a:gd name="T80" fmla="*/ 14 w 83"/>
                <a:gd name="T81" fmla="*/ 1 h 15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3" h="156">
                  <a:moveTo>
                    <a:pt x="29" y="2"/>
                  </a:moveTo>
                  <a:lnTo>
                    <a:pt x="33" y="15"/>
                  </a:lnTo>
                  <a:lnTo>
                    <a:pt x="40" y="29"/>
                  </a:lnTo>
                  <a:lnTo>
                    <a:pt x="49" y="47"/>
                  </a:lnTo>
                  <a:lnTo>
                    <a:pt x="58" y="64"/>
                  </a:lnTo>
                  <a:lnTo>
                    <a:pt x="67" y="84"/>
                  </a:lnTo>
                  <a:lnTo>
                    <a:pt x="73" y="103"/>
                  </a:lnTo>
                  <a:lnTo>
                    <a:pt x="74" y="122"/>
                  </a:lnTo>
                  <a:lnTo>
                    <a:pt x="70" y="140"/>
                  </a:lnTo>
                  <a:lnTo>
                    <a:pt x="63" y="142"/>
                  </a:lnTo>
                  <a:lnTo>
                    <a:pt x="55" y="143"/>
                  </a:lnTo>
                  <a:lnTo>
                    <a:pt x="45" y="143"/>
                  </a:lnTo>
                  <a:lnTo>
                    <a:pt x="36" y="141"/>
                  </a:lnTo>
                  <a:lnTo>
                    <a:pt x="27" y="139"/>
                  </a:lnTo>
                  <a:lnTo>
                    <a:pt x="18" y="137"/>
                  </a:lnTo>
                  <a:lnTo>
                    <a:pt x="10" y="133"/>
                  </a:lnTo>
                  <a:lnTo>
                    <a:pt x="4" y="131"/>
                  </a:lnTo>
                  <a:lnTo>
                    <a:pt x="0" y="143"/>
                  </a:lnTo>
                  <a:lnTo>
                    <a:pt x="8" y="147"/>
                  </a:lnTo>
                  <a:lnTo>
                    <a:pt x="18" y="150"/>
                  </a:lnTo>
                  <a:lnTo>
                    <a:pt x="28" y="153"/>
                  </a:lnTo>
                  <a:lnTo>
                    <a:pt x="38" y="155"/>
                  </a:lnTo>
                  <a:lnTo>
                    <a:pt x="50" y="156"/>
                  </a:lnTo>
                  <a:lnTo>
                    <a:pt x="60" y="156"/>
                  </a:lnTo>
                  <a:lnTo>
                    <a:pt x="70" y="155"/>
                  </a:lnTo>
                  <a:lnTo>
                    <a:pt x="78" y="152"/>
                  </a:lnTo>
                  <a:lnTo>
                    <a:pt x="82" y="134"/>
                  </a:lnTo>
                  <a:lnTo>
                    <a:pt x="83" y="115"/>
                  </a:lnTo>
                  <a:lnTo>
                    <a:pt x="82" y="94"/>
                  </a:lnTo>
                  <a:lnTo>
                    <a:pt x="78" y="72"/>
                  </a:lnTo>
                  <a:lnTo>
                    <a:pt x="71" y="50"/>
                  </a:lnTo>
                  <a:lnTo>
                    <a:pt x="61" y="31"/>
                  </a:lnTo>
                  <a:lnTo>
                    <a:pt x="51" y="13"/>
                  </a:lnTo>
                  <a:lnTo>
                    <a:pt x="41" y="0"/>
                  </a:lnTo>
                  <a:lnTo>
                    <a:pt x="42" y="4"/>
                  </a:lnTo>
                  <a:lnTo>
                    <a:pt x="29" y="2"/>
                  </a:lnTo>
                  <a:lnTo>
                    <a:pt x="28" y="3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" name="Freeform 310"/>
            <p:cNvSpPr>
              <a:spLocks/>
            </p:cNvSpPr>
            <p:nvPr/>
          </p:nvSpPr>
          <p:spPr bwMode="auto">
            <a:xfrm>
              <a:off x="1286" y="3845"/>
              <a:ext cx="13" cy="22"/>
            </a:xfrm>
            <a:custGeom>
              <a:avLst/>
              <a:gdLst>
                <a:gd name="T0" fmla="*/ 9 w 26"/>
                <a:gd name="T1" fmla="*/ 10 h 44"/>
                <a:gd name="T2" fmla="*/ 4 w 26"/>
                <a:gd name="T3" fmla="*/ 7 h 44"/>
                <a:gd name="T4" fmla="*/ 0 w 26"/>
                <a:gd name="T5" fmla="*/ 21 h 44"/>
                <a:gd name="T6" fmla="*/ 7 w 26"/>
                <a:gd name="T7" fmla="*/ 22 h 44"/>
                <a:gd name="T8" fmla="*/ 11 w 26"/>
                <a:gd name="T9" fmla="*/ 8 h 44"/>
                <a:gd name="T10" fmla="*/ 6 w 26"/>
                <a:gd name="T11" fmla="*/ 4 h 44"/>
                <a:gd name="T12" fmla="*/ 11 w 26"/>
                <a:gd name="T13" fmla="*/ 8 h 44"/>
                <a:gd name="T14" fmla="*/ 13 w 26"/>
                <a:gd name="T15" fmla="*/ 0 h 44"/>
                <a:gd name="T16" fmla="*/ 6 w 26"/>
                <a:gd name="T17" fmla="*/ 4 h 44"/>
                <a:gd name="T18" fmla="*/ 9 w 26"/>
                <a:gd name="T19" fmla="*/ 1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44">
                  <a:moveTo>
                    <a:pt x="17" y="20"/>
                  </a:moveTo>
                  <a:lnTo>
                    <a:pt x="8" y="13"/>
                  </a:lnTo>
                  <a:lnTo>
                    <a:pt x="0" y="42"/>
                  </a:lnTo>
                  <a:lnTo>
                    <a:pt x="13" y="44"/>
                  </a:lnTo>
                  <a:lnTo>
                    <a:pt x="21" y="15"/>
                  </a:lnTo>
                  <a:lnTo>
                    <a:pt x="11" y="7"/>
                  </a:lnTo>
                  <a:lnTo>
                    <a:pt x="21" y="15"/>
                  </a:lnTo>
                  <a:lnTo>
                    <a:pt x="26" y="0"/>
                  </a:lnTo>
                  <a:lnTo>
                    <a:pt x="11" y="7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" name="Freeform 311"/>
            <p:cNvSpPr>
              <a:spLocks/>
            </p:cNvSpPr>
            <p:nvPr/>
          </p:nvSpPr>
          <p:spPr bwMode="auto">
            <a:xfrm>
              <a:off x="1275" y="3839"/>
              <a:ext cx="20" cy="18"/>
            </a:xfrm>
            <a:custGeom>
              <a:avLst/>
              <a:gdLst>
                <a:gd name="T0" fmla="*/ 1 w 40"/>
                <a:gd name="T1" fmla="*/ 0 h 36"/>
                <a:gd name="T2" fmla="*/ 0 w 40"/>
                <a:gd name="T3" fmla="*/ 5 h 36"/>
                <a:gd name="T4" fmla="*/ 0 w 40"/>
                <a:gd name="T5" fmla="*/ 9 h 36"/>
                <a:gd name="T6" fmla="*/ 2 w 40"/>
                <a:gd name="T7" fmla="*/ 14 h 36"/>
                <a:gd name="T8" fmla="*/ 5 w 40"/>
                <a:gd name="T9" fmla="*/ 17 h 36"/>
                <a:gd name="T10" fmla="*/ 10 w 40"/>
                <a:gd name="T11" fmla="*/ 18 h 36"/>
                <a:gd name="T12" fmla="*/ 13 w 40"/>
                <a:gd name="T13" fmla="*/ 18 h 36"/>
                <a:gd name="T14" fmla="*/ 16 w 40"/>
                <a:gd name="T15" fmla="*/ 17 h 36"/>
                <a:gd name="T16" fmla="*/ 20 w 40"/>
                <a:gd name="T17" fmla="*/ 16 h 36"/>
                <a:gd name="T18" fmla="*/ 17 w 40"/>
                <a:gd name="T19" fmla="*/ 9 h 36"/>
                <a:gd name="T20" fmla="*/ 15 w 40"/>
                <a:gd name="T21" fmla="*/ 11 h 36"/>
                <a:gd name="T22" fmla="*/ 12 w 40"/>
                <a:gd name="T23" fmla="*/ 11 h 36"/>
                <a:gd name="T24" fmla="*/ 11 w 40"/>
                <a:gd name="T25" fmla="*/ 12 h 36"/>
                <a:gd name="T26" fmla="*/ 8 w 40"/>
                <a:gd name="T27" fmla="*/ 11 h 36"/>
                <a:gd name="T28" fmla="*/ 8 w 40"/>
                <a:gd name="T29" fmla="*/ 9 h 36"/>
                <a:gd name="T30" fmla="*/ 8 w 40"/>
                <a:gd name="T31" fmla="*/ 6 h 36"/>
                <a:gd name="T32" fmla="*/ 8 w 40"/>
                <a:gd name="T33" fmla="*/ 4 h 36"/>
                <a:gd name="T34" fmla="*/ 8 w 40"/>
                <a:gd name="T35" fmla="*/ 1 h 36"/>
                <a:gd name="T36" fmla="*/ 1 w 40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36">
                  <a:moveTo>
                    <a:pt x="2" y="0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4" y="28"/>
                  </a:lnTo>
                  <a:lnTo>
                    <a:pt x="9" y="34"/>
                  </a:lnTo>
                  <a:lnTo>
                    <a:pt x="19" y="36"/>
                  </a:lnTo>
                  <a:lnTo>
                    <a:pt x="25" y="36"/>
                  </a:lnTo>
                  <a:lnTo>
                    <a:pt x="32" y="33"/>
                  </a:lnTo>
                  <a:lnTo>
                    <a:pt x="40" y="31"/>
                  </a:lnTo>
                  <a:lnTo>
                    <a:pt x="34" y="18"/>
                  </a:lnTo>
                  <a:lnTo>
                    <a:pt x="29" y="21"/>
                  </a:lnTo>
                  <a:lnTo>
                    <a:pt x="24" y="22"/>
                  </a:lnTo>
                  <a:lnTo>
                    <a:pt x="21" y="23"/>
                  </a:lnTo>
                  <a:lnTo>
                    <a:pt x="15" y="22"/>
                  </a:lnTo>
                  <a:lnTo>
                    <a:pt x="15" y="17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5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" name="Freeform 312"/>
            <p:cNvSpPr>
              <a:spLocks/>
            </p:cNvSpPr>
            <p:nvPr/>
          </p:nvSpPr>
          <p:spPr bwMode="auto">
            <a:xfrm>
              <a:off x="1254" y="3815"/>
              <a:ext cx="29" cy="25"/>
            </a:xfrm>
            <a:custGeom>
              <a:avLst/>
              <a:gdLst>
                <a:gd name="T0" fmla="*/ 16 w 58"/>
                <a:gd name="T1" fmla="*/ 1 h 49"/>
                <a:gd name="T2" fmla="*/ 18 w 58"/>
                <a:gd name="T3" fmla="*/ 7 h 49"/>
                <a:gd name="T4" fmla="*/ 21 w 58"/>
                <a:gd name="T5" fmla="*/ 8 h 49"/>
                <a:gd name="T6" fmla="*/ 23 w 58"/>
                <a:gd name="T7" fmla="*/ 11 h 49"/>
                <a:gd name="T8" fmla="*/ 22 w 58"/>
                <a:gd name="T9" fmla="*/ 24 h 49"/>
                <a:gd name="T10" fmla="*/ 28 w 58"/>
                <a:gd name="T11" fmla="*/ 25 h 49"/>
                <a:gd name="T12" fmla="*/ 29 w 58"/>
                <a:gd name="T13" fmla="*/ 19 h 49"/>
                <a:gd name="T14" fmla="*/ 29 w 58"/>
                <a:gd name="T15" fmla="*/ 14 h 49"/>
                <a:gd name="T16" fmla="*/ 29 w 58"/>
                <a:gd name="T17" fmla="*/ 9 h 49"/>
                <a:gd name="T18" fmla="*/ 27 w 58"/>
                <a:gd name="T19" fmla="*/ 3 h 49"/>
                <a:gd name="T20" fmla="*/ 24 w 58"/>
                <a:gd name="T21" fmla="*/ 2 h 49"/>
                <a:gd name="T22" fmla="*/ 22 w 58"/>
                <a:gd name="T23" fmla="*/ 1 h 49"/>
                <a:gd name="T24" fmla="*/ 19 w 58"/>
                <a:gd name="T25" fmla="*/ 0 h 49"/>
                <a:gd name="T26" fmla="*/ 17 w 58"/>
                <a:gd name="T27" fmla="*/ 1 h 49"/>
                <a:gd name="T28" fmla="*/ 19 w 58"/>
                <a:gd name="T29" fmla="*/ 7 h 49"/>
                <a:gd name="T30" fmla="*/ 16 w 58"/>
                <a:gd name="T31" fmla="*/ 1 h 49"/>
                <a:gd name="T32" fmla="*/ 0 w 58"/>
                <a:gd name="T33" fmla="*/ 10 h 49"/>
                <a:gd name="T34" fmla="*/ 18 w 58"/>
                <a:gd name="T35" fmla="*/ 7 h 49"/>
                <a:gd name="T36" fmla="*/ 16 w 58"/>
                <a:gd name="T37" fmla="*/ 1 h 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49">
                  <a:moveTo>
                    <a:pt x="31" y="1"/>
                  </a:moveTo>
                  <a:lnTo>
                    <a:pt x="35" y="13"/>
                  </a:lnTo>
                  <a:lnTo>
                    <a:pt x="41" y="15"/>
                  </a:lnTo>
                  <a:lnTo>
                    <a:pt x="46" y="22"/>
                  </a:lnTo>
                  <a:lnTo>
                    <a:pt x="43" y="47"/>
                  </a:lnTo>
                  <a:lnTo>
                    <a:pt x="56" y="49"/>
                  </a:lnTo>
                  <a:lnTo>
                    <a:pt x="58" y="37"/>
                  </a:lnTo>
                  <a:lnTo>
                    <a:pt x="58" y="27"/>
                  </a:lnTo>
                  <a:lnTo>
                    <a:pt x="57" y="18"/>
                  </a:lnTo>
                  <a:lnTo>
                    <a:pt x="53" y="5"/>
                  </a:lnTo>
                  <a:lnTo>
                    <a:pt x="48" y="3"/>
                  </a:lnTo>
                  <a:lnTo>
                    <a:pt x="43" y="1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38" y="13"/>
                  </a:lnTo>
                  <a:lnTo>
                    <a:pt x="31" y="1"/>
                  </a:lnTo>
                  <a:lnTo>
                    <a:pt x="0" y="19"/>
                  </a:lnTo>
                  <a:lnTo>
                    <a:pt x="35" y="1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" name="Freeform 313"/>
            <p:cNvSpPr>
              <a:spLocks/>
            </p:cNvSpPr>
            <p:nvPr/>
          </p:nvSpPr>
          <p:spPr bwMode="auto">
            <a:xfrm>
              <a:off x="1269" y="3808"/>
              <a:ext cx="21" cy="14"/>
            </a:xfrm>
            <a:custGeom>
              <a:avLst/>
              <a:gdLst>
                <a:gd name="T0" fmla="*/ 13 w 40"/>
                <a:gd name="T1" fmla="*/ 4 h 28"/>
                <a:gd name="T2" fmla="*/ 14 w 40"/>
                <a:gd name="T3" fmla="*/ 0 h 28"/>
                <a:gd name="T4" fmla="*/ 0 w 40"/>
                <a:gd name="T5" fmla="*/ 8 h 28"/>
                <a:gd name="T6" fmla="*/ 4 w 40"/>
                <a:gd name="T7" fmla="*/ 14 h 28"/>
                <a:gd name="T8" fmla="*/ 18 w 40"/>
                <a:gd name="T9" fmla="*/ 6 h 28"/>
                <a:gd name="T10" fmla="*/ 20 w 40"/>
                <a:gd name="T11" fmla="*/ 2 h 28"/>
                <a:gd name="T12" fmla="*/ 18 w 40"/>
                <a:gd name="T13" fmla="*/ 6 h 28"/>
                <a:gd name="T14" fmla="*/ 21 w 40"/>
                <a:gd name="T15" fmla="*/ 5 h 28"/>
                <a:gd name="T16" fmla="*/ 20 w 40"/>
                <a:gd name="T17" fmla="*/ 2 h 28"/>
                <a:gd name="T18" fmla="*/ 13 w 40"/>
                <a:gd name="T19" fmla="*/ 4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28">
                  <a:moveTo>
                    <a:pt x="25" y="8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7" y="28"/>
                  </a:lnTo>
                  <a:lnTo>
                    <a:pt x="34" y="12"/>
                  </a:lnTo>
                  <a:lnTo>
                    <a:pt x="38" y="3"/>
                  </a:lnTo>
                  <a:lnTo>
                    <a:pt x="34" y="12"/>
                  </a:lnTo>
                  <a:lnTo>
                    <a:pt x="40" y="9"/>
                  </a:lnTo>
                  <a:lnTo>
                    <a:pt x="38" y="3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" name="Freeform 314"/>
            <p:cNvSpPr>
              <a:spLocks/>
            </p:cNvSpPr>
            <p:nvPr/>
          </p:nvSpPr>
          <p:spPr bwMode="auto">
            <a:xfrm>
              <a:off x="1257" y="3741"/>
              <a:ext cx="31" cy="71"/>
            </a:xfrm>
            <a:custGeom>
              <a:avLst/>
              <a:gdLst>
                <a:gd name="T0" fmla="*/ 5 w 62"/>
                <a:gd name="T1" fmla="*/ 8 h 142"/>
                <a:gd name="T2" fmla="*/ 0 w 62"/>
                <a:gd name="T3" fmla="*/ 6 h 142"/>
                <a:gd name="T4" fmla="*/ 25 w 62"/>
                <a:gd name="T5" fmla="*/ 71 h 142"/>
                <a:gd name="T6" fmla="*/ 31 w 62"/>
                <a:gd name="T7" fmla="*/ 69 h 142"/>
                <a:gd name="T8" fmla="*/ 7 w 62"/>
                <a:gd name="T9" fmla="*/ 4 h 142"/>
                <a:gd name="T10" fmla="*/ 2 w 62"/>
                <a:gd name="T11" fmla="*/ 2 h 142"/>
                <a:gd name="T12" fmla="*/ 7 w 62"/>
                <a:gd name="T13" fmla="*/ 4 h 142"/>
                <a:gd name="T14" fmla="*/ 5 w 62"/>
                <a:gd name="T15" fmla="*/ 0 h 142"/>
                <a:gd name="T16" fmla="*/ 2 w 62"/>
                <a:gd name="T17" fmla="*/ 2 h 142"/>
                <a:gd name="T18" fmla="*/ 5 w 62"/>
                <a:gd name="T19" fmla="*/ 8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142">
                  <a:moveTo>
                    <a:pt x="10" y="16"/>
                  </a:moveTo>
                  <a:lnTo>
                    <a:pt x="0" y="12"/>
                  </a:lnTo>
                  <a:lnTo>
                    <a:pt x="49" y="142"/>
                  </a:lnTo>
                  <a:lnTo>
                    <a:pt x="62" y="137"/>
                  </a:lnTo>
                  <a:lnTo>
                    <a:pt x="13" y="8"/>
                  </a:lnTo>
                  <a:lnTo>
                    <a:pt x="3" y="4"/>
                  </a:lnTo>
                  <a:lnTo>
                    <a:pt x="13" y="8"/>
                  </a:lnTo>
                  <a:lnTo>
                    <a:pt x="10" y="0"/>
                  </a:lnTo>
                  <a:lnTo>
                    <a:pt x="3" y="4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" name="Freeform 315"/>
            <p:cNvSpPr>
              <a:spLocks/>
            </p:cNvSpPr>
            <p:nvPr/>
          </p:nvSpPr>
          <p:spPr bwMode="auto">
            <a:xfrm>
              <a:off x="1243" y="3743"/>
              <a:ext cx="19" cy="15"/>
            </a:xfrm>
            <a:custGeom>
              <a:avLst/>
              <a:gdLst>
                <a:gd name="T0" fmla="*/ 1 w 39"/>
                <a:gd name="T1" fmla="*/ 14 h 29"/>
                <a:gd name="T2" fmla="*/ 3 w 39"/>
                <a:gd name="T3" fmla="*/ 14 h 29"/>
                <a:gd name="T4" fmla="*/ 19 w 39"/>
                <a:gd name="T5" fmla="*/ 6 h 29"/>
                <a:gd name="T6" fmla="*/ 16 w 39"/>
                <a:gd name="T7" fmla="*/ 0 h 29"/>
                <a:gd name="T8" fmla="*/ 0 w 39"/>
                <a:gd name="T9" fmla="*/ 8 h 29"/>
                <a:gd name="T10" fmla="*/ 1 w 39"/>
                <a:gd name="T11" fmla="*/ 8 h 29"/>
                <a:gd name="T12" fmla="*/ 1 w 39"/>
                <a:gd name="T13" fmla="*/ 14 h 29"/>
                <a:gd name="T14" fmla="*/ 2 w 39"/>
                <a:gd name="T15" fmla="*/ 15 h 29"/>
                <a:gd name="T16" fmla="*/ 3 w 39"/>
                <a:gd name="T17" fmla="*/ 14 h 29"/>
                <a:gd name="T18" fmla="*/ 1 w 39"/>
                <a:gd name="T19" fmla="*/ 14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29">
                  <a:moveTo>
                    <a:pt x="3" y="28"/>
                  </a:moveTo>
                  <a:lnTo>
                    <a:pt x="7" y="28"/>
                  </a:lnTo>
                  <a:lnTo>
                    <a:pt x="39" y="12"/>
                  </a:lnTo>
                  <a:lnTo>
                    <a:pt x="32" y="0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" y="28"/>
                  </a:lnTo>
                  <a:lnTo>
                    <a:pt x="4" y="29"/>
                  </a:lnTo>
                  <a:lnTo>
                    <a:pt x="7" y="28"/>
                  </a:lnTo>
                  <a:lnTo>
                    <a:pt x="3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" name="Freeform 316"/>
            <p:cNvSpPr>
              <a:spLocks/>
            </p:cNvSpPr>
            <p:nvPr/>
          </p:nvSpPr>
          <p:spPr bwMode="auto">
            <a:xfrm>
              <a:off x="1209" y="3746"/>
              <a:ext cx="36" cy="11"/>
            </a:xfrm>
            <a:custGeom>
              <a:avLst/>
              <a:gdLst>
                <a:gd name="T0" fmla="*/ 6 w 71"/>
                <a:gd name="T1" fmla="*/ 6 h 23"/>
                <a:gd name="T2" fmla="*/ 3 w 71"/>
                <a:gd name="T3" fmla="*/ 7 h 23"/>
                <a:gd name="T4" fmla="*/ 36 w 71"/>
                <a:gd name="T5" fmla="*/ 11 h 23"/>
                <a:gd name="T6" fmla="*/ 36 w 71"/>
                <a:gd name="T7" fmla="*/ 5 h 23"/>
                <a:gd name="T8" fmla="*/ 3 w 71"/>
                <a:gd name="T9" fmla="*/ 0 h 23"/>
                <a:gd name="T10" fmla="*/ 0 w 71"/>
                <a:gd name="T11" fmla="*/ 2 h 23"/>
                <a:gd name="T12" fmla="*/ 3 w 71"/>
                <a:gd name="T13" fmla="*/ 0 h 23"/>
                <a:gd name="T14" fmla="*/ 2 w 71"/>
                <a:gd name="T15" fmla="*/ 0 h 23"/>
                <a:gd name="T16" fmla="*/ 0 w 71"/>
                <a:gd name="T17" fmla="*/ 2 h 23"/>
                <a:gd name="T18" fmla="*/ 6 w 71"/>
                <a:gd name="T19" fmla="*/ 6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23">
                  <a:moveTo>
                    <a:pt x="12" y="12"/>
                  </a:moveTo>
                  <a:lnTo>
                    <a:pt x="6" y="15"/>
                  </a:lnTo>
                  <a:lnTo>
                    <a:pt x="71" y="23"/>
                  </a:lnTo>
                  <a:lnTo>
                    <a:pt x="71" y="11"/>
                  </a:lnTo>
                  <a:lnTo>
                    <a:pt x="6" y="1"/>
                  </a:lnTo>
                  <a:lnTo>
                    <a:pt x="0" y="5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5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2" name="Rectangle 317"/>
            <p:cNvSpPr>
              <a:spLocks noChangeArrowheads="1"/>
            </p:cNvSpPr>
            <p:nvPr/>
          </p:nvSpPr>
          <p:spPr bwMode="auto">
            <a:xfrm>
              <a:off x="621" y="3587"/>
              <a:ext cx="81" cy="1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63" name="Freeform 318"/>
            <p:cNvSpPr>
              <a:spLocks/>
            </p:cNvSpPr>
            <p:nvPr/>
          </p:nvSpPr>
          <p:spPr bwMode="auto">
            <a:xfrm>
              <a:off x="621" y="3583"/>
              <a:ext cx="85" cy="8"/>
            </a:xfrm>
            <a:custGeom>
              <a:avLst/>
              <a:gdLst>
                <a:gd name="T0" fmla="*/ 85 w 170"/>
                <a:gd name="T1" fmla="*/ 3 h 14"/>
                <a:gd name="T2" fmla="*/ 81 w 170"/>
                <a:gd name="T3" fmla="*/ 0 h 14"/>
                <a:gd name="T4" fmla="*/ 0 w 170"/>
                <a:gd name="T5" fmla="*/ 0 h 14"/>
                <a:gd name="T6" fmla="*/ 0 w 170"/>
                <a:gd name="T7" fmla="*/ 8 h 14"/>
                <a:gd name="T8" fmla="*/ 81 w 170"/>
                <a:gd name="T9" fmla="*/ 8 h 14"/>
                <a:gd name="T10" fmla="*/ 78 w 170"/>
                <a:gd name="T11" fmla="*/ 3 h 14"/>
                <a:gd name="T12" fmla="*/ 85 w 170"/>
                <a:gd name="T13" fmla="*/ 3 h 14"/>
                <a:gd name="T14" fmla="*/ 85 w 170"/>
                <a:gd name="T15" fmla="*/ 0 h 14"/>
                <a:gd name="T16" fmla="*/ 81 w 170"/>
                <a:gd name="T17" fmla="*/ 0 h 14"/>
                <a:gd name="T18" fmla="*/ 85 w 170"/>
                <a:gd name="T19" fmla="*/ 3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14">
                  <a:moveTo>
                    <a:pt x="170" y="6"/>
                  </a:moveTo>
                  <a:lnTo>
                    <a:pt x="162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62" y="14"/>
                  </a:lnTo>
                  <a:lnTo>
                    <a:pt x="155" y="6"/>
                  </a:lnTo>
                  <a:lnTo>
                    <a:pt x="170" y="6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7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4" name="Freeform 319"/>
            <p:cNvSpPr>
              <a:spLocks/>
            </p:cNvSpPr>
            <p:nvPr/>
          </p:nvSpPr>
          <p:spPr bwMode="auto">
            <a:xfrm>
              <a:off x="699" y="3587"/>
              <a:ext cx="7" cy="121"/>
            </a:xfrm>
            <a:custGeom>
              <a:avLst/>
              <a:gdLst>
                <a:gd name="T0" fmla="*/ 3 w 15"/>
                <a:gd name="T1" fmla="*/ 121 h 242"/>
                <a:gd name="T2" fmla="*/ 7 w 15"/>
                <a:gd name="T3" fmla="*/ 117 h 242"/>
                <a:gd name="T4" fmla="*/ 7 w 15"/>
                <a:gd name="T5" fmla="*/ 0 h 242"/>
                <a:gd name="T6" fmla="*/ 0 w 15"/>
                <a:gd name="T7" fmla="*/ 0 h 242"/>
                <a:gd name="T8" fmla="*/ 0 w 15"/>
                <a:gd name="T9" fmla="*/ 117 h 242"/>
                <a:gd name="T10" fmla="*/ 3 w 15"/>
                <a:gd name="T11" fmla="*/ 114 h 242"/>
                <a:gd name="T12" fmla="*/ 3 w 15"/>
                <a:gd name="T13" fmla="*/ 121 h 242"/>
                <a:gd name="T14" fmla="*/ 7 w 15"/>
                <a:gd name="T15" fmla="*/ 121 h 242"/>
                <a:gd name="T16" fmla="*/ 7 w 15"/>
                <a:gd name="T17" fmla="*/ 117 h 242"/>
                <a:gd name="T18" fmla="*/ 3 w 15"/>
                <a:gd name="T19" fmla="*/ 121 h 2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42">
                  <a:moveTo>
                    <a:pt x="7" y="242"/>
                  </a:moveTo>
                  <a:lnTo>
                    <a:pt x="15" y="234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34"/>
                  </a:lnTo>
                  <a:lnTo>
                    <a:pt x="7" y="227"/>
                  </a:lnTo>
                  <a:lnTo>
                    <a:pt x="7" y="242"/>
                  </a:lnTo>
                  <a:lnTo>
                    <a:pt x="15" y="242"/>
                  </a:lnTo>
                  <a:lnTo>
                    <a:pt x="15" y="234"/>
                  </a:lnTo>
                  <a:lnTo>
                    <a:pt x="7" y="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5" name="Freeform 320"/>
            <p:cNvSpPr>
              <a:spLocks/>
            </p:cNvSpPr>
            <p:nvPr/>
          </p:nvSpPr>
          <p:spPr bwMode="auto">
            <a:xfrm>
              <a:off x="617" y="3700"/>
              <a:ext cx="85" cy="8"/>
            </a:xfrm>
            <a:custGeom>
              <a:avLst/>
              <a:gdLst>
                <a:gd name="T0" fmla="*/ 0 w 169"/>
                <a:gd name="T1" fmla="*/ 4 h 15"/>
                <a:gd name="T2" fmla="*/ 4 w 169"/>
                <a:gd name="T3" fmla="*/ 8 h 15"/>
                <a:gd name="T4" fmla="*/ 85 w 169"/>
                <a:gd name="T5" fmla="*/ 8 h 15"/>
                <a:gd name="T6" fmla="*/ 85 w 169"/>
                <a:gd name="T7" fmla="*/ 0 h 15"/>
                <a:gd name="T8" fmla="*/ 4 w 169"/>
                <a:gd name="T9" fmla="*/ 0 h 15"/>
                <a:gd name="T10" fmla="*/ 8 w 169"/>
                <a:gd name="T11" fmla="*/ 4 h 15"/>
                <a:gd name="T12" fmla="*/ 0 w 169"/>
                <a:gd name="T13" fmla="*/ 4 h 15"/>
                <a:gd name="T14" fmla="*/ 0 w 169"/>
                <a:gd name="T15" fmla="*/ 8 h 15"/>
                <a:gd name="T16" fmla="*/ 4 w 169"/>
                <a:gd name="T17" fmla="*/ 8 h 15"/>
                <a:gd name="T18" fmla="*/ 0 w 169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15">
                  <a:moveTo>
                    <a:pt x="0" y="7"/>
                  </a:moveTo>
                  <a:lnTo>
                    <a:pt x="7" y="15"/>
                  </a:lnTo>
                  <a:lnTo>
                    <a:pt x="169" y="15"/>
                  </a:lnTo>
                  <a:lnTo>
                    <a:pt x="169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6" name="Freeform 321"/>
            <p:cNvSpPr>
              <a:spLocks/>
            </p:cNvSpPr>
            <p:nvPr/>
          </p:nvSpPr>
          <p:spPr bwMode="auto">
            <a:xfrm>
              <a:off x="617" y="3583"/>
              <a:ext cx="8" cy="121"/>
            </a:xfrm>
            <a:custGeom>
              <a:avLst/>
              <a:gdLst>
                <a:gd name="T0" fmla="*/ 4 w 15"/>
                <a:gd name="T1" fmla="*/ 0 h 240"/>
                <a:gd name="T2" fmla="*/ 0 w 15"/>
                <a:gd name="T3" fmla="*/ 3 h 240"/>
                <a:gd name="T4" fmla="*/ 0 w 15"/>
                <a:gd name="T5" fmla="*/ 121 h 240"/>
                <a:gd name="T6" fmla="*/ 8 w 15"/>
                <a:gd name="T7" fmla="*/ 121 h 240"/>
                <a:gd name="T8" fmla="*/ 8 w 15"/>
                <a:gd name="T9" fmla="*/ 3 h 240"/>
                <a:gd name="T10" fmla="*/ 4 w 15"/>
                <a:gd name="T11" fmla="*/ 7 h 240"/>
                <a:gd name="T12" fmla="*/ 4 w 15"/>
                <a:gd name="T13" fmla="*/ 0 h 240"/>
                <a:gd name="T14" fmla="*/ 0 w 15"/>
                <a:gd name="T15" fmla="*/ 0 h 240"/>
                <a:gd name="T16" fmla="*/ 0 w 15"/>
                <a:gd name="T17" fmla="*/ 3 h 240"/>
                <a:gd name="T18" fmla="*/ 4 w 15"/>
                <a:gd name="T19" fmla="*/ 0 h 2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40">
                  <a:moveTo>
                    <a:pt x="7" y="0"/>
                  </a:moveTo>
                  <a:lnTo>
                    <a:pt x="0" y="6"/>
                  </a:lnTo>
                  <a:lnTo>
                    <a:pt x="0" y="240"/>
                  </a:lnTo>
                  <a:lnTo>
                    <a:pt x="15" y="240"/>
                  </a:lnTo>
                  <a:lnTo>
                    <a:pt x="15" y="6"/>
                  </a:lnTo>
                  <a:lnTo>
                    <a:pt x="7" y="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7" name="Rectangle 322"/>
            <p:cNvSpPr>
              <a:spLocks noChangeArrowheads="1"/>
            </p:cNvSpPr>
            <p:nvPr/>
          </p:nvSpPr>
          <p:spPr bwMode="auto">
            <a:xfrm>
              <a:off x="621" y="3715"/>
              <a:ext cx="81" cy="1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68" name="Freeform 323"/>
            <p:cNvSpPr>
              <a:spLocks/>
            </p:cNvSpPr>
            <p:nvPr/>
          </p:nvSpPr>
          <p:spPr bwMode="auto">
            <a:xfrm>
              <a:off x="621" y="3711"/>
              <a:ext cx="85" cy="8"/>
            </a:xfrm>
            <a:custGeom>
              <a:avLst/>
              <a:gdLst>
                <a:gd name="T0" fmla="*/ 85 w 170"/>
                <a:gd name="T1" fmla="*/ 4 h 16"/>
                <a:gd name="T2" fmla="*/ 81 w 170"/>
                <a:gd name="T3" fmla="*/ 0 h 16"/>
                <a:gd name="T4" fmla="*/ 0 w 170"/>
                <a:gd name="T5" fmla="*/ 0 h 16"/>
                <a:gd name="T6" fmla="*/ 0 w 170"/>
                <a:gd name="T7" fmla="*/ 8 h 16"/>
                <a:gd name="T8" fmla="*/ 81 w 170"/>
                <a:gd name="T9" fmla="*/ 8 h 16"/>
                <a:gd name="T10" fmla="*/ 78 w 170"/>
                <a:gd name="T11" fmla="*/ 4 h 16"/>
                <a:gd name="T12" fmla="*/ 85 w 170"/>
                <a:gd name="T13" fmla="*/ 4 h 16"/>
                <a:gd name="T14" fmla="*/ 85 w 170"/>
                <a:gd name="T15" fmla="*/ 0 h 16"/>
                <a:gd name="T16" fmla="*/ 81 w 170"/>
                <a:gd name="T17" fmla="*/ 0 h 16"/>
                <a:gd name="T18" fmla="*/ 85 w 170"/>
                <a:gd name="T19" fmla="*/ 4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16">
                  <a:moveTo>
                    <a:pt x="170" y="8"/>
                  </a:moveTo>
                  <a:lnTo>
                    <a:pt x="16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62" y="16"/>
                  </a:lnTo>
                  <a:lnTo>
                    <a:pt x="155" y="8"/>
                  </a:lnTo>
                  <a:lnTo>
                    <a:pt x="170" y="8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9" name="Freeform 324"/>
            <p:cNvSpPr>
              <a:spLocks/>
            </p:cNvSpPr>
            <p:nvPr/>
          </p:nvSpPr>
          <p:spPr bwMode="auto">
            <a:xfrm>
              <a:off x="699" y="3715"/>
              <a:ext cx="7" cy="109"/>
            </a:xfrm>
            <a:custGeom>
              <a:avLst/>
              <a:gdLst>
                <a:gd name="T0" fmla="*/ 3 w 15"/>
                <a:gd name="T1" fmla="*/ 109 h 219"/>
                <a:gd name="T2" fmla="*/ 7 w 15"/>
                <a:gd name="T3" fmla="*/ 105 h 219"/>
                <a:gd name="T4" fmla="*/ 7 w 15"/>
                <a:gd name="T5" fmla="*/ 0 h 219"/>
                <a:gd name="T6" fmla="*/ 0 w 15"/>
                <a:gd name="T7" fmla="*/ 0 h 219"/>
                <a:gd name="T8" fmla="*/ 0 w 15"/>
                <a:gd name="T9" fmla="*/ 105 h 219"/>
                <a:gd name="T10" fmla="*/ 3 w 15"/>
                <a:gd name="T11" fmla="*/ 102 h 219"/>
                <a:gd name="T12" fmla="*/ 3 w 15"/>
                <a:gd name="T13" fmla="*/ 109 h 219"/>
                <a:gd name="T14" fmla="*/ 7 w 15"/>
                <a:gd name="T15" fmla="*/ 109 h 219"/>
                <a:gd name="T16" fmla="*/ 7 w 15"/>
                <a:gd name="T17" fmla="*/ 105 h 219"/>
                <a:gd name="T18" fmla="*/ 3 w 15"/>
                <a:gd name="T19" fmla="*/ 109 h 2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19">
                  <a:moveTo>
                    <a:pt x="7" y="219"/>
                  </a:moveTo>
                  <a:lnTo>
                    <a:pt x="15" y="21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11"/>
                  </a:lnTo>
                  <a:lnTo>
                    <a:pt x="7" y="204"/>
                  </a:lnTo>
                  <a:lnTo>
                    <a:pt x="7" y="219"/>
                  </a:lnTo>
                  <a:lnTo>
                    <a:pt x="15" y="219"/>
                  </a:lnTo>
                  <a:lnTo>
                    <a:pt x="15" y="211"/>
                  </a:lnTo>
                  <a:lnTo>
                    <a:pt x="7" y="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0" name="Freeform 325"/>
            <p:cNvSpPr>
              <a:spLocks/>
            </p:cNvSpPr>
            <p:nvPr/>
          </p:nvSpPr>
          <p:spPr bwMode="auto">
            <a:xfrm>
              <a:off x="617" y="3816"/>
              <a:ext cx="85" cy="8"/>
            </a:xfrm>
            <a:custGeom>
              <a:avLst/>
              <a:gdLst>
                <a:gd name="T0" fmla="*/ 0 w 169"/>
                <a:gd name="T1" fmla="*/ 4 h 15"/>
                <a:gd name="T2" fmla="*/ 4 w 169"/>
                <a:gd name="T3" fmla="*/ 8 h 15"/>
                <a:gd name="T4" fmla="*/ 85 w 169"/>
                <a:gd name="T5" fmla="*/ 8 h 15"/>
                <a:gd name="T6" fmla="*/ 85 w 169"/>
                <a:gd name="T7" fmla="*/ 0 h 15"/>
                <a:gd name="T8" fmla="*/ 4 w 169"/>
                <a:gd name="T9" fmla="*/ 0 h 15"/>
                <a:gd name="T10" fmla="*/ 8 w 169"/>
                <a:gd name="T11" fmla="*/ 4 h 15"/>
                <a:gd name="T12" fmla="*/ 0 w 169"/>
                <a:gd name="T13" fmla="*/ 4 h 15"/>
                <a:gd name="T14" fmla="*/ 0 w 169"/>
                <a:gd name="T15" fmla="*/ 8 h 15"/>
                <a:gd name="T16" fmla="*/ 4 w 169"/>
                <a:gd name="T17" fmla="*/ 8 h 15"/>
                <a:gd name="T18" fmla="*/ 0 w 169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15">
                  <a:moveTo>
                    <a:pt x="0" y="7"/>
                  </a:moveTo>
                  <a:lnTo>
                    <a:pt x="7" y="15"/>
                  </a:lnTo>
                  <a:lnTo>
                    <a:pt x="169" y="15"/>
                  </a:lnTo>
                  <a:lnTo>
                    <a:pt x="169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1" name="Freeform 326"/>
            <p:cNvSpPr>
              <a:spLocks/>
            </p:cNvSpPr>
            <p:nvPr/>
          </p:nvSpPr>
          <p:spPr bwMode="auto">
            <a:xfrm>
              <a:off x="617" y="3711"/>
              <a:ext cx="8" cy="109"/>
            </a:xfrm>
            <a:custGeom>
              <a:avLst/>
              <a:gdLst>
                <a:gd name="T0" fmla="*/ 4 w 15"/>
                <a:gd name="T1" fmla="*/ 0 h 219"/>
                <a:gd name="T2" fmla="*/ 0 w 15"/>
                <a:gd name="T3" fmla="*/ 4 h 219"/>
                <a:gd name="T4" fmla="*/ 0 w 15"/>
                <a:gd name="T5" fmla="*/ 109 h 219"/>
                <a:gd name="T6" fmla="*/ 8 w 15"/>
                <a:gd name="T7" fmla="*/ 109 h 219"/>
                <a:gd name="T8" fmla="*/ 8 w 15"/>
                <a:gd name="T9" fmla="*/ 4 h 219"/>
                <a:gd name="T10" fmla="*/ 4 w 15"/>
                <a:gd name="T11" fmla="*/ 8 h 219"/>
                <a:gd name="T12" fmla="*/ 4 w 15"/>
                <a:gd name="T13" fmla="*/ 0 h 219"/>
                <a:gd name="T14" fmla="*/ 0 w 15"/>
                <a:gd name="T15" fmla="*/ 0 h 219"/>
                <a:gd name="T16" fmla="*/ 0 w 15"/>
                <a:gd name="T17" fmla="*/ 4 h 219"/>
                <a:gd name="T18" fmla="*/ 4 w 15"/>
                <a:gd name="T19" fmla="*/ 0 h 2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19">
                  <a:moveTo>
                    <a:pt x="7" y="0"/>
                  </a:moveTo>
                  <a:lnTo>
                    <a:pt x="0" y="8"/>
                  </a:lnTo>
                  <a:lnTo>
                    <a:pt x="0" y="219"/>
                  </a:lnTo>
                  <a:lnTo>
                    <a:pt x="15" y="219"/>
                  </a:lnTo>
                  <a:lnTo>
                    <a:pt x="15" y="8"/>
                  </a:lnTo>
                  <a:lnTo>
                    <a:pt x="7" y="16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" name="Rectangle 327"/>
            <p:cNvSpPr>
              <a:spLocks noChangeArrowheads="1"/>
            </p:cNvSpPr>
            <p:nvPr/>
          </p:nvSpPr>
          <p:spPr bwMode="auto">
            <a:xfrm>
              <a:off x="514" y="3773"/>
              <a:ext cx="259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73" name="Freeform 328"/>
            <p:cNvSpPr>
              <a:spLocks/>
            </p:cNvSpPr>
            <p:nvPr/>
          </p:nvSpPr>
          <p:spPr bwMode="auto">
            <a:xfrm>
              <a:off x="514" y="3770"/>
              <a:ext cx="262" cy="7"/>
            </a:xfrm>
            <a:custGeom>
              <a:avLst/>
              <a:gdLst>
                <a:gd name="T0" fmla="*/ 262 w 526"/>
                <a:gd name="T1" fmla="*/ 3 h 15"/>
                <a:gd name="T2" fmla="*/ 259 w 526"/>
                <a:gd name="T3" fmla="*/ 0 h 15"/>
                <a:gd name="T4" fmla="*/ 0 w 526"/>
                <a:gd name="T5" fmla="*/ 0 h 15"/>
                <a:gd name="T6" fmla="*/ 0 w 526"/>
                <a:gd name="T7" fmla="*/ 7 h 15"/>
                <a:gd name="T8" fmla="*/ 259 w 526"/>
                <a:gd name="T9" fmla="*/ 7 h 15"/>
                <a:gd name="T10" fmla="*/ 255 w 526"/>
                <a:gd name="T11" fmla="*/ 3 h 15"/>
                <a:gd name="T12" fmla="*/ 262 w 526"/>
                <a:gd name="T13" fmla="*/ 3 h 15"/>
                <a:gd name="T14" fmla="*/ 262 w 526"/>
                <a:gd name="T15" fmla="*/ 0 h 15"/>
                <a:gd name="T16" fmla="*/ 259 w 526"/>
                <a:gd name="T17" fmla="*/ 0 h 15"/>
                <a:gd name="T18" fmla="*/ 262 w 526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6" h="15">
                  <a:moveTo>
                    <a:pt x="526" y="7"/>
                  </a:moveTo>
                  <a:lnTo>
                    <a:pt x="51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519" y="15"/>
                  </a:lnTo>
                  <a:lnTo>
                    <a:pt x="511" y="7"/>
                  </a:lnTo>
                  <a:lnTo>
                    <a:pt x="526" y="7"/>
                  </a:lnTo>
                  <a:lnTo>
                    <a:pt x="526" y="0"/>
                  </a:lnTo>
                  <a:lnTo>
                    <a:pt x="519" y="0"/>
                  </a:lnTo>
                  <a:lnTo>
                    <a:pt x="526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4" name="Freeform 329"/>
            <p:cNvSpPr>
              <a:spLocks/>
            </p:cNvSpPr>
            <p:nvPr/>
          </p:nvSpPr>
          <p:spPr bwMode="auto">
            <a:xfrm>
              <a:off x="769" y="3773"/>
              <a:ext cx="7" cy="17"/>
            </a:xfrm>
            <a:custGeom>
              <a:avLst/>
              <a:gdLst>
                <a:gd name="T0" fmla="*/ 4 w 15"/>
                <a:gd name="T1" fmla="*/ 17 h 33"/>
                <a:gd name="T2" fmla="*/ 7 w 15"/>
                <a:gd name="T3" fmla="*/ 13 h 33"/>
                <a:gd name="T4" fmla="*/ 7 w 15"/>
                <a:gd name="T5" fmla="*/ 0 h 33"/>
                <a:gd name="T6" fmla="*/ 0 w 15"/>
                <a:gd name="T7" fmla="*/ 0 h 33"/>
                <a:gd name="T8" fmla="*/ 0 w 15"/>
                <a:gd name="T9" fmla="*/ 13 h 33"/>
                <a:gd name="T10" fmla="*/ 4 w 15"/>
                <a:gd name="T11" fmla="*/ 9 h 33"/>
                <a:gd name="T12" fmla="*/ 4 w 15"/>
                <a:gd name="T13" fmla="*/ 17 h 33"/>
                <a:gd name="T14" fmla="*/ 7 w 15"/>
                <a:gd name="T15" fmla="*/ 17 h 33"/>
                <a:gd name="T16" fmla="*/ 7 w 15"/>
                <a:gd name="T17" fmla="*/ 13 h 33"/>
                <a:gd name="T18" fmla="*/ 4 w 15"/>
                <a:gd name="T19" fmla="*/ 17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33">
                  <a:moveTo>
                    <a:pt x="8" y="33"/>
                  </a:moveTo>
                  <a:lnTo>
                    <a:pt x="15" y="2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8" y="18"/>
                  </a:lnTo>
                  <a:lnTo>
                    <a:pt x="8" y="33"/>
                  </a:lnTo>
                  <a:lnTo>
                    <a:pt x="15" y="33"/>
                  </a:lnTo>
                  <a:lnTo>
                    <a:pt x="15" y="26"/>
                  </a:lnTo>
                  <a:lnTo>
                    <a:pt x="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5" name="Freeform 330"/>
            <p:cNvSpPr>
              <a:spLocks/>
            </p:cNvSpPr>
            <p:nvPr/>
          </p:nvSpPr>
          <p:spPr bwMode="auto">
            <a:xfrm>
              <a:off x="510" y="3783"/>
              <a:ext cx="263" cy="7"/>
            </a:xfrm>
            <a:custGeom>
              <a:avLst/>
              <a:gdLst>
                <a:gd name="T0" fmla="*/ 0 w 527"/>
                <a:gd name="T1" fmla="*/ 4 h 15"/>
                <a:gd name="T2" fmla="*/ 4 w 527"/>
                <a:gd name="T3" fmla="*/ 7 h 15"/>
                <a:gd name="T4" fmla="*/ 263 w 527"/>
                <a:gd name="T5" fmla="*/ 7 h 15"/>
                <a:gd name="T6" fmla="*/ 263 w 527"/>
                <a:gd name="T7" fmla="*/ 0 h 15"/>
                <a:gd name="T8" fmla="*/ 4 w 527"/>
                <a:gd name="T9" fmla="*/ 0 h 15"/>
                <a:gd name="T10" fmla="*/ 7 w 527"/>
                <a:gd name="T11" fmla="*/ 4 h 15"/>
                <a:gd name="T12" fmla="*/ 0 w 527"/>
                <a:gd name="T13" fmla="*/ 4 h 15"/>
                <a:gd name="T14" fmla="*/ 0 w 527"/>
                <a:gd name="T15" fmla="*/ 7 h 15"/>
                <a:gd name="T16" fmla="*/ 4 w 527"/>
                <a:gd name="T17" fmla="*/ 7 h 15"/>
                <a:gd name="T18" fmla="*/ 0 w 527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7" h="15">
                  <a:moveTo>
                    <a:pt x="0" y="8"/>
                  </a:moveTo>
                  <a:lnTo>
                    <a:pt x="8" y="15"/>
                  </a:lnTo>
                  <a:lnTo>
                    <a:pt x="527" y="15"/>
                  </a:lnTo>
                  <a:lnTo>
                    <a:pt x="527" y="0"/>
                  </a:lnTo>
                  <a:lnTo>
                    <a:pt x="8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6" name="Freeform 331"/>
            <p:cNvSpPr>
              <a:spLocks/>
            </p:cNvSpPr>
            <p:nvPr/>
          </p:nvSpPr>
          <p:spPr bwMode="auto">
            <a:xfrm>
              <a:off x="510" y="3770"/>
              <a:ext cx="7" cy="17"/>
            </a:xfrm>
            <a:custGeom>
              <a:avLst/>
              <a:gdLst>
                <a:gd name="T0" fmla="*/ 4 w 15"/>
                <a:gd name="T1" fmla="*/ 0 h 33"/>
                <a:gd name="T2" fmla="*/ 0 w 15"/>
                <a:gd name="T3" fmla="*/ 4 h 33"/>
                <a:gd name="T4" fmla="*/ 0 w 15"/>
                <a:gd name="T5" fmla="*/ 17 h 33"/>
                <a:gd name="T6" fmla="*/ 7 w 15"/>
                <a:gd name="T7" fmla="*/ 17 h 33"/>
                <a:gd name="T8" fmla="*/ 7 w 15"/>
                <a:gd name="T9" fmla="*/ 4 h 33"/>
                <a:gd name="T10" fmla="*/ 4 w 15"/>
                <a:gd name="T11" fmla="*/ 8 h 33"/>
                <a:gd name="T12" fmla="*/ 4 w 15"/>
                <a:gd name="T13" fmla="*/ 0 h 33"/>
                <a:gd name="T14" fmla="*/ 0 w 15"/>
                <a:gd name="T15" fmla="*/ 0 h 33"/>
                <a:gd name="T16" fmla="*/ 0 w 15"/>
                <a:gd name="T17" fmla="*/ 4 h 33"/>
                <a:gd name="T18" fmla="*/ 4 w 15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33">
                  <a:moveTo>
                    <a:pt x="8" y="0"/>
                  </a:moveTo>
                  <a:lnTo>
                    <a:pt x="0" y="7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15" y="7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7" name="Rectangle 332"/>
            <p:cNvSpPr>
              <a:spLocks noChangeArrowheads="1"/>
            </p:cNvSpPr>
            <p:nvPr/>
          </p:nvSpPr>
          <p:spPr bwMode="auto">
            <a:xfrm>
              <a:off x="745" y="3783"/>
              <a:ext cx="17" cy="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78" name="Freeform 333"/>
            <p:cNvSpPr>
              <a:spLocks/>
            </p:cNvSpPr>
            <p:nvPr/>
          </p:nvSpPr>
          <p:spPr bwMode="auto">
            <a:xfrm>
              <a:off x="745" y="3779"/>
              <a:ext cx="20" cy="8"/>
            </a:xfrm>
            <a:custGeom>
              <a:avLst/>
              <a:gdLst>
                <a:gd name="T0" fmla="*/ 20 w 42"/>
                <a:gd name="T1" fmla="*/ 4 h 15"/>
                <a:gd name="T2" fmla="*/ 17 w 42"/>
                <a:gd name="T3" fmla="*/ 0 h 15"/>
                <a:gd name="T4" fmla="*/ 0 w 42"/>
                <a:gd name="T5" fmla="*/ 0 h 15"/>
                <a:gd name="T6" fmla="*/ 0 w 42"/>
                <a:gd name="T7" fmla="*/ 8 h 15"/>
                <a:gd name="T8" fmla="*/ 17 w 42"/>
                <a:gd name="T9" fmla="*/ 8 h 15"/>
                <a:gd name="T10" fmla="*/ 13 w 42"/>
                <a:gd name="T11" fmla="*/ 4 h 15"/>
                <a:gd name="T12" fmla="*/ 20 w 42"/>
                <a:gd name="T13" fmla="*/ 4 h 15"/>
                <a:gd name="T14" fmla="*/ 20 w 42"/>
                <a:gd name="T15" fmla="*/ 0 h 15"/>
                <a:gd name="T16" fmla="*/ 17 w 42"/>
                <a:gd name="T17" fmla="*/ 0 h 15"/>
                <a:gd name="T18" fmla="*/ 20 w 4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42" y="7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5" y="15"/>
                  </a:lnTo>
                  <a:lnTo>
                    <a:pt x="27" y="7"/>
                  </a:lnTo>
                  <a:lnTo>
                    <a:pt x="42" y="7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4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9" name="Freeform 334"/>
            <p:cNvSpPr>
              <a:spLocks/>
            </p:cNvSpPr>
            <p:nvPr/>
          </p:nvSpPr>
          <p:spPr bwMode="auto">
            <a:xfrm>
              <a:off x="758" y="3783"/>
              <a:ext cx="7" cy="99"/>
            </a:xfrm>
            <a:custGeom>
              <a:avLst/>
              <a:gdLst>
                <a:gd name="T0" fmla="*/ 4 w 15"/>
                <a:gd name="T1" fmla="*/ 99 h 198"/>
                <a:gd name="T2" fmla="*/ 7 w 15"/>
                <a:gd name="T3" fmla="*/ 96 h 198"/>
                <a:gd name="T4" fmla="*/ 7 w 15"/>
                <a:gd name="T5" fmla="*/ 0 h 198"/>
                <a:gd name="T6" fmla="*/ 0 w 15"/>
                <a:gd name="T7" fmla="*/ 0 h 198"/>
                <a:gd name="T8" fmla="*/ 0 w 15"/>
                <a:gd name="T9" fmla="*/ 96 h 198"/>
                <a:gd name="T10" fmla="*/ 4 w 15"/>
                <a:gd name="T11" fmla="*/ 92 h 198"/>
                <a:gd name="T12" fmla="*/ 4 w 15"/>
                <a:gd name="T13" fmla="*/ 99 h 198"/>
                <a:gd name="T14" fmla="*/ 7 w 15"/>
                <a:gd name="T15" fmla="*/ 99 h 198"/>
                <a:gd name="T16" fmla="*/ 7 w 15"/>
                <a:gd name="T17" fmla="*/ 96 h 198"/>
                <a:gd name="T18" fmla="*/ 4 w 15"/>
                <a:gd name="T19" fmla="*/ 99 h 1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8">
                  <a:moveTo>
                    <a:pt x="8" y="198"/>
                  </a:moveTo>
                  <a:lnTo>
                    <a:pt x="15" y="19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91"/>
                  </a:lnTo>
                  <a:lnTo>
                    <a:pt x="8" y="183"/>
                  </a:lnTo>
                  <a:lnTo>
                    <a:pt x="8" y="198"/>
                  </a:lnTo>
                  <a:lnTo>
                    <a:pt x="15" y="198"/>
                  </a:lnTo>
                  <a:lnTo>
                    <a:pt x="15" y="191"/>
                  </a:lnTo>
                  <a:lnTo>
                    <a:pt x="8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0" name="Freeform 335"/>
            <p:cNvSpPr>
              <a:spLocks/>
            </p:cNvSpPr>
            <p:nvPr/>
          </p:nvSpPr>
          <p:spPr bwMode="auto">
            <a:xfrm>
              <a:off x="741" y="3874"/>
              <a:ext cx="21" cy="8"/>
            </a:xfrm>
            <a:custGeom>
              <a:avLst/>
              <a:gdLst>
                <a:gd name="T0" fmla="*/ 0 w 43"/>
                <a:gd name="T1" fmla="*/ 4 h 15"/>
                <a:gd name="T2" fmla="*/ 4 w 43"/>
                <a:gd name="T3" fmla="*/ 8 h 15"/>
                <a:gd name="T4" fmla="*/ 21 w 43"/>
                <a:gd name="T5" fmla="*/ 8 h 15"/>
                <a:gd name="T6" fmla="*/ 21 w 43"/>
                <a:gd name="T7" fmla="*/ 0 h 15"/>
                <a:gd name="T8" fmla="*/ 4 w 43"/>
                <a:gd name="T9" fmla="*/ 0 h 15"/>
                <a:gd name="T10" fmla="*/ 7 w 43"/>
                <a:gd name="T11" fmla="*/ 4 h 15"/>
                <a:gd name="T12" fmla="*/ 0 w 43"/>
                <a:gd name="T13" fmla="*/ 4 h 15"/>
                <a:gd name="T14" fmla="*/ 0 w 43"/>
                <a:gd name="T15" fmla="*/ 8 h 15"/>
                <a:gd name="T16" fmla="*/ 4 w 43"/>
                <a:gd name="T17" fmla="*/ 8 h 15"/>
                <a:gd name="T18" fmla="*/ 0 w 43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15">
                  <a:moveTo>
                    <a:pt x="0" y="8"/>
                  </a:moveTo>
                  <a:lnTo>
                    <a:pt x="8" y="15"/>
                  </a:lnTo>
                  <a:lnTo>
                    <a:pt x="43" y="15"/>
                  </a:lnTo>
                  <a:lnTo>
                    <a:pt x="43" y="0"/>
                  </a:lnTo>
                  <a:lnTo>
                    <a:pt x="8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1" name="Freeform 336"/>
            <p:cNvSpPr>
              <a:spLocks/>
            </p:cNvSpPr>
            <p:nvPr/>
          </p:nvSpPr>
          <p:spPr bwMode="auto">
            <a:xfrm>
              <a:off x="741" y="3779"/>
              <a:ext cx="7" cy="99"/>
            </a:xfrm>
            <a:custGeom>
              <a:avLst/>
              <a:gdLst>
                <a:gd name="T0" fmla="*/ 4 w 15"/>
                <a:gd name="T1" fmla="*/ 0 h 198"/>
                <a:gd name="T2" fmla="*/ 0 w 15"/>
                <a:gd name="T3" fmla="*/ 4 h 198"/>
                <a:gd name="T4" fmla="*/ 0 w 15"/>
                <a:gd name="T5" fmla="*/ 99 h 198"/>
                <a:gd name="T6" fmla="*/ 7 w 15"/>
                <a:gd name="T7" fmla="*/ 99 h 198"/>
                <a:gd name="T8" fmla="*/ 7 w 15"/>
                <a:gd name="T9" fmla="*/ 4 h 198"/>
                <a:gd name="T10" fmla="*/ 4 w 15"/>
                <a:gd name="T11" fmla="*/ 8 h 198"/>
                <a:gd name="T12" fmla="*/ 4 w 15"/>
                <a:gd name="T13" fmla="*/ 0 h 198"/>
                <a:gd name="T14" fmla="*/ 0 w 15"/>
                <a:gd name="T15" fmla="*/ 0 h 198"/>
                <a:gd name="T16" fmla="*/ 0 w 15"/>
                <a:gd name="T17" fmla="*/ 4 h 198"/>
                <a:gd name="T18" fmla="*/ 4 w 15"/>
                <a:gd name="T19" fmla="*/ 0 h 1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8">
                  <a:moveTo>
                    <a:pt x="8" y="0"/>
                  </a:moveTo>
                  <a:lnTo>
                    <a:pt x="0" y="7"/>
                  </a:lnTo>
                  <a:lnTo>
                    <a:pt x="0" y="198"/>
                  </a:lnTo>
                  <a:lnTo>
                    <a:pt x="15" y="198"/>
                  </a:lnTo>
                  <a:lnTo>
                    <a:pt x="15" y="7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2" name="Rectangle 337"/>
            <p:cNvSpPr>
              <a:spLocks noChangeArrowheads="1"/>
            </p:cNvSpPr>
            <p:nvPr/>
          </p:nvSpPr>
          <p:spPr bwMode="auto">
            <a:xfrm>
              <a:off x="714" y="3784"/>
              <a:ext cx="16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83" name="Freeform 338"/>
            <p:cNvSpPr>
              <a:spLocks/>
            </p:cNvSpPr>
            <p:nvPr/>
          </p:nvSpPr>
          <p:spPr bwMode="auto">
            <a:xfrm>
              <a:off x="714" y="3781"/>
              <a:ext cx="20" cy="7"/>
            </a:xfrm>
            <a:custGeom>
              <a:avLst/>
              <a:gdLst>
                <a:gd name="T0" fmla="*/ 20 w 41"/>
                <a:gd name="T1" fmla="*/ 3 h 15"/>
                <a:gd name="T2" fmla="*/ 16 w 41"/>
                <a:gd name="T3" fmla="*/ 0 h 15"/>
                <a:gd name="T4" fmla="*/ 0 w 41"/>
                <a:gd name="T5" fmla="*/ 0 h 15"/>
                <a:gd name="T6" fmla="*/ 0 w 41"/>
                <a:gd name="T7" fmla="*/ 7 h 15"/>
                <a:gd name="T8" fmla="*/ 16 w 41"/>
                <a:gd name="T9" fmla="*/ 7 h 15"/>
                <a:gd name="T10" fmla="*/ 13 w 41"/>
                <a:gd name="T11" fmla="*/ 3 h 15"/>
                <a:gd name="T12" fmla="*/ 20 w 41"/>
                <a:gd name="T13" fmla="*/ 3 h 15"/>
                <a:gd name="T14" fmla="*/ 20 w 41"/>
                <a:gd name="T15" fmla="*/ 0 h 15"/>
                <a:gd name="T16" fmla="*/ 16 w 41"/>
                <a:gd name="T17" fmla="*/ 0 h 15"/>
                <a:gd name="T18" fmla="*/ 20 w 41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41" y="6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3" y="15"/>
                  </a:lnTo>
                  <a:lnTo>
                    <a:pt x="27" y="6"/>
                  </a:lnTo>
                  <a:lnTo>
                    <a:pt x="41" y="6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4" name="Freeform 339"/>
            <p:cNvSpPr>
              <a:spLocks/>
            </p:cNvSpPr>
            <p:nvPr/>
          </p:nvSpPr>
          <p:spPr bwMode="auto">
            <a:xfrm>
              <a:off x="727" y="3784"/>
              <a:ext cx="7" cy="97"/>
            </a:xfrm>
            <a:custGeom>
              <a:avLst/>
              <a:gdLst>
                <a:gd name="T0" fmla="*/ 3 w 14"/>
                <a:gd name="T1" fmla="*/ 97 h 194"/>
                <a:gd name="T2" fmla="*/ 7 w 14"/>
                <a:gd name="T3" fmla="*/ 94 h 194"/>
                <a:gd name="T4" fmla="*/ 7 w 14"/>
                <a:gd name="T5" fmla="*/ 0 h 194"/>
                <a:gd name="T6" fmla="*/ 0 w 14"/>
                <a:gd name="T7" fmla="*/ 0 h 194"/>
                <a:gd name="T8" fmla="*/ 0 w 14"/>
                <a:gd name="T9" fmla="*/ 94 h 194"/>
                <a:gd name="T10" fmla="*/ 3 w 14"/>
                <a:gd name="T11" fmla="*/ 90 h 194"/>
                <a:gd name="T12" fmla="*/ 3 w 14"/>
                <a:gd name="T13" fmla="*/ 97 h 194"/>
                <a:gd name="T14" fmla="*/ 7 w 14"/>
                <a:gd name="T15" fmla="*/ 97 h 194"/>
                <a:gd name="T16" fmla="*/ 7 w 14"/>
                <a:gd name="T17" fmla="*/ 94 h 194"/>
                <a:gd name="T18" fmla="*/ 3 w 14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94">
                  <a:moveTo>
                    <a:pt x="6" y="194"/>
                  </a:moveTo>
                  <a:lnTo>
                    <a:pt x="14" y="187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6" y="179"/>
                  </a:lnTo>
                  <a:lnTo>
                    <a:pt x="6" y="194"/>
                  </a:lnTo>
                  <a:lnTo>
                    <a:pt x="14" y="194"/>
                  </a:lnTo>
                  <a:lnTo>
                    <a:pt x="14" y="187"/>
                  </a:lnTo>
                  <a:lnTo>
                    <a:pt x="6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5" name="Freeform 340"/>
            <p:cNvSpPr>
              <a:spLocks/>
            </p:cNvSpPr>
            <p:nvPr/>
          </p:nvSpPr>
          <p:spPr bwMode="auto">
            <a:xfrm>
              <a:off x="710" y="3873"/>
              <a:ext cx="20" cy="8"/>
            </a:xfrm>
            <a:custGeom>
              <a:avLst/>
              <a:gdLst>
                <a:gd name="T0" fmla="*/ 0 w 40"/>
                <a:gd name="T1" fmla="*/ 4 h 15"/>
                <a:gd name="T2" fmla="*/ 4 w 40"/>
                <a:gd name="T3" fmla="*/ 8 h 15"/>
                <a:gd name="T4" fmla="*/ 20 w 40"/>
                <a:gd name="T5" fmla="*/ 8 h 15"/>
                <a:gd name="T6" fmla="*/ 20 w 40"/>
                <a:gd name="T7" fmla="*/ 0 h 15"/>
                <a:gd name="T8" fmla="*/ 4 w 40"/>
                <a:gd name="T9" fmla="*/ 0 h 15"/>
                <a:gd name="T10" fmla="*/ 8 w 40"/>
                <a:gd name="T11" fmla="*/ 4 h 15"/>
                <a:gd name="T12" fmla="*/ 0 w 40"/>
                <a:gd name="T13" fmla="*/ 4 h 15"/>
                <a:gd name="T14" fmla="*/ 0 w 40"/>
                <a:gd name="T15" fmla="*/ 8 h 15"/>
                <a:gd name="T16" fmla="*/ 4 w 40"/>
                <a:gd name="T17" fmla="*/ 8 h 15"/>
                <a:gd name="T18" fmla="*/ 0 w 40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5">
                  <a:moveTo>
                    <a:pt x="0" y="8"/>
                  </a:moveTo>
                  <a:lnTo>
                    <a:pt x="7" y="15"/>
                  </a:lnTo>
                  <a:lnTo>
                    <a:pt x="40" y="15"/>
                  </a:lnTo>
                  <a:lnTo>
                    <a:pt x="40" y="0"/>
                  </a:lnTo>
                  <a:lnTo>
                    <a:pt x="7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6" name="Freeform 341"/>
            <p:cNvSpPr>
              <a:spLocks/>
            </p:cNvSpPr>
            <p:nvPr/>
          </p:nvSpPr>
          <p:spPr bwMode="auto">
            <a:xfrm>
              <a:off x="710" y="3781"/>
              <a:ext cx="8" cy="97"/>
            </a:xfrm>
            <a:custGeom>
              <a:avLst/>
              <a:gdLst>
                <a:gd name="T0" fmla="*/ 4 w 15"/>
                <a:gd name="T1" fmla="*/ 0 h 193"/>
                <a:gd name="T2" fmla="*/ 0 w 15"/>
                <a:gd name="T3" fmla="*/ 3 h 193"/>
                <a:gd name="T4" fmla="*/ 0 w 15"/>
                <a:gd name="T5" fmla="*/ 97 h 193"/>
                <a:gd name="T6" fmla="*/ 8 w 15"/>
                <a:gd name="T7" fmla="*/ 97 h 193"/>
                <a:gd name="T8" fmla="*/ 8 w 15"/>
                <a:gd name="T9" fmla="*/ 3 h 193"/>
                <a:gd name="T10" fmla="*/ 4 w 15"/>
                <a:gd name="T11" fmla="*/ 8 h 193"/>
                <a:gd name="T12" fmla="*/ 4 w 15"/>
                <a:gd name="T13" fmla="*/ 0 h 193"/>
                <a:gd name="T14" fmla="*/ 0 w 15"/>
                <a:gd name="T15" fmla="*/ 0 h 193"/>
                <a:gd name="T16" fmla="*/ 0 w 15"/>
                <a:gd name="T17" fmla="*/ 3 h 193"/>
                <a:gd name="T18" fmla="*/ 4 w 15"/>
                <a:gd name="T19" fmla="*/ 0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3">
                  <a:moveTo>
                    <a:pt x="7" y="0"/>
                  </a:moveTo>
                  <a:lnTo>
                    <a:pt x="0" y="6"/>
                  </a:lnTo>
                  <a:lnTo>
                    <a:pt x="0" y="193"/>
                  </a:lnTo>
                  <a:lnTo>
                    <a:pt x="15" y="193"/>
                  </a:lnTo>
                  <a:lnTo>
                    <a:pt x="15" y="6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7" name="Rectangle 342"/>
            <p:cNvSpPr>
              <a:spLocks noChangeArrowheads="1"/>
            </p:cNvSpPr>
            <p:nvPr/>
          </p:nvSpPr>
          <p:spPr bwMode="auto">
            <a:xfrm>
              <a:off x="685" y="3784"/>
              <a:ext cx="16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88" name="Freeform 343"/>
            <p:cNvSpPr>
              <a:spLocks/>
            </p:cNvSpPr>
            <p:nvPr/>
          </p:nvSpPr>
          <p:spPr bwMode="auto">
            <a:xfrm>
              <a:off x="685" y="3781"/>
              <a:ext cx="20" cy="7"/>
            </a:xfrm>
            <a:custGeom>
              <a:avLst/>
              <a:gdLst>
                <a:gd name="T0" fmla="*/ 20 w 42"/>
                <a:gd name="T1" fmla="*/ 3 h 15"/>
                <a:gd name="T2" fmla="*/ 16 w 42"/>
                <a:gd name="T3" fmla="*/ 0 h 15"/>
                <a:gd name="T4" fmla="*/ 0 w 42"/>
                <a:gd name="T5" fmla="*/ 0 h 15"/>
                <a:gd name="T6" fmla="*/ 0 w 42"/>
                <a:gd name="T7" fmla="*/ 7 h 15"/>
                <a:gd name="T8" fmla="*/ 16 w 42"/>
                <a:gd name="T9" fmla="*/ 7 h 15"/>
                <a:gd name="T10" fmla="*/ 13 w 42"/>
                <a:gd name="T11" fmla="*/ 3 h 15"/>
                <a:gd name="T12" fmla="*/ 20 w 42"/>
                <a:gd name="T13" fmla="*/ 3 h 15"/>
                <a:gd name="T14" fmla="*/ 20 w 42"/>
                <a:gd name="T15" fmla="*/ 0 h 15"/>
                <a:gd name="T16" fmla="*/ 16 w 42"/>
                <a:gd name="T17" fmla="*/ 0 h 15"/>
                <a:gd name="T18" fmla="*/ 20 w 42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42" y="6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4" y="15"/>
                  </a:lnTo>
                  <a:lnTo>
                    <a:pt x="27" y="6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9" name="Freeform 344"/>
            <p:cNvSpPr>
              <a:spLocks/>
            </p:cNvSpPr>
            <p:nvPr/>
          </p:nvSpPr>
          <p:spPr bwMode="auto">
            <a:xfrm>
              <a:off x="698" y="3784"/>
              <a:ext cx="7" cy="97"/>
            </a:xfrm>
            <a:custGeom>
              <a:avLst/>
              <a:gdLst>
                <a:gd name="T0" fmla="*/ 3 w 15"/>
                <a:gd name="T1" fmla="*/ 97 h 194"/>
                <a:gd name="T2" fmla="*/ 7 w 15"/>
                <a:gd name="T3" fmla="*/ 94 h 194"/>
                <a:gd name="T4" fmla="*/ 7 w 15"/>
                <a:gd name="T5" fmla="*/ 0 h 194"/>
                <a:gd name="T6" fmla="*/ 0 w 15"/>
                <a:gd name="T7" fmla="*/ 0 h 194"/>
                <a:gd name="T8" fmla="*/ 0 w 15"/>
                <a:gd name="T9" fmla="*/ 94 h 194"/>
                <a:gd name="T10" fmla="*/ 3 w 15"/>
                <a:gd name="T11" fmla="*/ 90 h 194"/>
                <a:gd name="T12" fmla="*/ 3 w 15"/>
                <a:gd name="T13" fmla="*/ 97 h 194"/>
                <a:gd name="T14" fmla="*/ 7 w 15"/>
                <a:gd name="T15" fmla="*/ 97 h 194"/>
                <a:gd name="T16" fmla="*/ 7 w 15"/>
                <a:gd name="T17" fmla="*/ 94 h 194"/>
                <a:gd name="T18" fmla="*/ 3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7" y="194"/>
                  </a:moveTo>
                  <a:lnTo>
                    <a:pt x="15" y="18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7" y="179"/>
                  </a:lnTo>
                  <a:lnTo>
                    <a:pt x="7" y="194"/>
                  </a:lnTo>
                  <a:lnTo>
                    <a:pt x="15" y="194"/>
                  </a:lnTo>
                  <a:lnTo>
                    <a:pt x="15" y="187"/>
                  </a:lnTo>
                  <a:lnTo>
                    <a:pt x="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0" name="Freeform 345"/>
            <p:cNvSpPr>
              <a:spLocks/>
            </p:cNvSpPr>
            <p:nvPr/>
          </p:nvSpPr>
          <p:spPr bwMode="auto">
            <a:xfrm>
              <a:off x="681" y="3873"/>
              <a:ext cx="20" cy="8"/>
            </a:xfrm>
            <a:custGeom>
              <a:avLst/>
              <a:gdLst>
                <a:gd name="T0" fmla="*/ 0 w 41"/>
                <a:gd name="T1" fmla="*/ 4 h 15"/>
                <a:gd name="T2" fmla="*/ 3 w 41"/>
                <a:gd name="T3" fmla="*/ 8 h 15"/>
                <a:gd name="T4" fmla="*/ 20 w 41"/>
                <a:gd name="T5" fmla="*/ 8 h 15"/>
                <a:gd name="T6" fmla="*/ 20 w 41"/>
                <a:gd name="T7" fmla="*/ 0 h 15"/>
                <a:gd name="T8" fmla="*/ 3 w 41"/>
                <a:gd name="T9" fmla="*/ 0 h 15"/>
                <a:gd name="T10" fmla="*/ 7 w 41"/>
                <a:gd name="T11" fmla="*/ 4 h 15"/>
                <a:gd name="T12" fmla="*/ 0 w 41"/>
                <a:gd name="T13" fmla="*/ 4 h 15"/>
                <a:gd name="T14" fmla="*/ 0 w 41"/>
                <a:gd name="T15" fmla="*/ 8 h 15"/>
                <a:gd name="T16" fmla="*/ 3 w 41"/>
                <a:gd name="T17" fmla="*/ 8 h 15"/>
                <a:gd name="T18" fmla="*/ 0 w 41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0" y="8"/>
                  </a:moveTo>
                  <a:lnTo>
                    <a:pt x="7" y="15"/>
                  </a:lnTo>
                  <a:lnTo>
                    <a:pt x="41" y="15"/>
                  </a:lnTo>
                  <a:lnTo>
                    <a:pt x="41" y="0"/>
                  </a:lnTo>
                  <a:lnTo>
                    <a:pt x="7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1" name="Freeform 346"/>
            <p:cNvSpPr>
              <a:spLocks/>
            </p:cNvSpPr>
            <p:nvPr/>
          </p:nvSpPr>
          <p:spPr bwMode="auto">
            <a:xfrm>
              <a:off x="681" y="3781"/>
              <a:ext cx="8" cy="97"/>
            </a:xfrm>
            <a:custGeom>
              <a:avLst/>
              <a:gdLst>
                <a:gd name="T0" fmla="*/ 4 w 15"/>
                <a:gd name="T1" fmla="*/ 0 h 193"/>
                <a:gd name="T2" fmla="*/ 0 w 15"/>
                <a:gd name="T3" fmla="*/ 3 h 193"/>
                <a:gd name="T4" fmla="*/ 0 w 15"/>
                <a:gd name="T5" fmla="*/ 97 h 193"/>
                <a:gd name="T6" fmla="*/ 8 w 15"/>
                <a:gd name="T7" fmla="*/ 97 h 193"/>
                <a:gd name="T8" fmla="*/ 8 w 15"/>
                <a:gd name="T9" fmla="*/ 3 h 193"/>
                <a:gd name="T10" fmla="*/ 4 w 15"/>
                <a:gd name="T11" fmla="*/ 8 h 193"/>
                <a:gd name="T12" fmla="*/ 4 w 15"/>
                <a:gd name="T13" fmla="*/ 0 h 193"/>
                <a:gd name="T14" fmla="*/ 0 w 15"/>
                <a:gd name="T15" fmla="*/ 0 h 193"/>
                <a:gd name="T16" fmla="*/ 0 w 15"/>
                <a:gd name="T17" fmla="*/ 3 h 193"/>
                <a:gd name="T18" fmla="*/ 4 w 15"/>
                <a:gd name="T19" fmla="*/ 0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3">
                  <a:moveTo>
                    <a:pt x="7" y="0"/>
                  </a:moveTo>
                  <a:lnTo>
                    <a:pt x="0" y="6"/>
                  </a:lnTo>
                  <a:lnTo>
                    <a:pt x="0" y="193"/>
                  </a:lnTo>
                  <a:lnTo>
                    <a:pt x="15" y="193"/>
                  </a:lnTo>
                  <a:lnTo>
                    <a:pt x="15" y="6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" name="Rectangle 347"/>
            <p:cNvSpPr>
              <a:spLocks noChangeArrowheads="1"/>
            </p:cNvSpPr>
            <p:nvPr/>
          </p:nvSpPr>
          <p:spPr bwMode="auto">
            <a:xfrm>
              <a:off x="652" y="3784"/>
              <a:ext cx="17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93" name="Freeform 348"/>
            <p:cNvSpPr>
              <a:spLocks/>
            </p:cNvSpPr>
            <p:nvPr/>
          </p:nvSpPr>
          <p:spPr bwMode="auto">
            <a:xfrm>
              <a:off x="652" y="3781"/>
              <a:ext cx="21" cy="7"/>
            </a:xfrm>
            <a:custGeom>
              <a:avLst/>
              <a:gdLst>
                <a:gd name="T0" fmla="*/ 21 w 41"/>
                <a:gd name="T1" fmla="*/ 3 h 15"/>
                <a:gd name="T2" fmla="*/ 17 w 41"/>
                <a:gd name="T3" fmla="*/ 0 h 15"/>
                <a:gd name="T4" fmla="*/ 0 w 41"/>
                <a:gd name="T5" fmla="*/ 0 h 15"/>
                <a:gd name="T6" fmla="*/ 0 w 41"/>
                <a:gd name="T7" fmla="*/ 7 h 15"/>
                <a:gd name="T8" fmla="*/ 17 w 41"/>
                <a:gd name="T9" fmla="*/ 7 h 15"/>
                <a:gd name="T10" fmla="*/ 13 w 41"/>
                <a:gd name="T11" fmla="*/ 3 h 15"/>
                <a:gd name="T12" fmla="*/ 21 w 41"/>
                <a:gd name="T13" fmla="*/ 3 h 15"/>
                <a:gd name="T14" fmla="*/ 21 w 41"/>
                <a:gd name="T15" fmla="*/ 0 h 15"/>
                <a:gd name="T16" fmla="*/ 17 w 41"/>
                <a:gd name="T17" fmla="*/ 0 h 15"/>
                <a:gd name="T18" fmla="*/ 21 w 41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41" y="6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3" y="15"/>
                  </a:lnTo>
                  <a:lnTo>
                    <a:pt x="26" y="6"/>
                  </a:lnTo>
                  <a:lnTo>
                    <a:pt x="41" y="6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4" name="Freeform 349"/>
            <p:cNvSpPr>
              <a:spLocks/>
            </p:cNvSpPr>
            <p:nvPr/>
          </p:nvSpPr>
          <p:spPr bwMode="auto">
            <a:xfrm>
              <a:off x="666" y="3784"/>
              <a:ext cx="7" cy="97"/>
            </a:xfrm>
            <a:custGeom>
              <a:avLst/>
              <a:gdLst>
                <a:gd name="T0" fmla="*/ 3 w 15"/>
                <a:gd name="T1" fmla="*/ 97 h 194"/>
                <a:gd name="T2" fmla="*/ 7 w 15"/>
                <a:gd name="T3" fmla="*/ 94 h 194"/>
                <a:gd name="T4" fmla="*/ 7 w 15"/>
                <a:gd name="T5" fmla="*/ 0 h 194"/>
                <a:gd name="T6" fmla="*/ 0 w 15"/>
                <a:gd name="T7" fmla="*/ 0 h 194"/>
                <a:gd name="T8" fmla="*/ 0 w 15"/>
                <a:gd name="T9" fmla="*/ 94 h 194"/>
                <a:gd name="T10" fmla="*/ 3 w 15"/>
                <a:gd name="T11" fmla="*/ 90 h 194"/>
                <a:gd name="T12" fmla="*/ 3 w 15"/>
                <a:gd name="T13" fmla="*/ 97 h 194"/>
                <a:gd name="T14" fmla="*/ 7 w 15"/>
                <a:gd name="T15" fmla="*/ 97 h 194"/>
                <a:gd name="T16" fmla="*/ 7 w 15"/>
                <a:gd name="T17" fmla="*/ 94 h 194"/>
                <a:gd name="T18" fmla="*/ 3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7" y="194"/>
                  </a:moveTo>
                  <a:lnTo>
                    <a:pt x="15" y="18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7" y="179"/>
                  </a:lnTo>
                  <a:lnTo>
                    <a:pt x="7" y="194"/>
                  </a:lnTo>
                  <a:lnTo>
                    <a:pt x="15" y="194"/>
                  </a:lnTo>
                  <a:lnTo>
                    <a:pt x="15" y="187"/>
                  </a:lnTo>
                  <a:lnTo>
                    <a:pt x="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5" name="Freeform 350"/>
            <p:cNvSpPr>
              <a:spLocks/>
            </p:cNvSpPr>
            <p:nvPr/>
          </p:nvSpPr>
          <p:spPr bwMode="auto">
            <a:xfrm>
              <a:off x="648" y="3873"/>
              <a:ext cx="21" cy="8"/>
            </a:xfrm>
            <a:custGeom>
              <a:avLst/>
              <a:gdLst>
                <a:gd name="T0" fmla="*/ 0 w 41"/>
                <a:gd name="T1" fmla="*/ 4 h 15"/>
                <a:gd name="T2" fmla="*/ 4 w 41"/>
                <a:gd name="T3" fmla="*/ 8 h 15"/>
                <a:gd name="T4" fmla="*/ 21 w 41"/>
                <a:gd name="T5" fmla="*/ 8 h 15"/>
                <a:gd name="T6" fmla="*/ 21 w 41"/>
                <a:gd name="T7" fmla="*/ 0 h 15"/>
                <a:gd name="T8" fmla="*/ 4 w 41"/>
                <a:gd name="T9" fmla="*/ 0 h 15"/>
                <a:gd name="T10" fmla="*/ 8 w 41"/>
                <a:gd name="T11" fmla="*/ 4 h 15"/>
                <a:gd name="T12" fmla="*/ 0 w 41"/>
                <a:gd name="T13" fmla="*/ 4 h 15"/>
                <a:gd name="T14" fmla="*/ 0 w 41"/>
                <a:gd name="T15" fmla="*/ 8 h 15"/>
                <a:gd name="T16" fmla="*/ 4 w 41"/>
                <a:gd name="T17" fmla="*/ 8 h 15"/>
                <a:gd name="T18" fmla="*/ 0 w 41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0" y="8"/>
                  </a:moveTo>
                  <a:lnTo>
                    <a:pt x="8" y="15"/>
                  </a:lnTo>
                  <a:lnTo>
                    <a:pt x="41" y="15"/>
                  </a:lnTo>
                  <a:lnTo>
                    <a:pt x="41" y="0"/>
                  </a:lnTo>
                  <a:lnTo>
                    <a:pt x="8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6" name="Freeform 351"/>
            <p:cNvSpPr>
              <a:spLocks/>
            </p:cNvSpPr>
            <p:nvPr/>
          </p:nvSpPr>
          <p:spPr bwMode="auto">
            <a:xfrm>
              <a:off x="648" y="3781"/>
              <a:ext cx="8" cy="97"/>
            </a:xfrm>
            <a:custGeom>
              <a:avLst/>
              <a:gdLst>
                <a:gd name="T0" fmla="*/ 4 w 16"/>
                <a:gd name="T1" fmla="*/ 0 h 193"/>
                <a:gd name="T2" fmla="*/ 0 w 16"/>
                <a:gd name="T3" fmla="*/ 3 h 193"/>
                <a:gd name="T4" fmla="*/ 0 w 16"/>
                <a:gd name="T5" fmla="*/ 97 h 193"/>
                <a:gd name="T6" fmla="*/ 8 w 16"/>
                <a:gd name="T7" fmla="*/ 97 h 193"/>
                <a:gd name="T8" fmla="*/ 8 w 16"/>
                <a:gd name="T9" fmla="*/ 3 h 193"/>
                <a:gd name="T10" fmla="*/ 4 w 16"/>
                <a:gd name="T11" fmla="*/ 8 h 193"/>
                <a:gd name="T12" fmla="*/ 4 w 16"/>
                <a:gd name="T13" fmla="*/ 0 h 193"/>
                <a:gd name="T14" fmla="*/ 0 w 16"/>
                <a:gd name="T15" fmla="*/ 0 h 193"/>
                <a:gd name="T16" fmla="*/ 0 w 16"/>
                <a:gd name="T17" fmla="*/ 3 h 193"/>
                <a:gd name="T18" fmla="*/ 4 w 16"/>
                <a:gd name="T19" fmla="*/ 0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93">
                  <a:moveTo>
                    <a:pt x="8" y="0"/>
                  </a:moveTo>
                  <a:lnTo>
                    <a:pt x="0" y="6"/>
                  </a:lnTo>
                  <a:lnTo>
                    <a:pt x="0" y="193"/>
                  </a:lnTo>
                  <a:lnTo>
                    <a:pt x="16" y="193"/>
                  </a:lnTo>
                  <a:lnTo>
                    <a:pt x="16" y="6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7" name="Rectangle 352"/>
            <p:cNvSpPr>
              <a:spLocks noChangeArrowheads="1"/>
            </p:cNvSpPr>
            <p:nvPr/>
          </p:nvSpPr>
          <p:spPr bwMode="auto">
            <a:xfrm>
              <a:off x="624" y="3784"/>
              <a:ext cx="17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98" name="Freeform 353"/>
            <p:cNvSpPr>
              <a:spLocks/>
            </p:cNvSpPr>
            <p:nvPr/>
          </p:nvSpPr>
          <p:spPr bwMode="auto">
            <a:xfrm>
              <a:off x="624" y="3781"/>
              <a:ext cx="21" cy="7"/>
            </a:xfrm>
            <a:custGeom>
              <a:avLst/>
              <a:gdLst>
                <a:gd name="T0" fmla="*/ 21 w 42"/>
                <a:gd name="T1" fmla="*/ 3 h 15"/>
                <a:gd name="T2" fmla="*/ 17 w 42"/>
                <a:gd name="T3" fmla="*/ 0 h 15"/>
                <a:gd name="T4" fmla="*/ 0 w 42"/>
                <a:gd name="T5" fmla="*/ 0 h 15"/>
                <a:gd name="T6" fmla="*/ 0 w 42"/>
                <a:gd name="T7" fmla="*/ 7 h 15"/>
                <a:gd name="T8" fmla="*/ 17 w 42"/>
                <a:gd name="T9" fmla="*/ 7 h 15"/>
                <a:gd name="T10" fmla="*/ 14 w 42"/>
                <a:gd name="T11" fmla="*/ 3 h 15"/>
                <a:gd name="T12" fmla="*/ 21 w 42"/>
                <a:gd name="T13" fmla="*/ 3 h 15"/>
                <a:gd name="T14" fmla="*/ 21 w 42"/>
                <a:gd name="T15" fmla="*/ 0 h 15"/>
                <a:gd name="T16" fmla="*/ 17 w 42"/>
                <a:gd name="T17" fmla="*/ 0 h 15"/>
                <a:gd name="T18" fmla="*/ 21 w 42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42" y="6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4" y="15"/>
                  </a:lnTo>
                  <a:lnTo>
                    <a:pt x="27" y="6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9" name="Freeform 354"/>
            <p:cNvSpPr>
              <a:spLocks/>
            </p:cNvSpPr>
            <p:nvPr/>
          </p:nvSpPr>
          <p:spPr bwMode="auto">
            <a:xfrm>
              <a:off x="637" y="3784"/>
              <a:ext cx="8" cy="97"/>
            </a:xfrm>
            <a:custGeom>
              <a:avLst/>
              <a:gdLst>
                <a:gd name="T0" fmla="*/ 4 w 15"/>
                <a:gd name="T1" fmla="*/ 97 h 194"/>
                <a:gd name="T2" fmla="*/ 8 w 15"/>
                <a:gd name="T3" fmla="*/ 94 h 194"/>
                <a:gd name="T4" fmla="*/ 8 w 15"/>
                <a:gd name="T5" fmla="*/ 0 h 194"/>
                <a:gd name="T6" fmla="*/ 0 w 15"/>
                <a:gd name="T7" fmla="*/ 0 h 194"/>
                <a:gd name="T8" fmla="*/ 0 w 15"/>
                <a:gd name="T9" fmla="*/ 94 h 194"/>
                <a:gd name="T10" fmla="*/ 4 w 15"/>
                <a:gd name="T11" fmla="*/ 90 h 194"/>
                <a:gd name="T12" fmla="*/ 4 w 15"/>
                <a:gd name="T13" fmla="*/ 97 h 194"/>
                <a:gd name="T14" fmla="*/ 8 w 15"/>
                <a:gd name="T15" fmla="*/ 97 h 194"/>
                <a:gd name="T16" fmla="*/ 8 w 15"/>
                <a:gd name="T17" fmla="*/ 94 h 194"/>
                <a:gd name="T18" fmla="*/ 4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7" y="194"/>
                  </a:moveTo>
                  <a:lnTo>
                    <a:pt x="15" y="18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7" y="179"/>
                  </a:lnTo>
                  <a:lnTo>
                    <a:pt x="7" y="194"/>
                  </a:lnTo>
                  <a:lnTo>
                    <a:pt x="15" y="194"/>
                  </a:lnTo>
                  <a:lnTo>
                    <a:pt x="15" y="187"/>
                  </a:lnTo>
                  <a:lnTo>
                    <a:pt x="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0" name="Freeform 355"/>
            <p:cNvSpPr>
              <a:spLocks/>
            </p:cNvSpPr>
            <p:nvPr/>
          </p:nvSpPr>
          <p:spPr bwMode="auto">
            <a:xfrm>
              <a:off x="621" y="3873"/>
              <a:ext cx="20" cy="8"/>
            </a:xfrm>
            <a:custGeom>
              <a:avLst/>
              <a:gdLst>
                <a:gd name="T0" fmla="*/ 0 w 40"/>
                <a:gd name="T1" fmla="*/ 4 h 15"/>
                <a:gd name="T2" fmla="*/ 3 w 40"/>
                <a:gd name="T3" fmla="*/ 8 h 15"/>
                <a:gd name="T4" fmla="*/ 20 w 40"/>
                <a:gd name="T5" fmla="*/ 8 h 15"/>
                <a:gd name="T6" fmla="*/ 20 w 40"/>
                <a:gd name="T7" fmla="*/ 0 h 15"/>
                <a:gd name="T8" fmla="*/ 3 w 40"/>
                <a:gd name="T9" fmla="*/ 0 h 15"/>
                <a:gd name="T10" fmla="*/ 8 w 40"/>
                <a:gd name="T11" fmla="*/ 4 h 15"/>
                <a:gd name="T12" fmla="*/ 0 w 40"/>
                <a:gd name="T13" fmla="*/ 4 h 15"/>
                <a:gd name="T14" fmla="*/ 0 w 40"/>
                <a:gd name="T15" fmla="*/ 8 h 15"/>
                <a:gd name="T16" fmla="*/ 3 w 40"/>
                <a:gd name="T17" fmla="*/ 8 h 15"/>
                <a:gd name="T18" fmla="*/ 0 w 40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5">
                  <a:moveTo>
                    <a:pt x="0" y="8"/>
                  </a:moveTo>
                  <a:lnTo>
                    <a:pt x="6" y="15"/>
                  </a:lnTo>
                  <a:lnTo>
                    <a:pt x="40" y="15"/>
                  </a:lnTo>
                  <a:lnTo>
                    <a:pt x="40" y="0"/>
                  </a:lnTo>
                  <a:lnTo>
                    <a:pt x="6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1" name="Freeform 356"/>
            <p:cNvSpPr>
              <a:spLocks/>
            </p:cNvSpPr>
            <p:nvPr/>
          </p:nvSpPr>
          <p:spPr bwMode="auto">
            <a:xfrm>
              <a:off x="621" y="3781"/>
              <a:ext cx="7" cy="97"/>
            </a:xfrm>
            <a:custGeom>
              <a:avLst/>
              <a:gdLst>
                <a:gd name="T0" fmla="*/ 3 w 15"/>
                <a:gd name="T1" fmla="*/ 0 h 193"/>
                <a:gd name="T2" fmla="*/ 0 w 15"/>
                <a:gd name="T3" fmla="*/ 3 h 193"/>
                <a:gd name="T4" fmla="*/ 0 w 15"/>
                <a:gd name="T5" fmla="*/ 97 h 193"/>
                <a:gd name="T6" fmla="*/ 7 w 15"/>
                <a:gd name="T7" fmla="*/ 97 h 193"/>
                <a:gd name="T8" fmla="*/ 7 w 15"/>
                <a:gd name="T9" fmla="*/ 3 h 193"/>
                <a:gd name="T10" fmla="*/ 3 w 15"/>
                <a:gd name="T11" fmla="*/ 8 h 193"/>
                <a:gd name="T12" fmla="*/ 3 w 15"/>
                <a:gd name="T13" fmla="*/ 0 h 193"/>
                <a:gd name="T14" fmla="*/ 0 w 15"/>
                <a:gd name="T15" fmla="*/ 0 h 193"/>
                <a:gd name="T16" fmla="*/ 0 w 15"/>
                <a:gd name="T17" fmla="*/ 3 h 193"/>
                <a:gd name="T18" fmla="*/ 3 w 15"/>
                <a:gd name="T19" fmla="*/ 0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3">
                  <a:moveTo>
                    <a:pt x="6" y="0"/>
                  </a:moveTo>
                  <a:lnTo>
                    <a:pt x="0" y="6"/>
                  </a:lnTo>
                  <a:lnTo>
                    <a:pt x="0" y="193"/>
                  </a:lnTo>
                  <a:lnTo>
                    <a:pt x="15" y="193"/>
                  </a:lnTo>
                  <a:lnTo>
                    <a:pt x="15" y="6"/>
                  </a:lnTo>
                  <a:lnTo>
                    <a:pt x="6" y="1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2" name="Rectangle 357"/>
            <p:cNvSpPr>
              <a:spLocks noChangeArrowheads="1"/>
            </p:cNvSpPr>
            <p:nvPr/>
          </p:nvSpPr>
          <p:spPr bwMode="auto">
            <a:xfrm>
              <a:off x="595" y="3784"/>
              <a:ext cx="17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03" name="Freeform 358"/>
            <p:cNvSpPr>
              <a:spLocks/>
            </p:cNvSpPr>
            <p:nvPr/>
          </p:nvSpPr>
          <p:spPr bwMode="auto">
            <a:xfrm>
              <a:off x="595" y="3781"/>
              <a:ext cx="21" cy="7"/>
            </a:xfrm>
            <a:custGeom>
              <a:avLst/>
              <a:gdLst>
                <a:gd name="T0" fmla="*/ 21 w 41"/>
                <a:gd name="T1" fmla="*/ 3 h 15"/>
                <a:gd name="T2" fmla="*/ 17 w 41"/>
                <a:gd name="T3" fmla="*/ 0 h 15"/>
                <a:gd name="T4" fmla="*/ 0 w 41"/>
                <a:gd name="T5" fmla="*/ 0 h 15"/>
                <a:gd name="T6" fmla="*/ 0 w 41"/>
                <a:gd name="T7" fmla="*/ 7 h 15"/>
                <a:gd name="T8" fmla="*/ 17 w 41"/>
                <a:gd name="T9" fmla="*/ 7 h 15"/>
                <a:gd name="T10" fmla="*/ 13 w 41"/>
                <a:gd name="T11" fmla="*/ 3 h 15"/>
                <a:gd name="T12" fmla="*/ 21 w 41"/>
                <a:gd name="T13" fmla="*/ 3 h 15"/>
                <a:gd name="T14" fmla="*/ 21 w 41"/>
                <a:gd name="T15" fmla="*/ 0 h 15"/>
                <a:gd name="T16" fmla="*/ 17 w 41"/>
                <a:gd name="T17" fmla="*/ 0 h 15"/>
                <a:gd name="T18" fmla="*/ 21 w 41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41" y="6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3" y="15"/>
                  </a:lnTo>
                  <a:lnTo>
                    <a:pt x="26" y="6"/>
                  </a:lnTo>
                  <a:lnTo>
                    <a:pt x="41" y="6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4" name="Freeform 359"/>
            <p:cNvSpPr>
              <a:spLocks/>
            </p:cNvSpPr>
            <p:nvPr/>
          </p:nvSpPr>
          <p:spPr bwMode="auto">
            <a:xfrm>
              <a:off x="609" y="3784"/>
              <a:ext cx="7" cy="97"/>
            </a:xfrm>
            <a:custGeom>
              <a:avLst/>
              <a:gdLst>
                <a:gd name="T0" fmla="*/ 3 w 15"/>
                <a:gd name="T1" fmla="*/ 97 h 194"/>
                <a:gd name="T2" fmla="*/ 7 w 15"/>
                <a:gd name="T3" fmla="*/ 94 h 194"/>
                <a:gd name="T4" fmla="*/ 7 w 15"/>
                <a:gd name="T5" fmla="*/ 0 h 194"/>
                <a:gd name="T6" fmla="*/ 0 w 15"/>
                <a:gd name="T7" fmla="*/ 0 h 194"/>
                <a:gd name="T8" fmla="*/ 0 w 15"/>
                <a:gd name="T9" fmla="*/ 94 h 194"/>
                <a:gd name="T10" fmla="*/ 3 w 15"/>
                <a:gd name="T11" fmla="*/ 90 h 194"/>
                <a:gd name="T12" fmla="*/ 3 w 15"/>
                <a:gd name="T13" fmla="*/ 97 h 194"/>
                <a:gd name="T14" fmla="*/ 7 w 15"/>
                <a:gd name="T15" fmla="*/ 97 h 194"/>
                <a:gd name="T16" fmla="*/ 7 w 15"/>
                <a:gd name="T17" fmla="*/ 94 h 194"/>
                <a:gd name="T18" fmla="*/ 3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7" y="194"/>
                  </a:moveTo>
                  <a:lnTo>
                    <a:pt x="15" y="18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7" y="179"/>
                  </a:lnTo>
                  <a:lnTo>
                    <a:pt x="7" y="194"/>
                  </a:lnTo>
                  <a:lnTo>
                    <a:pt x="15" y="194"/>
                  </a:lnTo>
                  <a:lnTo>
                    <a:pt x="15" y="187"/>
                  </a:lnTo>
                  <a:lnTo>
                    <a:pt x="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5" name="Freeform 360"/>
            <p:cNvSpPr>
              <a:spLocks/>
            </p:cNvSpPr>
            <p:nvPr/>
          </p:nvSpPr>
          <p:spPr bwMode="auto">
            <a:xfrm>
              <a:off x="592" y="3873"/>
              <a:ext cx="20" cy="8"/>
            </a:xfrm>
            <a:custGeom>
              <a:avLst/>
              <a:gdLst>
                <a:gd name="T0" fmla="*/ 0 w 40"/>
                <a:gd name="T1" fmla="*/ 4 h 15"/>
                <a:gd name="T2" fmla="*/ 4 w 40"/>
                <a:gd name="T3" fmla="*/ 8 h 15"/>
                <a:gd name="T4" fmla="*/ 20 w 40"/>
                <a:gd name="T5" fmla="*/ 8 h 15"/>
                <a:gd name="T6" fmla="*/ 20 w 40"/>
                <a:gd name="T7" fmla="*/ 0 h 15"/>
                <a:gd name="T8" fmla="*/ 4 w 40"/>
                <a:gd name="T9" fmla="*/ 0 h 15"/>
                <a:gd name="T10" fmla="*/ 8 w 40"/>
                <a:gd name="T11" fmla="*/ 4 h 15"/>
                <a:gd name="T12" fmla="*/ 0 w 40"/>
                <a:gd name="T13" fmla="*/ 4 h 15"/>
                <a:gd name="T14" fmla="*/ 0 w 40"/>
                <a:gd name="T15" fmla="*/ 8 h 15"/>
                <a:gd name="T16" fmla="*/ 4 w 40"/>
                <a:gd name="T17" fmla="*/ 8 h 15"/>
                <a:gd name="T18" fmla="*/ 0 w 40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5">
                  <a:moveTo>
                    <a:pt x="0" y="8"/>
                  </a:moveTo>
                  <a:lnTo>
                    <a:pt x="7" y="15"/>
                  </a:lnTo>
                  <a:lnTo>
                    <a:pt x="40" y="15"/>
                  </a:lnTo>
                  <a:lnTo>
                    <a:pt x="40" y="0"/>
                  </a:lnTo>
                  <a:lnTo>
                    <a:pt x="7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6" name="Freeform 361"/>
            <p:cNvSpPr>
              <a:spLocks/>
            </p:cNvSpPr>
            <p:nvPr/>
          </p:nvSpPr>
          <p:spPr bwMode="auto">
            <a:xfrm>
              <a:off x="592" y="3781"/>
              <a:ext cx="7" cy="97"/>
            </a:xfrm>
            <a:custGeom>
              <a:avLst/>
              <a:gdLst>
                <a:gd name="T0" fmla="*/ 3 w 15"/>
                <a:gd name="T1" fmla="*/ 0 h 193"/>
                <a:gd name="T2" fmla="*/ 0 w 15"/>
                <a:gd name="T3" fmla="*/ 3 h 193"/>
                <a:gd name="T4" fmla="*/ 0 w 15"/>
                <a:gd name="T5" fmla="*/ 97 h 193"/>
                <a:gd name="T6" fmla="*/ 7 w 15"/>
                <a:gd name="T7" fmla="*/ 97 h 193"/>
                <a:gd name="T8" fmla="*/ 7 w 15"/>
                <a:gd name="T9" fmla="*/ 3 h 193"/>
                <a:gd name="T10" fmla="*/ 3 w 15"/>
                <a:gd name="T11" fmla="*/ 8 h 193"/>
                <a:gd name="T12" fmla="*/ 3 w 15"/>
                <a:gd name="T13" fmla="*/ 0 h 193"/>
                <a:gd name="T14" fmla="*/ 0 w 15"/>
                <a:gd name="T15" fmla="*/ 0 h 193"/>
                <a:gd name="T16" fmla="*/ 0 w 15"/>
                <a:gd name="T17" fmla="*/ 3 h 193"/>
                <a:gd name="T18" fmla="*/ 3 w 15"/>
                <a:gd name="T19" fmla="*/ 0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3">
                  <a:moveTo>
                    <a:pt x="7" y="0"/>
                  </a:moveTo>
                  <a:lnTo>
                    <a:pt x="0" y="6"/>
                  </a:lnTo>
                  <a:lnTo>
                    <a:pt x="0" y="193"/>
                  </a:lnTo>
                  <a:lnTo>
                    <a:pt x="15" y="193"/>
                  </a:lnTo>
                  <a:lnTo>
                    <a:pt x="15" y="6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7" name="Rectangle 362"/>
            <p:cNvSpPr>
              <a:spLocks noChangeArrowheads="1"/>
            </p:cNvSpPr>
            <p:nvPr/>
          </p:nvSpPr>
          <p:spPr bwMode="auto">
            <a:xfrm>
              <a:off x="567" y="3784"/>
              <a:ext cx="17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08" name="Freeform 363"/>
            <p:cNvSpPr>
              <a:spLocks/>
            </p:cNvSpPr>
            <p:nvPr/>
          </p:nvSpPr>
          <p:spPr bwMode="auto">
            <a:xfrm>
              <a:off x="567" y="3781"/>
              <a:ext cx="20" cy="7"/>
            </a:xfrm>
            <a:custGeom>
              <a:avLst/>
              <a:gdLst>
                <a:gd name="T0" fmla="*/ 20 w 41"/>
                <a:gd name="T1" fmla="*/ 3 h 15"/>
                <a:gd name="T2" fmla="*/ 17 w 41"/>
                <a:gd name="T3" fmla="*/ 0 h 15"/>
                <a:gd name="T4" fmla="*/ 0 w 41"/>
                <a:gd name="T5" fmla="*/ 0 h 15"/>
                <a:gd name="T6" fmla="*/ 0 w 41"/>
                <a:gd name="T7" fmla="*/ 7 h 15"/>
                <a:gd name="T8" fmla="*/ 17 w 41"/>
                <a:gd name="T9" fmla="*/ 7 h 15"/>
                <a:gd name="T10" fmla="*/ 13 w 41"/>
                <a:gd name="T11" fmla="*/ 3 h 15"/>
                <a:gd name="T12" fmla="*/ 20 w 41"/>
                <a:gd name="T13" fmla="*/ 3 h 15"/>
                <a:gd name="T14" fmla="*/ 20 w 41"/>
                <a:gd name="T15" fmla="*/ 0 h 15"/>
                <a:gd name="T16" fmla="*/ 17 w 41"/>
                <a:gd name="T17" fmla="*/ 0 h 15"/>
                <a:gd name="T18" fmla="*/ 20 w 41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5">
                  <a:moveTo>
                    <a:pt x="41" y="6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4" y="15"/>
                  </a:lnTo>
                  <a:lnTo>
                    <a:pt x="26" y="6"/>
                  </a:lnTo>
                  <a:lnTo>
                    <a:pt x="41" y="6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9" name="Freeform 364"/>
            <p:cNvSpPr>
              <a:spLocks/>
            </p:cNvSpPr>
            <p:nvPr/>
          </p:nvSpPr>
          <p:spPr bwMode="auto">
            <a:xfrm>
              <a:off x="580" y="3784"/>
              <a:ext cx="7" cy="97"/>
            </a:xfrm>
            <a:custGeom>
              <a:avLst/>
              <a:gdLst>
                <a:gd name="T0" fmla="*/ 4 w 15"/>
                <a:gd name="T1" fmla="*/ 97 h 194"/>
                <a:gd name="T2" fmla="*/ 7 w 15"/>
                <a:gd name="T3" fmla="*/ 94 h 194"/>
                <a:gd name="T4" fmla="*/ 7 w 15"/>
                <a:gd name="T5" fmla="*/ 0 h 194"/>
                <a:gd name="T6" fmla="*/ 0 w 15"/>
                <a:gd name="T7" fmla="*/ 0 h 194"/>
                <a:gd name="T8" fmla="*/ 0 w 15"/>
                <a:gd name="T9" fmla="*/ 94 h 194"/>
                <a:gd name="T10" fmla="*/ 4 w 15"/>
                <a:gd name="T11" fmla="*/ 90 h 194"/>
                <a:gd name="T12" fmla="*/ 4 w 15"/>
                <a:gd name="T13" fmla="*/ 97 h 194"/>
                <a:gd name="T14" fmla="*/ 7 w 15"/>
                <a:gd name="T15" fmla="*/ 97 h 194"/>
                <a:gd name="T16" fmla="*/ 7 w 15"/>
                <a:gd name="T17" fmla="*/ 94 h 194"/>
                <a:gd name="T18" fmla="*/ 4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8" y="194"/>
                  </a:moveTo>
                  <a:lnTo>
                    <a:pt x="15" y="18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8" y="179"/>
                  </a:lnTo>
                  <a:lnTo>
                    <a:pt x="8" y="194"/>
                  </a:lnTo>
                  <a:lnTo>
                    <a:pt x="15" y="194"/>
                  </a:lnTo>
                  <a:lnTo>
                    <a:pt x="15" y="187"/>
                  </a:lnTo>
                  <a:lnTo>
                    <a:pt x="8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0" name="Freeform 365"/>
            <p:cNvSpPr>
              <a:spLocks/>
            </p:cNvSpPr>
            <p:nvPr/>
          </p:nvSpPr>
          <p:spPr bwMode="auto">
            <a:xfrm>
              <a:off x="563" y="3873"/>
              <a:ext cx="21" cy="8"/>
            </a:xfrm>
            <a:custGeom>
              <a:avLst/>
              <a:gdLst>
                <a:gd name="T0" fmla="*/ 0 w 42"/>
                <a:gd name="T1" fmla="*/ 4 h 15"/>
                <a:gd name="T2" fmla="*/ 4 w 42"/>
                <a:gd name="T3" fmla="*/ 8 h 15"/>
                <a:gd name="T4" fmla="*/ 21 w 42"/>
                <a:gd name="T5" fmla="*/ 8 h 15"/>
                <a:gd name="T6" fmla="*/ 21 w 42"/>
                <a:gd name="T7" fmla="*/ 0 h 15"/>
                <a:gd name="T8" fmla="*/ 4 w 42"/>
                <a:gd name="T9" fmla="*/ 0 h 15"/>
                <a:gd name="T10" fmla="*/ 8 w 42"/>
                <a:gd name="T11" fmla="*/ 4 h 15"/>
                <a:gd name="T12" fmla="*/ 0 w 42"/>
                <a:gd name="T13" fmla="*/ 4 h 15"/>
                <a:gd name="T14" fmla="*/ 0 w 42"/>
                <a:gd name="T15" fmla="*/ 8 h 15"/>
                <a:gd name="T16" fmla="*/ 4 w 42"/>
                <a:gd name="T17" fmla="*/ 8 h 15"/>
                <a:gd name="T18" fmla="*/ 0 w 4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">
                  <a:moveTo>
                    <a:pt x="0" y="8"/>
                  </a:moveTo>
                  <a:lnTo>
                    <a:pt x="8" y="15"/>
                  </a:lnTo>
                  <a:lnTo>
                    <a:pt x="42" y="15"/>
                  </a:lnTo>
                  <a:lnTo>
                    <a:pt x="42" y="0"/>
                  </a:lnTo>
                  <a:lnTo>
                    <a:pt x="8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1" name="Freeform 366"/>
            <p:cNvSpPr>
              <a:spLocks/>
            </p:cNvSpPr>
            <p:nvPr/>
          </p:nvSpPr>
          <p:spPr bwMode="auto">
            <a:xfrm>
              <a:off x="563" y="3781"/>
              <a:ext cx="8" cy="97"/>
            </a:xfrm>
            <a:custGeom>
              <a:avLst/>
              <a:gdLst>
                <a:gd name="T0" fmla="*/ 4 w 15"/>
                <a:gd name="T1" fmla="*/ 0 h 193"/>
                <a:gd name="T2" fmla="*/ 0 w 15"/>
                <a:gd name="T3" fmla="*/ 3 h 193"/>
                <a:gd name="T4" fmla="*/ 0 w 15"/>
                <a:gd name="T5" fmla="*/ 97 h 193"/>
                <a:gd name="T6" fmla="*/ 8 w 15"/>
                <a:gd name="T7" fmla="*/ 97 h 193"/>
                <a:gd name="T8" fmla="*/ 8 w 15"/>
                <a:gd name="T9" fmla="*/ 3 h 193"/>
                <a:gd name="T10" fmla="*/ 4 w 15"/>
                <a:gd name="T11" fmla="*/ 8 h 193"/>
                <a:gd name="T12" fmla="*/ 4 w 15"/>
                <a:gd name="T13" fmla="*/ 0 h 193"/>
                <a:gd name="T14" fmla="*/ 0 w 15"/>
                <a:gd name="T15" fmla="*/ 0 h 193"/>
                <a:gd name="T16" fmla="*/ 0 w 15"/>
                <a:gd name="T17" fmla="*/ 3 h 193"/>
                <a:gd name="T18" fmla="*/ 4 w 15"/>
                <a:gd name="T19" fmla="*/ 0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3">
                  <a:moveTo>
                    <a:pt x="8" y="0"/>
                  </a:moveTo>
                  <a:lnTo>
                    <a:pt x="0" y="6"/>
                  </a:lnTo>
                  <a:lnTo>
                    <a:pt x="0" y="193"/>
                  </a:lnTo>
                  <a:lnTo>
                    <a:pt x="15" y="193"/>
                  </a:lnTo>
                  <a:lnTo>
                    <a:pt x="15" y="6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2" name="Rectangle 367"/>
            <p:cNvSpPr>
              <a:spLocks noChangeArrowheads="1"/>
            </p:cNvSpPr>
            <p:nvPr/>
          </p:nvSpPr>
          <p:spPr bwMode="auto">
            <a:xfrm>
              <a:off x="532" y="3784"/>
              <a:ext cx="16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13" name="Freeform 368"/>
            <p:cNvSpPr>
              <a:spLocks/>
            </p:cNvSpPr>
            <p:nvPr/>
          </p:nvSpPr>
          <p:spPr bwMode="auto">
            <a:xfrm>
              <a:off x="532" y="3781"/>
              <a:ext cx="20" cy="7"/>
            </a:xfrm>
            <a:custGeom>
              <a:avLst/>
              <a:gdLst>
                <a:gd name="T0" fmla="*/ 20 w 39"/>
                <a:gd name="T1" fmla="*/ 3 h 15"/>
                <a:gd name="T2" fmla="*/ 16 w 39"/>
                <a:gd name="T3" fmla="*/ 0 h 15"/>
                <a:gd name="T4" fmla="*/ 0 w 39"/>
                <a:gd name="T5" fmla="*/ 0 h 15"/>
                <a:gd name="T6" fmla="*/ 0 w 39"/>
                <a:gd name="T7" fmla="*/ 7 h 15"/>
                <a:gd name="T8" fmla="*/ 16 w 39"/>
                <a:gd name="T9" fmla="*/ 7 h 15"/>
                <a:gd name="T10" fmla="*/ 12 w 39"/>
                <a:gd name="T11" fmla="*/ 3 h 15"/>
                <a:gd name="T12" fmla="*/ 20 w 39"/>
                <a:gd name="T13" fmla="*/ 3 h 15"/>
                <a:gd name="T14" fmla="*/ 20 w 39"/>
                <a:gd name="T15" fmla="*/ 0 h 15"/>
                <a:gd name="T16" fmla="*/ 16 w 39"/>
                <a:gd name="T17" fmla="*/ 0 h 15"/>
                <a:gd name="T18" fmla="*/ 20 w 39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15">
                  <a:moveTo>
                    <a:pt x="39" y="6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2" y="15"/>
                  </a:lnTo>
                  <a:lnTo>
                    <a:pt x="24" y="6"/>
                  </a:lnTo>
                  <a:lnTo>
                    <a:pt x="39" y="6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4" name="Freeform 369"/>
            <p:cNvSpPr>
              <a:spLocks/>
            </p:cNvSpPr>
            <p:nvPr/>
          </p:nvSpPr>
          <p:spPr bwMode="auto">
            <a:xfrm>
              <a:off x="544" y="3784"/>
              <a:ext cx="8" cy="97"/>
            </a:xfrm>
            <a:custGeom>
              <a:avLst/>
              <a:gdLst>
                <a:gd name="T0" fmla="*/ 4 w 15"/>
                <a:gd name="T1" fmla="*/ 97 h 194"/>
                <a:gd name="T2" fmla="*/ 8 w 15"/>
                <a:gd name="T3" fmla="*/ 94 h 194"/>
                <a:gd name="T4" fmla="*/ 8 w 15"/>
                <a:gd name="T5" fmla="*/ 0 h 194"/>
                <a:gd name="T6" fmla="*/ 0 w 15"/>
                <a:gd name="T7" fmla="*/ 0 h 194"/>
                <a:gd name="T8" fmla="*/ 0 w 15"/>
                <a:gd name="T9" fmla="*/ 94 h 194"/>
                <a:gd name="T10" fmla="*/ 4 w 15"/>
                <a:gd name="T11" fmla="*/ 90 h 194"/>
                <a:gd name="T12" fmla="*/ 4 w 15"/>
                <a:gd name="T13" fmla="*/ 97 h 194"/>
                <a:gd name="T14" fmla="*/ 8 w 15"/>
                <a:gd name="T15" fmla="*/ 97 h 194"/>
                <a:gd name="T16" fmla="*/ 8 w 15"/>
                <a:gd name="T17" fmla="*/ 94 h 194"/>
                <a:gd name="T18" fmla="*/ 4 w 15"/>
                <a:gd name="T19" fmla="*/ 97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4">
                  <a:moveTo>
                    <a:pt x="8" y="194"/>
                  </a:moveTo>
                  <a:lnTo>
                    <a:pt x="15" y="18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8" y="179"/>
                  </a:lnTo>
                  <a:lnTo>
                    <a:pt x="8" y="194"/>
                  </a:lnTo>
                  <a:lnTo>
                    <a:pt x="15" y="194"/>
                  </a:lnTo>
                  <a:lnTo>
                    <a:pt x="15" y="187"/>
                  </a:lnTo>
                  <a:lnTo>
                    <a:pt x="8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5" name="Freeform 370"/>
            <p:cNvSpPr>
              <a:spLocks/>
            </p:cNvSpPr>
            <p:nvPr/>
          </p:nvSpPr>
          <p:spPr bwMode="auto">
            <a:xfrm>
              <a:off x="528" y="3873"/>
              <a:ext cx="20" cy="8"/>
            </a:xfrm>
            <a:custGeom>
              <a:avLst/>
              <a:gdLst>
                <a:gd name="T0" fmla="*/ 0 w 40"/>
                <a:gd name="T1" fmla="*/ 4 h 15"/>
                <a:gd name="T2" fmla="*/ 4 w 40"/>
                <a:gd name="T3" fmla="*/ 8 h 15"/>
                <a:gd name="T4" fmla="*/ 20 w 40"/>
                <a:gd name="T5" fmla="*/ 8 h 15"/>
                <a:gd name="T6" fmla="*/ 20 w 40"/>
                <a:gd name="T7" fmla="*/ 0 h 15"/>
                <a:gd name="T8" fmla="*/ 4 w 40"/>
                <a:gd name="T9" fmla="*/ 0 h 15"/>
                <a:gd name="T10" fmla="*/ 8 w 40"/>
                <a:gd name="T11" fmla="*/ 4 h 15"/>
                <a:gd name="T12" fmla="*/ 0 w 40"/>
                <a:gd name="T13" fmla="*/ 4 h 15"/>
                <a:gd name="T14" fmla="*/ 0 w 40"/>
                <a:gd name="T15" fmla="*/ 8 h 15"/>
                <a:gd name="T16" fmla="*/ 4 w 40"/>
                <a:gd name="T17" fmla="*/ 8 h 15"/>
                <a:gd name="T18" fmla="*/ 0 w 40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5">
                  <a:moveTo>
                    <a:pt x="0" y="8"/>
                  </a:moveTo>
                  <a:lnTo>
                    <a:pt x="8" y="15"/>
                  </a:lnTo>
                  <a:lnTo>
                    <a:pt x="40" y="15"/>
                  </a:lnTo>
                  <a:lnTo>
                    <a:pt x="40" y="0"/>
                  </a:lnTo>
                  <a:lnTo>
                    <a:pt x="8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6" name="Freeform 371"/>
            <p:cNvSpPr>
              <a:spLocks/>
            </p:cNvSpPr>
            <p:nvPr/>
          </p:nvSpPr>
          <p:spPr bwMode="auto">
            <a:xfrm>
              <a:off x="528" y="3781"/>
              <a:ext cx="8" cy="97"/>
            </a:xfrm>
            <a:custGeom>
              <a:avLst/>
              <a:gdLst>
                <a:gd name="T0" fmla="*/ 4 w 15"/>
                <a:gd name="T1" fmla="*/ 0 h 193"/>
                <a:gd name="T2" fmla="*/ 0 w 15"/>
                <a:gd name="T3" fmla="*/ 3 h 193"/>
                <a:gd name="T4" fmla="*/ 0 w 15"/>
                <a:gd name="T5" fmla="*/ 97 h 193"/>
                <a:gd name="T6" fmla="*/ 8 w 15"/>
                <a:gd name="T7" fmla="*/ 97 h 193"/>
                <a:gd name="T8" fmla="*/ 8 w 15"/>
                <a:gd name="T9" fmla="*/ 3 h 193"/>
                <a:gd name="T10" fmla="*/ 4 w 15"/>
                <a:gd name="T11" fmla="*/ 8 h 193"/>
                <a:gd name="T12" fmla="*/ 4 w 15"/>
                <a:gd name="T13" fmla="*/ 0 h 193"/>
                <a:gd name="T14" fmla="*/ 0 w 15"/>
                <a:gd name="T15" fmla="*/ 0 h 193"/>
                <a:gd name="T16" fmla="*/ 0 w 15"/>
                <a:gd name="T17" fmla="*/ 3 h 193"/>
                <a:gd name="T18" fmla="*/ 4 w 15"/>
                <a:gd name="T19" fmla="*/ 0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93">
                  <a:moveTo>
                    <a:pt x="8" y="0"/>
                  </a:moveTo>
                  <a:lnTo>
                    <a:pt x="0" y="6"/>
                  </a:lnTo>
                  <a:lnTo>
                    <a:pt x="0" y="193"/>
                  </a:lnTo>
                  <a:lnTo>
                    <a:pt x="15" y="193"/>
                  </a:lnTo>
                  <a:lnTo>
                    <a:pt x="15" y="6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7" name="Freeform 372"/>
            <p:cNvSpPr>
              <a:spLocks/>
            </p:cNvSpPr>
            <p:nvPr/>
          </p:nvSpPr>
          <p:spPr bwMode="auto">
            <a:xfrm>
              <a:off x="370" y="3745"/>
              <a:ext cx="210" cy="218"/>
            </a:xfrm>
            <a:custGeom>
              <a:avLst/>
              <a:gdLst>
                <a:gd name="T0" fmla="*/ 102 w 421"/>
                <a:gd name="T1" fmla="*/ 8 h 435"/>
                <a:gd name="T2" fmla="*/ 108 w 421"/>
                <a:gd name="T3" fmla="*/ 20 h 435"/>
                <a:gd name="T4" fmla="*/ 114 w 421"/>
                <a:gd name="T5" fmla="*/ 29 h 435"/>
                <a:gd name="T6" fmla="*/ 120 w 421"/>
                <a:gd name="T7" fmla="*/ 34 h 435"/>
                <a:gd name="T8" fmla="*/ 126 w 421"/>
                <a:gd name="T9" fmla="*/ 39 h 435"/>
                <a:gd name="T10" fmla="*/ 132 w 421"/>
                <a:gd name="T11" fmla="*/ 44 h 435"/>
                <a:gd name="T12" fmla="*/ 135 w 421"/>
                <a:gd name="T13" fmla="*/ 48 h 435"/>
                <a:gd name="T14" fmla="*/ 131 w 421"/>
                <a:gd name="T15" fmla="*/ 54 h 435"/>
                <a:gd name="T16" fmla="*/ 130 w 421"/>
                <a:gd name="T17" fmla="*/ 61 h 435"/>
                <a:gd name="T18" fmla="*/ 150 w 421"/>
                <a:gd name="T19" fmla="*/ 59 h 435"/>
                <a:gd name="T20" fmla="*/ 154 w 421"/>
                <a:gd name="T21" fmla="*/ 79 h 435"/>
                <a:gd name="T22" fmla="*/ 158 w 421"/>
                <a:gd name="T23" fmla="*/ 98 h 435"/>
                <a:gd name="T24" fmla="*/ 187 w 421"/>
                <a:gd name="T25" fmla="*/ 114 h 435"/>
                <a:gd name="T26" fmla="*/ 193 w 421"/>
                <a:gd name="T27" fmla="*/ 136 h 435"/>
                <a:gd name="T28" fmla="*/ 195 w 421"/>
                <a:gd name="T29" fmla="*/ 156 h 435"/>
                <a:gd name="T30" fmla="*/ 202 w 421"/>
                <a:gd name="T31" fmla="*/ 175 h 435"/>
                <a:gd name="T32" fmla="*/ 210 w 421"/>
                <a:gd name="T33" fmla="*/ 197 h 435"/>
                <a:gd name="T34" fmla="*/ 163 w 421"/>
                <a:gd name="T35" fmla="*/ 218 h 435"/>
                <a:gd name="T36" fmla="*/ 119 w 421"/>
                <a:gd name="T37" fmla="*/ 196 h 435"/>
                <a:gd name="T38" fmla="*/ 127 w 421"/>
                <a:gd name="T39" fmla="*/ 208 h 435"/>
                <a:gd name="T40" fmla="*/ 119 w 421"/>
                <a:gd name="T41" fmla="*/ 209 h 435"/>
                <a:gd name="T42" fmla="*/ 110 w 421"/>
                <a:gd name="T43" fmla="*/ 211 h 435"/>
                <a:gd name="T44" fmla="*/ 101 w 421"/>
                <a:gd name="T45" fmla="*/ 211 h 435"/>
                <a:gd name="T46" fmla="*/ 93 w 421"/>
                <a:gd name="T47" fmla="*/ 211 h 435"/>
                <a:gd name="T48" fmla="*/ 82 w 421"/>
                <a:gd name="T49" fmla="*/ 204 h 435"/>
                <a:gd name="T50" fmla="*/ 67 w 421"/>
                <a:gd name="T51" fmla="*/ 194 h 435"/>
                <a:gd name="T52" fmla="*/ 51 w 421"/>
                <a:gd name="T53" fmla="*/ 187 h 435"/>
                <a:gd name="T54" fmla="*/ 38 w 421"/>
                <a:gd name="T55" fmla="*/ 187 h 435"/>
                <a:gd name="T56" fmla="*/ 29 w 421"/>
                <a:gd name="T57" fmla="*/ 190 h 435"/>
                <a:gd name="T58" fmla="*/ 22 w 421"/>
                <a:gd name="T59" fmla="*/ 193 h 435"/>
                <a:gd name="T60" fmla="*/ 11 w 421"/>
                <a:gd name="T61" fmla="*/ 193 h 435"/>
                <a:gd name="T62" fmla="*/ 0 w 421"/>
                <a:gd name="T63" fmla="*/ 183 h 435"/>
                <a:gd name="T64" fmla="*/ 1 w 421"/>
                <a:gd name="T65" fmla="*/ 164 h 435"/>
                <a:gd name="T66" fmla="*/ 7 w 421"/>
                <a:gd name="T67" fmla="*/ 145 h 435"/>
                <a:gd name="T68" fmla="*/ 17 w 421"/>
                <a:gd name="T69" fmla="*/ 127 h 435"/>
                <a:gd name="T70" fmla="*/ 17 w 421"/>
                <a:gd name="T71" fmla="*/ 106 h 435"/>
                <a:gd name="T72" fmla="*/ 22 w 421"/>
                <a:gd name="T73" fmla="*/ 108 h 435"/>
                <a:gd name="T74" fmla="*/ 27 w 421"/>
                <a:gd name="T75" fmla="*/ 108 h 435"/>
                <a:gd name="T76" fmla="*/ 32 w 421"/>
                <a:gd name="T77" fmla="*/ 98 h 435"/>
                <a:gd name="T78" fmla="*/ 30 w 421"/>
                <a:gd name="T79" fmla="*/ 83 h 435"/>
                <a:gd name="T80" fmla="*/ 39 w 421"/>
                <a:gd name="T81" fmla="*/ 73 h 435"/>
                <a:gd name="T82" fmla="*/ 49 w 421"/>
                <a:gd name="T83" fmla="*/ 0 h 435"/>
                <a:gd name="T84" fmla="*/ 99 w 421"/>
                <a:gd name="T85" fmla="*/ 4 h 43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21" h="435">
                  <a:moveTo>
                    <a:pt x="198" y="7"/>
                  </a:moveTo>
                  <a:lnTo>
                    <a:pt x="205" y="16"/>
                  </a:lnTo>
                  <a:lnTo>
                    <a:pt x="211" y="28"/>
                  </a:lnTo>
                  <a:lnTo>
                    <a:pt x="217" y="39"/>
                  </a:lnTo>
                  <a:lnTo>
                    <a:pt x="223" y="50"/>
                  </a:lnTo>
                  <a:lnTo>
                    <a:pt x="228" y="57"/>
                  </a:lnTo>
                  <a:lnTo>
                    <a:pt x="234" y="62"/>
                  </a:lnTo>
                  <a:lnTo>
                    <a:pt x="240" y="67"/>
                  </a:lnTo>
                  <a:lnTo>
                    <a:pt x="247" y="73"/>
                  </a:lnTo>
                  <a:lnTo>
                    <a:pt x="253" y="77"/>
                  </a:lnTo>
                  <a:lnTo>
                    <a:pt x="259" y="82"/>
                  </a:lnTo>
                  <a:lnTo>
                    <a:pt x="265" y="87"/>
                  </a:lnTo>
                  <a:lnTo>
                    <a:pt x="271" y="92"/>
                  </a:lnTo>
                  <a:lnTo>
                    <a:pt x="271" y="96"/>
                  </a:lnTo>
                  <a:lnTo>
                    <a:pt x="266" y="101"/>
                  </a:lnTo>
                  <a:lnTo>
                    <a:pt x="263" y="107"/>
                  </a:lnTo>
                  <a:lnTo>
                    <a:pt x="261" y="114"/>
                  </a:lnTo>
                  <a:lnTo>
                    <a:pt x="261" y="122"/>
                  </a:lnTo>
                  <a:lnTo>
                    <a:pt x="268" y="129"/>
                  </a:lnTo>
                  <a:lnTo>
                    <a:pt x="300" y="118"/>
                  </a:lnTo>
                  <a:lnTo>
                    <a:pt x="304" y="137"/>
                  </a:lnTo>
                  <a:lnTo>
                    <a:pt x="308" y="157"/>
                  </a:lnTo>
                  <a:lnTo>
                    <a:pt x="312" y="176"/>
                  </a:lnTo>
                  <a:lnTo>
                    <a:pt x="316" y="196"/>
                  </a:lnTo>
                  <a:lnTo>
                    <a:pt x="360" y="207"/>
                  </a:lnTo>
                  <a:lnTo>
                    <a:pt x="375" y="228"/>
                  </a:lnTo>
                  <a:lnTo>
                    <a:pt x="383" y="250"/>
                  </a:lnTo>
                  <a:lnTo>
                    <a:pt x="386" y="271"/>
                  </a:lnTo>
                  <a:lnTo>
                    <a:pt x="388" y="290"/>
                  </a:lnTo>
                  <a:lnTo>
                    <a:pt x="391" y="311"/>
                  </a:lnTo>
                  <a:lnTo>
                    <a:pt x="395" y="330"/>
                  </a:lnTo>
                  <a:lnTo>
                    <a:pt x="405" y="349"/>
                  </a:lnTo>
                  <a:lnTo>
                    <a:pt x="421" y="366"/>
                  </a:lnTo>
                  <a:lnTo>
                    <a:pt x="421" y="394"/>
                  </a:lnTo>
                  <a:lnTo>
                    <a:pt x="395" y="423"/>
                  </a:lnTo>
                  <a:lnTo>
                    <a:pt x="327" y="435"/>
                  </a:lnTo>
                  <a:lnTo>
                    <a:pt x="300" y="399"/>
                  </a:lnTo>
                  <a:lnTo>
                    <a:pt x="238" y="391"/>
                  </a:lnTo>
                  <a:lnTo>
                    <a:pt x="263" y="415"/>
                  </a:lnTo>
                  <a:lnTo>
                    <a:pt x="255" y="416"/>
                  </a:lnTo>
                  <a:lnTo>
                    <a:pt x="246" y="417"/>
                  </a:lnTo>
                  <a:lnTo>
                    <a:pt x="238" y="418"/>
                  </a:lnTo>
                  <a:lnTo>
                    <a:pt x="228" y="419"/>
                  </a:lnTo>
                  <a:lnTo>
                    <a:pt x="220" y="421"/>
                  </a:lnTo>
                  <a:lnTo>
                    <a:pt x="211" y="421"/>
                  </a:lnTo>
                  <a:lnTo>
                    <a:pt x="203" y="422"/>
                  </a:lnTo>
                  <a:lnTo>
                    <a:pt x="194" y="423"/>
                  </a:lnTo>
                  <a:lnTo>
                    <a:pt x="187" y="421"/>
                  </a:lnTo>
                  <a:lnTo>
                    <a:pt x="178" y="416"/>
                  </a:lnTo>
                  <a:lnTo>
                    <a:pt x="165" y="408"/>
                  </a:lnTo>
                  <a:lnTo>
                    <a:pt x="150" y="397"/>
                  </a:lnTo>
                  <a:lnTo>
                    <a:pt x="134" y="388"/>
                  </a:lnTo>
                  <a:lnTo>
                    <a:pt x="118" y="380"/>
                  </a:lnTo>
                  <a:lnTo>
                    <a:pt x="103" y="374"/>
                  </a:lnTo>
                  <a:lnTo>
                    <a:pt x="89" y="372"/>
                  </a:lnTo>
                  <a:lnTo>
                    <a:pt x="76" y="373"/>
                  </a:lnTo>
                  <a:lnTo>
                    <a:pt x="67" y="376"/>
                  </a:lnTo>
                  <a:lnTo>
                    <a:pt x="59" y="379"/>
                  </a:lnTo>
                  <a:lnTo>
                    <a:pt x="52" y="382"/>
                  </a:lnTo>
                  <a:lnTo>
                    <a:pt x="44" y="385"/>
                  </a:lnTo>
                  <a:lnTo>
                    <a:pt x="35" y="387"/>
                  </a:lnTo>
                  <a:lnTo>
                    <a:pt x="22" y="386"/>
                  </a:lnTo>
                  <a:lnTo>
                    <a:pt x="5" y="382"/>
                  </a:lnTo>
                  <a:lnTo>
                    <a:pt x="0" y="366"/>
                  </a:lnTo>
                  <a:lnTo>
                    <a:pt x="0" y="348"/>
                  </a:lnTo>
                  <a:lnTo>
                    <a:pt x="3" y="328"/>
                  </a:lnTo>
                  <a:lnTo>
                    <a:pt x="8" y="309"/>
                  </a:lnTo>
                  <a:lnTo>
                    <a:pt x="15" y="289"/>
                  </a:lnTo>
                  <a:lnTo>
                    <a:pt x="23" y="271"/>
                  </a:lnTo>
                  <a:lnTo>
                    <a:pt x="34" y="254"/>
                  </a:lnTo>
                  <a:lnTo>
                    <a:pt x="43" y="240"/>
                  </a:lnTo>
                  <a:lnTo>
                    <a:pt x="35" y="212"/>
                  </a:lnTo>
                  <a:lnTo>
                    <a:pt x="39" y="214"/>
                  </a:lnTo>
                  <a:lnTo>
                    <a:pt x="44" y="216"/>
                  </a:lnTo>
                  <a:lnTo>
                    <a:pt x="50" y="216"/>
                  </a:lnTo>
                  <a:lnTo>
                    <a:pt x="54" y="216"/>
                  </a:lnTo>
                  <a:lnTo>
                    <a:pt x="64" y="210"/>
                  </a:lnTo>
                  <a:lnTo>
                    <a:pt x="65" y="195"/>
                  </a:lnTo>
                  <a:lnTo>
                    <a:pt x="62" y="180"/>
                  </a:lnTo>
                  <a:lnTo>
                    <a:pt x="61" y="165"/>
                  </a:lnTo>
                  <a:lnTo>
                    <a:pt x="66" y="150"/>
                  </a:lnTo>
                  <a:lnTo>
                    <a:pt x="79" y="145"/>
                  </a:lnTo>
                  <a:lnTo>
                    <a:pt x="51" y="129"/>
                  </a:lnTo>
                  <a:lnTo>
                    <a:pt x="99" y="0"/>
                  </a:lnTo>
                  <a:lnTo>
                    <a:pt x="132" y="16"/>
                  </a:lnTo>
                  <a:lnTo>
                    <a:pt x="198" y="7"/>
                  </a:lnTo>
                  <a:close/>
                </a:path>
              </a:pathLst>
            </a:custGeom>
            <a:solidFill>
              <a:srgbClr val="02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8" name="Freeform 373"/>
            <p:cNvSpPr>
              <a:spLocks/>
            </p:cNvSpPr>
            <p:nvPr/>
          </p:nvSpPr>
          <p:spPr bwMode="auto">
            <a:xfrm>
              <a:off x="465" y="3747"/>
              <a:ext cx="22" cy="30"/>
            </a:xfrm>
            <a:custGeom>
              <a:avLst/>
              <a:gdLst>
                <a:gd name="T0" fmla="*/ 22 w 44"/>
                <a:gd name="T1" fmla="*/ 25 h 61"/>
                <a:gd name="T2" fmla="*/ 18 w 44"/>
                <a:gd name="T3" fmla="*/ 20 h 61"/>
                <a:gd name="T4" fmla="*/ 14 w 44"/>
                <a:gd name="T5" fmla="*/ 13 h 61"/>
                <a:gd name="T6" fmla="*/ 10 w 44"/>
                <a:gd name="T7" fmla="*/ 6 h 61"/>
                <a:gd name="T8" fmla="*/ 7 w 44"/>
                <a:gd name="T9" fmla="*/ 0 h 61"/>
                <a:gd name="T10" fmla="*/ 0 w 44"/>
                <a:gd name="T11" fmla="*/ 3 h 61"/>
                <a:gd name="T12" fmla="*/ 3 w 44"/>
                <a:gd name="T13" fmla="*/ 9 h 61"/>
                <a:gd name="T14" fmla="*/ 8 w 44"/>
                <a:gd name="T15" fmla="*/ 16 h 61"/>
                <a:gd name="T16" fmla="*/ 13 w 44"/>
                <a:gd name="T17" fmla="*/ 24 h 61"/>
                <a:gd name="T18" fmla="*/ 17 w 44"/>
                <a:gd name="T19" fmla="*/ 30 h 61"/>
                <a:gd name="T20" fmla="*/ 22 w 44"/>
                <a:gd name="T21" fmla="*/ 25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4" h="61">
                  <a:moveTo>
                    <a:pt x="44" y="51"/>
                  </a:moveTo>
                  <a:lnTo>
                    <a:pt x="35" y="40"/>
                  </a:lnTo>
                  <a:lnTo>
                    <a:pt x="27" y="27"/>
                  </a:lnTo>
                  <a:lnTo>
                    <a:pt x="20" y="13"/>
                  </a:lnTo>
                  <a:lnTo>
                    <a:pt x="13" y="0"/>
                  </a:lnTo>
                  <a:lnTo>
                    <a:pt x="0" y="7"/>
                  </a:lnTo>
                  <a:lnTo>
                    <a:pt x="6" y="18"/>
                  </a:lnTo>
                  <a:lnTo>
                    <a:pt x="15" y="33"/>
                  </a:lnTo>
                  <a:lnTo>
                    <a:pt x="26" y="49"/>
                  </a:lnTo>
                  <a:lnTo>
                    <a:pt x="34" y="61"/>
                  </a:lnTo>
                  <a:lnTo>
                    <a:pt x="44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9" name="Freeform 374"/>
            <p:cNvSpPr>
              <a:spLocks/>
            </p:cNvSpPr>
            <p:nvPr/>
          </p:nvSpPr>
          <p:spPr bwMode="auto">
            <a:xfrm>
              <a:off x="482" y="3773"/>
              <a:ext cx="26" cy="25"/>
            </a:xfrm>
            <a:custGeom>
              <a:avLst/>
              <a:gdLst>
                <a:gd name="T0" fmla="*/ 23 w 53"/>
                <a:gd name="T1" fmla="*/ 25 h 51"/>
                <a:gd name="T2" fmla="*/ 26 w 53"/>
                <a:gd name="T3" fmla="*/ 22 h 51"/>
                <a:gd name="T4" fmla="*/ 26 w 53"/>
                <a:gd name="T5" fmla="*/ 17 h 51"/>
                <a:gd name="T6" fmla="*/ 24 w 53"/>
                <a:gd name="T7" fmla="*/ 15 h 51"/>
                <a:gd name="T8" fmla="*/ 21 w 53"/>
                <a:gd name="T9" fmla="*/ 13 h 51"/>
                <a:gd name="T10" fmla="*/ 18 w 53"/>
                <a:gd name="T11" fmla="*/ 11 h 51"/>
                <a:gd name="T12" fmla="*/ 15 w 53"/>
                <a:gd name="T13" fmla="*/ 9 h 51"/>
                <a:gd name="T14" fmla="*/ 12 w 53"/>
                <a:gd name="T15" fmla="*/ 7 h 51"/>
                <a:gd name="T16" fmla="*/ 9 w 53"/>
                <a:gd name="T17" fmla="*/ 5 h 51"/>
                <a:gd name="T18" fmla="*/ 7 w 53"/>
                <a:gd name="T19" fmla="*/ 3 h 51"/>
                <a:gd name="T20" fmla="*/ 5 w 53"/>
                <a:gd name="T21" fmla="*/ 0 h 51"/>
                <a:gd name="T22" fmla="*/ 0 w 53"/>
                <a:gd name="T23" fmla="*/ 5 h 51"/>
                <a:gd name="T24" fmla="*/ 2 w 53"/>
                <a:gd name="T25" fmla="*/ 7 h 51"/>
                <a:gd name="T26" fmla="*/ 5 w 53"/>
                <a:gd name="T27" fmla="*/ 9 h 51"/>
                <a:gd name="T28" fmla="*/ 7 w 53"/>
                <a:gd name="T29" fmla="*/ 11 h 51"/>
                <a:gd name="T30" fmla="*/ 10 w 53"/>
                <a:gd name="T31" fmla="*/ 13 h 51"/>
                <a:gd name="T32" fmla="*/ 12 w 53"/>
                <a:gd name="T33" fmla="*/ 14 h 51"/>
                <a:gd name="T34" fmla="*/ 15 w 53"/>
                <a:gd name="T35" fmla="*/ 16 h 51"/>
                <a:gd name="T36" fmla="*/ 18 w 53"/>
                <a:gd name="T37" fmla="*/ 18 h 51"/>
                <a:gd name="T38" fmla="*/ 20 w 53"/>
                <a:gd name="T39" fmla="*/ 20 h 51"/>
                <a:gd name="T40" fmla="*/ 20 w 53"/>
                <a:gd name="T41" fmla="*/ 18 h 51"/>
                <a:gd name="T42" fmla="*/ 19 w 53"/>
                <a:gd name="T43" fmla="*/ 21 h 51"/>
                <a:gd name="T44" fmla="*/ 23 w 53"/>
                <a:gd name="T45" fmla="*/ 25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3" h="51">
                  <a:moveTo>
                    <a:pt x="46" y="51"/>
                  </a:moveTo>
                  <a:lnTo>
                    <a:pt x="53" y="44"/>
                  </a:lnTo>
                  <a:lnTo>
                    <a:pt x="53" y="35"/>
                  </a:lnTo>
                  <a:lnTo>
                    <a:pt x="48" y="30"/>
                  </a:lnTo>
                  <a:lnTo>
                    <a:pt x="43" y="26"/>
                  </a:lnTo>
                  <a:lnTo>
                    <a:pt x="37" y="22"/>
                  </a:lnTo>
                  <a:lnTo>
                    <a:pt x="31" y="19"/>
                  </a:lnTo>
                  <a:lnTo>
                    <a:pt x="25" y="15"/>
                  </a:lnTo>
                  <a:lnTo>
                    <a:pt x="19" y="11"/>
                  </a:lnTo>
                  <a:lnTo>
                    <a:pt x="15" y="6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4" y="14"/>
                  </a:lnTo>
                  <a:lnTo>
                    <a:pt x="10" y="19"/>
                  </a:lnTo>
                  <a:lnTo>
                    <a:pt x="15" y="22"/>
                  </a:lnTo>
                  <a:lnTo>
                    <a:pt x="21" y="26"/>
                  </a:lnTo>
                  <a:lnTo>
                    <a:pt x="25" y="29"/>
                  </a:lnTo>
                  <a:lnTo>
                    <a:pt x="30" y="33"/>
                  </a:lnTo>
                  <a:lnTo>
                    <a:pt x="36" y="36"/>
                  </a:lnTo>
                  <a:lnTo>
                    <a:pt x="40" y="41"/>
                  </a:lnTo>
                  <a:lnTo>
                    <a:pt x="40" y="37"/>
                  </a:lnTo>
                  <a:lnTo>
                    <a:pt x="38" y="42"/>
                  </a:lnTo>
                  <a:lnTo>
                    <a:pt x="46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0" name="Freeform 375"/>
            <p:cNvSpPr>
              <a:spLocks/>
            </p:cNvSpPr>
            <p:nvPr/>
          </p:nvSpPr>
          <p:spPr bwMode="auto">
            <a:xfrm>
              <a:off x="496" y="3793"/>
              <a:ext cx="9" cy="21"/>
            </a:xfrm>
            <a:custGeom>
              <a:avLst/>
              <a:gdLst>
                <a:gd name="T0" fmla="*/ 6 w 17"/>
                <a:gd name="T1" fmla="*/ 14 h 40"/>
                <a:gd name="T2" fmla="*/ 9 w 17"/>
                <a:gd name="T3" fmla="*/ 15 h 40"/>
                <a:gd name="T4" fmla="*/ 7 w 17"/>
                <a:gd name="T5" fmla="*/ 13 h 40"/>
                <a:gd name="T6" fmla="*/ 6 w 17"/>
                <a:gd name="T7" fmla="*/ 11 h 40"/>
                <a:gd name="T8" fmla="*/ 7 w 17"/>
                <a:gd name="T9" fmla="*/ 8 h 40"/>
                <a:gd name="T10" fmla="*/ 8 w 17"/>
                <a:gd name="T11" fmla="*/ 7 h 40"/>
                <a:gd name="T12" fmla="*/ 9 w 17"/>
                <a:gd name="T13" fmla="*/ 5 h 40"/>
                <a:gd name="T14" fmla="*/ 5 w 17"/>
                <a:gd name="T15" fmla="*/ 0 h 40"/>
                <a:gd name="T16" fmla="*/ 0 w 17"/>
                <a:gd name="T17" fmla="*/ 7 h 40"/>
                <a:gd name="T18" fmla="*/ 0 w 17"/>
                <a:gd name="T19" fmla="*/ 14 h 40"/>
                <a:gd name="T20" fmla="*/ 5 w 17"/>
                <a:gd name="T21" fmla="*/ 20 h 40"/>
                <a:gd name="T22" fmla="*/ 8 w 17"/>
                <a:gd name="T23" fmla="*/ 20 h 40"/>
                <a:gd name="T24" fmla="*/ 5 w 17"/>
                <a:gd name="T25" fmla="*/ 20 h 40"/>
                <a:gd name="T26" fmla="*/ 6 w 17"/>
                <a:gd name="T27" fmla="*/ 21 h 40"/>
                <a:gd name="T28" fmla="*/ 8 w 17"/>
                <a:gd name="T29" fmla="*/ 20 h 40"/>
                <a:gd name="T30" fmla="*/ 6 w 17"/>
                <a:gd name="T31" fmla="*/ 14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" h="40">
                  <a:moveTo>
                    <a:pt x="11" y="26"/>
                  </a:moveTo>
                  <a:lnTo>
                    <a:pt x="17" y="28"/>
                  </a:lnTo>
                  <a:lnTo>
                    <a:pt x="14" y="24"/>
                  </a:lnTo>
                  <a:lnTo>
                    <a:pt x="12" y="21"/>
                  </a:lnTo>
                  <a:lnTo>
                    <a:pt x="14" y="16"/>
                  </a:lnTo>
                  <a:lnTo>
                    <a:pt x="15" y="13"/>
                  </a:lnTo>
                  <a:lnTo>
                    <a:pt x="17" y="9"/>
                  </a:lnTo>
                  <a:lnTo>
                    <a:pt x="9" y="0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9" y="38"/>
                  </a:lnTo>
                  <a:lnTo>
                    <a:pt x="16" y="39"/>
                  </a:lnTo>
                  <a:lnTo>
                    <a:pt x="9" y="38"/>
                  </a:lnTo>
                  <a:lnTo>
                    <a:pt x="12" y="40"/>
                  </a:lnTo>
                  <a:lnTo>
                    <a:pt x="16" y="39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1" name="Freeform 376"/>
            <p:cNvSpPr>
              <a:spLocks/>
            </p:cNvSpPr>
            <p:nvPr/>
          </p:nvSpPr>
          <p:spPr bwMode="auto">
            <a:xfrm>
              <a:off x="502" y="3799"/>
              <a:ext cx="21" cy="14"/>
            </a:xfrm>
            <a:custGeom>
              <a:avLst/>
              <a:gdLst>
                <a:gd name="T0" fmla="*/ 21 w 42"/>
                <a:gd name="T1" fmla="*/ 4 h 28"/>
                <a:gd name="T2" fmla="*/ 16 w 42"/>
                <a:gd name="T3" fmla="*/ 2 h 28"/>
                <a:gd name="T4" fmla="*/ 0 w 42"/>
                <a:gd name="T5" fmla="*/ 8 h 28"/>
                <a:gd name="T6" fmla="*/ 3 w 42"/>
                <a:gd name="T7" fmla="*/ 14 h 28"/>
                <a:gd name="T8" fmla="*/ 19 w 42"/>
                <a:gd name="T9" fmla="*/ 9 h 28"/>
                <a:gd name="T10" fmla="*/ 14 w 42"/>
                <a:gd name="T11" fmla="*/ 6 h 28"/>
                <a:gd name="T12" fmla="*/ 21 w 42"/>
                <a:gd name="T13" fmla="*/ 4 h 28"/>
                <a:gd name="T14" fmla="*/ 21 w 42"/>
                <a:gd name="T15" fmla="*/ 0 h 28"/>
                <a:gd name="T16" fmla="*/ 16 w 42"/>
                <a:gd name="T17" fmla="*/ 2 h 28"/>
                <a:gd name="T18" fmla="*/ 21 w 42"/>
                <a:gd name="T19" fmla="*/ 4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28">
                  <a:moveTo>
                    <a:pt x="42" y="8"/>
                  </a:moveTo>
                  <a:lnTo>
                    <a:pt x="32" y="3"/>
                  </a:lnTo>
                  <a:lnTo>
                    <a:pt x="0" y="15"/>
                  </a:lnTo>
                  <a:lnTo>
                    <a:pt x="5" y="28"/>
                  </a:lnTo>
                  <a:lnTo>
                    <a:pt x="37" y="17"/>
                  </a:lnTo>
                  <a:lnTo>
                    <a:pt x="28" y="11"/>
                  </a:lnTo>
                  <a:lnTo>
                    <a:pt x="42" y="8"/>
                  </a:lnTo>
                  <a:lnTo>
                    <a:pt x="41" y="0"/>
                  </a:lnTo>
                  <a:lnTo>
                    <a:pt x="32" y="3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2" name="Freeform 377"/>
            <p:cNvSpPr>
              <a:spLocks/>
            </p:cNvSpPr>
            <p:nvPr/>
          </p:nvSpPr>
          <p:spPr bwMode="auto">
            <a:xfrm>
              <a:off x="516" y="3803"/>
              <a:ext cx="10" cy="18"/>
            </a:xfrm>
            <a:custGeom>
              <a:avLst/>
              <a:gdLst>
                <a:gd name="T0" fmla="*/ 10 w 21"/>
                <a:gd name="T1" fmla="*/ 17 h 35"/>
                <a:gd name="T2" fmla="*/ 7 w 21"/>
                <a:gd name="T3" fmla="*/ 0 h 35"/>
                <a:gd name="T4" fmla="*/ 0 w 21"/>
                <a:gd name="T5" fmla="*/ 2 h 35"/>
                <a:gd name="T6" fmla="*/ 4 w 21"/>
                <a:gd name="T7" fmla="*/ 18 h 35"/>
                <a:gd name="T8" fmla="*/ 10 w 21"/>
                <a:gd name="T9" fmla="*/ 1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35">
                  <a:moveTo>
                    <a:pt x="21" y="33"/>
                  </a:moveTo>
                  <a:lnTo>
                    <a:pt x="14" y="0"/>
                  </a:lnTo>
                  <a:lnTo>
                    <a:pt x="0" y="3"/>
                  </a:lnTo>
                  <a:lnTo>
                    <a:pt x="8" y="35"/>
                  </a:lnTo>
                  <a:lnTo>
                    <a:pt x="2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3" name="Freeform 378"/>
            <p:cNvSpPr>
              <a:spLocks/>
            </p:cNvSpPr>
            <p:nvPr/>
          </p:nvSpPr>
          <p:spPr bwMode="auto">
            <a:xfrm>
              <a:off x="520" y="3819"/>
              <a:ext cx="11" cy="27"/>
            </a:xfrm>
            <a:custGeom>
              <a:avLst/>
              <a:gdLst>
                <a:gd name="T0" fmla="*/ 8 w 22"/>
                <a:gd name="T1" fmla="*/ 20 h 53"/>
                <a:gd name="T2" fmla="*/ 11 w 22"/>
                <a:gd name="T3" fmla="*/ 23 h 53"/>
                <a:gd name="T4" fmla="*/ 7 w 22"/>
                <a:gd name="T5" fmla="*/ 0 h 53"/>
                <a:gd name="T6" fmla="*/ 0 w 22"/>
                <a:gd name="T7" fmla="*/ 1 h 53"/>
                <a:gd name="T8" fmla="*/ 4 w 22"/>
                <a:gd name="T9" fmla="*/ 24 h 53"/>
                <a:gd name="T10" fmla="*/ 7 w 22"/>
                <a:gd name="T11" fmla="*/ 27 h 53"/>
                <a:gd name="T12" fmla="*/ 4 w 22"/>
                <a:gd name="T13" fmla="*/ 24 h 53"/>
                <a:gd name="T14" fmla="*/ 4 w 22"/>
                <a:gd name="T15" fmla="*/ 26 h 53"/>
                <a:gd name="T16" fmla="*/ 7 w 22"/>
                <a:gd name="T17" fmla="*/ 27 h 53"/>
                <a:gd name="T18" fmla="*/ 8 w 22"/>
                <a:gd name="T19" fmla="*/ 20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" h="53">
                  <a:moveTo>
                    <a:pt x="16" y="40"/>
                  </a:moveTo>
                  <a:lnTo>
                    <a:pt x="22" y="46"/>
                  </a:lnTo>
                  <a:lnTo>
                    <a:pt x="13" y="0"/>
                  </a:lnTo>
                  <a:lnTo>
                    <a:pt x="0" y="2"/>
                  </a:lnTo>
                  <a:lnTo>
                    <a:pt x="8" y="48"/>
                  </a:lnTo>
                  <a:lnTo>
                    <a:pt x="14" y="53"/>
                  </a:lnTo>
                  <a:lnTo>
                    <a:pt x="8" y="48"/>
                  </a:lnTo>
                  <a:lnTo>
                    <a:pt x="8" y="52"/>
                  </a:lnTo>
                  <a:lnTo>
                    <a:pt x="14" y="53"/>
                  </a:lnTo>
                  <a:lnTo>
                    <a:pt x="1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4" name="Freeform 379"/>
            <p:cNvSpPr>
              <a:spLocks/>
            </p:cNvSpPr>
            <p:nvPr/>
          </p:nvSpPr>
          <p:spPr bwMode="auto">
            <a:xfrm>
              <a:off x="527" y="3840"/>
              <a:ext cx="25" cy="12"/>
            </a:xfrm>
            <a:custGeom>
              <a:avLst/>
              <a:gdLst>
                <a:gd name="T0" fmla="*/ 25 w 50"/>
                <a:gd name="T1" fmla="*/ 7 h 25"/>
                <a:gd name="T2" fmla="*/ 24 w 50"/>
                <a:gd name="T3" fmla="*/ 6 h 25"/>
                <a:gd name="T4" fmla="*/ 21 w 50"/>
                <a:gd name="T5" fmla="*/ 6 h 25"/>
                <a:gd name="T6" fmla="*/ 18 w 50"/>
                <a:gd name="T7" fmla="*/ 4 h 25"/>
                <a:gd name="T8" fmla="*/ 14 w 50"/>
                <a:gd name="T9" fmla="*/ 3 h 25"/>
                <a:gd name="T10" fmla="*/ 10 w 50"/>
                <a:gd name="T11" fmla="*/ 2 h 25"/>
                <a:gd name="T12" fmla="*/ 6 w 50"/>
                <a:gd name="T13" fmla="*/ 1 h 25"/>
                <a:gd name="T14" fmla="*/ 4 w 50"/>
                <a:gd name="T15" fmla="*/ 0 h 25"/>
                <a:gd name="T16" fmla="*/ 1 w 50"/>
                <a:gd name="T17" fmla="*/ 0 h 25"/>
                <a:gd name="T18" fmla="*/ 0 w 50"/>
                <a:gd name="T19" fmla="*/ 6 h 25"/>
                <a:gd name="T20" fmla="*/ 22 w 50"/>
                <a:gd name="T21" fmla="*/ 12 h 25"/>
                <a:gd name="T22" fmla="*/ 19 w 50"/>
                <a:gd name="T23" fmla="*/ 11 h 25"/>
                <a:gd name="T24" fmla="*/ 25 w 50"/>
                <a:gd name="T25" fmla="*/ 7 h 25"/>
                <a:gd name="T26" fmla="*/ 25 w 50"/>
                <a:gd name="T27" fmla="*/ 7 h 25"/>
                <a:gd name="T28" fmla="*/ 24 w 50"/>
                <a:gd name="T29" fmla="*/ 6 h 25"/>
                <a:gd name="T30" fmla="*/ 23 w 50"/>
                <a:gd name="T31" fmla="*/ 6 h 25"/>
                <a:gd name="T32" fmla="*/ 23 w 50"/>
                <a:gd name="T33" fmla="*/ 6 h 25"/>
                <a:gd name="T34" fmla="*/ 25 w 50"/>
                <a:gd name="T35" fmla="*/ 7 h 2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0" h="25">
                  <a:moveTo>
                    <a:pt x="50" y="15"/>
                  </a:moveTo>
                  <a:lnTo>
                    <a:pt x="47" y="13"/>
                  </a:lnTo>
                  <a:lnTo>
                    <a:pt x="42" y="12"/>
                  </a:lnTo>
                  <a:lnTo>
                    <a:pt x="35" y="9"/>
                  </a:lnTo>
                  <a:lnTo>
                    <a:pt x="27" y="7"/>
                  </a:lnTo>
                  <a:lnTo>
                    <a:pt x="19" y="5"/>
                  </a:lnTo>
                  <a:lnTo>
                    <a:pt x="12" y="2"/>
                  </a:lnTo>
                  <a:lnTo>
                    <a:pt x="7" y="1"/>
                  </a:lnTo>
                  <a:lnTo>
                    <a:pt x="2" y="0"/>
                  </a:lnTo>
                  <a:lnTo>
                    <a:pt x="0" y="13"/>
                  </a:lnTo>
                  <a:lnTo>
                    <a:pt x="44" y="25"/>
                  </a:lnTo>
                  <a:lnTo>
                    <a:pt x="38" y="22"/>
                  </a:lnTo>
                  <a:lnTo>
                    <a:pt x="50" y="15"/>
                  </a:lnTo>
                  <a:lnTo>
                    <a:pt x="49" y="14"/>
                  </a:lnTo>
                  <a:lnTo>
                    <a:pt x="48" y="13"/>
                  </a:lnTo>
                  <a:lnTo>
                    <a:pt x="46" y="13"/>
                  </a:lnTo>
                  <a:lnTo>
                    <a:pt x="45" y="12"/>
                  </a:lnTo>
                  <a:lnTo>
                    <a:pt x="5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5" name="Freeform 380"/>
            <p:cNvSpPr>
              <a:spLocks/>
            </p:cNvSpPr>
            <p:nvPr/>
          </p:nvSpPr>
          <p:spPr bwMode="auto">
            <a:xfrm>
              <a:off x="546" y="3847"/>
              <a:ext cx="21" cy="30"/>
            </a:xfrm>
            <a:custGeom>
              <a:avLst/>
              <a:gdLst>
                <a:gd name="T0" fmla="*/ 21 w 42"/>
                <a:gd name="T1" fmla="*/ 28 h 60"/>
                <a:gd name="T2" fmla="*/ 6 w 42"/>
                <a:gd name="T3" fmla="*/ 0 h 60"/>
                <a:gd name="T4" fmla="*/ 0 w 42"/>
                <a:gd name="T5" fmla="*/ 4 h 60"/>
                <a:gd name="T6" fmla="*/ 15 w 42"/>
                <a:gd name="T7" fmla="*/ 30 h 60"/>
                <a:gd name="T8" fmla="*/ 14 w 42"/>
                <a:gd name="T9" fmla="*/ 28 h 60"/>
                <a:gd name="T10" fmla="*/ 21 w 42"/>
                <a:gd name="T11" fmla="*/ 28 h 60"/>
                <a:gd name="T12" fmla="*/ 21 w 42"/>
                <a:gd name="T13" fmla="*/ 28 h 60"/>
                <a:gd name="T14" fmla="*/ 21 w 42"/>
                <a:gd name="T15" fmla="*/ 27 h 60"/>
                <a:gd name="T16" fmla="*/ 21 w 42"/>
                <a:gd name="T17" fmla="*/ 27 h 60"/>
                <a:gd name="T18" fmla="*/ 21 w 42"/>
                <a:gd name="T19" fmla="*/ 27 h 60"/>
                <a:gd name="T20" fmla="*/ 21 w 42"/>
                <a:gd name="T21" fmla="*/ 28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60">
                  <a:moveTo>
                    <a:pt x="42" y="56"/>
                  </a:moveTo>
                  <a:lnTo>
                    <a:pt x="12" y="0"/>
                  </a:lnTo>
                  <a:lnTo>
                    <a:pt x="0" y="7"/>
                  </a:lnTo>
                  <a:lnTo>
                    <a:pt x="29" y="60"/>
                  </a:lnTo>
                  <a:lnTo>
                    <a:pt x="27" y="56"/>
                  </a:lnTo>
                  <a:lnTo>
                    <a:pt x="42" y="56"/>
                  </a:lnTo>
                  <a:lnTo>
                    <a:pt x="42" y="55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6" name="Freeform 381"/>
            <p:cNvSpPr>
              <a:spLocks/>
            </p:cNvSpPr>
            <p:nvPr/>
          </p:nvSpPr>
          <p:spPr bwMode="auto">
            <a:xfrm>
              <a:off x="560" y="3875"/>
              <a:ext cx="7" cy="26"/>
            </a:xfrm>
            <a:custGeom>
              <a:avLst/>
              <a:gdLst>
                <a:gd name="T0" fmla="*/ 7 w 15"/>
                <a:gd name="T1" fmla="*/ 23 h 51"/>
                <a:gd name="T2" fmla="*/ 7 w 15"/>
                <a:gd name="T3" fmla="*/ 25 h 51"/>
                <a:gd name="T4" fmla="*/ 7 w 15"/>
                <a:gd name="T5" fmla="*/ 0 h 51"/>
                <a:gd name="T6" fmla="*/ 0 w 15"/>
                <a:gd name="T7" fmla="*/ 0 h 51"/>
                <a:gd name="T8" fmla="*/ 0 w 15"/>
                <a:gd name="T9" fmla="*/ 25 h 51"/>
                <a:gd name="T10" fmla="*/ 1 w 15"/>
                <a:gd name="T11" fmla="*/ 26 h 51"/>
                <a:gd name="T12" fmla="*/ 0 w 15"/>
                <a:gd name="T13" fmla="*/ 25 h 51"/>
                <a:gd name="T14" fmla="*/ 0 w 15"/>
                <a:gd name="T15" fmla="*/ 25 h 51"/>
                <a:gd name="T16" fmla="*/ 1 w 15"/>
                <a:gd name="T17" fmla="*/ 26 h 51"/>
                <a:gd name="T18" fmla="*/ 7 w 15"/>
                <a:gd name="T19" fmla="*/ 23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1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7" name="Freeform 382"/>
            <p:cNvSpPr>
              <a:spLocks/>
            </p:cNvSpPr>
            <p:nvPr/>
          </p:nvSpPr>
          <p:spPr bwMode="auto">
            <a:xfrm>
              <a:off x="560" y="3898"/>
              <a:ext cx="13" cy="20"/>
            </a:xfrm>
            <a:custGeom>
              <a:avLst/>
              <a:gdLst>
                <a:gd name="T0" fmla="*/ 12 w 25"/>
                <a:gd name="T1" fmla="*/ 16 h 40"/>
                <a:gd name="T2" fmla="*/ 13 w 25"/>
                <a:gd name="T3" fmla="*/ 17 h 40"/>
                <a:gd name="T4" fmla="*/ 7 w 25"/>
                <a:gd name="T5" fmla="*/ 0 h 40"/>
                <a:gd name="T6" fmla="*/ 0 w 25"/>
                <a:gd name="T7" fmla="*/ 3 h 40"/>
                <a:gd name="T8" fmla="*/ 7 w 25"/>
                <a:gd name="T9" fmla="*/ 20 h 40"/>
                <a:gd name="T10" fmla="*/ 6 w 25"/>
                <a:gd name="T11" fmla="*/ 20 h 40"/>
                <a:gd name="T12" fmla="*/ 6 w 25"/>
                <a:gd name="T13" fmla="*/ 19 h 40"/>
                <a:gd name="T14" fmla="*/ 6 w 25"/>
                <a:gd name="T15" fmla="*/ 19 h 40"/>
                <a:gd name="T16" fmla="*/ 6 w 25"/>
                <a:gd name="T17" fmla="*/ 20 h 40"/>
                <a:gd name="T18" fmla="*/ 7 w 25"/>
                <a:gd name="T19" fmla="*/ 20 h 40"/>
                <a:gd name="T20" fmla="*/ 12 w 25"/>
                <a:gd name="T21" fmla="*/ 16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" h="40">
                  <a:moveTo>
                    <a:pt x="24" y="32"/>
                  </a:moveTo>
                  <a:lnTo>
                    <a:pt x="25" y="34"/>
                  </a:lnTo>
                  <a:lnTo>
                    <a:pt x="13" y="0"/>
                  </a:lnTo>
                  <a:lnTo>
                    <a:pt x="0" y="5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1" y="38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2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8" name="Freeform 383"/>
            <p:cNvSpPr>
              <a:spLocks/>
            </p:cNvSpPr>
            <p:nvPr/>
          </p:nvSpPr>
          <p:spPr bwMode="auto">
            <a:xfrm>
              <a:off x="567" y="3914"/>
              <a:ext cx="17" cy="16"/>
            </a:xfrm>
            <a:custGeom>
              <a:avLst/>
              <a:gdLst>
                <a:gd name="T0" fmla="*/ 17 w 34"/>
                <a:gd name="T1" fmla="*/ 14 h 33"/>
                <a:gd name="T2" fmla="*/ 6 w 34"/>
                <a:gd name="T3" fmla="*/ 0 h 33"/>
                <a:gd name="T4" fmla="*/ 0 w 34"/>
                <a:gd name="T5" fmla="*/ 4 h 33"/>
                <a:gd name="T6" fmla="*/ 10 w 34"/>
                <a:gd name="T7" fmla="*/ 16 h 33"/>
                <a:gd name="T8" fmla="*/ 10 w 34"/>
                <a:gd name="T9" fmla="*/ 14 h 33"/>
                <a:gd name="T10" fmla="*/ 17 w 34"/>
                <a:gd name="T11" fmla="*/ 14 h 33"/>
                <a:gd name="T12" fmla="*/ 17 w 34"/>
                <a:gd name="T13" fmla="*/ 13 h 33"/>
                <a:gd name="T14" fmla="*/ 17 w 34"/>
                <a:gd name="T15" fmla="*/ 13 h 33"/>
                <a:gd name="T16" fmla="*/ 17 w 34"/>
                <a:gd name="T17" fmla="*/ 12 h 33"/>
                <a:gd name="T18" fmla="*/ 16 w 34"/>
                <a:gd name="T19" fmla="*/ 12 h 33"/>
                <a:gd name="T20" fmla="*/ 17 w 34"/>
                <a:gd name="T21" fmla="*/ 14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3">
                  <a:moveTo>
                    <a:pt x="34" y="28"/>
                  </a:moveTo>
                  <a:lnTo>
                    <a:pt x="11" y="0"/>
                  </a:lnTo>
                  <a:lnTo>
                    <a:pt x="0" y="8"/>
                  </a:lnTo>
                  <a:lnTo>
                    <a:pt x="20" y="33"/>
                  </a:lnTo>
                  <a:lnTo>
                    <a:pt x="19" y="28"/>
                  </a:lnTo>
                  <a:lnTo>
                    <a:pt x="34" y="28"/>
                  </a:lnTo>
                  <a:lnTo>
                    <a:pt x="34" y="27"/>
                  </a:lnTo>
                  <a:lnTo>
                    <a:pt x="33" y="26"/>
                  </a:lnTo>
                  <a:lnTo>
                    <a:pt x="33" y="25"/>
                  </a:lnTo>
                  <a:lnTo>
                    <a:pt x="31" y="24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9" name="Freeform 384"/>
            <p:cNvSpPr>
              <a:spLocks/>
            </p:cNvSpPr>
            <p:nvPr/>
          </p:nvSpPr>
          <p:spPr bwMode="auto">
            <a:xfrm>
              <a:off x="576" y="3928"/>
              <a:ext cx="8" cy="16"/>
            </a:xfrm>
            <a:custGeom>
              <a:avLst/>
              <a:gdLst>
                <a:gd name="T0" fmla="*/ 6 w 15"/>
                <a:gd name="T1" fmla="*/ 16 h 33"/>
                <a:gd name="T2" fmla="*/ 8 w 15"/>
                <a:gd name="T3" fmla="*/ 13 h 33"/>
                <a:gd name="T4" fmla="*/ 8 w 15"/>
                <a:gd name="T5" fmla="*/ 9 h 33"/>
                <a:gd name="T6" fmla="*/ 8 w 15"/>
                <a:gd name="T7" fmla="*/ 3 h 33"/>
                <a:gd name="T8" fmla="*/ 8 w 15"/>
                <a:gd name="T9" fmla="*/ 0 h 33"/>
                <a:gd name="T10" fmla="*/ 0 w 15"/>
                <a:gd name="T11" fmla="*/ 0 h 33"/>
                <a:gd name="T12" fmla="*/ 0 w 15"/>
                <a:gd name="T13" fmla="*/ 14 h 33"/>
                <a:gd name="T14" fmla="*/ 1 w 15"/>
                <a:gd name="T15" fmla="*/ 12 h 33"/>
                <a:gd name="T16" fmla="*/ 6 w 15"/>
                <a:gd name="T17" fmla="*/ 16 h 33"/>
                <a:gd name="T18" fmla="*/ 7 w 15"/>
                <a:gd name="T19" fmla="*/ 16 h 33"/>
                <a:gd name="T20" fmla="*/ 7 w 15"/>
                <a:gd name="T21" fmla="*/ 15 h 33"/>
                <a:gd name="T22" fmla="*/ 8 w 15"/>
                <a:gd name="T23" fmla="*/ 14 h 33"/>
                <a:gd name="T24" fmla="*/ 8 w 15"/>
                <a:gd name="T25" fmla="*/ 14 h 33"/>
                <a:gd name="T26" fmla="*/ 6 w 15"/>
                <a:gd name="T27" fmla="*/ 16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33">
                  <a:moveTo>
                    <a:pt x="12" y="33"/>
                  </a:moveTo>
                  <a:lnTo>
                    <a:pt x="15" y="27"/>
                  </a:lnTo>
                  <a:lnTo>
                    <a:pt x="15" y="18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12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0" name="Freeform 385"/>
            <p:cNvSpPr>
              <a:spLocks/>
            </p:cNvSpPr>
            <p:nvPr/>
          </p:nvSpPr>
          <p:spPr bwMode="auto">
            <a:xfrm>
              <a:off x="565" y="3940"/>
              <a:ext cx="18" cy="20"/>
            </a:xfrm>
            <a:custGeom>
              <a:avLst/>
              <a:gdLst>
                <a:gd name="T0" fmla="*/ 3 w 35"/>
                <a:gd name="T1" fmla="*/ 20 h 39"/>
                <a:gd name="T2" fmla="*/ 6 w 35"/>
                <a:gd name="T3" fmla="*/ 17 h 39"/>
                <a:gd name="T4" fmla="*/ 11 w 35"/>
                <a:gd name="T5" fmla="*/ 13 h 39"/>
                <a:gd name="T6" fmla="*/ 15 w 35"/>
                <a:gd name="T7" fmla="*/ 8 h 39"/>
                <a:gd name="T8" fmla="*/ 18 w 35"/>
                <a:gd name="T9" fmla="*/ 4 h 39"/>
                <a:gd name="T10" fmla="*/ 12 w 35"/>
                <a:gd name="T11" fmla="*/ 0 h 39"/>
                <a:gd name="T12" fmla="*/ 0 w 35"/>
                <a:gd name="T13" fmla="*/ 14 h 39"/>
                <a:gd name="T14" fmla="*/ 2 w 35"/>
                <a:gd name="T15" fmla="*/ 13 h 39"/>
                <a:gd name="T16" fmla="*/ 3 w 35"/>
                <a:gd name="T17" fmla="*/ 20 h 39"/>
                <a:gd name="T18" fmla="*/ 4 w 35"/>
                <a:gd name="T19" fmla="*/ 20 h 39"/>
                <a:gd name="T20" fmla="*/ 5 w 35"/>
                <a:gd name="T21" fmla="*/ 19 h 39"/>
                <a:gd name="T22" fmla="*/ 5 w 35"/>
                <a:gd name="T23" fmla="*/ 19 h 39"/>
                <a:gd name="T24" fmla="*/ 5 w 35"/>
                <a:gd name="T25" fmla="*/ 18 h 39"/>
                <a:gd name="T26" fmla="*/ 3 w 35"/>
                <a:gd name="T27" fmla="*/ 20 h 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5" h="39">
                  <a:moveTo>
                    <a:pt x="6" y="39"/>
                  </a:moveTo>
                  <a:lnTo>
                    <a:pt x="12" y="34"/>
                  </a:lnTo>
                  <a:lnTo>
                    <a:pt x="21" y="25"/>
                  </a:lnTo>
                  <a:lnTo>
                    <a:pt x="30" y="15"/>
                  </a:lnTo>
                  <a:lnTo>
                    <a:pt x="35" y="8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4" y="25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9" y="38"/>
                  </a:lnTo>
                  <a:lnTo>
                    <a:pt x="10" y="38"/>
                  </a:lnTo>
                  <a:lnTo>
                    <a:pt x="10" y="36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1" name="Freeform 386"/>
            <p:cNvSpPr>
              <a:spLocks/>
            </p:cNvSpPr>
            <p:nvPr/>
          </p:nvSpPr>
          <p:spPr bwMode="auto">
            <a:xfrm>
              <a:off x="531" y="3953"/>
              <a:ext cx="37" cy="14"/>
            </a:xfrm>
            <a:custGeom>
              <a:avLst/>
              <a:gdLst>
                <a:gd name="T0" fmla="*/ 0 w 74"/>
                <a:gd name="T1" fmla="*/ 12 h 28"/>
                <a:gd name="T2" fmla="*/ 2 w 74"/>
                <a:gd name="T3" fmla="*/ 13 h 28"/>
                <a:gd name="T4" fmla="*/ 6 w 74"/>
                <a:gd name="T5" fmla="*/ 13 h 28"/>
                <a:gd name="T6" fmla="*/ 12 w 74"/>
                <a:gd name="T7" fmla="*/ 12 h 28"/>
                <a:gd name="T8" fmla="*/ 18 w 74"/>
                <a:gd name="T9" fmla="*/ 11 h 28"/>
                <a:gd name="T10" fmla="*/ 24 w 74"/>
                <a:gd name="T11" fmla="*/ 10 h 28"/>
                <a:gd name="T12" fmla="*/ 30 w 74"/>
                <a:gd name="T13" fmla="*/ 9 h 28"/>
                <a:gd name="T14" fmla="*/ 34 w 74"/>
                <a:gd name="T15" fmla="*/ 8 h 28"/>
                <a:gd name="T16" fmla="*/ 37 w 74"/>
                <a:gd name="T17" fmla="*/ 7 h 28"/>
                <a:gd name="T18" fmla="*/ 36 w 74"/>
                <a:gd name="T19" fmla="*/ 0 h 28"/>
                <a:gd name="T20" fmla="*/ 2 w 74"/>
                <a:gd name="T21" fmla="*/ 7 h 28"/>
                <a:gd name="T22" fmla="*/ 5 w 74"/>
                <a:gd name="T23" fmla="*/ 8 h 28"/>
                <a:gd name="T24" fmla="*/ 0 w 74"/>
                <a:gd name="T25" fmla="*/ 12 h 28"/>
                <a:gd name="T26" fmla="*/ 1 w 74"/>
                <a:gd name="T27" fmla="*/ 14 h 28"/>
                <a:gd name="T28" fmla="*/ 3 w 74"/>
                <a:gd name="T29" fmla="*/ 13 h 28"/>
                <a:gd name="T30" fmla="*/ 0 w 74"/>
                <a:gd name="T31" fmla="*/ 12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4" h="28">
                  <a:moveTo>
                    <a:pt x="0" y="24"/>
                  </a:moveTo>
                  <a:lnTo>
                    <a:pt x="4" y="25"/>
                  </a:lnTo>
                  <a:lnTo>
                    <a:pt x="12" y="25"/>
                  </a:lnTo>
                  <a:lnTo>
                    <a:pt x="23" y="24"/>
                  </a:lnTo>
                  <a:lnTo>
                    <a:pt x="36" y="22"/>
                  </a:lnTo>
                  <a:lnTo>
                    <a:pt x="47" y="19"/>
                  </a:lnTo>
                  <a:lnTo>
                    <a:pt x="59" y="17"/>
                  </a:lnTo>
                  <a:lnTo>
                    <a:pt x="68" y="15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3" y="14"/>
                  </a:lnTo>
                  <a:lnTo>
                    <a:pt x="10" y="15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6" y="2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2" name="Freeform 387"/>
            <p:cNvSpPr>
              <a:spLocks/>
            </p:cNvSpPr>
            <p:nvPr/>
          </p:nvSpPr>
          <p:spPr bwMode="auto">
            <a:xfrm>
              <a:off x="516" y="3941"/>
              <a:ext cx="20" cy="24"/>
            </a:xfrm>
            <a:custGeom>
              <a:avLst/>
              <a:gdLst>
                <a:gd name="T0" fmla="*/ 3 w 39"/>
                <a:gd name="T1" fmla="*/ 7 h 47"/>
                <a:gd name="T2" fmla="*/ 0 w 39"/>
                <a:gd name="T3" fmla="*/ 5 h 47"/>
                <a:gd name="T4" fmla="*/ 15 w 39"/>
                <a:gd name="T5" fmla="*/ 24 h 47"/>
                <a:gd name="T6" fmla="*/ 20 w 39"/>
                <a:gd name="T7" fmla="*/ 19 h 47"/>
                <a:gd name="T8" fmla="*/ 6 w 39"/>
                <a:gd name="T9" fmla="*/ 1 h 47"/>
                <a:gd name="T10" fmla="*/ 3 w 39"/>
                <a:gd name="T11" fmla="*/ 0 h 47"/>
                <a:gd name="T12" fmla="*/ 6 w 39"/>
                <a:gd name="T13" fmla="*/ 1 h 47"/>
                <a:gd name="T14" fmla="*/ 5 w 39"/>
                <a:gd name="T15" fmla="*/ 0 h 47"/>
                <a:gd name="T16" fmla="*/ 5 w 39"/>
                <a:gd name="T17" fmla="*/ 0 h 47"/>
                <a:gd name="T18" fmla="*/ 4 w 39"/>
                <a:gd name="T19" fmla="*/ 0 h 47"/>
                <a:gd name="T20" fmla="*/ 3 w 39"/>
                <a:gd name="T21" fmla="*/ 0 h 47"/>
                <a:gd name="T22" fmla="*/ 3 w 39"/>
                <a:gd name="T23" fmla="*/ 7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47">
                  <a:moveTo>
                    <a:pt x="6" y="13"/>
                  </a:moveTo>
                  <a:lnTo>
                    <a:pt x="0" y="10"/>
                  </a:lnTo>
                  <a:lnTo>
                    <a:pt x="29" y="47"/>
                  </a:lnTo>
                  <a:lnTo>
                    <a:pt x="39" y="38"/>
                  </a:lnTo>
                  <a:lnTo>
                    <a:pt x="12" y="1"/>
                  </a:lnTo>
                  <a:lnTo>
                    <a:pt x="6" y="0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3" name="Freeform 388"/>
            <p:cNvSpPr>
              <a:spLocks/>
            </p:cNvSpPr>
            <p:nvPr/>
          </p:nvSpPr>
          <p:spPr bwMode="auto">
            <a:xfrm>
              <a:off x="478" y="3935"/>
              <a:ext cx="41" cy="13"/>
            </a:xfrm>
            <a:custGeom>
              <a:avLst/>
              <a:gdLst>
                <a:gd name="T0" fmla="*/ 12 w 82"/>
                <a:gd name="T1" fmla="*/ 3 h 26"/>
                <a:gd name="T2" fmla="*/ 10 w 82"/>
                <a:gd name="T3" fmla="*/ 8 h 26"/>
                <a:gd name="T4" fmla="*/ 41 w 82"/>
                <a:gd name="T5" fmla="*/ 13 h 26"/>
                <a:gd name="T6" fmla="*/ 41 w 82"/>
                <a:gd name="T7" fmla="*/ 7 h 26"/>
                <a:gd name="T8" fmla="*/ 10 w 82"/>
                <a:gd name="T9" fmla="*/ 2 h 26"/>
                <a:gd name="T10" fmla="*/ 8 w 82"/>
                <a:gd name="T11" fmla="*/ 7 h 26"/>
                <a:gd name="T12" fmla="*/ 10 w 82"/>
                <a:gd name="T13" fmla="*/ 2 h 26"/>
                <a:gd name="T14" fmla="*/ 0 w 82"/>
                <a:gd name="T15" fmla="*/ 0 h 26"/>
                <a:gd name="T16" fmla="*/ 8 w 82"/>
                <a:gd name="T17" fmla="*/ 7 h 26"/>
                <a:gd name="T18" fmla="*/ 12 w 82"/>
                <a:gd name="T19" fmla="*/ 3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" h="26">
                  <a:moveTo>
                    <a:pt x="24" y="6"/>
                  </a:moveTo>
                  <a:lnTo>
                    <a:pt x="20" y="16"/>
                  </a:lnTo>
                  <a:lnTo>
                    <a:pt x="82" y="26"/>
                  </a:lnTo>
                  <a:lnTo>
                    <a:pt x="82" y="13"/>
                  </a:lnTo>
                  <a:lnTo>
                    <a:pt x="20" y="4"/>
                  </a:lnTo>
                  <a:lnTo>
                    <a:pt x="16" y="14"/>
                  </a:lnTo>
                  <a:lnTo>
                    <a:pt x="20" y="4"/>
                  </a:lnTo>
                  <a:lnTo>
                    <a:pt x="0" y="0"/>
                  </a:lnTo>
                  <a:lnTo>
                    <a:pt x="16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4" name="Freeform 389"/>
            <p:cNvSpPr>
              <a:spLocks/>
            </p:cNvSpPr>
            <p:nvPr/>
          </p:nvSpPr>
          <p:spPr bwMode="auto">
            <a:xfrm>
              <a:off x="487" y="3938"/>
              <a:ext cx="22" cy="18"/>
            </a:xfrm>
            <a:custGeom>
              <a:avLst/>
              <a:gdLst>
                <a:gd name="T0" fmla="*/ 14 w 45"/>
                <a:gd name="T1" fmla="*/ 18 h 36"/>
                <a:gd name="T2" fmla="*/ 17 w 45"/>
                <a:gd name="T3" fmla="*/ 13 h 36"/>
                <a:gd name="T4" fmla="*/ 4 w 45"/>
                <a:gd name="T5" fmla="*/ 0 h 36"/>
                <a:gd name="T6" fmla="*/ 0 w 45"/>
                <a:gd name="T7" fmla="*/ 4 h 36"/>
                <a:gd name="T8" fmla="*/ 12 w 45"/>
                <a:gd name="T9" fmla="*/ 17 h 36"/>
                <a:gd name="T10" fmla="*/ 14 w 45"/>
                <a:gd name="T11" fmla="*/ 12 h 36"/>
                <a:gd name="T12" fmla="*/ 14 w 45"/>
                <a:gd name="T13" fmla="*/ 18 h 36"/>
                <a:gd name="T14" fmla="*/ 22 w 45"/>
                <a:gd name="T15" fmla="*/ 18 h 36"/>
                <a:gd name="T16" fmla="*/ 17 w 45"/>
                <a:gd name="T17" fmla="*/ 13 h 36"/>
                <a:gd name="T18" fmla="*/ 14 w 45"/>
                <a:gd name="T19" fmla="*/ 18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36">
                  <a:moveTo>
                    <a:pt x="29" y="36"/>
                  </a:moveTo>
                  <a:lnTo>
                    <a:pt x="34" y="25"/>
                  </a:lnTo>
                  <a:lnTo>
                    <a:pt x="8" y="0"/>
                  </a:lnTo>
                  <a:lnTo>
                    <a:pt x="0" y="8"/>
                  </a:lnTo>
                  <a:lnTo>
                    <a:pt x="24" y="33"/>
                  </a:lnTo>
                  <a:lnTo>
                    <a:pt x="29" y="23"/>
                  </a:lnTo>
                  <a:lnTo>
                    <a:pt x="29" y="36"/>
                  </a:lnTo>
                  <a:lnTo>
                    <a:pt x="45" y="35"/>
                  </a:lnTo>
                  <a:lnTo>
                    <a:pt x="34" y="25"/>
                  </a:lnTo>
                  <a:lnTo>
                    <a:pt x="29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5" name="Freeform 390"/>
            <p:cNvSpPr>
              <a:spLocks/>
            </p:cNvSpPr>
            <p:nvPr/>
          </p:nvSpPr>
          <p:spPr bwMode="auto">
            <a:xfrm>
              <a:off x="465" y="3949"/>
              <a:ext cx="36" cy="11"/>
            </a:xfrm>
            <a:custGeom>
              <a:avLst/>
              <a:gdLst>
                <a:gd name="T0" fmla="*/ 0 w 73"/>
                <a:gd name="T1" fmla="*/ 10 h 21"/>
                <a:gd name="T2" fmla="*/ 0 w 73"/>
                <a:gd name="T3" fmla="*/ 10 h 21"/>
                <a:gd name="T4" fmla="*/ 1 w 73"/>
                <a:gd name="T5" fmla="*/ 10 h 21"/>
                <a:gd name="T6" fmla="*/ 2 w 73"/>
                <a:gd name="T7" fmla="*/ 11 h 21"/>
                <a:gd name="T8" fmla="*/ 2 w 73"/>
                <a:gd name="T9" fmla="*/ 11 h 21"/>
                <a:gd name="T10" fmla="*/ 36 w 73"/>
                <a:gd name="T11" fmla="*/ 7 h 21"/>
                <a:gd name="T12" fmla="*/ 36 w 73"/>
                <a:gd name="T13" fmla="*/ 0 h 21"/>
                <a:gd name="T14" fmla="*/ 2 w 73"/>
                <a:gd name="T15" fmla="*/ 4 h 21"/>
                <a:gd name="T16" fmla="*/ 3 w 73"/>
                <a:gd name="T17" fmla="*/ 4 h 21"/>
                <a:gd name="T18" fmla="*/ 0 w 73"/>
                <a:gd name="T19" fmla="*/ 10 h 21"/>
                <a:gd name="T20" fmla="*/ 1 w 73"/>
                <a:gd name="T21" fmla="*/ 11 h 21"/>
                <a:gd name="T22" fmla="*/ 2 w 73"/>
                <a:gd name="T23" fmla="*/ 11 h 21"/>
                <a:gd name="T24" fmla="*/ 0 w 73"/>
                <a:gd name="T25" fmla="*/ 1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3" h="21">
                  <a:moveTo>
                    <a:pt x="0" y="20"/>
                  </a:moveTo>
                  <a:lnTo>
                    <a:pt x="0" y="20"/>
                  </a:lnTo>
                  <a:lnTo>
                    <a:pt x="3" y="20"/>
                  </a:lnTo>
                  <a:lnTo>
                    <a:pt x="4" y="21"/>
                  </a:lnTo>
                  <a:lnTo>
                    <a:pt x="73" y="13"/>
                  </a:lnTo>
                  <a:lnTo>
                    <a:pt x="73" y="0"/>
                  </a:lnTo>
                  <a:lnTo>
                    <a:pt x="4" y="7"/>
                  </a:lnTo>
                  <a:lnTo>
                    <a:pt x="7" y="8"/>
                  </a:lnTo>
                  <a:lnTo>
                    <a:pt x="0" y="20"/>
                  </a:lnTo>
                  <a:lnTo>
                    <a:pt x="3" y="21"/>
                  </a:lnTo>
                  <a:lnTo>
                    <a:pt x="4" y="2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6" name="Freeform 391"/>
            <p:cNvSpPr>
              <a:spLocks/>
            </p:cNvSpPr>
            <p:nvPr/>
          </p:nvSpPr>
          <p:spPr bwMode="auto">
            <a:xfrm>
              <a:off x="406" y="3928"/>
              <a:ext cx="62" cy="31"/>
            </a:xfrm>
            <a:custGeom>
              <a:avLst/>
              <a:gdLst>
                <a:gd name="T0" fmla="*/ 2 w 123"/>
                <a:gd name="T1" fmla="*/ 7 h 63"/>
                <a:gd name="T2" fmla="*/ 9 w 123"/>
                <a:gd name="T3" fmla="*/ 6 h 63"/>
                <a:gd name="T4" fmla="*/ 16 w 123"/>
                <a:gd name="T5" fmla="*/ 7 h 63"/>
                <a:gd name="T6" fmla="*/ 24 w 123"/>
                <a:gd name="T7" fmla="*/ 11 h 63"/>
                <a:gd name="T8" fmla="*/ 31 w 123"/>
                <a:gd name="T9" fmla="*/ 14 h 63"/>
                <a:gd name="T10" fmla="*/ 39 w 123"/>
                <a:gd name="T11" fmla="*/ 19 h 63"/>
                <a:gd name="T12" fmla="*/ 46 w 123"/>
                <a:gd name="T13" fmla="*/ 24 h 63"/>
                <a:gd name="T14" fmla="*/ 52 w 123"/>
                <a:gd name="T15" fmla="*/ 28 h 63"/>
                <a:gd name="T16" fmla="*/ 58 w 123"/>
                <a:gd name="T17" fmla="*/ 31 h 63"/>
                <a:gd name="T18" fmla="*/ 62 w 123"/>
                <a:gd name="T19" fmla="*/ 25 h 63"/>
                <a:gd name="T20" fmla="*/ 54 w 123"/>
                <a:gd name="T21" fmla="*/ 22 h 63"/>
                <a:gd name="T22" fmla="*/ 47 w 123"/>
                <a:gd name="T23" fmla="*/ 18 h 63"/>
                <a:gd name="T24" fmla="*/ 40 w 123"/>
                <a:gd name="T25" fmla="*/ 13 h 63"/>
                <a:gd name="T26" fmla="*/ 33 w 123"/>
                <a:gd name="T27" fmla="*/ 9 h 63"/>
                <a:gd name="T28" fmla="*/ 26 w 123"/>
                <a:gd name="T29" fmla="*/ 5 h 63"/>
                <a:gd name="T30" fmla="*/ 19 w 123"/>
                <a:gd name="T31" fmla="*/ 2 h 63"/>
                <a:gd name="T32" fmla="*/ 10 w 123"/>
                <a:gd name="T33" fmla="*/ 0 h 63"/>
                <a:gd name="T34" fmla="*/ 0 w 123"/>
                <a:gd name="T35" fmla="*/ 1 h 63"/>
                <a:gd name="T36" fmla="*/ 2 w 123"/>
                <a:gd name="T37" fmla="*/ 7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3" h="63">
                  <a:moveTo>
                    <a:pt x="3" y="14"/>
                  </a:moveTo>
                  <a:lnTo>
                    <a:pt x="17" y="13"/>
                  </a:lnTo>
                  <a:lnTo>
                    <a:pt x="32" y="15"/>
                  </a:lnTo>
                  <a:lnTo>
                    <a:pt x="47" y="22"/>
                  </a:lnTo>
                  <a:lnTo>
                    <a:pt x="62" y="29"/>
                  </a:lnTo>
                  <a:lnTo>
                    <a:pt x="77" y="38"/>
                  </a:lnTo>
                  <a:lnTo>
                    <a:pt x="91" y="48"/>
                  </a:lnTo>
                  <a:lnTo>
                    <a:pt x="104" y="56"/>
                  </a:lnTo>
                  <a:lnTo>
                    <a:pt x="116" y="63"/>
                  </a:lnTo>
                  <a:lnTo>
                    <a:pt x="123" y="51"/>
                  </a:lnTo>
                  <a:lnTo>
                    <a:pt x="107" y="44"/>
                  </a:lnTo>
                  <a:lnTo>
                    <a:pt x="93" y="36"/>
                  </a:lnTo>
                  <a:lnTo>
                    <a:pt x="79" y="27"/>
                  </a:lnTo>
                  <a:lnTo>
                    <a:pt x="66" y="18"/>
                  </a:lnTo>
                  <a:lnTo>
                    <a:pt x="52" y="10"/>
                  </a:lnTo>
                  <a:lnTo>
                    <a:pt x="37" y="4"/>
                  </a:lnTo>
                  <a:lnTo>
                    <a:pt x="20" y="0"/>
                  </a:lnTo>
                  <a:lnTo>
                    <a:pt x="0" y="2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7" name="Freeform 392"/>
            <p:cNvSpPr>
              <a:spLocks/>
            </p:cNvSpPr>
            <p:nvPr/>
          </p:nvSpPr>
          <p:spPr bwMode="auto">
            <a:xfrm>
              <a:off x="367" y="3863"/>
              <a:ext cx="41" cy="78"/>
            </a:xfrm>
            <a:custGeom>
              <a:avLst/>
              <a:gdLst>
                <a:gd name="T0" fmla="*/ 21 w 83"/>
                <a:gd name="T1" fmla="*/ 3 h 157"/>
                <a:gd name="T2" fmla="*/ 22 w 83"/>
                <a:gd name="T3" fmla="*/ 0 h 157"/>
                <a:gd name="T4" fmla="*/ 16 w 83"/>
                <a:gd name="T5" fmla="*/ 7 h 157"/>
                <a:gd name="T6" fmla="*/ 11 w 83"/>
                <a:gd name="T7" fmla="*/ 16 h 157"/>
                <a:gd name="T8" fmla="*/ 7 w 83"/>
                <a:gd name="T9" fmla="*/ 26 h 157"/>
                <a:gd name="T10" fmla="*/ 3 w 83"/>
                <a:gd name="T11" fmla="*/ 36 h 157"/>
                <a:gd name="T12" fmla="*/ 1 w 83"/>
                <a:gd name="T13" fmla="*/ 47 h 157"/>
                <a:gd name="T14" fmla="*/ 0 w 83"/>
                <a:gd name="T15" fmla="*/ 58 h 157"/>
                <a:gd name="T16" fmla="*/ 1 w 83"/>
                <a:gd name="T17" fmla="*/ 67 h 157"/>
                <a:gd name="T18" fmla="*/ 3 w 83"/>
                <a:gd name="T19" fmla="*/ 76 h 157"/>
                <a:gd name="T20" fmla="*/ 7 w 83"/>
                <a:gd name="T21" fmla="*/ 78 h 157"/>
                <a:gd name="T22" fmla="*/ 12 w 83"/>
                <a:gd name="T23" fmla="*/ 78 h 157"/>
                <a:gd name="T24" fmla="*/ 17 w 83"/>
                <a:gd name="T25" fmla="*/ 78 h 157"/>
                <a:gd name="T26" fmla="*/ 22 w 83"/>
                <a:gd name="T27" fmla="*/ 78 h 157"/>
                <a:gd name="T28" fmla="*/ 28 w 83"/>
                <a:gd name="T29" fmla="*/ 76 h 157"/>
                <a:gd name="T30" fmla="*/ 33 w 83"/>
                <a:gd name="T31" fmla="*/ 75 h 157"/>
                <a:gd name="T32" fmla="*/ 38 w 83"/>
                <a:gd name="T33" fmla="*/ 74 h 157"/>
                <a:gd name="T34" fmla="*/ 41 w 83"/>
                <a:gd name="T35" fmla="*/ 72 h 157"/>
                <a:gd name="T36" fmla="*/ 40 w 83"/>
                <a:gd name="T37" fmla="*/ 66 h 157"/>
                <a:gd name="T38" fmla="*/ 37 w 83"/>
                <a:gd name="T39" fmla="*/ 67 h 157"/>
                <a:gd name="T40" fmla="*/ 33 w 83"/>
                <a:gd name="T41" fmla="*/ 68 h 157"/>
                <a:gd name="T42" fmla="*/ 28 w 83"/>
                <a:gd name="T43" fmla="*/ 70 h 157"/>
                <a:gd name="T44" fmla="*/ 24 w 83"/>
                <a:gd name="T45" fmla="*/ 71 h 157"/>
                <a:gd name="T46" fmla="*/ 19 w 83"/>
                <a:gd name="T47" fmla="*/ 72 h 157"/>
                <a:gd name="T48" fmla="*/ 15 w 83"/>
                <a:gd name="T49" fmla="*/ 72 h 157"/>
                <a:gd name="T50" fmla="*/ 11 w 83"/>
                <a:gd name="T51" fmla="*/ 71 h 157"/>
                <a:gd name="T52" fmla="*/ 7 w 83"/>
                <a:gd name="T53" fmla="*/ 70 h 157"/>
                <a:gd name="T54" fmla="*/ 5 w 83"/>
                <a:gd name="T55" fmla="*/ 61 h 157"/>
                <a:gd name="T56" fmla="*/ 5 w 83"/>
                <a:gd name="T57" fmla="*/ 52 h 157"/>
                <a:gd name="T58" fmla="*/ 8 w 83"/>
                <a:gd name="T59" fmla="*/ 43 h 157"/>
                <a:gd name="T60" fmla="*/ 13 w 83"/>
                <a:gd name="T61" fmla="*/ 34 h 157"/>
                <a:gd name="T62" fmla="*/ 17 w 83"/>
                <a:gd name="T63" fmla="*/ 25 h 157"/>
                <a:gd name="T64" fmla="*/ 22 w 83"/>
                <a:gd name="T65" fmla="*/ 17 h 157"/>
                <a:gd name="T66" fmla="*/ 26 w 83"/>
                <a:gd name="T67" fmla="*/ 9 h 157"/>
                <a:gd name="T68" fmla="*/ 28 w 83"/>
                <a:gd name="T69" fmla="*/ 0 h 157"/>
                <a:gd name="T70" fmla="*/ 27 w 83"/>
                <a:gd name="T71" fmla="*/ 3 h 157"/>
                <a:gd name="T72" fmla="*/ 28 w 83"/>
                <a:gd name="T73" fmla="*/ 3 h 157"/>
                <a:gd name="T74" fmla="*/ 28 w 83"/>
                <a:gd name="T75" fmla="*/ 2 h 157"/>
                <a:gd name="T76" fmla="*/ 28 w 83"/>
                <a:gd name="T77" fmla="*/ 1 h 157"/>
                <a:gd name="T78" fmla="*/ 28 w 83"/>
                <a:gd name="T79" fmla="*/ 0 h 157"/>
                <a:gd name="T80" fmla="*/ 21 w 83"/>
                <a:gd name="T81" fmla="*/ 3 h 1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3" h="157">
                  <a:moveTo>
                    <a:pt x="43" y="6"/>
                  </a:moveTo>
                  <a:lnTo>
                    <a:pt x="44" y="0"/>
                  </a:lnTo>
                  <a:lnTo>
                    <a:pt x="33" y="14"/>
                  </a:lnTo>
                  <a:lnTo>
                    <a:pt x="22" y="32"/>
                  </a:lnTo>
                  <a:lnTo>
                    <a:pt x="14" y="52"/>
                  </a:lnTo>
                  <a:lnTo>
                    <a:pt x="7" y="73"/>
                  </a:lnTo>
                  <a:lnTo>
                    <a:pt x="3" y="95"/>
                  </a:lnTo>
                  <a:lnTo>
                    <a:pt x="0" y="117"/>
                  </a:lnTo>
                  <a:lnTo>
                    <a:pt x="3" y="135"/>
                  </a:lnTo>
                  <a:lnTo>
                    <a:pt x="7" y="152"/>
                  </a:lnTo>
                  <a:lnTo>
                    <a:pt x="15" y="156"/>
                  </a:lnTo>
                  <a:lnTo>
                    <a:pt x="25" y="157"/>
                  </a:lnTo>
                  <a:lnTo>
                    <a:pt x="35" y="157"/>
                  </a:lnTo>
                  <a:lnTo>
                    <a:pt x="45" y="156"/>
                  </a:lnTo>
                  <a:lnTo>
                    <a:pt x="57" y="153"/>
                  </a:lnTo>
                  <a:lnTo>
                    <a:pt x="67" y="151"/>
                  </a:lnTo>
                  <a:lnTo>
                    <a:pt x="76" y="148"/>
                  </a:lnTo>
                  <a:lnTo>
                    <a:pt x="83" y="144"/>
                  </a:lnTo>
                  <a:lnTo>
                    <a:pt x="80" y="132"/>
                  </a:lnTo>
                  <a:lnTo>
                    <a:pt x="74" y="134"/>
                  </a:lnTo>
                  <a:lnTo>
                    <a:pt x="66" y="137"/>
                  </a:lnTo>
                  <a:lnTo>
                    <a:pt x="57" y="140"/>
                  </a:lnTo>
                  <a:lnTo>
                    <a:pt x="48" y="142"/>
                  </a:lnTo>
                  <a:lnTo>
                    <a:pt x="38" y="144"/>
                  </a:lnTo>
                  <a:lnTo>
                    <a:pt x="30" y="144"/>
                  </a:lnTo>
                  <a:lnTo>
                    <a:pt x="22" y="143"/>
                  </a:lnTo>
                  <a:lnTo>
                    <a:pt x="15" y="141"/>
                  </a:lnTo>
                  <a:lnTo>
                    <a:pt x="10" y="122"/>
                  </a:lnTo>
                  <a:lnTo>
                    <a:pt x="11" y="105"/>
                  </a:lnTo>
                  <a:lnTo>
                    <a:pt x="17" y="87"/>
                  </a:lnTo>
                  <a:lnTo>
                    <a:pt x="26" y="69"/>
                  </a:lnTo>
                  <a:lnTo>
                    <a:pt x="35" y="51"/>
                  </a:lnTo>
                  <a:lnTo>
                    <a:pt x="44" y="35"/>
                  </a:lnTo>
                  <a:lnTo>
                    <a:pt x="52" y="18"/>
                  </a:lnTo>
                  <a:lnTo>
                    <a:pt x="56" y="1"/>
                  </a:lnTo>
                  <a:lnTo>
                    <a:pt x="55" y="7"/>
                  </a:lnTo>
                  <a:lnTo>
                    <a:pt x="56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6" y="1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8" name="Freeform 393"/>
            <p:cNvSpPr>
              <a:spLocks/>
            </p:cNvSpPr>
            <p:nvPr/>
          </p:nvSpPr>
          <p:spPr bwMode="auto">
            <a:xfrm>
              <a:off x="381" y="3844"/>
              <a:ext cx="13" cy="22"/>
            </a:xfrm>
            <a:custGeom>
              <a:avLst/>
              <a:gdLst>
                <a:gd name="T0" fmla="*/ 7 w 28"/>
                <a:gd name="T1" fmla="*/ 4 h 44"/>
                <a:gd name="T2" fmla="*/ 3 w 28"/>
                <a:gd name="T3" fmla="*/ 8 h 44"/>
                <a:gd name="T4" fmla="*/ 7 w 28"/>
                <a:gd name="T5" fmla="*/ 22 h 44"/>
                <a:gd name="T6" fmla="*/ 13 w 28"/>
                <a:gd name="T7" fmla="*/ 20 h 44"/>
                <a:gd name="T8" fmla="*/ 9 w 28"/>
                <a:gd name="T9" fmla="*/ 6 h 44"/>
                <a:gd name="T10" fmla="*/ 5 w 28"/>
                <a:gd name="T11" fmla="*/ 10 h 44"/>
                <a:gd name="T12" fmla="*/ 7 w 28"/>
                <a:gd name="T13" fmla="*/ 4 h 44"/>
                <a:gd name="T14" fmla="*/ 0 w 28"/>
                <a:gd name="T15" fmla="*/ 0 h 44"/>
                <a:gd name="T16" fmla="*/ 3 w 28"/>
                <a:gd name="T17" fmla="*/ 8 h 44"/>
                <a:gd name="T18" fmla="*/ 7 w 28"/>
                <a:gd name="T19" fmla="*/ 4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44">
                  <a:moveTo>
                    <a:pt x="15" y="7"/>
                  </a:moveTo>
                  <a:lnTo>
                    <a:pt x="6" y="16"/>
                  </a:lnTo>
                  <a:lnTo>
                    <a:pt x="15" y="44"/>
                  </a:lnTo>
                  <a:lnTo>
                    <a:pt x="28" y="39"/>
                  </a:lnTo>
                  <a:lnTo>
                    <a:pt x="19" y="12"/>
                  </a:lnTo>
                  <a:lnTo>
                    <a:pt x="10" y="20"/>
                  </a:lnTo>
                  <a:lnTo>
                    <a:pt x="15" y="7"/>
                  </a:lnTo>
                  <a:lnTo>
                    <a:pt x="0" y="0"/>
                  </a:lnTo>
                  <a:lnTo>
                    <a:pt x="6" y="16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9" name="Freeform 394"/>
            <p:cNvSpPr>
              <a:spLocks/>
            </p:cNvSpPr>
            <p:nvPr/>
          </p:nvSpPr>
          <p:spPr bwMode="auto">
            <a:xfrm>
              <a:off x="386" y="3838"/>
              <a:ext cx="19" cy="18"/>
            </a:xfrm>
            <a:custGeom>
              <a:avLst/>
              <a:gdLst>
                <a:gd name="T0" fmla="*/ 12 w 40"/>
                <a:gd name="T1" fmla="*/ 1 h 36"/>
                <a:gd name="T2" fmla="*/ 12 w 40"/>
                <a:gd name="T3" fmla="*/ 3 h 36"/>
                <a:gd name="T4" fmla="*/ 12 w 40"/>
                <a:gd name="T5" fmla="*/ 6 h 36"/>
                <a:gd name="T6" fmla="*/ 12 w 40"/>
                <a:gd name="T7" fmla="*/ 9 h 36"/>
                <a:gd name="T8" fmla="*/ 12 w 40"/>
                <a:gd name="T9" fmla="*/ 11 h 36"/>
                <a:gd name="T10" fmla="*/ 10 w 40"/>
                <a:gd name="T11" fmla="*/ 12 h 36"/>
                <a:gd name="T12" fmla="*/ 7 w 40"/>
                <a:gd name="T13" fmla="*/ 12 h 36"/>
                <a:gd name="T14" fmla="*/ 4 w 40"/>
                <a:gd name="T15" fmla="*/ 10 h 36"/>
                <a:gd name="T16" fmla="*/ 2 w 40"/>
                <a:gd name="T17" fmla="*/ 10 h 36"/>
                <a:gd name="T18" fmla="*/ 0 w 40"/>
                <a:gd name="T19" fmla="*/ 16 h 36"/>
                <a:gd name="T20" fmla="*/ 3 w 40"/>
                <a:gd name="T21" fmla="*/ 17 h 36"/>
                <a:gd name="T22" fmla="*/ 6 w 40"/>
                <a:gd name="T23" fmla="*/ 18 h 36"/>
                <a:gd name="T24" fmla="*/ 8 w 40"/>
                <a:gd name="T25" fmla="*/ 18 h 36"/>
                <a:gd name="T26" fmla="*/ 11 w 40"/>
                <a:gd name="T27" fmla="*/ 18 h 36"/>
                <a:gd name="T28" fmla="*/ 18 w 40"/>
                <a:gd name="T29" fmla="*/ 13 h 36"/>
                <a:gd name="T30" fmla="*/ 19 w 40"/>
                <a:gd name="T31" fmla="*/ 10 h 36"/>
                <a:gd name="T32" fmla="*/ 19 w 40"/>
                <a:gd name="T33" fmla="*/ 6 h 36"/>
                <a:gd name="T34" fmla="*/ 18 w 40"/>
                <a:gd name="T35" fmla="*/ 3 h 36"/>
                <a:gd name="T36" fmla="*/ 18 w 40"/>
                <a:gd name="T37" fmla="*/ 0 h 36"/>
                <a:gd name="T38" fmla="*/ 12 w 40"/>
                <a:gd name="T39" fmla="*/ 1 h 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" h="36">
                  <a:moveTo>
                    <a:pt x="25" y="2"/>
                  </a:moveTo>
                  <a:lnTo>
                    <a:pt x="25" y="6"/>
                  </a:lnTo>
                  <a:lnTo>
                    <a:pt x="25" y="11"/>
                  </a:lnTo>
                  <a:lnTo>
                    <a:pt x="25" y="17"/>
                  </a:lnTo>
                  <a:lnTo>
                    <a:pt x="25" y="21"/>
                  </a:lnTo>
                  <a:lnTo>
                    <a:pt x="21" y="24"/>
                  </a:lnTo>
                  <a:lnTo>
                    <a:pt x="15" y="23"/>
                  </a:lnTo>
                  <a:lnTo>
                    <a:pt x="9" y="20"/>
                  </a:lnTo>
                  <a:lnTo>
                    <a:pt x="5" y="19"/>
                  </a:lnTo>
                  <a:lnTo>
                    <a:pt x="0" y="32"/>
                  </a:lnTo>
                  <a:lnTo>
                    <a:pt x="7" y="34"/>
                  </a:lnTo>
                  <a:lnTo>
                    <a:pt x="12" y="35"/>
                  </a:lnTo>
                  <a:lnTo>
                    <a:pt x="17" y="36"/>
                  </a:lnTo>
                  <a:lnTo>
                    <a:pt x="24" y="36"/>
                  </a:lnTo>
                  <a:lnTo>
                    <a:pt x="38" y="26"/>
                  </a:lnTo>
                  <a:lnTo>
                    <a:pt x="40" y="20"/>
                  </a:lnTo>
                  <a:lnTo>
                    <a:pt x="40" y="12"/>
                  </a:lnTo>
                  <a:lnTo>
                    <a:pt x="38" y="5"/>
                  </a:lnTo>
                  <a:lnTo>
                    <a:pt x="37" y="0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0" name="Freeform 395"/>
            <p:cNvSpPr>
              <a:spLocks/>
            </p:cNvSpPr>
            <p:nvPr/>
          </p:nvSpPr>
          <p:spPr bwMode="auto">
            <a:xfrm>
              <a:off x="397" y="3815"/>
              <a:ext cx="28" cy="24"/>
            </a:xfrm>
            <a:custGeom>
              <a:avLst/>
              <a:gdLst>
                <a:gd name="T0" fmla="*/ 10 w 58"/>
                <a:gd name="T1" fmla="*/ 6 h 49"/>
                <a:gd name="T2" fmla="*/ 12 w 58"/>
                <a:gd name="T3" fmla="*/ 0 h 49"/>
                <a:gd name="T4" fmla="*/ 10 w 58"/>
                <a:gd name="T5" fmla="*/ 0 h 49"/>
                <a:gd name="T6" fmla="*/ 7 w 58"/>
                <a:gd name="T7" fmla="*/ 1 h 49"/>
                <a:gd name="T8" fmla="*/ 5 w 58"/>
                <a:gd name="T9" fmla="*/ 2 h 49"/>
                <a:gd name="T10" fmla="*/ 3 w 58"/>
                <a:gd name="T11" fmla="*/ 3 h 49"/>
                <a:gd name="T12" fmla="*/ 1 w 58"/>
                <a:gd name="T13" fmla="*/ 9 h 49"/>
                <a:gd name="T14" fmla="*/ 0 w 58"/>
                <a:gd name="T15" fmla="*/ 14 h 49"/>
                <a:gd name="T16" fmla="*/ 1 w 58"/>
                <a:gd name="T17" fmla="*/ 18 h 49"/>
                <a:gd name="T18" fmla="*/ 1 w 58"/>
                <a:gd name="T19" fmla="*/ 24 h 49"/>
                <a:gd name="T20" fmla="*/ 7 w 58"/>
                <a:gd name="T21" fmla="*/ 23 h 49"/>
                <a:gd name="T22" fmla="*/ 6 w 58"/>
                <a:gd name="T23" fmla="*/ 12 h 49"/>
                <a:gd name="T24" fmla="*/ 9 w 58"/>
                <a:gd name="T25" fmla="*/ 7 h 49"/>
                <a:gd name="T26" fmla="*/ 12 w 58"/>
                <a:gd name="T27" fmla="*/ 6 h 49"/>
                <a:gd name="T28" fmla="*/ 14 w 58"/>
                <a:gd name="T29" fmla="*/ 0 h 49"/>
                <a:gd name="T30" fmla="*/ 12 w 58"/>
                <a:gd name="T31" fmla="*/ 6 h 49"/>
                <a:gd name="T32" fmla="*/ 28 w 58"/>
                <a:gd name="T33" fmla="*/ 9 h 49"/>
                <a:gd name="T34" fmla="*/ 14 w 58"/>
                <a:gd name="T35" fmla="*/ 0 h 49"/>
                <a:gd name="T36" fmla="*/ 10 w 58"/>
                <a:gd name="T37" fmla="*/ 6 h 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49">
                  <a:moveTo>
                    <a:pt x="21" y="13"/>
                  </a:moveTo>
                  <a:lnTo>
                    <a:pt x="25" y="0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6" y="6"/>
                  </a:lnTo>
                  <a:lnTo>
                    <a:pt x="2" y="19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9"/>
                  </a:lnTo>
                  <a:lnTo>
                    <a:pt x="15" y="47"/>
                  </a:lnTo>
                  <a:lnTo>
                    <a:pt x="13" y="24"/>
                  </a:lnTo>
                  <a:lnTo>
                    <a:pt x="18" y="15"/>
                  </a:lnTo>
                  <a:lnTo>
                    <a:pt x="25" y="13"/>
                  </a:lnTo>
                  <a:lnTo>
                    <a:pt x="28" y="0"/>
                  </a:lnTo>
                  <a:lnTo>
                    <a:pt x="25" y="13"/>
                  </a:lnTo>
                  <a:lnTo>
                    <a:pt x="58" y="18"/>
                  </a:lnTo>
                  <a:lnTo>
                    <a:pt x="28" y="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1" name="Freeform 396"/>
            <p:cNvSpPr>
              <a:spLocks/>
            </p:cNvSpPr>
            <p:nvPr/>
          </p:nvSpPr>
          <p:spPr bwMode="auto">
            <a:xfrm>
              <a:off x="390" y="3807"/>
              <a:ext cx="21" cy="14"/>
            </a:xfrm>
            <a:custGeom>
              <a:avLst/>
              <a:gdLst>
                <a:gd name="T0" fmla="*/ 1 w 40"/>
                <a:gd name="T1" fmla="*/ 2 h 29"/>
                <a:gd name="T2" fmla="*/ 3 w 40"/>
                <a:gd name="T3" fmla="*/ 6 h 29"/>
                <a:gd name="T4" fmla="*/ 17 w 40"/>
                <a:gd name="T5" fmla="*/ 14 h 29"/>
                <a:gd name="T6" fmla="*/ 21 w 40"/>
                <a:gd name="T7" fmla="*/ 8 h 29"/>
                <a:gd name="T8" fmla="*/ 6 w 40"/>
                <a:gd name="T9" fmla="*/ 0 h 29"/>
                <a:gd name="T10" fmla="*/ 8 w 40"/>
                <a:gd name="T11" fmla="*/ 4 h 29"/>
                <a:gd name="T12" fmla="*/ 1 w 40"/>
                <a:gd name="T13" fmla="*/ 2 h 29"/>
                <a:gd name="T14" fmla="*/ 0 w 40"/>
                <a:gd name="T15" fmla="*/ 5 h 29"/>
                <a:gd name="T16" fmla="*/ 3 w 40"/>
                <a:gd name="T17" fmla="*/ 6 h 29"/>
                <a:gd name="T18" fmla="*/ 1 w 40"/>
                <a:gd name="T19" fmla="*/ 2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29">
                  <a:moveTo>
                    <a:pt x="2" y="4"/>
                  </a:moveTo>
                  <a:lnTo>
                    <a:pt x="5" y="13"/>
                  </a:lnTo>
                  <a:lnTo>
                    <a:pt x="33" y="29"/>
                  </a:lnTo>
                  <a:lnTo>
                    <a:pt x="40" y="16"/>
                  </a:lnTo>
                  <a:lnTo>
                    <a:pt x="12" y="0"/>
                  </a:lnTo>
                  <a:lnTo>
                    <a:pt x="15" y="8"/>
                  </a:lnTo>
                  <a:lnTo>
                    <a:pt x="2" y="4"/>
                  </a:lnTo>
                  <a:lnTo>
                    <a:pt x="0" y="10"/>
                  </a:lnTo>
                  <a:lnTo>
                    <a:pt x="5" y="13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2" name="Freeform 397"/>
            <p:cNvSpPr>
              <a:spLocks/>
            </p:cNvSpPr>
            <p:nvPr/>
          </p:nvSpPr>
          <p:spPr bwMode="auto">
            <a:xfrm>
              <a:off x="391" y="3740"/>
              <a:ext cx="32" cy="71"/>
            </a:xfrm>
            <a:custGeom>
              <a:avLst/>
              <a:gdLst>
                <a:gd name="T0" fmla="*/ 30 w 62"/>
                <a:gd name="T1" fmla="*/ 2 h 141"/>
                <a:gd name="T2" fmla="*/ 25 w 62"/>
                <a:gd name="T3" fmla="*/ 4 h 141"/>
                <a:gd name="T4" fmla="*/ 0 w 62"/>
                <a:gd name="T5" fmla="*/ 69 h 141"/>
                <a:gd name="T6" fmla="*/ 7 w 62"/>
                <a:gd name="T7" fmla="*/ 71 h 141"/>
                <a:gd name="T8" fmla="*/ 32 w 62"/>
                <a:gd name="T9" fmla="*/ 6 h 141"/>
                <a:gd name="T10" fmla="*/ 27 w 62"/>
                <a:gd name="T11" fmla="*/ 8 h 141"/>
                <a:gd name="T12" fmla="*/ 30 w 62"/>
                <a:gd name="T13" fmla="*/ 2 h 141"/>
                <a:gd name="T14" fmla="*/ 27 w 62"/>
                <a:gd name="T15" fmla="*/ 0 h 141"/>
                <a:gd name="T16" fmla="*/ 25 w 62"/>
                <a:gd name="T17" fmla="*/ 4 h 141"/>
                <a:gd name="T18" fmla="*/ 30 w 62"/>
                <a:gd name="T19" fmla="*/ 2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141">
                  <a:moveTo>
                    <a:pt x="59" y="3"/>
                  </a:moveTo>
                  <a:lnTo>
                    <a:pt x="48" y="8"/>
                  </a:lnTo>
                  <a:lnTo>
                    <a:pt x="0" y="137"/>
                  </a:lnTo>
                  <a:lnTo>
                    <a:pt x="13" y="141"/>
                  </a:lnTo>
                  <a:lnTo>
                    <a:pt x="62" y="11"/>
                  </a:lnTo>
                  <a:lnTo>
                    <a:pt x="52" y="16"/>
                  </a:lnTo>
                  <a:lnTo>
                    <a:pt x="59" y="3"/>
                  </a:lnTo>
                  <a:lnTo>
                    <a:pt x="52" y="0"/>
                  </a:lnTo>
                  <a:lnTo>
                    <a:pt x="48" y="8"/>
                  </a:lnTo>
                  <a:lnTo>
                    <a:pt x="5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" name="Freeform 398"/>
            <p:cNvSpPr>
              <a:spLocks/>
            </p:cNvSpPr>
            <p:nvPr/>
          </p:nvSpPr>
          <p:spPr bwMode="auto">
            <a:xfrm>
              <a:off x="417" y="3742"/>
              <a:ext cx="20" cy="15"/>
            </a:xfrm>
            <a:custGeom>
              <a:avLst/>
              <a:gdLst>
                <a:gd name="T0" fmla="*/ 18 w 39"/>
                <a:gd name="T1" fmla="*/ 8 h 30"/>
                <a:gd name="T2" fmla="*/ 20 w 39"/>
                <a:gd name="T3" fmla="*/ 8 h 30"/>
                <a:gd name="T4" fmla="*/ 4 w 39"/>
                <a:gd name="T5" fmla="*/ 0 h 30"/>
                <a:gd name="T6" fmla="*/ 0 w 39"/>
                <a:gd name="T7" fmla="*/ 7 h 30"/>
                <a:gd name="T8" fmla="*/ 16 w 39"/>
                <a:gd name="T9" fmla="*/ 15 h 30"/>
                <a:gd name="T10" fmla="*/ 18 w 39"/>
                <a:gd name="T11" fmla="*/ 15 h 30"/>
                <a:gd name="T12" fmla="*/ 16 w 39"/>
                <a:gd name="T13" fmla="*/ 15 h 30"/>
                <a:gd name="T14" fmla="*/ 17 w 39"/>
                <a:gd name="T15" fmla="*/ 15 h 30"/>
                <a:gd name="T16" fmla="*/ 18 w 39"/>
                <a:gd name="T17" fmla="*/ 15 h 30"/>
                <a:gd name="T18" fmla="*/ 18 w 39"/>
                <a:gd name="T19" fmla="*/ 8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30">
                  <a:moveTo>
                    <a:pt x="36" y="16"/>
                  </a:moveTo>
                  <a:lnTo>
                    <a:pt x="39" y="16"/>
                  </a:lnTo>
                  <a:lnTo>
                    <a:pt x="7" y="0"/>
                  </a:lnTo>
                  <a:lnTo>
                    <a:pt x="0" y="13"/>
                  </a:lnTo>
                  <a:lnTo>
                    <a:pt x="32" y="29"/>
                  </a:lnTo>
                  <a:lnTo>
                    <a:pt x="36" y="29"/>
                  </a:lnTo>
                  <a:lnTo>
                    <a:pt x="32" y="29"/>
                  </a:lnTo>
                  <a:lnTo>
                    <a:pt x="34" y="30"/>
                  </a:lnTo>
                  <a:lnTo>
                    <a:pt x="36" y="29"/>
                  </a:lnTo>
                  <a:lnTo>
                    <a:pt x="3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4" name="Freeform 399"/>
            <p:cNvSpPr>
              <a:spLocks/>
            </p:cNvSpPr>
            <p:nvPr/>
          </p:nvSpPr>
          <p:spPr bwMode="auto">
            <a:xfrm>
              <a:off x="435" y="3745"/>
              <a:ext cx="37" cy="11"/>
            </a:xfrm>
            <a:custGeom>
              <a:avLst/>
              <a:gdLst>
                <a:gd name="T0" fmla="*/ 37 w 72"/>
                <a:gd name="T1" fmla="*/ 2 h 22"/>
                <a:gd name="T2" fmla="*/ 34 w 72"/>
                <a:gd name="T3" fmla="*/ 1 h 22"/>
                <a:gd name="T4" fmla="*/ 0 w 72"/>
                <a:gd name="T5" fmla="*/ 5 h 22"/>
                <a:gd name="T6" fmla="*/ 0 w 72"/>
                <a:gd name="T7" fmla="*/ 11 h 22"/>
                <a:gd name="T8" fmla="*/ 34 w 72"/>
                <a:gd name="T9" fmla="*/ 7 h 22"/>
                <a:gd name="T10" fmla="*/ 30 w 72"/>
                <a:gd name="T11" fmla="*/ 6 h 22"/>
                <a:gd name="T12" fmla="*/ 37 w 72"/>
                <a:gd name="T13" fmla="*/ 2 h 22"/>
                <a:gd name="T14" fmla="*/ 36 w 72"/>
                <a:gd name="T15" fmla="*/ 0 h 22"/>
                <a:gd name="T16" fmla="*/ 34 w 72"/>
                <a:gd name="T17" fmla="*/ 1 h 22"/>
                <a:gd name="T18" fmla="*/ 37 w 72"/>
                <a:gd name="T19" fmla="*/ 2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22">
                  <a:moveTo>
                    <a:pt x="72" y="4"/>
                  </a:moveTo>
                  <a:lnTo>
                    <a:pt x="66" y="1"/>
                  </a:lnTo>
                  <a:lnTo>
                    <a:pt x="0" y="9"/>
                  </a:lnTo>
                  <a:lnTo>
                    <a:pt x="0" y="22"/>
                  </a:lnTo>
                  <a:lnTo>
                    <a:pt x="66" y="14"/>
                  </a:lnTo>
                  <a:lnTo>
                    <a:pt x="59" y="11"/>
                  </a:lnTo>
                  <a:lnTo>
                    <a:pt x="72" y="4"/>
                  </a:lnTo>
                  <a:lnTo>
                    <a:pt x="70" y="0"/>
                  </a:lnTo>
                  <a:lnTo>
                    <a:pt x="66" y="1"/>
                  </a:lnTo>
                  <a:lnTo>
                    <a:pt x="7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5" name="Rectangle 400"/>
            <p:cNvSpPr>
              <a:spLocks noChangeArrowheads="1"/>
            </p:cNvSpPr>
            <p:nvPr/>
          </p:nvSpPr>
          <p:spPr bwMode="auto">
            <a:xfrm>
              <a:off x="764" y="3878"/>
              <a:ext cx="212" cy="111"/>
            </a:xfrm>
            <a:prstGeom prst="rect">
              <a:avLst/>
            </a:prstGeom>
            <a:solidFill>
              <a:srgbClr val="FFF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46" name="Freeform 401"/>
            <p:cNvSpPr>
              <a:spLocks/>
            </p:cNvSpPr>
            <p:nvPr/>
          </p:nvSpPr>
          <p:spPr bwMode="auto">
            <a:xfrm>
              <a:off x="764" y="3874"/>
              <a:ext cx="216" cy="8"/>
            </a:xfrm>
            <a:custGeom>
              <a:avLst/>
              <a:gdLst>
                <a:gd name="T0" fmla="*/ 216 w 432"/>
                <a:gd name="T1" fmla="*/ 4 h 15"/>
                <a:gd name="T2" fmla="*/ 213 w 432"/>
                <a:gd name="T3" fmla="*/ 0 h 15"/>
                <a:gd name="T4" fmla="*/ 0 w 432"/>
                <a:gd name="T5" fmla="*/ 0 h 15"/>
                <a:gd name="T6" fmla="*/ 0 w 432"/>
                <a:gd name="T7" fmla="*/ 8 h 15"/>
                <a:gd name="T8" fmla="*/ 213 w 432"/>
                <a:gd name="T9" fmla="*/ 8 h 15"/>
                <a:gd name="T10" fmla="*/ 209 w 432"/>
                <a:gd name="T11" fmla="*/ 4 h 15"/>
                <a:gd name="T12" fmla="*/ 216 w 432"/>
                <a:gd name="T13" fmla="*/ 4 h 15"/>
                <a:gd name="T14" fmla="*/ 216 w 432"/>
                <a:gd name="T15" fmla="*/ 0 h 15"/>
                <a:gd name="T16" fmla="*/ 213 w 432"/>
                <a:gd name="T17" fmla="*/ 0 h 15"/>
                <a:gd name="T18" fmla="*/ 216 w 43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2" h="15">
                  <a:moveTo>
                    <a:pt x="432" y="8"/>
                  </a:moveTo>
                  <a:lnTo>
                    <a:pt x="42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25" y="15"/>
                  </a:lnTo>
                  <a:lnTo>
                    <a:pt x="417" y="8"/>
                  </a:lnTo>
                  <a:lnTo>
                    <a:pt x="432" y="8"/>
                  </a:lnTo>
                  <a:lnTo>
                    <a:pt x="432" y="0"/>
                  </a:lnTo>
                  <a:lnTo>
                    <a:pt x="425" y="0"/>
                  </a:lnTo>
                  <a:lnTo>
                    <a:pt x="43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7" name="Freeform 402"/>
            <p:cNvSpPr>
              <a:spLocks/>
            </p:cNvSpPr>
            <p:nvPr/>
          </p:nvSpPr>
          <p:spPr bwMode="auto">
            <a:xfrm>
              <a:off x="972" y="3878"/>
              <a:ext cx="8" cy="115"/>
            </a:xfrm>
            <a:custGeom>
              <a:avLst/>
              <a:gdLst>
                <a:gd name="T0" fmla="*/ 4 w 15"/>
                <a:gd name="T1" fmla="*/ 115 h 229"/>
                <a:gd name="T2" fmla="*/ 8 w 15"/>
                <a:gd name="T3" fmla="*/ 111 h 229"/>
                <a:gd name="T4" fmla="*/ 8 w 15"/>
                <a:gd name="T5" fmla="*/ 0 h 229"/>
                <a:gd name="T6" fmla="*/ 0 w 15"/>
                <a:gd name="T7" fmla="*/ 0 h 229"/>
                <a:gd name="T8" fmla="*/ 0 w 15"/>
                <a:gd name="T9" fmla="*/ 111 h 229"/>
                <a:gd name="T10" fmla="*/ 4 w 15"/>
                <a:gd name="T11" fmla="*/ 107 h 229"/>
                <a:gd name="T12" fmla="*/ 4 w 15"/>
                <a:gd name="T13" fmla="*/ 115 h 229"/>
                <a:gd name="T14" fmla="*/ 8 w 15"/>
                <a:gd name="T15" fmla="*/ 115 h 229"/>
                <a:gd name="T16" fmla="*/ 8 w 15"/>
                <a:gd name="T17" fmla="*/ 111 h 229"/>
                <a:gd name="T18" fmla="*/ 4 w 15"/>
                <a:gd name="T19" fmla="*/ 115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29">
                  <a:moveTo>
                    <a:pt x="8" y="229"/>
                  </a:moveTo>
                  <a:lnTo>
                    <a:pt x="15" y="22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21"/>
                  </a:lnTo>
                  <a:lnTo>
                    <a:pt x="8" y="214"/>
                  </a:lnTo>
                  <a:lnTo>
                    <a:pt x="8" y="229"/>
                  </a:lnTo>
                  <a:lnTo>
                    <a:pt x="15" y="229"/>
                  </a:lnTo>
                  <a:lnTo>
                    <a:pt x="15" y="221"/>
                  </a:lnTo>
                  <a:lnTo>
                    <a:pt x="8" y="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8" name="Freeform 403"/>
            <p:cNvSpPr>
              <a:spLocks/>
            </p:cNvSpPr>
            <p:nvPr/>
          </p:nvSpPr>
          <p:spPr bwMode="auto">
            <a:xfrm>
              <a:off x="760" y="3985"/>
              <a:ext cx="216" cy="8"/>
            </a:xfrm>
            <a:custGeom>
              <a:avLst/>
              <a:gdLst>
                <a:gd name="T0" fmla="*/ 0 w 432"/>
                <a:gd name="T1" fmla="*/ 4 h 15"/>
                <a:gd name="T2" fmla="*/ 4 w 432"/>
                <a:gd name="T3" fmla="*/ 8 h 15"/>
                <a:gd name="T4" fmla="*/ 216 w 432"/>
                <a:gd name="T5" fmla="*/ 8 h 15"/>
                <a:gd name="T6" fmla="*/ 216 w 432"/>
                <a:gd name="T7" fmla="*/ 0 h 15"/>
                <a:gd name="T8" fmla="*/ 4 w 432"/>
                <a:gd name="T9" fmla="*/ 0 h 15"/>
                <a:gd name="T10" fmla="*/ 8 w 432"/>
                <a:gd name="T11" fmla="*/ 4 h 15"/>
                <a:gd name="T12" fmla="*/ 0 w 432"/>
                <a:gd name="T13" fmla="*/ 4 h 15"/>
                <a:gd name="T14" fmla="*/ 0 w 432"/>
                <a:gd name="T15" fmla="*/ 8 h 15"/>
                <a:gd name="T16" fmla="*/ 4 w 432"/>
                <a:gd name="T17" fmla="*/ 8 h 15"/>
                <a:gd name="T18" fmla="*/ 0 w 432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2" h="15">
                  <a:moveTo>
                    <a:pt x="0" y="7"/>
                  </a:moveTo>
                  <a:lnTo>
                    <a:pt x="7" y="15"/>
                  </a:lnTo>
                  <a:lnTo>
                    <a:pt x="432" y="15"/>
                  </a:lnTo>
                  <a:lnTo>
                    <a:pt x="432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9" name="Freeform 404"/>
            <p:cNvSpPr>
              <a:spLocks/>
            </p:cNvSpPr>
            <p:nvPr/>
          </p:nvSpPr>
          <p:spPr bwMode="auto">
            <a:xfrm>
              <a:off x="760" y="3874"/>
              <a:ext cx="8" cy="115"/>
            </a:xfrm>
            <a:custGeom>
              <a:avLst/>
              <a:gdLst>
                <a:gd name="T0" fmla="*/ 4 w 15"/>
                <a:gd name="T1" fmla="*/ 0 h 229"/>
                <a:gd name="T2" fmla="*/ 0 w 15"/>
                <a:gd name="T3" fmla="*/ 4 h 229"/>
                <a:gd name="T4" fmla="*/ 0 w 15"/>
                <a:gd name="T5" fmla="*/ 115 h 229"/>
                <a:gd name="T6" fmla="*/ 8 w 15"/>
                <a:gd name="T7" fmla="*/ 115 h 229"/>
                <a:gd name="T8" fmla="*/ 8 w 15"/>
                <a:gd name="T9" fmla="*/ 4 h 229"/>
                <a:gd name="T10" fmla="*/ 4 w 15"/>
                <a:gd name="T11" fmla="*/ 8 h 229"/>
                <a:gd name="T12" fmla="*/ 4 w 15"/>
                <a:gd name="T13" fmla="*/ 0 h 229"/>
                <a:gd name="T14" fmla="*/ 0 w 15"/>
                <a:gd name="T15" fmla="*/ 0 h 229"/>
                <a:gd name="T16" fmla="*/ 0 w 15"/>
                <a:gd name="T17" fmla="*/ 4 h 229"/>
                <a:gd name="T18" fmla="*/ 4 w 15"/>
                <a:gd name="T19" fmla="*/ 0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29">
                  <a:moveTo>
                    <a:pt x="7" y="0"/>
                  </a:moveTo>
                  <a:lnTo>
                    <a:pt x="0" y="8"/>
                  </a:lnTo>
                  <a:lnTo>
                    <a:pt x="0" y="229"/>
                  </a:lnTo>
                  <a:lnTo>
                    <a:pt x="15" y="229"/>
                  </a:lnTo>
                  <a:lnTo>
                    <a:pt x="15" y="8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0" name="Freeform 405"/>
            <p:cNvSpPr>
              <a:spLocks/>
            </p:cNvSpPr>
            <p:nvPr/>
          </p:nvSpPr>
          <p:spPr bwMode="auto">
            <a:xfrm>
              <a:off x="756" y="3897"/>
              <a:ext cx="228" cy="8"/>
            </a:xfrm>
            <a:custGeom>
              <a:avLst/>
              <a:gdLst>
                <a:gd name="T0" fmla="*/ 228 w 455"/>
                <a:gd name="T1" fmla="*/ 4 h 15"/>
                <a:gd name="T2" fmla="*/ 224 w 455"/>
                <a:gd name="T3" fmla="*/ 0 h 15"/>
                <a:gd name="T4" fmla="*/ 0 w 455"/>
                <a:gd name="T5" fmla="*/ 0 h 15"/>
                <a:gd name="T6" fmla="*/ 0 w 455"/>
                <a:gd name="T7" fmla="*/ 8 h 15"/>
                <a:gd name="T8" fmla="*/ 224 w 455"/>
                <a:gd name="T9" fmla="*/ 8 h 15"/>
                <a:gd name="T10" fmla="*/ 220 w 455"/>
                <a:gd name="T11" fmla="*/ 4 h 15"/>
                <a:gd name="T12" fmla="*/ 228 w 455"/>
                <a:gd name="T13" fmla="*/ 4 h 15"/>
                <a:gd name="T14" fmla="*/ 228 w 455"/>
                <a:gd name="T15" fmla="*/ 0 h 15"/>
                <a:gd name="T16" fmla="*/ 224 w 455"/>
                <a:gd name="T17" fmla="*/ 0 h 15"/>
                <a:gd name="T18" fmla="*/ 228 w 455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5" h="15">
                  <a:moveTo>
                    <a:pt x="455" y="7"/>
                  </a:moveTo>
                  <a:lnTo>
                    <a:pt x="447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47" y="15"/>
                  </a:lnTo>
                  <a:lnTo>
                    <a:pt x="440" y="7"/>
                  </a:lnTo>
                  <a:lnTo>
                    <a:pt x="455" y="7"/>
                  </a:lnTo>
                  <a:lnTo>
                    <a:pt x="455" y="0"/>
                  </a:lnTo>
                  <a:lnTo>
                    <a:pt x="447" y="0"/>
                  </a:lnTo>
                  <a:lnTo>
                    <a:pt x="45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1" name="Freeform 406"/>
            <p:cNvSpPr>
              <a:spLocks/>
            </p:cNvSpPr>
            <p:nvPr/>
          </p:nvSpPr>
          <p:spPr bwMode="auto">
            <a:xfrm>
              <a:off x="976" y="3901"/>
              <a:ext cx="8" cy="13"/>
            </a:xfrm>
            <a:custGeom>
              <a:avLst/>
              <a:gdLst>
                <a:gd name="T0" fmla="*/ 4 w 15"/>
                <a:gd name="T1" fmla="*/ 13 h 27"/>
                <a:gd name="T2" fmla="*/ 8 w 15"/>
                <a:gd name="T3" fmla="*/ 9 h 27"/>
                <a:gd name="T4" fmla="*/ 8 w 15"/>
                <a:gd name="T5" fmla="*/ 0 h 27"/>
                <a:gd name="T6" fmla="*/ 0 w 15"/>
                <a:gd name="T7" fmla="*/ 0 h 27"/>
                <a:gd name="T8" fmla="*/ 0 w 15"/>
                <a:gd name="T9" fmla="*/ 9 h 27"/>
                <a:gd name="T10" fmla="*/ 4 w 15"/>
                <a:gd name="T11" fmla="*/ 6 h 27"/>
                <a:gd name="T12" fmla="*/ 4 w 15"/>
                <a:gd name="T13" fmla="*/ 13 h 27"/>
                <a:gd name="T14" fmla="*/ 8 w 15"/>
                <a:gd name="T15" fmla="*/ 13 h 27"/>
                <a:gd name="T16" fmla="*/ 8 w 15"/>
                <a:gd name="T17" fmla="*/ 9 h 27"/>
                <a:gd name="T18" fmla="*/ 4 w 15"/>
                <a:gd name="T19" fmla="*/ 13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7">
                  <a:moveTo>
                    <a:pt x="7" y="27"/>
                  </a:moveTo>
                  <a:lnTo>
                    <a:pt x="15" y="1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7" y="12"/>
                  </a:lnTo>
                  <a:lnTo>
                    <a:pt x="7" y="27"/>
                  </a:lnTo>
                  <a:lnTo>
                    <a:pt x="15" y="27"/>
                  </a:lnTo>
                  <a:lnTo>
                    <a:pt x="15" y="19"/>
                  </a:lnTo>
                  <a:lnTo>
                    <a:pt x="7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2" name="Freeform 407"/>
            <p:cNvSpPr>
              <a:spLocks/>
            </p:cNvSpPr>
            <p:nvPr/>
          </p:nvSpPr>
          <p:spPr bwMode="auto">
            <a:xfrm>
              <a:off x="753" y="3906"/>
              <a:ext cx="227" cy="8"/>
            </a:xfrm>
            <a:custGeom>
              <a:avLst/>
              <a:gdLst>
                <a:gd name="T0" fmla="*/ 0 w 454"/>
                <a:gd name="T1" fmla="*/ 4 h 15"/>
                <a:gd name="T2" fmla="*/ 4 w 454"/>
                <a:gd name="T3" fmla="*/ 8 h 15"/>
                <a:gd name="T4" fmla="*/ 227 w 454"/>
                <a:gd name="T5" fmla="*/ 8 h 15"/>
                <a:gd name="T6" fmla="*/ 227 w 454"/>
                <a:gd name="T7" fmla="*/ 0 h 15"/>
                <a:gd name="T8" fmla="*/ 4 w 454"/>
                <a:gd name="T9" fmla="*/ 0 h 15"/>
                <a:gd name="T10" fmla="*/ 8 w 454"/>
                <a:gd name="T11" fmla="*/ 4 h 15"/>
                <a:gd name="T12" fmla="*/ 0 w 454"/>
                <a:gd name="T13" fmla="*/ 4 h 15"/>
                <a:gd name="T14" fmla="*/ 0 w 454"/>
                <a:gd name="T15" fmla="*/ 8 h 15"/>
                <a:gd name="T16" fmla="*/ 4 w 454"/>
                <a:gd name="T17" fmla="*/ 8 h 15"/>
                <a:gd name="T18" fmla="*/ 0 w 454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4" h="15">
                  <a:moveTo>
                    <a:pt x="0" y="7"/>
                  </a:moveTo>
                  <a:lnTo>
                    <a:pt x="7" y="15"/>
                  </a:lnTo>
                  <a:lnTo>
                    <a:pt x="454" y="15"/>
                  </a:lnTo>
                  <a:lnTo>
                    <a:pt x="454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3" name="Freeform 408"/>
            <p:cNvSpPr>
              <a:spLocks/>
            </p:cNvSpPr>
            <p:nvPr/>
          </p:nvSpPr>
          <p:spPr bwMode="auto">
            <a:xfrm>
              <a:off x="753" y="3897"/>
              <a:ext cx="7" cy="13"/>
            </a:xfrm>
            <a:custGeom>
              <a:avLst/>
              <a:gdLst>
                <a:gd name="T0" fmla="*/ 3 w 15"/>
                <a:gd name="T1" fmla="*/ 0 h 26"/>
                <a:gd name="T2" fmla="*/ 0 w 15"/>
                <a:gd name="T3" fmla="*/ 4 h 26"/>
                <a:gd name="T4" fmla="*/ 0 w 15"/>
                <a:gd name="T5" fmla="*/ 13 h 26"/>
                <a:gd name="T6" fmla="*/ 7 w 15"/>
                <a:gd name="T7" fmla="*/ 13 h 26"/>
                <a:gd name="T8" fmla="*/ 7 w 15"/>
                <a:gd name="T9" fmla="*/ 4 h 26"/>
                <a:gd name="T10" fmla="*/ 3 w 15"/>
                <a:gd name="T11" fmla="*/ 8 h 26"/>
                <a:gd name="T12" fmla="*/ 3 w 15"/>
                <a:gd name="T13" fmla="*/ 0 h 26"/>
                <a:gd name="T14" fmla="*/ 0 w 15"/>
                <a:gd name="T15" fmla="*/ 0 h 26"/>
                <a:gd name="T16" fmla="*/ 0 w 15"/>
                <a:gd name="T17" fmla="*/ 4 h 26"/>
                <a:gd name="T18" fmla="*/ 3 w 15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6">
                  <a:moveTo>
                    <a:pt x="7" y="0"/>
                  </a:moveTo>
                  <a:lnTo>
                    <a:pt x="0" y="7"/>
                  </a:lnTo>
                  <a:lnTo>
                    <a:pt x="0" y="26"/>
                  </a:lnTo>
                  <a:lnTo>
                    <a:pt x="15" y="26"/>
                  </a:lnTo>
                  <a:lnTo>
                    <a:pt x="15" y="7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" name="Rectangle 409"/>
            <p:cNvSpPr>
              <a:spLocks noChangeArrowheads="1"/>
            </p:cNvSpPr>
            <p:nvPr/>
          </p:nvSpPr>
          <p:spPr bwMode="auto">
            <a:xfrm>
              <a:off x="758" y="3926"/>
              <a:ext cx="223" cy="10"/>
            </a:xfrm>
            <a:prstGeom prst="rect">
              <a:avLst/>
            </a:prstGeom>
            <a:solidFill>
              <a:srgbClr val="D1A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5" name="Freeform 410"/>
            <p:cNvSpPr>
              <a:spLocks/>
            </p:cNvSpPr>
            <p:nvPr/>
          </p:nvSpPr>
          <p:spPr bwMode="auto">
            <a:xfrm>
              <a:off x="758" y="3923"/>
              <a:ext cx="227" cy="7"/>
            </a:xfrm>
            <a:custGeom>
              <a:avLst/>
              <a:gdLst>
                <a:gd name="T0" fmla="*/ 227 w 454"/>
                <a:gd name="T1" fmla="*/ 3 h 15"/>
                <a:gd name="T2" fmla="*/ 223 w 454"/>
                <a:gd name="T3" fmla="*/ 0 h 15"/>
                <a:gd name="T4" fmla="*/ 0 w 454"/>
                <a:gd name="T5" fmla="*/ 0 h 15"/>
                <a:gd name="T6" fmla="*/ 0 w 454"/>
                <a:gd name="T7" fmla="*/ 7 h 15"/>
                <a:gd name="T8" fmla="*/ 223 w 454"/>
                <a:gd name="T9" fmla="*/ 7 h 15"/>
                <a:gd name="T10" fmla="*/ 220 w 454"/>
                <a:gd name="T11" fmla="*/ 3 h 15"/>
                <a:gd name="T12" fmla="*/ 227 w 454"/>
                <a:gd name="T13" fmla="*/ 3 h 15"/>
                <a:gd name="T14" fmla="*/ 227 w 454"/>
                <a:gd name="T15" fmla="*/ 0 h 15"/>
                <a:gd name="T16" fmla="*/ 223 w 454"/>
                <a:gd name="T17" fmla="*/ 0 h 15"/>
                <a:gd name="T18" fmla="*/ 227 w 454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4" h="15">
                  <a:moveTo>
                    <a:pt x="454" y="7"/>
                  </a:moveTo>
                  <a:lnTo>
                    <a:pt x="44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46" y="15"/>
                  </a:lnTo>
                  <a:lnTo>
                    <a:pt x="439" y="7"/>
                  </a:lnTo>
                  <a:lnTo>
                    <a:pt x="454" y="7"/>
                  </a:lnTo>
                  <a:lnTo>
                    <a:pt x="454" y="0"/>
                  </a:lnTo>
                  <a:lnTo>
                    <a:pt x="446" y="0"/>
                  </a:lnTo>
                  <a:lnTo>
                    <a:pt x="45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" name="Freeform 411"/>
            <p:cNvSpPr>
              <a:spLocks/>
            </p:cNvSpPr>
            <p:nvPr/>
          </p:nvSpPr>
          <p:spPr bwMode="auto">
            <a:xfrm>
              <a:off x="978" y="3926"/>
              <a:ext cx="7" cy="14"/>
            </a:xfrm>
            <a:custGeom>
              <a:avLst/>
              <a:gdLst>
                <a:gd name="T0" fmla="*/ 3 w 15"/>
                <a:gd name="T1" fmla="*/ 14 h 28"/>
                <a:gd name="T2" fmla="*/ 7 w 15"/>
                <a:gd name="T3" fmla="*/ 10 h 28"/>
                <a:gd name="T4" fmla="*/ 7 w 15"/>
                <a:gd name="T5" fmla="*/ 0 h 28"/>
                <a:gd name="T6" fmla="*/ 0 w 15"/>
                <a:gd name="T7" fmla="*/ 0 h 28"/>
                <a:gd name="T8" fmla="*/ 0 w 15"/>
                <a:gd name="T9" fmla="*/ 10 h 28"/>
                <a:gd name="T10" fmla="*/ 3 w 15"/>
                <a:gd name="T11" fmla="*/ 7 h 28"/>
                <a:gd name="T12" fmla="*/ 3 w 15"/>
                <a:gd name="T13" fmla="*/ 14 h 28"/>
                <a:gd name="T14" fmla="*/ 7 w 15"/>
                <a:gd name="T15" fmla="*/ 14 h 28"/>
                <a:gd name="T16" fmla="*/ 7 w 15"/>
                <a:gd name="T17" fmla="*/ 10 h 28"/>
                <a:gd name="T18" fmla="*/ 3 w 15"/>
                <a:gd name="T19" fmla="*/ 14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8">
                  <a:moveTo>
                    <a:pt x="7" y="28"/>
                  </a:moveTo>
                  <a:lnTo>
                    <a:pt x="15" y="1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7" y="13"/>
                  </a:lnTo>
                  <a:lnTo>
                    <a:pt x="7" y="28"/>
                  </a:lnTo>
                  <a:lnTo>
                    <a:pt x="15" y="28"/>
                  </a:lnTo>
                  <a:lnTo>
                    <a:pt x="15" y="19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" name="Freeform 412"/>
            <p:cNvSpPr>
              <a:spLocks/>
            </p:cNvSpPr>
            <p:nvPr/>
          </p:nvSpPr>
          <p:spPr bwMode="auto">
            <a:xfrm>
              <a:off x="755" y="3933"/>
              <a:ext cx="226" cy="7"/>
            </a:xfrm>
            <a:custGeom>
              <a:avLst/>
              <a:gdLst>
                <a:gd name="T0" fmla="*/ 0 w 453"/>
                <a:gd name="T1" fmla="*/ 3 h 15"/>
                <a:gd name="T2" fmla="*/ 3 w 453"/>
                <a:gd name="T3" fmla="*/ 7 h 15"/>
                <a:gd name="T4" fmla="*/ 226 w 453"/>
                <a:gd name="T5" fmla="*/ 7 h 15"/>
                <a:gd name="T6" fmla="*/ 226 w 453"/>
                <a:gd name="T7" fmla="*/ 0 h 15"/>
                <a:gd name="T8" fmla="*/ 3 w 453"/>
                <a:gd name="T9" fmla="*/ 0 h 15"/>
                <a:gd name="T10" fmla="*/ 7 w 453"/>
                <a:gd name="T11" fmla="*/ 3 h 15"/>
                <a:gd name="T12" fmla="*/ 0 w 453"/>
                <a:gd name="T13" fmla="*/ 3 h 15"/>
                <a:gd name="T14" fmla="*/ 0 w 453"/>
                <a:gd name="T15" fmla="*/ 7 h 15"/>
                <a:gd name="T16" fmla="*/ 3 w 453"/>
                <a:gd name="T17" fmla="*/ 7 h 15"/>
                <a:gd name="T18" fmla="*/ 0 w 453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3" h="15">
                  <a:moveTo>
                    <a:pt x="0" y="6"/>
                  </a:moveTo>
                  <a:lnTo>
                    <a:pt x="7" y="15"/>
                  </a:lnTo>
                  <a:lnTo>
                    <a:pt x="453" y="15"/>
                  </a:lnTo>
                  <a:lnTo>
                    <a:pt x="453" y="0"/>
                  </a:lnTo>
                  <a:lnTo>
                    <a:pt x="7" y="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" name="Freeform 413"/>
            <p:cNvSpPr>
              <a:spLocks/>
            </p:cNvSpPr>
            <p:nvPr/>
          </p:nvSpPr>
          <p:spPr bwMode="auto">
            <a:xfrm>
              <a:off x="755" y="3923"/>
              <a:ext cx="7" cy="13"/>
            </a:xfrm>
            <a:custGeom>
              <a:avLst/>
              <a:gdLst>
                <a:gd name="T0" fmla="*/ 3 w 15"/>
                <a:gd name="T1" fmla="*/ 0 h 26"/>
                <a:gd name="T2" fmla="*/ 0 w 15"/>
                <a:gd name="T3" fmla="*/ 4 h 26"/>
                <a:gd name="T4" fmla="*/ 0 w 15"/>
                <a:gd name="T5" fmla="*/ 13 h 26"/>
                <a:gd name="T6" fmla="*/ 7 w 15"/>
                <a:gd name="T7" fmla="*/ 13 h 26"/>
                <a:gd name="T8" fmla="*/ 7 w 15"/>
                <a:gd name="T9" fmla="*/ 4 h 26"/>
                <a:gd name="T10" fmla="*/ 3 w 15"/>
                <a:gd name="T11" fmla="*/ 8 h 26"/>
                <a:gd name="T12" fmla="*/ 3 w 15"/>
                <a:gd name="T13" fmla="*/ 0 h 26"/>
                <a:gd name="T14" fmla="*/ 0 w 15"/>
                <a:gd name="T15" fmla="*/ 0 h 26"/>
                <a:gd name="T16" fmla="*/ 0 w 15"/>
                <a:gd name="T17" fmla="*/ 4 h 26"/>
                <a:gd name="T18" fmla="*/ 3 w 15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6">
                  <a:moveTo>
                    <a:pt x="7" y="0"/>
                  </a:moveTo>
                  <a:lnTo>
                    <a:pt x="0" y="7"/>
                  </a:lnTo>
                  <a:lnTo>
                    <a:pt x="0" y="26"/>
                  </a:lnTo>
                  <a:lnTo>
                    <a:pt x="15" y="26"/>
                  </a:lnTo>
                  <a:lnTo>
                    <a:pt x="15" y="7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" name="Rectangle 414"/>
            <p:cNvSpPr>
              <a:spLocks noChangeArrowheads="1"/>
            </p:cNvSpPr>
            <p:nvPr/>
          </p:nvSpPr>
          <p:spPr bwMode="auto">
            <a:xfrm>
              <a:off x="756" y="3953"/>
              <a:ext cx="224" cy="9"/>
            </a:xfrm>
            <a:prstGeom prst="rect">
              <a:avLst/>
            </a:prstGeom>
            <a:solidFill>
              <a:srgbClr val="D1A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60" name="Freeform 415"/>
            <p:cNvSpPr>
              <a:spLocks/>
            </p:cNvSpPr>
            <p:nvPr/>
          </p:nvSpPr>
          <p:spPr bwMode="auto">
            <a:xfrm>
              <a:off x="756" y="3949"/>
              <a:ext cx="228" cy="8"/>
            </a:xfrm>
            <a:custGeom>
              <a:avLst/>
              <a:gdLst>
                <a:gd name="T0" fmla="*/ 228 w 455"/>
                <a:gd name="T1" fmla="*/ 4 h 15"/>
                <a:gd name="T2" fmla="*/ 224 w 455"/>
                <a:gd name="T3" fmla="*/ 0 h 15"/>
                <a:gd name="T4" fmla="*/ 0 w 455"/>
                <a:gd name="T5" fmla="*/ 0 h 15"/>
                <a:gd name="T6" fmla="*/ 0 w 455"/>
                <a:gd name="T7" fmla="*/ 8 h 15"/>
                <a:gd name="T8" fmla="*/ 224 w 455"/>
                <a:gd name="T9" fmla="*/ 8 h 15"/>
                <a:gd name="T10" fmla="*/ 220 w 455"/>
                <a:gd name="T11" fmla="*/ 4 h 15"/>
                <a:gd name="T12" fmla="*/ 228 w 455"/>
                <a:gd name="T13" fmla="*/ 4 h 15"/>
                <a:gd name="T14" fmla="*/ 228 w 455"/>
                <a:gd name="T15" fmla="*/ 0 h 15"/>
                <a:gd name="T16" fmla="*/ 224 w 455"/>
                <a:gd name="T17" fmla="*/ 0 h 15"/>
                <a:gd name="T18" fmla="*/ 228 w 455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5" h="15">
                  <a:moveTo>
                    <a:pt x="455" y="7"/>
                  </a:moveTo>
                  <a:lnTo>
                    <a:pt x="447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47" y="15"/>
                  </a:lnTo>
                  <a:lnTo>
                    <a:pt x="440" y="7"/>
                  </a:lnTo>
                  <a:lnTo>
                    <a:pt x="455" y="7"/>
                  </a:lnTo>
                  <a:lnTo>
                    <a:pt x="455" y="0"/>
                  </a:lnTo>
                  <a:lnTo>
                    <a:pt x="447" y="0"/>
                  </a:lnTo>
                  <a:lnTo>
                    <a:pt x="45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" name="Freeform 416"/>
            <p:cNvSpPr>
              <a:spLocks/>
            </p:cNvSpPr>
            <p:nvPr/>
          </p:nvSpPr>
          <p:spPr bwMode="auto">
            <a:xfrm>
              <a:off x="976" y="3953"/>
              <a:ext cx="8" cy="13"/>
            </a:xfrm>
            <a:custGeom>
              <a:avLst/>
              <a:gdLst>
                <a:gd name="T0" fmla="*/ 4 w 15"/>
                <a:gd name="T1" fmla="*/ 13 h 26"/>
                <a:gd name="T2" fmla="*/ 8 w 15"/>
                <a:gd name="T3" fmla="*/ 9 h 26"/>
                <a:gd name="T4" fmla="*/ 8 w 15"/>
                <a:gd name="T5" fmla="*/ 0 h 26"/>
                <a:gd name="T6" fmla="*/ 0 w 15"/>
                <a:gd name="T7" fmla="*/ 0 h 26"/>
                <a:gd name="T8" fmla="*/ 0 w 15"/>
                <a:gd name="T9" fmla="*/ 9 h 26"/>
                <a:gd name="T10" fmla="*/ 4 w 15"/>
                <a:gd name="T11" fmla="*/ 6 h 26"/>
                <a:gd name="T12" fmla="*/ 4 w 15"/>
                <a:gd name="T13" fmla="*/ 13 h 26"/>
                <a:gd name="T14" fmla="*/ 8 w 15"/>
                <a:gd name="T15" fmla="*/ 13 h 26"/>
                <a:gd name="T16" fmla="*/ 8 w 15"/>
                <a:gd name="T17" fmla="*/ 9 h 26"/>
                <a:gd name="T18" fmla="*/ 4 w 15"/>
                <a:gd name="T19" fmla="*/ 13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6">
                  <a:moveTo>
                    <a:pt x="7" y="26"/>
                  </a:moveTo>
                  <a:lnTo>
                    <a:pt x="15" y="18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7" y="11"/>
                  </a:lnTo>
                  <a:lnTo>
                    <a:pt x="7" y="26"/>
                  </a:lnTo>
                  <a:lnTo>
                    <a:pt x="15" y="26"/>
                  </a:lnTo>
                  <a:lnTo>
                    <a:pt x="15" y="18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" name="Freeform 417"/>
            <p:cNvSpPr>
              <a:spLocks/>
            </p:cNvSpPr>
            <p:nvPr/>
          </p:nvSpPr>
          <p:spPr bwMode="auto">
            <a:xfrm>
              <a:off x="753" y="3959"/>
              <a:ext cx="227" cy="7"/>
            </a:xfrm>
            <a:custGeom>
              <a:avLst/>
              <a:gdLst>
                <a:gd name="T0" fmla="*/ 0 w 454"/>
                <a:gd name="T1" fmla="*/ 3 h 15"/>
                <a:gd name="T2" fmla="*/ 4 w 454"/>
                <a:gd name="T3" fmla="*/ 7 h 15"/>
                <a:gd name="T4" fmla="*/ 227 w 454"/>
                <a:gd name="T5" fmla="*/ 7 h 15"/>
                <a:gd name="T6" fmla="*/ 227 w 454"/>
                <a:gd name="T7" fmla="*/ 0 h 15"/>
                <a:gd name="T8" fmla="*/ 4 w 454"/>
                <a:gd name="T9" fmla="*/ 0 h 15"/>
                <a:gd name="T10" fmla="*/ 8 w 454"/>
                <a:gd name="T11" fmla="*/ 3 h 15"/>
                <a:gd name="T12" fmla="*/ 0 w 454"/>
                <a:gd name="T13" fmla="*/ 3 h 15"/>
                <a:gd name="T14" fmla="*/ 0 w 454"/>
                <a:gd name="T15" fmla="*/ 7 h 15"/>
                <a:gd name="T16" fmla="*/ 4 w 454"/>
                <a:gd name="T17" fmla="*/ 7 h 15"/>
                <a:gd name="T18" fmla="*/ 0 w 454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4" h="15">
                  <a:moveTo>
                    <a:pt x="0" y="7"/>
                  </a:moveTo>
                  <a:lnTo>
                    <a:pt x="7" y="15"/>
                  </a:lnTo>
                  <a:lnTo>
                    <a:pt x="454" y="15"/>
                  </a:lnTo>
                  <a:lnTo>
                    <a:pt x="454" y="0"/>
                  </a:lnTo>
                  <a:lnTo>
                    <a:pt x="7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" name="Freeform 418"/>
            <p:cNvSpPr>
              <a:spLocks/>
            </p:cNvSpPr>
            <p:nvPr/>
          </p:nvSpPr>
          <p:spPr bwMode="auto">
            <a:xfrm>
              <a:off x="753" y="3949"/>
              <a:ext cx="7" cy="13"/>
            </a:xfrm>
            <a:custGeom>
              <a:avLst/>
              <a:gdLst>
                <a:gd name="T0" fmla="*/ 3 w 15"/>
                <a:gd name="T1" fmla="*/ 0 h 25"/>
                <a:gd name="T2" fmla="*/ 0 w 15"/>
                <a:gd name="T3" fmla="*/ 4 h 25"/>
                <a:gd name="T4" fmla="*/ 0 w 15"/>
                <a:gd name="T5" fmla="*/ 13 h 25"/>
                <a:gd name="T6" fmla="*/ 7 w 15"/>
                <a:gd name="T7" fmla="*/ 13 h 25"/>
                <a:gd name="T8" fmla="*/ 7 w 15"/>
                <a:gd name="T9" fmla="*/ 4 h 25"/>
                <a:gd name="T10" fmla="*/ 3 w 15"/>
                <a:gd name="T11" fmla="*/ 8 h 25"/>
                <a:gd name="T12" fmla="*/ 3 w 15"/>
                <a:gd name="T13" fmla="*/ 0 h 25"/>
                <a:gd name="T14" fmla="*/ 0 w 15"/>
                <a:gd name="T15" fmla="*/ 0 h 25"/>
                <a:gd name="T16" fmla="*/ 0 w 15"/>
                <a:gd name="T17" fmla="*/ 4 h 25"/>
                <a:gd name="T18" fmla="*/ 3 w 15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5">
                  <a:moveTo>
                    <a:pt x="7" y="0"/>
                  </a:moveTo>
                  <a:lnTo>
                    <a:pt x="0" y="7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15" y="7"/>
                  </a:lnTo>
                  <a:lnTo>
                    <a:pt x="7" y="1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" name="Rectangle 419"/>
            <p:cNvSpPr>
              <a:spLocks noChangeArrowheads="1"/>
            </p:cNvSpPr>
            <p:nvPr/>
          </p:nvSpPr>
          <p:spPr bwMode="auto">
            <a:xfrm>
              <a:off x="755" y="3876"/>
              <a:ext cx="223" cy="10"/>
            </a:xfrm>
            <a:prstGeom prst="rect">
              <a:avLst/>
            </a:prstGeom>
            <a:solidFill>
              <a:srgbClr val="D1A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65" name="Freeform 420"/>
            <p:cNvSpPr>
              <a:spLocks/>
            </p:cNvSpPr>
            <p:nvPr/>
          </p:nvSpPr>
          <p:spPr bwMode="auto">
            <a:xfrm>
              <a:off x="755" y="3872"/>
              <a:ext cx="226" cy="8"/>
            </a:xfrm>
            <a:custGeom>
              <a:avLst/>
              <a:gdLst>
                <a:gd name="T0" fmla="*/ 226 w 453"/>
                <a:gd name="T1" fmla="*/ 4 h 15"/>
                <a:gd name="T2" fmla="*/ 223 w 453"/>
                <a:gd name="T3" fmla="*/ 0 h 15"/>
                <a:gd name="T4" fmla="*/ 0 w 453"/>
                <a:gd name="T5" fmla="*/ 0 h 15"/>
                <a:gd name="T6" fmla="*/ 0 w 453"/>
                <a:gd name="T7" fmla="*/ 8 h 15"/>
                <a:gd name="T8" fmla="*/ 223 w 453"/>
                <a:gd name="T9" fmla="*/ 8 h 15"/>
                <a:gd name="T10" fmla="*/ 219 w 453"/>
                <a:gd name="T11" fmla="*/ 4 h 15"/>
                <a:gd name="T12" fmla="*/ 226 w 453"/>
                <a:gd name="T13" fmla="*/ 4 h 15"/>
                <a:gd name="T14" fmla="*/ 226 w 453"/>
                <a:gd name="T15" fmla="*/ 0 h 15"/>
                <a:gd name="T16" fmla="*/ 223 w 453"/>
                <a:gd name="T17" fmla="*/ 0 h 15"/>
                <a:gd name="T18" fmla="*/ 226 w 453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3" h="15">
                  <a:moveTo>
                    <a:pt x="453" y="8"/>
                  </a:moveTo>
                  <a:lnTo>
                    <a:pt x="44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46" y="15"/>
                  </a:lnTo>
                  <a:lnTo>
                    <a:pt x="438" y="8"/>
                  </a:lnTo>
                  <a:lnTo>
                    <a:pt x="453" y="8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5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6" name="Freeform 421"/>
            <p:cNvSpPr>
              <a:spLocks/>
            </p:cNvSpPr>
            <p:nvPr/>
          </p:nvSpPr>
          <p:spPr bwMode="auto">
            <a:xfrm>
              <a:off x="974" y="3876"/>
              <a:ext cx="7" cy="13"/>
            </a:xfrm>
            <a:custGeom>
              <a:avLst/>
              <a:gdLst>
                <a:gd name="T0" fmla="*/ 4 w 15"/>
                <a:gd name="T1" fmla="*/ 13 h 25"/>
                <a:gd name="T2" fmla="*/ 7 w 15"/>
                <a:gd name="T3" fmla="*/ 9 h 25"/>
                <a:gd name="T4" fmla="*/ 7 w 15"/>
                <a:gd name="T5" fmla="*/ 0 h 25"/>
                <a:gd name="T6" fmla="*/ 0 w 15"/>
                <a:gd name="T7" fmla="*/ 0 h 25"/>
                <a:gd name="T8" fmla="*/ 0 w 15"/>
                <a:gd name="T9" fmla="*/ 9 h 25"/>
                <a:gd name="T10" fmla="*/ 4 w 15"/>
                <a:gd name="T11" fmla="*/ 5 h 25"/>
                <a:gd name="T12" fmla="*/ 4 w 15"/>
                <a:gd name="T13" fmla="*/ 13 h 25"/>
                <a:gd name="T14" fmla="*/ 7 w 15"/>
                <a:gd name="T15" fmla="*/ 13 h 25"/>
                <a:gd name="T16" fmla="*/ 7 w 15"/>
                <a:gd name="T17" fmla="*/ 9 h 25"/>
                <a:gd name="T18" fmla="*/ 4 w 15"/>
                <a:gd name="T19" fmla="*/ 13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5">
                  <a:moveTo>
                    <a:pt x="8" y="25"/>
                  </a:moveTo>
                  <a:lnTo>
                    <a:pt x="15" y="18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10"/>
                  </a:lnTo>
                  <a:lnTo>
                    <a:pt x="8" y="25"/>
                  </a:lnTo>
                  <a:lnTo>
                    <a:pt x="15" y="25"/>
                  </a:lnTo>
                  <a:lnTo>
                    <a:pt x="15" y="18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7" name="Freeform 422"/>
            <p:cNvSpPr>
              <a:spLocks/>
            </p:cNvSpPr>
            <p:nvPr/>
          </p:nvSpPr>
          <p:spPr bwMode="auto">
            <a:xfrm>
              <a:off x="751" y="3882"/>
              <a:ext cx="227" cy="7"/>
            </a:xfrm>
            <a:custGeom>
              <a:avLst/>
              <a:gdLst>
                <a:gd name="T0" fmla="*/ 0 w 454"/>
                <a:gd name="T1" fmla="*/ 4 h 15"/>
                <a:gd name="T2" fmla="*/ 4 w 454"/>
                <a:gd name="T3" fmla="*/ 7 h 15"/>
                <a:gd name="T4" fmla="*/ 227 w 454"/>
                <a:gd name="T5" fmla="*/ 7 h 15"/>
                <a:gd name="T6" fmla="*/ 227 w 454"/>
                <a:gd name="T7" fmla="*/ 0 h 15"/>
                <a:gd name="T8" fmla="*/ 4 w 454"/>
                <a:gd name="T9" fmla="*/ 0 h 15"/>
                <a:gd name="T10" fmla="*/ 8 w 454"/>
                <a:gd name="T11" fmla="*/ 4 h 15"/>
                <a:gd name="T12" fmla="*/ 0 w 454"/>
                <a:gd name="T13" fmla="*/ 4 h 15"/>
                <a:gd name="T14" fmla="*/ 0 w 454"/>
                <a:gd name="T15" fmla="*/ 7 h 15"/>
                <a:gd name="T16" fmla="*/ 4 w 454"/>
                <a:gd name="T17" fmla="*/ 7 h 15"/>
                <a:gd name="T18" fmla="*/ 0 w 454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4" h="15">
                  <a:moveTo>
                    <a:pt x="0" y="8"/>
                  </a:moveTo>
                  <a:lnTo>
                    <a:pt x="8" y="15"/>
                  </a:lnTo>
                  <a:lnTo>
                    <a:pt x="454" y="15"/>
                  </a:lnTo>
                  <a:lnTo>
                    <a:pt x="454" y="0"/>
                  </a:lnTo>
                  <a:lnTo>
                    <a:pt x="8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" name="Freeform 423"/>
            <p:cNvSpPr>
              <a:spLocks/>
            </p:cNvSpPr>
            <p:nvPr/>
          </p:nvSpPr>
          <p:spPr bwMode="auto">
            <a:xfrm>
              <a:off x="751" y="3872"/>
              <a:ext cx="7" cy="14"/>
            </a:xfrm>
            <a:custGeom>
              <a:avLst/>
              <a:gdLst>
                <a:gd name="T0" fmla="*/ 4 w 15"/>
                <a:gd name="T1" fmla="*/ 0 h 26"/>
                <a:gd name="T2" fmla="*/ 0 w 15"/>
                <a:gd name="T3" fmla="*/ 4 h 26"/>
                <a:gd name="T4" fmla="*/ 0 w 15"/>
                <a:gd name="T5" fmla="*/ 14 h 26"/>
                <a:gd name="T6" fmla="*/ 7 w 15"/>
                <a:gd name="T7" fmla="*/ 14 h 26"/>
                <a:gd name="T8" fmla="*/ 7 w 15"/>
                <a:gd name="T9" fmla="*/ 4 h 26"/>
                <a:gd name="T10" fmla="*/ 4 w 15"/>
                <a:gd name="T11" fmla="*/ 8 h 26"/>
                <a:gd name="T12" fmla="*/ 4 w 15"/>
                <a:gd name="T13" fmla="*/ 0 h 26"/>
                <a:gd name="T14" fmla="*/ 0 w 15"/>
                <a:gd name="T15" fmla="*/ 0 h 26"/>
                <a:gd name="T16" fmla="*/ 0 w 15"/>
                <a:gd name="T17" fmla="*/ 4 h 26"/>
                <a:gd name="T18" fmla="*/ 4 w 15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26">
                  <a:moveTo>
                    <a:pt x="8" y="0"/>
                  </a:moveTo>
                  <a:lnTo>
                    <a:pt x="0" y="8"/>
                  </a:lnTo>
                  <a:lnTo>
                    <a:pt x="0" y="26"/>
                  </a:lnTo>
                  <a:lnTo>
                    <a:pt x="15" y="26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9" name="Freeform 424"/>
            <p:cNvSpPr>
              <a:spLocks/>
            </p:cNvSpPr>
            <p:nvPr/>
          </p:nvSpPr>
          <p:spPr bwMode="auto">
            <a:xfrm>
              <a:off x="749" y="3989"/>
              <a:ext cx="244" cy="75"/>
            </a:xfrm>
            <a:custGeom>
              <a:avLst/>
              <a:gdLst>
                <a:gd name="T0" fmla="*/ 15 w 488"/>
                <a:gd name="T1" fmla="*/ 0 h 151"/>
                <a:gd name="T2" fmla="*/ 229 w 488"/>
                <a:gd name="T3" fmla="*/ 0 h 151"/>
                <a:gd name="T4" fmla="*/ 244 w 488"/>
                <a:gd name="T5" fmla="*/ 75 h 151"/>
                <a:gd name="T6" fmla="*/ 0 w 488"/>
                <a:gd name="T7" fmla="*/ 75 h 151"/>
                <a:gd name="T8" fmla="*/ 15 w 488"/>
                <a:gd name="T9" fmla="*/ 0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8" h="151">
                  <a:moveTo>
                    <a:pt x="29" y="0"/>
                  </a:moveTo>
                  <a:lnTo>
                    <a:pt x="458" y="0"/>
                  </a:lnTo>
                  <a:lnTo>
                    <a:pt x="488" y="151"/>
                  </a:lnTo>
                  <a:lnTo>
                    <a:pt x="0" y="15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D1A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0" name="Freeform 425"/>
            <p:cNvSpPr>
              <a:spLocks/>
            </p:cNvSpPr>
            <p:nvPr/>
          </p:nvSpPr>
          <p:spPr bwMode="auto">
            <a:xfrm>
              <a:off x="764" y="3985"/>
              <a:ext cx="217" cy="8"/>
            </a:xfrm>
            <a:custGeom>
              <a:avLst/>
              <a:gdLst>
                <a:gd name="T0" fmla="*/ 217 w 435"/>
                <a:gd name="T1" fmla="*/ 3 h 15"/>
                <a:gd name="T2" fmla="*/ 214 w 435"/>
                <a:gd name="T3" fmla="*/ 0 h 15"/>
                <a:gd name="T4" fmla="*/ 0 w 435"/>
                <a:gd name="T5" fmla="*/ 0 h 15"/>
                <a:gd name="T6" fmla="*/ 0 w 435"/>
                <a:gd name="T7" fmla="*/ 8 h 15"/>
                <a:gd name="T8" fmla="*/ 214 w 435"/>
                <a:gd name="T9" fmla="*/ 8 h 15"/>
                <a:gd name="T10" fmla="*/ 211 w 435"/>
                <a:gd name="T11" fmla="*/ 4 h 15"/>
                <a:gd name="T12" fmla="*/ 217 w 435"/>
                <a:gd name="T13" fmla="*/ 3 h 15"/>
                <a:gd name="T14" fmla="*/ 216 w 435"/>
                <a:gd name="T15" fmla="*/ 0 h 15"/>
                <a:gd name="T16" fmla="*/ 214 w 435"/>
                <a:gd name="T17" fmla="*/ 0 h 15"/>
                <a:gd name="T18" fmla="*/ 217 w 435"/>
                <a:gd name="T19" fmla="*/ 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5" h="15">
                  <a:moveTo>
                    <a:pt x="435" y="6"/>
                  </a:moveTo>
                  <a:lnTo>
                    <a:pt x="4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29" y="15"/>
                  </a:lnTo>
                  <a:lnTo>
                    <a:pt x="422" y="8"/>
                  </a:lnTo>
                  <a:lnTo>
                    <a:pt x="435" y="6"/>
                  </a:lnTo>
                  <a:lnTo>
                    <a:pt x="433" y="0"/>
                  </a:lnTo>
                  <a:lnTo>
                    <a:pt x="429" y="0"/>
                  </a:lnTo>
                  <a:lnTo>
                    <a:pt x="43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1" name="Freeform 426"/>
            <p:cNvSpPr>
              <a:spLocks/>
            </p:cNvSpPr>
            <p:nvPr/>
          </p:nvSpPr>
          <p:spPr bwMode="auto">
            <a:xfrm>
              <a:off x="974" y="3988"/>
              <a:ext cx="23" cy="80"/>
            </a:xfrm>
            <a:custGeom>
              <a:avLst/>
              <a:gdLst>
                <a:gd name="T0" fmla="*/ 19 w 45"/>
                <a:gd name="T1" fmla="*/ 80 h 159"/>
                <a:gd name="T2" fmla="*/ 22 w 45"/>
                <a:gd name="T3" fmla="*/ 76 h 159"/>
                <a:gd name="T4" fmla="*/ 7 w 45"/>
                <a:gd name="T5" fmla="*/ 0 h 159"/>
                <a:gd name="T6" fmla="*/ 0 w 45"/>
                <a:gd name="T7" fmla="*/ 1 h 159"/>
                <a:gd name="T8" fmla="*/ 15 w 45"/>
                <a:gd name="T9" fmla="*/ 77 h 159"/>
                <a:gd name="T10" fmla="*/ 19 w 45"/>
                <a:gd name="T11" fmla="*/ 72 h 159"/>
                <a:gd name="T12" fmla="*/ 19 w 45"/>
                <a:gd name="T13" fmla="*/ 80 h 159"/>
                <a:gd name="T14" fmla="*/ 23 w 45"/>
                <a:gd name="T15" fmla="*/ 80 h 159"/>
                <a:gd name="T16" fmla="*/ 22 w 45"/>
                <a:gd name="T17" fmla="*/ 76 h 159"/>
                <a:gd name="T18" fmla="*/ 19 w 45"/>
                <a:gd name="T19" fmla="*/ 8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159">
                  <a:moveTo>
                    <a:pt x="37" y="159"/>
                  </a:moveTo>
                  <a:lnTo>
                    <a:pt x="44" y="151"/>
                  </a:lnTo>
                  <a:lnTo>
                    <a:pt x="13" y="0"/>
                  </a:lnTo>
                  <a:lnTo>
                    <a:pt x="0" y="2"/>
                  </a:lnTo>
                  <a:lnTo>
                    <a:pt x="30" y="153"/>
                  </a:lnTo>
                  <a:lnTo>
                    <a:pt x="37" y="144"/>
                  </a:lnTo>
                  <a:lnTo>
                    <a:pt x="37" y="159"/>
                  </a:lnTo>
                  <a:lnTo>
                    <a:pt x="45" y="159"/>
                  </a:lnTo>
                  <a:lnTo>
                    <a:pt x="44" y="151"/>
                  </a:lnTo>
                  <a:lnTo>
                    <a:pt x="37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2" name="Freeform 427"/>
            <p:cNvSpPr>
              <a:spLocks/>
            </p:cNvSpPr>
            <p:nvPr/>
          </p:nvSpPr>
          <p:spPr bwMode="auto">
            <a:xfrm>
              <a:off x="745" y="4060"/>
              <a:ext cx="248" cy="8"/>
            </a:xfrm>
            <a:custGeom>
              <a:avLst/>
              <a:gdLst>
                <a:gd name="T0" fmla="*/ 1 w 496"/>
                <a:gd name="T1" fmla="*/ 4 h 15"/>
                <a:gd name="T2" fmla="*/ 4 w 496"/>
                <a:gd name="T3" fmla="*/ 8 h 15"/>
                <a:gd name="T4" fmla="*/ 248 w 496"/>
                <a:gd name="T5" fmla="*/ 8 h 15"/>
                <a:gd name="T6" fmla="*/ 248 w 496"/>
                <a:gd name="T7" fmla="*/ 0 h 15"/>
                <a:gd name="T8" fmla="*/ 4 w 496"/>
                <a:gd name="T9" fmla="*/ 0 h 15"/>
                <a:gd name="T10" fmla="*/ 8 w 496"/>
                <a:gd name="T11" fmla="*/ 5 h 15"/>
                <a:gd name="T12" fmla="*/ 1 w 496"/>
                <a:gd name="T13" fmla="*/ 4 h 15"/>
                <a:gd name="T14" fmla="*/ 0 w 496"/>
                <a:gd name="T15" fmla="*/ 8 h 15"/>
                <a:gd name="T16" fmla="*/ 4 w 496"/>
                <a:gd name="T17" fmla="*/ 8 h 15"/>
                <a:gd name="T18" fmla="*/ 1 w 496"/>
                <a:gd name="T19" fmla="*/ 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6" h="15">
                  <a:moveTo>
                    <a:pt x="2" y="7"/>
                  </a:moveTo>
                  <a:lnTo>
                    <a:pt x="8" y="15"/>
                  </a:lnTo>
                  <a:lnTo>
                    <a:pt x="496" y="15"/>
                  </a:lnTo>
                  <a:lnTo>
                    <a:pt x="496" y="0"/>
                  </a:lnTo>
                  <a:lnTo>
                    <a:pt x="8" y="0"/>
                  </a:lnTo>
                  <a:lnTo>
                    <a:pt x="15" y="9"/>
                  </a:lnTo>
                  <a:lnTo>
                    <a:pt x="2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3" name="Freeform 428"/>
            <p:cNvSpPr>
              <a:spLocks/>
            </p:cNvSpPr>
            <p:nvPr/>
          </p:nvSpPr>
          <p:spPr bwMode="auto">
            <a:xfrm>
              <a:off x="746" y="3985"/>
              <a:ext cx="21" cy="80"/>
            </a:xfrm>
            <a:custGeom>
              <a:avLst/>
              <a:gdLst>
                <a:gd name="T0" fmla="*/ 18 w 42"/>
                <a:gd name="T1" fmla="*/ 0 h 159"/>
                <a:gd name="T2" fmla="*/ 15 w 42"/>
                <a:gd name="T3" fmla="*/ 3 h 159"/>
                <a:gd name="T4" fmla="*/ 0 w 42"/>
                <a:gd name="T5" fmla="*/ 79 h 159"/>
                <a:gd name="T6" fmla="*/ 7 w 42"/>
                <a:gd name="T7" fmla="*/ 80 h 159"/>
                <a:gd name="T8" fmla="*/ 21 w 42"/>
                <a:gd name="T9" fmla="*/ 4 h 159"/>
                <a:gd name="T10" fmla="*/ 18 w 42"/>
                <a:gd name="T11" fmla="*/ 8 h 159"/>
                <a:gd name="T12" fmla="*/ 18 w 42"/>
                <a:gd name="T13" fmla="*/ 0 h 159"/>
                <a:gd name="T14" fmla="*/ 16 w 42"/>
                <a:gd name="T15" fmla="*/ 0 h 159"/>
                <a:gd name="T16" fmla="*/ 15 w 42"/>
                <a:gd name="T17" fmla="*/ 3 h 159"/>
                <a:gd name="T18" fmla="*/ 18 w 42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59">
                  <a:moveTo>
                    <a:pt x="35" y="0"/>
                  </a:moveTo>
                  <a:lnTo>
                    <a:pt x="29" y="6"/>
                  </a:lnTo>
                  <a:lnTo>
                    <a:pt x="0" y="157"/>
                  </a:lnTo>
                  <a:lnTo>
                    <a:pt x="13" y="159"/>
                  </a:lnTo>
                  <a:lnTo>
                    <a:pt x="42" y="8"/>
                  </a:lnTo>
                  <a:lnTo>
                    <a:pt x="35" y="15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9" y="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4" name="Freeform 429"/>
            <p:cNvSpPr>
              <a:spLocks/>
            </p:cNvSpPr>
            <p:nvPr/>
          </p:nvSpPr>
          <p:spPr bwMode="auto">
            <a:xfrm>
              <a:off x="799" y="3736"/>
              <a:ext cx="21" cy="20"/>
            </a:xfrm>
            <a:custGeom>
              <a:avLst/>
              <a:gdLst>
                <a:gd name="T0" fmla="*/ 0 w 41"/>
                <a:gd name="T1" fmla="*/ 10 h 40"/>
                <a:gd name="T2" fmla="*/ 1 w 41"/>
                <a:gd name="T3" fmla="*/ 5 h 40"/>
                <a:gd name="T4" fmla="*/ 4 w 41"/>
                <a:gd name="T5" fmla="*/ 2 h 40"/>
                <a:gd name="T6" fmla="*/ 7 w 41"/>
                <a:gd name="T7" fmla="*/ 1 h 40"/>
                <a:gd name="T8" fmla="*/ 11 w 41"/>
                <a:gd name="T9" fmla="*/ 0 h 40"/>
                <a:gd name="T10" fmla="*/ 15 w 41"/>
                <a:gd name="T11" fmla="*/ 1 h 40"/>
                <a:gd name="T12" fmla="*/ 18 w 41"/>
                <a:gd name="T13" fmla="*/ 2 h 40"/>
                <a:gd name="T14" fmla="*/ 20 w 41"/>
                <a:gd name="T15" fmla="*/ 5 h 40"/>
                <a:gd name="T16" fmla="*/ 21 w 41"/>
                <a:gd name="T17" fmla="*/ 10 h 40"/>
                <a:gd name="T18" fmla="*/ 20 w 41"/>
                <a:gd name="T19" fmla="*/ 15 h 40"/>
                <a:gd name="T20" fmla="*/ 17 w 41"/>
                <a:gd name="T21" fmla="*/ 18 h 40"/>
                <a:gd name="T22" fmla="*/ 13 w 41"/>
                <a:gd name="T23" fmla="*/ 20 h 40"/>
                <a:gd name="T24" fmla="*/ 10 w 41"/>
                <a:gd name="T25" fmla="*/ 20 h 40"/>
                <a:gd name="T26" fmla="*/ 6 w 41"/>
                <a:gd name="T27" fmla="*/ 19 h 40"/>
                <a:gd name="T28" fmla="*/ 3 w 41"/>
                <a:gd name="T29" fmla="*/ 17 h 40"/>
                <a:gd name="T30" fmla="*/ 1 w 41"/>
                <a:gd name="T31" fmla="*/ 14 h 40"/>
                <a:gd name="T32" fmla="*/ 0 w 41"/>
                <a:gd name="T33" fmla="*/ 1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1" h="40">
                  <a:moveTo>
                    <a:pt x="0" y="19"/>
                  </a:moveTo>
                  <a:lnTo>
                    <a:pt x="2" y="10"/>
                  </a:lnTo>
                  <a:lnTo>
                    <a:pt x="7" y="4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4"/>
                  </a:lnTo>
                  <a:lnTo>
                    <a:pt x="40" y="10"/>
                  </a:lnTo>
                  <a:lnTo>
                    <a:pt x="41" y="19"/>
                  </a:lnTo>
                  <a:lnTo>
                    <a:pt x="39" y="30"/>
                  </a:lnTo>
                  <a:lnTo>
                    <a:pt x="33" y="35"/>
                  </a:lnTo>
                  <a:lnTo>
                    <a:pt x="26" y="39"/>
                  </a:lnTo>
                  <a:lnTo>
                    <a:pt x="19" y="40"/>
                  </a:lnTo>
                  <a:lnTo>
                    <a:pt x="12" y="38"/>
                  </a:lnTo>
                  <a:lnTo>
                    <a:pt x="5" y="33"/>
                  </a:lnTo>
                  <a:lnTo>
                    <a:pt x="1" y="2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5" name="Freeform 430"/>
            <p:cNvSpPr>
              <a:spLocks/>
            </p:cNvSpPr>
            <p:nvPr/>
          </p:nvSpPr>
          <p:spPr bwMode="auto">
            <a:xfrm>
              <a:off x="796" y="3731"/>
              <a:ext cx="14" cy="15"/>
            </a:xfrm>
            <a:custGeom>
              <a:avLst/>
              <a:gdLst>
                <a:gd name="T0" fmla="*/ 14 w 27"/>
                <a:gd name="T1" fmla="*/ 0 h 28"/>
                <a:gd name="T2" fmla="*/ 9 w 27"/>
                <a:gd name="T3" fmla="*/ 2 h 28"/>
                <a:gd name="T4" fmla="*/ 5 w 27"/>
                <a:gd name="T5" fmla="*/ 5 h 28"/>
                <a:gd name="T6" fmla="*/ 2 w 27"/>
                <a:gd name="T7" fmla="*/ 9 h 28"/>
                <a:gd name="T8" fmla="*/ 0 w 27"/>
                <a:gd name="T9" fmla="*/ 15 h 28"/>
                <a:gd name="T10" fmla="*/ 8 w 27"/>
                <a:gd name="T11" fmla="*/ 15 h 28"/>
                <a:gd name="T12" fmla="*/ 9 w 27"/>
                <a:gd name="T13" fmla="*/ 10 h 28"/>
                <a:gd name="T14" fmla="*/ 14 w 27"/>
                <a:gd name="T15" fmla="*/ 8 h 28"/>
                <a:gd name="T16" fmla="*/ 14 w 2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8">
                  <a:moveTo>
                    <a:pt x="27" y="0"/>
                  </a:moveTo>
                  <a:lnTo>
                    <a:pt x="17" y="4"/>
                  </a:lnTo>
                  <a:lnTo>
                    <a:pt x="9" y="10"/>
                  </a:lnTo>
                  <a:lnTo>
                    <a:pt x="3" y="17"/>
                  </a:lnTo>
                  <a:lnTo>
                    <a:pt x="0" y="28"/>
                  </a:lnTo>
                  <a:lnTo>
                    <a:pt x="15" y="28"/>
                  </a:lnTo>
                  <a:lnTo>
                    <a:pt x="18" y="18"/>
                  </a:lnTo>
                  <a:lnTo>
                    <a:pt x="27" y="1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6" name="Freeform 431"/>
            <p:cNvSpPr>
              <a:spLocks/>
            </p:cNvSpPr>
            <p:nvPr/>
          </p:nvSpPr>
          <p:spPr bwMode="auto">
            <a:xfrm>
              <a:off x="810" y="3731"/>
              <a:ext cx="14" cy="15"/>
            </a:xfrm>
            <a:custGeom>
              <a:avLst/>
              <a:gdLst>
                <a:gd name="T0" fmla="*/ 14 w 29"/>
                <a:gd name="T1" fmla="*/ 15 h 28"/>
                <a:gd name="T2" fmla="*/ 13 w 29"/>
                <a:gd name="T3" fmla="*/ 10 h 28"/>
                <a:gd name="T4" fmla="*/ 10 w 29"/>
                <a:gd name="T5" fmla="*/ 5 h 28"/>
                <a:gd name="T6" fmla="*/ 5 w 29"/>
                <a:gd name="T7" fmla="*/ 2 h 28"/>
                <a:gd name="T8" fmla="*/ 0 w 29"/>
                <a:gd name="T9" fmla="*/ 0 h 28"/>
                <a:gd name="T10" fmla="*/ 0 w 29"/>
                <a:gd name="T11" fmla="*/ 8 h 28"/>
                <a:gd name="T12" fmla="*/ 6 w 29"/>
                <a:gd name="T13" fmla="*/ 10 h 28"/>
                <a:gd name="T14" fmla="*/ 7 w 29"/>
                <a:gd name="T15" fmla="*/ 15 h 28"/>
                <a:gd name="T16" fmla="*/ 14 w 29"/>
                <a:gd name="T17" fmla="*/ 15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9" y="28"/>
                  </a:moveTo>
                  <a:lnTo>
                    <a:pt x="26" y="18"/>
                  </a:lnTo>
                  <a:lnTo>
                    <a:pt x="20" y="9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2" y="18"/>
                  </a:lnTo>
                  <a:lnTo>
                    <a:pt x="14" y="28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7" name="Freeform 432"/>
            <p:cNvSpPr>
              <a:spLocks/>
            </p:cNvSpPr>
            <p:nvPr/>
          </p:nvSpPr>
          <p:spPr bwMode="auto">
            <a:xfrm>
              <a:off x="810" y="3746"/>
              <a:ext cx="14" cy="14"/>
            </a:xfrm>
            <a:custGeom>
              <a:avLst/>
              <a:gdLst>
                <a:gd name="T0" fmla="*/ 0 w 29"/>
                <a:gd name="T1" fmla="*/ 14 h 29"/>
                <a:gd name="T2" fmla="*/ 5 w 29"/>
                <a:gd name="T3" fmla="*/ 13 h 29"/>
                <a:gd name="T4" fmla="*/ 10 w 29"/>
                <a:gd name="T5" fmla="*/ 9 h 29"/>
                <a:gd name="T6" fmla="*/ 13 w 29"/>
                <a:gd name="T7" fmla="*/ 5 h 29"/>
                <a:gd name="T8" fmla="*/ 14 w 29"/>
                <a:gd name="T9" fmla="*/ 0 h 29"/>
                <a:gd name="T10" fmla="*/ 7 w 29"/>
                <a:gd name="T11" fmla="*/ 0 h 29"/>
                <a:gd name="T12" fmla="*/ 6 w 29"/>
                <a:gd name="T13" fmla="*/ 5 h 29"/>
                <a:gd name="T14" fmla="*/ 0 w 29"/>
                <a:gd name="T15" fmla="*/ 7 h 29"/>
                <a:gd name="T16" fmla="*/ 0 w 29"/>
                <a:gd name="T17" fmla="*/ 14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9">
                  <a:moveTo>
                    <a:pt x="0" y="29"/>
                  </a:moveTo>
                  <a:lnTo>
                    <a:pt x="11" y="26"/>
                  </a:lnTo>
                  <a:lnTo>
                    <a:pt x="20" y="19"/>
                  </a:lnTo>
                  <a:lnTo>
                    <a:pt x="26" y="11"/>
                  </a:lnTo>
                  <a:lnTo>
                    <a:pt x="29" y="0"/>
                  </a:lnTo>
                  <a:lnTo>
                    <a:pt x="14" y="0"/>
                  </a:lnTo>
                  <a:lnTo>
                    <a:pt x="12" y="11"/>
                  </a:lnTo>
                  <a:lnTo>
                    <a:pt x="0" y="14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8" name="Freeform 433"/>
            <p:cNvSpPr>
              <a:spLocks/>
            </p:cNvSpPr>
            <p:nvPr/>
          </p:nvSpPr>
          <p:spPr bwMode="auto">
            <a:xfrm>
              <a:off x="796" y="3746"/>
              <a:ext cx="14" cy="14"/>
            </a:xfrm>
            <a:custGeom>
              <a:avLst/>
              <a:gdLst>
                <a:gd name="T0" fmla="*/ 0 w 27"/>
                <a:gd name="T1" fmla="*/ 0 h 29"/>
                <a:gd name="T2" fmla="*/ 2 w 27"/>
                <a:gd name="T3" fmla="*/ 6 h 29"/>
                <a:gd name="T4" fmla="*/ 5 w 27"/>
                <a:gd name="T5" fmla="*/ 9 h 29"/>
                <a:gd name="T6" fmla="*/ 8 w 27"/>
                <a:gd name="T7" fmla="*/ 12 h 29"/>
                <a:gd name="T8" fmla="*/ 14 w 27"/>
                <a:gd name="T9" fmla="*/ 14 h 29"/>
                <a:gd name="T10" fmla="*/ 14 w 27"/>
                <a:gd name="T11" fmla="*/ 7 h 29"/>
                <a:gd name="T12" fmla="*/ 9 w 27"/>
                <a:gd name="T13" fmla="*/ 5 h 29"/>
                <a:gd name="T14" fmla="*/ 8 w 27"/>
                <a:gd name="T15" fmla="*/ 0 h 29"/>
                <a:gd name="T16" fmla="*/ 0 w 27"/>
                <a:gd name="T17" fmla="*/ 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9">
                  <a:moveTo>
                    <a:pt x="0" y="0"/>
                  </a:moveTo>
                  <a:lnTo>
                    <a:pt x="3" y="12"/>
                  </a:lnTo>
                  <a:lnTo>
                    <a:pt x="9" y="19"/>
                  </a:lnTo>
                  <a:lnTo>
                    <a:pt x="16" y="24"/>
                  </a:lnTo>
                  <a:lnTo>
                    <a:pt x="27" y="29"/>
                  </a:lnTo>
                  <a:lnTo>
                    <a:pt x="27" y="14"/>
                  </a:lnTo>
                  <a:lnTo>
                    <a:pt x="18" y="11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4018" name="Text Box 434"/>
          <p:cNvSpPr txBox="1">
            <a:spLocks noChangeArrowheads="1"/>
          </p:cNvSpPr>
          <p:nvPr/>
        </p:nvSpPr>
        <p:spPr bwMode="auto">
          <a:xfrm>
            <a:off x="6300788" y="4444082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向远处观察打开的窗子近似黑体</a:t>
            </a:r>
          </a:p>
        </p:txBody>
      </p:sp>
      <p:pic>
        <p:nvPicPr>
          <p:cNvPr id="435" name="图片 4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049250"/>
            <a:ext cx="5537561" cy="39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0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1105"/>
                <a:ext cx="8229600" cy="5425003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对于不同的物体，热和辐射似乎有一定的对应关联。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dirty="0"/>
                  <a:t>在单位体积下，频率在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zh-CN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zh-CN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zh-CN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/>
                  <a:t>的热辐射强度（能量密度）可表示为</a:t>
                </a:r>
                <a14:m>
                  <m:oMath xmlns:m="http://schemas.openxmlformats.org/officeDocument/2006/math">
                    <m:r>
                      <a:rPr lang="zh-CN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Kirchhoff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定律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 </a:t>
                </a:r>
                <a:r>
                  <a:rPr lang="zh-CN" altLang="zh-CN" i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在平衡条件下，除频率外，黑体辐射只与温度有关，与材料，大小，形状无关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i="1" dirty="0"/>
              </a:p>
              <a:p>
                <a:pPr marL="8215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zh-CN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zh-CN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Wien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公式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：热力学原理结合实验得到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的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半经验公式：</a:t>
                </a:r>
                <a:endParaRPr lang="zh-CN" altLang="zh-CN" dirty="0">
                  <a:solidFill>
                    <a:srgbClr val="000000"/>
                  </a:solidFill>
                  <a:ea typeface="Calibri" panose="020F0502020204030204" pitchFamily="34" charset="0"/>
                </a:endParaRPr>
              </a:p>
              <a:p>
                <a:pPr marL="0" marR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num>
                            <m:den>
                              <m:r>
                                <a:rPr lang="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实验给定。与高频处实验数据符合很好而在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低频处偏差较大</a:t>
                </a:r>
                <a:endParaRPr lang="zh-CN" altLang="zh-CN" dirty="0">
                  <a:ea typeface="Calibri" panose="020F050202020403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Rayleigh-Jeans 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公式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: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en-US" dirty="0">
                    <a:ea typeface="Calibri" panose="020F0502020204030204" pitchFamily="34" charset="0"/>
                  </a:rPr>
                  <a:t>电磁理论</a:t>
                </a:r>
                <a:r>
                  <a:rPr lang="en-US" altLang="zh-CN" dirty="0">
                    <a:ea typeface="Calibri" panose="020F0502020204030204" pitchFamily="34" charset="0"/>
                  </a:rPr>
                  <a:t>+</a:t>
                </a:r>
                <a:r>
                  <a:rPr lang="zh-CN" altLang="en-US" dirty="0">
                    <a:ea typeface="Calibri" panose="020F0502020204030204" pitchFamily="34" charset="0"/>
                  </a:rPr>
                  <a:t>统计物理</a:t>
                </a:r>
                <a:endParaRPr lang="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marR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" altLang="zh-CN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𝜌</m:t>
                      </m:r>
                      <m:r>
                        <a:rPr lang="" altLang="zh-CN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𝑑</m:t>
                      </m:r>
                      <m:r>
                        <a:rPr lang="" altLang="zh-CN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𝜈</m:t>
                      </m:r>
                      <m:r>
                        <a:rPr lang="" altLang="zh-CN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" altLang="zh-CN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8</m:t>
                          </m:r>
                          <m:r>
                            <a:rPr lang="" altLang="zh-CN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" altLang="zh-CN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" altLang="zh-CN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" altLang="zh-CN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" altLang="zh-CN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" altLang="zh-CN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𝑘𝑇</m:t>
                      </m:r>
                      <m:r>
                        <m:rPr>
                          <m:sty m:val="p"/>
                        </m:rPr>
                        <a:rPr lang="" altLang="zh-CN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d</m:t>
                      </m:r>
                      <m:r>
                        <a:rPr lang="" altLang="zh-CN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𝜈</m:t>
                      </m:r>
                    </m:oMath>
                  </m:oMathPara>
                </a14:m>
                <a:endParaRPr lang="" altLang="zh-CN" dirty="0">
                  <a:solidFill>
                    <a:srgbClr val="7030A0"/>
                  </a:solidFill>
                  <a:ea typeface="Calibri" panose="020F0502020204030204" pitchFamily="34" charset="0"/>
                </a:endParaRPr>
              </a:p>
              <a:p>
                <a:pPr marL="0" marR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dirty="0">
                    <a:latin typeface="+mn-ea"/>
                  </a:rPr>
                  <a:t>在</a:t>
                </a:r>
                <a:r>
                  <a:rPr lang="zh-CN" altLang="en-US" dirty="0">
                    <a:solidFill>
                      <a:srgbClr val="7030A0"/>
                    </a:solidFill>
                    <a:latin typeface="+mn-ea"/>
                  </a:rPr>
                  <a:t>低频部分</a:t>
                </a:r>
                <a:r>
                  <a:rPr lang="zh-CN" altLang="en-US" dirty="0">
                    <a:latin typeface="+mn-ea"/>
                  </a:rPr>
                  <a:t>与实验符合很好。当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>
                    <a:latin typeface="+mn-ea"/>
                  </a:rPr>
                  <a:t>时引起发散（</a:t>
                </a:r>
                <a:r>
                  <a:rPr lang="zh-CN" altLang="en-US" dirty="0">
                    <a:solidFill>
                      <a:srgbClr val="7030A0"/>
                    </a:solidFill>
                    <a:latin typeface="+mn-ea"/>
                  </a:rPr>
                  <a:t>紫外灾难</a:t>
                </a:r>
                <a:r>
                  <a:rPr lang="zh-CN" altLang="en-US" dirty="0">
                    <a:latin typeface="+mn-ea"/>
                  </a:rPr>
                  <a:t>）</a:t>
                </a:r>
                <a:endParaRPr lang="" altLang="zh-CN" dirty="0">
                  <a:solidFill>
                    <a:srgbClr val="7030A0"/>
                  </a:solidFill>
                  <a:ea typeface="Calibri" panose="020F0502020204030204" pitchFamily="34" charset="0"/>
                </a:endParaRPr>
              </a:p>
              <a:p>
                <a:pPr marL="8215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1105"/>
                <a:ext cx="8229600" cy="5425003"/>
              </a:xfrm>
              <a:blipFill>
                <a:blip r:embed="rId2"/>
                <a:stretch>
                  <a:fillRect l="-741" t="-562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79329"/>
            <a:ext cx="8229600" cy="994122"/>
          </a:xfrm>
        </p:spPr>
        <p:txBody>
          <a:bodyPr/>
          <a:lstStyle/>
          <a:p>
            <a:r>
              <a:rPr lang="zh-CN" altLang="en-US" dirty="0"/>
              <a:t>关于黑体的研究</a:t>
            </a:r>
          </a:p>
        </p:txBody>
      </p:sp>
    </p:spTree>
    <p:extLst>
      <p:ext uri="{BB962C8B-B14F-4D97-AF65-F5344CB8AC3E}">
        <p14:creationId xmlns:p14="http://schemas.microsoft.com/office/powerpoint/2010/main" val="252064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24803003"/>
                  </p:ext>
                </p:extLst>
              </p:nvPr>
            </p:nvGraphicFramePr>
            <p:xfrm>
              <a:off x="179512" y="1484784"/>
              <a:ext cx="3995936" cy="45259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24803003"/>
                  </p:ext>
                </p:extLst>
              </p:nvPr>
            </p:nvGraphicFramePr>
            <p:xfrm>
              <a:off x="179512" y="1484784"/>
              <a:ext cx="3995936" cy="45259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35403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如何将两块碎片拼在一起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81337"/>
            <a:ext cx="3528392" cy="2379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66"/>
          <a:stretch/>
        </p:blipFill>
        <p:spPr>
          <a:xfrm>
            <a:off x="5580112" y="729614"/>
            <a:ext cx="2905075" cy="16543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6097" y="2516500"/>
            <a:ext cx="2905075" cy="14323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00" y="2516500"/>
            <a:ext cx="4467236" cy="3416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11379" y="1472756"/>
                <a:ext cx="3253648" cy="928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Planck</a:t>
                </a:r>
                <a:r>
                  <a:rPr lang="zh-CN" altLang="en-US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</a:t>
                </a:r>
                <a:endPara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79" y="1472756"/>
                <a:ext cx="3253648" cy="928652"/>
              </a:xfrm>
              <a:prstGeom prst="rect">
                <a:avLst/>
              </a:prstGeom>
              <a:blipFill>
                <a:blip r:embed="rId16"/>
                <a:stretch>
                  <a:fillRect l="-1689" t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8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340768"/>
                <a:ext cx="8210872" cy="44264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/>
                  <a:t>Planck</a:t>
                </a:r>
                <a:r>
                  <a:rPr lang="zh-CN" altLang="en-US" sz="2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8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𝑘𝑇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Wien</a:t>
                </a:r>
                <a:r>
                  <a:rPr lang="zh-CN" altLang="en-US" sz="2800" dirty="0"/>
                  <a:t>：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" altLang="zh-CN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" altLang="zh-CN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" altLang="zh-CN">
                        <a:latin typeface="Cambria Math" panose="02040503050406030204" pitchFamily="18" charset="0"/>
                      </a:rPr>
                      <m:t>1+</m:t>
                    </m:r>
                    <m:r>
                      <a:rPr lang="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→0)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zh-CN" sz="2800" dirty="0"/>
                  <a:t>Rayleigh-Jeans</a:t>
                </a:r>
                <a:r>
                  <a:rPr lang="zh-CN" altLang="en-US" sz="2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340768"/>
                <a:ext cx="8210872" cy="44264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1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1200"/>
              </a:spcAft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</a:rPr>
              <a:t>“一个纯公式的假说，我其实并没有为此思考很多。”</a:t>
            </a:r>
            <a:endParaRPr lang="en-US" altLang="zh-CN" dirty="0">
              <a:solidFill>
                <a:prstClr val="black"/>
              </a:solidFill>
              <a:latin typeface="Lucida Sans Unicode"/>
              <a:ea typeface="黑体" panose="02010609060101010101" pitchFamily="49" charset="-122"/>
            </a:endParaRPr>
          </a:p>
          <a:p>
            <a:pPr lvl="0">
              <a:spcAft>
                <a:spcPts val="1200"/>
              </a:spcAft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</a:rPr>
              <a:t>“即使这个新的辐射公式竟然被证明是绝对精确的，但是如果把它仅仅看做是一个侥幸揣测出来的内插公式，那末它的价值也只是有限的。”</a:t>
            </a:r>
            <a:endParaRPr lang="en-US" altLang="zh-CN" dirty="0">
              <a:solidFill>
                <a:prstClr val="black"/>
              </a:solidFill>
              <a:latin typeface="Lucida Sans Unicode"/>
              <a:ea typeface="黑体" panose="02010609060101010101" pitchFamily="49" charset="-122"/>
            </a:endParaRPr>
          </a:p>
          <a:p>
            <a:pPr lvl="0">
              <a:spcAft>
                <a:spcPts val="1200"/>
              </a:spcAft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</a:rPr>
              <a:t>我生性喜欢平和，不愿进行任何吉凶未卜的冒险。然而到那时为止，我已经为辐射和物质之间的平衡问题徒劳地奋斗了六年。我知道这个问题对于物理学是至关重要的；因此，一个理论上的解释必须以任何代价非把它找出不可，不管这代价有多高。我非常清楚，经典物理是不能解决这个问题的。</a:t>
            </a:r>
            <a:r>
              <a:rPr lang="en-US" altLang="zh-CN" dirty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</a:rPr>
              <a:t>……</a:t>
            </a:r>
            <a:r>
              <a:rPr lang="zh-CN" altLang="en-US" dirty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</a:rPr>
              <a:t>摆在我面前的</a:t>
            </a:r>
            <a:r>
              <a:rPr lang="en-US" altLang="zh-CN" dirty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</a:rPr>
              <a:t>……</a:t>
            </a:r>
            <a:r>
              <a:rPr lang="zh-CN" altLang="en-US" dirty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</a:rPr>
              <a:t>是维持热力学的两条定律。我认为，这两条定律必须在任何情况下都保持成立。至于别的一些，我就准备牺牲我以前对物理定律所抱的任何一个信念。</a:t>
            </a:r>
            <a:r>
              <a:rPr lang="en-US" altLang="zh-CN" dirty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</a:rPr>
              <a:t>" </a:t>
            </a:r>
          </a:p>
          <a:p>
            <a:pPr lvl="0">
              <a:spcAft>
                <a:spcPts val="1200"/>
              </a:spcAft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</a:rPr>
              <a:t>两个多月“孤注一掷的行动”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Planck’s “act of despair”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69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54737" y="1781163"/>
            <a:ext cx="7423795" cy="33998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办公室：本部物理学院</a:t>
            </a:r>
            <a:r>
              <a:rPr lang="en-US" altLang="zh-CN" sz="2400" dirty="0"/>
              <a:t>213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1351359" lvl="7" indent="0">
              <a:buNone/>
            </a:pPr>
            <a:r>
              <a:rPr lang="zh-CN" altLang="en-US" sz="2400" dirty="0"/>
              <a:t>净月量子科学中心</a:t>
            </a:r>
            <a:r>
              <a:rPr lang="en-US" altLang="zh-CN" sz="2400" dirty="0"/>
              <a:t>604</a:t>
            </a:r>
            <a:r>
              <a:rPr lang="zh-CN" altLang="en-US" sz="2400" dirty="0"/>
              <a:t>（环境楼东侧）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Email: </a:t>
            </a:r>
            <a:r>
              <a:rPr lang="en-US" altLang="zh-CN" sz="2400" dirty="0">
                <a:hlinkClick r:id="rId2"/>
              </a:rPr>
              <a:t>liuhd100@nenu.edu.cn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737" y="718225"/>
            <a:ext cx="6683765" cy="56544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刘昊迪</a:t>
            </a:r>
          </a:p>
        </p:txBody>
      </p:sp>
    </p:spTree>
    <p:extLst>
      <p:ext uri="{BB962C8B-B14F-4D97-AF65-F5344CB8AC3E}">
        <p14:creationId xmlns:p14="http://schemas.microsoft.com/office/powerpoint/2010/main" val="19908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6"/>
    </mc:Choice>
    <mc:Fallback xmlns="">
      <p:transition spd="slow" advTm="269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7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446457"/>
                <a:ext cx="8352928" cy="4498446"/>
              </a:xfrm>
            </p:spPr>
            <p:txBody>
              <a:bodyPr>
                <a:normAutofit/>
              </a:bodyPr>
              <a:lstStyle/>
              <a:p>
                <a:pPr marL="82153" indent="0">
                  <a:buNone/>
                </a:pPr>
                <a:r>
                  <a:rPr lang="zh-CN" altLang="en-US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当你排除一切不可能之后，剩下的再不可能也是真相</a:t>
                </a:r>
                <a:endPara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r"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福尔摩斯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r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Planck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日在德国物理学会提出：电磁辐射的能量交换只能是量子化的，即吸收或发出辐射只能以“量子”方式进行，每个“量子”能量为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=1,2,3,……</m:t>
                    </m:r>
                  </m:oMath>
                </a14:m>
                <a:r>
                  <a:rPr lang="zh-CN" altLang="en-US" sz="2400" dirty="0"/>
                  <a:t>；</a:t>
                </a:r>
                <a:r>
                  <a:rPr lang="zh-CN" altLang="en-US" sz="2000" dirty="0"/>
                  <a:t>这里的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 dirty="0"/>
                  <a:t>后来称为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Planck</a:t>
                </a:r>
                <a:r>
                  <a:rPr lang="zh-CN" altLang="en-US" sz="2000" dirty="0"/>
                  <a:t>常数。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446457"/>
                <a:ext cx="8352928" cy="4498446"/>
              </a:xfrm>
              <a:blipFill>
                <a:blip r:embed="rId2"/>
                <a:stretch>
                  <a:fillRect t="-678" r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68343" cy="788666"/>
          </a:xfrm>
        </p:spPr>
        <p:txBody>
          <a:bodyPr>
            <a:normAutofit/>
          </a:bodyPr>
          <a:lstStyle/>
          <a:p>
            <a:r>
              <a:rPr lang="zh-CN" altLang="en-US" dirty="0"/>
              <a:t>量子假说与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Planck</a:t>
            </a:r>
            <a:r>
              <a:rPr lang="zh-CN" altLang="en-US" dirty="0"/>
              <a:t>常数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59" y="4017737"/>
            <a:ext cx="2405048" cy="2472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80731" y="4370492"/>
                <a:ext cx="2606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0" lang="en-US" altLang="zh-CN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=6.55×</m:t>
                      </m:r>
                      <m:sSup>
                        <m:sSupPr>
                          <m:ctrlPr>
                            <a:rPr kumimoji="0" lang="en-US" altLang="zh-CN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altLang="zh-CN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−34</m:t>
                          </m:r>
                        </m:sup>
                      </m:sSup>
                      <m:r>
                        <a:rPr kumimoji="0" lang="en-US" altLang="zh-CN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0" lang="en-US" altLang="zh-CN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kumimoji="0" lang="en-US" altLang="zh-CN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31" y="4370492"/>
                <a:ext cx="260635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5102" y="5744848"/>
                <a:ext cx="27354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0" lang="en-US" altLang="zh-CN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=1.346×</m:t>
                      </m:r>
                      <m:sSup>
                        <m:sSupPr>
                          <m:ctrlPr>
                            <a:rPr kumimoji="0" lang="en-US" altLang="zh-CN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altLang="zh-CN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kumimoji="0" lang="en-US" altLang="zh-CN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0" lang="en-US" altLang="zh-CN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zh-CN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02" y="5744848"/>
                <a:ext cx="2735492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2622848" y="4893425"/>
            <a:ext cx="261061" cy="851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42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374" y="1404731"/>
            <a:ext cx="7634156" cy="4200344"/>
          </a:xfrm>
        </p:spPr>
        <p:txBody>
          <a:bodyPr/>
          <a:lstStyle/>
          <a:p>
            <a:r>
              <a:rPr lang="zh-CN" altLang="en-US" sz="2400" dirty="0"/>
              <a:t>参考书目</a:t>
            </a:r>
            <a:endParaRPr lang="en-US" altLang="zh-CN" sz="2400" dirty="0"/>
          </a:p>
          <a:p>
            <a:pPr lvl="1"/>
            <a:r>
              <a:rPr lang="zh-CN" altLang="en-US" sz="2200" dirty="0"/>
              <a:t>量子力学教程 </a:t>
            </a:r>
            <a:r>
              <a:rPr lang="en-US" altLang="zh-CN" sz="2200" dirty="0"/>
              <a:t>(</a:t>
            </a:r>
            <a:r>
              <a:rPr lang="zh-CN" altLang="en-US" sz="2200" dirty="0"/>
              <a:t>第二版</a:t>
            </a:r>
            <a:r>
              <a:rPr lang="en-US" altLang="zh-CN" sz="2200" dirty="0"/>
              <a:t>)</a:t>
            </a:r>
            <a:r>
              <a:rPr lang="zh-CN" altLang="en-US" sz="2200" dirty="0"/>
              <a:t>，周世勋，高等教育出版社。</a:t>
            </a:r>
            <a:endParaRPr lang="en-US" altLang="zh-CN" sz="2200" dirty="0"/>
          </a:p>
          <a:p>
            <a:pPr lvl="1"/>
            <a:r>
              <a:rPr lang="zh-CN" altLang="en-US" sz="2200" dirty="0"/>
              <a:t>量子力学教程 </a:t>
            </a:r>
            <a:r>
              <a:rPr lang="en-US" altLang="zh-CN" sz="2200" dirty="0"/>
              <a:t>(</a:t>
            </a:r>
            <a:r>
              <a:rPr lang="zh-CN" altLang="en-US" sz="2200" dirty="0"/>
              <a:t>第三版</a:t>
            </a:r>
            <a:r>
              <a:rPr lang="en-US" altLang="zh-CN" sz="2200" dirty="0"/>
              <a:t>)</a:t>
            </a:r>
            <a:r>
              <a:rPr lang="zh-CN" altLang="en-US" sz="2200" dirty="0"/>
              <a:t>，曾谨言，高等教育出版社。</a:t>
            </a:r>
            <a:endParaRPr lang="en-US" altLang="zh-CN" sz="2200" dirty="0"/>
          </a:p>
          <a:p>
            <a:pPr lvl="1"/>
            <a:r>
              <a:rPr lang="zh-CN" altLang="en-US" sz="2200" dirty="0"/>
              <a:t>量子力学习题精选与剖析 </a:t>
            </a:r>
            <a:r>
              <a:rPr lang="en-US" altLang="zh-CN" sz="2200" dirty="0"/>
              <a:t>(</a:t>
            </a:r>
            <a:r>
              <a:rPr lang="zh-CN" altLang="en-US" sz="2200" dirty="0"/>
              <a:t>第三版</a:t>
            </a:r>
            <a:r>
              <a:rPr lang="en-US" altLang="zh-CN" sz="2200" dirty="0"/>
              <a:t>), </a:t>
            </a:r>
            <a:r>
              <a:rPr lang="zh-CN" altLang="en-US" sz="2200" dirty="0"/>
              <a:t>钱伯初、曾谨言，科学出版社。</a:t>
            </a:r>
            <a:endParaRPr lang="en-US" altLang="zh-CN" sz="2200" dirty="0"/>
          </a:p>
          <a:p>
            <a:r>
              <a:rPr lang="zh-CN" altLang="en-US" sz="2400" dirty="0"/>
              <a:t>苏汝铿量子力学在线课程：</a:t>
            </a:r>
            <a:r>
              <a:rPr lang="zh-CN" altLang="zh-CN" sz="2400" dirty="0">
                <a:hlinkClick r:id="rId3"/>
              </a:rPr>
              <a:t>http://www.aip.org/history/exhibits.html</a:t>
            </a:r>
            <a:endParaRPr lang="en-US" altLang="zh-CN" sz="2400" dirty="0"/>
          </a:p>
          <a:p>
            <a:r>
              <a:rPr lang="zh-CN" altLang="en-US" sz="2400" dirty="0"/>
              <a:t>上帝掷骰子吗</a:t>
            </a:r>
            <a:r>
              <a:rPr lang="en-US" altLang="zh-CN" sz="2400" dirty="0"/>
              <a:t>——</a:t>
            </a:r>
            <a:r>
              <a:rPr lang="zh-CN" altLang="en-US" sz="2400" dirty="0"/>
              <a:t>量子物理史话，曹天元，北京联合出版公司</a:t>
            </a:r>
            <a:endParaRPr lang="zh-CN" altLang="zh-CN" sz="2400" dirty="0"/>
          </a:p>
          <a:p>
            <a:r>
              <a:rPr lang="zh-CN" altLang="en-US" sz="2400" dirty="0"/>
              <a:t>维基百科：</a:t>
            </a:r>
            <a:r>
              <a:rPr lang="en-US" altLang="zh-CN" sz="2400" dirty="0">
                <a:hlinkClick r:id="rId4"/>
              </a:rPr>
              <a:t>http://en.wikipedia.org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738" y="151821"/>
            <a:ext cx="6589199" cy="12808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参考阅读</a:t>
            </a:r>
          </a:p>
        </p:txBody>
      </p:sp>
    </p:spTree>
    <p:extLst>
      <p:ext uri="{BB962C8B-B14F-4D97-AF65-F5344CB8AC3E}">
        <p14:creationId xmlns:p14="http://schemas.microsoft.com/office/powerpoint/2010/main" val="382839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“Anyone who has </a:t>
            </a:r>
            <a:r>
              <a:rPr lang="en-US" altLang="zh-CN" sz="2400" dirty="0">
                <a:solidFill>
                  <a:srgbClr val="C00000"/>
                </a:solidFill>
              </a:rPr>
              <a:t>not been shocked </a:t>
            </a:r>
            <a:r>
              <a:rPr lang="en-US" altLang="zh-CN" sz="2400" dirty="0"/>
              <a:t>by quantum physics has </a:t>
            </a:r>
            <a:r>
              <a:rPr lang="en-US" altLang="zh-CN" sz="2400" dirty="0">
                <a:solidFill>
                  <a:srgbClr val="C00000"/>
                </a:solidFill>
              </a:rPr>
              <a:t>not understood </a:t>
            </a:r>
            <a:r>
              <a:rPr lang="en-US" altLang="zh-CN" sz="2400" dirty="0"/>
              <a:t>it.” (N. Bohr)</a:t>
            </a:r>
          </a:p>
          <a:p>
            <a:r>
              <a:rPr lang="en-US" altLang="zh-CN" sz="2400" dirty="0"/>
              <a:t>“I think I can safely say that </a:t>
            </a:r>
            <a:r>
              <a:rPr lang="en-US" altLang="zh-CN" sz="2400" dirty="0">
                <a:solidFill>
                  <a:srgbClr val="C00000"/>
                </a:solidFill>
              </a:rPr>
              <a:t>nobody understands quantum mechanics</a:t>
            </a:r>
            <a:r>
              <a:rPr lang="en-US" altLang="zh-CN" sz="2400" dirty="0"/>
              <a:t>.” (R. Feynman) </a:t>
            </a:r>
          </a:p>
          <a:p>
            <a:r>
              <a:rPr lang="en-US" altLang="zh-CN" sz="2400" dirty="0"/>
              <a:t>“</a:t>
            </a:r>
            <a:r>
              <a:rPr lang="en-US" altLang="zh-CN" sz="2400" dirty="0">
                <a:solidFill>
                  <a:srgbClr val="C00000"/>
                </a:solidFill>
              </a:rPr>
              <a:t>The more success </a:t>
            </a:r>
            <a:r>
              <a:rPr lang="en-US" altLang="zh-CN" sz="2400" dirty="0"/>
              <a:t>the quantum theory is, </a:t>
            </a:r>
            <a:r>
              <a:rPr lang="en-US" altLang="zh-CN" sz="2400" dirty="0">
                <a:solidFill>
                  <a:srgbClr val="C00000"/>
                </a:solidFill>
              </a:rPr>
              <a:t>the sillier </a:t>
            </a:r>
            <a:r>
              <a:rPr lang="en-US" altLang="zh-CN" sz="2400" dirty="0"/>
              <a:t>it looks” (A. Einstein)</a:t>
            </a:r>
          </a:p>
          <a:p>
            <a:r>
              <a:rPr lang="zh-CN" altLang="en-US" sz="2400" dirty="0"/>
              <a:t>集近代物理于大成</a:t>
            </a:r>
            <a:endParaRPr lang="en-US" altLang="zh-CN" sz="2400" dirty="0"/>
          </a:p>
          <a:p>
            <a:r>
              <a:rPr lang="zh-CN" altLang="en-US" sz="2400" dirty="0"/>
              <a:t>不同于经典物理的新方法</a:t>
            </a:r>
            <a:endParaRPr lang="en-US" altLang="zh-CN" sz="2400" dirty="0"/>
          </a:p>
          <a:p>
            <a:r>
              <a:rPr lang="zh-CN" altLang="en-US" sz="2400" dirty="0"/>
              <a:t>工具：复变函数，微积分，线性代数</a:t>
            </a:r>
            <a:endParaRPr lang="en-US" altLang="zh-CN" sz="2400" dirty="0"/>
          </a:p>
          <a:p>
            <a:r>
              <a:rPr lang="zh-CN" altLang="en-US" sz="2400" dirty="0"/>
              <a:t>原子物理加强版</a:t>
            </a:r>
            <a:endParaRPr lang="en-US" altLang="zh-CN" sz="2400" dirty="0"/>
          </a:p>
          <a:p>
            <a:r>
              <a:rPr lang="zh-CN" altLang="en-US" sz="2400" dirty="0"/>
              <a:t>当今最时髦的科技名词之一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量子力学好学么？</a:t>
            </a:r>
            <a:r>
              <a:rPr lang="en-US" altLang="zh-CN" dirty="0"/>
              <a:t>——</a:t>
            </a:r>
            <a:r>
              <a:rPr lang="zh-CN" altLang="en-US" dirty="0"/>
              <a:t>难于理解，易于掌握</a:t>
            </a:r>
          </a:p>
        </p:txBody>
      </p:sp>
    </p:spTree>
    <p:extLst>
      <p:ext uri="{BB962C8B-B14F-4D97-AF65-F5344CB8AC3E}">
        <p14:creationId xmlns:p14="http://schemas.microsoft.com/office/powerpoint/2010/main" val="20940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7549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99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波函数及其运动方程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2400" dirty="0"/>
                  <a:t>复变函数，微分方程求解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波函数，量子态性质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微积分，矢量分析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能量，力学量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线性代数中特征值问题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其他量子力学独有的运算法则（算符）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工具：复变函数，微积分，线性代数</a:t>
            </a:r>
          </a:p>
        </p:txBody>
      </p:sp>
    </p:spTree>
    <p:extLst>
      <p:ext uri="{BB962C8B-B14F-4D97-AF65-F5344CB8AC3E}">
        <p14:creationId xmlns:p14="http://schemas.microsoft.com/office/powerpoint/2010/main" val="210092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Quantum Mechanics —— Atom Physics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原子物理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sz="2400" dirty="0"/>
              <a:t>量子力学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内容占位符 1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3953592074"/>
                  </p:ext>
                </p:extLst>
              </p:nvPr>
            </p:nvGraphicFramePr>
            <p:xfrm>
              <a:off x="457200" y="1444298"/>
              <a:ext cx="4040188" cy="394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内容占位符 1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3953592074"/>
                  </p:ext>
                </p:extLst>
              </p:nvPr>
            </p:nvGraphicFramePr>
            <p:xfrm>
              <a:off x="457200" y="1444298"/>
              <a:ext cx="4040188" cy="394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9" name="内容占位符 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50355478"/>
              </p:ext>
            </p:extLst>
          </p:nvPr>
        </p:nvGraphicFramePr>
        <p:xfrm>
          <a:off x="4645025" y="1444625"/>
          <a:ext cx="4041775" cy="39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96803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墨子号量子通信卫星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dirty="0"/>
              <a:t>量子计算机，量子芯片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1" y="17088"/>
            <a:ext cx="3393787" cy="5368973"/>
          </a:xfrm>
        </p:spPr>
      </p:pic>
      <p:pic>
        <p:nvPicPr>
          <p:cNvPr id="17" name="内容占位符 1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79" y="2701574"/>
            <a:ext cx="4653471" cy="2326735"/>
          </a:xfrm>
        </p:spPr>
      </p:pic>
    </p:spTree>
    <p:extLst>
      <p:ext uri="{BB962C8B-B14F-4D97-AF65-F5344CB8AC3E}">
        <p14:creationId xmlns:p14="http://schemas.microsoft.com/office/powerpoint/2010/main" val="225765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22" y="0"/>
            <a:ext cx="9152062" cy="4752528"/>
          </a:xfrm>
        </p:spPr>
      </p:pic>
      <p:sp>
        <p:nvSpPr>
          <p:cNvPr id="6" name="矩形 5"/>
          <p:cNvSpPr/>
          <p:nvPr/>
        </p:nvSpPr>
        <p:spPr>
          <a:xfrm>
            <a:off x="-9994" y="4787131"/>
            <a:ext cx="91539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+mj-ea"/>
                <a:ea typeface="+mj-ea"/>
              </a:rPr>
              <a:t>第三排：奥古斯特</a:t>
            </a:r>
            <a:r>
              <a:rPr lang="en-US" altLang="zh-CN" sz="1800" dirty="0">
                <a:solidFill>
                  <a:srgbClr val="0070C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0070C0"/>
                </a:solidFill>
                <a:latin typeface="+mj-ea"/>
                <a:ea typeface="+mj-ea"/>
              </a:rPr>
              <a:t>皮卡尔德、亨里奥特、保罗</a:t>
            </a:r>
            <a:r>
              <a:rPr lang="en-US" altLang="zh-CN" sz="1800" dirty="0">
                <a:solidFill>
                  <a:srgbClr val="0070C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0070C0"/>
                </a:solidFill>
                <a:latin typeface="+mj-ea"/>
                <a:ea typeface="+mj-ea"/>
              </a:rPr>
              <a:t>埃伦费斯特、爱德华</a:t>
            </a:r>
            <a:r>
              <a:rPr lang="en-US" altLang="zh-CN" sz="1800" dirty="0">
                <a:solidFill>
                  <a:srgbClr val="0070C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0070C0"/>
                </a:solidFill>
                <a:latin typeface="+mj-ea"/>
                <a:ea typeface="+mj-ea"/>
              </a:rPr>
              <a:t>赫尔岑、顿德尔、埃尔温</a:t>
            </a:r>
            <a:r>
              <a:rPr lang="en-US" altLang="zh-CN" sz="1800" dirty="0">
                <a:solidFill>
                  <a:srgbClr val="0070C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0070C0"/>
                </a:solidFill>
                <a:latin typeface="+mj-ea"/>
                <a:ea typeface="+mj-ea"/>
              </a:rPr>
              <a:t>薛定谔、维夏菲尔特、沃尔夫冈</a:t>
            </a:r>
            <a:r>
              <a:rPr lang="en-US" altLang="zh-CN" sz="1800" dirty="0">
                <a:solidFill>
                  <a:srgbClr val="0070C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0070C0"/>
                </a:solidFill>
                <a:latin typeface="+mj-ea"/>
                <a:ea typeface="+mj-ea"/>
              </a:rPr>
              <a:t>泡利、维尔纳</a:t>
            </a:r>
            <a:r>
              <a:rPr lang="en-US" altLang="zh-CN" sz="1800" dirty="0">
                <a:solidFill>
                  <a:srgbClr val="0070C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0070C0"/>
                </a:solidFill>
                <a:latin typeface="+mj-ea"/>
                <a:ea typeface="+mj-ea"/>
              </a:rPr>
              <a:t>海森堡、拉尔夫</a:t>
            </a:r>
            <a:r>
              <a:rPr lang="en-US" altLang="zh-CN" sz="1800" dirty="0">
                <a:solidFill>
                  <a:srgbClr val="0070C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0070C0"/>
                </a:solidFill>
                <a:latin typeface="+mj-ea"/>
                <a:ea typeface="+mj-ea"/>
              </a:rPr>
              <a:t>福勒、里昂</a:t>
            </a:r>
            <a:r>
              <a:rPr lang="en-US" altLang="zh-CN" sz="1800" dirty="0">
                <a:solidFill>
                  <a:srgbClr val="0070C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0070C0"/>
                </a:solidFill>
                <a:latin typeface="+mj-ea"/>
                <a:ea typeface="+mj-ea"/>
              </a:rPr>
              <a:t>布里渊</a:t>
            </a:r>
          </a:p>
          <a:p>
            <a:r>
              <a:rPr lang="zh-CN" altLang="en-US" sz="1800" dirty="0">
                <a:latin typeface="+mj-ea"/>
                <a:ea typeface="+mj-ea"/>
              </a:rPr>
              <a:t>第二排：彼得</a:t>
            </a:r>
            <a:r>
              <a:rPr lang="en-US" altLang="zh-CN" sz="1800" dirty="0">
                <a:latin typeface="+mj-ea"/>
                <a:ea typeface="+mj-ea"/>
              </a:rPr>
              <a:t>·</a:t>
            </a:r>
            <a:r>
              <a:rPr lang="zh-CN" altLang="en-US" sz="1800" dirty="0">
                <a:latin typeface="+mj-ea"/>
                <a:ea typeface="+mj-ea"/>
              </a:rPr>
              <a:t>德拜、马丁</a:t>
            </a:r>
            <a:r>
              <a:rPr lang="en-US" altLang="zh-CN" sz="1800" dirty="0">
                <a:latin typeface="+mj-ea"/>
                <a:ea typeface="+mj-ea"/>
              </a:rPr>
              <a:t>·</a:t>
            </a:r>
            <a:r>
              <a:rPr lang="zh-CN" altLang="en-US" sz="1800" dirty="0">
                <a:latin typeface="+mj-ea"/>
                <a:ea typeface="+mj-ea"/>
              </a:rPr>
              <a:t>努森、威廉</a:t>
            </a:r>
            <a:r>
              <a:rPr lang="en-US" altLang="zh-CN" sz="1800" dirty="0">
                <a:latin typeface="+mj-ea"/>
                <a:ea typeface="+mj-ea"/>
              </a:rPr>
              <a:t>·</a:t>
            </a:r>
            <a:r>
              <a:rPr lang="zh-CN" altLang="en-US" sz="1800" dirty="0">
                <a:latin typeface="+mj-ea"/>
                <a:ea typeface="+mj-ea"/>
              </a:rPr>
              <a:t>劳伦斯</a:t>
            </a:r>
            <a:r>
              <a:rPr lang="en-US" altLang="zh-CN" sz="1800" dirty="0">
                <a:latin typeface="+mj-ea"/>
                <a:ea typeface="+mj-ea"/>
              </a:rPr>
              <a:t>·</a:t>
            </a:r>
            <a:r>
              <a:rPr lang="zh-CN" altLang="en-US" sz="1800" dirty="0">
                <a:latin typeface="+mj-ea"/>
                <a:ea typeface="+mj-ea"/>
              </a:rPr>
              <a:t>布拉格、亨德里克</a:t>
            </a:r>
            <a:r>
              <a:rPr lang="en-US" altLang="zh-CN" sz="1800" dirty="0">
                <a:latin typeface="+mj-ea"/>
                <a:ea typeface="+mj-ea"/>
              </a:rPr>
              <a:t>·</a:t>
            </a:r>
            <a:r>
              <a:rPr lang="zh-CN" altLang="en-US" sz="1800" dirty="0">
                <a:latin typeface="+mj-ea"/>
                <a:ea typeface="+mj-ea"/>
              </a:rPr>
              <a:t>安东尼</a:t>
            </a:r>
            <a:r>
              <a:rPr lang="en-US" altLang="zh-CN" sz="1800" dirty="0">
                <a:latin typeface="+mj-ea"/>
                <a:ea typeface="+mj-ea"/>
              </a:rPr>
              <a:t>·</a:t>
            </a:r>
            <a:r>
              <a:rPr lang="zh-CN" altLang="en-US" sz="1800" dirty="0">
                <a:latin typeface="+mj-ea"/>
                <a:ea typeface="+mj-ea"/>
              </a:rPr>
              <a:t>克雷默、保罗</a:t>
            </a:r>
            <a:r>
              <a:rPr lang="en-US" altLang="zh-CN" sz="1800" dirty="0">
                <a:latin typeface="+mj-ea"/>
                <a:ea typeface="+mj-ea"/>
              </a:rPr>
              <a:t>·</a:t>
            </a:r>
            <a:r>
              <a:rPr lang="zh-CN" altLang="en-US" sz="1800" dirty="0">
                <a:latin typeface="+mj-ea"/>
                <a:ea typeface="+mj-ea"/>
              </a:rPr>
              <a:t>狄拉克、阿瑟</a:t>
            </a:r>
            <a:r>
              <a:rPr lang="en-US" altLang="zh-CN" sz="1800" dirty="0">
                <a:latin typeface="+mj-ea"/>
                <a:ea typeface="+mj-ea"/>
              </a:rPr>
              <a:t>·</a:t>
            </a:r>
            <a:r>
              <a:rPr lang="zh-CN" altLang="en-US" sz="1800" dirty="0">
                <a:latin typeface="+mj-ea"/>
                <a:ea typeface="+mj-ea"/>
              </a:rPr>
              <a:t>康普顿、路易</a:t>
            </a:r>
            <a:r>
              <a:rPr lang="en-US" altLang="zh-CN" sz="1800" dirty="0">
                <a:latin typeface="+mj-ea"/>
                <a:ea typeface="+mj-ea"/>
              </a:rPr>
              <a:t>·</a:t>
            </a:r>
            <a:r>
              <a:rPr lang="zh-CN" altLang="en-US" sz="1800" dirty="0">
                <a:latin typeface="+mj-ea"/>
                <a:ea typeface="+mj-ea"/>
              </a:rPr>
              <a:t>德布罗意、马克斯</a:t>
            </a:r>
            <a:r>
              <a:rPr lang="en-US" altLang="zh-CN" sz="1800" dirty="0">
                <a:latin typeface="+mj-ea"/>
                <a:ea typeface="+mj-ea"/>
              </a:rPr>
              <a:t>·</a:t>
            </a:r>
            <a:r>
              <a:rPr lang="zh-CN" altLang="en-US" sz="1800" dirty="0">
                <a:latin typeface="+mj-ea"/>
                <a:ea typeface="+mj-ea"/>
              </a:rPr>
              <a:t>玻恩、尼尔斯</a:t>
            </a:r>
            <a:r>
              <a:rPr lang="en-US" altLang="zh-CN" sz="1800" dirty="0">
                <a:latin typeface="+mj-ea"/>
                <a:ea typeface="+mj-ea"/>
              </a:rPr>
              <a:t>·</a:t>
            </a:r>
            <a:r>
              <a:rPr lang="zh-CN" altLang="en-US" sz="1800" dirty="0">
                <a:latin typeface="+mj-ea"/>
                <a:ea typeface="+mj-ea"/>
              </a:rPr>
              <a:t>玻尔，</a:t>
            </a:r>
          </a:p>
          <a:p>
            <a:r>
              <a:rPr lang="zh-CN" altLang="en-US" sz="1800" dirty="0">
                <a:solidFill>
                  <a:srgbClr val="C00000"/>
                </a:solidFill>
                <a:latin typeface="+mj-ea"/>
                <a:ea typeface="+mj-ea"/>
              </a:rPr>
              <a:t>第一排：欧文</a:t>
            </a:r>
            <a:r>
              <a:rPr lang="en-US" altLang="zh-CN" sz="1800" dirty="0">
                <a:solidFill>
                  <a:srgbClr val="C0000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C00000"/>
                </a:solidFill>
                <a:latin typeface="+mj-ea"/>
                <a:ea typeface="+mj-ea"/>
              </a:rPr>
              <a:t>朗缪尔、马克斯</a:t>
            </a:r>
            <a:r>
              <a:rPr lang="en-US" altLang="zh-CN" sz="1800" dirty="0">
                <a:solidFill>
                  <a:srgbClr val="C0000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C00000"/>
                </a:solidFill>
                <a:latin typeface="+mj-ea"/>
                <a:ea typeface="+mj-ea"/>
              </a:rPr>
              <a:t>普朗克、玛丽</a:t>
            </a:r>
            <a:r>
              <a:rPr lang="en-US" altLang="zh-CN" sz="1800" dirty="0">
                <a:solidFill>
                  <a:srgbClr val="C0000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C00000"/>
                </a:solidFill>
                <a:latin typeface="+mj-ea"/>
                <a:ea typeface="+mj-ea"/>
              </a:rPr>
              <a:t>居里、亨德里克</a:t>
            </a:r>
            <a:r>
              <a:rPr lang="en-US" altLang="zh-CN" sz="1800" dirty="0">
                <a:solidFill>
                  <a:srgbClr val="C0000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C00000"/>
                </a:solidFill>
                <a:latin typeface="+mj-ea"/>
                <a:ea typeface="+mj-ea"/>
              </a:rPr>
              <a:t>洛伦兹、阿尔伯特</a:t>
            </a:r>
            <a:r>
              <a:rPr lang="en-US" altLang="zh-CN" sz="1800" dirty="0">
                <a:solidFill>
                  <a:srgbClr val="C0000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C00000"/>
                </a:solidFill>
                <a:latin typeface="+mj-ea"/>
                <a:ea typeface="+mj-ea"/>
              </a:rPr>
              <a:t>爱因斯坦、保罗</a:t>
            </a:r>
            <a:r>
              <a:rPr lang="en-US" altLang="zh-CN" sz="1800" dirty="0">
                <a:solidFill>
                  <a:srgbClr val="C0000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C00000"/>
                </a:solidFill>
                <a:latin typeface="+mj-ea"/>
                <a:ea typeface="+mj-ea"/>
              </a:rPr>
              <a:t>朗之万、查尔斯</a:t>
            </a:r>
            <a:r>
              <a:rPr lang="en-US" altLang="zh-CN" sz="1800" dirty="0">
                <a:solidFill>
                  <a:srgbClr val="C0000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C00000"/>
                </a:solidFill>
                <a:latin typeface="+mj-ea"/>
                <a:ea typeface="+mj-ea"/>
              </a:rPr>
              <a:t>欧仁</a:t>
            </a:r>
            <a:r>
              <a:rPr lang="en-US" altLang="zh-CN" sz="1800" dirty="0">
                <a:solidFill>
                  <a:srgbClr val="C0000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C00000"/>
                </a:solidFill>
                <a:latin typeface="+mj-ea"/>
                <a:ea typeface="+mj-ea"/>
              </a:rPr>
              <a:t>古耶、查尔斯</a:t>
            </a:r>
            <a:r>
              <a:rPr lang="en-US" altLang="zh-CN" sz="1800" dirty="0">
                <a:solidFill>
                  <a:srgbClr val="C0000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C00000"/>
                </a:solidFill>
                <a:latin typeface="+mj-ea"/>
                <a:ea typeface="+mj-ea"/>
              </a:rPr>
              <a:t>威耳逊、欧文</a:t>
            </a:r>
            <a:r>
              <a:rPr lang="en-US" altLang="zh-CN" sz="1800" dirty="0">
                <a:solidFill>
                  <a:srgbClr val="C00000"/>
                </a:solidFill>
                <a:latin typeface="+mj-ea"/>
                <a:ea typeface="+mj-ea"/>
              </a:rPr>
              <a:t>·</a:t>
            </a:r>
            <a:r>
              <a:rPr lang="zh-CN" altLang="en-US" sz="1800" dirty="0">
                <a:solidFill>
                  <a:srgbClr val="C00000"/>
                </a:solidFill>
                <a:latin typeface="+mj-ea"/>
                <a:ea typeface="+mj-ea"/>
              </a:rPr>
              <a:t>理查森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1513" y="0"/>
            <a:ext cx="820288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第五届索尔维会议</a:t>
            </a:r>
            <a:r>
              <a:rPr lang="en-US" altLang="zh-CN" dirty="0">
                <a:solidFill>
                  <a:schemeClr val="bg1"/>
                </a:solidFill>
              </a:rPr>
              <a:t>(1927)——20</a:t>
            </a:r>
            <a:r>
              <a:rPr lang="zh-CN" altLang="en-US" dirty="0">
                <a:solidFill>
                  <a:schemeClr val="bg1"/>
                </a:solidFill>
              </a:rPr>
              <a:t>世纪物理学家的全明星阵容</a:t>
            </a:r>
          </a:p>
        </p:txBody>
      </p:sp>
      <p:sp>
        <p:nvSpPr>
          <p:cNvPr id="10" name="十字星 9"/>
          <p:cNvSpPr/>
          <p:nvPr/>
        </p:nvSpPr>
        <p:spPr>
          <a:xfrm>
            <a:off x="1677880" y="2216466"/>
            <a:ext cx="355107" cy="319596"/>
          </a:xfrm>
          <a:prstGeom prst="star4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51" y="2131568"/>
            <a:ext cx="353599" cy="3170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70" y="1752030"/>
            <a:ext cx="353599" cy="317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14" y="1899447"/>
            <a:ext cx="353599" cy="3170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56" y="1740937"/>
            <a:ext cx="353599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0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5185</TotalTime>
  <Words>1190</Words>
  <Application>Microsoft Office PowerPoint</Application>
  <PresentationFormat>全屏显示(4:3)</PresentationFormat>
  <Paragraphs>143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新細明體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Cambria Math</vt:lpstr>
      <vt:lpstr>Garamond</vt:lpstr>
      <vt:lpstr>Impact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1_主题1</vt:lpstr>
      <vt:lpstr>量子力学</vt:lpstr>
      <vt:lpstr>刘昊迪</vt:lpstr>
      <vt:lpstr>参考阅读</vt:lpstr>
      <vt:lpstr>量子力学好学么？——难于理解，易于掌握</vt:lpstr>
      <vt:lpstr>PowerPoint 演示文稿</vt:lpstr>
      <vt:lpstr>工具：复变函数，微积分，线性代数</vt:lpstr>
      <vt:lpstr>Quantum Mechanics —— Atom Physics</vt:lpstr>
      <vt:lpstr>PowerPoint 演示文稿</vt:lpstr>
      <vt:lpstr>PowerPoint 演示文稿</vt:lpstr>
      <vt:lpstr>第一章 量子力学的诞生</vt:lpstr>
      <vt:lpstr>世纪之交的物理学</vt:lpstr>
      <vt:lpstr>PowerPoint 演示文稿</vt:lpstr>
      <vt:lpstr>“两朵乌云”</vt:lpstr>
      <vt:lpstr>黑体辐射</vt:lpstr>
      <vt:lpstr>PowerPoint 演示文稿</vt:lpstr>
      <vt:lpstr>关于黑体的研究</vt:lpstr>
      <vt:lpstr>如何将两块碎片拼在一起</vt:lpstr>
      <vt:lpstr>PowerPoint 演示文稿</vt:lpstr>
      <vt:lpstr>Planck’s “act of despair”</vt:lpstr>
      <vt:lpstr>PowerPoint 演示文稿</vt:lpstr>
      <vt:lpstr>量子假说与Planck常数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微软用户</cp:lastModifiedBy>
  <cp:revision>186</cp:revision>
  <dcterms:created xsi:type="dcterms:W3CDTF">2015-02-16T02:36:18Z</dcterms:created>
  <dcterms:modified xsi:type="dcterms:W3CDTF">2017-02-26T14:45:35Z</dcterms:modified>
</cp:coreProperties>
</file>