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26" r:id="rId4"/>
    <p:sldMasterId id="2147483738" r:id="rId5"/>
    <p:sldMasterId id="2147483750" r:id="rId6"/>
    <p:sldMasterId id="2147483861" r:id="rId7"/>
  </p:sldMasterIdLst>
  <p:notesMasterIdLst>
    <p:notesMasterId r:id="rId19"/>
  </p:notesMasterIdLst>
  <p:handoutMasterIdLst>
    <p:handoutMasterId r:id="rId20"/>
  </p:handoutMasterIdLst>
  <p:sldIdLst>
    <p:sldId id="340" r:id="rId8"/>
    <p:sldId id="400" r:id="rId9"/>
    <p:sldId id="401" r:id="rId10"/>
    <p:sldId id="402" r:id="rId11"/>
    <p:sldId id="404" r:id="rId12"/>
    <p:sldId id="441" r:id="rId13"/>
    <p:sldId id="442" r:id="rId14"/>
    <p:sldId id="443" r:id="rId15"/>
    <p:sldId id="444" r:id="rId16"/>
    <p:sldId id="445" r:id="rId17"/>
    <p:sldId id="44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  <a:srgbClr val="FC6D45"/>
    <a:srgbClr val="FC805D"/>
    <a:srgbClr val="F2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3" autoAdjust="0"/>
    <p:restoredTop sz="94533" autoAdjust="0"/>
  </p:normalViewPr>
  <p:slideViewPr>
    <p:cSldViewPr snapToGrid="0">
      <p:cViewPr varScale="1">
        <p:scale>
          <a:sx n="85" d="100"/>
          <a:sy n="85" d="100"/>
        </p:scale>
        <p:origin x="4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4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60A5-41A2-4C57-AD70-0A4E2A668C34}" type="datetimeFigureOut">
              <a:rPr lang="zh-CN" altLang="en-US" smtClean="0"/>
              <a:t>2017-06-20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ABB0C-EDE3-4A91-BF75-871B1A7A8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3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B1AA-EE1E-4817-9997-AD9BDEBB4191}" type="datetimeFigureOut">
              <a:rPr lang="zh-CN" altLang="en-US" smtClean="0"/>
              <a:t>2017-06-20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3712-69C7-47DC-B581-3E1490B93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6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3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5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58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2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118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00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064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3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9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80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471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4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446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935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7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462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0370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969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2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6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4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653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56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481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4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9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7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5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0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0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366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64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664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0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50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177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70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970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8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49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991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1082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8464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209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37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175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818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1110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7889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4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142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852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2953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430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251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774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585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309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5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2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pic>
        <p:nvPicPr>
          <p:cNvPr id="14" name="图片 19" descr="Untitled-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3"/>
            <a:ext cx="914347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20"/>
          <p:cNvGrpSpPr>
            <a:grpSpLocks/>
          </p:cNvGrpSpPr>
          <p:nvPr/>
        </p:nvGrpSpPr>
        <p:grpSpPr bwMode="auto">
          <a:xfrm>
            <a:off x="251508" y="1268413"/>
            <a:ext cx="1440078" cy="720080"/>
            <a:chOff x="251520" y="1268760"/>
            <a:chExt cx="1440160" cy="720080"/>
          </a:xfrm>
        </p:grpSpPr>
        <p:sp>
          <p:nvSpPr>
            <p:cNvPr id="79" name="矩形 78"/>
            <p:cNvSpPr/>
            <p:nvPr/>
          </p:nvSpPr>
          <p:spPr>
            <a:xfrm>
              <a:off x="971605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80" name="矩形 79"/>
            <p:cNvSpPr/>
            <p:nvPr/>
          </p:nvSpPr>
          <p:spPr>
            <a:xfrm>
              <a:off x="250839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6" name="组合 22"/>
          <p:cNvGrpSpPr>
            <a:grpSpLocks/>
          </p:cNvGrpSpPr>
          <p:nvPr/>
        </p:nvGrpSpPr>
        <p:grpSpPr bwMode="auto">
          <a:xfrm>
            <a:off x="2411624" y="1268413"/>
            <a:ext cx="1440078" cy="720080"/>
            <a:chOff x="251520" y="1268760"/>
            <a:chExt cx="1440160" cy="720080"/>
          </a:xfrm>
        </p:grpSpPr>
        <p:sp>
          <p:nvSpPr>
            <p:cNvPr id="77" name="矩形 76"/>
            <p:cNvSpPr/>
            <p:nvPr/>
          </p:nvSpPr>
          <p:spPr>
            <a:xfrm>
              <a:off x="972077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51311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8" name="组合 23"/>
          <p:cNvGrpSpPr>
            <a:grpSpLocks/>
          </p:cNvGrpSpPr>
          <p:nvPr/>
        </p:nvGrpSpPr>
        <p:grpSpPr bwMode="auto">
          <a:xfrm>
            <a:off x="4571740" y="1268413"/>
            <a:ext cx="1440078" cy="720080"/>
            <a:chOff x="251520" y="1268760"/>
            <a:chExt cx="1440160" cy="720080"/>
          </a:xfrm>
        </p:grpSpPr>
        <p:sp>
          <p:nvSpPr>
            <p:cNvPr id="75" name="矩形 74"/>
            <p:cNvSpPr/>
            <p:nvPr/>
          </p:nvSpPr>
          <p:spPr>
            <a:xfrm>
              <a:off x="972548" y="1268760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51782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6731856" y="1268413"/>
            <a:ext cx="1440078" cy="720080"/>
            <a:chOff x="251520" y="1268760"/>
            <a:chExt cx="1440160" cy="720080"/>
          </a:xfrm>
        </p:grpSpPr>
        <p:sp>
          <p:nvSpPr>
            <p:cNvPr id="73" name="矩形 72"/>
            <p:cNvSpPr/>
            <p:nvPr/>
          </p:nvSpPr>
          <p:spPr>
            <a:xfrm>
              <a:off x="973020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254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8891590" y="1268413"/>
            <a:ext cx="252412" cy="7207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1" name="矩形 20"/>
          <p:cNvSpPr/>
          <p:nvPr/>
        </p:nvSpPr>
        <p:spPr bwMode="auto">
          <a:xfrm>
            <a:off x="250827" y="1989138"/>
            <a:ext cx="720725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2" name="矩形 21"/>
          <p:cNvSpPr/>
          <p:nvPr/>
        </p:nvSpPr>
        <p:spPr bwMode="auto">
          <a:xfrm>
            <a:off x="2" y="1989138"/>
            <a:ext cx="250825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3" name="组合 28"/>
          <p:cNvGrpSpPr>
            <a:grpSpLocks/>
          </p:cNvGrpSpPr>
          <p:nvPr/>
        </p:nvGrpSpPr>
        <p:grpSpPr bwMode="auto">
          <a:xfrm>
            <a:off x="1691585" y="1988493"/>
            <a:ext cx="1440078" cy="720080"/>
            <a:chOff x="251520" y="1268760"/>
            <a:chExt cx="1440160" cy="720080"/>
          </a:xfrm>
        </p:grpSpPr>
        <p:sp>
          <p:nvSpPr>
            <p:cNvPr id="71" name="矩形 70"/>
            <p:cNvSpPr/>
            <p:nvPr/>
          </p:nvSpPr>
          <p:spPr>
            <a:xfrm>
              <a:off x="972978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52212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4" name="组合 30"/>
          <p:cNvGrpSpPr>
            <a:grpSpLocks/>
          </p:cNvGrpSpPr>
          <p:nvPr/>
        </p:nvGrpSpPr>
        <p:grpSpPr bwMode="auto">
          <a:xfrm>
            <a:off x="3923705" y="1988493"/>
            <a:ext cx="1440078" cy="720080"/>
            <a:chOff x="251520" y="1268760"/>
            <a:chExt cx="1440160" cy="720080"/>
          </a:xfrm>
        </p:grpSpPr>
        <p:sp>
          <p:nvSpPr>
            <p:cNvPr id="69" name="矩形 68"/>
            <p:cNvSpPr/>
            <p:nvPr/>
          </p:nvSpPr>
          <p:spPr>
            <a:xfrm>
              <a:off x="972883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211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5" name="组合 31"/>
          <p:cNvGrpSpPr>
            <a:grpSpLocks/>
          </p:cNvGrpSpPr>
          <p:nvPr/>
        </p:nvGrpSpPr>
        <p:grpSpPr bwMode="auto">
          <a:xfrm>
            <a:off x="6011818" y="1988493"/>
            <a:ext cx="1440078" cy="720080"/>
            <a:chOff x="251520" y="1268760"/>
            <a:chExt cx="1440160" cy="720080"/>
          </a:xfrm>
        </p:grpSpPr>
        <p:sp>
          <p:nvSpPr>
            <p:cNvPr id="67" name="矩形 66"/>
            <p:cNvSpPr/>
            <p:nvPr/>
          </p:nvSpPr>
          <p:spPr>
            <a:xfrm>
              <a:off x="972333" y="1269405"/>
              <a:ext cx="719178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25156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8891590" y="1989138"/>
            <a:ext cx="252412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7" name="矩形 26"/>
          <p:cNvSpPr/>
          <p:nvPr/>
        </p:nvSpPr>
        <p:spPr bwMode="auto">
          <a:xfrm>
            <a:off x="8172452" y="1989138"/>
            <a:ext cx="719138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8" name="矩形 27"/>
          <p:cNvSpPr/>
          <p:nvPr/>
        </p:nvSpPr>
        <p:spPr bwMode="auto">
          <a:xfrm>
            <a:off x="2" y="2708275"/>
            <a:ext cx="250825" cy="7207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9" name="组合 35"/>
          <p:cNvGrpSpPr>
            <a:grpSpLocks/>
          </p:cNvGrpSpPr>
          <p:nvPr/>
        </p:nvGrpSpPr>
        <p:grpSpPr bwMode="auto">
          <a:xfrm>
            <a:off x="971546" y="2708573"/>
            <a:ext cx="1440078" cy="720080"/>
            <a:chOff x="251520" y="1268760"/>
            <a:chExt cx="1440160" cy="720080"/>
          </a:xfrm>
        </p:grpSpPr>
        <p:sp>
          <p:nvSpPr>
            <p:cNvPr id="65" name="矩形 64"/>
            <p:cNvSpPr/>
            <p:nvPr/>
          </p:nvSpPr>
          <p:spPr>
            <a:xfrm>
              <a:off x="972292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526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0" name="组合 36"/>
          <p:cNvGrpSpPr>
            <a:grpSpLocks/>
          </p:cNvGrpSpPr>
          <p:nvPr/>
        </p:nvGrpSpPr>
        <p:grpSpPr bwMode="auto">
          <a:xfrm>
            <a:off x="3131663" y="2708573"/>
            <a:ext cx="1440078" cy="720080"/>
            <a:chOff x="251520" y="1268760"/>
            <a:chExt cx="1440160" cy="720080"/>
          </a:xfrm>
        </p:grpSpPr>
        <p:sp>
          <p:nvSpPr>
            <p:cNvPr id="63" name="矩形 62"/>
            <p:cNvSpPr/>
            <p:nvPr/>
          </p:nvSpPr>
          <p:spPr>
            <a:xfrm>
              <a:off x="972763" y="1268462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5199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1" name="组合 37"/>
          <p:cNvGrpSpPr>
            <a:grpSpLocks/>
          </p:cNvGrpSpPr>
          <p:nvPr/>
        </p:nvGrpSpPr>
        <p:grpSpPr bwMode="auto">
          <a:xfrm>
            <a:off x="5291779" y="2708573"/>
            <a:ext cx="1440078" cy="720080"/>
            <a:chOff x="251520" y="1268760"/>
            <a:chExt cx="1440160" cy="720080"/>
          </a:xfrm>
        </p:grpSpPr>
        <p:sp>
          <p:nvSpPr>
            <p:cNvPr id="61" name="矩形 60"/>
            <p:cNvSpPr/>
            <p:nvPr/>
          </p:nvSpPr>
          <p:spPr>
            <a:xfrm>
              <a:off x="97164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50881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2" name="组合 38"/>
          <p:cNvGrpSpPr>
            <a:grpSpLocks/>
          </p:cNvGrpSpPr>
          <p:nvPr/>
        </p:nvGrpSpPr>
        <p:grpSpPr bwMode="auto">
          <a:xfrm>
            <a:off x="7451895" y="2708573"/>
            <a:ext cx="1440078" cy="720080"/>
            <a:chOff x="251520" y="1268760"/>
            <a:chExt cx="1440160" cy="720080"/>
          </a:xfrm>
        </p:grpSpPr>
        <p:sp>
          <p:nvSpPr>
            <p:cNvPr id="59" name="矩形 58"/>
            <p:cNvSpPr/>
            <p:nvPr/>
          </p:nvSpPr>
          <p:spPr>
            <a:xfrm>
              <a:off x="972118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1352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3" name="组合 39"/>
          <p:cNvGrpSpPr>
            <a:grpSpLocks/>
          </p:cNvGrpSpPr>
          <p:nvPr/>
        </p:nvGrpSpPr>
        <p:grpSpPr bwMode="auto">
          <a:xfrm>
            <a:off x="251508" y="3428653"/>
            <a:ext cx="1440078" cy="720080"/>
            <a:chOff x="251520" y="1268760"/>
            <a:chExt cx="1440160" cy="720080"/>
          </a:xfrm>
        </p:grpSpPr>
        <p:sp>
          <p:nvSpPr>
            <p:cNvPr id="57" name="矩形 56"/>
            <p:cNvSpPr/>
            <p:nvPr/>
          </p:nvSpPr>
          <p:spPr>
            <a:xfrm>
              <a:off x="971605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50839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4" name="组合 40"/>
          <p:cNvGrpSpPr>
            <a:grpSpLocks/>
          </p:cNvGrpSpPr>
          <p:nvPr/>
        </p:nvGrpSpPr>
        <p:grpSpPr bwMode="auto">
          <a:xfrm>
            <a:off x="2411624" y="3428653"/>
            <a:ext cx="1440078" cy="720080"/>
            <a:chOff x="251520" y="1268760"/>
            <a:chExt cx="1440160" cy="720080"/>
          </a:xfrm>
        </p:grpSpPr>
        <p:sp>
          <p:nvSpPr>
            <p:cNvPr id="55" name="矩形 54"/>
            <p:cNvSpPr/>
            <p:nvPr/>
          </p:nvSpPr>
          <p:spPr>
            <a:xfrm>
              <a:off x="972077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51311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5" name="组合 41"/>
          <p:cNvGrpSpPr>
            <a:grpSpLocks/>
          </p:cNvGrpSpPr>
          <p:nvPr/>
        </p:nvGrpSpPr>
        <p:grpSpPr bwMode="auto">
          <a:xfrm>
            <a:off x="4571740" y="3428653"/>
            <a:ext cx="1440078" cy="720080"/>
            <a:chOff x="251520" y="1268760"/>
            <a:chExt cx="1440160" cy="720080"/>
          </a:xfrm>
        </p:grpSpPr>
        <p:sp>
          <p:nvSpPr>
            <p:cNvPr id="53" name="矩形 52"/>
            <p:cNvSpPr/>
            <p:nvPr/>
          </p:nvSpPr>
          <p:spPr>
            <a:xfrm>
              <a:off x="972548" y="1269107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51782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6" name="组合 42"/>
          <p:cNvGrpSpPr>
            <a:grpSpLocks/>
          </p:cNvGrpSpPr>
          <p:nvPr/>
        </p:nvGrpSpPr>
        <p:grpSpPr bwMode="auto">
          <a:xfrm>
            <a:off x="6731856" y="3428653"/>
            <a:ext cx="1440078" cy="720080"/>
            <a:chOff x="251520" y="1268760"/>
            <a:chExt cx="1440160" cy="720080"/>
          </a:xfrm>
        </p:grpSpPr>
        <p:sp>
          <p:nvSpPr>
            <p:cNvPr id="51" name="矩形 50"/>
            <p:cNvSpPr/>
            <p:nvPr/>
          </p:nvSpPr>
          <p:spPr>
            <a:xfrm>
              <a:off x="973020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2254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37" name="矩形 36"/>
          <p:cNvSpPr/>
          <p:nvPr/>
        </p:nvSpPr>
        <p:spPr bwMode="auto">
          <a:xfrm>
            <a:off x="8891590" y="3429000"/>
            <a:ext cx="252412" cy="719138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8" name="矩形 37"/>
          <p:cNvSpPr/>
          <p:nvPr/>
        </p:nvSpPr>
        <p:spPr bwMode="auto">
          <a:xfrm>
            <a:off x="250827" y="4148138"/>
            <a:ext cx="720725" cy="9048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9" name="矩形 38"/>
          <p:cNvSpPr/>
          <p:nvPr/>
        </p:nvSpPr>
        <p:spPr bwMode="auto">
          <a:xfrm>
            <a:off x="2" y="4148138"/>
            <a:ext cx="250825" cy="9048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40" name="组合 46"/>
          <p:cNvGrpSpPr>
            <a:grpSpLocks/>
          </p:cNvGrpSpPr>
          <p:nvPr/>
        </p:nvGrpSpPr>
        <p:grpSpPr bwMode="auto">
          <a:xfrm>
            <a:off x="1691585" y="4130741"/>
            <a:ext cx="1440078" cy="90000"/>
            <a:chOff x="251520" y="1268760"/>
            <a:chExt cx="1440160" cy="720080"/>
          </a:xfrm>
        </p:grpSpPr>
        <p:sp>
          <p:nvSpPr>
            <p:cNvPr id="49" name="矩形 48"/>
            <p:cNvSpPr/>
            <p:nvPr/>
          </p:nvSpPr>
          <p:spPr>
            <a:xfrm>
              <a:off x="972978" y="1268232"/>
              <a:ext cx="719179" cy="72398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2212" y="1268232"/>
              <a:ext cx="720766" cy="723984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1" name="组合 47"/>
          <p:cNvGrpSpPr>
            <a:grpSpLocks/>
          </p:cNvGrpSpPr>
          <p:nvPr/>
        </p:nvGrpSpPr>
        <p:grpSpPr bwMode="auto">
          <a:xfrm>
            <a:off x="3851701" y="4148733"/>
            <a:ext cx="1440078" cy="72000"/>
            <a:chOff x="251520" y="1268760"/>
            <a:chExt cx="1440160" cy="720080"/>
          </a:xfrm>
        </p:grpSpPr>
        <p:sp>
          <p:nvSpPr>
            <p:cNvPr id="47" name="矩形 46"/>
            <p:cNvSpPr/>
            <p:nvPr/>
          </p:nvSpPr>
          <p:spPr>
            <a:xfrm>
              <a:off x="971862" y="1262809"/>
              <a:ext cx="719179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1096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>
            <a:off x="6011818" y="4148733"/>
            <a:ext cx="1440078" cy="72000"/>
            <a:chOff x="251520" y="1268760"/>
            <a:chExt cx="1440160" cy="720080"/>
          </a:xfrm>
        </p:grpSpPr>
        <p:sp>
          <p:nvSpPr>
            <p:cNvPr id="45" name="矩形 44"/>
            <p:cNvSpPr/>
            <p:nvPr/>
          </p:nvSpPr>
          <p:spPr>
            <a:xfrm>
              <a:off x="972333" y="1262809"/>
              <a:ext cx="719178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51567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8891587" y="4148138"/>
            <a:ext cx="360362" cy="730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44" name="矩形 43"/>
          <p:cNvSpPr/>
          <p:nvPr/>
        </p:nvSpPr>
        <p:spPr bwMode="auto">
          <a:xfrm>
            <a:off x="8172451" y="4148138"/>
            <a:ext cx="719138" cy="730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9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59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50"/>
            </a:lvl4pPr>
            <a:lvl5pPr>
              <a:defRPr sz="11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7" y="6408742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2" y="6408742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959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80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451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926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84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455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933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7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736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0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381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7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9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7" y="6408742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2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0" y="6408742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8" y="6428355"/>
            <a:ext cx="2554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4192" y="958119"/>
            <a:ext cx="5819055" cy="994122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章：力学量的代数解法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9723" y="2113219"/>
            <a:ext cx="41331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谐振子代数解法</a:t>
            </a:r>
            <a:endParaRPr lang="en-US" altLang="zh-CN" sz="2400" dirty="0">
              <a:solidFill>
                <a:srgbClr val="7030A0"/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角动量代数解法</a:t>
            </a:r>
          </a:p>
        </p:txBody>
      </p:sp>
    </p:spTree>
    <p:extLst>
      <p:ext uri="{BB962C8B-B14F-4D97-AF65-F5344CB8AC3E}">
        <p14:creationId xmlns:p14="http://schemas.microsoft.com/office/powerpoint/2010/main" val="15056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62844"/>
                <a:ext cx="8229600" cy="5544256"/>
              </a:xfrm>
            </p:spPr>
            <p:txBody>
              <a:bodyPr/>
              <a:lstStyle/>
              <a:p>
                <a:pPr marL="0" lvl="0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</a:pPr>
                <a:r>
                  <a:rPr lang="zh-CN" altLang="zh-CN" dirty="0">
                    <a:solidFill>
                      <a:prstClr val="black"/>
                    </a:solidFill>
                    <a:ea typeface="Microsoft YaHei" panose="020B0503020204020204" pitchFamily="34" charset="-122"/>
                  </a:rPr>
                  <a:t>由</a:t>
                </a:r>
                <a:r>
                  <a:rPr lang="en-US" altLang="zh-CN" dirty="0">
                    <a:solidFill>
                      <a:prstClr val="black"/>
                    </a:solidFill>
                    <a:ea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zh-CN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zh-CN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e>
                    </m:d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  <m:d>
                          <m:dPr>
                            <m:begChr m:val="|"/>
                            <m:endChr m:val="〉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±ℏ</m:t>
                    </m:r>
                    <m:sSub>
                      <m:sSub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zh-CN" altLang="zh-CN" dirty="0">
                  <a:solidFill>
                    <a:prstClr val="black"/>
                  </a:solidFill>
                </a:endParaRPr>
              </a:p>
              <a:p>
                <a:pPr marL="0" lvl="0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</a:pPr>
                <a:r>
                  <a:rPr lang="zh-CN" altLang="zh-CN" dirty="0">
                    <a:solidFill>
                      <a:prstClr val="black"/>
                    </a:solidFill>
                  </a:rPr>
                  <a:t>于是</a:t>
                </a:r>
                <a:r>
                  <a:rPr lang="en-US" altLang="zh-CN" dirty="0">
                    <a:solidFill>
                      <a:prstClr val="black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solidFill>
                      <a:prstClr val="black"/>
                    </a:solidFill>
                  </a:rPr>
                  <a:t>是</a:t>
                </a:r>
                <a:r>
                  <a:rPr lang="en-US" altLang="zh-CN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prstClr val="black"/>
                    </a:solidFill>
                  </a:rPr>
                  <a:t>本征值为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prstClr val="black"/>
                    </a:solidFill>
                  </a:rPr>
                  <a:t>的本征态</a:t>
                </a:r>
              </a:p>
              <a:p>
                <a:pPr marL="0" lvl="0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</a:pPr>
                <a:r>
                  <a:rPr lang="zh-CN" altLang="zh-CN" dirty="0">
                    <a:solidFill>
                      <a:prstClr val="black"/>
                    </a:solidFill>
                    <a:ea typeface="Microsoft YaHei" panose="020B0503020204020204" pitchFamily="34" charset="-122"/>
                  </a:rPr>
                  <a:t>所以有升降算符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endParaRPr lang="zh-CN" altLang="zh-CN" dirty="0">
                  <a:solidFill>
                    <a:prstClr val="black"/>
                  </a:solidFill>
                </a:endParaRPr>
              </a:p>
              <a:p>
                <a:pPr marL="0" lvl="0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</a:pPr>
                <a:r>
                  <a:rPr lang="zh-CN" altLang="zh-CN" dirty="0">
                    <a:solidFill>
                      <a:prstClr val="black"/>
                    </a:solidFill>
                  </a:rPr>
                  <a:t>由于角动量分量不可能大于角动量大小，也不可能小于零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。</a:t>
                </a:r>
                <a:r>
                  <a:rPr lang="zh-CN" altLang="zh-CN" dirty="0">
                    <a:solidFill>
                      <a:prstClr val="black"/>
                    </a:solidFill>
                  </a:rPr>
                  <a:t>所以上升和下降都有限制，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dirty="0">
                    <a:solidFill>
                      <a:prstClr val="black"/>
                    </a:solidFill>
                  </a:rPr>
                  <a:t>既有上限又有下限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假设上限为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ℏ</m:t>
                    </m:r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由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∓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∓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zh-CN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zh-CN">
                        <a:latin typeface="Cambria Math" panose="02040503050406030204" pitchFamily="18" charset="0"/>
                      </a:rPr>
                      <m:t>∓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zh-CN">
                        <a:latin typeface="Cambria Math" panose="02040503050406030204" pitchFamily="18" charset="0"/>
                      </a:rPr>
                      <m:t>±ℏ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zh-CN" dirty="0"/>
                  <a:t>有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+ℏ</m:t>
                        </m:r>
                        <m:sSub>
                          <m:sSub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〉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e>
                    </m:d>
                    <m:d>
                      <m:dPr>
                        <m:begChr m:val="|"/>
                        <m:endChr m:val="〉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于是有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这告诉我们可以用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i="1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的最大本征值来表示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的本征值。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Cambria Math" panose="02040503050406030204" pitchFamily="18" charset="0"/>
                  </a:rPr>
                  <a:t> 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62844"/>
                <a:ext cx="8229600" cy="5544256"/>
              </a:xfrm>
              <a:blipFill>
                <a:blip r:embed="rId2"/>
                <a:stretch>
                  <a:fillRect l="-741" t="-330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65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假设下限为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ℏ</m:t>
                    </m:r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zh-CN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x-IV_matha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𝑱</m:t>
                              </m:r>
                            </m:e>
                          </m:acc>
                        </m:e>
                        <m:sup>
                          <m:r>
                            <a:rPr lang="x-IV_mathan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〉"/>
                          <m:ctrlPr>
                            <a:rPr lang="x-IV_matha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acc>
                            <m:accPr>
                              <m:chr m:val="̅"/>
                              <m:ctrlPr>
                                <a:rPr lang="x-IV_mathan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x-IV_mathan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x-IV_mathan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x-IV_mathan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x-IV_mathan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x-IV_matha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x-IV_mathan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−ℏ</m:t>
                          </m:r>
                          <m:sSub>
                            <m:sSubPr>
                              <m:ctrlPr>
                                <a:rPr lang="x-IV_mathan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〉"/>
                          <m:ctrlPr>
                            <a:rPr lang="x-IV_matha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acc>
                            <m:accPr>
                              <m:chr m:val="̅"/>
                              <m:ctrlPr>
                                <a:rPr lang="x-IV_mathan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x-IV_mathan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x-IV_mathan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x-IV_mathan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x-IV_matha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x-IV_mathan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x-IV_mathan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e>
                      </m:d>
                      <m:d>
                        <m:dPr>
                          <m:begChr m:val="|"/>
                          <m:endChr m:val="〉"/>
                          <m:ctrlPr>
                            <a:rPr lang="x-IV_matha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acc>
                            <m:accPr>
                              <m:chr m:val="̅"/>
                              <m:ctrlPr>
                                <a:rPr lang="x-IV_mathan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d>
                      <m:r>
                        <a:rPr lang="x-IV_mathan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x-IV_mathan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x-IV_matha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lang="x-IV_mathan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〉"/>
                          <m:ctrlPr>
                            <a:rPr lang="x-IV_matha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acc>
                            <m:accPr>
                              <m:chr m:val="̅"/>
                              <m:ctrlPr>
                                <a:rPr lang="x-IV_mathan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x-IV_mathan" altLang="zh-CN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</a:pPr>
                <a:r>
                  <a:rPr lang="zh-CN" altLang="zh-CN" dirty="0">
                    <a:solidFill>
                      <a:prstClr val="black"/>
                    </a:solidFill>
                  </a:rPr>
                  <a:t>于是有</a:t>
                </a:r>
                <a:r>
                  <a:rPr lang="en-US" altLang="zh-CN" dirty="0">
                    <a:solidFill>
                      <a:prstClr val="black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zh-CN" altLang="zh-CN" dirty="0">
                  <a:solidFill>
                    <a:prstClr val="black"/>
                  </a:solidFill>
                </a:endParaRPr>
              </a:p>
              <a:p>
                <a:pPr marL="0" lvl="0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</a:pPr>
                <a:r>
                  <a:rPr lang="zh-CN" altLang="zh-CN" dirty="0">
                    <a:solidFill>
                      <a:prstClr val="black"/>
                    </a:solidFill>
                    <a:ea typeface="Microsoft YaHei" panose="020B0503020204020204" pitchFamily="34" charset="-122"/>
                  </a:rPr>
                  <a:t>所以有</a:t>
                </a:r>
                <a:r>
                  <a:rPr lang="en-US" altLang="zh-CN" dirty="0">
                    <a:solidFill>
                      <a:prstClr val="black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zh-CN" dirty="0">
                  <a:solidFill>
                    <a:prstClr val="black"/>
                  </a:solidFill>
                </a:endParaRPr>
              </a:p>
              <a:p>
                <a:pPr marL="0" lvl="0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</a:pPr>
                <a:r>
                  <a:rPr lang="zh-CN" altLang="zh-CN" dirty="0">
                    <a:solidFill>
                      <a:prstClr val="black"/>
                    </a:solidFill>
                    <a:ea typeface="Microsoft YaHei" panose="020B0503020204020204" pitchFamily="34" charset="-122"/>
                  </a:rPr>
                  <a:t>所以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prstClr val="black"/>
                    </a:solidFill>
                  </a:rPr>
                  <a:t>上限为</a:t>
                </a:r>
                <a:r>
                  <a:rPr lang="en-US" altLang="zh-CN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prstClr val="black"/>
                    </a:solidFill>
                  </a:rPr>
                  <a:t>下限为</a:t>
                </a:r>
                <a:r>
                  <a:rPr lang="en-US" altLang="zh-CN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, </a:t>
                </a:r>
                <a:r>
                  <a:rPr lang="zh-CN" altLang="zh-CN" dirty="0">
                    <a:solidFill>
                      <a:prstClr val="black"/>
                    </a:solidFill>
                  </a:rPr>
                  <a:t>假设作用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dirty="0">
                    <a:solidFill>
                      <a:prstClr val="black"/>
                    </a:solidFill>
                  </a:rPr>
                  <a:t>次上升算符可以从上限到下限，则有</a:t>
                </a: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x-IV_mathan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x-IV_mathan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x-IV_mathan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x-IV_mathan" altLang="zh-CN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</a:pPr>
                <a:r>
                  <a:rPr lang="zh-CN" altLang="zh-CN" dirty="0">
                    <a:solidFill>
                      <a:prstClr val="black"/>
                    </a:solidFill>
                  </a:rPr>
                  <a:t>于是</a:t>
                </a:r>
              </a:p>
              <a:p>
                <a:pPr marL="0" lvl="0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</a:pPr>
                <a14:m>
                  <m:oMath xmlns:m="http://schemas.openxmlformats.org/officeDocument/2006/math"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prstClr val="black"/>
                    </a:solidFill>
                  </a:rPr>
                  <a:t>可以取整数或半整数</a:t>
                </a: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4F81BD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  <m:sub>
                          <m:r>
                            <a:rPr lang="zh-CN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𝑗𝑚</m:t>
                          </m:r>
                        </m:e>
                      </m:d>
                      <m:r>
                        <a:rPr lang="zh-CN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zh-CN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zh-C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∓</m:t>
                              </m:r>
                              <m:r>
                                <a:rPr lang="zh-CN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rad>
                      <m:r>
                        <a:rPr lang="zh-CN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zh-CN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𝑗𝑚</m:t>
                      </m:r>
                      <m:r>
                        <a:rPr lang="zh-CN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±1〉</m:t>
                      </m:r>
                    </m:oMath>
                  </m:oMathPara>
                </a14:m>
                <a:br>
                  <a:rPr lang="zh-CN" altLang="zh-CN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8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59"/>
                <a:ext cx="8229600" cy="5217765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x-IV_mathan" altLang="zh-CN" b="1" i="1">
                                <a:solidFill>
                                  <a:srgbClr val="2E75B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b="1" i="1">
                                    <a:solidFill>
                                      <a:srgbClr val="2E75B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b="1">
                                    <a:solidFill>
                                      <a:srgbClr val="2E75B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x-IV_mathan" altLang="zh-CN" b="1">
                                <a:solidFill>
                                  <a:srgbClr val="2E75B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x-IV_mathan" altLang="zh-CN" b="1" dirty="0">
                  <a:solidFill>
                    <a:srgbClr val="2E75B5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000000"/>
                    </a:solidFill>
                    <a:effectLst/>
                    <a:ea typeface="Microsoft YaHei" panose="020B0503020204020204" pitchFamily="34" charset="-122"/>
                  </a:rPr>
                  <a:t>因式分解：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𝑖𝑢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𝑖𝑢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zh-CN" altLang="zh-CN" b="1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groupChr>
                    <m:f>
                      <m:f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zh-CN" altLang="zh-CN" sz="1800" dirty="0">
                    <a:solidFill>
                      <a:srgbClr val="000000"/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zh-CN" altLang="zh-CN" dirty="0"/>
                </a:b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[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zh-CN" altLang="zh-CN" dirty="0"/>
                </a:b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x-IV_mathan" altLang="zh-CN">
                        <a:latin typeface="Cambria Math" panose="02040503050406030204" pitchFamily="18" charset="0"/>
                      </a:rPr>
                      <m:t>ℏ</m:t>
                    </m:r>
                    <m:r>
                      <a:rPr lang="x-IV_mathan" altLang="zh-CN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x-IV_mathan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59"/>
                <a:ext cx="8229600" cy="5217765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一维谐振子的代数解法</a:t>
            </a:r>
          </a:p>
        </p:txBody>
      </p:sp>
    </p:spTree>
    <p:extLst>
      <p:ext uri="{BB962C8B-B14F-4D97-AF65-F5344CB8AC3E}">
        <p14:creationId xmlns:p14="http://schemas.microsoft.com/office/powerpoint/2010/main" val="36454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88272"/>
                <a:ext cx="8229600" cy="5518828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zh-CN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zh-CN" altLang="zh-CN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dirty="0"/>
              </a:p>
              <a:p>
                <a:endParaRPr lang="x-IV_matha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x-IV_mathan" altLang="zh-CN" dirty="0"/>
                  <a:t>定义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2ℏ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∓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，则有</a:t>
                </a:r>
                <a:endParaRPr lang="zh-C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如果波函数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满足定态</a:t>
                </a:r>
                <a:r>
                  <a:rPr lang="en-US" altLang="zh-CN" dirty="0">
                    <a:ea typeface="Calibri" panose="020F0502020204030204" pitchFamily="34" charset="0"/>
                  </a:rPr>
                  <a:t> Schrödinger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方程</a:t>
                </a:r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zh-CN" dirty="0"/>
                  <a:t>则对于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有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x-IV_matha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zh-CN" dirty="0"/>
              </a:p>
              <a:p>
                <a:r>
                  <a:rPr lang="zh-CN" altLang="zh-CN" dirty="0"/>
                  <a:t>同理有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x-IV_matha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88272"/>
                <a:ext cx="8229600" cy="5518828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23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14350"/>
                <a:ext cx="3500438" cy="5492750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于是有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zh-C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zh-C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所以 ，这是一种生成新解的极好方法，如果我们得到了一个解，通过升降能量就可以得到其他的解。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</a:rPr>
                  <a:t>升降算符</a:t>
                </a:r>
                <a:r>
                  <a:rPr lang="en-US" altLang="zh-CN" dirty="0">
                    <a:solidFill>
                      <a:srgbClr val="7030A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srgbClr val="7030A0"/>
                    </a:solidFill>
                  </a:rPr>
                  <a:t>升算符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7030A0"/>
                    </a:solidFill>
                  </a:rPr>
                  <a:t>，降算符</a:t>
                </a: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zh-CN" altLang="zh-CN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14350"/>
                <a:ext cx="3500438" cy="5492750"/>
              </a:xfrm>
              <a:blipFill>
                <a:blip r:embed="rId2"/>
                <a:stretch>
                  <a:fillRect l="-1742" r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3" name="Picture 1" descr="C:\Users\liuhd\AppData\Local\Temp\msohtmlclip1\02\clip_image00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72" y="514350"/>
            <a:ext cx="4755315" cy="59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80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1488"/>
                <a:ext cx="8229600" cy="5535612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对于谐振子来说，能量不会小于0，于是必然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存在一个本征态（基态）有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即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2ℏ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unc>
                        <m:func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2ℏ</m:t>
                          </m:r>
                        </m:den>
                      </m:f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𝐴𝑒</m:t>
                          </m:r>
                        </m:e>
                        <m:sup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1488"/>
                <a:ext cx="8229600" cy="5535612"/>
              </a:xfrm>
              <a:blipFill>
                <a:blip r:embed="rId2"/>
                <a:stretch>
                  <a:fillRect l="-74" t="-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09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5549900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基态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能量本征方程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激发态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能量本征方程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x-IV_mathan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b>
                                      <m:sup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sSup>
                                      <m:sSup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x-IV_mathan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−ℏ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x-IV_mathan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x-IV_mathan" altLang="zh-C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x-IV_mathan" altLang="zh-C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𝑑𝑥</m:t>
                                                </m:r>
                                              </m:den>
                                            </m:f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f>
                                      <m:f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x-IV_mathan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p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5549900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14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x-IV_mathan" altLang="zh-CN" b="1" i="1">
                                <a:solidFill>
                                  <a:srgbClr val="2E75B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b="1" i="1">
                                    <a:solidFill>
                                      <a:srgbClr val="2E75B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b="1">
                                    <a:solidFill>
                                      <a:srgbClr val="2E75B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x-IV_mathan" altLang="zh-CN" b="1">
                                <a:solidFill>
                                  <a:srgbClr val="2E75B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x-IV_mathan" altLang="zh-CN" b="1" dirty="0">
                  <a:solidFill>
                    <a:srgbClr val="2E75B5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x-IV_mathan" altLang="zh-CN" sz="1800" dirty="0"/>
                  <a:t>定义</a:t>
                </a:r>
                <a:r>
                  <a:rPr lang="en-US" altLang="zh-CN" sz="1800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zh-CN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2ℏ</m:t>
                            </m:r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zh-CN" sz="1800" dirty="0">
                    <a:effectLst/>
                    <a:ea typeface="Microsoft YaHei" panose="020B0503020204020204" pitchFamily="34" charset="-122"/>
                  </a:rPr>
                  <a:t>，</a:t>
                </a:r>
                <a:endParaRPr lang="zh-CN" altLang="zh-CN" sz="1800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1800" dirty="0">
                    <a:effectLst/>
                    <a:ea typeface="Microsoft YaHei" panose="020B0503020204020204" pitchFamily="34" charset="-122"/>
                  </a:rPr>
                  <a:t>逆变换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 sz="18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 sz="18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num>
                          <m:den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e>
                    </m:rad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 sz="18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e>
                    </m:d>
                    <m:r>
                      <a:rPr lang="zh-CN" altLang="zh-CN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zh-CN" altLang="zh-CN" sz="18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ℏ</m:t>
                            </m:r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 sz="18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zh-CN" altLang="zh-CN" sz="1800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1800" dirty="0">
                    <a:effectLst/>
                    <a:ea typeface="Microsoft YaHei" panose="020B0503020204020204" pitchFamily="34" charset="-122"/>
                  </a:rPr>
                  <a:t>由</a:t>
                </a:r>
                <a:r>
                  <a:rPr lang="en-US" altLang="zh-CN" sz="1800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zh-CN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 sz="18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 sz="180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US" altLang="zh-CN" sz="1800" dirty="0"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zh-CN" altLang="zh-CN" sz="1800" dirty="0"/>
                  <a:t>有</a:t>
                </a:r>
                <a:r>
                  <a:rPr lang="en-US" altLang="zh-CN" sz="1800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 sz="18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e>
                    </m:d>
                    <m:r>
                      <a:rPr lang="zh-CN" altLang="zh-CN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zh-CN" sz="1800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1800" dirty="0">
                    <a:effectLst/>
                    <a:ea typeface="Microsoft YaHei" panose="020B0503020204020204" pitchFamily="34" charset="-122"/>
                  </a:rPr>
                  <a:t>则有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1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 sz="1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=ℏ</m:t>
                    </m:r>
                    <m:r>
                      <a:rPr lang="x-IV_mathan" altLang="zh-CN" sz="1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18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x-IV_mathan" altLang="zh-CN" sz="18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x-IV_matha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18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x-IV_mathan" altLang="zh-CN" sz="1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x-IV_matha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altLang="zh-CN" sz="18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x-IV_mathan" altLang="zh-CN" sz="18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x-IV_mathan" altLang="zh-CN" sz="1800" dirty="0"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1800" dirty="0"/>
                  <a:t>定义厄米算符</a:t>
                </a:r>
                <a:r>
                  <a:rPr lang="en-US" altLang="zh-CN" sz="1800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zh-CN" altLang="zh-CN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18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acc>
                      <m:accPr>
                        <m:chr m:val="̂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zh-CN" altLang="zh-CN" sz="1800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1800" dirty="0"/>
                  <a:t>则有</a:t>
                </a:r>
                <a:r>
                  <a:rPr lang="en-US" altLang="zh-CN" sz="1800" dirty="0">
                    <a:effectLst/>
                    <a:ea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d>
                      <m:dPr>
                        <m:begChr m:val="|"/>
                        <m:endChr m:val="〉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 sz="180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|"/>
                        <m:endChr m:val="〉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zh-CN" sz="1800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18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x-IV_mathan" altLang="zh-CN" sz="1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18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x-IV_mathan" altLang="zh-CN" sz="1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̂"/>
                        <m:ctrlPr>
                          <a:rPr lang="x-IV_matha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1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x-IV_mathan" altLang="zh-CN" sz="1800" dirty="0"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18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x-IV_mathan" altLang="zh-CN" sz="1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x-IV_matha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18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x-IV_mathan" altLang="zh-CN" sz="18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e>
                    </m:d>
                    <m:r>
                      <a:rPr lang="x-IV_mathan" altLang="zh-CN" sz="1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18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x-IV_mathan" altLang="zh-CN" sz="1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x-IV_mathan" altLang="zh-CN" sz="1800" dirty="0"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1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 sz="1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=ℏ</m:t>
                    </m:r>
                    <m:r>
                      <a:rPr lang="x-IV_mathan" altLang="zh-CN" sz="1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18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x-IV_mathan" altLang="zh-CN" sz="1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x-IV_matha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altLang="zh-CN" sz="18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x-IV_mathan" altLang="zh-CN" sz="18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x-IV_mathan" altLang="zh-CN" sz="1800" dirty="0"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1800" dirty="0">
                    <a:effectLst/>
                    <a:ea typeface="Microsoft YaHei" panose="020B0503020204020204" pitchFamily="34" charset="-122"/>
                  </a:rPr>
                  <a:t>假设</a:t>
                </a:r>
                <a:r>
                  <a:rPr lang="en-US" altLang="zh-CN" sz="1800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d>
                      <m:dPr>
                        <m:begChr m:val="|"/>
                        <m:endChr m:val="〉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 sz="180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|"/>
                        <m:endChr m:val="〉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1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zh-CN" sz="18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一维谐振子的代数解法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29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在能量表象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〉</m:t>
                        </m:r>
                      </m:e>
                    </m:d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中有</a:t>
                </a:r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begChr m:val="|"/>
                        <m:endChr m:val="〉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〉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|"/>
                        <m:endChr m:val="〉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begChr m:val="|"/>
                        <m:endChr m:val="〉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rad>
                    <m:d>
                      <m:dPr>
                        <m:begChr m:val="|"/>
                        <m:endChr m:val="〉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begChr m:val="|"/>
                        <m:endChr m:val="〉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begChr m:val="|"/>
                        <m:endChr m:val="〉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与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endChr m:val="〉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num>
                          <m:den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e>
                    </m:rad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  <m:d>
                          <m:dPr>
                            <m:begChr m:val="|"/>
                            <m:endChr m:val="〉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+1〉</m:t>
                        </m:r>
                      </m:e>
                    </m:d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begChr m:val="|"/>
                        <m:endChr m:val="〉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rad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  <m:d>
                          <m:dPr>
                            <m:begChr m:val="|"/>
                            <m:endChr m:val="〉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  <m:d>
                          <m:dPr>
                            <m:begChr m:val="|"/>
                            <m:endChr m:val="〉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相一致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对于基态有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个本征态可写为</a:t>
                </a:r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zh-CN" dirty="0">
                    <a:effectLst/>
                  </a:rPr>
                  <a:t>升降算符</a:t>
                </a:r>
                <a:r>
                  <a:rPr lang="en-US" altLang="zh-CN" dirty="0">
                    <a:effectLst/>
                  </a:rPr>
                  <a:t> : </a:t>
                </a:r>
                <a:r>
                  <a:rPr lang="zh-CN" altLang="zh-CN" dirty="0">
                    <a:effectLst/>
                  </a:rPr>
                  <a:t>升算符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effectLst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effectLst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effectLst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effectLst/>
                          </a:rPr>
                          <m:t>†</m:t>
                        </m:r>
                      </m:sup>
                    </m:sSup>
                  </m:oMath>
                </a14:m>
                <a:r>
                  <a:rPr lang="zh-CN" altLang="zh-CN" dirty="0">
                    <a:effectLst/>
                  </a:rPr>
                  <a:t>，降算符</a:t>
                </a:r>
                <a:r>
                  <a:rPr lang="en-US" altLang="zh-CN" dirty="0">
                    <a:effectLst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effectLst/>
                          </a:rPr>
                        </m:ctrlPr>
                      </m:accPr>
                      <m:e>
                        <m:r>
                          <a:rPr lang="zh-CN" altLang="zh-CN">
                            <a:effectLst/>
                          </a:rPr>
                          <m:t>𝑎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77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角动量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000000"/>
                    </a:solidFill>
                  </a:rPr>
                  <a:t>的共同本征态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x-IV_mathan" altLang="zh-CN" dirty="0"/>
                  <a:t>定义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±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逆变换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由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有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=±ℏ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假设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ea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zh-CN" dirty="0"/>
                  <a:t>的共同本征态为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</a:rPr>
                      <m:t>λ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zh-CN" altLang="zh-CN" dirty="0">
                    <a:ea typeface="SimSun" panose="02010600030101010101" pitchFamily="2" charset="-122"/>
                  </a:rPr>
                  <a:t>，</a:t>
                </a:r>
                <a:r>
                  <a:rPr lang="zh-CN" altLang="zh-CN" dirty="0"/>
                  <a:t>即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𝜇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ℏ</m:t>
                    </m:r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</a:rPr>
                      <m:t>λ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ea typeface="Calibri" panose="020F0502020204030204" pitchFamily="34" charset="0"/>
                  </a:rPr>
                  <a:t>)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无量纲</a:t>
                </a:r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由</a:t>
                </a:r>
                <a:r>
                  <a:rPr lang="en-US" altLang="zh-CN" dirty="0">
                    <a:ea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/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  <m:d>
                          <m:dPr>
                            <m:begChr m:val="|"/>
                            <m:endChr m:val="〉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于是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也是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本征值为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的本征态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角动量的代数解法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89183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2.xml><?xml version="1.0" encoding="utf-8"?>
<a:theme xmlns:a="http://schemas.openxmlformats.org/drawingml/2006/main" name="16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5.xml><?xml version="1.0" encoding="utf-8"?>
<a:theme xmlns:a="http://schemas.openxmlformats.org/drawingml/2006/main" name="18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Times New Roman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mountian top</Template>
  <TotalTime>8681</TotalTime>
  <Words>1482</Words>
  <Application>Microsoft Office PowerPoint</Application>
  <PresentationFormat>全屏显示(4:3)</PresentationFormat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11</vt:i4>
      </vt:variant>
    </vt:vector>
  </HeadingPairs>
  <TitlesOfParts>
    <vt:vector size="36" baseType="lpstr">
      <vt:lpstr>新細明體</vt:lpstr>
      <vt:lpstr>黑体</vt:lpstr>
      <vt:lpstr>华文细黑</vt:lpstr>
      <vt:lpstr>SimSun</vt:lpstr>
      <vt:lpstr>SimSun</vt:lpstr>
      <vt:lpstr>Microsoft YaHei</vt:lpstr>
      <vt:lpstr>Microsoft YaHei</vt:lpstr>
      <vt:lpstr>Arial</vt:lpstr>
      <vt:lpstr>Calibri</vt:lpstr>
      <vt:lpstr>Cambria Math</vt:lpstr>
      <vt:lpstr>Garamond</vt:lpstr>
      <vt:lpstr>Impact</vt:lpstr>
      <vt:lpstr>Lucida Sans Unicode</vt:lpstr>
      <vt:lpstr>Times New Roman</vt:lpstr>
      <vt:lpstr>Verdana</vt:lpstr>
      <vt:lpstr>Wingdings</vt:lpstr>
      <vt:lpstr>Wingdings 2</vt:lpstr>
      <vt:lpstr>Wingdings 3</vt:lpstr>
      <vt:lpstr>mountian top</vt:lpstr>
      <vt:lpstr>16_Mountain Top</vt:lpstr>
      <vt:lpstr>17_Mountain Top</vt:lpstr>
      <vt:lpstr>1_mountian top</vt:lpstr>
      <vt:lpstr>18_Mountain Top</vt:lpstr>
      <vt:lpstr>19_Mountain Top</vt:lpstr>
      <vt:lpstr>主题1</vt:lpstr>
      <vt:lpstr>第10章：力学量的代数解法</vt:lpstr>
      <vt:lpstr>一维谐振子的代数解法</vt:lpstr>
      <vt:lpstr>PowerPoint 演示文稿</vt:lpstr>
      <vt:lpstr>PowerPoint 演示文稿</vt:lpstr>
      <vt:lpstr>PowerPoint 演示文稿</vt:lpstr>
      <vt:lpstr>PowerPoint 演示文稿</vt:lpstr>
      <vt:lpstr>一维谐振子的代数解法</vt:lpstr>
      <vt:lpstr>升降算符 : 升算符a ̂^†，降算符 a ̂</vt:lpstr>
      <vt:lpstr>角动量的代数解法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刘昊迪</dc:creator>
  <cp:lastModifiedBy>刘昊迪</cp:lastModifiedBy>
  <cp:revision>291</cp:revision>
  <dcterms:created xsi:type="dcterms:W3CDTF">2015-02-16T02:36:18Z</dcterms:created>
  <dcterms:modified xsi:type="dcterms:W3CDTF">2017-06-20T15:39:05Z</dcterms:modified>
</cp:coreProperties>
</file>