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726" r:id="rId4"/>
    <p:sldMasterId id="2147483738" r:id="rId5"/>
    <p:sldMasterId id="2147483750" r:id="rId6"/>
    <p:sldMasterId id="2147483861" r:id="rId7"/>
  </p:sldMasterIdLst>
  <p:notesMasterIdLst>
    <p:notesMasterId r:id="rId35"/>
  </p:notesMasterIdLst>
  <p:handoutMasterIdLst>
    <p:handoutMasterId r:id="rId36"/>
  </p:handoutMasterIdLst>
  <p:sldIdLst>
    <p:sldId id="340" r:id="rId8"/>
    <p:sldId id="385" r:id="rId9"/>
    <p:sldId id="386" r:id="rId10"/>
    <p:sldId id="398" r:id="rId11"/>
    <p:sldId id="399" r:id="rId12"/>
    <p:sldId id="400" r:id="rId13"/>
    <p:sldId id="401" r:id="rId14"/>
    <p:sldId id="402" r:id="rId15"/>
    <p:sldId id="404" r:id="rId16"/>
    <p:sldId id="441" r:id="rId17"/>
    <p:sldId id="406" r:id="rId18"/>
    <p:sldId id="408" r:id="rId19"/>
    <p:sldId id="410" r:id="rId20"/>
    <p:sldId id="412" r:id="rId21"/>
    <p:sldId id="433" r:id="rId22"/>
    <p:sldId id="436" r:id="rId23"/>
    <p:sldId id="439" r:id="rId24"/>
    <p:sldId id="442" r:id="rId25"/>
    <p:sldId id="443" r:id="rId26"/>
    <p:sldId id="444" r:id="rId27"/>
    <p:sldId id="445" r:id="rId28"/>
    <p:sldId id="446" r:id="rId29"/>
    <p:sldId id="447" r:id="rId30"/>
    <p:sldId id="448" r:id="rId31"/>
    <p:sldId id="449" r:id="rId32"/>
    <p:sldId id="450" r:id="rId33"/>
    <p:sldId id="451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4A18"/>
    <a:srgbClr val="FC6D45"/>
    <a:srgbClr val="FC805D"/>
    <a:srgbClr val="F2F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93" autoAdjust="0"/>
    <p:restoredTop sz="94533" autoAdjust="0"/>
  </p:normalViewPr>
  <p:slideViewPr>
    <p:cSldViewPr snapToGrid="0">
      <p:cViewPr varScale="1">
        <p:scale>
          <a:sx n="67" d="100"/>
          <a:sy n="67" d="100"/>
        </p:scale>
        <p:origin x="36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4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860A5-41A2-4C57-AD70-0A4E2A668C34}" type="datetimeFigureOut">
              <a:rPr lang="zh-CN" altLang="en-US" smtClean="0"/>
              <a:t>2017-04-18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ABB0C-EDE3-4A91-BF75-871B1A7A8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37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B1AA-EE1E-4817-9997-AD9BDEBB4191}" type="datetimeFigureOut">
              <a:rPr lang="zh-CN" altLang="en-US" smtClean="0"/>
              <a:t>2017-04-18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A3712-69C7-47DC-B581-3E1490B93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02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6.jpe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06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83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69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0392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5561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0585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7242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1182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100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8064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239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795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88011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8471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1463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54462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29350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4723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46242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03708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29690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523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62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1422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66537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256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6481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840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9542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499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8576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2566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5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2104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5607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3366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8644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1664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901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7502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91778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97700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89701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881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8149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599129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71082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08464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52099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3375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91757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781863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01110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67889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946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142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18520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129535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34304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925194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87749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95853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3095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1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468315" y="333375"/>
            <a:ext cx="2016125" cy="431800"/>
            <a:chOff x="467544" y="332704"/>
            <a:chExt cx="2016224" cy="432000"/>
          </a:xfrm>
        </p:grpSpPr>
        <p:pic>
          <p:nvPicPr>
            <p:cNvPr id="6" name="图片 11" descr="nenu3.jp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CFDFF"/>
                </a:clrFrom>
                <a:clrTo>
                  <a:srgbClr val="FCFD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32704"/>
              <a:ext cx="531975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23" descr="nenu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702" y="404704"/>
              <a:ext cx="1406066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13"/>
          <p:cNvGrpSpPr>
            <a:grpSpLocks/>
          </p:cNvGrpSpPr>
          <p:nvPr/>
        </p:nvGrpSpPr>
        <p:grpSpPr bwMode="auto">
          <a:xfrm>
            <a:off x="171452" y="920750"/>
            <a:ext cx="8721725" cy="553998"/>
            <a:chOff x="171712" y="-171400"/>
            <a:chExt cx="8720768" cy="553889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51078" y="188892"/>
              <a:ext cx="864140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21"/>
            <p:cNvSpPr txBox="1">
              <a:spLocks noChangeArrowheads="1"/>
            </p:cNvSpPr>
            <p:nvPr/>
          </p:nvSpPr>
          <p:spPr bwMode="auto">
            <a:xfrm>
              <a:off x="171712" y="-171400"/>
              <a:ext cx="721593" cy="553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>
                  <a:solidFill>
                    <a:srgbClr val="7F7F7F"/>
                  </a:solidFill>
                </a:rPr>
                <a:t>.....</a:t>
              </a:r>
              <a:endParaRPr lang="zh-CN" altLang="en-US" sz="3000">
                <a:solidFill>
                  <a:srgbClr val="7F7F7F"/>
                </a:solidFill>
              </a:endParaRPr>
            </a:p>
          </p:txBody>
        </p:sp>
      </p:grpSp>
      <p:pic>
        <p:nvPicPr>
          <p:cNvPr id="14" name="图片 19" descr="Untitled-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268413"/>
            <a:ext cx="9143476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组合 20"/>
          <p:cNvGrpSpPr>
            <a:grpSpLocks/>
          </p:cNvGrpSpPr>
          <p:nvPr/>
        </p:nvGrpSpPr>
        <p:grpSpPr bwMode="auto">
          <a:xfrm>
            <a:off x="251508" y="1268413"/>
            <a:ext cx="1440078" cy="720080"/>
            <a:chOff x="251520" y="1268760"/>
            <a:chExt cx="1440160" cy="720080"/>
          </a:xfrm>
        </p:grpSpPr>
        <p:sp>
          <p:nvSpPr>
            <p:cNvPr id="79" name="矩形 78"/>
            <p:cNvSpPr/>
            <p:nvPr/>
          </p:nvSpPr>
          <p:spPr>
            <a:xfrm>
              <a:off x="971605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80" name="矩形 79"/>
            <p:cNvSpPr/>
            <p:nvPr/>
          </p:nvSpPr>
          <p:spPr>
            <a:xfrm>
              <a:off x="250839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16" name="组合 22"/>
          <p:cNvGrpSpPr>
            <a:grpSpLocks/>
          </p:cNvGrpSpPr>
          <p:nvPr/>
        </p:nvGrpSpPr>
        <p:grpSpPr bwMode="auto">
          <a:xfrm>
            <a:off x="2411624" y="1268413"/>
            <a:ext cx="1440078" cy="720080"/>
            <a:chOff x="251520" y="1268760"/>
            <a:chExt cx="1440160" cy="720080"/>
          </a:xfrm>
        </p:grpSpPr>
        <p:sp>
          <p:nvSpPr>
            <p:cNvPr id="77" name="矩形 76"/>
            <p:cNvSpPr/>
            <p:nvPr/>
          </p:nvSpPr>
          <p:spPr>
            <a:xfrm>
              <a:off x="972077" y="1268760"/>
              <a:ext cx="719178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8" name="矩形 77"/>
            <p:cNvSpPr/>
            <p:nvPr/>
          </p:nvSpPr>
          <p:spPr>
            <a:xfrm>
              <a:off x="251311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18" name="组合 23"/>
          <p:cNvGrpSpPr>
            <a:grpSpLocks/>
          </p:cNvGrpSpPr>
          <p:nvPr/>
        </p:nvGrpSpPr>
        <p:grpSpPr bwMode="auto">
          <a:xfrm>
            <a:off x="4571740" y="1268413"/>
            <a:ext cx="1440078" cy="720080"/>
            <a:chOff x="251520" y="1268760"/>
            <a:chExt cx="1440160" cy="720080"/>
          </a:xfrm>
        </p:grpSpPr>
        <p:sp>
          <p:nvSpPr>
            <p:cNvPr id="75" name="矩形 74"/>
            <p:cNvSpPr/>
            <p:nvPr/>
          </p:nvSpPr>
          <p:spPr>
            <a:xfrm>
              <a:off x="972548" y="1268760"/>
              <a:ext cx="71917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6" name="矩形 75"/>
            <p:cNvSpPr/>
            <p:nvPr/>
          </p:nvSpPr>
          <p:spPr>
            <a:xfrm>
              <a:off x="251782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19" name="组合 24"/>
          <p:cNvGrpSpPr>
            <a:grpSpLocks/>
          </p:cNvGrpSpPr>
          <p:nvPr/>
        </p:nvGrpSpPr>
        <p:grpSpPr bwMode="auto">
          <a:xfrm>
            <a:off x="6731856" y="1268413"/>
            <a:ext cx="1440078" cy="720080"/>
            <a:chOff x="251520" y="1268760"/>
            <a:chExt cx="1440160" cy="720080"/>
          </a:xfrm>
        </p:grpSpPr>
        <p:sp>
          <p:nvSpPr>
            <p:cNvPr id="73" name="矩形 72"/>
            <p:cNvSpPr/>
            <p:nvPr/>
          </p:nvSpPr>
          <p:spPr>
            <a:xfrm>
              <a:off x="973020" y="1268760"/>
              <a:ext cx="719178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4" name="矩形 73"/>
            <p:cNvSpPr/>
            <p:nvPr/>
          </p:nvSpPr>
          <p:spPr>
            <a:xfrm>
              <a:off x="252254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20" name="矩形 19"/>
          <p:cNvSpPr/>
          <p:nvPr/>
        </p:nvSpPr>
        <p:spPr bwMode="auto">
          <a:xfrm>
            <a:off x="8891590" y="1268413"/>
            <a:ext cx="252412" cy="720725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1" name="矩形 20"/>
          <p:cNvSpPr/>
          <p:nvPr/>
        </p:nvSpPr>
        <p:spPr bwMode="auto">
          <a:xfrm>
            <a:off x="250827" y="1989138"/>
            <a:ext cx="720725" cy="71913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2" name="矩形 21"/>
          <p:cNvSpPr/>
          <p:nvPr/>
        </p:nvSpPr>
        <p:spPr bwMode="auto">
          <a:xfrm>
            <a:off x="2" y="1989138"/>
            <a:ext cx="250825" cy="719137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grpSp>
        <p:nvGrpSpPr>
          <p:cNvPr id="23" name="组合 28"/>
          <p:cNvGrpSpPr>
            <a:grpSpLocks/>
          </p:cNvGrpSpPr>
          <p:nvPr/>
        </p:nvGrpSpPr>
        <p:grpSpPr bwMode="auto">
          <a:xfrm>
            <a:off x="1691585" y="1988493"/>
            <a:ext cx="1440078" cy="720080"/>
            <a:chOff x="251520" y="1268760"/>
            <a:chExt cx="1440160" cy="720080"/>
          </a:xfrm>
        </p:grpSpPr>
        <p:sp>
          <p:nvSpPr>
            <p:cNvPr id="71" name="矩形 70"/>
            <p:cNvSpPr/>
            <p:nvPr/>
          </p:nvSpPr>
          <p:spPr>
            <a:xfrm>
              <a:off x="972978" y="1269405"/>
              <a:ext cx="719179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2" name="矩形 71"/>
            <p:cNvSpPr/>
            <p:nvPr/>
          </p:nvSpPr>
          <p:spPr>
            <a:xfrm>
              <a:off x="252212" y="126940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24" name="组合 30"/>
          <p:cNvGrpSpPr>
            <a:grpSpLocks/>
          </p:cNvGrpSpPr>
          <p:nvPr/>
        </p:nvGrpSpPr>
        <p:grpSpPr bwMode="auto">
          <a:xfrm>
            <a:off x="3923705" y="1988493"/>
            <a:ext cx="1440078" cy="720080"/>
            <a:chOff x="251520" y="1268760"/>
            <a:chExt cx="1440160" cy="720080"/>
          </a:xfrm>
        </p:grpSpPr>
        <p:sp>
          <p:nvSpPr>
            <p:cNvPr id="69" name="矩形 68"/>
            <p:cNvSpPr/>
            <p:nvPr/>
          </p:nvSpPr>
          <p:spPr>
            <a:xfrm>
              <a:off x="972883" y="1269405"/>
              <a:ext cx="719179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0" name="矩形 69"/>
            <p:cNvSpPr/>
            <p:nvPr/>
          </p:nvSpPr>
          <p:spPr>
            <a:xfrm>
              <a:off x="252117" y="126940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25" name="组合 31"/>
          <p:cNvGrpSpPr>
            <a:grpSpLocks/>
          </p:cNvGrpSpPr>
          <p:nvPr/>
        </p:nvGrpSpPr>
        <p:grpSpPr bwMode="auto">
          <a:xfrm>
            <a:off x="6011818" y="1988493"/>
            <a:ext cx="1440078" cy="720080"/>
            <a:chOff x="251520" y="1268760"/>
            <a:chExt cx="1440160" cy="720080"/>
          </a:xfrm>
        </p:grpSpPr>
        <p:sp>
          <p:nvSpPr>
            <p:cNvPr id="67" name="矩形 66"/>
            <p:cNvSpPr/>
            <p:nvPr/>
          </p:nvSpPr>
          <p:spPr>
            <a:xfrm>
              <a:off x="972333" y="1269405"/>
              <a:ext cx="719178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8" name="矩形 67"/>
            <p:cNvSpPr/>
            <p:nvPr/>
          </p:nvSpPr>
          <p:spPr>
            <a:xfrm>
              <a:off x="251567" y="126940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26" name="矩形 25"/>
          <p:cNvSpPr/>
          <p:nvPr/>
        </p:nvSpPr>
        <p:spPr bwMode="auto">
          <a:xfrm>
            <a:off x="8891590" y="1989138"/>
            <a:ext cx="252412" cy="71913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7" name="矩形 26"/>
          <p:cNvSpPr/>
          <p:nvPr/>
        </p:nvSpPr>
        <p:spPr bwMode="auto">
          <a:xfrm>
            <a:off x="8172452" y="1989138"/>
            <a:ext cx="719138" cy="719137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8" name="矩形 27"/>
          <p:cNvSpPr/>
          <p:nvPr/>
        </p:nvSpPr>
        <p:spPr bwMode="auto">
          <a:xfrm>
            <a:off x="2" y="2708275"/>
            <a:ext cx="250825" cy="720725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grpSp>
        <p:nvGrpSpPr>
          <p:cNvPr id="29" name="组合 35"/>
          <p:cNvGrpSpPr>
            <a:grpSpLocks/>
          </p:cNvGrpSpPr>
          <p:nvPr/>
        </p:nvGrpSpPr>
        <p:grpSpPr bwMode="auto">
          <a:xfrm>
            <a:off x="971546" y="2708573"/>
            <a:ext cx="1440078" cy="720080"/>
            <a:chOff x="251520" y="1268760"/>
            <a:chExt cx="1440160" cy="720080"/>
          </a:xfrm>
        </p:grpSpPr>
        <p:sp>
          <p:nvSpPr>
            <p:cNvPr id="65" name="矩形 64"/>
            <p:cNvSpPr/>
            <p:nvPr/>
          </p:nvSpPr>
          <p:spPr>
            <a:xfrm>
              <a:off x="972292" y="1268462"/>
              <a:ext cx="71917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6" name="矩形 65"/>
            <p:cNvSpPr/>
            <p:nvPr/>
          </p:nvSpPr>
          <p:spPr>
            <a:xfrm>
              <a:off x="251526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0" name="组合 36"/>
          <p:cNvGrpSpPr>
            <a:grpSpLocks/>
          </p:cNvGrpSpPr>
          <p:nvPr/>
        </p:nvGrpSpPr>
        <p:grpSpPr bwMode="auto">
          <a:xfrm>
            <a:off x="3131663" y="2708573"/>
            <a:ext cx="1440078" cy="720080"/>
            <a:chOff x="251520" y="1268760"/>
            <a:chExt cx="1440160" cy="720080"/>
          </a:xfrm>
        </p:grpSpPr>
        <p:sp>
          <p:nvSpPr>
            <p:cNvPr id="63" name="矩形 62"/>
            <p:cNvSpPr/>
            <p:nvPr/>
          </p:nvSpPr>
          <p:spPr>
            <a:xfrm>
              <a:off x="972763" y="1268462"/>
              <a:ext cx="719178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4" name="矩形 63"/>
            <p:cNvSpPr/>
            <p:nvPr/>
          </p:nvSpPr>
          <p:spPr>
            <a:xfrm>
              <a:off x="251997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1" name="组合 37"/>
          <p:cNvGrpSpPr>
            <a:grpSpLocks/>
          </p:cNvGrpSpPr>
          <p:nvPr/>
        </p:nvGrpSpPr>
        <p:grpSpPr bwMode="auto">
          <a:xfrm>
            <a:off x="5291779" y="2708573"/>
            <a:ext cx="1440078" cy="720080"/>
            <a:chOff x="251520" y="1268760"/>
            <a:chExt cx="1440160" cy="720080"/>
          </a:xfrm>
        </p:grpSpPr>
        <p:sp>
          <p:nvSpPr>
            <p:cNvPr id="61" name="矩形 60"/>
            <p:cNvSpPr/>
            <p:nvPr/>
          </p:nvSpPr>
          <p:spPr>
            <a:xfrm>
              <a:off x="971647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2" name="矩形 61"/>
            <p:cNvSpPr/>
            <p:nvPr/>
          </p:nvSpPr>
          <p:spPr>
            <a:xfrm>
              <a:off x="250881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2" name="组合 38"/>
          <p:cNvGrpSpPr>
            <a:grpSpLocks/>
          </p:cNvGrpSpPr>
          <p:nvPr/>
        </p:nvGrpSpPr>
        <p:grpSpPr bwMode="auto">
          <a:xfrm>
            <a:off x="7451895" y="2708573"/>
            <a:ext cx="1440078" cy="720080"/>
            <a:chOff x="251520" y="1268760"/>
            <a:chExt cx="1440160" cy="720080"/>
          </a:xfrm>
        </p:grpSpPr>
        <p:sp>
          <p:nvSpPr>
            <p:cNvPr id="59" name="矩形 58"/>
            <p:cNvSpPr/>
            <p:nvPr/>
          </p:nvSpPr>
          <p:spPr>
            <a:xfrm>
              <a:off x="972118" y="1268462"/>
              <a:ext cx="71917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1352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3" name="组合 39"/>
          <p:cNvGrpSpPr>
            <a:grpSpLocks/>
          </p:cNvGrpSpPr>
          <p:nvPr/>
        </p:nvGrpSpPr>
        <p:grpSpPr bwMode="auto">
          <a:xfrm>
            <a:off x="251508" y="3428653"/>
            <a:ext cx="1440078" cy="720080"/>
            <a:chOff x="251520" y="1268760"/>
            <a:chExt cx="1440160" cy="720080"/>
          </a:xfrm>
        </p:grpSpPr>
        <p:sp>
          <p:nvSpPr>
            <p:cNvPr id="57" name="矩形 56"/>
            <p:cNvSpPr/>
            <p:nvPr/>
          </p:nvSpPr>
          <p:spPr>
            <a:xfrm>
              <a:off x="971605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8" name="矩形 57"/>
            <p:cNvSpPr/>
            <p:nvPr/>
          </p:nvSpPr>
          <p:spPr>
            <a:xfrm>
              <a:off x="250839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4" name="组合 40"/>
          <p:cNvGrpSpPr>
            <a:grpSpLocks/>
          </p:cNvGrpSpPr>
          <p:nvPr/>
        </p:nvGrpSpPr>
        <p:grpSpPr bwMode="auto">
          <a:xfrm>
            <a:off x="2411624" y="3428653"/>
            <a:ext cx="1440078" cy="720080"/>
            <a:chOff x="251520" y="1268760"/>
            <a:chExt cx="1440160" cy="720080"/>
          </a:xfrm>
        </p:grpSpPr>
        <p:sp>
          <p:nvSpPr>
            <p:cNvPr id="55" name="矩形 54"/>
            <p:cNvSpPr/>
            <p:nvPr/>
          </p:nvSpPr>
          <p:spPr>
            <a:xfrm>
              <a:off x="972077" y="1269107"/>
              <a:ext cx="719178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6" name="矩形 55"/>
            <p:cNvSpPr/>
            <p:nvPr/>
          </p:nvSpPr>
          <p:spPr>
            <a:xfrm>
              <a:off x="251311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5" name="组合 41"/>
          <p:cNvGrpSpPr>
            <a:grpSpLocks/>
          </p:cNvGrpSpPr>
          <p:nvPr/>
        </p:nvGrpSpPr>
        <p:grpSpPr bwMode="auto">
          <a:xfrm>
            <a:off x="4571740" y="3428653"/>
            <a:ext cx="1440078" cy="720080"/>
            <a:chOff x="251520" y="1268760"/>
            <a:chExt cx="1440160" cy="720080"/>
          </a:xfrm>
        </p:grpSpPr>
        <p:sp>
          <p:nvSpPr>
            <p:cNvPr id="53" name="矩形 52"/>
            <p:cNvSpPr/>
            <p:nvPr/>
          </p:nvSpPr>
          <p:spPr>
            <a:xfrm>
              <a:off x="972548" y="1269107"/>
              <a:ext cx="719179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4" name="矩形 53"/>
            <p:cNvSpPr/>
            <p:nvPr/>
          </p:nvSpPr>
          <p:spPr>
            <a:xfrm>
              <a:off x="251782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6" name="组合 42"/>
          <p:cNvGrpSpPr>
            <a:grpSpLocks/>
          </p:cNvGrpSpPr>
          <p:nvPr/>
        </p:nvGrpSpPr>
        <p:grpSpPr bwMode="auto">
          <a:xfrm>
            <a:off x="6731856" y="3428653"/>
            <a:ext cx="1440078" cy="720080"/>
            <a:chOff x="251520" y="1268760"/>
            <a:chExt cx="1440160" cy="720080"/>
          </a:xfrm>
        </p:grpSpPr>
        <p:sp>
          <p:nvSpPr>
            <p:cNvPr id="51" name="矩形 50"/>
            <p:cNvSpPr/>
            <p:nvPr/>
          </p:nvSpPr>
          <p:spPr>
            <a:xfrm>
              <a:off x="973020" y="1269107"/>
              <a:ext cx="719178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2" name="矩形 51"/>
            <p:cNvSpPr/>
            <p:nvPr/>
          </p:nvSpPr>
          <p:spPr>
            <a:xfrm>
              <a:off x="252254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37" name="矩形 36"/>
          <p:cNvSpPr/>
          <p:nvPr/>
        </p:nvSpPr>
        <p:spPr bwMode="auto">
          <a:xfrm>
            <a:off x="8891590" y="3429000"/>
            <a:ext cx="252412" cy="719138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38" name="矩形 37"/>
          <p:cNvSpPr/>
          <p:nvPr/>
        </p:nvSpPr>
        <p:spPr bwMode="auto">
          <a:xfrm>
            <a:off x="250827" y="4148138"/>
            <a:ext cx="720725" cy="9048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39" name="矩形 38"/>
          <p:cNvSpPr/>
          <p:nvPr/>
        </p:nvSpPr>
        <p:spPr bwMode="auto">
          <a:xfrm>
            <a:off x="2" y="4148138"/>
            <a:ext cx="250825" cy="90487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grpSp>
        <p:nvGrpSpPr>
          <p:cNvPr id="40" name="组合 46"/>
          <p:cNvGrpSpPr>
            <a:grpSpLocks/>
          </p:cNvGrpSpPr>
          <p:nvPr/>
        </p:nvGrpSpPr>
        <p:grpSpPr bwMode="auto">
          <a:xfrm>
            <a:off x="1691585" y="4130741"/>
            <a:ext cx="1440078" cy="90000"/>
            <a:chOff x="251520" y="1268760"/>
            <a:chExt cx="1440160" cy="720080"/>
          </a:xfrm>
        </p:grpSpPr>
        <p:sp>
          <p:nvSpPr>
            <p:cNvPr id="49" name="矩形 48"/>
            <p:cNvSpPr/>
            <p:nvPr/>
          </p:nvSpPr>
          <p:spPr>
            <a:xfrm>
              <a:off x="972978" y="1268232"/>
              <a:ext cx="719179" cy="723984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2212" y="1268232"/>
              <a:ext cx="720766" cy="723984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41" name="组合 47"/>
          <p:cNvGrpSpPr>
            <a:grpSpLocks/>
          </p:cNvGrpSpPr>
          <p:nvPr/>
        </p:nvGrpSpPr>
        <p:grpSpPr bwMode="auto">
          <a:xfrm>
            <a:off x="3851701" y="4148733"/>
            <a:ext cx="1440078" cy="72000"/>
            <a:chOff x="251520" y="1268760"/>
            <a:chExt cx="1440160" cy="720080"/>
          </a:xfrm>
        </p:grpSpPr>
        <p:sp>
          <p:nvSpPr>
            <p:cNvPr id="47" name="矩形 46"/>
            <p:cNvSpPr/>
            <p:nvPr/>
          </p:nvSpPr>
          <p:spPr>
            <a:xfrm>
              <a:off x="971862" y="1262809"/>
              <a:ext cx="719179" cy="730331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48" name="矩形 47"/>
            <p:cNvSpPr/>
            <p:nvPr/>
          </p:nvSpPr>
          <p:spPr>
            <a:xfrm>
              <a:off x="251096" y="1262809"/>
              <a:ext cx="720766" cy="730331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42" name="组合 48"/>
          <p:cNvGrpSpPr>
            <a:grpSpLocks/>
          </p:cNvGrpSpPr>
          <p:nvPr/>
        </p:nvGrpSpPr>
        <p:grpSpPr bwMode="auto">
          <a:xfrm>
            <a:off x="6011818" y="4148733"/>
            <a:ext cx="1440078" cy="72000"/>
            <a:chOff x="251520" y="1268760"/>
            <a:chExt cx="1440160" cy="720080"/>
          </a:xfrm>
        </p:grpSpPr>
        <p:sp>
          <p:nvSpPr>
            <p:cNvPr id="45" name="矩形 44"/>
            <p:cNvSpPr/>
            <p:nvPr/>
          </p:nvSpPr>
          <p:spPr>
            <a:xfrm>
              <a:off x="972333" y="1262809"/>
              <a:ext cx="719178" cy="730331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46" name="矩形 45"/>
            <p:cNvSpPr/>
            <p:nvPr/>
          </p:nvSpPr>
          <p:spPr>
            <a:xfrm>
              <a:off x="251567" y="1262809"/>
              <a:ext cx="720766" cy="730331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43" name="矩形 42"/>
          <p:cNvSpPr/>
          <p:nvPr/>
        </p:nvSpPr>
        <p:spPr bwMode="auto">
          <a:xfrm>
            <a:off x="8891587" y="4148138"/>
            <a:ext cx="360362" cy="73025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44" name="矩形 43"/>
          <p:cNvSpPr/>
          <p:nvPr/>
        </p:nvSpPr>
        <p:spPr bwMode="auto">
          <a:xfrm>
            <a:off x="8172451" y="4148138"/>
            <a:ext cx="719138" cy="73025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268518" y="4287332"/>
            <a:ext cx="8640960" cy="1013876"/>
          </a:xfrm>
        </p:spPr>
        <p:txBody>
          <a:bodyPr anchor="b"/>
          <a:lstStyle>
            <a:lvl1pPr algn="r">
              <a:defRPr sz="30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251520" y="5358409"/>
            <a:ext cx="8640960" cy="590875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8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050" smtClean="0">
                <a:solidFill>
                  <a:srgbClr val="FFFFFF"/>
                </a:solidFill>
              </a:defRPr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2017-04-18</a:t>
            </a:fld>
            <a:endParaRPr lang="zh-CN" altLang="en-US"/>
          </a:p>
        </p:txBody>
      </p:sp>
      <p:sp>
        <p:nvSpPr>
          <p:cNvPr id="8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8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25" smtClean="0">
                <a:solidFill>
                  <a:srgbClr val="FFFFFF"/>
                </a:solidFill>
              </a:defRPr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3759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350"/>
            </a:lvl4pPr>
            <a:lvl5pPr>
              <a:defRPr sz="1100"/>
            </a:lvl5pPr>
            <a:extLst/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 rtlCol="0">
            <a:normAutofit/>
          </a:bodyPr>
          <a:lstStyle>
            <a:lvl1pPr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extLst/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727827" y="6408742"/>
            <a:ext cx="1588591" cy="365125"/>
          </a:xfrm>
        </p:spPr>
        <p:txBody>
          <a:bodyPr/>
          <a:lstStyle>
            <a:lvl1pPr algn="ctr">
              <a:defRPr sz="1050"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2017-04-18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  <a:extLst/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32442" y="6408742"/>
            <a:ext cx="481385" cy="365125"/>
          </a:xfrm>
        </p:spPr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5959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95710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8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8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444298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2017-04-18</a:t>
            </a:fld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92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7803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2017-04-18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0451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2017-04-18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79262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33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2017-04-18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18433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4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2017-04-18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3455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0" y="-1133475"/>
            <a:ext cx="9251950" cy="2978150"/>
            <a:chOff x="0" y="1268760"/>
            <a:chExt cx="9252480" cy="2978150"/>
          </a:xfrm>
        </p:grpSpPr>
        <p:pic>
          <p:nvPicPr>
            <p:cNvPr id="3" name="图片 10" descr="Untitled-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68760"/>
              <a:ext cx="9144000" cy="297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组合 11"/>
            <p:cNvGrpSpPr>
              <a:grpSpLocks/>
            </p:cNvGrpSpPr>
            <p:nvPr/>
          </p:nvGrpSpPr>
          <p:grpSpPr bwMode="auto">
            <a:xfrm>
              <a:off x="251520" y="1268760"/>
              <a:ext cx="1440160" cy="720080"/>
              <a:chOff x="251520" y="1268760"/>
              <a:chExt cx="1440160" cy="7200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971605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50839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5" name="组合 12"/>
            <p:cNvGrpSpPr>
              <a:grpSpLocks/>
            </p:cNvGrpSpPr>
            <p:nvPr/>
          </p:nvGrpSpPr>
          <p:grpSpPr bwMode="auto">
            <a:xfrm>
              <a:off x="2411760" y="1268760"/>
              <a:ext cx="1440160" cy="720080"/>
              <a:chOff x="251520" y="1268760"/>
              <a:chExt cx="1440160" cy="720080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972077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251311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6" name="组合 13"/>
            <p:cNvGrpSpPr>
              <a:grpSpLocks/>
            </p:cNvGrpSpPr>
            <p:nvPr/>
          </p:nvGrpSpPr>
          <p:grpSpPr bwMode="auto">
            <a:xfrm>
              <a:off x="4572000" y="1268760"/>
              <a:ext cx="1440160" cy="720080"/>
              <a:chOff x="251520" y="1268760"/>
              <a:chExt cx="1440160" cy="72008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972548" y="1268760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251782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7" name="组合 14"/>
            <p:cNvGrpSpPr>
              <a:grpSpLocks/>
            </p:cNvGrpSpPr>
            <p:nvPr/>
          </p:nvGrpSpPr>
          <p:grpSpPr bwMode="auto">
            <a:xfrm>
              <a:off x="6732240" y="1268760"/>
              <a:ext cx="1440160" cy="720080"/>
              <a:chOff x="251520" y="1268760"/>
              <a:chExt cx="1440160" cy="7200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973020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52254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8892097" y="1268760"/>
              <a:ext cx="25242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250839" y="1989485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989485"/>
              <a:ext cx="250839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11" name="组合 19"/>
            <p:cNvGrpSpPr>
              <a:grpSpLocks/>
            </p:cNvGrpSpPr>
            <p:nvPr/>
          </p:nvGrpSpPr>
          <p:grpSpPr bwMode="auto">
            <a:xfrm>
              <a:off x="1691680" y="1988840"/>
              <a:ext cx="1440160" cy="720080"/>
              <a:chOff x="251520" y="1268760"/>
              <a:chExt cx="1440160" cy="720080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972978" y="1269405"/>
                <a:ext cx="719179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52212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2" name="组合 20"/>
            <p:cNvGrpSpPr>
              <a:grpSpLocks/>
            </p:cNvGrpSpPr>
            <p:nvPr/>
          </p:nvGrpSpPr>
          <p:grpSpPr bwMode="auto">
            <a:xfrm>
              <a:off x="3923928" y="1988840"/>
              <a:ext cx="1440160" cy="720080"/>
              <a:chOff x="251520" y="1268760"/>
              <a:chExt cx="1440160" cy="72008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972883" y="1269405"/>
                <a:ext cx="719179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52117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3" name="组合 22"/>
            <p:cNvGrpSpPr>
              <a:grpSpLocks/>
            </p:cNvGrpSpPr>
            <p:nvPr/>
          </p:nvGrpSpPr>
          <p:grpSpPr bwMode="auto">
            <a:xfrm>
              <a:off x="6012160" y="1988840"/>
              <a:ext cx="1440160" cy="720080"/>
              <a:chOff x="251520" y="1268760"/>
              <a:chExt cx="1440160" cy="72008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972333" y="1269405"/>
                <a:ext cx="719178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51567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8892097" y="1989485"/>
              <a:ext cx="25242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172918" y="1989485"/>
              <a:ext cx="719179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2708623"/>
              <a:ext cx="25083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17" name="组合 26"/>
            <p:cNvGrpSpPr>
              <a:grpSpLocks/>
            </p:cNvGrpSpPr>
            <p:nvPr/>
          </p:nvGrpSpPr>
          <p:grpSpPr bwMode="auto">
            <a:xfrm>
              <a:off x="971600" y="2708920"/>
              <a:ext cx="1440160" cy="720080"/>
              <a:chOff x="251520" y="1268760"/>
              <a:chExt cx="1440160" cy="720080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972292" y="1268463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51526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8" name="组合 27"/>
            <p:cNvGrpSpPr>
              <a:grpSpLocks/>
            </p:cNvGrpSpPr>
            <p:nvPr/>
          </p:nvGrpSpPr>
          <p:grpSpPr bwMode="auto">
            <a:xfrm>
              <a:off x="3131840" y="2708920"/>
              <a:ext cx="1440160" cy="720080"/>
              <a:chOff x="251520" y="1268760"/>
              <a:chExt cx="1440160" cy="720080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972763" y="1268463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51997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9" name="组合 28"/>
            <p:cNvGrpSpPr>
              <a:grpSpLocks/>
            </p:cNvGrpSpPr>
            <p:nvPr/>
          </p:nvGrpSpPr>
          <p:grpSpPr bwMode="auto">
            <a:xfrm>
              <a:off x="5292080" y="2708920"/>
              <a:ext cx="1440160" cy="720080"/>
              <a:chOff x="251520" y="1268760"/>
              <a:chExt cx="1440160" cy="72008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971647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50881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0" name="组合 30"/>
            <p:cNvGrpSpPr>
              <a:grpSpLocks/>
            </p:cNvGrpSpPr>
            <p:nvPr/>
          </p:nvGrpSpPr>
          <p:grpSpPr bwMode="auto">
            <a:xfrm>
              <a:off x="7452320" y="2708920"/>
              <a:ext cx="1440160" cy="720080"/>
              <a:chOff x="251520" y="1268760"/>
              <a:chExt cx="1440160" cy="72008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972118" y="1268463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51352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1" name="组合 31"/>
            <p:cNvGrpSpPr>
              <a:grpSpLocks/>
            </p:cNvGrpSpPr>
            <p:nvPr/>
          </p:nvGrpSpPr>
          <p:grpSpPr bwMode="auto">
            <a:xfrm>
              <a:off x="251520" y="3429000"/>
              <a:ext cx="1440160" cy="720080"/>
              <a:chOff x="251520" y="1268760"/>
              <a:chExt cx="1440160" cy="72008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971605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50839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2" name="组合 32"/>
            <p:cNvGrpSpPr>
              <a:grpSpLocks/>
            </p:cNvGrpSpPr>
            <p:nvPr/>
          </p:nvGrpSpPr>
          <p:grpSpPr bwMode="auto">
            <a:xfrm>
              <a:off x="2411760" y="3429000"/>
              <a:ext cx="1440160" cy="720080"/>
              <a:chOff x="251520" y="1268760"/>
              <a:chExt cx="1440160" cy="72008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972077" y="1269108"/>
                <a:ext cx="719178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51311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3" name="组合 33"/>
            <p:cNvGrpSpPr>
              <a:grpSpLocks/>
            </p:cNvGrpSpPr>
            <p:nvPr/>
          </p:nvGrpSpPr>
          <p:grpSpPr bwMode="auto">
            <a:xfrm>
              <a:off x="4572000" y="3429000"/>
              <a:ext cx="1440160" cy="720080"/>
              <a:chOff x="251520" y="1268760"/>
              <a:chExt cx="1440160" cy="72008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972548" y="1269108"/>
                <a:ext cx="719179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51782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4" name="组合 34"/>
            <p:cNvGrpSpPr>
              <a:grpSpLocks/>
            </p:cNvGrpSpPr>
            <p:nvPr/>
          </p:nvGrpSpPr>
          <p:grpSpPr bwMode="auto">
            <a:xfrm>
              <a:off x="6732240" y="3429000"/>
              <a:ext cx="1440160" cy="720080"/>
              <a:chOff x="251520" y="1268760"/>
              <a:chExt cx="1440160" cy="72008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973020" y="1269108"/>
                <a:ext cx="719178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52254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8892097" y="3429348"/>
              <a:ext cx="25242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50839" y="4148485"/>
              <a:ext cx="720766" cy="9048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4148485"/>
              <a:ext cx="250839" cy="9048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28" name="组合 38"/>
            <p:cNvGrpSpPr>
              <a:grpSpLocks/>
            </p:cNvGrpSpPr>
            <p:nvPr/>
          </p:nvGrpSpPr>
          <p:grpSpPr bwMode="auto">
            <a:xfrm>
              <a:off x="1691680" y="4131088"/>
              <a:ext cx="1440160" cy="90000"/>
              <a:chOff x="251520" y="1268760"/>
              <a:chExt cx="1440160" cy="72008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972978" y="1268240"/>
                <a:ext cx="719179" cy="723976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52212" y="1268240"/>
                <a:ext cx="720766" cy="723976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9" name="组合 39"/>
            <p:cNvGrpSpPr>
              <a:grpSpLocks/>
            </p:cNvGrpSpPr>
            <p:nvPr/>
          </p:nvGrpSpPr>
          <p:grpSpPr bwMode="auto">
            <a:xfrm>
              <a:off x="3851920" y="4149080"/>
              <a:ext cx="1440160" cy="72000"/>
              <a:chOff x="251520" y="1268760"/>
              <a:chExt cx="1440160" cy="72008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971862" y="1262809"/>
                <a:ext cx="719179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51096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0" name="组合 40"/>
            <p:cNvGrpSpPr>
              <a:grpSpLocks/>
            </p:cNvGrpSpPr>
            <p:nvPr/>
          </p:nvGrpSpPr>
          <p:grpSpPr bwMode="auto">
            <a:xfrm>
              <a:off x="6012160" y="4149080"/>
              <a:ext cx="1440160" cy="72000"/>
              <a:chOff x="251520" y="1268760"/>
              <a:chExt cx="1440160" cy="72008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972333" y="1262809"/>
                <a:ext cx="719178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51567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8892097" y="4148485"/>
              <a:ext cx="360383" cy="730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32" name="矩形 31"/>
            <p:cNvSpPr/>
            <p:nvPr/>
          </p:nvSpPr>
          <p:spPr>
            <a:xfrm>
              <a:off x="8172918" y="4148485"/>
              <a:ext cx="719179" cy="730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6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2017-04-18</a:t>
            </a:fld>
            <a:endParaRPr lang="zh-CN" altLang="en-US"/>
          </a:p>
        </p:txBody>
      </p:sp>
      <p:sp>
        <p:nvSpPr>
          <p:cNvPr id="7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3933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2411414" y="1268417"/>
            <a:ext cx="5056525" cy="769937"/>
            <a:chOff x="2411760" y="1268760"/>
            <a:chExt cx="5056841" cy="769441"/>
          </a:xfrm>
        </p:grpSpPr>
        <p:sp>
          <p:nvSpPr>
            <p:cNvPr id="3" name="文本框 10"/>
            <p:cNvSpPr txBox="1">
              <a:spLocks noChangeArrowheads="1"/>
            </p:cNvSpPr>
            <p:nvPr/>
          </p:nvSpPr>
          <p:spPr bwMode="auto">
            <a:xfrm>
              <a:off x="2411760" y="1268760"/>
              <a:ext cx="2160240" cy="599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7F7F7F"/>
                  </a:solidFill>
                  <a:latin typeface="Impact" panose="020B0806030902050204" pitchFamily="34" charset="0"/>
                </a:rPr>
                <a:t>Zhangl</a:t>
              </a:r>
              <a:r>
                <a:rPr lang="en-US" altLang="zh-CN" sz="1800">
                  <a:latin typeface="Impact" panose="020B0806030902050204" pitchFamily="34" charset="0"/>
                </a:rPr>
                <a:t> Design</a:t>
              </a:r>
            </a:p>
            <a:p>
              <a:pPr eaLnBrk="1" hangingPunct="1"/>
              <a:endParaRPr lang="en-US" altLang="zh-CN" sz="600">
                <a:latin typeface="Impact" panose="020B0806030902050204" pitchFamily="34" charset="0"/>
              </a:endParaRPr>
            </a:p>
            <a:p>
              <a:pPr eaLnBrk="1" hangingPunct="1"/>
              <a:r>
                <a:rPr lang="en-US" altLang="zh-CN" sz="900">
                  <a:solidFill>
                    <a:srgbClr val="7F7F7F"/>
                  </a:solidFill>
                  <a:latin typeface="Calibri" panose="020F0502020204030204" pitchFamily="34" charset="0"/>
                </a:rPr>
                <a:t>zhangl179@nenu.edu.cn</a:t>
              </a:r>
              <a:endParaRPr lang="zh-CN" altLang="en-US" sz="1350">
                <a:solidFill>
                  <a:srgbClr val="7F7F7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572482" y="1268760"/>
              <a:ext cx="0" cy="769441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12"/>
            <p:cNvSpPr txBox="1">
              <a:spLocks noChangeArrowheads="1"/>
            </p:cNvSpPr>
            <p:nvPr/>
          </p:nvSpPr>
          <p:spPr bwMode="auto">
            <a:xfrm>
              <a:off x="4860032" y="1351801"/>
              <a:ext cx="2608569" cy="230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900">
                  <a:latin typeface="华文细黑" panose="02010600040101010101" pitchFamily="2" charset="-122"/>
                  <a:ea typeface="华文细黑" panose="02010600040101010101" pitchFamily="2" charset="-122"/>
                </a:rPr>
                <a:t>本模板仅供校内教学使用，请勿用于商业使用！</a:t>
              </a:r>
              <a:endParaRPr lang="zh-CN" altLang="en-US" sz="135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2017-04-18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97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66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13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71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59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991260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2"/>
            <a:ext cx="17272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CE8D5F43-11FC-4A47-8AB9-3C569A0CF75E}" type="datetimeFigureOut">
              <a:rPr lang="zh-CN" altLang="en-US" smtClean="0"/>
              <a:pPr/>
              <a:t>2017-04-18</a:t>
            </a:fld>
            <a:endParaRPr lang="zh-CN" altLang="en-US"/>
          </a:p>
        </p:txBody>
      </p:sp>
      <p:sp>
        <p:nvSpPr>
          <p:cNvPr id="991261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324600"/>
            <a:ext cx="495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991262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324602"/>
            <a:ext cx="10668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91263" name="Freeform 31"/>
          <p:cNvSpPr>
            <a:spLocks noChangeArrowheads="1"/>
          </p:cNvSpPr>
          <p:nvPr/>
        </p:nvSpPr>
        <p:spPr bwMode="auto">
          <a:xfrm>
            <a:off x="381000" y="228600"/>
            <a:ext cx="8229600" cy="8382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91264" name="Line 32"/>
          <p:cNvSpPr>
            <a:spLocks noChangeShapeType="1"/>
          </p:cNvSpPr>
          <p:nvPr/>
        </p:nvSpPr>
        <p:spPr bwMode="auto">
          <a:xfrm>
            <a:off x="457200" y="6307138"/>
            <a:ext cx="82296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37361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284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700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59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991260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2"/>
            <a:ext cx="17272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CE8D5F43-11FC-4A47-8AB9-3C569A0CF75E}" type="datetimeFigureOut">
              <a:rPr lang="zh-CN" altLang="en-US" smtClean="0"/>
              <a:pPr/>
              <a:t>2017-04-18</a:t>
            </a:fld>
            <a:endParaRPr lang="zh-CN" altLang="en-US"/>
          </a:p>
        </p:txBody>
      </p:sp>
      <p:sp>
        <p:nvSpPr>
          <p:cNvPr id="991261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324600"/>
            <a:ext cx="495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991262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324602"/>
            <a:ext cx="10668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91263" name="Freeform 31"/>
          <p:cNvSpPr>
            <a:spLocks noChangeArrowheads="1"/>
          </p:cNvSpPr>
          <p:nvPr/>
        </p:nvSpPr>
        <p:spPr bwMode="auto">
          <a:xfrm>
            <a:off x="381000" y="228600"/>
            <a:ext cx="8229600" cy="8382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91264" name="Line 32"/>
          <p:cNvSpPr>
            <a:spLocks noChangeShapeType="1"/>
          </p:cNvSpPr>
          <p:nvPr/>
        </p:nvSpPr>
        <p:spPr bwMode="auto">
          <a:xfrm>
            <a:off x="457200" y="6307138"/>
            <a:ext cx="82296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23816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770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993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7" y="6408742"/>
            <a:ext cx="1588591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50" smtClean="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2017-04-18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42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5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429590" y="6408742"/>
            <a:ext cx="58423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50" b="0" smtClean="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1" name="图片 16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38" y="6428355"/>
            <a:ext cx="2554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46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75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9pPr>
      <a:extLst/>
    </p:titleStyle>
    <p:bodyStyle>
      <a:lvl1pPr marL="273844" indent="-191691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5535" indent="-171450" algn="l" rtl="0" eaLnBrk="1" fontAlgn="base" hangingPunct="1">
        <a:spcBef>
          <a:spcPts val="244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44129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157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42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28700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8.xml"/><Relationship Id="rId5" Type="http://schemas.microsoft.com/office/2007/relationships/hdphoto" Target="../media/hdphoto1.wdp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4192" y="958119"/>
            <a:ext cx="5819055" cy="994122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力学量用算符表达</a:t>
            </a:r>
          </a:p>
        </p:txBody>
      </p:sp>
      <p:sp>
        <p:nvSpPr>
          <p:cNvPr id="7" name="矩形 6"/>
          <p:cNvSpPr/>
          <p:nvPr/>
        </p:nvSpPr>
        <p:spPr>
          <a:xfrm>
            <a:off x="589723" y="2113219"/>
            <a:ext cx="413319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算符运算规则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谐振子代数解法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Hermite </a:t>
            </a: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算符，</a:t>
            </a:r>
            <a:r>
              <a:rPr lang="en-US" altLang="zh-CN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Observable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不确定度关系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共同本征函数，角动量算符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力学量完全集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连续谱本征函数“归一化”</a:t>
            </a:r>
          </a:p>
        </p:txBody>
      </p:sp>
      <p:sp>
        <p:nvSpPr>
          <p:cNvPr id="2" name="矩形 1"/>
          <p:cNvSpPr/>
          <p:nvPr/>
        </p:nvSpPr>
        <p:spPr>
          <a:xfrm>
            <a:off x="4500564" y="5120373"/>
            <a:ext cx="4314824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ea typeface="微软雅黑" panose="020B0503020204020204" pitchFamily="34" charset="-122"/>
              </a:rPr>
              <a:t>He lies somewhere here</a:t>
            </a:r>
          </a:p>
          <a:p>
            <a:pPr algn="r"/>
            <a:r>
              <a:rPr lang="zh-CN" altLang="zh-CN" sz="2400" dirty="0">
                <a:ea typeface="微软雅黑" panose="020B0503020204020204" pitchFamily="34" charset="-122"/>
              </a:rPr>
              <a:t>——</a:t>
            </a:r>
            <a:r>
              <a:rPr lang="zh-CN" altLang="zh-CN" sz="2400" dirty="0">
                <a:ea typeface="Microsoft YaHei" panose="020B0503020204020204" pitchFamily="34" charset="-122"/>
              </a:rPr>
              <a:t>海森堡</a:t>
            </a:r>
            <a:r>
              <a:rPr lang="en-US" altLang="zh-CN" sz="2400" dirty="0">
                <a:ea typeface="Calibri" panose="020F0502020204030204" pitchFamily="34" charset="0"/>
              </a:rPr>
              <a:t> </a:t>
            </a:r>
            <a:r>
              <a:rPr lang="zh-CN" altLang="zh-CN" sz="2400" dirty="0">
                <a:ea typeface="微软雅黑" panose="020B0503020204020204" pitchFamily="34" charset="-122"/>
              </a:rPr>
              <a:t>(W. H</a:t>
            </a:r>
            <a:r>
              <a:rPr lang="en-US" altLang="zh-CN" sz="2400" dirty="0" err="1">
                <a:ea typeface="Calibri" panose="020F0502020204030204" pitchFamily="34" charset="0"/>
              </a:rPr>
              <a:t>eisenberg</a:t>
            </a:r>
            <a:r>
              <a:rPr lang="zh-CN" altLang="zh-CN" sz="2400" dirty="0"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56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7200"/>
                <a:ext cx="8229600" cy="5549900"/>
              </a:xfrm>
            </p:spPr>
            <p:txBody>
              <a:bodyPr/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基态</a:t>
                </a:r>
                <a:r>
                  <a:rPr lang="zh-CN" altLang="zh-CN" dirty="0">
                    <a:solidFill>
                      <a:srgbClr val="000000"/>
                    </a:solidFill>
                  </a:rPr>
                  <a:t>能量本征方程</a:t>
                </a: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sSub>
                        <m:sSub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=ℏ</m:t>
                      </m:r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begChr m:val="["/>
                          <m:endChr m:val="]"/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x-IV_matha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x-IV_mathan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x-IV_mathan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x-IV_mathan" altLang="zh-CN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x-IV_mathan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x-IV_mathan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x-IV_mathan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x-IV_mathan" altLang="zh-CN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x-IV_mathan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x-IV_matha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x-IV_matha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x-IV_mathan" altLang="zh-CN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激发态</a:t>
                </a:r>
                <a:r>
                  <a:rPr lang="zh-CN" altLang="zh-CN" dirty="0">
                    <a:solidFill>
                      <a:srgbClr val="000000"/>
                    </a:solidFill>
                  </a:rPr>
                  <a:t>能量本征方程</a:t>
                </a: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=ℏ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Sup>
                                      <m:sSubSupPr>
                                        <m:ctrlPr>
                                          <a:rPr lang="x-IV_mathan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x-IV_mathan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x-IV_mathan" altLang="zh-C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x-IV_mathan" altLang="zh-C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b>
                                      <m:sup>
                                        <m:r>
                                          <a:rPr lang="x-IV_mathan" altLang="zh-C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  <m:sSup>
                                      <m:sSupPr>
                                        <m:ctrlPr>
                                          <a:rPr lang="x-IV_mathan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x-IV_mathan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x-IV_mathan" altLang="zh-C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−ℏ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x-IV_mathan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x-IV_mathan" altLang="zh-C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x-IV_mathan" altLang="zh-C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𝑑𝑥</m:t>
                                                </m:r>
                                              </m:den>
                                            </m:f>
                                            <m:r>
                                              <a:rPr lang="x-IV_mathan" altLang="zh-C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x-IV_mathan" altLang="zh-C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x-IV_mathan" altLang="zh-C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x-IV_mathan" altLang="zh-C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x-IV_mathan" altLang="zh-C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f>
                                      <m:fPr>
                                        <m:ctrlPr>
                                          <a:rPr lang="x-IV_mathan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x-IV_mathan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x-IV_mathan" altLang="zh-C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p>
                                            <m:r>
                                              <a:rPr lang="x-IV_mathan" altLang="zh-C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x-IV_mathan" altLang="zh-C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x-IV_mathan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x-IV_mathan" altLang="zh-C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x-IV_mathan" altLang="zh-C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x-IV_mathan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x-IV_mathan" altLang="zh-C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x-IV_mathan" altLang="zh-C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ℏ</m:t>
                                </m:r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7200"/>
                <a:ext cx="8229600" cy="5549900"/>
              </a:xfrm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144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-21432" y="952500"/>
                <a:ext cx="9186863" cy="5019675"/>
              </a:xfrm>
            </p:spPr>
            <p:txBody>
              <a:bodyPr/>
              <a:lstStyle/>
              <a:p>
                <a:pPr marL="0" marR="0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</m:oMath>
                </a14:m>
                <a:endParaRPr lang="x-IV_mathan" altLang="zh-CN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e>
                    </m:d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𝛼𝛽</m:t>
                        </m:r>
                      </m:sub>
                    </m:sSub>
                  </m:oMath>
                </a14:m>
                <a:endParaRPr lang="x-IV_mathan" altLang="zh-CN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x-IV_mathan" altLang="zh-CN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e>
                    </m:d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𝛼𝛽𝛾</m:t>
                        </m:r>
                      </m:sub>
                    </m:sSub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r>
                  <a:rPr lang="en-US" altLang="zh-CN" i="1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Levi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Civita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符号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𝛼𝛽𝛾</m:t>
                            </m:r>
                          </m:sub>
                        </m:s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123</m:t>
                                      </m:r>
                                    </m:sub>
                                  </m:sSub>
                                  <m:r>
                                    <a:rPr lang="zh-CN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231</m:t>
                                      </m:r>
                                    </m:sub>
                                  </m:sSub>
                                  <m:r>
                                    <a:rPr lang="zh-CN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312</m:t>
                                      </m:r>
                                    </m:sub>
                                  </m:sSub>
                                  <m:r>
                                    <a:rPr lang="zh-CN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zh-CN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正序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132</m:t>
                                      </m:r>
                                    </m:sub>
                                  </m:sSub>
                                  <m:r>
                                    <a:rPr lang="zh-CN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321</m:t>
                                      </m:r>
                                    </m:sub>
                                  </m:sSub>
                                  <m:r>
                                    <a:rPr lang="zh-CN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213</m:t>
                                      </m:r>
                                    </m:sub>
                                  </m:sSub>
                                  <m:r>
                                    <a:rPr lang="zh-CN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=−1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zh-CN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逆序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other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cases</m:t>
                                  </m:r>
                                  <m:r>
                                    <a:rPr lang="zh-CN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zh-CN" altLang="zh-CN" dirty="0">
                  <a:solidFill>
                    <a:srgbClr val="000000"/>
                  </a:solidFill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</m:e>
                          <m:sub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e>
                    </m:d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𝛼𝛽𝛾</m:t>
                        </m:r>
                      </m:sub>
                    </m:sSub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endParaRPr lang="x-IV_mathan" altLang="zh-CN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</m:e>
                          <m:sub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</m:e>
                          <m:sub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e>
                    </m:d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𝛼𝛽𝛾</m:t>
                        </m:r>
                      </m:sub>
                    </m:sSub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  <m: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endParaRPr lang="x-IV_mathan" altLang="zh-CN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e>
                    </m:acc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e>
                    </m:acc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e>
                    </m:acc>
                  </m:oMath>
                </a14:m>
                <a:r>
                  <a:rPr lang="en-US" altLang="zh-CN" b="1" i="1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 </a:t>
                </a:r>
                <a:endParaRPr lang="zh-CN" altLang="zh-CN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zh-CN" altLang="zh-CN" sz="2400" dirty="0">
                    <a:solidFill>
                      <a:srgbClr val="C00000"/>
                    </a:solidFill>
                  </a:rPr>
                  <a:t>算符自己叉乘自己可以不为0，原因是分量之间可能不对易</a:t>
                </a:r>
              </a:p>
              <a:p>
                <a:pPr marL="0" marR="0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</m:e>
                          <m:sub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</m:e>
                          <m:sub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=2ℏ</m:t>
                    </m:r>
                    <m:sSub>
                      <m:sSub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  <m: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x-IV_mathan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  <m: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b>
                    </m:sSub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  <m: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  <m: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x-IV_mathan" altLang="zh-CN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</m:e>
                          <m:sub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</m:e>
                          <m:sub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±</m:t>
                            </m:r>
                          </m:sub>
                        </m:sSub>
                      </m:e>
                    </m:d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=±ℏ</m:t>
                    </m:r>
                    <m:sSub>
                      <m:sSub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  <m: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b>
                    </m:sSub>
                    <m:r>
                      <a:rPr lang="x-IV_mathan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x-IV_mathan" altLang="zh-CN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</m:e>
                    </m:d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x-IV_mathan" altLang="zh-CN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21432" y="952500"/>
                <a:ext cx="9186863" cy="5019675"/>
              </a:xfrm>
              <a:blipFill>
                <a:blip r:embed="rId2"/>
                <a:stretch>
                  <a:fillRect l="-332" t="-364" b="-10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42887" y="0"/>
            <a:ext cx="8229600" cy="994122"/>
          </a:xfrm>
        </p:spPr>
        <p:txBody>
          <a:bodyPr/>
          <a:lstStyle/>
          <a:p>
            <a:r>
              <a:rPr lang="zh-CN" altLang="zh-CN" dirty="0">
                <a:effectLst/>
              </a:rPr>
              <a:t>常用对易关系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4315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角动量算符</a:t>
            </a:r>
            <a:endParaRPr lang="zh-CN" altLang="en-US" dirty="0"/>
          </a:p>
        </p:txBody>
      </p:sp>
      <p:pic>
        <p:nvPicPr>
          <p:cNvPr id="19458" name="Picture 2" descr="— ypz &#10;zpz &#10;az &#10;z &#10;ypæ — 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026" y="1125886"/>
            <a:ext cx="4457701" cy="269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= rsinOcosç &#10;= arctan &#10;rsinOsinç &#10;y &#10;z = rcos6 &#10;cp = arctan &#10;= ih sinqôêH- cotOcosÇ &#10;cotesinç &#10;= ih &#10;cosç ÑO &#10;— ih &#10;sine — + &#10;sin20 aç2 &#10;sino DO 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436" y="1585913"/>
            <a:ext cx="5075604" cy="527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2m ar &#10;2 nr2 &#10;2nr2 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36" y="4314825"/>
            <a:ext cx="4143739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997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42938"/>
                <a:ext cx="8229600" cy="5364162"/>
              </a:xfrm>
            </p:spPr>
            <p:txBody>
              <a:bodyPr/>
              <a:lstStyle/>
              <a:p>
                <a:r>
                  <a:rPr lang="zh-CN" altLang="zh-CN" sz="2400" b="1" dirty="0"/>
                  <a:t>逆算符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 b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zh-CN" altLang="zh-CN" sz="2400" b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zh-CN" sz="2400" b="1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x-IV_matha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x-IV_mathan" altLang="zh-CN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acc>
                      <m:accPr>
                        <m:chr m:val="̂"/>
                        <m:ctrlPr>
                          <a:rPr lang="x-IV_mathan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sz="24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x-IV_mathan" altLang="zh-CN" sz="24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x-IV_mathan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sz="24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sSup>
                      <m:sSupPr>
                        <m:ctrlPr>
                          <a:rPr lang="x-IV_matha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x-IV_mathan" altLang="zh-CN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x-IV_mathan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x-IV_mathan" altLang="zh-CN" sz="2400">
                        <a:latin typeface="Cambria Math" panose="02040503050406030204" pitchFamily="18" charset="0"/>
                      </a:rPr>
                      <m:t>𝐼</m:t>
                    </m:r>
                    <m:r>
                      <a:rPr lang="x-IV_mathan" altLang="zh-CN" sz="2400">
                        <a:latin typeface="Cambria Math" panose="02040503050406030204" pitchFamily="18" charset="0"/>
                      </a:rPr>
                      <m:t>⟹</m:t>
                    </m:r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x-IV_matha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 sz="240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p>
                            <m:r>
                              <a:rPr lang="x-IV_mathan" altLang="zh-CN" sz="24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x-IV_mathan" altLang="zh-CN" sz="24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x-IV_mathan" altLang="zh-CN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x-IV_matha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x-IV_matha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 sz="240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acc>
                              <m:accPr>
                                <m:chr m:val="̂"/>
                                <m:ctrlPr>
                                  <a:rPr lang="x-IV_matha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 sz="240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x-IV_mathan" altLang="zh-CN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x-IV_mathan" altLang="zh-CN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x-IV_matha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p>
                        <m:r>
                          <a:rPr lang="x-IV_mathan" altLang="zh-CN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x-IV_matha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x-IV_mathan" altLang="zh-CN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x-IV_mathan" altLang="zh-CN" sz="2400" dirty="0"/>
              </a:p>
              <a:p>
                <a:r>
                  <a:rPr lang="zh-CN" altLang="zh-CN" sz="2400" b="1" dirty="0"/>
                  <a:t>算符的函数</a:t>
                </a:r>
              </a:p>
              <a:p>
                <a14:m>
                  <m:oMath xmlns:m="http://schemas.openxmlformats.org/officeDocument/2006/math">
                    <m:r>
                      <a:rPr lang="x-IV_mathan" altLang="zh-CN" sz="240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x-IV_matha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x-IV_mathan" altLang="zh-CN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x-IV_matha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x-IV_mathan" altLang="zh-CN" sz="24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x-IV_mathan" altLang="zh-CN" sz="24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x-IV_mathan" altLang="zh-CN" sz="24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x-IV_matha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x-IV_matha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x-IV_mathan" altLang="zh-CN" sz="240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x-IV_matha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x-IV_mathan" altLang="zh-CN" sz="2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x-IV_matha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x-IV_mathan" altLang="zh-CN" sz="24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num>
                          <m:den>
                            <m:r>
                              <a:rPr lang="x-IV_mathan" altLang="zh-CN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x-IV_mathan" altLang="zh-CN" sz="240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x-IV_matha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 sz="240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p>
                            <m:r>
                              <a:rPr lang="x-IV_mathan" altLang="zh-CN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x-IV_mathan" altLang="zh-CN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42938"/>
                <a:ext cx="8229600" cy="5364162"/>
              </a:xfrm>
              <a:blipFill>
                <a:blip r:embed="rId2"/>
                <a:stretch>
                  <a:fillRect t="-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84" name="Picture 4" descr="例 如 ， F （ 工 ） 一 &#10;eax,A &#10;= 0 &#10;d &#10;则 可 定 义 &#10;da ' &#10;F(A ） 一 exp &#10;d 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3463885"/>
            <a:ext cx="7972425" cy="176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223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波函数的标积</a:t>
            </a:r>
            <a:r>
              <a:rPr lang="en-US" altLang="zh-CN" dirty="0">
                <a:effectLst/>
              </a:rPr>
              <a:t> (scalar product)</a:t>
            </a:r>
            <a:endParaRPr lang="zh-CN" altLang="zh-CN" dirty="0">
              <a:effectLst/>
            </a:endParaRPr>
          </a:p>
        </p:txBody>
      </p:sp>
      <p:pic>
        <p:nvPicPr>
          <p:cNvPr id="21507" name="Picture 3" descr="( c 1 十 ) = ( ) 十 ( ) 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98" y="3054695"/>
            <a:ext cx="6187141" cy="223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" name="Picture 2" descr="*ήΙΡ 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99" y="1753120"/>
            <a:ext cx="2934248" cy="96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957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342900" y="1081435"/>
                <a:ext cx="8229600" cy="4525962"/>
              </a:xfrm>
            </p:spPr>
            <p:txBody>
              <a:bodyPr/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b="1" dirty="0">
                    <a:solidFill>
                      <a:srgbClr val="1E4E79"/>
                    </a:solidFill>
                    <a:ea typeface="Microsoft YaHei" panose="020B0503020204020204" pitchFamily="34" charset="-122"/>
                  </a:rPr>
                  <a:t>算符的复共轭</a:t>
                </a:r>
                <a:r>
                  <a:rPr lang="en-US" altLang="zh-CN" b="1" dirty="0">
                    <a:solidFill>
                      <a:srgbClr val="1E4E79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b="1" i="1">
                            <a:solidFill>
                              <a:srgbClr val="1E4E7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b="1" i="1">
                                <a:solidFill>
                                  <a:srgbClr val="1E4E7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b="1">
                                <a:solidFill>
                                  <a:srgbClr val="1E4E79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e>
                      <m:sup>
                        <m:r>
                          <a:rPr lang="zh-CN" altLang="zh-CN" b="1">
                            <a:solidFill>
                              <a:srgbClr val="1E4E79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b="1" dirty="0">
                    <a:solidFill>
                      <a:srgbClr val="1E4E79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zh-CN" altLang="zh-CN" b="1" dirty="0">
                    <a:solidFill>
                      <a:srgbClr val="1E4E79"/>
                    </a:solidFill>
                    <a:ea typeface="SimSun" panose="02010600030101010101" pitchFamily="2" charset="-122"/>
                  </a:rPr>
                  <a:t>（</a:t>
                </a:r>
                <a:r>
                  <a:rPr lang="zh-CN" altLang="zh-CN" b="1" dirty="0">
                    <a:solidFill>
                      <a:srgbClr val="1E4E79"/>
                    </a:solidFill>
                  </a:rPr>
                  <a:t>算符里的所有量取复共轭</a:t>
                </a:r>
                <a:r>
                  <a:rPr lang="zh-CN" altLang="zh-CN" b="1" dirty="0">
                    <a:solidFill>
                      <a:srgbClr val="1E4E79"/>
                    </a:solidFill>
                    <a:ea typeface="SimSun" panose="02010600030101010101" pitchFamily="2" charset="-122"/>
                  </a:rPr>
                  <a:t>）</a:t>
                </a:r>
                <a:endParaRPr lang="en-US" altLang="zh-CN" b="1" dirty="0">
                  <a:solidFill>
                    <a:srgbClr val="1E4E79"/>
                  </a:solidFill>
                  <a:ea typeface="SimSun" panose="02010600030101010101" pitchFamily="2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b="1" dirty="0">
                  <a:solidFill>
                    <a:srgbClr val="1E4E79"/>
                  </a:solidFill>
                  <a:ea typeface="SimSun" panose="02010600030101010101" pitchFamily="2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b="1" dirty="0">
                  <a:solidFill>
                    <a:srgbClr val="1E4E79"/>
                  </a:solidFill>
                  <a:ea typeface="SimSun" panose="02010600030101010101" pitchFamily="2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b="1" dirty="0">
                    <a:solidFill>
                      <a:srgbClr val="1E4E79"/>
                    </a:solidFill>
                    <a:ea typeface="Microsoft YaHei" panose="020B0503020204020204" pitchFamily="34" charset="-122"/>
                  </a:rPr>
                  <a:t>算符的转置</a:t>
                </a:r>
                <a:endParaRPr lang="en-US" altLang="zh-CN" b="1" dirty="0">
                  <a:solidFill>
                    <a:srgbClr val="1E4E79"/>
                  </a:solidFill>
                  <a:ea typeface="Microsoft YaHei" panose="020B0503020204020204" pitchFamily="34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b="1" dirty="0">
                  <a:solidFill>
                    <a:srgbClr val="1E4E79"/>
                  </a:solidFill>
                  <a:ea typeface="Microsoft YaHei" panose="020B0503020204020204" pitchFamily="34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b="1" dirty="0">
                  <a:solidFill>
                    <a:srgbClr val="1E4E79"/>
                  </a:solidFill>
                  <a:ea typeface="Microsoft YaHei" panose="020B0503020204020204" pitchFamily="34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b="1" dirty="0">
                  <a:solidFill>
                    <a:srgbClr val="1E4E79"/>
                  </a:solidFill>
                  <a:ea typeface="Microsoft YaHei" panose="020B0503020204020204" pitchFamily="34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b="1" dirty="0">
                  <a:solidFill>
                    <a:srgbClr val="1E4E79"/>
                  </a:solidFill>
                  <a:ea typeface="Microsoft YaHei" panose="020B0503020204020204" pitchFamily="34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b="1" dirty="0">
                  <a:solidFill>
                    <a:srgbClr val="1E4E79"/>
                  </a:solidFill>
                  <a:ea typeface="Microsoft YaHei" panose="020B0503020204020204" pitchFamily="34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b="1" dirty="0">
                  <a:solidFill>
                    <a:srgbClr val="1E4E79"/>
                  </a:solidFill>
                  <a:ea typeface="Microsoft YaHei" panose="020B0503020204020204" pitchFamily="34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b="1" dirty="0">
                    <a:solidFill>
                      <a:srgbClr val="1E4E79"/>
                    </a:solidFill>
                    <a:ea typeface="Microsoft YaHei" panose="020B0503020204020204" pitchFamily="34" charset="-122"/>
                  </a:rPr>
                  <a:t>算符的厄米</a:t>
                </a:r>
                <a:r>
                  <a:rPr lang="en-US" altLang="zh-CN" b="1" dirty="0">
                    <a:solidFill>
                      <a:srgbClr val="1E4E79"/>
                    </a:solidFill>
                    <a:ea typeface="Calibri" panose="020F0502020204030204" pitchFamily="34" charset="0"/>
                  </a:rPr>
                  <a:t> (Hermite) </a:t>
                </a:r>
                <a:r>
                  <a:rPr lang="zh-CN" altLang="zh-CN" b="1" dirty="0">
                    <a:solidFill>
                      <a:srgbClr val="1E4E79"/>
                    </a:solidFill>
                    <a:ea typeface="Microsoft YaHei" panose="020B0503020204020204" pitchFamily="34" charset="-122"/>
                  </a:rPr>
                  <a:t>共轭</a:t>
                </a:r>
                <a:r>
                  <a:rPr lang="en-US" altLang="zh-CN" b="1" dirty="0">
                    <a:solidFill>
                      <a:srgbClr val="1E4E79"/>
                    </a:solidFill>
                    <a:ea typeface="Calibri" panose="020F0502020204030204" pitchFamily="34" charset="0"/>
                  </a:rPr>
                  <a:t>: </a:t>
                </a:r>
                <a:r>
                  <a:rPr lang="zh-CN" altLang="zh-CN" b="1" dirty="0">
                    <a:solidFill>
                      <a:srgbClr val="1E4E79"/>
                    </a:solidFill>
                    <a:ea typeface="Microsoft YaHei" panose="020B0503020204020204" pitchFamily="34" charset="-122"/>
                  </a:rPr>
                  <a:t>转置复共轭</a:t>
                </a:r>
                <a:endParaRPr lang="zh-CN" altLang="zh-CN" b="1" dirty="0">
                  <a:solidFill>
                    <a:srgbClr val="1E4E79"/>
                  </a:solidFill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zh-CN" altLang="zh-CN" b="1" dirty="0">
                  <a:solidFill>
                    <a:srgbClr val="1E4E79"/>
                  </a:solidFill>
                  <a:ea typeface="Microsoft YaHei" panose="020B0503020204020204" pitchFamily="34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b="1" dirty="0">
                  <a:solidFill>
                    <a:srgbClr val="1E4E79"/>
                  </a:solidFill>
                  <a:ea typeface="SimSun" panose="02010600030101010101" pitchFamily="2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1081435"/>
                <a:ext cx="8229600" cy="4525962"/>
              </a:xfrm>
              <a:blipFill>
                <a:blip r:embed="rId2"/>
                <a:stretch>
                  <a:fillRect l="-74" t="-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算符的复共轭</a:t>
            </a:r>
            <a:r>
              <a:rPr lang="zh-CN" altLang="en-US" dirty="0">
                <a:effectLst/>
              </a:rPr>
              <a:t>，转置，厄米共轭</a:t>
            </a:r>
            <a:endParaRPr lang="zh-CN" altLang="en-US" dirty="0"/>
          </a:p>
        </p:txBody>
      </p:sp>
      <p:pic>
        <p:nvPicPr>
          <p:cNvPr id="22530" name="Picture 2" descr="C:\Users\liuhd\AppData\Local\Temp\msohtmlclip1\02\clip_image00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6" y="1486248"/>
            <a:ext cx="1390650" cy="52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8" name="Picture 10" descr="„Ф О бар &#10;_ 60 * фар 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472" y="2456435"/>
            <a:ext cx="2574093" cy="61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9" name="Picture 11" descr="C:\Users\liuhd\AppData\Local\Temp\msohtmlclip1\02\clip_image003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949" y="3244087"/>
            <a:ext cx="1409373" cy="67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0" name="Picture 12" descr="C:\Users\liuhd\AppData\Local\Temp\msohtmlclip1\02\clip_image004.pn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1" y="3269262"/>
            <a:ext cx="1733948" cy="53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7" name="Picture 9" descr="(ψ,δφ) = ) 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1" y="2456435"/>
            <a:ext cx="3055470" cy="61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3" name="Picture 15" descr="on 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635" y="4641336"/>
            <a:ext cx="1066728" cy="53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4" name="Picture 16" descr="+Y+g+0„. = +(••• O g V) 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98" y="5342711"/>
            <a:ext cx="3427837" cy="97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2" name="Picture 14" descr="(ψ,δ+φ) — (δψ,φ) 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1" y="4626150"/>
            <a:ext cx="2473556" cy="50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750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4525962"/>
              </a:xfrm>
            </p:spPr>
            <p:txBody>
              <a:bodyPr/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e>
                      <m:sup>
                        <m:r>
                          <a:rPr lang="zh-C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  <m:r>
                          <a:rPr lang="zh-CN" altLang="en-US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zh-C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</m:acc>
                  </m:oMath>
                </a14:m>
                <a:r>
                  <a:rPr lang="en-US" altLang="zh-CN" sz="2400" i="1" dirty="0">
                    <a:solidFill>
                      <a:srgbClr val="C00000"/>
                    </a:solidFill>
                    <a:effectLst/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C00000"/>
                    </a:solidFill>
                    <a:effectLst/>
                    <a:ea typeface="Cambria Math" panose="02040503050406030204" pitchFamily="18" charset="0"/>
                  </a:rPr>
                  <a:t>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zh-C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  <m:r>
                          <a:rPr lang="zh-C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zh-C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  <m:r>
                          <a:rPr lang="zh-C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zh-C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zh-C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zh-CN" altLang="en-US" sz="2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zh-C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†</m:t>
                    </m:r>
                    <m:r>
                      <a:rPr lang="zh-CN" altLang="en-US" sz="2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zh-C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dagger</m:t>
                    </m:r>
                  </m:oMath>
                </a14:m>
                <a:endParaRPr lang="zh-CN" altLang="zh-CN" sz="2400" dirty="0">
                  <a:solidFill>
                    <a:srgbClr val="C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b="1" dirty="0">
                    <a:solidFill>
                      <a:srgbClr val="002060"/>
                    </a:solidFill>
                    <a:ea typeface="Microsoft YaHei" panose="020B0503020204020204" pitchFamily="34" charset="-122"/>
                  </a:rPr>
                  <a:t>若</a:t>
                </a:r>
                <a:r>
                  <a:rPr lang="en-US" altLang="zh-CN" b="1" dirty="0">
                    <a:solidFill>
                      <a:srgbClr val="002060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zh-CN" altLang="zh-CN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a:rPr lang="zh-CN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zh-CN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zh-CN" altLang="zh-CN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zh-CN" alt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zh-CN" altLang="zh-CN" b="1" dirty="0">
                    <a:solidFill>
                      <a:srgbClr val="002060"/>
                    </a:solidFill>
                    <a:ea typeface="Microsoft YaHei" panose="020B0503020204020204" pitchFamily="34" charset="-122"/>
                  </a:rPr>
                  <a:t>都是厄米算符</a:t>
                </a:r>
                <a:r>
                  <a:rPr lang="zh-CN" altLang="zh-CN" b="1" dirty="0">
                    <a:solidFill>
                      <a:srgbClr val="002060"/>
                    </a:solidFill>
                    <a:ea typeface="Cambria Math" panose="02040503050406030204" pitchFamily="18" charset="0"/>
                  </a:rPr>
                  <a:t>,</a:t>
                </a:r>
                <a:r>
                  <a:rPr lang="zh-CN" altLang="zh-CN" b="1" dirty="0">
                    <a:solidFill>
                      <a:srgbClr val="002060"/>
                    </a:solidFill>
                    <a:ea typeface="Microsoft YaHei" panose="020B0503020204020204" pitchFamily="34" charset="-122"/>
                  </a:rPr>
                  <a:t>那么乘积</a:t>
                </a:r>
                <a:r>
                  <a:rPr lang="en-US" altLang="zh-CN" b="1" dirty="0">
                    <a:solidFill>
                      <a:srgbClr val="00206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zh-CN" altLang="zh-CN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acc>
                      <m:accPr>
                        <m:chr m:val="̂"/>
                        <m:ctrlPr>
                          <a:rPr lang="zh-CN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zh-CN" altLang="zh-CN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a:rPr lang="zh-CN" alt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b="1" dirty="0">
                    <a:solidFill>
                      <a:srgbClr val="002060"/>
                    </a:solidFill>
                    <a:ea typeface="Microsoft YaHei" panose="020B0503020204020204" pitchFamily="34" charset="-122"/>
                  </a:rPr>
                  <a:t>是否是厄米算符</a:t>
                </a:r>
                <a:r>
                  <a:rPr lang="zh-CN" altLang="zh-CN" b="1" dirty="0">
                    <a:solidFill>
                      <a:srgbClr val="002060"/>
                    </a:solidFill>
                    <a:ea typeface="Calibri" panose="020F0502020204030204" pitchFamily="34" charset="0"/>
                  </a:rPr>
                  <a:t>?</a:t>
                </a:r>
                <a:endParaRPr lang="zh-CN" altLang="zh-CN" b="1" dirty="0">
                  <a:solidFill>
                    <a:srgbClr val="002060"/>
                  </a:solidFill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（"/>
                              <m:endChr m:val="）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sSup>
                        <m:sSup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7030A0"/>
                    </a:solidFill>
                  </a:rPr>
                  <a:t>所以需要</a:t>
                </a:r>
                <a:r>
                  <a:rPr lang="en-US" altLang="zh-CN" dirty="0">
                    <a:solidFill>
                      <a:srgbClr val="7030A0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zh-C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zh-CN" altLang="zh-CN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zh-CN" altLang="zh-CN" dirty="0">
                    <a:solidFill>
                      <a:srgbClr val="7030A0"/>
                    </a:solidFill>
                  </a:rPr>
                  <a:t>才有</a:t>
                </a:r>
                <a:r>
                  <a:rPr lang="en-US" altLang="zh-CN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（"/>
                            <m:endChr m:val="）"/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zh-C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zh-CN" altLang="zh-CN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zh-CN" altLang="zh-CN" dirty="0">
                  <a:solidFill>
                    <a:srgbClr val="7030A0"/>
                  </a:solidFill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C00000"/>
                    </a:solidFill>
                  </a:rPr>
                  <a:t>在任何量子态下，厄米算符的平均值必为实数。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C00000"/>
                    </a:solidFill>
                  </a:rPr>
                  <a:t>在体系的任何量子态下平均值均为实数的算符， 必为厄米算符</a:t>
                </a:r>
                <a:r>
                  <a:rPr lang="zh-CN" altLang="zh-CN" dirty="0">
                    <a:solidFill>
                      <a:srgbClr val="000000"/>
                    </a:solidFill>
                  </a:rPr>
                  <a:t>。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</a:rPr>
                  <a:t>实验上可观测的力学量：可观测量（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Observable</a:t>
                </a:r>
                <a:r>
                  <a:rPr lang="zh-CN" altLang="zh-CN" dirty="0">
                    <a:solidFill>
                      <a:srgbClr val="000000"/>
                    </a:solidFill>
                  </a:rPr>
                  <a:t>）要求平均值为实数。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7030A0"/>
                    </a:solidFill>
                  </a:rPr>
                  <a:t>可观测量的算符必然为厄米算符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b="1" dirty="0">
                    <a:solidFill>
                      <a:srgbClr val="002060"/>
                    </a:solidFill>
                    <a:ea typeface="Microsoft YaHei" panose="020B0503020204020204" pitchFamily="34" charset="-122"/>
                  </a:rPr>
                  <a:t>对于厄米算符有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x-IV_mathan" altLang="zh-CN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4525962"/>
              </a:xfrm>
              <a:blipFill>
                <a:blip r:embed="rId2"/>
                <a:stretch>
                  <a:fillRect l="-74" r="-2296" b="-52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厄米算符</a:t>
            </a:r>
          </a:p>
        </p:txBody>
      </p:sp>
      <p:pic>
        <p:nvPicPr>
          <p:cNvPr id="23554" name="Picture 2" descr="C:\Users\liuhd\AppData\Local\Temp\msohtmlclip1\02\clip_image00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5794722"/>
            <a:ext cx="2486025" cy="53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818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42900" y="797272"/>
                <a:ext cx="8229600" cy="6060728"/>
              </a:xfrm>
            </p:spPr>
            <p:txBody>
              <a:bodyPr/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x-IV_matha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x-IV_matha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x-IV_mathan" altLang="zh-CN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x-IV_matha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x-IV_matha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x-IV_mathan" altLang="zh-CN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acc>
                      <m:accPr>
                        <m:chr m:val="̂"/>
                        <m:ctrlPr>
                          <a:rPr lang="x-IV_matha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sSup>
                      <m:sSupPr>
                        <m:ctrlPr>
                          <a:rPr lang="x-IV_matha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x-IV_matha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x-IV_mathan" altLang="zh-CN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x-IV_matha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x-IV_matha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acc>
                      <m:accPr>
                        <m:chr m:val="̂"/>
                        <m:ctrlPr>
                          <a:rPr lang="x-IV_matha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x-IV_mathan" altLang="zh-CN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x-IV_mathan" altLang="zh-CN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70C0"/>
                    </a:solidFill>
                  </a:rPr>
                  <a:t>幺正算符乘积还是幺正算符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̂"/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sSup>
                      <m:sSupPr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（"/>
                            <m:endChr m:val="）"/>
                            <m:ctrlPr>
                              <a:rPr lang="x-IV_matha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x-IV_mathan" altLang="zh-CN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̂"/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sSup>
                      <m:sSupPr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p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sSup>
                      <m:sSupPr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x-IV_mathan" altLang="zh-CN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sSup>
                      <m:sSupPr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x-IV_mathan" altLang="zh-CN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x-IV_mathan" altLang="zh-CN" dirty="0"/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C00000"/>
                    </a:solidFill>
                    <a:effectLst/>
                    <a:ea typeface="Microsoft YaHei" panose="020B0503020204020204" pitchFamily="34" charset="-122"/>
                  </a:rPr>
                  <a:t>若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</m:oMath>
                </a14:m>
                <a:r>
                  <a:rPr lang="zh-CN" altLang="zh-CN" dirty="0">
                    <a:solidFill>
                      <a:srgbClr val="C00000"/>
                    </a:solidFill>
                  </a:rPr>
                  <a:t>为厄米算符，则</a:t>
                </a:r>
                <a:r>
                  <a:rPr lang="en-US" altLang="zh-CN" dirty="0">
                    <a:solidFill>
                      <a:srgbClr val="C00000"/>
                    </a:solidFill>
                    <a:effectLst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sup>
                    </m:sSup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solidFill>
                      <a:srgbClr val="C00000"/>
                    </a:solidFill>
                  </a:rPr>
                  <a:t>为幺正算符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x-IV_mathan" altLang="zh-CN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x-IV_mathan" altLang="zh-CN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x-IV_mathan" altLang="zh-CN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x-IV_mathan" altLang="zh-CN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x-IV_mathan" altLang="zh-CN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</m:sup>
                            </m:sSup>
                          </m:e>
                        </m:d>
                      </m:e>
                      <m:sup>
                        <m:r>
                          <a:rPr lang="x-IV_mathan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sSup>
                      <m:sSup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x-IV_mathan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sup>
                    </m:sSup>
                    <m:r>
                      <a:rPr lang="x-IV_mathan" altLang="zh-CN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x-IV_mathan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x-IV_mathan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sup>
                    </m:sSup>
                    <m:sSup>
                      <m:sSup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x-IV_mathan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sup>
                    </m:sSup>
                    <m:r>
                      <a:rPr lang="x-IV_mathan" altLang="zh-CN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x-IV_mathan" altLang="zh-CN" dirty="0">
                  <a:solidFill>
                    <a:srgbClr val="0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7030A0"/>
                    </a:solidFill>
                    <a:effectLst/>
                    <a:ea typeface="Microsoft YaHei" panose="020B0503020204020204" pitchFamily="34" charset="-122"/>
                  </a:rPr>
                  <a:t>算符的指数乘积不等于算符乘积的指数，除非二者对易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b="1" dirty="0">
                    <a:solidFill>
                      <a:srgbClr val="1E4E79"/>
                    </a:solidFill>
                    <a:effectLst/>
                    <a:ea typeface="Calibri" panose="020F0502020204030204" pitchFamily="34" charset="0"/>
                  </a:rPr>
                  <a:t>Schrödinger</a:t>
                </a:r>
                <a:r>
                  <a:rPr lang="zh-CN" altLang="zh-CN" b="1" dirty="0">
                    <a:solidFill>
                      <a:srgbClr val="1E4E79"/>
                    </a:solidFill>
                    <a:effectLst/>
                    <a:ea typeface="Microsoft YaHei" panose="020B0503020204020204" pitchFamily="34" charset="-122"/>
                  </a:rPr>
                  <a:t>方程的形式解，时间演化算符</a:t>
                </a:r>
                <a:endParaRPr lang="zh-CN" altLang="zh-CN" b="1" dirty="0">
                  <a:solidFill>
                    <a:srgbClr val="1E4E79"/>
                  </a:solidFill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x-IV_mathan" altLang="zh-CN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x-IV_mathan" altLang="zh-CN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x-IV_matha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altLang="zh-CN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𝜕𝜓</m:t>
                        </m:r>
                        <m:d>
                          <m:dPr>
                            <m:ctrlPr>
                              <a:rPr lang="x-IV_matha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altLang="zh-CN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x-IV_mathan" altLang="zh-CN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x-IV_mathan" altLang="zh-CN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x-IV_mathan" altLang="zh-CN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x-IV_matha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x-IV_mathan" altLang="zh-CN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x-IV_matha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altLang="zh-CN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x-IV_mathan" altLang="zh-CN" dirty="0"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假设有时间演化算符</a:t>
                </a:r>
                <a:r>
                  <a:rPr lang="en-US" altLang="zh-CN" dirty="0">
                    <a:effectLst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zh-CN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effectLst/>
                    <a:ea typeface="Cambria Math" panose="02040503050406030204" pitchFamily="18" charset="0"/>
                  </a:rPr>
                  <a:t>, </a:t>
                </a:r>
                <a:r>
                  <a:rPr lang="zh-CN" altLang="zh-CN" dirty="0"/>
                  <a:t>使得</a:t>
                </a:r>
                <a:r>
                  <a:rPr lang="en-US" altLang="zh-CN" dirty="0">
                    <a:effectLst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>
                    <a:effectLst/>
                    <a:ea typeface="Cambria Math" panose="02040503050406030204" pitchFamily="18" charset="0"/>
                  </a:rPr>
                  <a:t>, </a:t>
                </a:r>
                <a:r>
                  <a:rPr lang="zh-CN" altLang="zh-CN" dirty="0"/>
                  <a:t>则有</a:t>
                </a: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  <m:d>
                            <m:dPr>
                              <m:ctrlPr>
                                <a:rPr lang="x-IV_matha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x-IV_mathan" altLang="zh-CN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d>
                        <m:dPr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acc>
                        <m:accPr>
                          <m:chr m:val="̂"/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d>
                        <m:dPr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x-IV_matha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𝑖𝐻𝑡</m:t>
                              </m:r>
                            </m:num>
                            <m:den>
                              <m:r>
                                <a:rPr lang="x-IV_mathan" altLang="zh-CN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x-IV_mathan" altLang="zh-CN" dirty="0"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由于</a:t>
                </a:r>
                <a:r>
                  <a:rPr lang="en-US" altLang="zh-CN" dirty="0">
                    <a:effectLst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altLang="zh-CN" dirty="0">
                    <a:effectLst/>
                    <a:ea typeface="Cambria Math" panose="02040503050406030204" pitchFamily="18" charset="0"/>
                  </a:rPr>
                  <a:t>, </a:t>
                </a:r>
                <a:r>
                  <a:rPr lang="zh-CN" altLang="zh-CN" dirty="0"/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zh-CN" altLang="zh-CN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:r>
                  <a:rPr lang="zh-CN" altLang="zh-CN" dirty="0">
                    <a:solidFill>
                      <a:srgbClr val="C00000"/>
                    </a:solidFill>
                  </a:rPr>
                  <a:t>时间演化算符</a:t>
                </a:r>
                <a:r>
                  <a:rPr lang="en-US" altLang="zh-CN" dirty="0">
                    <a:solidFill>
                      <a:srgbClr val="C00000"/>
                    </a:solidFill>
                    <a:effectLst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d>
                      <m:d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type m:val="lin"/>
                            <m:ctrlPr>
                              <a:rPr lang="zh-CN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zh-CN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𝑖𝐻𝑡</m:t>
                            </m:r>
                          </m:num>
                          <m:den>
                            <m:r>
                              <a:rPr lang="zh-CN" altLang="zh-CN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</m:sup>
                    </m:sSup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solidFill>
                      <a:srgbClr val="C00000"/>
                    </a:solidFill>
                  </a:rPr>
                  <a:t>是幺正算符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797272"/>
                <a:ext cx="8229600" cy="6060728"/>
              </a:xfrm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4122"/>
          </a:xfrm>
        </p:spPr>
        <p:txBody>
          <a:bodyPr/>
          <a:lstStyle/>
          <a:p>
            <a:r>
              <a:rPr lang="zh-CN" altLang="zh-CN" dirty="0">
                <a:effectLst/>
              </a:rPr>
              <a:t>幺正算符</a:t>
            </a:r>
            <a:r>
              <a:rPr lang="en-US" altLang="zh-CN" dirty="0">
                <a:effectLst/>
              </a:rPr>
              <a:t> (Unitary operator)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937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315157" y="868577"/>
                <a:ext cx="8229600" cy="5567733"/>
              </a:xfrm>
            </p:spPr>
            <p:txBody>
              <a:bodyPr/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sz="2400" b="1" dirty="0">
                    <a:solidFill>
                      <a:srgbClr val="2E75B5"/>
                    </a:solidFill>
                    <a:ea typeface="Microsoft YaHei" panose="020B0503020204020204" pitchFamily="34" charset="-122"/>
                  </a:rPr>
                  <a:t>平均值与涨落</a:t>
                </a:r>
                <a:r>
                  <a:rPr lang="en-US" altLang="zh-CN" sz="2400" b="1" dirty="0">
                    <a:solidFill>
                      <a:srgbClr val="2E75B5"/>
                    </a:solidFill>
                    <a:effectLst/>
                    <a:ea typeface="Calibri" panose="020F0502020204030204" pitchFamily="34" charset="0"/>
                  </a:rPr>
                  <a:t> (fluctuation)</a:t>
                </a:r>
                <a:endParaRPr lang="zh-CN" altLang="zh-CN" sz="2400" b="1" dirty="0">
                  <a:solidFill>
                    <a:srgbClr val="2E75B5"/>
                  </a:solidFill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力学量的平均值是由多次测量得到的结果，趋于一个确定值。然而每次测量结果围绕平均值有一个涨落</a:t>
                </a:r>
                <a:r>
                  <a:rPr lang="en-US" altLang="zh-CN" dirty="0">
                    <a:ea typeface="Calibri" panose="020F0502020204030204" pitchFamily="34" charset="0"/>
                  </a:rPr>
                  <a:t>.</a:t>
                </a:r>
                <a:r>
                  <a:rPr lang="zh-CN" altLang="zh-CN" dirty="0">
                    <a:ea typeface="Microsoft YaHei" panose="020B0503020204020204" pitchFamily="34" charset="-122"/>
                  </a:rPr>
                  <a:t>其定义为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:r>
                  <a:rPr lang="zh-CN" altLang="zh-CN" dirty="0">
                    <a:ea typeface="Microsoft YaHei" panose="020B0503020204020204" pitchFamily="34" charset="-122"/>
                  </a:rPr>
                  <a:t>（均方差，标准差）</a:t>
                </a:r>
                <a:endParaRPr lang="zh-CN" altLang="zh-CN" dirty="0"/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p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x-IV_matha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  <m:sSup>
                          <m:sSupPr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acc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x-IV_matha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x-IV_matha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  <m:sup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与能量对应类似，总可以找到特殊的态，使得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zh-CN" altLang="zh-CN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:r>
                  <a:rPr lang="zh-CN" altLang="zh-CN" dirty="0">
                    <a:ea typeface="Microsoft YaHei" panose="020B0503020204020204" pitchFamily="34" charset="-122"/>
                  </a:rPr>
                  <a:t>。即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𝜓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zh-CN" dirty="0"/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于是有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x-IV_matha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</m:acc>
                    <m:sSub>
                      <m:sSubPr>
                        <m:ctrlPr>
                          <a:rPr lang="x-IV_matha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x-IV_matha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x-IV_mathan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x-IV_matha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x-IV_matha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x-IV_matha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x-IV_matha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x-IV_mathan" altLang="zh-CN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C00000"/>
                    </a:solidFill>
                  </a:rPr>
                  <a:t>此即厄米算符的本征方程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厄米算符的本征值必为实数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厄米算符对应于不同本征值的本征函数，彼此正交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5157" y="868577"/>
                <a:ext cx="8229600" cy="5567733"/>
              </a:xfrm>
              <a:blipFill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5157" y="0"/>
            <a:ext cx="8229600" cy="994122"/>
          </a:xfrm>
        </p:spPr>
        <p:txBody>
          <a:bodyPr/>
          <a:lstStyle/>
          <a:p>
            <a:r>
              <a:rPr lang="zh-CN" altLang="zh-CN" dirty="0">
                <a:effectLst/>
              </a:rPr>
              <a:t>厄米算符的本征问题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153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377301" y="869264"/>
                <a:ext cx="8229600" cy="5682455"/>
              </a:xfrm>
            </p:spPr>
            <p:txBody>
              <a:bodyPr/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如果算符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:r>
                  <a:rPr lang="zh-CN" altLang="zh-CN" dirty="0"/>
                  <a:t>的第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个本征态有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:r>
                  <a:rPr lang="zh-CN" altLang="zh-CN" dirty="0"/>
                  <a:t>重简并，则有</a:t>
                </a: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sSub>
                        <m:sSub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x-IV_mathan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=1,2,…,</m:t>
                      </m:r>
                      <m:sSub>
                        <m:sSub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x-IV_mathan" altLang="zh-CN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此时这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:r>
                  <a:rPr lang="zh-CN" altLang="zh-CN" dirty="0">
                    <a:ea typeface="Microsoft YaHei" panose="020B0503020204020204" pitchFamily="34" charset="-122"/>
                  </a:rPr>
                  <a:t>个本征态不一定正交，但总可以通过线性叠加</a:t>
                </a:r>
                <a:endParaRPr lang="zh-CN" altLang="zh-CN" dirty="0"/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zh-CN" altLang="zh-CN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𝛽𝛼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使得彼此正交</a:t>
                </a: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𝛽𝛾</m:t>
                          </m:r>
                        </m:sub>
                      </m:sSub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在处理实际问题 时，如出现简并 时，为了要把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</m:oMath>
                </a14:m>
                <a:r>
                  <a:rPr lang="zh-CN" altLang="zh-CN" dirty="0">
                    <a:ea typeface="Microsoft YaHei" panose="020B0503020204020204" pitchFamily="34" charset="-122"/>
                  </a:rPr>
                  <a:t> 的本征态确定下来，往往是用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</m:oMath>
                </a14:m>
                <a:r>
                  <a:rPr lang="zh-CN" altLang="zh-CN" dirty="0">
                    <a:ea typeface="Microsoft YaHei" panose="020B0503020204020204" pitchFamily="34" charset="-122"/>
                  </a:rPr>
                  <a:t> 以外的其他某力学量的本征值来区分这些简并态．此时，正交性问题可自动 得到解决．这 就涉及  两个（或多个）力学 量的共同本征态</a:t>
                </a:r>
                <a:r>
                  <a:rPr lang="en-US" altLang="zh-CN" dirty="0">
                    <a:ea typeface="Cambria Math" panose="02040503050406030204" pitchFamily="18" charset="0"/>
                  </a:rPr>
                  <a:t>,</a:t>
                </a:r>
                <a:r>
                  <a:rPr lang="zh-CN" altLang="zh-CN" dirty="0">
                    <a:ea typeface="Microsoft YaHei" panose="020B0503020204020204" pitchFamily="34" charset="-122"/>
                  </a:rPr>
                  <a:t>也涉及不同 的 力学量的不确定度的关系．</a:t>
                </a:r>
                <a:endParaRPr lang="zh-CN" altLang="zh-CN" dirty="0"/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301" y="869264"/>
                <a:ext cx="8229600" cy="5682455"/>
              </a:xfrm>
              <a:blipFill>
                <a:blip r:embed="rId2"/>
                <a:stretch>
                  <a:fillRect l="-815" r="-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77301" y="0"/>
            <a:ext cx="8229600" cy="994122"/>
          </a:xfrm>
        </p:spPr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力学量的本征问题与简并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53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52563"/>
                <a:ext cx="8429348" cy="452596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400" dirty="0"/>
                  <a:t>动量算符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zh-CN" altLang="zh-CN" sz="2400">
                        <a:latin typeface="Cambria Math" panose="02040503050406030204" pitchFamily="18" charset="0"/>
                      </a:rPr>
                      <m:t>=−</m:t>
                    </m:r>
                    <m:r>
                      <a:rPr lang="zh-CN" altLang="zh-CN" sz="24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zh-CN" sz="2400">
                        <a:latin typeface="Cambria Math" panose="02040503050406030204" pitchFamily="18" charset="0"/>
                      </a:rPr>
                      <m:t>ℏ</m:t>
                    </m:r>
                    <m:r>
                      <a:rPr lang="zh-CN" altLang="zh-CN" sz="2400">
                        <a:latin typeface="Cambria Math" panose="02040503050406030204" pitchFamily="18" charset="0"/>
                      </a:rPr>
                      <m:t>𝛁</m:t>
                    </m:r>
                  </m:oMath>
                </a14:m>
                <a:endParaRPr lang="zh-CN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zh-CN" sz="2400" dirty="0"/>
                  <a:t>动能算符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zh-CN" altLang="zh-CN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 sz="240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p>
                            <m:r>
                              <a:rPr lang="zh-CN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zh-CN" altLang="zh-CN" sz="240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zh-CN" sz="240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zh-CN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zh-CN" sz="2400" dirty="0"/>
                  <a:t>角动量算符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zh-CN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zh-CN" sz="2400"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zh-CN" sz="2400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̂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zh-CN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Hamilton</a:t>
                </a:r>
                <a:r>
                  <a:rPr lang="zh-CN" altLang="zh-CN" sz="2400" dirty="0"/>
                  <a:t>量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zh-CN" altLang="zh-CN" sz="24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zh-CN" altLang="zh-CN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zh-CN" sz="240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zh-CN" altLang="zh-CN" sz="240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zh-CN" sz="240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zh-CN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zh-CN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zh-CN" sz="240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endParaRPr lang="zh-CN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zh-CN" sz="2400" dirty="0"/>
                  <a:t>在量子力学中，力学量用算符表示。即在某一表象中，所有力学量表示为这一表象中的某种操作。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52563"/>
                <a:ext cx="8429348" cy="4525962"/>
              </a:xfrm>
              <a:blipFill>
                <a:blip r:embed="rId2"/>
                <a:stretch>
                  <a:fillRect r="-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坐标空间中的Operator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285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8275"/>
                <a:ext cx="8571390" cy="5257013"/>
              </a:xfrm>
            </p:spPr>
            <p:txBody>
              <a:bodyPr/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假设有两个厄米算符组成的算符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zh-CN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𝛾</m:t>
                    </m:r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:r>
                  <a:rPr lang="zh-CN" altLang="zh-CN" dirty="0"/>
                  <a:t>作用在量子态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𝜑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𝛾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zh-CN" altLang="zh-CN" dirty="0">
                    <a:latin typeface="+mj-ea"/>
                    <a:ea typeface="+mj-ea"/>
                  </a:rPr>
                  <a:t>上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则其模必为正，即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</m:d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</m:d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acc>
                        <m:accPr>
                          <m:chr m:val="̅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</m:d>
                        </m:e>
                      </m:ac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于是有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</m:acc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zh-CN">
                        <a:latin typeface="Cambria Math" panose="02040503050406030204" pitchFamily="18" charset="0"/>
                      </a:rPr>
                      <m:t>−4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zh-CN" altLang="zh-CN">
                        <a:latin typeface="Cambria Math" panose="02040503050406030204" pitchFamily="18" charset="0"/>
                      </a:rPr>
                      <m:t>≤0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    </m:t>
                    </m:r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为厄米算符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即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zh-CN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acc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zh-CN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acc>
                      </m:e>
                    </m:rad>
                    <m:r>
                      <a:rPr lang="zh-CN" altLang="zh-CN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</m:acc>
                      </m:e>
                    </m:d>
                  </m:oMath>
                </a14:m>
                <a:endParaRPr lang="zh-CN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定义新厄米算符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‘=</m:t>
                      </m:r>
                      <m:acc>
                        <m:accPr>
                          <m:chr m:val="̂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‘=</m:t>
                      </m:r>
                      <m:acc>
                        <m:accPr>
                          <m:chr m:val="̂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同样满足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‘</m:t>
                            </m:r>
                          </m:e>
                        </m:acc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于是有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x-IV_matha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x-IV_mathan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x-IV_mathan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x-IV_mathan" altLang="zh-CN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  <m:r>
                                    <a:rPr lang="x-IV_mathan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x-IV_mathan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x-IV_mathan" altLang="zh-CN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</m:e>
                              </m:d>
                            </m:e>
                          </m:acc>
                        </m:e>
                      </m:d>
                    </m:oMath>
                  </m:oMathPara>
                </a14:m>
                <a:endParaRPr lang="x-IV_mathan" altLang="zh-CN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C00000"/>
                    </a:solidFill>
                  </a:rPr>
                  <a:t>此即推广的</a:t>
                </a:r>
                <a:r>
                  <a:rPr lang="en-US" altLang="zh-CN" dirty="0">
                    <a:solidFill>
                      <a:srgbClr val="C00000"/>
                    </a:solidFill>
                    <a:ea typeface="Calibri" panose="020F0502020204030204" pitchFamily="34" charset="0"/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Heisenberg </a:t>
                </a:r>
                <a:r>
                  <a:rPr lang="zh-CN" altLang="zh-CN" dirty="0">
                    <a:solidFill>
                      <a:srgbClr val="C00000"/>
                    </a:solidFill>
                  </a:rPr>
                  <a:t>不确定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度</a:t>
                </a:r>
                <a:r>
                  <a:rPr lang="zh-CN" altLang="zh-CN" dirty="0">
                    <a:solidFill>
                      <a:srgbClr val="C00000"/>
                    </a:solidFill>
                  </a:rPr>
                  <a:t>关系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8275"/>
                <a:ext cx="8571390" cy="5257013"/>
              </a:xfrm>
              <a:blipFill>
                <a:blip r:embed="rId2"/>
                <a:stretch>
                  <a:fillRect l="-71" t="-464" b="-2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4122"/>
          </a:xfrm>
        </p:spPr>
        <p:txBody>
          <a:bodyPr/>
          <a:lstStyle/>
          <a:p>
            <a:r>
              <a:rPr lang="zh-CN" altLang="zh-CN" dirty="0">
                <a:effectLst/>
              </a:rPr>
              <a:t>不确定</a:t>
            </a:r>
            <a:r>
              <a:rPr lang="zh-CN" altLang="en-US" dirty="0">
                <a:effectLst/>
              </a:rPr>
              <a:t>度</a:t>
            </a:r>
            <a:r>
              <a:rPr lang="zh-CN" altLang="zh-CN" dirty="0">
                <a:effectLst/>
              </a:rPr>
              <a:t>关系的严格证明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869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386179" y="1347972"/>
                <a:ext cx="8229600" cy="4525962"/>
              </a:xfrm>
            </p:spPr>
            <p:txBody>
              <a:bodyPr/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</a:rPr>
                  <a:t>如果两个算符的不确定度为0，那么也就意味着二者可以同时得到确定值而不出现涨落，而得到确定值即对应相应的本征值</a:t>
                </a:r>
                <a:r>
                  <a:rPr lang="zh-CN" altLang="zh-CN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。如果两力学量</a:t>
                </a:r>
                <a:r>
                  <a:rPr lang="en-US" altLang="zh-CN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</a:t>
                </a:r>
                <a:r>
                  <a:rPr lang="zh-CN" altLang="zh-CN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与</a:t>
                </a:r>
                <a:r>
                  <a:rPr lang="en-US" altLang="zh-CN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</a:t>
                </a:r>
                <a:r>
                  <a:rPr lang="zh-CN" altLang="zh-CN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对易，那么可以找到而这不确定度都为</a:t>
                </a:r>
                <a:r>
                  <a:rPr lang="zh-CN" altLang="zh-CN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0</a:t>
                </a:r>
                <a:r>
                  <a:rPr lang="zh-CN" altLang="zh-CN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的态，即它们的共同本征态</a:t>
                </a:r>
                <a:endParaRPr lang="zh-CN" altLang="zh-CN" dirty="0">
                  <a:solidFill>
                    <a:srgbClr val="000000"/>
                  </a:solidFill>
                </a:endParaRPr>
              </a:p>
              <a:p>
                <a:pPr marL="151209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微软雅黑" panose="020B0503020204020204" pitchFamily="34" charset="-122"/>
                  <a:buChar char="？"/>
                </a:pPr>
                <a:r>
                  <a:rPr lang="zh-CN" altLang="zh-CN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若两个厄米算符有共同本征态，是否它们就彼此对易</a:t>
                </a:r>
              </a:p>
              <a:p>
                <a:pPr marL="151209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微软雅黑" panose="020B0503020204020204" pitchFamily="34" charset="-122"/>
                  <a:buChar char="？"/>
                </a:pPr>
                <a:r>
                  <a:rPr lang="zh-CN" altLang="zh-CN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若两个算符不对易，是否就一定没有共同本征态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x-IV_mathan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x-IV_mathan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x-IV_mathan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x-IV_mathan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x-IV_mathan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x-IV_mathan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x-IV_matha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x-IV_matha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x-IV_matha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x-IV_mathan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x-IV_mathan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x-IV_mathan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x-IV_mathan" altLang="zh-CN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x-IV_mathan" altLang="zh-CN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x-IV_mathan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x-IV_mathan" altLang="zh-CN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e>
                            </m:d>
                          </m:e>
                        </m:acc>
                      </m:e>
                    </m:d>
                  </m:oMath>
                </a14:m>
                <a:endParaRPr lang="x-IV_mathan" altLang="zh-CN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179" y="1347972"/>
                <a:ext cx="8229600" cy="4525962"/>
              </a:xfrm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共同本征态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395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386179" y="1063887"/>
                <a:ext cx="8229600" cy="4525962"/>
              </a:xfrm>
            </p:spPr>
            <p:txBody>
              <a:bodyPr/>
              <a:lstStyle/>
              <a:p>
                <a:r>
                  <a:rPr lang="zh-CN" altLang="zh-CN" dirty="0"/>
                  <a:t>为解决氢原子问题，我们需要考虑角动量的本征态问题。由于角动量三分量不对易，并不存在共同本征函数。然而，由于在球坐标下动能项可写为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zh-CN" dirty="0"/>
                  <a:t>包含了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b="1" dirty="0"/>
                  <a:t> </a:t>
                </a:r>
                <a:r>
                  <a:rPr lang="zh-CN" altLang="zh-CN" dirty="0"/>
                  <a:t>项，并且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b="1" dirty="0"/>
                  <a:t> </a:t>
                </a:r>
                <a:r>
                  <a:rPr lang="zh-CN" altLang="zh-CN" dirty="0"/>
                  <a:t>与角动量任意分量对易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</m:acc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</a:t>
                </a:r>
                <a:endParaRPr lang="zh-CN" altLang="zh-CN" dirty="0"/>
              </a:p>
              <a:p>
                <a:r>
                  <a:rPr lang="zh-CN" altLang="zh-CN" dirty="0"/>
                  <a:t>可以求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与任意分量的共同本征态。又由于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zh-CN" dirty="0"/>
                  <a:t>其中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形式较为简单，所以可以求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</m:acc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的共同本征函数。</a:t>
                </a:r>
              </a:p>
              <a:p>
                <a:endParaRPr lang="zh-CN" altLang="zh-CN" dirty="0"/>
              </a:p>
              <a:p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179" y="1063887"/>
                <a:ext cx="8229600" cy="4525962"/>
              </a:xfrm>
              <a:blipFill>
                <a:blip r:embed="rId2"/>
                <a:stretch>
                  <a:fillRect t="-809" b="-177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角动量的本征函数</a:t>
            </a:r>
          </a:p>
        </p:txBody>
      </p:sp>
      <p:pic>
        <p:nvPicPr>
          <p:cNvPr id="1028" name="Picture 4" descr="2m ar &#10;2 nr2 &#10;2nr2 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48"/>
          <a:stretch/>
        </p:blipFill>
        <p:spPr bwMode="auto">
          <a:xfrm>
            <a:off x="791546" y="2058009"/>
            <a:ext cx="5875584" cy="95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liuhd\AppData\Local\Temp\msohtmlclip1\02\clip_image001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48" y="4103445"/>
            <a:ext cx="4224731" cy="174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970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  <m:sub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x-IV_mathan" altLang="zh-CN">
                        <a:latin typeface="Cambria Math" panose="02040503050406030204" pitchFamily="18" charset="0"/>
                      </a:rPr>
                      <m:t>=−</m:t>
                    </m:r>
                    <m:r>
                      <a:rPr lang="x-IV_mathan" altLang="zh-CN">
                        <a:latin typeface="Cambria Math" panose="02040503050406030204" pitchFamily="18" charset="0"/>
                      </a:rPr>
                      <m:t>𝑖</m:t>
                    </m:r>
                    <m:r>
                      <a:rPr lang="x-IV_mathan" altLang="zh-CN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𝜕𝜑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</m:acc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的本征值和本征函数为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角动量的共同本征函数，球谐函数</a:t>
            </a:r>
          </a:p>
        </p:txBody>
      </p:sp>
      <p:pic>
        <p:nvPicPr>
          <p:cNvPr id="2050" name="Picture 2" descr="I @ / sine &#10;sirû &#10;sin2 0 aç2 &#10;sin9 &#10;sin20 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87" y="1392362"/>
            <a:ext cx="6978828" cy="65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— mhY71 &#10;—1,1 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0" y="3126703"/>
            <a:ext cx="4787912" cy="165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21+1 &#10;Pr (cos6) emzp 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4873070"/>
            <a:ext cx="5763272" cy="71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Y?' sinOdedp = 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293" y="5417846"/>
            <a:ext cx="3765519" cy="112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491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95375"/>
                <a:ext cx="8229600" cy="4525962"/>
              </a:xfrm>
            </p:spPr>
            <p:txBody>
              <a:bodyPr/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C00000"/>
                    </a:solidFill>
                  </a:rPr>
                  <a:t>如果两个力学量算符</a:t>
                </a:r>
                <a:r>
                  <a:rPr lang="en-US" altLang="zh-CN" dirty="0">
                    <a:solidFill>
                      <a:srgbClr val="C00000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ea typeface="Calibri" panose="020F0502020204030204" pitchFamily="34" charset="0"/>
                  </a:rPr>
                  <a:t> </a:t>
                </a:r>
                <a:r>
                  <a:rPr lang="zh-CN" altLang="zh-CN" dirty="0">
                    <a:solidFill>
                      <a:srgbClr val="C00000"/>
                    </a:solidFill>
                    <a:ea typeface="Microsoft YaHei" panose="020B0503020204020204" pitchFamily="34" charset="-122"/>
                  </a:rPr>
                  <a:t>和</a:t>
                </a:r>
                <a:r>
                  <a:rPr lang="en-US" altLang="zh-CN" dirty="0">
                    <a:solidFill>
                      <a:srgbClr val="C00000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ea typeface="Calibri" panose="020F0502020204030204" pitchFamily="34" charset="0"/>
                  </a:rPr>
                  <a:t> </a:t>
                </a:r>
                <a:r>
                  <a:rPr lang="zh-CN" altLang="zh-CN" dirty="0">
                    <a:solidFill>
                      <a:srgbClr val="C00000"/>
                    </a:solidFill>
                    <a:ea typeface="Microsoft YaHei" panose="020B0503020204020204" pitchFamily="34" charset="-122"/>
                  </a:rPr>
                  <a:t>对易，则它们有共同本征函数</a:t>
                </a:r>
                <a:endParaRPr lang="zh-CN" altLang="zh-CN" dirty="0">
                  <a:solidFill>
                    <a:srgbClr val="C00000"/>
                  </a:solidFill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:r>
                  <a:rPr lang="zh-CN" altLang="zh-CN" dirty="0">
                    <a:ea typeface="Microsoft YaHei" panose="020B0503020204020204" pitchFamily="34" charset="-122"/>
                  </a:rPr>
                  <a:t>的本征方程</a:t>
                </a:r>
                <a:endParaRPr lang="zh-CN" altLang="zh-CN" dirty="0"/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zh-C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br>
                  <a:rPr lang="en-US" altLang="zh-CN" dirty="0">
                    <a:ea typeface="Calibri" panose="020F0502020204030204" pitchFamily="34" charset="0"/>
                  </a:rPr>
                </a:br>
                <a:r>
                  <a:rPr lang="zh-CN" altLang="zh-CN" dirty="0">
                    <a:ea typeface="Microsoft YaHei" panose="020B0503020204020204" pitchFamily="34" charset="-122"/>
                  </a:rPr>
                  <a:t>于是有</a:t>
                </a:r>
                <a:endParaRPr lang="zh-CN" altLang="zh-CN" dirty="0"/>
              </a:p>
              <a:p>
                <a:pPr marL="0" marR="0" indent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zh-CN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)=</m:t>
                    </m:r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可见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ea typeface="Microsoft YaHei" panose="020B0503020204020204" pitchFamily="34" charset="-122"/>
                  </a:rPr>
                  <a:t>也是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:r>
                  <a:rPr lang="zh-CN" altLang="zh-CN" dirty="0">
                    <a:ea typeface="Microsoft YaHei" panose="020B0503020204020204" pitchFamily="34" charset="-122"/>
                  </a:rPr>
                  <a:t>的本征态，同样对应本征值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dirty="0">
                    <a:ea typeface="Microsoft YaHei" panose="020B0503020204020204" pitchFamily="34" charset="-122"/>
                  </a:rPr>
                  <a:t>，如果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:r>
                  <a:rPr lang="zh-CN" altLang="zh-CN" dirty="0">
                    <a:ea typeface="Microsoft YaHei" panose="020B0503020204020204" pitchFamily="34" charset="-122"/>
                  </a:rPr>
                  <a:t>不简并，那么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ea typeface="Calibri" panose="020F0502020204030204" pitchFamily="34" charset="0"/>
                  </a:rPr>
                  <a:t>  </a:t>
                </a:r>
                <a:r>
                  <a:rPr lang="zh-CN" altLang="zh-CN" dirty="0">
                    <a:ea typeface="Microsoft YaHei" panose="020B0503020204020204" pitchFamily="34" charset="-122"/>
                  </a:rPr>
                  <a:t>和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ea typeface="Microsoft YaHei" panose="020B0503020204020204" pitchFamily="34" charset="-122"/>
                  </a:rPr>
                  <a:t>表示同一本征态，最多只差一常系数</a:t>
                </a:r>
                <a:r>
                  <a:rPr lang="en-US" altLang="zh-CN" dirty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于是有</a:t>
                </a: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2060"/>
                    </a:solidFill>
                  </a:rPr>
                  <a:t> </a:t>
                </a:r>
                <a:r>
                  <a:rPr lang="zh-CN" altLang="zh-CN" dirty="0">
                    <a:solidFill>
                      <a:srgbClr val="002060"/>
                    </a:solidFill>
                  </a:rPr>
                  <a:t>是二者的共同本征函数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2060"/>
                    </a:solidFill>
                  </a:rPr>
                  <a:t>对于简并情况同样可以证明上述结论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C00000"/>
                    </a:solidFill>
                  </a:rPr>
                  <a:t>反之，如果</a:t>
                </a:r>
                <a:r>
                  <a:rPr lang="en-US" altLang="zh-CN" dirty="0">
                    <a:solidFill>
                      <a:srgbClr val="C00000"/>
                    </a:solidFill>
                    <a:ea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ea typeface="Calibri" panose="020F0502020204030204" pitchFamily="34" charset="0"/>
                  </a:rPr>
                  <a:t> </a:t>
                </a:r>
                <a:r>
                  <a:rPr lang="zh-CN" altLang="zh-CN" dirty="0">
                    <a:solidFill>
                      <a:srgbClr val="C00000"/>
                    </a:solidFill>
                    <a:ea typeface="Microsoft YaHei" panose="020B0503020204020204" pitchFamily="34" charset="-122"/>
                  </a:rPr>
                  <a:t>和</a:t>
                </a:r>
                <a:r>
                  <a:rPr lang="en-US" altLang="zh-CN" dirty="0">
                    <a:solidFill>
                      <a:srgbClr val="C00000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ea typeface="Calibri" panose="020F0502020204030204" pitchFamily="34" charset="0"/>
                  </a:rPr>
                  <a:t>  </a:t>
                </a:r>
                <a:r>
                  <a:rPr lang="zh-CN" altLang="zh-CN" dirty="0">
                    <a:solidFill>
                      <a:srgbClr val="C00000"/>
                    </a:solidFill>
                    <a:ea typeface="Microsoft YaHei" panose="020B0503020204020204" pitchFamily="34" charset="-122"/>
                  </a:rPr>
                  <a:t>具有完整的共同本征函数系，那么二者对易</a:t>
                </a:r>
                <a:endParaRPr lang="zh-CN" altLang="zh-CN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95375"/>
                <a:ext cx="8229600" cy="4525962"/>
              </a:xfrm>
              <a:blipFill>
                <a:blip r:embed="rId2"/>
                <a:stretch>
                  <a:fillRect l="-741" r="-444" b="-169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共同本征函数的一般讨论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6126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设有一组彼此独立而且互相对易的厄米算符，它们的共同本征态记为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:r>
                  <a:rPr lang="zh-CN" altLang="zh-CN" dirty="0">
                    <a:ea typeface="Microsoft YaHei" panose="020B0503020204020204" pitchFamily="34" charset="-122"/>
                  </a:rPr>
                  <a:t>表示一组完备的量子数．设给定一组量子数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zh-CN" dirty="0">
                    <a:ea typeface="Microsoft YaHei" panose="020B0503020204020204" pitchFamily="34" charset="-122"/>
                  </a:rPr>
                  <a:t>之后，就能够确定体系的唯一一个可能状态，则我们称这组算符构成体系的一组对易可观测量完全集.</a:t>
                </a:r>
                <a:endParaRPr lang="zh-CN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sz="2400" b="1" dirty="0">
                    <a:solidFill>
                      <a:srgbClr val="2E75B5"/>
                    </a:solidFill>
                    <a:effectLst/>
                    <a:ea typeface="Microsoft YaHei" panose="020B0503020204020204" pitchFamily="34" charset="-122"/>
                  </a:rPr>
                  <a:t>不随时间变化</a:t>
                </a:r>
                <a:r>
                  <a:rPr lang="zh-CN" altLang="zh-CN" sz="2400" b="1" dirty="0">
                    <a:solidFill>
                      <a:srgbClr val="2E75B5"/>
                    </a:solidFill>
                    <a:effectLst/>
                    <a:ea typeface="Calibri" panose="020F0502020204030204" pitchFamily="34" charset="0"/>
                  </a:rPr>
                  <a:t>——</a:t>
                </a:r>
                <a:r>
                  <a:rPr lang="zh-CN" altLang="zh-CN" sz="2400" b="1" dirty="0">
                    <a:solidFill>
                      <a:srgbClr val="2E75B5"/>
                    </a:solidFill>
                    <a:effectLst/>
                    <a:ea typeface="Microsoft YaHei" panose="020B0503020204020204" pitchFamily="34" charset="-122"/>
                  </a:rPr>
                  <a:t>对易守恒量完全集 </a:t>
                </a:r>
                <a:endParaRPr lang="zh-CN" altLang="zh-CN" sz="2400" b="1" dirty="0">
                  <a:solidFill>
                    <a:srgbClr val="2E75B5"/>
                  </a:solidFill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关于CSCO：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(1) CSCO是限于最小集合，即从集合中抽出任何一个可观测量后，就不再构成体系的CSCO. 所以要求CSCO中各观测量是函数独立的．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(2) 一个给定体系的CSCO中，可观测量的数目一般等于体系自由度的数目，但也可以大于体系自由度的数目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(3) 一个给定体系往往可以找到多个CSCO. 在处理具体问题时，应视其侧重点来进行选择，涉及体系的对称性．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ffectLst/>
              </a:rPr>
              <a:t>(</a:t>
            </a:r>
            <a:r>
              <a:rPr lang="zh-CN" altLang="zh-CN" dirty="0">
                <a:effectLst/>
              </a:rPr>
              <a:t>对易</a:t>
            </a:r>
            <a:r>
              <a:rPr lang="en-US" altLang="zh-CN" dirty="0">
                <a:effectLst/>
              </a:rPr>
              <a:t>)</a:t>
            </a:r>
            <a:r>
              <a:rPr lang="zh-CN" altLang="zh-CN" dirty="0">
                <a:effectLst/>
              </a:rPr>
              <a:t>力学量完全集</a:t>
            </a:r>
            <a:br>
              <a:rPr lang="en-US" altLang="zh-CN" dirty="0">
                <a:effectLst/>
              </a:rPr>
            </a:br>
            <a:r>
              <a:rPr lang="zh-CN" altLang="zh-CN" dirty="0">
                <a:effectLst/>
              </a:rPr>
              <a:t>（</a:t>
            </a:r>
            <a:r>
              <a:rPr lang="en-US" altLang="zh-CN" dirty="0">
                <a:effectLst/>
              </a:rPr>
              <a:t>Complete set of commuting observables</a:t>
            </a:r>
            <a:r>
              <a:rPr lang="zh-CN" altLang="zh-CN" dirty="0">
                <a:effectLst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392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4525962"/>
              </a:xfrm>
            </p:spPr>
            <p:txBody>
              <a:bodyPr/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平面波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𝑖𝑝𝑥</m:t>
                            </m:r>
                          </m:num>
                          <m:den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</m:sup>
                    </m:sSup>
                  </m:oMath>
                </a14:m>
                <a:endParaRPr lang="zh-CN" altLang="zh-CN" dirty="0"/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∫</m:t>
                      </m:r>
                      <m:sSup>
                        <m:sSup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∫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zh-CN" sz="2400" b="1" dirty="0">
                    <a:solidFill>
                      <a:srgbClr val="002060"/>
                    </a:solidFill>
                  </a:rPr>
                  <a:t>如何归一化</a:t>
                </a:r>
                <a:r>
                  <a:rPr lang="zh-CN" altLang="en-US" sz="2400" b="1" dirty="0">
                    <a:solidFill>
                      <a:srgbClr val="002060"/>
                    </a:solidFill>
                  </a:rPr>
                  <a:t>？</a:t>
                </a:r>
                <a:endParaRPr lang="zh-CN" altLang="zh-CN" sz="2400" b="1" dirty="0">
                  <a:solidFill>
                    <a:srgbClr val="002060"/>
                  </a:solidFill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zh-CN" sz="2400" dirty="0">
                    <a:solidFill>
                      <a:srgbClr val="C00000"/>
                    </a:solidFill>
                  </a:rPr>
                  <a:t>归一化为</a:t>
                </a:r>
                <a:r>
                  <a:rPr lang="en-US" altLang="zh-CN" sz="2400" dirty="0">
                    <a:solidFill>
                      <a:srgbClr val="C00000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  <a:ea typeface="Calibri" panose="020F0502020204030204" pitchFamily="34" charset="0"/>
                  </a:rPr>
                  <a:t> </a:t>
                </a:r>
                <a:r>
                  <a:rPr lang="zh-CN" altLang="zh-CN" sz="2400" dirty="0">
                    <a:solidFill>
                      <a:srgbClr val="C00000"/>
                    </a:solidFill>
                  </a:rPr>
                  <a:t>函数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动量本征函数的归一化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𝑖𝑝𝑥</m:t>
                              </m:r>
                            </m:num>
                            <m:den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x-IV_mathan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</m:sup>
                          </m:s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</a:rPr>
                  <a:t>坐标本征函数的归一化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7030A0"/>
                    </a:solidFill>
                  </a:rPr>
                  <a:t>坐标本征</a:t>
                </a:r>
                <a:r>
                  <a:rPr lang="zh-CN" altLang="zh-CN" dirty="0">
                    <a:solidFill>
                      <a:srgbClr val="7030A0"/>
                    </a:solidFill>
                    <a:ea typeface="Microsoft YaHei" panose="020B0503020204020204" pitchFamily="34" charset="-122"/>
                  </a:rPr>
                  <a:t>方程</a:t>
                </a:r>
                <a:r>
                  <a:rPr lang="zh-CN" altLang="zh-CN" dirty="0">
                    <a:solidFill>
                      <a:srgbClr val="7030A0"/>
                    </a:solidFill>
                  </a:rPr>
                  <a:t>：</a:t>
                </a:r>
                <a:r>
                  <a:rPr lang="en-US" altLang="zh-CN" dirty="0">
                    <a:solidFill>
                      <a:srgbClr val="7030A0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zh-CN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zh-C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zh-CN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zh-CN" altLang="zh-CN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zh-CN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zh-C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zh-CN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zh-CN" altLang="zh-CN" dirty="0">
                  <a:solidFill>
                    <a:srgbClr val="7030A0"/>
                  </a:solidFill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7030A0"/>
                    </a:solidFill>
                  </a:rPr>
                  <a:t>坐标本征</a:t>
                </a:r>
                <a:r>
                  <a:rPr lang="zh-CN" altLang="zh-CN" dirty="0">
                    <a:solidFill>
                      <a:srgbClr val="7030A0"/>
                    </a:solidFill>
                    <a:ea typeface="Microsoft YaHei" panose="020B0503020204020204" pitchFamily="34" charset="-122"/>
                  </a:rPr>
                  <a:t>函数</a:t>
                </a:r>
                <a:r>
                  <a:rPr lang="zh-CN" altLang="zh-CN" dirty="0">
                    <a:solidFill>
                      <a:srgbClr val="7030A0"/>
                    </a:solidFill>
                  </a:rPr>
                  <a:t>：</a:t>
                </a:r>
                <a:r>
                  <a:rPr lang="en-US" altLang="zh-CN" dirty="0">
                    <a:solidFill>
                      <a:srgbClr val="7030A0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zh-C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zh-CN" altLang="zh-CN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zh-CN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zh-C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′−</m:t>
                        </m:r>
                        <m:r>
                          <a:rPr lang="zh-C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CN" altLang="zh-CN" dirty="0">
                  <a:solidFill>
                    <a:srgbClr val="7030A0"/>
                  </a:solidFill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′′)</m:t>
                          </m:r>
                        </m:e>
                      </m:nary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4525962"/>
              </a:xfrm>
              <a:blipFill>
                <a:blip r:embed="rId2"/>
                <a:stretch>
                  <a:fillRect l="-1111" t="-7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连续谱本征态的“归一化”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222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257175" y="1052513"/>
                <a:ext cx="8229600" cy="4525962"/>
              </a:xfrm>
            </p:spPr>
            <p:txBody>
              <a:bodyPr/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先限定上下限为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±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再推广到无穷大</a:t>
                </a: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𝑖𝑝𝑥</m:t>
                              </m:r>
                            </m:num>
                            <m:den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𝑝𝐿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x-IV_mathan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=0,±1,±2,…</m:t>
                      </m:r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𝑛𝑥</m:t>
                              </m:r>
                            </m:num>
                            <m:den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nary>
                        <m:nary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175" y="1052513"/>
                <a:ext cx="8229600" cy="4525962"/>
              </a:xfrm>
              <a:blipFill>
                <a:blip r:embed="rId2"/>
                <a:stretch>
                  <a:fillRect l="-74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箱归一化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811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377301" y="1082329"/>
                <a:ext cx="8229600" cy="5123162"/>
              </a:xfrm>
            </p:spPr>
            <p:txBody>
              <a:bodyPr/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</a:rPr>
                  <a:t>态叠加原理</a:t>
                </a:r>
                <a:r>
                  <a:rPr lang="zh-CN" altLang="zh-CN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中的算符，算符作用在叠加态</a:t>
                </a:r>
                <a:r>
                  <a:rPr lang="en-US" altLang="zh-CN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dirty="0">
                    <a:solidFill>
                      <a:srgbClr val="000000"/>
                    </a:solidFill>
                  </a:rPr>
                  <a:t>上会怎样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？</a:t>
                </a:r>
                <a:endParaRPr lang="zh-CN" altLang="zh-CN" dirty="0">
                  <a:solidFill>
                    <a:srgbClr val="000000"/>
                  </a:solidFill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C00000"/>
                    </a:solidFill>
                  </a:rPr>
                  <a:t>线性算符</a:t>
                </a:r>
                <a:r>
                  <a:rPr lang="zh-CN" altLang="zh-CN" dirty="0">
                    <a:solidFill>
                      <a:srgbClr val="000000"/>
                    </a:solidFill>
                  </a:rPr>
                  <a:t>：满足</a:t>
                </a:r>
                <a:r>
                  <a:rPr lang="en-US" altLang="zh-CN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i="1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zh-CN" altLang="zh-CN" dirty="0">
                    <a:solidFill>
                      <a:srgbClr val="000000"/>
                    </a:solidFill>
                  </a:rPr>
                  <a:t>的算符</a:t>
                </a:r>
                <a:r>
                  <a:rPr lang="zh-CN" altLang="zh-CN" dirty="0">
                    <a:solidFill>
                      <a:srgbClr val="000000"/>
                    </a:solidFill>
                    <a:ea typeface="SimSun" panose="02010600030101010101" pitchFamily="2" charset="-122"/>
                  </a:rPr>
                  <a:t>。</a:t>
                </a:r>
                <a:r>
                  <a:rPr lang="zh-CN" altLang="zh-CN" dirty="0">
                    <a:solidFill>
                      <a:srgbClr val="000000"/>
                    </a:solidFill>
                  </a:rPr>
                  <a:t>线性操作对应的都是线性算符，比如求导。非线性操作，比如开方，平方，取复共轭等不是线性算符。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</a:rPr>
                  <a:t>最简单的算符</a:t>
                </a:r>
                <a:r>
                  <a:rPr lang="en-US" altLang="zh-CN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solidFill>
                      <a:srgbClr val="0070C0"/>
                    </a:solidFill>
                  </a:rPr>
                  <a:t>单位算符：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zh-CN" altLang="zh-CN" dirty="0">
                  <a:solidFill>
                    <a:srgbClr val="000000"/>
                  </a:solidFill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sz="2400" b="1" dirty="0">
                    <a:solidFill>
                      <a:srgbClr val="2E75B5"/>
                    </a:solidFill>
                    <a:effectLst/>
                    <a:ea typeface="Microsoft YaHei" panose="020B0503020204020204" pitchFamily="34" charset="-122"/>
                  </a:rPr>
                  <a:t>算符的运算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70C0"/>
                    </a:solidFill>
                    <a:ea typeface="Microsoft YaHei" panose="020B0503020204020204" pitchFamily="34" charset="-122"/>
                  </a:rPr>
                  <a:t>算符相等</a:t>
                </a:r>
                <a:r>
                  <a:rPr lang="zh-CN" altLang="zh-CN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groupChr>
                      <m:groupChrPr>
                        <m:chr m:val="→"/>
                        <m:vertJc m:val="bot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任意</m:t>
                        </m:r>
                      </m:e>
                    </m:groupCh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zh-CN" altLang="zh-CN" dirty="0">
                  <a:solidFill>
                    <a:srgbClr val="000000"/>
                  </a:solidFill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70C0"/>
                    </a:solidFill>
                  </a:rPr>
                  <a:t>算符求和</a:t>
                </a:r>
                <a:r>
                  <a:rPr lang="zh-CN" altLang="zh-CN" dirty="0">
                    <a:solidFill>
                      <a:srgbClr val="000000"/>
                    </a:solidFill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zh-CN" altLang="zh-CN" dirty="0">
                  <a:solidFill>
                    <a:srgbClr val="000000"/>
                  </a:solidFill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70C0"/>
                    </a:solidFill>
                    <a:ea typeface="Microsoft YaHei" panose="020B0503020204020204" pitchFamily="34" charset="-122"/>
                  </a:rPr>
                  <a:t>算符乘积</a:t>
                </a:r>
                <a:r>
                  <a:rPr lang="zh-CN" altLang="zh-CN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d>
                      <m:d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zh-CN" altLang="zh-CN" dirty="0">
                  <a:solidFill>
                    <a:srgbClr val="000000"/>
                  </a:solidFill>
                </a:endParaRPr>
              </a:p>
              <a:p>
                <a:pPr marL="82153" indent="0">
                  <a:lnSpc>
                    <a:spcPct val="150000"/>
                  </a:lnSpc>
                  <a:buNone/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zh-CN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301" y="1082329"/>
                <a:ext cx="8229600" cy="5123162"/>
              </a:xfrm>
              <a:blipFill>
                <a:blip r:embed="rId2"/>
                <a:stretch>
                  <a:fillRect l="-815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算符的运算规则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009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62989" y="953742"/>
                <a:ext cx="8229600" cy="5123162"/>
              </a:xfrm>
            </p:spPr>
            <p:txBody>
              <a:bodyPr/>
              <a:lstStyle/>
              <a:p>
                <a:r>
                  <a:rPr lang="zh-CN" altLang="zh-CN" sz="2400" b="1" dirty="0"/>
                  <a:t>例：</a:t>
                </a:r>
                <a14:m>
                  <m:oMath xmlns:m="http://schemas.openxmlformats.org/officeDocument/2006/math">
                    <m:r>
                      <a:rPr lang="zh-CN" altLang="zh-CN" sz="2400" b="1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̂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sz="2400" b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zh-CN" altLang="zh-CN" sz="2400" b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sz="2400" b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zh-CN" altLang="zh-CN" sz="2400" b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zh-CN" sz="2400" b="1" dirty="0"/>
              </a:p>
              <a:p>
                <a:pPr>
                  <a:lnSpc>
                    <a:spcPct val="150000"/>
                  </a:lnSpc>
                </a:pPr>
                <a:endParaRPr lang="zh-CN" altLang="zh-CN" b="1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89" y="953742"/>
                <a:ext cx="8229600" cy="5123162"/>
              </a:xfrm>
              <a:blipFill>
                <a:blip r:embed="rId2"/>
                <a:stretch>
                  <a:fillRect t="-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>
              <a:xfrm>
                <a:off x="377301" y="140884"/>
                <a:ext cx="8229600" cy="994122"/>
              </a:xfrm>
            </p:spPr>
            <p:txBody>
              <a:bodyPr/>
              <a:lstStyle/>
              <a:p>
                <a:r>
                  <a:rPr lang="zh-CN" altLang="zh-CN" dirty="0">
                    <a:effectLst/>
                  </a:rPr>
                  <a:t>乘法交换律</a:t>
                </a:r>
                <a:r>
                  <a:rPr lang="en-US" altLang="zh-CN" dirty="0">
                    <a:effectLst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̂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zh-CN" altLang="zh-CN">
                        <a:effectLst/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̂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zh-CN">
                        <a:effectLst/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altLang="zh-CN" dirty="0">
                    <a:effectLst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77301" y="140884"/>
                <a:ext cx="8229600" cy="99412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4" name="Picture 6" descr="所 以 &#10;是 任 意 的 波 函 数 ， 所 以 &#10;工 力 一 &#10;类 似 还 可 以 证 明 &#10;概 括 起 来 ， 就 是 &#10;zPz —Pzz 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65" y="2982413"/>
            <a:ext cx="5921374" cy="340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3" name="Picture 5" descr="考 虑 到 &#10;但 &#10;ax &#10;Ox &#10;一 ihr 了 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29" y="1376771"/>
            <a:ext cx="5783970" cy="191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81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x-IV_mathan" altLang="zh-CN" sz="240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x-IV_mathan" altLang="zh-CN" sz="24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sz="240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̂"/>
                        <m:ctrlPr>
                          <a:rPr lang="x-IV_mathan" altLang="zh-CN" sz="24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sz="240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x-IV_mathan" altLang="zh-CN" sz="240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x-IV_mathan" altLang="zh-CN" sz="24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sz="240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̂"/>
                        <m:ctrlPr>
                          <a:rPr lang="x-IV_mathan" altLang="zh-CN" sz="24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sz="240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x-IV_mathan" altLang="zh-CN" sz="2400" dirty="0">
                  <a:solidFill>
                    <a:srgbClr val="7030A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x-IV_matha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</m:oMath>
                </a14:m>
                <a:endParaRPr lang="x-IV_mathan" altLang="zh-CN" sz="2400" dirty="0">
                  <a:solidFill>
                    <a:srgbClr val="C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x-IV_matha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x-IV_mathan" altLang="zh-CN" sz="2400" dirty="0">
                  <a:solidFill>
                    <a:srgbClr val="C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x-IV_matha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x-IV_mathan" altLang="zh-CN" sz="2400" dirty="0">
                  <a:solidFill>
                    <a:srgbClr val="C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x-IV_matha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x-IV_matha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</m:oMath>
                </a14:m>
                <a:endParaRPr lang="x-IV_mathan" altLang="zh-CN" sz="2400" dirty="0">
                  <a:solidFill>
                    <a:srgbClr val="C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x-IV_matha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acc>
                      <m:accPr>
                        <m:chr m:val="̂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x-IV_matha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</m:oMath>
                </a14:m>
                <a:endParaRPr lang="x-IV_mathan" altLang="zh-CN" sz="2400" dirty="0">
                  <a:solidFill>
                    <a:srgbClr val="C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x-IV_matha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acc>
                      <m:accPr>
                        <m:chr m:val="̂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x-IV_matha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</m:oMath>
                </a14:m>
                <a:endParaRPr lang="x-IV_mathan" altLang="zh-CN" sz="2400" dirty="0">
                  <a:solidFill>
                    <a:srgbClr val="C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acc>
                        <m:r>
                          <a:rPr lang="zh-CN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zh-CN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zh-CN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acc>
                        <m:r>
                          <a:rPr lang="zh-CN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zh-CN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zh-CN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zh-CN" altLang="zh-CN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acc>
                        <m:r>
                          <a:rPr lang="zh-CN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zh-CN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zh-CN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  <a:effectLst/>
                    <a:ea typeface="Cambria Math" panose="02040503050406030204" pitchFamily="18" charset="0"/>
                  </a:rPr>
                  <a:t>0   (</a:t>
                </a:r>
                <a:r>
                  <a:rPr lang="en-US" altLang="zh-CN" sz="2400" dirty="0">
                    <a:solidFill>
                      <a:srgbClr val="C00000"/>
                    </a:solidFill>
                    <a:effectLst/>
                    <a:ea typeface="Calibri" panose="020F0502020204030204" pitchFamily="34" charset="0"/>
                  </a:rPr>
                  <a:t>Jacobi</a:t>
                </a:r>
                <a:r>
                  <a:rPr lang="zh-CN" altLang="zh-CN" sz="2400" dirty="0">
                    <a:solidFill>
                      <a:srgbClr val="C00000"/>
                    </a:solidFill>
                    <a:effectLst/>
                    <a:ea typeface="Microsoft YaHei" panose="020B0503020204020204" pitchFamily="34" charset="-122"/>
                  </a:rPr>
                  <a:t>恒等式</a:t>
                </a:r>
                <a:r>
                  <a:rPr lang="en-US" altLang="zh-CN" sz="2400" dirty="0">
                    <a:solidFill>
                      <a:srgbClr val="C00000"/>
                    </a:solidFill>
                    <a:effectLst/>
                    <a:ea typeface="Cambria Math" panose="02040503050406030204" pitchFamily="18" charset="0"/>
                  </a:rPr>
                  <a:t>)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zh-CN" altLang="zh-CN" sz="2400" dirty="0">
                  <a:solidFill>
                    <a:srgbClr val="C00000"/>
                  </a:solidFill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sz="2400" dirty="0">
                    <a:highlight>
                      <a:srgbClr val="FFFF00"/>
                    </a:highlight>
                  </a:rPr>
                  <a:t>按照定义，于是有</a:t>
                </a:r>
                <a:r>
                  <a:rPr lang="en-US" altLang="zh-CN" sz="2400" dirty="0">
                    <a:effectLst/>
                    <a:highlight>
                      <a:srgbClr val="FFFF00"/>
                    </a:highlight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zh-CN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zh-CN" sz="24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zh-CN" sz="2400">
                        <a:latin typeface="Cambria Math" panose="02040503050406030204" pitchFamily="18" charset="0"/>
                      </a:rPr>
                      <m:t>ℏ</m:t>
                    </m:r>
                  </m:oMath>
                </a14:m>
                <a:endParaRPr lang="zh-CN" altLang="zh-CN" sz="2400" dirty="0"/>
              </a:p>
              <a:p>
                <a:pPr>
                  <a:buFont typeface="微软雅黑" panose="020B0503020204020204" pitchFamily="34" charset="-122"/>
                  <a:buChar char="？"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对易式（</a:t>
            </a:r>
            <a:r>
              <a:rPr lang="en-US" altLang="zh-CN" dirty="0">
                <a:effectLst/>
              </a:rPr>
              <a:t>commutator, </a:t>
            </a:r>
            <a:r>
              <a:rPr lang="zh-CN" altLang="zh-CN" dirty="0">
                <a:effectLst/>
              </a:rPr>
              <a:t>对易关系）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411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59"/>
                <a:ext cx="8229600" cy="5217765"/>
              </a:xfrm>
            </p:spPr>
            <p:txBody>
              <a:bodyPr/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sz="2400" b="1" dirty="0">
                    <a:solidFill>
                      <a:srgbClr val="1E4E79"/>
                    </a:solidFill>
                    <a:ea typeface="Microsoft YaHei" panose="020B0503020204020204" pitchFamily="34" charset="-122"/>
                  </a:rPr>
                  <a:t>一维谐振子的代数解法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x-IV_mathan" altLang="zh-CN" b="1" i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x-IV_mathan" altLang="zh-CN" b="1">
                        <a:solidFill>
                          <a:srgbClr val="2E75B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x-IV_mathan" altLang="zh-CN" b="1" i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x-IV_mathan" altLang="zh-CN" b="1" i="1">
                                <a:solidFill>
                                  <a:srgbClr val="2E75B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b="1" i="1">
                                    <a:solidFill>
                                      <a:srgbClr val="2E75B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 b="1">
                                    <a:solidFill>
                                      <a:srgbClr val="2E75B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p>
                            <m:r>
                              <a:rPr lang="x-IV_mathan" altLang="zh-CN" b="1">
                                <a:solidFill>
                                  <a:srgbClr val="2E75B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x-IV_mathan" altLang="zh-CN" b="1">
                        <a:solidFill>
                          <a:srgbClr val="2E75B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x-IV_mathan" altLang="zh-CN" b="1" i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x-IV_mathan" altLang="zh-CN" b="1">
                        <a:solidFill>
                          <a:srgbClr val="2E75B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x-IV_mathan" altLang="zh-CN" b="1" i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x-IV_mathan" altLang="zh-CN" b="1" i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x-IV_mathan" altLang="zh-CN" b="1" dirty="0">
                  <a:solidFill>
                    <a:srgbClr val="2E75B5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b="1" dirty="0">
                    <a:solidFill>
                      <a:srgbClr val="000000"/>
                    </a:solidFill>
                    <a:effectLst/>
                    <a:ea typeface="Microsoft YaHei" panose="020B0503020204020204" pitchFamily="34" charset="-122"/>
                  </a:rPr>
                  <a:t>因式分解：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zh-CN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zh-CN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zh-CN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𝑖𝑢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d>
                      <m:dPr>
                        <m:ctrlPr>
                          <a:rPr lang="zh-CN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𝑖𝑢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zh-CN" altLang="zh-CN" b="1" dirty="0">
                  <a:solidFill>
                    <a:srgbClr val="00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groupChr>
                      <m:groupChrPr>
                        <m:chr m:val="→"/>
                        <m:vertJc m:val="bot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?</m:t>
                        </m:r>
                      </m:e>
                    </m:groupChr>
                    <m:f>
                      <m:f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br>
                  <a:rPr lang="zh-CN" altLang="zh-CN" sz="1800" dirty="0">
                    <a:solidFill>
                      <a:srgbClr val="000000"/>
                    </a:solidFill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br>
                  <a:rPr lang="zh-CN" altLang="zh-CN" dirty="0"/>
                </a:b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[</m:t>
                            </m:r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𝑖𝑚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br>
                  <a:rPr lang="zh-CN" altLang="zh-CN" dirty="0"/>
                </a:b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zh-CN" altLang="zh-CN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x-IV_mathan" altLang="zh-CN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x-IV_mathan" altLang="zh-CN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x-IV_mathan" altLang="zh-CN">
                        <a:latin typeface="Cambria Math" panose="02040503050406030204" pitchFamily="18" charset="0"/>
                      </a:rPr>
                      <m:t>ℏ</m:t>
                    </m:r>
                    <m:r>
                      <a:rPr lang="x-IV_mathan" altLang="zh-CN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x-IV_mathan" altLang="zh-CN" dirty="0"/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59"/>
                <a:ext cx="8229600" cy="5217765"/>
              </a:xfrm>
              <a:blipFill>
                <a:blip r:embed="rId2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为什么要讨论对易关系，再论一维谐振子</a:t>
            </a:r>
          </a:p>
        </p:txBody>
      </p:sp>
    </p:spTree>
    <p:extLst>
      <p:ext uri="{BB962C8B-B14F-4D97-AF65-F5344CB8AC3E}">
        <p14:creationId xmlns:p14="http://schemas.microsoft.com/office/powerpoint/2010/main" val="364541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88272"/>
                <a:ext cx="8229600" cy="5518828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𝑖</m:t>
                          </m:r>
                          <m:acc>
                            <m:accPr>
                              <m:chr m:val="̂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𝑖</m:t>
                          </m:r>
                          <m:acc>
                            <m:accPr>
                              <m:chr m:val="̂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zh-CN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zh-CN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p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𝑖𝑚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  <m:acc>
                            <m:accPr>
                              <m:chr m:val="̂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zh-CN">
                          <a:latin typeface="Cambria Math" panose="02040503050406030204" pitchFamily="18" charset="0"/>
                        </a:rPr>
                        <m:t>]</m:t>
                      </m:r>
                    </m:oMath>
                    <m:oMath xmlns:m="http://schemas.openxmlformats.org/officeDocument/2006/math">
                      <m:r>
                        <a:rPr lang="zh-CN" altLang="zh-CN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zh-CN" altLang="zh-CN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zh-CN" altLang="zh-CN" dirty="0"/>
              </a:p>
              <a:p>
                <a:endParaRPr lang="x-IV_mathan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x-IV_mathan" altLang="zh-CN" dirty="0"/>
                  <a:t>定义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±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2ℏ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∓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zh-CN" dirty="0">
                    <a:ea typeface="Microsoft YaHei" panose="020B0503020204020204" pitchFamily="34" charset="-122"/>
                  </a:rPr>
                  <a:t>，则有</a:t>
                </a:r>
                <a:endParaRPr lang="zh-CN" altLang="zh-CN" dirty="0"/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=ℏ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begChr m:val="["/>
                          <m:endChr m:val="]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x-IV_mathan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x-IV_mathan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=ℏ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begChr m:val="["/>
                          <m:endChr m:val="]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x-IV_mathan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x-IV_mathan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如果波函数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𝜓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ea typeface="Microsoft YaHei" panose="020B0503020204020204" pitchFamily="34" charset="-122"/>
                  </a:rPr>
                  <a:t>满足定态</a:t>
                </a:r>
                <a:r>
                  <a:rPr lang="en-US" altLang="zh-CN" dirty="0">
                    <a:ea typeface="Calibri" panose="020F0502020204030204" pitchFamily="34" charset="0"/>
                  </a:rPr>
                  <a:t> Schrödinger </a:t>
                </a:r>
                <a:r>
                  <a:rPr lang="zh-CN" altLang="zh-CN" dirty="0">
                    <a:ea typeface="Microsoft YaHei" panose="020B0503020204020204" pitchFamily="34" charset="-122"/>
                  </a:rPr>
                  <a:t>方程</a:t>
                </a:r>
                <a:endParaRPr lang="zh-CN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r>
                  <a:rPr lang="zh-CN" altLang="zh-CN" dirty="0"/>
                  <a:t>则对于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有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x-IV_mathan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x-IV_matha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x-IV_mathan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x-IV_matha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ℏ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sSub>
                      <m:sSubPr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x-IV_mathan" altLang="zh-CN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altLang="zh-CN" dirty="0"/>
              </a:p>
              <a:p>
                <a:r>
                  <a:rPr lang="zh-CN" altLang="zh-CN" dirty="0"/>
                  <a:t>同理有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ℏ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x-IV_matha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88272"/>
                <a:ext cx="8229600" cy="5518828"/>
              </a:xfrm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23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14350"/>
                <a:ext cx="3500438" cy="5492750"/>
              </a:xfrm>
            </p:spPr>
            <p:txBody>
              <a:bodyPr/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于是有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zh-CN" altLang="zh-CN" dirty="0"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zh-CN" altLang="zh-CN" dirty="0"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zh-CN" altLang="zh-CN" dirty="0"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所以 ，这是一种生成新解的极好方法，如果我们得到了一个解，通过升降能量就可以得到其他的解。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7030A0"/>
                    </a:solidFill>
                  </a:rPr>
                  <a:t>升降算符</a:t>
                </a:r>
                <a:r>
                  <a:rPr lang="en-US" altLang="zh-CN" dirty="0">
                    <a:solidFill>
                      <a:srgbClr val="7030A0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±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7030A0"/>
                  </a:solidFill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zh-CN" altLang="zh-CN" dirty="0">
                    <a:solidFill>
                      <a:srgbClr val="7030A0"/>
                    </a:solidFill>
                  </a:rPr>
                  <a:t>升算符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zh-CN" altLang="zh-CN" dirty="0">
                    <a:solidFill>
                      <a:srgbClr val="7030A0"/>
                    </a:solidFill>
                  </a:rPr>
                  <a:t>，降算符</a:t>
                </a:r>
                <a:r>
                  <a:rPr lang="en-US" altLang="zh-CN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endParaRPr lang="zh-CN" altLang="zh-CN" dirty="0">
                  <a:solidFill>
                    <a:srgbClr val="7030A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14350"/>
                <a:ext cx="3500438" cy="5492750"/>
              </a:xfrm>
              <a:blipFill>
                <a:blip r:embed="rId2"/>
                <a:stretch>
                  <a:fillRect l="-1742" r="-1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433" name="Picture 1" descr="C:\Users\liuhd\AppData\Local\Temp\msohtmlclip1\02\clip_image00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272" y="514350"/>
            <a:ext cx="4755315" cy="595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80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71488"/>
                <a:ext cx="8229600" cy="5535612"/>
              </a:xfrm>
            </p:spPr>
            <p:txBody>
              <a:bodyPr/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对于谐振子来说，能量不会小于0，于是必然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存在一个本征态（基态）有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即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2ℏ</m:t>
                              </m:r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𝑖</m:t>
                          </m:r>
                          <m:acc>
                            <m:accPr>
                              <m:chr m:val="̂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zh-CN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zh-CN" altLang="zh-CN">
                          <a:latin typeface="Cambria Math" panose="02040503050406030204" pitchFamily="18" charset="0"/>
                        </a:rPr>
                        <m:t>⟹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zh-CN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zh-CN" dirty="0"/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𝑥𝑑𝑥</m:t>
                      </m:r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unc>
                        <m:func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2ℏ</m:t>
                          </m:r>
                        </m:den>
                      </m:f>
                      <m:sSup>
                        <m:sSup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zh-C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𝐴𝑒</m:t>
                          </m:r>
                        </m:e>
                        <m:sup>
                          <m:r>
                            <a:rPr lang="zh-C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zh-CN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zh-C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71488"/>
                <a:ext cx="8229600" cy="5535612"/>
              </a:xfrm>
              <a:blipFill>
                <a:blip r:embed="rId2"/>
                <a:stretch>
                  <a:fillRect l="-74" t="-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090470"/>
      </p:ext>
    </p:extLst>
  </p:cSld>
  <p:clrMapOvr>
    <a:masterClrMapping/>
  </p:clrMapOvr>
</p:sld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ountia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untian top" id="{379B01D1-CBBF-45AF-A54B-B40B69C98B7F}" vid="{C7FC04EE-FCF3-40E5-8787-E350F9FD009F}"/>
    </a:ext>
  </a:extLst>
</a:theme>
</file>

<file path=ppt/theme/theme2.xml><?xml version="1.0" encoding="utf-8"?>
<a:theme xmlns:a="http://schemas.openxmlformats.org/drawingml/2006/main" name="16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7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mountia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untian top" id="{379B01D1-CBBF-45AF-A54B-B40B69C98B7F}" vid="{C7FC04EE-FCF3-40E5-8787-E350F9FD009F}"/>
    </a:ext>
  </a:extLst>
</a:theme>
</file>

<file path=ppt/theme/theme5.xml><?xml version="1.0" encoding="utf-8"?>
<a:theme xmlns:a="http://schemas.openxmlformats.org/drawingml/2006/main" name="18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9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Times New Roman"/>
        <a:ea typeface="黑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53DC2220-3434-419D-9210-E9FE3546A59C}" vid="{07DED40F-BE99-4C5A-9505-9CB02F53FA72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mountian top</Template>
  <TotalTime>8554</TotalTime>
  <Words>2935</Words>
  <Application>Microsoft Office PowerPoint</Application>
  <PresentationFormat>全屏显示(4:3)</PresentationFormat>
  <Paragraphs>216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27</vt:i4>
      </vt:variant>
    </vt:vector>
  </HeadingPairs>
  <TitlesOfParts>
    <vt:vector size="52" baseType="lpstr">
      <vt:lpstr>新細明體</vt:lpstr>
      <vt:lpstr>黑体</vt:lpstr>
      <vt:lpstr>华文细黑</vt:lpstr>
      <vt:lpstr>SimSun</vt:lpstr>
      <vt:lpstr>SimSun</vt:lpstr>
      <vt:lpstr>Microsoft YaHei</vt:lpstr>
      <vt:lpstr>Microsoft YaHei</vt:lpstr>
      <vt:lpstr>Arial</vt:lpstr>
      <vt:lpstr>Calibri</vt:lpstr>
      <vt:lpstr>Cambria Math</vt:lpstr>
      <vt:lpstr>Garamond</vt:lpstr>
      <vt:lpstr>Impact</vt:lpstr>
      <vt:lpstr>Lucida Sans Unicode</vt:lpstr>
      <vt:lpstr>Times New Roman</vt:lpstr>
      <vt:lpstr>Verdana</vt:lpstr>
      <vt:lpstr>Wingdings</vt:lpstr>
      <vt:lpstr>Wingdings 2</vt:lpstr>
      <vt:lpstr>Wingdings 3</vt:lpstr>
      <vt:lpstr>mountian top</vt:lpstr>
      <vt:lpstr>16_Mountain Top</vt:lpstr>
      <vt:lpstr>17_Mountain Top</vt:lpstr>
      <vt:lpstr>1_mountian top</vt:lpstr>
      <vt:lpstr>18_Mountain Top</vt:lpstr>
      <vt:lpstr>19_Mountain Top</vt:lpstr>
      <vt:lpstr>主题1</vt:lpstr>
      <vt:lpstr>第4章 力学量用算符表达</vt:lpstr>
      <vt:lpstr>坐标空间中的Operator</vt:lpstr>
      <vt:lpstr>算符的运算规则</vt:lpstr>
      <vt:lpstr>乘法交换律 A ̂B ̂=B ̂A ̂? </vt:lpstr>
      <vt:lpstr>对易式（commutator, 对易关系）</vt:lpstr>
      <vt:lpstr>为什么要讨论对易关系，再论一维谐振子</vt:lpstr>
      <vt:lpstr>PowerPoint 演示文稿</vt:lpstr>
      <vt:lpstr>PowerPoint 演示文稿</vt:lpstr>
      <vt:lpstr>PowerPoint 演示文稿</vt:lpstr>
      <vt:lpstr>PowerPoint 演示文稿</vt:lpstr>
      <vt:lpstr>常用对易关系</vt:lpstr>
      <vt:lpstr>角动量算符</vt:lpstr>
      <vt:lpstr>PowerPoint 演示文稿</vt:lpstr>
      <vt:lpstr>波函数的标积 (scalar product)</vt:lpstr>
      <vt:lpstr>算符的复共轭，转置，厄米共轭</vt:lpstr>
      <vt:lpstr>厄米算符</vt:lpstr>
      <vt:lpstr>幺正算符 (Unitary operator)</vt:lpstr>
      <vt:lpstr>厄米算符的本征问题</vt:lpstr>
      <vt:lpstr>力学量的本征问题与简并</vt:lpstr>
      <vt:lpstr>不确定度关系的严格证明</vt:lpstr>
      <vt:lpstr>共同本征态</vt:lpstr>
      <vt:lpstr>角动量的本征函数</vt:lpstr>
      <vt:lpstr>角动量的共同本征函数，球谐函数</vt:lpstr>
      <vt:lpstr>共同本征函数的一般讨论</vt:lpstr>
      <vt:lpstr>(对易)力学量完全集 （Complete set of commuting observables）</vt:lpstr>
      <vt:lpstr>连续谱本征态的“归一化”</vt:lpstr>
      <vt:lpstr>箱归一化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刘昊迪</dc:creator>
  <cp:lastModifiedBy>刘昊迪</cp:lastModifiedBy>
  <cp:revision>288</cp:revision>
  <dcterms:created xsi:type="dcterms:W3CDTF">2015-02-16T02:36:18Z</dcterms:created>
  <dcterms:modified xsi:type="dcterms:W3CDTF">2017-04-18T13:47:59Z</dcterms:modified>
</cp:coreProperties>
</file>