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32"/>
  </p:notesMasterIdLst>
  <p:handoutMasterIdLst>
    <p:handoutMasterId r:id="rId33"/>
  </p:handoutMasterIdLst>
  <p:sldIdLst>
    <p:sldId id="340" r:id="rId8"/>
    <p:sldId id="382" r:id="rId9"/>
    <p:sldId id="383" r:id="rId10"/>
    <p:sldId id="381" r:id="rId11"/>
    <p:sldId id="384" r:id="rId12"/>
    <p:sldId id="385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387" r:id="rId22"/>
    <p:sldId id="388" r:id="rId23"/>
    <p:sldId id="401" r:id="rId24"/>
    <p:sldId id="402" r:id="rId25"/>
    <p:sldId id="403" r:id="rId26"/>
    <p:sldId id="404" r:id="rId27"/>
    <p:sldId id="405" r:id="rId28"/>
    <p:sldId id="390" r:id="rId29"/>
    <p:sldId id="392" r:id="rId30"/>
    <p:sldId id="40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55" d="100"/>
          <a:sy n="55" d="100"/>
        </p:scale>
        <p:origin x="51" y="7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0.xml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0.png"/><Relationship Id="rId11" Type="http://schemas.openxmlformats.org/officeDocument/2006/relationships/image" Target="../media/image8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200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第7章：粒子在电磁场中的运动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8789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Schrödinger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方程中的矢势和标势</a:t>
            </a:r>
            <a:endParaRPr lang="en-US" altLang="zh-CN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Aharonov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-Bohm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效应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正则动量和机械动量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Landau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能级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正常塞曼效应</a:t>
            </a:r>
            <a:endParaRPr lang="zh-CN" altLang="en-US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矢势A的作用</a:t>
            </a:r>
            <a:endParaRPr lang="zh-CN" altLang="en-US" dirty="0"/>
          </a:p>
        </p:txBody>
      </p:sp>
      <p:pic>
        <p:nvPicPr>
          <p:cNvPr id="5122" name="Picture 2" descr="现 在 我 们 来 证 明 定 态 薛 定 谔 方 程 &#10;汤 v 一 A ） + 峥 一 &#10;（ 假 定 A 和 V 都 不 随 时 间 而 变 ） 的 形 式 解 可 以 写 成 &#10;S(x) &#10;） 一 (PO)(x)exp A(x') · dx &#10;（ 6 · 1. 13 ） &#10;（ 6 · 1. 14 ） &#10;其 中 线 积 分 可 相 当 任 意 地 沿 可 连 续 变 形 的 路 径 S(x) （ 端 点 在 点 ） 来 作 ， &#10;而 的 ） ） 满 足 方 程 &#10;1 &#10;（ 一 汤 V ） 2 0 ） +V(P(O) 一 埤 丿 &#10;（ 0 ） &#10;2 襯 &#10;（ 6 · 1. 15 ）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40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证 明 时 只 要 用 代 人 法 并 注 意 &#10;一 i V &#10;S(x) &#10;一 i V 一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" y="1153114"/>
            <a:ext cx="8229600" cy="13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— exp &#10;= exp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8719"/>
            <a:ext cx="9144000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半径为</a:t>
                </a:r>
                <a14:m>
                  <m:oMath xmlns:m="http://schemas.openxmlformats.org/officeDocument/2006/math">
                    <m:r>
                      <a:rPr lang="zh-CN" altLang="zh-CN"/>
                      <m:t>𝑅</m:t>
                    </m:r>
                  </m:oMath>
                </a14:m>
                <a:r>
                  <a:rPr lang="zh-CN" altLang="zh-CN" dirty="0"/>
                  <a:t>的圆形阴影部分是一个载有电流的长螺线管，管内产生强度为</a:t>
                </a:r>
                <a14:m>
                  <m:oMath xmlns:m="http://schemas.openxmlformats.org/officeDocument/2006/math">
                    <m:r>
                      <a:rPr lang="zh-CN" altLang="zh-CN"/>
                      <m:t>𝐵</m:t>
                    </m:r>
                  </m:oMath>
                </a14:m>
                <a:r>
                  <a:rPr lang="zh-CN" altLang="zh-CN" dirty="0"/>
                  <a:t>沿</a:t>
                </a:r>
                <a14:m>
                  <m:oMath xmlns:m="http://schemas.openxmlformats.org/officeDocument/2006/math">
                    <m:r>
                      <a:rPr lang="zh-CN" altLang="zh-CN"/>
                      <m:t>𝑧</m:t>
                    </m:r>
                  </m:oMath>
                </a14:m>
                <a:r>
                  <a:rPr lang="zh-CN" altLang="zh-CN" dirty="0"/>
                  <a:t>轴（垂直纸面向上）的磁场。</a:t>
                </a:r>
                <a:r>
                  <a:rPr lang="en-US" altLang="zh-CN" dirty="0" err="1"/>
                  <a:t>从电子枪S出来的电子束经双缝后被分成两部分，一部分沿路径</a:t>
                </a:r>
                <a:r>
                  <a:rPr lang="en-US" altLang="zh-CN" dirty="0"/>
                  <a:t>(Path) 1运动，另一部分沿路径(Path) 2运动，然后又在屏幕处会合发生干涉，干涉条纹由两条路径上的电子波函数累积的相位差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/>
                      <m:t>δ</m:t>
                    </m:r>
                  </m:oMath>
                </a14:m>
                <a:r>
                  <a:rPr lang="en-US" altLang="zh-CN" dirty="0" err="1"/>
                  <a:t>决定</a:t>
                </a:r>
                <a:r>
                  <a:rPr lang="en-US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Aharonov</a:t>
            </a:r>
            <a:r>
              <a:rPr lang="en-US" altLang="zh-CN" dirty="0">
                <a:effectLst/>
              </a:rPr>
              <a:t>-Bohm</a:t>
            </a:r>
            <a:r>
              <a:rPr lang="zh-CN" altLang="zh-CN" dirty="0">
                <a:effectLst/>
              </a:rPr>
              <a:t>效应（</a:t>
            </a:r>
            <a:r>
              <a:rPr lang="zh-CN" altLang="en-US" dirty="0">
                <a:effectLst/>
              </a:rPr>
              <a:t>无</a:t>
            </a:r>
            <a:r>
              <a:rPr lang="zh-CN" altLang="zh-CN" dirty="0">
                <a:effectLst/>
              </a:rPr>
              <a:t>磁场，电子受不受作用）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pic>
        <p:nvPicPr>
          <p:cNvPr id="7170" name="Picture 2" descr="z quid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9" y="3033188"/>
            <a:ext cx="7559040" cy="36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5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7017"/>
                <a:ext cx="8229600" cy="5380083"/>
              </a:xfrm>
            </p:spPr>
            <p:txBody>
              <a:bodyPr/>
              <a:lstStyle/>
              <a:p>
                <a:r>
                  <a:rPr lang="zh-CN" altLang="zh-CN" dirty="0"/>
                  <a:t>磁场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𝐵</m:t>
                        </m:r>
                      </m:e>
                    </m:acc>
                    <m:r>
                      <a:rPr lang="x-IV_mathan" altLang="zh-CN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x-IV_matha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x-IV_mathan" altLang="zh-CN" i="1"/>
                            </m:ctrlPr>
                          </m:mPr>
                          <m:mr>
                            <m:e>
                              <m:r>
                                <a:rPr lang="x-IV_mathan" altLang="zh-CN"/>
                                <m:t>𝐵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𝑧</m:t>
                                  </m:r>
                                </m:e>
                              </m:acc>
                            </m:e>
                            <m:e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𝑟</m:t>
                              </m:r>
                              <m:r>
                                <a:rPr lang="x-IV_mathan" altLang="zh-CN"/>
                                <m:t>&lt;</m:t>
                              </m:r>
                              <m:r>
                                <a:rPr lang="x-IV_mathan" altLang="zh-CN"/>
                                <m:t>𝑅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x-IV_mathan" altLang="zh-CN"/>
                                <m:t>0</m:t>
                              </m:r>
                            </m:e>
                            <m:e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𝑟</m:t>
                              </m:r>
                              <m:r>
                                <a:rPr lang="x-IV_mathan" altLang="zh-CN"/>
                                <m:t>&gt;</m:t>
                              </m:r>
                              <m:r>
                                <a:rPr lang="x-IV_mathan" altLang="zh-CN"/>
                                <m:t>𝑅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 </a:t>
                </a:r>
              </a:p>
              <a:p>
                <a:r>
                  <a:rPr lang="zh-CN" altLang="zh-CN" dirty="0"/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𝐵</m:t>
                        </m:r>
                      </m:e>
                    </m:acc>
                    <m:r>
                      <a:rPr lang="zh-CN" altLang="zh-CN"/>
                      <m:t>=</m:t>
                    </m:r>
                    <m:r>
                      <a:rPr lang="zh-CN" altLang="en-US" i="1"/>
                      <m:t>𝛻</m:t>
                    </m:r>
                    <m:r>
                      <a:rPr lang="zh-CN" altLang="zh-CN"/>
                      <m:t>×</m:t>
                    </m:r>
                    <m:acc>
                      <m:accPr>
                        <m:chr m:val="⃗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𝐴</m:t>
                        </m:r>
                      </m:e>
                    </m:acc>
                  </m:oMath>
                </a14:m>
                <a:r>
                  <a:rPr lang="zh-CN" altLang="zh-CN" dirty="0"/>
                  <a:t>可知，矢势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/>
                        </m:ctrlPr>
                      </m:accPr>
                      <m:e>
                        <m:r>
                          <a:rPr lang="zh-CN" altLang="zh-CN"/>
                          <m:t>𝐴</m:t>
                        </m:r>
                      </m:e>
                    </m:acc>
                    <m:r>
                      <a:rPr lang="zh-CN" altLang="en-US" i="1"/>
                      <m:t> </m:t>
                    </m:r>
                  </m:oMath>
                </a14:m>
                <a:r>
                  <a:rPr lang="zh-CN" altLang="zh-CN" dirty="0"/>
                  <a:t>只有沿</a:t>
                </a:r>
                <a14:m>
                  <m:oMath xmlns:m="http://schemas.openxmlformats.org/officeDocument/2006/math">
                    <m:r>
                      <a:rPr lang="zh-CN" altLang="zh-CN"/>
                      <m:t>𝜙</m:t>
                    </m:r>
                  </m:oMath>
                </a14:m>
                <a:r>
                  <a:rPr lang="zh-CN" altLang="zh-CN" dirty="0"/>
                  <a:t>方向的分量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x-IV_mathan" altLang="zh-CN" i="1"/>
                        </m:ctrlPr>
                      </m:accPr>
                      <m:e>
                        <m:r>
                          <a:rPr lang="x-IV_mathan" altLang="zh-CN"/>
                          <m:t>𝐴</m:t>
                        </m:r>
                      </m:e>
                    </m:acc>
                    <m:r>
                      <a:rPr lang="x-IV_mathan" altLang="zh-CN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x-IV_matha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x-IV_mathan" altLang="zh-CN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r>
                                    <a:rPr lang="x-IV_mathan" altLang="zh-CN"/>
                                    <m:t>1</m:t>
                                  </m:r>
                                </m:num>
                                <m:den>
                                  <m:r>
                                    <a:rPr lang="x-IV_mathan" altLang="zh-CN"/>
                                    <m:t>2</m:t>
                                  </m:r>
                                </m:den>
                              </m:f>
                              <m:r>
                                <a:rPr lang="x-IV_mathan" altLang="zh-CN"/>
                                <m:t>𝐵𝑟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𝜙</m:t>
                                  </m:r>
                                </m:e>
                              </m:acc>
                            </m:e>
                            <m:e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𝑟</m:t>
                              </m:r>
                              <m:r>
                                <a:rPr lang="x-IV_mathan" altLang="zh-CN"/>
                                <m:t>&lt;</m:t>
                              </m:r>
                              <m:r>
                                <a:rPr lang="x-IV_mathan" altLang="zh-CN"/>
                                <m:t>𝑅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r>
                                    <a:rPr lang="x-IV_mathan" altLang="zh-CN"/>
                                    <m:t>1</m:t>
                                  </m:r>
                                </m:num>
                                <m:den>
                                  <m:r>
                                    <a:rPr lang="x-IV_mathan" altLang="zh-CN"/>
                                    <m:t>2</m:t>
                                  </m:r>
                                </m:den>
                              </m:f>
                              <m:r>
                                <a:rPr lang="x-IV_mathan" altLang="zh-CN"/>
                                <m:t>𝐵</m:t>
                              </m:r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x-IV_mathan" altLang="zh-CN" i="1"/>
                                      </m:ctrlPr>
                                    </m:sSupPr>
                                    <m:e>
                                      <m:r>
                                        <a:rPr lang="x-IV_mathan" altLang="zh-CN"/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x-IV_mathan" altLang="zh-CN"/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x-IV_mathan" altLang="zh-CN"/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𝜙</m:t>
                                  </m:r>
                                </m:e>
                              </m:acc>
                              <m:r>
                                <a:rPr lang="x-IV_mathan" altLang="zh-CN"/>
                                <m:t>=</m:t>
                              </m:r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x-IV_mathan" altLang="zh-CN"/>
                                    <m:t>Φ</m:t>
                                  </m:r>
                                </m:num>
                                <m:den>
                                  <m:r>
                                    <a:rPr lang="x-IV_mathan" altLang="zh-CN"/>
                                    <m:t>2</m:t>
                                  </m:r>
                                  <m:r>
                                    <a:rPr lang="x-IV_mathan" altLang="zh-CN"/>
                                    <m:t>𝜋</m:t>
                                  </m:r>
                                  <m:r>
                                    <a:rPr lang="x-IV_mathan" altLang="zh-CN"/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𝜙</m:t>
                                  </m:r>
                                </m:e>
                              </m:acc>
                            </m:e>
                            <m:e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𝑟</m:t>
                              </m:r>
                              <m:r>
                                <a:rPr lang="x-IV_mathan" altLang="zh-CN"/>
                                <m:t>&gt;</m:t>
                              </m:r>
                              <m:r>
                                <a:rPr lang="x-IV_mathan" altLang="zh-CN"/>
                                <m:t>𝑅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zh-CN" altLang="zh-CN"/>
                      <m:t>𝛷</m:t>
                    </m:r>
                    <m:r>
                      <a:rPr lang="zh-CN" altLang="zh-CN"/>
                      <m:t>=</m:t>
                    </m:r>
                    <m:r>
                      <a:rPr lang="zh-CN" altLang="zh-CN"/>
                      <m:t>𝜋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zh-CN" altLang="zh-CN"/>
                          <m:t>𝑅</m:t>
                        </m:r>
                      </m:e>
                      <m:sup>
                        <m:r>
                          <a:rPr lang="zh-CN" altLang="zh-CN"/>
                          <m:t>2</m:t>
                        </m:r>
                      </m:sup>
                    </m:sSup>
                    <m:r>
                      <a:rPr lang="zh-CN" altLang="zh-CN"/>
                      <m:t>𝐵</m:t>
                    </m:r>
                  </m:oMath>
                </a14:m>
                <a:r>
                  <a:rPr lang="zh-CN" altLang="zh-CN" dirty="0"/>
                  <a:t>是管内磁通量。两条路径波函数分别为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x-IV_matha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x-IV_mathan" altLang="zh-CN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x-IV_mathan" altLang="zh-CN" i="1"/>
                                  </m:ctrlPr>
                                </m:sSubPr>
                                <m:e>
                                  <m:r>
                                    <a:rPr lang="x-IV_mathan" altLang="zh-CN"/>
                                    <m:t>𝜓</m:t>
                                  </m:r>
                                </m:e>
                                <m:sub>
                                  <m:r>
                                    <a:rPr lang="x-IV_mathan" altLang="zh-CN"/>
                                    <m:t>1</m:t>
                                  </m:r>
                                </m:sub>
                              </m:sSub>
                              <m:r>
                                <a:rPr lang="x-IV_mathan" altLang="zh-CN"/>
                                <m:t>=</m:t>
                              </m:r>
                              <m:func>
                                <m:funcPr>
                                  <m:ctrlPr>
                                    <a:rPr lang="x-IV_mathan" altLang="zh-CN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/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x-IV_mathan" altLang="zh-CN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x-IV_mathan" altLang="zh-CN" i="1"/>
                                          </m:ctrlPr>
                                        </m:fPr>
                                        <m:num>
                                          <m:r>
                                            <a:rPr lang="x-IV_mathan" altLang="zh-CN"/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x-IV_mathan" altLang="zh-CN"/>
                                            <m:t>ℏ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supHide m:val="on"/>
                                          <m:ctrlPr>
                                            <a:rPr lang="x-IV_mathan" altLang="zh-CN" i="1"/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CN"/>
                                            <m:t>𝑃𝑎𝑡</m:t>
                                          </m:r>
                                          <m:r>
                                            <a:rPr lang="x-IV_mathan" altLang="zh-CN" i="1"/>
                                            <m:t>h</m:t>
                                          </m:r>
                                          <m:r>
                                            <a:rPr lang="x-IV_mathan" altLang="zh-CN"/>
                                            <m:t>1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x-IV_matha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x-IV_matha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x-IV_mathan" altLang="zh-CN"/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x-IV_mathan" altLang="zh-CN"/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x-IV_mathan" altLang="zh-CN"/>
                                            <m:t>⋅</m:t>
                                          </m:r>
                                          <m:r>
                                            <a:rPr lang="x-IV_mathan" altLang="zh-CN"/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  <m:r>
                                        <a:rPr lang="x-IV_mathan" altLang="zh-CN" i="1"/>
                                        <m:t> </m:t>
                                      </m:r>
                                      <m:r>
                                        <a:rPr lang="x-IV_mathan" altLang="zh-CN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x-IV_mathan" altLang="zh-CN" i="1"/>
                                          </m:ctrlPr>
                                        </m:fPr>
                                        <m:num>
                                          <m:r>
                                            <a:rPr lang="x-IV_mathan" altLang="zh-CN"/>
                                            <m:t>𝑖𝑒</m:t>
                                          </m:r>
                                        </m:num>
                                        <m:den>
                                          <m:r>
                                            <a:rPr lang="x-IV_mathan" altLang="zh-CN"/>
                                            <m:t>ℏ</m:t>
                                          </m:r>
                                          <m:r>
                                            <a:rPr lang="x-IV_mathan" altLang="zh-CN"/>
                                            <m:t>𝑐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x-IV_mathan" altLang="zh-CN" i="1"/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CN"/>
                                            <m:t>𝑃𝑎𝑡</m:t>
                                          </m:r>
                                          <m:r>
                                            <a:rPr lang="x-IV_mathan" altLang="zh-CN" i="1"/>
                                            <m:t>h</m:t>
                                          </m:r>
                                          <m:r>
                                            <a:rPr lang="x-IV_mathan" altLang="zh-CN"/>
                                            <m:t>1</m:t>
                                          </m:r>
                                        </m:sub>
                                        <m:sup/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𝐴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x-IV_mathan" altLang="zh-CN" i="1"/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x-IV_matha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x-IV_mathan" altLang="zh-CN"/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  <m:r>
                                            <a:rPr lang="x-IV_mathan" altLang="zh-CN"/>
                                            <m:t>⋅</m:t>
                                          </m:r>
                                          <m:r>
                                            <a:rPr lang="x-IV_mathan" altLang="zh-CN"/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x-IV_mathan" altLang="zh-CN" i="1"/>
                                  </m:ctrlPr>
                                </m:sSubPr>
                                <m:e>
                                  <m:r>
                                    <a:rPr lang="x-IV_mathan" altLang="zh-CN"/>
                                    <m:t>𝜓</m:t>
                                  </m:r>
                                </m:e>
                                <m:sub>
                                  <m:r>
                                    <a:rPr lang="x-IV_mathan" altLang="zh-CN"/>
                                    <m:t>2</m:t>
                                  </m:r>
                                </m:sub>
                              </m:sSub>
                              <m:r>
                                <a:rPr lang="x-IV_mathan" altLang="zh-CN"/>
                                <m:t>=</m:t>
                              </m:r>
                              <m:func>
                                <m:funcPr>
                                  <m:ctrlPr>
                                    <a:rPr lang="x-IV_mathan" altLang="zh-CN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/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x-IV_mathan" altLang="zh-CN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x-IV_mathan" altLang="zh-CN" i="1"/>
                                          </m:ctrlPr>
                                        </m:fPr>
                                        <m:num>
                                          <m:r>
                                            <a:rPr lang="x-IV_mathan" altLang="zh-CN"/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x-IV_mathan" altLang="zh-CN"/>
                                            <m:t>ℏ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supHide m:val="on"/>
                                          <m:ctrlPr>
                                            <a:rPr lang="x-IV_mathan" altLang="zh-CN" i="1"/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CN"/>
                                            <m:t>𝑃𝑎𝑡</m:t>
                                          </m:r>
                                          <m:r>
                                            <a:rPr lang="x-IV_mathan" altLang="zh-CN" i="1"/>
                                            <m:t>h</m:t>
                                          </m:r>
                                          <m:r>
                                            <a:rPr lang="x-IV_mathan" altLang="zh-CN"/>
                                            <m:t>2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x-IV_matha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x-IV_matha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x-IV_mathan" altLang="zh-CN"/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x-IV_mathan" altLang="zh-CN"/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x-IV_mathan" altLang="zh-CN"/>
                                            <m:t>⋅</m:t>
                                          </m:r>
                                          <m:r>
                                            <a:rPr lang="x-IV_mathan" altLang="zh-CN"/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  <m:r>
                                        <a:rPr lang="x-IV_mathan" altLang="zh-CN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x-IV_mathan" altLang="zh-CN" i="1"/>
                                          </m:ctrlPr>
                                        </m:fPr>
                                        <m:num>
                                          <m:r>
                                            <a:rPr lang="x-IV_mathan" altLang="zh-CN"/>
                                            <m:t>𝑖𝑒</m:t>
                                          </m:r>
                                        </m:num>
                                        <m:den>
                                          <m:r>
                                            <a:rPr lang="x-IV_mathan" altLang="zh-CN"/>
                                            <m:t>ℏ</m:t>
                                          </m:r>
                                          <m:r>
                                            <a:rPr lang="x-IV_mathan" altLang="zh-CN"/>
                                            <m:t>𝑐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trlPr>
                                            <a:rPr lang="x-IV_mathan" altLang="zh-CN" i="1"/>
                                          </m:ctrlPr>
                                        </m:naryPr>
                                        <m:sub>
                                          <m:r>
                                            <a:rPr lang="x-IV_mathan" altLang="zh-CN"/>
                                            <m:t>𝑃𝑎𝑡</m:t>
                                          </m:r>
                                          <m:r>
                                            <a:rPr lang="x-IV_mathan" altLang="zh-CN" i="1"/>
                                            <m:t>h</m:t>
                                          </m:r>
                                          <m:r>
                                            <a:rPr lang="x-IV_mathan" altLang="zh-CN"/>
                                            <m:t>2</m:t>
                                          </m:r>
                                        </m:sub>
                                        <m:sup/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𝐴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x-IV_mathan" altLang="zh-CN" i="1"/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x-IV_matha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x-IV_mathan" altLang="zh-CN"/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  <m:r>
                                            <a:rPr lang="x-IV_mathan" altLang="zh-CN"/>
                                            <m:t>⋅</m:t>
                                          </m:r>
                                          <m:r>
                                            <a:rPr lang="x-IV_mathan" altLang="zh-CN"/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x-IV_mathan" altLang="zh-CN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x-IV_mathan" altLang="zh-CN"/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因此上下路径对称，所以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/>
                          <m:t>𝑖</m:t>
                        </m:r>
                      </m:num>
                      <m:den>
                        <m:r>
                          <a:rPr lang="zh-CN" altLang="zh-CN"/>
                          <m:t>ℏ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zh-CN" altLang="zh-CN"/>
                          <m:t>𝑃𝑎𝑡</m:t>
                        </m:r>
                        <m:r>
                          <a:rPr lang="en-US" altLang="zh-CN" i="1"/>
                          <m:t>h</m:t>
                        </m:r>
                        <m:r>
                          <a:rPr lang="zh-CN" altLang="zh-CN"/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1</m:t>
                            </m:r>
                          </m:sub>
                        </m:sSub>
                        <m:r>
                          <a:rPr lang="zh-CN" altLang="zh-CN"/>
                          <m:t>⋅</m:t>
                        </m:r>
                        <m:r>
                          <a:rPr lang="zh-CN" altLang="zh-CN"/>
                          <m:t>𝑑</m:t>
                        </m:r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𝑙</m:t>
                            </m:r>
                          </m:e>
                        </m:acc>
                      </m:e>
                    </m:nary>
                    <m:r>
                      <a:rPr lang="zh-CN" altLang="zh-CN"/>
                      <m:t>−</m:t>
                    </m:r>
                    <m:nary>
                      <m:naryPr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zh-CN" altLang="zh-CN"/>
                          <m:t>𝑃𝑎𝑡</m:t>
                        </m:r>
                        <m:r>
                          <a:rPr lang="en-US" altLang="zh-CN" i="1"/>
                          <m:t>h</m:t>
                        </m:r>
                        <m:r>
                          <a:rPr lang="zh-CN" altLang="zh-CN"/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2</m:t>
                            </m:r>
                          </m:sub>
                        </m:sSub>
                        <m:r>
                          <a:rPr lang="zh-CN" altLang="zh-CN"/>
                          <m:t>⋅</m:t>
                        </m:r>
                        <m:r>
                          <a:rPr lang="zh-CN" altLang="zh-CN"/>
                          <m:t>𝑑</m:t>
                        </m:r>
                        <m:acc>
                          <m:accPr>
                            <m:chr m:val="⃗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𝑙</m:t>
                            </m:r>
                          </m:e>
                        </m:acc>
                      </m:e>
                    </m:nary>
                    <m:r>
                      <a:rPr lang="zh-CN" altLang="zh-CN"/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en-US" altLang="zh-CN" dirty="0" err="1"/>
                  <a:t>于是相位差为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7017"/>
                <a:ext cx="8229600" cy="5380083"/>
              </a:xfrm>
              <a:blipFill>
                <a:blip r:embed="rId2"/>
                <a:stretch>
                  <a:fillRect t="-680" b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sz="2400"/>
                        <m:t>𝛿</m:t>
                      </m:r>
                      <m:r>
                        <a:rPr lang="x-IV_mathan" altLang="zh-CN" sz="2400"/>
                        <m:t>=−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nary>
                        <m:naryPr>
                          <m:ctrlPr>
                            <a:rPr lang="x-IV_mathan" altLang="zh-CN" sz="2400" i="1"/>
                          </m:ctrlPr>
                        </m:naryPr>
                        <m:sub>
                          <m:r>
                            <a:rPr lang="x-IV_mathan" altLang="zh-CN" sz="2400"/>
                            <m:t>𝑃𝑎𝑡</m:t>
                          </m:r>
                          <m:r>
                            <a:rPr lang="x-IV_mathan" altLang="zh-CN" sz="2400" i="1"/>
                            <m:t>h</m:t>
                          </m:r>
                          <m:r>
                            <a:rPr lang="x-IV_mathan" altLang="zh-CN" sz="2400"/>
                            <m:t>1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x-IV_mathan" altLang="zh-CN" sz="2400" i="1"/>
                              </m:ctrlPr>
                            </m:accPr>
                            <m:e>
                              <m:r>
                                <a:rPr lang="x-IV_mathan" altLang="zh-CN" sz="2400"/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sz="24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x-IV_mathan" altLang="zh-CN" sz="2400" i="1"/>
                                  </m:ctrlPr>
                                </m:accPr>
                                <m:e>
                                  <m:r>
                                    <a:rPr lang="x-IV_mathan" altLang="zh-CN" sz="2400"/>
                                    <m:t>𝑙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 sz="2400"/>
                            <m:t>⋅</m:t>
                          </m:r>
                          <m:r>
                            <a:rPr lang="x-IV_mathan" altLang="zh-CN" sz="2400"/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x-IV_mathan" altLang="zh-CN" sz="2400" i="1"/>
                              </m:ctrlPr>
                            </m:accPr>
                            <m:e>
                              <m:r>
                                <a:rPr lang="x-IV_mathan" altLang="zh-CN" sz="2400"/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x-IV_mathan" altLang="zh-CN" sz="2400"/>
                        <m:t>+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nary>
                        <m:naryPr>
                          <m:ctrlPr>
                            <a:rPr lang="x-IV_mathan" altLang="zh-CN" sz="2400" i="1"/>
                          </m:ctrlPr>
                        </m:naryPr>
                        <m:sub>
                          <m:r>
                            <a:rPr lang="x-IV_mathan" altLang="zh-CN" sz="2400"/>
                            <m:t>𝑃𝑎𝑡</m:t>
                          </m:r>
                          <m:r>
                            <a:rPr lang="x-IV_mathan" altLang="zh-CN" sz="2400" i="1"/>
                            <m:t>h</m:t>
                          </m:r>
                          <m:r>
                            <a:rPr lang="x-IV_mathan" altLang="zh-CN" sz="2400"/>
                            <m:t>2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x-IV_mathan" altLang="zh-CN" sz="2400" i="1"/>
                              </m:ctrlPr>
                            </m:accPr>
                            <m:e>
                              <m:r>
                                <a:rPr lang="x-IV_mathan" altLang="zh-CN" sz="2400"/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sz="24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x-IV_mathan" altLang="zh-CN" sz="2400" i="1"/>
                                  </m:ctrlPr>
                                </m:accPr>
                                <m:e>
                                  <m:r>
                                    <a:rPr lang="x-IV_mathan" altLang="zh-CN" sz="2400"/>
                                    <m:t>𝑙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 sz="2400"/>
                            <m:t>⋅</m:t>
                          </m:r>
                          <m:r>
                            <a:rPr lang="x-IV_mathan" altLang="zh-CN" sz="2400"/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x-IV_mathan" altLang="zh-CN" sz="2400" i="1"/>
                              </m:ctrlPr>
                            </m:accPr>
                            <m:e>
                              <m:r>
                                <a:rPr lang="x-IV_mathan" altLang="zh-CN" sz="2400"/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x-IV_mathan" altLang="zh-CN" sz="2400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sz="2400" i="1"/>
                        <m:t> </m:t>
                      </m:r>
                      <m:r>
                        <a:rPr lang="x-IV_mathan" altLang="zh-CN" sz="2400"/>
                        <m:t>=−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r>
                        <a:rPr lang="x-IV_mathan" altLang="zh-CN" sz="2400"/>
                        <m:t>∮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𝐴</m:t>
                          </m:r>
                        </m:e>
                      </m:acc>
                      <m:d>
                        <m:dPr>
                          <m:ctrlPr>
                            <a:rPr lang="x-IV_mathan" altLang="zh-CN" sz="2400" i="1"/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x-IV_mathan" altLang="zh-CN" sz="2400" i="1"/>
                              </m:ctrlPr>
                            </m:accPr>
                            <m:e>
                              <m:r>
                                <a:rPr lang="x-IV_mathan" altLang="zh-CN" sz="2400"/>
                                <m:t>𝑙</m:t>
                              </m:r>
                            </m:e>
                          </m:acc>
                        </m:e>
                      </m:d>
                      <m:r>
                        <a:rPr lang="x-IV_mathan" altLang="zh-CN" sz="2400"/>
                        <m:t>⋅</m:t>
                      </m:r>
                      <m:r>
                        <a:rPr lang="x-IV_mathan" altLang="zh-CN" sz="2400"/>
                        <m:t>𝑑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𝑙</m:t>
                          </m:r>
                        </m:e>
                      </m:acc>
                      <m:r>
                        <a:rPr lang="x-IV_mathan" altLang="zh-CN" sz="2400"/>
                        <m:t>=−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r>
                        <a:rPr lang="x-IV_mathan" altLang="zh-CN" sz="2400"/>
                        <m:t>∯(</m:t>
                      </m:r>
                      <m:r>
                        <a:rPr lang="x-IV_mathan" altLang="zh-CN" sz="2400" i="1"/>
                        <m:t>𝛻</m:t>
                      </m:r>
                      <m:r>
                        <a:rPr lang="x-IV_mathan" altLang="zh-CN" sz="2400"/>
                        <m:t>×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𝐴</m:t>
                          </m:r>
                        </m:e>
                      </m:acc>
                      <m:r>
                        <a:rPr lang="x-IV_mathan" altLang="zh-CN" sz="2400"/>
                        <m:t>)⋅</m:t>
                      </m:r>
                      <m:r>
                        <a:rPr lang="x-IV_mathan" altLang="zh-CN" sz="2400"/>
                        <m:t>𝑑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𝑆</m:t>
                          </m:r>
                        </m:e>
                      </m:acc>
                    </m:oMath>
                  </m:oMathPara>
                </a14:m>
                <a:endParaRPr lang="x-IV_mathan" altLang="zh-CN" sz="2400" dirty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sz="2400" i="1"/>
                        <m:t> </m:t>
                      </m:r>
                      <m:r>
                        <a:rPr lang="x-IV_mathan" altLang="zh-CN" sz="2400"/>
                        <m:t>=−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r>
                        <a:rPr lang="x-IV_mathan" altLang="zh-CN" sz="2400"/>
                        <m:t>∯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𝐵</m:t>
                          </m:r>
                        </m:e>
                      </m:acc>
                      <m:r>
                        <a:rPr lang="x-IV_mathan" altLang="zh-CN" sz="2400"/>
                        <m:t>⋅</m:t>
                      </m:r>
                      <m:r>
                        <a:rPr lang="x-IV_mathan" altLang="zh-CN" sz="2400"/>
                        <m:t>𝑑</m:t>
                      </m:r>
                      <m:acc>
                        <m:accPr>
                          <m:chr m:val="⃗"/>
                          <m:ctrlPr>
                            <a:rPr lang="x-IV_mathan" altLang="zh-CN" sz="2400" i="1"/>
                          </m:ctrlPr>
                        </m:accPr>
                        <m:e>
                          <m:r>
                            <a:rPr lang="x-IV_mathan" altLang="zh-CN" sz="2400"/>
                            <m:t>𝑆</m:t>
                          </m:r>
                        </m:e>
                      </m:acc>
                      <m:r>
                        <a:rPr lang="x-IV_mathan" altLang="zh-CN" sz="2400"/>
                        <m:t>=−</m:t>
                      </m:r>
                      <m:f>
                        <m:fPr>
                          <m:ctrlPr>
                            <a:rPr lang="x-IV_mathan" altLang="zh-CN" sz="2400" i="1"/>
                          </m:ctrlPr>
                        </m:fPr>
                        <m:num>
                          <m:r>
                            <a:rPr lang="x-IV_mathan" altLang="zh-CN" sz="2400"/>
                            <m:t>𝑒</m:t>
                          </m:r>
                        </m:num>
                        <m:den>
                          <m:r>
                            <a:rPr lang="x-IV_mathan" altLang="zh-CN" sz="2400"/>
                            <m:t>ℏ</m:t>
                          </m:r>
                          <m:r>
                            <a:rPr lang="x-IV_mathan" altLang="zh-CN" sz="2400"/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x-IV_mathan" altLang="zh-CN" sz="2400"/>
                        <m:t>Φ</m:t>
                      </m:r>
                    </m:oMath>
                  </m:oMathPara>
                </a14:m>
                <a:endParaRPr lang="x-IV_mathan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电磁学：磁矩与力矩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力矩：角动量变化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磁矩、角动量关系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角动量，</a:t>
                </a:r>
                <a:r>
                  <a:rPr lang="en-US" altLang="zh-CN" sz="2400" dirty="0" err="1"/>
                  <a:t>Larmor</a:t>
                </a:r>
                <a:r>
                  <a:rPr lang="zh-CN" altLang="en-US" sz="2400" dirty="0"/>
                  <a:t>进动</a:t>
                </a:r>
                <a:endParaRPr lang="en-US" altLang="zh-CN" sz="2400" dirty="0"/>
              </a:p>
              <a:p>
                <a:pPr marL="82153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b="1" dirty="0" err="1"/>
                  <a:t>Larmor</a:t>
                </a:r>
                <a:r>
                  <a:rPr lang="zh-CN" altLang="en-US" sz="2400" b="1" dirty="0"/>
                  <a:t>频率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 rotWithShape="0">
                <a:blip r:embed="rId2"/>
                <a:stretch>
                  <a:fillRect t="-2019" b="-3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磁矩</a:t>
            </a:r>
            <a:r>
              <a:rPr lang="en-US" altLang="zh-CN" sz="2800" dirty="0"/>
              <a:t>&amp;</a:t>
            </a:r>
            <a:r>
              <a:rPr lang="zh-CN" altLang="en-US" sz="2800" dirty="0"/>
              <a:t>磁场</a:t>
            </a:r>
          </a:p>
        </p:txBody>
      </p:sp>
    </p:spTree>
    <p:extLst>
      <p:ext uri="{BB962C8B-B14F-4D97-AF65-F5344CB8AC3E}">
        <p14:creationId xmlns:p14="http://schemas.microsoft.com/office/powerpoint/2010/main" val="78704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D:\T7\00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4876800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D:\T7\010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37338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假设磁场沿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方向：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𝑩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=(0,0,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，则矢势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可取为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(−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𝐵𝑦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,0,0)</m:t>
                    </m:r>
                  </m:oMath>
                </a14:m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此时系统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Calibri" panose="020F0502020204030204" pitchFamily="34" charset="0"/>
                  </a:rPr>
                  <a:t>Hamiltonian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为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x-IV_matha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x-IV_mathan" altLang="zh-CN" sz="24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altLang="zh-CN" sz="24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x-IV_matha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𝐵𝑦</m:t>
                                </m:r>
                              </m:e>
                            </m:d>
                          </m:e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x-IV_mathan" altLang="zh-CN" sz="24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力学量完全集：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𝐻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2400" dirty="0">
                  <a:solidFill>
                    <a:srgbClr val="C00000"/>
                  </a:solidFill>
                  <a:effectLst/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effectLst/>
                    <a:ea typeface="Calibri" panose="020F0502020204030204" pitchFamily="34" charset="0"/>
                  </a:rPr>
                  <a:t>Schrödinger </a:t>
                </a:r>
                <a:r>
                  <a:rPr lang="zh-CN" altLang="zh-CN" sz="2400" dirty="0">
                    <a:effectLst/>
                    <a:ea typeface="Microsoft YaHei" panose="020B0503020204020204" pitchFamily="34" charset="-122"/>
                  </a:rPr>
                  <a:t>方程</a:t>
                </a:r>
                <a:endParaRPr lang="zh-CN" altLang="zh-CN" sz="2400" dirty="0">
                  <a:effectLst/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x-IV_mathan" altLang="zh-CN" sz="2400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x-IV_mathan" altLang="zh-CN" sz="24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altLang="zh-CN" sz="24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x-IV_matha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x-IV_mathan" altLang="zh-CN" sz="24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𝐵𝑦</m:t>
                                </m:r>
                              </m:e>
                            </m:d>
                          </m:e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x-IV_matha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x-IV_mathan" altLang="zh-CN" sz="24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 sz="24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x-IV_mathan" altLang="zh-CN" sz="2400" dirty="0">
                  <a:effectLst/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共同本征函数</a:t>
                </a:r>
              </a:p>
              <a:p>
                <a14:m>
                  <m:oMath xmlns:m="http://schemas.openxmlformats.org/officeDocument/2006/math">
                    <m:r>
                      <a:rPr lang="x-IV_mathan" altLang="zh-CN"/>
                      <m:t>𝜓</m:t>
                    </m:r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r>
                          <a:rPr lang="x-IV_mathan" altLang="zh-CN"/>
                          <m:t>𝑥</m:t>
                        </m:r>
                        <m:r>
                          <a:rPr lang="x-IV_mathan" altLang="zh-CN"/>
                          <m:t>,</m:t>
                        </m:r>
                        <m:r>
                          <a:rPr lang="x-IV_mathan" altLang="zh-CN"/>
                          <m:t>𝑦</m:t>
                        </m:r>
                        <m:r>
                          <a:rPr lang="x-IV_mathan" altLang="zh-CN"/>
                          <m:t>,</m:t>
                        </m:r>
                        <m:r>
                          <a:rPr lang="x-IV_mathan" altLang="zh-CN"/>
                          <m:t>𝑧</m:t>
                        </m:r>
                      </m:e>
                    </m:d>
                    <m:r>
                      <a:rPr lang="x-IV_mathan" altLang="zh-CN"/>
                      <m:t>=</m:t>
                    </m:r>
                    <m:sSup>
                      <m:sSupPr>
                        <m:ctrlPr>
                          <a:rPr lang="x-IV_mathan" altLang="zh-CN" i="1"/>
                        </m:ctrlPr>
                      </m:sSupPr>
                      <m:e>
                        <m:r>
                          <a:rPr lang="x-IV_mathan" altLang="zh-CN"/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x-IV_mathan" altLang="zh-CN" i="1"/>
                            </m:ctrlPr>
                          </m:fPr>
                          <m:num>
                            <m:r>
                              <a:rPr lang="x-IV_mathan" altLang="zh-CN"/>
                              <m:t>𝑖</m:t>
                            </m:r>
                            <m:d>
                              <m:dPr>
                                <m:ctrlPr>
                                  <a:rPr lang="x-IV_matha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i="1"/>
                                    </m:ctrlPr>
                                  </m:sSubPr>
                                  <m:e>
                                    <m:r>
                                      <a:rPr lang="x-IV_mathan" altLang="zh-CN"/>
                                      <m:t>𝑝</m:t>
                                    </m:r>
                                  </m:e>
                                  <m:sub>
                                    <m:r>
                                      <a:rPr lang="x-IV_mathan" altLang="zh-CN"/>
                                      <m:t>1</m:t>
                                    </m:r>
                                  </m:sub>
                                </m:sSub>
                                <m:r>
                                  <a:rPr lang="x-IV_mathan" altLang="zh-CN"/>
                                  <m:t>𝑥</m:t>
                                </m:r>
                                <m:r>
                                  <a:rPr lang="x-IV_mathan" altLang="zh-CN"/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altLang="zh-CN" i="1"/>
                                    </m:ctrlPr>
                                  </m:sSubPr>
                                  <m:e>
                                    <m:r>
                                      <a:rPr lang="x-IV_mathan" altLang="zh-CN"/>
                                      <m:t>𝑝</m:t>
                                    </m:r>
                                  </m:e>
                                  <m:sub>
                                    <m:r>
                                      <a:rPr lang="x-IV_mathan" altLang="zh-CN"/>
                                      <m:t>3</m:t>
                                    </m:r>
                                  </m:sub>
                                </m:sSub>
                                <m:r>
                                  <a:rPr lang="x-IV_mathan" altLang="zh-CN"/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x-IV_mathan" altLang="zh-CN"/>
                              <m:t>ℏ</m:t>
                            </m:r>
                          </m:den>
                        </m:f>
                      </m:sup>
                    </m:sSup>
                    <m:r>
                      <a:rPr lang="x-IV_mathan" altLang="zh-CN"/>
                      <m:t>𝜒</m:t>
                    </m:r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r>
                          <a:rPr lang="x-IV_mathan" altLang="zh-CN"/>
                          <m:t>𝑦</m:t>
                        </m:r>
                      </m:e>
                    </m:d>
                  </m:oMath>
                </a14:m>
                <a:endParaRPr lang="x-IV_matha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𝑝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𝑥</m:t>
                        </m:r>
                      </m:sub>
                    </m:sSub>
                    <m:r>
                      <a:rPr lang="zh-CN" altLang="zh-CN"/>
                      <m:t>,</m:t>
                    </m:r>
                    <m:r>
                      <a:rPr lang="zh-CN" altLang="en-US" i="1"/>
                      <m:t>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𝑝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本征值分别为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𝑝</m:t>
                        </m:r>
                      </m:e>
                      <m:sub>
                        <m:r>
                          <a:rPr lang="zh-CN" altLang="zh-CN"/>
                          <m:t>1</m:t>
                        </m:r>
                      </m:sub>
                    </m:sSub>
                    <m:r>
                      <a:rPr lang="zh-CN" altLang="zh-CN"/>
                      <m:t>,</m:t>
                    </m:r>
                    <m:r>
                      <a:rPr lang="zh-CN" altLang="en-US" i="1"/>
                      <m:t>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𝑝</m:t>
                        </m:r>
                      </m:e>
                      <m:sub>
                        <m:r>
                          <a:rPr lang="zh-CN" altLang="zh-CN"/>
                          <m:t>3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effectLst/>
              </a:rPr>
              <a:t>Laundau能级：自由电子在稳恒磁场中的运动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8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40"/>
                <a:ext cx="8229600" cy="6008914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  <a:endParaRPr lang="zh-CN" altLang="zh-CN" dirty="0">
                  <a:ea typeface="Microsoft YaHei" panose="020B0503020204020204" pitchFamily="34" charset="-122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𝑞𝐵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b>
                                        <m:sSubPr>
                                          <m:ctrlPr>
                                            <a:rPr lang="x-IV_mathan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𝑞𝐵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平衡位置为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𝑞𝐵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Microsoft YaHei" panose="020B0503020204020204" pitchFamily="34" charset="-122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频率为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𝜔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𝑞𝑏</m:t>
                            </m:r>
                          </m:e>
                        </m:d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(</a:t>
                </a:r>
                <a:r>
                  <a:rPr lang="zh-CN" altLang="zh-CN" dirty="0"/>
                  <a:t>回旋角频率</a:t>
                </a:r>
                <a:r>
                  <a:rPr lang="en-US" altLang="zh-CN" dirty="0">
                    <a:ea typeface="Cambria Math" panose="02040503050406030204" pitchFamily="18" charset="0"/>
                  </a:rPr>
                  <a:t>)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的谐振子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其本征值和本征态分别为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/ℏ</m:t>
                        </m:r>
                      </m:e>
                    </m:rad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所以能量本征值和本征态为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𝑞𝐵</m:t>
                              </m:r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</m:t>
                          </m:r>
                        </m:den>
                      </m:f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从本征函数可以看出，粒子一方面以平面波形式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在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平面内移动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，另一方面则</a:t>
                </a: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绕着平衡面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振动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。而能量则是</a:t>
                </a: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连续背景上的分离谱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。</a:t>
                </a:r>
                <a:r>
                  <a:rPr lang="zh-CN" altLang="zh-CN" dirty="0">
                    <a:solidFill>
                      <a:srgbClr val="538135"/>
                    </a:solidFill>
                    <a:ea typeface="Microsoft YaHei" panose="020B0503020204020204" pitchFamily="34" charset="-122"/>
                  </a:rPr>
                  <a:t>由于能级中不含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538135"/>
                    </a:solidFill>
                    <a:ea typeface="Microsoft YaHei" panose="020B0503020204020204" pitchFamily="34" charset="-122"/>
                  </a:rPr>
                  <a:t>,</a:t>
                </a:r>
                <a:r>
                  <a:rPr lang="zh-CN" altLang="zh-CN" dirty="0">
                    <a:solidFill>
                      <a:srgbClr val="538135"/>
                    </a:solidFill>
                    <a:ea typeface="Microsoft YaHei" panose="020B0503020204020204" pitchFamily="34" charset="-122"/>
                  </a:rPr>
                  <a:t>所以能级是无穷简并的.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40"/>
                <a:ext cx="8229600" cy="6008914"/>
              </a:xfrm>
              <a:blipFill>
                <a:blip r:embed="rId2"/>
                <a:stretch>
                  <a:fillRect l="-741" t="-50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x-IV_mathan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x-IV_mathan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𝑞𝐵</m:t>
                                  </m:r>
                                </m:num>
                                <m:den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𝑞𝐵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𝜌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∼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𝜌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𝜌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+1,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′2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′2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𝛼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ℏ</m:t>
                            </m:r>
                          </m:den>
                        </m:f>
                      </m:e>
                    </m:rad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是二维各向同性谐振子本征函数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𝑒𝐵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/2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𝜇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是</a:t>
                </a:r>
                <a:r>
                  <a:rPr lang="en-US" altLang="zh-CN" dirty="0" err="1"/>
                  <a:t>Lamor</a:t>
                </a:r>
                <a:r>
                  <a:rPr lang="zh-CN" altLang="zh-CN" dirty="0"/>
                  <a:t>频率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effectLst/>
                  </a:rPr>
                  <a:t>对称规范：</a:t>
                </a:r>
                <a14:m>
                  <m:oMath xmlns:m="http://schemas.openxmlformats.org/officeDocument/2006/math">
                    <m:r>
                      <a:rPr lang="zh-CN" altLang="zh-CN">
                        <a:effectLst/>
                      </a:rPr>
                      <m:t>𝑨</m:t>
                    </m:r>
                    <m:r>
                      <a:rPr lang="zh-CN" altLang="zh-CN">
                        <a:effectLst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effectLst/>
                          </a:rPr>
                        </m:ctrlPr>
                      </m:dPr>
                      <m:e>
                        <m:r>
                          <a:rPr lang="zh-CN" altLang="zh-CN">
                            <a:effectLst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effectLst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effectLst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effectLst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effectLst/>
                          </a:rPr>
                          <m:t>𝐵𝑦</m:t>
                        </m:r>
                        <m:r>
                          <a:rPr lang="zh-CN" altLang="zh-CN">
                            <a:effectLst/>
                          </a:rPr>
                          <m:t>,</m:t>
                        </m:r>
                        <m:f>
                          <m:fPr>
                            <m:ctrlPr>
                              <a:rPr lang="zh-CN" altLang="zh-CN" i="1">
                                <a:effectLst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effectLst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effectLst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effectLst/>
                          </a:rPr>
                          <m:t>𝐵𝑥</m:t>
                        </m:r>
                        <m:r>
                          <a:rPr lang="zh-CN" altLang="zh-CN">
                            <a:effectLst/>
                          </a:rPr>
                          <m:t>,0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1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42862" y="1294826"/>
            <a:ext cx="656272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电子轨道运动的磁矩角动量空间取向量子化</a:t>
            </a:r>
            <a:r>
              <a:rPr lang="zh-CN" altLang="en-US" dirty="0">
                <a:latin typeface="+mj-ea"/>
                <a:ea typeface="+mj-ea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+mj-ea"/>
                <a:ea typeface="+mj-ea"/>
              </a:rPr>
              <a:t>    电子的轨道运动相当于一个闭合电路中的电流，按照经典电磁学，必定有一个磁矩 </a:t>
            </a:r>
            <a:r>
              <a:rPr lang="en-US" altLang="zh-CN" i="1" dirty="0">
                <a:ea typeface="+mj-ea"/>
              </a:rPr>
              <a:t>μ </a:t>
            </a:r>
            <a:r>
              <a:rPr lang="zh-CN" altLang="en-US" dirty="0">
                <a:latin typeface="+mj-ea"/>
                <a:ea typeface="+mj-ea"/>
              </a:rPr>
              <a:t>等于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94782"/>
              </p:ext>
            </p:extLst>
          </p:nvPr>
        </p:nvGraphicFramePr>
        <p:xfrm>
          <a:off x="457200" y="2481778"/>
          <a:ext cx="45354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2679700" imgH="1206500" progId="">
                  <p:embed/>
                </p:oleObj>
              </mc:Choice>
              <mc:Fallback>
                <p:oleObj r:id="rId3" imgW="2679700" imgH="1206500" progId="">
                  <p:embed/>
                  <p:pic>
                    <p:nvPicPr>
                      <p:cNvPr id="20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1778"/>
                        <a:ext cx="4535488" cy="20288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5" name="AutoShape 9"/>
          <p:cNvSpPr>
            <a:spLocks noChangeArrowheads="1"/>
          </p:cNvSpPr>
          <p:nvPr/>
        </p:nvSpPr>
        <p:spPr bwMode="auto">
          <a:xfrm>
            <a:off x="3039119" y="4833811"/>
            <a:ext cx="1223963" cy="431800"/>
          </a:xfrm>
          <a:prstGeom prst="wedgeRoundRectCallout">
            <a:avLst>
              <a:gd name="adj1" fmla="val 64917"/>
              <a:gd name="adj2" fmla="val -167278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latin typeface="+mn-ea"/>
                <a:ea typeface="+mn-ea"/>
              </a:rPr>
              <a:t>旋磁比</a:t>
            </a:r>
          </a:p>
        </p:txBody>
      </p: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6418157" y="3276837"/>
            <a:ext cx="1941513" cy="3403600"/>
            <a:chOff x="3145" y="1840"/>
            <a:chExt cx="1223" cy="2144"/>
          </a:xfrm>
        </p:grpSpPr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264" y="2880"/>
              <a:ext cx="1104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909" name="Line 13"/>
            <p:cNvSpPr>
              <a:spLocks noChangeShapeType="1"/>
            </p:cNvSpPr>
            <p:nvPr/>
          </p:nvSpPr>
          <p:spPr bwMode="auto">
            <a:xfrm flipV="1">
              <a:off x="3792" y="2400"/>
              <a:ext cx="0" cy="7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V="1">
              <a:off x="3792" y="2928"/>
              <a:ext cx="384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9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26" y="2922"/>
                  <a:ext cx="35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oMath>
                    </m:oMathPara>
                  </a14:m>
                  <a:endParaRPr lang="en-US" altLang="zh-CN" sz="28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89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6" y="2922"/>
                  <a:ext cx="352" cy="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2" y="3408"/>
              <a:ext cx="0" cy="57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3792" y="3168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914" name="Line 18"/>
            <p:cNvSpPr>
              <a:spLocks noChangeShapeType="1"/>
            </p:cNvSpPr>
            <p:nvPr/>
          </p:nvSpPr>
          <p:spPr bwMode="auto">
            <a:xfrm flipV="1">
              <a:off x="3324" y="297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915" name="Line 19"/>
            <p:cNvSpPr>
              <a:spLocks noChangeShapeType="1"/>
            </p:cNvSpPr>
            <p:nvPr/>
          </p:nvSpPr>
          <p:spPr bwMode="auto">
            <a:xfrm>
              <a:off x="3312" y="32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9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45" y="2751"/>
                  <a:ext cx="31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oMath>
                    </m:oMathPara>
                  </a14:m>
                  <a:endParaRPr lang="en-US" altLang="zh-CN" sz="28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891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5" y="2751"/>
                  <a:ext cx="314" cy="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68" y="3288"/>
                  <a:ext cx="34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oMath>
                    </m:oMathPara>
                  </a14:m>
                  <a:endParaRPr lang="en-US" altLang="zh-CN" sz="28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89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3288"/>
                  <a:ext cx="346" cy="3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918" name="Line 22"/>
            <p:cNvSpPr>
              <a:spLocks noChangeShapeType="1"/>
            </p:cNvSpPr>
            <p:nvPr/>
          </p:nvSpPr>
          <p:spPr bwMode="auto">
            <a:xfrm flipV="1">
              <a:off x="3792" y="1920"/>
              <a:ext cx="0" cy="52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9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40" y="1840"/>
                  <a:ext cx="338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oMath>
                    </m:oMathPara>
                  </a14:m>
                  <a:endParaRPr lang="en-US" altLang="zh-CN" sz="2800" b="1" i="1" baseline="30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8919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1840"/>
                  <a:ext cx="338" cy="3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09" y="2320"/>
                  <a:ext cx="35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𝑳</m:t>
                        </m:r>
                      </m:oMath>
                    </m:oMathPara>
                  </a14:m>
                  <a:endParaRPr lang="en-US" altLang="zh-CN" sz="28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8920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9" y="2320"/>
                  <a:ext cx="359" cy="3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8921" name="Object 2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858" y="3753"/>
                <a:ext cx="188" cy="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9" name="Equation" r:id="rId10" imgW="126835" imgH="152202" progId="Equation.DSMT4">
                        <p:embed/>
                      </p:oleObj>
                    </mc:Choice>
                    <mc:Fallback>
                      <p:oleObj name="Equation" r:id="rId10" imgW="126835" imgH="152202" progId="Equation.DSMT4">
                        <p:embed/>
                        <p:pic>
                          <p:nvPicPr>
                            <p:cNvPr id="208921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8" y="3753"/>
                              <a:ext cx="188" cy="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8921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475827"/>
                    </p:ext>
                  </p:extLst>
                </p:nvPr>
              </p:nvGraphicFramePr>
              <p:xfrm>
                <a:off x="3858" y="3753"/>
                <a:ext cx="188" cy="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8975" name="Equation" r:id="rId12" imgW="126835" imgH="152202" progId="Equation.DSMT4">
                        <p:embed/>
                      </p:oleObj>
                    </mc:Choice>
                    <mc:Fallback>
                      <p:oleObj name="Equation" r:id="rId12" imgW="126835" imgH="152202" progId="Equation.DSMT4">
                        <p:embed/>
                        <p:pic>
                          <p:nvPicPr>
                            <p:cNvPr id="0" name="Picture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8" y="3753"/>
                              <a:ext cx="188" cy="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07" y="1373344"/>
            <a:ext cx="2196338" cy="190349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原子物理学：原子中电子轨道运动的磁矩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4779"/>
            <a:ext cx="7096697" cy="353271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1406" y="-59343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扩展阅读：量子霍尔效应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47" y="3962379"/>
            <a:ext cx="3781453" cy="2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9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8" y="274638"/>
            <a:ext cx="8524097" cy="4105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29" y="3369374"/>
            <a:ext cx="4936734" cy="34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11188" y="1196975"/>
            <a:ext cx="8281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让我们考虑一个原子的两个能级</a:t>
            </a:r>
            <a:r>
              <a:rPr lang="en-US" altLang="zh-CN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altLang="zh-CN" i="1" baseline="-30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altLang="zh-CN" i="1" baseline="-30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altLang="zh-CN" i="1" baseline="-30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lang="en-US" altLang="zh-CN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altLang="zh-CN" i="1" baseline="-30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）之间的光谱跃迁，在无外磁场时，这个跃迁的能量为： </a:t>
            </a:r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>
            <p:extLst/>
          </p:nvPr>
        </p:nvGraphicFramePr>
        <p:xfrm>
          <a:off x="1660908" y="2445484"/>
          <a:ext cx="1728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799753" imgH="215806" progId="Equation.3">
                  <p:embed/>
                </p:oleObj>
              </mc:Choice>
              <mc:Fallback>
                <p:oleObj r:id="rId3" imgW="799753" imgH="215806" progId="Equation.3">
                  <p:embed/>
                  <p:pic>
                    <p:nvPicPr>
                      <p:cNvPr id="614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908" y="2445484"/>
                        <a:ext cx="1728787" cy="4746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508383" y="2950309"/>
            <a:ext cx="579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在外加磁场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时，两能级的能量分别为：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64568"/>
              </p:ext>
            </p:extLst>
          </p:nvPr>
        </p:nvGraphicFramePr>
        <p:xfrm>
          <a:off x="1647825" y="3355975"/>
          <a:ext cx="29051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公式" r:id="rId5" imgW="1409400" imgH="507960" progId="Equation.3">
                  <p:embed/>
                </p:oleObj>
              </mc:Choice>
              <mc:Fallback>
                <p:oleObj name="公式" r:id="rId5" imgW="1409400" imgH="507960" progId="Equation.3">
                  <p:embed/>
                  <p:pic>
                    <p:nvPicPr>
                      <p:cNvPr id="614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355975"/>
                        <a:ext cx="2905125" cy="1050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436945" y="4461609"/>
            <a:ext cx="8424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每一能级分裂为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个（即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个）能级。但观察到的是其差值，即</a:t>
            </a:r>
          </a:p>
        </p:txBody>
      </p:sp>
      <p:sp>
        <p:nvSpPr>
          <p:cNvPr id="61448" name="Line 11"/>
          <p:cNvSpPr>
            <a:spLocks noChangeShapeType="1"/>
          </p:cNvSpPr>
          <p:nvPr/>
        </p:nvSpPr>
        <p:spPr bwMode="auto">
          <a:xfrm>
            <a:off x="6917120" y="2661384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12"/>
          <p:cNvSpPr>
            <a:spLocks noChangeShapeType="1"/>
          </p:cNvSpPr>
          <p:nvPr/>
        </p:nvSpPr>
        <p:spPr bwMode="auto">
          <a:xfrm>
            <a:off x="6917120" y="3526571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3"/>
          <p:cNvSpPr>
            <a:spLocks noChangeShapeType="1"/>
          </p:cNvSpPr>
          <p:nvPr/>
        </p:nvSpPr>
        <p:spPr bwMode="auto">
          <a:xfrm>
            <a:off x="7564820" y="2661384"/>
            <a:ext cx="0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Rectangle 14"/>
          <p:cNvSpPr>
            <a:spLocks noChangeArrowheads="1"/>
          </p:cNvSpPr>
          <p:nvPr/>
        </p:nvSpPr>
        <p:spPr bwMode="auto">
          <a:xfrm>
            <a:off x="8349045" y="2502634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C1607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2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8349045" y="3366234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4C1607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1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61453" name="Object 1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955219" y="2955373"/>
          <a:ext cx="363669" cy="33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7" imgW="190335" imgH="177646" progId="Equation.3">
                  <p:embed/>
                </p:oleObj>
              </mc:Choice>
              <mc:Fallback>
                <p:oleObj name="公式" r:id="rId7" imgW="190335" imgH="177646" progId="Equation.3">
                  <p:embed/>
                  <p:pic>
                    <p:nvPicPr>
                      <p:cNvPr id="61453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219" y="2955373"/>
                        <a:ext cx="363669" cy="339424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塞曼效应</a:t>
            </a:r>
            <a:r>
              <a:rPr lang="en-US" altLang="zh-CN" sz="2800" dirty="0"/>
              <a:t>——</a:t>
            </a:r>
            <a:r>
              <a:rPr lang="zh-CN" altLang="en-US" sz="2800" dirty="0"/>
              <a:t>正常塞曼效应</a:t>
            </a:r>
            <a:br>
              <a:rPr lang="zh-CN" altLang="en-US" sz="2800" dirty="0"/>
            </a:br>
            <a:endParaRPr lang="zh-CN" altLang="en-US" sz="2800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46728"/>
              </p:ext>
            </p:extLst>
          </p:nvPr>
        </p:nvGraphicFramePr>
        <p:xfrm>
          <a:off x="1255713" y="5527675"/>
          <a:ext cx="3297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9" imgW="1701800" imgH="228600" progId="">
                  <p:embed/>
                </p:oleObj>
              </mc:Choice>
              <mc:Fallback>
                <p:oleObj r:id="rId9" imgW="1701800" imgH="228600" progId="">
                  <p:embed/>
                  <p:pic>
                    <p:nvPicPr>
                      <p:cNvPr id="624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527675"/>
                        <a:ext cx="3297237" cy="441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28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 rot="16200000">
            <a:off x="1121663" y="325113"/>
            <a:ext cx="6852295" cy="61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假设磁场沿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z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方向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𝐁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=(0,0,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B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则矢势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𝐀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可取为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𝐵𝑦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𝐵𝑥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x-IV_mathan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x-IV_mathan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x-IV_mathan" altLang="zh-CN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𝑞𝐵</m:t>
                                  </m:r>
                                </m:num>
                                <m:den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𝑒𝐵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在原子中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∼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(10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−10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实验室磁场强度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𝐵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&lt;10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altLang="zh-CN" i="1" dirty="0">
                    <a:ea typeface="Cambria Math" panose="02040503050406030204" pitchFamily="18" charset="0"/>
                  </a:rPr>
                  <a:t>.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项很小可以忽略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𝑒𝐵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𝑒𝐵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力学量完全集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𝑳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与氢原子相同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能量本征函数不变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能量本征值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𝑙𝑚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zh-CN" altLang="zh-CN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zh-CN" dirty="0">
                  <a:ea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正常</a:t>
            </a:r>
            <a:r>
              <a:rPr lang="en-US" altLang="zh-CN" dirty="0">
                <a:effectLst/>
              </a:rPr>
              <a:t> </a:t>
            </a:r>
            <a:r>
              <a:rPr lang="zh-CN" altLang="zh-CN" dirty="0">
                <a:effectLst/>
              </a:rPr>
              <a:t>Zeeman</a:t>
            </a:r>
            <a:r>
              <a:rPr lang="en-US" altLang="zh-CN" dirty="0">
                <a:effectLst/>
              </a:rPr>
              <a:t> </a:t>
            </a:r>
            <a:r>
              <a:rPr lang="zh-CN" altLang="zh-CN">
                <a:effectLst/>
              </a:rPr>
              <a:t>效应</a:t>
            </a:r>
            <a:r>
              <a:rPr lang="zh-CN" altLang="en-US">
                <a:effectLst/>
              </a:rPr>
              <a:t>的量子解释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3" name="Object 3"/>
          <p:cNvGraphicFramePr>
            <a:graphicFrameLocks noChangeAspect="1"/>
          </p:cNvGraphicFramePr>
          <p:nvPr>
            <p:extLst/>
          </p:nvPr>
        </p:nvGraphicFramePr>
        <p:xfrm>
          <a:off x="1476375" y="2349500"/>
          <a:ext cx="6192838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483100" imgH="2133600" progId="Equation.3">
                  <p:embed/>
                </p:oleObj>
              </mc:Choice>
              <mc:Fallback>
                <p:oleObj name="Equation" r:id="rId3" imgW="4483100" imgH="2133600" progId="Equation.3">
                  <p:embed/>
                  <p:pic>
                    <p:nvPicPr>
                      <p:cNvPr id="209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6192838" cy="2947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755650" y="1341438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zh-CN" altLang="en-US" dirty="0">
                <a:latin typeface="+mn-ea"/>
                <a:ea typeface="+mn-ea"/>
              </a:rPr>
              <a:t>核外电子轨道运动产生的磁矩与轨道角动量方向相反，其数值关系为 </a:t>
            </a:r>
          </a:p>
        </p:txBody>
      </p:sp>
      <p:sp>
        <p:nvSpPr>
          <p:cNvPr id="209926" name="AutoShape 6"/>
          <p:cNvSpPr>
            <a:spLocks noChangeArrowheads="1"/>
          </p:cNvSpPr>
          <p:nvPr/>
        </p:nvSpPr>
        <p:spPr bwMode="auto">
          <a:xfrm flipH="1">
            <a:off x="251520" y="6021388"/>
            <a:ext cx="1584325" cy="431800"/>
          </a:xfrm>
          <a:prstGeom prst="wedgeRoundRectCallout">
            <a:avLst>
              <a:gd name="adj1" fmla="val -74750"/>
              <a:gd name="adj2" fmla="val -381250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latin typeface="+mn-ea"/>
                <a:ea typeface="+mn-ea"/>
              </a:rPr>
              <a:t>玻尔磁子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量子化磁矩</a:t>
            </a:r>
          </a:p>
        </p:txBody>
      </p:sp>
      <p:pic>
        <p:nvPicPr>
          <p:cNvPr id="6" name="Picture 5" descr="D:\T7\014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036" b="38564"/>
          <a:stretch/>
        </p:blipFill>
        <p:spPr bwMode="auto">
          <a:xfrm>
            <a:off x="2383916" y="5474553"/>
            <a:ext cx="61722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138"/>
                <a:ext cx="565785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概率守恒方程</a:t>
                </a:r>
                <a:br>
                  <a:rPr lang="x-IV_mathan" altLang="zh-CN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𝛁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x-IV_mathan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𝜵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𝜵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br>
                  <a:rPr lang="zh-CN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概率流密度：单位时间内通过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流入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的概率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)</a:t>
                </a:r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电流=单位时间通过的电量：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概率流密度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电荷</a:t>
                </a:r>
                <a:r>
                  <a:rPr lang="zh-CN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=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电流密度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𝑖𝑒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𝑛𝑙𝑚</m:t>
                            </m:r>
                          </m:sub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𝑛𝑙𝑚</m:t>
                            </m:r>
                          </m:sub>
                        </m:s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𝑛𝑙𝑚</m:t>
                            </m:r>
                          </m:sub>
                        </m:s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sSubSup>
                          <m:sSub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𝑛𝑙𝑚</m:t>
                            </m:r>
                          </m:sub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138"/>
                <a:ext cx="5657850" cy="4525962"/>
              </a:xfrm>
              <a:blipFill>
                <a:blip r:embed="rId2"/>
                <a:stretch>
                  <a:fillRect l="-1078" b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氢原子的电流分布和磁矩</a:t>
            </a:r>
            <a:endParaRPr lang="zh-CN" altLang="en-US" dirty="0"/>
          </a:p>
        </p:txBody>
      </p:sp>
      <p:pic>
        <p:nvPicPr>
          <p:cNvPr id="3073" name="Picture 1" descr="r sin B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078057"/>
            <a:ext cx="3028950" cy="42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8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85762" y="509587"/>
                <a:ext cx="8229600" cy="5519737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sub>
                    </m:sSub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𝜕𝜑</m:t>
                        </m:r>
                      </m:den>
                    </m:f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</m:sSub>
                    <m:r>
                      <a:rPr lang="zh-CN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Sup>
                      <m:sSubSup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br>
                  <a:rPr lang="zh-CN" altLang="zh-CN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zh-CN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sSup>
                      <m:sSupPr>
                        <m:ctrlPr>
                          <a:rPr lang="zh-C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zh-CN" altLang="zh-CN" dirty="0">
                  <a:solidFill>
                    <a:srgbClr val="0070C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zh-CN" dirty="0"/>
                  <a:t>为实函数，于是</a:t>
                </a:r>
                <a:br>
                  <a:rPr lang="zh-CN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𝜵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𝜵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sub>
                    </m:sSub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𝑖𝑚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sub>
                    </m:sSub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𝑖𝑚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𝑛𝑙𝑚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于是电流密度为绕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轴的环状电流密度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2" y="509587"/>
                <a:ext cx="8229600" cy="5519737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4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33987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考虑一无穷薄截面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zh-CN" dirty="0"/>
                  <a:t>，环状电流元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对磁矩的贡献为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𝑆𝑑𝐼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m:rPr>
                                    <m:sty m:val="p"/>
                                  </m:rP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den>
                            </m:f>
                            <m:sSup>
                              <m:sSup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𝑛𝑙𝑚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nary>
                  </m:oMath>
                </a14:m>
                <a:br>
                  <a:rPr lang="x-IV_mathan" altLang="zh-CN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𝑛𝑙𝑚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𝑛𝑙𝑚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Bohr </a:t>
                </a:r>
                <a:r>
                  <a:rPr lang="zh-CN" altLang="zh-CN" dirty="0">
                    <a:solidFill>
                      <a:srgbClr val="0070C0"/>
                    </a:solidFill>
                  </a:rPr>
                  <a:t>磁子</a:t>
                </a:r>
                <a:r>
                  <a:rPr lang="en-US" altLang="zh-CN" dirty="0">
                    <a:solidFill>
                      <a:srgbClr val="0070C0"/>
                    </a:solidFill>
                    <a:ea typeface="Calibri" panose="020F0502020204030204" pitchFamily="34" charset="0"/>
                  </a:rPr>
                  <a:t> (magneton) </a:t>
                </a:r>
                <a:endParaRPr lang="zh-CN" altLang="zh-CN" dirty="0">
                  <a:solidFill>
                    <a:srgbClr val="0070C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x-IV_mathan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旋磁比</a:t>
                </a:r>
                <a:r>
                  <a:rPr lang="en-US" altLang="zh-CN" dirty="0">
                    <a:ea typeface="Cambria Math" panose="02040503050406030204" pitchFamily="18" charset="0"/>
                  </a:rPr>
                  <a:t> (gyromagnetic ration)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33987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磁矩</a:t>
            </a:r>
          </a:p>
        </p:txBody>
      </p:sp>
    </p:spTree>
    <p:extLst>
      <p:ext uri="{BB962C8B-B14F-4D97-AF65-F5344CB8AC3E}">
        <p14:creationId xmlns:p14="http://schemas.microsoft.com/office/powerpoint/2010/main" val="321715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Lorentz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力</a:t>
                </a:r>
                <a:endParaRPr lang="zh-CN" altLang="zh-CN" dirty="0">
                  <a:ea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其中电磁场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𝒑</m:t>
                          </m:r>
                        </m:e>
                      </m:acc>
                      <m:r>
                        <a:rPr lang="x-IV_mathan" altLang="zh-CN"/>
                        <m:t>=−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𝑞</m:t>
                          </m:r>
                        </m:num>
                        <m:den>
                          <m:r>
                            <a:rPr lang="x-IV_mathan" altLang="zh-CN"/>
                            <m:t>𝑐</m:t>
                          </m:r>
                        </m:den>
                      </m:f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𝜕</m:t>
                              </m:r>
                              <m:r>
                                <a:rPr lang="x-IV_mathan" altLang="zh-CN"/>
                                <m:t>𝑨</m:t>
                              </m:r>
                            </m:num>
                            <m:den>
                              <m:r>
                                <a:rPr lang="x-IV_mathan" altLang="zh-CN"/>
                                <m:t>𝜕</m:t>
                              </m:r>
                              <m:r>
                                <a:rPr lang="x-IV_mathan" altLang="zh-CN"/>
                                <m:t>𝑡</m:t>
                              </m:r>
                            </m:den>
                          </m:f>
                          <m:r>
                            <a:rPr lang="x-IV_mathan" altLang="zh-CN"/>
                            <m:t>+</m:t>
                          </m:r>
                          <m:r>
                            <a:rPr lang="x-IV_mathan" altLang="zh-CN"/>
                            <m:t>𝑐</m:t>
                          </m:r>
                          <m:r>
                            <a:rPr lang="x-IV_mathan" altLang="zh-CN"/>
                            <m:t>𝛁</m:t>
                          </m:r>
                          <m:r>
                            <a:rPr lang="x-IV_mathan" altLang="zh-CN"/>
                            <m:t>𝜙</m:t>
                          </m:r>
                          <m:r>
                            <a:rPr lang="x-IV_mathan" altLang="zh-CN"/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𝒓</m:t>
                              </m:r>
                            </m:e>
                          </m:acc>
                          <m:r>
                            <a:rPr lang="x-IV_mathan" altLang="zh-CN"/>
                            <m:t>×</m:t>
                          </m:r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𝛁</m:t>
                              </m:r>
                              <m:r>
                                <a:rPr lang="x-IV_mathan" altLang="zh-CN"/>
                                <m:t>×</m:t>
                              </m:r>
                              <m:r>
                                <a:rPr lang="x-IV_mathan" altLang="zh-CN"/>
                                <m:t>𝑨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x-IV_mathan" altLang="zh-CN" i="1"/>
                        </m:ctrlPr>
                      </m:fPr>
                      <m:num>
                        <m:r>
                          <a:rPr lang="x-IV_mathan" altLang="zh-CN"/>
                          <m:t>𝑑</m:t>
                        </m:r>
                      </m:num>
                      <m:den>
                        <m:r>
                          <a:rPr lang="x-IV_mathan" altLang="zh-CN"/>
                          <m:t>𝑑𝑡</m:t>
                        </m:r>
                      </m:den>
                    </m:f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r>
                          <a:rPr lang="x-IV_mathan" altLang="zh-CN"/>
                          <m:t>𝒑</m:t>
                        </m:r>
                        <m:r>
                          <a:rPr lang="x-IV_mathan" altLang="zh-CN"/>
                          <m:t>+</m:t>
                        </m:r>
                        <m:f>
                          <m:fPr>
                            <m:ctrlPr>
                              <a:rPr lang="x-IV_mathan" altLang="zh-CN" i="1"/>
                            </m:ctrlPr>
                          </m:fPr>
                          <m:num>
                            <m:r>
                              <a:rPr lang="x-IV_mathan" altLang="zh-CN"/>
                              <m:t>𝑞</m:t>
                            </m:r>
                          </m:num>
                          <m:den>
                            <m:r>
                              <a:rPr lang="x-IV_mathan" altLang="zh-CN"/>
                              <m:t>𝑐</m:t>
                            </m:r>
                          </m:den>
                        </m:f>
                        <m:r>
                          <a:rPr lang="x-IV_mathan" altLang="zh-CN"/>
                          <m:t>𝑨</m:t>
                        </m:r>
                      </m:e>
                    </m:d>
                    <m:r>
                      <a:rPr lang="x-IV_mathan" altLang="zh-CN"/>
                      <m:t>=−</m:t>
                    </m:r>
                    <m:f>
                      <m:fPr>
                        <m:ctrlPr>
                          <a:rPr lang="x-IV_mathan" altLang="zh-CN" i="1"/>
                        </m:ctrlPr>
                      </m:fPr>
                      <m:num>
                        <m:r>
                          <a:rPr lang="x-IV_mathan" altLang="zh-CN"/>
                          <m:t>𝑞</m:t>
                        </m:r>
                      </m:num>
                      <m:den>
                        <m:r>
                          <a:rPr lang="x-IV_mathan" altLang="zh-CN"/>
                          <m:t>𝑐</m:t>
                        </m:r>
                      </m:den>
                    </m:f>
                    <m:r>
                      <a:rPr lang="x-IV_mathan" altLang="zh-CN"/>
                      <m:t>𝛁</m:t>
                    </m:r>
                    <m:d>
                      <m:dPr>
                        <m:ctrlPr>
                          <a:rPr lang="x-IV_mathan" altLang="zh-CN" i="1"/>
                        </m:ctrlPr>
                      </m:dPr>
                      <m:e>
                        <m:r>
                          <a:rPr lang="x-IV_mathan" altLang="zh-CN"/>
                          <m:t>𝜙</m:t>
                        </m:r>
                        <m:r>
                          <a:rPr lang="x-IV_mathan" altLang="zh-CN"/>
                          <m:t>−</m:t>
                        </m:r>
                        <m:acc>
                          <m:accPr>
                            <m:chr m:val="̇"/>
                            <m:ctrlPr>
                              <a:rPr lang="x-IV_mathan" altLang="zh-CN" i="1"/>
                            </m:ctrlPr>
                          </m:accPr>
                          <m:e>
                            <m:r>
                              <a:rPr lang="x-IV_mathan" altLang="zh-CN"/>
                              <m:t>𝒓</m:t>
                            </m:r>
                          </m:e>
                        </m:acc>
                        <m:r>
                          <a:rPr lang="x-IV_mathan" altLang="zh-CN"/>
                          <m:t>⋅</m:t>
                        </m:r>
                        <m:r>
                          <a:rPr lang="x-IV_mathan" altLang="zh-CN"/>
                          <m:t>𝑨</m:t>
                        </m:r>
                      </m:e>
                    </m:d>
                  </m:oMath>
                </a14:m>
                <a:endParaRPr lang="x-IV_mathan" altLang="zh-CN" dirty="0"/>
              </a:p>
              <a:p>
                <a:r>
                  <a:rPr lang="zh-CN" altLang="zh-CN" dirty="0"/>
                  <a:t>定义正则动量为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zh-CN"/>
                      <m:t>𝑷</m:t>
                    </m:r>
                    <m:r>
                      <a:rPr lang="zh-CN" altLang="zh-CN"/>
                      <m:t>=</m:t>
                    </m:r>
                    <m:r>
                      <a:rPr lang="zh-CN" altLang="zh-CN"/>
                      <m:t>𝒑</m:t>
                    </m:r>
                    <m:r>
                      <a:rPr lang="zh-CN" altLang="zh-CN"/>
                      <m:t>+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zh-CN" altLang="zh-CN"/>
                          <m:t>𝑞</m:t>
                        </m:r>
                      </m:num>
                      <m:den>
                        <m:r>
                          <a:rPr lang="zh-CN" altLang="zh-CN"/>
                          <m:t>𝑐</m:t>
                        </m:r>
                      </m:den>
                    </m:f>
                    <m:r>
                      <a:rPr lang="zh-CN" altLang="zh-CN"/>
                      <m:t>𝑨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于是有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𝑷</m:t>
                          </m:r>
                        </m:e>
                      </m:acc>
                      <m:r>
                        <a:rPr lang="x-IV_mathan" altLang="zh-CN"/>
                        <m:t>=−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𝜕</m:t>
                          </m:r>
                          <m:r>
                            <a:rPr lang="x-IV_mathan" altLang="zh-CN"/>
                            <m:t>𝐻</m:t>
                          </m:r>
                        </m:num>
                        <m:den>
                          <m:r>
                            <a:rPr lang="x-IV_mathan" altLang="zh-CN"/>
                            <m:t>𝜕</m:t>
                          </m:r>
                          <m:r>
                            <a:rPr lang="x-IV_mathan" altLang="zh-CN"/>
                            <m:t>𝒓</m:t>
                          </m:r>
                        </m:den>
                      </m:f>
                      <m:r>
                        <a:rPr lang="x-IV_mathan" altLang="zh-CN"/>
                        <m:t>=−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𝜕</m:t>
                          </m:r>
                        </m:num>
                        <m:den>
                          <m:r>
                            <a:rPr lang="x-IV_mathan" altLang="zh-CN"/>
                            <m:t>𝜕</m:t>
                          </m:r>
                          <m:r>
                            <a:rPr lang="x-IV_mathan" altLang="zh-CN"/>
                            <m:t>𝒓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altLang="zh-CN" i="1"/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𝑞</m:t>
                              </m:r>
                            </m:num>
                            <m:den>
                              <m:r>
                                <a:rPr lang="x-IV_mathan" altLang="zh-CN"/>
                                <m:t>𝑐</m:t>
                              </m:r>
                            </m:den>
                          </m:f>
                          <m:d>
                            <m:dPr>
                              <m:ctrlPr>
                                <a:rPr lang="x-IV_mathan" altLang="zh-CN" i="1"/>
                              </m:ctrlPr>
                            </m:dPr>
                            <m:e>
                              <m:r>
                                <a:rPr lang="x-IV_mathan" altLang="zh-CN"/>
                                <m:t>𝑐</m:t>
                              </m:r>
                              <m:r>
                                <a:rPr lang="x-IV_mathan" altLang="zh-CN"/>
                                <m:t>𝜙</m:t>
                              </m:r>
                              <m:r>
                                <a:rPr lang="x-IV_mathan" altLang="zh-CN"/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x-IV_mathan" altLang="zh-CN" i="1"/>
                                  </m:ctrlPr>
                                </m:accPr>
                                <m:e>
                                  <m:r>
                                    <a:rPr lang="x-IV_mathan" altLang="zh-CN"/>
                                    <m:t>𝒓</m:t>
                                  </m:r>
                                </m:e>
                              </m:acc>
                              <m:r>
                                <a:rPr lang="x-IV_mathan" altLang="zh-CN"/>
                                <m:t>⋅</m:t>
                              </m:r>
                              <m:r>
                                <a:rPr lang="x-IV_mathan" altLang="zh-CN"/>
                                <m:t>𝑨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Schrödinger</a:t>
            </a:r>
            <a:r>
              <a:rPr lang="zh-CN" altLang="zh-CN" dirty="0">
                <a:effectLst/>
              </a:rPr>
              <a:t>方程中的矢势和标势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2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7927"/>
                <a:ext cx="8229600" cy="4525962"/>
              </a:xfrm>
            </p:spPr>
            <p:txBody>
              <a:bodyPr/>
              <a:lstStyle/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𝐻</m:t>
                          </m:r>
                        </m:e>
                      </m:acc>
                      <m:r>
                        <a:rPr lang="x-IV_mathan" altLang="zh-CN"/>
                        <m:t>=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altLang="zh-CN" i="1"/>
                                  </m:ctrlPr>
                                </m:dPr>
                                <m:e>
                                  <m:r>
                                    <a:rPr lang="x-IV_mathan" altLang="zh-CN"/>
                                    <m:t>𝑷</m:t>
                                  </m:r>
                                  <m:r>
                                    <a:rPr lang="x-IV_mathan" altLang="zh-CN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x-IV_mathan" altLang="zh-CN" i="1"/>
                                      </m:ctrlPr>
                                    </m:fPr>
                                    <m:num>
                                      <m:r>
                                        <a:rPr lang="x-IV_mathan" altLang="zh-CN"/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x-IV_mathan" altLang="zh-CN"/>
                                        <m:t>𝑐</m:t>
                                      </m:r>
                                    </m:den>
                                  </m:f>
                                  <m:r>
                                    <a:rPr lang="x-IV_mathan" altLang="zh-CN"/>
                                    <m:t>𝑨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/>
                            <m:t>2</m:t>
                          </m:r>
                          <m:r>
                            <a:rPr lang="x-IV_mathan" altLang="zh-CN"/>
                            <m:t>𝜇</m:t>
                          </m:r>
                        </m:den>
                      </m:f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𝑉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r>
                            <a:rPr lang="x-IV_mathan" altLang="zh-CN"/>
                            <m:t>𝒓</m:t>
                          </m:r>
                        </m:e>
                      </m:d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𝑞</m:t>
                      </m:r>
                      <m:r>
                        <a:rPr lang="x-IV_mathan" altLang="zh-CN"/>
                        <m:t>𝜙</m:t>
                      </m:r>
                    </m:oMath>
                  </m:oMathPara>
                </a14:m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a typeface="Microsoft YaHei" panose="020B0503020204020204" pitchFamily="34" charset="-122"/>
                  </a:rPr>
                  <a:t>正则动量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满足正则方程的动量定义：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机械动量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在有磁场的情况下，带电粒子的广义动量并不等于其机械动量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7927"/>
                <a:ext cx="8229600" cy="4525962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0046" cy="99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电磁场中的</a:t>
            </a:r>
            <a:r>
              <a:rPr lang="en-US" altLang="zh-CN" dirty="0"/>
              <a:t>Schrödinger</a:t>
            </a:r>
            <a:r>
              <a:rPr lang="zh-CN" altLang="en-US" dirty="0"/>
              <a:t>方程，正则动量</a:t>
            </a:r>
            <a:r>
              <a:rPr lang="en-US" altLang="zh-CN" dirty="0"/>
              <a:t>&amp;</a:t>
            </a:r>
            <a:r>
              <a:rPr lang="zh-CN" altLang="en-US" dirty="0"/>
              <a:t>机械动量</a:t>
            </a:r>
          </a:p>
        </p:txBody>
      </p:sp>
    </p:spTree>
    <p:extLst>
      <p:ext uri="{BB962C8B-B14F-4D97-AF65-F5344CB8AC3E}">
        <p14:creationId xmlns:p14="http://schemas.microsoft.com/office/powerpoint/2010/main" val="282362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13657" y="706075"/>
                <a:ext cx="8229600" cy="4525962"/>
              </a:xfrm>
            </p:spPr>
            <p:txBody>
              <a:bodyPr/>
              <a:lstStyle/>
              <a:p>
                <a:r>
                  <a:rPr lang="zh-CN" altLang="zh-CN" dirty="0"/>
                  <a:t>局域概率守恒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r>
                            <a:rPr lang="x-IV_mathan" altLang="zh-CN"/>
                            <m:t>𝜕</m:t>
                          </m:r>
                        </m:num>
                        <m:den>
                          <m:r>
                            <a:rPr lang="x-IV_mathan" altLang="zh-CN"/>
                            <m:t>𝜕</m:t>
                          </m:r>
                          <m:r>
                            <a:rPr lang="x-IV_mathan" altLang="zh-CN"/>
                            <m:t>𝑡</m:t>
                          </m:r>
                        </m:den>
                      </m:f>
                      <m:r>
                        <a:rPr lang="x-IV_mathan" altLang="zh-CN"/>
                        <m:t>𝜌</m:t>
                      </m:r>
                      <m:r>
                        <a:rPr lang="x-IV_mathan" altLang="zh-CN"/>
                        <m:t>−</m:t>
                      </m:r>
                      <m:r>
                        <a:rPr lang="x-IV_mathan" altLang="zh-CN"/>
                        <m:t>𝜵</m:t>
                      </m:r>
                      <m:r>
                        <a:rPr lang="x-IV_mathan" altLang="zh-CN"/>
                        <m:t>⋅</m:t>
                      </m:r>
                      <m:r>
                        <a:rPr lang="x-IV_mathan" altLang="zh-CN"/>
                        <m:t>𝒋</m:t>
                      </m:r>
                      <m:r>
                        <a:rPr lang="x-IV_mathan" altLang="zh-CN"/>
                        <m:t>=</m:t>
                      </m:r>
                      <m:r>
                        <a:rPr lang="x-IV_mathan" altLang="zh-CN"/>
                        <m:t>𝟎</m:t>
                      </m:r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规范不变性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/>
                          </m:ctrlPr>
                        </m:dPr>
                        <m:e>
                          <m:eqArr>
                            <m:eqArrPr>
                              <m:ctrlPr>
                                <a:rPr lang="x-IV_mathan" altLang="zh-CN" i="1"/>
                              </m:ctrlPr>
                            </m:eqArrPr>
                            <m:e>
                              <m:r>
                                <a:rPr lang="x-IV_mathan" altLang="zh-CN"/>
                                <m:t>𝑨</m:t>
                              </m:r>
                              <m:r>
                                <a:rPr lang="x-IV_mathan" altLang="zh-CN"/>
                                <m:t>→</m:t>
                              </m:r>
                              <m:sSup>
                                <m:sSupPr>
                                  <m:ctrlPr>
                                    <a:rPr lang="x-IV_mathan" altLang="zh-CN" i="1"/>
                                  </m:ctrlPr>
                                </m:sSupPr>
                                <m:e>
                                  <m:r>
                                    <a:rPr lang="x-IV_mathan" altLang="zh-CN"/>
                                    <m:t>𝑨</m:t>
                                  </m:r>
                                </m:e>
                                <m:sup>
                                  <m:r>
                                    <a:rPr lang="x-IV_mathan" altLang="zh-CN"/>
                                    <m:t>′</m:t>
                                  </m:r>
                                </m:sup>
                              </m:sSup>
                              <m:r>
                                <a:rPr lang="x-IV_mathan" altLang="zh-CN"/>
                                <m:t>=</m:t>
                              </m:r>
                              <m:r>
                                <a:rPr lang="x-IV_mathan" altLang="zh-CN"/>
                                <m:t>𝑨</m:t>
                              </m:r>
                              <m:r>
                                <a:rPr lang="x-IV_mathan" altLang="zh-CN"/>
                                <m:t>+</m:t>
                              </m:r>
                              <m:r>
                                <a:rPr lang="x-IV_mathan" altLang="zh-CN"/>
                                <m:t>𝛁</m:t>
                              </m:r>
                              <m:r>
                                <a:rPr lang="x-IV_mathan" altLang="zh-CN"/>
                                <m:t>𝜒</m:t>
                              </m:r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𝒓</m:t>
                              </m:r>
                              <m:r>
                                <a:rPr lang="x-IV_mathan" altLang="zh-CN"/>
                                <m:t>,</m:t>
                              </m:r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  <m:e>
                              <m:r>
                                <a:rPr lang="x-IV_mathan" altLang="zh-CN"/>
                                <m:t>𝜙</m:t>
                              </m:r>
                              <m:r>
                                <a:rPr lang="x-IV_mathan" altLang="zh-CN"/>
                                <m:t>→</m:t>
                              </m:r>
                              <m:sSup>
                                <m:sSupPr>
                                  <m:ctrlPr>
                                    <a:rPr lang="x-IV_mathan" altLang="zh-CN" i="1"/>
                                  </m:ctrlPr>
                                </m:sSupPr>
                                <m:e>
                                  <m:r>
                                    <a:rPr lang="x-IV_mathan" altLang="zh-CN"/>
                                    <m:t>𝜙</m:t>
                                  </m:r>
                                </m:e>
                                <m:sup>
                                  <m:r>
                                    <a:rPr lang="x-IV_mathan" altLang="zh-CN"/>
                                    <m:t>′</m:t>
                                  </m:r>
                                </m:sup>
                              </m:sSup>
                              <m:r>
                                <a:rPr lang="x-IV_mathan" altLang="zh-CN"/>
                                <m:t>=</m:t>
                              </m:r>
                              <m:r>
                                <a:rPr lang="x-IV_mathan" altLang="zh-CN"/>
                                <m:t>𝜙</m:t>
                              </m:r>
                              <m:r>
                                <a:rPr lang="x-IV_mathan" altLang="zh-CN"/>
                                <m:t>−</m:t>
                              </m:r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r>
                                    <a:rPr lang="x-IV_mathan" altLang="zh-CN"/>
                                    <m:t>1</m:t>
                                  </m:r>
                                </m:num>
                                <m:den>
                                  <m:r>
                                    <a:rPr lang="x-IV_mathan" altLang="zh-CN"/>
                                    <m:t>𝑐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x-IV_mathan" altLang="zh-CN" i="1"/>
                                  </m:ctrlPr>
                                </m:fPr>
                                <m:num>
                                  <m:r>
                                    <a:rPr lang="x-IV_mathan" altLang="zh-CN"/>
                                    <m:t>𝜕</m:t>
                                  </m:r>
                                </m:num>
                                <m:den>
                                  <m:r>
                                    <a:rPr lang="x-IV_mathan" altLang="zh-CN"/>
                                    <m:t>𝜕</m:t>
                                  </m:r>
                                  <m:r>
                                    <a:rPr lang="x-IV_mathan" altLang="zh-CN"/>
                                    <m:t>𝑡</m:t>
                                  </m:r>
                                </m:den>
                              </m:f>
                              <m:r>
                                <a:rPr lang="x-IV_mathan" altLang="zh-CN"/>
                                <m:t>𝜒</m:t>
                              </m:r>
                              <m:r>
                                <a:rPr lang="x-IV_mathan" altLang="zh-CN"/>
                                <m:t>(</m:t>
                              </m:r>
                              <m:r>
                                <a:rPr lang="x-IV_mathan" altLang="zh-CN"/>
                                <m:t>𝒓</m:t>
                              </m:r>
                              <m:r>
                                <a:rPr lang="x-IV_mathan" altLang="zh-CN"/>
                                <m:t>,</m:t>
                              </m:r>
                              <m:r>
                                <a:rPr lang="x-IV_mathan" altLang="zh-CN"/>
                                <m:t>𝑡</m:t>
                              </m:r>
                              <m:r>
                                <a:rPr lang="x-IV_mathan" altLang="zh-CN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规范变化下电场和磁场强度不变，波函数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/>
                        <m:t>𝜓</m:t>
                      </m:r>
                      <m:r>
                        <a:rPr lang="x-IV_mathan" altLang="zh-CN"/>
                        <m:t>→</m:t>
                      </m:r>
                      <m:sSup>
                        <m:sSupPr>
                          <m:ctrlPr>
                            <a:rPr lang="x-IV_mathan" altLang="zh-CN" i="1"/>
                          </m:ctrlPr>
                        </m:sSupPr>
                        <m:e>
                          <m:r>
                            <a:rPr lang="x-IV_mathan" altLang="zh-CN"/>
                            <m:t>𝜓</m:t>
                          </m:r>
                        </m:e>
                        <m:sup>
                          <m:r>
                            <a:rPr lang="x-IV_mathan" altLang="zh-CN"/>
                            <m:t>′</m:t>
                          </m:r>
                        </m:sup>
                      </m:sSup>
                      <m:r>
                        <a:rPr lang="x-IV_mathan" altLang="zh-CN"/>
                        <m:t>=</m:t>
                      </m:r>
                      <m:sSup>
                        <m:sSupPr>
                          <m:ctrlPr>
                            <a:rPr lang="x-IV_mathan" altLang="zh-CN" i="1"/>
                          </m:ctrlPr>
                        </m:sSupPr>
                        <m:e>
                          <m:r>
                            <a:rPr lang="x-IV_mathan" altLang="zh-CN"/>
                            <m:t>𝑒</m:t>
                          </m:r>
                        </m:e>
                        <m:sup>
                          <m:r>
                            <a:rPr lang="x-IV_mathan" altLang="zh-CN"/>
                            <m:t>𝑖𝑞</m:t>
                          </m:r>
                          <m:r>
                            <a:rPr lang="x-IV_mathan" altLang="zh-CN"/>
                            <m:t>𝜒</m:t>
                          </m:r>
                          <m:r>
                            <a:rPr lang="x-IV_mathan" altLang="zh-CN"/>
                            <m:t>/ℏ</m:t>
                          </m:r>
                          <m:r>
                            <a:rPr lang="x-IV_mathan" altLang="zh-CN"/>
                            <m:t>𝑐</m:t>
                          </m:r>
                        </m:sup>
                      </m:sSup>
                      <m:r>
                        <a:rPr lang="x-IV_mathan" altLang="zh-CN"/>
                        <m:t>𝜓</m:t>
                      </m:r>
                    </m:oMath>
                  </m:oMathPara>
                </a14:m>
                <a:endParaRPr lang="x-IV_mathan" altLang="zh-CN" dirty="0"/>
              </a:p>
              <a:p>
                <a:r>
                  <a:rPr lang="en-US" altLang="zh-CN" dirty="0"/>
                  <a:t> Schrödinger </a:t>
                </a:r>
                <a:r>
                  <a:rPr lang="zh-CN" altLang="zh-CN" dirty="0"/>
                  <a:t>方程形式不变。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7" y="706075"/>
                <a:ext cx="8229600" cy="4525962"/>
              </a:xfrm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6185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11029</TotalTime>
  <Words>2017</Words>
  <Application>Microsoft Office PowerPoint</Application>
  <PresentationFormat>全屏显示(4:3)</PresentationFormat>
  <Paragraphs>131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新細明體</vt:lpstr>
      <vt:lpstr>黑体</vt:lpstr>
      <vt:lpstr>华文细黑</vt:lpstr>
      <vt:lpstr>楷体_GB2312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Equation</vt:lpstr>
      <vt:lpstr>Microsoft 公式 3.0</vt:lpstr>
      <vt:lpstr>公式</vt:lpstr>
      <vt:lpstr>第7章：粒子在电磁场中的运动</vt:lpstr>
      <vt:lpstr>原子物理学：原子中电子轨道运动的磁矩</vt:lpstr>
      <vt:lpstr>量子化磁矩</vt:lpstr>
      <vt:lpstr>氢原子的电流分布和磁矩</vt:lpstr>
      <vt:lpstr>PowerPoint 演示文稿</vt:lpstr>
      <vt:lpstr>磁矩</vt:lpstr>
      <vt:lpstr>Schrödinger方程中的矢势和标势</vt:lpstr>
      <vt:lpstr>电磁场中的Schrödinger方程，正则动量&amp;机械动量</vt:lpstr>
      <vt:lpstr>PowerPoint 演示文稿</vt:lpstr>
      <vt:lpstr>矢势A的作用</vt:lpstr>
      <vt:lpstr>PowerPoint 演示文稿</vt:lpstr>
      <vt:lpstr>Aharonov-Bohm效应（无磁场，电子受不受作用） </vt:lpstr>
      <vt:lpstr>PowerPoint 演示文稿</vt:lpstr>
      <vt:lpstr>PowerPoint 演示文稿</vt:lpstr>
      <vt:lpstr>磁矩&amp;磁场</vt:lpstr>
      <vt:lpstr>PowerPoint 演示文稿</vt:lpstr>
      <vt:lpstr>Laundau能级：自由电子在稳恒磁场中的运动</vt:lpstr>
      <vt:lpstr>PowerPoint 演示文稿</vt:lpstr>
      <vt:lpstr>对称规范：A=(-1/2 By,1/2 Bx,0)</vt:lpstr>
      <vt:lpstr>扩展阅读：量子霍尔效应</vt:lpstr>
      <vt:lpstr>PowerPoint 演示文稿</vt:lpstr>
      <vt:lpstr>塞曼效应——正常塞曼效应 </vt:lpstr>
      <vt:lpstr>PowerPoint 演示文稿</vt:lpstr>
      <vt:lpstr>正常 Zeeman 效应的量子解释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328</cp:revision>
  <dcterms:created xsi:type="dcterms:W3CDTF">2015-02-16T02:36:18Z</dcterms:created>
  <dcterms:modified xsi:type="dcterms:W3CDTF">2017-05-29T04:32:27Z</dcterms:modified>
</cp:coreProperties>
</file>