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18"/>
  </p:notesMasterIdLst>
  <p:handoutMasterIdLst>
    <p:handoutMasterId r:id="rId19"/>
  </p:handoutMasterIdLst>
  <p:sldIdLst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588" autoAdjust="0"/>
  </p:normalViewPr>
  <p:slideViewPr>
    <p:cSldViewPr snapToGrid="0">
      <p:cViewPr varScale="1">
        <p:scale>
          <a:sx n="67" d="100"/>
          <a:sy n="67" d="100"/>
        </p:scale>
        <p:origin x="1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2017-06-03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2017-06-03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2017-06-03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3.png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第7章：粒子在电磁场中的运动</a:t>
            </a:r>
          </a:p>
        </p:txBody>
      </p:sp>
      <p:sp>
        <p:nvSpPr>
          <p:cNvPr id="7" name="矩形 6"/>
          <p:cNvSpPr/>
          <p:nvPr/>
        </p:nvSpPr>
        <p:spPr>
          <a:xfrm>
            <a:off x="589722" y="2113219"/>
            <a:ext cx="7082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Schrödinger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图像，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Heisenberg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图像，相互作用图像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量子态的不同表象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力学量的矩阵表示与表象变换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量子力学的矩阵形式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Dirac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符号</a:t>
            </a:r>
            <a:endParaRPr lang="zh-CN" altLang="en-US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8720" y="5531613"/>
            <a:ext cx="7558087" cy="463550"/>
          </a:xfrm>
        </p:spPr>
        <p:txBody>
          <a:bodyPr/>
          <a:lstStyle/>
          <a:p>
            <a:r>
              <a:rPr lang="zh-CN" altLang="zh-CN" dirty="0"/>
              <a:t>任意量子态可由一组正交完备基矢构成，与平面空间里的基矢相类似，定义这一正交完备基矢的空间为Hilbert空间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14313" y="1103313"/>
            <a:ext cx="8229600" cy="99412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A + A2e2 &#10;Ai — Al (e, ,e,) (e; ,e2) &#10;(e2.e2) A &#10;coso &#10;sino &#10;— sino &#10;coso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1" y="275615"/>
            <a:ext cx="7188986" cy="32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8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67582"/>
            <a:ext cx="2933823" cy="18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6073" y="4694705"/>
            <a:ext cx="2149115" cy="3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 descr="能 量 量 子 化 &#10;傅 立 叶 分 解 &#10;矩 阵 力 学 &#10;对 易 关 系 &#10;不 确 定 性 关 系 &#10;算 符 ， 对 易 关 系 &#10;厄 米 算 符 一 一 可 观 测 量 &#10;力 学 量 随 时 间 变 化 &#10;物 质 波 &#10;驻 波 条 件 &#10;波 动 方 程 &#10;统 计 诠 释 &#10;测 量 ， 平 均 值 &#10;态 叠 加 原 理 &#10;℃ 匕 ' 到 &#10;． 疋 “ 亡 、 ， 月 匕 里 亻 正 ， &#10;能 量 本 征 值 &#10;量 子 态 的 含 时 演 化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1" y="771699"/>
            <a:ext cx="8814698" cy="485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假设有时间演化算符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使得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则有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,0)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由于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时间演化算符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是幺正算符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Schrödinger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图像中波函数显含时间，力学量算符不显含时间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但是力学量平均值含时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</m:oMath>
                  </m:oMathPara>
                </a14:m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82153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Schrödinger</a:t>
            </a:r>
            <a:r>
              <a:rPr lang="zh-CN" altLang="zh-CN" dirty="0">
                <a:effectLst/>
              </a:rPr>
              <a:t>图像，时间演化算符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60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𝐹</m:t>
                          </m:r>
                        </m:e>
                      </m:acc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𝑡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𝑡</m:t>
                              </m:r>
                            </m:e>
                          </m:d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𝐹</m:t>
                          </m:r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𝑡</m:t>
                              </m:r>
                              <m:r>
                                <a:rPr lang="x-IV_mathan" altLang="zh-CN"/>
                                <m:t>,0</m:t>
                              </m:r>
                            </m:e>
                          </m:d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𝐹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𝑡</m:t>
                              </m:r>
                              <m:r>
                                <a:rPr lang="x-IV_mathan" altLang="zh-CN"/>
                                <m:t>,0</m:t>
                              </m:r>
                            </m:e>
                          </m:d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  <m:r>
                            <a:rPr lang="x-IV_mathan" altLang="zh-CN"/>
                            <m:t>,</m:t>
                          </m:r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/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𝑡</m:t>
                              </m:r>
                              <m:r>
                                <a:rPr lang="x-IV_mathan" altLang="zh-CN"/>
                                <m:t>,0</m:t>
                              </m:r>
                            </m:e>
                          </m:d>
                          <m:r>
                            <a:rPr lang="x-IV_mathan" altLang="zh-CN"/>
                            <m:t>𝐹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𝑡</m:t>
                              </m:r>
                              <m:r>
                                <a:rPr lang="x-IV_mathan" altLang="zh-CN"/>
                                <m:t>,0</m:t>
                              </m:r>
                            </m:e>
                          </m:d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  <m:r>
                            <a:rPr lang="x-IV_mathan" altLang="zh-CN"/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𝐹</m:t>
                              </m:r>
                            </m:e>
                          </m:acc>
                          <m:r>
                            <a:rPr lang="x-IV_mathan" altLang="zh-CN"/>
                            <m:t>(</m:t>
                          </m:r>
                          <m:r>
                            <a:rPr lang="x-IV_mathan" altLang="zh-CN"/>
                            <m:t>𝑡</m:t>
                          </m:r>
                          <m:r>
                            <a:rPr lang="x-IV_mathan" altLang="zh-CN"/>
                            <m:t>)</m:t>
                          </m:r>
                          <m:r>
                            <a:rPr lang="x-IV_mathan" altLang="zh-CN"/>
                            <m:t>𝜓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𝐹</m:t>
                          </m:r>
                        </m:e>
                      </m:acc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𝑡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sSup>
                        <m:sSupPr>
                          <m:ctrlPr>
                            <a:rPr lang="x-IV_mathan" altLang="zh-CN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x-IV_mathan" altLang="zh-CN"/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𝑡</m:t>
                          </m:r>
                          <m:r>
                            <a:rPr lang="x-IV_mathan" altLang="zh-CN"/>
                            <m:t>,0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𝐹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𝑡</m:t>
                          </m:r>
                          <m:r>
                            <a:rPr lang="x-IV_mathan" altLang="zh-CN"/>
                            <m:t>,0</m:t>
                          </m:r>
                        </m:e>
                      </m:d>
                      <m:r>
                        <a:rPr lang="x-IV_mathan" altLang="zh-CN"/>
                        <m:t>=</m:t>
                      </m:r>
                      <m:sSup>
                        <m:sSupPr>
                          <m:ctrlPr>
                            <a:rPr lang="x-IV_mathan" altLang="zh-CN" i="1"/>
                          </m:ctrlPr>
                        </m:sSupPr>
                        <m:e>
                          <m:r>
                            <a:rPr lang="x-IV_mathan" altLang="zh-CN"/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x-IV_mathan" altLang="zh-CN" i="1"/>
                              </m:ctrlPr>
                            </m:fPr>
                            <m:num>
                              <m:r>
                                <a:rPr lang="x-IV_mathan" altLang="zh-CN"/>
                                <m:t>𝑖𝐻𝑡</m:t>
                              </m:r>
                            </m:num>
                            <m:den>
                              <m:r>
                                <a:rPr lang="x-IV_mathan" altLang="zh-CN"/>
                                <m:t>ℏ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𝐹</m:t>
                          </m:r>
                        </m:e>
                      </m:acc>
                      <m:sSup>
                        <m:sSupPr>
                          <m:ctrlPr>
                            <a:rPr lang="x-IV_mathan" altLang="zh-CN" i="1"/>
                          </m:ctrlPr>
                        </m:sSupPr>
                        <m:e>
                          <m:r>
                            <a:rPr lang="x-IV_mathan" altLang="zh-CN"/>
                            <m:t>𝑒</m:t>
                          </m:r>
                        </m:e>
                        <m:sup>
                          <m:r>
                            <a:rPr lang="x-IV_mathan" altLang="zh-CN"/>
                            <m:t>−</m:t>
                          </m:r>
                          <m:r>
                            <a:rPr lang="x-IV_mathan" altLang="zh-CN" i="1"/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x-IV_mathan" altLang="zh-CN" i="1"/>
                              </m:ctrlPr>
                            </m:fPr>
                            <m:num>
                              <m:r>
                                <a:rPr lang="x-IV_mathan" altLang="zh-CN"/>
                                <m:t>𝑖𝐻𝑡</m:t>
                              </m:r>
                            </m:num>
                            <m:den>
                              <m:r>
                                <a:rPr lang="x-IV_mathan" altLang="zh-CN"/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/>
              </a:p>
              <a:p>
                <a:pPr marL="82153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5B9BD5"/>
                </a:solidFill>
                <a:ea typeface="Microsoft YaHei" panose="020B0503020204020204" pitchFamily="34" charset="-122"/>
              </a:rPr>
              <a:t>能否让波函数不显含时间，力学量显含时间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2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x-IV_mathan" altLang="zh-CN" i="1"/>
                        </m:ctrlPr>
                      </m:fPr>
                      <m:num>
                        <m:r>
                          <a:rPr lang="x-IV_mathan" altLang="zh-CN"/>
                          <m:t>𝑑</m:t>
                        </m:r>
                      </m:num>
                      <m:den>
                        <m:r>
                          <a:rPr lang="x-IV_mathan" altLang="zh-CN"/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x-IV_mathan" altLang="zh-CN" i="1"/>
                        </m:ctrlPr>
                      </m:accPr>
                      <m:e>
                        <m:r>
                          <a:rPr lang="x-IV_mathan" altLang="zh-CN"/>
                          <m:t>𝐹</m:t>
                        </m:r>
                      </m:e>
                    </m:acc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r>
                          <a:rPr lang="x-IV_mathan" altLang="zh-CN"/>
                          <m:t>𝑡</m:t>
                        </m:r>
                      </m:e>
                    </m:d>
                    <m:r>
                      <a:rPr lang="x-IV_mathan" altLang="zh-CN"/>
                      <m:t>=</m:t>
                    </m:r>
                    <m:f>
                      <m:fPr>
                        <m:ctrlPr>
                          <a:rPr lang="x-IV_mathan" altLang="zh-CN" i="1"/>
                        </m:ctrlPr>
                      </m:fPr>
                      <m:num>
                        <m:r>
                          <a:rPr lang="x-IV_mathan" altLang="zh-CN"/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x-IV_mathan" altLang="zh-CN"/>
                          <m:t>i</m:t>
                        </m:r>
                        <m:r>
                          <a:rPr lang="x-IV_mathan" altLang="zh-CN"/>
                          <m:t>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x-IV_mathan" altLang="zh-CN" i="1"/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/>
                            </m:ctrlPr>
                          </m:accPr>
                          <m:e>
                            <m:r>
                              <a:rPr lang="x-IV_mathan" altLang="zh-CN"/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x-IV_mathan" altLang="zh-CN" i="1"/>
                            </m:ctrlPr>
                          </m:dPr>
                          <m:e>
                            <m:r>
                              <a:rPr lang="x-IV_mathan" altLang="zh-CN"/>
                              <m:t>𝑡</m:t>
                            </m:r>
                          </m:e>
                        </m:d>
                        <m:r>
                          <a:rPr lang="x-IV_mathan" altLang="zh-CN"/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i="1"/>
                            </m:ctrlPr>
                          </m:accPr>
                          <m:e>
                            <m:r>
                              <a:rPr lang="x-IV_mathan" altLang="zh-CN"/>
                              <m:t>𝐻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dirty="0"/>
              </a:p>
              <a:p>
                <a:r>
                  <a:rPr lang="zh-CN" altLang="zh-CN" b="1" dirty="0"/>
                  <a:t>两种图像是等价的，凡物理上可测的结果都不会因所采取图像不同而异。例如，力学量的平均值和概率分布。守恒量在两个表象中也是等价的。</a:t>
                </a:r>
              </a:p>
              <a:p>
                <a:r>
                  <a:rPr lang="zh-CN" altLang="zh-CN" dirty="0"/>
                  <a:t>处理具体问题时，可根据情况采用较方便的图像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Heisenberg </a:t>
            </a:r>
            <a:r>
              <a:rPr lang="zh-CN" altLang="zh-CN" dirty="0">
                <a:effectLst/>
              </a:rPr>
              <a:t>图像</a:t>
            </a:r>
            <a:endParaRPr lang="zh-CN" altLang="en-US" dirty="0"/>
          </a:p>
        </p:txBody>
      </p:sp>
      <p:pic>
        <p:nvPicPr>
          <p:cNvPr id="5122" name="Picture 2" descr="Fs(t) — Fs(0) &#10;— —CFR (t) &#10;äNH(t) —0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6" y="3413177"/>
            <a:ext cx="4033376" cy="31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3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4425"/>
                <a:ext cx="8229600" cy="7334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x-IV_mathan" altLang="zh-CN"/>
                      <m:t>𝐻</m:t>
                    </m:r>
                    <m:r>
                      <a:rPr lang="x-IV_mathan" altLang="zh-CN"/>
                      <m:t>=</m:t>
                    </m:r>
                    <m:sSub>
                      <m:sSubPr>
                        <m:ctrlPr>
                          <a:rPr lang="x-IV_mathan" altLang="zh-CN" i="1"/>
                        </m:ctrlPr>
                      </m:sSubPr>
                      <m:e>
                        <m:r>
                          <a:rPr lang="x-IV_mathan" altLang="zh-CN"/>
                          <m:t>𝐻</m:t>
                        </m:r>
                      </m:e>
                      <m:sub>
                        <m:r>
                          <a:rPr lang="x-IV_mathan" altLang="zh-CN"/>
                          <m:t>0</m:t>
                        </m:r>
                      </m:sub>
                    </m:sSub>
                    <m:r>
                      <a:rPr lang="x-IV_mathan" altLang="zh-CN"/>
                      <m:t>+</m:t>
                    </m:r>
                    <m:sSup>
                      <m:sSupPr>
                        <m:ctrlPr>
                          <a:rPr lang="x-IV_mathan" altLang="zh-CN" i="1"/>
                        </m:ctrlPr>
                      </m:sSupPr>
                      <m:e>
                        <m:r>
                          <a:rPr lang="x-IV_mathan" altLang="zh-CN"/>
                          <m:t>𝐻</m:t>
                        </m:r>
                      </m:e>
                      <m:sup>
                        <m:r>
                          <a:rPr lang="x-IV_mathan" altLang="zh-CN"/>
                          <m:t>′</m:t>
                        </m:r>
                      </m:sup>
                    </m:sSup>
                  </m:oMath>
                </a14:m>
                <a:endParaRPr lang="x-IV_mathan" altLang="zh-CN" dirty="0"/>
              </a:p>
              <a:p>
                <a:r>
                  <a:rPr lang="zh-CN" altLang="zh-CN" dirty="0"/>
                  <a:t>通常</a:t>
                </a:r>
                <a14:m>
                  <m:oMath xmlns:m="http://schemas.openxmlformats.org/officeDocument/2006/math">
                    <m:r>
                      <a:rPr lang="zh-CN" altLang="zh-CN"/>
                      <m:t>𝐻</m:t>
                    </m:r>
                    <m:r>
                      <a:rPr lang="zh-CN" altLang="zh-CN"/>
                      <m:t>′</m:t>
                    </m:r>
                  </m:oMath>
                </a14:m>
                <a:r>
                  <a:rPr lang="zh-CN" altLang="zh-CN" dirty="0"/>
                  <a:t>表示体系与外界的相互作用，而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𝐻</m:t>
                        </m:r>
                      </m:e>
                      <m:sub>
                        <m:r>
                          <a:rPr lang="zh-CN" altLang="zh-CN"/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表示体系本身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4425"/>
                <a:ext cx="8229600" cy="733425"/>
              </a:xfrm>
              <a:blipFill>
                <a:blip r:embed="rId2"/>
                <a:stretch>
                  <a:fillRect b="-1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相互作用图像</a:t>
            </a:r>
            <a:endParaRPr lang="zh-CN" altLang="en-US" dirty="0"/>
          </a:p>
        </p:txBody>
      </p:sp>
      <p:pic>
        <p:nvPicPr>
          <p:cNvPr id="6146" name="Picture 2" descr="—ΨΙ(Ι)— &#10;αι &#10;— exp(— (Ι) (5.3. 21) &#10;4- Η)ΜΙ) — &#10;(5.3. ΖΖ) &#10;(5. 3. 23)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1929017"/>
            <a:ext cx="6467376" cy="266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t(t) — iHot/h) &#10;d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811175"/>
            <a:ext cx="3712980" cy="12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114800" y="4811175"/>
                <a:ext cx="4572000" cy="17617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zh-CN" dirty="0">
                    <a:ea typeface="微软雅黑" panose="020B0503020204020204" pitchFamily="34" charset="-122"/>
                  </a:rPr>
                  <a:t>在相互作用图像中，态矢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微软雅黑" panose="020B0503020204020204" pitchFamily="34" charset="-122"/>
                  </a:rPr>
                  <a:t>和力学量（算符）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dirty="0">
                    <a:ea typeface="微软雅黑" panose="020B0503020204020204" pitchFamily="34" charset="-122"/>
                  </a:rPr>
                  <a:t>都随时间而演化．态矢的演化由相互作用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′(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dirty="0">
                    <a:ea typeface="微软雅黑" panose="020B0503020204020204" pitchFamily="34" charset="-122"/>
                  </a:rPr>
                  <a:t>来支配，而力学量（算符）随时间的演化则由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>
                    <a:ea typeface="微软雅黑" panose="020B0503020204020204" pitchFamily="34" charset="-122"/>
                  </a:rPr>
                  <a:t>支配．相互作用图像是介于 Schrodinger 图像和 Heisenberg图像之间的一种图像。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11175"/>
                <a:ext cx="4572000" cy="1761764"/>
              </a:xfrm>
              <a:prstGeom prst="rect">
                <a:avLst/>
              </a:prstGeom>
              <a:blipFill>
                <a:blip r:embed="rId7"/>
                <a:stretch>
                  <a:fillRect l="-1067" t="-1730" r="-1067" b="-4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3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图像：含时演化的三种图像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表象：基矢选择的不同，构造出不同的表象：坐标表象，动量表象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例如，一维无限深势阱有一系列本征函数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br>
                  <a:rPr lang="en-US" altLang="zh-CN" dirty="0">
                    <a:ea typeface="Calibri" panose="020F05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如果势阱宽度增加一倍，则变为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两组都是一系列正交归一的完备本征函数系。如果一个量子态可以表示为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那必然也可以表示为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=∑</m:t>
                    </m:r>
                    <m:sSubSup>
                      <m:sSub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量子态的不同表象，么正变换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72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∑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𝐶</m:t>
                          </m:r>
                        </m:e>
                        <m:sub>
                          <m:r>
                            <a:rPr lang="x-IV_mathan" altLang="zh-CN"/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𝜓</m:t>
                          </m:r>
                        </m:e>
                        <m:sub>
                          <m:r>
                            <a:rPr lang="x-IV_mathan" altLang="zh-CN"/>
                            <m:t>𝑚</m:t>
                          </m:r>
                        </m:sub>
                      </m:sSub>
                      <m:r>
                        <a:rPr lang="x-IV_mathan" altLang="zh-CN"/>
                        <m:t>=∑</m:t>
                      </m:r>
                      <m:sSubSup>
                        <m:sSubSupPr>
                          <m:ctrlPr>
                            <a:rPr lang="x-IV_mathan" altLang="zh-CN" i="1"/>
                          </m:ctrlPr>
                        </m:sSubSupPr>
                        <m:e>
                          <m:r>
                            <a:rPr lang="x-IV_mathan" altLang="zh-CN"/>
                            <m:t>𝐶</m:t>
                          </m:r>
                        </m:e>
                        <m:sub>
                          <m:r>
                            <a:rPr lang="x-IV_mathan" altLang="zh-CN"/>
                            <m:t>𝑚</m:t>
                          </m:r>
                        </m:sub>
                        <m:sup>
                          <m:r>
                            <a:rPr lang="x-IV_mathan" altLang="zh-CN"/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𝜙</m:t>
                          </m:r>
                        </m:e>
                        <m:sub>
                          <m:r>
                            <a:rPr lang="x-IV_mathan" altLang="zh-CN"/>
                            <m:t>𝑚</m:t>
                          </m:r>
                        </m:sub>
                      </m:sSub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左乘</a:t>
                </a:r>
                <a14:m>
                  <m:oMath xmlns:m="http://schemas.openxmlformats.org/officeDocument/2006/math">
                    <m:r>
                      <a:rPr lang="zh-CN" altLang="en-US" i="1"/>
                      <m:t>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𝜓</m:t>
                        </m:r>
                      </m:e>
                      <m:sub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zh-CN" altLang="zh-CN"/>
                              <m:t>𝑛</m:t>
                            </m:r>
                          </m:e>
                          <m:sup>
                            <m:r>
                              <a:rPr lang="zh-CN" altLang="zh-CN"/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dirty="0"/>
                  <a:t>然后积分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𝐶</m:t>
                          </m:r>
                        </m:e>
                        <m:sub>
                          <m:r>
                            <a:rPr lang="x-IV_mathan" altLang="zh-CN"/>
                            <m:t>𝑛</m:t>
                          </m:r>
                        </m:sub>
                      </m:sSub>
                      <m:r>
                        <a:rPr lang="x-IV_mathan" altLang="zh-CN"/>
                        <m:t>=∑</m:t>
                      </m:r>
                      <m:sSubSup>
                        <m:sSubSupPr>
                          <m:ctrlPr>
                            <a:rPr lang="x-IV_mathan" altLang="zh-CN" i="1"/>
                          </m:ctrlPr>
                        </m:sSubSupPr>
                        <m:e>
                          <m:r>
                            <a:rPr lang="x-IV_mathan" altLang="zh-CN"/>
                            <m:t>𝐶</m:t>
                          </m:r>
                        </m:e>
                        <m:sub>
                          <m:r>
                            <a:rPr lang="x-IV_mathan" altLang="zh-CN"/>
                            <m:t>𝑚</m:t>
                          </m:r>
                        </m:sub>
                        <m:sup>
                          <m:r>
                            <a:rPr lang="x-IV_mathan" altLang="zh-CN"/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𝜓</m:t>
                              </m:r>
                            </m:e>
                            <m:sub>
                              <m:r>
                                <a:rPr lang="x-IV_mathan" altLang="zh-CN"/>
                                <m:t>𝑛</m:t>
                              </m:r>
                            </m:sub>
                          </m:sSub>
                          <m:r>
                            <a:rPr lang="x-IV_mathan" altLang="zh-CN"/>
                            <m:t>,</m:t>
                          </m:r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𝜙</m:t>
                              </m:r>
                            </m:e>
                            <m:sub>
                              <m:r>
                                <a:rPr lang="x-IV_mathan" altLang="zh-CN"/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如果定义矩阵元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𝑆</m:t>
                        </m:r>
                      </m:e>
                      <m:sub>
                        <m:r>
                          <a:rPr lang="zh-CN" altLang="zh-CN"/>
                          <m:t>𝑛𝑚</m:t>
                        </m:r>
                      </m:sub>
                    </m:sSub>
                    <m:r>
                      <a:rPr lang="zh-CN" altLang="zh-CN"/>
                      <m:t>=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𝜓</m:t>
                            </m:r>
                          </m:e>
                          <m:sub>
                            <m:r>
                              <a:rPr lang="zh-CN" altLang="zh-CN"/>
                              <m:t>𝑛</m:t>
                            </m:r>
                          </m:sub>
                        </m:sSub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𝜙</m:t>
                            </m:r>
                          </m:e>
                          <m:sub>
                            <m:r>
                              <a:rPr lang="zh-CN" altLang="zh-CN"/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eqArr>
                          <m:eqArrPr>
                            <m:ctrlPr>
                              <a:rPr lang="x-IV_mathan" altLang="zh-CN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x-IV_mathan" altLang="zh-CN" i="1"/>
                                </m:ctrlPr>
                              </m:sSubPr>
                              <m:e>
                                <m:r>
                                  <a:rPr lang="x-IV_mathan" altLang="zh-CN"/>
                                  <m:t>𝐶</m:t>
                                </m:r>
                              </m:e>
                              <m:sub>
                                <m:r>
                                  <a:rPr lang="x-IV_mathan" altLang="zh-CN"/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x-IV_mathan" altLang="zh-CN" i="1"/>
                                </m:ctrlPr>
                              </m:sSubPr>
                              <m:e>
                                <m:r>
                                  <a:rPr lang="x-IV_mathan" altLang="zh-CN"/>
                                  <m:t>𝐶</m:t>
                                </m:r>
                              </m:e>
                              <m:sub>
                                <m:r>
                                  <a:rPr lang="x-IV_mathan" altLang="zh-CN"/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x-IV_mathan" altLang="zh-CN"/>
                              <m:t>.</m:t>
                            </m:r>
                          </m:e>
                          <m:e>
                            <m:r>
                              <a:rPr lang="x-IV_mathan" altLang="zh-CN"/>
                              <m:t>.</m:t>
                            </m:r>
                          </m:e>
                          <m:e>
                            <m:r>
                              <a:rPr lang="x-IV_mathan" altLang="zh-CN"/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altLang="zh-CN" i="1"/>
                                </m:ctrlPr>
                              </m:sSubPr>
                              <m:e>
                                <m:r>
                                  <a:rPr lang="x-IV_mathan" altLang="zh-CN"/>
                                  <m:t>𝐶</m:t>
                                </m:r>
                              </m:e>
                              <m:sub>
                                <m:r>
                                  <a:rPr lang="x-IV_mathan" altLang="zh-CN"/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x-IV_mathan" altLang="zh-CN"/>
                      <m:t>=</m:t>
                    </m:r>
                    <m:r>
                      <m:rPr>
                        <m:brk m:alnAt="1"/>
                      </m:rPr>
                      <a:rPr lang="x-IV_mathan" altLang="zh-CN"/>
                      <m:t>𝑆</m:t>
                    </m:r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eqArr>
                          <m:eqArrPr>
                            <m:ctrlPr>
                              <a:rPr lang="x-IV_mathan" altLang="zh-CN" i="1"/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x-IV_mathan" altLang="zh-CN" i="1"/>
                                </m:ctrlPr>
                              </m:sSubPr>
                              <m:e>
                                <m:r>
                                  <a:rPr lang="x-IV_mathan" altLang="zh-CN"/>
                                  <m:t>𝐶</m:t>
                                </m:r>
                              </m:e>
                              <m:sub>
                                <m:r>
                                  <a:rPr lang="x-IV_mathan" altLang="zh-CN"/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x-IV_mathan" altLang="zh-CN" i="1"/>
                                </m:ctrlPr>
                              </m:sSubPr>
                              <m:e>
                                <m:r>
                                  <a:rPr lang="x-IV_mathan" altLang="zh-CN"/>
                                  <m:t>𝐶</m:t>
                                </m:r>
                              </m:e>
                              <m:sub>
                                <m:r>
                                  <a:rPr lang="x-IV_mathan" altLang="zh-CN"/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x-IV_mathan" altLang="zh-CN"/>
                              <m:t>.</m:t>
                            </m:r>
                          </m:e>
                          <m:e>
                            <m:r>
                              <a:rPr lang="x-IV_mathan" altLang="zh-CN"/>
                              <m:t>.</m:t>
                            </m:r>
                          </m:e>
                          <m:e>
                            <m:r>
                              <a:rPr lang="x-IV_mathan" altLang="zh-CN"/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altLang="zh-CN" i="1"/>
                                </m:ctrlPr>
                              </m:sSubPr>
                              <m:e>
                                <m:r>
                                  <a:rPr lang="x-IV_mathan" altLang="zh-CN"/>
                                  <m:t>𝐶</m:t>
                                </m:r>
                              </m:e>
                              <m:sub>
                                <m:r>
                                  <a:rPr lang="x-IV_mathan" altLang="zh-CN"/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x-IV_mathan" altLang="zh-CN" dirty="0"/>
              </a:p>
              <a:p>
                <a14:m>
                  <m:oMath xmlns:m="http://schemas.openxmlformats.org/officeDocument/2006/math">
                    <m:r>
                      <a:rPr lang="zh-CN" altLang="zh-CN"/>
                      <m:t>𝑆</m:t>
                    </m:r>
                  </m:oMath>
                </a14:m>
                <a:r>
                  <a:rPr lang="zh-CN" altLang="zh-CN" dirty="0"/>
                  <a:t>是幺正矩阵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x-IV_mathan" altLang="zh-CN" i="1"/>
                                  </m:ctrlPr>
                                </m:sSupPr>
                                <m:e>
                                  <m:r>
                                    <a:rPr lang="x-IV_mathan" altLang="zh-CN"/>
                                    <m:t>𝑆</m:t>
                                  </m:r>
                                </m:e>
                                <m:sup>
                                  <m:r>
                                    <a:rPr lang="x-IV_mathan" altLang="zh-CN"/>
                                    <m:t>†</m:t>
                                  </m:r>
                                </m:sup>
                              </m:sSup>
                              <m:r>
                                <a:rPr lang="x-IV_mathan" altLang="zh-CN"/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x-IV_mathan" altLang="zh-CN"/>
                            <m:t>𝑚𝑛</m:t>
                          </m:r>
                        </m:sub>
                      </m:sSub>
                      <m:r>
                        <a:rPr lang="x-IV_mathan" altLang="zh-CN"/>
                        <m:t>==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𝛿</m:t>
                          </m:r>
                        </m:e>
                        <m:sub>
                          <m:r>
                            <a:rPr lang="x-IV_mathan" altLang="zh-CN"/>
                            <m:t>𝑚𝑛</m:t>
                          </m:r>
                        </m:sub>
                      </m:sSub>
                    </m:oMath>
                  </m:oMathPara>
                </a14:m>
                <a:endParaRPr lang="x-IV_mathan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如何从一套本征函数系到另外一套本征函数系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8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466850"/>
                <a:ext cx="5329238" cy="4525962"/>
              </a:xfrm>
            </p:spPr>
            <p:txBody>
              <a:bodyPr/>
              <a:lstStyle/>
              <a:p>
                <a:r>
                  <a:rPr lang="zh-CN" altLang="zh-CN" dirty="0"/>
                  <a:t>如图，平面直角坐标系基矢为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𝒆</m:t>
                        </m:r>
                      </m:e>
                      <m:sub>
                        <m:r>
                          <a:rPr lang="zh-CN" altLang="zh-CN"/>
                          <m:t>𝟏</m:t>
                        </m:r>
                      </m:sub>
                    </m:sSub>
                    <m:r>
                      <a:rPr lang="zh-CN" altLang="zh-CN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𝒆</m:t>
                        </m:r>
                      </m:e>
                      <m:sub>
                        <m:r>
                          <a:rPr lang="zh-CN" altLang="zh-CN"/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彼此正交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𝒆</m:t>
                            </m:r>
                          </m:e>
                          <m:sub>
                            <m:r>
                              <a:rPr lang="zh-CN" altLang="zh-CN"/>
                              <m:t>𝒊</m:t>
                            </m:r>
                          </m:sub>
                        </m:sSub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zh-CN" altLang="zh-CN"/>
                              <m:t>𝒆</m:t>
                            </m:r>
                          </m:e>
                          <m:sub>
                            <m:r>
                              <a:rPr lang="zh-CN" altLang="zh-CN"/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zh-CN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𝛿</m:t>
                        </m:r>
                      </m:e>
                      <m:sub>
                        <m:r>
                          <a:rPr lang="zh-CN" altLang="zh-CN"/>
                          <m:t>𝑖𝑗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平面上任意矢量可以表示为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𝑨</m:t>
                      </m:r>
                      <m:r>
                        <a:rPr lang="x-IV_mathan" altLang="zh-CN"/>
                        <m:t>=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𝐴</m:t>
                          </m:r>
                        </m:e>
                        <m:sub>
                          <m:r>
                            <a:rPr lang="x-IV_mathan" altLang="zh-CN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𝒆</m:t>
                          </m:r>
                        </m:e>
                        <m:sub>
                          <m:r>
                            <a:rPr lang="x-IV_mathan" altLang="zh-CN"/>
                            <m:t>1</m:t>
                          </m:r>
                        </m:sub>
                      </m:sSub>
                      <m:r>
                        <a:rPr lang="x-IV_mathan" altLang="zh-CN"/>
                        <m:t>+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𝐴</m:t>
                          </m:r>
                        </m:e>
                        <m:sub>
                          <m:r>
                            <a:rPr lang="x-IV_mathan" altLang="zh-CN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𝒆</m:t>
                          </m:r>
                        </m:e>
                        <m:sub>
                          <m:r>
                            <a:rPr lang="x-IV_mathan" altLang="zh-CN"/>
                            <m:t>2</m:t>
                          </m:r>
                        </m:sub>
                      </m:sSub>
                    </m:oMath>
                  </m:oMathPara>
                </a14:m>
                <a:endParaRPr lang="x-IV_mathan" altLang="zh-CN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𝐴</m:t>
                          </m:r>
                        </m:e>
                        <m:sub>
                          <m:r>
                            <a:rPr lang="x-IV_mathan" altLang="zh-CN"/>
                            <m:t>1</m:t>
                          </m:r>
                        </m:sub>
                      </m:sSub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𝒆</m:t>
                              </m:r>
                            </m:e>
                            <m:sub>
                              <m:r>
                                <a:rPr lang="x-IV_mathan" altLang="zh-CN"/>
                                <m:t>1</m:t>
                              </m:r>
                            </m:sub>
                          </m:sSub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𝑨</m:t>
                          </m:r>
                        </m:e>
                      </m:d>
                      <m:r>
                        <a:rPr lang="x-IV_mathan" altLang="zh-CN"/>
                        <m:t>,</m:t>
                      </m:r>
                      <m:r>
                        <a:rPr lang="x-IV_mathan" altLang="zh-CN" i="1"/>
                        <m:t> </m:t>
                      </m:r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r>
                            <a:rPr lang="x-IV_mathan" altLang="zh-CN"/>
                            <m:t>𝐴</m:t>
                          </m:r>
                        </m:e>
                        <m:sub>
                          <m:r>
                            <a:rPr lang="x-IV_mathan" altLang="zh-CN"/>
                            <m:t>2</m:t>
                          </m:r>
                        </m:sub>
                      </m:sSub>
                      <m:r>
                        <a:rPr lang="x-IV_mathan" altLang="zh-CN"/>
                        <m:t>=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/>
                              </m:ctrlPr>
                            </m:sSubPr>
                            <m:e>
                              <m:r>
                                <a:rPr lang="x-IV_mathan" altLang="zh-CN"/>
                                <m:t>𝒆</m:t>
                              </m:r>
                            </m:e>
                            <m:sub>
                              <m:r>
                                <a:rPr lang="x-IV_mathan" altLang="zh-CN"/>
                                <m:t>2</m:t>
                              </m:r>
                            </m:sub>
                          </m:sSub>
                          <m:r>
                            <a:rPr lang="x-IV_mathan" altLang="zh-CN"/>
                            <m:t>,</m:t>
                          </m:r>
                          <m:r>
                            <a:rPr lang="x-IV_mathan" altLang="zh-CN"/>
                            <m:t>𝑨</m:t>
                          </m:r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66850"/>
                <a:ext cx="5329238" cy="4525962"/>
              </a:xfrm>
              <a:blipFill>
                <a:blip r:embed="rId2"/>
                <a:stretch>
                  <a:fillRect t="-809" r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一套完备的正交归一</a:t>
            </a:r>
            <a:r>
              <a:rPr lang="zh-CN" altLang="en-US" dirty="0">
                <a:effectLst/>
              </a:rPr>
              <a:t>本征</a:t>
            </a:r>
            <a:r>
              <a:rPr lang="zh-CN" altLang="zh-CN" dirty="0">
                <a:effectLst/>
              </a:rPr>
              <a:t>函数系有何意义</a:t>
            </a:r>
            <a:endParaRPr lang="zh-CN" altLang="en-US" dirty="0"/>
          </a:p>
        </p:txBody>
      </p:sp>
      <p:pic>
        <p:nvPicPr>
          <p:cNvPr id="7172" name="Picture 4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324100"/>
            <a:ext cx="3129711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现 在 假 设 另 取 一 个 直 角 坐 标 系 £ ， 相 当 &#10;于 原 来 坐 标 系 顺 时 针 转 过 9 角 ， 其 基 矢 分 别 用 叾 、 叾 表 不 ， 而 &#10;同 一 个 矢 量 A ， 在 此 新 坐 标 系 中 表 示 为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1868"/>
            <a:ext cx="5460313" cy="209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7776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11038</TotalTime>
  <Words>867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新細明體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第7章：粒子在电磁场中的运动</vt:lpstr>
      <vt:lpstr>PowerPoint 演示文稿</vt:lpstr>
      <vt:lpstr>Schrödinger图像，时间演化算符</vt:lpstr>
      <vt:lpstr>能否让波函数不显含时间，力学量显含时间</vt:lpstr>
      <vt:lpstr>Heisenberg 图像</vt:lpstr>
      <vt:lpstr>相互作用图像</vt:lpstr>
      <vt:lpstr>量子态的不同表象，么正变换</vt:lpstr>
      <vt:lpstr>如何从一套本征函数系到另外一套本征函数系</vt:lpstr>
      <vt:lpstr>一套完备的正交归一本征函数系有何意义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330</cp:revision>
  <dcterms:created xsi:type="dcterms:W3CDTF">2015-02-16T02:36:18Z</dcterms:created>
  <dcterms:modified xsi:type="dcterms:W3CDTF">2017-06-03T14:00:01Z</dcterms:modified>
</cp:coreProperties>
</file>