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26" r:id="rId4"/>
    <p:sldMasterId id="2147483738" r:id="rId5"/>
    <p:sldMasterId id="2147483750" r:id="rId6"/>
    <p:sldMasterId id="2147483861" r:id="rId7"/>
  </p:sldMasterIdLst>
  <p:notesMasterIdLst>
    <p:notesMasterId r:id="rId21"/>
  </p:notesMasterIdLst>
  <p:handoutMasterIdLst>
    <p:handoutMasterId r:id="rId22"/>
  </p:handoutMasterIdLst>
  <p:sldIdLst>
    <p:sldId id="340" r:id="rId8"/>
    <p:sldId id="342" r:id="rId9"/>
    <p:sldId id="343" r:id="rId10"/>
    <p:sldId id="344" r:id="rId11"/>
    <p:sldId id="349" r:id="rId12"/>
    <p:sldId id="353" r:id="rId13"/>
    <p:sldId id="345" r:id="rId14"/>
    <p:sldId id="350" r:id="rId15"/>
    <p:sldId id="346" r:id="rId16"/>
    <p:sldId id="347" r:id="rId17"/>
    <p:sldId id="351" r:id="rId18"/>
    <p:sldId id="354" r:id="rId19"/>
    <p:sldId id="35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昊迪" initials="刘昊迪" lastIdx="1" clrIdx="0">
    <p:extLst>
      <p:ext uri="{19B8F6BF-5375-455C-9EA6-DF929625EA0E}">
        <p15:presenceInfo xmlns:p15="http://schemas.microsoft.com/office/powerpoint/2012/main" userId="7e5ec5efd42242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  <a:srgbClr val="FC6D45"/>
    <a:srgbClr val="FC805D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9" autoAdjust="0"/>
    <p:restoredTop sz="94588" autoAdjust="0"/>
  </p:normalViewPr>
  <p:slideViewPr>
    <p:cSldViewPr snapToGrid="0">
      <p:cViewPr varScale="1">
        <p:scale>
          <a:sx n="85" d="100"/>
          <a:sy n="85" d="100"/>
        </p:scale>
        <p:origin x="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60A5-41A2-4C57-AD70-0A4E2A668C34}" type="datetimeFigureOut">
              <a:rPr lang="zh-CN" altLang="en-US" smtClean="0"/>
              <a:t>2017-06-13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BB0C-EDE3-4A91-BF75-871B1A7A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3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B1AA-EE1E-4817-9997-AD9BDEBB4191}" type="datetimeFigureOut">
              <a:rPr lang="zh-CN" altLang="en-US" smtClean="0"/>
              <a:t>2017-06-13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3712-69C7-47DC-B581-3E1490B93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1925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年根据一系列实验事实提出了大胆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假设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：电子不是点电荷，它除了轨道运动外，还具有某种方式的自旋运动，其固有的自旋角动量 （是电子的属性之一）等于：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42532-FD99-460A-8C53-B8316C42B91C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1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这个假设受到各种实验的支持。而且与电子自旋概念一起可由狄拉克的相对论量子力学严格导出</a:t>
            </a:r>
            <a:r>
              <a:rPr lang="zh-CN" altLang="en-US" b="1" dirty="0">
                <a:latin typeface="Times New Roman" panose="02020603050405020304" pitchFamily="18" charset="0"/>
              </a:rPr>
              <a:t>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42532-FD99-460A-8C53-B8316C42B91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07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3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5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2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18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0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06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8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47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4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93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7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62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370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2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4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653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6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81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4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9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7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0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6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6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66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0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0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17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70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970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99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108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846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09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75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818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111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788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4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14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852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9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30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1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77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5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9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pic>
        <p:nvPicPr>
          <p:cNvPr id="14" name="图片 19" descr="Untitled-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3"/>
            <a:ext cx="914347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251508" y="1268413"/>
            <a:ext cx="1440078" cy="720080"/>
            <a:chOff x="251520" y="1268760"/>
            <a:chExt cx="1440160" cy="720080"/>
          </a:xfrm>
        </p:grpSpPr>
        <p:sp>
          <p:nvSpPr>
            <p:cNvPr id="79" name="矩形 78"/>
            <p:cNvSpPr/>
            <p:nvPr/>
          </p:nvSpPr>
          <p:spPr>
            <a:xfrm>
              <a:off x="971605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50839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6" name="组合 22"/>
          <p:cNvGrpSpPr>
            <a:grpSpLocks/>
          </p:cNvGrpSpPr>
          <p:nvPr/>
        </p:nvGrpSpPr>
        <p:grpSpPr bwMode="auto">
          <a:xfrm>
            <a:off x="2411624" y="1268413"/>
            <a:ext cx="1440078" cy="720080"/>
            <a:chOff x="251520" y="1268760"/>
            <a:chExt cx="1440160" cy="720080"/>
          </a:xfrm>
        </p:grpSpPr>
        <p:sp>
          <p:nvSpPr>
            <p:cNvPr id="77" name="矩形 76"/>
            <p:cNvSpPr/>
            <p:nvPr/>
          </p:nvSpPr>
          <p:spPr>
            <a:xfrm>
              <a:off x="972077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51311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4571740" y="1268413"/>
            <a:ext cx="1440078" cy="720080"/>
            <a:chOff x="251520" y="1268760"/>
            <a:chExt cx="1440160" cy="720080"/>
          </a:xfrm>
        </p:grpSpPr>
        <p:sp>
          <p:nvSpPr>
            <p:cNvPr id="75" name="矩形 74"/>
            <p:cNvSpPr/>
            <p:nvPr/>
          </p:nvSpPr>
          <p:spPr>
            <a:xfrm>
              <a:off x="972548" y="1268760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1782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731856" y="1268413"/>
            <a:ext cx="1440078" cy="720080"/>
            <a:chOff x="251520" y="1268760"/>
            <a:chExt cx="1440160" cy="720080"/>
          </a:xfrm>
        </p:grpSpPr>
        <p:sp>
          <p:nvSpPr>
            <p:cNvPr id="73" name="矩形 72"/>
            <p:cNvSpPr/>
            <p:nvPr/>
          </p:nvSpPr>
          <p:spPr>
            <a:xfrm>
              <a:off x="973020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254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8891590" y="1268413"/>
            <a:ext cx="252412" cy="7207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1" name="矩形 20"/>
          <p:cNvSpPr/>
          <p:nvPr/>
        </p:nvSpPr>
        <p:spPr bwMode="auto">
          <a:xfrm>
            <a:off x="250827" y="1989138"/>
            <a:ext cx="720725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2" name="矩形 21"/>
          <p:cNvSpPr/>
          <p:nvPr/>
        </p:nvSpPr>
        <p:spPr bwMode="auto">
          <a:xfrm>
            <a:off x="2" y="1989138"/>
            <a:ext cx="250825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3" name="组合 28"/>
          <p:cNvGrpSpPr>
            <a:grpSpLocks/>
          </p:cNvGrpSpPr>
          <p:nvPr/>
        </p:nvGrpSpPr>
        <p:grpSpPr bwMode="auto">
          <a:xfrm>
            <a:off x="1691585" y="1988493"/>
            <a:ext cx="1440078" cy="720080"/>
            <a:chOff x="251520" y="1268760"/>
            <a:chExt cx="1440160" cy="720080"/>
          </a:xfrm>
        </p:grpSpPr>
        <p:sp>
          <p:nvSpPr>
            <p:cNvPr id="71" name="矩形 70"/>
            <p:cNvSpPr/>
            <p:nvPr/>
          </p:nvSpPr>
          <p:spPr>
            <a:xfrm>
              <a:off x="972978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52212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4" name="组合 30"/>
          <p:cNvGrpSpPr>
            <a:grpSpLocks/>
          </p:cNvGrpSpPr>
          <p:nvPr/>
        </p:nvGrpSpPr>
        <p:grpSpPr bwMode="auto">
          <a:xfrm>
            <a:off x="3923705" y="1988493"/>
            <a:ext cx="1440078" cy="720080"/>
            <a:chOff x="251520" y="1268760"/>
            <a:chExt cx="1440160" cy="720080"/>
          </a:xfrm>
        </p:grpSpPr>
        <p:sp>
          <p:nvSpPr>
            <p:cNvPr id="69" name="矩形 68"/>
            <p:cNvSpPr/>
            <p:nvPr/>
          </p:nvSpPr>
          <p:spPr>
            <a:xfrm>
              <a:off x="972883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211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5" name="组合 31"/>
          <p:cNvGrpSpPr>
            <a:grpSpLocks/>
          </p:cNvGrpSpPr>
          <p:nvPr/>
        </p:nvGrpSpPr>
        <p:grpSpPr bwMode="auto">
          <a:xfrm>
            <a:off x="6011818" y="1988493"/>
            <a:ext cx="1440078" cy="720080"/>
            <a:chOff x="251520" y="1268760"/>
            <a:chExt cx="1440160" cy="720080"/>
          </a:xfrm>
        </p:grpSpPr>
        <p:sp>
          <p:nvSpPr>
            <p:cNvPr id="67" name="矩形 66"/>
            <p:cNvSpPr/>
            <p:nvPr/>
          </p:nvSpPr>
          <p:spPr>
            <a:xfrm>
              <a:off x="972333" y="1269405"/>
              <a:ext cx="719178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5156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8891590" y="1989138"/>
            <a:ext cx="252412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7" name="矩形 26"/>
          <p:cNvSpPr/>
          <p:nvPr/>
        </p:nvSpPr>
        <p:spPr bwMode="auto">
          <a:xfrm>
            <a:off x="8172452" y="1989138"/>
            <a:ext cx="719138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8" name="矩形 27"/>
          <p:cNvSpPr/>
          <p:nvPr/>
        </p:nvSpPr>
        <p:spPr bwMode="auto">
          <a:xfrm>
            <a:off x="2" y="2708275"/>
            <a:ext cx="250825" cy="7207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9" name="组合 35"/>
          <p:cNvGrpSpPr>
            <a:grpSpLocks/>
          </p:cNvGrpSpPr>
          <p:nvPr/>
        </p:nvGrpSpPr>
        <p:grpSpPr bwMode="auto">
          <a:xfrm>
            <a:off x="971546" y="2708573"/>
            <a:ext cx="1440078" cy="720080"/>
            <a:chOff x="251520" y="1268760"/>
            <a:chExt cx="1440160" cy="720080"/>
          </a:xfrm>
        </p:grpSpPr>
        <p:sp>
          <p:nvSpPr>
            <p:cNvPr id="65" name="矩形 64"/>
            <p:cNvSpPr/>
            <p:nvPr/>
          </p:nvSpPr>
          <p:spPr>
            <a:xfrm>
              <a:off x="972292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526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0" name="组合 36"/>
          <p:cNvGrpSpPr>
            <a:grpSpLocks/>
          </p:cNvGrpSpPr>
          <p:nvPr/>
        </p:nvGrpSpPr>
        <p:grpSpPr bwMode="auto">
          <a:xfrm>
            <a:off x="3131663" y="2708573"/>
            <a:ext cx="1440078" cy="720080"/>
            <a:chOff x="251520" y="1268760"/>
            <a:chExt cx="1440160" cy="720080"/>
          </a:xfrm>
        </p:grpSpPr>
        <p:sp>
          <p:nvSpPr>
            <p:cNvPr id="63" name="矩形 62"/>
            <p:cNvSpPr/>
            <p:nvPr/>
          </p:nvSpPr>
          <p:spPr>
            <a:xfrm>
              <a:off x="972763" y="1268462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99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1" name="组合 37"/>
          <p:cNvGrpSpPr>
            <a:grpSpLocks/>
          </p:cNvGrpSpPr>
          <p:nvPr/>
        </p:nvGrpSpPr>
        <p:grpSpPr bwMode="auto">
          <a:xfrm>
            <a:off x="5291779" y="2708573"/>
            <a:ext cx="1440078" cy="720080"/>
            <a:chOff x="251520" y="1268760"/>
            <a:chExt cx="1440160" cy="720080"/>
          </a:xfrm>
        </p:grpSpPr>
        <p:sp>
          <p:nvSpPr>
            <p:cNvPr id="61" name="矩形 60"/>
            <p:cNvSpPr/>
            <p:nvPr/>
          </p:nvSpPr>
          <p:spPr>
            <a:xfrm>
              <a:off x="97164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50881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2" name="组合 38"/>
          <p:cNvGrpSpPr>
            <a:grpSpLocks/>
          </p:cNvGrpSpPr>
          <p:nvPr/>
        </p:nvGrpSpPr>
        <p:grpSpPr bwMode="auto">
          <a:xfrm>
            <a:off x="7451895" y="2708573"/>
            <a:ext cx="1440078" cy="720080"/>
            <a:chOff x="251520" y="1268760"/>
            <a:chExt cx="1440160" cy="720080"/>
          </a:xfrm>
        </p:grpSpPr>
        <p:sp>
          <p:nvSpPr>
            <p:cNvPr id="59" name="矩形 58"/>
            <p:cNvSpPr/>
            <p:nvPr/>
          </p:nvSpPr>
          <p:spPr>
            <a:xfrm>
              <a:off x="972118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1352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51508" y="3428653"/>
            <a:ext cx="1440078" cy="720080"/>
            <a:chOff x="251520" y="1268760"/>
            <a:chExt cx="1440160" cy="720080"/>
          </a:xfrm>
        </p:grpSpPr>
        <p:sp>
          <p:nvSpPr>
            <p:cNvPr id="57" name="矩形 56"/>
            <p:cNvSpPr/>
            <p:nvPr/>
          </p:nvSpPr>
          <p:spPr>
            <a:xfrm>
              <a:off x="971605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50839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2411624" y="3428653"/>
            <a:ext cx="1440078" cy="720080"/>
            <a:chOff x="251520" y="1268760"/>
            <a:chExt cx="1440160" cy="720080"/>
          </a:xfrm>
        </p:grpSpPr>
        <p:sp>
          <p:nvSpPr>
            <p:cNvPr id="55" name="矩形 54"/>
            <p:cNvSpPr/>
            <p:nvPr/>
          </p:nvSpPr>
          <p:spPr>
            <a:xfrm>
              <a:off x="972077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51311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5" name="组合 41"/>
          <p:cNvGrpSpPr>
            <a:grpSpLocks/>
          </p:cNvGrpSpPr>
          <p:nvPr/>
        </p:nvGrpSpPr>
        <p:grpSpPr bwMode="auto">
          <a:xfrm>
            <a:off x="4571740" y="3428653"/>
            <a:ext cx="1440078" cy="720080"/>
            <a:chOff x="251520" y="1268760"/>
            <a:chExt cx="1440160" cy="720080"/>
          </a:xfrm>
        </p:grpSpPr>
        <p:sp>
          <p:nvSpPr>
            <p:cNvPr id="53" name="矩形 52"/>
            <p:cNvSpPr/>
            <p:nvPr/>
          </p:nvSpPr>
          <p:spPr>
            <a:xfrm>
              <a:off x="972548" y="1269107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1782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6" name="组合 42"/>
          <p:cNvGrpSpPr>
            <a:grpSpLocks/>
          </p:cNvGrpSpPr>
          <p:nvPr/>
        </p:nvGrpSpPr>
        <p:grpSpPr bwMode="auto">
          <a:xfrm>
            <a:off x="6731856" y="3428653"/>
            <a:ext cx="1440078" cy="720080"/>
            <a:chOff x="251520" y="1268760"/>
            <a:chExt cx="1440160" cy="720080"/>
          </a:xfrm>
        </p:grpSpPr>
        <p:sp>
          <p:nvSpPr>
            <p:cNvPr id="51" name="矩形 50"/>
            <p:cNvSpPr/>
            <p:nvPr/>
          </p:nvSpPr>
          <p:spPr>
            <a:xfrm>
              <a:off x="973020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2254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8891590" y="3429000"/>
            <a:ext cx="252412" cy="719138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8" name="矩形 37"/>
          <p:cNvSpPr/>
          <p:nvPr/>
        </p:nvSpPr>
        <p:spPr bwMode="auto">
          <a:xfrm>
            <a:off x="250827" y="4148138"/>
            <a:ext cx="720725" cy="9048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9" name="矩形 38"/>
          <p:cNvSpPr/>
          <p:nvPr/>
        </p:nvSpPr>
        <p:spPr bwMode="auto">
          <a:xfrm>
            <a:off x="2" y="4148138"/>
            <a:ext cx="250825" cy="9048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40" name="组合 46"/>
          <p:cNvGrpSpPr>
            <a:grpSpLocks/>
          </p:cNvGrpSpPr>
          <p:nvPr/>
        </p:nvGrpSpPr>
        <p:grpSpPr bwMode="auto">
          <a:xfrm>
            <a:off x="1691585" y="4130741"/>
            <a:ext cx="1440078" cy="90000"/>
            <a:chOff x="251520" y="1268760"/>
            <a:chExt cx="1440160" cy="720080"/>
          </a:xfrm>
        </p:grpSpPr>
        <p:sp>
          <p:nvSpPr>
            <p:cNvPr id="49" name="矩形 48"/>
            <p:cNvSpPr/>
            <p:nvPr/>
          </p:nvSpPr>
          <p:spPr>
            <a:xfrm>
              <a:off x="972978" y="1268232"/>
              <a:ext cx="719179" cy="72398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2212" y="1268232"/>
              <a:ext cx="720766" cy="723984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1" name="组合 47"/>
          <p:cNvGrpSpPr>
            <a:grpSpLocks/>
          </p:cNvGrpSpPr>
          <p:nvPr/>
        </p:nvGrpSpPr>
        <p:grpSpPr bwMode="auto">
          <a:xfrm>
            <a:off x="3851701" y="4148733"/>
            <a:ext cx="1440078" cy="72000"/>
            <a:chOff x="251520" y="1268760"/>
            <a:chExt cx="1440160" cy="720080"/>
          </a:xfrm>
        </p:grpSpPr>
        <p:sp>
          <p:nvSpPr>
            <p:cNvPr id="47" name="矩形 46"/>
            <p:cNvSpPr/>
            <p:nvPr/>
          </p:nvSpPr>
          <p:spPr>
            <a:xfrm>
              <a:off x="971862" y="1262809"/>
              <a:ext cx="719179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1096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>
            <a:off x="6011818" y="4148733"/>
            <a:ext cx="1440078" cy="72000"/>
            <a:chOff x="251520" y="1268760"/>
            <a:chExt cx="1440160" cy="720080"/>
          </a:xfrm>
        </p:grpSpPr>
        <p:sp>
          <p:nvSpPr>
            <p:cNvPr id="45" name="矩形 44"/>
            <p:cNvSpPr/>
            <p:nvPr/>
          </p:nvSpPr>
          <p:spPr>
            <a:xfrm>
              <a:off x="972333" y="1262809"/>
              <a:ext cx="719178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51567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8891587" y="4148138"/>
            <a:ext cx="360362" cy="730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44" name="矩形 43"/>
          <p:cNvSpPr/>
          <p:nvPr/>
        </p:nvSpPr>
        <p:spPr bwMode="auto">
          <a:xfrm>
            <a:off x="8172451" y="4148138"/>
            <a:ext cx="719138" cy="730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59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50"/>
            </a:lvl4pPr>
            <a:lvl5pPr>
              <a:defRPr sz="11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959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0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45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926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84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45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33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0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8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5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0.png"/><Relationship Id="rId4" Type="http://schemas.openxmlformats.org/officeDocument/2006/relationships/image" Target="../media/image10.wmf"/><Relationship Id="rId9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4192" y="958119"/>
            <a:ext cx="6739558" cy="994122"/>
          </a:xfrm>
        </p:spPr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第</a:t>
            </a:r>
            <a:r>
              <a:rPr lang="en-US" altLang="zh-CN" dirty="0">
                <a:effectLst/>
              </a:rPr>
              <a:t>9</a:t>
            </a:r>
            <a:r>
              <a:rPr lang="zh-CN" altLang="zh-CN" dirty="0">
                <a:effectLst/>
              </a:rPr>
              <a:t>章：</a:t>
            </a:r>
            <a:r>
              <a:rPr lang="zh-CN" altLang="en-US" dirty="0">
                <a:effectLst/>
              </a:rPr>
              <a:t>自旋</a:t>
            </a:r>
            <a:endParaRPr lang="zh-CN" altLang="zh-CN" dirty="0"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9722" y="2113219"/>
            <a:ext cx="7082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自旋算符与</a:t>
            </a: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Pauli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矩阵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总角动量，角动量的代数解法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角动量的耦合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碱金属双线，反常塞曼效应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二电子体系的自旋态</a:t>
            </a:r>
          </a:p>
        </p:txBody>
      </p:sp>
    </p:spTree>
    <p:extLst>
      <p:ext uri="{BB962C8B-B14F-4D97-AF65-F5344CB8AC3E}">
        <p14:creationId xmlns:p14="http://schemas.microsoft.com/office/powerpoint/2010/main" val="15056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各种实验的支持</a:t>
                </a:r>
                <a:endParaRPr lang="en-US" altLang="zh-CN" sz="2400" dirty="0"/>
              </a:p>
              <a:p>
                <a:r>
                  <a:rPr lang="zh-CN" altLang="en-US" sz="2400" dirty="0"/>
                  <a:t>理论严格的导出 </a:t>
                </a:r>
                <a:endParaRPr lang="en-US" altLang="zh-CN" sz="2400" dirty="0"/>
              </a:p>
              <a:p>
                <a:r>
                  <a:rPr lang="zh-CN" altLang="en-US" sz="2400" dirty="0"/>
                  <a:t>微观物理学最重要的概念之一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61615" indent="0"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自旋是什么？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/>
                  <a:t>角动量，内禀属性</a:t>
                </a:r>
                <a:endParaRPr lang="en-US" altLang="zh-CN" sz="2400" dirty="0"/>
              </a:p>
              <a:p>
                <a:r>
                  <a:rPr lang="zh-CN" altLang="en-US" sz="2400" dirty="0"/>
                  <a:t>没有经典对应</a:t>
                </a:r>
                <a:endParaRPr lang="en-US" altLang="zh-CN" sz="2400" dirty="0"/>
              </a:p>
              <a:p>
                <a:r>
                  <a:rPr lang="zh-CN" altLang="en-US" sz="2400" dirty="0"/>
                  <a:t>半整数（费米子，如电子，质子）</a:t>
                </a:r>
                <a:endParaRPr lang="en-US" altLang="zh-CN" sz="2400" dirty="0"/>
              </a:p>
              <a:p>
                <a:r>
                  <a:rPr lang="zh-CN" altLang="en-US" sz="2400" dirty="0"/>
                  <a:t>整数（玻色子，如光子，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400" dirty="0"/>
                  <a:t>介子）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70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自转还是不自转？这是个问题</a:t>
            </a:r>
          </a:p>
        </p:txBody>
      </p:sp>
    </p:spTree>
    <p:extLst>
      <p:ext uri="{BB962C8B-B14F-4D97-AF65-F5344CB8AC3E}">
        <p14:creationId xmlns:p14="http://schemas.microsoft.com/office/powerpoint/2010/main" val="76958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zh-CN" altLang="zh-CN"/>
                              <m:t>𝑠</m:t>
                            </m:r>
                          </m:e>
                        </m:acc>
                      </m:e>
                      <m:sub>
                        <m:r>
                          <a:rPr lang="zh-CN" altLang="zh-CN"/>
                          <m:t>𝑧</m:t>
                        </m:r>
                      </m:sub>
                    </m:sSub>
                  </m:oMath>
                </a14:m>
                <a:r>
                  <a:rPr lang="zh-CN" altLang="zh-CN" dirty="0"/>
                  <a:t>本征态为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/>
                          <m:t>χ</m:t>
                        </m:r>
                      </m:e>
                      <m:sub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zh-CN" altLang="zh-CN"/>
                              <m:t>𝑚</m:t>
                            </m:r>
                          </m:e>
                          <m:sub>
                            <m:r>
                              <a:rPr lang="zh-CN" altLang="zh-CN"/>
                              <m:t>𝑠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zh-CN" altLang="zh-CN"/>
                              <m:t>𝑠</m:t>
                            </m:r>
                          </m:e>
                          <m:sub>
                            <m:r>
                              <a:rPr lang="zh-CN" altLang="zh-CN"/>
                              <m:t>𝑧</m:t>
                            </m:r>
                          </m:sub>
                        </m:sSub>
                      </m:e>
                    </m:d>
                    <m:r>
                      <a:rPr lang="zh-CN" altLang="zh-CN"/>
                      <m:t>,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即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altLang="zh-CN"/>
                            <m:t>χ</m:t>
                          </m:r>
                        </m:e>
                        <m:sub>
                          <m:r>
                            <a:rPr lang="x-IV_mathan" altLang="zh-CN"/>
                            <m:t>1/2</m:t>
                          </m:r>
                        </m:sub>
                      </m:sSub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r>
                                <a:rPr lang="x-IV_mathan" altLang="zh-CN"/>
                                <m:t>𝑠</m:t>
                              </m:r>
                            </m:e>
                            <m:sub>
                              <m:r>
                                <a:rPr lang="x-IV_mathan" altLang="zh-CN"/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x-IV_mathan" altLang="zh-CN"/>
                        <m:t>=</m:t>
                      </m:r>
                      <m:d>
                        <m:dPr>
                          <m:begChr m:val="（"/>
                          <m:endChr m:val="）"/>
                          <m:ctrlPr>
                            <a:rPr lang="x-IV_mathan" altLang="zh-CN" i="1"/>
                          </m:ctrlPr>
                        </m:dPr>
                        <m:e>
                          <m:eqArr>
                            <m:eqArrPr>
                              <m:ctrlPr>
                                <a:rPr lang="x-IV_mathan" altLang="zh-CN" i="1"/>
                              </m:ctrlPr>
                            </m:eqArrPr>
                            <m:e>
                              <m:r>
                                <a:rPr lang="x-IV_mathan" altLang="zh-CN"/>
                                <m:t>1</m:t>
                              </m:r>
                            </m:e>
                            <m:e>
                              <m:r>
                                <a:rPr lang="x-IV_mathan" altLang="zh-CN"/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x-IV_mathan" altLang="zh-CN"/>
                        <m:t>,</m:t>
                      </m:r>
                      <m:r>
                        <a:rPr lang="x-IV_mathan" altLang="zh-CN" i="1"/>
                        <m:t>   </m:t>
                      </m:r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altLang="zh-CN"/>
                            <m:t>χ</m:t>
                          </m:r>
                        </m:e>
                        <m:sub>
                          <m:r>
                            <a:rPr lang="x-IV_mathan" altLang="zh-CN"/>
                            <m:t>−1/2</m:t>
                          </m:r>
                        </m:sub>
                      </m:sSub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r>
                                <a:rPr lang="x-IV_mathan" altLang="zh-CN"/>
                                <m:t>𝑠</m:t>
                              </m:r>
                            </m:e>
                            <m:sub>
                              <m:r>
                                <a:rPr lang="x-IV_mathan" altLang="zh-CN"/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x-IV_mathan" altLang="zh-CN"/>
                        <m:t>=</m:t>
                      </m:r>
                      <m:d>
                        <m:dPr>
                          <m:begChr m:val="（"/>
                          <m:endChr m:val="）"/>
                          <m:ctrlPr>
                            <a:rPr lang="x-IV_mathan" altLang="zh-CN" i="1"/>
                          </m:ctrlPr>
                        </m:dPr>
                        <m:e>
                          <m:eqArr>
                            <m:eqArrPr>
                              <m:ctrlPr>
                                <a:rPr lang="x-IV_mathan" altLang="zh-CN" i="1"/>
                              </m:ctrlPr>
                            </m:eqArrPr>
                            <m:e>
                              <m:r>
                                <a:rPr lang="x-IV_mathan" altLang="zh-CN"/>
                                <m:t>0</m:t>
                              </m:r>
                            </m:e>
                            <m:e>
                              <m:r>
                                <a:rPr lang="x-IV_mathan" altLang="zh-CN"/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r>
                  <a:rPr lang="zh-CN" altLang="zh-CN" dirty="0"/>
                  <a:t>则任意一个自旋波函数可以写成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 altLang="zh-CN"/>
                        <m:t>χ</m:t>
                      </m:r>
                      <m:r>
                        <a:rPr lang="x-IV_mathan" altLang="zh-CN"/>
                        <m:t>(</m:t>
                      </m:r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altLang="zh-CN"/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 altLang="zh-CN"/>
                            <m:t>z</m:t>
                          </m:r>
                        </m:sub>
                      </m:sSub>
                      <m:r>
                        <a:rPr lang="x-IV_mathan" altLang="zh-CN"/>
                        <m:t>)=</m:t>
                      </m:r>
                      <m:r>
                        <m:rPr>
                          <m:sty m:val="p"/>
                        </m:rPr>
                        <a:rPr lang="x-IV_mathan" altLang="zh-CN"/>
                        <m:t>α</m:t>
                      </m:r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altLang="zh-CN"/>
                            <m:t>χ</m:t>
                          </m:r>
                        </m:e>
                        <m:sub>
                          <m:r>
                            <a:rPr lang="x-IV_mathan" altLang="zh-CN"/>
                            <m:t>1/2</m:t>
                          </m:r>
                        </m:sub>
                      </m:sSub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r>
                                <a:rPr lang="x-IV_mathan" altLang="zh-CN"/>
                                <m:t>𝑠</m:t>
                              </m:r>
                            </m:e>
                            <m:sub>
                              <m:r>
                                <a:rPr lang="x-IV_mathan" altLang="zh-CN"/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x-IV_mathan" altLang="zh-CN"/>
                        <m:t>+</m:t>
                      </m:r>
                      <m:r>
                        <a:rPr lang="x-IV_mathan" altLang="zh-CN"/>
                        <m:t>𝛽</m:t>
                      </m:r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altLang="zh-CN"/>
                            <m:t>χ</m:t>
                          </m:r>
                        </m:e>
                        <m:sub>
                          <m:r>
                            <a:rPr lang="x-IV_mathan" altLang="zh-CN"/>
                            <m:t>−1/2</m:t>
                          </m:r>
                        </m:sub>
                      </m:sSub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r>
                                <a:rPr lang="x-IV_mathan" altLang="zh-CN"/>
                                <m:t>𝑠</m:t>
                              </m:r>
                            </m:e>
                            <m:sub>
                              <m:r>
                                <a:rPr lang="x-IV_mathan" altLang="zh-CN"/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x-IV_mathan" altLang="zh-CN"/>
                        <m:t>=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eqArr>
                            <m:eqArrPr>
                              <m:ctrlPr>
                                <a:rPr lang="x-IV_mathan" altLang="zh-CN" i="1"/>
                              </m:ctrlPr>
                            </m:eqArrPr>
                            <m:e>
                              <m:r>
                                <a:rPr lang="x-IV_mathan" altLang="zh-CN"/>
                                <m:t>𝛼</m:t>
                              </m:r>
                            </m:e>
                            <m:e>
                              <m:r>
                                <a:rPr lang="x-IV_mathan" altLang="zh-CN"/>
                                <m:t>𝛽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r>
                  <a:rPr lang="zh-CN" altLang="zh-CN" b="1" dirty="0"/>
                  <a:t>考虑自旋以后的力学量完全集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x-IV_mathan" altLang="zh-CN" i="1"/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x-IV_mathan" altLang="zh-CN" i="1"/>
                              </m:ctrlPr>
                            </m:accPr>
                            <m:e>
                              <m:r>
                                <a:rPr lang="x-IV_mathan" altLang="zh-CN"/>
                                <m:t>𝐻</m:t>
                              </m:r>
                            </m:e>
                          </m:acc>
                          <m:r>
                            <a:rPr lang="x-IV_mathan" altLang="zh-CN"/>
                            <m:t>,</m:t>
                          </m:r>
                          <m:sSup>
                            <m:sSupPr>
                              <m:ctrlPr>
                                <a:rPr lang="x-IV_mathan" altLang="zh-CN" i="1"/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/>
                                  </m:ctrlPr>
                                </m:accPr>
                                <m:e>
                                  <m:r>
                                    <a:rPr lang="x-IV_mathan" altLang="zh-CN"/>
                                    <m:t>𝒍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/>
                                <m:t>𝟐</m:t>
                              </m:r>
                            </m:sup>
                          </m:sSup>
                          <m:r>
                            <a:rPr lang="x-IV_mathan" altLang="zh-CN"/>
                            <m:t>,</m:t>
                          </m:r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/>
                                  </m:ctrlPr>
                                </m:accPr>
                                <m:e>
                                  <m:r>
                                    <a:rPr lang="x-IV_mathan" altLang="zh-CN"/>
                                    <m:t>𝑙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/>
                                <m:t>𝒛</m:t>
                              </m:r>
                            </m:sub>
                          </m:sSub>
                        </m:e>
                      </m:d>
                      <m:r>
                        <a:rPr lang="x-IV_mathan" altLang="zh-CN"/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x-IV_mathan" altLang="zh-CN" i="1"/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x-IV_mathan" altLang="zh-CN" i="1"/>
                              </m:ctrlPr>
                            </m:accPr>
                            <m:e>
                              <m:r>
                                <a:rPr lang="x-IV_mathan" altLang="zh-CN"/>
                                <m:t>𝐻</m:t>
                              </m:r>
                            </m:e>
                          </m:acc>
                          <m:r>
                            <a:rPr lang="x-IV_mathan" altLang="zh-CN"/>
                            <m:t>,</m:t>
                          </m:r>
                          <m:sSup>
                            <m:sSupPr>
                              <m:ctrlPr>
                                <a:rPr lang="x-IV_mathan" altLang="zh-CN" i="1"/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/>
                                  </m:ctrlPr>
                                </m:accPr>
                                <m:e>
                                  <m:r>
                                    <a:rPr lang="x-IV_mathan" altLang="zh-CN"/>
                                    <m:t>𝒍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/>
                                <m:t>𝟐</m:t>
                              </m:r>
                            </m:sup>
                          </m:sSup>
                          <m:r>
                            <a:rPr lang="x-IV_mathan" altLang="zh-CN"/>
                            <m:t>,</m:t>
                          </m:r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/>
                                  </m:ctrlPr>
                                </m:accPr>
                                <m:e>
                                  <m:r>
                                    <a:rPr lang="x-IV_mathan" altLang="zh-CN"/>
                                    <m:t>𝑙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/>
                                <m:t>𝒛</m:t>
                              </m:r>
                            </m:sub>
                          </m:sSub>
                          <m:r>
                            <a:rPr lang="x-IV_mathan" altLang="zh-CN"/>
                            <m:t>,</m:t>
                          </m:r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/>
                                  </m:ctrlPr>
                                </m:accPr>
                                <m:e>
                                  <m:r>
                                    <a:rPr lang="x-IV_mathan" altLang="zh-CN"/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/>
                                <m:t>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𝜓</m:t>
                          </m:r>
                        </m:e>
                      </m:d>
                      <m:r>
                        <a:rPr lang="x-IV_mathan" altLang="zh-CN"/>
                        <m:t>=</m:t>
                      </m:r>
                      <m:r>
                        <a:rPr lang="x-IV_mathan" altLang="zh-CN"/>
                        <m:t>𝛼𝜓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𝒓</m:t>
                          </m:r>
                          <m:r>
                            <a:rPr lang="x-IV_mathan" altLang="zh-CN"/>
                            <m:t>,↑</m:t>
                          </m:r>
                        </m:e>
                      </m:d>
                      <m:r>
                        <a:rPr lang="x-IV_mathan" altLang="zh-CN"/>
                        <m:t>+</m:t>
                      </m:r>
                      <m:r>
                        <a:rPr lang="x-IV_mathan" altLang="zh-CN"/>
                        <m:t>𝛽𝜓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𝒓</m:t>
                          </m:r>
                          <m:r>
                            <a:rPr lang="x-IV_mathan" altLang="zh-CN"/>
                            <m:t>,↓</m:t>
                          </m:r>
                        </m:e>
                      </m:d>
                      <m:r>
                        <a:rPr lang="x-IV_mathan" altLang="zh-CN"/>
                        <m:t>=</m:t>
                      </m:r>
                      <m:r>
                        <a:rPr lang="x-IV_mathan" altLang="zh-CN"/>
                        <m:t>𝛼𝜓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𝒓</m:t>
                          </m:r>
                        </m:e>
                      </m:d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altLang="zh-CN"/>
                            <m:t>χ</m:t>
                          </m:r>
                        </m:e>
                        <m:sub>
                          <m:r>
                            <a:rPr lang="x-IV_mathan" altLang="zh-CN"/>
                            <m:t>1/2</m:t>
                          </m:r>
                        </m:sub>
                      </m:sSub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r>
                                <a:rPr lang="x-IV_mathan" altLang="zh-CN"/>
                                <m:t>𝑠</m:t>
                              </m:r>
                            </m:e>
                            <m:sub>
                              <m:r>
                                <a:rPr lang="x-IV_mathan" altLang="zh-CN"/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x-IV_mathan" altLang="zh-CN"/>
                        <m:t>+</m:t>
                      </m:r>
                      <m:r>
                        <a:rPr lang="x-IV_mathan" altLang="zh-CN"/>
                        <m:t>𝛽𝜓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𝒓</m:t>
                          </m:r>
                        </m:e>
                      </m:d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altLang="zh-CN"/>
                            <m:t>χ</m:t>
                          </m:r>
                        </m:e>
                        <m:sub>
                          <m:r>
                            <a:rPr lang="x-IV_mathan" altLang="zh-CN"/>
                            <m:t>−1/2</m:t>
                          </m:r>
                        </m:sub>
                      </m:sSub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r>
                                <a:rPr lang="x-IV_mathan" altLang="zh-CN"/>
                                <m:t>𝑠</m:t>
                              </m:r>
                            </m:e>
                            <m:sub>
                              <m:r>
                                <a:rPr lang="x-IV_mathan" altLang="zh-CN"/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x-IV_mathan" altLang="zh-CN"/>
                        <m:t>=</m:t>
                      </m:r>
                      <m:r>
                        <a:rPr lang="x-IV_mathan" altLang="zh-CN"/>
                        <m:t>𝜓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𝒓</m:t>
                          </m:r>
                        </m:e>
                      </m:d>
                      <m:r>
                        <m:rPr>
                          <m:sty m:val="p"/>
                        </m:rPr>
                        <a:rPr lang="x-IV_mathan" altLang="zh-CN"/>
                        <m:t>χ</m:t>
                      </m:r>
                      <m:r>
                        <a:rPr lang="x-IV_mathan" altLang="zh-CN"/>
                        <m:t>(</m:t>
                      </m:r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altLang="zh-CN"/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 altLang="zh-CN"/>
                            <m:t>z</m:t>
                          </m:r>
                        </m:sub>
                      </m:sSub>
                      <m:r>
                        <a:rPr lang="x-IV_mathan" altLang="zh-CN"/>
                        <m:t>)</m:t>
                      </m:r>
                    </m:oMath>
                  </m:oMathPara>
                </a14:m>
                <a:endParaRPr lang="x-IV_mathan" altLang="zh-CN" dirty="0"/>
              </a:p>
              <a:p>
                <a14:m>
                  <m:oMath xmlns:m="http://schemas.openxmlformats.org/officeDocument/2006/math">
                    <m:r>
                      <a:rPr lang="zh-CN" altLang="zh-CN"/>
                      <m:t>↑,↓</m:t>
                    </m:r>
                  </m:oMath>
                </a14:m>
                <a:r>
                  <a:rPr lang="zh-CN" altLang="zh-CN" dirty="0"/>
                  <a:t>分别表示自旋“向上（</a:t>
                </a:r>
                <a14:m>
                  <m:oMath xmlns:m="http://schemas.openxmlformats.org/officeDocument/2006/math">
                    <m:r>
                      <a:rPr lang="zh-CN" altLang="zh-CN"/>
                      <m:t>ℏ/2</m:t>
                    </m:r>
                  </m:oMath>
                </a14:m>
                <a:r>
                  <a:rPr lang="zh-CN" altLang="zh-CN" dirty="0"/>
                  <a:t>）”和“向下（</a:t>
                </a:r>
                <a14:m>
                  <m:oMath xmlns:m="http://schemas.openxmlformats.org/officeDocument/2006/math">
                    <m:r>
                      <a:rPr lang="zh-CN" altLang="zh-CN"/>
                      <m:t>−ℏ/2</m:t>
                    </m:r>
                  </m:oMath>
                </a14:m>
                <a:r>
                  <a:rPr lang="zh-CN" altLang="zh-CN" dirty="0"/>
                  <a:t>）”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自旋：内禀属性，那自旋本征函数？</a:t>
            </a:r>
          </a:p>
        </p:txBody>
      </p:sp>
    </p:spTree>
    <p:extLst>
      <p:ext uri="{BB962C8B-B14F-4D97-AF65-F5344CB8AC3E}">
        <p14:creationId xmlns:p14="http://schemas.microsoft.com/office/powerpoint/2010/main" val="169643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57981"/>
                <a:ext cx="8229600" cy="4525962"/>
              </a:xfrm>
            </p:spPr>
            <p:txBody>
              <a:bodyPr/>
              <a:lstStyle/>
              <a:p>
                <a:r>
                  <a:rPr lang="zh-CN" altLang="en-US" sz="2400" dirty="0"/>
                  <a:t>总角动量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总角动量量子化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ra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ℏ,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量子数的耦合规则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+1,…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400" b="0" dirty="0"/>
              </a:p>
              <a:p>
                <a:pPr marL="273844" lvl="1" indent="0">
                  <a:buNone/>
                </a:pPr>
                <a:r>
                  <a:rPr lang="zh-CN" altLang="en-US" sz="2400" dirty="0"/>
                  <a:t>对于单电子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=1/2,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只能取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两个值</a:t>
                </a:r>
                <a:endParaRPr lang="en-US" altLang="zh-CN" sz="2400" dirty="0"/>
              </a:p>
              <a:p>
                <a:r>
                  <a:rPr lang="zh-CN" altLang="en-US" sz="2400" dirty="0"/>
                  <a:t>这三个角动量量子数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都是正数，耦合规则告诉我们总角动量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的可能取值</a:t>
                </a:r>
                <a:endParaRPr lang="en-US" altLang="zh-CN" sz="2400" dirty="0"/>
              </a:p>
              <a:p>
                <a:r>
                  <a:rPr lang="zh-CN" altLang="en-US" sz="2400" dirty="0"/>
                  <a:t>比如存在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不存在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磁量子数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自旋量子数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这三个量子数只能通过磁场观测到。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57981"/>
                <a:ext cx="8229600" cy="4525962"/>
              </a:xfrm>
              <a:blipFill rotWithShape="0">
                <a:blip r:embed="rId2"/>
                <a:stretch>
                  <a:fillRect t="-2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自旋和轨道</a:t>
            </a:r>
            <a:r>
              <a:rPr lang="en-US" altLang="zh-CN" sz="2800" dirty="0"/>
              <a:t>	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944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b="1" dirty="0"/>
                  <a:t>自旋轨道耦合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/>
                        <m:t>𝜉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𝑟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x-IV_mathan" altLang="zh-CN" i="1"/>
                          </m:ctrlPr>
                        </m:accPr>
                        <m:e>
                          <m:r>
                            <a:rPr lang="x-IV_mathan" altLang="zh-CN"/>
                            <m:t>𝒔</m:t>
                          </m:r>
                        </m:e>
                      </m:acc>
                      <m:r>
                        <a:rPr lang="x-IV_mathan" altLang="zh-CN"/>
                        <m:t>⋅</m:t>
                      </m:r>
                      <m:acc>
                        <m:accPr>
                          <m:chr m:val="̂"/>
                          <m:ctrlPr>
                            <a:rPr lang="x-IV_mathan" altLang="zh-CN" i="1"/>
                          </m:ctrlPr>
                        </m:accPr>
                        <m:e>
                          <m:r>
                            <a:rPr lang="x-IV_mathan" altLang="zh-CN"/>
                            <m:t>𝒍</m:t>
                          </m:r>
                        </m:e>
                      </m:acc>
                      <m:r>
                        <a:rPr lang="x-IV_mathan" altLang="zh-CN"/>
                        <m:t>,</m:t>
                      </m:r>
                      <m:r>
                        <a:rPr lang="x-IV_mathan" altLang="zh-CN" i="1"/>
                        <m:t>  </m:t>
                      </m:r>
                      <m:r>
                        <a:rPr lang="x-IV_mathan" altLang="zh-CN"/>
                        <m:t>𝜉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𝑟</m:t>
                          </m:r>
                        </m:e>
                      </m:d>
                      <m:r>
                        <a:rPr lang="x-IV_mathan" altLang="zh-CN"/>
                        <m:t>=</m:t>
                      </m:r>
                      <m:f>
                        <m:fPr>
                          <m:ctrlPr>
                            <a:rPr lang="x-IV_mathan" altLang="zh-CN" i="1"/>
                          </m:ctrlPr>
                        </m:fPr>
                        <m:num>
                          <m:r>
                            <a:rPr lang="x-IV_mathan" altLang="zh-CN"/>
                            <m:t>1</m:t>
                          </m:r>
                        </m:num>
                        <m:den>
                          <m:r>
                            <a:rPr lang="x-IV_mathan" altLang="zh-CN"/>
                            <m:t>2</m:t>
                          </m:r>
                          <m:sSup>
                            <m:sSupPr>
                              <m:ctrlPr>
                                <a:rPr lang="x-IV_mathan" altLang="zh-CN" i="1"/>
                              </m:ctrlPr>
                            </m:sSupPr>
                            <m:e>
                              <m:r>
                                <a:rPr lang="x-IV_mathan" altLang="zh-CN"/>
                                <m:t>𝜇</m:t>
                              </m:r>
                            </m:e>
                            <m:sup>
                              <m:r>
                                <a:rPr lang="x-IV_mathan" altLang="zh-CN"/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x-IV_mathan" altLang="zh-CN" i="1"/>
                              </m:ctrlPr>
                            </m:sSupPr>
                            <m:e>
                              <m:r>
                                <a:rPr lang="x-IV_mathan" altLang="zh-CN"/>
                                <m:t>𝑐</m:t>
                              </m:r>
                            </m:e>
                            <m:sup>
                              <m:r>
                                <a:rPr lang="x-IV_mathan" altLang="zh-CN"/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x-IV_mathan" altLang="zh-CN" i="1"/>
                          </m:ctrlPr>
                        </m:fPr>
                        <m:num>
                          <m:r>
                            <a:rPr lang="x-IV_mathan" altLang="zh-CN"/>
                            <m:t>𝑑𝑉</m:t>
                          </m:r>
                        </m:num>
                        <m:den>
                          <m:r>
                            <a:rPr lang="x-IV_mathan" altLang="zh-CN"/>
                            <m:t>𝑑𝑟</m:t>
                          </m:r>
                        </m:den>
                      </m:f>
                    </m:oMath>
                  </m:oMathPara>
                </a14:m>
                <a:endParaRPr lang="x-IV_mathan" altLang="zh-CN" dirty="0"/>
              </a:p>
              <a:p>
                <a:r>
                  <a:rPr lang="zh-CN" altLang="zh-CN" dirty="0"/>
                  <a:t>既然自旋和轨道角动量都是角动量，那么可以定义电子的总角动量为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/>
                          </m:ctrlPr>
                        </m:accPr>
                        <m:e>
                          <m:r>
                            <a:rPr lang="x-IV_mathan" altLang="zh-CN"/>
                            <m:t>𝑗</m:t>
                          </m:r>
                        </m:e>
                      </m:acc>
                      <m:r>
                        <a:rPr lang="x-IV_mathan" altLang="zh-CN"/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/>
                          </m:ctrlPr>
                        </m:accPr>
                        <m:e>
                          <m:r>
                            <a:rPr lang="x-IV_mathan" altLang="zh-CN"/>
                            <m:t>𝒍</m:t>
                          </m:r>
                        </m:e>
                      </m:acc>
                      <m:r>
                        <a:rPr lang="x-IV_mathan" altLang="zh-CN"/>
                        <m:t>+</m:t>
                      </m:r>
                      <m:acc>
                        <m:accPr>
                          <m:chr m:val="̂"/>
                          <m:ctrlPr>
                            <a:rPr lang="x-IV_mathan" altLang="zh-CN" i="1"/>
                          </m:ctrlPr>
                        </m:accPr>
                        <m:e>
                          <m:r>
                            <a:rPr lang="x-IV_mathan" altLang="zh-CN"/>
                            <m:t>𝒔</m:t>
                          </m:r>
                        </m:e>
                      </m:acc>
                    </m:oMath>
                  </m:oMathPara>
                </a14:m>
                <a:endParaRPr lang="x-IV_mathan" altLang="zh-CN" dirty="0"/>
              </a:p>
              <a:p>
                <a:r>
                  <a:rPr lang="zh-CN" altLang="zh-CN" dirty="0"/>
                  <a:t>此时的守恒量完全集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x-IV_mathan" altLang="zh-CN" i="1"/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x-IV_mathan" altLang="zh-CN" i="1"/>
                              </m:ctrlPr>
                            </m:accPr>
                            <m:e>
                              <m:r>
                                <a:rPr lang="x-IV_mathan" altLang="zh-CN"/>
                                <m:t>𝐻</m:t>
                              </m:r>
                            </m:e>
                          </m:acc>
                          <m:r>
                            <a:rPr lang="x-IV_mathan" altLang="zh-CN"/>
                            <m:t>,</m:t>
                          </m:r>
                          <m:sSup>
                            <m:sSupPr>
                              <m:ctrlPr>
                                <a:rPr lang="x-IV_mathan" altLang="zh-CN" i="1"/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/>
                                  </m:ctrlPr>
                                </m:accPr>
                                <m:e>
                                  <m:r>
                                    <a:rPr lang="x-IV_mathan" altLang="zh-CN"/>
                                    <m:t>𝒍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/>
                                <m:t>𝟐</m:t>
                              </m:r>
                            </m:sup>
                          </m:sSup>
                          <m:r>
                            <a:rPr lang="x-IV_mathan" altLang="zh-CN"/>
                            <m:t>,</m:t>
                          </m:r>
                          <m:sSup>
                            <m:sSupPr>
                              <m:ctrlPr>
                                <a:rPr lang="x-IV_mathan" altLang="zh-CN" i="1"/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/>
                                  </m:ctrlPr>
                                </m:accPr>
                                <m:e>
                                  <m:r>
                                    <a:rPr lang="x-IV_mathan" altLang="zh-CN"/>
                                    <m:t>𝒋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/>
                                <m:t>2</m:t>
                              </m:r>
                            </m:sup>
                          </m:sSup>
                          <m:r>
                            <a:rPr lang="x-IV_mathan" altLang="zh-CN"/>
                            <m:t>,</m:t>
                          </m:r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/>
                                  </m:ctrlPr>
                                </m:accPr>
                                <m:e>
                                  <m:r>
                                    <a:rPr lang="x-IV_mathan" altLang="zh-CN"/>
                                    <m:t>𝑗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/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r>
                  <a:rPr lang="zh-CN" altLang="zh-CN" dirty="0"/>
                  <a:t>共同本征函数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/>
                        <m:t>𝜓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𝑟</m:t>
                          </m:r>
                          <m:r>
                            <a:rPr lang="x-IV_mathan" altLang="zh-CN"/>
                            <m:t>,</m:t>
                          </m:r>
                          <m:r>
                            <a:rPr lang="x-IV_mathan" altLang="zh-CN"/>
                            <m:t>𝜃</m:t>
                          </m:r>
                          <m:r>
                            <a:rPr lang="x-IV_mathan" altLang="zh-CN"/>
                            <m:t>,</m:t>
                          </m:r>
                          <m:r>
                            <a:rPr lang="x-IV_mathan" altLang="zh-CN"/>
                            <m:t>𝜑</m:t>
                          </m:r>
                          <m:r>
                            <a:rPr lang="x-IV_mathan" altLang="zh-CN"/>
                            <m:t>,</m:t>
                          </m:r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r>
                                <a:rPr lang="x-IV_mathan" altLang="zh-CN"/>
                                <m:t>𝑠</m:t>
                              </m:r>
                            </m:e>
                            <m:sub>
                              <m:r>
                                <a:rPr lang="x-IV_mathan" altLang="zh-CN"/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x-IV_mathan" altLang="zh-CN"/>
                        <m:t>=</m:t>
                      </m:r>
                      <m:r>
                        <a:rPr lang="x-IV_mathan" altLang="zh-CN"/>
                        <m:t>𝑅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a:rPr lang="x-IV_mathan" altLang="zh-CN"/>
                            <m:t>𝜙</m:t>
                          </m:r>
                        </m:e>
                        <m:sub>
                          <m:r>
                            <a:rPr lang="x-IV_mathan" altLang="zh-CN"/>
                            <m:t>𝑙𝑗</m:t>
                          </m:r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r>
                                <a:rPr lang="x-IV_mathan" altLang="zh-CN"/>
                                <m:t>𝑚</m:t>
                              </m:r>
                            </m:e>
                            <m:sub>
                              <m:r>
                                <a:rPr lang="x-IV_mathan" altLang="zh-CN"/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𝜃</m:t>
                          </m:r>
                          <m:r>
                            <a:rPr lang="x-IV_mathan" altLang="zh-CN"/>
                            <m:t>,</m:t>
                          </m:r>
                          <m:r>
                            <a:rPr lang="x-IV_mathan" altLang="zh-CN"/>
                            <m:t>𝜑</m:t>
                          </m:r>
                          <m:r>
                            <a:rPr lang="x-IV_mathan" altLang="zh-CN"/>
                            <m:t>,</m:t>
                          </m:r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r>
                                <a:rPr lang="x-IV_mathan" altLang="zh-CN"/>
                                <m:t>𝑠</m:t>
                              </m:r>
                            </m:e>
                            <m:sub>
                              <m:r>
                                <a:rPr lang="x-IV_mathan" altLang="zh-CN"/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r>
                  <a:rPr lang="zh-CN" altLang="zh-CN" dirty="0"/>
                  <a:t>由自旋轨道耦合引起的能级分裂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总角动量</a:t>
            </a:r>
            <a:endParaRPr lang="zh-CN" altLang="en-US"/>
          </a:p>
        </p:txBody>
      </p:sp>
      <p:pic>
        <p:nvPicPr>
          <p:cNvPr id="4100" name="Picture 4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6" y="4832832"/>
            <a:ext cx="5621867" cy="186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33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38954" cy="994122"/>
          </a:xfrm>
        </p:spPr>
        <p:txBody>
          <a:bodyPr>
            <a:normAutofit/>
          </a:bodyPr>
          <a:lstStyle/>
          <a:p>
            <a:r>
              <a:rPr lang="en-US" altLang="zh-CN" dirty="0"/>
              <a:t>Stern–</a:t>
            </a:r>
            <a:r>
              <a:rPr lang="en-US" altLang="zh-CN" dirty="0" err="1"/>
              <a:t>Gerlach</a:t>
            </a:r>
            <a:r>
              <a:rPr lang="zh-CN" altLang="en-US" dirty="0"/>
              <a:t>实验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396154" y="462191"/>
                <a:ext cx="3011402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𝑑𝐷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𝑘𝑇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54" y="462191"/>
                <a:ext cx="3011402" cy="7945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457200" y="5301208"/>
            <a:ext cx="8003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施特恩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盖拉赫实验</a:t>
            </a:r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</a:rPr>
              <a:t>直接证明了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空间量子化，第一次量度原子的基态性质，开辟了原子束及分子束实验的新领域。</a:t>
            </a:r>
            <a:endParaRPr lang="zh-CN" altLang="en-US" b="1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4" name="ShockwaveFlash1" r:id="rId2" imgW="6249960" imgH="3741840"/>
        </mc:Choice>
        <mc:Fallback>
          <p:control name="ShockwaveFlash1" r:id="rId2" imgW="6249960" imgH="3741840">
            <p:pic>
              <p:nvPicPr>
                <p:cNvPr id="4" name="ShockwaveFlash1"/>
                <p:cNvPicPr preferRelativeResize="0">
                  <a:picLocks noGrp="1"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899592" y="1268760"/>
                  <a:ext cx="6250567" cy="3741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263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我们从</a:t>
            </a:r>
            <a:r>
              <a:rPr lang="en-US" altLang="zh-CN" dirty="0"/>
              <a:t>Stern–</a:t>
            </a:r>
            <a:r>
              <a:rPr lang="en-US" altLang="zh-CN" dirty="0" err="1"/>
              <a:t>Gerlach</a:t>
            </a:r>
            <a:r>
              <a:rPr lang="zh-CN" altLang="en-US" dirty="0"/>
              <a:t>实验中发现了什么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0082" y="1514776"/>
            <a:ext cx="3167349" cy="897918"/>
          </a:xfrm>
        </p:spPr>
        <p:txBody>
          <a:bodyPr/>
          <a:lstStyle/>
          <a:p>
            <a:pPr marL="61615" indent="0"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可以预料到的结果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轨道角动量量子化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4512" y="2566311"/>
            <a:ext cx="1212422" cy="1716789"/>
          </a:xfrm>
          <a:prstGeom prst="ellipse">
            <a:avLst/>
          </a:prstGeom>
          <a:noFill/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191336" y="3013084"/>
            <a:ext cx="6798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Pauli: "two-valued quantum degree of freedom"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4"/>
              <p:cNvSpPr txBox="1">
                <a:spLocks/>
              </p:cNvSpPr>
              <p:nvPr/>
            </p:nvSpPr>
            <p:spPr bwMode="auto">
              <a:xfrm>
                <a:off x="4024830" y="1514775"/>
                <a:ext cx="4964934" cy="1252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05383" indent="-143768" algn="l" rtl="0" eaLnBrk="1" fontAlgn="base" hangingPunct="1">
                  <a:spcBef>
                    <a:spcPts val="225"/>
                  </a:spcBef>
                  <a:spcAft>
                    <a:spcPct val="0"/>
                  </a:spcAft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9151" indent="-128588" algn="l" rtl="0" eaLnBrk="1" fontAlgn="base" hangingPunct="1">
                  <a:spcBef>
                    <a:spcPts val="183"/>
                  </a:spcBef>
                  <a:spcAft>
                    <a:spcPct val="0"/>
                  </a:spcAft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83097" indent="-128588" algn="l" rtl="0" eaLnBrk="1" fontAlgn="base" hangingPunct="1">
                  <a:spcBef>
                    <a:spcPts val="197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42938" indent="-128588" algn="l" rtl="0" eaLnBrk="1" fontAlgn="base" hangingPunct="1">
                  <a:spcBef>
                    <a:spcPts val="197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128588" algn="l" rtl="0" eaLnBrk="1" fontAlgn="base" hangingPunct="1">
                  <a:spcBef>
                    <a:spcPts val="197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00113" indent="-128588" algn="l" rtl="0" eaLnBrk="1" latinLnBrk="0" hangingPunct="1">
                  <a:spcBef>
                    <a:spcPts val="197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0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28700" indent="-128588" algn="l" rtl="0" eaLnBrk="1" latinLnBrk="0" hangingPunct="1">
                  <a:spcBef>
                    <a:spcPts val="197"/>
                  </a:spcBef>
                  <a:buClr>
                    <a:schemeClr val="accent3"/>
                  </a:buClr>
                  <a:buFont typeface="Wingdings 2"/>
                  <a:buChar char=""/>
                  <a:defRPr kumimoji="0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7288" indent="-128588" algn="l" rtl="0" eaLnBrk="1" latinLnBrk="0" hangingPunct="1">
                  <a:spcBef>
                    <a:spcPts val="197"/>
                  </a:spcBef>
                  <a:buClr>
                    <a:schemeClr val="accent3"/>
                  </a:buClr>
                  <a:buFont typeface="Wingdings 2"/>
                  <a:buChar char=""/>
                  <a:defRPr kumimoji="0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5875" indent="-128588" algn="l" rtl="0" eaLnBrk="1" latinLnBrk="0" hangingPunct="1">
                  <a:spcBef>
                    <a:spcPts val="197"/>
                  </a:spcBef>
                  <a:buClr>
                    <a:schemeClr val="accent3"/>
                  </a:buClr>
                  <a:buFont typeface="Wingdings 2"/>
                  <a:buChar char=""/>
                  <a:defRPr kumimoji="0" sz="9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61615" indent="0">
                  <a:buFont typeface="Wingdings 3" panose="05040102010807070707" pitchFamily="18" charset="2"/>
                  <a:buNone/>
                </a:pPr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始料未及的结果</a:t>
                </a:r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↔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两个取向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4830" y="1514775"/>
                <a:ext cx="4964934" cy="1252294"/>
              </a:xfrm>
              <a:prstGeom prst="rect">
                <a:avLst/>
              </a:prstGeom>
              <a:blipFill rotWithShape="0">
                <a:blip r:embed="rId4"/>
                <a:stretch>
                  <a:fillRect l="-613" t="-38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966865" y="5219073"/>
            <a:ext cx="5972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Uhlenbeck</a:t>
            </a:r>
            <a:r>
              <a:rPr lang="en-US" altLang="zh-CN" sz="24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altLang="zh-CN" sz="24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Goudsmit</a:t>
            </a:r>
            <a:r>
              <a:rPr lang="en-US" altLang="zh-CN" sz="24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252525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4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altLang="zh-CN" sz="2400" dirty="0">
                <a:solidFill>
                  <a:srgbClr val="252525"/>
                </a:solidFill>
                <a:latin typeface="Arial" panose="020B0604020202020204" pitchFamily="34" charset="0"/>
              </a:rPr>
              <a:t>That is spin</a:t>
            </a:r>
            <a:r>
              <a:rPr lang="en-US" altLang="zh-CN" sz="24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. "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82" y="4669163"/>
            <a:ext cx="2455599" cy="18474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6364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525" y="139180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dirty="0"/>
              <a:t>自旋（</a:t>
            </a:r>
            <a:r>
              <a:rPr lang="en-US" altLang="zh-CN" dirty="0"/>
              <a:t>Spin</a:t>
            </a:r>
            <a:r>
              <a:rPr lang="zh-CN" altLang="en-US" dirty="0"/>
              <a:t>）：既然有公转，自转也可以有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965056" y="3688369"/>
            <a:ext cx="1688198" cy="2561404"/>
            <a:chOff x="3024" y="912"/>
            <a:chExt cx="1392" cy="2112"/>
          </a:xfrm>
        </p:grpSpPr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024" y="912"/>
              <a:ext cx="1392" cy="1536"/>
              <a:chOff x="2976" y="2544"/>
              <a:chExt cx="1104" cy="1152"/>
            </a:xfrm>
          </p:grpSpPr>
          <p:sp>
            <p:nvSpPr>
              <p:cNvPr id="10" name="Oval 12"/>
              <p:cNvSpPr>
                <a:spLocks noChangeArrowheads="1"/>
              </p:cNvSpPr>
              <p:nvPr/>
            </p:nvSpPr>
            <p:spPr bwMode="auto">
              <a:xfrm>
                <a:off x="3221" y="3096"/>
                <a:ext cx="613" cy="600"/>
              </a:xfrm>
              <a:prstGeom prst="ellipse">
                <a:avLst/>
              </a:prstGeom>
              <a:gradFill rotWithShape="0">
                <a:gsLst>
                  <a:gs pos="0">
                    <a:srgbClr val="002060"/>
                  </a:gs>
                  <a:gs pos="100000">
                    <a:srgbClr val="FF9900">
                      <a:gamma/>
                      <a:shade val="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>
                <a:off x="3527" y="2760"/>
                <a:ext cx="0" cy="3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rc 14"/>
              <p:cNvSpPr>
                <a:spLocks/>
              </p:cNvSpPr>
              <p:nvPr/>
            </p:nvSpPr>
            <p:spPr bwMode="auto">
              <a:xfrm>
                <a:off x="2976" y="3238"/>
                <a:ext cx="1104" cy="339"/>
              </a:xfrm>
              <a:custGeom>
                <a:avLst/>
                <a:gdLst>
                  <a:gd name="G0" fmla="+- 21600 0 0"/>
                  <a:gd name="G1" fmla="+- 18871 0 0"/>
                  <a:gd name="G2" fmla="+- 21600 0 0"/>
                  <a:gd name="T0" fmla="*/ 32110 w 43200"/>
                  <a:gd name="T1" fmla="*/ 0 h 40471"/>
                  <a:gd name="T2" fmla="*/ 9300 w 43200"/>
                  <a:gd name="T3" fmla="*/ 1115 h 40471"/>
                  <a:gd name="T4" fmla="*/ 21600 w 43200"/>
                  <a:gd name="T5" fmla="*/ 18871 h 40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0471" fill="none" extrusionOk="0">
                    <a:moveTo>
                      <a:pt x="32109" y="0"/>
                    </a:moveTo>
                    <a:cubicBezTo>
                      <a:pt x="38955" y="3813"/>
                      <a:pt x="43200" y="11034"/>
                      <a:pt x="43200" y="18871"/>
                    </a:cubicBezTo>
                    <a:cubicBezTo>
                      <a:pt x="43200" y="30800"/>
                      <a:pt x="33529" y="40471"/>
                      <a:pt x="21600" y="40471"/>
                    </a:cubicBezTo>
                    <a:cubicBezTo>
                      <a:pt x="9670" y="40471"/>
                      <a:pt x="0" y="30800"/>
                      <a:pt x="0" y="18871"/>
                    </a:cubicBezTo>
                    <a:cubicBezTo>
                      <a:pt x="-1" y="11785"/>
                      <a:pt x="3475" y="5150"/>
                      <a:pt x="9300" y="1115"/>
                    </a:cubicBezTo>
                  </a:path>
                  <a:path w="43200" h="40471" stroke="0" extrusionOk="0">
                    <a:moveTo>
                      <a:pt x="32109" y="0"/>
                    </a:moveTo>
                    <a:cubicBezTo>
                      <a:pt x="38955" y="3813"/>
                      <a:pt x="43200" y="11034"/>
                      <a:pt x="43200" y="18871"/>
                    </a:cubicBezTo>
                    <a:cubicBezTo>
                      <a:pt x="43200" y="30800"/>
                      <a:pt x="33529" y="40471"/>
                      <a:pt x="21600" y="40471"/>
                    </a:cubicBezTo>
                    <a:cubicBezTo>
                      <a:pt x="9670" y="40471"/>
                      <a:pt x="0" y="30800"/>
                      <a:pt x="0" y="18871"/>
                    </a:cubicBezTo>
                    <a:cubicBezTo>
                      <a:pt x="-1" y="11785"/>
                      <a:pt x="3475" y="5150"/>
                      <a:pt x="9300" y="1115"/>
                    </a:cubicBezTo>
                    <a:lnTo>
                      <a:pt x="21600" y="18871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15"/>
              <p:cNvSpPr>
                <a:spLocks/>
              </p:cNvSpPr>
              <p:nvPr/>
            </p:nvSpPr>
            <p:spPr bwMode="auto">
              <a:xfrm>
                <a:off x="2977" y="3248"/>
                <a:ext cx="1002" cy="330"/>
              </a:xfrm>
              <a:custGeom>
                <a:avLst/>
                <a:gdLst>
                  <a:gd name="G0" fmla="+- 21600 0 0"/>
                  <a:gd name="G1" fmla="+- 17756 0 0"/>
                  <a:gd name="G2" fmla="+- 21600 0 0"/>
                  <a:gd name="T0" fmla="*/ 39213 w 39213"/>
                  <a:gd name="T1" fmla="*/ 30260 h 39356"/>
                  <a:gd name="T2" fmla="*/ 9300 w 39213"/>
                  <a:gd name="T3" fmla="*/ 0 h 39356"/>
                  <a:gd name="T4" fmla="*/ 21600 w 39213"/>
                  <a:gd name="T5" fmla="*/ 17756 h 39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213" h="39356" fill="none" extrusionOk="0">
                    <a:moveTo>
                      <a:pt x="39212" y="30259"/>
                    </a:moveTo>
                    <a:cubicBezTo>
                      <a:pt x="35161" y="35965"/>
                      <a:pt x="28597" y="39355"/>
                      <a:pt x="21600" y="39356"/>
                    </a:cubicBezTo>
                    <a:cubicBezTo>
                      <a:pt x="9670" y="39356"/>
                      <a:pt x="0" y="29685"/>
                      <a:pt x="0" y="17756"/>
                    </a:cubicBezTo>
                    <a:cubicBezTo>
                      <a:pt x="-1" y="10670"/>
                      <a:pt x="3475" y="4035"/>
                      <a:pt x="9300" y="0"/>
                    </a:cubicBezTo>
                  </a:path>
                  <a:path w="39213" h="39356" stroke="0" extrusionOk="0">
                    <a:moveTo>
                      <a:pt x="39212" y="30259"/>
                    </a:moveTo>
                    <a:cubicBezTo>
                      <a:pt x="35161" y="35965"/>
                      <a:pt x="28597" y="39355"/>
                      <a:pt x="21600" y="39356"/>
                    </a:cubicBezTo>
                    <a:cubicBezTo>
                      <a:pt x="9670" y="39356"/>
                      <a:pt x="0" y="29685"/>
                      <a:pt x="0" y="17756"/>
                    </a:cubicBezTo>
                    <a:cubicBezTo>
                      <a:pt x="-1" y="10670"/>
                      <a:pt x="3475" y="4035"/>
                      <a:pt x="9300" y="0"/>
                    </a:cubicBezTo>
                    <a:lnTo>
                      <a:pt x="21600" y="17756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3300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" name="Object 16"/>
              <p:cNvGraphicFramePr>
                <a:graphicFrameLocks noChangeAspect="1"/>
              </p:cNvGraphicFramePr>
              <p:nvPr/>
            </p:nvGraphicFramePr>
            <p:xfrm>
              <a:off x="3601" y="2544"/>
              <a:ext cx="218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4" name="公式" r:id="rId3" imgW="152268" imgH="215713" progId="Equation.3">
                      <p:embed/>
                    </p:oleObj>
                  </mc:Choice>
                  <mc:Fallback>
                    <p:oleObj name="公式" r:id="rId3" imgW="152268" imgH="215713" progId="Equation.3">
                      <p:embed/>
                      <p:pic>
                        <p:nvPicPr>
                          <p:cNvPr id="14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1" y="2544"/>
                            <a:ext cx="218" cy="3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3744" y="244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" name="Object 18"/>
            <p:cNvGraphicFramePr>
              <a:graphicFrameLocks noChangeAspect="1"/>
            </p:cNvGraphicFramePr>
            <p:nvPr/>
          </p:nvGraphicFramePr>
          <p:xfrm>
            <a:off x="3792" y="2592"/>
            <a:ext cx="40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公式" r:id="rId5" imgW="190500" imgH="228600" progId="Equation.3">
                    <p:embed/>
                  </p:oleObj>
                </mc:Choice>
                <mc:Fallback>
                  <p:oleObj name="公式" r:id="rId5" imgW="190500" imgH="228600" progId="Equation.3">
                    <p:embed/>
                    <p:pic>
                      <p:nvPicPr>
                        <p:cNvPr id="9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92"/>
                          <a:ext cx="400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724465" y="1248112"/>
            <a:ext cx="2209142" cy="2098683"/>
            <a:chOff x="2307774" y="2894260"/>
            <a:chExt cx="3293684" cy="3130484"/>
          </a:xfrm>
        </p:grpSpPr>
        <p:grpSp>
          <p:nvGrpSpPr>
            <p:cNvPr id="18" name="组合 17"/>
            <p:cNvGrpSpPr/>
            <p:nvPr/>
          </p:nvGrpSpPr>
          <p:grpSpPr>
            <a:xfrm>
              <a:off x="2307774" y="2894260"/>
              <a:ext cx="3293684" cy="3130484"/>
              <a:chOff x="2307774" y="2894260"/>
              <a:chExt cx="3293684" cy="3130484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307774" y="2894260"/>
                <a:ext cx="3084691" cy="31304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5183471" y="4204029"/>
                <a:ext cx="417987" cy="432636"/>
              </a:xfrm>
              <a:prstGeom prst="ellipse">
                <a:avLst/>
              </a:prstGeom>
              <a:gradFill rotWithShape="0">
                <a:gsLst>
                  <a:gs pos="0">
                    <a:srgbClr val="002060"/>
                  </a:gs>
                  <a:gs pos="100000">
                    <a:srgbClr val="FF9900">
                      <a:gamma/>
                      <a:shade val="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Oval 12"/>
              <p:cNvSpPr>
                <a:spLocks noChangeArrowheads="1"/>
              </p:cNvSpPr>
              <p:nvPr/>
            </p:nvSpPr>
            <p:spPr bwMode="auto">
              <a:xfrm>
                <a:off x="3419131" y="4094006"/>
                <a:ext cx="835974" cy="865271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9900">
                      <a:gamma/>
                      <a:shade val="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648475" y="3526885"/>
                  <a:ext cx="3772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475" y="3526885"/>
                  <a:ext cx="37728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8571" b="-682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4696882" y="4539564"/>
                  <a:ext cx="5504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882" y="4539564"/>
                  <a:ext cx="5504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0000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416105" y="1658335"/>
                <a:ext cx="4802478" cy="127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 Orbit: </a:t>
                </a:r>
                <a:r>
                  <a:rPr lang="zh-CN" altLang="en-US" sz="2400" dirty="0"/>
                  <a:t>轨道运动</a:t>
                </a:r>
                <a:endParaRPr lang="en-US" altLang="zh-CN" sz="2400" dirty="0"/>
              </a:p>
              <a:p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rad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=0,±1,±2,⋯±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105" y="1658335"/>
                <a:ext cx="4802478" cy="1278235"/>
              </a:xfrm>
              <a:prstGeom prst="rect">
                <a:avLst/>
              </a:prstGeom>
              <a:blipFill rotWithShape="0">
                <a:blip r:embed="rId9"/>
                <a:stretch>
                  <a:fillRect t="-7143"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416105" y="3562494"/>
                <a:ext cx="4501788" cy="1940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 Spin: </a:t>
                </a:r>
                <a:r>
                  <a:rPr lang="zh-CN" altLang="en-US" sz="2400" dirty="0"/>
                  <a:t>自旋</a:t>
                </a:r>
                <a:endParaRPr lang="en-US" altLang="zh-CN" sz="2400" dirty="0"/>
              </a:p>
              <a:p>
                <a:r>
                  <a:rPr lang="en-US" altLang="zh-CN" sz="24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=1/2,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=±1/2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ra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105" y="3562494"/>
                <a:ext cx="4501788" cy="1940083"/>
              </a:xfrm>
              <a:prstGeom prst="rect">
                <a:avLst/>
              </a:prstGeom>
              <a:blipFill rotWithShape="0">
                <a:blip r:embed="rId10"/>
                <a:stretch>
                  <a:fillRect t="-4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47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计算机生成了可选文字:&#10;j二＋i;',&#10;jx一ljy&#10;一a士aZ&#10;=a才al&#10;一一一一&#10;＋一&#10;:，甘。，'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07"/>
          <a:stretch/>
        </p:blipFill>
        <p:spPr bwMode="auto">
          <a:xfrm>
            <a:off x="457200" y="1356359"/>
            <a:ext cx="1487010" cy="74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计算机生成了可选文字:&#10;j+},'m＞一丫（j+m+1)(j一m)}jm+1&gt;&#10;j一｝;'m＞一丫（'’一m千i)‘访千m)-}jm一1&gt;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3" y="2170313"/>
            <a:ext cx="3786882" cy="7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 flipH="1">
                <a:off x="368423" y="3202300"/>
                <a:ext cx="5557421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=1/2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/>
                  <a:t>的矩阵形式 及其本征态，本征值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8423" y="3202300"/>
                <a:ext cx="5557421" cy="391261"/>
              </a:xfrm>
              <a:prstGeom prst="rect">
                <a:avLst/>
              </a:prstGeom>
              <a:blipFill>
                <a:blip r:embed="rId4"/>
                <a:stretch>
                  <a:fillRect l="-877" t="-12500" r="-658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8423" y="456744"/>
            <a:ext cx="8229600" cy="994122"/>
          </a:xfrm>
        </p:spPr>
        <p:txBody>
          <a:bodyPr/>
          <a:lstStyle/>
          <a:p>
            <a:r>
              <a:rPr lang="zh-CN" altLang="en-US" dirty="0"/>
              <a:t>自旋算符的矩阵形式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4678534" y="1215881"/>
            <a:ext cx="4030460" cy="19088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-40000"/>
          </a:blip>
          <a:srcRect r="772" b="6038"/>
          <a:stretch/>
        </p:blipFill>
        <p:spPr>
          <a:xfrm>
            <a:off x="368423" y="4494451"/>
            <a:ext cx="4536490" cy="6409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-40000"/>
          </a:blip>
          <a:srcRect l="6315" t="-4284" r="4940" b="9492"/>
          <a:stretch/>
        </p:blipFill>
        <p:spPr>
          <a:xfrm>
            <a:off x="701336" y="3777854"/>
            <a:ext cx="947911" cy="5323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507284" y="4168294"/>
                <a:ext cx="3201710" cy="16328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i="1"/>
                        </m:ctrlPr>
                      </m:accPr>
                      <m:e>
                        <m:r>
                          <a:rPr lang="x-IV_mathan" altLang="zh-CN"/>
                          <m:t>𝝈</m:t>
                        </m:r>
                      </m:e>
                    </m:acc>
                    <m:r>
                      <a:rPr lang="x-IV_mathan" altLang="zh-CN"/>
                      <m:t>×</m:t>
                    </m:r>
                    <m:acc>
                      <m:accPr>
                        <m:chr m:val="̂"/>
                        <m:ctrlPr>
                          <a:rPr lang="x-IV_mathan" altLang="zh-CN" i="1"/>
                        </m:ctrlPr>
                      </m:accPr>
                      <m:e>
                        <m:r>
                          <a:rPr lang="x-IV_mathan" altLang="zh-CN"/>
                          <m:t>𝝈</m:t>
                        </m:r>
                      </m:e>
                    </m:acc>
                    <m:r>
                      <a:rPr lang="x-IV_mathan" altLang="zh-CN"/>
                      <m:t>=2</m:t>
                    </m:r>
                    <m:r>
                      <a:rPr lang="x-IV_mathan" altLang="zh-CN"/>
                      <m:t>𝑖</m:t>
                    </m:r>
                    <m:acc>
                      <m:accPr>
                        <m:chr m:val="̂"/>
                        <m:ctrlPr>
                          <a:rPr lang="x-IV_mathan" altLang="zh-CN" i="1"/>
                        </m:ctrlPr>
                      </m:accPr>
                      <m:e>
                        <m:r>
                          <a:rPr lang="x-IV_mathan" altLang="zh-CN"/>
                          <m:t>𝝈</m:t>
                        </m:r>
                      </m:e>
                    </m:acc>
                  </m:oMath>
                </a14:m>
                <a:endParaRPr lang="x-IV_mathan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x-IV_mathan" altLang="zh-CN" i="1"/>
                        </m:ctrlPr>
                      </m:sSubSupPr>
                      <m:e>
                        <m:r>
                          <a:rPr lang="x-IV_mathan" altLang="zh-CN"/>
                          <m:t>𝜎</m:t>
                        </m:r>
                      </m:e>
                      <m:sub>
                        <m:r>
                          <a:rPr lang="x-IV_mathan" altLang="zh-CN"/>
                          <m:t>𝑥</m:t>
                        </m:r>
                      </m:sub>
                      <m:sup>
                        <m:r>
                          <a:rPr lang="x-IV_mathan" altLang="zh-CN"/>
                          <m:t>2</m:t>
                        </m:r>
                      </m:sup>
                    </m:sSubSup>
                    <m:r>
                      <a:rPr lang="x-IV_mathan" altLang="zh-CN"/>
                      <m:t>=</m:t>
                    </m:r>
                    <m:sSubSup>
                      <m:sSubSupPr>
                        <m:ctrlPr>
                          <a:rPr lang="x-IV_mathan" altLang="zh-CN" i="1"/>
                        </m:ctrlPr>
                      </m:sSubSupPr>
                      <m:e>
                        <m:r>
                          <a:rPr lang="x-IV_mathan" altLang="zh-CN"/>
                          <m:t>𝜎</m:t>
                        </m:r>
                      </m:e>
                      <m:sub>
                        <m:r>
                          <a:rPr lang="x-IV_mathan" altLang="zh-CN"/>
                          <m:t>𝑦</m:t>
                        </m:r>
                      </m:sub>
                      <m:sup>
                        <m:r>
                          <a:rPr lang="x-IV_mathan" altLang="zh-CN"/>
                          <m:t>2</m:t>
                        </m:r>
                      </m:sup>
                    </m:sSubSup>
                    <m:r>
                      <a:rPr lang="x-IV_mathan" altLang="zh-CN"/>
                      <m:t>=</m:t>
                    </m:r>
                    <m:sSubSup>
                      <m:sSubSupPr>
                        <m:ctrlPr>
                          <a:rPr lang="x-IV_mathan" altLang="zh-CN" i="1"/>
                        </m:ctrlPr>
                      </m:sSubSupPr>
                      <m:e>
                        <m:r>
                          <a:rPr lang="x-IV_mathan" altLang="zh-CN"/>
                          <m:t>𝜎</m:t>
                        </m:r>
                      </m:e>
                      <m:sub>
                        <m:r>
                          <a:rPr lang="x-IV_mathan" altLang="zh-CN"/>
                          <m:t>𝑧</m:t>
                        </m:r>
                      </m:sub>
                      <m:sup>
                        <m:r>
                          <a:rPr lang="x-IV_mathan" altLang="zh-CN"/>
                          <m:t>2</m:t>
                        </m:r>
                      </m:sup>
                    </m:sSubSup>
                    <m:r>
                      <a:rPr lang="x-IV_mathan" altLang="zh-CN"/>
                      <m:t>=1</m:t>
                    </m:r>
                  </m:oMath>
                </a14:m>
                <a:endParaRPr lang="x-IV_mathan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对易关系</m:t>
                    </m:r>
                    <m:r>
                      <m:rPr>
                        <m:nor/>
                      </m:rPr>
                      <a:rPr lang="en-US" altLang="zh-CN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zh-CN" altLang="zh-CN"/>
                              <m:t>𝜎</m:t>
                            </m:r>
                          </m:e>
                          <m:sub>
                            <m:r>
                              <a:rPr lang="zh-CN" altLang="zh-CN"/>
                              <m:t>𝑖</m:t>
                            </m:r>
                          </m:sub>
                        </m:sSub>
                        <m:r>
                          <a:rPr lang="zh-CN" altLang="zh-CN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zh-CN" altLang="zh-CN"/>
                              <m:t>𝜎</m:t>
                            </m:r>
                          </m:e>
                          <m:sub>
                            <m:r>
                              <a:rPr lang="zh-CN" altLang="zh-CN"/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zh-CN"/>
                      <m:t>=2</m:t>
                    </m:r>
                    <m:r>
                      <a:rPr lang="zh-CN" altLang="zh-CN"/>
                      <m:t>𝑖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zh-CN"/>
                          <m:t>𝜀</m:t>
                        </m:r>
                      </m:e>
                      <m:sub>
                        <m:r>
                          <a:rPr lang="zh-CN" altLang="zh-CN"/>
                          <m:t>𝑖𝑗𝑘</m:t>
                        </m:r>
                      </m:sub>
                    </m:sSub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zh-CN"/>
                          <m:t>𝜎</m:t>
                        </m:r>
                      </m:e>
                      <m:sub>
                        <m:r>
                          <a:rPr lang="zh-CN" altLang="zh-CN"/>
                          <m:t>𝑘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反对易</m:t>
                    </m:r>
                    <m:r>
                      <m:rPr>
                        <m:nor/>
                      </m:rPr>
                      <a:rPr lang="en-US" altLang="zh-CN"/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zh-CN" altLang="zh-CN"/>
                              <m:t>𝜎</m:t>
                            </m:r>
                          </m:e>
                          <m:sub>
                            <m:r>
                              <a:rPr lang="zh-CN" altLang="zh-CN"/>
                              <m:t>𝑖</m:t>
                            </m:r>
                          </m:sub>
                        </m:sSub>
                        <m:r>
                          <a:rPr lang="zh-CN" altLang="zh-CN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zh-CN" altLang="zh-CN"/>
                              <m:t>𝜎</m:t>
                            </m:r>
                          </m:e>
                          <m:sub>
                            <m:r>
                              <a:rPr lang="zh-CN" altLang="zh-CN"/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zh-CN"/>
                      <m:t>=0</m:t>
                    </m:r>
                  </m:oMath>
                </a14:m>
                <a:endParaRPr lang="zh-CN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zh-CN" i="1"/>
                        </m:ctrlPr>
                      </m:sSubPr>
                      <m:e>
                        <m:r>
                          <a:rPr lang="x-IV_mathan" altLang="zh-CN"/>
                          <m:t>𝜎</m:t>
                        </m:r>
                      </m:e>
                      <m:sub>
                        <m:r>
                          <a:rPr lang="x-IV_mathan" altLang="zh-CN"/>
                          <m:t>𝑖</m:t>
                        </m:r>
                      </m:sub>
                    </m:sSub>
                    <m:sSub>
                      <m:sSubPr>
                        <m:ctrlPr>
                          <a:rPr lang="x-IV_mathan" altLang="zh-CN" i="1"/>
                        </m:ctrlPr>
                      </m:sSubPr>
                      <m:e>
                        <m:r>
                          <a:rPr lang="x-IV_mathan" altLang="zh-CN"/>
                          <m:t>𝜎</m:t>
                        </m:r>
                      </m:e>
                      <m:sub>
                        <m:r>
                          <a:rPr lang="x-IV_mathan" altLang="zh-CN"/>
                          <m:t>𝑗</m:t>
                        </m:r>
                      </m:sub>
                    </m:sSub>
                    <m:r>
                      <a:rPr lang="x-IV_mathan" altLang="zh-CN"/>
                      <m:t>=</m:t>
                    </m:r>
                    <m:r>
                      <a:rPr lang="x-IV_mathan" altLang="zh-CN"/>
                      <m:t>𝑖</m:t>
                    </m:r>
                    <m:sSub>
                      <m:sSubPr>
                        <m:ctrlPr>
                          <a:rPr lang="x-IV_mathan" altLang="zh-CN" i="1"/>
                        </m:ctrlPr>
                      </m:sSubPr>
                      <m:e>
                        <m:r>
                          <a:rPr lang="x-IV_mathan" altLang="zh-CN"/>
                          <m:t>𝜀</m:t>
                        </m:r>
                      </m:e>
                      <m:sub>
                        <m:r>
                          <a:rPr lang="x-IV_mathan" altLang="zh-CN"/>
                          <m:t>𝑖𝑗𝑘</m:t>
                        </m:r>
                      </m:sub>
                    </m:sSub>
                    <m:sSub>
                      <m:sSubPr>
                        <m:ctrlPr>
                          <a:rPr lang="x-IV_mathan" altLang="zh-CN" i="1"/>
                        </m:ctrlPr>
                      </m:sSubPr>
                      <m:e>
                        <m:r>
                          <a:rPr lang="x-IV_mathan" altLang="zh-CN"/>
                          <m:t>𝜎</m:t>
                        </m:r>
                      </m:e>
                      <m:sub>
                        <m:r>
                          <a:rPr lang="x-IV_mathan" altLang="zh-CN"/>
                          <m:t>𝑘</m:t>
                        </m:r>
                      </m:sub>
                    </m:sSub>
                  </m:oMath>
                </a14:m>
                <a:endParaRPr lang="x-IV_mathan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84" y="4168294"/>
                <a:ext cx="3201710" cy="1632819"/>
              </a:xfrm>
              <a:prstGeom prst="rect">
                <a:avLst/>
              </a:prstGeom>
              <a:blipFill>
                <a:blip r:embed="rId8"/>
                <a:stretch>
                  <a:fillRect l="-755" t="-368"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00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064" y="151031"/>
            <a:ext cx="5885895" cy="28599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20000"/>
          </a:blip>
          <a:stretch>
            <a:fillRect/>
          </a:stretch>
        </p:blipFill>
        <p:spPr>
          <a:xfrm>
            <a:off x="62144" y="3010977"/>
            <a:ext cx="6398594" cy="37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5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525" y="139180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自旋假设存在的问题：与实验事实对比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777770" y="1133302"/>
            <a:ext cx="1688198" cy="2561404"/>
            <a:chOff x="3024" y="912"/>
            <a:chExt cx="1392" cy="2112"/>
          </a:xfrm>
        </p:grpSpPr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024" y="912"/>
              <a:ext cx="1392" cy="1536"/>
              <a:chOff x="2976" y="2544"/>
              <a:chExt cx="1104" cy="1152"/>
            </a:xfrm>
          </p:grpSpPr>
          <p:sp>
            <p:nvSpPr>
              <p:cNvPr id="10" name="Oval 12"/>
              <p:cNvSpPr>
                <a:spLocks noChangeArrowheads="1"/>
              </p:cNvSpPr>
              <p:nvPr/>
            </p:nvSpPr>
            <p:spPr bwMode="auto">
              <a:xfrm>
                <a:off x="3221" y="3096"/>
                <a:ext cx="613" cy="600"/>
              </a:xfrm>
              <a:prstGeom prst="ellipse">
                <a:avLst/>
              </a:prstGeom>
              <a:gradFill rotWithShape="0">
                <a:gsLst>
                  <a:gs pos="0">
                    <a:srgbClr val="002060"/>
                  </a:gs>
                  <a:gs pos="100000">
                    <a:srgbClr val="FF9900">
                      <a:gamma/>
                      <a:shade val="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>
                <a:off x="3527" y="2760"/>
                <a:ext cx="0" cy="3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rc 14"/>
              <p:cNvSpPr>
                <a:spLocks/>
              </p:cNvSpPr>
              <p:nvPr/>
            </p:nvSpPr>
            <p:spPr bwMode="auto">
              <a:xfrm>
                <a:off x="2976" y="3238"/>
                <a:ext cx="1104" cy="339"/>
              </a:xfrm>
              <a:custGeom>
                <a:avLst/>
                <a:gdLst>
                  <a:gd name="G0" fmla="+- 21600 0 0"/>
                  <a:gd name="G1" fmla="+- 18871 0 0"/>
                  <a:gd name="G2" fmla="+- 21600 0 0"/>
                  <a:gd name="T0" fmla="*/ 32110 w 43200"/>
                  <a:gd name="T1" fmla="*/ 0 h 40471"/>
                  <a:gd name="T2" fmla="*/ 9300 w 43200"/>
                  <a:gd name="T3" fmla="*/ 1115 h 40471"/>
                  <a:gd name="T4" fmla="*/ 21600 w 43200"/>
                  <a:gd name="T5" fmla="*/ 18871 h 40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0471" fill="none" extrusionOk="0">
                    <a:moveTo>
                      <a:pt x="32109" y="0"/>
                    </a:moveTo>
                    <a:cubicBezTo>
                      <a:pt x="38955" y="3813"/>
                      <a:pt x="43200" y="11034"/>
                      <a:pt x="43200" y="18871"/>
                    </a:cubicBezTo>
                    <a:cubicBezTo>
                      <a:pt x="43200" y="30800"/>
                      <a:pt x="33529" y="40471"/>
                      <a:pt x="21600" y="40471"/>
                    </a:cubicBezTo>
                    <a:cubicBezTo>
                      <a:pt x="9670" y="40471"/>
                      <a:pt x="0" y="30800"/>
                      <a:pt x="0" y="18871"/>
                    </a:cubicBezTo>
                    <a:cubicBezTo>
                      <a:pt x="-1" y="11785"/>
                      <a:pt x="3475" y="5150"/>
                      <a:pt x="9300" y="1115"/>
                    </a:cubicBezTo>
                  </a:path>
                  <a:path w="43200" h="40471" stroke="0" extrusionOk="0">
                    <a:moveTo>
                      <a:pt x="32109" y="0"/>
                    </a:moveTo>
                    <a:cubicBezTo>
                      <a:pt x="38955" y="3813"/>
                      <a:pt x="43200" y="11034"/>
                      <a:pt x="43200" y="18871"/>
                    </a:cubicBezTo>
                    <a:cubicBezTo>
                      <a:pt x="43200" y="30800"/>
                      <a:pt x="33529" y="40471"/>
                      <a:pt x="21600" y="40471"/>
                    </a:cubicBezTo>
                    <a:cubicBezTo>
                      <a:pt x="9670" y="40471"/>
                      <a:pt x="0" y="30800"/>
                      <a:pt x="0" y="18871"/>
                    </a:cubicBezTo>
                    <a:cubicBezTo>
                      <a:pt x="-1" y="11785"/>
                      <a:pt x="3475" y="5150"/>
                      <a:pt x="9300" y="1115"/>
                    </a:cubicBezTo>
                    <a:lnTo>
                      <a:pt x="21600" y="18871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15"/>
              <p:cNvSpPr>
                <a:spLocks/>
              </p:cNvSpPr>
              <p:nvPr/>
            </p:nvSpPr>
            <p:spPr bwMode="auto">
              <a:xfrm>
                <a:off x="2977" y="3248"/>
                <a:ext cx="1002" cy="330"/>
              </a:xfrm>
              <a:custGeom>
                <a:avLst/>
                <a:gdLst>
                  <a:gd name="G0" fmla="+- 21600 0 0"/>
                  <a:gd name="G1" fmla="+- 17756 0 0"/>
                  <a:gd name="G2" fmla="+- 21600 0 0"/>
                  <a:gd name="T0" fmla="*/ 39213 w 39213"/>
                  <a:gd name="T1" fmla="*/ 30260 h 39356"/>
                  <a:gd name="T2" fmla="*/ 9300 w 39213"/>
                  <a:gd name="T3" fmla="*/ 0 h 39356"/>
                  <a:gd name="T4" fmla="*/ 21600 w 39213"/>
                  <a:gd name="T5" fmla="*/ 17756 h 39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213" h="39356" fill="none" extrusionOk="0">
                    <a:moveTo>
                      <a:pt x="39212" y="30259"/>
                    </a:moveTo>
                    <a:cubicBezTo>
                      <a:pt x="35161" y="35965"/>
                      <a:pt x="28597" y="39355"/>
                      <a:pt x="21600" y="39356"/>
                    </a:cubicBezTo>
                    <a:cubicBezTo>
                      <a:pt x="9670" y="39356"/>
                      <a:pt x="0" y="29685"/>
                      <a:pt x="0" y="17756"/>
                    </a:cubicBezTo>
                    <a:cubicBezTo>
                      <a:pt x="-1" y="10670"/>
                      <a:pt x="3475" y="4035"/>
                      <a:pt x="9300" y="0"/>
                    </a:cubicBezTo>
                  </a:path>
                  <a:path w="39213" h="39356" stroke="0" extrusionOk="0">
                    <a:moveTo>
                      <a:pt x="39212" y="30259"/>
                    </a:moveTo>
                    <a:cubicBezTo>
                      <a:pt x="35161" y="35965"/>
                      <a:pt x="28597" y="39355"/>
                      <a:pt x="21600" y="39356"/>
                    </a:cubicBezTo>
                    <a:cubicBezTo>
                      <a:pt x="9670" y="39356"/>
                      <a:pt x="0" y="29685"/>
                      <a:pt x="0" y="17756"/>
                    </a:cubicBezTo>
                    <a:cubicBezTo>
                      <a:pt x="-1" y="10670"/>
                      <a:pt x="3475" y="4035"/>
                      <a:pt x="9300" y="0"/>
                    </a:cubicBezTo>
                    <a:lnTo>
                      <a:pt x="21600" y="17756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3300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" name="Object 16"/>
              <p:cNvGraphicFramePr>
                <a:graphicFrameLocks noChangeAspect="1"/>
              </p:cNvGraphicFramePr>
              <p:nvPr/>
            </p:nvGraphicFramePr>
            <p:xfrm>
              <a:off x="3601" y="2544"/>
              <a:ext cx="218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公式" r:id="rId4" imgW="152268" imgH="215713" progId="Equation.3">
                      <p:embed/>
                    </p:oleObj>
                  </mc:Choice>
                  <mc:Fallback>
                    <p:oleObj name="公式" r:id="rId4" imgW="152268" imgH="215713" progId="Equation.3">
                      <p:embed/>
                      <p:pic>
                        <p:nvPicPr>
                          <p:cNvPr id="14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1" y="2544"/>
                            <a:ext cx="218" cy="3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3744" y="244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" name="Object 18"/>
            <p:cNvGraphicFramePr>
              <a:graphicFrameLocks noChangeAspect="1"/>
            </p:cNvGraphicFramePr>
            <p:nvPr/>
          </p:nvGraphicFramePr>
          <p:xfrm>
            <a:off x="3792" y="2592"/>
            <a:ext cx="40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公式" r:id="rId6" imgW="190500" imgH="228600" progId="Equation.3">
                    <p:embed/>
                  </p:oleObj>
                </mc:Choice>
                <mc:Fallback>
                  <p:oleObj name="公式" r:id="rId6" imgW="190500" imgH="228600" progId="Equation.3">
                    <p:embed/>
                    <p:pic>
                      <p:nvPicPr>
                        <p:cNvPr id="9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92"/>
                          <a:ext cx="400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839084" y="1612342"/>
                <a:ext cx="5279013" cy="1927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ra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与实验差了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倍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084" y="1612342"/>
                <a:ext cx="5279013" cy="1927772"/>
              </a:xfrm>
              <a:prstGeom prst="rect">
                <a:avLst/>
              </a:prstGeom>
              <a:blipFill rotWithShape="0">
                <a:blip r:embed="rId8"/>
                <a:stretch>
                  <a:fillRect l="-1848" b="-5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098741" y="4019154"/>
                <a:ext cx="2019356" cy="87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741" y="4019154"/>
                <a:ext cx="2019356" cy="874535"/>
              </a:xfrm>
              <a:prstGeom prst="rect">
                <a:avLst/>
              </a:prstGeom>
              <a:blipFill rotWithShape="0">
                <a:blip r:embed="rId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152415" y="4329762"/>
            <a:ext cx="5096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Uhlenbeck</a:t>
            </a:r>
            <a:r>
              <a:rPr lang="en-US" altLang="zh-CN" sz="24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24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sz="24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4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Goudsmit</a:t>
            </a:r>
            <a:r>
              <a:rPr lang="zh-CN" altLang="en-US" sz="24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进一步假设</a:t>
            </a:r>
            <a:r>
              <a:rPr lang="en-US" altLang="zh-CN" sz="24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907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自旋 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因子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20000"/>
          </a:blip>
          <a:stretch>
            <a:fillRect/>
          </a:stretch>
        </p:blipFill>
        <p:spPr>
          <a:xfrm>
            <a:off x="0" y="1439363"/>
            <a:ext cx="9144000" cy="50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0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9953"/>
                <a:ext cx="8229600" cy="4525962"/>
              </a:xfrm>
            </p:spPr>
            <p:txBody>
              <a:bodyPr/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如果把电子看作一个带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的小球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半径为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−14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cm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像陀螺一样绕自身旋转，那么它的表面切向速度是多少？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9953"/>
                <a:ext cx="8229600" cy="4525962"/>
              </a:xfrm>
              <a:blipFill rotWithShape="0">
                <a:blip r:embed="rId2"/>
                <a:stretch>
                  <a:fillRect t="-673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Pauli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comment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究竟需要转多快</a:t>
                </a:r>
              </a:p>
            </p:txBody>
          </p:sp>
        </mc:Choice>
        <mc:Fallback xmlns="">
          <p:sp>
            <p:nvSpPr>
              <p:cNvPr id="4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96225" y="2400989"/>
                <a:ext cx="8098884" cy="1747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 </a:t>
                </a:r>
                <a:r>
                  <a:rPr lang="zh-CN" altLang="en-US" sz="2400" b="0" dirty="0"/>
                  <a:t>方法一</a:t>
                </a:r>
                <a:endParaRPr lang="en-US" altLang="zh-CN" sz="2400" b="0" dirty="0"/>
              </a:p>
              <a:p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ℏ=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𝑟𝑣</m:t>
                    </m:r>
                  </m:oMath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197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fm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Mev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2×0.511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Mev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×0.1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fm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=1927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25" y="2400989"/>
                <a:ext cx="8098884" cy="1747786"/>
              </a:xfrm>
              <a:prstGeom prst="rect">
                <a:avLst/>
              </a:prstGeom>
              <a:blipFill rotWithShape="0">
                <a:blip r:embed="rId4"/>
                <a:stretch>
                  <a:fillRect t="-5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96225" y="4417148"/>
                <a:ext cx="4085606" cy="120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 </a:t>
                </a:r>
                <a:r>
                  <a:rPr lang="zh-CN" altLang="en-US" sz="2400" b="0" dirty="0"/>
                  <a:t>方法二</a:t>
                </a: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25" y="4417148"/>
                <a:ext cx="4085606" cy="1200393"/>
              </a:xfrm>
              <a:prstGeom prst="rect">
                <a:avLst/>
              </a:prstGeom>
              <a:blipFill rotWithShape="0">
                <a:blip r:embed="rId5"/>
                <a:stretch>
                  <a:fillRect t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506565" y="5825779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自旋不是自转！</a:t>
            </a:r>
          </a:p>
        </p:txBody>
      </p:sp>
    </p:spTree>
    <p:extLst>
      <p:ext uri="{BB962C8B-B14F-4D97-AF65-F5344CB8AC3E}">
        <p14:creationId xmlns:p14="http://schemas.microsoft.com/office/powerpoint/2010/main" val="62125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2.xml><?xml version="1.0" encoding="utf-8"?>
<a:theme xmlns:a="http://schemas.openxmlformats.org/drawingml/2006/main" name="16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5.xml><?xml version="1.0" encoding="utf-8"?>
<a:theme xmlns:a="http://schemas.openxmlformats.org/drawingml/2006/main" name="18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mountian top</Template>
  <TotalTime>11433</TotalTime>
  <Words>1233</Words>
  <Application>Microsoft Office PowerPoint</Application>
  <PresentationFormat>全屏显示(4:3)</PresentationFormat>
  <Paragraphs>90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8" baseType="lpstr">
      <vt:lpstr>新細明體</vt:lpstr>
      <vt:lpstr>黑体</vt:lpstr>
      <vt:lpstr>华文细黑</vt:lpstr>
      <vt:lpstr>楷体_GB2312</vt:lpstr>
      <vt:lpstr>宋体</vt:lpstr>
      <vt:lpstr>微软雅黑</vt:lpstr>
      <vt:lpstr>Arial</vt:lpstr>
      <vt:lpstr>Calibri</vt:lpstr>
      <vt:lpstr>Cambria Math</vt:lpstr>
      <vt:lpstr>Garamond</vt:lpstr>
      <vt:lpstr>Impact</vt:lpstr>
      <vt:lpstr>Lucida Sans Unicode</vt:lpstr>
      <vt:lpstr>Times New Roman</vt:lpstr>
      <vt:lpstr>Verdana</vt:lpstr>
      <vt:lpstr>Wingdings</vt:lpstr>
      <vt:lpstr>Wingdings 2</vt:lpstr>
      <vt:lpstr>Wingdings 3</vt:lpstr>
      <vt:lpstr>mountian top</vt:lpstr>
      <vt:lpstr>16_Mountain Top</vt:lpstr>
      <vt:lpstr>17_Mountain Top</vt:lpstr>
      <vt:lpstr>1_mountian top</vt:lpstr>
      <vt:lpstr>18_Mountain Top</vt:lpstr>
      <vt:lpstr>19_Mountain Top</vt:lpstr>
      <vt:lpstr>主题1</vt:lpstr>
      <vt:lpstr>公式</vt:lpstr>
      <vt:lpstr>第9章：自旋</vt:lpstr>
      <vt:lpstr>Stern–Gerlach实验  </vt:lpstr>
      <vt:lpstr>我们从Stern–Gerlach实验中发现了什么</vt:lpstr>
      <vt:lpstr>自旋（Spin）：既然有公转，自转也可以有</vt:lpstr>
      <vt:lpstr>自旋算符的矩阵形式</vt:lpstr>
      <vt:lpstr>PowerPoint 演示文稿</vt:lpstr>
      <vt:lpstr>自旋假设存在的问题：与实验事实对比</vt:lpstr>
      <vt:lpstr>自旋 g因子 g=2</vt:lpstr>
      <vt:lpstr>Pauli的comment：S_Z=ℏ/2 究竟需要转多快</vt:lpstr>
      <vt:lpstr>自转还是不自转？这是个问题</vt:lpstr>
      <vt:lpstr>自旋：内禀属性，那自旋本征函数？</vt:lpstr>
      <vt:lpstr>自旋和轨道 </vt:lpstr>
      <vt:lpstr>总角动量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349</cp:revision>
  <dcterms:created xsi:type="dcterms:W3CDTF">2015-02-16T02:36:18Z</dcterms:created>
  <dcterms:modified xsi:type="dcterms:W3CDTF">2017-06-13T14:25:01Z</dcterms:modified>
</cp:coreProperties>
</file>