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71" r:id="rId7"/>
  </p:sldMasterIdLst>
  <p:notesMasterIdLst>
    <p:notesMasterId r:id="rId9"/>
  </p:notesMasterIdLst>
  <p:handoutMasterIdLst>
    <p:handoutMasterId r:id="rId10"/>
  </p:handoutMasterIdLst>
  <p:sldIdLst>
    <p:sldId id="48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6600CC"/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3" autoAdjust="0"/>
    <p:restoredTop sz="94533" autoAdjust="0"/>
  </p:normalViewPr>
  <p:slideViewPr>
    <p:cSldViewPr snapToGrid="0">
      <p:cViewPr varScale="1">
        <p:scale>
          <a:sx n="86" d="100"/>
          <a:sy n="86" d="100"/>
        </p:scale>
        <p:origin x="1344" y="2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2017-05-22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7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4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1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1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7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540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6" y="6408740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1" y="6408740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201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160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026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562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559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965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5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8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6" y="6408740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0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89" y="6408740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7038" y="6381330"/>
            <a:ext cx="4252876" cy="371857"/>
            <a:chOff x="127037" y="6361715"/>
            <a:chExt cx="4252876" cy="371857"/>
          </a:xfrm>
        </p:grpSpPr>
        <p:pic>
          <p:nvPicPr>
            <p:cNvPr id="11" name="图片 16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37" y="6408738"/>
              <a:ext cx="25542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" r="32369"/>
            <a:stretch/>
          </p:blipFill>
          <p:spPr>
            <a:xfrm>
              <a:off x="2651721" y="6361715"/>
              <a:ext cx="1728192" cy="37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4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106532" y="150921"/>
                <a:ext cx="8806649" cy="6516210"/>
              </a:xfrm>
            </p:spPr>
            <p:txBody>
              <a:bodyPr/>
              <a:lstStyle/>
              <a:p>
                <a:pPr marL="425053" indent="-342900">
                  <a:buSzPct val="100000"/>
                  <a:buFont typeface="+mj-ea"/>
                  <a:buAutoNum type="circleNumDbPlain"/>
                </a:pPr>
                <a:r>
                  <a:rPr lang="zh-CN" altLang="en-US" sz="2000" dirty="0">
                    <a:solidFill>
                      <a:srgbClr val="6600CC"/>
                    </a:solidFill>
                  </a:rPr>
                  <a:t>证明：任一算符总可以写作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0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̂"/>
                        <m:ctrlPr>
                          <a:rPr lang="en-US" altLang="zh-CN" sz="20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6600CC"/>
                    </a:solidFill>
                  </a:rPr>
                  <a:t>, </a:t>
                </a:r>
                <a:r>
                  <a:rPr lang="zh-CN" altLang="en-US" sz="2000" dirty="0">
                    <a:solidFill>
                      <a:srgbClr val="6600CC"/>
                    </a:solidFill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solidFill>
                      <a:srgbClr val="6600CC"/>
                    </a:solidFill>
                  </a:rPr>
                  <a:t>厄米算符；若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6600CC"/>
                    </a:solidFill>
                  </a:rPr>
                  <a:t> 是一非厄米算符，问在什么条件下，</a:t>
                </a:r>
                <a:r>
                  <a:rPr lang="en-US" altLang="zh-CN" sz="2000" dirty="0">
                    <a:solidFill>
                      <a:srgbClr val="6600CC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6600CC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6600CC"/>
                    </a:solidFill>
                  </a:rPr>
                  <a:t>是厄米算符</a:t>
                </a:r>
                <a:endParaRPr lang="en-US" altLang="zh-CN" sz="2000" dirty="0">
                  <a:solidFill>
                    <a:srgbClr val="6600CC"/>
                  </a:solidFill>
                </a:endParaRPr>
              </a:p>
              <a:p>
                <a:pPr marL="425053" indent="-342900">
                  <a:buSzPct val="100000"/>
                  <a:buFont typeface="+mj-lt"/>
                  <a:buAutoNum type="circleNumDbPlain"/>
                </a:pPr>
                <a:r>
                  <a:rPr lang="zh-CN" altLang="en-US" sz="2000" dirty="0">
                    <a:solidFill>
                      <a:srgbClr val="008000"/>
                    </a:solidFill>
                  </a:rPr>
                  <a:t>谐振子在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0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时处于基态和第一激发态的叠加态</a:t>
                </a:r>
                <a:endParaRPr lang="en-US" altLang="zh-CN" sz="2000" b="0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marL="82153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rgbClr val="008000"/>
                  </a:solidFill>
                </a:endParaRPr>
              </a:p>
              <a:p>
                <a:pPr marL="82153" indent="0">
                  <a:buNone/>
                </a:pPr>
                <a:r>
                  <a:rPr lang="zh-CN" altLang="en-US" sz="2000" dirty="0">
                    <a:solidFill>
                      <a:srgbClr val="008000"/>
                    </a:solidFill>
                  </a:rPr>
                  <a:t>求任意时刻波函数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008000"/>
                    </a:solidFill>
                  </a:rPr>
                  <a:t>及 </a:t>
                </a:r>
                <a:r>
                  <a:rPr lang="en-US" altLang="zh-CN" sz="2000" dirty="0">
                    <a:solidFill>
                      <a:srgbClr val="008000"/>
                    </a:solidFill>
                  </a:rPr>
                  <a:t>t=0</a:t>
                </a:r>
                <a:r>
                  <a:rPr lang="zh-CN" altLang="en-US" sz="2000" dirty="0">
                    <a:solidFill>
                      <a:srgbClr val="008000"/>
                    </a:solidFill>
                  </a:rPr>
                  <a:t>时坐标和动量的不确定关系。</a:t>
                </a:r>
                <a:endParaRPr lang="en-US" altLang="zh-CN" sz="2000" dirty="0">
                  <a:solidFill>
                    <a:srgbClr val="008000"/>
                  </a:solidFill>
                </a:endParaRPr>
              </a:p>
              <a:p>
                <a:pPr marL="539353" indent="-457200">
                  <a:buSzPct val="100000"/>
                  <a:buFont typeface="+mj-ea"/>
                  <a:buAutoNum type="circleNumDbPlain" startAt="3"/>
                </a:pPr>
                <a:r>
                  <a:rPr lang="zh-CN" altLang="en-US" sz="2000" dirty="0">
                    <a:solidFill>
                      <a:srgbClr val="C00000"/>
                    </a:solidFill>
                  </a:rPr>
                  <a:t>对于</a:t>
                </a:r>
                <a:r>
                  <a:rPr lang="zh-CN" altLang="en-US" sz="2000" i="0" dirty="0">
                    <a:solidFill>
                      <a:srgbClr val="C00000"/>
                    </a:solidFill>
                    <a:latin typeface="+mj-lt"/>
                  </a:rPr>
                  <a:t>给定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, 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下列哪些力学量是守恒量？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2153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539353" indent="-457200">
                  <a:buSzPct val="100000"/>
                  <a:buFont typeface="+mj-ea"/>
                  <a:buAutoNum type="circleNumDbPlain" startAt="4"/>
                </a:pPr>
                <a:r>
                  <a:rPr lang="zh-CN" altLang="en-US" sz="2000" dirty="0">
                    <a:solidFill>
                      <a:srgbClr val="0033CC"/>
                    </a:solidFill>
                  </a:rPr>
                  <a:t>系统角动量量子数为</a:t>
                </a:r>
                <a:r>
                  <a:rPr lang="en-US" altLang="zh-CN" sz="2000" dirty="0">
                    <a:solidFill>
                      <a:srgbClr val="0033CC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0033CC"/>
                    </a:solidFill>
                  </a:rPr>
                  <a:t>，并处于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000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33CC"/>
                    </a:solidFill>
                  </a:rPr>
                  <a:t>的某一本征态上。一直测量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r>
                  <a:rPr lang="en-US" altLang="zh-CN" sz="2000" dirty="0">
                    <a:solidFill>
                      <a:srgbClr val="0033CC"/>
                    </a:solidFill>
                  </a:rPr>
                  <a:t>0</a:t>
                </a:r>
                <a:r>
                  <a:rPr lang="zh-CN" altLang="en-US" sz="2000" dirty="0">
                    <a:solidFill>
                      <a:srgbClr val="0033CC"/>
                    </a:solidFill>
                  </a:rPr>
                  <a:t>的几率为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sz="2000" dirty="0">
                    <a:solidFill>
                      <a:srgbClr val="0033CC"/>
                    </a:solidFill>
                  </a:rPr>
                  <a:t>，求测量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000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33CC"/>
                    </a:solidFill>
                  </a:rPr>
                  <a:t>得</a:t>
                </a:r>
                <a:r>
                  <a:rPr lang="en-US" altLang="zh-CN" sz="2000" dirty="0">
                    <a:solidFill>
                      <a:srgbClr val="0033CC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0033CC"/>
                    </a:solidFill>
                  </a:rPr>
                  <a:t>的几率</a:t>
                </a:r>
                <a:endParaRPr lang="en-US" altLang="zh-CN" sz="2000" dirty="0">
                  <a:solidFill>
                    <a:srgbClr val="0033CC"/>
                  </a:solidFill>
                </a:endParaRPr>
              </a:p>
              <a:p>
                <a:pPr marL="539353" indent="-457200">
                  <a:buSzPct val="100000"/>
                  <a:buFont typeface="+mj-ea"/>
                  <a:buAutoNum type="circleNumDbPlain" startAt="4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如果对动量做平移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Schrödinger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方程可写为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2153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acc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marL="82153" indent="0">
                  <a:buSzPct val="100000"/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证明，为满足原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Schrödinger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方程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2153" indent="0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marL="82153" indent="0">
                  <a:buSzPct val="100000"/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𝒅𝒓</m:t>
                        </m:r>
                      </m:sup>
                    </m:sSup>
                  </m:oMath>
                </a14:m>
                <a:endParaRPr lang="zh-CN" alt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532" y="150921"/>
                <a:ext cx="8806649" cy="6516210"/>
              </a:xfrm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91049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1FBFBBF-47F0-4046-A202-CC780C96C79E}" vid="{C360BFB2-7CAC-45EA-AF6A-118F93276D6D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9824</TotalTime>
  <Words>313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新細明體</vt:lpstr>
      <vt:lpstr>黑体</vt:lpstr>
      <vt:lpstr>华文细黑</vt:lpstr>
      <vt:lpstr>宋体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327</cp:revision>
  <dcterms:created xsi:type="dcterms:W3CDTF">2015-02-16T02:36:18Z</dcterms:created>
  <dcterms:modified xsi:type="dcterms:W3CDTF">2017-05-22T13:50:06Z</dcterms:modified>
</cp:coreProperties>
</file>