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451" r:id="rId2"/>
    <p:sldId id="452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2" r:id="rId12"/>
    <p:sldId id="463" r:id="rId13"/>
    <p:sldId id="464" r:id="rId14"/>
    <p:sldId id="466" r:id="rId15"/>
    <p:sldId id="507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508" r:id="rId26"/>
    <p:sldId id="509" r:id="rId27"/>
    <p:sldId id="501" r:id="rId28"/>
    <p:sldId id="502" r:id="rId29"/>
    <p:sldId id="503" r:id="rId30"/>
    <p:sldId id="504" r:id="rId31"/>
    <p:sldId id="505" r:id="rId32"/>
    <p:sldId id="506" r:id="rId33"/>
    <p:sldId id="476" r:id="rId34"/>
    <p:sldId id="477" r:id="rId35"/>
    <p:sldId id="478" r:id="rId36"/>
    <p:sldId id="479" r:id="rId37"/>
    <p:sldId id="480" r:id="rId38"/>
    <p:sldId id="481" r:id="rId39"/>
    <p:sldId id="482" r:id="rId40"/>
    <p:sldId id="483" r:id="rId41"/>
    <p:sldId id="484" r:id="rId42"/>
    <p:sldId id="500" r:id="rId43"/>
    <p:sldId id="485" r:id="rId44"/>
    <p:sldId id="486" r:id="rId45"/>
    <p:sldId id="487" r:id="rId46"/>
    <p:sldId id="488" r:id="rId47"/>
    <p:sldId id="489" r:id="rId48"/>
    <p:sldId id="493" r:id="rId49"/>
    <p:sldId id="494" r:id="rId50"/>
    <p:sldId id="495" r:id="rId51"/>
    <p:sldId id="496" r:id="rId52"/>
    <p:sldId id="497" r:id="rId53"/>
    <p:sldId id="498" r:id="rId54"/>
    <p:sldId id="499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00FF"/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20" autoAdjust="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e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e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e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10" Type="http://schemas.openxmlformats.org/officeDocument/2006/relationships/image" Target="../media/image107.wmf"/><Relationship Id="rId4" Type="http://schemas.openxmlformats.org/officeDocument/2006/relationships/image" Target="../media/image112.wmf"/><Relationship Id="rId9" Type="http://schemas.openxmlformats.org/officeDocument/2006/relationships/image" Target="../media/image10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7" Type="http://schemas.openxmlformats.org/officeDocument/2006/relationships/image" Target="../media/image137.e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e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e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emf"/><Relationship Id="rId1" Type="http://schemas.openxmlformats.org/officeDocument/2006/relationships/image" Target="../media/image164.e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image" Target="../media/image188.wmf"/><Relationship Id="rId7" Type="http://schemas.openxmlformats.org/officeDocument/2006/relationships/image" Target="../media/image192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Relationship Id="rId9" Type="http://schemas.openxmlformats.org/officeDocument/2006/relationships/image" Target="../media/image19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3" Type="http://schemas.openxmlformats.org/officeDocument/2006/relationships/image" Target="../media/image210.wmf"/><Relationship Id="rId7" Type="http://schemas.openxmlformats.org/officeDocument/2006/relationships/image" Target="../media/image213.e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6" Type="http://schemas.openxmlformats.org/officeDocument/2006/relationships/image" Target="../media/image212.wmf"/><Relationship Id="rId5" Type="http://schemas.openxmlformats.org/officeDocument/2006/relationships/image" Target="../media/image205.wmf"/><Relationship Id="rId4" Type="http://schemas.openxmlformats.org/officeDocument/2006/relationships/image" Target="../media/image211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3E76B82-2189-4B18-9232-A90D701E4F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3C49F5F-45A1-446D-9B9D-76175131057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5348A829-C228-43E8-A06B-17B1663298A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D8E37EE6-F7B2-49EC-A09C-2A8689F4941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A6EABE1-9ABE-4679-ACD4-4310D05B12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E13E8420-E403-47A3-A1A3-2221D2EE3C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fld id="{738A920F-C0FF-4BCA-901F-4E68105889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0951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67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4404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857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393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134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6478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96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4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029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604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83">
            <a:extLst>
              <a:ext uri="{FF2B5EF4-FFF2-40B4-BE49-F238E27FC236}">
                <a16:creationId xmlns:a16="http://schemas.microsoft.com/office/drawing/2014/main" id="{9470D163-0309-4138-896D-A57B9EBD144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384"/>
            <a:chExt cx="5760" cy="3792"/>
          </a:xfrm>
        </p:grpSpPr>
        <p:sp>
          <p:nvSpPr>
            <p:cNvPr id="1108" name="Rectangle 84">
              <a:extLst>
                <a:ext uri="{FF2B5EF4-FFF2-40B4-BE49-F238E27FC236}">
                  <a16:creationId xmlns:a16="http://schemas.microsoft.com/office/drawing/2014/main" id="{2D147D5E-15B4-428F-ABCC-A5DCD678F3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84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9" name="Rectangle 85">
              <a:extLst>
                <a:ext uri="{FF2B5EF4-FFF2-40B4-BE49-F238E27FC236}">
                  <a16:creationId xmlns:a16="http://schemas.microsoft.com/office/drawing/2014/main" id="{BD52F340-9AEA-453C-9B98-283A87CC07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31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0" name="Rectangle 86">
              <a:extLst>
                <a:ext uri="{FF2B5EF4-FFF2-40B4-BE49-F238E27FC236}">
                  <a16:creationId xmlns:a16="http://schemas.microsoft.com/office/drawing/2014/main" id="{5B7DBFA1-3721-4A89-93EC-06DCD7BEA4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79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1" name="Rectangle 87">
              <a:extLst>
                <a:ext uri="{FF2B5EF4-FFF2-40B4-BE49-F238E27FC236}">
                  <a16:creationId xmlns:a16="http://schemas.microsoft.com/office/drawing/2014/main" id="{52B64A07-CF80-4D6F-A7AE-18BE088795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27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2" name="Rectangle 88">
              <a:extLst>
                <a:ext uri="{FF2B5EF4-FFF2-40B4-BE49-F238E27FC236}">
                  <a16:creationId xmlns:a16="http://schemas.microsoft.com/office/drawing/2014/main" id="{72EE99B8-4668-4711-B8F8-DAD1D6E5BB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75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3" name="Rectangle 89">
              <a:extLst>
                <a:ext uri="{FF2B5EF4-FFF2-40B4-BE49-F238E27FC236}">
                  <a16:creationId xmlns:a16="http://schemas.microsoft.com/office/drawing/2014/main" id="{1E18483B-36BC-4F6D-9881-92248E7785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123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4" name="Rectangle 90">
              <a:extLst>
                <a:ext uri="{FF2B5EF4-FFF2-40B4-BE49-F238E27FC236}">
                  <a16:creationId xmlns:a16="http://schemas.microsoft.com/office/drawing/2014/main" id="{18938695-823F-4A14-A1AB-876ED3BA09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271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5" name="Rectangle 91">
              <a:extLst>
                <a:ext uri="{FF2B5EF4-FFF2-40B4-BE49-F238E27FC236}">
                  <a16:creationId xmlns:a16="http://schemas.microsoft.com/office/drawing/2014/main" id="{43B5C4CE-51EF-477F-BA14-04DB6E668B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418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" name="Rectangle 92">
              <a:extLst>
                <a:ext uri="{FF2B5EF4-FFF2-40B4-BE49-F238E27FC236}">
                  <a16:creationId xmlns:a16="http://schemas.microsoft.com/office/drawing/2014/main" id="{0ECDB697-586A-4244-8A59-D7D0F6A46C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566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7" name="Rectangle 93">
              <a:extLst>
                <a:ext uri="{FF2B5EF4-FFF2-40B4-BE49-F238E27FC236}">
                  <a16:creationId xmlns:a16="http://schemas.microsoft.com/office/drawing/2014/main" id="{24F85FE9-3B92-49F9-8B2C-0098658AB5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714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8" name="Rectangle 94">
              <a:extLst>
                <a:ext uri="{FF2B5EF4-FFF2-40B4-BE49-F238E27FC236}">
                  <a16:creationId xmlns:a16="http://schemas.microsoft.com/office/drawing/2014/main" id="{DCDA40C2-DFF8-41B1-A18D-B1DDB1D9F5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86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9" name="Rectangle 95">
              <a:extLst>
                <a:ext uri="{FF2B5EF4-FFF2-40B4-BE49-F238E27FC236}">
                  <a16:creationId xmlns:a16="http://schemas.microsoft.com/office/drawing/2014/main" id="{5DF90D8A-A0DE-4AFC-BD8F-0EF59EE55A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010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0" name="Rectangle 96">
              <a:extLst>
                <a:ext uri="{FF2B5EF4-FFF2-40B4-BE49-F238E27FC236}">
                  <a16:creationId xmlns:a16="http://schemas.microsoft.com/office/drawing/2014/main" id="{461483B8-B607-4C6A-A8F1-39D61AC232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158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1" name="Rectangle 97">
              <a:extLst>
                <a:ext uri="{FF2B5EF4-FFF2-40B4-BE49-F238E27FC236}">
                  <a16:creationId xmlns:a16="http://schemas.microsoft.com/office/drawing/2014/main" id="{78561242-2E54-4B22-99CD-7352C15029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305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2" name="Rectangle 98">
              <a:extLst>
                <a:ext uri="{FF2B5EF4-FFF2-40B4-BE49-F238E27FC236}">
                  <a16:creationId xmlns:a16="http://schemas.microsoft.com/office/drawing/2014/main" id="{775978FC-3E27-49C9-87F6-640C5AB946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453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3" name="Rectangle 99">
              <a:extLst>
                <a:ext uri="{FF2B5EF4-FFF2-40B4-BE49-F238E27FC236}">
                  <a16:creationId xmlns:a16="http://schemas.microsoft.com/office/drawing/2014/main" id="{5F9AC2F6-B63D-451E-8422-82205DF3F7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01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4" name="Rectangle 100">
              <a:extLst>
                <a:ext uri="{FF2B5EF4-FFF2-40B4-BE49-F238E27FC236}">
                  <a16:creationId xmlns:a16="http://schemas.microsoft.com/office/drawing/2014/main" id="{F9C5381A-D12D-48DD-8569-6F59987B03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749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5" name="Rectangle 101">
              <a:extLst>
                <a:ext uri="{FF2B5EF4-FFF2-40B4-BE49-F238E27FC236}">
                  <a16:creationId xmlns:a16="http://schemas.microsoft.com/office/drawing/2014/main" id="{C0612621-9BB6-4F22-9C15-96AA61BEDB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897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6" name="Rectangle 102">
              <a:extLst>
                <a:ext uri="{FF2B5EF4-FFF2-40B4-BE49-F238E27FC236}">
                  <a16:creationId xmlns:a16="http://schemas.microsoft.com/office/drawing/2014/main" id="{36459D4D-1BB6-4180-A94D-65A0F8752E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45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" name="Rectangle 103">
              <a:extLst>
                <a:ext uri="{FF2B5EF4-FFF2-40B4-BE49-F238E27FC236}">
                  <a16:creationId xmlns:a16="http://schemas.microsoft.com/office/drawing/2014/main" id="{E7E88403-F983-45D8-B0C3-F77B286A97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19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" name="Rectangle 104">
              <a:extLst>
                <a:ext uri="{FF2B5EF4-FFF2-40B4-BE49-F238E27FC236}">
                  <a16:creationId xmlns:a16="http://schemas.microsoft.com/office/drawing/2014/main" id="{7F309DA6-C0EA-4D1F-8C87-5A056B5ADF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340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9" name="Rectangle 105">
              <a:extLst>
                <a:ext uri="{FF2B5EF4-FFF2-40B4-BE49-F238E27FC236}">
                  <a16:creationId xmlns:a16="http://schemas.microsoft.com/office/drawing/2014/main" id="{96782C02-52EB-4A17-A7FD-26E3D89CE3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488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" name="Rectangle 106">
              <a:extLst>
                <a:ext uri="{FF2B5EF4-FFF2-40B4-BE49-F238E27FC236}">
                  <a16:creationId xmlns:a16="http://schemas.microsoft.com/office/drawing/2014/main" id="{CDE975E4-7F90-4775-AC6A-A1E6DF32D6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36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" name="Rectangle 107">
              <a:extLst>
                <a:ext uri="{FF2B5EF4-FFF2-40B4-BE49-F238E27FC236}">
                  <a16:creationId xmlns:a16="http://schemas.microsoft.com/office/drawing/2014/main" id="{1E431668-A1A0-4A07-B5F0-0D986D7F57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784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2" name="Rectangle 108">
              <a:extLst>
                <a:ext uri="{FF2B5EF4-FFF2-40B4-BE49-F238E27FC236}">
                  <a16:creationId xmlns:a16="http://schemas.microsoft.com/office/drawing/2014/main" id="{5F2F9C0D-F93B-43B7-A1C8-DA34B73DB2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80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" name="Rectangle 109">
              <a:extLst>
                <a:ext uri="{FF2B5EF4-FFF2-40B4-BE49-F238E27FC236}">
                  <a16:creationId xmlns:a16="http://schemas.microsoft.com/office/drawing/2014/main" id="{420E97A4-4ECA-4BB9-A8E3-4D0AF3F3EA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3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34" name="Line 110">
            <a:extLst>
              <a:ext uri="{FF2B5EF4-FFF2-40B4-BE49-F238E27FC236}">
                <a16:creationId xmlns:a16="http://schemas.microsoft.com/office/drawing/2014/main" id="{F6B7C042-BE89-4218-B1DB-09A3848E0F6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57150">
            <a:pattFill prst="solidDmnd">
              <a:fgClr>
                <a:schemeClr val="accent1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35" name="Line 111">
            <a:extLst>
              <a:ext uri="{FF2B5EF4-FFF2-40B4-BE49-F238E27FC236}">
                <a16:creationId xmlns:a16="http://schemas.microsoft.com/office/drawing/2014/main" id="{145B8801-A7E9-4E63-B4AB-CD6D4D587A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419850"/>
            <a:ext cx="9144000" cy="0"/>
          </a:xfrm>
          <a:prstGeom prst="line">
            <a:avLst/>
          </a:prstGeom>
          <a:noFill/>
          <a:ln w="38100">
            <a:pattFill prst="sphere">
              <a:fgClr>
                <a:srgbClr val="33CC33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36" name="Oval 112">
            <a:extLst>
              <a:ext uri="{FF2B5EF4-FFF2-40B4-BE49-F238E27FC236}">
                <a16:creationId xmlns:a16="http://schemas.microsoft.com/office/drawing/2014/main" id="{FBD1B2C2-6B8B-4017-8188-D4B9D50ACA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76738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上 页</a:t>
            </a:r>
          </a:p>
        </p:txBody>
      </p:sp>
      <p:sp>
        <p:nvSpPr>
          <p:cNvPr id="1137" name="Oval 113">
            <a:extLst>
              <a:ext uri="{FF2B5EF4-FFF2-40B4-BE49-F238E27FC236}">
                <a16:creationId xmlns:a16="http://schemas.microsoft.com/office/drawing/2014/main" id="{C84100C9-C19E-47AD-BD55-3CDD1E3C34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67350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下 页</a:t>
            </a:r>
          </a:p>
        </p:txBody>
      </p:sp>
      <p:sp>
        <p:nvSpPr>
          <p:cNvPr id="1138" name="Oval 114">
            <a:extLst>
              <a:ext uri="{FF2B5EF4-FFF2-40B4-BE49-F238E27FC236}">
                <a16:creationId xmlns:a16="http://schemas.microsoft.com/office/drawing/2014/main" id="{F9846505-8D16-4E07-B27C-B00699B614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42225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结 束</a:t>
            </a:r>
          </a:p>
        </p:txBody>
      </p:sp>
      <p:sp>
        <p:nvSpPr>
          <p:cNvPr id="1139" name="Oval 115">
            <a:extLst>
              <a:ext uri="{FF2B5EF4-FFF2-40B4-BE49-F238E27FC236}">
                <a16:creationId xmlns:a16="http://schemas.microsoft.com/office/drawing/2014/main" id="{D73E78D5-C3F7-4DEB-926A-87292763F9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59550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返 回</a:t>
            </a:r>
          </a:p>
        </p:txBody>
      </p:sp>
      <p:sp>
        <p:nvSpPr>
          <p:cNvPr id="1140" name="AutoShape 11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F67D9BD-5756-449F-BDCB-E2F4F9A5952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76738" y="6343650"/>
            <a:ext cx="838200" cy="457200"/>
          </a:xfrm>
          <a:prstGeom prst="actionButtonBackPrevious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41" name="AutoShape 1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8F42758-FFB4-4758-932F-884AAFADC6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19738" y="6343650"/>
            <a:ext cx="838200" cy="457200"/>
          </a:xfrm>
          <a:prstGeom prst="actionButtonForwardNex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42" name="AutoShape 11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FDC7676C-6B58-4798-94F0-DB49AB4EF6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86538" y="6343650"/>
            <a:ext cx="844550" cy="411163"/>
          </a:xfrm>
          <a:prstGeom prst="actionButtonInformatio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43" name="AutoShape 119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41BA4E6F-6127-4865-8976-01D22563DA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96200" y="6419850"/>
            <a:ext cx="838200" cy="457200"/>
          </a:xfrm>
          <a:prstGeom prst="actionButtonEnd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5069" name="WordArt 120">
            <a:extLst>
              <a:ext uri="{FF2B5EF4-FFF2-40B4-BE49-F238E27FC236}">
                <a16:creationId xmlns:a16="http://schemas.microsoft.com/office/drawing/2014/main" id="{422B6984-4D96-4C8C-8640-0E53A2A90DED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428625" y="0"/>
            <a:ext cx="1857375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chemeClr val="tx1"/>
                  </a:outerShdw>
                </a:effectLst>
                <a:latin typeface="Monotype Corsiva" panose="03010101010201010101" pitchFamily="66" charset="0"/>
              </a:rPr>
              <a:t> Mechanics</a:t>
            </a:r>
            <a:endParaRPr lang="zh-CN" altLang="en-US" sz="3600" kern="10">
              <a:ln w="19050">
                <a:solidFill>
                  <a:srgbClr val="00FF0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chemeClr val="tx1"/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1145" name="Text Box 121">
            <a:extLst>
              <a:ext uri="{FF2B5EF4-FFF2-40B4-BE49-F238E27FC236}">
                <a16:creationId xmlns:a16="http://schemas.microsoft.com/office/drawing/2014/main" id="{EC363245-DB72-4442-8DD7-280CBDF953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53000" y="60325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33CC33"/>
                </a:solidFill>
                <a:latin typeface="华文行楷" pitchFamily="2" charset="-122"/>
                <a:ea typeface="华文行楷" pitchFamily="2" charset="-122"/>
              </a:rPr>
              <a:t>第三章 动量 牛顿运动定律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3.wmf"/><Relationship Id="rId26" Type="http://schemas.openxmlformats.org/officeDocument/2006/relationships/image" Target="../media/image47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46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1.emf"/><Relationship Id="rId22" Type="http://schemas.openxmlformats.org/officeDocument/2006/relationships/image" Target="../media/image4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58.w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5.wmf"/><Relationship Id="rId17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5.wmf"/><Relationship Id="rId9" Type="http://schemas.openxmlformats.org/officeDocument/2006/relationships/hyperlink" Target="file:///G:\07.1%20motion%20of%20rigid%20body%201.ex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&#28422;&#23433;&#24910;&#21147;&#23398;\&#21147;&#23398;&#65288;&#31532;&#20108;&#29256;&#65289;&#30005;&#23376;&#25945;&#26696;\&#12298;&#21147;&#23398;&#65288;&#31532;&#20108;&#29256;&#65289;&#12299;&#30005;&#23376;&#25945;&#26696;\07&#21018;&#20307;&#21147;&#23398;\motion%20of%20rigid%20body%20%201.avi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20" Type="http://schemas.openxmlformats.org/officeDocument/2006/relationships/image" Target="../media/image106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4.wmf"/><Relationship Id="rId22" Type="http://schemas.openxmlformats.org/officeDocument/2006/relationships/image" Target="../media/image10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&#28422;&#23433;&#24910;&#21147;&#23398;\&#21147;&#23398;&#65288;&#31532;&#20108;&#29256;&#65289;&#30005;&#23376;&#25945;&#26696;\&#12298;&#21147;&#23398;&#65288;&#31532;&#20108;&#29256;&#65289;&#12299;&#30005;&#23376;&#25945;&#26696;\07&#21018;&#20307;&#21147;&#23398;\rotation%20of%20rigid%20body%201.avi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36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image" Target="../media/image142.wmf"/><Relationship Id="rId18" Type="http://schemas.openxmlformats.org/officeDocument/2006/relationships/oleObject" Target="../embeddings/oleObject145.bin"/><Relationship Id="rId3" Type="http://schemas.openxmlformats.org/officeDocument/2006/relationships/oleObject" Target="../embeddings/oleObject138.bin"/><Relationship Id="rId21" Type="http://schemas.openxmlformats.org/officeDocument/2006/relationships/image" Target="../media/image146.wmf"/><Relationship Id="rId7" Type="http://schemas.openxmlformats.org/officeDocument/2006/relationships/oleObject" Target="../embeddings/oleObject140.bin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6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9.wmf"/><Relationship Id="rId11" Type="http://schemas.openxmlformats.org/officeDocument/2006/relationships/image" Target="../media/image147.jpeg"/><Relationship Id="rId5" Type="http://schemas.openxmlformats.org/officeDocument/2006/relationships/oleObject" Target="../embeddings/oleObject139.bin"/><Relationship Id="rId15" Type="http://schemas.openxmlformats.org/officeDocument/2006/relationships/image" Target="../media/image143.wmf"/><Relationship Id="rId10" Type="http://schemas.openxmlformats.org/officeDocument/2006/relationships/image" Target="../media/image141.wmf"/><Relationship Id="rId19" Type="http://schemas.openxmlformats.org/officeDocument/2006/relationships/image" Target="../media/image145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1.bin"/><Relationship Id="rId14" Type="http://schemas.openxmlformats.org/officeDocument/2006/relationships/oleObject" Target="../embeddings/oleObject14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52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5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10" Type="http://schemas.openxmlformats.org/officeDocument/2006/relationships/image" Target="../media/image151.wmf"/><Relationship Id="rId4" Type="http://schemas.openxmlformats.org/officeDocument/2006/relationships/image" Target="../media/image148.e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5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62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6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&#28422;&#23433;&#24910;&#21147;&#23398;\&#21147;&#23398;&#65288;&#31532;&#20108;&#29256;&#65289;&#30005;&#23376;&#25945;&#26696;\&#12298;&#21147;&#23398;&#65288;&#31532;&#20108;&#29256;&#65289;&#12299;&#30005;&#23376;&#25945;&#26696;\07&#21018;&#20307;&#21147;&#23398;\motion%20of%20rigid%20body%203.avi" TargetMode="External"/><Relationship Id="rId4" Type="http://schemas.openxmlformats.org/officeDocument/2006/relationships/hyperlink" Target="file:///G:\07.2%20motion%20of%20rigid%20body%202.ex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1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13" Type="http://schemas.openxmlformats.org/officeDocument/2006/relationships/image" Target="../media/image168.wmf"/><Relationship Id="rId18" Type="http://schemas.openxmlformats.org/officeDocument/2006/relationships/oleObject" Target="../embeddings/oleObject171.bin"/><Relationship Id="rId3" Type="http://schemas.openxmlformats.org/officeDocument/2006/relationships/image" Target="../media/image173.jpeg"/><Relationship Id="rId21" Type="http://schemas.openxmlformats.org/officeDocument/2006/relationships/image" Target="../media/image172.wmf"/><Relationship Id="rId7" Type="http://schemas.openxmlformats.org/officeDocument/2006/relationships/image" Target="../media/image165.emf"/><Relationship Id="rId12" Type="http://schemas.openxmlformats.org/officeDocument/2006/relationships/oleObject" Target="../embeddings/oleObject168.bin"/><Relationship Id="rId17" Type="http://schemas.openxmlformats.org/officeDocument/2006/relationships/image" Target="../media/image17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0.bin"/><Relationship Id="rId20" Type="http://schemas.openxmlformats.org/officeDocument/2006/relationships/oleObject" Target="../embeddings/oleObject172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65.bin"/><Relationship Id="rId11" Type="http://schemas.openxmlformats.org/officeDocument/2006/relationships/image" Target="../media/image167.wmf"/><Relationship Id="rId5" Type="http://schemas.openxmlformats.org/officeDocument/2006/relationships/image" Target="../media/image164.emf"/><Relationship Id="rId15" Type="http://schemas.openxmlformats.org/officeDocument/2006/relationships/image" Target="../media/image169.wmf"/><Relationship Id="rId10" Type="http://schemas.openxmlformats.org/officeDocument/2006/relationships/oleObject" Target="../embeddings/oleObject167.bin"/><Relationship Id="rId19" Type="http://schemas.openxmlformats.org/officeDocument/2006/relationships/image" Target="../media/image171.wmf"/><Relationship Id="rId4" Type="http://schemas.openxmlformats.org/officeDocument/2006/relationships/oleObject" Target="../embeddings/oleObject164.bin"/><Relationship Id="rId9" Type="http://schemas.openxmlformats.org/officeDocument/2006/relationships/image" Target="../media/image166.wmf"/><Relationship Id="rId14" Type="http://schemas.openxmlformats.org/officeDocument/2006/relationships/oleObject" Target="../embeddings/oleObject16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78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9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oleObject" Target="../embeddings/oleObject184.bin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183.wmf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8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13" Type="http://schemas.openxmlformats.org/officeDocument/2006/relationships/oleObject" Target="../embeddings/oleObject190.bin"/><Relationship Id="rId18" Type="http://schemas.openxmlformats.org/officeDocument/2006/relationships/oleObject" Target="../embeddings/oleObject194.bin"/><Relationship Id="rId3" Type="http://schemas.openxmlformats.org/officeDocument/2006/relationships/image" Target="../media/image147.jpeg"/><Relationship Id="rId21" Type="http://schemas.openxmlformats.org/officeDocument/2006/relationships/image" Target="../media/image192.wmf"/><Relationship Id="rId7" Type="http://schemas.openxmlformats.org/officeDocument/2006/relationships/image" Target="../media/image187.wmf"/><Relationship Id="rId12" Type="http://schemas.openxmlformats.org/officeDocument/2006/relationships/oleObject" Target="../embeddings/oleObject189.bin"/><Relationship Id="rId17" Type="http://schemas.openxmlformats.org/officeDocument/2006/relationships/image" Target="../media/image190.wmf"/><Relationship Id="rId25" Type="http://schemas.openxmlformats.org/officeDocument/2006/relationships/image" Target="../media/image19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3.bin"/><Relationship Id="rId20" Type="http://schemas.openxmlformats.org/officeDocument/2006/relationships/oleObject" Target="../embeddings/oleObject195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86.bin"/><Relationship Id="rId11" Type="http://schemas.openxmlformats.org/officeDocument/2006/relationships/image" Target="../media/image189.wmf"/><Relationship Id="rId24" Type="http://schemas.openxmlformats.org/officeDocument/2006/relationships/oleObject" Target="../embeddings/oleObject197.bin"/><Relationship Id="rId5" Type="http://schemas.openxmlformats.org/officeDocument/2006/relationships/image" Target="../media/image186.wmf"/><Relationship Id="rId15" Type="http://schemas.openxmlformats.org/officeDocument/2006/relationships/oleObject" Target="../embeddings/oleObject192.bin"/><Relationship Id="rId23" Type="http://schemas.openxmlformats.org/officeDocument/2006/relationships/image" Target="../media/image193.wmf"/><Relationship Id="rId10" Type="http://schemas.openxmlformats.org/officeDocument/2006/relationships/oleObject" Target="../embeddings/oleObject188.bin"/><Relationship Id="rId19" Type="http://schemas.openxmlformats.org/officeDocument/2006/relationships/image" Target="../media/image191.wmf"/><Relationship Id="rId4" Type="http://schemas.openxmlformats.org/officeDocument/2006/relationships/oleObject" Target="../embeddings/oleObject185.bin"/><Relationship Id="rId9" Type="http://schemas.openxmlformats.org/officeDocument/2006/relationships/image" Target="../media/image188.wmf"/><Relationship Id="rId14" Type="http://schemas.openxmlformats.org/officeDocument/2006/relationships/oleObject" Target="../embeddings/oleObject191.bin"/><Relationship Id="rId22" Type="http://schemas.openxmlformats.org/officeDocument/2006/relationships/oleObject" Target="../embeddings/oleObject19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&#28422;&#23433;&#24910;&#21147;&#23398;\&#21147;&#23398;&#65288;&#31532;&#20108;&#29256;&#65289;&#30005;&#23376;&#25945;&#26696;\&#12298;&#21147;&#23398;&#65288;&#31532;&#20108;&#29256;&#65289;&#12299;&#30005;&#23376;&#25945;&#26696;\07&#21018;&#20307;&#21147;&#23398;\motion%20of%20rigid%20body%205.avi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03.bin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2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199.wmf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20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209.bin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2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5.bin"/><Relationship Id="rId10" Type="http://schemas.openxmlformats.org/officeDocument/2006/relationships/image" Target="../media/image205.wmf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207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214.e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05.wmf"/><Relationship Id="rId17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3.e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12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23.bin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21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1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22.bin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10" Type="http://schemas.openxmlformats.org/officeDocument/2006/relationships/image" Target="../media/image218.wmf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220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23.wmf"/><Relationship Id="rId5" Type="http://schemas.openxmlformats.org/officeDocument/2006/relationships/oleObject" Target="../embeddings/oleObject226.bin"/><Relationship Id="rId4" Type="http://schemas.openxmlformats.org/officeDocument/2006/relationships/image" Target="../media/image22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28.bin"/><Relationship Id="rId4" Type="http://schemas.openxmlformats.org/officeDocument/2006/relationships/image" Target="../media/image22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724C6292-64FF-4A1B-940A-6C9494D82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9275"/>
            <a:ext cx="7532688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3600"/>
              <a:t>§6.2  </a:t>
            </a:r>
            <a:r>
              <a:rPr lang="zh-CN" altLang="en-US" sz="3600"/>
              <a:t>万有引力定律</a:t>
            </a:r>
            <a:r>
              <a:rPr lang="en-US" altLang="zh-CN" sz="3600"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3600"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</a:t>
            </a:r>
            <a:r>
              <a:rPr lang="zh-CN" altLang="en-US" sz="3600"/>
              <a:t>引力质量与惯性质量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8D398162-65D6-45A1-928D-21EE0064F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298700"/>
            <a:ext cx="3573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§6.2.1</a:t>
            </a:r>
            <a:r>
              <a:rPr lang="zh-CN" altLang="en-US" sz="2800">
                <a:ea typeface="黑体" panose="02010609060101010101" pitchFamily="49" charset="-122"/>
              </a:rPr>
              <a:t>万有引力定律  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E77FF45D-3C94-4AF7-8B8B-E07196CC7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59100"/>
            <a:ext cx="2862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1.</a:t>
            </a:r>
            <a:r>
              <a:rPr lang="zh-CN" altLang="en-US">
                <a:ea typeface="黑体" panose="02010609060101010101" pitchFamily="49" charset="-122"/>
              </a:rPr>
              <a:t>引力思想的发展    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31AC8005-B8C8-4ABC-BE0D-3F915C4AD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3568700"/>
            <a:ext cx="6386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是什么原因使行星在各自的轨道上绕日运动</a:t>
            </a:r>
            <a:r>
              <a:rPr lang="en-US" altLang="zh-CN" dirty="0">
                <a:ea typeface="宋体" panose="02010600030101010101" pitchFamily="2" charset="-122"/>
              </a:rPr>
              <a:t>?   </a:t>
            </a: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7249E9A0-2A5F-41A1-8F6A-487BA6ADF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949700"/>
            <a:ext cx="6629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zh-CN" altLang="en-US">
                <a:ea typeface="宋体" panose="02010600030101010101" pitchFamily="2" charset="-122"/>
              </a:rPr>
              <a:t>经过前人的努力，万有引力定律的思想准备  已经基本成熟，是牛顿建立了万有引力定律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ext Box 2">
            <a:extLst>
              <a:ext uri="{FF2B5EF4-FFF2-40B4-BE49-F238E27FC236}">
                <a16:creationId xmlns:a16="http://schemas.microsoft.com/office/drawing/2014/main" id="{BE5A3644-0912-4A91-9CF6-2610C995C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029200"/>
            <a:ext cx="71628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更精确的实验证明是厄缶实验及以后的改进实验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</p:txBody>
      </p:sp>
      <p:graphicFrame>
        <p:nvGraphicFramePr>
          <p:cNvPr id="9218" name="Object 3">
            <a:extLst>
              <a:ext uri="{FF2B5EF4-FFF2-40B4-BE49-F238E27FC236}">
                <a16:creationId xmlns:a16="http://schemas.microsoft.com/office/drawing/2014/main" id="{CD45638C-BDCE-42D3-AB10-ABFBEF0AA9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609600"/>
          <a:ext cx="31845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公式" r:id="rId3" imgW="1638000" imgH="457200" progId="Equation.3">
                  <p:embed/>
                </p:oleObj>
              </mc:Choice>
              <mc:Fallback>
                <p:oleObj name="公式" r:id="rId3" imgW="16380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09600"/>
                        <a:ext cx="31845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>
            <a:extLst>
              <a:ext uri="{FF2B5EF4-FFF2-40B4-BE49-F238E27FC236}">
                <a16:creationId xmlns:a16="http://schemas.microsoft.com/office/drawing/2014/main" id="{502F9127-A618-4692-AC39-D3B6489F4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1600200"/>
          <a:ext cx="1600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公式" r:id="rId5" imgW="647640" imgH="228600" progId="Equation.3">
                  <p:embed/>
                </p:oleObj>
              </mc:Choice>
              <mc:Fallback>
                <p:oleObj name="公式" r:id="rId5" imgW="6476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600200"/>
                        <a:ext cx="16002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5">
            <a:extLst>
              <a:ext uri="{FF2B5EF4-FFF2-40B4-BE49-F238E27FC236}">
                <a16:creationId xmlns:a16="http://schemas.microsoft.com/office/drawing/2014/main" id="{F96D8D40-A831-40F5-B493-7541E5366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209800"/>
            <a:ext cx="22875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选适当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值可使   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9220" name="Object 6">
            <a:extLst>
              <a:ext uri="{FF2B5EF4-FFF2-40B4-BE49-F238E27FC236}">
                <a16:creationId xmlns:a16="http://schemas.microsoft.com/office/drawing/2014/main" id="{64BA5180-119F-483C-B324-E491AD942A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209800"/>
          <a:ext cx="15240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7" imgW="634680" imgH="228600" progId="Equation.3">
                  <p:embed/>
                </p:oleObj>
              </mc:Choice>
              <mc:Fallback>
                <p:oleObj name="公式" r:id="rId7" imgW="6346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209800"/>
                        <a:ext cx="15240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7">
            <a:extLst>
              <a:ext uri="{FF2B5EF4-FFF2-40B4-BE49-F238E27FC236}">
                <a16:creationId xmlns:a16="http://schemas.microsoft.com/office/drawing/2014/main" id="{7F972D66-14F3-4282-9F78-52731AB4A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352800"/>
            <a:ext cx="68580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关键是同一地点各种物体的重力加速度是否相等？</a:t>
            </a:r>
          </a:p>
        </p:txBody>
      </p:sp>
      <p:sp>
        <p:nvSpPr>
          <p:cNvPr id="9225" name="Text Box 8">
            <a:extLst>
              <a:ext uri="{FF2B5EF4-FFF2-40B4-BE49-F238E27FC236}">
                <a16:creationId xmlns:a16="http://schemas.microsoft.com/office/drawing/2014/main" id="{275E78B1-3ABE-4E45-AF32-AF6B33638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87838"/>
            <a:ext cx="217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牛顿单摆实验  </a:t>
            </a:r>
          </a:p>
        </p:txBody>
      </p:sp>
      <p:graphicFrame>
        <p:nvGraphicFramePr>
          <p:cNvPr id="9221" name="Object 9">
            <a:extLst>
              <a:ext uri="{FF2B5EF4-FFF2-40B4-BE49-F238E27FC236}">
                <a16:creationId xmlns:a16="http://schemas.microsoft.com/office/drawing/2014/main" id="{F4D40B8F-DB7F-400E-9F9D-3BB59A51C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962400"/>
          <a:ext cx="331946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公式" r:id="rId9" imgW="1549080" imgH="495000" progId="Equation.3">
                  <p:embed/>
                </p:oleObj>
              </mc:Choice>
              <mc:Fallback>
                <p:oleObj name="公式" r:id="rId9" imgW="1549080" imgH="49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962400"/>
                        <a:ext cx="3319463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0">
            <a:extLst>
              <a:ext uri="{FF2B5EF4-FFF2-40B4-BE49-F238E27FC236}">
                <a16:creationId xmlns:a16="http://schemas.microsoft.com/office/drawing/2014/main" id="{5F9BA4E8-F732-48D3-974A-973CD9B07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895600"/>
            <a:ext cx="416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即惯性质量与引力质量等价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.  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2">
            <a:extLst>
              <a:ext uri="{FF2B5EF4-FFF2-40B4-BE49-F238E27FC236}">
                <a16:creationId xmlns:a16="http://schemas.microsoft.com/office/drawing/2014/main" id="{CE78B5E9-4C5E-4751-990C-0AB2A2FF6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457200"/>
            <a:ext cx="5180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§6.2.4 </a:t>
            </a:r>
            <a:r>
              <a:rPr lang="zh-CN" altLang="en-US" sz="2800">
                <a:ea typeface="黑体" panose="02010609060101010101" pitchFamily="49" charset="-122"/>
              </a:rPr>
              <a:t>地球自转对重量的影响   </a:t>
            </a:r>
          </a:p>
        </p:txBody>
      </p:sp>
      <p:sp>
        <p:nvSpPr>
          <p:cNvPr id="10245" name="Text Box 3">
            <a:extLst>
              <a:ext uri="{FF2B5EF4-FFF2-40B4-BE49-F238E27FC236}">
                <a16:creationId xmlns:a16="http://schemas.microsoft.com/office/drawing/2014/main" id="{73B40B2E-F1D9-492B-8D4A-1D643A72E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976313"/>
            <a:ext cx="693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    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若将地球视为惯性系，物体重力即是地球与物体的万有引力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0246" name="Text Box 4">
            <a:extLst>
              <a:ext uri="{FF2B5EF4-FFF2-40B4-BE49-F238E27FC236}">
                <a16:creationId xmlns:a16="http://schemas.microsoft.com/office/drawing/2014/main" id="{D69FE3F1-4647-4A5B-8AA9-5CF650DED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966913"/>
            <a:ext cx="7010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地球不是严格的惯性系，物体重力是地球万有引力与离心惯性力的矢量和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0247" name="Text Box 5">
            <a:extLst>
              <a:ext uri="{FF2B5EF4-FFF2-40B4-BE49-F238E27FC236}">
                <a16:creationId xmlns:a16="http://schemas.microsoft.com/office/drawing/2014/main" id="{451843BE-9011-40AF-9DA5-33BD6E0A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2957513"/>
            <a:ext cx="37544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t>1. 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重力偏离引力的角度</a:t>
            </a:r>
          </a:p>
        </p:txBody>
      </p:sp>
      <p:sp>
        <p:nvSpPr>
          <p:cNvPr id="10248" name="Text Box 6">
            <a:extLst>
              <a:ext uri="{FF2B5EF4-FFF2-40B4-BE49-F238E27FC236}">
                <a16:creationId xmlns:a16="http://schemas.microsoft.com/office/drawing/2014/main" id="{228ADF5A-21B4-4FC1-9472-FE220AFC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3490913"/>
            <a:ext cx="68738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    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将质量为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的质点悬挂于线的末端且相对于地球静止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受力如下页图所示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0249" name="Text Box 7">
            <a:extLst>
              <a:ext uri="{FF2B5EF4-FFF2-40B4-BE49-F238E27FC236}">
                <a16:creationId xmlns:a16="http://schemas.microsoft.com/office/drawing/2014/main" id="{06D8B805-31A0-4ECC-B48A-97C264868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4710113"/>
            <a:ext cx="163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平衡方程   </a:t>
            </a:r>
          </a:p>
        </p:txBody>
      </p:sp>
      <p:graphicFrame>
        <p:nvGraphicFramePr>
          <p:cNvPr id="10242" name="Object 8">
            <a:extLst>
              <a:ext uri="{FF2B5EF4-FFF2-40B4-BE49-F238E27FC236}">
                <a16:creationId xmlns:a16="http://schemas.microsoft.com/office/drawing/2014/main" id="{2EEB4FD3-5853-4BB3-8F81-167BAF7DE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7088" y="4633913"/>
          <a:ext cx="23336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公式" r:id="rId3" imgW="1041120" imgH="253800" progId="Equation.3">
                  <p:embed/>
                </p:oleObj>
              </mc:Choice>
              <mc:Fallback>
                <p:oleObj name="公式" r:id="rId3" imgW="104112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4633913"/>
                        <a:ext cx="233362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9">
            <a:extLst>
              <a:ext uri="{FF2B5EF4-FFF2-40B4-BE49-F238E27FC236}">
                <a16:creationId xmlns:a16="http://schemas.microsoft.com/office/drawing/2014/main" id="{57651F4A-52F6-49BA-B735-853E9ADA3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5321300"/>
            <a:ext cx="102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重力   </a:t>
            </a:r>
          </a:p>
        </p:txBody>
      </p:sp>
      <p:graphicFrame>
        <p:nvGraphicFramePr>
          <p:cNvPr id="10243" name="Object 10">
            <a:extLst>
              <a:ext uri="{FF2B5EF4-FFF2-40B4-BE49-F238E27FC236}">
                <a16:creationId xmlns:a16="http://schemas.microsoft.com/office/drawing/2014/main" id="{04AA5BFD-B1BD-4443-8214-D336D34888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9688" y="5243513"/>
          <a:ext cx="13668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公式" r:id="rId5" imgW="609480" imgH="241200" progId="Equation.3">
                  <p:embed/>
                </p:oleObj>
              </mc:Choice>
              <mc:Fallback>
                <p:oleObj name="公式" r:id="rId5" imgW="6094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5243513"/>
                        <a:ext cx="136683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8" name="Group 2">
            <a:extLst>
              <a:ext uri="{FF2B5EF4-FFF2-40B4-BE49-F238E27FC236}">
                <a16:creationId xmlns:a16="http://schemas.microsoft.com/office/drawing/2014/main" id="{C64173BB-C2F9-46E8-BF9F-8E4E63288DA4}"/>
              </a:ext>
            </a:extLst>
          </p:cNvPr>
          <p:cNvGrpSpPr>
            <a:grpSpLocks/>
          </p:cNvGrpSpPr>
          <p:nvPr/>
        </p:nvGrpSpPr>
        <p:grpSpPr bwMode="auto">
          <a:xfrm>
            <a:off x="6707188" y="1447800"/>
            <a:ext cx="898525" cy="552450"/>
            <a:chOff x="4225" y="912"/>
            <a:chExt cx="566" cy="348"/>
          </a:xfrm>
        </p:grpSpPr>
        <p:sp>
          <p:nvSpPr>
            <p:cNvPr id="11330" name="Line 3">
              <a:extLst>
                <a:ext uri="{FF2B5EF4-FFF2-40B4-BE49-F238E27FC236}">
                  <a16:creationId xmlns:a16="http://schemas.microsoft.com/office/drawing/2014/main" id="{FC49B717-3E22-4002-9CF9-306CA93D1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5" y="1040"/>
              <a:ext cx="2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7" name="Object 4">
              <a:extLst>
                <a:ext uri="{FF2B5EF4-FFF2-40B4-BE49-F238E27FC236}">
                  <a16:creationId xmlns:a16="http://schemas.microsoft.com/office/drawing/2014/main" id="{1FDA348F-DAF6-4688-A48F-E89E4C70FE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36" y="912"/>
            <a:ext cx="35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1" name="公式" r:id="rId3" imgW="228600" imgH="253800" progId="Equation.3">
                    <p:embed/>
                  </p:oleObj>
                </mc:Choice>
                <mc:Fallback>
                  <p:oleObj name="公式" r:id="rId3" imgW="228600" imgH="253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6" y="912"/>
                          <a:ext cx="355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>
            <a:extLst>
              <a:ext uri="{FF2B5EF4-FFF2-40B4-BE49-F238E27FC236}">
                <a16:creationId xmlns:a16="http://schemas.microsoft.com/office/drawing/2014/main" id="{AE596172-CDF5-4399-A790-A5726F5FD38E}"/>
              </a:ext>
            </a:extLst>
          </p:cNvPr>
          <p:cNvGrpSpPr>
            <a:grpSpLocks/>
          </p:cNvGrpSpPr>
          <p:nvPr/>
        </p:nvGrpSpPr>
        <p:grpSpPr bwMode="auto">
          <a:xfrm>
            <a:off x="4687888" y="722313"/>
            <a:ext cx="2794000" cy="2959100"/>
            <a:chOff x="2953" y="455"/>
            <a:chExt cx="1760" cy="1864"/>
          </a:xfrm>
        </p:grpSpPr>
        <p:grpSp>
          <p:nvGrpSpPr>
            <p:cNvPr id="11299" name="Group 6">
              <a:extLst>
                <a:ext uri="{FF2B5EF4-FFF2-40B4-BE49-F238E27FC236}">
                  <a16:creationId xmlns:a16="http://schemas.microsoft.com/office/drawing/2014/main" id="{239D23FB-D26A-4B65-82DB-D39EF9CC0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901"/>
              <a:ext cx="1403" cy="1241"/>
              <a:chOff x="3072" y="901"/>
              <a:chExt cx="1403" cy="1241"/>
            </a:xfrm>
          </p:grpSpPr>
          <p:sp>
            <p:nvSpPr>
              <p:cNvPr id="11307" name="Oval 7">
                <a:extLst>
                  <a:ext uri="{FF2B5EF4-FFF2-40B4-BE49-F238E27FC236}">
                    <a16:creationId xmlns:a16="http://schemas.microsoft.com/office/drawing/2014/main" id="{5FD901ED-FDA4-486C-B557-11736814D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901"/>
                <a:ext cx="1403" cy="1241"/>
              </a:xfrm>
              <a:prstGeom prst="ellipse">
                <a:avLst/>
              </a:prstGeom>
              <a:solidFill>
                <a:srgbClr val="E1F4FF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1308" name="Group 8">
                <a:extLst>
                  <a:ext uri="{FF2B5EF4-FFF2-40B4-BE49-F238E27FC236}">
                    <a16:creationId xmlns:a16="http://schemas.microsoft.com/office/drawing/2014/main" id="{68A0482B-7596-40C6-9797-9DD78994C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2" y="993"/>
                <a:ext cx="1300" cy="932"/>
                <a:chOff x="638" y="1736"/>
                <a:chExt cx="713" cy="539"/>
              </a:xfrm>
            </p:grpSpPr>
            <p:sp>
              <p:nvSpPr>
                <p:cNvPr id="11309" name="Freeform 9">
                  <a:extLst>
                    <a:ext uri="{FF2B5EF4-FFF2-40B4-BE49-F238E27FC236}">
                      <a16:creationId xmlns:a16="http://schemas.microsoft.com/office/drawing/2014/main" id="{A385BEDB-0465-465F-89FB-AB3C8A6141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8" y="1945"/>
                  <a:ext cx="234" cy="287"/>
                </a:xfrm>
                <a:custGeom>
                  <a:avLst/>
                  <a:gdLst>
                    <a:gd name="T0" fmla="*/ 29 w 234"/>
                    <a:gd name="T1" fmla="*/ 36 h 287"/>
                    <a:gd name="T2" fmla="*/ 16 w 234"/>
                    <a:gd name="T3" fmla="*/ 45 h 287"/>
                    <a:gd name="T4" fmla="*/ 6 w 234"/>
                    <a:gd name="T5" fmla="*/ 64 h 287"/>
                    <a:gd name="T6" fmla="*/ 3 w 234"/>
                    <a:gd name="T7" fmla="*/ 83 h 287"/>
                    <a:gd name="T8" fmla="*/ 9 w 234"/>
                    <a:gd name="T9" fmla="*/ 110 h 287"/>
                    <a:gd name="T10" fmla="*/ 29 w 234"/>
                    <a:gd name="T11" fmla="*/ 135 h 287"/>
                    <a:gd name="T12" fmla="*/ 49 w 234"/>
                    <a:gd name="T13" fmla="*/ 128 h 287"/>
                    <a:gd name="T14" fmla="*/ 89 w 234"/>
                    <a:gd name="T15" fmla="*/ 136 h 287"/>
                    <a:gd name="T16" fmla="*/ 99 w 234"/>
                    <a:gd name="T17" fmla="*/ 180 h 287"/>
                    <a:gd name="T18" fmla="*/ 99 w 234"/>
                    <a:gd name="T19" fmla="*/ 191 h 287"/>
                    <a:gd name="T20" fmla="*/ 96 w 234"/>
                    <a:gd name="T21" fmla="*/ 216 h 287"/>
                    <a:gd name="T22" fmla="*/ 107 w 234"/>
                    <a:gd name="T23" fmla="*/ 244 h 287"/>
                    <a:gd name="T24" fmla="*/ 118 w 234"/>
                    <a:gd name="T25" fmla="*/ 273 h 287"/>
                    <a:gd name="T26" fmla="*/ 135 w 234"/>
                    <a:gd name="T27" fmla="*/ 283 h 287"/>
                    <a:gd name="T28" fmla="*/ 166 w 234"/>
                    <a:gd name="T29" fmla="*/ 260 h 287"/>
                    <a:gd name="T30" fmla="*/ 173 w 234"/>
                    <a:gd name="T31" fmla="*/ 246 h 287"/>
                    <a:gd name="T32" fmla="*/ 176 w 234"/>
                    <a:gd name="T33" fmla="*/ 236 h 287"/>
                    <a:gd name="T34" fmla="*/ 192 w 234"/>
                    <a:gd name="T35" fmla="*/ 210 h 287"/>
                    <a:gd name="T36" fmla="*/ 192 w 234"/>
                    <a:gd name="T37" fmla="*/ 187 h 287"/>
                    <a:gd name="T38" fmla="*/ 190 w 234"/>
                    <a:gd name="T39" fmla="*/ 175 h 287"/>
                    <a:gd name="T40" fmla="*/ 202 w 234"/>
                    <a:gd name="T41" fmla="*/ 151 h 287"/>
                    <a:gd name="T42" fmla="*/ 233 w 234"/>
                    <a:gd name="T43" fmla="*/ 101 h 287"/>
                    <a:gd name="T44" fmla="*/ 201 w 234"/>
                    <a:gd name="T45" fmla="*/ 105 h 287"/>
                    <a:gd name="T46" fmla="*/ 187 w 234"/>
                    <a:gd name="T47" fmla="*/ 86 h 287"/>
                    <a:gd name="T48" fmla="*/ 165 w 234"/>
                    <a:gd name="T49" fmla="*/ 44 h 287"/>
                    <a:gd name="T50" fmla="*/ 166 w 234"/>
                    <a:gd name="T51" fmla="*/ 31 h 287"/>
                    <a:gd name="T52" fmla="*/ 152 w 234"/>
                    <a:gd name="T53" fmla="*/ 33 h 287"/>
                    <a:gd name="T54" fmla="*/ 121 w 234"/>
                    <a:gd name="T55" fmla="*/ 38 h 287"/>
                    <a:gd name="T56" fmla="*/ 109 w 234"/>
                    <a:gd name="T57" fmla="*/ 24 h 287"/>
                    <a:gd name="T58" fmla="*/ 97 w 234"/>
                    <a:gd name="T59" fmla="*/ 7 h 287"/>
                    <a:gd name="T60" fmla="*/ 56 w 234"/>
                    <a:gd name="T61" fmla="*/ 0 h 287"/>
                    <a:gd name="T62" fmla="*/ 42 w 234"/>
                    <a:gd name="T63" fmla="*/ 15 h 28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34"/>
                    <a:gd name="T97" fmla="*/ 0 h 287"/>
                    <a:gd name="T98" fmla="*/ 234 w 234"/>
                    <a:gd name="T99" fmla="*/ 287 h 28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34" h="287">
                      <a:moveTo>
                        <a:pt x="33" y="22"/>
                      </a:moveTo>
                      <a:lnTo>
                        <a:pt x="29" y="36"/>
                      </a:lnTo>
                      <a:lnTo>
                        <a:pt x="23" y="40"/>
                      </a:lnTo>
                      <a:lnTo>
                        <a:pt x="16" y="45"/>
                      </a:lnTo>
                      <a:lnTo>
                        <a:pt x="12" y="52"/>
                      </a:lnTo>
                      <a:lnTo>
                        <a:pt x="6" y="64"/>
                      </a:lnTo>
                      <a:lnTo>
                        <a:pt x="6" y="72"/>
                      </a:lnTo>
                      <a:lnTo>
                        <a:pt x="3" y="83"/>
                      </a:lnTo>
                      <a:lnTo>
                        <a:pt x="0" y="97"/>
                      </a:lnTo>
                      <a:lnTo>
                        <a:pt x="9" y="110"/>
                      </a:lnTo>
                      <a:lnTo>
                        <a:pt x="19" y="122"/>
                      </a:lnTo>
                      <a:lnTo>
                        <a:pt x="29" y="135"/>
                      </a:lnTo>
                      <a:lnTo>
                        <a:pt x="35" y="128"/>
                      </a:lnTo>
                      <a:lnTo>
                        <a:pt x="49" y="128"/>
                      </a:lnTo>
                      <a:lnTo>
                        <a:pt x="71" y="128"/>
                      </a:lnTo>
                      <a:lnTo>
                        <a:pt x="89" y="136"/>
                      </a:lnTo>
                      <a:lnTo>
                        <a:pt x="87" y="154"/>
                      </a:lnTo>
                      <a:lnTo>
                        <a:pt x="99" y="180"/>
                      </a:lnTo>
                      <a:lnTo>
                        <a:pt x="101" y="184"/>
                      </a:lnTo>
                      <a:lnTo>
                        <a:pt x="99" y="191"/>
                      </a:lnTo>
                      <a:lnTo>
                        <a:pt x="103" y="198"/>
                      </a:lnTo>
                      <a:lnTo>
                        <a:pt x="96" y="216"/>
                      </a:lnTo>
                      <a:lnTo>
                        <a:pt x="102" y="231"/>
                      </a:lnTo>
                      <a:lnTo>
                        <a:pt x="107" y="244"/>
                      </a:lnTo>
                      <a:lnTo>
                        <a:pt x="111" y="258"/>
                      </a:lnTo>
                      <a:lnTo>
                        <a:pt x="118" y="273"/>
                      </a:lnTo>
                      <a:lnTo>
                        <a:pt x="123" y="286"/>
                      </a:lnTo>
                      <a:lnTo>
                        <a:pt x="135" y="283"/>
                      </a:lnTo>
                      <a:lnTo>
                        <a:pt x="156" y="273"/>
                      </a:lnTo>
                      <a:lnTo>
                        <a:pt x="166" y="260"/>
                      </a:lnTo>
                      <a:lnTo>
                        <a:pt x="166" y="251"/>
                      </a:lnTo>
                      <a:lnTo>
                        <a:pt x="173" y="246"/>
                      </a:lnTo>
                      <a:lnTo>
                        <a:pt x="178" y="243"/>
                      </a:lnTo>
                      <a:lnTo>
                        <a:pt x="176" y="236"/>
                      </a:lnTo>
                      <a:lnTo>
                        <a:pt x="175" y="231"/>
                      </a:lnTo>
                      <a:lnTo>
                        <a:pt x="192" y="210"/>
                      </a:lnTo>
                      <a:lnTo>
                        <a:pt x="196" y="193"/>
                      </a:lnTo>
                      <a:lnTo>
                        <a:pt x="192" y="187"/>
                      </a:lnTo>
                      <a:lnTo>
                        <a:pt x="193" y="183"/>
                      </a:lnTo>
                      <a:lnTo>
                        <a:pt x="190" y="175"/>
                      </a:lnTo>
                      <a:lnTo>
                        <a:pt x="202" y="159"/>
                      </a:lnTo>
                      <a:lnTo>
                        <a:pt x="202" y="151"/>
                      </a:lnTo>
                      <a:lnTo>
                        <a:pt x="222" y="138"/>
                      </a:lnTo>
                      <a:lnTo>
                        <a:pt x="233" y="101"/>
                      </a:lnTo>
                      <a:lnTo>
                        <a:pt x="215" y="110"/>
                      </a:lnTo>
                      <a:lnTo>
                        <a:pt x="201" y="105"/>
                      </a:lnTo>
                      <a:lnTo>
                        <a:pt x="202" y="96"/>
                      </a:lnTo>
                      <a:lnTo>
                        <a:pt x="187" y="86"/>
                      </a:lnTo>
                      <a:lnTo>
                        <a:pt x="181" y="65"/>
                      </a:lnTo>
                      <a:lnTo>
                        <a:pt x="165" y="44"/>
                      </a:lnTo>
                      <a:lnTo>
                        <a:pt x="166" y="33"/>
                      </a:lnTo>
                      <a:lnTo>
                        <a:pt x="166" y="31"/>
                      </a:lnTo>
                      <a:lnTo>
                        <a:pt x="158" y="31"/>
                      </a:lnTo>
                      <a:lnTo>
                        <a:pt x="152" y="33"/>
                      </a:lnTo>
                      <a:lnTo>
                        <a:pt x="132" y="25"/>
                      </a:lnTo>
                      <a:lnTo>
                        <a:pt x="121" y="38"/>
                      </a:lnTo>
                      <a:lnTo>
                        <a:pt x="113" y="28"/>
                      </a:lnTo>
                      <a:lnTo>
                        <a:pt x="109" y="24"/>
                      </a:lnTo>
                      <a:lnTo>
                        <a:pt x="98" y="22"/>
                      </a:lnTo>
                      <a:lnTo>
                        <a:pt x="97" y="7"/>
                      </a:lnTo>
                      <a:lnTo>
                        <a:pt x="80" y="10"/>
                      </a:lnTo>
                      <a:lnTo>
                        <a:pt x="56" y="0"/>
                      </a:lnTo>
                      <a:lnTo>
                        <a:pt x="51" y="8"/>
                      </a:lnTo>
                      <a:lnTo>
                        <a:pt x="42" y="15"/>
                      </a:lnTo>
                      <a:lnTo>
                        <a:pt x="33" y="22"/>
                      </a:lnTo>
                    </a:path>
                  </a:pathLst>
                </a:custGeom>
                <a:solidFill>
                  <a:srgbClr val="F3FFE7"/>
                </a:solidFill>
                <a:ln w="12700" cap="rnd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0" name="Freeform 10">
                  <a:extLst>
                    <a:ext uri="{FF2B5EF4-FFF2-40B4-BE49-F238E27FC236}">
                      <a16:creationId xmlns:a16="http://schemas.microsoft.com/office/drawing/2014/main" id="{432AE331-86B5-440D-983A-55B0A570B8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0" y="2186"/>
                  <a:ext cx="41" cy="53"/>
                </a:xfrm>
                <a:custGeom>
                  <a:avLst/>
                  <a:gdLst>
                    <a:gd name="T0" fmla="*/ 26 w 41"/>
                    <a:gd name="T1" fmla="*/ 0 h 53"/>
                    <a:gd name="T2" fmla="*/ 25 w 41"/>
                    <a:gd name="T3" fmla="*/ 17 h 53"/>
                    <a:gd name="T4" fmla="*/ 11 w 41"/>
                    <a:gd name="T5" fmla="*/ 30 h 53"/>
                    <a:gd name="T6" fmla="*/ 3 w 41"/>
                    <a:gd name="T7" fmla="*/ 39 h 53"/>
                    <a:gd name="T8" fmla="*/ 0 w 41"/>
                    <a:gd name="T9" fmla="*/ 44 h 53"/>
                    <a:gd name="T10" fmla="*/ 4 w 41"/>
                    <a:gd name="T11" fmla="*/ 47 h 53"/>
                    <a:gd name="T12" fmla="*/ 11 w 41"/>
                    <a:gd name="T13" fmla="*/ 52 h 53"/>
                    <a:gd name="T14" fmla="*/ 19 w 41"/>
                    <a:gd name="T15" fmla="*/ 40 h 53"/>
                    <a:gd name="T16" fmla="*/ 30 w 41"/>
                    <a:gd name="T17" fmla="*/ 30 h 53"/>
                    <a:gd name="T18" fmla="*/ 36 w 41"/>
                    <a:gd name="T19" fmla="*/ 20 h 53"/>
                    <a:gd name="T20" fmla="*/ 40 w 41"/>
                    <a:gd name="T21" fmla="*/ 12 h 53"/>
                    <a:gd name="T22" fmla="*/ 37 w 41"/>
                    <a:gd name="T23" fmla="*/ 8 h 53"/>
                    <a:gd name="T24" fmla="*/ 26 w 41"/>
                    <a:gd name="T25" fmla="*/ 0 h 5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1"/>
                    <a:gd name="T40" fmla="*/ 0 h 53"/>
                    <a:gd name="T41" fmla="*/ 41 w 41"/>
                    <a:gd name="T42" fmla="*/ 53 h 5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1" h="53">
                      <a:moveTo>
                        <a:pt x="26" y="0"/>
                      </a:moveTo>
                      <a:lnTo>
                        <a:pt x="25" y="17"/>
                      </a:lnTo>
                      <a:lnTo>
                        <a:pt x="11" y="30"/>
                      </a:lnTo>
                      <a:lnTo>
                        <a:pt x="3" y="39"/>
                      </a:lnTo>
                      <a:lnTo>
                        <a:pt x="0" y="44"/>
                      </a:lnTo>
                      <a:lnTo>
                        <a:pt x="4" y="47"/>
                      </a:lnTo>
                      <a:lnTo>
                        <a:pt x="11" y="52"/>
                      </a:lnTo>
                      <a:lnTo>
                        <a:pt x="19" y="40"/>
                      </a:lnTo>
                      <a:lnTo>
                        <a:pt x="30" y="30"/>
                      </a:lnTo>
                      <a:lnTo>
                        <a:pt x="36" y="20"/>
                      </a:lnTo>
                      <a:lnTo>
                        <a:pt x="40" y="12"/>
                      </a:lnTo>
                      <a:lnTo>
                        <a:pt x="37" y="8"/>
                      </a:lnTo>
                      <a:lnTo>
                        <a:pt x="26" y="0"/>
                      </a:lnTo>
                    </a:path>
                  </a:pathLst>
                </a:custGeom>
                <a:solidFill>
                  <a:srgbClr val="F3FFE7"/>
                </a:solidFill>
                <a:ln w="12700" cap="rnd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1" name="Freeform 11">
                  <a:extLst>
                    <a:ext uri="{FF2B5EF4-FFF2-40B4-BE49-F238E27FC236}">
                      <a16:creationId xmlns:a16="http://schemas.microsoft.com/office/drawing/2014/main" id="{9E587BDD-C1EB-4C2C-B60A-53B3BEA3F5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4" y="2145"/>
                  <a:ext cx="125" cy="109"/>
                </a:xfrm>
                <a:custGeom>
                  <a:avLst/>
                  <a:gdLst>
                    <a:gd name="T0" fmla="*/ 85 w 125"/>
                    <a:gd name="T1" fmla="*/ 7 h 109"/>
                    <a:gd name="T2" fmla="*/ 86 w 125"/>
                    <a:gd name="T3" fmla="*/ 10 h 109"/>
                    <a:gd name="T4" fmla="*/ 85 w 125"/>
                    <a:gd name="T5" fmla="*/ 19 h 109"/>
                    <a:gd name="T6" fmla="*/ 77 w 125"/>
                    <a:gd name="T7" fmla="*/ 18 h 109"/>
                    <a:gd name="T8" fmla="*/ 72 w 125"/>
                    <a:gd name="T9" fmla="*/ 2 h 109"/>
                    <a:gd name="T10" fmla="*/ 57 w 125"/>
                    <a:gd name="T11" fmla="*/ 0 h 109"/>
                    <a:gd name="T12" fmla="*/ 54 w 125"/>
                    <a:gd name="T13" fmla="*/ 5 h 109"/>
                    <a:gd name="T14" fmla="*/ 46 w 125"/>
                    <a:gd name="T15" fmla="*/ 12 h 109"/>
                    <a:gd name="T16" fmla="*/ 39 w 125"/>
                    <a:gd name="T17" fmla="*/ 11 h 109"/>
                    <a:gd name="T18" fmla="*/ 30 w 125"/>
                    <a:gd name="T19" fmla="*/ 20 h 109"/>
                    <a:gd name="T20" fmla="*/ 26 w 125"/>
                    <a:gd name="T21" fmla="*/ 21 h 109"/>
                    <a:gd name="T22" fmla="*/ 23 w 125"/>
                    <a:gd name="T23" fmla="*/ 29 h 109"/>
                    <a:gd name="T24" fmla="*/ 8 w 125"/>
                    <a:gd name="T25" fmla="*/ 33 h 109"/>
                    <a:gd name="T26" fmla="*/ 0 w 125"/>
                    <a:gd name="T27" fmla="*/ 46 h 109"/>
                    <a:gd name="T28" fmla="*/ 4 w 125"/>
                    <a:gd name="T29" fmla="*/ 59 h 109"/>
                    <a:gd name="T30" fmla="*/ 2 w 125"/>
                    <a:gd name="T31" fmla="*/ 63 h 109"/>
                    <a:gd name="T32" fmla="*/ 7 w 125"/>
                    <a:gd name="T33" fmla="*/ 77 h 109"/>
                    <a:gd name="T34" fmla="*/ 15 w 125"/>
                    <a:gd name="T35" fmla="*/ 88 h 109"/>
                    <a:gd name="T36" fmla="*/ 33 w 125"/>
                    <a:gd name="T37" fmla="*/ 83 h 109"/>
                    <a:gd name="T38" fmla="*/ 43 w 125"/>
                    <a:gd name="T39" fmla="*/ 78 h 109"/>
                    <a:gd name="T40" fmla="*/ 46 w 125"/>
                    <a:gd name="T41" fmla="*/ 76 h 109"/>
                    <a:gd name="T42" fmla="*/ 59 w 125"/>
                    <a:gd name="T43" fmla="*/ 78 h 109"/>
                    <a:gd name="T44" fmla="*/ 65 w 125"/>
                    <a:gd name="T45" fmla="*/ 85 h 109"/>
                    <a:gd name="T46" fmla="*/ 68 w 125"/>
                    <a:gd name="T47" fmla="*/ 90 h 109"/>
                    <a:gd name="T48" fmla="*/ 81 w 125"/>
                    <a:gd name="T49" fmla="*/ 94 h 109"/>
                    <a:gd name="T50" fmla="*/ 93 w 125"/>
                    <a:gd name="T51" fmla="*/ 104 h 109"/>
                    <a:gd name="T52" fmla="*/ 99 w 125"/>
                    <a:gd name="T53" fmla="*/ 108 h 109"/>
                    <a:gd name="T54" fmla="*/ 109 w 125"/>
                    <a:gd name="T55" fmla="*/ 101 h 109"/>
                    <a:gd name="T56" fmla="*/ 114 w 125"/>
                    <a:gd name="T57" fmla="*/ 91 h 109"/>
                    <a:gd name="T58" fmla="*/ 121 w 125"/>
                    <a:gd name="T59" fmla="*/ 77 h 109"/>
                    <a:gd name="T60" fmla="*/ 122 w 125"/>
                    <a:gd name="T61" fmla="*/ 57 h 109"/>
                    <a:gd name="T62" fmla="*/ 114 w 125"/>
                    <a:gd name="T63" fmla="*/ 44 h 109"/>
                    <a:gd name="T64" fmla="*/ 111 w 125"/>
                    <a:gd name="T65" fmla="*/ 36 h 109"/>
                    <a:gd name="T66" fmla="*/ 102 w 125"/>
                    <a:gd name="T67" fmla="*/ 30 h 109"/>
                    <a:gd name="T68" fmla="*/ 98 w 125"/>
                    <a:gd name="T69" fmla="*/ 15 h 109"/>
                    <a:gd name="T70" fmla="*/ 90 w 125"/>
                    <a:gd name="T71" fmla="*/ 0 h 109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25"/>
                    <a:gd name="T109" fmla="*/ 0 h 109"/>
                    <a:gd name="T110" fmla="*/ 125 w 125"/>
                    <a:gd name="T111" fmla="*/ 109 h 109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25" h="109">
                      <a:moveTo>
                        <a:pt x="87" y="1"/>
                      </a:moveTo>
                      <a:lnTo>
                        <a:pt x="85" y="7"/>
                      </a:lnTo>
                      <a:lnTo>
                        <a:pt x="85" y="8"/>
                      </a:lnTo>
                      <a:lnTo>
                        <a:pt x="86" y="10"/>
                      </a:lnTo>
                      <a:lnTo>
                        <a:pt x="86" y="16"/>
                      </a:lnTo>
                      <a:lnTo>
                        <a:pt x="85" y="19"/>
                      </a:lnTo>
                      <a:lnTo>
                        <a:pt x="81" y="20"/>
                      </a:lnTo>
                      <a:lnTo>
                        <a:pt x="77" y="18"/>
                      </a:lnTo>
                      <a:lnTo>
                        <a:pt x="76" y="11"/>
                      </a:lnTo>
                      <a:lnTo>
                        <a:pt x="72" y="2"/>
                      </a:lnTo>
                      <a:lnTo>
                        <a:pt x="65" y="2"/>
                      </a:lnTo>
                      <a:lnTo>
                        <a:pt x="57" y="0"/>
                      </a:lnTo>
                      <a:lnTo>
                        <a:pt x="57" y="5"/>
                      </a:lnTo>
                      <a:lnTo>
                        <a:pt x="54" y="5"/>
                      </a:lnTo>
                      <a:lnTo>
                        <a:pt x="51" y="11"/>
                      </a:lnTo>
                      <a:lnTo>
                        <a:pt x="46" y="12"/>
                      </a:lnTo>
                      <a:lnTo>
                        <a:pt x="43" y="13"/>
                      </a:lnTo>
                      <a:lnTo>
                        <a:pt x="39" y="11"/>
                      </a:lnTo>
                      <a:lnTo>
                        <a:pt x="30" y="18"/>
                      </a:lnTo>
                      <a:lnTo>
                        <a:pt x="30" y="20"/>
                      </a:lnTo>
                      <a:lnTo>
                        <a:pt x="27" y="18"/>
                      </a:lnTo>
                      <a:lnTo>
                        <a:pt x="26" y="21"/>
                      </a:lnTo>
                      <a:lnTo>
                        <a:pt x="26" y="24"/>
                      </a:lnTo>
                      <a:lnTo>
                        <a:pt x="23" y="29"/>
                      </a:lnTo>
                      <a:lnTo>
                        <a:pt x="16" y="31"/>
                      </a:lnTo>
                      <a:lnTo>
                        <a:pt x="8" y="33"/>
                      </a:lnTo>
                      <a:lnTo>
                        <a:pt x="2" y="37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4" y="59"/>
                      </a:lnTo>
                      <a:lnTo>
                        <a:pt x="4" y="60"/>
                      </a:lnTo>
                      <a:lnTo>
                        <a:pt x="2" y="63"/>
                      </a:lnTo>
                      <a:lnTo>
                        <a:pt x="6" y="73"/>
                      </a:lnTo>
                      <a:lnTo>
                        <a:pt x="7" y="77"/>
                      </a:lnTo>
                      <a:lnTo>
                        <a:pt x="6" y="83"/>
                      </a:lnTo>
                      <a:lnTo>
                        <a:pt x="15" y="88"/>
                      </a:lnTo>
                      <a:lnTo>
                        <a:pt x="21" y="83"/>
                      </a:lnTo>
                      <a:lnTo>
                        <a:pt x="33" y="83"/>
                      </a:lnTo>
                      <a:lnTo>
                        <a:pt x="32" y="81"/>
                      </a:lnTo>
                      <a:lnTo>
                        <a:pt x="43" y="78"/>
                      </a:lnTo>
                      <a:lnTo>
                        <a:pt x="46" y="78"/>
                      </a:lnTo>
                      <a:lnTo>
                        <a:pt x="46" y="76"/>
                      </a:lnTo>
                      <a:lnTo>
                        <a:pt x="51" y="75"/>
                      </a:lnTo>
                      <a:lnTo>
                        <a:pt x="59" y="78"/>
                      </a:lnTo>
                      <a:lnTo>
                        <a:pt x="63" y="78"/>
                      </a:lnTo>
                      <a:lnTo>
                        <a:pt x="65" y="85"/>
                      </a:lnTo>
                      <a:lnTo>
                        <a:pt x="68" y="85"/>
                      </a:lnTo>
                      <a:lnTo>
                        <a:pt x="68" y="90"/>
                      </a:lnTo>
                      <a:lnTo>
                        <a:pt x="78" y="91"/>
                      </a:lnTo>
                      <a:lnTo>
                        <a:pt x="81" y="94"/>
                      </a:lnTo>
                      <a:lnTo>
                        <a:pt x="81" y="100"/>
                      </a:lnTo>
                      <a:lnTo>
                        <a:pt x="93" y="104"/>
                      </a:lnTo>
                      <a:lnTo>
                        <a:pt x="96" y="108"/>
                      </a:lnTo>
                      <a:lnTo>
                        <a:pt x="99" y="108"/>
                      </a:lnTo>
                      <a:lnTo>
                        <a:pt x="105" y="103"/>
                      </a:lnTo>
                      <a:lnTo>
                        <a:pt x="109" y="101"/>
                      </a:lnTo>
                      <a:lnTo>
                        <a:pt x="113" y="101"/>
                      </a:lnTo>
                      <a:lnTo>
                        <a:pt x="114" y="91"/>
                      </a:lnTo>
                      <a:lnTo>
                        <a:pt x="116" y="82"/>
                      </a:lnTo>
                      <a:lnTo>
                        <a:pt x="121" y="77"/>
                      </a:lnTo>
                      <a:lnTo>
                        <a:pt x="124" y="69"/>
                      </a:lnTo>
                      <a:lnTo>
                        <a:pt x="122" y="57"/>
                      </a:lnTo>
                      <a:lnTo>
                        <a:pt x="121" y="49"/>
                      </a:lnTo>
                      <a:lnTo>
                        <a:pt x="114" y="44"/>
                      </a:lnTo>
                      <a:lnTo>
                        <a:pt x="114" y="40"/>
                      </a:lnTo>
                      <a:lnTo>
                        <a:pt x="111" y="36"/>
                      </a:lnTo>
                      <a:lnTo>
                        <a:pt x="109" y="33"/>
                      </a:lnTo>
                      <a:lnTo>
                        <a:pt x="102" y="30"/>
                      </a:lnTo>
                      <a:lnTo>
                        <a:pt x="101" y="23"/>
                      </a:lnTo>
                      <a:lnTo>
                        <a:pt x="98" y="15"/>
                      </a:lnTo>
                      <a:lnTo>
                        <a:pt x="95" y="8"/>
                      </a:lnTo>
                      <a:lnTo>
                        <a:pt x="90" y="0"/>
                      </a:lnTo>
                      <a:lnTo>
                        <a:pt x="87" y="1"/>
                      </a:lnTo>
                    </a:path>
                  </a:pathLst>
                </a:custGeom>
                <a:solidFill>
                  <a:srgbClr val="F3FFE7"/>
                </a:solidFill>
                <a:ln w="12700" cap="rnd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2" name="Freeform 12">
                  <a:extLst>
                    <a:ext uri="{FF2B5EF4-FFF2-40B4-BE49-F238E27FC236}">
                      <a16:creationId xmlns:a16="http://schemas.microsoft.com/office/drawing/2014/main" id="{242801A7-BE18-4AC0-A6AB-791C682940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092"/>
                  <a:ext cx="66" cy="51"/>
                </a:xfrm>
                <a:custGeom>
                  <a:avLst/>
                  <a:gdLst>
                    <a:gd name="T0" fmla="*/ 0 w 66"/>
                    <a:gd name="T1" fmla="*/ 0 h 51"/>
                    <a:gd name="T2" fmla="*/ 5 w 66"/>
                    <a:gd name="T3" fmla="*/ 12 h 51"/>
                    <a:gd name="T4" fmla="*/ 26 w 66"/>
                    <a:gd name="T5" fmla="*/ 30 h 51"/>
                    <a:gd name="T6" fmla="*/ 39 w 66"/>
                    <a:gd name="T7" fmla="*/ 27 h 51"/>
                    <a:gd name="T8" fmla="*/ 65 w 66"/>
                    <a:gd name="T9" fmla="*/ 50 h 51"/>
                    <a:gd name="T10" fmla="*/ 51 w 66"/>
                    <a:gd name="T11" fmla="*/ 26 h 51"/>
                    <a:gd name="T12" fmla="*/ 51 w 66"/>
                    <a:gd name="T13" fmla="*/ 21 h 51"/>
                    <a:gd name="T14" fmla="*/ 53 w 66"/>
                    <a:gd name="T15" fmla="*/ 16 h 51"/>
                    <a:gd name="T16" fmla="*/ 25 w 66"/>
                    <a:gd name="T17" fmla="*/ 5 h 51"/>
                    <a:gd name="T18" fmla="*/ 0 w 66"/>
                    <a:gd name="T19" fmla="*/ 0 h 5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6"/>
                    <a:gd name="T31" fmla="*/ 0 h 51"/>
                    <a:gd name="T32" fmla="*/ 66 w 66"/>
                    <a:gd name="T33" fmla="*/ 51 h 5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6" h="51">
                      <a:moveTo>
                        <a:pt x="0" y="0"/>
                      </a:moveTo>
                      <a:lnTo>
                        <a:pt x="5" y="12"/>
                      </a:lnTo>
                      <a:lnTo>
                        <a:pt x="26" y="30"/>
                      </a:lnTo>
                      <a:lnTo>
                        <a:pt x="39" y="27"/>
                      </a:lnTo>
                      <a:lnTo>
                        <a:pt x="65" y="50"/>
                      </a:lnTo>
                      <a:lnTo>
                        <a:pt x="51" y="26"/>
                      </a:lnTo>
                      <a:lnTo>
                        <a:pt x="51" y="21"/>
                      </a:lnTo>
                      <a:lnTo>
                        <a:pt x="53" y="16"/>
                      </a:lnTo>
                      <a:lnTo>
                        <a:pt x="25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3FFE7"/>
                </a:solidFill>
                <a:ln w="12700" cap="rnd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3" name="Freeform 13">
                  <a:extLst>
                    <a:ext uri="{FF2B5EF4-FFF2-40B4-BE49-F238E27FC236}">
                      <a16:creationId xmlns:a16="http://schemas.microsoft.com/office/drawing/2014/main" id="{00E35206-7A13-4508-878B-1D8F4E2AF1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6" y="2074"/>
                  <a:ext cx="41" cy="50"/>
                </a:xfrm>
                <a:custGeom>
                  <a:avLst/>
                  <a:gdLst>
                    <a:gd name="T0" fmla="*/ 30 w 41"/>
                    <a:gd name="T1" fmla="*/ 0 h 50"/>
                    <a:gd name="T2" fmla="*/ 14 w 41"/>
                    <a:gd name="T3" fmla="*/ 25 h 50"/>
                    <a:gd name="T4" fmla="*/ 0 w 41"/>
                    <a:gd name="T5" fmla="*/ 26 h 50"/>
                    <a:gd name="T6" fmla="*/ 5 w 41"/>
                    <a:gd name="T7" fmla="*/ 44 h 50"/>
                    <a:gd name="T8" fmla="*/ 33 w 41"/>
                    <a:gd name="T9" fmla="*/ 49 h 50"/>
                    <a:gd name="T10" fmla="*/ 40 w 41"/>
                    <a:gd name="T11" fmla="*/ 14 h 50"/>
                    <a:gd name="T12" fmla="*/ 30 w 41"/>
                    <a:gd name="T13" fmla="*/ 0 h 5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1"/>
                    <a:gd name="T22" fmla="*/ 0 h 50"/>
                    <a:gd name="T23" fmla="*/ 41 w 41"/>
                    <a:gd name="T24" fmla="*/ 50 h 5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1" h="50">
                      <a:moveTo>
                        <a:pt x="30" y="0"/>
                      </a:moveTo>
                      <a:lnTo>
                        <a:pt x="14" y="25"/>
                      </a:lnTo>
                      <a:lnTo>
                        <a:pt x="0" y="26"/>
                      </a:lnTo>
                      <a:lnTo>
                        <a:pt x="5" y="44"/>
                      </a:lnTo>
                      <a:lnTo>
                        <a:pt x="33" y="49"/>
                      </a:lnTo>
                      <a:lnTo>
                        <a:pt x="40" y="14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F3FFE7"/>
                </a:solidFill>
                <a:ln w="12700" cap="rnd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4" name="Freeform 14">
                  <a:extLst>
                    <a:ext uri="{FF2B5EF4-FFF2-40B4-BE49-F238E27FC236}">
                      <a16:creationId xmlns:a16="http://schemas.microsoft.com/office/drawing/2014/main" id="{B37E14F9-96D5-490D-B96A-EAA4420053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" y="2107"/>
                  <a:ext cx="44" cy="31"/>
                </a:xfrm>
                <a:custGeom>
                  <a:avLst/>
                  <a:gdLst>
                    <a:gd name="T0" fmla="*/ 0 w 44"/>
                    <a:gd name="T1" fmla="*/ 0 h 31"/>
                    <a:gd name="T2" fmla="*/ 25 w 44"/>
                    <a:gd name="T3" fmla="*/ 29 h 31"/>
                    <a:gd name="T4" fmla="*/ 38 w 44"/>
                    <a:gd name="T5" fmla="*/ 30 h 31"/>
                    <a:gd name="T6" fmla="*/ 43 w 44"/>
                    <a:gd name="T7" fmla="*/ 21 h 31"/>
                    <a:gd name="T8" fmla="*/ 18 w 44"/>
                    <a:gd name="T9" fmla="*/ 4 h 31"/>
                    <a:gd name="T10" fmla="*/ 0 w 44"/>
                    <a:gd name="T11" fmla="*/ 0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31"/>
                    <a:gd name="T20" fmla="*/ 44 w 44"/>
                    <a:gd name="T21" fmla="*/ 31 h 3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31">
                      <a:moveTo>
                        <a:pt x="0" y="0"/>
                      </a:moveTo>
                      <a:lnTo>
                        <a:pt x="25" y="29"/>
                      </a:lnTo>
                      <a:lnTo>
                        <a:pt x="38" y="30"/>
                      </a:lnTo>
                      <a:lnTo>
                        <a:pt x="43" y="21"/>
                      </a:lnTo>
                      <a:lnTo>
                        <a:pt x="18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3FFE7"/>
                </a:solidFill>
                <a:ln w="12700" cap="rnd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5" name="Freeform 15">
                  <a:extLst>
                    <a:ext uri="{FF2B5EF4-FFF2-40B4-BE49-F238E27FC236}">
                      <a16:creationId xmlns:a16="http://schemas.microsoft.com/office/drawing/2014/main" id="{593C1D42-EAC9-4F51-BAD2-6CCAFA40A3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4" y="2138"/>
                  <a:ext cx="75" cy="20"/>
                </a:xfrm>
                <a:custGeom>
                  <a:avLst/>
                  <a:gdLst>
                    <a:gd name="T0" fmla="*/ 0 w 75"/>
                    <a:gd name="T1" fmla="*/ 0 h 20"/>
                    <a:gd name="T2" fmla="*/ 15 w 75"/>
                    <a:gd name="T3" fmla="*/ 19 h 20"/>
                    <a:gd name="T4" fmla="*/ 74 w 75"/>
                    <a:gd name="T5" fmla="*/ 7 h 20"/>
                    <a:gd name="T6" fmla="*/ 18 w 75"/>
                    <a:gd name="T7" fmla="*/ 9 h 20"/>
                    <a:gd name="T8" fmla="*/ 0 w 75"/>
                    <a:gd name="T9" fmla="*/ 0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20"/>
                    <a:gd name="T17" fmla="*/ 75 w 75"/>
                    <a:gd name="T18" fmla="*/ 20 h 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20">
                      <a:moveTo>
                        <a:pt x="0" y="0"/>
                      </a:moveTo>
                      <a:lnTo>
                        <a:pt x="15" y="19"/>
                      </a:lnTo>
                      <a:lnTo>
                        <a:pt x="74" y="7"/>
                      </a:lnTo>
                      <a:lnTo>
                        <a:pt x="18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3FFE7"/>
                </a:solidFill>
                <a:ln w="12700" cap="rnd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6" name="Freeform 16">
                  <a:extLst>
                    <a:ext uri="{FF2B5EF4-FFF2-40B4-BE49-F238E27FC236}">
                      <a16:creationId xmlns:a16="http://schemas.microsoft.com/office/drawing/2014/main" id="{ADCA6E86-6600-479C-B33C-C3C0B91639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9" y="2257"/>
                  <a:ext cx="17" cy="18"/>
                </a:xfrm>
                <a:custGeom>
                  <a:avLst/>
                  <a:gdLst>
                    <a:gd name="T0" fmla="*/ 4 w 17"/>
                    <a:gd name="T1" fmla="*/ 0 h 18"/>
                    <a:gd name="T2" fmla="*/ 0 w 17"/>
                    <a:gd name="T3" fmla="*/ 0 h 18"/>
                    <a:gd name="T4" fmla="*/ 1 w 17"/>
                    <a:gd name="T5" fmla="*/ 4 h 18"/>
                    <a:gd name="T6" fmla="*/ 4 w 17"/>
                    <a:gd name="T7" fmla="*/ 7 h 18"/>
                    <a:gd name="T8" fmla="*/ 4 w 17"/>
                    <a:gd name="T9" fmla="*/ 13 h 18"/>
                    <a:gd name="T10" fmla="*/ 11 w 17"/>
                    <a:gd name="T11" fmla="*/ 17 h 18"/>
                    <a:gd name="T12" fmla="*/ 13 w 17"/>
                    <a:gd name="T13" fmla="*/ 14 h 18"/>
                    <a:gd name="T14" fmla="*/ 13 w 17"/>
                    <a:gd name="T15" fmla="*/ 11 h 18"/>
                    <a:gd name="T16" fmla="*/ 16 w 17"/>
                    <a:gd name="T17" fmla="*/ 8 h 18"/>
                    <a:gd name="T18" fmla="*/ 16 w 17"/>
                    <a:gd name="T19" fmla="*/ 1 h 18"/>
                    <a:gd name="T20" fmla="*/ 8 w 17"/>
                    <a:gd name="T21" fmla="*/ 3 h 18"/>
                    <a:gd name="T22" fmla="*/ 4 w 17"/>
                    <a:gd name="T23" fmla="*/ 0 h 1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7"/>
                    <a:gd name="T37" fmla="*/ 0 h 18"/>
                    <a:gd name="T38" fmla="*/ 17 w 17"/>
                    <a:gd name="T39" fmla="*/ 18 h 1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7" h="18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1" y="4"/>
                      </a:lnTo>
                      <a:lnTo>
                        <a:pt x="4" y="7"/>
                      </a:lnTo>
                      <a:lnTo>
                        <a:pt x="4" y="13"/>
                      </a:lnTo>
                      <a:lnTo>
                        <a:pt x="11" y="17"/>
                      </a:lnTo>
                      <a:lnTo>
                        <a:pt x="13" y="14"/>
                      </a:lnTo>
                      <a:lnTo>
                        <a:pt x="13" y="11"/>
                      </a:lnTo>
                      <a:lnTo>
                        <a:pt x="16" y="8"/>
                      </a:lnTo>
                      <a:lnTo>
                        <a:pt x="16" y="1"/>
                      </a:lnTo>
                      <a:lnTo>
                        <a:pt x="8" y="3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3FFE7"/>
                </a:solidFill>
                <a:ln w="12700" cap="rnd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7" name="Freeform 17">
                  <a:extLst>
                    <a:ext uri="{FF2B5EF4-FFF2-40B4-BE49-F238E27FC236}">
                      <a16:creationId xmlns:a16="http://schemas.microsoft.com/office/drawing/2014/main" id="{FCF6E042-95BE-4561-8A07-4FF112C23E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" y="1887"/>
                  <a:ext cx="53" cy="80"/>
                </a:xfrm>
                <a:custGeom>
                  <a:avLst/>
                  <a:gdLst>
                    <a:gd name="T0" fmla="*/ 35 w 53"/>
                    <a:gd name="T1" fmla="*/ 0 h 80"/>
                    <a:gd name="T2" fmla="*/ 35 w 53"/>
                    <a:gd name="T3" fmla="*/ 11 h 80"/>
                    <a:gd name="T4" fmla="*/ 30 w 53"/>
                    <a:gd name="T5" fmla="*/ 17 h 80"/>
                    <a:gd name="T6" fmla="*/ 31 w 53"/>
                    <a:gd name="T7" fmla="*/ 28 h 80"/>
                    <a:gd name="T8" fmla="*/ 26 w 53"/>
                    <a:gd name="T9" fmla="*/ 41 h 80"/>
                    <a:gd name="T10" fmla="*/ 18 w 53"/>
                    <a:gd name="T11" fmla="*/ 53 h 80"/>
                    <a:gd name="T12" fmla="*/ 3 w 53"/>
                    <a:gd name="T13" fmla="*/ 64 h 80"/>
                    <a:gd name="T14" fmla="*/ 0 w 53"/>
                    <a:gd name="T15" fmla="*/ 79 h 80"/>
                    <a:gd name="T16" fmla="*/ 6 w 53"/>
                    <a:gd name="T17" fmla="*/ 79 h 80"/>
                    <a:gd name="T18" fmla="*/ 7 w 53"/>
                    <a:gd name="T19" fmla="*/ 65 h 80"/>
                    <a:gd name="T20" fmla="*/ 25 w 53"/>
                    <a:gd name="T21" fmla="*/ 64 h 80"/>
                    <a:gd name="T22" fmla="*/ 39 w 53"/>
                    <a:gd name="T23" fmla="*/ 55 h 80"/>
                    <a:gd name="T24" fmla="*/ 38 w 53"/>
                    <a:gd name="T25" fmla="*/ 36 h 80"/>
                    <a:gd name="T26" fmla="*/ 42 w 53"/>
                    <a:gd name="T27" fmla="*/ 28 h 80"/>
                    <a:gd name="T28" fmla="*/ 36 w 53"/>
                    <a:gd name="T29" fmla="*/ 18 h 80"/>
                    <a:gd name="T30" fmla="*/ 46 w 53"/>
                    <a:gd name="T31" fmla="*/ 14 h 80"/>
                    <a:gd name="T32" fmla="*/ 52 w 53"/>
                    <a:gd name="T33" fmla="*/ 3 h 80"/>
                    <a:gd name="T34" fmla="*/ 38 w 53"/>
                    <a:gd name="T35" fmla="*/ 6 h 80"/>
                    <a:gd name="T36" fmla="*/ 35 w 53"/>
                    <a:gd name="T37" fmla="*/ 0 h 8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3"/>
                    <a:gd name="T58" fmla="*/ 0 h 80"/>
                    <a:gd name="T59" fmla="*/ 53 w 53"/>
                    <a:gd name="T60" fmla="*/ 80 h 8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3" h="80">
                      <a:moveTo>
                        <a:pt x="35" y="0"/>
                      </a:moveTo>
                      <a:lnTo>
                        <a:pt x="35" y="11"/>
                      </a:lnTo>
                      <a:lnTo>
                        <a:pt x="30" y="17"/>
                      </a:lnTo>
                      <a:lnTo>
                        <a:pt x="31" y="28"/>
                      </a:lnTo>
                      <a:lnTo>
                        <a:pt x="26" y="41"/>
                      </a:lnTo>
                      <a:lnTo>
                        <a:pt x="18" y="53"/>
                      </a:lnTo>
                      <a:lnTo>
                        <a:pt x="3" y="64"/>
                      </a:lnTo>
                      <a:lnTo>
                        <a:pt x="0" y="79"/>
                      </a:lnTo>
                      <a:lnTo>
                        <a:pt x="6" y="79"/>
                      </a:lnTo>
                      <a:lnTo>
                        <a:pt x="7" y="65"/>
                      </a:lnTo>
                      <a:lnTo>
                        <a:pt x="25" y="64"/>
                      </a:lnTo>
                      <a:lnTo>
                        <a:pt x="39" y="55"/>
                      </a:lnTo>
                      <a:lnTo>
                        <a:pt x="38" y="36"/>
                      </a:lnTo>
                      <a:lnTo>
                        <a:pt x="42" y="28"/>
                      </a:lnTo>
                      <a:lnTo>
                        <a:pt x="36" y="18"/>
                      </a:lnTo>
                      <a:lnTo>
                        <a:pt x="46" y="14"/>
                      </a:lnTo>
                      <a:lnTo>
                        <a:pt x="52" y="3"/>
                      </a:lnTo>
                      <a:lnTo>
                        <a:pt x="38" y="6"/>
                      </a:lnTo>
                      <a:lnTo>
                        <a:pt x="35" y="0"/>
                      </a:lnTo>
                    </a:path>
                  </a:pathLst>
                </a:custGeom>
                <a:solidFill>
                  <a:srgbClr val="F3FFE7"/>
                </a:solidFill>
                <a:ln w="12700" cap="rnd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8" name="Freeform 18">
                  <a:extLst>
                    <a:ext uri="{FF2B5EF4-FFF2-40B4-BE49-F238E27FC236}">
                      <a16:creationId xmlns:a16="http://schemas.microsoft.com/office/drawing/2014/main" id="{30CA742F-538F-4597-A97A-B9AB8DB10F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1" y="1999"/>
                  <a:ext cx="17" cy="17"/>
                </a:xfrm>
                <a:custGeom>
                  <a:avLst/>
                  <a:gdLst>
                    <a:gd name="T0" fmla="*/ 10 w 17"/>
                    <a:gd name="T1" fmla="*/ 0 h 17"/>
                    <a:gd name="T2" fmla="*/ 16 w 17"/>
                    <a:gd name="T3" fmla="*/ 6 h 17"/>
                    <a:gd name="T4" fmla="*/ 6 w 17"/>
                    <a:gd name="T5" fmla="*/ 14 h 17"/>
                    <a:gd name="T6" fmla="*/ 0 w 17"/>
                    <a:gd name="T7" fmla="*/ 16 h 17"/>
                    <a:gd name="T8" fmla="*/ 4 w 17"/>
                    <a:gd name="T9" fmla="*/ 6 h 17"/>
                    <a:gd name="T10" fmla="*/ 10 w 17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17"/>
                    <a:gd name="T20" fmla="*/ 17 w 17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17">
                      <a:moveTo>
                        <a:pt x="10" y="0"/>
                      </a:moveTo>
                      <a:lnTo>
                        <a:pt x="16" y="6"/>
                      </a:lnTo>
                      <a:lnTo>
                        <a:pt x="6" y="14"/>
                      </a:lnTo>
                      <a:lnTo>
                        <a:pt x="0" y="16"/>
                      </a:lnTo>
                      <a:lnTo>
                        <a:pt x="4" y="6"/>
                      </a:lnTo>
                      <a:lnTo>
                        <a:pt x="10" y="0"/>
                      </a:lnTo>
                    </a:path>
                  </a:pathLst>
                </a:custGeom>
                <a:solidFill>
                  <a:srgbClr val="F3FFE7"/>
                </a:solidFill>
                <a:ln w="12700" cap="rnd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9" name="Freeform 19">
                  <a:extLst>
                    <a:ext uri="{FF2B5EF4-FFF2-40B4-BE49-F238E27FC236}">
                      <a16:creationId xmlns:a16="http://schemas.microsoft.com/office/drawing/2014/main" id="{FAA520EC-2459-4084-81D1-E228FD796A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0" y="2016"/>
                  <a:ext cx="17" cy="17"/>
                </a:xfrm>
                <a:custGeom>
                  <a:avLst/>
                  <a:gdLst>
                    <a:gd name="T0" fmla="*/ 6 w 17"/>
                    <a:gd name="T1" fmla="*/ 0 h 17"/>
                    <a:gd name="T2" fmla="*/ 10 w 17"/>
                    <a:gd name="T3" fmla="*/ 5 h 17"/>
                    <a:gd name="T4" fmla="*/ 6 w 17"/>
                    <a:gd name="T5" fmla="*/ 8 h 17"/>
                    <a:gd name="T6" fmla="*/ 6 w 17"/>
                    <a:gd name="T7" fmla="*/ 10 h 17"/>
                    <a:gd name="T8" fmla="*/ 16 w 17"/>
                    <a:gd name="T9" fmla="*/ 13 h 17"/>
                    <a:gd name="T10" fmla="*/ 16 w 17"/>
                    <a:gd name="T11" fmla="*/ 16 h 17"/>
                    <a:gd name="T12" fmla="*/ 9 w 17"/>
                    <a:gd name="T13" fmla="*/ 13 h 17"/>
                    <a:gd name="T14" fmla="*/ 2 w 17"/>
                    <a:gd name="T15" fmla="*/ 16 h 17"/>
                    <a:gd name="T16" fmla="*/ 0 w 17"/>
                    <a:gd name="T17" fmla="*/ 13 h 17"/>
                    <a:gd name="T18" fmla="*/ 2 w 17"/>
                    <a:gd name="T19" fmla="*/ 11 h 17"/>
                    <a:gd name="T20" fmla="*/ 0 w 17"/>
                    <a:gd name="T21" fmla="*/ 8 h 17"/>
                    <a:gd name="T22" fmla="*/ 6 w 17"/>
                    <a:gd name="T23" fmla="*/ 0 h 1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7"/>
                    <a:gd name="T37" fmla="*/ 0 h 17"/>
                    <a:gd name="T38" fmla="*/ 17 w 17"/>
                    <a:gd name="T39" fmla="*/ 17 h 1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7" h="17">
                      <a:moveTo>
                        <a:pt x="6" y="0"/>
                      </a:moveTo>
                      <a:lnTo>
                        <a:pt x="10" y="5"/>
                      </a:lnTo>
                      <a:lnTo>
                        <a:pt x="6" y="8"/>
                      </a:lnTo>
                      <a:lnTo>
                        <a:pt x="6" y="10"/>
                      </a:lnTo>
                      <a:lnTo>
                        <a:pt x="16" y="13"/>
                      </a:lnTo>
                      <a:lnTo>
                        <a:pt x="16" y="16"/>
                      </a:lnTo>
                      <a:lnTo>
                        <a:pt x="9" y="13"/>
                      </a:lnTo>
                      <a:lnTo>
                        <a:pt x="2" y="16"/>
                      </a:lnTo>
                      <a:lnTo>
                        <a:pt x="0" y="13"/>
                      </a:lnTo>
                      <a:lnTo>
                        <a:pt x="2" y="11"/>
                      </a:lnTo>
                      <a:lnTo>
                        <a:pt x="0" y="8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F3FFE7"/>
                </a:solidFill>
                <a:ln w="12700" cap="rnd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0" name="Freeform 20">
                  <a:extLst>
                    <a:ext uri="{FF2B5EF4-FFF2-40B4-BE49-F238E27FC236}">
                      <a16:creationId xmlns:a16="http://schemas.microsoft.com/office/drawing/2014/main" id="{5A14484C-6E2B-4B26-8B18-DC24E0FFCF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" y="2034"/>
                  <a:ext cx="17" cy="17"/>
                </a:xfrm>
                <a:custGeom>
                  <a:avLst/>
                  <a:gdLst>
                    <a:gd name="T0" fmla="*/ 6 w 17"/>
                    <a:gd name="T1" fmla="*/ 0 h 17"/>
                    <a:gd name="T2" fmla="*/ 0 w 17"/>
                    <a:gd name="T3" fmla="*/ 7 h 17"/>
                    <a:gd name="T4" fmla="*/ 12 w 17"/>
                    <a:gd name="T5" fmla="*/ 16 h 17"/>
                    <a:gd name="T6" fmla="*/ 16 w 17"/>
                    <a:gd name="T7" fmla="*/ 12 h 17"/>
                    <a:gd name="T8" fmla="*/ 6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6" y="0"/>
                      </a:moveTo>
                      <a:lnTo>
                        <a:pt x="0" y="7"/>
                      </a:lnTo>
                      <a:lnTo>
                        <a:pt x="12" y="16"/>
                      </a:lnTo>
                      <a:lnTo>
                        <a:pt x="16" y="12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F3FFE7"/>
                </a:solidFill>
                <a:ln w="12700" cap="rnd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1" name="Freeform 21">
                  <a:extLst>
                    <a:ext uri="{FF2B5EF4-FFF2-40B4-BE49-F238E27FC236}">
                      <a16:creationId xmlns:a16="http://schemas.microsoft.com/office/drawing/2014/main" id="{2B124957-C9F0-45CB-8F67-2D86740AC8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" y="2034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6 w 17"/>
                    <a:gd name="T3" fmla="*/ 16 h 17"/>
                    <a:gd name="T4" fmla="*/ 0 w 17"/>
                    <a:gd name="T5" fmla="*/ 8 h 17"/>
                    <a:gd name="T6" fmla="*/ 16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16" y="0"/>
                      </a:moveTo>
                      <a:lnTo>
                        <a:pt x="16" y="16"/>
                      </a:lnTo>
                      <a:lnTo>
                        <a:pt x="0" y="8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3FFE7"/>
                </a:solidFill>
                <a:ln w="12700" cap="rnd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2" name="Freeform 22">
                  <a:extLst>
                    <a:ext uri="{FF2B5EF4-FFF2-40B4-BE49-F238E27FC236}">
                      <a16:creationId xmlns:a16="http://schemas.microsoft.com/office/drawing/2014/main" id="{19B02AD4-CA71-45E1-A4BA-4E578B117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0" y="2087"/>
                  <a:ext cx="17" cy="23"/>
                </a:xfrm>
                <a:custGeom>
                  <a:avLst/>
                  <a:gdLst>
                    <a:gd name="T0" fmla="*/ 8 w 17"/>
                    <a:gd name="T1" fmla="*/ 0 h 23"/>
                    <a:gd name="T2" fmla="*/ 0 w 17"/>
                    <a:gd name="T3" fmla="*/ 11 h 23"/>
                    <a:gd name="T4" fmla="*/ 6 w 17"/>
                    <a:gd name="T5" fmla="*/ 22 h 23"/>
                    <a:gd name="T6" fmla="*/ 16 w 17"/>
                    <a:gd name="T7" fmla="*/ 13 h 23"/>
                    <a:gd name="T8" fmla="*/ 8 w 17"/>
                    <a:gd name="T9" fmla="*/ 0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23"/>
                    <a:gd name="T17" fmla="*/ 17 w 17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23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6" y="22"/>
                      </a:lnTo>
                      <a:lnTo>
                        <a:pt x="16" y="13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F3FFE7"/>
                </a:solidFill>
                <a:ln w="12700" cap="rnd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3" name="Freeform 23">
                  <a:extLst>
                    <a:ext uri="{FF2B5EF4-FFF2-40B4-BE49-F238E27FC236}">
                      <a16:creationId xmlns:a16="http://schemas.microsoft.com/office/drawing/2014/main" id="{2588A2E6-AB5C-4FD0-BF23-BF23A2ABDD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1854"/>
                  <a:ext cx="23" cy="35"/>
                </a:xfrm>
                <a:custGeom>
                  <a:avLst/>
                  <a:gdLst>
                    <a:gd name="T0" fmla="*/ 18 w 23"/>
                    <a:gd name="T1" fmla="*/ 0 h 35"/>
                    <a:gd name="T2" fmla="*/ 13 w 23"/>
                    <a:gd name="T3" fmla="*/ 0 h 35"/>
                    <a:gd name="T4" fmla="*/ 10 w 23"/>
                    <a:gd name="T5" fmla="*/ 2 h 35"/>
                    <a:gd name="T6" fmla="*/ 8 w 23"/>
                    <a:gd name="T7" fmla="*/ 5 h 35"/>
                    <a:gd name="T8" fmla="*/ 8 w 23"/>
                    <a:gd name="T9" fmla="*/ 14 h 35"/>
                    <a:gd name="T10" fmla="*/ 11 w 23"/>
                    <a:gd name="T11" fmla="*/ 16 h 35"/>
                    <a:gd name="T12" fmla="*/ 11 w 23"/>
                    <a:gd name="T13" fmla="*/ 20 h 35"/>
                    <a:gd name="T14" fmla="*/ 9 w 23"/>
                    <a:gd name="T15" fmla="*/ 21 h 35"/>
                    <a:gd name="T16" fmla="*/ 6 w 23"/>
                    <a:gd name="T17" fmla="*/ 24 h 35"/>
                    <a:gd name="T18" fmla="*/ 6 w 23"/>
                    <a:gd name="T19" fmla="*/ 28 h 35"/>
                    <a:gd name="T20" fmla="*/ 0 w 23"/>
                    <a:gd name="T21" fmla="*/ 34 h 35"/>
                    <a:gd name="T22" fmla="*/ 17 w 23"/>
                    <a:gd name="T23" fmla="*/ 34 h 35"/>
                    <a:gd name="T24" fmla="*/ 22 w 23"/>
                    <a:gd name="T25" fmla="*/ 27 h 35"/>
                    <a:gd name="T26" fmla="*/ 17 w 23"/>
                    <a:gd name="T27" fmla="*/ 22 h 35"/>
                    <a:gd name="T28" fmla="*/ 17 w 23"/>
                    <a:gd name="T29" fmla="*/ 7 h 35"/>
                    <a:gd name="T30" fmla="*/ 20 w 23"/>
                    <a:gd name="T31" fmla="*/ 4 h 35"/>
                    <a:gd name="T32" fmla="*/ 15 w 23"/>
                    <a:gd name="T33" fmla="*/ 4 h 35"/>
                    <a:gd name="T34" fmla="*/ 18 w 23"/>
                    <a:gd name="T35" fmla="*/ 0 h 3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3"/>
                    <a:gd name="T55" fmla="*/ 0 h 35"/>
                    <a:gd name="T56" fmla="*/ 23 w 23"/>
                    <a:gd name="T57" fmla="*/ 35 h 3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3" h="35">
                      <a:moveTo>
                        <a:pt x="18" y="0"/>
                      </a:moveTo>
                      <a:lnTo>
                        <a:pt x="13" y="0"/>
                      </a:lnTo>
                      <a:lnTo>
                        <a:pt x="10" y="2"/>
                      </a:lnTo>
                      <a:lnTo>
                        <a:pt x="8" y="5"/>
                      </a:lnTo>
                      <a:lnTo>
                        <a:pt x="8" y="14"/>
                      </a:lnTo>
                      <a:lnTo>
                        <a:pt x="11" y="16"/>
                      </a:lnTo>
                      <a:lnTo>
                        <a:pt x="11" y="20"/>
                      </a:lnTo>
                      <a:lnTo>
                        <a:pt x="9" y="21"/>
                      </a:lnTo>
                      <a:lnTo>
                        <a:pt x="6" y="24"/>
                      </a:lnTo>
                      <a:lnTo>
                        <a:pt x="6" y="28"/>
                      </a:lnTo>
                      <a:lnTo>
                        <a:pt x="0" y="34"/>
                      </a:lnTo>
                      <a:lnTo>
                        <a:pt x="17" y="34"/>
                      </a:lnTo>
                      <a:lnTo>
                        <a:pt x="22" y="27"/>
                      </a:lnTo>
                      <a:lnTo>
                        <a:pt x="17" y="22"/>
                      </a:lnTo>
                      <a:lnTo>
                        <a:pt x="17" y="7"/>
                      </a:lnTo>
                      <a:lnTo>
                        <a:pt x="20" y="4"/>
                      </a:lnTo>
                      <a:lnTo>
                        <a:pt x="15" y="4"/>
                      </a:lnTo>
                      <a:lnTo>
                        <a:pt x="18" y="0"/>
                      </a:lnTo>
                    </a:path>
                  </a:pathLst>
                </a:custGeom>
                <a:solidFill>
                  <a:srgbClr val="F3FFE7"/>
                </a:solidFill>
                <a:ln w="12700" cap="rnd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4" name="Freeform 24">
                  <a:extLst>
                    <a:ext uri="{FF2B5EF4-FFF2-40B4-BE49-F238E27FC236}">
                      <a16:creationId xmlns:a16="http://schemas.microsoft.com/office/drawing/2014/main" id="{1D9E279F-1D55-4A4B-A9D2-C9CBF9BE63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1" y="1864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1 w 17"/>
                    <a:gd name="T3" fmla="*/ 0 h 17"/>
                    <a:gd name="T4" fmla="*/ 6 w 17"/>
                    <a:gd name="T5" fmla="*/ 4 h 17"/>
                    <a:gd name="T6" fmla="*/ 1 w 17"/>
                    <a:gd name="T7" fmla="*/ 11 h 17"/>
                    <a:gd name="T8" fmla="*/ 0 w 17"/>
                    <a:gd name="T9" fmla="*/ 16 h 17"/>
                    <a:gd name="T10" fmla="*/ 10 w 17"/>
                    <a:gd name="T11" fmla="*/ 16 h 17"/>
                    <a:gd name="T12" fmla="*/ 13 w 17"/>
                    <a:gd name="T13" fmla="*/ 11 h 17"/>
                    <a:gd name="T14" fmla="*/ 13 w 17"/>
                    <a:gd name="T15" fmla="*/ 5 h 17"/>
                    <a:gd name="T16" fmla="*/ 16 w 17"/>
                    <a:gd name="T17" fmla="*/ 4 h 17"/>
                    <a:gd name="T18" fmla="*/ 16 w 17"/>
                    <a:gd name="T19" fmla="*/ 0 h 1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7"/>
                    <a:gd name="T31" fmla="*/ 0 h 17"/>
                    <a:gd name="T32" fmla="*/ 17 w 17"/>
                    <a:gd name="T33" fmla="*/ 17 h 1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7" h="17">
                      <a:moveTo>
                        <a:pt x="16" y="0"/>
                      </a:moveTo>
                      <a:lnTo>
                        <a:pt x="11" y="0"/>
                      </a:lnTo>
                      <a:lnTo>
                        <a:pt x="6" y="4"/>
                      </a:lnTo>
                      <a:lnTo>
                        <a:pt x="1" y="11"/>
                      </a:lnTo>
                      <a:lnTo>
                        <a:pt x="0" y="16"/>
                      </a:lnTo>
                      <a:lnTo>
                        <a:pt x="10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  <a:lnTo>
                        <a:pt x="16" y="4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3FFE7"/>
                </a:solidFill>
                <a:ln w="12700" cap="rnd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5" name="Freeform 25">
                  <a:extLst>
                    <a:ext uri="{FF2B5EF4-FFF2-40B4-BE49-F238E27FC236}">
                      <a16:creationId xmlns:a16="http://schemas.microsoft.com/office/drawing/2014/main" id="{84192BDA-8312-428F-9AD0-537159988E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" y="2136"/>
                  <a:ext cx="17" cy="53"/>
                </a:xfrm>
                <a:custGeom>
                  <a:avLst/>
                  <a:gdLst>
                    <a:gd name="T0" fmla="*/ 12 w 17"/>
                    <a:gd name="T1" fmla="*/ 0 h 53"/>
                    <a:gd name="T2" fmla="*/ 9 w 17"/>
                    <a:gd name="T3" fmla="*/ 13 h 53"/>
                    <a:gd name="T4" fmla="*/ 0 w 17"/>
                    <a:gd name="T5" fmla="*/ 18 h 53"/>
                    <a:gd name="T6" fmla="*/ 3 w 17"/>
                    <a:gd name="T7" fmla="*/ 25 h 53"/>
                    <a:gd name="T8" fmla="*/ 4 w 17"/>
                    <a:gd name="T9" fmla="*/ 31 h 53"/>
                    <a:gd name="T10" fmla="*/ 0 w 17"/>
                    <a:gd name="T11" fmla="*/ 38 h 53"/>
                    <a:gd name="T12" fmla="*/ 1 w 17"/>
                    <a:gd name="T13" fmla="*/ 52 h 53"/>
                    <a:gd name="T14" fmla="*/ 12 w 17"/>
                    <a:gd name="T15" fmla="*/ 46 h 53"/>
                    <a:gd name="T16" fmla="*/ 15 w 17"/>
                    <a:gd name="T17" fmla="*/ 30 h 53"/>
                    <a:gd name="T18" fmla="*/ 16 w 17"/>
                    <a:gd name="T19" fmla="*/ 20 h 53"/>
                    <a:gd name="T20" fmla="*/ 12 w 17"/>
                    <a:gd name="T21" fmla="*/ 0 h 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7"/>
                    <a:gd name="T34" fmla="*/ 0 h 53"/>
                    <a:gd name="T35" fmla="*/ 17 w 17"/>
                    <a:gd name="T36" fmla="*/ 53 h 5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7" h="53">
                      <a:moveTo>
                        <a:pt x="12" y="0"/>
                      </a:moveTo>
                      <a:lnTo>
                        <a:pt x="9" y="13"/>
                      </a:lnTo>
                      <a:lnTo>
                        <a:pt x="0" y="18"/>
                      </a:lnTo>
                      <a:lnTo>
                        <a:pt x="3" y="25"/>
                      </a:lnTo>
                      <a:lnTo>
                        <a:pt x="4" y="31"/>
                      </a:lnTo>
                      <a:lnTo>
                        <a:pt x="0" y="38"/>
                      </a:lnTo>
                      <a:lnTo>
                        <a:pt x="1" y="52"/>
                      </a:lnTo>
                      <a:lnTo>
                        <a:pt x="12" y="46"/>
                      </a:lnTo>
                      <a:lnTo>
                        <a:pt x="15" y="30"/>
                      </a:lnTo>
                      <a:lnTo>
                        <a:pt x="16" y="2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3FFE7"/>
                </a:solidFill>
                <a:ln w="12700" cap="rnd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6" name="Freeform 26">
                  <a:extLst>
                    <a:ext uri="{FF2B5EF4-FFF2-40B4-BE49-F238E27FC236}">
                      <a16:creationId xmlns:a16="http://schemas.microsoft.com/office/drawing/2014/main" id="{0F1A05A2-054C-4038-B846-98A55D5D37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9" y="192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6 h 17"/>
                    <a:gd name="T4" fmla="*/ 16 w 17"/>
                    <a:gd name="T5" fmla="*/ 6 h 17"/>
                    <a:gd name="T6" fmla="*/ 16 w 17"/>
                    <a:gd name="T7" fmla="*/ 0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16" y="6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3FFE7"/>
                </a:solidFill>
                <a:ln w="12700" cap="rnd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7" name="Freeform 27">
                  <a:extLst>
                    <a:ext uri="{FF2B5EF4-FFF2-40B4-BE49-F238E27FC236}">
                      <a16:creationId xmlns:a16="http://schemas.microsoft.com/office/drawing/2014/main" id="{DDFDAD47-54ED-48B0-B534-B0BC37DC53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8" y="1931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0 w 17"/>
                    <a:gd name="T3" fmla="*/ 6 h 17"/>
                    <a:gd name="T4" fmla="*/ 0 w 17"/>
                    <a:gd name="T5" fmla="*/ 16 h 17"/>
                    <a:gd name="T6" fmla="*/ 16 w 17"/>
                    <a:gd name="T7" fmla="*/ 14 h 17"/>
                    <a:gd name="T8" fmla="*/ 16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16" y="0"/>
                      </a:moveTo>
                      <a:lnTo>
                        <a:pt x="0" y="6"/>
                      </a:lnTo>
                      <a:lnTo>
                        <a:pt x="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3FFE7"/>
                </a:solidFill>
                <a:ln w="12700" cap="rnd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8" name="Freeform 28">
                  <a:extLst>
                    <a:ext uri="{FF2B5EF4-FFF2-40B4-BE49-F238E27FC236}">
                      <a16:creationId xmlns:a16="http://schemas.microsoft.com/office/drawing/2014/main" id="{87EBB1C8-409E-49B0-864E-40123DD555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" y="1946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3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3FFE7"/>
                </a:solidFill>
                <a:ln w="12700" cap="rnd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9" name="Freeform 29">
                  <a:extLst>
                    <a:ext uri="{FF2B5EF4-FFF2-40B4-BE49-F238E27FC236}">
                      <a16:creationId xmlns:a16="http://schemas.microsoft.com/office/drawing/2014/main" id="{2080F96F-5A93-4BE8-924E-9D10BE507A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7" y="1736"/>
                  <a:ext cx="616" cy="374"/>
                </a:xfrm>
                <a:custGeom>
                  <a:avLst/>
                  <a:gdLst>
                    <a:gd name="T0" fmla="*/ 292 w 616"/>
                    <a:gd name="T1" fmla="*/ 8 h 374"/>
                    <a:gd name="T2" fmla="*/ 409 w 616"/>
                    <a:gd name="T3" fmla="*/ 3 h 374"/>
                    <a:gd name="T4" fmla="*/ 483 w 616"/>
                    <a:gd name="T5" fmla="*/ 36 h 374"/>
                    <a:gd name="T6" fmla="*/ 573 w 616"/>
                    <a:gd name="T7" fmla="*/ 45 h 374"/>
                    <a:gd name="T8" fmla="*/ 613 w 616"/>
                    <a:gd name="T9" fmla="*/ 75 h 374"/>
                    <a:gd name="T10" fmla="*/ 564 w 616"/>
                    <a:gd name="T11" fmla="*/ 107 h 374"/>
                    <a:gd name="T12" fmla="*/ 543 w 616"/>
                    <a:gd name="T13" fmla="*/ 136 h 374"/>
                    <a:gd name="T14" fmla="*/ 534 w 616"/>
                    <a:gd name="T15" fmla="*/ 107 h 374"/>
                    <a:gd name="T16" fmla="*/ 503 w 616"/>
                    <a:gd name="T17" fmla="*/ 133 h 374"/>
                    <a:gd name="T18" fmla="*/ 498 w 616"/>
                    <a:gd name="T19" fmla="*/ 177 h 374"/>
                    <a:gd name="T20" fmla="*/ 497 w 616"/>
                    <a:gd name="T21" fmla="*/ 201 h 374"/>
                    <a:gd name="T22" fmla="*/ 487 w 616"/>
                    <a:gd name="T23" fmla="*/ 201 h 374"/>
                    <a:gd name="T24" fmla="*/ 481 w 616"/>
                    <a:gd name="T25" fmla="*/ 238 h 374"/>
                    <a:gd name="T26" fmla="*/ 440 w 616"/>
                    <a:gd name="T27" fmla="*/ 285 h 374"/>
                    <a:gd name="T28" fmla="*/ 418 w 616"/>
                    <a:gd name="T29" fmla="*/ 343 h 374"/>
                    <a:gd name="T30" fmla="*/ 422 w 616"/>
                    <a:gd name="T31" fmla="*/ 373 h 374"/>
                    <a:gd name="T32" fmla="*/ 338 w 616"/>
                    <a:gd name="T33" fmla="*/ 289 h 374"/>
                    <a:gd name="T34" fmla="*/ 298 w 616"/>
                    <a:gd name="T35" fmla="*/ 359 h 374"/>
                    <a:gd name="T36" fmla="*/ 245 w 616"/>
                    <a:gd name="T37" fmla="*/ 296 h 374"/>
                    <a:gd name="T38" fmla="*/ 171 w 616"/>
                    <a:gd name="T39" fmla="*/ 249 h 374"/>
                    <a:gd name="T40" fmla="*/ 200 w 616"/>
                    <a:gd name="T41" fmla="*/ 280 h 374"/>
                    <a:gd name="T42" fmla="*/ 154 w 616"/>
                    <a:gd name="T43" fmla="*/ 293 h 374"/>
                    <a:gd name="T44" fmla="*/ 117 w 616"/>
                    <a:gd name="T45" fmla="*/ 243 h 374"/>
                    <a:gd name="T46" fmla="*/ 133 w 616"/>
                    <a:gd name="T47" fmla="*/ 210 h 374"/>
                    <a:gd name="T48" fmla="*/ 105 w 616"/>
                    <a:gd name="T49" fmla="*/ 201 h 374"/>
                    <a:gd name="T50" fmla="*/ 123 w 616"/>
                    <a:gd name="T51" fmla="*/ 191 h 374"/>
                    <a:gd name="T52" fmla="*/ 131 w 616"/>
                    <a:gd name="T53" fmla="*/ 178 h 374"/>
                    <a:gd name="T54" fmla="*/ 129 w 616"/>
                    <a:gd name="T55" fmla="*/ 176 h 374"/>
                    <a:gd name="T56" fmla="*/ 119 w 616"/>
                    <a:gd name="T57" fmla="*/ 177 h 374"/>
                    <a:gd name="T58" fmla="*/ 109 w 616"/>
                    <a:gd name="T59" fmla="*/ 178 h 374"/>
                    <a:gd name="T60" fmla="*/ 108 w 616"/>
                    <a:gd name="T61" fmla="*/ 198 h 374"/>
                    <a:gd name="T62" fmla="*/ 99 w 616"/>
                    <a:gd name="T63" fmla="*/ 210 h 374"/>
                    <a:gd name="T64" fmla="*/ 84 w 616"/>
                    <a:gd name="T65" fmla="*/ 203 h 374"/>
                    <a:gd name="T66" fmla="*/ 68 w 616"/>
                    <a:gd name="T67" fmla="*/ 179 h 374"/>
                    <a:gd name="T68" fmla="*/ 79 w 616"/>
                    <a:gd name="T69" fmla="*/ 203 h 374"/>
                    <a:gd name="T70" fmla="*/ 76 w 616"/>
                    <a:gd name="T71" fmla="*/ 207 h 374"/>
                    <a:gd name="T72" fmla="*/ 58 w 616"/>
                    <a:gd name="T73" fmla="*/ 189 h 374"/>
                    <a:gd name="T74" fmla="*/ 37 w 616"/>
                    <a:gd name="T75" fmla="*/ 185 h 374"/>
                    <a:gd name="T76" fmla="*/ 0 w 616"/>
                    <a:gd name="T77" fmla="*/ 187 h 374"/>
                    <a:gd name="T78" fmla="*/ 22 w 616"/>
                    <a:gd name="T79" fmla="*/ 181 h 374"/>
                    <a:gd name="T80" fmla="*/ 38 w 616"/>
                    <a:gd name="T81" fmla="*/ 156 h 374"/>
                    <a:gd name="T82" fmla="*/ 59 w 616"/>
                    <a:gd name="T83" fmla="*/ 144 h 374"/>
                    <a:gd name="T84" fmla="*/ 68 w 616"/>
                    <a:gd name="T85" fmla="*/ 137 h 374"/>
                    <a:gd name="T86" fmla="*/ 73 w 616"/>
                    <a:gd name="T87" fmla="*/ 145 h 374"/>
                    <a:gd name="T88" fmla="*/ 89 w 616"/>
                    <a:gd name="T89" fmla="*/ 138 h 374"/>
                    <a:gd name="T90" fmla="*/ 104 w 616"/>
                    <a:gd name="T91" fmla="*/ 124 h 374"/>
                    <a:gd name="T92" fmla="*/ 88 w 616"/>
                    <a:gd name="T93" fmla="*/ 110 h 374"/>
                    <a:gd name="T94" fmla="*/ 91 w 616"/>
                    <a:gd name="T95" fmla="*/ 95 h 374"/>
                    <a:gd name="T96" fmla="*/ 82 w 616"/>
                    <a:gd name="T97" fmla="*/ 121 h 374"/>
                    <a:gd name="T98" fmla="*/ 69 w 616"/>
                    <a:gd name="T99" fmla="*/ 139 h 374"/>
                    <a:gd name="T100" fmla="*/ 56 w 616"/>
                    <a:gd name="T101" fmla="*/ 126 h 374"/>
                    <a:gd name="T102" fmla="*/ 80 w 616"/>
                    <a:gd name="T103" fmla="*/ 84 h 374"/>
                    <a:gd name="T104" fmla="*/ 129 w 616"/>
                    <a:gd name="T105" fmla="*/ 87 h 374"/>
                    <a:gd name="T106" fmla="*/ 149 w 616"/>
                    <a:gd name="T107" fmla="*/ 90 h 374"/>
                    <a:gd name="T108" fmla="*/ 191 w 616"/>
                    <a:gd name="T109" fmla="*/ 54 h 374"/>
                    <a:gd name="T110" fmla="*/ 170 w 616"/>
                    <a:gd name="T111" fmla="*/ 83 h 374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616"/>
                    <a:gd name="T169" fmla="*/ 0 h 374"/>
                    <a:gd name="T170" fmla="*/ 616 w 616"/>
                    <a:gd name="T171" fmla="*/ 374 h 374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616" h="374">
                      <a:moveTo>
                        <a:pt x="211" y="65"/>
                      </a:moveTo>
                      <a:lnTo>
                        <a:pt x="244" y="50"/>
                      </a:lnTo>
                      <a:lnTo>
                        <a:pt x="293" y="31"/>
                      </a:lnTo>
                      <a:lnTo>
                        <a:pt x="292" y="8"/>
                      </a:lnTo>
                      <a:lnTo>
                        <a:pt x="331" y="3"/>
                      </a:lnTo>
                      <a:lnTo>
                        <a:pt x="353" y="14"/>
                      </a:lnTo>
                      <a:lnTo>
                        <a:pt x="398" y="0"/>
                      </a:lnTo>
                      <a:lnTo>
                        <a:pt x="409" y="3"/>
                      </a:lnTo>
                      <a:lnTo>
                        <a:pt x="418" y="8"/>
                      </a:lnTo>
                      <a:lnTo>
                        <a:pt x="437" y="28"/>
                      </a:lnTo>
                      <a:lnTo>
                        <a:pt x="448" y="40"/>
                      </a:lnTo>
                      <a:lnTo>
                        <a:pt x="483" y="36"/>
                      </a:lnTo>
                      <a:lnTo>
                        <a:pt x="491" y="35"/>
                      </a:lnTo>
                      <a:lnTo>
                        <a:pt x="513" y="46"/>
                      </a:lnTo>
                      <a:lnTo>
                        <a:pt x="537" y="45"/>
                      </a:lnTo>
                      <a:lnTo>
                        <a:pt x="573" y="45"/>
                      </a:lnTo>
                      <a:lnTo>
                        <a:pt x="609" y="54"/>
                      </a:lnTo>
                      <a:lnTo>
                        <a:pt x="615" y="57"/>
                      </a:lnTo>
                      <a:lnTo>
                        <a:pt x="615" y="65"/>
                      </a:lnTo>
                      <a:lnTo>
                        <a:pt x="613" y="75"/>
                      </a:lnTo>
                      <a:lnTo>
                        <a:pt x="590" y="83"/>
                      </a:lnTo>
                      <a:lnTo>
                        <a:pt x="575" y="89"/>
                      </a:lnTo>
                      <a:lnTo>
                        <a:pt x="580" y="100"/>
                      </a:lnTo>
                      <a:lnTo>
                        <a:pt x="564" y="107"/>
                      </a:lnTo>
                      <a:lnTo>
                        <a:pt x="563" y="121"/>
                      </a:lnTo>
                      <a:lnTo>
                        <a:pt x="564" y="129"/>
                      </a:lnTo>
                      <a:lnTo>
                        <a:pt x="548" y="148"/>
                      </a:lnTo>
                      <a:lnTo>
                        <a:pt x="543" y="136"/>
                      </a:lnTo>
                      <a:lnTo>
                        <a:pt x="543" y="130"/>
                      </a:lnTo>
                      <a:lnTo>
                        <a:pt x="551" y="118"/>
                      </a:lnTo>
                      <a:lnTo>
                        <a:pt x="549" y="90"/>
                      </a:lnTo>
                      <a:lnTo>
                        <a:pt x="534" y="107"/>
                      </a:lnTo>
                      <a:lnTo>
                        <a:pt x="521" y="114"/>
                      </a:lnTo>
                      <a:lnTo>
                        <a:pt x="513" y="102"/>
                      </a:lnTo>
                      <a:lnTo>
                        <a:pt x="505" y="118"/>
                      </a:lnTo>
                      <a:lnTo>
                        <a:pt x="503" y="133"/>
                      </a:lnTo>
                      <a:lnTo>
                        <a:pt x="512" y="133"/>
                      </a:lnTo>
                      <a:lnTo>
                        <a:pt x="510" y="149"/>
                      </a:lnTo>
                      <a:lnTo>
                        <a:pt x="503" y="170"/>
                      </a:lnTo>
                      <a:lnTo>
                        <a:pt x="498" y="177"/>
                      </a:lnTo>
                      <a:lnTo>
                        <a:pt x="491" y="184"/>
                      </a:lnTo>
                      <a:lnTo>
                        <a:pt x="487" y="189"/>
                      </a:lnTo>
                      <a:lnTo>
                        <a:pt x="494" y="197"/>
                      </a:lnTo>
                      <a:lnTo>
                        <a:pt x="497" y="201"/>
                      </a:lnTo>
                      <a:lnTo>
                        <a:pt x="493" y="210"/>
                      </a:lnTo>
                      <a:lnTo>
                        <a:pt x="489" y="214"/>
                      </a:lnTo>
                      <a:lnTo>
                        <a:pt x="488" y="207"/>
                      </a:lnTo>
                      <a:lnTo>
                        <a:pt x="487" y="201"/>
                      </a:lnTo>
                      <a:lnTo>
                        <a:pt x="479" y="195"/>
                      </a:lnTo>
                      <a:lnTo>
                        <a:pt x="466" y="201"/>
                      </a:lnTo>
                      <a:lnTo>
                        <a:pt x="479" y="227"/>
                      </a:lnTo>
                      <a:lnTo>
                        <a:pt x="481" y="238"/>
                      </a:lnTo>
                      <a:lnTo>
                        <a:pt x="479" y="252"/>
                      </a:lnTo>
                      <a:lnTo>
                        <a:pt x="466" y="277"/>
                      </a:lnTo>
                      <a:lnTo>
                        <a:pt x="445" y="284"/>
                      </a:lnTo>
                      <a:lnTo>
                        <a:pt x="440" y="285"/>
                      </a:lnTo>
                      <a:lnTo>
                        <a:pt x="422" y="284"/>
                      </a:lnTo>
                      <a:lnTo>
                        <a:pt x="431" y="298"/>
                      </a:lnTo>
                      <a:lnTo>
                        <a:pt x="433" y="319"/>
                      </a:lnTo>
                      <a:lnTo>
                        <a:pt x="418" y="343"/>
                      </a:lnTo>
                      <a:lnTo>
                        <a:pt x="401" y="330"/>
                      </a:lnTo>
                      <a:lnTo>
                        <a:pt x="398" y="343"/>
                      </a:lnTo>
                      <a:lnTo>
                        <a:pt x="411" y="356"/>
                      </a:lnTo>
                      <a:lnTo>
                        <a:pt x="422" y="373"/>
                      </a:lnTo>
                      <a:lnTo>
                        <a:pt x="404" y="363"/>
                      </a:lnTo>
                      <a:lnTo>
                        <a:pt x="383" y="303"/>
                      </a:lnTo>
                      <a:lnTo>
                        <a:pt x="355" y="288"/>
                      </a:lnTo>
                      <a:lnTo>
                        <a:pt x="338" y="289"/>
                      </a:lnTo>
                      <a:lnTo>
                        <a:pt x="312" y="323"/>
                      </a:lnTo>
                      <a:lnTo>
                        <a:pt x="315" y="336"/>
                      </a:lnTo>
                      <a:lnTo>
                        <a:pt x="307" y="359"/>
                      </a:lnTo>
                      <a:lnTo>
                        <a:pt x="298" y="359"/>
                      </a:lnTo>
                      <a:lnTo>
                        <a:pt x="270" y="309"/>
                      </a:lnTo>
                      <a:lnTo>
                        <a:pt x="269" y="288"/>
                      </a:lnTo>
                      <a:lnTo>
                        <a:pt x="264" y="296"/>
                      </a:lnTo>
                      <a:lnTo>
                        <a:pt x="245" y="296"/>
                      </a:lnTo>
                      <a:lnTo>
                        <a:pt x="254" y="282"/>
                      </a:lnTo>
                      <a:lnTo>
                        <a:pt x="227" y="266"/>
                      </a:lnTo>
                      <a:lnTo>
                        <a:pt x="198" y="265"/>
                      </a:lnTo>
                      <a:lnTo>
                        <a:pt x="171" y="249"/>
                      </a:lnTo>
                      <a:lnTo>
                        <a:pt x="169" y="265"/>
                      </a:lnTo>
                      <a:lnTo>
                        <a:pt x="180" y="273"/>
                      </a:lnTo>
                      <a:lnTo>
                        <a:pt x="192" y="280"/>
                      </a:lnTo>
                      <a:lnTo>
                        <a:pt x="200" y="280"/>
                      </a:lnTo>
                      <a:lnTo>
                        <a:pt x="177" y="300"/>
                      </a:lnTo>
                      <a:lnTo>
                        <a:pt x="164" y="304"/>
                      </a:lnTo>
                      <a:lnTo>
                        <a:pt x="154" y="306"/>
                      </a:lnTo>
                      <a:lnTo>
                        <a:pt x="154" y="293"/>
                      </a:lnTo>
                      <a:lnTo>
                        <a:pt x="138" y="272"/>
                      </a:lnTo>
                      <a:lnTo>
                        <a:pt x="125" y="256"/>
                      </a:lnTo>
                      <a:lnTo>
                        <a:pt x="119" y="247"/>
                      </a:lnTo>
                      <a:lnTo>
                        <a:pt x="117" y="243"/>
                      </a:lnTo>
                      <a:lnTo>
                        <a:pt x="117" y="240"/>
                      </a:lnTo>
                      <a:lnTo>
                        <a:pt x="127" y="233"/>
                      </a:lnTo>
                      <a:lnTo>
                        <a:pt x="135" y="227"/>
                      </a:lnTo>
                      <a:lnTo>
                        <a:pt x="133" y="210"/>
                      </a:lnTo>
                      <a:lnTo>
                        <a:pt x="127" y="216"/>
                      </a:lnTo>
                      <a:lnTo>
                        <a:pt x="112" y="216"/>
                      </a:lnTo>
                      <a:lnTo>
                        <a:pt x="105" y="209"/>
                      </a:lnTo>
                      <a:lnTo>
                        <a:pt x="105" y="201"/>
                      </a:lnTo>
                      <a:lnTo>
                        <a:pt x="109" y="201"/>
                      </a:lnTo>
                      <a:lnTo>
                        <a:pt x="113" y="197"/>
                      </a:lnTo>
                      <a:lnTo>
                        <a:pt x="117" y="197"/>
                      </a:lnTo>
                      <a:lnTo>
                        <a:pt x="123" y="191"/>
                      </a:lnTo>
                      <a:lnTo>
                        <a:pt x="132" y="191"/>
                      </a:lnTo>
                      <a:lnTo>
                        <a:pt x="141" y="187"/>
                      </a:lnTo>
                      <a:lnTo>
                        <a:pt x="132" y="178"/>
                      </a:lnTo>
                      <a:lnTo>
                        <a:pt x="131" y="178"/>
                      </a:lnTo>
                      <a:lnTo>
                        <a:pt x="131" y="166"/>
                      </a:lnTo>
                      <a:lnTo>
                        <a:pt x="125" y="174"/>
                      </a:lnTo>
                      <a:lnTo>
                        <a:pt x="127" y="176"/>
                      </a:lnTo>
                      <a:lnTo>
                        <a:pt x="129" y="176"/>
                      </a:lnTo>
                      <a:lnTo>
                        <a:pt x="129" y="177"/>
                      </a:lnTo>
                      <a:lnTo>
                        <a:pt x="126" y="178"/>
                      </a:lnTo>
                      <a:lnTo>
                        <a:pt x="122" y="181"/>
                      </a:lnTo>
                      <a:lnTo>
                        <a:pt x="119" y="177"/>
                      </a:lnTo>
                      <a:lnTo>
                        <a:pt x="121" y="175"/>
                      </a:lnTo>
                      <a:lnTo>
                        <a:pt x="116" y="174"/>
                      </a:lnTo>
                      <a:lnTo>
                        <a:pt x="114" y="173"/>
                      </a:lnTo>
                      <a:lnTo>
                        <a:pt x="109" y="178"/>
                      </a:lnTo>
                      <a:lnTo>
                        <a:pt x="109" y="188"/>
                      </a:lnTo>
                      <a:lnTo>
                        <a:pt x="107" y="191"/>
                      </a:lnTo>
                      <a:lnTo>
                        <a:pt x="111" y="198"/>
                      </a:lnTo>
                      <a:lnTo>
                        <a:pt x="108" y="198"/>
                      </a:lnTo>
                      <a:lnTo>
                        <a:pt x="105" y="200"/>
                      </a:lnTo>
                      <a:lnTo>
                        <a:pt x="100" y="200"/>
                      </a:lnTo>
                      <a:lnTo>
                        <a:pt x="95" y="205"/>
                      </a:lnTo>
                      <a:lnTo>
                        <a:pt x="99" y="210"/>
                      </a:lnTo>
                      <a:lnTo>
                        <a:pt x="93" y="216"/>
                      </a:lnTo>
                      <a:lnTo>
                        <a:pt x="88" y="212"/>
                      </a:lnTo>
                      <a:lnTo>
                        <a:pt x="89" y="210"/>
                      </a:lnTo>
                      <a:lnTo>
                        <a:pt x="84" y="203"/>
                      </a:lnTo>
                      <a:lnTo>
                        <a:pt x="84" y="198"/>
                      </a:lnTo>
                      <a:lnTo>
                        <a:pt x="79" y="192"/>
                      </a:lnTo>
                      <a:lnTo>
                        <a:pt x="69" y="182"/>
                      </a:lnTo>
                      <a:lnTo>
                        <a:pt x="68" y="179"/>
                      </a:lnTo>
                      <a:lnTo>
                        <a:pt x="64" y="179"/>
                      </a:lnTo>
                      <a:lnTo>
                        <a:pt x="64" y="184"/>
                      </a:lnTo>
                      <a:lnTo>
                        <a:pt x="72" y="194"/>
                      </a:lnTo>
                      <a:lnTo>
                        <a:pt x="79" y="203"/>
                      </a:lnTo>
                      <a:lnTo>
                        <a:pt x="78" y="204"/>
                      </a:lnTo>
                      <a:lnTo>
                        <a:pt x="76" y="202"/>
                      </a:lnTo>
                      <a:lnTo>
                        <a:pt x="74" y="204"/>
                      </a:lnTo>
                      <a:lnTo>
                        <a:pt x="76" y="207"/>
                      </a:lnTo>
                      <a:lnTo>
                        <a:pt x="73" y="210"/>
                      </a:lnTo>
                      <a:lnTo>
                        <a:pt x="73" y="204"/>
                      </a:lnTo>
                      <a:lnTo>
                        <a:pt x="65" y="196"/>
                      </a:lnTo>
                      <a:lnTo>
                        <a:pt x="58" y="189"/>
                      </a:lnTo>
                      <a:lnTo>
                        <a:pt x="59" y="186"/>
                      </a:lnTo>
                      <a:lnTo>
                        <a:pt x="55" y="182"/>
                      </a:lnTo>
                      <a:lnTo>
                        <a:pt x="52" y="185"/>
                      </a:lnTo>
                      <a:lnTo>
                        <a:pt x="37" y="185"/>
                      </a:lnTo>
                      <a:lnTo>
                        <a:pt x="19" y="205"/>
                      </a:lnTo>
                      <a:lnTo>
                        <a:pt x="7" y="206"/>
                      </a:lnTo>
                      <a:lnTo>
                        <a:pt x="0" y="198"/>
                      </a:lnTo>
                      <a:lnTo>
                        <a:pt x="0" y="187"/>
                      </a:lnTo>
                      <a:lnTo>
                        <a:pt x="4" y="182"/>
                      </a:lnTo>
                      <a:lnTo>
                        <a:pt x="4" y="174"/>
                      </a:lnTo>
                      <a:lnTo>
                        <a:pt x="16" y="173"/>
                      </a:lnTo>
                      <a:lnTo>
                        <a:pt x="22" y="181"/>
                      </a:lnTo>
                      <a:lnTo>
                        <a:pt x="28" y="174"/>
                      </a:lnTo>
                      <a:lnTo>
                        <a:pt x="28" y="163"/>
                      </a:lnTo>
                      <a:lnTo>
                        <a:pt x="22" y="156"/>
                      </a:lnTo>
                      <a:lnTo>
                        <a:pt x="38" y="156"/>
                      </a:lnTo>
                      <a:lnTo>
                        <a:pt x="42" y="151"/>
                      </a:lnTo>
                      <a:lnTo>
                        <a:pt x="45" y="151"/>
                      </a:lnTo>
                      <a:lnTo>
                        <a:pt x="53" y="144"/>
                      </a:lnTo>
                      <a:lnTo>
                        <a:pt x="59" y="144"/>
                      </a:lnTo>
                      <a:lnTo>
                        <a:pt x="60" y="133"/>
                      </a:lnTo>
                      <a:lnTo>
                        <a:pt x="64" y="128"/>
                      </a:lnTo>
                      <a:lnTo>
                        <a:pt x="64" y="133"/>
                      </a:lnTo>
                      <a:lnTo>
                        <a:pt x="68" y="137"/>
                      </a:lnTo>
                      <a:lnTo>
                        <a:pt x="68" y="139"/>
                      </a:lnTo>
                      <a:lnTo>
                        <a:pt x="64" y="144"/>
                      </a:lnTo>
                      <a:lnTo>
                        <a:pt x="72" y="144"/>
                      </a:lnTo>
                      <a:lnTo>
                        <a:pt x="73" y="145"/>
                      </a:lnTo>
                      <a:lnTo>
                        <a:pt x="79" y="140"/>
                      </a:lnTo>
                      <a:lnTo>
                        <a:pt x="84" y="144"/>
                      </a:lnTo>
                      <a:lnTo>
                        <a:pt x="87" y="141"/>
                      </a:lnTo>
                      <a:lnTo>
                        <a:pt x="89" y="138"/>
                      </a:lnTo>
                      <a:lnTo>
                        <a:pt x="89" y="130"/>
                      </a:lnTo>
                      <a:lnTo>
                        <a:pt x="94" y="135"/>
                      </a:lnTo>
                      <a:lnTo>
                        <a:pt x="95" y="124"/>
                      </a:lnTo>
                      <a:lnTo>
                        <a:pt x="104" y="124"/>
                      </a:lnTo>
                      <a:lnTo>
                        <a:pt x="104" y="120"/>
                      </a:lnTo>
                      <a:lnTo>
                        <a:pt x="90" y="120"/>
                      </a:lnTo>
                      <a:lnTo>
                        <a:pt x="88" y="117"/>
                      </a:lnTo>
                      <a:lnTo>
                        <a:pt x="88" y="110"/>
                      </a:lnTo>
                      <a:lnTo>
                        <a:pt x="94" y="102"/>
                      </a:lnTo>
                      <a:lnTo>
                        <a:pt x="100" y="94"/>
                      </a:lnTo>
                      <a:lnTo>
                        <a:pt x="99" y="88"/>
                      </a:lnTo>
                      <a:lnTo>
                        <a:pt x="91" y="95"/>
                      </a:lnTo>
                      <a:lnTo>
                        <a:pt x="84" y="102"/>
                      </a:lnTo>
                      <a:lnTo>
                        <a:pt x="78" y="109"/>
                      </a:lnTo>
                      <a:lnTo>
                        <a:pt x="79" y="118"/>
                      </a:lnTo>
                      <a:lnTo>
                        <a:pt x="82" y="121"/>
                      </a:lnTo>
                      <a:lnTo>
                        <a:pt x="78" y="127"/>
                      </a:lnTo>
                      <a:lnTo>
                        <a:pt x="77" y="133"/>
                      </a:lnTo>
                      <a:lnTo>
                        <a:pt x="73" y="138"/>
                      </a:lnTo>
                      <a:lnTo>
                        <a:pt x="69" y="139"/>
                      </a:lnTo>
                      <a:lnTo>
                        <a:pt x="69" y="126"/>
                      </a:lnTo>
                      <a:lnTo>
                        <a:pt x="65" y="123"/>
                      </a:lnTo>
                      <a:lnTo>
                        <a:pt x="61" y="126"/>
                      </a:lnTo>
                      <a:lnTo>
                        <a:pt x="56" y="126"/>
                      </a:lnTo>
                      <a:lnTo>
                        <a:pt x="56" y="109"/>
                      </a:lnTo>
                      <a:lnTo>
                        <a:pt x="60" y="105"/>
                      </a:lnTo>
                      <a:lnTo>
                        <a:pt x="68" y="96"/>
                      </a:lnTo>
                      <a:lnTo>
                        <a:pt x="80" y="84"/>
                      </a:lnTo>
                      <a:lnTo>
                        <a:pt x="87" y="75"/>
                      </a:lnTo>
                      <a:lnTo>
                        <a:pt x="107" y="64"/>
                      </a:lnTo>
                      <a:lnTo>
                        <a:pt x="127" y="77"/>
                      </a:lnTo>
                      <a:lnTo>
                        <a:pt x="129" y="87"/>
                      </a:lnTo>
                      <a:lnTo>
                        <a:pt x="125" y="88"/>
                      </a:lnTo>
                      <a:lnTo>
                        <a:pt x="117" y="86"/>
                      </a:lnTo>
                      <a:lnTo>
                        <a:pt x="127" y="98"/>
                      </a:lnTo>
                      <a:lnTo>
                        <a:pt x="149" y="90"/>
                      </a:lnTo>
                      <a:lnTo>
                        <a:pt x="168" y="83"/>
                      </a:lnTo>
                      <a:lnTo>
                        <a:pt x="162" y="72"/>
                      </a:lnTo>
                      <a:lnTo>
                        <a:pt x="179" y="53"/>
                      </a:lnTo>
                      <a:lnTo>
                        <a:pt x="191" y="54"/>
                      </a:lnTo>
                      <a:lnTo>
                        <a:pt x="180" y="60"/>
                      </a:lnTo>
                      <a:lnTo>
                        <a:pt x="173" y="71"/>
                      </a:lnTo>
                      <a:lnTo>
                        <a:pt x="170" y="77"/>
                      </a:lnTo>
                      <a:lnTo>
                        <a:pt x="170" y="83"/>
                      </a:lnTo>
                      <a:lnTo>
                        <a:pt x="178" y="87"/>
                      </a:lnTo>
                      <a:lnTo>
                        <a:pt x="187" y="94"/>
                      </a:lnTo>
                      <a:lnTo>
                        <a:pt x="211" y="65"/>
                      </a:lnTo>
                    </a:path>
                  </a:pathLst>
                </a:custGeom>
                <a:solidFill>
                  <a:srgbClr val="F3FFE7"/>
                </a:solidFill>
                <a:ln w="12700" cap="rnd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300" name="Line 30">
              <a:extLst>
                <a:ext uri="{FF2B5EF4-FFF2-40B4-BE49-F238E27FC236}">
                  <a16:creationId xmlns:a16="http://schemas.microsoft.com/office/drawing/2014/main" id="{FEF72319-7772-46E6-A915-BECE2F0CE7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6" y="585"/>
              <a:ext cx="0" cy="1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31">
              <a:extLst>
                <a:ext uri="{FF2B5EF4-FFF2-40B4-BE49-F238E27FC236}">
                  <a16:creationId xmlns:a16="http://schemas.microsoft.com/office/drawing/2014/main" id="{575592A0-1435-45CD-9D81-651630F06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3" y="1531"/>
              <a:ext cx="17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Line 32">
              <a:extLst>
                <a:ext uri="{FF2B5EF4-FFF2-40B4-BE49-F238E27FC236}">
                  <a16:creationId xmlns:a16="http://schemas.microsoft.com/office/drawing/2014/main" id="{F73CCCC0-4548-4D8B-811A-91B5FA91EB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6" y="1044"/>
              <a:ext cx="437" cy="4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Arc 33">
              <a:extLst>
                <a:ext uri="{FF2B5EF4-FFF2-40B4-BE49-F238E27FC236}">
                  <a16:creationId xmlns:a16="http://schemas.microsoft.com/office/drawing/2014/main" id="{C0653ED9-F81F-465D-8FB0-5C367CCA9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662"/>
              <a:ext cx="402" cy="147"/>
            </a:xfrm>
            <a:custGeom>
              <a:avLst/>
              <a:gdLst>
                <a:gd name="T0" fmla="*/ 3 w 43200"/>
                <a:gd name="T1" fmla="*/ 0 h 40976"/>
                <a:gd name="T2" fmla="*/ 1 w 43200"/>
                <a:gd name="T3" fmla="*/ 0 h 40976"/>
                <a:gd name="T4" fmla="*/ 2 w 43200"/>
                <a:gd name="T5" fmla="*/ 0 h 40976"/>
                <a:gd name="T6" fmla="*/ 0 60000 65536"/>
                <a:gd name="T7" fmla="*/ 0 60000 65536"/>
                <a:gd name="T8" fmla="*/ 0 60000 65536"/>
                <a:gd name="T9" fmla="*/ 0 w 43200"/>
                <a:gd name="T10" fmla="*/ 0 h 40976"/>
                <a:gd name="T11" fmla="*/ 43200 w 43200"/>
                <a:gd name="T12" fmla="*/ 40976 h 40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0976" fill="none" extrusionOk="0">
                  <a:moveTo>
                    <a:pt x="31146" y="0"/>
                  </a:moveTo>
                  <a:cubicBezTo>
                    <a:pt x="38526" y="3636"/>
                    <a:pt x="43200" y="11149"/>
                    <a:pt x="43200" y="19376"/>
                  </a:cubicBezTo>
                  <a:cubicBezTo>
                    <a:pt x="43200" y="31305"/>
                    <a:pt x="33529" y="40976"/>
                    <a:pt x="21600" y="40976"/>
                  </a:cubicBezTo>
                  <a:cubicBezTo>
                    <a:pt x="9670" y="40976"/>
                    <a:pt x="0" y="31305"/>
                    <a:pt x="0" y="19376"/>
                  </a:cubicBezTo>
                  <a:cubicBezTo>
                    <a:pt x="-1" y="12059"/>
                    <a:pt x="3703" y="5240"/>
                    <a:pt x="9841" y="1257"/>
                  </a:cubicBezTo>
                </a:path>
                <a:path w="43200" h="40976" stroke="0" extrusionOk="0">
                  <a:moveTo>
                    <a:pt x="31146" y="0"/>
                  </a:moveTo>
                  <a:cubicBezTo>
                    <a:pt x="38526" y="3636"/>
                    <a:pt x="43200" y="11149"/>
                    <a:pt x="43200" y="19376"/>
                  </a:cubicBezTo>
                  <a:cubicBezTo>
                    <a:pt x="43200" y="31305"/>
                    <a:pt x="33529" y="40976"/>
                    <a:pt x="21600" y="40976"/>
                  </a:cubicBezTo>
                  <a:cubicBezTo>
                    <a:pt x="9670" y="40976"/>
                    <a:pt x="0" y="31305"/>
                    <a:pt x="0" y="19376"/>
                  </a:cubicBezTo>
                  <a:cubicBezTo>
                    <a:pt x="-1" y="12059"/>
                    <a:pt x="3703" y="5240"/>
                    <a:pt x="9841" y="1257"/>
                  </a:cubicBezTo>
                  <a:lnTo>
                    <a:pt x="21600" y="193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4" name="Text Box 34">
              <a:extLst>
                <a:ext uri="{FF2B5EF4-FFF2-40B4-BE49-F238E27FC236}">
                  <a16:creationId xmlns:a16="http://schemas.microsoft.com/office/drawing/2014/main" id="{87E4AF1C-B4FD-49CB-B7D3-2E862B208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7" y="1469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11275" name="Object 35">
              <a:extLst>
                <a:ext uri="{FF2B5EF4-FFF2-40B4-BE49-F238E27FC236}">
                  <a16:creationId xmlns:a16="http://schemas.microsoft.com/office/drawing/2014/main" id="{0F46DB1A-32B1-42F1-9D76-095403B3FE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4" y="1338"/>
            <a:ext cx="20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2" name="公式" r:id="rId5" imgW="139680" imgH="177480" progId="Equation.3">
                    <p:embed/>
                  </p:oleObj>
                </mc:Choice>
                <mc:Fallback>
                  <p:oleObj name="公式" r:id="rId5" imgW="139680" imgH="17748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1338"/>
                          <a:ext cx="20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5" name="Freeform 36">
              <a:extLst>
                <a:ext uri="{FF2B5EF4-FFF2-40B4-BE49-F238E27FC236}">
                  <a16:creationId xmlns:a16="http://schemas.microsoft.com/office/drawing/2014/main" id="{278B37DB-EBF2-4623-805B-C326E5A66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438"/>
              <a:ext cx="58" cy="86"/>
            </a:xfrm>
            <a:custGeom>
              <a:avLst/>
              <a:gdLst>
                <a:gd name="T0" fmla="*/ 0 w 54"/>
                <a:gd name="T1" fmla="*/ 0 h 90"/>
                <a:gd name="T2" fmla="*/ 48 w 54"/>
                <a:gd name="T3" fmla="*/ 21 h 90"/>
                <a:gd name="T4" fmla="*/ 56 w 54"/>
                <a:gd name="T5" fmla="*/ 86 h 90"/>
                <a:gd name="T6" fmla="*/ 0 60000 65536"/>
                <a:gd name="T7" fmla="*/ 0 60000 65536"/>
                <a:gd name="T8" fmla="*/ 0 60000 65536"/>
                <a:gd name="T9" fmla="*/ 0 w 54"/>
                <a:gd name="T10" fmla="*/ 0 h 90"/>
                <a:gd name="T11" fmla="*/ 54 w 54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90">
                  <a:moveTo>
                    <a:pt x="0" y="0"/>
                  </a:moveTo>
                  <a:cubicBezTo>
                    <a:pt x="7" y="4"/>
                    <a:pt x="36" y="7"/>
                    <a:pt x="45" y="22"/>
                  </a:cubicBezTo>
                  <a:cubicBezTo>
                    <a:pt x="54" y="37"/>
                    <a:pt x="51" y="76"/>
                    <a:pt x="52" y="9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6" name="Object 37">
              <a:extLst>
                <a:ext uri="{FF2B5EF4-FFF2-40B4-BE49-F238E27FC236}">
                  <a16:creationId xmlns:a16="http://schemas.microsoft.com/office/drawing/2014/main" id="{0D07CB75-0BED-4421-9A38-819A968F0F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1" y="455"/>
            <a:ext cx="188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3" name="公式" r:id="rId7" imgW="152280" imgH="177480" progId="Equation.3">
                    <p:embed/>
                  </p:oleObj>
                </mc:Choice>
                <mc:Fallback>
                  <p:oleObj name="公式" r:id="rId7" imgW="152280" imgH="17748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1" y="455"/>
                          <a:ext cx="188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6" name="Oval 38">
              <a:extLst>
                <a:ext uri="{FF2B5EF4-FFF2-40B4-BE49-F238E27FC236}">
                  <a16:creationId xmlns:a16="http://schemas.microsoft.com/office/drawing/2014/main" id="{A5524D38-D417-43A3-98E0-97AC97DA0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" y="1013"/>
              <a:ext cx="50" cy="4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1280" name="Group 39">
            <a:extLst>
              <a:ext uri="{FF2B5EF4-FFF2-40B4-BE49-F238E27FC236}">
                <a16:creationId xmlns:a16="http://schemas.microsoft.com/office/drawing/2014/main" id="{2E2218A7-0016-4DC0-B412-EE7E762B0B1E}"/>
              </a:ext>
            </a:extLst>
          </p:cNvPr>
          <p:cNvGrpSpPr>
            <a:grpSpLocks/>
          </p:cNvGrpSpPr>
          <p:nvPr/>
        </p:nvGrpSpPr>
        <p:grpSpPr bwMode="auto">
          <a:xfrm>
            <a:off x="5945188" y="1622425"/>
            <a:ext cx="774700" cy="628650"/>
            <a:chOff x="3745" y="1022"/>
            <a:chExt cx="488" cy="396"/>
          </a:xfrm>
        </p:grpSpPr>
        <p:sp>
          <p:nvSpPr>
            <p:cNvPr id="11298" name="Line 40">
              <a:extLst>
                <a:ext uri="{FF2B5EF4-FFF2-40B4-BE49-F238E27FC236}">
                  <a16:creationId xmlns:a16="http://schemas.microsoft.com/office/drawing/2014/main" id="{C6936A71-B501-4663-8816-03684C56A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4" y="1022"/>
              <a:ext cx="309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4" name="Object 41">
              <a:extLst>
                <a:ext uri="{FF2B5EF4-FFF2-40B4-BE49-F238E27FC236}">
                  <a16:creationId xmlns:a16="http://schemas.microsoft.com/office/drawing/2014/main" id="{AE4351E6-503A-4282-BD88-CC824171DB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5" y="1159"/>
            <a:ext cx="23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4" name="公式" r:id="rId9" imgW="164880" imgH="203040" progId="Equation.3">
                    <p:embed/>
                  </p:oleObj>
                </mc:Choice>
                <mc:Fallback>
                  <p:oleObj name="公式" r:id="rId9" imgW="164880" imgH="20304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5" y="1159"/>
                          <a:ext cx="23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81" name="Group 42">
            <a:extLst>
              <a:ext uri="{FF2B5EF4-FFF2-40B4-BE49-F238E27FC236}">
                <a16:creationId xmlns:a16="http://schemas.microsoft.com/office/drawing/2014/main" id="{3CA165F4-E518-4D4A-A8F6-2B0CD1454404}"/>
              </a:ext>
            </a:extLst>
          </p:cNvPr>
          <p:cNvGrpSpPr>
            <a:grpSpLocks/>
          </p:cNvGrpSpPr>
          <p:nvPr/>
        </p:nvGrpSpPr>
        <p:grpSpPr bwMode="auto">
          <a:xfrm>
            <a:off x="6262688" y="935038"/>
            <a:ext cx="777875" cy="1562100"/>
            <a:chOff x="3945" y="589"/>
            <a:chExt cx="490" cy="984"/>
          </a:xfrm>
        </p:grpSpPr>
        <p:sp>
          <p:nvSpPr>
            <p:cNvPr id="11293" name="Line 43">
              <a:extLst>
                <a:ext uri="{FF2B5EF4-FFF2-40B4-BE49-F238E27FC236}">
                  <a16:creationId xmlns:a16="http://schemas.microsoft.com/office/drawing/2014/main" id="{D505CD1B-AD39-4750-9A25-6D3CA7CEA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5" y="1341"/>
              <a:ext cx="2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94" name="Group 44">
              <a:extLst>
                <a:ext uri="{FF2B5EF4-FFF2-40B4-BE49-F238E27FC236}">
                  <a16:creationId xmlns:a16="http://schemas.microsoft.com/office/drawing/2014/main" id="{0643F287-21A2-4C82-9C40-BDE79D6295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4" y="589"/>
              <a:ext cx="321" cy="984"/>
              <a:chOff x="4114" y="589"/>
              <a:chExt cx="321" cy="984"/>
            </a:xfrm>
          </p:grpSpPr>
          <p:sp>
            <p:nvSpPr>
              <p:cNvPr id="11295" name="Line 45">
                <a:extLst>
                  <a:ext uri="{FF2B5EF4-FFF2-40B4-BE49-F238E27FC236}">
                    <a16:creationId xmlns:a16="http://schemas.microsoft.com/office/drawing/2014/main" id="{9E6E335F-DBBE-4FF3-980F-812490D32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0" y="1073"/>
                <a:ext cx="235" cy="2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6" name="Line 46">
                <a:extLst>
                  <a:ext uri="{FF2B5EF4-FFF2-40B4-BE49-F238E27FC236}">
                    <a16:creationId xmlns:a16="http://schemas.microsoft.com/office/drawing/2014/main" id="{8BB08FE5-CFE9-484F-8296-5212ED0C0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42" y="589"/>
                <a:ext cx="178" cy="7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7" name="Freeform 47">
                <a:extLst>
                  <a:ext uri="{FF2B5EF4-FFF2-40B4-BE49-F238E27FC236}">
                    <a16:creationId xmlns:a16="http://schemas.microsoft.com/office/drawing/2014/main" id="{C0DEAC98-C332-4FAB-AAD6-0C2D817E9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102"/>
                <a:ext cx="73" cy="29"/>
              </a:xfrm>
              <a:custGeom>
                <a:avLst/>
                <a:gdLst>
                  <a:gd name="T0" fmla="*/ 0 w 67"/>
                  <a:gd name="T1" fmla="*/ 0 h 30"/>
                  <a:gd name="T2" fmla="*/ 24 w 67"/>
                  <a:gd name="T3" fmla="*/ 21 h 30"/>
                  <a:gd name="T4" fmla="*/ 73 w 67"/>
                  <a:gd name="T5" fmla="*/ 29 h 30"/>
                  <a:gd name="T6" fmla="*/ 0 60000 65536"/>
                  <a:gd name="T7" fmla="*/ 0 60000 65536"/>
                  <a:gd name="T8" fmla="*/ 0 60000 65536"/>
                  <a:gd name="T9" fmla="*/ 0 w 67"/>
                  <a:gd name="T10" fmla="*/ 0 h 30"/>
                  <a:gd name="T11" fmla="*/ 67 w 67"/>
                  <a:gd name="T12" fmla="*/ 30 h 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" h="30">
                    <a:moveTo>
                      <a:pt x="0" y="0"/>
                    </a:moveTo>
                    <a:cubicBezTo>
                      <a:pt x="4" y="4"/>
                      <a:pt x="11" y="17"/>
                      <a:pt x="22" y="22"/>
                    </a:cubicBezTo>
                    <a:cubicBezTo>
                      <a:pt x="33" y="27"/>
                      <a:pt x="58" y="28"/>
                      <a:pt x="67" y="3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273" name="Object 48">
                <a:extLst>
                  <a:ext uri="{FF2B5EF4-FFF2-40B4-BE49-F238E27FC236}">
                    <a16:creationId xmlns:a16="http://schemas.microsoft.com/office/drawing/2014/main" id="{470EEFDF-4F70-4432-BABB-C905624BA3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14" y="1317"/>
              <a:ext cx="27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35" name="公式" r:id="rId11" imgW="203040" imgH="215640" progId="Equation.3">
                      <p:embed/>
                    </p:oleObj>
                  </mc:Choice>
                  <mc:Fallback>
                    <p:oleObj name="公式" r:id="rId11" imgW="203040" imgH="215640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4" y="1317"/>
                            <a:ext cx="27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1266" name="Object 49">
            <a:extLst>
              <a:ext uri="{FF2B5EF4-FFF2-40B4-BE49-F238E27FC236}">
                <a16:creationId xmlns:a16="http://schemas.microsoft.com/office/drawing/2014/main" id="{46637D24-16B9-46DE-9814-A4333E34F622}"/>
              </a:ext>
            </a:extLst>
          </p:cNvPr>
          <p:cNvGraphicFramePr>
            <a:graphicFrameLocks noChangeAspect="1"/>
          </p:cNvGraphicFramePr>
          <p:nvPr/>
        </p:nvGraphicFramePr>
        <p:xfrm flipH="1">
          <a:off x="6376988" y="1781175"/>
          <a:ext cx="3222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公式" r:id="rId13" imgW="152280" imgH="139680" progId="Equation.3">
                  <p:embed/>
                </p:oleObj>
              </mc:Choice>
              <mc:Fallback>
                <p:oleObj name="公式" r:id="rId13" imgW="152280" imgH="1396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376988" y="1781175"/>
                        <a:ext cx="3222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2" name="Group 50">
            <a:extLst>
              <a:ext uri="{FF2B5EF4-FFF2-40B4-BE49-F238E27FC236}">
                <a16:creationId xmlns:a16="http://schemas.microsoft.com/office/drawing/2014/main" id="{D100CDAF-E970-4B58-9909-84E7746CA075}"/>
              </a:ext>
            </a:extLst>
          </p:cNvPr>
          <p:cNvGrpSpPr>
            <a:grpSpLocks/>
          </p:cNvGrpSpPr>
          <p:nvPr/>
        </p:nvGrpSpPr>
        <p:grpSpPr bwMode="auto">
          <a:xfrm>
            <a:off x="6581775" y="719138"/>
            <a:ext cx="685800" cy="930275"/>
            <a:chOff x="4146" y="453"/>
            <a:chExt cx="432" cy="586"/>
          </a:xfrm>
        </p:grpSpPr>
        <p:grpSp>
          <p:nvGrpSpPr>
            <p:cNvPr id="11288" name="Group 51">
              <a:extLst>
                <a:ext uri="{FF2B5EF4-FFF2-40B4-BE49-F238E27FC236}">
                  <a16:creationId xmlns:a16="http://schemas.microsoft.com/office/drawing/2014/main" id="{0330E823-921F-49F6-871F-715A8309C0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453"/>
              <a:ext cx="432" cy="262"/>
              <a:chOff x="4146" y="453"/>
              <a:chExt cx="432" cy="262"/>
            </a:xfrm>
          </p:grpSpPr>
          <p:sp>
            <p:nvSpPr>
              <p:cNvPr id="11291" name="Rectangle 52" descr="窄横线">
                <a:extLst>
                  <a:ext uri="{FF2B5EF4-FFF2-40B4-BE49-F238E27FC236}">
                    <a16:creationId xmlns:a16="http://schemas.microsoft.com/office/drawing/2014/main" id="{191A2977-8746-4F5E-89D3-0F7EC6AEF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48346">
                <a:off x="4146" y="498"/>
                <a:ext cx="432" cy="96"/>
              </a:xfrm>
              <a:prstGeom prst="rect">
                <a:avLst/>
              </a:prstGeom>
              <a:pattFill prst="narHorz">
                <a:fgClr>
                  <a:schemeClr val="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92" name="Line 53">
                <a:extLst>
                  <a:ext uri="{FF2B5EF4-FFF2-40B4-BE49-F238E27FC236}">
                    <a16:creationId xmlns:a16="http://schemas.microsoft.com/office/drawing/2014/main" id="{EFFACA04-E255-4F8B-BDFB-F9A63BDDC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653159">
                <a:off x="4212" y="453"/>
                <a:ext cx="322" cy="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289" name="Group 54">
              <a:extLst>
                <a:ext uri="{FF2B5EF4-FFF2-40B4-BE49-F238E27FC236}">
                  <a16:creationId xmlns:a16="http://schemas.microsoft.com/office/drawing/2014/main" id="{3570DDB9-311E-4EFD-B841-D5CEA871A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3" y="650"/>
              <a:ext cx="333" cy="389"/>
              <a:chOff x="4213" y="650"/>
              <a:chExt cx="333" cy="389"/>
            </a:xfrm>
          </p:grpSpPr>
          <p:sp>
            <p:nvSpPr>
              <p:cNvPr id="11290" name="Line 55">
                <a:extLst>
                  <a:ext uri="{FF2B5EF4-FFF2-40B4-BE49-F238E27FC236}">
                    <a16:creationId xmlns:a16="http://schemas.microsoft.com/office/drawing/2014/main" id="{2A581E72-C33D-440A-943C-0151DAE47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3" y="744"/>
                <a:ext cx="79" cy="2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272" name="Object 56">
                <a:extLst>
                  <a:ext uri="{FF2B5EF4-FFF2-40B4-BE49-F238E27FC236}">
                    <a16:creationId xmlns:a16="http://schemas.microsoft.com/office/drawing/2014/main" id="{DCC20AEE-792D-4A39-ABE6-4A24FC0EC7C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69" y="650"/>
              <a:ext cx="277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37" name="公式" r:id="rId15" imgW="215640" imgH="241200" progId="Equation.3">
                      <p:embed/>
                    </p:oleObj>
                  </mc:Choice>
                  <mc:Fallback>
                    <p:oleObj name="公式" r:id="rId15" imgW="215640" imgH="241200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9" y="650"/>
                            <a:ext cx="277" cy="3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283" name="Group 57">
            <a:extLst>
              <a:ext uri="{FF2B5EF4-FFF2-40B4-BE49-F238E27FC236}">
                <a16:creationId xmlns:a16="http://schemas.microsoft.com/office/drawing/2014/main" id="{F6E71860-8612-4C10-A0EF-859B2A917443}"/>
              </a:ext>
            </a:extLst>
          </p:cNvPr>
          <p:cNvGrpSpPr>
            <a:grpSpLocks/>
          </p:cNvGrpSpPr>
          <p:nvPr/>
        </p:nvGrpSpPr>
        <p:grpSpPr bwMode="auto">
          <a:xfrm>
            <a:off x="5970588" y="1274763"/>
            <a:ext cx="717550" cy="457200"/>
            <a:chOff x="3761" y="803"/>
            <a:chExt cx="452" cy="288"/>
          </a:xfrm>
        </p:grpSpPr>
        <p:sp>
          <p:nvSpPr>
            <p:cNvPr id="11286" name="Line 58">
              <a:extLst>
                <a:ext uri="{FF2B5EF4-FFF2-40B4-BE49-F238E27FC236}">
                  <a16:creationId xmlns:a16="http://schemas.microsoft.com/office/drawing/2014/main" id="{8EF70778-6A6E-42E5-AD8A-6E750BBC3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1" y="1040"/>
              <a:ext cx="45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Text Box 59">
              <a:extLst>
                <a:ext uri="{FF2B5EF4-FFF2-40B4-BE49-F238E27FC236}">
                  <a16:creationId xmlns:a16="http://schemas.microsoft.com/office/drawing/2014/main" id="{8E896488-998F-485B-AABD-6001F1E56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9" y="80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R</a:t>
              </a:r>
            </a:p>
          </p:txBody>
        </p:sp>
      </p:grpSp>
      <p:graphicFrame>
        <p:nvGraphicFramePr>
          <p:cNvPr id="11267" name="Object 60">
            <a:extLst>
              <a:ext uri="{FF2B5EF4-FFF2-40B4-BE49-F238E27FC236}">
                <a16:creationId xmlns:a16="http://schemas.microsoft.com/office/drawing/2014/main" id="{7CE9CFB6-E448-4253-80E6-F1D82E7E0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9475" y="1154113"/>
          <a:ext cx="17494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公式" r:id="rId17" imgW="812520" imgH="253800" progId="Equation.3">
                  <p:embed/>
                </p:oleObj>
              </mc:Choice>
              <mc:Fallback>
                <p:oleObj name="公式" r:id="rId17" imgW="812520" imgH="2538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1154113"/>
                        <a:ext cx="17494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Text Box 61">
            <a:extLst>
              <a:ext uri="{FF2B5EF4-FFF2-40B4-BE49-F238E27FC236}">
                <a16:creationId xmlns:a16="http://schemas.microsoft.com/office/drawing/2014/main" id="{EADB0CF1-7E54-4668-B532-F668334AB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438" y="646113"/>
            <a:ext cx="194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离心惯性力   </a:t>
            </a:r>
          </a:p>
        </p:txBody>
      </p:sp>
      <p:graphicFrame>
        <p:nvGraphicFramePr>
          <p:cNvPr id="11268" name="Object 62">
            <a:extLst>
              <a:ext uri="{FF2B5EF4-FFF2-40B4-BE49-F238E27FC236}">
                <a16:creationId xmlns:a16="http://schemas.microsoft.com/office/drawing/2014/main" id="{5F7FD909-DE3D-4D77-8BEF-EB86C4B3E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7713" y="1763713"/>
          <a:ext cx="222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公式" r:id="rId19" imgW="1028520" imgH="215640" progId="Equation.3">
                  <p:embed/>
                </p:oleObj>
              </mc:Choice>
              <mc:Fallback>
                <p:oleObj name="公式" r:id="rId19" imgW="1028520" imgH="21564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1763713"/>
                        <a:ext cx="2222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63">
            <a:extLst>
              <a:ext uri="{FF2B5EF4-FFF2-40B4-BE49-F238E27FC236}">
                <a16:creationId xmlns:a16="http://schemas.microsoft.com/office/drawing/2014/main" id="{DE315172-821B-4377-96D0-1D6C7065E3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968625"/>
          <a:ext cx="18732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公式" r:id="rId21" imgW="863280" imgH="444240" progId="Equation.3">
                  <p:embed/>
                </p:oleObj>
              </mc:Choice>
              <mc:Fallback>
                <p:oleObj name="公式" r:id="rId21" imgW="863280" imgH="44424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68625"/>
                        <a:ext cx="18732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Rectangle 64">
            <a:extLst>
              <a:ext uri="{FF2B5EF4-FFF2-40B4-BE49-F238E27FC236}">
                <a16:creationId xmlns:a16="http://schemas.microsoft.com/office/drawing/2014/main" id="{D10FB2C5-2E83-40F9-B641-36E4498E1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2457450"/>
            <a:ext cx="2557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如图由正弦定理   </a:t>
            </a:r>
          </a:p>
        </p:txBody>
      </p:sp>
      <p:graphicFrame>
        <p:nvGraphicFramePr>
          <p:cNvPr id="11270" name="Object 65">
            <a:extLst>
              <a:ext uri="{FF2B5EF4-FFF2-40B4-BE49-F238E27FC236}">
                <a16:creationId xmlns:a16="http://schemas.microsoft.com/office/drawing/2014/main" id="{6479CCA8-6814-469C-A299-8C83F276DD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0" y="3886200"/>
          <a:ext cx="54356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公式" r:id="rId23" imgW="2412720" imgH="457200" progId="Equation.3">
                  <p:embed/>
                </p:oleObj>
              </mc:Choice>
              <mc:Fallback>
                <p:oleObj name="公式" r:id="rId23" imgW="2412720" imgH="4572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3886200"/>
                        <a:ext cx="54356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6">
            <a:extLst>
              <a:ext uri="{FF2B5EF4-FFF2-40B4-BE49-F238E27FC236}">
                <a16:creationId xmlns:a16="http://schemas.microsoft.com/office/drawing/2014/main" id="{5C4D4CE7-3C7A-4217-9A1E-D9C696CE98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959350"/>
          <a:ext cx="21336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公式" r:id="rId25" imgW="990360" imgH="457200" progId="Equation.3">
                  <p:embed/>
                </p:oleObj>
              </mc:Choice>
              <mc:Fallback>
                <p:oleObj name="公式" r:id="rId25" imgW="990360" imgH="4572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959350"/>
                        <a:ext cx="21336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E0AB9B7F-B694-40F7-A481-4F0EE8776F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5425" y="2209800"/>
          <a:ext cx="33813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公式" r:id="rId3" imgW="1384200" imgH="228600" progId="Equation.3">
                  <p:embed/>
                </p:oleObj>
              </mc:Choice>
              <mc:Fallback>
                <p:oleObj name="公式" r:id="rId3" imgW="13842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2209800"/>
                        <a:ext cx="33813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ADD49B12-D7D9-4728-87FF-451E5AAD65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600075"/>
          <a:ext cx="35814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公式" r:id="rId5" imgW="1447560" imgH="215640" progId="Equation.3">
                  <p:embed/>
                </p:oleObj>
              </mc:Choice>
              <mc:Fallback>
                <p:oleObj name="公式" r:id="rId5" imgW="144756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00075"/>
                        <a:ext cx="35814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5F61BC78-577D-4E69-8819-45FC5A2967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600075"/>
          <a:ext cx="23209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公式" r:id="rId7" imgW="1079280" imgH="253800" progId="Equation.3">
                  <p:embed/>
                </p:oleObj>
              </mc:Choice>
              <mc:Fallback>
                <p:oleObj name="公式" r:id="rId7" imgW="10792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00075"/>
                        <a:ext cx="23209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5">
            <a:extLst>
              <a:ext uri="{FF2B5EF4-FFF2-40B4-BE49-F238E27FC236}">
                <a16:creationId xmlns:a16="http://schemas.microsoft.com/office/drawing/2014/main" id="{FFA7AE26-47B3-4BD6-B524-F54F2C0C4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219200"/>
            <a:ext cx="114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 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很小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12293" name="Object 6">
            <a:extLst>
              <a:ext uri="{FF2B5EF4-FFF2-40B4-BE49-F238E27FC236}">
                <a16:creationId xmlns:a16="http://schemas.microsoft.com/office/drawing/2014/main" id="{858C0290-3057-4B5D-8F93-0B4CBB421F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600200"/>
          <a:ext cx="41910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公式" r:id="rId9" imgW="1815840" imgH="215640" progId="Equation.3">
                  <p:embed/>
                </p:oleObj>
              </mc:Choice>
              <mc:Fallback>
                <p:oleObj name="公式" r:id="rId9" imgW="18158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00200"/>
                        <a:ext cx="41910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7">
            <a:extLst>
              <a:ext uri="{FF2B5EF4-FFF2-40B4-BE49-F238E27FC236}">
                <a16:creationId xmlns:a16="http://schemas.microsoft.com/office/drawing/2014/main" id="{FEF56B2F-F6C7-4BE1-9209-05A7E577F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743200"/>
            <a:ext cx="4826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t>2. 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重力与纬度的关系</a:t>
            </a:r>
          </a:p>
        </p:txBody>
      </p:sp>
      <p:graphicFrame>
        <p:nvGraphicFramePr>
          <p:cNvPr id="12294" name="Object 15">
            <a:extLst>
              <a:ext uri="{FF2B5EF4-FFF2-40B4-BE49-F238E27FC236}">
                <a16:creationId xmlns:a16="http://schemas.microsoft.com/office/drawing/2014/main" id="{04681767-0584-4893-AE5F-D8E6CD6D2F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525" y="3254375"/>
          <a:ext cx="5441950" cy="24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11" imgW="2743200" imgH="1218960" progId="Equation.DSMT4">
                  <p:embed/>
                </p:oleObj>
              </mc:Choice>
              <mc:Fallback>
                <p:oleObj name="Equation" r:id="rId11" imgW="2743200" imgH="12189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3254375"/>
                        <a:ext cx="5441950" cy="242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6">
            <a:extLst>
              <a:ext uri="{FF2B5EF4-FFF2-40B4-BE49-F238E27FC236}">
                <a16:creationId xmlns:a16="http://schemas.microsoft.com/office/drawing/2014/main" id="{40AFE10D-A502-42CD-B6A5-D25A2D290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1288" y="3281363"/>
          <a:ext cx="20859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公式" r:id="rId13" imgW="1193760" imgH="444240" progId="Equation.3">
                  <p:embed/>
                </p:oleObj>
              </mc:Choice>
              <mc:Fallback>
                <p:oleObj name="公式" r:id="rId13" imgW="119376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3281363"/>
                        <a:ext cx="208597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3" name="Group 17">
            <a:extLst>
              <a:ext uri="{FF2B5EF4-FFF2-40B4-BE49-F238E27FC236}">
                <a16:creationId xmlns:a16="http://schemas.microsoft.com/office/drawing/2014/main" id="{7497A061-D593-4BCD-8AB3-42803BD041B5}"/>
              </a:ext>
            </a:extLst>
          </p:cNvPr>
          <p:cNvGrpSpPr>
            <a:grpSpLocks/>
          </p:cNvGrpSpPr>
          <p:nvPr/>
        </p:nvGrpSpPr>
        <p:grpSpPr bwMode="auto">
          <a:xfrm>
            <a:off x="425450" y="5567363"/>
            <a:ext cx="4800600" cy="819150"/>
            <a:chOff x="1440" y="3305"/>
            <a:chExt cx="3024" cy="516"/>
          </a:xfrm>
        </p:grpSpPr>
        <p:graphicFrame>
          <p:nvGraphicFramePr>
            <p:cNvPr id="12298" name="Object 18">
              <a:extLst>
                <a:ext uri="{FF2B5EF4-FFF2-40B4-BE49-F238E27FC236}">
                  <a16:creationId xmlns:a16="http://schemas.microsoft.com/office/drawing/2014/main" id="{2A5BA0F2-F5FA-4BEB-8622-84DB6BCC5D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64" y="3377"/>
            <a:ext cx="49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" name="Equation" r:id="rId15" imgW="355320" imgH="228600" progId="Equation.3">
                    <p:embed/>
                  </p:oleObj>
                </mc:Choice>
                <mc:Fallback>
                  <p:oleObj name="Equation" r:id="rId15" imgW="35532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3377"/>
                          <a:ext cx="49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19">
              <a:extLst>
                <a:ext uri="{FF2B5EF4-FFF2-40B4-BE49-F238E27FC236}">
                  <a16:creationId xmlns:a16="http://schemas.microsoft.com/office/drawing/2014/main" id="{D4EC8E03-7824-44E3-ABD0-9C5931F66A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3305"/>
            <a:ext cx="1296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2" name="Equation" r:id="rId17" imgW="990360" imgH="393480" progId="Equation.3">
                    <p:embed/>
                  </p:oleObj>
                </mc:Choice>
                <mc:Fallback>
                  <p:oleObj name="Equation" r:id="rId17" imgW="990360" imgH="3934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305"/>
                          <a:ext cx="1296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20">
              <a:extLst>
                <a:ext uri="{FF2B5EF4-FFF2-40B4-BE49-F238E27FC236}">
                  <a16:creationId xmlns:a16="http://schemas.microsoft.com/office/drawing/2014/main" id="{65BA5824-7843-42B3-9827-4872A95BB4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3441"/>
            <a:ext cx="67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3" name="Equation" r:id="rId19" imgW="469800" imgH="177480" progId="Equation.3">
                    <p:embed/>
                  </p:oleObj>
                </mc:Choice>
                <mc:Fallback>
                  <p:oleObj name="Equation" r:id="rId19" imgW="469800" imgH="1774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441"/>
                          <a:ext cx="67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4" name="Text Box 21">
              <a:extLst>
                <a:ext uri="{FF2B5EF4-FFF2-40B4-BE49-F238E27FC236}">
                  <a16:creationId xmlns:a16="http://schemas.microsoft.com/office/drawing/2014/main" id="{AB94151F-154D-43E2-98E5-25BBC84EA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405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a typeface="宋体" panose="02010600030101010101" pitchFamily="2" charset="-122"/>
                </a:rPr>
                <a:t>且</a:t>
              </a:r>
            </a:p>
          </p:txBody>
        </p:sp>
      </p:grpSp>
      <p:graphicFrame>
        <p:nvGraphicFramePr>
          <p:cNvPr id="12296" name="Object 22">
            <a:extLst>
              <a:ext uri="{FF2B5EF4-FFF2-40B4-BE49-F238E27FC236}">
                <a16:creationId xmlns:a16="http://schemas.microsoft.com/office/drawing/2014/main" id="{402A40EE-78FA-45CB-986B-83314DB65E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6150" y="5794375"/>
          <a:ext cx="17668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21" imgW="838080" imgH="241200" progId="Equation.3">
                  <p:embed/>
                </p:oleObj>
              </mc:Choice>
              <mc:Fallback>
                <p:oleObj name="Equation" r:id="rId21" imgW="838080" imgH="241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5794375"/>
                        <a:ext cx="17668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23">
            <a:extLst>
              <a:ext uri="{FF2B5EF4-FFF2-40B4-BE49-F238E27FC236}">
                <a16:creationId xmlns:a16="http://schemas.microsoft.com/office/drawing/2014/main" id="{271B494F-B6D5-4758-9FA9-7AFD320B7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4963" y="5807075"/>
          <a:ext cx="685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23" imgW="330120" imgH="215640" progId="Equation.3">
                  <p:embed/>
                </p:oleObj>
              </mc:Choice>
              <mc:Fallback>
                <p:oleObj name="Equation" r:id="rId23" imgW="33012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4963" y="5807075"/>
                        <a:ext cx="6858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DFF597AE-8E0B-4C53-89A0-A4B398F0D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762000"/>
          <a:ext cx="2971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3" imgW="1447560" imgH="228600" progId="Equation.3">
                  <p:embed/>
                </p:oleObj>
              </mc:Choice>
              <mc:Fallback>
                <p:oleObj name="Equation" r:id="rId3" imgW="14475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62000"/>
                        <a:ext cx="29718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3">
            <a:extLst>
              <a:ext uri="{FF2B5EF4-FFF2-40B4-BE49-F238E27FC236}">
                <a16:creationId xmlns:a16="http://schemas.microsoft.com/office/drawing/2014/main" id="{5AD13EC4-F829-43BF-B15A-7A170D81D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762000"/>
            <a:ext cx="2111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W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相差很小  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3315" name="Object 4">
            <a:extLst>
              <a:ext uri="{FF2B5EF4-FFF2-40B4-BE49-F238E27FC236}">
                <a16:creationId xmlns:a16="http://schemas.microsoft.com/office/drawing/2014/main" id="{BB5F09A8-FE78-44EA-8853-961B2EE37F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6200" y="1358900"/>
          <a:ext cx="1397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5" imgW="698400" imgH="241200" progId="Equation.3">
                  <p:embed/>
                </p:oleObj>
              </mc:Choice>
              <mc:Fallback>
                <p:oleObj name="Equation" r:id="rId5" imgW="6984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1358900"/>
                        <a:ext cx="1397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>
            <a:extLst>
              <a:ext uri="{FF2B5EF4-FFF2-40B4-BE49-F238E27FC236}">
                <a16:creationId xmlns:a16="http://schemas.microsoft.com/office/drawing/2014/main" id="{EE8B81AA-A6E0-4F06-9B93-EDA486A05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447800"/>
          <a:ext cx="32004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7" imgW="1346040" imgH="177480" progId="Equation.3">
                  <p:embed/>
                </p:oleObj>
              </mc:Choice>
              <mc:Fallback>
                <p:oleObj name="Equation" r:id="rId7" imgW="134604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47800"/>
                        <a:ext cx="32004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6">
            <a:extLst>
              <a:ext uri="{FF2B5EF4-FFF2-40B4-BE49-F238E27FC236}">
                <a16:creationId xmlns:a16="http://schemas.microsoft.com/office/drawing/2014/main" id="{5CB500B1-F652-48EF-B649-B29852C11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6629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所以引力是重力的主要成分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因引力与重力角度和大小都相差很小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因而</a:t>
            </a:r>
          </a:p>
        </p:txBody>
      </p:sp>
      <p:graphicFrame>
        <p:nvGraphicFramePr>
          <p:cNvPr id="13317" name="Object 7">
            <a:extLst>
              <a:ext uri="{FF2B5EF4-FFF2-40B4-BE49-F238E27FC236}">
                <a16:creationId xmlns:a16="http://schemas.microsoft.com/office/drawing/2014/main" id="{722FE4C2-B329-4EED-9345-6F38E24FA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124200"/>
          <a:ext cx="9906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9" imgW="469800" imgH="215640" progId="Equation.3">
                  <p:embed/>
                </p:oleObj>
              </mc:Choice>
              <mc:Fallback>
                <p:oleObj name="Equation" r:id="rId9" imgW="46980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124200"/>
                        <a:ext cx="9906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>
            <a:extLst>
              <a:ext uri="{FF2B5EF4-FFF2-40B4-BE49-F238E27FC236}">
                <a16:creationId xmlns:a16="http://schemas.microsoft.com/office/drawing/2014/main" id="{BE07BA5C-81BF-465A-B170-9F64B9334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81400"/>
            <a:ext cx="375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故可将地球视为惯性系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2">
            <a:extLst>
              <a:ext uri="{FF2B5EF4-FFF2-40B4-BE49-F238E27FC236}">
                <a16:creationId xmlns:a16="http://schemas.microsoft.com/office/drawing/2014/main" id="{CF2FF24B-6B60-4821-A3DB-22499C7DC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76250"/>
            <a:ext cx="4108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§6.2.3 </a:t>
            </a:r>
            <a:r>
              <a:rPr lang="zh-CN" altLang="en-US" sz="2800">
                <a:ea typeface="黑体" panose="02010609060101010101" pitchFamily="49" charset="-122"/>
              </a:rPr>
              <a:t>引力常数的测量   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53D6C16E-4BFF-4D80-857D-107122F3D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211263"/>
            <a:ext cx="67056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英国卡文迪什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(H.Cavendish)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利用扭称测得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4338" name="Object 4">
            <a:extLst>
              <a:ext uri="{FF2B5EF4-FFF2-40B4-BE49-F238E27FC236}">
                <a16:creationId xmlns:a16="http://schemas.microsoft.com/office/drawing/2014/main" id="{A83E213F-089C-4223-9AEE-F7538A02B6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116263"/>
          <a:ext cx="52578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3" imgW="2412720" imgH="241200" progId="Equation.3">
                  <p:embed/>
                </p:oleObj>
              </mc:Choice>
              <mc:Fallback>
                <p:oleObj name="Equation" r:id="rId3" imgW="241272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16263"/>
                        <a:ext cx="52578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>
            <a:extLst>
              <a:ext uri="{FF2B5EF4-FFF2-40B4-BE49-F238E27FC236}">
                <a16:creationId xmlns:a16="http://schemas.microsoft.com/office/drawing/2014/main" id="{D6BB8752-1AB5-4380-9053-CC75C50FFC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1850" y="1846263"/>
          <a:ext cx="44084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5" imgW="1968480" imgH="241200" progId="Equation.3">
                  <p:embed/>
                </p:oleObj>
              </mc:Choice>
              <mc:Fallback>
                <p:oleObj name="Equation" r:id="rId5" imgW="19684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1846263"/>
                        <a:ext cx="440848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6">
            <a:extLst>
              <a:ext uri="{FF2B5EF4-FFF2-40B4-BE49-F238E27FC236}">
                <a16:creationId xmlns:a16="http://schemas.microsoft.com/office/drawing/2014/main" id="{DE6280B4-FF91-43C2-A03B-EB71EF79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598738"/>
            <a:ext cx="4022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1991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年舒尔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(J.Schurr)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报道为  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44" name="Text Box 7">
            <a:extLst>
              <a:ext uri="{FF2B5EF4-FFF2-40B4-BE49-F238E27FC236}">
                <a16:creationId xmlns:a16="http://schemas.microsoft.com/office/drawing/2014/main" id="{91F0B862-DADA-4D99-80F9-183DD7A54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725863"/>
            <a:ext cx="65690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ea typeface="宋体" panose="02010600030101010101" pitchFamily="2" charset="-122"/>
              </a:rPr>
              <a:t>1999</a:t>
            </a:r>
            <a:r>
              <a:rPr lang="zh-CN" altLang="en-US">
                <a:ea typeface="宋体" panose="02010600030101010101" pitchFamily="2" charset="-122"/>
              </a:rPr>
              <a:t>年华中科技大学罗俊领导的引力实验室利用扭摆测得</a:t>
            </a:r>
          </a:p>
        </p:txBody>
      </p:sp>
      <p:graphicFrame>
        <p:nvGraphicFramePr>
          <p:cNvPr id="14340" name="Object 8">
            <a:extLst>
              <a:ext uri="{FF2B5EF4-FFF2-40B4-BE49-F238E27FC236}">
                <a16:creationId xmlns:a16="http://schemas.microsoft.com/office/drawing/2014/main" id="{A31B5AB5-C1E0-421E-AC4E-485B6BAB5F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868863"/>
          <a:ext cx="58880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7" imgW="2628720" imgH="241200" progId="Equation.3">
                  <p:embed/>
                </p:oleObj>
              </mc:Choice>
              <mc:Fallback>
                <p:oleObj name="Equation" r:id="rId7" imgW="262872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68863"/>
                        <a:ext cx="588803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62C1B84F-DF15-4B56-84C1-0E8492F6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09600"/>
            <a:ext cx="607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§6.2.5 </a:t>
            </a:r>
            <a:r>
              <a:rPr lang="zh-CN" altLang="en-US" sz="2800">
                <a:ea typeface="黑体" panose="02010609060101010101" pitchFamily="49" charset="-122"/>
              </a:rPr>
              <a:t>牛顿万有引力定律的适用范围 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9237E6EA-689F-4953-8925-E4F3B0174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01725"/>
            <a:ext cx="72548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zh-CN" altLang="en-US">
                <a:ea typeface="宋体" panose="02010600030101010101" pitchFamily="2" charset="-122"/>
              </a:rPr>
              <a:t>牛顿引力定律不能解释水星轨道的旋进，需用广义相对论解释之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47108" name="Group 4">
            <a:extLst>
              <a:ext uri="{FF2B5EF4-FFF2-40B4-BE49-F238E27FC236}">
                <a16:creationId xmlns:a16="http://schemas.microsoft.com/office/drawing/2014/main" id="{16A1093A-BCF2-4DBB-B7EE-E4A09A6BA6A1}"/>
              </a:ext>
            </a:extLst>
          </p:cNvPr>
          <p:cNvGrpSpPr>
            <a:grpSpLocks/>
          </p:cNvGrpSpPr>
          <p:nvPr/>
        </p:nvGrpSpPr>
        <p:grpSpPr bwMode="auto">
          <a:xfrm>
            <a:off x="5500688" y="1905000"/>
            <a:ext cx="2511425" cy="2419350"/>
            <a:chOff x="258" y="1695"/>
            <a:chExt cx="1853" cy="1773"/>
          </a:xfrm>
        </p:grpSpPr>
        <p:sp>
          <p:nvSpPr>
            <p:cNvPr id="47111" name="Text Box 5">
              <a:extLst>
                <a:ext uri="{FF2B5EF4-FFF2-40B4-BE49-F238E27FC236}">
                  <a16:creationId xmlns:a16="http://schemas.microsoft.com/office/drawing/2014/main" id="{C4FE71FA-4D5C-450C-9910-FD894ADBD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" y="2343"/>
              <a:ext cx="7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a typeface="宋体" panose="02010600030101010101" pitchFamily="2" charset="-122"/>
                </a:rPr>
                <a:t>近日点</a:t>
              </a:r>
            </a:p>
          </p:txBody>
        </p:sp>
        <p:sp>
          <p:nvSpPr>
            <p:cNvPr id="47112" name="AutoShape 6">
              <a:extLst>
                <a:ext uri="{FF2B5EF4-FFF2-40B4-BE49-F238E27FC236}">
                  <a16:creationId xmlns:a16="http://schemas.microsoft.com/office/drawing/2014/main" id="{F603E187-9EFB-41BF-B35F-893ED6BEA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2461"/>
              <a:ext cx="212" cy="227"/>
            </a:xfrm>
            <a:prstGeom prst="sun">
              <a:avLst>
                <a:gd name="adj" fmla="val 34819"/>
              </a:avLst>
            </a:prstGeom>
            <a:solidFill>
              <a:srgbClr val="FF0000"/>
            </a:solidFill>
            <a:ln w="19050">
              <a:solidFill>
                <a:srgbClr val="FF0000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3" name="Text Box 7">
              <a:extLst>
                <a:ext uri="{FF2B5EF4-FFF2-40B4-BE49-F238E27FC236}">
                  <a16:creationId xmlns:a16="http://schemas.microsoft.com/office/drawing/2014/main" id="{08F13298-8D29-48B5-94F0-992D9FC5B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2" y="2509"/>
              <a:ext cx="4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FF0000"/>
                  </a:solidFill>
                  <a:ea typeface="宋体" panose="02010600030101010101" pitchFamily="2" charset="-122"/>
                </a:rPr>
                <a:t>太阳</a:t>
              </a:r>
            </a:p>
          </p:txBody>
        </p:sp>
        <p:sp>
          <p:nvSpPr>
            <p:cNvPr id="47114" name="Freeform 8">
              <a:extLst>
                <a:ext uri="{FF2B5EF4-FFF2-40B4-BE49-F238E27FC236}">
                  <a16:creationId xmlns:a16="http://schemas.microsoft.com/office/drawing/2014/main" id="{1C6DF9D6-97A2-4238-B4D2-44D014D4A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" y="2315"/>
              <a:ext cx="1073" cy="836"/>
            </a:xfrm>
            <a:custGeom>
              <a:avLst/>
              <a:gdLst>
                <a:gd name="T0" fmla="*/ 667 w 2654"/>
                <a:gd name="T1" fmla="*/ 0 h 2135"/>
                <a:gd name="T2" fmla="*/ 873 w 2654"/>
                <a:gd name="T3" fmla="*/ 66 h 2135"/>
                <a:gd name="T4" fmla="*/ 1035 w 2654"/>
                <a:gd name="T5" fmla="*/ 226 h 2135"/>
                <a:gd name="T6" fmla="*/ 645 w 2654"/>
                <a:gd name="T7" fmla="*/ 509 h 2135"/>
                <a:gd name="T8" fmla="*/ 184 w 2654"/>
                <a:gd name="T9" fmla="*/ 420 h 2135"/>
                <a:gd name="T10" fmla="*/ 28 w 2654"/>
                <a:gd name="T11" fmla="*/ 279 h 2135"/>
                <a:gd name="T12" fmla="*/ 120 w 2654"/>
                <a:gd name="T13" fmla="*/ 115 h 2135"/>
                <a:gd name="T14" fmla="*/ 649 w 2654"/>
                <a:gd name="T15" fmla="*/ 93 h 2135"/>
                <a:gd name="T16" fmla="*/ 1035 w 2654"/>
                <a:gd name="T17" fmla="*/ 374 h 2135"/>
                <a:gd name="T18" fmla="*/ 645 w 2654"/>
                <a:gd name="T19" fmla="*/ 624 h 2135"/>
                <a:gd name="T20" fmla="*/ 257 w 2654"/>
                <a:gd name="T21" fmla="*/ 517 h 2135"/>
                <a:gd name="T22" fmla="*/ 19 w 2654"/>
                <a:gd name="T23" fmla="*/ 265 h 2135"/>
                <a:gd name="T24" fmla="*/ 143 w 2654"/>
                <a:gd name="T25" fmla="*/ 119 h 2135"/>
                <a:gd name="T26" fmla="*/ 631 w 2654"/>
                <a:gd name="T27" fmla="*/ 199 h 2135"/>
                <a:gd name="T28" fmla="*/ 965 w 2654"/>
                <a:gd name="T29" fmla="*/ 596 h 2135"/>
                <a:gd name="T30" fmla="*/ 695 w 2654"/>
                <a:gd name="T31" fmla="*/ 743 h 2135"/>
                <a:gd name="T32" fmla="*/ 421 w 2654"/>
                <a:gd name="T33" fmla="*/ 703 h 2135"/>
                <a:gd name="T34" fmla="*/ 184 w 2654"/>
                <a:gd name="T35" fmla="*/ 522 h 2135"/>
                <a:gd name="T36" fmla="*/ 19 w 2654"/>
                <a:gd name="T37" fmla="*/ 226 h 2135"/>
                <a:gd name="T38" fmla="*/ 170 w 2654"/>
                <a:gd name="T39" fmla="*/ 119 h 2135"/>
                <a:gd name="T40" fmla="*/ 620 w 2654"/>
                <a:gd name="T41" fmla="*/ 300 h 2135"/>
                <a:gd name="T42" fmla="*/ 897 w 2654"/>
                <a:gd name="T43" fmla="*/ 743 h 2135"/>
                <a:gd name="T44" fmla="*/ 613 w 2654"/>
                <a:gd name="T45" fmla="*/ 836 h 21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54"/>
                <a:gd name="T70" fmla="*/ 0 h 2135"/>
                <a:gd name="T71" fmla="*/ 2654 w 2654"/>
                <a:gd name="T72" fmla="*/ 2135 h 213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54" h="2135">
                  <a:moveTo>
                    <a:pt x="1651" y="0"/>
                  </a:moveTo>
                  <a:cubicBezTo>
                    <a:pt x="1737" y="30"/>
                    <a:pt x="2008" y="73"/>
                    <a:pt x="2159" y="169"/>
                  </a:cubicBezTo>
                  <a:cubicBezTo>
                    <a:pt x="2310" y="265"/>
                    <a:pt x="2654" y="389"/>
                    <a:pt x="2560" y="577"/>
                  </a:cubicBezTo>
                  <a:cubicBezTo>
                    <a:pt x="2466" y="765"/>
                    <a:pt x="1946" y="1216"/>
                    <a:pt x="1595" y="1299"/>
                  </a:cubicBezTo>
                  <a:cubicBezTo>
                    <a:pt x="1244" y="1382"/>
                    <a:pt x="708" y="1171"/>
                    <a:pt x="454" y="1073"/>
                  </a:cubicBezTo>
                  <a:cubicBezTo>
                    <a:pt x="200" y="975"/>
                    <a:pt x="96" y="842"/>
                    <a:pt x="70" y="712"/>
                  </a:cubicBezTo>
                  <a:cubicBezTo>
                    <a:pt x="44" y="582"/>
                    <a:pt x="40" y="373"/>
                    <a:pt x="296" y="294"/>
                  </a:cubicBezTo>
                  <a:cubicBezTo>
                    <a:pt x="552" y="215"/>
                    <a:pt x="1229" y="127"/>
                    <a:pt x="1606" y="237"/>
                  </a:cubicBezTo>
                  <a:cubicBezTo>
                    <a:pt x="1983" y="347"/>
                    <a:pt x="2562" y="728"/>
                    <a:pt x="2560" y="954"/>
                  </a:cubicBezTo>
                  <a:cubicBezTo>
                    <a:pt x="2558" y="1180"/>
                    <a:pt x="1916" y="1532"/>
                    <a:pt x="1595" y="1593"/>
                  </a:cubicBezTo>
                  <a:cubicBezTo>
                    <a:pt x="1274" y="1654"/>
                    <a:pt x="893" y="1474"/>
                    <a:pt x="635" y="1321"/>
                  </a:cubicBezTo>
                  <a:cubicBezTo>
                    <a:pt x="377" y="1168"/>
                    <a:pt x="94" y="847"/>
                    <a:pt x="47" y="678"/>
                  </a:cubicBezTo>
                  <a:cubicBezTo>
                    <a:pt x="0" y="509"/>
                    <a:pt x="101" y="333"/>
                    <a:pt x="353" y="305"/>
                  </a:cubicBezTo>
                  <a:cubicBezTo>
                    <a:pt x="605" y="277"/>
                    <a:pt x="1222" y="305"/>
                    <a:pt x="1561" y="508"/>
                  </a:cubicBezTo>
                  <a:cubicBezTo>
                    <a:pt x="1900" y="711"/>
                    <a:pt x="2362" y="1290"/>
                    <a:pt x="2388" y="1521"/>
                  </a:cubicBezTo>
                  <a:cubicBezTo>
                    <a:pt x="2414" y="1752"/>
                    <a:pt x="1943" y="1851"/>
                    <a:pt x="1719" y="1897"/>
                  </a:cubicBezTo>
                  <a:cubicBezTo>
                    <a:pt x="1495" y="1943"/>
                    <a:pt x="1252" y="1890"/>
                    <a:pt x="1041" y="1796"/>
                  </a:cubicBezTo>
                  <a:cubicBezTo>
                    <a:pt x="830" y="1702"/>
                    <a:pt x="620" y="1536"/>
                    <a:pt x="454" y="1333"/>
                  </a:cubicBezTo>
                  <a:cubicBezTo>
                    <a:pt x="288" y="1130"/>
                    <a:pt x="53" y="747"/>
                    <a:pt x="47" y="576"/>
                  </a:cubicBezTo>
                  <a:cubicBezTo>
                    <a:pt x="41" y="405"/>
                    <a:pt x="173" y="273"/>
                    <a:pt x="421" y="305"/>
                  </a:cubicBezTo>
                  <a:cubicBezTo>
                    <a:pt x="669" y="337"/>
                    <a:pt x="1234" y="501"/>
                    <a:pt x="1533" y="765"/>
                  </a:cubicBezTo>
                  <a:cubicBezTo>
                    <a:pt x="1832" y="1030"/>
                    <a:pt x="2221" y="1670"/>
                    <a:pt x="2218" y="1898"/>
                  </a:cubicBezTo>
                  <a:cubicBezTo>
                    <a:pt x="2215" y="2126"/>
                    <a:pt x="1662" y="2086"/>
                    <a:pt x="1516" y="2135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Oval 9">
              <a:extLst>
                <a:ext uri="{FF2B5EF4-FFF2-40B4-BE49-F238E27FC236}">
                  <a16:creationId xmlns:a16="http://schemas.microsoft.com/office/drawing/2014/main" id="{E5EB365E-9BBF-48DA-AAF4-CDAECFBF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695"/>
              <a:ext cx="1841" cy="17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7116" name="Group 10">
              <a:extLst>
                <a:ext uri="{FF2B5EF4-FFF2-40B4-BE49-F238E27FC236}">
                  <a16:creationId xmlns:a16="http://schemas.microsoft.com/office/drawing/2014/main" id="{1B1F8931-8FE7-4476-B31A-FE87A8EE9C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6" y="2941"/>
              <a:ext cx="513" cy="366"/>
              <a:chOff x="3140" y="890"/>
              <a:chExt cx="819" cy="584"/>
            </a:xfrm>
          </p:grpSpPr>
          <p:sp>
            <p:nvSpPr>
              <p:cNvPr id="47117" name="Oval 11">
                <a:extLst>
                  <a:ext uri="{FF2B5EF4-FFF2-40B4-BE49-F238E27FC236}">
                    <a16:creationId xmlns:a16="http://schemas.microsoft.com/office/drawing/2014/main" id="{50BE4982-D538-4B5A-960B-2349CBDB9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0" y="890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99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118" name="Text Box 12">
                <a:extLst>
                  <a:ext uri="{FF2B5EF4-FFF2-40B4-BE49-F238E27FC236}">
                    <a16:creationId xmlns:a16="http://schemas.microsoft.com/office/drawing/2014/main" id="{79A1E476-FA00-464C-B60A-1FE254F12E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0" y="1011"/>
                <a:ext cx="819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ea typeface="宋体" panose="02010600030101010101" pitchFamily="2" charset="-122"/>
                  </a:rPr>
                  <a:t>水星</a:t>
                </a:r>
              </a:p>
            </p:txBody>
          </p:sp>
        </p:grpSp>
      </p:grpSp>
      <p:sp>
        <p:nvSpPr>
          <p:cNvPr id="47109" name="Text Box 13">
            <a:extLst>
              <a:ext uri="{FF2B5EF4-FFF2-40B4-BE49-F238E27FC236}">
                <a16:creationId xmlns:a16="http://schemas.microsoft.com/office/drawing/2014/main" id="{A0C81806-4BB1-4D5F-A08E-5097A36A5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4411663"/>
            <a:ext cx="279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由于旋进，火星</a:t>
            </a:r>
          </a:p>
          <a:p>
            <a:pPr algn="ctr"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绕日轨道不再封闭 </a:t>
            </a:r>
          </a:p>
        </p:txBody>
      </p:sp>
      <p:sp>
        <p:nvSpPr>
          <p:cNvPr id="47110" name="Text Box 14">
            <a:extLst>
              <a:ext uri="{FF2B5EF4-FFF2-40B4-BE49-F238E27FC236}">
                <a16:creationId xmlns:a16="http://schemas.microsoft.com/office/drawing/2014/main" id="{BE90BE67-BE0F-411E-8DB0-13A9FF7E6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4038600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ea typeface="宋体" panose="02010600030101010101" pitchFamily="2" charset="-122"/>
              </a:rPr>
              <a:t>     </a:t>
            </a:r>
            <a:r>
              <a:rPr lang="zh-CN" altLang="en-US">
                <a:ea typeface="宋体" panose="02010600030101010101" pitchFamily="2" charset="-122"/>
              </a:rPr>
              <a:t>万有引力是超距作用，还是通过引力场作用</a:t>
            </a:r>
            <a:r>
              <a:rPr lang="en-US" altLang="zh-CN">
                <a:ea typeface="宋体" panose="02010600030101010101" pitchFamily="2" charset="-122"/>
              </a:rPr>
              <a:t>? </a:t>
            </a:r>
            <a:r>
              <a:rPr lang="zh-CN" altLang="en-US">
                <a:ea typeface="宋体" panose="02010600030101010101" pitchFamily="2" charset="-122"/>
              </a:rPr>
              <a:t>电磁场是以光子为媒介</a:t>
            </a:r>
            <a:r>
              <a:rPr lang="en-US" altLang="zh-CN">
                <a:ea typeface="宋体" panose="02010600030101010101" pitchFamily="2" charset="-122"/>
              </a:rPr>
              <a:t>.  </a:t>
            </a:r>
            <a:r>
              <a:rPr lang="zh-CN" altLang="en-US">
                <a:ea typeface="宋体" panose="02010600030101010101" pitchFamily="2" charset="-122"/>
              </a:rPr>
              <a:t>引力场呢？是以引力子为媒介？引力子为何物？尚在探索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Text Box 2">
            <a:extLst>
              <a:ext uri="{FF2B5EF4-FFF2-40B4-BE49-F238E27FC236}">
                <a16:creationId xmlns:a16="http://schemas.microsoft.com/office/drawing/2014/main" id="{0E886135-0074-451B-94CF-A58D78899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533400"/>
            <a:ext cx="56181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牛顿万有引力定律适用于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——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弱场低速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.  </a:t>
            </a:r>
          </a:p>
        </p:txBody>
      </p:sp>
      <p:sp>
        <p:nvSpPr>
          <p:cNvPr id="15368" name="Rectangle 3">
            <a:extLst>
              <a:ext uri="{FF2B5EF4-FFF2-40B4-BE49-F238E27FC236}">
                <a16:creationId xmlns:a16="http://schemas.microsoft.com/office/drawing/2014/main" id="{D462E4A9-94CD-4455-AD84-55A72FDD1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1752600"/>
            <a:ext cx="5073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i="1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是光速，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zh-CN" altLang="en-US">
                <a:ea typeface="宋体" panose="02010600030101010101" pitchFamily="2" charset="-122"/>
              </a:rPr>
              <a:t>是产生引力场球体质量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15369" name="Rectangle 4">
            <a:extLst>
              <a:ext uri="{FF2B5EF4-FFF2-40B4-BE49-F238E27FC236}">
                <a16:creationId xmlns:a16="http://schemas.microsoft.com/office/drawing/2014/main" id="{B457130B-AD8F-4EC0-99BC-56C64B9DA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950" y="1752600"/>
            <a:ext cx="21732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ea typeface="宋体" panose="02010600030101010101" pitchFamily="2" charset="-122"/>
              </a:rPr>
              <a:t>g</a:t>
            </a:r>
            <a:r>
              <a:rPr lang="zh-CN" altLang="en-US">
                <a:ea typeface="宋体" panose="02010600030101010101" pitchFamily="2" charset="-122"/>
              </a:rPr>
              <a:t>是引力半径  </a:t>
            </a:r>
          </a:p>
        </p:txBody>
      </p:sp>
      <p:sp>
        <p:nvSpPr>
          <p:cNvPr id="15370" name="Text Box 5">
            <a:extLst>
              <a:ext uri="{FF2B5EF4-FFF2-40B4-BE49-F238E27FC236}">
                <a16:creationId xmlns:a16="http://schemas.microsoft.com/office/drawing/2014/main" id="{386E0FF2-AB46-4338-A476-E7BED17D1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2438400"/>
            <a:ext cx="43703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用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zh-CN" altLang="en-US">
                <a:ea typeface="宋体" panose="02010600030101010101" pitchFamily="2" charset="-122"/>
              </a:rPr>
              <a:t>表示产生引力场球体半径，</a:t>
            </a:r>
          </a:p>
        </p:txBody>
      </p:sp>
      <p:graphicFrame>
        <p:nvGraphicFramePr>
          <p:cNvPr id="15362" name="Object 6">
            <a:extLst>
              <a:ext uri="{FF2B5EF4-FFF2-40B4-BE49-F238E27FC236}">
                <a16:creationId xmlns:a16="http://schemas.microsoft.com/office/drawing/2014/main" id="{C068230E-383B-48B9-B23F-7E2D3397E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14081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3" imgW="723600" imgH="419040" progId="Equation.3">
                  <p:embed/>
                </p:oleObj>
              </mc:Choice>
              <mc:Fallback>
                <p:oleObj name="Equation" r:id="rId3" imgW="72360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14081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7">
            <a:extLst>
              <a:ext uri="{FF2B5EF4-FFF2-40B4-BE49-F238E27FC236}">
                <a16:creationId xmlns:a16="http://schemas.microsoft.com/office/drawing/2014/main" id="{160A7AE4-54D6-4CD9-BA33-2BE462795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3124200"/>
            <a:ext cx="32924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可用牛顿万有引力定律   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5363" name="Object 8">
            <a:extLst>
              <a:ext uri="{FF2B5EF4-FFF2-40B4-BE49-F238E27FC236}">
                <a16:creationId xmlns:a16="http://schemas.microsoft.com/office/drawing/2014/main" id="{A0BD4D6E-A5FD-4DA5-8CAA-7D62EDA8C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219200"/>
          <a:ext cx="18526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5" imgW="914400" imgH="266400" progId="Equation.3">
                  <p:embed/>
                </p:oleObj>
              </mc:Choice>
              <mc:Fallback>
                <p:oleObj name="Equation" r:id="rId5" imgW="914400" imgH="26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19200"/>
                        <a:ext cx="185261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Rectangle 9">
            <a:extLst>
              <a:ext uri="{FF2B5EF4-FFF2-40B4-BE49-F238E27FC236}">
                <a16:creationId xmlns:a16="http://schemas.microsoft.com/office/drawing/2014/main" id="{018759AD-3398-4ECE-A7DC-DF3714821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8" y="1295400"/>
            <a:ext cx="1227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数学式 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73" name="Text Box 10">
            <a:extLst>
              <a:ext uri="{FF2B5EF4-FFF2-40B4-BE49-F238E27FC236}">
                <a16:creationId xmlns:a16="http://schemas.microsoft.com/office/drawing/2014/main" id="{EC66B13F-397A-4107-A087-E171C1603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038600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太阳  </a:t>
            </a:r>
          </a:p>
        </p:txBody>
      </p:sp>
      <p:sp>
        <p:nvSpPr>
          <p:cNvPr id="15374" name="Text Box 11">
            <a:extLst>
              <a:ext uri="{FF2B5EF4-FFF2-40B4-BE49-F238E27FC236}">
                <a16:creationId xmlns:a16="http://schemas.microsoft.com/office/drawing/2014/main" id="{81C11AA6-93A0-4BF0-9EC5-5D5450177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783138"/>
            <a:ext cx="125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白矮星  </a:t>
            </a:r>
          </a:p>
        </p:txBody>
      </p:sp>
      <p:sp>
        <p:nvSpPr>
          <p:cNvPr id="15375" name="Text Box 12">
            <a:extLst>
              <a:ext uri="{FF2B5EF4-FFF2-40B4-BE49-F238E27FC236}">
                <a16:creationId xmlns:a16="http://schemas.microsoft.com/office/drawing/2014/main" id="{6CA67863-BEDB-46A5-8349-B6B1C64DE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527675"/>
            <a:ext cx="125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中子星  </a:t>
            </a:r>
          </a:p>
        </p:txBody>
      </p:sp>
      <p:graphicFrame>
        <p:nvGraphicFramePr>
          <p:cNvPr id="15364" name="Object 13">
            <a:extLst>
              <a:ext uri="{FF2B5EF4-FFF2-40B4-BE49-F238E27FC236}">
                <a16:creationId xmlns:a16="http://schemas.microsoft.com/office/drawing/2014/main" id="{076902B4-5F73-4930-B921-630ABCA725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038600"/>
          <a:ext cx="16557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7" imgW="850680" imgH="266400" progId="Equation.3">
                  <p:embed/>
                </p:oleObj>
              </mc:Choice>
              <mc:Fallback>
                <p:oleObj name="Equation" r:id="rId7" imgW="850680" imgH="266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038600"/>
                        <a:ext cx="165576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4">
            <a:extLst>
              <a:ext uri="{FF2B5EF4-FFF2-40B4-BE49-F238E27FC236}">
                <a16:creationId xmlns:a16="http://schemas.microsoft.com/office/drawing/2014/main" id="{39BEB66B-EC5C-4A5E-AB67-EE0D84048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800600"/>
          <a:ext cx="24955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9" imgW="1282680" imgH="266400" progId="Equation.3">
                  <p:embed/>
                </p:oleObj>
              </mc:Choice>
              <mc:Fallback>
                <p:oleObj name="Equation" r:id="rId9" imgW="1282680" imgH="266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00600"/>
                        <a:ext cx="24955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15">
            <a:extLst>
              <a:ext uri="{FF2B5EF4-FFF2-40B4-BE49-F238E27FC236}">
                <a16:creationId xmlns:a16="http://schemas.microsoft.com/office/drawing/2014/main" id="{78857E76-D29D-4804-8244-573D6D1BBA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562600"/>
          <a:ext cx="16065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11" imgW="825480" imgH="241200" progId="Equation.3">
                  <p:embed/>
                </p:oleObj>
              </mc:Choice>
              <mc:Fallback>
                <p:oleObj name="Equation" r:id="rId11" imgW="825480" imgH="24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62600"/>
                        <a:ext cx="16065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Rectangle 16">
            <a:extLst>
              <a:ext uri="{FF2B5EF4-FFF2-40B4-BE49-F238E27FC236}">
                <a16:creationId xmlns:a16="http://schemas.microsoft.com/office/drawing/2014/main" id="{AD9E8435-8F5F-443C-93FF-D2942018F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4800600"/>
            <a:ext cx="33686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可用牛顿万有引力定律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,  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77" name="Rectangle 17">
            <a:extLst>
              <a:ext uri="{FF2B5EF4-FFF2-40B4-BE49-F238E27FC236}">
                <a16:creationId xmlns:a16="http://schemas.microsoft.com/office/drawing/2014/main" id="{A99FB358-4B99-4EF9-B235-DEB43F3F0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002088"/>
            <a:ext cx="33686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可用牛顿万有引力定律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,  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78" name="Rectangle 18">
            <a:extLst>
              <a:ext uri="{FF2B5EF4-FFF2-40B4-BE49-F238E27FC236}">
                <a16:creationId xmlns:a16="http://schemas.microsoft.com/office/drawing/2014/main" id="{8729FDF2-4AD0-4D63-A03A-53770B0E7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486400"/>
            <a:ext cx="22193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用广义相对论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    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CD56AEA8-4F3D-49B5-85E1-FB2F878AA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838200"/>
            <a:ext cx="41910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3600"/>
              <a:t>§6.3  </a:t>
            </a:r>
            <a:r>
              <a:rPr lang="zh-CN" altLang="en-US" sz="3600"/>
              <a:t>引力势能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A9697477-391D-4BE7-86D6-7C7F74ABE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044700"/>
            <a:ext cx="2859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§6.3 1 </a:t>
            </a:r>
            <a:r>
              <a:rPr lang="zh-CN" altLang="en-US" sz="2800">
                <a:ea typeface="黑体" panose="02010609060101010101" pitchFamily="49" charset="-122"/>
              </a:rPr>
              <a:t>引力势能 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9AA93E59-FF71-4EFE-878B-F3DA102A5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806700"/>
            <a:ext cx="3573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§6.3.2 </a:t>
            </a:r>
            <a:r>
              <a:rPr lang="zh-CN" altLang="en-US" sz="2800">
                <a:ea typeface="黑体" panose="02010609060101010101" pitchFamily="49" charset="-122"/>
              </a:rPr>
              <a:t>三种宇宙速度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Text Box 2">
            <a:extLst>
              <a:ext uri="{FF2B5EF4-FFF2-40B4-BE49-F238E27FC236}">
                <a16:creationId xmlns:a16="http://schemas.microsoft.com/office/drawing/2014/main" id="{43EBEF41-C099-4CD9-9228-B3CD5B3AB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382838"/>
            <a:ext cx="217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万有引力的功  </a:t>
            </a:r>
          </a:p>
        </p:txBody>
      </p:sp>
      <p:graphicFrame>
        <p:nvGraphicFramePr>
          <p:cNvPr id="16386" name="Object 3">
            <a:extLst>
              <a:ext uri="{FF2B5EF4-FFF2-40B4-BE49-F238E27FC236}">
                <a16:creationId xmlns:a16="http://schemas.microsoft.com/office/drawing/2014/main" id="{25469183-1C60-4281-8D6F-3BE446A42B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3978275"/>
          <a:ext cx="27432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3" imgW="1168200" imgH="406080" progId="Equation.3">
                  <p:embed/>
                </p:oleObj>
              </mc:Choice>
              <mc:Fallback>
                <p:oleObj name="Equation" r:id="rId3" imgW="116820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978275"/>
                        <a:ext cx="27432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4">
            <a:extLst>
              <a:ext uri="{FF2B5EF4-FFF2-40B4-BE49-F238E27FC236}">
                <a16:creationId xmlns:a16="http://schemas.microsoft.com/office/drawing/2014/main" id="{140A1C32-F7F0-449E-B07D-97718C7FA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725" y="5248275"/>
            <a:ext cx="5084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作功仅与起始位 置有关，是保守力</a:t>
            </a:r>
            <a:r>
              <a:rPr lang="en-US" altLang="zh-CN">
                <a:ea typeface="宋体" panose="02010600030101010101" pitchFamily="2" charset="-122"/>
              </a:rPr>
              <a:t>.  </a:t>
            </a:r>
          </a:p>
        </p:txBody>
      </p:sp>
      <p:graphicFrame>
        <p:nvGraphicFramePr>
          <p:cNvPr id="16387" name="Object 5">
            <a:extLst>
              <a:ext uri="{FF2B5EF4-FFF2-40B4-BE49-F238E27FC236}">
                <a16:creationId xmlns:a16="http://schemas.microsoft.com/office/drawing/2014/main" id="{DCFC0022-843E-4295-8EA1-77A2F15826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8838" y="3867150"/>
          <a:ext cx="25273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5" imgW="1079280" imgH="431640" progId="Equation.3">
                  <p:embed/>
                </p:oleObj>
              </mc:Choice>
              <mc:Fallback>
                <p:oleObj name="Equation" r:id="rId5" imgW="10792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3867150"/>
                        <a:ext cx="25273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6">
            <a:extLst>
              <a:ext uri="{FF2B5EF4-FFF2-40B4-BE49-F238E27FC236}">
                <a16:creationId xmlns:a16="http://schemas.microsoft.com/office/drawing/2014/main" id="{ED22AF3D-29D8-48ED-8A11-D5D8288E2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57200"/>
            <a:ext cx="41910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3600"/>
              <a:t>§6.3  </a:t>
            </a:r>
            <a:r>
              <a:rPr lang="zh-CN" altLang="en-US" sz="3600"/>
              <a:t>引力势能</a:t>
            </a:r>
          </a:p>
        </p:txBody>
      </p:sp>
      <p:sp>
        <p:nvSpPr>
          <p:cNvPr id="16396" name="Text Box 7">
            <a:extLst>
              <a:ext uri="{FF2B5EF4-FFF2-40B4-BE49-F238E27FC236}">
                <a16:creationId xmlns:a16="http://schemas.microsoft.com/office/drawing/2014/main" id="{766F294D-1F87-45C6-A577-43F8474E0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828800"/>
            <a:ext cx="6408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设质点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 i="1">
                <a:ea typeface="宋体" panose="02010600030101010101" pitchFamily="2" charset="-122"/>
                <a:cs typeface="Times New Roman" panose="02020603050405020304" pitchFamily="18" charset="0"/>
              </a:rPr>
              <a:t>´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在</a:t>
            </a:r>
            <a:r>
              <a:rPr lang="en-US" altLang="zh-CN" i="1">
                <a:ea typeface="宋体" panose="02010600030101010101" pitchFamily="2" charset="-122"/>
              </a:rPr>
              <a:t>m </a:t>
            </a:r>
            <a:r>
              <a:rPr lang="zh-CN" altLang="en-US">
                <a:ea typeface="宋体" panose="02010600030101010101" pitchFamily="2" charset="-122"/>
              </a:rPr>
              <a:t>的引力场中从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ea typeface="宋体" panose="02010600030101010101" pitchFamily="2" charset="-122"/>
              </a:rPr>
              <a:t>0 </a:t>
            </a:r>
            <a:r>
              <a:rPr lang="zh-CN" altLang="en-US">
                <a:ea typeface="宋体" panose="02010600030101010101" pitchFamily="2" charset="-122"/>
              </a:rPr>
              <a:t>处运动到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zh-CN" altLang="en-US">
                <a:ea typeface="宋体" panose="02010600030101010101" pitchFamily="2" charset="-122"/>
              </a:rPr>
              <a:t>处， </a:t>
            </a:r>
          </a:p>
        </p:txBody>
      </p:sp>
      <p:graphicFrame>
        <p:nvGraphicFramePr>
          <p:cNvPr id="16388" name="Object 8">
            <a:extLst>
              <a:ext uri="{FF2B5EF4-FFF2-40B4-BE49-F238E27FC236}">
                <a16:creationId xmlns:a16="http://schemas.microsoft.com/office/drawing/2014/main" id="{784238D8-23D1-4625-A97B-E560C726F2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4925" y="5927725"/>
          <a:ext cx="2436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7" imgW="1028520" imgH="241200" progId="Equation.3">
                  <p:embed/>
                </p:oleObj>
              </mc:Choice>
              <mc:Fallback>
                <p:oleObj name="Equation" r:id="rId7" imgW="102852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5927725"/>
                        <a:ext cx="2436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9">
            <a:extLst>
              <a:ext uri="{FF2B5EF4-FFF2-40B4-BE49-F238E27FC236}">
                <a16:creationId xmlns:a16="http://schemas.microsoft.com/office/drawing/2014/main" id="{3D1BDAC0-BAFC-4CFD-932D-CB9DB2FA9F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1438" y="5959475"/>
          <a:ext cx="7874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9" imgW="355320" imgH="203040" progId="Equation.3">
                  <p:embed/>
                </p:oleObj>
              </mc:Choice>
              <mc:Fallback>
                <p:oleObj name="Equation" r:id="rId9" imgW="35532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5959475"/>
                        <a:ext cx="7874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0">
            <a:extLst>
              <a:ext uri="{FF2B5EF4-FFF2-40B4-BE49-F238E27FC236}">
                <a16:creationId xmlns:a16="http://schemas.microsoft.com/office/drawing/2014/main" id="{09CE99CB-96EE-4A03-BEFC-2E75F5465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6138" y="5929313"/>
          <a:ext cx="14208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11" imgW="685800" imgH="241200" progId="Equation.3">
                  <p:embed/>
                </p:oleObj>
              </mc:Choice>
              <mc:Fallback>
                <p:oleObj name="Equation" r:id="rId11" imgW="68580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138" y="5929313"/>
                        <a:ext cx="14208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11">
            <a:extLst>
              <a:ext uri="{FF2B5EF4-FFF2-40B4-BE49-F238E27FC236}">
                <a16:creationId xmlns:a16="http://schemas.microsoft.com/office/drawing/2014/main" id="{8E565EC8-459E-4BF0-87E2-A652CB24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268413"/>
            <a:ext cx="2859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§6.3 1 </a:t>
            </a:r>
            <a:r>
              <a:rPr lang="zh-CN" altLang="en-US" sz="2800">
                <a:ea typeface="黑体" panose="02010609060101010101" pitchFamily="49" charset="-122"/>
              </a:rPr>
              <a:t>引力势能 </a:t>
            </a:r>
          </a:p>
        </p:txBody>
      </p:sp>
      <p:graphicFrame>
        <p:nvGraphicFramePr>
          <p:cNvPr id="16391" name="Object 12">
            <a:extLst>
              <a:ext uri="{FF2B5EF4-FFF2-40B4-BE49-F238E27FC236}">
                <a16:creationId xmlns:a16="http://schemas.microsoft.com/office/drawing/2014/main" id="{263F9EE5-A2FA-46B9-82E6-B0FBCFD33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2774950"/>
          <a:ext cx="29289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13" imgW="1917360" imgH="342720" progId="Equation.3">
                  <p:embed/>
                </p:oleObj>
              </mc:Choice>
              <mc:Fallback>
                <p:oleObj name="Equation" r:id="rId13" imgW="1917360" imgH="3427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774950"/>
                        <a:ext cx="29289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3">
            <a:extLst>
              <a:ext uri="{FF2B5EF4-FFF2-40B4-BE49-F238E27FC236}">
                <a16:creationId xmlns:a16="http://schemas.microsoft.com/office/drawing/2014/main" id="{E6F186B9-98AC-42DC-BB32-F38D8ADDC9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563" y="3182938"/>
          <a:ext cx="3970337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公式" r:id="rId15" imgW="2361960" imgH="520560" progId="Equation.3">
                  <p:embed/>
                </p:oleObj>
              </mc:Choice>
              <mc:Fallback>
                <p:oleObj name="公式" r:id="rId15" imgW="236196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182938"/>
                        <a:ext cx="3970337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8" name="Picture 14">
            <a:extLst>
              <a:ext uri="{FF2B5EF4-FFF2-40B4-BE49-F238E27FC236}">
                <a16:creationId xmlns:a16="http://schemas.microsoft.com/office/drawing/2014/main" id="{7282E1A1-25D3-4A8B-855B-F264C840A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38" y="1604963"/>
            <a:ext cx="3168650" cy="285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Box 2">
            <a:extLst>
              <a:ext uri="{FF2B5EF4-FFF2-40B4-BE49-F238E27FC236}">
                <a16:creationId xmlns:a16="http://schemas.microsoft.com/office/drawing/2014/main" id="{713C41C9-56CC-48A3-B84F-5A2787BC7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9275"/>
            <a:ext cx="247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</a:t>
            </a:r>
            <a:r>
              <a:rPr lang="zh-CN" altLang="en-US">
                <a:ea typeface="黑体" panose="02010609060101010101" pitchFamily="49" charset="-122"/>
              </a:rPr>
              <a:t>万有引力定律   </a:t>
            </a:r>
          </a:p>
        </p:txBody>
      </p:sp>
      <p:sp>
        <p:nvSpPr>
          <p:cNvPr id="1031" name="Text Box 3">
            <a:extLst>
              <a:ext uri="{FF2B5EF4-FFF2-40B4-BE49-F238E27FC236}">
                <a16:creationId xmlns:a16="http://schemas.microsoft.com/office/drawing/2014/main" id="{4AEDDDE9-0D60-45CD-A692-66C8E417D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81075"/>
            <a:ext cx="71945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ea typeface="宋体" panose="02010600030101010101" pitchFamily="2" charset="-122"/>
              </a:rPr>
              <a:t>       </a:t>
            </a:r>
            <a:r>
              <a:rPr lang="zh-CN" altLang="en-US">
                <a:ea typeface="宋体" panose="02010600030101010101" pitchFamily="2" charset="-122"/>
              </a:rPr>
              <a:t>设行星绕太阳作匀速圆周运动，从开普勒定律和牛顿运动定律出发论证万有引力定律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032" name="Rectangle 4">
            <a:extLst>
              <a:ext uri="{FF2B5EF4-FFF2-40B4-BE49-F238E27FC236}">
                <a16:creationId xmlns:a16="http://schemas.microsoft.com/office/drawing/2014/main" id="{6BD0211F-096E-4E9C-868C-09C1D93D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133600"/>
            <a:ext cx="2857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由开普勒第三定律 </a:t>
            </a:r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B17DA7EC-BFB3-473F-A74D-383669981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609975"/>
          <a:ext cx="24098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公式" r:id="rId3" imgW="1130040" imgH="482400" progId="Equation.3">
                  <p:embed/>
                </p:oleObj>
              </mc:Choice>
              <mc:Fallback>
                <p:oleObj name="公式" r:id="rId3" imgW="113004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609975"/>
                        <a:ext cx="24098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>
            <a:extLst>
              <a:ext uri="{FF2B5EF4-FFF2-40B4-BE49-F238E27FC236}">
                <a16:creationId xmlns:a16="http://schemas.microsoft.com/office/drawing/2014/main" id="{0B95693B-02C4-44A9-ADF1-6124DC151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625850"/>
          <a:ext cx="27432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公式" r:id="rId5" imgW="1320480" imgH="469800" progId="Equation.3">
                  <p:embed/>
                </p:oleObj>
              </mc:Choice>
              <mc:Fallback>
                <p:oleObj name="公式" r:id="rId5" imgW="132048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25850"/>
                        <a:ext cx="27432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7">
            <a:extLst>
              <a:ext uri="{FF2B5EF4-FFF2-40B4-BE49-F238E27FC236}">
                <a16:creationId xmlns:a16="http://schemas.microsoft.com/office/drawing/2014/main" id="{1828111B-D922-4B6A-8D11-EBD6B0681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00400"/>
            <a:ext cx="21431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行星向心加速</a:t>
            </a:r>
          </a:p>
        </p:txBody>
      </p:sp>
      <p:graphicFrame>
        <p:nvGraphicFramePr>
          <p:cNvPr id="1028" name="Object 8">
            <a:extLst>
              <a:ext uri="{FF2B5EF4-FFF2-40B4-BE49-F238E27FC236}">
                <a16:creationId xmlns:a16="http://schemas.microsoft.com/office/drawing/2014/main" id="{A8640DE4-63E2-4BDC-B718-A9F310CB97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1713" y="2757488"/>
          <a:ext cx="148748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公式" r:id="rId7" imgW="711000" imgH="253800" progId="Equation.3">
                  <p:embed/>
                </p:oleObj>
              </mc:Choice>
              <mc:Fallback>
                <p:oleObj name="公式" r:id="rId7" imgW="71100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2757488"/>
                        <a:ext cx="148748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9">
            <a:extLst>
              <a:ext uri="{FF2B5EF4-FFF2-40B4-BE49-F238E27FC236}">
                <a16:creationId xmlns:a16="http://schemas.microsoft.com/office/drawing/2014/main" id="{E2EDCB79-A95B-4AA4-9B3D-6EC619BE22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8575" y="4648200"/>
          <a:ext cx="13779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公式" r:id="rId9" imgW="622080" imgH="469800" progId="Equation.3">
                  <p:embed/>
                </p:oleObj>
              </mc:Choice>
              <mc:Fallback>
                <p:oleObj name="公式" r:id="rId9" imgW="62208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4648200"/>
                        <a:ext cx="137795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10">
            <a:extLst>
              <a:ext uri="{FF2B5EF4-FFF2-40B4-BE49-F238E27FC236}">
                <a16:creationId xmlns:a16="http://schemas.microsoft.com/office/drawing/2014/main" id="{E9473BFD-E689-430C-8271-ED1006AE0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4794250"/>
            <a:ext cx="44862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仅与施力物体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太阳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zh-CN" altLang="en-US">
                <a:ea typeface="宋体" panose="02010600030101010101" pitchFamily="2" charset="-122"/>
              </a:rPr>
              <a:t>性质有关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2">
            <a:extLst>
              <a:ext uri="{FF2B5EF4-FFF2-40B4-BE49-F238E27FC236}">
                <a16:creationId xmlns:a16="http://schemas.microsoft.com/office/drawing/2014/main" id="{EE9A2E2C-52DB-431B-ADAF-0FD316770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733550"/>
            <a:ext cx="69342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FF3300"/>
                </a:solidFill>
                <a:ea typeface="宋体" panose="02010600030101010101" pitchFamily="2" charset="-122"/>
              </a:rPr>
              <a:t>第一宇宙速度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物体可以环绕地球表面运行所需的最小速度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环绕速度</a:t>
            </a:r>
            <a:r>
              <a:rPr lang="en-US" altLang="zh-CN">
                <a:ea typeface="宋体" panose="02010600030101010101" pitchFamily="2" charset="-122"/>
              </a:rPr>
              <a:t>).</a:t>
            </a:r>
          </a:p>
        </p:txBody>
      </p:sp>
      <p:graphicFrame>
        <p:nvGraphicFramePr>
          <p:cNvPr id="17410" name="Object 3">
            <a:extLst>
              <a:ext uri="{FF2B5EF4-FFF2-40B4-BE49-F238E27FC236}">
                <a16:creationId xmlns:a16="http://schemas.microsoft.com/office/drawing/2014/main" id="{B450E236-D94E-47C0-AFB3-EBF18E99D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095750"/>
          <a:ext cx="25146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3" imgW="1041120" imgH="215640" progId="Equation.3">
                  <p:embed/>
                </p:oleObj>
              </mc:Choice>
              <mc:Fallback>
                <p:oleObj name="Equation" r:id="rId3" imgW="1041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095750"/>
                        <a:ext cx="25146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">
            <a:extLst>
              <a:ext uri="{FF2B5EF4-FFF2-40B4-BE49-F238E27FC236}">
                <a16:creationId xmlns:a16="http://schemas.microsoft.com/office/drawing/2014/main" id="{D3BC370C-0E33-498B-9725-BB0C9087A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6538" y="2801938"/>
          <a:ext cx="2709862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5" imgW="1104840" imgH="482400" progId="Equation.DSMT4">
                  <p:embed/>
                </p:oleObj>
              </mc:Choice>
              <mc:Fallback>
                <p:oleObj name="Equation" r:id="rId5" imgW="110484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2801938"/>
                        <a:ext cx="2709862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>
            <a:extLst>
              <a:ext uri="{FF2B5EF4-FFF2-40B4-BE49-F238E27FC236}">
                <a16:creationId xmlns:a16="http://schemas.microsoft.com/office/drawing/2014/main" id="{3756F597-10CA-4497-9F94-D2710C9CA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1184275"/>
            <a:ext cx="531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以下计算均不计空气阻力等次要因素</a:t>
            </a:r>
            <a:r>
              <a:rPr lang="en-US" altLang="zh-CN">
                <a:ea typeface="宋体" panose="02010600030101010101" pitchFamily="2" charset="-122"/>
              </a:rPr>
              <a:t>.  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96A08DFF-895E-482C-AC90-E57002558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49275"/>
            <a:ext cx="3573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§6.3.2 </a:t>
            </a:r>
            <a:r>
              <a:rPr lang="zh-CN" altLang="en-US" sz="2800">
                <a:ea typeface="黑体" panose="02010609060101010101" pitchFamily="49" charset="-122"/>
              </a:rPr>
              <a:t>三种宇宙速度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2">
            <a:extLst>
              <a:ext uri="{FF2B5EF4-FFF2-40B4-BE49-F238E27FC236}">
                <a16:creationId xmlns:a16="http://schemas.microsoft.com/office/drawing/2014/main" id="{212E6061-E2A4-4FA5-A8AB-A2E954EB7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09600"/>
            <a:ext cx="69342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第二宇宙速度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逃脱地球引力所需要的从地面出发的最小速度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脱离速度</a:t>
            </a:r>
            <a:r>
              <a:rPr lang="en-US" altLang="zh-CN">
                <a:ea typeface="宋体" panose="02010600030101010101" pitchFamily="2" charset="-122"/>
              </a:rPr>
              <a:t>).</a:t>
            </a:r>
          </a:p>
        </p:txBody>
      </p:sp>
      <p:graphicFrame>
        <p:nvGraphicFramePr>
          <p:cNvPr id="18434" name="Object 3">
            <a:extLst>
              <a:ext uri="{FF2B5EF4-FFF2-40B4-BE49-F238E27FC236}">
                <a16:creationId xmlns:a16="http://schemas.microsoft.com/office/drawing/2014/main" id="{490BCC8E-FB18-4E59-A3E2-D564A1AFC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903413"/>
          <a:ext cx="31242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3" imgW="1320480" imgH="444240" progId="Equation.3">
                  <p:embed/>
                </p:oleObj>
              </mc:Choice>
              <mc:Fallback>
                <p:oleObj name="Equation" r:id="rId3" imgW="132048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03413"/>
                        <a:ext cx="312420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4">
            <a:extLst>
              <a:ext uri="{FF2B5EF4-FFF2-40B4-BE49-F238E27FC236}">
                <a16:creationId xmlns:a16="http://schemas.microsoft.com/office/drawing/2014/main" id="{8AC6ADF4-31A2-431A-A6E6-B3CD924C24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971800"/>
          <a:ext cx="396398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5" imgW="1726920" imgH="482400" progId="Equation.3">
                  <p:embed/>
                </p:oleObj>
              </mc:Choice>
              <mc:Fallback>
                <p:oleObj name="Equation" r:id="rId5" imgW="172692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1800"/>
                        <a:ext cx="3963988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5">
            <a:extLst>
              <a:ext uri="{FF2B5EF4-FFF2-40B4-BE49-F238E27FC236}">
                <a16:creationId xmlns:a16="http://schemas.microsoft.com/office/drawing/2014/main" id="{63B1DD83-2C3E-4E4A-A5C4-7DFEBE61C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4308475"/>
            <a:ext cx="5621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第二宇宙速度与第一宇宙速度的关系是   </a:t>
            </a:r>
          </a:p>
        </p:txBody>
      </p:sp>
      <p:graphicFrame>
        <p:nvGraphicFramePr>
          <p:cNvPr id="18436" name="Object 6">
            <a:extLst>
              <a:ext uri="{FF2B5EF4-FFF2-40B4-BE49-F238E27FC236}">
                <a16:creationId xmlns:a16="http://schemas.microsoft.com/office/drawing/2014/main" id="{DD6CCB4C-E251-495A-BE96-DD7AC6955B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876800"/>
          <a:ext cx="1384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7" imgW="660240" imgH="253800" progId="Equation.3">
                  <p:embed/>
                </p:oleObj>
              </mc:Choice>
              <mc:Fallback>
                <p:oleObj name="Equation" r:id="rId7" imgW="66024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76800"/>
                        <a:ext cx="1384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2">
            <a:extLst>
              <a:ext uri="{FF2B5EF4-FFF2-40B4-BE49-F238E27FC236}">
                <a16:creationId xmlns:a16="http://schemas.microsoft.com/office/drawing/2014/main" id="{CC767416-D854-40BF-92D6-0E1385229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0700"/>
            <a:ext cx="69342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第三宇宙速度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是使物体脱离太阳系所需的最小 速度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逃逸速度</a:t>
            </a:r>
            <a:r>
              <a:rPr lang="en-US" altLang="zh-CN">
                <a:ea typeface="宋体" panose="02010600030101010101" pitchFamily="2" charset="-122"/>
              </a:rPr>
              <a:t>).</a:t>
            </a:r>
          </a:p>
        </p:txBody>
      </p:sp>
      <p:sp>
        <p:nvSpPr>
          <p:cNvPr id="19462" name="Text Box 3">
            <a:extLst>
              <a:ext uri="{FF2B5EF4-FFF2-40B4-BE49-F238E27FC236}">
                <a16:creationId xmlns:a16="http://schemas.microsoft.com/office/drawing/2014/main" id="{73351BEA-A985-40DD-8491-8E7BD056D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75" y="1697038"/>
            <a:ext cx="585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设质点以第三宇宙速度抛出时，其动能为  </a:t>
            </a:r>
          </a:p>
        </p:txBody>
      </p:sp>
      <p:graphicFrame>
        <p:nvGraphicFramePr>
          <p:cNvPr id="19458" name="Object 4">
            <a:extLst>
              <a:ext uri="{FF2B5EF4-FFF2-40B4-BE49-F238E27FC236}">
                <a16:creationId xmlns:a16="http://schemas.microsoft.com/office/drawing/2014/main" id="{9F14521A-2649-4BC9-B134-F98937186A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133600"/>
          <a:ext cx="16605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3" imgW="774360" imgH="393480" progId="Equation.3">
                  <p:embed/>
                </p:oleObj>
              </mc:Choice>
              <mc:Fallback>
                <p:oleObj name="Equation" r:id="rId3" imgW="7743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16605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>
            <a:extLst>
              <a:ext uri="{FF2B5EF4-FFF2-40B4-BE49-F238E27FC236}">
                <a16:creationId xmlns:a16="http://schemas.microsoft.com/office/drawing/2014/main" id="{1AB1307E-F829-4B87-956A-AC9080B43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9613" y="4038600"/>
          <a:ext cx="22002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5" imgW="1015920" imgH="241200" progId="Equation.3">
                  <p:embed/>
                </p:oleObj>
              </mc:Choice>
              <mc:Fallback>
                <p:oleObj name="Equation" r:id="rId5" imgW="10159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4038600"/>
                        <a:ext cx="22002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6">
            <a:extLst>
              <a:ext uri="{FF2B5EF4-FFF2-40B4-BE49-F238E27FC236}">
                <a16:creationId xmlns:a16="http://schemas.microsoft.com/office/drawing/2014/main" id="{CD7E3B47-B116-48AC-B113-62DFAD230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830513"/>
            <a:ext cx="670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这个动能包含两部分，即脱离地球引力所需的动能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 baseline="-25000">
                <a:ea typeface="宋体" panose="02010600030101010101" pitchFamily="2" charset="-122"/>
              </a:rPr>
              <a:t>k1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和脱离太阳系所需的动能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 baseline="-25000">
                <a:ea typeface="宋体" panose="02010600030101010101" pitchFamily="2" charset="-122"/>
              </a:rPr>
              <a:t>k2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19464" name="Text Box 7">
            <a:extLst>
              <a:ext uri="{FF2B5EF4-FFF2-40B4-BE49-F238E27FC236}">
                <a16:creationId xmlns:a16="http://schemas.microsoft.com/office/drawing/2014/main" id="{99045C8A-70E2-441B-BFE3-D27DEE736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41875"/>
            <a:ext cx="642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而  </a:t>
            </a:r>
          </a:p>
        </p:txBody>
      </p:sp>
      <p:graphicFrame>
        <p:nvGraphicFramePr>
          <p:cNvPr id="19460" name="Object 8">
            <a:extLst>
              <a:ext uri="{FF2B5EF4-FFF2-40B4-BE49-F238E27FC236}">
                <a16:creationId xmlns:a16="http://schemas.microsoft.com/office/drawing/2014/main" id="{002B26FB-7F28-4A7E-8A84-80071AFAE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8513" y="4713288"/>
          <a:ext cx="1935162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7" imgW="825480" imgH="393480" progId="Equation.3">
                  <p:embed/>
                </p:oleObj>
              </mc:Choice>
              <mc:Fallback>
                <p:oleObj name="Equation" r:id="rId7" imgW="82548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4713288"/>
                        <a:ext cx="1935162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Text Box 2">
            <a:extLst>
              <a:ext uri="{FF2B5EF4-FFF2-40B4-BE49-F238E27FC236}">
                <a16:creationId xmlns:a16="http://schemas.microsoft.com/office/drawing/2014/main" id="{F9A3A3E8-08BE-4BA1-8845-CF8F04E77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1204913"/>
            <a:ext cx="2405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地球公转动速率 </a:t>
            </a:r>
          </a:p>
        </p:txBody>
      </p:sp>
      <p:sp>
        <p:nvSpPr>
          <p:cNvPr id="20490" name="Text Box 3">
            <a:extLst>
              <a:ext uri="{FF2B5EF4-FFF2-40B4-BE49-F238E27FC236}">
                <a16:creationId xmlns:a16="http://schemas.microsoft.com/office/drawing/2014/main" id="{E0809E6F-903A-4427-ACA4-8008970EC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547688"/>
            <a:ext cx="43529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求脱离太阳系所需的动能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 baseline="-25000">
                <a:ea typeface="宋体" panose="02010600030101010101" pitchFamily="2" charset="-122"/>
              </a:rPr>
              <a:t>k2</a:t>
            </a:r>
            <a:r>
              <a:rPr lang="en-US" altLang="zh-CN">
                <a:ea typeface="宋体" panose="02010600030101010101" pitchFamily="2" charset="-122"/>
              </a:rPr>
              <a:t>.   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0491" name="Text Box 4">
            <a:extLst>
              <a:ext uri="{FF2B5EF4-FFF2-40B4-BE49-F238E27FC236}">
                <a16:creationId xmlns:a16="http://schemas.microsoft.com/office/drawing/2014/main" id="{55273C87-63B0-4C71-A277-69F74E65A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1857375"/>
            <a:ext cx="500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质点脱离太阳引力所需速率应该是   </a:t>
            </a:r>
          </a:p>
        </p:txBody>
      </p:sp>
      <p:sp>
        <p:nvSpPr>
          <p:cNvPr id="20492" name="Text Box 6">
            <a:extLst>
              <a:ext uri="{FF2B5EF4-FFF2-40B4-BE49-F238E27FC236}">
                <a16:creationId xmlns:a16="http://schemas.microsoft.com/office/drawing/2014/main" id="{623616F0-D454-4B9C-A6D7-63783679F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3352800"/>
            <a:ext cx="6477000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设准备飞出太阳系的质点的发射方向与地球公转的方向相同，射出的质点在离开地球时相对地球速率为</a:t>
            </a:r>
          </a:p>
        </p:txBody>
      </p:sp>
      <p:graphicFrame>
        <p:nvGraphicFramePr>
          <p:cNvPr id="20482" name="Object 7">
            <a:extLst>
              <a:ext uri="{FF2B5EF4-FFF2-40B4-BE49-F238E27FC236}">
                <a16:creationId xmlns:a16="http://schemas.microsoft.com/office/drawing/2014/main" id="{E3FC6229-0750-44F0-A778-C3FBC361C1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725" y="5076825"/>
          <a:ext cx="50323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3" imgW="2184120" imgH="203040" progId="Equation.3">
                  <p:embed/>
                </p:oleObj>
              </mc:Choice>
              <mc:Fallback>
                <p:oleObj name="Equation" r:id="rId3" imgW="218412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5076825"/>
                        <a:ext cx="50323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Text Box 8">
            <a:extLst>
              <a:ext uri="{FF2B5EF4-FFF2-40B4-BE49-F238E27FC236}">
                <a16:creationId xmlns:a16="http://schemas.microsoft.com/office/drawing/2014/main" id="{CEB6A5C2-92A0-49BE-BF6A-904637886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5745163"/>
            <a:ext cx="286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与此相对的动能为   </a:t>
            </a:r>
          </a:p>
        </p:txBody>
      </p:sp>
      <p:graphicFrame>
        <p:nvGraphicFramePr>
          <p:cNvPr id="20483" name="Object 9">
            <a:extLst>
              <a:ext uri="{FF2B5EF4-FFF2-40B4-BE49-F238E27FC236}">
                <a16:creationId xmlns:a16="http://schemas.microsoft.com/office/drawing/2014/main" id="{016BA890-9A0B-4849-BF7B-AE8AC5E2E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8275" y="5622925"/>
          <a:ext cx="20574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5" imgW="863280" imgH="393480" progId="Equation.3">
                  <p:embed/>
                </p:oleObj>
              </mc:Choice>
              <mc:Fallback>
                <p:oleObj name="Equation" r:id="rId5" imgW="86328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5622925"/>
                        <a:ext cx="20574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10">
            <a:extLst>
              <a:ext uri="{FF2B5EF4-FFF2-40B4-BE49-F238E27FC236}">
                <a16:creationId xmlns:a16="http://schemas.microsoft.com/office/drawing/2014/main" id="{EC62DC86-9DDA-4D64-BD45-B1B6F660B2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0513" y="1047750"/>
          <a:ext cx="20875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公式" r:id="rId7" imgW="1028520" imgH="457200" progId="Equation.3">
                  <p:embed/>
                </p:oleObj>
              </mc:Choice>
              <mc:Fallback>
                <p:oleObj name="公式" r:id="rId7" imgW="102852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1047750"/>
                        <a:ext cx="208756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4">
            <a:extLst>
              <a:ext uri="{FF2B5EF4-FFF2-40B4-BE49-F238E27FC236}">
                <a16:creationId xmlns:a16="http://schemas.microsoft.com/office/drawing/2014/main" id="{7DF76525-3146-419B-8065-1F9C46E45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8563" y="1352550"/>
          <a:ext cx="23050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公式" r:id="rId9" imgW="1143000" imgH="203040" progId="Equation.3">
                  <p:embed/>
                </p:oleObj>
              </mc:Choice>
              <mc:Fallback>
                <p:oleObj name="公式" r:id="rId9" imgW="114300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1352550"/>
                        <a:ext cx="23050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6">
            <a:extLst>
              <a:ext uri="{FF2B5EF4-FFF2-40B4-BE49-F238E27FC236}">
                <a16:creationId xmlns:a16="http://schemas.microsoft.com/office/drawing/2014/main" id="{339DE74A-51BA-4395-B3C1-1B5FDC4B89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8713" y="1152525"/>
          <a:ext cx="15128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公式" r:id="rId11" imgW="787320" imgH="482400" progId="Equation.3">
                  <p:embed/>
                </p:oleObj>
              </mc:Choice>
              <mc:Fallback>
                <p:oleObj name="公式" r:id="rId11" imgW="787320" imgH="482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1152525"/>
                        <a:ext cx="151288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7">
            <a:extLst>
              <a:ext uri="{FF2B5EF4-FFF2-40B4-BE49-F238E27FC236}">
                <a16:creationId xmlns:a16="http://schemas.microsoft.com/office/drawing/2014/main" id="{C0248093-CDEB-4C13-9415-A612F609F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2501900"/>
          <a:ext cx="280828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公式" r:id="rId13" imgW="1320480" imgH="444240" progId="Equation.3">
                  <p:embed/>
                </p:oleObj>
              </mc:Choice>
              <mc:Fallback>
                <p:oleObj name="公式" r:id="rId13" imgW="132048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2501900"/>
                        <a:ext cx="2808287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18">
            <a:extLst>
              <a:ext uri="{FF2B5EF4-FFF2-40B4-BE49-F238E27FC236}">
                <a16:creationId xmlns:a16="http://schemas.microsoft.com/office/drawing/2014/main" id="{952090EF-99B6-4DD1-86E4-ED9383928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5763" y="2509838"/>
          <a:ext cx="450056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公式" r:id="rId15" imgW="1993680" imgH="482400" progId="Equation.3">
                  <p:embed/>
                </p:oleObj>
              </mc:Choice>
              <mc:Fallback>
                <p:oleObj name="公式" r:id="rId15" imgW="1993680" imgH="482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2509838"/>
                        <a:ext cx="450056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ext Box 2">
            <a:extLst>
              <a:ext uri="{FF2B5EF4-FFF2-40B4-BE49-F238E27FC236}">
                <a16:creationId xmlns:a16="http://schemas.microsoft.com/office/drawing/2014/main" id="{0689124D-F3DD-4A12-9AE7-435DE09DC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858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既能摆脱地球引力又能摆脱太阳引力所需要的总能为 </a:t>
            </a:r>
          </a:p>
        </p:txBody>
      </p:sp>
      <p:graphicFrame>
        <p:nvGraphicFramePr>
          <p:cNvPr id="21506" name="Object 3">
            <a:extLst>
              <a:ext uri="{FF2B5EF4-FFF2-40B4-BE49-F238E27FC236}">
                <a16:creationId xmlns:a16="http://schemas.microsoft.com/office/drawing/2014/main" id="{3757A8C3-4DAA-4E7D-B847-B34E5B07E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7825" y="1143000"/>
          <a:ext cx="60769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3" imgW="2679480" imgH="393480" progId="Equation.3">
                  <p:embed/>
                </p:oleObj>
              </mc:Choice>
              <mc:Fallback>
                <p:oleObj name="Equation" r:id="rId3" imgW="26794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1143000"/>
                        <a:ext cx="60769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4">
            <a:extLst>
              <a:ext uri="{FF2B5EF4-FFF2-40B4-BE49-F238E27FC236}">
                <a16:creationId xmlns:a16="http://schemas.microsoft.com/office/drawing/2014/main" id="{9789B452-A56F-4883-963B-BCE4AAF1E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133600"/>
          <a:ext cx="17510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5" imgW="799920" imgH="253800" progId="Equation.3">
                  <p:embed/>
                </p:oleObj>
              </mc:Choice>
              <mc:Fallback>
                <p:oleObj name="Equation" r:id="rId5" imgW="79992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33600"/>
                        <a:ext cx="17510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5">
            <a:extLst>
              <a:ext uri="{FF2B5EF4-FFF2-40B4-BE49-F238E27FC236}">
                <a16:creationId xmlns:a16="http://schemas.microsoft.com/office/drawing/2014/main" id="{A7E82B3F-25DE-4D9D-888C-4819FB73C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133600"/>
            <a:ext cx="66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即</a:t>
            </a:r>
          </a:p>
        </p:txBody>
      </p:sp>
      <p:sp>
        <p:nvSpPr>
          <p:cNvPr id="21512" name="Text Box 6">
            <a:extLst>
              <a:ext uri="{FF2B5EF4-FFF2-40B4-BE49-F238E27FC236}">
                <a16:creationId xmlns:a16="http://schemas.microsoft.com/office/drawing/2014/main" id="{35571A3E-D981-4EA4-80AB-8A2F98954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16238"/>
            <a:ext cx="217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第三宇宙速度  </a:t>
            </a:r>
          </a:p>
        </p:txBody>
      </p:sp>
      <p:graphicFrame>
        <p:nvGraphicFramePr>
          <p:cNvPr id="21508" name="Object 7">
            <a:extLst>
              <a:ext uri="{FF2B5EF4-FFF2-40B4-BE49-F238E27FC236}">
                <a16:creationId xmlns:a16="http://schemas.microsoft.com/office/drawing/2014/main" id="{0FFB2511-674C-4169-BB45-08D402B01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4500" y="3027363"/>
          <a:ext cx="187166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7" imgW="876240" imgH="291960" progId="Equation.DSMT4">
                  <p:embed/>
                </p:oleObj>
              </mc:Choice>
              <mc:Fallback>
                <p:oleObj name="Equation" r:id="rId7" imgW="876240" imgH="291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3027363"/>
                        <a:ext cx="1871663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8">
            <a:extLst>
              <a:ext uri="{FF2B5EF4-FFF2-40B4-BE49-F238E27FC236}">
                <a16:creationId xmlns:a16="http://schemas.microsoft.com/office/drawing/2014/main" id="{4A96B907-7E03-4307-A58A-BDD93266BD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191000"/>
          <a:ext cx="4648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9" imgW="2247840" imgH="266400" progId="Equation.3">
                  <p:embed/>
                </p:oleObj>
              </mc:Choice>
              <mc:Fallback>
                <p:oleObj name="Equation" r:id="rId9" imgW="2247840" imgH="26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4648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6">
            <a:extLst>
              <a:ext uri="{FF2B5EF4-FFF2-40B4-BE49-F238E27FC236}">
                <a16:creationId xmlns:a16="http://schemas.microsoft.com/office/drawing/2014/main" id="{0B167292-0268-43E6-AD61-D376FE3A7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303213"/>
            <a:ext cx="859948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例</a:t>
            </a:r>
            <a:r>
              <a:rPr lang="en-US" altLang="zh-CN">
                <a:ea typeface="宋体" panose="02010600030101010101" pitchFamily="2" charset="-122"/>
              </a:rPr>
              <a:t>6-3 </a:t>
            </a:r>
            <a:r>
              <a:rPr lang="zh-CN" altLang="en-US">
                <a:ea typeface="宋体" panose="02010600030101010101" pitchFamily="2" charset="-122"/>
              </a:rPr>
              <a:t>质量为</a:t>
            </a:r>
            <a:r>
              <a:rPr lang="en-US" altLang="zh-CN">
                <a:ea typeface="宋体" panose="02010600030101010101" pitchFamily="2" charset="-122"/>
              </a:rPr>
              <a:t>m</a:t>
            </a:r>
            <a:r>
              <a:rPr lang="zh-CN" altLang="en-US">
                <a:ea typeface="宋体" panose="02010600030101010101" pitchFamily="2" charset="-122"/>
              </a:rPr>
              <a:t>的空间站 沿半径为 </a:t>
            </a:r>
            <a:r>
              <a:rPr lang="en-US" altLang="zh-CN">
                <a:ea typeface="宋体" panose="02010600030101010101" pitchFamily="2" charset="-122"/>
              </a:rPr>
              <a:t>r</a:t>
            </a:r>
            <a:r>
              <a:rPr lang="zh-CN" altLang="en-US">
                <a:ea typeface="宋体" panose="02010600030101010101" pitchFamily="2" charset="-122"/>
              </a:rPr>
              <a:t>的圆周绕月运动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在圆轨道</a:t>
            </a:r>
            <a:r>
              <a:rPr lang="en-US" altLang="zh-CN">
                <a:ea typeface="宋体" panose="02010600030101010101" pitchFamily="2" charset="-122"/>
              </a:rPr>
              <a:t>P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点向前发射一质量</a:t>
            </a:r>
            <a:r>
              <a:rPr lang="en-US" altLang="zh-CN">
                <a:ea typeface="宋体" panose="02010600030101010101" pitchFamily="2" charset="-122"/>
              </a:rPr>
              <a:t>m</a:t>
            </a:r>
            <a:r>
              <a:rPr lang="en-US" altLang="zh-CN" sz="1400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的物体以使空间站在月球表面登陆。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求</a:t>
            </a:r>
            <a:r>
              <a:rPr lang="en-US" altLang="zh-CN">
                <a:ea typeface="宋体" panose="02010600030101010101" pitchFamily="2" charset="-122"/>
              </a:rPr>
              <a:t>m</a:t>
            </a:r>
            <a:r>
              <a:rPr lang="en-US" altLang="zh-CN" sz="1400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的发射速度</a:t>
            </a:r>
            <a:r>
              <a:rPr lang="en-US" altLang="zh-CN">
                <a:ea typeface="宋体" panose="02010600030101010101" pitchFamily="2" charset="-122"/>
              </a:rPr>
              <a:t>v</a:t>
            </a:r>
            <a:r>
              <a:rPr lang="en-US" altLang="zh-CN" sz="14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已知月球质量</a:t>
            </a:r>
            <a:r>
              <a:rPr lang="en-US" altLang="zh-CN">
                <a:ea typeface="宋体" panose="02010600030101010101" pitchFamily="2" charset="-122"/>
              </a:rPr>
              <a:t>m</a:t>
            </a:r>
            <a:r>
              <a:rPr lang="en-US" altLang="zh-CN" sz="1400">
                <a:ea typeface="宋体" panose="02010600030101010101" pitchFamily="2" charset="-122"/>
              </a:rPr>
              <a:t>m</a:t>
            </a:r>
            <a:r>
              <a:rPr lang="zh-CN" altLang="en-US">
                <a:ea typeface="宋体" panose="02010600030101010101" pitchFamily="2" charset="-122"/>
              </a:rPr>
              <a:t>半径</a:t>
            </a:r>
            <a:r>
              <a:rPr lang="en-US" altLang="zh-CN">
                <a:ea typeface="宋体" panose="02010600030101010101" pitchFamily="2" charset="-122"/>
              </a:rPr>
              <a:t>R</a:t>
            </a:r>
            <a:r>
              <a:rPr lang="en-US" altLang="zh-CN" sz="1400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2534" name="Group 4">
            <a:extLst>
              <a:ext uri="{FF2B5EF4-FFF2-40B4-BE49-F238E27FC236}">
                <a16:creationId xmlns:a16="http://schemas.microsoft.com/office/drawing/2014/main" id="{A1007118-10F2-4305-B275-F6B50EF48EB8}"/>
              </a:ext>
            </a:extLst>
          </p:cNvPr>
          <p:cNvGrpSpPr>
            <a:grpSpLocks/>
          </p:cNvGrpSpPr>
          <p:nvPr/>
        </p:nvGrpSpPr>
        <p:grpSpPr bwMode="auto">
          <a:xfrm>
            <a:off x="6388100" y="1058863"/>
            <a:ext cx="2493963" cy="2452687"/>
            <a:chOff x="258" y="1695"/>
            <a:chExt cx="1841" cy="1773"/>
          </a:xfrm>
        </p:grpSpPr>
        <p:sp>
          <p:nvSpPr>
            <p:cNvPr id="22541" name="Text Box 7">
              <a:extLst>
                <a:ext uri="{FF2B5EF4-FFF2-40B4-BE49-F238E27FC236}">
                  <a16:creationId xmlns:a16="http://schemas.microsoft.com/office/drawing/2014/main" id="{F77AA75C-F80D-4B40-AD79-6804E939E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" y="2030"/>
              <a:ext cx="47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FF0000"/>
                  </a:solidFill>
                  <a:ea typeface="宋体" panose="02010600030101010101" pitchFamily="2" charset="-122"/>
                </a:rPr>
                <a:t>月球</a:t>
              </a:r>
            </a:p>
          </p:txBody>
        </p:sp>
        <p:sp>
          <p:nvSpPr>
            <p:cNvPr id="22542" name="Oval 9">
              <a:extLst>
                <a:ext uri="{FF2B5EF4-FFF2-40B4-BE49-F238E27FC236}">
                  <a16:creationId xmlns:a16="http://schemas.microsoft.com/office/drawing/2014/main" id="{FEABD9EE-8014-425A-9729-9BCDF7964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695"/>
              <a:ext cx="1841" cy="17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3" name="Oval 11">
              <a:extLst>
                <a:ext uri="{FF2B5EF4-FFF2-40B4-BE49-F238E27FC236}">
                  <a16:creationId xmlns:a16="http://schemas.microsoft.com/office/drawing/2014/main" id="{E0504119-C8A3-42B0-B7C5-038007B9A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419"/>
              <a:ext cx="272" cy="32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535" name="椭圆 17">
            <a:extLst>
              <a:ext uri="{FF2B5EF4-FFF2-40B4-BE49-F238E27FC236}">
                <a16:creationId xmlns:a16="http://schemas.microsoft.com/office/drawing/2014/main" id="{FADD951B-9E53-43DC-921D-3D6733E9A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538" y="1944688"/>
            <a:ext cx="1406525" cy="668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6" name="流程图: 联系 21">
            <a:extLst>
              <a:ext uri="{FF2B5EF4-FFF2-40B4-BE49-F238E27FC236}">
                <a16:creationId xmlns:a16="http://schemas.microsoft.com/office/drawing/2014/main" id="{2BD8C395-4C9C-4565-A826-2276DC5B1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338" y="2278063"/>
            <a:ext cx="173037" cy="146050"/>
          </a:xfrm>
          <a:prstGeom prst="flowChartConnector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7" name="TextBox 22">
            <a:extLst>
              <a:ext uri="{FF2B5EF4-FFF2-40B4-BE49-F238E27FC236}">
                <a16:creationId xmlns:a16="http://schemas.microsoft.com/office/drawing/2014/main" id="{89F31DEE-21EA-4556-9BC5-0217AB1AA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9025" y="2206625"/>
            <a:ext cx="260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22538" name="矩形 23">
            <a:extLst>
              <a:ext uri="{FF2B5EF4-FFF2-40B4-BE49-F238E27FC236}">
                <a16:creationId xmlns:a16="http://schemas.microsoft.com/office/drawing/2014/main" id="{E3EF96F8-E201-4F20-ACF2-87898B012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5338"/>
            <a:ext cx="6545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空间站发射</a:t>
            </a:r>
            <a:r>
              <a:rPr lang="en-US" altLang="zh-CN">
                <a:ea typeface="宋体" panose="02010600030101010101" pitchFamily="2" charset="-122"/>
              </a:rPr>
              <a:t>m</a:t>
            </a:r>
            <a:r>
              <a:rPr lang="en-US" altLang="zh-CN" sz="1400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的物体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轨道切线方向动量守恒</a:t>
            </a:r>
            <a:endParaRPr lang="zh-CN" altLang="en-US"/>
          </a:p>
        </p:txBody>
      </p:sp>
      <p:graphicFrame>
        <p:nvGraphicFramePr>
          <p:cNvPr id="22530" name="Object 6">
            <a:extLst>
              <a:ext uri="{FF2B5EF4-FFF2-40B4-BE49-F238E27FC236}">
                <a16:creationId xmlns:a16="http://schemas.microsoft.com/office/drawing/2014/main" id="{B1D49A12-C601-451E-AAF8-1209A607C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2300" y="2765425"/>
          <a:ext cx="3811588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3" imgW="1498320" imgH="660240" progId="Equation.DSMT4">
                  <p:embed/>
                </p:oleObj>
              </mc:Choice>
              <mc:Fallback>
                <p:oleObj name="Equation" r:id="rId3" imgW="1498320" imgH="660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765425"/>
                        <a:ext cx="3811588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Box 26">
            <a:extLst>
              <a:ext uri="{FF2B5EF4-FFF2-40B4-BE49-F238E27FC236}">
                <a16:creationId xmlns:a16="http://schemas.microsoft.com/office/drawing/2014/main" id="{57EA954A-ADC6-4E17-9515-B09F2CE13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83088"/>
            <a:ext cx="7910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空间站在</a:t>
            </a:r>
            <a:r>
              <a:rPr lang="zh-CN" altLang="en-US"/>
              <a:t>新椭圆轨道，对月球中心点角动量守恒</a:t>
            </a:r>
          </a:p>
        </p:txBody>
      </p:sp>
      <p:graphicFrame>
        <p:nvGraphicFramePr>
          <p:cNvPr id="22531" name="Object 7">
            <a:extLst>
              <a:ext uri="{FF2B5EF4-FFF2-40B4-BE49-F238E27FC236}">
                <a16:creationId xmlns:a16="http://schemas.microsoft.com/office/drawing/2014/main" id="{B30FEE4E-0B87-49B8-9978-00DF9B7C8F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4375" y="5000625"/>
          <a:ext cx="42164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5" imgW="1777680" imgH="253800" progId="Equation.DSMT4">
                  <p:embed/>
                </p:oleObj>
              </mc:Choice>
              <mc:Fallback>
                <p:oleObj name="Equation" r:id="rId5" imgW="177768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5000625"/>
                        <a:ext cx="42164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Box 28">
            <a:extLst>
              <a:ext uri="{FF2B5EF4-FFF2-40B4-BE49-F238E27FC236}">
                <a16:creationId xmlns:a16="http://schemas.microsoft.com/office/drawing/2014/main" id="{DAE85A81-4230-4A69-997D-DFD82FA9E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51488"/>
            <a:ext cx="7910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空间站在</a:t>
            </a:r>
            <a:r>
              <a:rPr lang="zh-CN" altLang="en-US"/>
              <a:t>新椭圆轨道，机械能守恒</a:t>
            </a:r>
          </a:p>
        </p:txBody>
      </p:sp>
      <p:graphicFrame>
        <p:nvGraphicFramePr>
          <p:cNvPr id="22532" name="Object 8">
            <a:extLst>
              <a:ext uri="{FF2B5EF4-FFF2-40B4-BE49-F238E27FC236}">
                <a16:creationId xmlns:a16="http://schemas.microsoft.com/office/drawing/2014/main" id="{F5F1CE76-001B-44B7-8DE7-0901CB09EF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5850" y="6002338"/>
          <a:ext cx="73501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7" imgW="3924000" imgH="457200" progId="Equation.DSMT4">
                  <p:embed/>
                </p:oleObj>
              </mc:Choice>
              <mc:Fallback>
                <p:oleObj name="Equation" r:id="rId7" imgW="39240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6002338"/>
                        <a:ext cx="7350125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3">
            <a:extLst>
              <a:ext uri="{FF2B5EF4-FFF2-40B4-BE49-F238E27FC236}">
                <a16:creationId xmlns:a16="http://schemas.microsoft.com/office/drawing/2014/main" id="{75752C57-2446-4036-B2C9-D9DCA2181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1338" y="2174875"/>
          <a:ext cx="28543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3" imgW="1206360" imgH="393480" progId="Equation.DSMT4">
                  <p:embed/>
                </p:oleObj>
              </mc:Choice>
              <mc:Fallback>
                <p:oleObj name="Equation" r:id="rId3" imgW="120636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2174875"/>
                        <a:ext cx="28543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Box 6">
            <a:extLst>
              <a:ext uri="{FF2B5EF4-FFF2-40B4-BE49-F238E27FC236}">
                <a16:creationId xmlns:a16="http://schemas.microsoft.com/office/drawing/2014/main" id="{39383B4F-2A65-4DF5-B91B-13135D6CA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246063"/>
            <a:ext cx="82581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例</a:t>
            </a:r>
            <a:r>
              <a:rPr lang="en-US" altLang="zh-CN"/>
              <a:t>6-2 </a:t>
            </a:r>
            <a:r>
              <a:rPr lang="zh-CN" altLang="en-US"/>
              <a:t>人造卫星绕地球作圆周运动，受空气摩擦阻力，卫星速度和轨道半径如何变化？</a:t>
            </a:r>
          </a:p>
        </p:txBody>
      </p:sp>
      <p:graphicFrame>
        <p:nvGraphicFramePr>
          <p:cNvPr id="23555" name="Object 5">
            <a:extLst>
              <a:ext uri="{FF2B5EF4-FFF2-40B4-BE49-F238E27FC236}">
                <a16:creationId xmlns:a16="http://schemas.microsoft.com/office/drawing/2014/main" id="{A350AD2F-0D45-447D-91EB-DCBA32D08D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9438" y="1090613"/>
          <a:ext cx="2084387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5" imgW="888840" imgH="457200" progId="Equation.DSMT4">
                  <p:embed/>
                </p:oleObj>
              </mc:Choice>
              <mc:Fallback>
                <p:oleObj name="Equation" r:id="rId5" imgW="88884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1090613"/>
                        <a:ext cx="2084387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矩形 8">
            <a:extLst>
              <a:ext uri="{FF2B5EF4-FFF2-40B4-BE49-F238E27FC236}">
                <a16:creationId xmlns:a16="http://schemas.microsoft.com/office/drawing/2014/main" id="{8BEF2CAF-3070-4B82-953F-254430B9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3198813"/>
            <a:ext cx="48244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卫星受空气摩擦阻力，阻力的元功</a:t>
            </a:r>
          </a:p>
        </p:txBody>
      </p:sp>
      <p:graphicFrame>
        <p:nvGraphicFramePr>
          <p:cNvPr id="23556" name="Object 6">
            <a:extLst>
              <a:ext uri="{FF2B5EF4-FFF2-40B4-BE49-F238E27FC236}">
                <a16:creationId xmlns:a16="http://schemas.microsoft.com/office/drawing/2014/main" id="{93F59D48-5E49-42D5-80FA-767CF8977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963988"/>
          <a:ext cx="5195888" cy="246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7" imgW="2273040" imgH="1079280" progId="Equation.DSMT4">
                  <p:embed/>
                </p:oleObj>
              </mc:Choice>
              <mc:Fallback>
                <p:oleObj name="Equation" r:id="rId7" imgW="2273040" imgH="1079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963988"/>
                        <a:ext cx="5195888" cy="246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7">
            <a:extLst>
              <a:ext uri="{FF2B5EF4-FFF2-40B4-BE49-F238E27FC236}">
                <a16:creationId xmlns:a16="http://schemas.microsoft.com/office/drawing/2014/main" id="{0A50DD96-A150-4A78-A735-9208A2D95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4300" y="1131888"/>
          <a:ext cx="37655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9" imgW="1803240" imgH="431640" progId="Equation.DSMT4">
                  <p:embed/>
                </p:oleObj>
              </mc:Choice>
              <mc:Fallback>
                <p:oleObj name="Equation" r:id="rId9" imgW="180324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1131888"/>
                        <a:ext cx="376555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23351871-8FE0-4CB7-B20C-AC31F5948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397000"/>
            <a:ext cx="476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/>
              <a:t>§7.1 </a:t>
            </a:r>
            <a:r>
              <a:rPr lang="zh-CN" altLang="en-US" sz="3600"/>
              <a:t>刚体运动的描述  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860CA77C-DC9B-4A18-BC96-8B5F6200A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09588"/>
            <a:ext cx="47736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第七章  刚体力学  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9E207645-5EA8-4911-86D9-38E4D0FA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2922588"/>
            <a:ext cx="4784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/>
              <a:t>§</a:t>
            </a:r>
            <a:r>
              <a:rPr lang="en-US" altLang="zh-CN" sz="2800">
                <a:ea typeface="黑体" panose="02010609060101010101" pitchFamily="49" charset="-122"/>
              </a:rPr>
              <a:t>7.1.2 </a:t>
            </a:r>
            <a:r>
              <a:rPr lang="zh-CN" altLang="en-US" sz="2800">
                <a:ea typeface="黑体" panose="02010609060101010101" pitchFamily="49" charset="-122"/>
              </a:rPr>
              <a:t>刚体绕固定轴的转动  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33989140-D847-4498-87F4-7896C321D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2222500"/>
            <a:ext cx="3444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/>
              <a:t>§</a:t>
            </a:r>
            <a:r>
              <a:rPr lang="en-US" altLang="zh-CN" sz="2800">
                <a:ea typeface="黑体" panose="02010609060101010101" pitchFamily="49" charset="-122"/>
              </a:rPr>
              <a:t>7.1.1 </a:t>
            </a:r>
            <a:r>
              <a:rPr lang="zh-CN" altLang="en-US" sz="2800">
                <a:ea typeface="黑体" panose="02010609060101010101" pitchFamily="49" charset="-122"/>
              </a:rPr>
              <a:t>刚体的平动   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173C4F3F-099C-4FA0-A65D-43A91C79E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3622675"/>
            <a:ext cx="3305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§7.1.3 </a:t>
            </a:r>
            <a:r>
              <a:rPr lang="zh-CN" altLang="en-US" sz="2800">
                <a:ea typeface="黑体" panose="02010609060101010101" pitchFamily="49" charset="-122"/>
              </a:rPr>
              <a:t>角速度矢量  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EFE81E08-2054-483A-8FBA-AAD24D23A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262438"/>
            <a:ext cx="40195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>
                <a:ea typeface="黑体" panose="02010609060101010101" pitchFamily="49" charset="-122"/>
              </a:rPr>
              <a:t>§7.1.4 </a:t>
            </a:r>
            <a:r>
              <a:rPr lang="zh-CN" altLang="en-US" sz="2800">
                <a:ea typeface="黑体" panose="02010609060101010101" pitchFamily="49" charset="-122"/>
              </a:rPr>
              <a:t>刚体的平面运动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019B7647-F4FC-4069-9827-0AB5C47C5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47800"/>
            <a:ext cx="67976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刚体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是受力时不改变形状和体积的物体</a:t>
            </a:r>
            <a:r>
              <a:rPr lang="en-US" altLang="zh-CN">
                <a:ea typeface="宋体" panose="02010600030101010101" pitchFamily="2" charset="-122"/>
              </a:rPr>
              <a:t>. </a:t>
            </a:r>
            <a:r>
              <a:rPr lang="zh-CN" altLang="en-US">
                <a:ea typeface="宋体" panose="02010600030101010101" pitchFamily="2" charset="-122"/>
              </a:rPr>
              <a:t>是理  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>
                <a:ea typeface="宋体" panose="02010600030101010101" pitchFamily="2" charset="-122"/>
              </a:rPr>
              <a:t>                想模型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44102FA2-31F0-470F-B46C-93A85C0E4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675" y="3197225"/>
            <a:ext cx="7969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特点</a:t>
            </a:r>
          </a:p>
        </p:txBody>
      </p:sp>
      <p:sp>
        <p:nvSpPr>
          <p:cNvPr id="50180" name="AutoShape 4">
            <a:extLst>
              <a:ext uri="{FF2B5EF4-FFF2-40B4-BE49-F238E27FC236}">
                <a16:creationId xmlns:a16="http://schemas.microsoft.com/office/drawing/2014/main" id="{03CF5FA4-5916-4F6B-AC97-3E354D1DD4C8}"/>
              </a:ext>
            </a:extLst>
          </p:cNvPr>
          <p:cNvSpPr>
            <a:spLocks/>
          </p:cNvSpPr>
          <p:nvPr/>
        </p:nvSpPr>
        <p:spPr bwMode="auto">
          <a:xfrm>
            <a:off x="1997075" y="2816225"/>
            <a:ext cx="220663" cy="1049338"/>
          </a:xfrm>
          <a:prstGeom prst="leftBrace">
            <a:avLst>
              <a:gd name="adj1" fmla="val 3962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2AF8E89B-32E1-46D7-8F32-109BD46CA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536825"/>
            <a:ext cx="634206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zh-CN" altLang="en-US">
                <a:ea typeface="宋体" panose="02010600030101010101" pitchFamily="2" charset="-122"/>
              </a:rPr>
              <a:t>是一个质点组（刚体可以看成由许多质点   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ea typeface="宋体" panose="02010600030101010101" pitchFamily="2" charset="-122"/>
              </a:rPr>
              <a:t>     组成，每一个质点叫做刚体的一个质元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6C1C626D-E4FE-44D9-AECA-376B6A1AD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5" y="3654425"/>
            <a:ext cx="49053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(2)</a:t>
            </a:r>
            <a:r>
              <a:rPr lang="zh-CN" altLang="en-US">
                <a:ea typeface="宋体" panose="02010600030101010101" pitchFamily="2" charset="-122"/>
              </a:rPr>
              <a:t>组内任意两点间的距离保持不变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0183" name="Text Box 7">
            <a:extLst>
              <a:ext uri="{FF2B5EF4-FFF2-40B4-BE49-F238E27FC236}">
                <a16:creationId xmlns:a16="http://schemas.microsoft.com/office/drawing/2014/main" id="{3ECE99D0-099E-4CEB-AE0D-859801055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593725"/>
            <a:ext cx="47736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第七章  刚体力学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1" name="Group 2">
            <a:extLst>
              <a:ext uri="{FF2B5EF4-FFF2-40B4-BE49-F238E27FC236}">
                <a16:creationId xmlns:a16="http://schemas.microsoft.com/office/drawing/2014/main" id="{67C85A67-4538-4471-8A4E-45499B841F5C}"/>
              </a:ext>
            </a:extLst>
          </p:cNvPr>
          <p:cNvGrpSpPr>
            <a:grpSpLocks/>
          </p:cNvGrpSpPr>
          <p:nvPr/>
        </p:nvGrpSpPr>
        <p:grpSpPr bwMode="auto">
          <a:xfrm>
            <a:off x="1517650" y="2541588"/>
            <a:ext cx="736600" cy="939800"/>
            <a:chOff x="3040" y="2816"/>
            <a:chExt cx="464" cy="592"/>
          </a:xfrm>
        </p:grpSpPr>
        <p:sp>
          <p:nvSpPr>
            <p:cNvPr id="24628" name="Freeform 3">
              <a:extLst>
                <a:ext uri="{FF2B5EF4-FFF2-40B4-BE49-F238E27FC236}">
                  <a16:creationId xmlns:a16="http://schemas.microsoft.com/office/drawing/2014/main" id="{60792BD0-973B-4BA4-82AD-D7A01C63F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" y="2816"/>
              <a:ext cx="464" cy="592"/>
            </a:xfrm>
            <a:custGeom>
              <a:avLst/>
              <a:gdLst>
                <a:gd name="T0" fmla="*/ 42 w 880"/>
                <a:gd name="T1" fmla="*/ 173 h 1040"/>
                <a:gd name="T2" fmla="*/ 42 w 880"/>
                <a:gd name="T3" fmla="*/ 392 h 1040"/>
                <a:gd name="T4" fmla="*/ 295 w 880"/>
                <a:gd name="T5" fmla="*/ 419 h 1040"/>
                <a:gd name="T6" fmla="*/ 346 w 880"/>
                <a:gd name="T7" fmla="*/ 556 h 1040"/>
                <a:gd name="T8" fmla="*/ 447 w 880"/>
                <a:gd name="T9" fmla="*/ 200 h 1040"/>
                <a:gd name="T10" fmla="*/ 245 w 880"/>
                <a:gd name="T11" fmla="*/ 228 h 1040"/>
                <a:gd name="T12" fmla="*/ 93 w 880"/>
                <a:gd name="T13" fmla="*/ 118 h 1040"/>
                <a:gd name="T14" fmla="*/ 42 w 880"/>
                <a:gd name="T15" fmla="*/ 9 h 1040"/>
                <a:gd name="T16" fmla="*/ 42 w 880"/>
                <a:gd name="T17" fmla="*/ 173 h 10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80"/>
                <a:gd name="T28" fmla="*/ 0 h 1040"/>
                <a:gd name="T29" fmla="*/ 880 w 880"/>
                <a:gd name="T30" fmla="*/ 1040 h 10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80" h="1040">
                  <a:moveTo>
                    <a:pt x="80" y="304"/>
                  </a:moveTo>
                  <a:cubicBezTo>
                    <a:pt x="80" y="416"/>
                    <a:pt x="0" y="616"/>
                    <a:pt x="80" y="688"/>
                  </a:cubicBezTo>
                  <a:cubicBezTo>
                    <a:pt x="160" y="760"/>
                    <a:pt x="464" y="688"/>
                    <a:pt x="560" y="736"/>
                  </a:cubicBezTo>
                  <a:cubicBezTo>
                    <a:pt x="656" y="784"/>
                    <a:pt x="608" y="1040"/>
                    <a:pt x="656" y="976"/>
                  </a:cubicBezTo>
                  <a:cubicBezTo>
                    <a:pt x="704" y="912"/>
                    <a:pt x="880" y="448"/>
                    <a:pt x="848" y="352"/>
                  </a:cubicBezTo>
                  <a:cubicBezTo>
                    <a:pt x="816" y="256"/>
                    <a:pt x="576" y="424"/>
                    <a:pt x="464" y="400"/>
                  </a:cubicBezTo>
                  <a:cubicBezTo>
                    <a:pt x="352" y="376"/>
                    <a:pt x="240" y="272"/>
                    <a:pt x="176" y="208"/>
                  </a:cubicBezTo>
                  <a:cubicBezTo>
                    <a:pt x="112" y="144"/>
                    <a:pt x="96" y="0"/>
                    <a:pt x="80" y="16"/>
                  </a:cubicBezTo>
                  <a:cubicBezTo>
                    <a:pt x="64" y="32"/>
                    <a:pt x="80" y="192"/>
                    <a:pt x="80" y="30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CFF"/>
                </a:gs>
                <a:gs pos="100000">
                  <a:srgbClr val="0000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9" name="Line 4">
              <a:extLst>
                <a:ext uri="{FF2B5EF4-FFF2-40B4-BE49-F238E27FC236}">
                  <a16:creationId xmlns:a16="http://schemas.microsoft.com/office/drawing/2014/main" id="{93496ABE-62A5-448C-8F3D-C2E5CBA98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072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82" name="Group 5">
            <a:extLst>
              <a:ext uri="{FF2B5EF4-FFF2-40B4-BE49-F238E27FC236}">
                <a16:creationId xmlns:a16="http://schemas.microsoft.com/office/drawing/2014/main" id="{BEA68440-52C3-4C06-8A12-D3117D47E428}"/>
              </a:ext>
            </a:extLst>
          </p:cNvPr>
          <p:cNvGrpSpPr>
            <a:grpSpLocks/>
          </p:cNvGrpSpPr>
          <p:nvPr/>
        </p:nvGrpSpPr>
        <p:grpSpPr bwMode="auto">
          <a:xfrm>
            <a:off x="1873250" y="3530600"/>
            <a:ext cx="736600" cy="939800"/>
            <a:chOff x="3040" y="2816"/>
            <a:chExt cx="464" cy="592"/>
          </a:xfrm>
        </p:grpSpPr>
        <p:sp>
          <p:nvSpPr>
            <p:cNvPr id="24626" name="Freeform 6">
              <a:extLst>
                <a:ext uri="{FF2B5EF4-FFF2-40B4-BE49-F238E27FC236}">
                  <a16:creationId xmlns:a16="http://schemas.microsoft.com/office/drawing/2014/main" id="{1240233A-1045-41A2-A7D2-C0F07E984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" y="2816"/>
              <a:ext cx="464" cy="592"/>
            </a:xfrm>
            <a:custGeom>
              <a:avLst/>
              <a:gdLst>
                <a:gd name="T0" fmla="*/ 42 w 880"/>
                <a:gd name="T1" fmla="*/ 173 h 1040"/>
                <a:gd name="T2" fmla="*/ 42 w 880"/>
                <a:gd name="T3" fmla="*/ 392 h 1040"/>
                <a:gd name="T4" fmla="*/ 295 w 880"/>
                <a:gd name="T5" fmla="*/ 419 h 1040"/>
                <a:gd name="T6" fmla="*/ 346 w 880"/>
                <a:gd name="T7" fmla="*/ 556 h 1040"/>
                <a:gd name="T8" fmla="*/ 447 w 880"/>
                <a:gd name="T9" fmla="*/ 200 h 1040"/>
                <a:gd name="T10" fmla="*/ 245 w 880"/>
                <a:gd name="T11" fmla="*/ 228 h 1040"/>
                <a:gd name="T12" fmla="*/ 93 w 880"/>
                <a:gd name="T13" fmla="*/ 118 h 1040"/>
                <a:gd name="T14" fmla="*/ 42 w 880"/>
                <a:gd name="T15" fmla="*/ 9 h 1040"/>
                <a:gd name="T16" fmla="*/ 42 w 880"/>
                <a:gd name="T17" fmla="*/ 173 h 10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80"/>
                <a:gd name="T28" fmla="*/ 0 h 1040"/>
                <a:gd name="T29" fmla="*/ 880 w 880"/>
                <a:gd name="T30" fmla="*/ 1040 h 10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80" h="1040">
                  <a:moveTo>
                    <a:pt x="80" y="304"/>
                  </a:moveTo>
                  <a:cubicBezTo>
                    <a:pt x="80" y="416"/>
                    <a:pt x="0" y="616"/>
                    <a:pt x="80" y="688"/>
                  </a:cubicBezTo>
                  <a:cubicBezTo>
                    <a:pt x="160" y="760"/>
                    <a:pt x="464" y="688"/>
                    <a:pt x="560" y="736"/>
                  </a:cubicBezTo>
                  <a:cubicBezTo>
                    <a:pt x="656" y="784"/>
                    <a:pt x="608" y="1040"/>
                    <a:pt x="656" y="976"/>
                  </a:cubicBezTo>
                  <a:cubicBezTo>
                    <a:pt x="704" y="912"/>
                    <a:pt x="880" y="448"/>
                    <a:pt x="848" y="352"/>
                  </a:cubicBezTo>
                  <a:cubicBezTo>
                    <a:pt x="816" y="256"/>
                    <a:pt x="576" y="424"/>
                    <a:pt x="464" y="400"/>
                  </a:cubicBezTo>
                  <a:cubicBezTo>
                    <a:pt x="352" y="376"/>
                    <a:pt x="240" y="272"/>
                    <a:pt x="176" y="208"/>
                  </a:cubicBezTo>
                  <a:cubicBezTo>
                    <a:pt x="112" y="144"/>
                    <a:pt x="96" y="0"/>
                    <a:pt x="80" y="16"/>
                  </a:cubicBezTo>
                  <a:cubicBezTo>
                    <a:pt x="64" y="32"/>
                    <a:pt x="80" y="192"/>
                    <a:pt x="80" y="30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CFF"/>
                </a:gs>
                <a:gs pos="100000">
                  <a:srgbClr val="0000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7" name="Line 7">
              <a:extLst>
                <a:ext uri="{FF2B5EF4-FFF2-40B4-BE49-F238E27FC236}">
                  <a16:creationId xmlns:a16="http://schemas.microsoft.com/office/drawing/2014/main" id="{AA24860C-2512-45C1-B8AC-BD0C67AE2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072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83" name="Group 8">
            <a:extLst>
              <a:ext uri="{FF2B5EF4-FFF2-40B4-BE49-F238E27FC236}">
                <a16:creationId xmlns:a16="http://schemas.microsoft.com/office/drawing/2014/main" id="{794162F4-3EF4-46F5-865C-2AA48BAA3347}"/>
              </a:ext>
            </a:extLst>
          </p:cNvPr>
          <p:cNvGrpSpPr>
            <a:grpSpLocks/>
          </p:cNvGrpSpPr>
          <p:nvPr/>
        </p:nvGrpSpPr>
        <p:grpSpPr bwMode="auto">
          <a:xfrm>
            <a:off x="3003550" y="3798888"/>
            <a:ext cx="736600" cy="939800"/>
            <a:chOff x="3040" y="2816"/>
            <a:chExt cx="464" cy="592"/>
          </a:xfrm>
        </p:grpSpPr>
        <p:sp>
          <p:nvSpPr>
            <p:cNvPr id="24624" name="Freeform 9">
              <a:extLst>
                <a:ext uri="{FF2B5EF4-FFF2-40B4-BE49-F238E27FC236}">
                  <a16:creationId xmlns:a16="http://schemas.microsoft.com/office/drawing/2014/main" id="{C52FF2E6-75BD-466A-994C-CF671476A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" y="2816"/>
              <a:ext cx="464" cy="592"/>
            </a:xfrm>
            <a:custGeom>
              <a:avLst/>
              <a:gdLst>
                <a:gd name="T0" fmla="*/ 42 w 880"/>
                <a:gd name="T1" fmla="*/ 173 h 1040"/>
                <a:gd name="T2" fmla="*/ 42 w 880"/>
                <a:gd name="T3" fmla="*/ 392 h 1040"/>
                <a:gd name="T4" fmla="*/ 295 w 880"/>
                <a:gd name="T5" fmla="*/ 419 h 1040"/>
                <a:gd name="T6" fmla="*/ 346 w 880"/>
                <a:gd name="T7" fmla="*/ 556 h 1040"/>
                <a:gd name="T8" fmla="*/ 447 w 880"/>
                <a:gd name="T9" fmla="*/ 200 h 1040"/>
                <a:gd name="T10" fmla="*/ 245 w 880"/>
                <a:gd name="T11" fmla="*/ 228 h 1040"/>
                <a:gd name="T12" fmla="*/ 93 w 880"/>
                <a:gd name="T13" fmla="*/ 118 h 1040"/>
                <a:gd name="T14" fmla="*/ 42 w 880"/>
                <a:gd name="T15" fmla="*/ 9 h 1040"/>
                <a:gd name="T16" fmla="*/ 42 w 880"/>
                <a:gd name="T17" fmla="*/ 173 h 10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80"/>
                <a:gd name="T28" fmla="*/ 0 h 1040"/>
                <a:gd name="T29" fmla="*/ 880 w 880"/>
                <a:gd name="T30" fmla="*/ 1040 h 10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80" h="1040">
                  <a:moveTo>
                    <a:pt x="80" y="304"/>
                  </a:moveTo>
                  <a:cubicBezTo>
                    <a:pt x="80" y="416"/>
                    <a:pt x="0" y="616"/>
                    <a:pt x="80" y="688"/>
                  </a:cubicBezTo>
                  <a:cubicBezTo>
                    <a:pt x="160" y="760"/>
                    <a:pt x="464" y="688"/>
                    <a:pt x="560" y="736"/>
                  </a:cubicBezTo>
                  <a:cubicBezTo>
                    <a:pt x="656" y="784"/>
                    <a:pt x="608" y="1040"/>
                    <a:pt x="656" y="976"/>
                  </a:cubicBezTo>
                  <a:cubicBezTo>
                    <a:pt x="704" y="912"/>
                    <a:pt x="880" y="448"/>
                    <a:pt x="848" y="352"/>
                  </a:cubicBezTo>
                  <a:cubicBezTo>
                    <a:pt x="816" y="256"/>
                    <a:pt x="576" y="424"/>
                    <a:pt x="464" y="400"/>
                  </a:cubicBezTo>
                  <a:cubicBezTo>
                    <a:pt x="352" y="376"/>
                    <a:pt x="240" y="272"/>
                    <a:pt x="176" y="208"/>
                  </a:cubicBezTo>
                  <a:cubicBezTo>
                    <a:pt x="112" y="144"/>
                    <a:pt x="96" y="0"/>
                    <a:pt x="80" y="16"/>
                  </a:cubicBezTo>
                  <a:cubicBezTo>
                    <a:pt x="64" y="32"/>
                    <a:pt x="80" y="192"/>
                    <a:pt x="80" y="30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CFF"/>
                </a:gs>
                <a:gs pos="100000">
                  <a:srgbClr val="0000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5" name="Line 10">
              <a:extLst>
                <a:ext uri="{FF2B5EF4-FFF2-40B4-BE49-F238E27FC236}">
                  <a16:creationId xmlns:a16="http://schemas.microsoft.com/office/drawing/2014/main" id="{489DF051-D6F2-4EA3-B1CC-D00D5CC5F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072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84" name="Group 11">
            <a:extLst>
              <a:ext uri="{FF2B5EF4-FFF2-40B4-BE49-F238E27FC236}">
                <a16:creationId xmlns:a16="http://schemas.microsoft.com/office/drawing/2014/main" id="{7DB01BF4-8EB7-41F9-B1BF-0F77A93F26C9}"/>
              </a:ext>
            </a:extLst>
          </p:cNvPr>
          <p:cNvGrpSpPr>
            <a:grpSpLocks/>
          </p:cNvGrpSpPr>
          <p:nvPr/>
        </p:nvGrpSpPr>
        <p:grpSpPr bwMode="auto">
          <a:xfrm>
            <a:off x="3765550" y="3189288"/>
            <a:ext cx="736600" cy="939800"/>
            <a:chOff x="3040" y="2816"/>
            <a:chExt cx="464" cy="592"/>
          </a:xfrm>
        </p:grpSpPr>
        <p:sp>
          <p:nvSpPr>
            <p:cNvPr id="24622" name="Freeform 12">
              <a:extLst>
                <a:ext uri="{FF2B5EF4-FFF2-40B4-BE49-F238E27FC236}">
                  <a16:creationId xmlns:a16="http://schemas.microsoft.com/office/drawing/2014/main" id="{3827FC52-54ED-4385-BBFF-6236088E0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" y="2816"/>
              <a:ext cx="464" cy="592"/>
            </a:xfrm>
            <a:custGeom>
              <a:avLst/>
              <a:gdLst>
                <a:gd name="T0" fmla="*/ 42 w 880"/>
                <a:gd name="T1" fmla="*/ 173 h 1040"/>
                <a:gd name="T2" fmla="*/ 42 w 880"/>
                <a:gd name="T3" fmla="*/ 392 h 1040"/>
                <a:gd name="T4" fmla="*/ 295 w 880"/>
                <a:gd name="T5" fmla="*/ 419 h 1040"/>
                <a:gd name="T6" fmla="*/ 346 w 880"/>
                <a:gd name="T7" fmla="*/ 556 h 1040"/>
                <a:gd name="T8" fmla="*/ 447 w 880"/>
                <a:gd name="T9" fmla="*/ 200 h 1040"/>
                <a:gd name="T10" fmla="*/ 245 w 880"/>
                <a:gd name="T11" fmla="*/ 228 h 1040"/>
                <a:gd name="T12" fmla="*/ 93 w 880"/>
                <a:gd name="T13" fmla="*/ 118 h 1040"/>
                <a:gd name="T14" fmla="*/ 42 w 880"/>
                <a:gd name="T15" fmla="*/ 9 h 1040"/>
                <a:gd name="T16" fmla="*/ 42 w 880"/>
                <a:gd name="T17" fmla="*/ 173 h 10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80"/>
                <a:gd name="T28" fmla="*/ 0 h 1040"/>
                <a:gd name="T29" fmla="*/ 880 w 880"/>
                <a:gd name="T30" fmla="*/ 1040 h 10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80" h="1040">
                  <a:moveTo>
                    <a:pt x="80" y="304"/>
                  </a:moveTo>
                  <a:cubicBezTo>
                    <a:pt x="80" y="416"/>
                    <a:pt x="0" y="616"/>
                    <a:pt x="80" y="688"/>
                  </a:cubicBezTo>
                  <a:cubicBezTo>
                    <a:pt x="160" y="760"/>
                    <a:pt x="464" y="688"/>
                    <a:pt x="560" y="736"/>
                  </a:cubicBezTo>
                  <a:cubicBezTo>
                    <a:pt x="656" y="784"/>
                    <a:pt x="608" y="1040"/>
                    <a:pt x="656" y="976"/>
                  </a:cubicBezTo>
                  <a:cubicBezTo>
                    <a:pt x="704" y="912"/>
                    <a:pt x="880" y="448"/>
                    <a:pt x="848" y="352"/>
                  </a:cubicBezTo>
                  <a:cubicBezTo>
                    <a:pt x="816" y="256"/>
                    <a:pt x="576" y="424"/>
                    <a:pt x="464" y="400"/>
                  </a:cubicBezTo>
                  <a:cubicBezTo>
                    <a:pt x="352" y="376"/>
                    <a:pt x="240" y="272"/>
                    <a:pt x="176" y="208"/>
                  </a:cubicBezTo>
                  <a:cubicBezTo>
                    <a:pt x="112" y="144"/>
                    <a:pt x="96" y="0"/>
                    <a:pt x="80" y="16"/>
                  </a:cubicBezTo>
                  <a:cubicBezTo>
                    <a:pt x="64" y="32"/>
                    <a:pt x="80" y="192"/>
                    <a:pt x="80" y="30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CFF"/>
                </a:gs>
                <a:gs pos="100000">
                  <a:srgbClr val="0000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3" name="Line 13">
              <a:extLst>
                <a:ext uri="{FF2B5EF4-FFF2-40B4-BE49-F238E27FC236}">
                  <a16:creationId xmlns:a16="http://schemas.microsoft.com/office/drawing/2014/main" id="{1410E050-A0F0-4062-A11D-51DF49369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072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85" name="Group 14">
            <a:extLst>
              <a:ext uri="{FF2B5EF4-FFF2-40B4-BE49-F238E27FC236}">
                <a16:creationId xmlns:a16="http://schemas.microsoft.com/office/drawing/2014/main" id="{DF6CAF91-2F2E-4F16-B295-ABCB7FA90C9D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2058988"/>
            <a:ext cx="736600" cy="939800"/>
            <a:chOff x="3040" y="2816"/>
            <a:chExt cx="464" cy="592"/>
          </a:xfrm>
        </p:grpSpPr>
        <p:sp>
          <p:nvSpPr>
            <p:cNvPr id="24620" name="Freeform 15">
              <a:extLst>
                <a:ext uri="{FF2B5EF4-FFF2-40B4-BE49-F238E27FC236}">
                  <a16:creationId xmlns:a16="http://schemas.microsoft.com/office/drawing/2014/main" id="{D101C951-2A73-4677-8005-1247E8443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" y="2816"/>
              <a:ext cx="464" cy="592"/>
            </a:xfrm>
            <a:custGeom>
              <a:avLst/>
              <a:gdLst>
                <a:gd name="T0" fmla="*/ 42 w 880"/>
                <a:gd name="T1" fmla="*/ 173 h 1040"/>
                <a:gd name="T2" fmla="*/ 42 w 880"/>
                <a:gd name="T3" fmla="*/ 392 h 1040"/>
                <a:gd name="T4" fmla="*/ 295 w 880"/>
                <a:gd name="T5" fmla="*/ 419 h 1040"/>
                <a:gd name="T6" fmla="*/ 346 w 880"/>
                <a:gd name="T7" fmla="*/ 556 h 1040"/>
                <a:gd name="T8" fmla="*/ 447 w 880"/>
                <a:gd name="T9" fmla="*/ 200 h 1040"/>
                <a:gd name="T10" fmla="*/ 245 w 880"/>
                <a:gd name="T11" fmla="*/ 228 h 1040"/>
                <a:gd name="T12" fmla="*/ 93 w 880"/>
                <a:gd name="T13" fmla="*/ 118 h 1040"/>
                <a:gd name="T14" fmla="*/ 42 w 880"/>
                <a:gd name="T15" fmla="*/ 9 h 1040"/>
                <a:gd name="T16" fmla="*/ 42 w 880"/>
                <a:gd name="T17" fmla="*/ 173 h 10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80"/>
                <a:gd name="T28" fmla="*/ 0 h 1040"/>
                <a:gd name="T29" fmla="*/ 880 w 880"/>
                <a:gd name="T30" fmla="*/ 1040 h 10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80" h="1040">
                  <a:moveTo>
                    <a:pt x="80" y="304"/>
                  </a:moveTo>
                  <a:cubicBezTo>
                    <a:pt x="80" y="416"/>
                    <a:pt x="0" y="616"/>
                    <a:pt x="80" y="688"/>
                  </a:cubicBezTo>
                  <a:cubicBezTo>
                    <a:pt x="160" y="760"/>
                    <a:pt x="464" y="688"/>
                    <a:pt x="560" y="736"/>
                  </a:cubicBezTo>
                  <a:cubicBezTo>
                    <a:pt x="656" y="784"/>
                    <a:pt x="608" y="1040"/>
                    <a:pt x="656" y="976"/>
                  </a:cubicBezTo>
                  <a:cubicBezTo>
                    <a:pt x="704" y="912"/>
                    <a:pt x="880" y="448"/>
                    <a:pt x="848" y="352"/>
                  </a:cubicBezTo>
                  <a:cubicBezTo>
                    <a:pt x="816" y="256"/>
                    <a:pt x="576" y="424"/>
                    <a:pt x="464" y="400"/>
                  </a:cubicBezTo>
                  <a:cubicBezTo>
                    <a:pt x="352" y="376"/>
                    <a:pt x="240" y="272"/>
                    <a:pt x="176" y="208"/>
                  </a:cubicBezTo>
                  <a:cubicBezTo>
                    <a:pt x="112" y="144"/>
                    <a:pt x="96" y="0"/>
                    <a:pt x="80" y="16"/>
                  </a:cubicBezTo>
                  <a:cubicBezTo>
                    <a:pt x="64" y="32"/>
                    <a:pt x="80" y="192"/>
                    <a:pt x="80" y="30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CFF"/>
                </a:gs>
                <a:gs pos="100000">
                  <a:srgbClr val="0000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1" name="Line 16">
              <a:extLst>
                <a:ext uri="{FF2B5EF4-FFF2-40B4-BE49-F238E27FC236}">
                  <a16:creationId xmlns:a16="http://schemas.microsoft.com/office/drawing/2014/main" id="{67E1BDF5-42F0-4B9A-B1B8-BF31D9395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072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86" name="Group 17">
            <a:extLst>
              <a:ext uri="{FF2B5EF4-FFF2-40B4-BE49-F238E27FC236}">
                <a16:creationId xmlns:a16="http://schemas.microsoft.com/office/drawing/2014/main" id="{D80B4DF0-7D66-415A-AFC5-272FBA6B3910}"/>
              </a:ext>
            </a:extLst>
          </p:cNvPr>
          <p:cNvGrpSpPr>
            <a:grpSpLocks/>
          </p:cNvGrpSpPr>
          <p:nvPr/>
        </p:nvGrpSpPr>
        <p:grpSpPr bwMode="auto">
          <a:xfrm>
            <a:off x="2241550" y="1828800"/>
            <a:ext cx="736600" cy="939800"/>
            <a:chOff x="3040" y="2816"/>
            <a:chExt cx="464" cy="592"/>
          </a:xfrm>
        </p:grpSpPr>
        <p:sp>
          <p:nvSpPr>
            <p:cNvPr id="24618" name="Freeform 18">
              <a:extLst>
                <a:ext uri="{FF2B5EF4-FFF2-40B4-BE49-F238E27FC236}">
                  <a16:creationId xmlns:a16="http://schemas.microsoft.com/office/drawing/2014/main" id="{3B8F649F-2A2D-4FD7-89EB-F4DC5D6F9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" y="2816"/>
              <a:ext cx="464" cy="592"/>
            </a:xfrm>
            <a:custGeom>
              <a:avLst/>
              <a:gdLst>
                <a:gd name="T0" fmla="*/ 42 w 880"/>
                <a:gd name="T1" fmla="*/ 173 h 1040"/>
                <a:gd name="T2" fmla="*/ 42 w 880"/>
                <a:gd name="T3" fmla="*/ 392 h 1040"/>
                <a:gd name="T4" fmla="*/ 295 w 880"/>
                <a:gd name="T5" fmla="*/ 419 h 1040"/>
                <a:gd name="T6" fmla="*/ 346 w 880"/>
                <a:gd name="T7" fmla="*/ 556 h 1040"/>
                <a:gd name="T8" fmla="*/ 447 w 880"/>
                <a:gd name="T9" fmla="*/ 200 h 1040"/>
                <a:gd name="T10" fmla="*/ 245 w 880"/>
                <a:gd name="T11" fmla="*/ 228 h 1040"/>
                <a:gd name="T12" fmla="*/ 93 w 880"/>
                <a:gd name="T13" fmla="*/ 118 h 1040"/>
                <a:gd name="T14" fmla="*/ 42 w 880"/>
                <a:gd name="T15" fmla="*/ 9 h 1040"/>
                <a:gd name="T16" fmla="*/ 42 w 880"/>
                <a:gd name="T17" fmla="*/ 173 h 10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80"/>
                <a:gd name="T28" fmla="*/ 0 h 1040"/>
                <a:gd name="T29" fmla="*/ 880 w 880"/>
                <a:gd name="T30" fmla="*/ 1040 h 10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80" h="1040">
                  <a:moveTo>
                    <a:pt x="80" y="304"/>
                  </a:moveTo>
                  <a:cubicBezTo>
                    <a:pt x="80" y="416"/>
                    <a:pt x="0" y="616"/>
                    <a:pt x="80" y="688"/>
                  </a:cubicBezTo>
                  <a:cubicBezTo>
                    <a:pt x="160" y="760"/>
                    <a:pt x="464" y="688"/>
                    <a:pt x="560" y="736"/>
                  </a:cubicBezTo>
                  <a:cubicBezTo>
                    <a:pt x="656" y="784"/>
                    <a:pt x="608" y="1040"/>
                    <a:pt x="656" y="976"/>
                  </a:cubicBezTo>
                  <a:cubicBezTo>
                    <a:pt x="704" y="912"/>
                    <a:pt x="880" y="448"/>
                    <a:pt x="848" y="352"/>
                  </a:cubicBezTo>
                  <a:cubicBezTo>
                    <a:pt x="816" y="256"/>
                    <a:pt x="576" y="424"/>
                    <a:pt x="464" y="400"/>
                  </a:cubicBezTo>
                  <a:cubicBezTo>
                    <a:pt x="352" y="376"/>
                    <a:pt x="240" y="272"/>
                    <a:pt x="176" y="208"/>
                  </a:cubicBezTo>
                  <a:cubicBezTo>
                    <a:pt x="112" y="144"/>
                    <a:pt x="96" y="0"/>
                    <a:pt x="80" y="16"/>
                  </a:cubicBezTo>
                  <a:cubicBezTo>
                    <a:pt x="64" y="32"/>
                    <a:pt x="80" y="192"/>
                    <a:pt x="80" y="30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CFF"/>
                </a:gs>
                <a:gs pos="100000">
                  <a:srgbClr val="0000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Line 19">
              <a:extLst>
                <a:ext uri="{FF2B5EF4-FFF2-40B4-BE49-F238E27FC236}">
                  <a16:creationId xmlns:a16="http://schemas.microsoft.com/office/drawing/2014/main" id="{D87D1E90-5D3D-4714-9583-970CEF66E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072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7" name="Oval 20">
            <a:extLst>
              <a:ext uri="{FF2B5EF4-FFF2-40B4-BE49-F238E27FC236}">
                <a16:creationId xmlns:a16="http://schemas.microsoft.com/office/drawing/2014/main" id="{A3E8D892-EA21-44BB-9240-FB5E46C44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2286000"/>
            <a:ext cx="2362200" cy="2133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4588" name="Group 21">
            <a:extLst>
              <a:ext uri="{FF2B5EF4-FFF2-40B4-BE49-F238E27FC236}">
                <a16:creationId xmlns:a16="http://schemas.microsoft.com/office/drawing/2014/main" id="{8DDCFD14-8947-4CCB-9D21-075A038E3DC0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828800"/>
            <a:ext cx="2984500" cy="2909888"/>
            <a:chOff x="0" y="2352"/>
            <a:chExt cx="1880" cy="1833"/>
          </a:xfrm>
        </p:grpSpPr>
        <p:grpSp>
          <p:nvGrpSpPr>
            <p:cNvPr id="24599" name="Group 22">
              <a:extLst>
                <a:ext uri="{FF2B5EF4-FFF2-40B4-BE49-F238E27FC236}">
                  <a16:creationId xmlns:a16="http://schemas.microsoft.com/office/drawing/2014/main" id="{58EDFB38-FFC1-47BB-A0E3-74D387EBF2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801"/>
              <a:ext cx="464" cy="592"/>
              <a:chOff x="3040" y="2816"/>
              <a:chExt cx="464" cy="592"/>
            </a:xfrm>
          </p:grpSpPr>
          <p:sp>
            <p:nvSpPr>
              <p:cNvPr id="24616" name="Freeform 23">
                <a:extLst>
                  <a:ext uri="{FF2B5EF4-FFF2-40B4-BE49-F238E27FC236}">
                    <a16:creationId xmlns:a16="http://schemas.microsoft.com/office/drawing/2014/main" id="{0F6E7929-8CAC-401E-9CD1-7DC754AA2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" y="2816"/>
                <a:ext cx="464" cy="592"/>
              </a:xfrm>
              <a:custGeom>
                <a:avLst/>
                <a:gdLst>
                  <a:gd name="T0" fmla="*/ 42 w 880"/>
                  <a:gd name="T1" fmla="*/ 173 h 1040"/>
                  <a:gd name="T2" fmla="*/ 42 w 880"/>
                  <a:gd name="T3" fmla="*/ 392 h 1040"/>
                  <a:gd name="T4" fmla="*/ 295 w 880"/>
                  <a:gd name="T5" fmla="*/ 419 h 1040"/>
                  <a:gd name="T6" fmla="*/ 346 w 880"/>
                  <a:gd name="T7" fmla="*/ 556 h 1040"/>
                  <a:gd name="T8" fmla="*/ 447 w 880"/>
                  <a:gd name="T9" fmla="*/ 200 h 1040"/>
                  <a:gd name="T10" fmla="*/ 245 w 880"/>
                  <a:gd name="T11" fmla="*/ 228 h 1040"/>
                  <a:gd name="T12" fmla="*/ 93 w 880"/>
                  <a:gd name="T13" fmla="*/ 118 h 1040"/>
                  <a:gd name="T14" fmla="*/ 42 w 880"/>
                  <a:gd name="T15" fmla="*/ 9 h 1040"/>
                  <a:gd name="T16" fmla="*/ 42 w 880"/>
                  <a:gd name="T17" fmla="*/ 173 h 10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80"/>
                  <a:gd name="T28" fmla="*/ 0 h 1040"/>
                  <a:gd name="T29" fmla="*/ 880 w 880"/>
                  <a:gd name="T30" fmla="*/ 1040 h 10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80" h="1040">
                    <a:moveTo>
                      <a:pt x="80" y="304"/>
                    </a:moveTo>
                    <a:cubicBezTo>
                      <a:pt x="80" y="416"/>
                      <a:pt x="0" y="616"/>
                      <a:pt x="80" y="688"/>
                    </a:cubicBezTo>
                    <a:cubicBezTo>
                      <a:pt x="160" y="760"/>
                      <a:pt x="464" y="688"/>
                      <a:pt x="560" y="736"/>
                    </a:cubicBezTo>
                    <a:cubicBezTo>
                      <a:pt x="656" y="784"/>
                      <a:pt x="608" y="1040"/>
                      <a:pt x="656" y="976"/>
                    </a:cubicBezTo>
                    <a:cubicBezTo>
                      <a:pt x="704" y="912"/>
                      <a:pt x="880" y="448"/>
                      <a:pt x="848" y="352"/>
                    </a:cubicBezTo>
                    <a:cubicBezTo>
                      <a:pt x="816" y="256"/>
                      <a:pt x="576" y="424"/>
                      <a:pt x="464" y="400"/>
                    </a:cubicBezTo>
                    <a:cubicBezTo>
                      <a:pt x="352" y="376"/>
                      <a:pt x="240" y="272"/>
                      <a:pt x="176" y="208"/>
                    </a:cubicBezTo>
                    <a:cubicBezTo>
                      <a:pt x="112" y="144"/>
                      <a:pt x="96" y="0"/>
                      <a:pt x="80" y="16"/>
                    </a:cubicBezTo>
                    <a:cubicBezTo>
                      <a:pt x="64" y="32"/>
                      <a:pt x="80" y="192"/>
                      <a:pt x="80" y="30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CCFF"/>
                  </a:gs>
                  <a:gs pos="100000">
                    <a:srgbClr val="000000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7" name="Line 24">
                <a:extLst>
                  <a:ext uri="{FF2B5EF4-FFF2-40B4-BE49-F238E27FC236}">
                    <a16:creationId xmlns:a16="http://schemas.microsoft.com/office/drawing/2014/main" id="{86A4DEF6-A8C3-4594-A9AB-CF2A3184D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07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00" name="Group 25">
              <a:extLst>
                <a:ext uri="{FF2B5EF4-FFF2-40B4-BE49-F238E27FC236}">
                  <a16:creationId xmlns:a16="http://schemas.microsoft.com/office/drawing/2014/main" id="{382A6B2F-FDD5-4E68-AE77-33E383157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" y="3424"/>
              <a:ext cx="464" cy="592"/>
              <a:chOff x="3040" y="2816"/>
              <a:chExt cx="464" cy="592"/>
            </a:xfrm>
          </p:grpSpPr>
          <p:sp>
            <p:nvSpPr>
              <p:cNvPr id="24614" name="Freeform 26">
                <a:extLst>
                  <a:ext uri="{FF2B5EF4-FFF2-40B4-BE49-F238E27FC236}">
                    <a16:creationId xmlns:a16="http://schemas.microsoft.com/office/drawing/2014/main" id="{E36193BA-FF1B-4911-B985-84FB22552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" y="2816"/>
                <a:ext cx="464" cy="592"/>
              </a:xfrm>
              <a:custGeom>
                <a:avLst/>
                <a:gdLst>
                  <a:gd name="T0" fmla="*/ 42 w 880"/>
                  <a:gd name="T1" fmla="*/ 173 h 1040"/>
                  <a:gd name="T2" fmla="*/ 42 w 880"/>
                  <a:gd name="T3" fmla="*/ 392 h 1040"/>
                  <a:gd name="T4" fmla="*/ 295 w 880"/>
                  <a:gd name="T5" fmla="*/ 419 h 1040"/>
                  <a:gd name="T6" fmla="*/ 346 w 880"/>
                  <a:gd name="T7" fmla="*/ 556 h 1040"/>
                  <a:gd name="T8" fmla="*/ 447 w 880"/>
                  <a:gd name="T9" fmla="*/ 200 h 1040"/>
                  <a:gd name="T10" fmla="*/ 245 w 880"/>
                  <a:gd name="T11" fmla="*/ 228 h 1040"/>
                  <a:gd name="T12" fmla="*/ 93 w 880"/>
                  <a:gd name="T13" fmla="*/ 118 h 1040"/>
                  <a:gd name="T14" fmla="*/ 42 w 880"/>
                  <a:gd name="T15" fmla="*/ 9 h 1040"/>
                  <a:gd name="T16" fmla="*/ 42 w 880"/>
                  <a:gd name="T17" fmla="*/ 173 h 10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80"/>
                  <a:gd name="T28" fmla="*/ 0 h 1040"/>
                  <a:gd name="T29" fmla="*/ 880 w 880"/>
                  <a:gd name="T30" fmla="*/ 1040 h 10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80" h="1040">
                    <a:moveTo>
                      <a:pt x="80" y="304"/>
                    </a:moveTo>
                    <a:cubicBezTo>
                      <a:pt x="80" y="416"/>
                      <a:pt x="0" y="616"/>
                      <a:pt x="80" y="688"/>
                    </a:cubicBezTo>
                    <a:cubicBezTo>
                      <a:pt x="160" y="760"/>
                      <a:pt x="464" y="688"/>
                      <a:pt x="560" y="736"/>
                    </a:cubicBezTo>
                    <a:cubicBezTo>
                      <a:pt x="656" y="784"/>
                      <a:pt x="608" y="1040"/>
                      <a:pt x="656" y="976"/>
                    </a:cubicBezTo>
                    <a:cubicBezTo>
                      <a:pt x="704" y="912"/>
                      <a:pt x="880" y="448"/>
                      <a:pt x="848" y="352"/>
                    </a:cubicBezTo>
                    <a:cubicBezTo>
                      <a:pt x="816" y="256"/>
                      <a:pt x="576" y="424"/>
                      <a:pt x="464" y="400"/>
                    </a:cubicBezTo>
                    <a:cubicBezTo>
                      <a:pt x="352" y="376"/>
                      <a:pt x="240" y="272"/>
                      <a:pt x="176" y="208"/>
                    </a:cubicBezTo>
                    <a:cubicBezTo>
                      <a:pt x="112" y="144"/>
                      <a:pt x="96" y="0"/>
                      <a:pt x="80" y="16"/>
                    </a:cubicBezTo>
                    <a:cubicBezTo>
                      <a:pt x="64" y="32"/>
                      <a:pt x="80" y="192"/>
                      <a:pt x="80" y="30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CCFF"/>
                  </a:gs>
                  <a:gs pos="100000">
                    <a:srgbClr val="000000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5" name="Line 27">
                <a:extLst>
                  <a:ext uri="{FF2B5EF4-FFF2-40B4-BE49-F238E27FC236}">
                    <a16:creationId xmlns:a16="http://schemas.microsoft.com/office/drawing/2014/main" id="{3302AE88-D39C-4128-9112-51AA36C7F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07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01" name="Group 28">
              <a:extLst>
                <a:ext uri="{FF2B5EF4-FFF2-40B4-BE49-F238E27FC236}">
                  <a16:creationId xmlns:a16="http://schemas.microsoft.com/office/drawing/2014/main" id="{B25BA643-5B47-4358-9A45-144E85180D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6" y="3593"/>
              <a:ext cx="464" cy="592"/>
              <a:chOff x="3040" y="2816"/>
              <a:chExt cx="464" cy="592"/>
            </a:xfrm>
          </p:grpSpPr>
          <p:sp>
            <p:nvSpPr>
              <p:cNvPr id="24612" name="Freeform 29">
                <a:extLst>
                  <a:ext uri="{FF2B5EF4-FFF2-40B4-BE49-F238E27FC236}">
                    <a16:creationId xmlns:a16="http://schemas.microsoft.com/office/drawing/2014/main" id="{18CFC4DA-2530-44C1-B42B-74AA20BBA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" y="2816"/>
                <a:ext cx="464" cy="592"/>
              </a:xfrm>
              <a:custGeom>
                <a:avLst/>
                <a:gdLst>
                  <a:gd name="T0" fmla="*/ 42 w 880"/>
                  <a:gd name="T1" fmla="*/ 173 h 1040"/>
                  <a:gd name="T2" fmla="*/ 42 w 880"/>
                  <a:gd name="T3" fmla="*/ 392 h 1040"/>
                  <a:gd name="T4" fmla="*/ 295 w 880"/>
                  <a:gd name="T5" fmla="*/ 419 h 1040"/>
                  <a:gd name="T6" fmla="*/ 346 w 880"/>
                  <a:gd name="T7" fmla="*/ 556 h 1040"/>
                  <a:gd name="T8" fmla="*/ 447 w 880"/>
                  <a:gd name="T9" fmla="*/ 200 h 1040"/>
                  <a:gd name="T10" fmla="*/ 245 w 880"/>
                  <a:gd name="T11" fmla="*/ 228 h 1040"/>
                  <a:gd name="T12" fmla="*/ 93 w 880"/>
                  <a:gd name="T13" fmla="*/ 118 h 1040"/>
                  <a:gd name="T14" fmla="*/ 42 w 880"/>
                  <a:gd name="T15" fmla="*/ 9 h 1040"/>
                  <a:gd name="T16" fmla="*/ 42 w 880"/>
                  <a:gd name="T17" fmla="*/ 173 h 10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80"/>
                  <a:gd name="T28" fmla="*/ 0 h 1040"/>
                  <a:gd name="T29" fmla="*/ 880 w 880"/>
                  <a:gd name="T30" fmla="*/ 1040 h 10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80" h="1040">
                    <a:moveTo>
                      <a:pt x="80" y="304"/>
                    </a:moveTo>
                    <a:cubicBezTo>
                      <a:pt x="80" y="416"/>
                      <a:pt x="0" y="616"/>
                      <a:pt x="80" y="688"/>
                    </a:cubicBezTo>
                    <a:cubicBezTo>
                      <a:pt x="160" y="760"/>
                      <a:pt x="464" y="688"/>
                      <a:pt x="560" y="736"/>
                    </a:cubicBezTo>
                    <a:cubicBezTo>
                      <a:pt x="656" y="784"/>
                      <a:pt x="608" y="1040"/>
                      <a:pt x="656" y="976"/>
                    </a:cubicBezTo>
                    <a:cubicBezTo>
                      <a:pt x="704" y="912"/>
                      <a:pt x="880" y="448"/>
                      <a:pt x="848" y="352"/>
                    </a:cubicBezTo>
                    <a:cubicBezTo>
                      <a:pt x="816" y="256"/>
                      <a:pt x="576" y="424"/>
                      <a:pt x="464" y="400"/>
                    </a:cubicBezTo>
                    <a:cubicBezTo>
                      <a:pt x="352" y="376"/>
                      <a:pt x="240" y="272"/>
                      <a:pt x="176" y="208"/>
                    </a:cubicBezTo>
                    <a:cubicBezTo>
                      <a:pt x="112" y="144"/>
                      <a:pt x="96" y="0"/>
                      <a:pt x="80" y="16"/>
                    </a:cubicBezTo>
                    <a:cubicBezTo>
                      <a:pt x="64" y="32"/>
                      <a:pt x="80" y="192"/>
                      <a:pt x="80" y="30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CCFF"/>
                  </a:gs>
                  <a:gs pos="100000">
                    <a:srgbClr val="000000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3" name="Line 30">
                <a:extLst>
                  <a:ext uri="{FF2B5EF4-FFF2-40B4-BE49-F238E27FC236}">
                    <a16:creationId xmlns:a16="http://schemas.microsoft.com/office/drawing/2014/main" id="{38F4AC52-124A-4B51-857E-2700387A8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07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02" name="Group 31">
              <a:extLst>
                <a:ext uri="{FF2B5EF4-FFF2-40B4-BE49-F238E27FC236}">
                  <a16:creationId xmlns:a16="http://schemas.microsoft.com/office/drawing/2014/main" id="{CEDFE48D-CDCE-4B24-A16B-14EA575C41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6" y="3209"/>
              <a:ext cx="464" cy="592"/>
              <a:chOff x="3040" y="2816"/>
              <a:chExt cx="464" cy="592"/>
            </a:xfrm>
          </p:grpSpPr>
          <p:sp>
            <p:nvSpPr>
              <p:cNvPr id="24610" name="Freeform 32">
                <a:extLst>
                  <a:ext uri="{FF2B5EF4-FFF2-40B4-BE49-F238E27FC236}">
                    <a16:creationId xmlns:a16="http://schemas.microsoft.com/office/drawing/2014/main" id="{DDD2B4B7-6C85-4BAB-AFEE-52EB07C4F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" y="2816"/>
                <a:ext cx="464" cy="592"/>
              </a:xfrm>
              <a:custGeom>
                <a:avLst/>
                <a:gdLst>
                  <a:gd name="T0" fmla="*/ 42 w 880"/>
                  <a:gd name="T1" fmla="*/ 173 h 1040"/>
                  <a:gd name="T2" fmla="*/ 42 w 880"/>
                  <a:gd name="T3" fmla="*/ 392 h 1040"/>
                  <a:gd name="T4" fmla="*/ 295 w 880"/>
                  <a:gd name="T5" fmla="*/ 419 h 1040"/>
                  <a:gd name="T6" fmla="*/ 346 w 880"/>
                  <a:gd name="T7" fmla="*/ 556 h 1040"/>
                  <a:gd name="T8" fmla="*/ 447 w 880"/>
                  <a:gd name="T9" fmla="*/ 200 h 1040"/>
                  <a:gd name="T10" fmla="*/ 245 w 880"/>
                  <a:gd name="T11" fmla="*/ 228 h 1040"/>
                  <a:gd name="T12" fmla="*/ 93 w 880"/>
                  <a:gd name="T13" fmla="*/ 118 h 1040"/>
                  <a:gd name="T14" fmla="*/ 42 w 880"/>
                  <a:gd name="T15" fmla="*/ 9 h 1040"/>
                  <a:gd name="T16" fmla="*/ 42 w 880"/>
                  <a:gd name="T17" fmla="*/ 173 h 10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80"/>
                  <a:gd name="T28" fmla="*/ 0 h 1040"/>
                  <a:gd name="T29" fmla="*/ 880 w 880"/>
                  <a:gd name="T30" fmla="*/ 1040 h 10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80" h="1040">
                    <a:moveTo>
                      <a:pt x="80" y="304"/>
                    </a:moveTo>
                    <a:cubicBezTo>
                      <a:pt x="80" y="416"/>
                      <a:pt x="0" y="616"/>
                      <a:pt x="80" y="688"/>
                    </a:cubicBezTo>
                    <a:cubicBezTo>
                      <a:pt x="160" y="760"/>
                      <a:pt x="464" y="688"/>
                      <a:pt x="560" y="736"/>
                    </a:cubicBezTo>
                    <a:cubicBezTo>
                      <a:pt x="656" y="784"/>
                      <a:pt x="608" y="1040"/>
                      <a:pt x="656" y="976"/>
                    </a:cubicBezTo>
                    <a:cubicBezTo>
                      <a:pt x="704" y="912"/>
                      <a:pt x="880" y="448"/>
                      <a:pt x="848" y="352"/>
                    </a:cubicBezTo>
                    <a:cubicBezTo>
                      <a:pt x="816" y="256"/>
                      <a:pt x="576" y="424"/>
                      <a:pt x="464" y="400"/>
                    </a:cubicBezTo>
                    <a:cubicBezTo>
                      <a:pt x="352" y="376"/>
                      <a:pt x="240" y="272"/>
                      <a:pt x="176" y="208"/>
                    </a:cubicBezTo>
                    <a:cubicBezTo>
                      <a:pt x="112" y="144"/>
                      <a:pt x="96" y="0"/>
                      <a:pt x="80" y="16"/>
                    </a:cubicBezTo>
                    <a:cubicBezTo>
                      <a:pt x="64" y="32"/>
                      <a:pt x="80" y="192"/>
                      <a:pt x="80" y="30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CCFF"/>
                  </a:gs>
                  <a:gs pos="100000">
                    <a:srgbClr val="000000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1" name="Line 33">
                <a:extLst>
                  <a:ext uri="{FF2B5EF4-FFF2-40B4-BE49-F238E27FC236}">
                    <a16:creationId xmlns:a16="http://schemas.microsoft.com/office/drawing/2014/main" id="{6E31E4D8-863D-42B6-8F23-07426C908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07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03" name="Group 34">
              <a:extLst>
                <a:ext uri="{FF2B5EF4-FFF2-40B4-BE49-F238E27FC236}">
                  <a16:creationId xmlns:a16="http://schemas.microsoft.com/office/drawing/2014/main" id="{F114AB94-CF35-455B-9DBB-D432E02111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2497"/>
              <a:ext cx="464" cy="592"/>
              <a:chOff x="3040" y="2816"/>
              <a:chExt cx="464" cy="592"/>
            </a:xfrm>
          </p:grpSpPr>
          <p:sp>
            <p:nvSpPr>
              <p:cNvPr id="24608" name="Freeform 35">
                <a:extLst>
                  <a:ext uri="{FF2B5EF4-FFF2-40B4-BE49-F238E27FC236}">
                    <a16:creationId xmlns:a16="http://schemas.microsoft.com/office/drawing/2014/main" id="{9F5E5918-B1F6-4F01-B612-66BC250F4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" y="2816"/>
                <a:ext cx="464" cy="592"/>
              </a:xfrm>
              <a:custGeom>
                <a:avLst/>
                <a:gdLst>
                  <a:gd name="T0" fmla="*/ 42 w 880"/>
                  <a:gd name="T1" fmla="*/ 173 h 1040"/>
                  <a:gd name="T2" fmla="*/ 42 w 880"/>
                  <a:gd name="T3" fmla="*/ 392 h 1040"/>
                  <a:gd name="T4" fmla="*/ 295 w 880"/>
                  <a:gd name="T5" fmla="*/ 419 h 1040"/>
                  <a:gd name="T6" fmla="*/ 346 w 880"/>
                  <a:gd name="T7" fmla="*/ 556 h 1040"/>
                  <a:gd name="T8" fmla="*/ 447 w 880"/>
                  <a:gd name="T9" fmla="*/ 200 h 1040"/>
                  <a:gd name="T10" fmla="*/ 245 w 880"/>
                  <a:gd name="T11" fmla="*/ 228 h 1040"/>
                  <a:gd name="T12" fmla="*/ 93 w 880"/>
                  <a:gd name="T13" fmla="*/ 118 h 1040"/>
                  <a:gd name="T14" fmla="*/ 42 w 880"/>
                  <a:gd name="T15" fmla="*/ 9 h 1040"/>
                  <a:gd name="T16" fmla="*/ 42 w 880"/>
                  <a:gd name="T17" fmla="*/ 173 h 10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80"/>
                  <a:gd name="T28" fmla="*/ 0 h 1040"/>
                  <a:gd name="T29" fmla="*/ 880 w 880"/>
                  <a:gd name="T30" fmla="*/ 1040 h 10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80" h="1040">
                    <a:moveTo>
                      <a:pt x="80" y="304"/>
                    </a:moveTo>
                    <a:cubicBezTo>
                      <a:pt x="80" y="416"/>
                      <a:pt x="0" y="616"/>
                      <a:pt x="80" y="688"/>
                    </a:cubicBezTo>
                    <a:cubicBezTo>
                      <a:pt x="160" y="760"/>
                      <a:pt x="464" y="688"/>
                      <a:pt x="560" y="736"/>
                    </a:cubicBezTo>
                    <a:cubicBezTo>
                      <a:pt x="656" y="784"/>
                      <a:pt x="608" y="1040"/>
                      <a:pt x="656" y="976"/>
                    </a:cubicBezTo>
                    <a:cubicBezTo>
                      <a:pt x="704" y="912"/>
                      <a:pt x="880" y="448"/>
                      <a:pt x="848" y="352"/>
                    </a:cubicBezTo>
                    <a:cubicBezTo>
                      <a:pt x="816" y="256"/>
                      <a:pt x="576" y="424"/>
                      <a:pt x="464" y="400"/>
                    </a:cubicBezTo>
                    <a:cubicBezTo>
                      <a:pt x="352" y="376"/>
                      <a:pt x="240" y="272"/>
                      <a:pt x="176" y="208"/>
                    </a:cubicBezTo>
                    <a:cubicBezTo>
                      <a:pt x="112" y="144"/>
                      <a:pt x="96" y="0"/>
                      <a:pt x="80" y="16"/>
                    </a:cubicBezTo>
                    <a:cubicBezTo>
                      <a:pt x="64" y="32"/>
                      <a:pt x="80" y="192"/>
                      <a:pt x="80" y="30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CCFF"/>
                  </a:gs>
                  <a:gs pos="100000">
                    <a:srgbClr val="000000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9" name="Line 36">
                <a:extLst>
                  <a:ext uri="{FF2B5EF4-FFF2-40B4-BE49-F238E27FC236}">
                    <a16:creationId xmlns:a16="http://schemas.microsoft.com/office/drawing/2014/main" id="{A0112B73-61B9-4A5E-976F-0A95401766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07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04" name="Group 37">
              <a:extLst>
                <a:ext uri="{FF2B5EF4-FFF2-40B4-BE49-F238E27FC236}">
                  <a16:creationId xmlns:a16="http://schemas.microsoft.com/office/drawing/2014/main" id="{368DBB82-2C88-4EA7-B4B9-615B2E0AFB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" y="2352"/>
              <a:ext cx="464" cy="592"/>
              <a:chOff x="3040" y="2816"/>
              <a:chExt cx="464" cy="592"/>
            </a:xfrm>
          </p:grpSpPr>
          <p:sp>
            <p:nvSpPr>
              <p:cNvPr id="24606" name="Freeform 38">
                <a:extLst>
                  <a:ext uri="{FF2B5EF4-FFF2-40B4-BE49-F238E27FC236}">
                    <a16:creationId xmlns:a16="http://schemas.microsoft.com/office/drawing/2014/main" id="{A9949CA4-E710-440E-8BBF-1A5FFAF536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" y="2816"/>
                <a:ext cx="464" cy="592"/>
              </a:xfrm>
              <a:custGeom>
                <a:avLst/>
                <a:gdLst>
                  <a:gd name="T0" fmla="*/ 42 w 880"/>
                  <a:gd name="T1" fmla="*/ 173 h 1040"/>
                  <a:gd name="T2" fmla="*/ 42 w 880"/>
                  <a:gd name="T3" fmla="*/ 392 h 1040"/>
                  <a:gd name="T4" fmla="*/ 295 w 880"/>
                  <a:gd name="T5" fmla="*/ 419 h 1040"/>
                  <a:gd name="T6" fmla="*/ 346 w 880"/>
                  <a:gd name="T7" fmla="*/ 556 h 1040"/>
                  <a:gd name="T8" fmla="*/ 447 w 880"/>
                  <a:gd name="T9" fmla="*/ 200 h 1040"/>
                  <a:gd name="T10" fmla="*/ 245 w 880"/>
                  <a:gd name="T11" fmla="*/ 228 h 1040"/>
                  <a:gd name="T12" fmla="*/ 93 w 880"/>
                  <a:gd name="T13" fmla="*/ 118 h 1040"/>
                  <a:gd name="T14" fmla="*/ 42 w 880"/>
                  <a:gd name="T15" fmla="*/ 9 h 1040"/>
                  <a:gd name="T16" fmla="*/ 42 w 880"/>
                  <a:gd name="T17" fmla="*/ 173 h 10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80"/>
                  <a:gd name="T28" fmla="*/ 0 h 1040"/>
                  <a:gd name="T29" fmla="*/ 880 w 880"/>
                  <a:gd name="T30" fmla="*/ 1040 h 10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80" h="1040">
                    <a:moveTo>
                      <a:pt x="80" y="304"/>
                    </a:moveTo>
                    <a:cubicBezTo>
                      <a:pt x="80" y="416"/>
                      <a:pt x="0" y="616"/>
                      <a:pt x="80" y="688"/>
                    </a:cubicBezTo>
                    <a:cubicBezTo>
                      <a:pt x="160" y="760"/>
                      <a:pt x="464" y="688"/>
                      <a:pt x="560" y="736"/>
                    </a:cubicBezTo>
                    <a:cubicBezTo>
                      <a:pt x="656" y="784"/>
                      <a:pt x="608" y="1040"/>
                      <a:pt x="656" y="976"/>
                    </a:cubicBezTo>
                    <a:cubicBezTo>
                      <a:pt x="704" y="912"/>
                      <a:pt x="880" y="448"/>
                      <a:pt x="848" y="352"/>
                    </a:cubicBezTo>
                    <a:cubicBezTo>
                      <a:pt x="816" y="256"/>
                      <a:pt x="576" y="424"/>
                      <a:pt x="464" y="400"/>
                    </a:cubicBezTo>
                    <a:cubicBezTo>
                      <a:pt x="352" y="376"/>
                      <a:pt x="240" y="272"/>
                      <a:pt x="176" y="208"/>
                    </a:cubicBezTo>
                    <a:cubicBezTo>
                      <a:pt x="112" y="144"/>
                      <a:pt x="96" y="0"/>
                      <a:pt x="80" y="16"/>
                    </a:cubicBezTo>
                    <a:cubicBezTo>
                      <a:pt x="64" y="32"/>
                      <a:pt x="80" y="192"/>
                      <a:pt x="80" y="30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CCFF"/>
                  </a:gs>
                  <a:gs pos="100000">
                    <a:srgbClr val="000000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7" name="Line 39">
                <a:extLst>
                  <a:ext uri="{FF2B5EF4-FFF2-40B4-BE49-F238E27FC236}">
                    <a16:creationId xmlns:a16="http://schemas.microsoft.com/office/drawing/2014/main" id="{B9C51EE1-5905-4A0E-ABCB-5DAA484A0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07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05" name="Oval 40">
              <a:extLst>
                <a:ext uri="{FF2B5EF4-FFF2-40B4-BE49-F238E27FC236}">
                  <a16:creationId xmlns:a16="http://schemas.microsoft.com/office/drawing/2014/main" id="{7BA9FA82-0218-4350-8982-AE1ED5325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" y="2640"/>
              <a:ext cx="1488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4589" name="Text Box 41">
            <a:extLst>
              <a:ext uri="{FF2B5EF4-FFF2-40B4-BE49-F238E27FC236}">
                <a16:creationId xmlns:a16="http://schemas.microsoft.com/office/drawing/2014/main" id="{CF552389-FF17-46C2-8614-64906B515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19200"/>
            <a:ext cx="3571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§7.1.1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刚体的平动     </a:t>
            </a:r>
          </a:p>
        </p:txBody>
      </p:sp>
      <p:grpSp>
        <p:nvGrpSpPr>
          <p:cNvPr id="24590" name="Group 42">
            <a:extLst>
              <a:ext uri="{FF2B5EF4-FFF2-40B4-BE49-F238E27FC236}">
                <a16:creationId xmlns:a16="http://schemas.microsoft.com/office/drawing/2014/main" id="{1CA42CE1-B6E3-496F-8B50-B784AC917AC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43088"/>
            <a:ext cx="2652713" cy="2271712"/>
            <a:chOff x="3024" y="1161"/>
            <a:chExt cx="1671" cy="1431"/>
          </a:xfrm>
        </p:grpSpPr>
        <p:sp>
          <p:nvSpPr>
            <p:cNvPr id="24594" name="Text Box 43">
              <a:extLst>
                <a:ext uri="{FF2B5EF4-FFF2-40B4-BE49-F238E27FC236}">
                  <a16:creationId xmlns:a16="http://schemas.microsoft.com/office/drawing/2014/main" id="{788C06B6-BBD5-4D4D-88B8-9BE29A858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30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O</a:t>
              </a:r>
            </a:p>
          </p:txBody>
        </p:sp>
        <p:graphicFrame>
          <p:nvGraphicFramePr>
            <p:cNvPr id="24578" name="Object 44">
              <a:extLst>
                <a:ext uri="{FF2B5EF4-FFF2-40B4-BE49-F238E27FC236}">
                  <a16:creationId xmlns:a16="http://schemas.microsoft.com/office/drawing/2014/main" id="{A37E4E14-32F7-418D-BD67-547A6A5F3B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1776"/>
            <a:ext cx="21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0" name="Equation" r:id="rId3" imgW="152280" imgH="241200" progId="Equation.3">
                    <p:embed/>
                  </p:oleObj>
                </mc:Choice>
                <mc:Fallback>
                  <p:oleObj name="Equation" r:id="rId3" imgW="152280" imgH="2412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776"/>
                          <a:ext cx="21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9" name="Object 45">
              <a:extLst>
                <a:ext uri="{FF2B5EF4-FFF2-40B4-BE49-F238E27FC236}">
                  <a16:creationId xmlns:a16="http://schemas.microsoft.com/office/drawing/2014/main" id="{E5FF6EF8-71DA-4737-B4D9-3DEAEFA964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9" y="2112"/>
            <a:ext cx="190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1" name="Equation" r:id="rId5" imgW="139680" imgH="228600" progId="Equation.3">
                    <p:embed/>
                  </p:oleObj>
                </mc:Choice>
                <mc:Fallback>
                  <p:oleObj name="Equation" r:id="rId5" imgW="139680" imgH="2286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9" y="2112"/>
                          <a:ext cx="190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5" name="Freeform 46">
              <a:extLst>
                <a:ext uri="{FF2B5EF4-FFF2-40B4-BE49-F238E27FC236}">
                  <a16:creationId xmlns:a16="http://schemas.microsoft.com/office/drawing/2014/main" id="{77A50EC0-71AA-4D7C-9DB8-36386A8C4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" y="1161"/>
              <a:ext cx="1008" cy="1128"/>
            </a:xfrm>
            <a:custGeom>
              <a:avLst/>
              <a:gdLst>
                <a:gd name="T0" fmla="*/ 92 w 880"/>
                <a:gd name="T1" fmla="*/ 330 h 1040"/>
                <a:gd name="T2" fmla="*/ 92 w 880"/>
                <a:gd name="T3" fmla="*/ 746 h 1040"/>
                <a:gd name="T4" fmla="*/ 641 w 880"/>
                <a:gd name="T5" fmla="*/ 798 h 1040"/>
                <a:gd name="T6" fmla="*/ 751 w 880"/>
                <a:gd name="T7" fmla="*/ 1059 h 1040"/>
                <a:gd name="T8" fmla="*/ 971 w 880"/>
                <a:gd name="T9" fmla="*/ 382 h 1040"/>
                <a:gd name="T10" fmla="*/ 531 w 880"/>
                <a:gd name="T11" fmla="*/ 434 h 1040"/>
                <a:gd name="T12" fmla="*/ 202 w 880"/>
                <a:gd name="T13" fmla="*/ 226 h 1040"/>
                <a:gd name="T14" fmla="*/ 92 w 880"/>
                <a:gd name="T15" fmla="*/ 17 h 1040"/>
                <a:gd name="T16" fmla="*/ 92 w 880"/>
                <a:gd name="T17" fmla="*/ 330 h 10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80"/>
                <a:gd name="T28" fmla="*/ 0 h 1040"/>
                <a:gd name="T29" fmla="*/ 880 w 880"/>
                <a:gd name="T30" fmla="*/ 1040 h 10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80" h="1040">
                  <a:moveTo>
                    <a:pt x="80" y="304"/>
                  </a:moveTo>
                  <a:cubicBezTo>
                    <a:pt x="80" y="416"/>
                    <a:pt x="0" y="616"/>
                    <a:pt x="80" y="688"/>
                  </a:cubicBezTo>
                  <a:cubicBezTo>
                    <a:pt x="160" y="760"/>
                    <a:pt x="464" y="688"/>
                    <a:pt x="560" y="736"/>
                  </a:cubicBezTo>
                  <a:cubicBezTo>
                    <a:pt x="656" y="784"/>
                    <a:pt x="608" y="1040"/>
                    <a:pt x="656" y="976"/>
                  </a:cubicBezTo>
                  <a:cubicBezTo>
                    <a:pt x="704" y="912"/>
                    <a:pt x="880" y="448"/>
                    <a:pt x="848" y="352"/>
                  </a:cubicBezTo>
                  <a:cubicBezTo>
                    <a:pt x="816" y="256"/>
                    <a:pt x="576" y="424"/>
                    <a:pt x="464" y="400"/>
                  </a:cubicBezTo>
                  <a:cubicBezTo>
                    <a:pt x="352" y="376"/>
                    <a:pt x="240" y="272"/>
                    <a:pt x="176" y="208"/>
                  </a:cubicBezTo>
                  <a:cubicBezTo>
                    <a:pt x="112" y="144"/>
                    <a:pt x="96" y="0"/>
                    <a:pt x="80" y="16"/>
                  </a:cubicBezTo>
                  <a:cubicBezTo>
                    <a:pt x="64" y="32"/>
                    <a:pt x="80" y="192"/>
                    <a:pt x="80" y="30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9FFCC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47">
              <a:extLst>
                <a:ext uri="{FF2B5EF4-FFF2-40B4-BE49-F238E27FC236}">
                  <a16:creationId xmlns:a16="http://schemas.microsoft.com/office/drawing/2014/main" id="{DAC2ABD6-E1B8-4586-AC9D-79C56BC1D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0" y="1626"/>
              <a:ext cx="0" cy="3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48">
              <a:extLst>
                <a:ext uri="{FF2B5EF4-FFF2-40B4-BE49-F238E27FC236}">
                  <a16:creationId xmlns:a16="http://schemas.microsoft.com/office/drawing/2014/main" id="{5974734D-DCDA-4915-BFBF-B18D204E09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1911"/>
              <a:ext cx="915" cy="4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49">
              <a:extLst>
                <a:ext uri="{FF2B5EF4-FFF2-40B4-BE49-F238E27FC236}">
                  <a16:creationId xmlns:a16="http://schemas.microsoft.com/office/drawing/2014/main" id="{9299B5B5-13E7-44C3-9CF5-FBC3B2FED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1" y="1632"/>
              <a:ext cx="925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0" name="Object 50">
              <a:extLst>
                <a:ext uri="{FF2B5EF4-FFF2-40B4-BE49-F238E27FC236}">
                  <a16:creationId xmlns:a16="http://schemas.microsoft.com/office/drawing/2014/main" id="{79ED6B33-2EF1-4948-9B81-0BF3BE66A6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2" y="1617"/>
            <a:ext cx="22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2" name="Equation" r:id="rId7" imgW="164880" imgH="241200" progId="Equation.3">
                    <p:embed/>
                  </p:oleObj>
                </mc:Choice>
                <mc:Fallback>
                  <p:oleObj name="Equation" r:id="rId7" imgW="164880" imgH="2412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2" y="1617"/>
                          <a:ext cx="223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91" name="Text Box 51">
            <a:extLst>
              <a:ext uri="{FF2B5EF4-FFF2-40B4-BE49-F238E27FC236}">
                <a16:creationId xmlns:a16="http://schemas.microsoft.com/office/drawing/2014/main" id="{708ACB49-AA1E-4B35-8BC0-4BB9FB3C9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953000"/>
            <a:ext cx="69977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平动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刚体运动时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刚体内任一直线恒保持平行的 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ea typeface="宋体" panose="02010600030101010101" pitchFamily="2" charset="-122"/>
              </a:rPr>
              <a:t>                运动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4592" name="Text Box 52">
            <a:extLst>
              <a:ext uri="{FF2B5EF4-FFF2-40B4-BE49-F238E27FC236}">
                <a16:creationId xmlns:a16="http://schemas.microsoft.com/office/drawing/2014/main" id="{A8BC2708-A8D8-4FAA-8C63-DC61399B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82600"/>
            <a:ext cx="476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/>
              <a:t>§7.1 </a:t>
            </a:r>
            <a:r>
              <a:rPr lang="zh-CN" altLang="en-US" sz="3600"/>
              <a:t>刚体运动的描述  </a:t>
            </a:r>
          </a:p>
        </p:txBody>
      </p:sp>
      <p:sp>
        <p:nvSpPr>
          <p:cNvPr id="24593" name="Text Box 53">
            <a:hlinkClick r:id="rId9" action="ppaction://hlinkfile"/>
            <a:extLst>
              <a:ext uri="{FF2B5EF4-FFF2-40B4-BE49-F238E27FC236}">
                <a16:creationId xmlns:a16="http://schemas.microsoft.com/office/drawing/2014/main" id="{24305EB4-8BA1-48DC-86F7-3EBFC7A8A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725" y="4003675"/>
            <a:ext cx="1828800" cy="479425"/>
          </a:xfrm>
          <a:prstGeom prst="rect">
            <a:avLst/>
          </a:prstGeom>
          <a:noFill/>
          <a:ln w="22225">
            <a:solidFill>
              <a:srgbClr val="33CC33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33CC33"/>
                </a:solidFill>
                <a:ea typeface="宋体" panose="02010600030101010101" pitchFamily="2" charset="-122"/>
              </a:rPr>
              <a:t>动画演示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2">
            <a:extLst>
              <a:ext uri="{FF2B5EF4-FFF2-40B4-BE49-F238E27FC236}">
                <a16:creationId xmlns:a16="http://schemas.microsoft.com/office/drawing/2014/main" id="{424689CA-A0C3-48C2-8FBF-DA74ED851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706438"/>
            <a:ext cx="7459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设月球绕地心运动，地球上物体和月球的向心加速度   </a:t>
            </a:r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079FEDBE-D60A-41BE-9D58-B229DF93B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143000"/>
          <a:ext cx="11922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公式" r:id="rId3" imgW="558720" imgH="406080" progId="Equation.3">
                  <p:embed/>
                </p:oleObj>
              </mc:Choice>
              <mc:Fallback>
                <p:oleObj name="公式" r:id="rId3" imgW="55872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43000"/>
                        <a:ext cx="119221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4">
            <a:extLst>
              <a:ext uri="{FF2B5EF4-FFF2-40B4-BE49-F238E27FC236}">
                <a16:creationId xmlns:a16="http://schemas.microsoft.com/office/drawing/2014/main" id="{D42BA52E-BC98-4962-9DD8-5EB0902D4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05000"/>
            <a:ext cx="44862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i="1"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仅与施力物体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地球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zh-CN" altLang="en-US">
                <a:ea typeface="宋体" panose="02010600030101010101" pitchFamily="2" charset="-122"/>
              </a:rPr>
              <a:t>性质有关</a:t>
            </a:r>
            <a:r>
              <a:rPr lang="en-US" altLang="zh-CN">
                <a:ea typeface="宋体" panose="02010600030101010101" pitchFamily="2" charset="-122"/>
              </a:rPr>
              <a:t>.  </a:t>
            </a:r>
          </a:p>
        </p:txBody>
      </p:sp>
      <p:graphicFrame>
        <p:nvGraphicFramePr>
          <p:cNvPr id="2051" name="Object 5">
            <a:extLst>
              <a:ext uri="{FF2B5EF4-FFF2-40B4-BE49-F238E27FC236}">
                <a16:creationId xmlns:a16="http://schemas.microsoft.com/office/drawing/2014/main" id="{219D9339-C878-4C9F-9F76-2F19A2B19D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048000"/>
          <a:ext cx="11922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公式" r:id="rId5" imgW="558720" imgH="406080" progId="Equation.3">
                  <p:embed/>
                </p:oleObj>
              </mc:Choice>
              <mc:Fallback>
                <p:oleObj name="公式" r:id="rId5" imgW="55872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048000"/>
                        <a:ext cx="119221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>
            <a:extLst>
              <a:ext uri="{FF2B5EF4-FFF2-40B4-BE49-F238E27FC236}">
                <a16:creationId xmlns:a16="http://schemas.microsoft.com/office/drawing/2014/main" id="{F7B40D5F-6B3C-493A-8E9D-21E409B7E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48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设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是由相互作用力引起并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与该力成正比，则有   </a:t>
            </a:r>
          </a:p>
        </p:txBody>
      </p:sp>
      <p:sp>
        <p:nvSpPr>
          <p:cNvPr id="2056" name="Text Box 7">
            <a:extLst>
              <a:ext uri="{FF2B5EF4-FFF2-40B4-BE49-F238E27FC236}">
                <a16:creationId xmlns:a16="http://schemas.microsoft.com/office/drawing/2014/main" id="{FFAFF40F-AA95-4EBF-97BE-07B5E8212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810000"/>
            <a:ext cx="670560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由牛顿第三定律施力是相互的。所以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C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应与两物体性质有关。用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solidFill>
                  <a:srgbClr val="000000"/>
                </a:solidFill>
                <a:ea typeface="宋体" panose="02010600030101010101" pitchFamily="2" charset="-122"/>
              </a:rPr>
              <a:t>2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分别表征各物体有引力作  用的性质，称引力质量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所以</a:t>
            </a:r>
          </a:p>
        </p:txBody>
      </p:sp>
      <p:graphicFrame>
        <p:nvGraphicFramePr>
          <p:cNvPr id="2052" name="Object 8">
            <a:extLst>
              <a:ext uri="{FF2B5EF4-FFF2-40B4-BE49-F238E27FC236}">
                <a16:creationId xmlns:a16="http://schemas.microsoft.com/office/drawing/2014/main" id="{7EFE6701-40CF-4FBC-B6AA-FEA6F6F538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334000"/>
          <a:ext cx="17700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公式" r:id="rId7" imgW="774360" imgH="406080" progId="Equation.3">
                  <p:embed/>
                </p:oleObj>
              </mc:Choice>
              <mc:Fallback>
                <p:oleObj name="公式" r:id="rId7" imgW="77436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334000"/>
                        <a:ext cx="177006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114" name="motion of rigid body  1.avi">
            <a:hlinkClick r:id="" action="ppaction://media"/>
            <a:extLst>
              <a:ext uri="{FF2B5EF4-FFF2-40B4-BE49-F238E27FC236}">
                <a16:creationId xmlns:a16="http://schemas.microsoft.com/office/drawing/2014/main" id="{26C3572C-DF74-4C16-9696-CB42A7B77B9E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71628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46114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75DE9DBB-7BC2-47E1-9720-33F7AA6C53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3025" y="2590800"/>
          <a:ext cx="178117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3" imgW="850680" imgH="419040" progId="Equation.3">
                  <p:embed/>
                </p:oleObj>
              </mc:Choice>
              <mc:Fallback>
                <p:oleObj name="Equation" r:id="rId3" imgW="8506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2590800"/>
                        <a:ext cx="1781175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id="{739834D0-C977-4057-ACC6-98DC559E7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743200"/>
          <a:ext cx="11128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5" imgW="444240" imgH="241200" progId="Equation.3">
                  <p:embed/>
                </p:oleObj>
              </mc:Choice>
              <mc:Fallback>
                <p:oleObj name="Equation" r:id="rId5" imgW="44424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743200"/>
                        <a:ext cx="111283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C9FDA1FD-A1A5-43DC-9172-275B294956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8925" y="3733800"/>
          <a:ext cx="10826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7" imgW="469800" imgH="241200" progId="Equation.3">
                  <p:embed/>
                </p:oleObj>
              </mc:Choice>
              <mc:Fallback>
                <p:oleObj name="Equation" r:id="rId7" imgW="4698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3733800"/>
                        <a:ext cx="10826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D5C0E1A0-2E9E-41FC-A5F2-05652AFCA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505200"/>
          <a:ext cx="15240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9" imgW="761760" imgH="457200" progId="Equation.3">
                  <p:embed/>
                </p:oleObj>
              </mc:Choice>
              <mc:Fallback>
                <p:oleObj name="Equation" r:id="rId9" imgW="7617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15240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7C3780B0-D021-4DE9-B330-653ECD0E7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9363" y="1011238"/>
          <a:ext cx="50752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11" imgW="2286000" imgH="241200" progId="Equation.3">
                  <p:embed/>
                </p:oleObj>
              </mc:Choice>
              <mc:Fallback>
                <p:oleObj name="Equation" r:id="rId11" imgW="22860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1011238"/>
                        <a:ext cx="507523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65EA5799-14C9-4EB1-8462-CD09C6382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3725" y="1484313"/>
          <a:ext cx="1666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13" imgW="660240" imgH="241200" progId="Equation.3">
                  <p:embed/>
                </p:oleObj>
              </mc:Choice>
              <mc:Fallback>
                <p:oleObj name="Equation" r:id="rId13" imgW="66024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1484313"/>
                        <a:ext cx="16668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DD5F333E-E44D-419D-B3D3-42CE34057A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057400"/>
          <a:ext cx="3505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15" imgW="1523880" imgH="241200" progId="Equation.3">
                  <p:embed/>
                </p:oleObj>
              </mc:Choice>
              <mc:Fallback>
                <p:oleObj name="Equation" r:id="rId15" imgW="152388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3505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Text Box 9">
            <a:extLst>
              <a:ext uri="{FF2B5EF4-FFF2-40B4-BE49-F238E27FC236}">
                <a16:creationId xmlns:a16="http://schemas.microsoft.com/office/drawing/2014/main" id="{EAD6B434-4DAD-4E65-B243-3AEF11C26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09600"/>
            <a:ext cx="1782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取参考点</a:t>
            </a:r>
            <a:r>
              <a:rPr lang="en-US" altLang="zh-CN" i="1">
                <a:ea typeface="宋体" panose="02010600030101010101" pitchFamily="2" charset="-122"/>
              </a:rPr>
              <a:t>O 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5613" name="Rectangle 10">
            <a:extLst>
              <a:ext uri="{FF2B5EF4-FFF2-40B4-BE49-F238E27FC236}">
                <a16:creationId xmlns:a16="http://schemas.microsoft.com/office/drawing/2014/main" id="{53F418E8-7A78-4239-B43D-02FEB91E1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27538"/>
            <a:ext cx="7239000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结论：</a:t>
            </a:r>
            <a:r>
              <a:rPr lang="zh-CN" altLang="en-US">
                <a:ea typeface="宋体" panose="02010600030101010101" pitchFamily="2" charset="-122"/>
              </a:rPr>
              <a:t>刚体平动时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其上各点具有相同的速度、加速度及相同的轨迹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可用一个质点的运动代替刚体的运动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5614" name="Group 11">
            <a:extLst>
              <a:ext uri="{FF2B5EF4-FFF2-40B4-BE49-F238E27FC236}">
                <a16:creationId xmlns:a16="http://schemas.microsoft.com/office/drawing/2014/main" id="{1CC959E3-E33C-4EC4-80E4-9C0408C14628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676400"/>
            <a:ext cx="2652713" cy="2271713"/>
            <a:chOff x="3024" y="1161"/>
            <a:chExt cx="1671" cy="1431"/>
          </a:xfrm>
        </p:grpSpPr>
        <p:sp>
          <p:nvSpPr>
            <p:cNvPr id="25615" name="Text Box 12">
              <a:extLst>
                <a:ext uri="{FF2B5EF4-FFF2-40B4-BE49-F238E27FC236}">
                  <a16:creationId xmlns:a16="http://schemas.microsoft.com/office/drawing/2014/main" id="{777C07E8-495C-4271-8917-5A3471BF7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30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O</a:t>
              </a:r>
            </a:p>
          </p:txBody>
        </p:sp>
        <p:graphicFrame>
          <p:nvGraphicFramePr>
            <p:cNvPr id="25609" name="Object 13">
              <a:extLst>
                <a:ext uri="{FF2B5EF4-FFF2-40B4-BE49-F238E27FC236}">
                  <a16:creationId xmlns:a16="http://schemas.microsoft.com/office/drawing/2014/main" id="{DE98337D-C442-4E5A-AF0D-6BB575C2DB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1776"/>
            <a:ext cx="21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7" name="Equation" r:id="rId17" imgW="152280" imgH="241200" progId="Equation.3">
                    <p:embed/>
                  </p:oleObj>
                </mc:Choice>
                <mc:Fallback>
                  <p:oleObj name="Equation" r:id="rId17" imgW="152280" imgH="241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776"/>
                          <a:ext cx="21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0" name="Object 14">
              <a:extLst>
                <a:ext uri="{FF2B5EF4-FFF2-40B4-BE49-F238E27FC236}">
                  <a16:creationId xmlns:a16="http://schemas.microsoft.com/office/drawing/2014/main" id="{61AE0BEE-6EAC-4CF4-BEDA-D79E91AD3B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9" y="2112"/>
            <a:ext cx="190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8" name="Equation" r:id="rId19" imgW="139680" imgH="228600" progId="Equation.3">
                    <p:embed/>
                  </p:oleObj>
                </mc:Choice>
                <mc:Fallback>
                  <p:oleObj name="Equation" r:id="rId19" imgW="13968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9" y="2112"/>
                          <a:ext cx="190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6" name="Freeform 15">
              <a:extLst>
                <a:ext uri="{FF2B5EF4-FFF2-40B4-BE49-F238E27FC236}">
                  <a16:creationId xmlns:a16="http://schemas.microsoft.com/office/drawing/2014/main" id="{C37DF60E-C7CE-4232-A7CE-C913BFB6A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" y="1161"/>
              <a:ext cx="1008" cy="1128"/>
            </a:xfrm>
            <a:custGeom>
              <a:avLst/>
              <a:gdLst>
                <a:gd name="T0" fmla="*/ 92 w 880"/>
                <a:gd name="T1" fmla="*/ 330 h 1040"/>
                <a:gd name="T2" fmla="*/ 92 w 880"/>
                <a:gd name="T3" fmla="*/ 746 h 1040"/>
                <a:gd name="T4" fmla="*/ 641 w 880"/>
                <a:gd name="T5" fmla="*/ 798 h 1040"/>
                <a:gd name="T6" fmla="*/ 751 w 880"/>
                <a:gd name="T7" fmla="*/ 1059 h 1040"/>
                <a:gd name="T8" fmla="*/ 971 w 880"/>
                <a:gd name="T9" fmla="*/ 382 h 1040"/>
                <a:gd name="T10" fmla="*/ 531 w 880"/>
                <a:gd name="T11" fmla="*/ 434 h 1040"/>
                <a:gd name="T12" fmla="*/ 202 w 880"/>
                <a:gd name="T13" fmla="*/ 226 h 1040"/>
                <a:gd name="T14" fmla="*/ 92 w 880"/>
                <a:gd name="T15" fmla="*/ 17 h 1040"/>
                <a:gd name="T16" fmla="*/ 92 w 880"/>
                <a:gd name="T17" fmla="*/ 330 h 10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80"/>
                <a:gd name="T28" fmla="*/ 0 h 1040"/>
                <a:gd name="T29" fmla="*/ 880 w 880"/>
                <a:gd name="T30" fmla="*/ 1040 h 10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80" h="1040">
                  <a:moveTo>
                    <a:pt x="80" y="304"/>
                  </a:moveTo>
                  <a:cubicBezTo>
                    <a:pt x="80" y="416"/>
                    <a:pt x="0" y="616"/>
                    <a:pt x="80" y="688"/>
                  </a:cubicBezTo>
                  <a:cubicBezTo>
                    <a:pt x="160" y="760"/>
                    <a:pt x="464" y="688"/>
                    <a:pt x="560" y="736"/>
                  </a:cubicBezTo>
                  <a:cubicBezTo>
                    <a:pt x="656" y="784"/>
                    <a:pt x="608" y="1040"/>
                    <a:pt x="656" y="976"/>
                  </a:cubicBezTo>
                  <a:cubicBezTo>
                    <a:pt x="704" y="912"/>
                    <a:pt x="880" y="448"/>
                    <a:pt x="848" y="352"/>
                  </a:cubicBezTo>
                  <a:cubicBezTo>
                    <a:pt x="816" y="256"/>
                    <a:pt x="576" y="424"/>
                    <a:pt x="464" y="400"/>
                  </a:cubicBezTo>
                  <a:cubicBezTo>
                    <a:pt x="352" y="376"/>
                    <a:pt x="240" y="272"/>
                    <a:pt x="176" y="208"/>
                  </a:cubicBezTo>
                  <a:cubicBezTo>
                    <a:pt x="112" y="144"/>
                    <a:pt x="96" y="0"/>
                    <a:pt x="80" y="16"/>
                  </a:cubicBezTo>
                  <a:cubicBezTo>
                    <a:pt x="64" y="32"/>
                    <a:pt x="80" y="192"/>
                    <a:pt x="80" y="30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9FFCC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Line 16">
              <a:extLst>
                <a:ext uri="{FF2B5EF4-FFF2-40B4-BE49-F238E27FC236}">
                  <a16:creationId xmlns:a16="http://schemas.microsoft.com/office/drawing/2014/main" id="{FC235B35-6C3D-4487-A577-DF7EDE153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0" y="1626"/>
              <a:ext cx="0" cy="3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17">
              <a:extLst>
                <a:ext uri="{FF2B5EF4-FFF2-40B4-BE49-F238E27FC236}">
                  <a16:creationId xmlns:a16="http://schemas.microsoft.com/office/drawing/2014/main" id="{A53EBFA9-3F3E-4A92-9405-70C1F8BED0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1911"/>
              <a:ext cx="915" cy="4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Line 18">
              <a:extLst>
                <a:ext uri="{FF2B5EF4-FFF2-40B4-BE49-F238E27FC236}">
                  <a16:creationId xmlns:a16="http://schemas.microsoft.com/office/drawing/2014/main" id="{86B3E8DC-95BC-416A-89C3-510305D2F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1" y="1632"/>
              <a:ext cx="925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11" name="Object 19">
              <a:extLst>
                <a:ext uri="{FF2B5EF4-FFF2-40B4-BE49-F238E27FC236}">
                  <a16:creationId xmlns:a16="http://schemas.microsoft.com/office/drawing/2014/main" id="{906750F0-6679-4B14-8049-7550DD78DB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2" y="1617"/>
            <a:ext cx="22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9" name="Equation" r:id="rId21" imgW="164880" imgH="241200" progId="Equation.3">
                    <p:embed/>
                  </p:oleObj>
                </mc:Choice>
                <mc:Fallback>
                  <p:oleObj name="Equation" r:id="rId21" imgW="164880" imgH="241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2" y="1617"/>
                          <a:ext cx="223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8BCEC21F-CE9B-48EE-919A-85820E1B6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43000"/>
            <a:ext cx="44196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转动：</a:t>
            </a:r>
            <a:r>
              <a:rPr lang="zh-CN" altLang="en-US">
                <a:ea typeface="宋体" panose="02010600030101010101" pitchFamily="2" charset="-122"/>
              </a:rPr>
              <a:t>刚体运动时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其上各质元都绕同一直线作圆周运动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这种运动称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转动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该直线称为转轴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若转轴不动，称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定轴转动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6E945DBD-CE37-4AC0-9651-1B292C290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27063"/>
            <a:ext cx="4822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§7.1.2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刚体绕固定轴的转动    </a:t>
            </a: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7F490932-3FAD-4EC9-9DEC-41738FC6D58E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143000"/>
            <a:ext cx="1811338" cy="2287588"/>
            <a:chOff x="3648" y="720"/>
            <a:chExt cx="1141" cy="1441"/>
          </a:xfrm>
        </p:grpSpPr>
        <p:sp>
          <p:nvSpPr>
            <p:cNvPr id="52233" name="Text Box 5">
              <a:extLst>
                <a:ext uri="{FF2B5EF4-FFF2-40B4-BE49-F238E27FC236}">
                  <a16:creationId xmlns:a16="http://schemas.microsoft.com/office/drawing/2014/main" id="{03B0BA15-955A-4CA6-810E-C5ABD95B3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" y="18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</a:p>
          </p:txBody>
        </p:sp>
        <p:sp>
          <p:nvSpPr>
            <p:cNvPr id="52234" name="Text Box 6">
              <a:extLst>
                <a:ext uri="{FF2B5EF4-FFF2-40B4-BE49-F238E27FC236}">
                  <a16:creationId xmlns:a16="http://schemas.microsoft.com/office/drawing/2014/main" id="{10555C55-3193-41B0-93D3-442A57159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720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  <a:r>
                <a:rPr lang="en-US" altLang="zh-CN"/>
                <a:t>’</a:t>
              </a:r>
            </a:p>
          </p:txBody>
        </p:sp>
        <p:sp>
          <p:nvSpPr>
            <p:cNvPr id="52235" name="Rectangle 7">
              <a:extLst>
                <a:ext uri="{FF2B5EF4-FFF2-40B4-BE49-F238E27FC236}">
                  <a16:creationId xmlns:a16="http://schemas.microsoft.com/office/drawing/2014/main" id="{59168881-952F-446D-B0B0-45EDCE3B2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1626"/>
              <a:ext cx="76" cy="535"/>
            </a:xfrm>
            <a:prstGeom prst="rect">
              <a:avLst/>
            </a:prstGeom>
            <a:gradFill rotWithShape="0">
              <a:gsLst>
                <a:gs pos="0">
                  <a:srgbClr val="764718"/>
                </a:gs>
                <a:gs pos="50000">
                  <a:srgbClr val="FF9933"/>
                </a:gs>
                <a:gs pos="100000">
                  <a:srgbClr val="764718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6" name="Freeform 8">
              <a:extLst>
                <a:ext uri="{FF2B5EF4-FFF2-40B4-BE49-F238E27FC236}">
                  <a16:creationId xmlns:a16="http://schemas.microsoft.com/office/drawing/2014/main" id="{11A250F6-0E49-4D96-80E7-432EC2B19043}"/>
                </a:ext>
              </a:extLst>
            </p:cNvPr>
            <p:cNvSpPr>
              <a:spLocks/>
            </p:cNvSpPr>
            <p:nvPr/>
          </p:nvSpPr>
          <p:spPr bwMode="auto">
            <a:xfrm rot="-928047">
              <a:off x="3648" y="816"/>
              <a:ext cx="1141" cy="855"/>
            </a:xfrm>
            <a:custGeom>
              <a:avLst/>
              <a:gdLst>
                <a:gd name="T0" fmla="*/ 36 w 1784"/>
                <a:gd name="T1" fmla="*/ 137 h 952"/>
                <a:gd name="T2" fmla="*/ 251 w 1784"/>
                <a:gd name="T3" fmla="*/ 7 h 952"/>
                <a:gd name="T4" fmla="*/ 435 w 1784"/>
                <a:gd name="T5" fmla="*/ 93 h 952"/>
                <a:gd name="T6" fmla="*/ 650 w 1784"/>
                <a:gd name="T7" fmla="*/ 7 h 952"/>
                <a:gd name="T8" fmla="*/ 895 w 1784"/>
                <a:gd name="T9" fmla="*/ 137 h 952"/>
                <a:gd name="T10" fmla="*/ 1110 w 1784"/>
                <a:gd name="T11" fmla="*/ 395 h 952"/>
                <a:gd name="T12" fmla="*/ 1080 w 1784"/>
                <a:gd name="T13" fmla="*/ 611 h 952"/>
                <a:gd name="T14" fmla="*/ 742 w 1784"/>
                <a:gd name="T15" fmla="*/ 826 h 952"/>
                <a:gd name="T16" fmla="*/ 251 w 1784"/>
                <a:gd name="T17" fmla="*/ 783 h 952"/>
                <a:gd name="T18" fmla="*/ 36 w 1784"/>
                <a:gd name="T19" fmla="*/ 395 h 952"/>
                <a:gd name="T20" fmla="*/ 36 w 1784"/>
                <a:gd name="T21" fmla="*/ 137 h 9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84"/>
                <a:gd name="T34" fmla="*/ 0 h 952"/>
                <a:gd name="T35" fmla="*/ 1784 w 1784"/>
                <a:gd name="T36" fmla="*/ 952 h 9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84" h="952">
                  <a:moveTo>
                    <a:pt x="56" y="152"/>
                  </a:moveTo>
                  <a:cubicBezTo>
                    <a:pt x="112" y="80"/>
                    <a:pt x="288" y="16"/>
                    <a:pt x="392" y="8"/>
                  </a:cubicBezTo>
                  <a:cubicBezTo>
                    <a:pt x="496" y="0"/>
                    <a:pt x="576" y="104"/>
                    <a:pt x="680" y="104"/>
                  </a:cubicBezTo>
                  <a:cubicBezTo>
                    <a:pt x="784" y="104"/>
                    <a:pt x="896" y="0"/>
                    <a:pt x="1016" y="8"/>
                  </a:cubicBezTo>
                  <a:cubicBezTo>
                    <a:pt x="1136" y="16"/>
                    <a:pt x="1280" y="80"/>
                    <a:pt x="1400" y="152"/>
                  </a:cubicBezTo>
                  <a:cubicBezTo>
                    <a:pt x="1520" y="224"/>
                    <a:pt x="1688" y="352"/>
                    <a:pt x="1736" y="440"/>
                  </a:cubicBezTo>
                  <a:cubicBezTo>
                    <a:pt x="1784" y="528"/>
                    <a:pt x="1784" y="600"/>
                    <a:pt x="1688" y="680"/>
                  </a:cubicBezTo>
                  <a:cubicBezTo>
                    <a:pt x="1592" y="760"/>
                    <a:pt x="1376" y="888"/>
                    <a:pt x="1160" y="920"/>
                  </a:cubicBezTo>
                  <a:cubicBezTo>
                    <a:pt x="944" y="952"/>
                    <a:pt x="576" y="952"/>
                    <a:pt x="392" y="872"/>
                  </a:cubicBezTo>
                  <a:cubicBezTo>
                    <a:pt x="208" y="792"/>
                    <a:pt x="112" y="560"/>
                    <a:pt x="56" y="440"/>
                  </a:cubicBezTo>
                  <a:cubicBezTo>
                    <a:pt x="0" y="320"/>
                    <a:pt x="0" y="224"/>
                    <a:pt x="56" y="152"/>
                  </a:cubicBezTo>
                  <a:close/>
                </a:path>
              </a:pathLst>
            </a:custGeom>
            <a:gradFill rotWithShape="0">
              <a:gsLst>
                <a:gs pos="0">
                  <a:srgbClr val="221B22"/>
                </a:gs>
                <a:gs pos="50000">
                  <a:srgbClr val="FFCCFF"/>
                </a:gs>
                <a:gs pos="100000">
                  <a:srgbClr val="221B22"/>
                </a:gs>
              </a:gsLst>
              <a:lin ang="0" scaled="1"/>
            </a:gradFill>
            <a:ln w="9525">
              <a:round/>
              <a:headEnd/>
              <a:tailEnd/>
            </a:ln>
            <a:scene3d>
              <a:camera prst="legacyPerspectiveBottom">
                <a:rot lat="17699995" lon="0" rev="0"/>
              </a:camera>
              <a:lightRig rig="legacyFlat3" dir="t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221B22"/>
              </a:contour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2237" name="Oval 9">
              <a:extLst>
                <a:ext uri="{FF2B5EF4-FFF2-40B4-BE49-F238E27FC236}">
                  <a16:creationId xmlns:a16="http://schemas.microsoft.com/office/drawing/2014/main" id="{E5864DAA-9BCA-4BEA-9A37-C5DBB467B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1371"/>
              <a:ext cx="83" cy="35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PerspectiveBottom">
                <a:rot lat="17699995" lon="0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8" name="Rectangle 10">
              <a:extLst>
                <a:ext uri="{FF2B5EF4-FFF2-40B4-BE49-F238E27FC236}">
                  <a16:creationId xmlns:a16="http://schemas.microsoft.com/office/drawing/2014/main" id="{AC92CCB0-05E7-4B9D-BF12-12615DD1A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850"/>
              <a:ext cx="83" cy="535"/>
            </a:xfrm>
            <a:prstGeom prst="rect">
              <a:avLst/>
            </a:prstGeom>
            <a:gradFill rotWithShape="0">
              <a:gsLst>
                <a:gs pos="0">
                  <a:srgbClr val="764718"/>
                </a:gs>
                <a:gs pos="50000">
                  <a:srgbClr val="FF9933"/>
                </a:gs>
                <a:gs pos="100000">
                  <a:srgbClr val="764718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9" name="Freeform 11">
              <a:extLst>
                <a:ext uri="{FF2B5EF4-FFF2-40B4-BE49-F238E27FC236}">
                  <a16:creationId xmlns:a16="http://schemas.microsoft.com/office/drawing/2014/main" id="{E88DDABB-C7A0-4F8E-BC08-9485917A9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" y="912"/>
              <a:ext cx="337" cy="169"/>
            </a:xfrm>
            <a:custGeom>
              <a:avLst/>
              <a:gdLst>
                <a:gd name="T0" fmla="*/ 32 w 274"/>
                <a:gd name="T1" fmla="*/ 83 h 128"/>
                <a:gd name="T2" fmla="*/ 23 w 274"/>
                <a:gd name="T3" fmla="*/ 128 h 128"/>
                <a:gd name="T4" fmla="*/ 125 w 274"/>
                <a:gd name="T5" fmla="*/ 168 h 128"/>
                <a:gd name="T6" fmla="*/ 266 w 274"/>
                <a:gd name="T7" fmla="*/ 149 h 128"/>
                <a:gd name="T8" fmla="*/ 266 w 274"/>
                <a:gd name="T9" fmla="*/ 66 h 128"/>
                <a:gd name="T10" fmla="*/ 337 w 274"/>
                <a:gd name="T11" fmla="*/ 0 h 1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4"/>
                <a:gd name="T19" fmla="*/ 0 h 128"/>
                <a:gd name="T20" fmla="*/ 274 w 274"/>
                <a:gd name="T21" fmla="*/ 128 h 1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4" h="128">
                  <a:moveTo>
                    <a:pt x="26" y="63"/>
                  </a:moveTo>
                  <a:cubicBezTo>
                    <a:pt x="12" y="68"/>
                    <a:pt x="0" y="59"/>
                    <a:pt x="19" y="97"/>
                  </a:cubicBezTo>
                  <a:cubicBezTo>
                    <a:pt x="25" y="109"/>
                    <a:pt x="90" y="123"/>
                    <a:pt x="102" y="127"/>
                  </a:cubicBezTo>
                  <a:cubicBezTo>
                    <a:pt x="170" y="123"/>
                    <a:pt x="150" y="128"/>
                    <a:pt x="216" y="113"/>
                  </a:cubicBezTo>
                  <a:cubicBezTo>
                    <a:pt x="273" y="100"/>
                    <a:pt x="231" y="59"/>
                    <a:pt x="216" y="50"/>
                  </a:cubicBezTo>
                  <a:cubicBezTo>
                    <a:pt x="181" y="29"/>
                    <a:pt x="229" y="24"/>
                    <a:pt x="274" y="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29" name="Text Box 12">
            <a:extLst>
              <a:ext uri="{FF2B5EF4-FFF2-40B4-BE49-F238E27FC236}">
                <a16:creationId xmlns:a16="http://schemas.microsoft.com/office/drawing/2014/main" id="{788BC04A-A012-4A72-8690-4E8548A91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83000"/>
            <a:ext cx="739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zh-CN" altLang="en-US">
                <a:ea typeface="宋体" panose="02010600030101010101" pitchFamily="2" charset="-122"/>
              </a:rPr>
              <a:t>刚体上各点都在垂直于固定轴的平面内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转动平面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zh-CN" altLang="en-US">
                <a:ea typeface="宋体" panose="02010600030101010101" pitchFamily="2" charset="-122"/>
              </a:rPr>
              <a:t>做圆周运动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其圆心都在一条固定不动的直线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转轴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zh-CN" altLang="en-US">
                <a:ea typeface="宋体" panose="02010600030101010101" pitchFamily="2" charset="-122"/>
              </a:rPr>
              <a:t>上</a:t>
            </a:r>
            <a:r>
              <a:rPr lang="en-US" altLang="zh-CN">
                <a:ea typeface="宋体" panose="02010600030101010101" pitchFamily="2" charset="-122"/>
              </a:rPr>
              <a:t>.             </a:t>
            </a:r>
          </a:p>
        </p:txBody>
      </p:sp>
      <p:sp>
        <p:nvSpPr>
          <p:cNvPr id="52230" name="Text Box 13">
            <a:extLst>
              <a:ext uri="{FF2B5EF4-FFF2-40B4-BE49-F238E27FC236}">
                <a16:creationId xmlns:a16="http://schemas.microsoft.com/office/drawing/2014/main" id="{333445FD-FFC7-4FA0-8EF8-2506F64A9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73600"/>
            <a:ext cx="739933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(2)</a:t>
            </a:r>
            <a:r>
              <a:rPr lang="zh-CN" altLang="en-US">
                <a:ea typeface="宋体" panose="02010600030101010101" pitchFamily="2" charset="-122"/>
              </a:rPr>
              <a:t>刚体上各点到转轴的垂直线在同样的时间内所转过的角度都相同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因而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用角量描述刚体的运动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2231" name="Text Box 14">
            <a:extLst>
              <a:ext uri="{FF2B5EF4-FFF2-40B4-BE49-F238E27FC236}">
                <a16:creationId xmlns:a16="http://schemas.microsoft.com/office/drawing/2014/main" id="{B947448B-CBD1-4EA4-80AB-85B23CFE6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92463"/>
            <a:ext cx="32766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黑体" panose="02010609060101010101" pitchFamily="49" charset="-122"/>
              </a:rPr>
              <a:t>1.</a:t>
            </a:r>
            <a:r>
              <a:rPr lang="zh-CN" altLang="en-US">
                <a:ea typeface="黑体" panose="02010609060101010101" pitchFamily="49" charset="-122"/>
              </a:rPr>
              <a:t>定轴转动特征 </a:t>
            </a:r>
          </a:p>
        </p:txBody>
      </p:sp>
      <p:pic>
        <p:nvPicPr>
          <p:cNvPr id="348175" name="rotation of rigid body 1.avi">
            <a:hlinkClick r:id="" action="ppaction://media"/>
            <a:extLst>
              <a:ext uri="{FF2B5EF4-FFF2-40B4-BE49-F238E27FC236}">
                <a16:creationId xmlns:a16="http://schemas.microsoft.com/office/drawing/2014/main" id="{6F1315E8-28E2-4962-A279-95DA8207207D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09600"/>
            <a:ext cx="3048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48175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8" name="Group 2">
            <a:extLst>
              <a:ext uri="{FF2B5EF4-FFF2-40B4-BE49-F238E27FC236}">
                <a16:creationId xmlns:a16="http://schemas.microsoft.com/office/drawing/2014/main" id="{F20F12F0-E199-4357-B03C-6213A94576E3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970338"/>
            <a:ext cx="1884363" cy="1668462"/>
            <a:chOff x="3392" y="2572"/>
            <a:chExt cx="1187" cy="1051"/>
          </a:xfrm>
        </p:grpSpPr>
        <p:sp>
          <p:nvSpPr>
            <p:cNvPr id="26649" name="Oval 3" descr="浅色上对角线">
              <a:extLst>
                <a:ext uri="{FF2B5EF4-FFF2-40B4-BE49-F238E27FC236}">
                  <a16:creationId xmlns:a16="http://schemas.microsoft.com/office/drawing/2014/main" id="{CCF9CC56-4126-48DE-A5D4-19C069AC0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2711"/>
              <a:ext cx="912" cy="912"/>
            </a:xfrm>
            <a:prstGeom prst="ellipse">
              <a:avLst/>
            </a:prstGeom>
            <a:pattFill prst="ltUpDiag">
              <a:fgClr>
                <a:srgbClr val="CC6600"/>
              </a:fgClr>
              <a:bgClr>
                <a:srgbClr val="FFFFFF"/>
              </a:bgClr>
            </a:patt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66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50" name="Line 4">
              <a:extLst>
                <a:ext uri="{FF2B5EF4-FFF2-40B4-BE49-F238E27FC236}">
                  <a16:creationId xmlns:a16="http://schemas.microsoft.com/office/drawing/2014/main" id="{A29202A9-E911-4448-8324-6FD2EDE20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2" y="3191"/>
              <a:ext cx="64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5">
              <a:extLst>
                <a:ext uri="{FF2B5EF4-FFF2-40B4-BE49-F238E27FC236}">
                  <a16:creationId xmlns:a16="http://schemas.microsoft.com/office/drawing/2014/main" id="{73F67388-2B1C-4B95-BF01-D0B7CB220F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4" y="2824"/>
              <a:ext cx="313" cy="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Freeform 6">
              <a:extLst>
                <a:ext uri="{FF2B5EF4-FFF2-40B4-BE49-F238E27FC236}">
                  <a16:creationId xmlns:a16="http://schemas.microsoft.com/office/drawing/2014/main" id="{883B59D4-E163-4F5C-9FE6-F0ED64674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" y="3081"/>
              <a:ext cx="61" cy="112"/>
            </a:xfrm>
            <a:custGeom>
              <a:avLst/>
              <a:gdLst>
                <a:gd name="T0" fmla="*/ 0 w 61"/>
                <a:gd name="T1" fmla="*/ 0 h 112"/>
                <a:gd name="T2" fmla="*/ 38 w 61"/>
                <a:gd name="T3" fmla="*/ 38 h 112"/>
                <a:gd name="T4" fmla="*/ 61 w 61"/>
                <a:gd name="T5" fmla="*/ 112 h 112"/>
                <a:gd name="T6" fmla="*/ 0 60000 65536"/>
                <a:gd name="T7" fmla="*/ 0 60000 65536"/>
                <a:gd name="T8" fmla="*/ 0 60000 65536"/>
                <a:gd name="T9" fmla="*/ 0 w 61"/>
                <a:gd name="T10" fmla="*/ 0 h 112"/>
                <a:gd name="T11" fmla="*/ 61 w 61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" h="112">
                  <a:moveTo>
                    <a:pt x="0" y="0"/>
                  </a:moveTo>
                  <a:lnTo>
                    <a:pt x="38" y="38"/>
                  </a:lnTo>
                  <a:lnTo>
                    <a:pt x="61" y="112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Text Box 7">
              <a:extLst>
                <a:ext uri="{FF2B5EF4-FFF2-40B4-BE49-F238E27FC236}">
                  <a16:creationId xmlns:a16="http://schemas.microsoft.com/office/drawing/2014/main" id="{19E62951-9AC4-450B-95F9-AC8D7137F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7" y="29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6654" name="Text Box 8">
              <a:extLst>
                <a:ext uri="{FF2B5EF4-FFF2-40B4-BE49-F238E27FC236}">
                  <a16:creationId xmlns:a16="http://schemas.microsoft.com/office/drawing/2014/main" id="{63F48314-54A9-4C8D-AB1C-50D9ABC3D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309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66FF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graphicFrame>
          <p:nvGraphicFramePr>
            <p:cNvPr id="26627" name="Object 9">
              <a:extLst>
                <a:ext uri="{FF2B5EF4-FFF2-40B4-BE49-F238E27FC236}">
                  <a16:creationId xmlns:a16="http://schemas.microsoft.com/office/drawing/2014/main" id="{625BC616-AEF7-40E0-9835-718C61F047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1" y="3004"/>
            <a:ext cx="15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6" name="Equation" r:id="rId3" imgW="139680" imgH="177480" progId="Equation.3">
                    <p:embed/>
                  </p:oleObj>
                </mc:Choice>
                <mc:Fallback>
                  <p:oleObj name="Equation" r:id="rId3" imgW="139680" imgH="177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1" y="3004"/>
                          <a:ext cx="15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5" name="Text Box 10">
              <a:extLst>
                <a:ext uri="{FF2B5EF4-FFF2-40B4-BE49-F238E27FC236}">
                  <a16:creationId xmlns:a16="http://schemas.microsoft.com/office/drawing/2014/main" id="{067E35E8-FA77-4CA5-967E-4DCD0DBAA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9" y="25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p</a:t>
              </a:r>
            </a:p>
          </p:txBody>
        </p:sp>
      </p:grpSp>
      <p:sp>
        <p:nvSpPr>
          <p:cNvPr id="26629" name="Text Box 11">
            <a:extLst>
              <a:ext uri="{FF2B5EF4-FFF2-40B4-BE49-F238E27FC236}">
                <a16:creationId xmlns:a16="http://schemas.microsoft.com/office/drawing/2014/main" id="{C28B566E-EEBD-42FB-99DD-F7815845C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31938"/>
            <a:ext cx="3200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 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称</a:t>
            </a:r>
            <a:r>
              <a:rPr lang="zh-CN" altLang="en-US">
                <a:ea typeface="宋体" panose="02010600030101010101" pitchFamily="2" charset="-122"/>
              </a:rPr>
              <a:t>角位置或角坐标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规定逆时针转向</a:t>
            </a:r>
            <a:r>
              <a:rPr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zh-CN" altLang="en-US">
                <a:ea typeface="宋体" panose="02010600030101010101" pitchFamily="2" charset="-122"/>
              </a:rPr>
              <a:t> 为正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6630" name="Text Box 12">
            <a:extLst>
              <a:ext uri="{FF2B5EF4-FFF2-40B4-BE49-F238E27FC236}">
                <a16:creationId xmlns:a16="http://schemas.microsoft.com/office/drawing/2014/main" id="{472038E2-6A63-4BC3-A8ED-58CAB87C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08000"/>
            <a:ext cx="42100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黑体" panose="02010609060101010101" pitchFamily="49" charset="-122"/>
              </a:rPr>
              <a:t>2. </a:t>
            </a:r>
            <a:r>
              <a:rPr lang="zh-CN" altLang="en-US">
                <a:ea typeface="黑体" panose="02010609060101010101" pitchFamily="49" charset="-122"/>
              </a:rPr>
              <a:t>定轴转动的描述 </a:t>
            </a:r>
          </a:p>
        </p:txBody>
      </p:sp>
      <p:sp>
        <p:nvSpPr>
          <p:cNvPr id="26631" name="Text Box 13">
            <a:extLst>
              <a:ext uri="{FF2B5EF4-FFF2-40B4-BE49-F238E27FC236}">
                <a16:creationId xmlns:a16="http://schemas.microsoft.com/office/drawing/2014/main" id="{863221FE-4E1D-4939-9FDE-6D1D030AA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074738"/>
            <a:ext cx="19050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黑体" panose="02010609060101010101" pitchFamily="49" charset="-122"/>
              </a:rPr>
              <a:t>(1) </a:t>
            </a:r>
            <a:r>
              <a:rPr lang="zh-CN" altLang="en-US">
                <a:ea typeface="黑体" panose="02010609060101010101" pitchFamily="49" charset="-122"/>
              </a:rPr>
              <a:t>角坐标</a:t>
            </a:r>
            <a:r>
              <a:rPr lang="zh-CN" altLang="en-US" i="1">
                <a:ea typeface="黑体" panose="02010609060101010101" pitchFamily="49" charset="-122"/>
                <a:sym typeface="Symbol" panose="05050102010706020507" pitchFamily="18" charset="2"/>
              </a:rPr>
              <a:t>  </a:t>
            </a:r>
          </a:p>
        </p:txBody>
      </p:sp>
      <p:sp>
        <p:nvSpPr>
          <p:cNvPr id="26632" name="Text Box 14">
            <a:extLst>
              <a:ext uri="{FF2B5EF4-FFF2-40B4-BE49-F238E27FC236}">
                <a16:creationId xmlns:a16="http://schemas.microsoft.com/office/drawing/2014/main" id="{BCED26A5-2909-4EFE-B2BF-71CCAAC2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565400"/>
            <a:ext cx="24034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刚体定轴转动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的运动学方程     </a:t>
            </a:r>
          </a:p>
        </p:txBody>
      </p:sp>
      <p:sp>
        <p:nvSpPr>
          <p:cNvPr id="26633" name="Text Box 15">
            <a:extLst>
              <a:ext uri="{FF2B5EF4-FFF2-40B4-BE49-F238E27FC236}">
                <a16:creationId xmlns:a16="http://schemas.microsoft.com/office/drawing/2014/main" id="{AF8F1E05-0328-4866-AEC1-67374D76D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22738"/>
            <a:ext cx="21097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黑体" panose="02010609060101010101" pitchFamily="49" charset="-122"/>
              </a:rPr>
              <a:t>(2) </a:t>
            </a:r>
            <a:r>
              <a:rPr lang="zh-CN" altLang="en-US">
                <a:ea typeface="黑体" panose="02010609060101010101" pitchFamily="49" charset="-122"/>
              </a:rPr>
              <a:t>角位移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zh-CN" altLang="en-US" i="1"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26634" name="Text Box 16">
            <a:extLst>
              <a:ext uri="{FF2B5EF4-FFF2-40B4-BE49-F238E27FC236}">
                <a16:creationId xmlns:a16="http://schemas.microsoft.com/office/drawing/2014/main" id="{3BDD1C19-457F-494C-BC0A-81736E843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732338"/>
            <a:ext cx="49530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Symbol" panose="05050102010706020507" pitchFamily="18" charset="2"/>
              <a:buChar char="D"/>
            </a:pP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为 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>
                <a:ea typeface="宋体" panose="02010600030101010101" pitchFamily="2" charset="-122"/>
              </a:rPr>
              <a:t>时间内刚体所转过的角度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6635" name="Text Box 17">
            <a:extLst>
              <a:ext uri="{FF2B5EF4-FFF2-40B4-BE49-F238E27FC236}">
                <a16:creationId xmlns:a16="http://schemas.microsoft.com/office/drawing/2014/main" id="{918E2FFC-B089-40F9-837F-2ACA1C8B5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175" y="3548063"/>
            <a:ext cx="14192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>
                <a:ea typeface="宋体" panose="02010600030101010101" pitchFamily="2" charset="-122"/>
              </a:rPr>
              <a:t>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</p:txBody>
      </p:sp>
      <p:grpSp>
        <p:nvGrpSpPr>
          <p:cNvPr id="26636" name="Group 18">
            <a:extLst>
              <a:ext uri="{FF2B5EF4-FFF2-40B4-BE49-F238E27FC236}">
                <a16:creationId xmlns:a16="http://schemas.microsoft.com/office/drawing/2014/main" id="{8F4136D8-76F5-401C-9EBE-BCAC130DC23B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066800"/>
            <a:ext cx="3343275" cy="3086100"/>
            <a:chOff x="2832" y="672"/>
            <a:chExt cx="2106" cy="1944"/>
          </a:xfrm>
        </p:grpSpPr>
        <p:graphicFrame>
          <p:nvGraphicFramePr>
            <p:cNvPr id="26626" name="Object 19">
              <a:extLst>
                <a:ext uri="{FF2B5EF4-FFF2-40B4-BE49-F238E27FC236}">
                  <a16:creationId xmlns:a16="http://schemas.microsoft.com/office/drawing/2014/main" id="{06D5C1EC-D1D2-4DAC-A18D-5B98B94838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672"/>
            <a:ext cx="211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7" name="Equation" r:id="rId5" imgW="291960" imgH="228600" progId="Equation.3">
                    <p:embed/>
                  </p:oleObj>
                </mc:Choice>
                <mc:Fallback>
                  <p:oleObj name="Equation" r:id="rId5" imgW="29196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672"/>
                          <a:ext cx="211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7" name="AutoShape 20">
              <a:extLst>
                <a:ext uri="{FF2B5EF4-FFF2-40B4-BE49-F238E27FC236}">
                  <a16:creationId xmlns:a16="http://schemas.microsoft.com/office/drawing/2014/main" id="{76E6DE25-9844-4497-B14C-FA29486F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140"/>
              <a:ext cx="2031" cy="912"/>
            </a:xfrm>
            <a:prstGeom prst="parallelogram">
              <a:avLst>
                <a:gd name="adj" fmla="val 42787"/>
              </a:avLst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8" name="Freeform 21">
              <a:extLst>
                <a:ext uri="{FF2B5EF4-FFF2-40B4-BE49-F238E27FC236}">
                  <a16:creationId xmlns:a16="http://schemas.microsoft.com/office/drawing/2014/main" id="{66576C18-7A93-44FE-B54E-52DC3AAC4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885"/>
              <a:ext cx="1034" cy="1506"/>
            </a:xfrm>
            <a:custGeom>
              <a:avLst/>
              <a:gdLst>
                <a:gd name="T0" fmla="*/ 270 w 1374"/>
                <a:gd name="T1" fmla="*/ 196 h 1948"/>
                <a:gd name="T2" fmla="*/ 157 w 1374"/>
                <a:gd name="T3" fmla="*/ 272 h 1948"/>
                <a:gd name="T4" fmla="*/ 12 w 1374"/>
                <a:gd name="T5" fmla="*/ 829 h 1948"/>
                <a:gd name="T6" fmla="*/ 229 w 1374"/>
                <a:gd name="T7" fmla="*/ 1423 h 1948"/>
                <a:gd name="T8" fmla="*/ 615 w 1374"/>
                <a:gd name="T9" fmla="*/ 1330 h 1948"/>
                <a:gd name="T10" fmla="*/ 987 w 1374"/>
                <a:gd name="T11" fmla="*/ 717 h 1948"/>
                <a:gd name="T12" fmla="*/ 894 w 1374"/>
                <a:gd name="T13" fmla="*/ 513 h 1948"/>
                <a:gd name="T14" fmla="*/ 882 w 1374"/>
                <a:gd name="T15" fmla="*/ 476 h 1948"/>
                <a:gd name="T16" fmla="*/ 951 w 1374"/>
                <a:gd name="T17" fmla="*/ 124 h 1948"/>
                <a:gd name="T18" fmla="*/ 590 w 1374"/>
                <a:gd name="T19" fmla="*/ 12 h 1948"/>
                <a:gd name="T20" fmla="*/ 265 w 1374"/>
                <a:gd name="T21" fmla="*/ 198 h 19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74"/>
                <a:gd name="T34" fmla="*/ 0 h 1948"/>
                <a:gd name="T35" fmla="*/ 1374 w 1374"/>
                <a:gd name="T36" fmla="*/ 1948 h 19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74" h="1948">
                  <a:moveTo>
                    <a:pt x="359" y="253"/>
                  </a:moveTo>
                  <a:cubicBezTo>
                    <a:pt x="332" y="270"/>
                    <a:pt x="265" y="215"/>
                    <a:pt x="208" y="352"/>
                  </a:cubicBezTo>
                  <a:cubicBezTo>
                    <a:pt x="151" y="489"/>
                    <a:pt x="0" y="824"/>
                    <a:pt x="16" y="1072"/>
                  </a:cubicBezTo>
                  <a:cubicBezTo>
                    <a:pt x="32" y="1320"/>
                    <a:pt x="171" y="1732"/>
                    <a:pt x="304" y="1840"/>
                  </a:cubicBezTo>
                  <a:cubicBezTo>
                    <a:pt x="437" y="1948"/>
                    <a:pt x="649" y="1872"/>
                    <a:pt x="817" y="1720"/>
                  </a:cubicBezTo>
                  <a:cubicBezTo>
                    <a:pt x="985" y="1568"/>
                    <a:pt x="1250" y="1104"/>
                    <a:pt x="1312" y="928"/>
                  </a:cubicBezTo>
                  <a:cubicBezTo>
                    <a:pt x="1374" y="752"/>
                    <a:pt x="1211" y="715"/>
                    <a:pt x="1188" y="663"/>
                  </a:cubicBezTo>
                  <a:cubicBezTo>
                    <a:pt x="1165" y="611"/>
                    <a:pt x="1159" y="700"/>
                    <a:pt x="1172" y="616"/>
                  </a:cubicBezTo>
                  <a:cubicBezTo>
                    <a:pt x="1185" y="532"/>
                    <a:pt x="1329" y="260"/>
                    <a:pt x="1264" y="160"/>
                  </a:cubicBezTo>
                  <a:cubicBezTo>
                    <a:pt x="1199" y="60"/>
                    <a:pt x="936" y="0"/>
                    <a:pt x="784" y="16"/>
                  </a:cubicBezTo>
                  <a:cubicBezTo>
                    <a:pt x="632" y="32"/>
                    <a:pt x="492" y="144"/>
                    <a:pt x="352" y="256"/>
                  </a:cubicBezTo>
                </a:path>
              </a:pathLst>
            </a:custGeom>
            <a:gradFill rotWithShape="0">
              <a:gsLst>
                <a:gs pos="0">
                  <a:srgbClr val="000000"/>
                </a:gs>
                <a:gs pos="100000">
                  <a:srgbClr val="FF99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22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Oval 22">
              <a:extLst>
                <a:ext uri="{FF2B5EF4-FFF2-40B4-BE49-F238E27FC236}">
                  <a16:creationId xmlns:a16="http://schemas.microsoft.com/office/drawing/2014/main" id="{9357B2A6-7F01-4EFB-B243-3B6EE120D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1380"/>
              <a:ext cx="623" cy="336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0" name="Line 23">
              <a:extLst>
                <a:ext uri="{FF2B5EF4-FFF2-40B4-BE49-F238E27FC236}">
                  <a16:creationId xmlns:a16="http://schemas.microsoft.com/office/drawing/2014/main" id="{E7F08779-7BA5-46A3-A28E-1BCD0A9AD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2052"/>
              <a:ext cx="105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Line 24">
              <a:extLst>
                <a:ext uri="{FF2B5EF4-FFF2-40B4-BE49-F238E27FC236}">
                  <a16:creationId xmlns:a16="http://schemas.microsoft.com/office/drawing/2014/main" id="{5E840422-C065-487B-8993-2BFEA1E32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2" y="716"/>
              <a:ext cx="7" cy="1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25">
              <a:extLst>
                <a:ext uri="{FF2B5EF4-FFF2-40B4-BE49-F238E27FC236}">
                  <a16:creationId xmlns:a16="http://schemas.microsoft.com/office/drawing/2014/main" id="{7F865F9C-101E-4F32-8113-C35B870B9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5" y="1552"/>
              <a:ext cx="101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Text Box 26">
              <a:extLst>
                <a:ext uri="{FF2B5EF4-FFF2-40B4-BE49-F238E27FC236}">
                  <a16:creationId xmlns:a16="http://schemas.microsoft.com/office/drawing/2014/main" id="{D26FC6A2-AC26-4646-B294-378C10EB0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" y="128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6644" name="Text Box 27">
              <a:extLst>
                <a:ext uri="{FF2B5EF4-FFF2-40B4-BE49-F238E27FC236}">
                  <a16:creationId xmlns:a16="http://schemas.microsoft.com/office/drawing/2014/main" id="{FAB6B957-FAE6-4105-9B77-461C247E6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143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6645" name="Text Box 28">
              <a:extLst>
                <a:ext uri="{FF2B5EF4-FFF2-40B4-BE49-F238E27FC236}">
                  <a16:creationId xmlns:a16="http://schemas.microsoft.com/office/drawing/2014/main" id="{C6DAF822-9951-44AF-86D3-F97C053DE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" y="113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26646" name="Oval 29">
              <a:extLst>
                <a:ext uri="{FF2B5EF4-FFF2-40B4-BE49-F238E27FC236}">
                  <a16:creationId xmlns:a16="http://schemas.microsoft.com/office/drawing/2014/main" id="{12515C36-AEEE-488F-9C56-0A4EFA3F6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1434"/>
              <a:ext cx="33" cy="2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7" name="Line 30">
              <a:extLst>
                <a:ext uri="{FF2B5EF4-FFF2-40B4-BE49-F238E27FC236}">
                  <a16:creationId xmlns:a16="http://schemas.microsoft.com/office/drawing/2014/main" id="{250C200A-8739-4BCE-BEF0-2846DA04B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7" y="1449"/>
              <a:ext cx="245" cy="103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Freeform 31">
              <a:extLst>
                <a:ext uri="{FF2B5EF4-FFF2-40B4-BE49-F238E27FC236}">
                  <a16:creationId xmlns:a16="http://schemas.microsoft.com/office/drawing/2014/main" id="{2D571A5E-021A-4F38-9C44-56BCF45F8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720"/>
              <a:ext cx="407" cy="96"/>
            </a:xfrm>
            <a:custGeom>
              <a:avLst/>
              <a:gdLst>
                <a:gd name="T0" fmla="*/ 0 w 407"/>
                <a:gd name="T1" fmla="*/ 21 h 96"/>
                <a:gd name="T2" fmla="*/ 97 w 407"/>
                <a:gd name="T3" fmla="*/ 84 h 96"/>
                <a:gd name="T4" fmla="*/ 246 w 407"/>
                <a:gd name="T5" fmla="*/ 84 h 96"/>
                <a:gd name="T6" fmla="*/ 395 w 407"/>
                <a:gd name="T7" fmla="*/ 12 h 96"/>
                <a:gd name="T8" fmla="*/ 320 w 407"/>
                <a:gd name="T9" fmla="*/ 12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7"/>
                <a:gd name="T16" fmla="*/ 0 h 96"/>
                <a:gd name="T17" fmla="*/ 407 w 407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7" h="96">
                  <a:moveTo>
                    <a:pt x="0" y="21"/>
                  </a:moveTo>
                  <a:cubicBezTo>
                    <a:pt x="17" y="31"/>
                    <a:pt x="56" y="73"/>
                    <a:pt x="97" y="84"/>
                  </a:cubicBezTo>
                  <a:cubicBezTo>
                    <a:pt x="138" y="95"/>
                    <a:pt x="196" y="96"/>
                    <a:pt x="246" y="84"/>
                  </a:cubicBezTo>
                  <a:cubicBezTo>
                    <a:pt x="296" y="72"/>
                    <a:pt x="382" y="24"/>
                    <a:pt x="395" y="12"/>
                  </a:cubicBezTo>
                  <a:cubicBezTo>
                    <a:pt x="407" y="0"/>
                    <a:pt x="364" y="6"/>
                    <a:pt x="320" y="12"/>
                  </a:cubicBezTo>
                </a:path>
              </a:pathLst>
            </a:custGeom>
            <a:noFill/>
            <a:ln w="22225" cap="flat" cmpd="sng">
              <a:solidFill>
                <a:srgbClr val="0000FF"/>
              </a:solidFill>
              <a:prstDash val="solid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Text Box 2">
            <a:extLst>
              <a:ext uri="{FF2B5EF4-FFF2-40B4-BE49-F238E27FC236}">
                <a16:creationId xmlns:a16="http://schemas.microsoft.com/office/drawing/2014/main" id="{43F85382-0DB3-422C-B4BC-7FF116308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33400"/>
            <a:ext cx="16922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黑体" panose="02010609060101010101" pitchFamily="49" charset="-122"/>
              </a:rPr>
              <a:t>(3) </a:t>
            </a:r>
            <a:r>
              <a:rPr lang="zh-CN" altLang="en-US">
                <a:ea typeface="黑体" panose="02010609060101010101" pitchFamily="49" charset="-122"/>
              </a:rPr>
              <a:t>角速度  </a:t>
            </a:r>
          </a:p>
        </p:txBody>
      </p:sp>
      <p:graphicFrame>
        <p:nvGraphicFramePr>
          <p:cNvPr id="27650" name="Object 3">
            <a:extLst>
              <a:ext uri="{FF2B5EF4-FFF2-40B4-BE49-F238E27FC236}">
                <a16:creationId xmlns:a16="http://schemas.microsoft.com/office/drawing/2014/main" id="{9886CB51-CEC9-4E3E-99BD-E69D50D576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7450" y="1074738"/>
          <a:ext cx="24955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3" imgW="1180800" imgH="393480" progId="Equation.3">
                  <p:embed/>
                </p:oleObj>
              </mc:Choice>
              <mc:Fallback>
                <p:oleObj name="Equation" r:id="rId3" imgW="11808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1074738"/>
                        <a:ext cx="24955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4">
            <a:extLst>
              <a:ext uri="{FF2B5EF4-FFF2-40B4-BE49-F238E27FC236}">
                <a16:creationId xmlns:a16="http://schemas.microsoft.com/office/drawing/2014/main" id="{277B983A-E891-4A2B-BA9B-5D009E2E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36738"/>
            <a:ext cx="4267200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ea typeface="宋体" panose="02010600030101010101" pitchFamily="2" charset="-122"/>
              </a:rPr>
              <a:t>在定轴转动中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转向只可能有两个方向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取逆时针转动</a:t>
            </a:r>
            <a:r>
              <a:rPr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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&gt;0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>
                <a:ea typeface="宋体" panose="02010600030101010101" pitchFamily="2" charset="-122"/>
              </a:rPr>
              <a:t>顺时针转动</a:t>
            </a:r>
            <a:r>
              <a:rPr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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&lt; 0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27651" name="Object 5">
            <a:extLst>
              <a:ext uri="{FF2B5EF4-FFF2-40B4-BE49-F238E27FC236}">
                <a16:creationId xmlns:a16="http://schemas.microsoft.com/office/drawing/2014/main" id="{8301458C-6982-4005-844D-18533534F8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5638" y="3284538"/>
          <a:ext cx="270351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5" imgW="1282680" imgH="393480" progId="Equation.3">
                  <p:embed/>
                </p:oleObj>
              </mc:Choice>
              <mc:Fallback>
                <p:oleObj name="Equation" r:id="rId5" imgW="12826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8" y="3284538"/>
                        <a:ext cx="2703512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6">
            <a:extLst>
              <a:ext uri="{FF2B5EF4-FFF2-40B4-BE49-F238E27FC236}">
                <a16:creationId xmlns:a16="http://schemas.microsoft.com/office/drawing/2014/main" id="{1F60AB04-D2F9-4179-8555-0A32C521A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73463"/>
            <a:ext cx="17002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每分转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转   </a:t>
            </a:r>
            <a:r>
              <a:rPr lang="zh-CN" altLang="en-US" i="1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7657" name="Text Box 7">
            <a:extLst>
              <a:ext uri="{FF2B5EF4-FFF2-40B4-BE49-F238E27FC236}">
                <a16:creationId xmlns:a16="http://schemas.microsoft.com/office/drawing/2014/main" id="{C2318E50-BA45-45F2-858B-B8ECEF4E6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262063"/>
            <a:ext cx="125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角速度  </a:t>
            </a:r>
          </a:p>
        </p:txBody>
      </p:sp>
      <p:grpSp>
        <p:nvGrpSpPr>
          <p:cNvPr id="27658" name="Group 8">
            <a:extLst>
              <a:ext uri="{FF2B5EF4-FFF2-40B4-BE49-F238E27FC236}">
                <a16:creationId xmlns:a16="http://schemas.microsoft.com/office/drawing/2014/main" id="{1BDCF9B6-B19E-4939-8453-A2CDCF7F9303}"/>
              </a:ext>
            </a:extLst>
          </p:cNvPr>
          <p:cNvGrpSpPr>
            <a:grpSpLocks/>
          </p:cNvGrpSpPr>
          <p:nvPr/>
        </p:nvGrpSpPr>
        <p:grpSpPr bwMode="auto">
          <a:xfrm>
            <a:off x="5603875" y="957263"/>
            <a:ext cx="2092325" cy="1793875"/>
            <a:chOff x="3456" y="528"/>
            <a:chExt cx="1318" cy="1130"/>
          </a:xfrm>
        </p:grpSpPr>
        <p:sp>
          <p:nvSpPr>
            <p:cNvPr id="27662" name="Oval 9" descr="20%">
              <a:extLst>
                <a:ext uri="{FF2B5EF4-FFF2-40B4-BE49-F238E27FC236}">
                  <a16:creationId xmlns:a16="http://schemas.microsoft.com/office/drawing/2014/main" id="{2FC236BF-98B8-47A1-A31B-2A76F51EA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746"/>
              <a:ext cx="912" cy="912"/>
            </a:xfrm>
            <a:prstGeom prst="ellipse">
              <a:avLst/>
            </a:prstGeom>
            <a:pattFill prst="pct20">
              <a:fgClr>
                <a:srgbClr val="CC6600"/>
              </a:fgClr>
              <a:bgClr>
                <a:srgbClr val="FFFFFF"/>
              </a:bgClr>
            </a:patt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66FF"/>
                </a:solidFill>
              </a:endParaRPr>
            </a:p>
          </p:txBody>
        </p:sp>
        <p:sp>
          <p:nvSpPr>
            <p:cNvPr id="27663" name="Line 10">
              <a:extLst>
                <a:ext uri="{FF2B5EF4-FFF2-40B4-BE49-F238E27FC236}">
                  <a16:creationId xmlns:a16="http://schemas.microsoft.com/office/drawing/2014/main" id="{EDAA1F7B-99DE-461D-AA07-49F023761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226"/>
              <a:ext cx="643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11">
              <a:extLst>
                <a:ext uri="{FF2B5EF4-FFF2-40B4-BE49-F238E27FC236}">
                  <a16:creationId xmlns:a16="http://schemas.microsoft.com/office/drawing/2014/main" id="{1CA3F20F-332E-4221-A0EB-F38182AC94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8" y="997"/>
              <a:ext cx="392" cy="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Freeform 12">
              <a:extLst>
                <a:ext uri="{FF2B5EF4-FFF2-40B4-BE49-F238E27FC236}">
                  <a16:creationId xmlns:a16="http://schemas.microsoft.com/office/drawing/2014/main" id="{9ADC07B9-CF3B-41D4-8E07-E73331C3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1" y="1151"/>
              <a:ext cx="32" cy="87"/>
            </a:xfrm>
            <a:custGeom>
              <a:avLst/>
              <a:gdLst>
                <a:gd name="T0" fmla="*/ 0 w 32"/>
                <a:gd name="T1" fmla="*/ 0 h 87"/>
                <a:gd name="T2" fmla="*/ 32 w 32"/>
                <a:gd name="T3" fmla="*/ 32 h 87"/>
                <a:gd name="T4" fmla="*/ 16 w 32"/>
                <a:gd name="T5" fmla="*/ 87 h 87"/>
                <a:gd name="T6" fmla="*/ 0 60000 65536"/>
                <a:gd name="T7" fmla="*/ 0 60000 65536"/>
                <a:gd name="T8" fmla="*/ 0 60000 65536"/>
                <a:gd name="T9" fmla="*/ 0 w 32"/>
                <a:gd name="T10" fmla="*/ 0 h 87"/>
                <a:gd name="T11" fmla="*/ 32 w 32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87">
                  <a:moveTo>
                    <a:pt x="0" y="0"/>
                  </a:moveTo>
                  <a:lnTo>
                    <a:pt x="32" y="32"/>
                  </a:lnTo>
                  <a:lnTo>
                    <a:pt x="16" y="87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Text Box 13">
              <a:extLst>
                <a:ext uri="{FF2B5EF4-FFF2-40B4-BE49-F238E27FC236}">
                  <a16:creationId xmlns:a16="http://schemas.microsoft.com/office/drawing/2014/main" id="{F9D29869-EBE6-448A-A22F-B23738457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4" y="98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7667" name="Text Box 14">
              <a:extLst>
                <a:ext uri="{FF2B5EF4-FFF2-40B4-BE49-F238E27FC236}">
                  <a16:creationId xmlns:a16="http://schemas.microsoft.com/office/drawing/2014/main" id="{CE66A926-9647-46F6-B141-9F65786E8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6" y="11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FF"/>
                  </a:solidFill>
                </a:rPr>
                <a:t>O</a:t>
              </a:r>
            </a:p>
          </p:txBody>
        </p:sp>
        <p:graphicFrame>
          <p:nvGraphicFramePr>
            <p:cNvPr id="27653" name="Object 15">
              <a:extLst>
                <a:ext uri="{FF2B5EF4-FFF2-40B4-BE49-F238E27FC236}">
                  <a16:creationId xmlns:a16="http://schemas.microsoft.com/office/drawing/2014/main" id="{BA57866C-C812-4F08-84DF-7E01877A5F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058"/>
            <a:ext cx="16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5" name="Equation" r:id="rId7" imgW="139680" imgH="177480" progId="Equation.3">
                    <p:embed/>
                  </p:oleObj>
                </mc:Choice>
                <mc:Fallback>
                  <p:oleObj name="Equation" r:id="rId7" imgW="139680" imgH="1774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058"/>
                          <a:ext cx="16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8" name="Text Box 16">
              <a:extLst>
                <a:ext uri="{FF2B5EF4-FFF2-40B4-BE49-F238E27FC236}">
                  <a16:creationId xmlns:a16="http://schemas.microsoft.com/office/drawing/2014/main" id="{FDAD0F9C-4DC8-41CF-8C23-A19E8D11D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820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/>
                <a:t>P</a:t>
              </a:r>
              <a:r>
                <a:rPr lang="en-US" altLang="zh-CN"/>
                <a:t>(</a:t>
              </a:r>
              <a:r>
                <a:rPr lang="en-US" altLang="zh-CN" i="1"/>
                <a:t>t</a:t>
              </a:r>
              <a:r>
                <a:rPr lang="en-US" altLang="zh-CN"/>
                <a:t>)</a:t>
              </a:r>
            </a:p>
          </p:txBody>
        </p:sp>
        <p:sp>
          <p:nvSpPr>
            <p:cNvPr id="27669" name="Text Box 17">
              <a:extLst>
                <a:ext uri="{FF2B5EF4-FFF2-40B4-BE49-F238E27FC236}">
                  <a16:creationId xmlns:a16="http://schemas.microsoft.com/office/drawing/2014/main" id="{2673EDBB-66F9-4680-85D7-64D937A7A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528"/>
              <a:ext cx="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/>
                <a:t>P</a:t>
              </a:r>
              <a:r>
                <a:rPr lang="en-US" altLang="zh-CN"/>
                <a:t>(</a:t>
              </a:r>
              <a:r>
                <a:rPr lang="en-US" altLang="zh-CN" i="1"/>
                <a:t>t</a:t>
              </a:r>
              <a:r>
                <a:rPr lang="en-US" altLang="zh-CN"/>
                <a:t>+</a:t>
              </a:r>
              <a:r>
                <a:rPr lang="en-US" altLang="zh-CN">
                  <a:sym typeface="Symbol" panose="05050102010706020507" pitchFamily="18" charset="2"/>
                </a:rPr>
                <a:t></a:t>
              </a:r>
              <a:r>
                <a:rPr lang="en-US" altLang="zh-CN" i="1"/>
                <a:t>t</a:t>
              </a:r>
              <a:r>
                <a:rPr lang="en-US" altLang="zh-CN">
                  <a:solidFill>
                    <a:srgbClr val="0066FF"/>
                  </a:solidFill>
                </a:rPr>
                <a:t> </a:t>
              </a:r>
              <a:r>
                <a:rPr lang="en-US" altLang="zh-CN"/>
                <a:t>)</a:t>
              </a:r>
            </a:p>
          </p:txBody>
        </p:sp>
        <p:sp>
          <p:nvSpPr>
            <p:cNvPr id="27670" name="Line 18">
              <a:extLst>
                <a:ext uri="{FF2B5EF4-FFF2-40B4-BE49-F238E27FC236}">
                  <a16:creationId xmlns:a16="http://schemas.microsoft.com/office/drawing/2014/main" id="{80FEFF35-787C-4B7F-83C1-5AD7A6F0C0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9" y="805"/>
              <a:ext cx="207" cy="42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Freeform 19">
              <a:extLst>
                <a:ext uri="{FF2B5EF4-FFF2-40B4-BE49-F238E27FC236}">
                  <a16:creationId xmlns:a16="http://schemas.microsoft.com/office/drawing/2014/main" id="{76B2548C-F340-4823-B69D-E3010B1B2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7" y="1120"/>
              <a:ext cx="55" cy="102"/>
            </a:xfrm>
            <a:custGeom>
              <a:avLst/>
              <a:gdLst>
                <a:gd name="T0" fmla="*/ 0 w 55"/>
                <a:gd name="T1" fmla="*/ 0 h 102"/>
                <a:gd name="T2" fmla="*/ 45 w 55"/>
                <a:gd name="T3" fmla="*/ 36 h 102"/>
                <a:gd name="T4" fmla="*/ 55 w 55"/>
                <a:gd name="T5" fmla="*/ 102 h 102"/>
                <a:gd name="T6" fmla="*/ 0 60000 65536"/>
                <a:gd name="T7" fmla="*/ 0 60000 65536"/>
                <a:gd name="T8" fmla="*/ 0 60000 65536"/>
                <a:gd name="T9" fmla="*/ 0 w 55"/>
                <a:gd name="T10" fmla="*/ 0 h 102"/>
                <a:gd name="T11" fmla="*/ 55 w 55"/>
                <a:gd name="T12" fmla="*/ 102 h 1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02">
                  <a:moveTo>
                    <a:pt x="0" y="0"/>
                  </a:moveTo>
                  <a:cubicBezTo>
                    <a:pt x="7" y="5"/>
                    <a:pt x="36" y="19"/>
                    <a:pt x="45" y="36"/>
                  </a:cubicBezTo>
                  <a:cubicBezTo>
                    <a:pt x="54" y="53"/>
                    <a:pt x="53" y="88"/>
                    <a:pt x="55" y="102"/>
                  </a:cubicBezTo>
                </a:path>
              </a:pathLst>
            </a:custGeom>
            <a:noFill/>
            <a:ln w="222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Rectangle 20">
              <a:extLst>
                <a:ext uri="{FF2B5EF4-FFF2-40B4-BE49-F238E27FC236}">
                  <a16:creationId xmlns:a16="http://schemas.microsoft.com/office/drawing/2014/main" id="{6FA3D8F8-8A18-49B3-83E0-22FEAE206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" y="878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i="1">
                  <a:solidFill>
                    <a:srgbClr val="0000FF"/>
                  </a:solidFill>
                  <a:sym typeface="Symbol" panose="05050102010706020507" pitchFamily="18" charset="2"/>
                </a:rPr>
                <a:t></a:t>
              </a:r>
              <a:r>
                <a:rPr lang="en-US" altLang="zh-CN">
                  <a:solidFill>
                    <a:srgbClr val="0000FF"/>
                  </a:solidFill>
                  <a:sym typeface="Symbol" panose="05050102010706020507" pitchFamily="18" charset="2"/>
                </a:rPr>
                <a:t> +</a:t>
              </a:r>
              <a:r>
                <a:rPr lang="en-US" altLang="zh-CN" i="1">
                  <a:solidFill>
                    <a:srgbClr val="0000FF"/>
                  </a:solidFill>
                  <a:sym typeface="Symbol" panose="05050102010706020507" pitchFamily="18" charset="2"/>
                </a:rPr>
                <a:t></a:t>
              </a:r>
            </a:p>
          </p:txBody>
        </p:sp>
      </p:grpSp>
      <p:sp>
        <p:nvSpPr>
          <p:cNvPr id="27659" name="Text Box 21">
            <a:extLst>
              <a:ext uri="{FF2B5EF4-FFF2-40B4-BE49-F238E27FC236}">
                <a16:creationId xmlns:a16="http://schemas.microsoft.com/office/drawing/2014/main" id="{F0336FED-0C99-4796-983E-1BFD72BE3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191000"/>
            <a:ext cx="19685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黑体" panose="02010609060101010101" pitchFamily="49" charset="-122"/>
              </a:rPr>
              <a:t>(4) </a:t>
            </a:r>
            <a:r>
              <a:rPr lang="zh-CN" altLang="en-US">
                <a:ea typeface="黑体" panose="02010609060101010101" pitchFamily="49" charset="-122"/>
              </a:rPr>
              <a:t>角加速度 </a:t>
            </a:r>
          </a:p>
        </p:txBody>
      </p:sp>
      <p:graphicFrame>
        <p:nvGraphicFramePr>
          <p:cNvPr id="27652" name="Object 22">
            <a:extLst>
              <a:ext uri="{FF2B5EF4-FFF2-40B4-BE49-F238E27FC236}">
                <a16:creationId xmlns:a16="http://schemas.microsoft.com/office/drawing/2014/main" id="{582F51FA-68D1-42E4-A3F6-9C5436535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724400"/>
          <a:ext cx="22987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Equation" r:id="rId9" imgW="1206360" imgH="393480" progId="Equation.3">
                  <p:embed/>
                </p:oleObj>
              </mc:Choice>
              <mc:Fallback>
                <p:oleObj name="Equation" r:id="rId9" imgW="120636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724400"/>
                        <a:ext cx="22987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Rectangle 23">
            <a:extLst>
              <a:ext uri="{FF2B5EF4-FFF2-40B4-BE49-F238E27FC236}">
                <a16:creationId xmlns:a16="http://schemas.microsoft.com/office/drawing/2014/main" id="{00F468FA-6BC1-4FF4-A57F-0FC66A070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638800"/>
            <a:ext cx="6858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可正可负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当</a:t>
            </a:r>
            <a:r>
              <a:rPr lang="zh-CN" altLang="en-US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i="1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同号时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转动加快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异号时减慢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  </a:t>
            </a:r>
          </a:p>
        </p:txBody>
      </p:sp>
      <p:sp>
        <p:nvSpPr>
          <p:cNvPr id="27661" name="Text Box 24">
            <a:extLst>
              <a:ext uri="{FF2B5EF4-FFF2-40B4-BE49-F238E27FC236}">
                <a16:creationId xmlns:a16="http://schemas.microsoft.com/office/drawing/2014/main" id="{ED9C7DCB-8F4B-4EED-ABCD-A2A0612E2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7203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角加速度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C53271E8-2853-4E76-A98D-C59478F59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157663"/>
          <a:ext cx="28368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3" imgW="1180800" imgH="393480" progId="Equation.3">
                  <p:embed/>
                </p:oleObj>
              </mc:Choice>
              <mc:Fallback>
                <p:oleObj name="Equation" r:id="rId3" imgW="11808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57663"/>
                        <a:ext cx="28368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3">
            <a:extLst>
              <a:ext uri="{FF2B5EF4-FFF2-40B4-BE49-F238E27FC236}">
                <a16:creationId xmlns:a16="http://schemas.microsoft.com/office/drawing/2014/main" id="{F79CA931-F33D-401C-9C86-46FB4BC13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2004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匀变速转动 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常量 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8675" name="Object 4">
            <a:extLst>
              <a:ext uri="{FF2B5EF4-FFF2-40B4-BE49-F238E27FC236}">
                <a16:creationId xmlns:a16="http://schemas.microsoft.com/office/drawing/2014/main" id="{A3525271-86BB-4D00-A569-0714E706D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938713"/>
          <a:ext cx="285591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5" imgW="1498320" imgH="266400" progId="Equation.3">
                  <p:embed/>
                </p:oleObj>
              </mc:Choice>
              <mc:Fallback>
                <p:oleObj name="Equation" r:id="rId5" imgW="149832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938713"/>
                        <a:ext cx="2855913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5">
            <a:extLst>
              <a:ext uri="{FF2B5EF4-FFF2-40B4-BE49-F238E27FC236}">
                <a16:creationId xmlns:a16="http://schemas.microsoft.com/office/drawing/2014/main" id="{D578374B-2BFE-4C66-BAFE-3AC7F1B11D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719513"/>
          <a:ext cx="162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Equation" r:id="rId7" imgW="761760" imgH="228600" progId="Equation.3">
                  <p:embed/>
                </p:oleObj>
              </mc:Choice>
              <mc:Fallback>
                <p:oleObj name="Equation" r:id="rId7" imgW="7617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19513"/>
                        <a:ext cx="1625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Text Box 6">
            <a:extLst>
              <a:ext uri="{FF2B5EF4-FFF2-40B4-BE49-F238E27FC236}">
                <a16:creationId xmlns:a16="http://schemas.microsoft.com/office/drawing/2014/main" id="{04334434-E2B0-44BF-BC79-69BBA39D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562600"/>
            <a:ext cx="508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与质点匀变速直线运动公式相对应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28677" name="Object 7">
            <a:extLst>
              <a:ext uri="{FF2B5EF4-FFF2-40B4-BE49-F238E27FC236}">
                <a16:creationId xmlns:a16="http://schemas.microsoft.com/office/drawing/2014/main" id="{4029B768-B07F-4B23-BD72-BFCB1988AC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228725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9" imgW="799920" imgH="203040" progId="Equation.3">
                  <p:embed/>
                </p:oleObj>
              </mc:Choice>
              <mc:Fallback>
                <p:oleObj name="Equation" r:id="rId9" imgW="79992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28725"/>
                        <a:ext cx="1524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8">
            <a:extLst>
              <a:ext uri="{FF2B5EF4-FFF2-40B4-BE49-F238E27FC236}">
                <a16:creationId xmlns:a16="http://schemas.microsoft.com/office/drawing/2014/main" id="{0684BCD0-6B7D-4B51-AEA6-3B332F308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579688"/>
          <a:ext cx="160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Equation" r:id="rId11" imgW="812520" imgH="203040" progId="Equation.3">
                  <p:embed/>
                </p:oleObj>
              </mc:Choice>
              <mc:Fallback>
                <p:oleObj name="Equation" r:id="rId11" imgW="81252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79688"/>
                        <a:ext cx="160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9">
            <a:extLst>
              <a:ext uri="{FF2B5EF4-FFF2-40B4-BE49-F238E27FC236}">
                <a16:creationId xmlns:a16="http://schemas.microsoft.com/office/drawing/2014/main" id="{448AF501-6068-4086-AE4D-F398942216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028700"/>
          <a:ext cx="25082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13" imgW="1104840" imgH="342720" progId="Equation.3">
                  <p:embed/>
                </p:oleObj>
              </mc:Choice>
              <mc:Fallback>
                <p:oleObj name="Equation" r:id="rId13" imgW="1104840" imgH="342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028700"/>
                        <a:ext cx="250825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10">
            <a:extLst>
              <a:ext uri="{FF2B5EF4-FFF2-40B4-BE49-F238E27FC236}">
                <a16:creationId xmlns:a16="http://schemas.microsoft.com/office/drawing/2014/main" id="{9788E505-D9B9-4EA8-97FB-D5637C10BC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400300"/>
          <a:ext cx="2438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15" imgW="1143000" imgH="342720" progId="Equation.3">
                  <p:embed/>
                </p:oleObj>
              </mc:Choice>
              <mc:Fallback>
                <p:oleObj name="Equation" r:id="rId15" imgW="1143000" imgH="3427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400300"/>
                        <a:ext cx="2438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Text Box 11">
            <a:extLst>
              <a:ext uri="{FF2B5EF4-FFF2-40B4-BE49-F238E27FC236}">
                <a16:creationId xmlns:a16="http://schemas.microsoft.com/office/drawing/2014/main" id="{6B4EB166-A0D0-464C-BE6D-AB5FF4055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0063"/>
            <a:ext cx="42672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黑体" panose="02010609060101010101" pitchFamily="49" charset="-122"/>
              </a:rPr>
              <a:t>(5)</a:t>
            </a:r>
            <a:r>
              <a:rPr lang="zh-CN" altLang="en-US">
                <a:ea typeface="黑体" panose="02010609060101010101" pitchFamily="49" charset="-122"/>
              </a:rPr>
              <a:t>刚体定轴转动运动方程</a:t>
            </a:r>
          </a:p>
        </p:txBody>
      </p:sp>
      <p:sp>
        <p:nvSpPr>
          <p:cNvPr id="28685" name="Text Box 12">
            <a:extLst>
              <a:ext uri="{FF2B5EF4-FFF2-40B4-BE49-F238E27FC236}">
                <a16:creationId xmlns:a16="http://schemas.microsoft.com/office/drawing/2014/main" id="{D37DF994-E91D-4510-BD2E-50A1427EB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11350"/>
            <a:ext cx="2438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匀速转动</a:t>
            </a:r>
            <a:r>
              <a:rPr lang="zh-CN" altLang="en-US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常量    </a:t>
            </a:r>
          </a:p>
        </p:txBody>
      </p:sp>
      <p:graphicFrame>
        <p:nvGraphicFramePr>
          <p:cNvPr id="28681" name="Object 13">
            <a:extLst>
              <a:ext uri="{FF2B5EF4-FFF2-40B4-BE49-F238E27FC236}">
                <a16:creationId xmlns:a16="http://schemas.microsoft.com/office/drawing/2014/main" id="{97B28D7A-81D1-4F73-B850-D332653616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835150"/>
          <a:ext cx="16430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17" imgW="723600" imgH="228600" progId="Equation.3">
                  <p:embed/>
                </p:oleObj>
              </mc:Choice>
              <mc:Fallback>
                <p:oleObj name="Equation" r:id="rId17" imgW="7236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835150"/>
                        <a:ext cx="16430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Text Box 2">
            <a:extLst>
              <a:ext uri="{FF2B5EF4-FFF2-40B4-BE49-F238E27FC236}">
                <a16:creationId xmlns:a16="http://schemas.microsoft.com/office/drawing/2014/main" id="{DC0B83EA-6381-4CB9-A1F6-781284F8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57200"/>
            <a:ext cx="34099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黑体" panose="02010609060101010101" pitchFamily="49" charset="-122"/>
              </a:rPr>
              <a:t>(6) </a:t>
            </a:r>
            <a:r>
              <a:rPr lang="zh-CN" altLang="en-US">
                <a:ea typeface="黑体" panose="02010609060101010101" pitchFamily="49" charset="-122"/>
              </a:rPr>
              <a:t>角量与线量的关系</a:t>
            </a:r>
          </a:p>
        </p:txBody>
      </p:sp>
      <p:sp>
        <p:nvSpPr>
          <p:cNvPr id="29706" name="Text Box 3">
            <a:extLst>
              <a:ext uri="{FF2B5EF4-FFF2-40B4-BE49-F238E27FC236}">
                <a16:creationId xmlns:a16="http://schemas.microsoft.com/office/drawing/2014/main" id="{268CD00C-9C15-48D6-9179-753A14B62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81088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线量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质点做圆周运动的位移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zh-CN" altLang="en-US">
                <a:ea typeface="宋体" panose="02010600030101010101" pitchFamily="2" charset="-122"/>
              </a:rPr>
              <a:t>、速度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zh-CN" altLang="en-US">
                <a:ea typeface="宋体" panose="02010600030101010101" pitchFamily="2" charset="-122"/>
              </a:rPr>
              <a:t>、加速度</a:t>
            </a:r>
            <a:r>
              <a:rPr lang="en-US" altLang="zh-CN" i="1">
                <a:ea typeface="宋体" panose="02010600030101010101" pitchFamily="2" charset="-122"/>
              </a:rPr>
              <a:t>a    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9707" name="Text Box 4">
            <a:extLst>
              <a:ext uri="{FF2B5EF4-FFF2-40B4-BE49-F238E27FC236}">
                <a16:creationId xmlns:a16="http://schemas.microsoft.com/office/drawing/2014/main" id="{D2AAFC3B-B9D1-4DD6-9105-9D4D482E3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76388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角量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描述刚体转动整体运动的</a:t>
            </a:r>
          </a:p>
        </p:txBody>
      </p:sp>
      <p:graphicFrame>
        <p:nvGraphicFramePr>
          <p:cNvPr id="29698" name="Object 5">
            <a:extLst>
              <a:ext uri="{FF2B5EF4-FFF2-40B4-BE49-F238E27FC236}">
                <a16:creationId xmlns:a16="http://schemas.microsoft.com/office/drawing/2014/main" id="{DD610EE1-7E9F-43E1-9B4F-515AB11E7B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0238" y="2009775"/>
          <a:ext cx="11731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3" imgW="406080" imgH="177480" progId="Equation.3">
                  <p:embed/>
                </p:oleObj>
              </mc:Choice>
              <mc:Fallback>
                <p:oleObj name="Equation" r:id="rId3" imgW="40608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2009775"/>
                        <a:ext cx="11731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6">
            <a:extLst>
              <a:ext uri="{FF2B5EF4-FFF2-40B4-BE49-F238E27FC236}">
                <a16:creationId xmlns:a16="http://schemas.microsoft.com/office/drawing/2014/main" id="{84FB659B-CAFF-48EB-A9A4-B575F0F538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0238" y="3414713"/>
          <a:ext cx="21336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5" imgW="927000" imgH="431640" progId="Equation.3">
                  <p:embed/>
                </p:oleObj>
              </mc:Choice>
              <mc:Fallback>
                <p:oleObj name="Equation" r:id="rId5" imgW="9270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3414713"/>
                        <a:ext cx="2133600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7">
            <a:extLst>
              <a:ext uri="{FF2B5EF4-FFF2-40B4-BE49-F238E27FC236}">
                <a16:creationId xmlns:a16="http://schemas.microsoft.com/office/drawing/2014/main" id="{EF881C63-4372-4150-80DF-33621C4CBA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0238" y="2963863"/>
          <a:ext cx="13716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7" imgW="482400" imgH="228600" progId="Equation.3">
                  <p:embed/>
                </p:oleObj>
              </mc:Choice>
              <mc:Fallback>
                <p:oleObj name="Equation" r:id="rId7" imgW="482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2963863"/>
                        <a:ext cx="13716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8">
            <a:extLst>
              <a:ext uri="{FF2B5EF4-FFF2-40B4-BE49-F238E27FC236}">
                <a16:creationId xmlns:a16="http://schemas.microsoft.com/office/drawing/2014/main" id="{D0445F6B-A0B8-4543-B55B-05DF2B9AC6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0238" y="2590800"/>
          <a:ext cx="109378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9" imgW="457200" imgH="139680" progId="Equation.3">
                  <p:embed/>
                </p:oleObj>
              </mc:Choice>
              <mc:Fallback>
                <p:oleObj name="Equation" r:id="rId9" imgW="457200" imgH="139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2590800"/>
                        <a:ext cx="1093787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Text Box 9">
            <a:extLst>
              <a:ext uri="{FF2B5EF4-FFF2-40B4-BE49-F238E27FC236}">
                <a16:creationId xmlns:a16="http://schemas.microsoft.com/office/drawing/2014/main" id="{0411CA65-9E6A-4F4B-8F2E-8FBE0C267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4491038"/>
            <a:ext cx="423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注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:   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zh-CN" altLang="en-US">
                <a:ea typeface="宋体" panose="02010600030101010101" pitchFamily="2" charset="-122"/>
              </a:rPr>
              <a:t>的原点必须在转轴上</a:t>
            </a:r>
            <a:r>
              <a:rPr lang="en-US" altLang="zh-CN">
                <a:ea typeface="宋体" panose="02010600030101010101" pitchFamily="2" charset="-122"/>
              </a:rPr>
              <a:t>.    </a:t>
            </a:r>
          </a:p>
        </p:txBody>
      </p:sp>
      <p:sp>
        <p:nvSpPr>
          <p:cNvPr id="29709" name="Text Box 10">
            <a:extLst>
              <a:ext uri="{FF2B5EF4-FFF2-40B4-BE49-F238E27FC236}">
                <a16:creationId xmlns:a16="http://schemas.microsoft.com/office/drawing/2014/main" id="{EB59EF4D-E9F0-4DC2-8AFB-24CF8CE0E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87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弧长 </a:t>
            </a:r>
          </a:p>
        </p:txBody>
      </p:sp>
      <p:sp>
        <p:nvSpPr>
          <p:cNvPr id="29710" name="Text Box 11">
            <a:extLst>
              <a:ext uri="{FF2B5EF4-FFF2-40B4-BE49-F238E27FC236}">
                <a16:creationId xmlns:a16="http://schemas.microsoft.com/office/drawing/2014/main" id="{1AFF9617-119C-484D-908E-750454A26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40000"/>
            <a:ext cx="117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线速度 </a:t>
            </a:r>
          </a:p>
        </p:txBody>
      </p:sp>
      <p:sp>
        <p:nvSpPr>
          <p:cNvPr id="29711" name="Text Box 12">
            <a:extLst>
              <a:ext uri="{FF2B5EF4-FFF2-40B4-BE49-F238E27FC236}">
                <a16:creationId xmlns:a16="http://schemas.microsoft.com/office/drawing/2014/main" id="{13715307-A4A7-4EA9-8E23-12A8DE21E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59113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切向加速度 </a:t>
            </a:r>
          </a:p>
        </p:txBody>
      </p:sp>
      <p:sp>
        <p:nvSpPr>
          <p:cNvPr id="29712" name="Text Box 13">
            <a:extLst>
              <a:ext uri="{FF2B5EF4-FFF2-40B4-BE49-F238E27FC236}">
                <a16:creationId xmlns:a16="http://schemas.microsoft.com/office/drawing/2014/main" id="{F846E2B2-C1FC-416E-90AB-A7495DF5E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44913"/>
            <a:ext cx="1868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法向加速度  </a:t>
            </a:r>
          </a:p>
        </p:txBody>
      </p:sp>
      <p:graphicFrame>
        <p:nvGraphicFramePr>
          <p:cNvPr id="29702" name="Object 14">
            <a:extLst>
              <a:ext uri="{FF2B5EF4-FFF2-40B4-BE49-F238E27FC236}">
                <a16:creationId xmlns:a16="http://schemas.microsoft.com/office/drawing/2014/main" id="{9F15B55A-BCE1-47E8-8757-3C4B89FBCE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5625" y="1608138"/>
          <a:ext cx="15271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11" imgW="647640" imgH="177480" progId="Equation.3">
                  <p:embed/>
                </p:oleObj>
              </mc:Choice>
              <mc:Fallback>
                <p:oleObj name="Equation" r:id="rId11" imgW="647640" imgH="177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1608138"/>
                        <a:ext cx="15271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13" name="Group 15">
            <a:extLst>
              <a:ext uri="{FF2B5EF4-FFF2-40B4-BE49-F238E27FC236}">
                <a16:creationId xmlns:a16="http://schemas.microsoft.com/office/drawing/2014/main" id="{42E736D9-0E9F-4F7A-80DD-E99B9B38D5B9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141538"/>
            <a:ext cx="2128838" cy="2362200"/>
            <a:chOff x="3504" y="1349"/>
            <a:chExt cx="1341" cy="1488"/>
          </a:xfrm>
        </p:grpSpPr>
        <p:sp>
          <p:nvSpPr>
            <p:cNvPr id="29714" name="Freeform 16">
              <a:extLst>
                <a:ext uri="{FF2B5EF4-FFF2-40B4-BE49-F238E27FC236}">
                  <a16:creationId xmlns:a16="http://schemas.microsoft.com/office/drawing/2014/main" id="{AA03F1EB-BD9B-45E0-B3A7-7706023A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688"/>
              <a:ext cx="1166" cy="990"/>
            </a:xfrm>
            <a:custGeom>
              <a:avLst/>
              <a:gdLst>
                <a:gd name="T0" fmla="*/ 923 w 864"/>
                <a:gd name="T1" fmla="*/ 0 h 973"/>
                <a:gd name="T2" fmla="*/ 696 w 864"/>
                <a:gd name="T3" fmla="*/ 98 h 973"/>
                <a:gd name="T4" fmla="*/ 292 w 864"/>
                <a:gd name="T5" fmla="*/ 293 h 973"/>
                <a:gd name="T6" fmla="*/ 194 w 864"/>
                <a:gd name="T7" fmla="*/ 330 h 973"/>
                <a:gd name="T8" fmla="*/ 65 w 864"/>
                <a:gd name="T9" fmla="*/ 476 h 973"/>
                <a:gd name="T10" fmla="*/ 32 w 864"/>
                <a:gd name="T11" fmla="*/ 549 h 973"/>
                <a:gd name="T12" fmla="*/ 16 w 864"/>
                <a:gd name="T13" fmla="*/ 586 h 973"/>
                <a:gd name="T14" fmla="*/ 0 w 864"/>
                <a:gd name="T15" fmla="*/ 733 h 973"/>
                <a:gd name="T16" fmla="*/ 16 w 864"/>
                <a:gd name="T17" fmla="*/ 867 h 973"/>
                <a:gd name="T18" fmla="*/ 405 w 864"/>
                <a:gd name="T19" fmla="*/ 989 h 973"/>
                <a:gd name="T20" fmla="*/ 599 w 864"/>
                <a:gd name="T21" fmla="*/ 977 h 973"/>
                <a:gd name="T22" fmla="*/ 696 w 864"/>
                <a:gd name="T23" fmla="*/ 928 h 973"/>
                <a:gd name="T24" fmla="*/ 875 w 864"/>
                <a:gd name="T25" fmla="*/ 769 h 973"/>
                <a:gd name="T26" fmla="*/ 939 w 864"/>
                <a:gd name="T27" fmla="*/ 696 h 973"/>
                <a:gd name="T28" fmla="*/ 955 w 864"/>
                <a:gd name="T29" fmla="*/ 659 h 973"/>
                <a:gd name="T30" fmla="*/ 1069 w 864"/>
                <a:gd name="T31" fmla="*/ 513 h 973"/>
                <a:gd name="T32" fmla="*/ 1101 w 864"/>
                <a:gd name="T33" fmla="*/ 427 h 973"/>
                <a:gd name="T34" fmla="*/ 1166 w 864"/>
                <a:gd name="T35" fmla="*/ 269 h 973"/>
                <a:gd name="T36" fmla="*/ 1150 w 864"/>
                <a:gd name="T37" fmla="*/ 85 h 973"/>
                <a:gd name="T38" fmla="*/ 923 w 864"/>
                <a:gd name="T39" fmla="*/ 0 h 9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64"/>
                <a:gd name="T61" fmla="*/ 0 h 973"/>
                <a:gd name="T62" fmla="*/ 864 w 864"/>
                <a:gd name="T63" fmla="*/ 973 h 9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64" h="973">
                  <a:moveTo>
                    <a:pt x="684" y="0"/>
                  </a:moveTo>
                  <a:cubicBezTo>
                    <a:pt x="624" y="20"/>
                    <a:pt x="572" y="64"/>
                    <a:pt x="516" y="96"/>
                  </a:cubicBezTo>
                  <a:cubicBezTo>
                    <a:pt x="413" y="155"/>
                    <a:pt x="315" y="222"/>
                    <a:pt x="216" y="288"/>
                  </a:cubicBezTo>
                  <a:cubicBezTo>
                    <a:pt x="194" y="303"/>
                    <a:pt x="166" y="309"/>
                    <a:pt x="144" y="324"/>
                  </a:cubicBezTo>
                  <a:cubicBezTo>
                    <a:pt x="126" y="378"/>
                    <a:pt x="80" y="420"/>
                    <a:pt x="48" y="468"/>
                  </a:cubicBezTo>
                  <a:cubicBezTo>
                    <a:pt x="34" y="489"/>
                    <a:pt x="32" y="516"/>
                    <a:pt x="24" y="540"/>
                  </a:cubicBezTo>
                  <a:cubicBezTo>
                    <a:pt x="20" y="552"/>
                    <a:pt x="12" y="576"/>
                    <a:pt x="12" y="576"/>
                  </a:cubicBezTo>
                  <a:cubicBezTo>
                    <a:pt x="8" y="624"/>
                    <a:pt x="0" y="672"/>
                    <a:pt x="0" y="720"/>
                  </a:cubicBezTo>
                  <a:cubicBezTo>
                    <a:pt x="0" y="764"/>
                    <a:pt x="1" y="809"/>
                    <a:pt x="12" y="852"/>
                  </a:cubicBezTo>
                  <a:cubicBezTo>
                    <a:pt x="44" y="971"/>
                    <a:pt x="213" y="965"/>
                    <a:pt x="300" y="972"/>
                  </a:cubicBezTo>
                  <a:cubicBezTo>
                    <a:pt x="348" y="968"/>
                    <a:pt x="398" y="973"/>
                    <a:pt x="444" y="960"/>
                  </a:cubicBezTo>
                  <a:cubicBezTo>
                    <a:pt x="472" y="952"/>
                    <a:pt x="516" y="912"/>
                    <a:pt x="516" y="912"/>
                  </a:cubicBezTo>
                  <a:cubicBezTo>
                    <a:pt x="554" y="855"/>
                    <a:pt x="606" y="810"/>
                    <a:pt x="648" y="756"/>
                  </a:cubicBezTo>
                  <a:cubicBezTo>
                    <a:pt x="666" y="733"/>
                    <a:pt x="687" y="711"/>
                    <a:pt x="696" y="684"/>
                  </a:cubicBezTo>
                  <a:cubicBezTo>
                    <a:pt x="700" y="672"/>
                    <a:pt x="702" y="659"/>
                    <a:pt x="708" y="648"/>
                  </a:cubicBezTo>
                  <a:cubicBezTo>
                    <a:pt x="736" y="597"/>
                    <a:pt x="766" y="555"/>
                    <a:pt x="792" y="504"/>
                  </a:cubicBezTo>
                  <a:cubicBezTo>
                    <a:pt x="802" y="484"/>
                    <a:pt x="810" y="439"/>
                    <a:pt x="816" y="420"/>
                  </a:cubicBezTo>
                  <a:cubicBezTo>
                    <a:pt x="832" y="367"/>
                    <a:pt x="851" y="317"/>
                    <a:pt x="864" y="264"/>
                  </a:cubicBezTo>
                  <a:cubicBezTo>
                    <a:pt x="860" y="204"/>
                    <a:pt x="862" y="143"/>
                    <a:pt x="852" y="84"/>
                  </a:cubicBezTo>
                  <a:cubicBezTo>
                    <a:pt x="841" y="16"/>
                    <a:pt x="731" y="8"/>
                    <a:pt x="68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50000">
                  <a:srgbClr val="CC6600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Oval 17">
              <a:extLst>
                <a:ext uri="{FF2B5EF4-FFF2-40B4-BE49-F238E27FC236}">
                  <a16:creationId xmlns:a16="http://schemas.microsoft.com/office/drawing/2014/main" id="{11BD710A-4C02-4C36-B62E-40472D7E6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1986"/>
              <a:ext cx="756" cy="530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16" name="Line 18">
              <a:extLst>
                <a:ext uri="{FF2B5EF4-FFF2-40B4-BE49-F238E27FC236}">
                  <a16:creationId xmlns:a16="http://schemas.microsoft.com/office/drawing/2014/main" id="{7748F340-877B-462D-9F9D-B987CB82C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6" y="1417"/>
              <a:ext cx="0" cy="14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Line 19">
              <a:extLst>
                <a:ext uri="{FF2B5EF4-FFF2-40B4-BE49-F238E27FC236}">
                  <a16:creationId xmlns:a16="http://schemas.microsoft.com/office/drawing/2014/main" id="{43DF52C9-AEFE-4693-B248-34AE9635C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6" y="2275"/>
              <a:ext cx="759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Line 20">
              <a:extLst>
                <a:ext uri="{FF2B5EF4-FFF2-40B4-BE49-F238E27FC236}">
                  <a16:creationId xmlns:a16="http://schemas.microsoft.com/office/drawing/2014/main" id="{B2F1DD1E-E168-49B7-A834-9C89BDA63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6" y="2057"/>
              <a:ext cx="252" cy="204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Oval 21">
              <a:extLst>
                <a:ext uri="{FF2B5EF4-FFF2-40B4-BE49-F238E27FC236}">
                  <a16:creationId xmlns:a16="http://schemas.microsoft.com/office/drawing/2014/main" id="{FF7FEA45-126A-4BA2-9911-7749DEED4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0" y="2042"/>
              <a:ext cx="27" cy="27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20" name="Text Box 22">
              <a:extLst>
                <a:ext uri="{FF2B5EF4-FFF2-40B4-BE49-F238E27FC236}">
                  <a16:creationId xmlns:a16="http://schemas.microsoft.com/office/drawing/2014/main" id="{247562CF-0E29-471C-AEB0-4569658BB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1961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29703" name="Object 23">
              <a:extLst>
                <a:ext uri="{FF2B5EF4-FFF2-40B4-BE49-F238E27FC236}">
                  <a16:creationId xmlns:a16="http://schemas.microsoft.com/office/drawing/2014/main" id="{27B7027C-D57D-47AD-A3C2-678C86D18A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3" y="2104"/>
            <a:ext cx="17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3" name="Equation" r:id="rId13" imgW="139680" imgH="177480" progId="Equation.3">
                    <p:embed/>
                  </p:oleObj>
                </mc:Choice>
                <mc:Fallback>
                  <p:oleObj name="Equation" r:id="rId13" imgW="139680" imgH="1774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3" y="2104"/>
                          <a:ext cx="17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1" name="Freeform 24">
              <a:extLst>
                <a:ext uri="{FF2B5EF4-FFF2-40B4-BE49-F238E27FC236}">
                  <a16:creationId xmlns:a16="http://schemas.microsoft.com/office/drawing/2014/main" id="{DBB10977-B3B5-4882-82DC-D86A43BC1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" y="2197"/>
              <a:ext cx="46" cy="71"/>
            </a:xfrm>
            <a:custGeom>
              <a:avLst/>
              <a:gdLst>
                <a:gd name="T0" fmla="*/ 0 w 53"/>
                <a:gd name="T1" fmla="*/ 0 h 101"/>
                <a:gd name="T2" fmla="*/ 36 w 53"/>
                <a:gd name="T3" fmla="*/ 27 h 101"/>
                <a:gd name="T4" fmla="*/ 46 w 53"/>
                <a:gd name="T5" fmla="*/ 71 h 101"/>
                <a:gd name="T6" fmla="*/ 0 60000 65536"/>
                <a:gd name="T7" fmla="*/ 0 60000 65536"/>
                <a:gd name="T8" fmla="*/ 0 60000 65536"/>
                <a:gd name="T9" fmla="*/ 0 w 53"/>
                <a:gd name="T10" fmla="*/ 0 h 101"/>
                <a:gd name="T11" fmla="*/ 53 w 53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" h="101">
                  <a:moveTo>
                    <a:pt x="0" y="0"/>
                  </a:moveTo>
                  <a:cubicBezTo>
                    <a:pt x="7" y="6"/>
                    <a:pt x="33" y="21"/>
                    <a:pt x="42" y="38"/>
                  </a:cubicBezTo>
                  <a:cubicBezTo>
                    <a:pt x="51" y="55"/>
                    <a:pt x="51" y="88"/>
                    <a:pt x="53" y="101"/>
                  </a:cubicBezTo>
                </a:path>
              </a:pathLst>
            </a:custGeom>
            <a:noFill/>
            <a:ln w="22225" cap="flat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Freeform 25">
              <a:extLst>
                <a:ext uri="{FF2B5EF4-FFF2-40B4-BE49-F238E27FC236}">
                  <a16:creationId xmlns:a16="http://schemas.microsoft.com/office/drawing/2014/main" id="{8F75A92F-8730-4885-BAA7-D6D86D7A9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2" y="2064"/>
              <a:ext cx="87" cy="166"/>
            </a:xfrm>
            <a:custGeom>
              <a:avLst/>
              <a:gdLst>
                <a:gd name="T0" fmla="*/ 0 w 87"/>
                <a:gd name="T1" fmla="*/ 0 h 166"/>
                <a:gd name="T2" fmla="*/ 48 w 87"/>
                <a:gd name="T3" fmla="*/ 40 h 166"/>
                <a:gd name="T4" fmla="*/ 71 w 87"/>
                <a:gd name="T5" fmla="*/ 95 h 166"/>
                <a:gd name="T6" fmla="*/ 87 w 87"/>
                <a:gd name="T7" fmla="*/ 166 h 1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66"/>
                <a:gd name="T14" fmla="*/ 87 w 87"/>
                <a:gd name="T15" fmla="*/ 166 h 1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66">
                  <a:moveTo>
                    <a:pt x="0" y="0"/>
                  </a:moveTo>
                  <a:cubicBezTo>
                    <a:pt x="18" y="12"/>
                    <a:pt x="36" y="24"/>
                    <a:pt x="48" y="40"/>
                  </a:cubicBezTo>
                  <a:cubicBezTo>
                    <a:pt x="60" y="56"/>
                    <a:pt x="64" y="74"/>
                    <a:pt x="71" y="95"/>
                  </a:cubicBezTo>
                  <a:cubicBezTo>
                    <a:pt x="78" y="116"/>
                    <a:pt x="82" y="141"/>
                    <a:pt x="87" y="166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Text Box 26">
              <a:extLst>
                <a:ext uri="{FF2B5EF4-FFF2-40B4-BE49-F238E27FC236}">
                  <a16:creationId xmlns:a16="http://schemas.microsoft.com/office/drawing/2014/main" id="{D03A6929-E67B-4E25-8CE2-595B4BB8D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" y="1951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9724" name="Text Box 27">
              <a:extLst>
                <a:ext uri="{FF2B5EF4-FFF2-40B4-BE49-F238E27FC236}">
                  <a16:creationId xmlns:a16="http://schemas.microsoft.com/office/drawing/2014/main" id="{26D7AB01-5B93-449F-B9BB-A6BC7D5E5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216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9725" name="Line 28">
              <a:extLst>
                <a:ext uri="{FF2B5EF4-FFF2-40B4-BE49-F238E27FC236}">
                  <a16:creationId xmlns:a16="http://schemas.microsoft.com/office/drawing/2014/main" id="{BC0FE484-46BA-40AE-8D95-C816EA48E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92" y="1878"/>
              <a:ext cx="157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04" name="Object 29">
              <a:extLst>
                <a:ext uri="{FF2B5EF4-FFF2-40B4-BE49-F238E27FC236}">
                  <a16:creationId xmlns:a16="http://schemas.microsoft.com/office/drawing/2014/main" id="{146463EE-DC61-465D-ACF0-003345A4BA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3" y="1741"/>
            <a:ext cx="20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4" name="Equation" r:id="rId15" imgW="152280" imgH="228600" progId="Equation.3">
                    <p:embed/>
                  </p:oleObj>
                </mc:Choice>
                <mc:Fallback>
                  <p:oleObj name="Equation" r:id="rId15" imgW="15228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" y="1741"/>
                          <a:ext cx="20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6" name="Text Box 30">
              <a:extLst>
                <a:ext uri="{FF2B5EF4-FFF2-40B4-BE49-F238E27FC236}">
                  <a16:creationId xmlns:a16="http://schemas.microsoft.com/office/drawing/2014/main" id="{4A43EAE8-4EF9-4126-A4B8-E3D3A8233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" y="200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9727" name="Text Box 31">
              <a:extLst>
                <a:ext uri="{FF2B5EF4-FFF2-40B4-BE49-F238E27FC236}">
                  <a16:creationId xmlns:a16="http://schemas.microsoft.com/office/drawing/2014/main" id="{DB14CEFC-0D2D-4CCE-87E9-54077F9F1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1349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FF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1" name="Text Box 2">
            <a:extLst>
              <a:ext uri="{FF2B5EF4-FFF2-40B4-BE49-F238E27FC236}">
                <a16:creationId xmlns:a16="http://schemas.microsoft.com/office/drawing/2014/main" id="{F4B24717-6BF8-4BFE-B066-6EA95F9B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85800"/>
            <a:ext cx="416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角量与线量的矢量关系式为    </a:t>
            </a:r>
          </a:p>
        </p:txBody>
      </p:sp>
      <p:graphicFrame>
        <p:nvGraphicFramePr>
          <p:cNvPr id="30722" name="Object 3">
            <a:extLst>
              <a:ext uri="{FF2B5EF4-FFF2-40B4-BE49-F238E27FC236}">
                <a16:creationId xmlns:a16="http://schemas.microsoft.com/office/drawing/2014/main" id="{2B6A7759-C938-4AE1-82D4-ADD1F75E93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219200"/>
          <a:ext cx="13716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3" imgW="596880" imgH="177480" progId="Equation.3">
                  <p:embed/>
                </p:oleObj>
              </mc:Choice>
              <mc:Fallback>
                <p:oleObj name="Equation" r:id="rId3" imgW="5968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13716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4">
            <a:extLst>
              <a:ext uri="{FF2B5EF4-FFF2-40B4-BE49-F238E27FC236}">
                <a16:creationId xmlns:a16="http://schemas.microsoft.com/office/drawing/2014/main" id="{19C7365B-3663-4BDB-9D7C-0936C9C2F4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4913" y="1719263"/>
          <a:ext cx="14620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Equation" r:id="rId5" imgW="761760" imgH="393480" progId="Equation.3">
                  <p:embed/>
                </p:oleObj>
              </mc:Choice>
              <mc:Fallback>
                <p:oleObj name="Equation" r:id="rId5" imgW="7617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1719263"/>
                        <a:ext cx="146208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5">
            <a:extLst>
              <a:ext uri="{FF2B5EF4-FFF2-40B4-BE49-F238E27FC236}">
                <a16:creationId xmlns:a16="http://schemas.microsoft.com/office/drawing/2014/main" id="{7A18AD6C-6F0D-44D4-9F5F-CC5A52AB31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590800"/>
          <a:ext cx="2209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Equation" r:id="rId7" imgW="1002960" imgH="215640" progId="Equation.3">
                  <p:embed/>
                </p:oleObj>
              </mc:Choice>
              <mc:Fallback>
                <p:oleObj name="Equation" r:id="rId7" imgW="100296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90800"/>
                        <a:ext cx="22098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6">
            <a:extLst>
              <a:ext uri="{FF2B5EF4-FFF2-40B4-BE49-F238E27FC236}">
                <a16:creationId xmlns:a16="http://schemas.microsoft.com/office/drawing/2014/main" id="{1600B930-2A69-4121-9D89-243116F18C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219450"/>
          <a:ext cx="33528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Equation" r:id="rId9" imgW="1485720" imgH="634680" progId="Equation.3">
                  <p:embed/>
                </p:oleObj>
              </mc:Choice>
              <mc:Fallback>
                <p:oleObj name="Equation" r:id="rId9" imgW="1485720" imgH="634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19450"/>
                        <a:ext cx="335280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32" name="Group 7">
            <a:extLst>
              <a:ext uri="{FF2B5EF4-FFF2-40B4-BE49-F238E27FC236}">
                <a16:creationId xmlns:a16="http://schemas.microsoft.com/office/drawing/2014/main" id="{1D0E9059-3CCA-4040-B890-B4C5DCDFAF64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733425"/>
            <a:ext cx="2679700" cy="4257675"/>
            <a:chOff x="2928" y="414"/>
            <a:chExt cx="1688" cy="2682"/>
          </a:xfrm>
        </p:grpSpPr>
        <p:sp>
          <p:nvSpPr>
            <p:cNvPr id="30747" name="Freeform 8" descr="新闻纸">
              <a:extLst>
                <a:ext uri="{FF2B5EF4-FFF2-40B4-BE49-F238E27FC236}">
                  <a16:creationId xmlns:a16="http://schemas.microsoft.com/office/drawing/2014/main" id="{20EA0F64-9206-4E65-9D93-4789927BA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640"/>
              <a:ext cx="1688" cy="2432"/>
            </a:xfrm>
            <a:custGeom>
              <a:avLst/>
              <a:gdLst>
                <a:gd name="T0" fmla="*/ 445 w 2032"/>
                <a:gd name="T1" fmla="*/ 202 h 2600"/>
                <a:gd name="T2" fmla="*/ 1243 w 2032"/>
                <a:gd name="T3" fmla="*/ 202 h 2600"/>
                <a:gd name="T4" fmla="*/ 1602 w 2032"/>
                <a:gd name="T5" fmla="*/ 1414 h 2600"/>
                <a:gd name="T6" fmla="*/ 724 w 2032"/>
                <a:gd name="T7" fmla="*/ 2357 h 2600"/>
                <a:gd name="T8" fmla="*/ 47 w 2032"/>
                <a:gd name="T9" fmla="*/ 965 h 2600"/>
                <a:gd name="T10" fmla="*/ 445 w 2032"/>
                <a:gd name="T11" fmla="*/ 202 h 2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32"/>
                <a:gd name="T19" fmla="*/ 0 h 2600"/>
                <a:gd name="T20" fmla="*/ 2032 w 2032"/>
                <a:gd name="T21" fmla="*/ 2600 h 2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32" h="2600">
                  <a:moveTo>
                    <a:pt x="536" y="216"/>
                  </a:moveTo>
                  <a:cubicBezTo>
                    <a:pt x="776" y="80"/>
                    <a:pt x="1264" y="0"/>
                    <a:pt x="1496" y="216"/>
                  </a:cubicBezTo>
                  <a:cubicBezTo>
                    <a:pt x="1728" y="432"/>
                    <a:pt x="2032" y="1128"/>
                    <a:pt x="1928" y="1512"/>
                  </a:cubicBezTo>
                  <a:cubicBezTo>
                    <a:pt x="1824" y="1896"/>
                    <a:pt x="1184" y="2600"/>
                    <a:pt x="872" y="2520"/>
                  </a:cubicBezTo>
                  <a:cubicBezTo>
                    <a:pt x="560" y="2440"/>
                    <a:pt x="112" y="1416"/>
                    <a:pt x="56" y="1032"/>
                  </a:cubicBezTo>
                  <a:cubicBezTo>
                    <a:pt x="0" y="648"/>
                    <a:pt x="296" y="352"/>
                    <a:pt x="536" y="216"/>
                  </a:cubicBezTo>
                  <a:close/>
                </a:path>
              </a:pathLst>
            </a:custGeom>
            <a:blipFill dpi="0" rotWithShape="0">
              <a:blip r:embed="rId11"/>
              <a:srcRect/>
              <a:tile tx="0" ty="0" sx="100000" sy="100000" flip="none" algn="tl"/>
            </a:blipFill>
            <a:ln w="22225" cap="flat" cmpd="sng">
              <a:solidFill>
                <a:srgbClr val="2CBC33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Line 9">
              <a:extLst>
                <a:ext uri="{FF2B5EF4-FFF2-40B4-BE49-F238E27FC236}">
                  <a16:creationId xmlns:a16="http://schemas.microsoft.com/office/drawing/2014/main" id="{639B35FF-58A9-49E9-836D-2BA904AA1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" y="662"/>
              <a:ext cx="0" cy="243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Freeform 10">
              <a:extLst>
                <a:ext uri="{FF2B5EF4-FFF2-40B4-BE49-F238E27FC236}">
                  <a16:creationId xmlns:a16="http://schemas.microsoft.com/office/drawing/2014/main" id="{903C9CE5-0340-445E-81FD-BA47FA8D0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895"/>
              <a:ext cx="211" cy="129"/>
            </a:xfrm>
            <a:custGeom>
              <a:avLst/>
              <a:gdLst>
                <a:gd name="T0" fmla="*/ 20 w 211"/>
                <a:gd name="T1" fmla="*/ 28 h 129"/>
                <a:gd name="T2" fmla="*/ 13 w 211"/>
                <a:gd name="T3" fmla="*/ 92 h 129"/>
                <a:gd name="T4" fmla="*/ 98 w 211"/>
                <a:gd name="T5" fmla="*/ 128 h 129"/>
                <a:gd name="T6" fmla="*/ 198 w 211"/>
                <a:gd name="T7" fmla="*/ 99 h 129"/>
                <a:gd name="T8" fmla="*/ 177 w 211"/>
                <a:gd name="T9" fmla="*/ 0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"/>
                <a:gd name="T16" fmla="*/ 0 h 129"/>
                <a:gd name="T17" fmla="*/ 211 w 211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" h="129">
                  <a:moveTo>
                    <a:pt x="20" y="28"/>
                  </a:moveTo>
                  <a:cubicBezTo>
                    <a:pt x="19" y="39"/>
                    <a:pt x="0" y="75"/>
                    <a:pt x="13" y="92"/>
                  </a:cubicBezTo>
                  <a:cubicBezTo>
                    <a:pt x="26" y="109"/>
                    <a:pt x="67" y="127"/>
                    <a:pt x="98" y="128"/>
                  </a:cubicBezTo>
                  <a:cubicBezTo>
                    <a:pt x="129" y="129"/>
                    <a:pt x="185" y="120"/>
                    <a:pt x="198" y="99"/>
                  </a:cubicBezTo>
                  <a:cubicBezTo>
                    <a:pt x="211" y="78"/>
                    <a:pt x="181" y="21"/>
                    <a:pt x="177" y="0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sm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0" name="Object 11">
              <a:extLst>
                <a:ext uri="{FF2B5EF4-FFF2-40B4-BE49-F238E27FC236}">
                  <a16:creationId xmlns:a16="http://schemas.microsoft.com/office/drawing/2014/main" id="{CAFDA709-9089-4BB7-B6D8-CE193E88BA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3" y="414"/>
            <a:ext cx="23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6" name="Equation" r:id="rId12" imgW="164880" imgH="177480" progId="Equation.3">
                    <p:embed/>
                  </p:oleObj>
                </mc:Choice>
                <mc:Fallback>
                  <p:oleObj name="Equation" r:id="rId12" imgW="164880" imgH="1774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414"/>
                          <a:ext cx="23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9966FF"/>
                                  </a:gs>
                                  <a:gs pos="50000">
                                    <a:srgbClr val="9966FF">
                                      <a:gamma/>
                                      <a:tint val="0"/>
                                      <a:invGamma/>
                                    </a:srgbClr>
                                  </a:gs>
                                  <a:gs pos="100000">
                                    <a:srgbClr val="9966FF"/>
                                  </a:gs>
                                </a:gsLst>
                                <a:lin ang="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33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0" name="Line 12">
              <a:extLst>
                <a:ext uri="{FF2B5EF4-FFF2-40B4-BE49-F238E27FC236}">
                  <a16:creationId xmlns:a16="http://schemas.microsoft.com/office/drawing/2014/main" id="{421DA02C-B1A3-4D5F-8557-AC2D3CD296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7" y="43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Freeform 13">
              <a:extLst>
                <a:ext uri="{FF2B5EF4-FFF2-40B4-BE49-F238E27FC236}">
                  <a16:creationId xmlns:a16="http://schemas.microsoft.com/office/drawing/2014/main" id="{08D36F5A-383B-4623-BFB9-D632F18373AD}"/>
                </a:ext>
              </a:extLst>
            </p:cNvPr>
            <p:cNvSpPr>
              <a:spLocks/>
            </p:cNvSpPr>
            <p:nvPr/>
          </p:nvSpPr>
          <p:spPr bwMode="auto">
            <a:xfrm rot="-9216">
              <a:off x="3626" y="571"/>
              <a:ext cx="267" cy="69"/>
            </a:xfrm>
            <a:custGeom>
              <a:avLst/>
              <a:gdLst>
                <a:gd name="T0" fmla="*/ 0 w 232"/>
                <a:gd name="T1" fmla="*/ 0 h 54"/>
                <a:gd name="T2" fmla="*/ 129 w 232"/>
                <a:gd name="T3" fmla="*/ 68 h 54"/>
                <a:gd name="T4" fmla="*/ 267 w 232"/>
                <a:gd name="T5" fmla="*/ 10 h 54"/>
                <a:gd name="T6" fmla="*/ 0 60000 65536"/>
                <a:gd name="T7" fmla="*/ 0 60000 65536"/>
                <a:gd name="T8" fmla="*/ 0 60000 65536"/>
                <a:gd name="T9" fmla="*/ 0 w 232"/>
                <a:gd name="T10" fmla="*/ 0 h 54"/>
                <a:gd name="T11" fmla="*/ 232 w 232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" h="54">
                  <a:moveTo>
                    <a:pt x="0" y="0"/>
                  </a:moveTo>
                  <a:cubicBezTo>
                    <a:pt x="36" y="26"/>
                    <a:pt x="73" y="52"/>
                    <a:pt x="112" y="53"/>
                  </a:cubicBezTo>
                  <a:cubicBezTo>
                    <a:pt x="151" y="54"/>
                    <a:pt x="212" y="15"/>
                    <a:pt x="232" y="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33" name="Group 14">
            <a:extLst>
              <a:ext uri="{FF2B5EF4-FFF2-40B4-BE49-F238E27FC236}">
                <a16:creationId xmlns:a16="http://schemas.microsoft.com/office/drawing/2014/main" id="{B7A5D305-A402-48A7-AD6D-F8621FB032EF}"/>
              </a:ext>
            </a:extLst>
          </p:cNvPr>
          <p:cNvGrpSpPr>
            <a:grpSpLocks/>
          </p:cNvGrpSpPr>
          <p:nvPr/>
        </p:nvGrpSpPr>
        <p:grpSpPr bwMode="auto">
          <a:xfrm>
            <a:off x="5065713" y="1946275"/>
            <a:ext cx="1828800" cy="2381250"/>
            <a:chOff x="3191" y="1178"/>
            <a:chExt cx="1152" cy="1500"/>
          </a:xfrm>
        </p:grpSpPr>
        <p:sp>
          <p:nvSpPr>
            <p:cNvPr id="30740" name="Oval 15">
              <a:extLst>
                <a:ext uri="{FF2B5EF4-FFF2-40B4-BE49-F238E27FC236}">
                  <a16:creationId xmlns:a16="http://schemas.microsoft.com/office/drawing/2014/main" id="{F82E56EE-127B-4C08-948E-DAD31BF82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1178"/>
              <a:ext cx="1152" cy="62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2CBC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0741" name="Group 16">
              <a:extLst>
                <a:ext uri="{FF2B5EF4-FFF2-40B4-BE49-F238E27FC236}">
                  <a16:creationId xmlns:a16="http://schemas.microsoft.com/office/drawing/2014/main" id="{475586D7-23A0-4412-B020-9BB39A0AD5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6" y="1578"/>
              <a:ext cx="686" cy="1100"/>
              <a:chOff x="3516" y="1578"/>
              <a:chExt cx="686" cy="1100"/>
            </a:xfrm>
          </p:grpSpPr>
          <p:sp>
            <p:nvSpPr>
              <p:cNvPr id="30742" name="Line 17">
                <a:extLst>
                  <a:ext uri="{FF2B5EF4-FFF2-40B4-BE49-F238E27FC236}">
                    <a16:creationId xmlns:a16="http://schemas.microsoft.com/office/drawing/2014/main" id="{17E4141E-2BA7-4A9D-B5A6-594317593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1" y="1707"/>
                <a:ext cx="421" cy="83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3" name="Freeform 18">
                <a:extLst>
                  <a:ext uri="{FF2B5EF4-FFF2-40B4-BE49-F238E27FC236}">
                    <a16:creationId xmlns:a16="http://schemas.microsoft.com/office/drawing/2014/main" id="{E10ABC9A-51A5-466A-A343-E054BCD8C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3" y="2314"/>
                <a:ext cx="78" cy="34"/>
              </a:xfrm>
              <a:custGeom>
                <a:avLst/>
                <a:gdLst>
                  <a:gd name="T0" fmla="*/ 0 w 78"/>
                  <a:gd name="T1" fmla="*/ 5 h 34"/>
                  <a:gd name="T2" fmla="*/ 50 w 78"/>
                  <a:gd name="T3" fmla="*/ 5 h 34"/>
                  <a:gd name="T4" fmla="*/ 78 w 78"/>
                  <a:gd name="T5" fmla="*/ 34 h 34"/>
                  <a:gd name="T6" fmla="*/ 0 60000 65536"/>
                  <a:gd name="T7" fmla="*/ 0 60000 65536"/>
                  <a:gd name="T8" fmla="*/ 0 60000 65536"/>
                  <a:gd name="T9" fmla="*/ 0 w 78"/>
                  <a:gd name="T10" fmla="*/ 0 h 34"/>
                  <a:gd name="T11" fmla="*/ 78 w 78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8" h="34">
                    <a:moveTo>
                      <a:pt x="0" y="5"/>
                    </a:moveTo>
                    <a:cubicBezTo>
                      <a:pt x="8" y="5"/>
                      <a:pt x="37" y="0"/>
                      <a:pt x="50" y="5"/>
                    </a:cubicBezTo>
                    <a:cubicBezTo>
                      <a:pt x="63" y="10"/>
                      <a:pt x="72" y="28"/>
                      <a:pt x="78" y="34"/>
                    </a:cubicBezTo>
                  </a:path>
                </a:pathLst>
              </a:cu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4" name="Text Box 19">
                <a:extLst>
                  <a:ext uri="{FF2B5EF4-FFF2-40B4-BE49-F238E27FC236}">
                    <a16:creationId xmlns:a16="http://schemas.microsoft.com/office/drawing/2014/main" id="{6273ED55-94AB-463F-902A-D3CAB088F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3" y="1962"/>
                <a:ext cx="37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ea typeface="宋体" panose="02010600030101010101" pitchFamily="2" charset="-122"/>
                    <a:sym typeface="Symbol" panose="05050102010706020507" pitchFamily="18" charset="2"/>
                  </a:rPr>
                  <a:t></a:t>
                </a:r>
                <a:endParaRPr lang="en-US" altLang="zh-CN" sz="2800">
                  <a:ea typeface="宋体" panose="02010600030101010101" pitchFamily="2" charset="-122"/>
                </a:endParaRPr>
              </a:p>
            </p:txBody>
          </p:sp>
          <p:sp>
            <p:nvSpPr>
              <p:cNvPr id="30745" name="Text Box 20">
                <a:extLst>
                  <a:ext uri="{FF2B5EF4-FFF2-40B4-BE49-F238E27FC236}">
                    <a16:creationId xmlns:a16="http://schemas.microsoft.com/office/drawing/2014/main" id="{0F6732A2-5878-4F5A-B7FA-1455E8E2FD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6" y="242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30746" name="Text Box 21">
                <a:extLst>
                  <a:ext uri="{FF2B5EF4-FFF2-40B4-BE49-F238E27FC236}">
                    <a16:creationId xmlns:a16="http://schemas.microsoft.com/office/drawing/2014/main" id="{C95AF1BE-BB1B-4E32-96B7-75731678F5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1" y="1578"/>
                <a:ext cx="28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宋体" panose="02010600030101010101" pitchFamily="2" charset="-122"/>
                  </a:rPr>
                  <a:t>P </a:t>
                </a:r>
              </a:p>
            </p:txBody>
          </p:sp>
          <p:graphicFrame>
            <p:nvGraphicFramePr>
              <p:cNvPr id="30729" name="Object 22">
                <a:extLst>
                  <a:ext uri="{FF2B5EF4-FFF2-40B4-BE49-F238E27FC236}">
                    <a16:creationId xmlns:a16="http://schemas.microsoft.com/office/drawing/2014/main" id="{6293FB7C-4B0C-46E4-89C5-9BDB234CAD5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95" y="1958"/>
              <a:ext cx="188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7" name="Equation" r:id="rId14" imgW="126720" imgH="164880" progId="Equation.3">
                      <p:embed/>
                    </p:oleObj>
                  </mc:Choice>
                  <mc:Fallback>
                    <p:oleObj name="Equation" r:id="rId14" imgW="126720" imgH="16488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" y="1958"/>
                            <a:ext cx="188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gradFill rotWithShape="0">
                                  <a:gsLst>
                                    <a:gs pos="0">
                                      <a:srgbClr val="9966FF"/>
                                    </a:gs>
                                    <a:gs pos="50000">
                                      <a:srgbClr val="9966FF">
                                        <a:gamma/>
                                        <a:tint val="0"/>
                                        <a:invGamma/>
                                      </a:srgbClr>
                                    </a:gs>
                                    <a:gs pos="100000">
                                      <a:srgbClr val="9966FF"/>
                                    </a:gs>
                                  </a:gsLst>
                                  <a:lin ang="0" scaled="1"/>
                                </a:gra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9933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0734" name="Group 23">
            <a:extLst>
              <a:ext uri="{FF2B5EF4-FFF2-40B4-BE49-F238E27FC236}">
                <a16:creationId xmlns:a16="http://schemas.microsoft.com/office/drawing/2014/main" id="{A2A56C39-D849-4361-995A-36E48FAA752E}"/>
              </a:ext>
            </a:extLst>
          </p:cNvPr>
          <p:cNvGrpSpPr>
            <a:grpSpLocks/>
          </p:cNvGrpSpPr>
          <p:nvPr/>
        </p:nvGrpSpPr>
        <p:grpSpPr bwMode="auto">
          <a:xfrm>
            <a:off x="6613525" y="2430463"/>
            <a:ext cx="1608138" cy="554037"/>
            <a:chOff x="4166" y="1483"/>
            <a:chExt cx="1013" cy="349"/>
          </a:xfrm>
        </p:grpSpPr>
        <p:sp>
          <p:nvSpPr>
            <p:cNvPr id="30739" name="Line 24">
              <a:extLst>
                <a:ext uri="{FF2B5EF4-FFF2-40B4-BE49-F238E27FC236}">
                  <a16:creationId xmlns:a16="http://schemas.microsoft.com/office/drawing/2014/main" id="{65915423-C054-4CDE-844E-853AE9B70A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6" y="1483"/>
              <a:ext cx="384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28" name="Object 25">
              <a:extLst>
                <a:ext uri="{FF2B5EF4-FFF2-40B4-BE49-F238E27FC236}">
                  <a16:creationId xmlns:a16="http://schemas.microsoft.com/office/drawing/2014/main" id="{77AAC663-C76B-4FA6-B6DB-C21BAA5CC4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8" y="1569"/>
            <a:ext cx="88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8" name="Equation" r:id="rId16" imgW="596880" imgH="177480" progId="Equation.3">
                    <p:embed/>
                  </p:oleObj>
                </mc:Choice>
                <mc:Fallback>
                  <p:oleObj name="Equation" r:id="rId16" imgW="596880" imgH="1774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" y="1569"/>
                          <a:ext cx="88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35" name="Group 26">
            <a:extLst>
              <a:ext uri="{FF2B5EF4-FFF2-40B4-BE49-F238E27FC236}">
                <a16:creationId xmlns:a16="http://schemas.microsoft.com/office/drawing/2014/main" id="{F76FE222-50A2-45AA-A87C-AB9F40754BCB}"/>
              </a:ext>
            </a:extLst>
          </p:cNvPr>
          <p:cNvGrpSpPr>
            <a:grpSpLocks/>
          </p:cNvGrpSpPr>
          <p:nvPr/>
        </p:nvGrpSpPr>
        <p:grpSpPr bwMode="auto">
          <a:xfrm>
            <a:off x="7159625" y="1600200"/>
            <a:ext cx="1327150" cy="879475"/>
            <a:chOff x="4510" y="1008"/>
            <a:chExt cx="836" cy="554"/>
          </a:xfrm>
        </p:grpSpPr>
        <p:sp>
          <p:nvSpPr>
            <p:cNvPr id="30738" name="Line 27">
              <a:extLst>
                <a:ext uri="{FF2B5EF4-FFF2-40B4-BE49-F238E27FC236}">
                  <a16:creationId xmlns:a16="http://schemas.microsoft.com/office/drawing/2014/main" id="{AAB79ED1-B962-42E1-9B50-918663577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0" y="1423"/>
              <a:ext cx="242" cy="139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27" name="Object 28">
              <a:extLst>
                <a:ext uri="{FF2B5EF4-FFF2-40B4-BE49-F238E27FC236}">
                  <a16:creationId xmlns:a16="http://schemas.microsoft.com/office/drawing/2014/main" id="{37F414FD-75CF-464F-B07E-5FCC85B4F5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6" y="1008"/>
            <a:ext cx="780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9" name="Equation" r:id="rId18" imgW="761760" imgH="393480" progId="Equation.3">
                    <p:embed/>
                  </p:oleObj>
                </mc:Choice>
                <mc:Fallback>
                  <p:oleObj name="Equation" r:id="rId18" imgW="761760" imgH="3934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6" y="1008"/>
                          <a:ext cx="780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36" name="Group 29">
            <a:extLst>
              <a:ext uri="{FF2B5EF4-FFF2-40B4-BE49-F238E27FC236}">
                <a16:creationId xmlns:a16="http://schemas.microsoft.com/office/drawing/2014/main" id="{F97DFBE2-8B3E-437E-9487-B5667214ABE8}"/>
              </a:ext>
            </a:extLst>
          </p:cNvPr>
          <p:cNvGrpSpPr>
            <a:grpSpLocks/>
          </p:cNvGrpSpPr>
          <p:nvPr/>
        </p:nvGrpSpPr>
        <p:grpSpPr bwMode="auto">
          <a:xfrm>
            <a:off x="4814888" y="2100263"/>
            <a:ext cx="1817687" cy="692150"/>
            <a:chOff x="3033" y="1323"/>
            <a:chExt cx="1145" cy="436"/>
          </a:xfrm>
        </p:grpSpPr>
        <p:sp>
          <p:nvSpPr>
            <p:cNvPr id="30737" name="Line 30">
              <a:extLst>
                <a:ext uri="{FF2B5EF4-FFF2-40B4-BE49-F238E27FC236}">
                  <a16:creationId xmlns:a16="http://schemas.microsoft.com/office/drawing/2014/main" id="{42EA6397-EA79-4EA0-B4ED-CCDCF9B304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8" y="1567"/>
              <a:ext cx="208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26" name="Object 31">
              <a:extLst>
                <a:ext uri="{FF2B5EF4-FFF2-40B4-BE49-F238E27FC236}">
                  <a16:creationId xmlns:a16="http://schemas.microsoft.com/office/drawing/2014/main" id="{C38D0FBF-F88B-4F14-A84B-C5C8AAAD6A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33" y="1323"/>
            <a:ext cx="1145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0" name="Equation" r:id="rId20" imgW="1002960" imgH="215640" progId="Equation.3">
                    <p:embed/>
                  </p:oleObj>
                </mc:Choice>
                <mc:Fallback>
                  <p:oleObj name="Equation" r:id="rId20" imgW="1002960" imgH="2156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3" y="1323"/>
                          <a:ext cx="1145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3" name="Text Box 2">
            <a:extLst>
              <a:ext uri="{FF2B5EF4-FFF2-40B4-BE49-F238E27FC236}">
                <a16:creationId xmlns:a16="http://schemas.microsoft.com/office/drawing/2014/main" id="{3038492C-1126-4661-B288-D55449090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623888"/>
            <a:ext cx="321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§7.1.3</a:t>
            </a:r>
            <a:r>
              <a:rPr lang="zh-CN" altLang="en-US" sz="2800">
                <a:ea typeface="黑体" panose="02010609060101010101" pitchFamily="49" charset="-122"/>
              </a:rPr>
              <a:t>角速度矢量  </a:t>
            </a:r>
          </a:p>
        </p:txBody>
      </p:sp>
      <p:grpSp>
        <p:nvGrpSpPr>
          <p:cNvPr id="31754" name="Group 3">
            <a:extLst>
              <a:ext uri="{FF2B5EF4-FFF2-40B4-BE49-F238E27FC236}">
                <a16:creationId xmlns:a16="http://schemas.microsoft.com/office/drawing/2014/main" id="{7BA588D8-896F-4859-89C6-9ACC09E1127F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066800"/>
            <a:ext cx="1789113" cy="1927225"/>
            <a:chOff x="3744" y="672"/>
            <a:chExt cx="1127" cy="1214"/>
          </a:xfrm>
        </p:grpSpPr>
        <p:grpSp>
          <p:nvGrpSpPr>
            <p:cNvPr id="31765" name="Group 4">
              <a:extLst>
                <a:ext uri="{FF2B5EF4-FFF2-40B4-BE49-F238E27FC236}">
                  <a16:creationId xmlns:a16="http://schemas.microsoft.com/office/drawing/2014/main" id="{0BBA27CA-2B17-46EA-BF91-01683F21A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057"/>
              <a:ext cx="1127" cy="376"/>
              <a:chOff x="3744" y="1057"/>
              <a:chExt cx="1127" cy="376"/>
            </a:xfrm>
          </p:grpSpPr>
          <p:sp>
            <p:nvSpPr>
              <p:cNvPr id="31784" name="Oval 5">
                <a:extLst>
                  <a:ext uri="{FF2B5EF4-FFF2-40B4-BE49-F238E27FC236}">
                    <a16:creationId xmlns:a16="http://schemas.microsoft.com/office/drawing/2014/main" id="{67FE2742-C33A-4488-8110-6AA3676E4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059"/>
                <a:ext cx="966" cy="3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zh-CN" sz="3200">
                  <a:ea typeface="宋体" panose="02010600030101010101" pitchFamily="2" charset="-122"/>
                </a:endParaRPr>
              </a:p>
            </p:txBody>
          </p:sp>
          <p:sp>
            <p:nvSpPr>
              <p:cNvPr id="31785" name="Line 6">
                <a:extLst>
                  <a:ext uri="{FF2B5EF4-FFF2-40B4-BE49-F238E27FC236}">
                    <a16:creationId xmlns:a16="http://schemas.microsoft.com/office/drawing/2014/main" id="{2779B670-B39C-4349-BFE0-8C1FB5D49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1" y="1231"/>
                <a:ext cx="630" cy="7"/>
              </a:xfrm>
              <a:prstGeom prst="line">
                <a:avLst/>
              </a:prstGeom>
              <a:noFill/>
              <a:ln w="19050" cap="sq">
                <a:solidFill>
                  <a:schemeClr val="tx2"/>
                </a:solidFill>
                <a:round/>
                <a:headEnd type="none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6" name="Line 7">
                <a:extLst>
                  <a:ext uri="{FF2B5EF4-FFF2-40B4-BE49-F238E27FC236}">
                    <a16:creationId xmlns:a16="http://schemas.microsoft.com/office/drawing/2014/main" id="{FB71C084-FB52-4F11-ACFC-BEADCE0C1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1" y="1085"/>
                <a:ext cx="327" cy="12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2568" name="Oval 8">
                <a:extLst>
                  <a:ext uri="{FF2B5EF4-FFF2-40B4-BE49-F238E27FC236}">
                    <a16:creationId xmlns:a16="http://schemas.microsoft.com/office/drawing/2014/main" id="{7EE34D1F-C627-4434-AF5D-62D0EE586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383"/>
                <a:ext cx="39" cy="50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788" name="Freeform 9">
                <a:extLst>
                  <a:ext uri="{FF2B5EF4-FFF2-40B4-BE49-F238E27FC236}">
                    <a16:creationId xmlns:a16="http://schemas.microsoft.com/office/drawing/2014/main" id="{EDA57768-7D3D-4317-BF87-A5D35E7A2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1057"/>
                <a:ext cx="192" cy="21"/>
              </a:xfrm>
              <a:custGeom>
                <a:avLst/>
                <a:gdLst>
                  <a:gd name="T0" fmla="*/ 192 w 192"/>
                  <a:gd name="T1" fmla="*/ 21 h 21"/>
                  <a:gd name="T2" fmla="*/ 0 w 192"/>
                  <a:gd name="T3" fmla="*/ 0 h 21"/>
                  <a:gd name="T4" fmla="*/ 0 60000 65536"/>
                  <a:gd name="T5" fmla="*/ 0 60000 65536"/>
                  <a:gd name="T6" fmla="*/ 0 w 192"/>
                  <a:gd name="T7" fmla="*/ 0 h 21"/>
                  <a:gd name="T8" fmla="*/ 192 w 192"/>
                  <a:gd name="T9" fmla="*/ 21 h 2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21">
                    <a:moveTo>
                      <a:pt x="192" y="21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sq" cmpd="sng">
                <a:solidFill>
                  <a:srgbClr val="0000FF"/>
                </a:solidFill>
                <a:round/>
                <a:headEnd type="none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9" name="Line 10">
                <a:extLst>
                  <a:ext uri="{FF2B5EF4-FFF2-40B4-BE49-F238E27FC236}">
                    <a16:creationId xmlns:a16="http://schemas.microsoft.com/office/drawing/2014/main" id="{F268C462-4C20-42F6-980F-7E6757144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8" y="1415"/>
                <a:ext cx="166" cy="0"/>
              </a:xfrm>
              <a:prstGeom prst="line">
                <a:avLst/>
              </a:prstGeom>
              <a:noFill/>
              <a:ln w="28575" cap="sq">
                <a:solidFill>
                  <a:srgbClr val="0000FF"/>
                </a:solidFill>
                <a:round/>
                <a:headEnd type="none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0" name="Text Box 11">
                <a:extLst>
                  <a:ext uri="{FF2B5EF4-FFF2-40B4-BE49-F238E27FC236}">
                    <a16:creationId xmlns:a16="http://schemas.microsoft.com/office/drawing/2014/main" id="{23AFD64C-7111-48BE-9EF9-3549C352FA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0" y="1116"/>
                <a:ext cx="255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322572" name="Oval 12">
                <a:extLst>
                  <a:ext uri="{FF2B5EF4-FFF2-40B4-BE49-F238E27FC236}">
                    <a16:creationId xmlns:a16="http://schemas.microsoft.com/office/drawing/2014/main" id="{3CE262FF-C98D-490C-9B79-E33D931FE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069"/>
                <a:ext cx="34" cy="49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1766" name="Group 13">
              <a:extLst>
                <a:ext uri="{FF2B5EF4-FFF2-40B4-BE49-F238E27FC236}">
                  <a16:creationId xmlns:a16="http://schemas.microsoft.com/office/drawing/2014/main" id="{9112BFEF-9B49-4B5D-83DA-3568D5E975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1" y="672"/>
              <a:ext cx="214" cy="563"/>
              <a:chOff x="4128" y="378"/>
              <a:chExt cx="316" cy="756"/>
            </a:xfrm>
          </p:grpSpPr>
          <p:graphicFrame>
            <p:nvGraphicFramePr>
              <p:cNvPr id="31752" name="Object 14">
                <a:extLst>
                  <a:ext uri="{FF2B5EF4-FFF2-40B4-BE49-F238E27FC236}">
                    <a16:creationId xmlns:a16="http://schemas.microsoft.com/office/drawing/2014/main" id="{24EE3D83-C8F3-4B47-9D3D-1E7AA0C6081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51" y="378"/>
              <a:ext cx="293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92" name="Equation" r:id="rId3" imgW="164880" imgH="177480" progId="Equation.3">
                      <p:embed/>
                    </p:oleObj>
                  </mc:Choice>
                  <mc:Fallback>
                    <p:oleObj name="Equation" r:id="rId3" imgW="164880" imgH="17748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1" y="378"/>
                            <a:ext cx="293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83" name="Line 15">
                <a:extLst>
                  <a:ext uri="{FF2B5EF4-FFF2-40B4-BE49-F238E27FC236}">
                    <a16:creationId xmlns:a16="http://schemas.microsoft.com/office/drawing/2014/main" id="{96785C48-8E1D-4A76-8959-822380F12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384"/>
                <a:ext cx="0" cy="750"/>
              </a:xfrm>
              <a:prstGeom prst="line">
                <a:avLst/>
              </a:prstGeom>
              <a:noFill/>
              <a:ln w="28575" cap="sq">
                <a:solidFill>
                  <a:srgbClr val="FF3300"/>
                </a:solidFill>
                <a:round/>
                <a:headEnd type="none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67" name="Group 16">
              <a:extLst>
                <a:ext uri="{FF2B5EF4-FFF2-40B4-BE49-F238E27FC236}">
                  <a16:creationId xmlns:a16="http://schemas.microsoft.com/office/drawing/2014/main" id="{D89608EB-70F7-442C-A77E-2775CB5CE74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090" y="1459"/>
              <a:ext cx="374" cy="427"/>
              <a:chOff x="4416" y="2880"/>
              <a:chExt cx="1232" cy="1296"/>
            </a:xfrm>
          </p:grpSpPr>
          <p:sp>
            <p:nvSpPr>
              <p:cNvPr id="31768" name="Freeform 17">
                <a:extLst>
                  <a:ext uri="{FF2B5EF4-FFF2-40B4-BE49-F238E27FC236}">
                    <a16:creationId xmlns:a16="http://schemas.microsoft.com/office/drawing/2014/main" id="{316774B0-DE7D-46EA-B9B7-A42AEC4077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88" y="3312"/>
                <a:ext cx="560" cy="376"/>
              </a:xfrm>
              <a:custGeom>
                <a:avLst/>
                <a:gdLst>
                  <a:gd name="T0" fmla="*/ 224 w 560"/>
                  <a:gd name="T1" fmla="*/ 168 h 376"/>
                  <a:gd name="T2" fmla="*/ 320 w 560"/>
                  <a:gd name="T3" fmla="*/ 168 h 376"/>
                  <a:gd name="T4" fmla="*/ 416 w 560"/>
                  <a:gd name="T5" fmla="*/ 168 h 376"/>
                  <a:gd name="T6" fmla="*/ 416 w 560"/>
                  <a:gd name="T7" fmla="*/ 264 h 376"/>
                  <a:gd name="T8" fmla="*/ 224 w 560"/>
                  <a:gd name="T9" fmla="*/ 360 h 376"/>
                  <a:gd name="T10" fmla="*/ 32 w 560"/>
                  <a:gd name="T11" fmla="*/ 360 h 376"/>
                  <a:gd name="T12" fmla="*/ 32 w 560"/>
                  <a:gd name="T13" fmla="*/ 264 h 376"/>
                  <a:gd name="T14" fmla="*/ 32 w 560"/>
                  <a:gd name="T15" fmla="*/ 168 h 376"/>
                  <a:gd name="T16" fmla="*/ 176 w 560"/>
                  <a:gd name="T17" fmla="*/ 24 h 376"/>
                  <a:gd name="T18" fmla="*/ 464 w 560"/>
                  <a:gd name="T19" fmla="*/ 24 h 376"/>
                  <a:gd name="T20" fmla="*/ 560 w 560"/>
                  <a:gd name="T21" fmla="*/ 72 h 3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60"/>
                  <a:gd name="T34" fmla="*/ 0 h 376"/>
                  <a:gd name="T35" fmla="*/ 560 w 560"/>
                  <a:gd name="T36" fmla="*/ 376 h 37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60" h="376">
                    <a:moveTo>
                      <a:pt x="224" y="168"/>
                    </a:moveTo>
                    <a:cubicBezTo>
                      <a:pt x="256" y="168"/>
                      <a:pt x="288" y="168"/>
                      <a:pt x="320" y="168"/>
                    </a:cubicBezTo>
                    <a:cubicBezTo>
                      <a:pt x="352" y="168"/>
                      <a:pt x="400" y="152"/>
                      <a:pt x="416" y="168"/>
                    </a:cubicBezTo>
                    <a:cubicBezTo>
                      <a:pt x="432" y="184"/>
                      <a:pt x="448" y="232"/>
                      <a:pt x="416" y="264"/>
                    </a:cubicBezTo>
                    <a:cubicBezTo>
                      <a:pt x="384" y="296"/>
                      <a:pt x="288" y="344"/>
                      <a:pt x="224" y="360"/>
                    </a:cubicBezTo>
                    <a:cubicBezTo>
                      <a:pt x="160" y="376"/>
                      <a:pt x="64" y="376"/>
                      <a:pt x="32" y="360"/>
                    </a:cubicBezTo>
                    <a:cubicBezTo>
                      <a:pt x="0" y="344"/>
                      <a:pt x="32" y="296"/>
                      <a:pt x="32" y="264"/>
                    </a:cubicBezTo>
                    <a:cubicBezTo>
                      <a:pt x="32" y="232"/>
                      <a:pt x="8" y="208"/>
                      <a:pt x="32" y="168"/>
                    </a:cubicBezTo>
                    <a:cubicBezTo>
                      <a:pt x="56" y="128"/>
                      <a:pt x="104" y="48"/>
                      <a:pt x="176" y="24"/>
                    </a:cubicBezTo>
                    <a:cubicBezTo>
                      <a:pt x="248" y="0"/>
                      <a:pt x="400" y="16"/>
                      <a:pt x="464" y="24"/>
                    </a:cubicBezTo>
                    <a:cubicBezTo>
                      <a:pt x="528" y="32"/>
                      <a:pt x="544" y="64"/>
                      <a:pt x="560" y="72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9" name="Freeform 18">
                <a:extLst>
                  <a:ext uri="{FF2B5EF4-FFF2-40B4-BE49-F238E27FC236}">
                    <a16:creationId xmlns:a16="http://schemas.microsoft.com/office/drawing/2014/main" id="{EDB56B51-B955-4505-97AA-319C12FEACD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304" y="3456"/>
                <a:ext cx="104" cy="192"/>
              </a:xfrm>
              <a:custGeom>
                <a:avLst/>
                <a:gdLst>
                  <a:gd name="T0" fmla="*/ 104 w 104"/>
                  <a:gd name="T1" fmla="*/ 0 h 192"/>
                  <a:gd name="T2" fmla="*/ 8 w 104"/>
                  <a:gd name="T3" fmla="*/ 96 h 192"/>
                  <a:gd name="T4" fmla="*/ 56 w 104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104"/>
                  <a:gd name="T10" fmla="*/ 0 h 192"/>
                  <a:gd name="T11" fmla="*/ 104 w 104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" h="192">
                    <a:moveTo>
                      <a:pt x="104" y="0"/>
                    </a:moveTo>
                    <a:cubicBezTo>
                      <a:pt x="60" y="32"/>
                      <a:pt x="16" y="64"/>
                      <a:pt x="8" y="96"/>
                    </a:cubicBezTo>
                    <a:cubicBezTo>
                      <a:pt x="0" y="128"/>
                      <a:pt x="48" y="176"/>
                      <a:pt x="56" y="192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0" name="Freeform 19">
                <a:extLst>
                  <a:ext uri="{FF2B5EF4-FFF2-40B4-BE49-F238E27FC236}">
                    <a16:creationId xmlns:a16="http://schemas.microsoft.com/office/drawing/2014/main" id="{BC5C42F1-111A-4C00-8145-E2CABB8134D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232" y="3584"/>
                <a:ext cx="384" cy="208"/>
              </a:xfrm>
              <a:custGeom>
                <a:avLst/>
                <a:gdLst>
                  <a:gd name="T0" fmla="*/ 0 w 384"/>
                  <a:gd name="T1" fmla="*/ 96 h 208"/>
                  <a:gd name="T2" fmla="*/ 48 w 384"/>
                  <a:gd name="T3" fmla="*/ 192 h 208"/>
                  <a:gd name="T4" fmla="*/ 192 w 384"/>
                  <a:gd name="T5" fmla="*/ 192 h 208"/>
                  <a:gd name="T6" fmla="*/ 336 w 384"/>
                  <a:gd name="T7" fmla="*/ 144 h 208"/>
                  <a:gd name="T8" fmla="*/ 384 w 384"/>
                  <a:gd name="T9" fmla="*/ 0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208"/>
                  <a:gd name="T17" fmla="*/ 384 w 38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208">
                    <a:moveTo>
                      <a:pt x="0" y="96"/>
                    </a:moveTo>
                    <a:cubicBezTo>
                      <a:pt x="8" y="136"/>
                      <a:pt x="16" y="176"/>
                      <a:pt x="48" y="192"/>
                    </a:cubicBezTo>
                    <a:cubicBezTo>
                      <a:pt x="80" y="208"/>
                      <a:pt x="144" y="200"/>
                      <a:pt x="192" y="192"/>
                    </a:cubicBezTo>
                    <a:cubicBezTo>
                      <a:pt x="240" y="184"/>
                      <a:pt x="304" y="176"/>
                      <a:pt x="336" y="144"/>
                    </a:cubicBezTo>
                    <a:cubicBezTo>
                      <a:pt x="368" y="112"/>
                      <a:pt x="376" y="32"/>
                      <a:pt x="384" y="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1" name="Freeform 20">
                <a:extLst>
                  <a:ext uri="{FF2B5EF4-FFF2-40B4-BE49-F238E27FC236}">
                    <a16:creationId xmlns:a16="http://schemas.microsoft.com/office/drawing/2014/main" id="{74C58888-6044-47FB-9139-541E01072E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176" y="3672"/>
                <a:ext cx="392" cy="232"/>
              </a:xfrm>
              <a:custGeom>
                <a:avLst/>
                <a:gdLst>
                  <a:gd name="T0" fmla="*/ 0 w 392"/>
                  <a:gd name="T1" fmla="*/ 120 h 232"/>
                  <a:gd name="T2" fmla="*/ 48 w 392"/>
                  <a:gd name="T3" fmla="*/ 216 h 232"/>
                  <a:gd name="T4" fmla="*/ 240 w 392"/>
                  <a:gd name="T5" fmla="*/ 216 h 232"/>
                  <a:gd name="T6" fmla="*/ 336 w 392"/>
                  <a:gd name="T7" fmla="*/ 168 h 232"/>
                  <a:gd name="T8" fmla="*/ 384 w 392"/>
                  <a:gd name="T9" fmla="*/ 24 h 232"/>
                  <a:gd name="T10" fmla="*/ 288 w 392"/>
                  <a:gd name="T11" fmla="*/ 24 h 2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2"/>
                  <a:gd name="T19" fmla="*/ 0 h 232"/>
                  <a:gd name="T20" fmla="*/ 392 w 392"/>
                  <a:gd name="T21" fmla="*/ 232 h 2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2" h="232">
                    <a:moveTo>
                      <a:pt x="0" y="120"/>
                    </a:moveTo>
                    <a:cubicBezTo>
                      <a:pt x="4" y="160"/>
                      <a:pt x="8" y="200"/>
                      <a:pt x="48" y="216"/>
                    </a:cubicBezTo>
                    <a:cubicBezTo>
                      <a:pt x="88" y="232"/>
                      <a:pt x="192" y="224"/>
                      <a:pt x="240" y="216"/>
                    </a:cubicBezTo>
                    <a:cubicBezTo>
                      <a:pt x="288" y="208"/>
                      <a:pt x="312" y="200"/>
                      <a:pt x="336" y="168"/>
                    </a:cubicBezTo>
                    <a:cubicBezTo>
                      <a:pt x="360" y="136"/>
                      <a:pt x="392" y="48"/>
                      <a:pt x="384" y="24"/>
                    </a:cubicBezTo>
                    <a:cubicBezTo>
                      <a:pt x="376" y="0"/>
                      <a:pt x="304" y="24"/>
                      <a:pt x="288" y="24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2" name="Freeform 21">
                <a:extLst>
                  <a:ext uri="{FF2B5EF4-FFF2-40B4-BE49-F238E27FC236}">
                    <a16:creationId xmlns:a16="http://schemas.microsoft.com/office/drawing/2014/main" id="{C7629F1B-7B96-4AAA-BD87-3DD2CE9F6D7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168" y="3792"/>
                <a:ext cx="352" cy="208"/>
              </a:xfrm>
              <a:custGeom>
                <a:avLst/>
                <a:gdLst>
                  <a:gd name="T0" fmla="*/ 0 w 352"/>
                  <a:gd name="T1" fmla="*/ 96 h 208"/>
                  <a:gd name="T2" fmla="*/ 48 w 352"/>
                  <a:gd name="T3" fmla="*/ 192 h 208"/>
                  <a:gd name="T4" fmla="*/ 240 w 352"/>
                  <a:gd name="T5" fmla="*/ 192 h 208"/>
                  <a:gd name="T6" fmla="*/ 336 w 352"/>
                  <a:gd name="T7" fmla="*/ 96 h 208"/>
                  <a:gd name="T8" fmla="*/ 336 w 352"/>
                  <a:gd name="T9" fmla="*/ 0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2"/>
                  <a:gd name="T16" fmla="*/ 0 h 208"/>
                  <a:gd name="T17" fmla="*/ 352 w 352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2" h="208">
                    <a:moveTo>
                      <a:pt x="0" y="96"/>
                    </a:moveTo>
                    <a:cubicBezTo>
                      <a:pt x="4" y="136"/>
                      <a:pt x="8" y="176"/>
                      <a:pt x="48" y="192"/>
                    </a:cubicBezTo>
                    <a:cubicBezTo>
                      <a:pt x="88" y="208"/>
                      <a:pt x="192" y="208"/>
                      <a:pt x="240" y="192"/>
                    </a:cubicBezTo>
                    <a:cubicBezTo>
                      <a:pt x="288" y="176"/>
                      <a:pt x="320" y="128"/>
                      <a:pt x="336" y="96"/>
                    </a:cubicBezTo>
                    <a:cubicBezTo>
                      <a:pt x="352" y="64"/>
                      <a:pt x="336" y="16"/>
                      <a:pt x="336" y="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3" name="Freeform 22">
                <a:extLst>
                  <a:ext uri="{FF2B5EF4-FFF2-40B4-BE49-F238E27FC236}">
                    <a16:creationId xmlns:a16="http://schemas.microsoft.com/office/drawing/2014/main" id="{518E59E9-BF47-4449-9CF7-770AEDFA304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376" y="3648"/>
                <a:ext cx="8" cy="96"/>
              </a:xfrm>
              <a:custGeom>
                <a:avLst/>
                <a:gdLst>
                  <a:gd name="T0" fmla="*/ 8 w 8"/>
                  <a:gd name="T1" fmla="*/ 0 h 96"/>
                  <a:gd name="T2" fmla="*/ 8 w 8"/>
                  <a:gd name="T3" fmla="*/ 96 h 96"/>
                  <a:gd name="T4" fmla="*/ 0 60000 65536"/>
                  <a:gd name="T5" fmla="*/ 0 60000 65536"/>
                  <a:gd name="T6" fmla="*/ 0 w 8"/>
                  <a:gd name="T7" fmla="*/ 0 h 96"/>
                  <a:gd name="T8" fmla="*/ 8 w 8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" h="96">
                    <a:moveTo>
                      <a:pt x="8" y="0"/>
                    </a:moveTo>
                    <a:cubicBezTo>
                      <a:pt x="4" y="40"/>
                      <a:pt x="0" y="80"/>
                      <a:pt x="8" y="96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4" name="Freeform 23">
                <a:extLst>
                  <a:ext uri="{FF2B5EF4-FFF2-40B4-BE49-F238E27FC236}">
                    <a16:creationId xmlns:a16="http://schemas.microsoft.com/office/drawing/2014/main" id="{C7E62582-C2E0-4E7D-9DA8-1FE03723853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280" y="3792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96 h 96"/>
                  <a:gd name="T4" fmla="*/ 0 60000 65536"/>
                  <a:gd name="T5" fmla="*/ 0 60000 65536"/>
                  <a:gd name="T6" fmla="*/ 0 w 48"/>
                  <a:gd name="T7" fmla="*/ 0 h 96"/>
                  <a:gd name="T8" fmla="*/ 48 w 48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8" h="96">
                    <a:moveTo>
                      <a:pt x="0" y="0"/>
                    </a:moveTo>
                    <a:cubicBezTo>
                      <a:pt x="20" y="44"/>
                      <a:pt x="40" y="88"/>
                      <a:pt x="48" y="96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5" name="Freeform 24">
                <a:extLst>
                  <a:ext uri="{FF2B5EF4-FFF2-40B4-BE49-F238E27FC236}">
                    <a16:creationId xmlns:a16="http://schemas.microsoft.com/office/drawing/2014/main" id="{0B5D39B9-D18D-4BF0-85A2-17D9BBEAC5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279" y="3888"/>
                <a:ext cx="1" cy="96"/>
              </a:xfrm>
              <a:custGeom>
                <a:avLst/>
                <a:gdLst>
                  <a:gd name="T0" fmla="*/ 0 w 1"/>
                  <a:gd name="T1" fmla="*/ 0 h 96"/>
                  <a:gd name="T2" fmla="*/ 0 w 1"/>
                  <a:gd name="T3" fmla="*/ 96 h 96"/>
                  <a:gd name="T4" fmla="*/ 0 60000 65536"/>
                  <a:gd name="T5" fmla="*/ 0 60000 65536"/>
                  <a:gd name="T6" fmla="*/ 0 w 1"/>
                  <a:gd name="T7" fmla="*/ 0 h 96"/>
                  <a:gd name="T8" fmla="*/ 1 w 1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6">
                    <a:moveTo>
                      <a:pt x="0" y="0"/>
                    </a:moveTo>
                    <a:cubicBezTo>
                      <a:pt x="0" y="40"/>
                      <a:pt x="0" y="80"/>
                      <a:pt x="0" y="96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6" name="Freeform 25">
                <a:extLst>
                  <a:ext uri="{FF2B5EF4-FFF2-40B4-BE49-F238E27FC236}">
                    <a16:creationId xmlns:a16="http://schemas.microsoft.com/office/drawing/2014/main" id="{D23AAA40-0C5E-47E7-89A1-2CF66393B9A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992" y="3984"/>
                <a:ext cx="384" cy="56"/>
              </a:xfrm>
              <a:custGeom>
                <a:avLst/>
                <a:gdLst>
                  <a:gd name="T0" fmla="*/ 0 w 384"/>
                  <a:gd name="T1" fmla="*/ 0 h 56"/>
                  <a:gd name="T2" fmla="*/ 144 w 384"/>
                  <a:gd name="T3" fmla="*/ 48 h 56"/>
                  <a:gd name="T4" fmla="*/ 384 w 384"/>
                  <a:gd name="T5" fmla="*/ 48 h 56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56"/>
                  <a:gd name="T11" fmla="*/ 384 w 384"/>
                  <a:gd name="T12" fmla="*/ 56 h 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56">
                    <a:moveTo>
                      <a:pt x="0" y="0"/>
                    </a:moveTo>
                    <a:cubicBezTo>
                      <a:pt x="40" y="20"/>
                      <a:pt x="80" y="40"/>
                      <a:pt x="144" y="48"/>
                    </a:cubicBezTo>
                    <a:cubicBezTo>
                      <a:pt x="208" y="56"/>
                      <a:pt x="336" y="56"/>
                      <a:pt x="384" y="48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7" name="Freeform 26">
                <a:extLst>
                  <a:ext uri="{FF2B5EF4-FFF2-40B4-BE49-F238E27FC236}">
                    <a16:creationId xmlns:a16="http://schemas.microsoft.com/office/drawing/2014/main" id="{B1E748F4-7A41-4EE7-8629-3957D16658B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04" y="4032"/>
                <a:ext cx="336" cy="144"/>
              </a:xfrm>
              <a:custGeom>
                <a:avLst/>
                <a:gdLst>
                  <a:gd name="T0" fmla="*/ 0 w 336"/>
                  <a:gd name="T1" fmla="*/ 0 h 144"/>
                  <a:gd name="T2" fmla="*/ 336 w 336"/>
                  <a:gd name="T3" fmla="*/ 144 h 144"/>
                  <a:gd name="T4" fmla="*/ 0 60000 65536"/>
                  <a:gd name="T5" fmla="*/ 0 60000 65536"/>
                  <a:gd name="T6" fmla="*/ 0 w 336"/>
                  <a:gd name="T7" fmla="*/ 0 h 144"/>
                  <a:gd name="T8" fmla="*/ 336 w 336"/>
                  <a:gd name="T9" fmla="*/ 144 h 14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36" h="144">
                    <a:moveTo>
                      <a:pt x="0" y="0"/>
                    </a:moveTo>
                    <a:cubicBezTo>
                      <a:pt x="140" y="60"/>
                      <a:pt x="280" y="120"/>
                      <a:pt x="336" y="144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8" name="Freeform 27">
                <a:extLst>
                  <a:ext uri="{FF2B5EF4-FFF2-40B4-BE49-F238E27FC236}">
                    <a16:creationId xmlns:a16="http://schemas.microsoft.com/office/drawing/2014/main" id="{570B8C3E-2B38-499C-A93C-CCDBF8AEF5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16" y="3648"/>
                <a:ext cx="240" cy="144"/>
              </a:xfrm>
              <a:custGeom>
                <a:avLst/>
                <a:gdLst>
                  <a:gd name="T0" fmla="*/ 0 w 240"/>
                  <a:gd name="T1" fmla="*/ 0 h 144"/>
                  <a:gd name="T2" fmla="*/ 240 w 240"/>
                  <a:gd name="T3" fmla="*/ 144 h 144"/>
                  <a:gd name="T4" fmla="*/ 0 60000 65536"/>
                  <a:gd name="T5" fmla="*/ 0 60000 65536"/>
                  <a:gd name="T6" fmla="*/ 0 w 240"/>
                  <a:gd name="T7" fmla="*/ 0 h 144"/>
                  <a:gd name="T8" fmla="*/ 240 w 240"/>
                  <a:gd name="T9" fmla="*/ 144 h 14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0" h="144">
                    <a:moveTo>
                      <a:pt x="0" y="0"/>
                    </a:moveTo>
                    <a:cubicBezTo>
                      <a:pt x="100" y="60"/>
                      <a:pt x="200" y="120"/>
                      <a:pt x="240" y="144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9" name="Freeform 28">
                <a:extLst>
                  <a:ext uri="{FF2B5EF4-FFF2-40B4-BE49-F238E27FC236}">
                    <a16:creationId xmlns:a16="http://schemas.microsoft.com/office/drawing/2014/main" id="{1445E137-DB54-4B41-9852-E44BC68A9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6" y="2880"/>
                <a:ext cx="400" cy="816"/>
              </a:xfrm>
              <a:custGeom>
                <a:avLst/>
                <a:gdLst>
                  <a:gd name="T0" fmla="*/ 384 w 400"/>
                  <a:gd name="T1" fmla="*/ 0 h 816"/>
                  <a:gd name="T2" fmla="*/ 336 w 400"/>
                  <a:gd name="T3" fmla="*/ 288 h 816"/>
                  <a:gd name="T4" fmla="*/ 0 w 400"/>
                  <a:gd name="T5" fmla="*/ 816 h 816"/>
                  <a:gd name="T6" fmla="*/ 0 60000 65536"/>
                  <a:gd name="T7" fmla="*/ 0 60000 65536"/>
                  <a:gd name="T8" fmla="*/ 0 60000 65536"/>
                  <a:gd name="T9" fmla="*/ 0 w 400"/>
                  <a:gd name="T10" fmla="*/ 0 h 816"/>
                  <a:gd name="T11" fmla="*/ 400 w 400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" h="816">
                    <a:moveTo>
                      <a:pt x="384" y="0"/>
                    </a:moveTo>
                    <a:cubicBezTo>
                      <a:pt x="392" y="76"/>
                      <a:pt x="400" y="152"/>
                      <a:pt x="336" y="288"/>
                    </a:cubicBezTo>
                    <a:cubicBezTo>
                      <a:pt x="272" y="424"/>
                      <a:pt x="56" y="728"/>
                      <a:pt x="0" y="816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0" name="Freeform 29">
                <a:extLst>
                  <a:ext uri="{FF2B5EF4-FFF2-40B4-BE49-F238E27FC236}">
                    <a16:creationId xmlns:a16="http://schemas.microsoft.com/office/drawing/2014/main" id="{48F1AB1B-44AD-489C-AE0C-53257BB86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2880"/>
                <a:ext cx="208" cy="960"/>
              </a:xfrm>
              <a:custGeom>
                <a:avLst/>
                <a:gdLst>
                  <a:gd name="T0" fmla="*/ 96 w 208"/>
                  <a:gd name="T1" fmla="*/ 0 h 960"/>
                  <a:gd name="T2" fmla="*/ 192 w 208"/>
                  <a:gd name="T3" fmla="*/ 48 h 960"/>
                  <a:gd name="T4" fmla="*/ 192 w 208"/>
                  <a:gd name="T5" fmla="*/ 192 h 960"/>
                  <a:gd name="T6" fmla="*/ 96 w 208"/>
                  <a:gd name="T7" fmla="*/ 528 h 960"/>
                  <a:gd name="T8" fmla="*/ 96 w 208"/>
                  <a:gd name="T9" fmla="*/ 672 h 960"/>
                  <a:gd name="T10" fmla="*/ 96 w 208"/>
                  <a:gd name="T11" fmla="*/ 768 h 960"/>
                  <a:gd name="T12" fmla="*/ 0 w 208"/>
                  <a:gd name="T13" fmla="*/ 960 h 9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8"/>
                  <a:gd name="T22" fmla="*/ 0 h 960"/>
                  <a:gd name="T23" fmla="*/ 208 w 208"/>
                  <a:gd name="T24" fmla="*/ 960 h 9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8" h="960">
                    <a:moveTo>
                      <a:pt x="96" y="0"/>
                    </a:moveTo>
                    <a:cubicBezTo>
                      <a:pt x="136" y="8"/>
                      <a:pt x="176" y="16"/>
                      <a:pt x="192" y="48"/>
                    </a:cubicBezTo>
                    <a:cubicBezTo>
                      <a:pt x="208" y="80"/>
                      <a:pt x="208" y="112"/>
                      <a:pt x="192" y="192"/>
                    </a:cubicBezTo>
                    <a:cubicBezTo>
                      <a:pt x="176" y="272"/>
                      <a:pt x="112" y="448"/>
                      <a:pt x="96" y="528"/>
                    </a:cubicBezTo>
                    <a:cubicBezTo>
                      <a:pt x="80" y="608"/>
                      <a:pt x="96" y="632"/>
                      <a:pt x="96" y="672"/>
                    </a:cubicBezTo>
                    <a:cubicBezTo>
                      <a:pt x="96" y="712"/>
                      <a:pt x="112" y="720"/>
                      <a:pt x="96" y="768"/>
                    </a:cubicBezTo>
                    <a:cubicBezTo>
                      <a:pt x="80" y="816"/>
                      <a:pt x="16" y="928"/>
                      <a:pt x="0" y="96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1" name="Freeform 30">
                <a:extLst>
                  <a:ext uri="{FF2B5EF4-FFF2-40B4-BE49-F238E27FC236}">
                    <a16:creationId xmlns:a16="http://schemas.microsoft.com/office/drawing/2014/main" id="{90B4F312-FE90-431A-8B2D-42CE8F15E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" y="2880"/>
                <a:ext cx="56" cy="240"/>
              </a:xfrm>
              <a:custGeom>
                <a:avLst/>
                <a:gdLst>
                  <a:gd name="T0" fmla="*/ 0 w 104"/>
                  <a:gd name="T1" fmla="*/ 0 h 240"/>
                  <a:gd name="T2" fmla="*/ 52 w 104"/>
                  <a:gd name="T3" fmla="*/ 48 h 240"/>
                  <a:gd name="T4" fmla="*/ 26 w 104"/>
                  <a:gd name="T5" fmla="*/ 240 h 240"/>
                  <a:gd name="T6" fmla="*/ 0 60000 65536"/>
                  <a:gd name="T7" fmla="*/ 0 60000 65536"/>
                  <a:gd name="T8" fmla="*/ 0 60000 65536"/>
                  <a:gd name="T9" fmla="*/ 0 w 104"/>
                  <a:gd name="T10" fmla="*/ 0 h 240"/>
                  <a:gd name="T11" fmla="*/ 104 w 104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" h="240">
                    <a:moveTo>
                      <a:pt x="0" y="0"/>
                    </a:moveTo>
                    <a:cubicBezTo>
                      <a:pt x="44" y="4"/>
                      <a:pt x="88" y="8"/>
                      <a:pt x="96" y="48"/>
                    </a:cubicBezTo>
                    <a:cubicBezTo>
                      <a:pt x="104" y="88"/>
                      <a:pt x="64" y="216"/>
                      <a:pt x="48" y="24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2" name="Freeform 31">
                <a:extLst>
                  <a:ext uri="{FF2B5EF4-FFF2-40B4-BE49-F238E27FC236}">
                    <a16:creationId xmlns:a16="http://schemas.microsoft.com/office/drawing/2014/main" id="{4C29D6E5-B849-4DBB-B87D-AD87FD7B6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" y="3119"/>
                <a:ext cx="48" cy="49"/>
              </a:xfrm>
              <a:custGeom>
                <a:avLst/>
                <a:gdLst>
                  <a:gd name="T0" fmla="*/ 0 w 96"/>
                  <a:gd name="T1" fmla="*/ 0 h 1"/>
                  <a:gd name="T2" fmla="*/ 48 w 96"/>
                  <a:gd name="T3" fmla="*/ 0 h 1"/>
                  <a:gd name="T4" fmla="*/ 0 60000 65536"/>
                  <a:gd name="T5" fmla="*/ 0 60000 65536"/>
                  <a:gd name="T6" fmla="*/ 0 w 96"/>
                  <a:gd name="T7" fmla="*/ 0 h 1"/>
                  <a:gd name="T8" fmla="*/ 96 w 9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">
                    <a:moveTo>
                      <a:pt x="0" y="0"/>
                    </a:moveTo>
                    <a:cubicBezTo>
                      <a:pt x="40" y="0"/>
                      <a:pt x="80" y="0"/>
                      <a:pt x="96" y="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1755" name="Text Box 32">
            <a:extLst>
              <a:ext uri="{FF2B5EF4-FFF2-40B4-BE49-F238E27FC236}">
                <a16:creationId xmlns:a16="http://schemas.microsoft.com/office/drawing/2014/main" id="{94E86216-F797-4B03-BC00-D23FF753F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066800"/>
            <a:ext cx="449580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    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角速度是矢量，其方向沿转轴且与刚体转动方向成右手螺旋系统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1756" name="Text Box 33">
            <a:extLst>
              <a:ext uri="{FF2B5EF4-FFF2-40B4-BE49-F238E27FC236}">
                <a16:creationId xmlns:a16="http://schemas.microsoft.com/office/drawing/2014/main" id="{8CB8BBD5-B5D1-4A44-96F3-B9F0089BE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14600"/>
            <a:ext cx="4967288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    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若刚体同时参与两个轴的转动，则合成角速度按平行四边形法则进行合成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31757" name="Group 34">
            <a:extLst>
              <a:ext uri="{FF2B5EF4-FFF2-40B4-BE49-F238E27FC236}">
                <a16:creationId xmlns:a16="http://schemas.microsoft.com/office/drawing/2014/main" id="{2367226C-78AC-4827-9DE8-0C944F9763F1}"/>
              </a:ext>
            </a:extLst>
          </p:cNvPr>
          <p:cNvGrpSpPr>
            <a:grpSpLocks/>
          </p:cNvGrpSpPr>
          <p:nvPr/>
        </p:nvGrpSpPr>
        <p:grpSpPr bwMode="auto">
          <a:xfrm>
            <a:off x="5895975" y="3278188"/>
            <a:ext cx="1952625" cy="1754187"/>
            <a:chOff x="1225" y="2564"/>
            <a:chExt cx="1230" cy="1105"/>
          </a:xfrm>
        </p:grpSpPr>
        <p:sp>
          <p:nvSpPr>
            <p:cNvPr id="31759" name="Line 35">
              <a:extLst>
                <a:ext uri="{FF2B5EF4-FFF2-40B4-BE49-F238E27FC236}">
                  <a16:creationId xmlns:a16="http://schemas.microsoft.com/office/drawing/2014/main" id="{7BE03C60-3E95-45ED-8723-E2F6C0540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9" y="3360"/>
              <a:ext cx="721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0" name="Line 36">
              <a:extLst>
                <a:ext uri="{FF2B5EF4-FFF2-40B4-BE49-F238E27FC236}">
                  <a16:creationId xmlns:a16="http://schemas.microsoft.com/office/drawing/2014/main" id="{8BE42C00-A7CF-44E7-9A7C-1B1C4F648D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976"/>
              <a:ext cx="192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1" name="Line 37">
              <a:extLst>
                <a:ext uri="{FF2B5EF4-FFF2-40B4-BE49-F238E27FC236}">
                  <a16:creationId xmlns:a16="http://schemas.microsoft.com/office/drawing/2014/main" id="{0BB65642-3345-4B83-A0F5-6AE1EFADF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4" y="2840"/>
              <a:ext cx="72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2" name="Line 38">
              <a:extLst>
                <a:ext uri="{FF2B5EF4-FFF2-40B4-BE49-F238E27FC236}">
                  <a16:creationId xmlns:a16="http://schemas.microsoft.com/office/drawing/2014/main" id="{0A40D6FD-FF98-45AF-BE82-F0C9B5357F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832"/>
              <a:ext cx="192" cy="5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3" name="Line 39">
              <a:extLst>
                <a:ext uri="{FF2B5EF4-FFF2-40B4-BE49-F238E27FC236}">
                  <a16:creationId xmlns:a16="http://schemas.microsoft.com/office/drawing/2014/main" id="{5D1FA177-CDB4-4F64-B964-D769BD4245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832"/>
              <a:ext cx="912" cy="67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4" name="Text Box 40">
              <a:extLst>
                <a:ext uri="{FF2B5EF4-FFF2-40B4-BE49-F238E27FC236}">
                  <a16:creationId xmlns:a16="http://schemas.microsoft.com/office/drawing/2014/main" id="{8035AC1A-4A85-4E62-B5E1-5C0948243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5" y="3381"/>
              <a:ext cx="2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graphicFrame>
          <p:nvGraphicFramePr>
            <p:cNvPr id="31746" name="Object 41">
              <a:extLst>
                <a:ext uri="{FF2B5EF4-FFF2-40B4-BE49-F238E27FC236}">
                  <a16:creationId xmlns:a16="http://schemas.microsoft.com/office/drawing/2014/main" id="{14A52B25-422D-4E8F-841E-E1961E3428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1" y="2960"/>
            <a:ext cx="18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3" name="Equation" r:id="rId5" imgW="152280" imgH="177480" progId="Equation.3">
                    <p:embed/>
                  </p:oleObj>
                </mc:Choice>
                <mc:Fallback>
                  <p:oleObj name="Equation" r:id="rId5" imgW="152280" imgH="17748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1" y="2960"/>
                          <a:ext cx="188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7" name="Object 42">
              <a:extLst>
                <a:ext uri="{FF2B5EF4-FFF2-40B4-BE49-F238E27FC236}">
                  <a16:creationId xmlns:a16="http://schemas.microsoft.com/office/drawing/2014/main" id="{D55AC804-223C-4EC8-9E2C-88D8A04AF0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2" y="3056"/>
            <a:ext cx="25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4" name="Equation" r:id="rId7" imgW="203040" imgH="215640" progId="Equation.3">
                    <p:embed/>
                  </p:oleObj>
                </mc:Choice>
                <mc:Fallback>
                  <p:oleObj name="Equation" r:id="rId7" imgW="203040" imgH="21564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" y="3056"/>
                          <a:ext cx="250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8" name="Object 43">
              <a:extLst>
                <a:ext uri="{FF2B5EF4-FFF2-40B4-BE49-F238E27FC236}">
                  <a16:creationId xmlns:a16="http://schemas.microsoft.com/office/drawing/2014/main" id="{EF9FA292-48B6-4F68-BB02-6533F36AB1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3397"/>
            <a:ext cx="23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5" name="Equation" r:id="rId9" imgW="190440" imgH="215640" progId="Equation.3">
                    <p:embed/>
                  </p:oleObj>
                </mc:Choice>
                <mc:Fallback>
                  <p:oleObj name="Equation" r:id="rId9" imgW="190440" imgH="21564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397"/>
                          <a:ext cx="235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9" name="Object 44">
              <a:extLst>
                <a:ext uri="{FF2B5EF4-FFF2-40B4-BE49-F238E27FC236}">
                  <a16:creationId xmlns:a16="http://schemas.microsoft.com/office/drawing/2014/main" id="{3D14DEFD-BCF9-4D93-A200-82CDAD18C4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1" y="2564"/>
            <a:ext cx="30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6" name="Equation" r:id="rId11" imgW="241200" imgH="203040" progId="Equation.3">
                    <p:embed/>
                  </p:oleObj>
                </mc:Choice>
                <mc:Fallback>
                  <p:oleObj name="Equation" r:id="rId11" imgW="241200" imgH="20304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1" y="2564"/>
                          <a:ext cx="30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0" name="Object 45">
              <a:extLst>
                <a:ext uri="{FF2B5EF4-FFF2-40B4-BE49-F238E27FC236}">
                  <a16:creationId xmlns:a16="http://schemas.microsoft.com/office/drawing/2014/main" id="{4A74AD8A-BA40-4FC5-AB92-0A7AC039D4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3" y="2768"/>
            <a:ext cx="21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7" name="Equation" r:id="rId13" imgW="190440" imgH="203040" progId="Equation.3">
                    <p:embed/>
                  </p:oleObj>
                </mc:Choice>
                <mc:Fallback>
                  <p:oleObj name="Equation" r:id="rId13" imgW="190440" imgH="20304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3" y="2768"/>
                          <a:ext cx="21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1" name="Object 46">
              <a:extLst>
                <a:ext uri="{FF2B5EF4-FFF2-40B4-BE49-F238E27FC236}">
                  <a16:creationId xmlns:a16="http://schemas.microsoft.com/office/drawing/2014/main" id="{6FFC7A53-BD9C-4FAD-928A-EA04DA37EF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8" y="3272"/>
            <a:ext cx="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8" name="Equation" r:id="rId15" imgW="164880" imgH="203040" progId="Equation.3">
                    <p:embed/>
                  </p:oleObj>
                </mc:Choice>
                <mc:Fallback>
                  <p:oleObj name="Equation" r:id="rId15" imgW="164880" imgH="2030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" y="3272"/>
                          <a:ext cx="2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58" name="Text Box 47">
            <a:extLst>
              <a:ext uri="{FF2B5EF4-FFF2-40B4-BE49-F238E27FC236}">
                <a16:creationId xmlns:a16="http://schemas.microsoft.com/office/drawing/2014/main" id="{AA473FA3-2DF5-47CF-A94F-527CAD357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788" y="4038600"/>
            <a:ext cx="4741862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注：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角速度总是与无限小角位移相联系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无限小角位移是矢量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所以角速度也是矢量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而有限角位移不是矢量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8" name="Text Box 2">
            <a:extLst>
              <a:ext uri="{FF2B5EF4-FFF2-40B4-BE49-F238E27FC236}">
                <a16:creationId xmlns:a16="http://schemas.microsoft.com/office/drawing/2014/main" id="{DB497024-7928-4532-A9F7-5D329B3A3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85800"/>
            <a:ext cx="6843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角速度和角加速度在直角坐标系的正交分解式为   </a:t>
            </a:r>
          </a:p>
        </p:txBody>
      </p:sp>
      <p:graphicFrame>
        <p:nvGraphicFramePr>
          <p:cNvPr id="32770" name="Object 3">
            <a:extLst>
              <a:ext uri="{FF2B5EF4-FFF2-40B4-BE49-F238E27FC236}">
                <a16:creationId xmlns:a16="http://schemas.microsoft.com/office/drawing/2014/main" id="{968F79EF-1E47-4FAC-AC8B-3C4E5D01F5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295400"/>
          <a:ext cx="258603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3" imgW="1434960" imgH="266400" progId="Equation.3">
                  <p:embed/>
                </p:oleObj>
              </mc:Choice>
              <mc:Fallback>
                <p:oleObj name="Equation" r:id="rId3" imgW="1434960" imgH="26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95400"/>
                        <a:ext cx="258603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4">
            <a:extLst>
              <a:ext uri="{FF2B5EF4-FFF2-40B4-BE49-F238E27FC236}">
                <a16:creationId xmlns:a16="http://schemas.microsoft.com/office/drawing/2014/main" id="{4817A423-6FF6-4A13-B63E-DDB130F4F1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6625" y="1295400"/>
          <a:ext cx="2540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5" imgW="1409400" imgH="266400" progId="Equation.3">
                  <p:embed/>
                </p:oleObj>
              </mc:Choice>
              <mc:Fallback>
                <p:oleObj name="Equation" r:id="rId5" imgW="140940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1295400"/>
                        <a:ext cx="2540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5">
            <a:extLst>
              <a:ext uri="{FF2B5EF4-FFF2-40B4-BE49-F238E27FC236}">
                <a16:creationId xmlns:a16="http://schemas.microsoft.com/office/drawing/2014/main" id="{8B86087A-D3D2-4228-8539-97A5F922DC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0" y="1909763"/>
          <a:ext cx="11430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7" imgW="685800" imgH="393480" progId="Equation.3">
                  <p:embed/>
                </p:oleObj>
              </mc:Choice>
              <mc:Fallback>
                <p:oleObj name="Equation" r:id="rId7" imgW="6858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1909763"/>
                        <a:ext cx="114300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Text Box 6">
            <a:extLst>
              <a:ext uri="{FF2B5EF4-FFF2-40B4-BE49-F238E27FC236}">
                <a16:creationId xmlns:a16="http://schemas.microsoft.com/office/drawing/2014/main" id="{4C94BDE9-D182-4120-BA8C-B448038A4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62163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其中 </a:t>
            </a:r>
          </a:p>
        </p:txBody>
      </p:sp>
      <p:graphicFrame>
        <p:nvGraphicFramePr>
          <p:cNvPr id="32773" name="Object 7">
            <a:extLst>
              <a:ext uri="{FF2B5EF4-FFF2-40B4-BE49-F238E27FC236}">
                <a16:creationId xmlns:a16="http://schemas.microsoft.com/office/drawing/2014/main" id="{8BB1A48A-87CD-4D69-B8EE-1E6607D2D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5" y="1889125"/>
          <a:ext cx="11223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9" imgW="672840" imgH="419040" progId="Equation.3">
                  <p:embed/>
                </p:oleObj>
              </mc:Choice>
              <mc:Fallback>
                <p:oleObj name="Equation" r:id="rId9" imgW="67284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1889125"/>
                        <a:ext cx="112236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8">
            <a:extLst>
              <a:ext uri="{FF2B5EF4-FFF2-40B4-BE49-F238E27FC236}">
                <a16:creationId xmlns:a16="http://schemas.microsoft.com/office/drawing/2014/main" id="{EB16DDD3-372F-4E4B-AC1E-A832974AD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4700" y="1900238"/>
          <a:ext cx="10795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11" imgW="647640" imgH="406080" progId="Equation.3">
                  <p:embed/>
                </p:oleObj>
              </mc:Choice>
              <mc:Fallback>
                <p:oleObj name="Equation" r:id="rId11" imgW="64764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1900238"/>
                        <a:ext cx="10795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Text Box 9">
            <a:extLst>
              <a:ext uri="{FF2B5EF4-FFF2-40B4-BE49-F238E27FC236}">
                <a16:creationId xmlns:a16="http://schemas.microsoft.com/office/drawing/2014/main" id="{E372F23E-5681-40D7-A46C-8D6162E9D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2784475"/>
            <a:ext cx="5507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刚体作定轴转动，令转轴与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z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轴重合，  </a:t>
            </a:r>
          </a:p>
        </p:txBody>
      </p:sp>
      <p:sp>
        <p:nvSpPr>
          <p:cNvPr id="32781" name="Text Box 10">
            <a:extLst>
              <a:ext uri="{FF2B5EF4-FFF2-40B4-BE49-F238E27FC236}">
                <a16:creationId xmlns:a16="http://schemas.microsoft.com/office/drawing/2014/main" id="{302B18DA-5B0F-4090-B9BF-EABCE1B84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3352800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有</a:t>
            </a:r>
          </a:p>
        </p:txBody>
      </p:sp>
      <p:graphicFrame>
        <p:nvGraphicFramePr>
          <p:cNvPr id="32775" name="Object 11">
            <a:extLst>
              <a:ext uri="{FF2B5EF4-FFF2-40B4-BE49-F238E27FC236}">
                <a16:creationId xmlns:a16="http://schemas.microsoft.com/office/drawing/2014/main" id="{CFE9C5E8-9AC6-4709-8E17-B24908BE5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0088" y="3352800"/>
          <a:ext cx="10763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13" imgW="596880" imgH="253800" progId="Equation.3">
                  <p:embed/>
                </p:oleObj>
              </mc:Choice>
              <mc:Fallback>
                <p:oleObj name="Equation" r:id="rId13" imgW="59688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3352800"/>
                        <a:ext cx="10763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12">
            <a:extLst>
              <a:ext uri="{FF2B5EF4-FFF2-40B4-BE49-F238E27FC236}">
                <a16:creationId xmlns:a16="http://schemas.microsoft.com/office/drawing/2014/main" id="{8990B426-F58D-4C2C-8758-1509E0550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2688" y="3352800"/>
          <a:ext cx="10525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Equation" r:id="rId15" imgW="583920" imgH="253800" progId="Equation.3">
                  <p:embed/>
                </p:oleObj>
              </mc:Choice>
              <mc:Fallback>
                <p:oleObj name="Equation" r:id="rId15" imgW="58392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3352800"/>
                        <a:ext cx="105251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13">
            <a:extLst>
              <a:ext uri="{FF2B5EF4-FFF2-40B4-BE49-F238E27FC236}">
                <a16:creationId xmlns:a16="http://schemas.microsoft.com/office/drawing/2014/main" id="{0D31E1AA-464C-44AA-A286-D3A00249E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4088" y="3400425"/>
          <a:ext cx="15335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Equation" r:id="rId17" imgW="850680" imgH="241200" progId="Equation.3">
                  <p:embed/>
                </p:oleObj>
              </mc:Choice>
              <mc:Fallback>
                <p:oleObj name="Equation" r:id="rId17" imgW="85068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3400425"/>
                        <a:ext cx="15335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24C635BA-4494-4E08-A2F0-71EFA9019B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831850"/>
          <a:ext cx="1919288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公式" r:id="rId3" imgW="850680" imgH="406080" progId="Equation.3">
                  <p:embed/>
                </p:oleObj>
              </mc:Choice>
              <mc:Fallback>
                <p:oleObj name="公式" r:id="rId3" imgW="85068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831850"/>
                        <a:ext cx="1919288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3">
            <a:extLst>
              <a:ext uri="{FF2B5EF4-FFF2-40B4-BE49-F238E27FC236}">
                <a16:creationId xmlns:a16="http://schemas.microsoft.com/office/drawing/2014/main" id="{C71BCFEE-23B0-4115-B9EC-3F2F30CEB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27050"/>
            <a:ext cx="262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引入比例常数</a:t>
            </a:r>
            <a:r>
              <a:rPr lang="en-US" altLang="zh-CN" i="1">
                <a:ea typeface="宋体" panose="02010600030101010101" pitchFamily="2" charset="-122"/>
              </a:rPr>
              <a:t>G     </a:t>
            </a:r>
          </a:p>
        </p:txBody>
      </p:sp>
      <p:graphicFrame>
        <p:nvGraphicFramePr>
          <p:cNvPr id="3075" name="Object 4">
            <a:extLst>
              <a:ext uri="{FF2B5EF4-FFF2-40B4-BE49-F238E27FC236}">
                <a16:creationId xmlns:a16="http://schemas.microsoft.com/office/drawing/2014/main" id="{FFA7529D-A159-4629-8313-E072AD3695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2525" y="4003675"/>
          <a:ext cx="28860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公式" r:id="rId5" imgW="1269720" imgH="203040" progId="Equation.3">
                  <p:embed/>
                </p:oleObj>
              </mc:Choice>
              <mc:Fallback>
                <p:oleObj name="公式" r:id="rId5" imgW="12697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003675"/>
                        <a:ext cx="288607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>
            <a:extLst>
              <a:ext uri="{FF2B5EF4-FFF2-40B4-BE49-F238E27FC236}">
                <a16:creationId xmlns:a16="http://schemas.microsoft.com/office/drawing/2014/main" id="{D234258E-4D74-4DB3-AB9E-637D77F023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2313" y="3962400"/>
          <a:ext cx="25193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公式" r:id="rId7" imgW="1180800" imgH="228600" progId="Equation.3">
                  <p:embed/>
                </p:oleObj>
              </mc:Choice>
              <mc:Fallback>
                <p:oleObj name="公式" r:id="rId7" imgW="1180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3962400"/>
                        <a:ext cx="25193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6">
            <a:extLst>
              <a:ext uri="{FF2B5EF4-FFF2-40B4-BE49-F238E27FC236}">
                <a16:creationId xmlns:a16="http://schemas.microsoft.com/office/drawing/2014/main" id="{0CD8ADF4-B9A0-4A0B-A6F5-84B8B4F82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990600"/>
            <a:ext cx="286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万有引力定律   </a:t>
            </a:r>
          </a:p>
        </p:txBody>
      </p:sp>
      <p:sp>
        <p:nvSpPr>
          <p:cNvPr id="3082" name="Text Box 7">
            <a:extLst>
              <a:ext uri="{FF2B5EF4-FFF2-40B4-BE49-F238E27FC236}">
                <a16:creationId xmlns:a16="http://schemas.microsoft.com/office/drawing/2014/main" id="{25B792C7-07AE-4779-9395-073FA7FB9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05000"/>
            <a:ext cx="365760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任何两物体间均存在相互吸引力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若物体可视作质点，则二质点的相互引力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沿二质点的连线作用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  </a:t>
            </a:r>
          </a:p>
        </p:txBody>
      </p:sp>
      <p:sp>
        <p:nvSpPr>
          <p:cNvPr id="3083" name="Text Box 8">
            <a:extLst>
              <a:ext uri="{FF2B5EF4-FFF2-40B4-BE49-F238E27FC236}">
                <a16:creationId xmlns:a16="http://schemas.microsoft.com/office/drawing/2014/main" id="{E9AD9F38-3CB3-4245-AE77-033734243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419600"/>
            <a:ext cx="731520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万有引力定律本来是对质点而言的，但可证明，对于两个质量均匀分布的球体，它们之间的万有引力也可用此定律计算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3084" name="Group 9">
            <a:extLst>
              <a:ext uri="{FF2B5EF4-FFF2-40B4-BE49-F238E27FC236}">
                <a16:creationId xmlns:a16="http://schemas.microsoft.com/office/drawing/2014/main" id="{BBA26CD6-5B8B-4E4C-9CFF-75C4A220E18A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752600"/>
            <a:ext cx="3025775" cy="1798638"/>
            <a:chOff x="3024" y="451"/>
            <a:chExt cx="1906" cy="1133"/>
          </a:xfrm>
        </p:grpSpPr>
        <p:grpSp>
          <p:nvGrpSpPr>
            <p:cNvPr id="3085" name="Group 10">
              <a:extLst>
                <a:ext uri="{FF2B5EF4-FFF2-40B4-BE49-F238E27FC236}">
                  <a16:creationId xmlns:a16="http://schemas.microsoft.com/office/drawing/2014/main" id="{FA8EEE42-7837-4A6C-AFCB-2DCADD709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0" y="800"/>
              <a:ext cx="280" cy="340"/>
              <a:chOff x="3850" y="800"/>
              <a:chExt cx="280" cy="340"/>
            </a:xfrm>
          </p:grpSpPr>
          <p:sp>
            <p:nvSpPr>
              <p:cNvPr id="3095" name="Line 11">
                <a:extLst>
                  <a:ext uri="{FF2B5EF4-FFF2-40B4-BE49-F238E27FC236}">
                    <a16:creationId xmlns:a16="http://schemas.microsoft.com/office/drawing/2014/main" id="{C3F3D85D-5C81-4D3F-B957-B3D72B2389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24" y="1095"/>
                <a:ext cx="60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079" name="Object 12">
                <a:extLst>
                  <a:ext uri="{FF2B5EF4-FFF2-40B4-BE49-F238E27FC236}">
                    <a16:creationId xmlns:a16="http://schemas.microsoft.com/office/drawing/2014/main" id="{FDFF7EE2-D0EA-4475-BDF0-38DF4CEA640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0" y="800"/>
              <a:ext cx="280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公式" r:id="rId9" imgW="228600" imgH="241200" progId="Equation.3">
                      <p:embed/>
                    </p:oleObj>
                  </mc:Choice>
                  <mc:Fallback>
                    <p:oleObj name="公式" r:id="rId9" imgW="228600" imgH="2412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0" y="800"/>
                            <a:ext cx="280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86" name="Group 13">
              <a:extLst>
                <a:ext uri="{FF2B5EF4-FFF2-40B4-BE49-F238E27FC236}">
                  <a16:creationId xmlns:a16="http://schemas.microsoft.com/office/drawing/2014/main" id="{9E8E7F86-A799-4646-A998-F013398BF6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451"/>
              <a:ext cx="1906" cy="1133"/>
              <a:chOff x="3024" y="451"/>
              <a:chExt cx="1906" cy="1133"/>
            </a:xfrm>
          </p:grpSpPr>
          <p:sp>
            <p:nvSpPr>
              <p:cNvPr id="288782" name="Oval 14">
                <a:extLst>
                  <a:ext uri="{FF2B5EF4-FFF2-40B4-BE49-F238E27FC236}">
                    <a16:creationId xmlns:a16="http://schemas.microsoft.com/office/drawing/2014/main" id="{68AD2FD1-34B5-42B9-9E06-F15D6A735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4" y="1473"/>
                <a:ext cx="93" cy="9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90" name="Line 15">
                <a:extLst>
                  <a:ext uri="{FF2B5EF4-FFF2-40B4-BE49-F238E27FC236}">
                    <a16:creationId xmlns:a16="http://schemas.microsoft.com/office/drawing/2014/main" id="{4DA3D45F-F32D-4A87-A918-8DE894347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8" y="960"/>
                <a:ext cx="912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1" name="Line 16">
                <a:extLst>
                  <a:ext uri="{FF2B5EF4-FFF2-40B4-BE49-F238E27FC236}">
                    <a16:creationId xmlns:a16="http://schemas.microsoft.com/office/drawing/2014/main" id="{AA3D9003-3958-4351-9EA3-978D7E0C2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6" y="793"/>
                <a:ext cx="247" cy="1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2" name="Text Box 17">
                <a:extLst>
                  <a:ext uri="{FF2B5EF4-FFF2-40B4-BE49-F238E27FC236}">
                    <a16:creationId xmlns:a16="http://schemas.microsoft.com/office/drawing/2014/main" id="{CEC41866-0C41-4CBF-9241-C12927B274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9" y="574"/>
                <a:ext cx="3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 i="1"/>
                  <a:t>m</a:t>
                </a:r>
                <a:r>
                  <a:rPr lang="en-US" altLang="zh-CN" sz="2800" i="1" baseline="-25000"/>
                  <a:t>1</a:t>
                </a:r>
                <a:endParaRPr lang="en-US" altLang="zh-CN" sz="2800" i="1"/>
              </a:p>
            </p:txBody>
          </p:sp>
          <p:sp>
            <p:nvSpPr>
              <p:cNvPr id="3093" name="Text Box 18">
                <a:extLst>
                  <a:ext uri="{FF2B5EF4-FFF2-40B4-BE49-F238E27FC236}">
                    <a16:creationId xmlns:a16="http://schemas.microsoft.com/office/drawing/2014/main" id="{75232800-2DC3-4704-A634-52FF943628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1257"/>
                <a:ext cx="3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 i="1"/>
                  <a:t>m</a:t>
                </a:r>
                <a:r>
                  <a:rPr lang="en-US" altLang="zh-CN" sz="2800" i="1" baseline="-25000"/>
                  <a:t>2</a:t>
                </a:r>
                <a:endParaRPr lang="en-US" altLang="zh-CN" sz="2800" i="1"/>
              </a:p>
            </p:txBody>
          </p:sp>
          <p:graphicFrame>
            <p:nvGraphicFramePr>
              <p:cNvPr id="3078" name="Object 19">
                <a:extLst>
                  <a:ext uri="{FF2B5EF4-FFF2-40B4-BE49-F238E27FC236}">
                    <a16:creationId xmlns:a16="http://schemas.microsoft.com/office/drawing/2014/main" id="{1D398C73-6880-4D5B-89AD-C694F6B12F3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3" y="451"/>
              <a:ext cx="417" cy="4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公式" r:id="rId11" imgW="215640" imgH="241200" progId="Equation.3">
                      <p:embed/>
                    </p:oleObj>
                  </mc:Choice>
                  <mc:Fallback>
                    <p:oleObj name="公式" r:id="rId11" imgW="215640" imgH="2412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3" y="451"/>
                            <a:ext cx="417" cy="4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8788" name="Oval 20">
                <a:extLst>
                  <a:ext uri="{FF2B5EF4-FFF2-40B4-BE49-F238E27FC236}">
                    <a16:creationId xmlns:a16="http://schemas.microsoft.com/office/drawing/2014/main" id="{5797FF47-FBAA-4BFB-A7E0-A6D4B99DF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93" cy="9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087" name="Group 21">
              <a:extLst>
                <a:ext uri="{FF2B5EF4-FFF2-40B4-BE49-F238E27FC236}">
                  <a16:creationId xmlns:a16="http://schemas.microsoft.com/office/drawing/2014/main" id="{BBB0F487-76D9-4519-BD00-18D0F90AAD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42"/>
              <a:ext cx="295" cy="360"/>
              <a:chOff x="3456" y="1070"/>
              <a:chExt cx="295" cy="360"/>
            </a:xfrm>
          </p:grpSpPr>
          <p:sp>
            <p:nvSpPr>
              <p:cNvPr id="3088" name="Line 22">
                <a:extLst>
                  <a:ext uri="{FF2B5EF4-FFF2-40B4-BE49-F238E27FC236}">
                    <a16:creationId xmlns:a16="http://schemas.microsoft.com/office/drawing/2014/main" id="{C70B0DB3-F95A-4C17-909B-BE894E76B4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4" y="1363"/>
                <a:ext cx="112" cy="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077" name="Object 23">
                <a:extLst>
                  <a:ext uri="{FF2B5EF4-FFF2-40B4-BE49-F238E27FC236}">
                    <a16:creationId xmlns:a16="http://schemas.microsoft.com/office/drawing/2014/main" id="{C9DBFF85-6B05-49A3-B920-337AF43F7B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56" y="1070"/>
              <a:ext cx="295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公式" r:id="rId13" imgW="241200" imgH="241200" progId="Equation.3">
                      <p:embed/>
                    </p:oleObj>
                  </mc:Choice>
                  <mc:Fallback>
                    <p:oleObj name="公式" r:id="rId13" imgW="241200" imgH="2412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070"/>
                            <a:ext cx="295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F132B4BD-5478-43E1-8ABD-B99978CBB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1000"/>
            <a:ext cx="39306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>
                <a:ea typeface="黑体" panose="02010609060101010101" pitchFamily="49" charset="-122"/>
              </a:rPr>
              <a:t>§7.1.4</a:t>
            </a:r>
            <a:r>
              <a:rPr lang="zh-CN" altLang="en-US" sz="2800">
                <a:ea typeface="黑体" panose="02010609060101010101" pitchFamily="49" charset="-122"/>
              </a:rPr>
              <a:t>刚体的平面运动  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BA702E62-BFC3-445D-9036-36A4CB036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42975"/>
            <a:ext cx="72390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刚体的平面运动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刚体内所有的点都平行于某一平面而运动</a:t>
            </a:r>
            <a:r>
              <a:rPr lang="en-US" altLang="zh-CN">
                <a:ea typeface="宋体" panose="02010600030101010101" pitchFamily="2" charset="-122"/>
              </a:rPr>
              <a:t>. </a:t>
            </a:r>
            <a:r>
              <a:rPr lang="zh-CN" altLang="en-US">
                <a:ea typeface="宋体" panose="02010600030101010101" pitchFamily="2" charset="-122"/>
              </a:rPr>
              <a:t>如车轮滚动等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pic>
        <p:nvPicPr>
          <p:cNvPr id="324612" name="motion of rigid body 3.avi">
            <a:hlinkClick r:id="" action="ppaction://media"/>
            <a:extLst>
              <a:ext uri="{FF2B5EF4-FFF2-40B4-BE49-F238E27FC236}">
                <a16:creationId xmlns:a16="http://schemas.microsoft.com/office/drawing/2014/main" id="{C1085A0E-FD25-4A1A-B2C7-0B4F11BC37DD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952625"/>
            <a:ext cx="5910262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 Box 5">
            <a:hlinkClick r:id="rId4" action="ppaction://hlinkfile"/>
            <a:extLst>
              <a:ext uri="{FF2B5EF4-FFF2-40B4-BE49-F238E27FC236}">
                <a16:creationId xmlns:a16="http://schemas.microsoft.com/office/drawing/2014/main" id="{14668F00-6C1A-46A1-A08F-A1548736F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8513" y="3757613"/>
            <a:ext cx="1463675" cy="479425"/>
          </a:xfrm>
          <a:prstGeom prst="rect">
            <a:avLst/>
          </a:prstGeom>
          <a:noFill/>
          <a:ln w="22225">
            <a:solidFill>
              <a:srgbClr val="33CC33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33CC33"/>
                </a:solidFill>
                <a:ea typeface="宋体" panose="02010600030101010101" pitchFamily="2" charset="-122"/>
              </a:rPr>
              <a:t>动画演示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24612"/>
                </p:tgtEl>
              </p:cMediaNode>
            </p:vide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2AF738AE-86DF-4F3D-9A57-311FA432D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36588"/>
            <a:ext cx="35528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黑体" panose="02010609060101010101" pitchFamily="49" charset="-122"/>
              </a:rPr>
              <a:t>1.</a:t>
            </a:r>
            <a:r>
              <a:rPr lang="zh-CN" altLang="en-US">
                <a:ea typeface="黑体" panose="02010609060101010101" pitchFamily="49" charset="-122"/>
              </a:rPr>
              <a:t>刚体的平面运动特点： 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E2AF4ADF-E105-4C82-B496-A3E86C6C2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20800"/>
            <a:ext cx="70453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zh-CN" altLang="en-US">
                <a:ea typeface="宋体" panose="02010600030101010101" pitchFamily="2" charset="-122"/>
              </a:rPr>
              <a:t>每一质元轨迹都是一条平面曲线，质心始终落在   一个平面上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09AC04DD-7A87-4C0B-9F75-4F34E2B29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124200"/>
            <a:ext cx="72390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(3)</a:t>
            </a:r>
            <a:r>
              <a:rPr lang="zh-CN" altLang="en-US">
                <a:ea typeface="宋体" panose="02010600030101010101" pitchFamily="2" charset="-122"/>
              </a:rPr>
              <a:t>刚体内垂直于固定平面的直线上的各点，运动状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ea typeface="宋体" panose="02010600030101010101" pitchFamily="2" charset="-122"/>
              </a:rPr>
              <a:t>况都相同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45E0BC5F-CC95-46F5-B377-4ADD1784D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359025"/>
            <a:ext cx="58245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(2)</a:t>
            </a:r>
            <a:r>
              <a:rPr lang="zh-CN" altLang="en-US">
                <a:ea typeface="宋体" panose="02010600030101010101" pitchFamily="2" charset="-122"/>
              </a:rPr>
              <a:t>转轴总是保持平行，并与固定平面垂直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7FE500C9-F0CB-4950-92ED-CB0B45DE3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267200"/>
            <a:ext cx="710088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(4)</a:t>
            </a:r>
            <a:r>
              <a:rPr lang="zh-CN" altLang="en-US">
                <a:ea typeface="宋体" panose="02010600030101010101" pitchFamily="2" charset="-122"/>
              </a:rPr>
              <a:t>可用与固定平面平行的平面在刚体内截出一平面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ea typeface="宋体" panose="02010600030101010101" pitchFamily="2" charset="-122"/>
              </a:rPr>
              <a:t>图形来代表刚体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6" name="Group 2">
            <a:extLst>
              <a:ext uri="{FF2B5EF4-FFF2-40B4-BE49-F238E27FC236}">
                <a16:creationId xmlns:a16="http://schemas.microsoft.com/office/drawing/2014/main" id="{EE2BC91F-D2E0-47DF-B9C5-C534C930B54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970338"/>
            <a:ext cx="1884363" cy="1668462"/>
            <a:chOff x="3392" y="2572"/>
            <a:chExt cx="1187" cy="1051"/>
          </a:xfrm>
        </p:grpSpPr>
        <p:sp>
          <p:nvSpPr>
            <p:cNvPr id="33817" name="Oval 3" descr="浅色上对角线">
              <a:extLst>
                <a:ext uri="{FF2B5EF4-FFF2-40B4-BE49-F238E27FC236}">
                  <a16:creationId xmlns:a16="http://schemas.microsoft.com/office/drawing/2014/main" id="{ED769F12-9D00-4FA6-B275-06339EF0B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2711"/>
              <a:ext cx="912" cy="912"/>
            </a:xfrm>
            <a:prstGeom prst="ellipse">
              <a:avLst/>
            </a:prstGeom>
            <a:pattFill prst="ltUpDiag">
              <a:fgClr>
                <a:srgbClr val="CC6600"/>
              </a:fgClr>
              <a:bgClr>
                <a:srgbClr val="FFFFFF"/>
              </a:bgClr>
            </a:patt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66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18" name="Line 4">
              <a:extLst>
                <a:ext uri="{FF2B5EF4-FFF2-40B4-BE49-F238E27FC236}">
                  <a16:creationId xmlns:a16="http://schemas.microsoft.com/office/drawing/2014/main" id="{457CAE69-7F31-48B0-93AB-5F00E859D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2" y="3191"/>
              <a:ext cx="64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Line 5">
              <a:extLst>
                <a:ext uri="{FF2B5EF4-FFF2-40B4-BE49-F238E27FC236}">
                  <a16:creationId xmlns:a16="http://schemas.microsoft.com/office/drawing/2014/main" id="{E7EED2D4-7FBC-42FB-A42C-FA0C3E7D6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4" y="2824"/>
              <a:ext cx="313" cy="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Freeform 6">
              <a:extLst>
                <a:ext uri="{FF2B5EF4-FFF2-40B4-BE49-F238E27FC236}">
                  <a16:creationId xmlns:a16="http://schemas.microsoft.com/office/drawing/2014/main" id="{60ADA370-44EC-4A65-98A1-3BB8F60D8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" y="3081"/>
              <a:ext cx="61" cy="112"/>
            </a:xfrm>
            <a:custGeom>
              <a:avLst/>
              <a:gdLst>
                <a:gd name="T0" fmla="*/ 0 w 61"/>
                <a:gd name="T1" fmla="*/ 0 h 112"/>
                <a:gd name="T2" fmla="*/ 38 w 61"/>
                <a:gd name="T3" fmla="*/ 38 h 112"/>
                <a:gd name="T4" fmla="*/ 61 w 61"/>
                <a:gd name="T5" fmla="*/ 112 h 112"/>
                <a:gd name="T6" fmla="*/ 0 60000 65536"/>
                <a:gd name="T7" fmla="*/ 0 60000 65536"/>
                <a:gd name="T8" fmla="*/ 0 60000 65536"/>
                <a:gd name="T9" fmla="*/ 0 w 61"/>
                <a:gd name="T10" fmla="*/ 0 h 112"/>
                <a:gd name="T11" fmla="*/ 61 w 61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" h="112">
                  <a:moveTo>
                    <a:pt x="0" y="0"/>
                  </a:moveTo>
                  <a:lnTo>
                    <a:pt x="38" y="38"/>
                  </a:lnTo>
                  <a:lnTo>
                    <a:pt x="61" y="112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Text Box 7">
              <a:extLst>
                <a:ext uri="{FF2B5EF4-FFF2-40B4-BE49-F238E27FC236}">
                  <a16:creationId xmlns:a16="http://schemas.microsoft.com/office/drawing/2014/main" id="{A2083DF7-9E89-4D6D-8AE7-75E4D020C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7" y="29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33822" name="Text Box 8">
              <a:extLst>
                <a:ext uri="{FF2B5EF4-FFF2-40B4-BE49-F238E27FC236}">
                  <a16:creationId xmlns:a16="http://schemas.microsoft.com/office/drawing/2014/main" id="{6B46BF5A-01AF-4E27-B078-9F7E901CF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309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66FF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graphicFrame>
          <p:nvGraphicFramePr>
            <p:cNvPr id="33795" name="Object 9">
              <a:extLst>
                <a:ext uri="{FF2B5EF4-FFF2-40B4-BE49-F238E27FC236}">
                  <a16:creationId xmlns:a16="http://schemas.microsoft.com/office/drawing/2014/main" id="{46459B9C-FF13-4F70-A2C4-D5123AE493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1" y="3004"/>
            <a:ext cx="15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4" name="Equation" r:id="rId3" imgW="139680" imgH="177480" progId="Equation.3">
                    <p:embed/>
                  </p:oleObj>
                </mc:Choice>
                <mc:Fallback>
                  <p:oleObj name="Equation" r:id="rId3" imgW="139680" imgH="177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1" y="3004"/>
                          <a:ext cx="15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3" name="Text Box 10">
              <a:extLst>
                <a:ext uri="{FF2B5EF4-FFF2-40B4-BE49-F238E27FC236}">
                  <a16:creationId xmlns:a16="http://schemas.microsoft.com/office/drawing/2014/main" id="{8112E9EE-8B2E-4920-9381-1C74B9B1F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9" y="25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p</a:t>
              </a:r>
            </a:p>
          </p:txBody>
        </p:sp>
      </p:grpSp>
      <p:sp>
        <p:nvSpPr>
          <p:cNvPr id="33797" name="Text Box 11">
            <a:extLst>
              <a:ext uri="{FF2B5EF4-FFF2-40B4-BE49-F238E27FC236}">
                <a16:creationId xmlns:a16="http://schemas.microsoft.com/office/drawing/2014/main" id="{87B218AD-8091-4E32-8621-5819C55AC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31938"/>
            <a:ext cx="3200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 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称</a:t>
            </a:r>
            <a:r>
              <a:rPr lang="zh-CN" altLang="en-US">
                <a:ea typeface="宋体" panose="02010600030101010101" pitchFamily="2" charset="-122"/>
              </a:rPr>
              <a:t>角位置或角坐标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规定逆时针转向</a:t>
            </a:r>
            <a:r>
              <a:rPr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zh-CN" altLang="en-US">
                <a:ea typeface="宋体" panose="02010600030101010101" pitchFamily="2" charset="-122"/>
              </a:rPr>
              <a:t> 为正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3798" name="Text Box 12">
            <a:extLst>
              <a:ext uri="{FF2B5EF4-FFF2-40B4-BE49-F238E27FC236}">
                <a16:creationId xmlns:a16="http://schemas.microsoft.com/office/drawing/2014/main" id="{A37B63E0-80CF-4B14-9B85-20EB13558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08000"/>
            <a:ext cx="42100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黑体" panose="02010609060101010101" pitchFamily="49" charset="-122"/>
              </a:rPr>
              <a:t>2. </a:t>
            </a:r>
            <a:r>
              <a:rPr lang="zh-CN" altLang="en-US">
                <a:ea typeface="黑体" panose="02010609060101010101" pitchFamily="49" charset="-122"/>
              </a:rPr>
              <a:t>定轴转动的描述 </a:t>
            </a:r>
          </a:p>
        </p:txBody>
      </p:sp>
      <p:sp>
        <p:nvSpPr>
          <p:cNvPr id="33799" name="Text Box 13">
            <a:extLst>
              <a:ext uri="{FF2B5EF4-FFF2-40B4-BE49-F238E27FC236}">
                <a16:creationId xmlns:a16="http://schemas.microsoft.com/office/drawing/2014/main" id="{E74ED224-63FD-45BE-95DA-404637B45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074738"/>
            <a:ext cx="19050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黑体" panose="02010609060101010101" pitchFamily="49" charset="-122"/>
              </a:rPr>
              <a:t>(1) </a:t>
            </a:r>
            <a:r>
              <a:rPr lang="zh-CN" altLang="en-US">
                <a:ea typeface="黑体" panose="02010609060101010101" pitchFamily="49" charset="-122"/>
              </a:rPr>
              <a:t>角坐标</a:t>
            </a:r>
            <a:r>
              <a:rPr lang="zh-CN" altLang="en-US" i="1">
                <a:ea typeface="黑体" panose="02010609060101010101" pitchFamily="49" charset="-122"/>
                <a:sym typeface="Symbol" panose="05050102010706020507" pitchFamily="18" charset="2"/>
              </a:rPr>
              <a:t>  </a:t>
            </a:r>
          </a:p>
        </p:txBody>
      </p:sp>
      <p:sp>
        <p:nvSpPr>
          <p:cNvPr id="33800" name="Text Box 14">
            <a:extLst>
              <a:ext uri="{FF2B5EF4-FFF2-40B4-BE49-F238E27FC236}">
                <a16:creationId xmlns:a16="http://schemas.microsoft.com/office/drawing/2014/main" id="{4DDF8D4C-5109-43D7-91E9-3C822B661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565400"/>
            <a:ext cx="24034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刚体定轴转动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的运动学方程     </a:t>
            </a:r>
          </a:p>
        </p:txBody>
      </p:sp>
      <p:sp>
        <p:nvSpPr>
          <p:cNvPr id="33801" name="Text Box 15">
            <a:extLst>
              <a:ext uri="{FF2B5EF4-FFF2-40B4-BE49-F238E27FC236}">
                <a16:creationId xmlns:a16="http://schemas.microsoft.com/office/drawing/2014/main" id="{057CCCBF-A86F-4182-81A5-5AC389D84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22738"/>
            <a:ext cx="21097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黑体" panose="02010609060101010101" pitchFamily="49" charset="-122"/>
              </a:rPr>
              <a:t>(2) </a:t>
            </a:r>
            <a:r>
              <a:rPr lang="zh-CN" altLang="en-US">
                <a:ea typeface="黑体" panose="02010609060101010101" pitchFamily="49" charset="-122"/>
              </a:rPr>
              <a:t>角位移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zh-CN" altLang="en-US" i="1"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33802" name="Text Box 16">
            <a:extLst>
              <a:ext uri="{FF2B5EF4-FFF2-40B4-BE49-F238E27FC236}">
                <a16:creationId xmlns:a16="http://schemas.microsoft.com/office/drawing/2014/main" id="{EBD3E22E-7311-4E4E-9F54-7AD41E4BC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732338"/>
            <a:ext cx="49530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Symbol" panose="05050102010706020507" pitchFamily="18" charset="2"/>
              <a:buChar char="D"/>
            </a:pP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为 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>
                <a:ea typeface="宋体" panose="02010600030101010101" pitchFamily="2" charset="-122"/>
              </a:rPr>
              <a:t>时间内刚体所转过的角度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3803" name="Text Box 17">
            <a:extLst>
              <a:ext uri="{FF2B5EF4-FFF2-40B4-BE49-F238E27FC236}">
                <a16:creationId xmlns:a16="http://schemas.microsoft.com/office/drawing/2014/main" id="{CF3722CA-D01E-4AAC-9783-4D46A36F1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175" y="3548063"/>
            <a:ext cx="14192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>
                <a:ea typeface="宋体" panose="02010600030101010101" pitchFamily="2" charset="-122"/>
              </a:rPr>
              <a:t>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</p:txBody>
      </p:sp>
      <p:grpSp>
        <p:nvGrpSpPr>
          <p:cNvPr id="33804" name="Group 18">
            <a:extLst>
              <a:ext uri="{FF2B5EF4-FFF2-40B4-BE49-F238E27FC236}">
                <a16:creationId xmlns:a16="http://schemas.microsoft.com/office/drawing/2014/main" id="{BF7D2567-AE13-41D4-AA25-B8BC78086EA0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066800"/>
            <a:ext cx="3343275" cy="3086100"/>
            <a:chOff x="2832" y="672"/>
            <a:chExt cx="2106" cy="1944"/>
          </a:xfrm>
        </p:grpSpPr>
        <p:graphicFrame>
          <p:nvGraphicFramePr>
            <p:cNvPr id="33794" name="Object 19">
              <a:extLst>
                <a:ext uri="{FF2B5EF4-FFF2-40B4-BE49-F238E27FC236}">
                  <a16:creationId xmlns:a16="http://schemas.microsoft.com/office/drawing/2014/main" id="{D0F39322-0CFF-4A1B-BEB6-1BC37D8731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672"/>
            <a:ext cx="211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5" name="Equation" r:id="rId5" imgW="291960" imgH="228600" progId="Equation.3">
                    <p:embed/>
                  </p:oleObj>
                </mc:Choice>
                <mc:Fallback>
                  <p:oleObj name="Equation" r:id="rId5" imgW="29196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672"/>
                          <a:ext cx="211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5" name="AutoShape 20">
              <a:extLst>
                <a:ext uri="{FF2B5EF4-FFF2-40B4-BE49-F238E27FC236}">
                  <a16:creationId xmlns:a16="http://schemas.microsoft.com/office/drawing/2014/main" id="{5496697A-F745-4C8D-8730-9E099D9CE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140"/>
              <a:ext cx="2031" cy="912"/>
            </a:xfrm>
            <a:prstGeom prst="parallelogram">
              <a:avLst>
                <a:gd name="adj" fmla="val 42787"/>
              </a:avLst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6" name="Freeform 21">
              <a:extLst>
                <a:ext uri="{FF2B5EF4-FFF2-40B4-BE49-F238E27FC236}">
                  <a16:creationId xmlns:a16="http://schemas.microsoft.com/office/drawing/2014/main" id="{EF17417C-5D90-42D6-8F80-329959F4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885"/>
              <a:ext cx="1034" cy="1506"/>
            </a:xfrm>
            <a:custGeom>
              <a:avLst/>
              <a:gdLst>
                <a:gd name="T0" fmla="*/ 270 w 1374"/>
                <a:gd name="T1" fmla="*/ 196 h 1948"/>
                <a:gd name="T2" fmla="*/ 157 w 1374"/>
                <a:gd name="T3" fmla="*/ 272 h 1948"/>
                <a:gd name="T4" fmla="*/ 12 w 1374"/>
                <a:gd name="T5" fmla="*/ 829 h 1948"/>
                <a:gd name="T6" fmla="*/ 229 w 1374"/>
                <a:gd name="T7" fmla="*/ 1423 h 1948"/>
                <a:gd name="T8" fmla="*/ 615 w 1374"/>
                <a:gd name="T9" fmla="*/ 1330 h 1948"/>
                <a:gd name="T10" fmla="*/ 987 w 1374"/>
                <a:gd name="T11" fmla="*/ 717 h 1948"/>
                <a:gd name="T12" fmla="*/ 894 w 1374"/>
                <a:gd name="T13" fmla="*/ 513 h 1948"/>
                <a:gd name="T14" fmla="*/ 882 w 1374"/>
                <a:gd name="T15" fmla="*/ 476 h 1948"/>
                <a:gd name="T16" fmla="*/ 951 w 1374"/>
                <a:gd name="T17" fmla="*/ 124 h 1948"/>
                <a:gd name="T18" fmla="*/ 590 w 1374"/>
                <a:gd name="T19" fmla="*/ 12 h 1948"/>
                <a:gd name="T20" fmla="*/ 265 w 1374"/>
                <a:gd name="T21" fmla="*/ 198 h 19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74"/>
                <a:gd name="T34" fmla="*/ 0 h 1948"/>
                <a:gd name="T35" fmla="*/ 1374 w 1374"/>
                <a:gd name="T36" fmla="*/ 1948 h 19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74" h="1948">
                  <a:moveTo>
                    <a:pt x="359" y="253"/>
                  </a:moveTo>
                  <a:cubicBezTo>
                    <a:pt x="332" y="270"/>
                    <a:pt x="265" y="215"/>
                    <a:pt x="208" y="352"/>
                  </a:cubicBezTo>
                  <a:cubicBezTo>
                    <a:pt x="151" y="489"/>
                    <a:pt x="0" y="824"/>
                    <a:pt x="16" y="1072"/>
                  </a:cubicBezTo>
                  <a:cubicBezTo>
                    <a:pt x="32" y="1320"/>
                    <a:pt x="171" y="1732"/>
                    <a:pt x="304" y="1840"/>
                  </a:cubicBezTo>
                  <a:cubicBezTo>
                    <a:pt x="437" y="1948"/>
                    <a:pt x="649" y="1872"/>
                    <a:pt x="817" y="1720"/>
                  </a:cubicBezTo>
                  <a:cubicBezTo>
                    <a:pt x="985" y="1568"/>
                    <a:pt x="1250" y="1104"/>
                    <a:pt x="1312" y="928"/>
                  </a:cubicBezTo>
                  <a:cubicBezTo>
                    <a:pt x="1374" y="752"/>
                    <a:pt x="1211" y="715"/>
                    <a:pt x="1188" y="663"/>
                  </a:cubicBezTo>
                  <a:cubicBezTo>
                    <a:pt x="1165" y="611"/>
                    <a:pt x="1159" y="700"/>
                    <a:pt x="1172" y="616"/>
                  </a:cubicBezTo>
                  <a:cubicBezTo>
                    <a:pt x="1185" y="532"/>
                    <a:pt x="1329" y="260"/>
                    <a:pt x="1264" y="160"/>
                  </a:cubicBezTo>
                  <a:cubicBezTo>
                    <a:pt x="1199" y="60"/>
                    <a:pt x="936" y="0"/>
                    <a:pt x="784" y="16"/>
                  </a:cubicBezTo>
                  <a:cubicBezTo>
                    <a:pt x="632" y="32"/>
                    <a:pt x="492" y="144"/>
                    <a:pt x="352" y="256"/>
                  </a:cubicBezTo>
                </a:path>
              </a:pathLst>
            </a:custGeom>
            <a:gradFill rotWithShape="0">
              <a:gsLst>
                <a:gs pos="0">
                  <a:srgbClr val="000000"/>
                </a:gs>
                <a:gs pos="100000">
                  <a:srgbClr val="FF99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22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Oval 22">
              <a:extLst>
                <a:ext uri="{FF2B5EF4-FFF2-40B4-BE49-F238E27FC236}">
                  <a16:creationId xmlns:a16="http://schemas.microsoft.com/office/drawing/2014/main" id="{00831DE4-60E1-41EC-A409-9BDF6E0CF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1380"/>
              <a:ext cx="623" cy="336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8" name="Line 23">
              <a:extLst>
                <a:ext uri="{FF2B5EF4-FFF2-40B4-BE49-F238E27FC236}">
                  <a16:creationId xmlns:a16="http://schemas.microsoft.com/office/drawing/2014/main" id="{5C186BE3-D85E-4BD6-BA82-8416B848F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2052"/>
              <a:ext cx="105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Line 24">
              <a:extLst>
                <a:ext uri="{FF2B5EF4-FFF2-40B4-BE49-F238E27FC236}">
                  <a16:creationId xmlns:a16="http://schemas.microsoft.com/office/drawing/2014/main" id="{D12069D8-50F1-49C9-AADC-FD19F66841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2" y="716"/>
              <a:ext cx="7" cy="1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25">
              <a:extLst>
                <a:ext uri="{FF2B5EF4-FFF2-40B4-BE49-F238E27FC236}">
                  <a16:creationId xmlns:a16="http://schemas.microsoft.com/office/drawing/2014/main" id="{9DCBDCB5-6933-4816-800B-E8054A8FD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5" y="1552"/>
              <a:ext cx="101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Text Box 26">
              <a:extLst>
                <a:ext uri="{FF2B5EF4-FFF2-40B4-BE49-F238E27FC236}">
                  <a16:creationId xmlns:a16="http://schemas.microsoft.com/office/drawing/2014/main" id="{1D31A79E-E748-4290-9D26-C33CD2017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" y="128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33812" name="Text Box 27">
              <a:extLst>
                <a:ext uri="{FF2B5EF4-FFF2-40B4-BE49-F238E27FC236}">
                  <a16:creationId xmlns:a16="http://schemas.microsoft.com/office/drawing/2014/main" id="{5AD30E52-AF10-4DE8-9B62-F648C7C7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143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33813" name="Text Box 28">
              <a:extLst>
                <a:ext uri="{FF2B5EF4-FFF2-40B4-BE49-F238E27FC236}">
                  <a16:creationId xmlns:a16="http://schemas.microsoft.com/office/drawing/2014/main" id="{AE6EFEE9-1801-49C7-8B6E-13E3BABD5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" y="113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33814" name="Oval 29">
              <a:extLst>
                <a:ext uri="{FF2B5EF4-FFF2-40B4-BE49-F238E27FC236}">
                  <a16:creationId xmlns:a16="http://schemas.microsoft.com/office/drawing/2014/main" id="{4FA6DA04-F8BB-4870-9CCD-13B8E3B18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1434"/>
              <a:ext cx="33" cy="2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15" name="Line 30">
              <a:extLst>
                <a:ext uri="{FF2B5EF4-FFF2-40B4-BE49-F238E27FC236}">
                  <a16:creationId xmlns:a16="http://schemas.microsoft.com/office/drawing/2014/main" id="{F4668D5B-4565-44E2-ABB8-DF6EA88864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7" y="1449"/>
              <a:ext cx="245" cy="103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Freeform 31">
              <a:extLst>
                <a:ext uri="{FF2B5EF4-FFF2-40B4-BE49-F238E27FC236}">
                  <a16:creationId xmlns:a16="http://schemas.microsoft.com/office/drawing/2014/main" id="{3527C1AD-B543-4733-ACA8-630861A18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720"/>
              <a:ext cx="407" cy="96"/>
            </a:xfrm>
            <a:custGeom>
              <a:avLst/>
              <a:gdLst>
                <a:gd name="T0" fmla="*/ 0 w 407"/>
                <a:gd name="T1" fmla="*/ 21 h 96"/>
                <a:gd name="T2" fmla="*/ 97 w 407"/>
                <a:gd name="T3" fmla="*/ 84 h 96"/>
                <a:gd name="T4" fmla="*/ 246 w 407"/>
                <a:gd name="T5" fmla="*/ 84 h 96"/>
                <a:gd name="T6" fmla="*/ 395 w 407"/>
                <a:gd name="T7" fmla="*/ 12 h 96"/>
                <a:gd name="T8" fmla="*/ 320 w 407"/>
                <a:gd name="T9" fmla="*/ 12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7"/>
                <a:gd name="T16" fmla="*/ 0 h 96"/>
                <a:gd name="T17" fmla="*/ 407 w 407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7" h="96">
                  <a:moveTo>
                    <a:pt x="0" y="21"/>
                  </a:moveTo>
                  <a:cubicBezTo>
                    <a:pt x="17" y="31"/>
                    <a:pt x="56" y="73"/>
                    <a:pt x="97" y="84"/>
                  </a:cubicBezTo>
                  <a:cubicBezTo>
                    <a:pt x="138" y="95"/>
                    <a:pt x="196" y="96"/>
                    <a:pt x="246" y="84"/>
                  </a:cubicBezTo>
                  <a:cubicBezTo>
                    <a:pt x="296" y="72"/>
                    <a:pt x="382" y="24"/>
                    <a:pt x="395" y="12"/>
                  </a:cubicBezTo>
                  <a:cubicBezTo>
                    <a:pt x="407" y="0"/>
                    <a:pt x="364" y="6"/>
                    <a:pt x="320" y="12"/>
                  </a:cubicBezTo>
                </a:path>
              </a:pathLst>
            </a:custGeom>
            <a:noFill/>
            <a:ln w="22225" cap="flat" cmpd="sng">
              <a:solidFill>
                <a:srgbClr val="0000FF"/>
              </a:solidFill>
              <a:prstDash val="solid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2">
            <a:extLst>
              <a:ext uri="{FF2B5EF4-FFF2-40B4-BE49-F238E27FC236}">
                <a16:creationId xmlns:a16="http://schemas.microsoft.com/office/drawing/2014/main" id="{2055BC28-3F58-49D5-B8F7-8E441D1BD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22288"/>
            <a:ext cx="293846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黑体" panose="02010609060101010101" pitchFamily="49" charset="-122"/>
              </a:rPr>
              <a:t>2. </a:t>
            </a:r>
            <a:r>
              <a:rPr lang="zh-CN" altLang="en-US">
                <a:ea typeface="黑体" panose="02010609060101010101" pitchFamily="49" charset="-122"/>
              </a:rPr>
              <a:t>平面运动的方程    </a:t>
            </a:r>
          </a:p>
        </p:txBody>
      </p:sp>
      <p:sp>
        <p:nvSpPr>
          <p:cNvPr id="34828" name="Text Box 3">
            <a:extLst>
              <a:ext uri="{FF2B5EF4-FFF2-40B4-BE49-F238E27FC236}">
                <a16:creationId xmlns:a16="http://schemas.microsoft.com/office/drawing/2014/main" id="{7139D0FB-A8AC-41D2-81BD-766B460C4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137150"/>
            <a:ext cx="5759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刚体平面运动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=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点平动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+ 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绕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点轴转动   </a:t>
            </a:r>
          </a:p>
        </p:txBody>
      </p:sp>
      <p:sp>
        <p:nvSpPr>
          <p:cNvPr id="34829" name="Text Box 4">
            <a:extLst>
              <a:ext uri="{FF2B5EF4-FFF2-40B4-BE49-F238E27FC236}">
                <a16:creationId xmlns:a16="http://schemas.microsoft.com/office/drawing/2014/main" id="{3B0CC839-7EFE-4A9F-9E3D-447B70804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990600"/>
            <a:ext cx="689133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    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建立坐标系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Oxyz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，使平面图形在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Oxyz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面内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z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轴与屏幕垂直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4830" name="Text Box 5">
            <a:extLst>
              <a:ext uri="{FF2B5EF4-FFF2-40B4-BE49-F238E27FC236}">
                <a16:creationId xmlns:a16="http://schemas.microsoft.com/office/drawing/2014/main" id="{D1ED5942-6DDB-48D0-A8B9-AC5A263E2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165600"/>
            <a:ext cx="716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在平面上任取一点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，称为基点，以基点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为原点建各坐标轴平行于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Oxyz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的动坐标系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Bx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´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y´z´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34831" name="Group 6">
            <a:extLst>
              <a:ext uri="{FF2B5EF4-FFF2-40B4-BE49-F238E27FC236}">
                <a16:creationId xmlns:a16="http://schemas.microsoft.com/office/drawing/2014/main" id="{F1685259-A72B-4FAF-99F9-3E0B11E515C2}"/>
              </a:ext>
            </a:extLst>
          </p:cNvPr>
          <p:cNvGrpSpPr>
            <a:grpSpLocks/>
          </p:cNvGrpSpPr>
          <p:nvPr/>
        </p:nvGrpSpPr>
        <p:grpSpPr bwMode="auto">
          <a:xfrm>
            <a:off x="2066925" y="2571750"/>
            <a:ext cx="1724025" cy="1066800"/>
            <a:chOff x="1302" y="1620"/>
            <a:chExt cx="1086" cy="672"/>
          </a:xfrm>
        </p:grpSpPr>
        <p:sp>
          <p:nvSpPr>
            <p:cNvPr id="34876" name="Freeform 7" descr="信纸">
              <a:extLst>
                <a:ext uri="{FF2B5EF4-FFF2-40B4-BE49-F238E27FC236}">
                  <a16:creationId xmlns:a16="http://schemas.microsoft.com/office/drawing/2014/main" id="{01B7BC5E-D9B3-4520-B837-4D011B64F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" y="1620"/>
              <a:ext cx="1086" cy="636"/>
            </a:xfrm>
            <a:custGeom>
              <a:avLst/>
              <a:gdLst>
                <a:gd name="T0" fmla="*/ 119 w 1086"/>
                <a:gd name="T1" fmla="*/ 261 h 636"/>
                <a:gd name="T2" fmla="*/ 523 w 1086"/>
                <a:gd name="T3" fmla="*/ 6 h 636"/>
                <a:gd name="T4" fmla="*/ 1040 w 1086"/>
                <a:gd name="T5" fmla="*/ 298 h 636"/>
                <a:gd name="T6" fmla="*/ 800 w 1086"/>
                <a:gd name="T7" fmla="*/ 575 h 636"/>
                <a:gd name="T8" fmla="*/ 471 w 1086"/>
                <a:gd name="T9" fmla="*/ 567 h 636"/>
                <a:gd name="T10" fmla="*/ 224 w 1086"/>
                <a:gd name="T11" fmla="*/ 620 h 636"/>
                <a:gd name="T12" fmla="*/ 15 w 1086"/>
                <a:gd name="T13" fmla="*/ 470 h 636"/>
                <a:gd name="T14" fmla="*/ 119 w 1086"/>
                <a:gd name="T15" fmla="*/ 261 h 6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6"/>
                <a:gd name="T25" fmla="*/ 0 h 636"/>
                <a:gd name="T26" fmla="*/ 1086 w 1086"/>
                <a:gd name="T27" fmla="*/ 636 h 6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6" h="636">
                  <a:moveTo>
                    <a:pt x="119" y="261"/>
                  </a:moveTo>
                  <a:cubicBezTo>
                    <a:pt x="204" y="184"/>
                    <a:pt x="370" y="0"/>
                    <a:pt x="523" y="6"/>
                  </a:cubicBezTo>
                  <a:cubicBezTo>
                    <a:pt x="676" y="12"/>
                    <a:pt x="994" y="203"/>
                    <a:pt x="1040" y="298"/>
                  </a:cubicBezTo>
                  <a:cubicBezTo>
                    <a:pt x="1086" y="393"/>
                    <a:pt x="895" y="530"/>
                    <a:pt x="800" y="575"/>
                  </a:cubicBezTo>
                  <a:cubicBezTo>
                    <a:pt x="705" y="620"/>
                    <a:pt x="567" y="559"/>
                    <a:pt x="471" y="567"/>
                  </a:cubicBezTo>
                  <a:cubicBezTo>
                    <a:pt x="375" y="575"/>
                    <a:pt x="300" y="636"/>
                    <a:pt x="224" y="620"/>
                  </a:cubicBezTo>
                  <a:cubicBezTo>
                    <a:pt x="148" y="604"/>
                    <a:pt x="30" y="531"/>
                    <a:pt x="15" y="470"/>
                  </a:cubicBezTo>
                  <a:cubicBezTo>
                    <a:pt x="0" y="409"/>
                    <a:pt x="36" y="354"/>
                    <a:pt x="119" y="261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2225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7" name="Oval 8">
              <a:extLst>
                <a:ext uri="{FF2B5EF4-FFF2-40B4-BE49-F238E27FC236}">
                  <a16:creationId xmlns:a16="http://schemas.microsoft.com/office/drawing/2014/main" id="{448CCEBB-9F13-435B-B02C-C13FB193D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" y="2004"/>
              <a:ext cx="38" cy="39"/>
            </a:xfrm>
            <a:prstGeom prst="ellipse">
              <a:avLst/>
            </a:prstGeom>
            <a:solidFill>
              <a:srgbClr val="CC6600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78" name="Text Box 9">
              <a:extLst>
                <a:ext uri="{FF2B5EF4-FFF2-40B4-BE49-F238E27FC236}">
                  <a16:creationId xmlns:a16="http://schemas.microsoft.com/office/drawing/2014/main" id="{1D1EC184-1A47-42B4-B82A-2F7516181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6" y="2004"/>
              <a:ext cx="2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34832" name="Group 10">
            <a:extLst>
              <a:ext uri="{FF2B5EF4-FFF2-40B4-BE49-F238E27FC236}">
                <a16:creationId xmlns:a16="http://schemas.microsoft.com/office/drawing/2014/main" id="{767AE03A-E1B2-4201-909B-D4C84DBAE7F6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3060700"/>
            <a:ext cx="838200" cy="811213"/>
            <a:chOff x="981" y="1992"/>
            <a:chExt cx="528" cy="511"/>
          </a:xfrm>
        </p:grpSpPr>
        <p:sp>
          <p:nvSpPr>
            <p:cNvPr id="34875" name="Line 11">
              <a:extLst>
                <a:ext uri="{FF2B5EF4-FFF2-40B4-BE49-F238E27FC236}">
                  <a16:creationId xmlns:a16="http://schemas.microsoft.com/office/drawing/2014/main" id="{DCF24EC5-25E6-4011-A654-44060210ED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1" y="2071"/>
              <a:ext cx="528" cy="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26" name="Object 12">
              <a:extLst>
                <a:ext uri="{FF2B5EF4-FFF2-40B4-BE49-F238E27FC236}">
                  <a16:creationId xmlns:a16="http://schemas.microsoft.com/office/drawing/2014/main" id="{5E1A47B6-C8F5-4741-89BA-9C655F2B78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" y="1992"/>
            <a:ext cx="23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9" name="Equation" r:id="rId4" imgW="177480" imgH="215640" progId="Equation.3">
                    <p:embed/>
                  </p:oleObj>
                </mc:Choice>
                <mc:Fallback>
                  <p:oleObj name="Equation" r:id="rId4" imgW="17748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" y="1992"/>
                          <a:ext cx="23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33" name="Group 13">
            <a:extLst>
              <a:ext uri="{FF2B5EF4-FFF2-40B4-BE49-F238E27FC236}">
                <a16:creationId xmlns:a16="http://schemas.microsoft.com/office/drawing/2014/main" id="{06CFC26C-39D0-4F93-ABF2-AED60F9E0256}"/>
              </a:ext>
            </a:extLst>
          </p:cNvPr>
          <p:cNvGrpSpPr>
            <a:grpSpLocks/>
          </p:cNvGrpSpPr>
          <p:nvPr/>
        </p:nvGrpSpPr>
        <p:grpSpPr bwMode="auto">
          <a:xfrm>
            <a:off x="4235450" y="2484438"/>
            <a:ext cx="1724025" cy="1120775"/>
            <a:chOff x="2668" y="1565"/>
            <a:chExt cx="1086" cy="706"/>
          </a:xfrm>
        </p:grpSpPr>
        <p:sp>
          <p:nvSpPr>
            <p:cNvPr id="34872" name="Freeform 14" descr="信纸">
              <a:extLst>
                <a:ext uri="{FF2B5EF4-FFF2-40B4-BE49-F238E27FC236}">
                  <a16:creationId xmlns:a16="http://schemas.microsoft.com/office/drawing/2014/main" id="{D621A52B-C9EE-4AFE-884D-BD1CF99A878F}"/>
                </a:ext>
              </a:extLst>
            </p:cNvPr>
            <p:cNvSpPr>
              <a:spLocks/>
            </p:cNvSpPr>
            <p:nvPr/>
          </p:nvSpPr>
          <p:spPr bwMode="auto">
            <a:xfrm rot="-413464">
              <a:off x="2668" y="1565"/>
              <a:ext cx="1086" cy="636"/>
            </a:xfrm>
            <a:custGeom>
              <a:avLst/>
              <a:gdLst>
                <a:gd name="T0" fmla="*/ 119 w 1086"/>
                <a:gd name="T1" fmla="*/ 261 h 636"/>
                <a:gd name="T2" fmla="*/ 523 w 1086"/>
                <a:gd name="T3" fmla="*/ 6 h 636"/>
                <a:gd name="T4" fmla="*/ 1040 w 1086"/>
                <a:gd name="T5" fmla="*/ 298 h 636"/>
                <a:gd name="T6" fmla="*/ 800 w 1086"/>
                <a:gd name="T7" fmla="*/ 575 h 636"/>
                <a:gd name="T8" fmla="*/ 471 w 1086"/>
                <a:gd name="T9" fmla="*/ 567 h 636"/>
                <a:gd name="T10" fmla="*/ 224 w 1086"/>
                <a:gd name="T11" fmla="*/ 620 h 636"/>
                <a:gd name="T12" fmla="*/ 15 w 1086"/>
                <a:gd name="T13" fmla="*/ 470 h 636"/>
                <a:gd name="T14" fmla="*/ 119 w 1086"/>
                <a:gd name="T15" fmla="*/ 261 h 6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6"/>
                <a:gd name="T25" fmla="*/ 0 h 636"/>
                <a:gd name="T26" fmla="*/ 1086 w 1086"/>
                <a:gd name="T27" fmla="*/ 636 h 6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6" h="636">
                  <a:moveTo>
                    <a:pt x="119" y="261"/>
                  </a:moveTo>
                  <a:cubicBezTo>
                    <a:pt x="204" y="184"/>
                    <a:pt x="370" y="0"/>
                    <a:pt x="523" y="6"/>
                  </a:cubicBezTo>
                  <a:cubicBezTo>
                    <a:pt x="676" y="12"/>
                    <a:pt x="994" y="203"/>
                    <a:pt x="1040" y="298"/>
                  </a:cubicBezTo>
                  <a:cubicBezTo>
                    <a:pt x="1086" y="393"/>
                    <a:pt x="895" y="530"/>
                    <a:pt x="800" y="575"/>
                  </a:cubicBezTo>
                  <a:cubicBezTo>
                    <a:pt x="705" y="620"/>
                    <a:pt x="567" y="559"/>
                    <a:pt x="471" y="567"/>
                  </a:cubicBezTo>
                  <a:cubicBezTo>
                    <a:pt x="375" y="575"/>
                    <a:pt x="300" y="636"/>
                    <a:pt x="224" y="620"/>
                  </a:cubicBezTo>
                  <a:cubicBezTo>
                    <a:pt x="148" y="604"/>
                    <a:pt x="30" y="531"/>
                    <a:pt x="15" y="470"/>
                  </a:cubicBezTo>
                  <a:cubicBezTo>
                    <a:pt x="0" y="409"/>
                    <a:pt x="36" y="354"/>
                    <a:pt x="119" y="261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2225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3" name="Oval 15">
              <a:extLst>
                <a:ext uri="{FF2B5EF4-FFF2-40B4-BE49-F238E27FC236}">
                  <a16:creationId xmlns:a16="http://schemas.microsoft.com/office/drawing/2014/main" id="{7EB617B1-590F-4BFA-A46F-AB69711901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13464">
              <a:off x="2872" y="1989"/>
              <a:ext cx="38" cy="39"/>
            </a:xfrm>
            <a:prstGeom prst="ellipse">
              <a:avLst/>
            </a:prstGeom>
            <a:solidFill>
              <a:srgbClr val="CC6600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74" name="Text Box 16">
              <a:extLst>
                <a:ext uri="{FF2B5EF4-FFF2-40B4-BE49-F238E27FC236}">
                  <a16:creationId xmlns:a16="http://schemas.microsoft.com/office/drawing/2014/main" id="{25B69FAA-BEFC-4E66-B966-2B1B53E39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31702">
              <a:off x="2723" y="1983"/>
              <a:ext cx="2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34834" name="Group 17">
            <a:extLst>
              <a:ext uri="{FF2B5EF4-FFF2-40B4-BE49-F238E27FC236}">
                <a16:creationId xmlns:a16="http://schemas.microsoft.com/office/drawing/2014/main" id="{F5F22DAC-C11E-4D96-A6DA-01F90B9F03CE}"/>
              </a:ext>
            </a:extLst>
          </p:cNvPr>
          <p:cNvGrpSpPr>
            <a:grpSpLocks/>
          </p:cNvGrpSpPr>
          <p:nvPr/>
        </p:nvGrpSpPr>
        <p:grpSpPr bwMode="auto">
          <a:xfrm>
            <a:off x="5932488" y="2352675"/>
            <a:ext cx="1724025" cy="1338263"/>
            <a:chOff x="3737" y="1482"/>
            <a:chExt cx="1086" cy="843"/>
          </a:xfrm>
        </p:grpSpPr>
        <p:sp>
          <p:nvSpPr>
            <p:cNvPr id="34869" name="Freeform 18" descr="信纸">
              <a:extLst>
                <a:ext uri="{FF2B5EF4-FFF2-40B4-BE49-F238E27FC236}">
                  <a16:creationId xmlns:a16="http://schemas.microsoft.com/office/drawing/2014/main" id="{275DD572-6D79-411A-AB0C-C445F834843F}"/>
                </a:ext>
              </a:extLst>
            </p:cNvPr>
            <p:cNvSpPr>
              <a:spLocks/>
            </p:cNvSpPr>
            <p:nvPr/>
          </p:nvSpPr>
          <p:spPr bwMode="auto">
            <a:xfrm rot="-2014465">
              <a:off x="3737" y="1482"/>
              <a:ext cx="1086" cy="636"/>
            </a:xfrm>
            <a:custGeom>
              <a:avLst/>
              <a:gdLst>
                <a:gd name="T0" fmla="*/ 119 w 1086"/>
                <a:gd name="T1" fmla="*/ 261 h 636"/>
                <a:gd name="T2" fmla="*/ 523 w 1086"/>
                <a:gd name="T3" fmla="*/ 6 h 636"/>
                <a:gd name="T4" fmla="*/ 1040 w 1086"/>
                <a:gd name="T5" fmla="*/ 298 h 636"/>
                <a:gd name="T6" fmla="*/ 800 w 1086"/>
                <a:gd name="T7" fmla="*/ 575 h 636"/>
                <a:gd name="T8" fmla="*/ 471 w 1086"/>
                <a:gd name="T9" fmla="*/ 567 h 636"/>
                <a:gd name="T10" fmla="*/ 224 w 1086"/>
                <a:gd name="T11" fmla="*/ 620 h 636"/>
                <a:gd name="T12" fmla="*/ 15 w 1086"/>
                <a:gd name="T13" fmla="*/ 470 h 636"/>
                <a:gd name="T14" fmla="*/ 119 w 1086"/>
                <a:gd name="T15" fmla="*/ 261 h 6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6"/>
                <a:gd name="T25" fmla="*/ 0 h 636"/>
                <a:gd name="T26" fmla="*/ 1086 w 1086"/>
                <a:gd name="T27" fmla="*/ 636 h 6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6" h="636">
                  <a:moveTo>
                    <a:pt x="119" y="261"/>
                  </a:moveTo>
                  <a:cubicBezTo>
                    <a:pt x="204" y="184"/>
                    <a:pt x="370" y="0"/>
                    <a:pt x="523" y="6"/>
                  </a:cubicBezTo>
                  <a:cubicBezTo>
                    <a:pt x="676" y="12"/>
                    <a:pt x="994" y="203"/>
                    <a:pt x="1040" y="298"/>
                  </a:cubicBezTo>
                  <a:cubicBezTo>
                    <a:pt x="1086" y="393"/>
                    <a:pt x="895" y="530"/>
                    <a:pt x="800" y="575"/>
                  </a:cubicBezTo>
                  <a:cubicBezTo>
                    <a:pt x="705" y="620"/>
                    <a:pt x="567" y="559"/>
                    <a:pt x="471" y="567"/>
                  </a:cubicBezTo>
                  <a:cubicBezTo>
                    <a:pt x="375" y="575"/>
                    <a:pt x="300" y="636"/>
                    <a:pt x="224" y="620"/>
                  </a:cubicBezTo>
                  <a:cubicBezTo>
                    <a:pt x="148" y="604"/>
                    <a:pt x="30" y="531"/>
                    <a:pt x="15" y="470"/>
                  </a:cubicBezTo>
                  <a:cubicBezTo>
                    <a:pt x="0" y="409"/>
                    <a:pt x="36" y="354"/>
                    <a:pt x="119" y="261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2225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0" name="Oval 19">
              <a:extLst>
                <a:ext uri="{FF2B5EF4-FFF2-40B4-BE49-F238E27FC236}">
                  <a16:creationId xmlns:a16="http://schemas.microsoft.com/office/drawing/2014/main" id="{851E0C25-B355-44E9-8073-9FFEDF369A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014465">
              <a:off x="4032" y="2036"/>
              <a:ext cx="38" cy="39"/>
            </a:xfrm>
            <a:prstGeom prst="ellipse">
              <a:avLst/>
            </a:prstGeom>
            <a:solidFill>
              <a:srgbClr val="CC6600">
                <a:alpha val="50195"/>
              </a:srgbClr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71" name="Text Box 20">
              <a:extLst>
                <a:ext uri="{FF2B5EF4-FFF2-40B4-BE49-F238E27FC236}">
                  <a16:creationId xmlns:a16="http://schemas.microsoft.com/office/drawing/2014/main" id="{BC57BB3D-0DB5-4B99-B68E-92A00E32C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73874">
              <a:off x="3940" y="2038"/>
              <a:ext cx="24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34835" name="Group 21">
            <a:extLst>
              <a:ext uri="{FF2B5EF4-FFF2-40B4-BE49-F238E27FC236}">
                <a16:creationId xmlns:a16="http://schemas.microsoft.com/office/drawing/2014/main" id="{5C2C2DCC-2F60-4835-87FE-7DD7130CB390}"/>
              </a:ext>
            </a:extLst>
          </p:cNvPr>
          <p:cNvGrpSpPr>
            <a:grpSpLocks/>
          </p:cNvGrpSpPr>
          <p:nvPr/>
        </p:nvGrpSpPr>
        <p:grpSpPr bwMode="auto">
          <a:xfrm rot="2955221">
            <a:off x="6454776" y="2236787"/>
            <a:ext cx="1009650" cy="1724025"/>
            <a:chOff x="4123" y="1406"/>
            <a:chExt cx="636" cy="1086"/>
          </a:xfrm>
        </p:grpSpPr>
        <p:sp>
          <p:nvSpPr>
            <p:cNvPr id="34867" name="Freeform 22" descr="信纸">
              <a:extLst>
                <a:ext uri="{FF2B5EF4-FFF2-40B4-BE49-F238E27FC236}">
                  <a16:creationId xmlns:a16="http://schemas.microsoft.com/office/drawing/2014/main" id="{1EFD2E6C-0E7A-429C-9066-69A0D5F63C8E}"/>
                </a:ext>
              </a:extLst>
            </p:cNvPr>
            <p:cNvSpPr>
              <a:spLocks/>
            </p:cNvSpPr>
            <p:nvPr/>
          </p:nvSpPr>
          <p:spPr bwMode="auto">
            <a:xfrm rot="-3090925">
              <a:off x="3898" y="1631"/>
              <a:ext cx="1086" cy="636"/>
            </a:xfrm>
            <a:custGeom>
              <a:avLst/>
              <a:gdLst>
                <a:gd name="T0" fmla="*/ 119 w 1086"/>
                <a:gd name="T1" fmla="*/ 261 h 636"/>
                <a:gd name="T2" fmla="*/ 523 w 1086"/>
                <a:gd name="T3" fmla="*/ 6 h 636"/>
                <a:gd name="T4" fmla="*/ 1040 w 1086"/>
                <a:gd name="T5" fmla="*/ 298 h 636"/>
                <a:gd name="T6" fmla="*/ 800 w 1086"/>
                <a:gd name="T7" fmla="*/ 575 h 636"/>
                <a:gd name="T8" fmla="*/ 471 w 1086"/>
                <a:gd name="T9" fmla="*/ 567 h 636"/>
                <a:gd name="T10" fmla="*/ 224 w 1086"/>
                <a:gd name="T11" fmla="*/ 620 h 636"/>
                <a:gd name="T12" fmla="*/ 15 w 1086"/>
                <a:gd name="T13" fmla="*/ 470 h 636"/>
                <a:gd name="T14" fmla="*/ 119 w 1086"/>
                <a:gd name="T15" fmla="*/ 261 h 6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6"/>
                <a:gd name="T25" fmla="*/ 0 h 636"/>
                <a:gd name="T26" fmla="*/ 1086 w 1086"/>
                <a:gd name="T27" fmla="*/ 636 h 6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6" h="636">
                  <a:moveTo>
                    <a:pt x="119" y="261"/>
                  </a:moveTo>
                  <a:cubicBezTo>
                    <a:pt x="204" y="184"/>
                    <a:pt x="370" y="0"/>
                    <a:pt x="523" y="6"/>
                  </a:cubicBezTo>
                  <a:cubicBezTo>
                    <a:pt x="676" y="12"/>
                    <a:pt x="994" y="203"/>
                    <a:pt x="1040" y="298"/>
                  </a:cubicBezTo>
                  <a:cubicBezTo>
                    <a:pt x="1086" y="393"/>
                    <a:pt x="895" y="530"/>
                    <a:pt x="800" y="575"/>
                  </a:cubicBezTo>
                  <a:cubicBezTo>
                    <a:pt x="705" y="620"/>
                    <a:pt x="567" y="559"/>
                    <a:pt x="471" y="567"/>
                  </a:cubicBezTo>
                  <a:cubicBezTo>
                    <a:pt x="375" y="575"/>
                    <a:pt x="300" y="636"/>
                    <a:pt x="224" y="620"/>
                  </a:cubicBezTo>
                  <a:cubicBezTo>
                    <a:pt x="148" y="604"/>
                    <a:pt x="30" y="531"/>
                    <a:pt x="15" y="470"/>
                  </a:cubicBezTo>
                  <a:cubicBezTo>
                    <a:pt x="0" y="409"/>
                    <a:pt x="36" y="354"/>
                    <a:pt x="119" y="261"/>
                  </a:cubicBezTo>
                  <a:close/>
                </a:path>
              </a:pathLst>
            </a:custGeom>
            <a:noFill/>
            <a:ln w="22225" cap="flat" cmpd="sng">
              <a:solidFill>
                <a:srgbClr val="CC6600"/>
              </a:solidFill>
              <a:prstDash val="dash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68" name="Oval 23">
              <a:extLst>
                <a:ext uri="{FF2B5EF4-FFF2-40B4-BE49-F238E27FC236}">
                  <a16:creationId xmlns:a16="http://schemas.microsoft.com/office/drawing/2014/main" id="{52D8AAE3-CE6A-42C3-B19A-5B7DE38EB4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090925">
              <a:off x="4283" y="2243"/>
              <a:ext cx="38" cy="39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4836" name="Group 24">
            <a:extLst>
              <a:ext uri="{FF2B5EF4-FFF2-40B4-BE49-F238E27FC236}">
                <a16:creationId xmlns:a16="http://schemas.microsoft.com/office/drawing/2014/main" id="{9CD31E3A-23AF-4798-BEA7-517FBDAA7C06}"/>
              </a:ext>
            </a:extLst>
          </p:cNvPr>
          <p:cNvGrpSpPr>
            <a:grpSpLocks/>
          </p:cNvGrpSpPr>
          <p:nvPr/>
        </p:nvGrpSpPr>
        <p:grpSpPr bwMode="auto">
          <a:xfrm>
            <a:off x="2427288" y="2646363"/>
            <a:ext cx="1023937" cy="650875"/>
            <a:chOff x="1529" y="1667"/>
            <a:chExt cx="645" cy="410"/>
          </a:xfrm>
        </p:grpSpPr>
        <p:grpSp>
          <p:nvGrpSpPr>
            <p:cNvPr id="34862" name="Group 25">
              <a:extLst>
                <a:ext uri="{FF2B5EF4-FFF2-40B4-BE49-F238E27FC236}">
                  <a16:creationId xmlns:a16="http://schemas.microsoft.com/office/drawing/2014/main" id="{03A62B63-8A54-4B05-A9E9-07E541BE17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9" y="1707"/>
              <a:ext cx="460" cy="370"/>
              <a:chOff x="1529" y="1707"/>
              <a:chExt cx="460" cy="370"/>
            </a:xfrm>
          </p:grpSpPr>
          <p:graphicFrame>
            <p:nvGraphicFramePr>
              <p:cNvPr id="34825" name="Object 26">
                <a:extLst>
                  <a:ext uri="{FF2B5EF4-FFF2-40B4-BE49-F238E27FC236}">
                    <a16:creationId xmlns:a16="http://schemas.microsoft.com/office/drawing/2014/main" id="{C62953B3-E24F-4B11-B993-B3A54CE483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31" y="1707"/>
              <a:ext cx="241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80" name="Equation" r:id="rId6" imgW="164880" imgH="164880" progId="Equation.3">
                      <p:embed/>
                    </p:oleObj>
                  </mc:Choice>
                  <mc:Fallback>
                    <p:oleObj name="Equation" r:id="rId6" imgW="164880" imgH="16488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1" y="1707"/>
                            <a:ext cx="241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64" name="Line 27">
                <a:extLst>
                  <a:ext uri="{FF2B5EF4-FFF2-40B4-BE49-F238E27FC236}">
                    <a16:creationId xmlns:a16="http://schemas.microsoft.com/office/drawing/2014/main" id="{4D5742ED-F561-44D5-8F05-EB79CC3D0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29" y="1811"/>
                <a:ext cx="458" cy="1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5" name="Freeform 28">
                <a:extLst>
                  <a:ext uri="{FF2B5EF4-FFF2-40B4-BE49-F238E27FC236}">
                    <a16:creationId xmlns:a16="http://schemas.microsoft.com/office/drawing/2014/main" id="{83864AD0-68DA-4182-A303-43D5A8D7A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" y="1941"/>
                <a:ext cx="30" cy="67"/>
              </a:xfrm>
              <a:custGeom>
                <a:avLst/>
                <a:gdLst>
                  <a:gd name="T0" fmla="*/ 0 w 30"/>
                  <a:gd name="T1" fmla="*/ 0 h 38"/>
                  <a:gd name="T2" fmla="*/ 30 w 30"/>
                  <a:gd name="T3" fmla="*/ 67 h 38"/>
                  <a:gd name="T4" fmla="*/ 0 60000 65536"/>
                  <a:gd name="T5" fmla="*/ 0 60000 65536"/>
                  <a:gd name="T6" fmla="*/ 0 w 30"/>
                  <a:gd name="T7" fmla="*/ 0 h 38"/>
                  <a:gd name="T8" fmla="*/ 30 w 30"/>
                  <a:gd name="T9" fmla="*/ 38 h 3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0" h="38">
                    <a:moveTo>
                      <a:pt x="0" y="0"/>
                    </a:moveTo>
                    <a:cubicBezTo>
                      <a:pt x="12" y="13"/>
                      <a:pt x="24" y="27"/>
                      <a:pt x="30" y="38"/>
                    </a:cubicBezTo>
                  </a:path>
                </a:pathLst>
              </a:cu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66" name="Text Box 29">
                <a:extLst>
                  <a:ext uri="{FF2B5EF4-FFF2-40B4-BE49-F238E27FC236}">
                    <a16:creationId xmlns:a16="http://schemas.microsoft.com/office/drawing/2014/main" id="{C0940B3D-6531-4C88-B22D-1371EEA0C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2" y="1827"/>
                <a:ext cx="3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rgbClr val="000000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</a:t>
                </a:r>
                <a:endParaRPr lang="en-US" altLang="zh-CN" sz="2000" i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863" name="Text Box 30">
              <a:extLst>
                <a:ext uri="{FF2B5EF4-FFF2-40B4-BE49-F238E27FC236}">
                  <a16:creationId xmlns:a16="http://schemas.microsoft.com/office/drawing/2014/main" id="{88E8DA8C-5966-47DB-B879-7E1EDB10A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1667"/>
              <a:ext cx="2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34837" name="Group 31">
            <a:extLst>
              <a:ext uri="{FF2B5EF4-FFF2-40B4-BE49-F238E27FC236}">
                <a16:creationId xmlns:a16="http://schemas.microsoft.com/office/drawing/2014/main" id="{92EBB94F-971A-4FF3-A197-115AB3AF2CDB}"/>
              </a:ext>
            </a:extLst>
          </p:cNvPr>
          <p:cNvGrpSpPr>
            <a:grpSpLocks/>
          </p:cNvGrpSpPr>
          <p:nvPr/>
        </p:nvGrpSpPr>
        <p:grpSpPr bwMode="auto">
          <a:xfrm>
            <a:off x="4745038" y="2873375"/>
            <a:ext cx="1042987" cy="601663"/>
            <a:chOff x="3011" y="1702"/>
            <a:chExt cx="657" cy="379"/>
          </a:xfrm>
        </p:grpSpPr>
        <p:grpSp>
          <p:nvGrpSpPr>
            <p:cNvPr id="34858" name="Group 32">
              <a:extLst>
                <a:ext uri="{FF2B5EF4-FFF2-40B4-BE49-F238E27FC236}">
                  <a16:creationId xmlns:a16="http://schemas.microsoft.com/office/drawing/2014/main" id="{40662459-70EF-40A5-A506-D517F1994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1" y="1702"/>
              <a:ext cx="657" cy="379"/>
              <a:chOff x="3011" y="1702"/>
              <a:chExt cx="657" cy="379"/>
            </a:xfrm>
          </p:grpSpPr>
          <p:sp>
            <p:nvSpPr>
              <p:cNvPr id="34860" name="Line 33">
                <a:extLst>
                  <a:ext uri="{FF2B5EF4-FFF2-40B4-BE49-F238E27FC236}">
                    <a16:creationId xmlns:a16="http://schemas.microsoft.com/office/drawing/2014/main" id="{BD387D28-7BBC-4443-8B78-1EEE2D854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674018" flipV="1">
                <a:off x="3011" y="1718"/>
                <a:ext cx="361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1" name="Text Box 34">
                <a:extLst>
                  <a:ext uri="{FF2B5EF4-FFF2-40B4-BE49-F238E27FC236}">
                    <a16:creationId xmlns:a16="http://schemas.microsoft.com/office/drawing/2014/main" id="{F65A8A4E-842B-4F92-83EA-765065F685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499843">
                <a:off x="3426" y="1702"/>
                <a:ext cx="2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sp>
          <p:nvSpPr>
            <p:cNvPr id="34859" name="Oval 35">
              <a:extLst>
                <a:ext uri="{FF2B5EF4-FFF2-40B4-BE49-F238E27FC236}">
                  <a16:creationId xmlns:a16="http://schemas.microsoft.com/office/drawing/2014/main" id="{186732B2-47A7-457F-9A3F-2FC694F55E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74018">
              <a:off x="3420" y="1870"/>
              <a:ext cx="34" cy="48"/>
            </a:xfrm>
            <a:prstGeom prst="ellipse">
              <a:avLst/>
            </a:prstGeom>
            <a:solidFill>
              <a:srgbClr val="0000FF"/>
            </a:solidFill>
            <a:ln w="22225">
              <a:solidFill>
                <a:srgbClr val="0000FF"/>
              </a:solidFill>
              <a:round/>
              <a:headEnd/>
              <a:tailEnd type="none" w="sm" len="lg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4838" name="Group 36">
            <a:extLst>
              <a:ext uri="{FF2B5EF4-FFF2-40B4-BE49-F238E27FC236}">
                <a16:creationId xmlns:a16="http://schemas.microsoft.com/office/drawing/2014/main" id="{A3CB1F2D-30F4-4F5C-A150-C1D517012DF3}"/>
              </a:ext>
            </a:extLst>
          </p:cNvPr>
          <p:cNvGrpSpPr>
            <a:grpSpLocks/>
          </p:cNvGrpSpPr>
          <p:nvPr/>
        </p:nvGrpSpPr>
        <p:grpSpPr bwMode="auto">
          <a:xfrm>
            <a:off x="6583363" y="2892425"/>
            <a:ext cx="1371600" cy="668338"/>
            <a:chOff x="4147" y="1822"/>
            <a:chExt cx="864" cy="421"/>
          </a:xfrm>
        </p:grpSpPr>
        <p:grpSp>
          <p:nvGrpSpPr>
            <p:cNvPr id="34854" name="Group 37">
              <a:extLst>
                <a:ext uri="{FF2B5EF4-FFF2-40B4-BE49-F238E27FC236}">
                  <a16:creationId xmlns:a16="http://schemas.microsoft.com/office/drawing/2014/main" id="{30FA9F25-B241-4FA5-99F7-F4A77CEAD3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7" y="1822"/>
              <a:ext cx="864" cy="421"/>
              <a:chOff x="4147" y="1822"/>
              <a:chExt cx="864" cy="421"/>
            </a:xfrm>
          </p:grpSpPr>
          <p:sp>
            <p:nvSpPr>
              <p:cNvPr id="34856" name="Line 38">
                <a:extLst>
                  <a:ext uri="{FF2B5EF4-FFF2-40B4-BE49-F238E27FC236}">
                    <a16:creationId xmlns:a16="http://schemas.microsoft.com/office/drawing/2014/main" id="{3195F186-FB33-4D00-8159-44AC785A4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630847" flipV="1">
                <a:off x="4147" y="1880"/>
                <a:ext cx="361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7" name="Text Box 39">
                <a:extLst>
                  <a:ext uri="{FF2B5EF4-FFF2-40B4-BE49-F238E27FC236}">
                    <a16:creationId xmlns:a16="http://schemas.microsoft.com/office/drawing/2014/main" id="{199081A6-F558-4A77-9567-2AEF6D4D06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829505">
                <a:off x="4528" y="1822"/>
                <a:ext cx="4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en-US" altLang="zh-CN" i="1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´   </a:t>
                </a:r>
                <a:endParaRPr lang="en-US" altLang="zh-CN" i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855" name="Oval 40">
              <a:extLst>
                <a:ext uri="{FF2B5EF4-FFF2-40B4-BE49-F238E27FC236}">
                  <a16:creationId xmlns:a16="http://schemas.microsoft.com/office/drawing/2014/main" id="{B0F90988-E8ED-4C66-A085-408D0112D5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30847">
              <a:off x="4555" y="2029"/>
              <a:ext cx="34" cy="48"/>
            </a:xfrm>
            <a:prstGeom prst="ellipse">
              <a:avLst/>
            </a:prstGeom>
            <a:solidFill>
              <a:srgbClr val="0000FF"/>
            </a:solidFill>
            <a:ln w="22225">
              <a:solidFill>
                <a:srgbClr val="0000FF"/>
              </a:solidFill>
              <a:round/>
              <a:headEnd/>
              <a:tailEnd type="none" w="sm" len="lg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4839" name="Group 41">
            <a:extLst>
              <a:ext uri="{FF2B5EF4-FFF2-40B4-BE49-F238E27FC236}">
                <a16:creationId xmlns:a16="http://schemas.microsoft.com/office/drawing/2014/main" id="{A500842E-D912-4AAA-A2EB-3BC2F4216DC4}"/>
              </a:ext>
            </a:extLst>
          </p:cNvPr>
          <p:cNvGrpSpPr>
            <a:grpSpLocks/>
          </p:cNvGrpSpPr>
          <p:nvPr/>
        </p:nvGrpSpPr>
        <p:grpSpPr bwMode="auto">
          <a:xfrm>
            <a:off x="6515100" y="2413000"/>
            <a:ext cx="768350" cy="906463"/>
            <a:chOff x="4104" y="1520"/>
            <a:chExt cx="484" cy="571"/>
          </a:xfrm>
        </p:grpSpPr>
        <p:grpSp>
          <p:nvGrpSpPr>
            <p:cNvPr id="34850" name="Group 42">
              <a:extLst>
                <a:ext uri="{FF2B5EF4-FFF2-40B4-BE49-F238E27FC236}">
                  <a16:creationId xmlns:a16="http://schemas.microsoft.com/office/drawing/2014/main" id="{75BC74C9-C81E-4FF1-82B4-FFED11EF75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4" y="1520"/>
              <a:ext cx="484" cy="571"/>
              <a:chOff x="4104" y="1520"/>
              <a:chExt cx="484" cy="571"/>
            </a:xfrm>
          </p:grpSpPr>
          <p:sp>
            <p:nvSpPr>
              <p:cNvPr id="34852" name="Line 43">
                <a:extLst>
                  <a:ext uri="{FF2B5EF4-FFF2-40B4-BE49-F238E27FC236}">
                    <a16:creationId xmlns:a16="http://schemas.microsoft.com/office/drawing/2014/main" id="{B6968853-2F31-4555-B403-068391328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66725" flipV="1">
                <a:off x="4104" y="1728"/>
                <a:ext cx="361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3" name="Text Box 44">
                <a:extLst>
                  <a:ext uri="{FF2B5EF4-FFF2-40B4-BE49-F238E27FC236}">
                    <a16:creationId xmlns:a16="http://schemas.microsoft.com/office/drawing/2014/main" id="{0C638C7D-9CC1-4082-A8D8-A015D81B84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03169">
                <a:off x="4346" y="1520"/>
                <a:ext cx="2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sp>
          <p:nvSpPr>
            <p:cNvPr id="34851" name="Oval 45">
              <a:extLst>
                <a:ext uri="{FF2B5EF4-FFF2-40B4-BE49-F238E27FC236}">
                  <a16:creationId xmlns:a16="http://schemas.microsoft.com/office/drawing/2014/main" id="{0D05C942-081C-4DF3-9476-8BE817C024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66725">
              <a:off x="4481" y="1765"/>
              <a:ext cx="34" cy="48"/>
            </a:xfrm>
            <a:prstGeom prst="ellipse">
              <a:avLst/>
            </a:prstGeom>
            <a:solidFill>
              <a:srgbClr val="0000FF"/>
            </a:solidFill>
            <a:ln w="22225">
              <a:solidFill>
                <a:srgbClr val="0000FF"/>
              </a:solidFill>
              <a:round/>
              <a:headEnd/>
              <a:tailEnd type="none" w="sm" len="lg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4840" name="Text Box 46">
            <a:extLst>
              <a:ext uri="{FF2B5EF4-FFF2-40B4-BE49-F238E27FC236}">
                <a16:creationId xmlns:a16="http://schemas.microsoft.com/office/drawing/2014/main" id="{879C2B37-F1C6-4D88-A3C5-03A79745D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108200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841" name="Text Box 47">
            <a:extLst>
              <a:ext uri="{FF2B5EF4-FFF2-40B4-BE49-F238E27FC236}">
                <a16:creationId xmlns:a16="http://schemas.microsoft.com/office/drawing/2014/main" id="{C7F21DD5-76F7-4EA6-BECF-34B0D8E6A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2098675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842" name="Text Box 48">
            <a:extLst>
              <a:ext uri="{FF2B5EF4-FFF2-40B4-BE49-F238E27FC236}">
                <a16:creationId xmlns:a16="http://schemas.microsoft.com/office/drawing/2014/main" id="{96DEB7A2-C78C-46AA-8580-3C4E44D4C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438" y="3092450"/>
            <a:ext cx="639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´  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818" name="Object 49">
            <a:extLst>
              <a:ext uri="{FF2B5EF4-FFF2-40B4-BE49-F238E27FC236}">
                <a16:creationId xmlns:a16="http://schemas.microsoft.com/office/drawing/2014/main" id="{48929C1E-A9F6-4BC5-A82F-AA40E0796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694363"/>
          <a:ext cx="31273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1" name="Equation" r:id="rId8" imgW="1498320" imgH="241200" progId="Equation.3">
                  <p:embed/>
                </p:oleObj>
              </mc:Choice>
              <mc:Fallback>
                <p:oleObj name="Equation" r:id="rId8" imgW="1498320" imgH="2412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694363"/>
                        <a:ext cx="31273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50">
            <a:extLst>
              <a:ext uri="{FF2B5EF4-FFF2-40B4-BE49-F238E27FC236}">
                <a16:creationId xmlns:a16="http://schemas.microsoft.com/office/drawing/2014/main" id="{A0458ED9-9A4F-46BC-B9BB-AF3166EE6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770563"/>
          <a:ext cx="1219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" name="Equation" r:id="rId10" imgW="545760" imgH="203040" progId="Equation.3">
                  <p:embed/>
                </p:oleObj>
              </mc:Choice>
              <mc:Fallback>
                <p:oleObj name="Equation" r:id="rId10" imgW="545760" imgH="2030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770563"/>
                        <a:ext cx="12192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43" name="Group 51">
            <a:extLst>
              <a:ext uri="{FF2B5EF4-FFF2-40B4-BE49-F238E27FC236}">
                <a16:creationId xmlns:a16="http://schemas.microsoft.com/office/drawing/2014/main" id="{96D7019E-A674-4424-9CDA-123810742F17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827338"/>
            <a:ext cx="1841500" cy="1414462"/>
            <a:chOff x="816" y="1781"/>
            <a:chExt cx="1160" cy="891"/>
          </a:xfrm>
        </p:grpSpPr>
        <p:grpSp>
          <p:nvGrpSpPr>
            <p:cNvPr id="34847" name="Group 52">
              <a:extLst>
                <a:ext uri="{FF2B5EF4-FFF2-40B4-BE49-F238E27FC236}">
                  <a16:creationId xmlns:a16="http://schemas.microsoft.com/office/drawing/2014/main" id="{D2A01CB1-F9A8-4028-AB97-48D005D128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781"/>
              <a:ext cx="1160" cy="891"/>
              <a:chOff x="816" y="1781"/>
              <a:chExt cx="1160" cy="891"/>
            </a:xfrm>
          </p:grpSpPr>
          <p:graphicFrame>
            <p:nvGraphicFramePr>
              <p:cNvPr id="34823" name="Object 53">
                <a:extLst>
                  <a:ext uri="{FF2B5EF4-FFF2-40B4-BE49-F238E27FC236}">
                    <a16:creationId xmlns:a16="http://schemas.microsoft.com/office/drawing/2014/main" id="{C2AB1D70-74F6-4577-96DF-4B0CD0EE8F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6" y="2384"/>
              <a:ext cx="186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83" name="Equation" r:id="rId12" imgW="164880" imgH="177480" progId="Equation.3">
                      <p:embed/>
                    </p:oleObj>
                  </mc:Choice>
                  <mc:Fallback>
                    <p:oleObj name="Equation" r:id="rId12" imgW="164880" imgH="177480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2384"/>
                            <a:ext cx="186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48" name="Line 54">
                <a:extLst>
                  <a:ext uri="{FF2B5EF4-FFF2-40B4-BE49-F238E27FC236}">
                    <a16:creationId xmlns:a16="http://schemas.microsoft.com/office/drawing/2014/main" id="{770E817F-FFC6-4584-B291-5E35161D0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4" y="2445"/>
                <a:ext cx="9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9" name="Line 55">
                <a:extLst>
                  <a:ext uri="{FF2B5EF4-FFF2-40B4-BE49-F238E27FC236}">
                    <a16:creationId xmlns:a16="http://schemas.microsoft.com/office/drawing/2014/main" id="{38A31B53-ECA2-4EC8-9B82-B7CBFD8172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" y="1781"/>
                <a:ext cx="0" cy="6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24" name="Object 56">
                <a:extLst>
                  <a:ext uri="{FF2B5EF4-FFF2-40B4-BE49-F238E27FC236}">
                    <a16:creationId xmlns:a16="http://schemas.microsoft.com/office/drawing/2014/main" id="{4EB07DD7-5BB5-421B-A76A-7744A9A67A4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84" y="2485"/>
              <a:ext cx="178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84" name="Equation" r:id="rId14" imgW="139680" imgH="139680" progId="Equation.3">
                      <p:embed/>
                    </p:oleObj>
                  </mc:Choice>
                  <mc:Fallback>
                    <p:oleObj name="Equation" r:id="rId14" imgW="139680" imgH="139680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4" y="2485"/>
                            <a:ext cx="178" cy="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822" name="Object 57">
              <a:extLst>
                <a:ext uri="{FF2B5EF4-FFF2-40B4-BE49-F238E27FC236}">
                  <a16:creationId xmlns:a16="http://schemas.microsoft.com/office/drawing/2014/main" id="{2598211A-3526-4AC9-BEEC-6A49CFB213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824"/>
            <a:ext cx="16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5" name="Equation" r:id="rId16" imgW="139680" imgH="164880" progId="Equation.3">
                    <p:embed/>
                  </p:oleObj>
                </mc:Choice>
                <mc:Fallback>
                  <p:oleObj name="Equation" r:id="rId16" imgW="139680" imgH="16488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824"/>
                          <a:ext cx="16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sm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44" name="Group 58">
            <a:extLst>
              <a:ext uri="{FF2B5EF4-FFF2-40B4-BE49-F238E27FC236}">
                <a16:creationId xmlns:a16="http://schemas.microsoft.com/office/drawing/2014/main" id="{3294B480-F271-46D6-B065-663CA6B0FC4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133600"/>
            <a:ext cx="1966913" cy="1425575"/>
            <a:chOff x="1296" y="1344"/>
            <a:chExt cx="1239" cy="898"/>
          </a:xfrm>
        </p:grpSpPr>
        <p:sp>
          <p:nvSpPr>
            <p:cNvPr id="34845" name="Line 59">
              <a:extLst>
                <a:ext uri="{FF2B5EF4-FFF2-40B4-BE49-F238E27FC236}">
                  <a16:creationId xmlns:a16="http://schemas.microsoft.com/office/drawing/2014/main" id="{B7D0CD67-5A32-4EC9-B9BF-1AD5624D3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" y="2021"/>
              <a:ext cx="9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6" name="Line 60">
              <a:extLst>
                <a:ext uri="{FF2B5EF4-FFF2-40B4-BE49-F238E27FC236}">
                  <a16:creationId xmlns:a16="http://schemas.microsoft.com/office/drawing/2014/main" id="{E9196EE4-CF23-4003-AD9F-D2A3E6200F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1" y="1357"/>
              <a:ext cx="0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20" name="Object 61">
              <a:extLst>
                <a:ext uri="{FF2B5EF4-FFF2-40B4-BE49-F238E27FC236}">
                  <a16:creationId xmlns:a16="http://schemas.microsoft.com/office/drawing/2014/main" id="{91D3DA8B-EB2F-494F-B704-E4B11481FF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5" y="2056"/>
            <a:ext cx="19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6" name="公式" r:id="rId18" imgW="355320" imgH="330120" progId="Equation.3">
                    <p:embed/>
                  </p:oleObj>
                </mc:Choice>
                <mc:Fallback>
                  <p:oleObj name="公式" r:id="rId18" imgW="355320" imgH="33012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5" y="2056"/>
                          <a:ext cx="190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1" name="Object 62">
              <a:extLst>
                <a:ext uri="{FF2B5EF4-FFF2-40B4-BE49-F238E27FC236}">
                  <a16:creationId xmlns:a16="http://schemas.microsoft.com/office/drawing/2014/main" id="{9AADF1A3-AFD1-4372-96A7-BDAFB23ADD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1344"/>
            <a:ext cx="21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7" name="Equation" r:id="rId20" imgW="177480" imgH="203040" progId="Equation.3">
                    <p:embed/>
                  </p:oleObj>
                </mc:Choice>
                <mc:Fallback>
                  <p:oleObj name="Equation" r:id="rId20" imgW="177480" imgH="20304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344"/>
                          <a:ext cx="21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sm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35CE982C-490C-4EA1-81AE-1009FFDC1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470150"/>
          <a:ext cx="33004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3" imgW="1587240" imgH="203040" progId="Equation.3">
                  <p:embed/>
                </p:oleObj>
              </mc:Choice>
              <mc:Fallback>
                <p:oleObj name="Equation" r:id="rId3" imgW="158724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70150"/>
                        <a:ext cx="330041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Rectangle 3">
            <a:extLst>
              <a:ext uri="{FF2B5EF4-FFF2-40B4-BE49-F238E27FC236}">
                <a16:creationId xmlns:a16="http://schemas.microsoft.com/office/drawing/2014/main" id="{E238FE8B-D75E-4E59-BAA0-870B70AE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60388"/>
            <a:ext cx="546576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黑体" panose="02010609060101010101" pitchFamily="49" charset="-122"/>
              </a:rPr>
              <a:t>3. </a:t>
            </a:r>
            <a:r>
              <a:rPr lang="zh-CN" altLang="en-US">
                <a:ea typeface="黑体" panose="02010609060101010101" pitchFamily="49" charset="-122"/>
              </a:rPr>
              <a:t>平面运动的刚体上任意一点的速度     </a:t>
            </a:r>
          </a:p>
        </p:txBody>
      </p:sp>
      <p:sp>
        <p:nvSpPr>
          <p:cNvPr id="35849" name="Text Box 4">
            <a:extLst>
              <a:ext uri="{FF2B5EF4-FFF2-40B4-BE49-F238E27FC236}">
                <a16:creationId xmlns:a16="http://schemas.microsoft.com/office/drawing/2014/main" id="{E16BCA33-9511-4EDF-B14D-DB1F124DC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219200"/>
            <a:ext cx="5222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平面上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点相对于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Oxyz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系的位置矢量   </a:t>
            </a:r>
          </a:p>
        </p:txBody>
      </p:sp>
      <p:graphicFrame>
        <p:nvGraphicFramePr>
          <p:cNvPr id="35843" name="Object 5">
            <a:extLst>
              <a:ext uri="{FF2B5EF4-FFF2-40B4-BE49-F238E27FC236}">
                <a16:creationId xmlns:a16="http://schemas.microsoft.com/office/drawing/2014/main" id="{72D63B46-B971-4564-A3FB-AF2BDFC442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797050"/>
          <a:ext cx="1524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5" imgW="672840" imgH="215640" progId="Equation.3">
                  <p:embed/>
                </p:oleObj>
              </mc:Choice>
              <mc:Fallback>
                <p:oleObj name="Equation" r:id="rId5" imgW="6728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797050"/>
                        <a:ext cx="1524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6">
            <a:extLst>
              <a:ext uri="{FF2B5EF4-FFF2-40B4-BE49-F238E27FC236}">
                <a16:creationId xmlns:a16="http://schemas.microsoft.com/office/drawing/2014/main" id="{31803AA8-5BA4-409B-8573-CF1E5C7251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955925"/>
          <a:ext cx="40830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7" imgW="1803240" imgH="393480" progId="Equation.3">
                  <p:embed/>
                </p:oleObj>
              </mc:Choice>
              <mc:Fallback>
                <p:oleObj name="Equation" r:id="rId7" imgW="18032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55925"/>
                        <a:ext cx="40830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50" name="Group 7">
            <a:extLst>
              <a:ext uri="{FF2B5EF4-FFF2-40B4-BE49-F238E27FC236}">
                <a16:creationId xmlns:a16="http://schemas.microsoft.com/office/drawing/2014/main" id="{AC3B17E7-7547-4D71-8708-6F41AF6C258F}"/>
              </a:ext>
            </a:extLst>
          </p:cNvPr>
          <p:cNvGrpSpPr>
            <a:grpSpLocks/>
          </p:cNvGrpSpPr>
          <p:nvPr/>
        </p:nvGrpSpPr>
        <p:grpSpPr bwMode="auto">
          <a:xfrm>
            <a:off x="1306513" y="3962400"/>
            <a:ext cx="3502025" cy="457200"/>
            <a:chOff x="823" y="2310"/>
            <a:chExt cx="2206" cy="288"/>
          </a:xfrm>
        </p:grpSpPr>
        <p:sp>
          <p:nvSpPr>
            <p:cNvPr id="35851" name="Text Box 8">
              <a:extLst>
                <a:ext uri="{FF2B5EF4-FFF2-40B4-BE49-F238E27FC236}">
                  <a16:creationId xmlns:a16="http://schemas.microsoft.com/office/drawing/2014/main" id="{4E68A7A7-1E2A-4432-88B0-0B1B4B2D4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" y="2310"/>
              <a:ext cx="2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ea typeface="宋体" panose="02010600030101010101" pitchFamily="2" charset="-122"/>
                </a:rPr>
                <a:t>刚体绕过基点的角速度</a:t>
              </a:r>
            </a:p>
          </p:txBody>
        </p:sp>
        <p:graphicFrame>
          <p:nvGraphicFramePr>
            <p:cNvPr id="35847" name="Object 9">
              <a:extLst>
                <a:ext uri="{FF2B5EF4-FFF2-40B4-BE49-F238E27FC236}">
                  <a16:creationId xmlns:a16="http://schemas.microsoft.com/office/drawing/2014/main" id="{5E063531-DF5B-4D05-8AD5-F011429BDF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98" y="2310"/>
            <a:ext cx="23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5" name="Equation" r:id="rId9" imgW="152280" imgH="177480" progId="Equation.3">
                    <p:embed/>
                  </p:oleObj>
                </mc:Choice>
                <mc:Fallback>
                  <p:oleObj name="Equation" r:id="rId9" imgW="152280" imgH="177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8" y="2310"/>
                          <a:ext cx="23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45" name="Object 10">
            <a:extLst>
              <a:ext uri="{FF2B5EF4-FFF2-40B4-BE49-F238E27FC236}">
                <a16:creationId xmlns:a16="http://schemas.microsoft.com/office/drawing/2014/main" id="{3CA758AA-481C-42C3-BD09-47A6C7095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5850" y="4572000"/>
          <a:ext cx="158591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11" imgW="660240" imgH="177480" progId="Equation.3">
                  <p:embed/>
                </p:oleObj>
              </mc:Choice>
              <mc:Fallback>
                <p:oleObj name="Equation" r:id="rId11" imgW="66024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4572000"/>
                        <a:ext cx="158591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11">
            <a:extLst>
              <a:ext uri="{FF2B5EF4-FFF2-40B4-BE49-F238E27FC236}">
                <a16:creationId xmlns:a16="http://schemas.microsoft.com/office/drawing/2014/main" id="{E926DD6D-25EA-47F5-B79D-53FEBB66A4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5338" y="5181600"/>
          <a:ext cx="22272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13" imgW="927000" imgH="215640" progId="Equation.3">
                  <p:embed/>
                </p:oleObj>
              </mc:Choice>
              <mc:Fallback>
                <p:oleObj name="Equation" r:id="rId13" imgW="92700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5181600"/>
                        <a:ext cx="22272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Text Box 2">
            <a:extLst>
              <a:ext uri="{FF2B5EF4-FFF2-40B4-BE49-F238E27FC236}">
                <a16:creationId xmlns:a16="http://schemas.microsoft.com/office/drawing/2014/main" id="{7D698BF9-3CB6-4140-93E1-062D497D2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560388"/>
            <a:ext cx="352583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ea typeface="黑体" panose="02010609060101010101" pitchFamily="49" charset="-122"/>
              </a:rPr>
              <a:t>4.</a:t>
            </a:r>
            <a:r>
              <a:rPr lang="zh-CN" altLang="en-US">
                <a:ea typeface="黑体" panose="02010609060101010101" pitchFamily="49" charset="-122"/>
              </a:rPr>
              <a:t>无滑滚动</a:t>
            </a:r>
            <a:r>
              <a:rPr lang="en-US" altLang="zh-CN">
                <a:ea typeface="黑体" panose="02010609060101010101" pitchFamily="49" charset="-122"/>
              </a:rPr>
              <a:t>(</a:t>
            </a:r>
            <a:r>
              <a:rPr lang="zh-CN" altLang="en-US">
                <a:ea typeface="黑体" panose="02010609060101010101" pitchFamily="49" charset="-122"/>
              </a:rPr>
              <a:t>纯滚动</a:t>
            </a:r>
            <a:r>
              <a:rPr lang="en-US" altLang="zh-CN">
                <a:ea typeface="黑体" panose="02010609060101010101" pitchFamily="49" charset="-122"/>
              </a:rPr>
              <a:t>)</a:t>
            </a:r>
            <a:r>
              <a:rPr lang="zh-CN" altLang="en-US">
                <a:ea typeface="黑体" panose="02010609060101010101" pitchFamily="49" charset="-122"/>
              </a:rPr>
              <a:t>条件  </a:t>
            </a:r>
          </a:p>
        </p:txBody>
      </p:sp>
      <p:sp>
        <p:nvSpPr>
          <p:cNvPr id="36873" name="Text Box 3">
            <a:extLst>
              <a:ext uri="{FF2B5EF4-FFF2-40B4-BE49-F238E27FC236}">
                <a16:creationId xmlns:a16="http://schemas.microsoft.com/office/drawing/2014/main" id="{35C65BDD-4198-4CBC-9017-1D4939487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1143000"/>
            <a:ext cx="4138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(1)</a:t>
            </a:r>
            <a:r>
              <a:rPr lang="zh-CN" altLang="en-US">
                <a:ea typeface="黑体" panose="02010609060101010101" pitchFamily="49" charset="-122"/>
              </a:rPr>
              <a:t>有滑动滚动和无滑动滚动   </a:t>
            </a:r>
          </a:p>
        </p:txBody>
      </p:sp>
      <p:sp>
        <p:nvSpPr>
          <p:cNvPr id="36874" name="Text Box 4">
            <a:extLst>
              <a:ext uri="{FF2B5EF4-FFF2-40B4-BE49-F238E27FC236}">
                <a16:creationId xmlns:a16="http://schemas.microsoft.com/office/drawing/2014/main" id="{F213489D-82D8-4217-A555-E30225779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93850"/>
            <a:ext cx="83820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有滑滚动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接触面之间有相对滑动的滚动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摩擦力不够大</a:t>
            </a:r>
            <a:r>
              <a:rPr lang="en-US" altLang="zh-CN">
                <a:ea typeface="宋体" panose="02010600030101010101" pitchFamily="2" charset="-122"/>
              </a:rPr>
              <a:t>).   </a:t>
            </a:r>
          </a:p>
        </p:txBody>
      </p:sp>
      <p:sp>
        <p:nvSpPr>
          <p:cNvPr id="36875" name="Text Box 5">
            <a:extLst>
              <a:ext uri="{FF2B5EF4-FFF2-40B4-BE49-F238E27FC236}">
                <a16:creationId xmlns:a16="http://schemas.microsoft.com/office/drawing/2014/main" id="{E10F061F-7370-4D49-AB23-1E1AB3FE9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82800"/>
            <a:ext cx="7696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无滑滚动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接触面之间无相对滑动的滚动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摩擦力足够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ea typeface="宋体" panose="02010600030101010101" pitchFamily="2" charset="-122"/>
              </a:rPr>
              <a:t>                        大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r>
              <a:rPr lang="zh-CN" altLang="en-US">
                <a:ea typeface="宋体" panose="02010600030101010101" pitchFamily="2" charset="-122"/>
              </a:rPr>
              <a:t>也称纯滚动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36876" name="Text Box 6">
            <a:extLst>
              <a:ext uri="{FF2B5EF4-FFF2-40B4-BE49-F238E27FC236}">
                <a16:creationId xmlns:a16="http://schemas.microsoft.com/office/drawing/2014/main" id="{6958CA9C-B18F-4470-A1EF-B6F5FB4FC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73400"/>
            <a:ext cx="22764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无滑滚动条件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:  </a:t>
            </a:r>
          </a:p>
        </p:txBody>
      </p:sp>
      <p:graphicFrame>
        <p:nvGraphicFramePr>
          <p:cNvPr id="36866" name="Object 7">
            <a:extLst>
              <a:ext uri="{FF2B5EF4-FFF2-40B4-BE49-F238E27FC236}">
                <a16:creationId xmlns:a16="http://schemas.microsoft.com/office/drawing/2014/main" id="{762162C9-CC19-4239-8E6C-37E01A17B2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108325"/>
          <a:ext cx="14668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Equation" r:id="rId3" imgW="609480" imgH="241200" progId="Equation.3">
                  <p:embed/>
                </p:oleObj>
              </mc:Choice>
              <mc:Fallback>
                <p:oleObj name="Equation" r:id="rId3" imgW="6094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08325"/>
                        <a:ext cx="14668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8">
            <a:extLst>
              <a:ext uri="{FF2B5EF4-FFF2-40B4-BE49-F238E27FC236}">
                <a16:creationId xmlns:a16="http://schemas.microsoft.com/office/drawing/2014/main" id="{EE97A888-37A7-48E3-BC60-9838284E1F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124200"/>
          <a:ext cx="15240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Equation" r:id="rId5" imgW="609480" imgH="241200" progId="Equation.3">
                  <p:embed/>
                </p:oleObj>
              </mc:Choice>
              <mc:Fallback>
                <p:oleObj name="Equation" r:id="rId5" imgW="60948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124200"/>
                        <a:ext cx="15240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9">
            <a:extLst>
              <a:ext uri="{FF2B5EF4-FFF2-40B4-BE49-F238E27FC236}">
                <a16:creationId xmlns:a16="http://schemas.microsoft.com/office/drawing/2014/main" id="{2BC0A452-D8A4-400D-B30C-E286E9543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114800"/>
          <a:ext cx="205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7" imgW="863280" imgH="228600" progId="Equation.3">
                  <p:embed/>
                </p:oleObj>
              </mc:Choice>
              <mc:Fallback>
                <p:oleObj name="Equation" r:id="rId7" imgW="8632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14800"/>
                        <a:ext cx="2057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 Box 10">
            <a:extLst>
              <a:ext uri="{FF2B5EF4-FFF2-40B4-BE49-F238E27FC236}">
                <a16:creationId xmlns:a16="http://schemas.microsoft.com/office/drawing/2014/main" id="{466079CE-4F79-4B10-9B7A-1237EF2BD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0"/>
            <a:ext cx="52720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ea typeface="宋体" panose="02010600030101010101" pitchFamily="2" charset="-122"/>
              </a:rPr>
              <a:t>当边缘上一点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zh-CN" altLang="en-US">
                <a:ea typeface="宋体" panose="02010600030101010101" pitchFamily="2" charset="-122"/>
              </a:rPr>
              <a:t>与支承面接触的瞬时，</a:t>
            </a:r>
          </a:p>
        </p:txBody>
      </p:sp>
      <p:graphicFrame>
        <p:nvGraphicFramePr>
          <p:cNvPr id="36869" name="Object 11">
            <a:extLst>
              <a:ext uri="{FF2B5EF4-FFF2-40B4-BE49-F238E27FC236}">
                <a16:creationId xmlns:a16="http://schemas.microsoft.com/office/drawing/2014/main" id="{358C48D6-41D3-40C8-A214-182F36FF7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4648200"/>
          <a:ext cx="8953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9" imgW="355320" imgH="177480" progId="Equation.3">
                  <p:embed/>
                </p:oleObj>
              </mc:Choice>
              <mc:Fallback>
                <p:oleObj name="Equation" r:id="rId9" imgW="35532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648200"/>
                        <a:ext cx="8953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Text Box 12">
            <a:extLst>
              <a:ext uri="{FF2B5EF4-FFF2-40B4-BE49-F238E27FC236}">
                <a16:creationId xmlns:a16="http://schemas.microsoft.com/office/drawing/2014/main" id="{EE7A0BCF-8C13-4811-9C8B-5DD8CB662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3606800"/>
            <a:ext cx="756126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证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] </a:t>
            </a:r>
            <a:r>
              <a:rPr lang="zh-CN" altLang="en-US">
                <a:ea typeface="宋体" panose="02010600030101010101" pitchFamily="2" charset="-122"/>
              </a:rPr>
              <a:t>以圆柱体中心轴线上一点</a:t>
            </a:r>
            <a:r>
              <a:rPr lang="en-US" altLang="zh-CN" i="1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为基点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则边缘上一点  </a:t>
            </a:r>
          </a:p>
        </p:txBody>
      </p:sp>
      <p:graphicFrame>
        <p:nvGraphicFramePr>
          <p:cNvPr id="36870" name="Object 13">
            <a:extLst>
              <a:ext uri="{FF2B5EF4-FFF2-40B4-BE49-F238E27FC236}">
                <a16:creationId xmlns:a16="http://schemas.microsoft.com/office/drawing/2014/main" id="{8D6442B6-1B91-4E8C-97A2-55879E9BF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562600"/>
          <a:ext cx="15240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11" imgW="596880" imgH="241200" progId="Equation.3">
                  <p:embed/>
                </p:oleObj>
              </mc:Choice>
              <mc:Fallback>
                <p:oleObj name="Equation" r:id="rId11" imgW="59688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562600"/>
                        <a:ext cx="15240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14">
            <a:extLst>
              <a:ext uri="{FF2B5EF4-FFF2-40B4-BE49-F238E27FC236}">
                <a16:creationId xmlns:a16="http://schemas.microsoft.com/office/drawing/2014/main" id="{0C5413C5-B2F0-459F-AC5C-C831CCDDF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105400"/>
          <a:ext cx="205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13" imgW="863280" imgH="228600" progId="Equation.3">
                  <p:embed/>
                </p:oleObj>
              </mc:Choice>
              <mc:Fallback>
                <p:oleObj name="Equation" r:id="rId13" imgW="86328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05400"/>
                        <a:ext cx="2057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03" name="Group 2">
            <a:extLst>
              <a:ext uri="{FF2B5EF4-FFF2-40B4-BE49-F238E27FC236}">
                <a16:creationId xmlns:a16="http://schemas.microsoft.com/office/drawing/2014/main" id="{688A7321-106F-455F-93C6-17FB45AD6C3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609600"/>
            <a:ext cx="5937250" cy="2284413"/>
            <a:chOff x="1012" y="1530"/>
            <a:chExt cx="3740" cy="1439"/>
          </a:xfrm>
        </p:grpSpPr>
        <p:grpSp>
          <p:nvGrpSpPr>
            <p:cNvPr id="37948" name="Group 3">
              <a:extLst>
                <a:ext uri="{FF2B5EF4-FFF2-40B4-BE49-F238E27FC236}">
                  <a16:creationId xmlns:a16="http://schemas.microsoft.com/office/drawing/2014/main" id="{45BF0995-0707-4E8D-89D1-75CF679969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2" y="1530"/>
              <a:ext cx="3740" cy="1439"/>
              <a:chOff x="1012" y="1530"/>
              <a:chExt cx="3740" cy="1439"/>
            </a:xfrm>
          </p:grpSpPr>
          <p:sp>
            <p:nvSpPr>
              <p:cNvPr id="37951" name="Line 4">
                <a:extLst>
                  <a:ext uri="{FF2B5EF4-FFF2-40B4-BE49-F238E27FC236}">
                    <a16:creationId xmlns:a16="http://schemas.microsoft.com/office/drawing/2014/main" id="{0B49DD06-A4A5-4F98-B670-CBA90ED4F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1584"/>
                <a:ext cx="0" cy="110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52" name="Freeform 5">
                <a:extLst>
                  <a:ext uri="{FF2B5EF4-FFF2-40B4-BE49-F238E27FC236}">
                    <a16:creationId xmlns:a16="http://schemas.microsoft.com/office/drawing/2014/main" id="{3ED69F1C-2721-4CD4-AC2F-9DC9D8CC60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5" y="1967"/>
                <a:ext cx="2498" cy="729"/>
              </a:xfrm>
              <a:custGeom>
                <a:avLst/>
                <a:gdLst>
                  <a:gd name="T0" fmla="*/ 2498 w 2468"/>
                  <a:gd name="T1" fmla="*/ 404 h 729"/>
                  <a:gd name="T2" fmla="*/ 2362 w 2468"/>
                  <a:gd name="T3" fmla="*/ 569 h 729"/>
                  <a:gd name="T4" fmla="*/ 2158 w 2468"/>
                  <a:gd name="T5" fmla="*/ 704 h 729"/>
                  <a:gd name="T6" fmla="*/ 1825 w 2468"/>
                  <a:gd name="T7" fmla="*/ 419 h 729"/>
                  <a:gd name="T8" fmla="*/ 1521 w 2468"/>
                  <a:gd name="T9" fmla="*/ 150 h 729"/>
                  <a:gd name="T10" fmla="*/ 1378 w 2468"/>
                  <a:gd name="T11" fmla="*/ 60 h 729"/>
                  <a:gd name="T12" fmla="*/ 1173 w 2468"/>
                  <a:gd name="T13" fmla="*/ 0 h 729"/>
                  <a:gd name="T14" fmla="*/ 969 w 2468"/>
                  <a:gd name="T15" fmla="*/ 60 h 729"/>
                  <a:gd name="T16" fmla="*/ 787 w 2468"/>
                  <a:gd name="T17" fmla="*/ 187 h 729"/>
                  <a:gd name="T18" fmla="*/ 560 w 2468"/>
                  <a:gd name="T19" fmla="*/ 419 h 729"/>
                  <a:gd name="T20" fmla="*/ 272 w 2468"/>
                  <a:gd name="T21" fmla="*/ 721 h 729"/>
                  <a:gd name="T22" fmla="*/ 0 w 2468"/>
                  <a:gd name="T23" fmla="*/ 382 h 72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468"/>
                  <a:gd name="T37" fmla="*/ 0 h 729"/>
                  <a:gd name="T38" fmla="*/ 2468 w 2468"/>
                  <a:gd name="T39" fmla="*/ 729 h 72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468" h="729">
                    <a:moveTo>
                      <a:pt x="2468" y="404"/>
                    </a:moveTo>
                    <a:cubicBezTo>
                      <a:pt x="2446" y="431"/>
                      <a:pt x="2390" y="519"/>
                      <a:pt x="2334" y="569"/>
                    </a:cubicBezTo>
                    <a:cubicBezTo>
                      <a:pt x="2278" y="619"/>
                      <a:pt x="2220" y="729"/>
                      <a:pt x="2132" y="704"/>
                    </a:cubicBezTo>
                    <a:cubicBezTo>
                      <a:pt x="2044" y="679"/>
                      <a:pt x="1908" y="511"/>
                      <a:pt x="1803" y="419"/>
                    </a:cubicBezTo>
                    <a:cubicBezTo>
                      <a:pt x="1698" y="327"/>
                      <a:pt x="1577" y="210"/>
                      <a:pt x="1503" y="150"/>
                    </a:cubicBezTo>
                    <a:cubicBezTo>
                      <a:pt x="1429" y="90"/>
                      <a:pt x="1418" y="85"/>
                      <a:pt x="1361" y="60"/>
                    </a:cubicBezTo>
                    <a:cubicBezTo>
                      <a:pt x="1304" y="35"/>
                      <a:pt x="1226" y="0"/>
                      <a:pt x="1159" y="0"/>
                    </a:cubicBezTo>
                    <a:cubicBezTo>
                      <a:pt x="1092" y="0"/>
                      <a:pt x="1020" y="29"/>
                      <a:pt x="957" y="60"/>
                    </a:cubicBezTo>
                    <a:cubicBezTo>
                      <a:pt x="894" y="91"/>
                      <a:pt x="845" y="127"/>
                      <a:pt x="778" y="187"/>
                    </a:cubicBezTo>
                    <a:cubicBezTo>
                      <a:pt x="711" y="247"/>
                      <a:pt x="638" y="330"/>
                      <a:pt x="553" y="419"/>
                    </a:cubicBezTo>
                    <a:cubicBezTo>
                      <a:pt x="468" y="508"/>
                      <a:pt x="361" y="727"/>
                      <a:pt x="269" y="721"/>
                    </a:cubicBezTo>
                    <a:cubicBezTo>
                      <a:pt x="177" y="715"/>
                      <a:pt x="56" y="453"/>
                      <a:pt x="0" y="382"/>
                    </a:cubicBezTo>
                  </a:path>
                </a:pathLst>
              </a:cu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53" name="Line 6">
                <a:extLst>
                  <a:ext uri="{FF2B5EF4-FFF2-40B4-BE49-F238E27FC236}">
                    <a16:creationId xmlns:a16="http://schemas.microsoft.com/office/drawing/2014/main" id="{22BBC1AD-A57A-4F9B-AEEB-F4756FF06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2695"/>
                <a:ext cx="36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54" name="Oval 7" descr="新闻纸">
                <a:extLst>
                  <a:ext uri="{FF2B5EF4-FFF2-40B4-BE49-F238E27FC236}">
                    <a16:creationId xmlns:a16="http://schemas.microsoft.com/office/drawing/2014/main" id="{4C5C5AEE-7F34-47F2-B187-645D316FD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968"/>
                <a:ext cx="720" cy="720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2225">
                <a:solidFill>
                  <a:srgbClr val="0000FF"/>
                </a:solidFill>
                <a:round/>
                <a:headEnd/>
                <a:tailEnd type="none" w="sm" len="lg"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955" name="Text Box 8">
                <a:extLst>
                  <a:ext uri="{FF2B5EF4-FFF2-40B4-BE49-F238E27FC236}">
                    <a16:creationId xmlns:a16="http://schemas.microsoft.com/office/drawing/2014/main" id="{6A14D1F8-2778-4EAE-988F-2F19FD7F0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7" y="2105"/>
                <a:ext cx="2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7956" name="Text Box 9">
                <a:extLst>
                  <a:ext uri="{FF2B5EF4-FFF2-40B4-BE49-F238E27FC236}">
                    <a16:creationId xmlns:a16="http://schemas.microsoft.com/office/drawing/2014/main" id="{EFD68559-240F-4A67-8412-07B422D6C9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1" y="153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7957" name="Text Box 10">
                <a:extLst>
                  <a:ext uri="{FF2B5EF4-FFF2-40B4-BE49-F238E27FC236}">
                    <a16:creationId xmlns:a16="http://schemas.microsoft.com/office/drawing/2014/main" id="{1A6434E0-DE49-4E43-BF76-543E955D8E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2" y="2681"/>
                <a:ext cx="1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37958" name="Text Box 11">
                <a:extLst>
                  <a:ext uri="{FF2B5EF4-FFF2-40B4-BE49-F238E27FC236}">
                    <a16:creationId xmlns:a16="http://schemas.microsoft.com/office/drawing/2014/main" id="{00C15510-EF68-4874-A5C6-7AFF0AC0A9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0" y="2666"/>
                <a:ext cx="25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O</a:t>
                </a:r>
              </a:p>
            </p:txBody>
          </p:sp>
        </p:grpSp>
        <p:sp>
          <p:nvSpPr>
            <p:cNvPr id="37949" name="Oval 12">
              <a:extLst>
                <a:ext uri="{FF2B5EF4-FFF2-40B4-BE49-F238E27FC236}">
                  <a16:creationId xmlns:a16="http://schemas.microsoft.com/office/drawing/2014/main" id="{ED779CFB-2DBF-4541-96AD-A941BD0049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635" y="2301"/>
              <a:ext cx="49" cy="63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 type="none" w="sm" len="lg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50" name="Text Box 13">
              <a:extLst>
                <a:ext uri="{FF2B5EF4-FFF2-40B4-BE49-F238E27FC236}">
                  <a16:creationId xmlns:a16="http://schemas.microsoft.com/office/drawing/2014/main" id="{A2A19251-202E-42E4-A518-237445794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2" y="2247"/>
              <a:ext cx="2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</p:grpSp>
      <p:grpSp>
        <p:nvGrpSpPr>
          <p:cNvPr id="37904" name="Group 14">
            <a:extLst>
              <a:ext uri="{FF2B5EF4-FFF2-40B4-BE49-F238E27FC236}">
                <a16:creationId xmlns:a16="http://schemas.microsoft.com/office/drawing/2014/main" id="{7CF70872-57A7-441E-A57E-0E81513BDC1F}"/>
              </a:ext>
            </a:extLst>
          </p:cNvPr>
          <p:cNvGrpSpPr>
            <a:grpSpLocks/>
          </p:cNvGrpSpPr>
          <p:nvPr/>
        </p:nvGrpSpPr>
        <p:grpSpPr bwMode="auto">
          <a:xfrm>
            <a:off x="2909888" y="1222375"/>
            <a:ext cx="1352550" cy="1146175"/>
            <a:chOff x="1606" y="1886"/>
            <a:chExt cx="852" cy="722"/>
          </a:xfrm>
        </p:grpSpPr>
        <p:grpSp>
          <p:nvGrpSpPr>
            <p:cNvPr id="37942" name="Group 15">
              <a:extLst>
                <a:ext uri="{FF2B5EF4-FFF2-40B4-BE49-F238E27FC236}">
                  <a16:creationId xmlns:a16="http://schemas.microsoft.com/office/drawing/2014/main" id="{1FF49087-E81C-4E5F-8596-0D796E5622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0" y="2017"/>
              <a:ext cx="292" cy="317"/>
              <a:chOff x="1750" y="2017"/>
              <a:chExt cx="292" cy="317"/>
            </a:xfrm>
          </p:grpSpPr>
          <p:sp>
            <p:nvSpPr>
              <p:cNvPr id="37943" name="Line 16">
                <a:extLst>
                  <a:ext uri="{FF2B5EF4-FFF2-40B4-BE49-F238E27FC236}">
                    <a16:creationId xmlns:a16="http://schemas.microsoft.com/office/drawing/2014/main" id="{B8C15D0E-2E5C-4D93-9665-087AF1A84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30" y="2017"/>
                <a:ext cx="0" cy="316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44" name="Line 17">
                <a:extLst>
                  <a:ext uri="{FF2B5EF4-FFF2-40B4-BE49-F238E27FC236}">
                    <a16:creationId xmlns:a16="http://schemas.microsoft.com/office/drawing/2014/main" id="{2908C586-8EF6-4562-A941-679D97CFD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65" y="2333"/>
                <a:ext cx="262" cy="1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45" name="Line 18">
                <a:extLst>
                  <a:ext uri="{FF2B5EF4-FFF2-40B4-BE49-F238E27FC236}">
                    <a16:creationId xmlns:a16="http://schemas.microsoft.com/office/drawing/2014/main" id="{42E544CB-675E-489E-B337-7D1CD0768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50" y="2020"/>
                <a:ext cx="277" cy="306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46" name="Line 19">
                <a:extLst>
                  <a:ext uri="{FF2B5EF4-FFF2-40B4-BE49-F238E27FC236}">
                    <a16:creationId xmlns:a16="http://schemas.microsoft.com/office/drawing/2014/main" id="{16CC004C-FA74-45D2-9E04-F9B1E2BAE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3" y="2020"/>
                <a:ext cx="0" cy="314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sysDot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47" name="Line 20">
                <a:extLst>
                  <a:ext uri="{FF2B5EF4-FFF2-40B4-BE49-F238E27FC236}">
                    <a16:creationId xmlns:a16="http://schemas.microsoft.com/office/drawing/2014/main" id="{FB31426C-3974-4B93-A0BB-108E6A603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5" y="2027"/>
                <a:ext cx="277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sysDot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37900" name="Object 21">
              <a:extLst>
                <a:ext uri="{FF2B5EF4-FFF2-40B4-BE49-F238E27FC236}">
                  <a16:creationId xmlns:a16="http://schemas.microsoft.com/office/drawing/2014/main" id="{41339DBE-6C00-49DE-8A6A-177149DD4C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3" y="1886"/>
            <a:ext cx="42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9" name="Equation" r:id="rId4" imgW="355320" imgH="177480" progId="Equation.3">
                    <p:embed/>
                  </p:oleObj>
                </mc:Choice>
                <mc:Fallback>
                  <p:oleObj name="Equation" r:id="rId4" imgW="355320" imgH="1774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3" y="1886"/>
                          <a:ext cx="425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1" name="Object 22">
              <a:extLst>
                <a:ext uri="{FF2B5EF4-FFF2-40B4-BE49-F238E27FC236}">
                  <a16:creationId xmlns:a16="http://schemas.microsoft.com/office/drawing/2014/main" id="{ADB5AC9E-C10F-4648-836E-520D344D24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8" y="2306"/>
            <a:ext cx="21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0" name="Equation" r:id="rId6" imgW="164880" imgH="228600" progId="Equation.3">
                    <p:embed/>
                  </p:oleObj>
                </mc:Choice>
                <mc:Fallback>
                  <p:oleObj name="Equation" r:id="rId6" imgW="164880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8" y="2306"/>
                          <a:ext cx="21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2" name="Object 23">
              <a:extLst>
                <a:ext uri="{FF2B5EF4-FFF2-40B4-BE49-F238E27FC236}">
                  <a16:creationId xmlns:a16="http://schemas.microsoft.com/office/drawing/2014/main" id="{9791D806-0C39-42FC-8931-F970995D7B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6" y="1982"/>
            <a:ext cx="17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1" name="Equation" r:id="rId8" imgW="126720" imgH="177480" progId="Equation.3">
                    <p:embed/>
                  </p:oleObj>
                </mc:Choice>
                <mc:Fallback>
                  <p:oleObj name="Equation" r:id="rId8" imgW="126720" imgH="1774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" y="1982"/>
                          <a:ext cx="170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05" name="Group 24">
            <a:extLst>
              <a:ext uri="{FF2B5EF4-FFF2-40B4-BE49-F238E27FC236}">
                <a16:creationId xmlns:a16="http://schemas.microsoft.com/office/drawing/2014/main" id="{BB1C360A-CBBF-43A1-B4BD-9400A19D97A0}"/>
              </a:ext>
            </a:extLst>
          </p:cNvPr>
          <p:cNvGrpSpPr>
            <a:grpSpLocks/>
          </p:cNvGrpSpPr>
          <p:nvPr/>
        </p:nvGrpSpPr>
        <p:grpSpPr bwMode="auto">
          <a:xfrm>
            <a:off x="1362075" y="1033463"/>
            <a:ext cx="1206500" cy="1136650"/>
            <a:chOff x="622" y="1797"/>
            <a:chExt cx="760" cy="716"/>
          </a:xfrm>
        </p:grpSpPr>
        <p:grpSp>
          <p:nvGrpSpPr>
            <p:cNvPr id="37936" name="Group 25">
              <a:extLst>
                <a:ext uri="{FF2B5EF4-FFF2-40B4-BE49-F238E27FC236}">
                  <a16:creationId xmlns:a16="http://schemas.microsoft.com/office/drawing/2014/main" id="{40724EE5-CA9D-4D5F-B732-BAB5D78B6D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6" y="2081"/>
              <a:ext cx="636" cy="247"/>
              <a:chOff x="830" y="2013"/>
              <a:chExt cx="636" cy="247"/>
            </a:xfrm>
          </p:grpSpPr>
          <p:sp>
            <p:nvSpPr>
              <p:cNvPr id="37937" name="Line 26">
                <a:extLst>
                  <a:ext uri="{FF2B5EF4-FFF2-40B4-BE49-F238E27FC236}">
                    <a16:creationId xmlns:a16="http://schemas.microsoft.com/office/drawing/2014/main" id="{B7036080-1F47-41D6-8514-EC2E817E9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4" y="2020"/>
                <a:ext cx="247" cy="232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38" name="Line 27">
                <a:extLst>
                  <a:ext uri="{FF2B5EF4-FFF2-40B4-BE49-F238E27FC236}">
                    <a16:creationId xmlns:a16="http://schemas.microsoft.com/office/drawing/2014/main" id="{F193C1CE-4CA6-4EF5-A4F7-25FEEBF71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92" y="2020"/>
                <a:ext cx="352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39" name="Line 28">
                <a:extLst>
                  <a:ext uri="{FF2B5EF4-FFF2-40B4-BE49-F238E27FC236}">
                    <a16:creationId xmlns:a16="http://schemas.microsoft.com/office/drawing/2014/main" id="{AC8D9429-AB9D-4813-9DCC-37285BF9C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59" y="2249"/>
                <a:ext cx="352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sysDot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40" name="Line 29">
                <a:extLst>
                  <a:ext uri="{FF2B5EF4-FFF2-40B4-BE49-F238E27FC236}">
                    <a16:creationId xmlns:a16="http://schemas.microsoft.com/office/drawing/2014/main" id="{4AEB3994-1780-433E-96C8-84491DCBEA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51" y="2019"/>
                <a:ext cx="247" cy="232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sysDot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41" name="Line 30">
                <a:extLst>
                  <a:ext uri="{FF2B5EF4-FFF2-40B4-BE49-F238E27FC236}">
                    <a16:creationId xmlns:a16="http://schemas.microsoft.com/office/drawing/2014/main" id="{A2D7DFB1-E1A3-464A-8F7C-15FB66552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0" y="2013"/>
                <a:ext cx="636" cy="247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37897" name="Object 31">
              <a:extLst>
                <a:ext uri="{FF2B5EF4-FFF2-40B4-BE49-F238E27FC236}">
                  <a16:creationId xmlns:a16="http://schemas.microsoft.com/office/drawing/2014/main" id="{5A5035E8-7C34-4BA8-9130-5F8E06F8AE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9" y="2300"/>
            <a:ext cx="42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2" name="Equation" r:id="rId10" imgW="355320" imgH="177480" progId="Equation.3">
                    <p:embed/>
                  </p:oleObj>
                </mc:Choice>
                <mc:Fallback>
                  <p:oleObj name="Equation" r:id="rId10" imgW="355320" imgH="1774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9" y="2300"/>
                          <a:ext cx="425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8" name="Object 32">
              <a:extLst>
                <a:ext uri="{FF2B5EF4-FFF2-40B4-BE49-F238E27FC236}">
                  <a16:creationId xmlns:a16="http://schemas.microsoft.com/office/drawing/2014/main" id="{91156F2A-0D02-47DB-9B5F-3B3FD8127F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7" y="1797"/>
            <a:ext cx="21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3" name="Equation" r:id="rId12" imgW="164880" imgH="228600" progId="Equation.3">
                    <p:embed/>
                  </p:oleObj>
                </mc:Choice>
                <mc:Fallback>
                  <p:oleObj name="Equation" r:id="rId12" imgW="16488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" y="1797"/>
                          <a:ext cx="21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9" name="Object 33">
              <a:extLst>
                <a:ext uri="{FF2B5EF4-FFF2-40B4-BE49-F238E27FC236}">
                  <a16:creationId xmlns:a16="http://schemas.microsoft.com/office/drawing/2014/main" id="{EA5C5644-9D51-4B7C-81C9-B31EEEAAFC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2" y="2258"/>
            <a:ext cx="17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4" name="Equation" r:id="rId13" imgW="126720" imgH="177480" progId="Equation.3">
                    <p:embed/>
                  </p:oleObj>
                </mc:Choice>
                <mc:Fallback>
                  <p:oleObj name="Equation" r:id="rId13" imgW="126720" imgH="1774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" y="2258"/>
                          <a:ext cx="170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06" name="Group 34">
            <a:extLst>
              <a:ext uri="{FF2B5EF4-FFF2-40B4-BE49-F238E27FC236}">
                <a16:creationId xmlns:a16="http://schemas.microsoft.com/office/drawing/2014/main" id="{E5F83048-FF05-408E-8545-91EBC82917D0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2417763"/>
            <a:ext cx="1493838" cy="492125"/>
            <a:chOff x="1292" y="2670"/>
            <a:chExt cx="941" cy="310"/>
          </a:xfrm>
        </p:grpSpPr>
        <p:grpSp>
          <p:nvGrpSpPr>
            <p:cNvPr id="37930" name="Group 35">
              <a:extLst>
                <a:ext uri="{FF2B5EF4-FFF2-40B4-BE49-F238E27FC236}">
                  <a16:creationId xmlns:a16="http://schemas.microsoft.com/office/drawing/2014/main" id="{6C44E091-08CC-4444-9393-27AF2B147B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2678"/>
              <a:ext cx="941" cy="302"/>
              <a:chOff x="1292" y="2678"/>
              <a:chExt cx="941" cy="302"/>
            </a:xfrm>
          </p:grpSpPr>
          <p:grpSp>
            <p:nvGrpSpPr>
              <p:cNvPr id="37933" name="Group 36">
                <a:extLst>
                  <a:ext uri="{FF2B5EF4-FFF2-40B4-BE49-F238E27FC236}">
                    <a16:creationId xmlns:a16="http://schemas.microsoft.com/office/drawing/2014/main" id="{ACC4EB67-9F0B-4D14-B94E-355EA22D19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24" y="2692"/>
                <a:ext cx="659" cy="1"/>
                <a:chOff x="1324" y="2692"/>
                <a:chExt cx="659" cy="1"/>
              </a:xfrm>
            </p:grpSpPr>
            <p:sp>
              <p:nvSpPr>
                <p:cNvPr id="37934" name="Line 37">
                  <a:extLst>
                    <a:ext uri="{FF2B5EF4-FFF2-40B4-BE49-F238E27FC236}">
                      <a16:creationId xmlns:a16="http://schemas.microsoft.com/office/drawing/2014/main" id="{6F317EF9-C1BA-4E0D-9DDF-3E4847E868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76" y="2693"/>
                  <a:ext cx="307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35" name="Line 38">
                  <a:extLst>
                    <a:ext uri="{FF2B5EF4-FFF2-40B4-BE49-F238E27FC236}">
                      <a16:creationId xmlns:a16="http://schemas.microsoft.com/office/drawing/2014/main" id="{555E1393-4C16-4156-B5BE-CB9C44A105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24" y="2692"/>
                  <a:ext cx="35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7895" name="Object 39">
                <a:extLst>
                  <a:ext uri="{FF2B5EF4-FFF2-40B4-BE49-F238E27FC236}">
                    <a16:creationId xmlns:a16="http://schemas.microsoft.com/office/drawing/2014/main" id="{C4C50783-88B7-417A-9D82-FF82648B1E0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08" y="2730"/>
              <a:ext cx="425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65" name="Equation" r:id="rId14" imgW="355320" imgH="177480" progId="Equation.3">
                      <p:embed/>
                    </p:oleObj>
                  </mc:Choice>
                  <mc:Fallback>
                    <p:oleObj name="Equation" r:id="rId14" imgW="355320" imgH="17748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8" y="2730"/>
                            <a:ext cx="425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6" name="Object 40">
                <a:extLst>
                  <a:ext uri="{FF2B5EF4-FFF2-40B4-BE49-F238E27FC236}">
                    <a16:creationId xmlns:a16="http://schemas.microsoft.com/office/drawing/2014/main" id="{B7E56965-9671-4414-BF80-D662048375B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92" y="2678"/>
              <a:ext cx="218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66" name="Equation" r:id="rId15" imgW="164880" imgH="228600" progId="Equation.3">
                      <p:embed/>
                    </p:oleObj>
                  </mc:Choice>
                  <mc:Fallback>
                    <p:oleObj name="Equation" r:id="rId15" imgW="164880" imgH="22860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2" y="2678"/>
                            <a:ext cx="218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931" name="Oval 41">
              <a:extLst>
                <a:ext uri="{FF2B5EF4-FFF2-40B4-BE49-F238E27FC236}">
                  <a16:creationId xmlns:a16="http://schemas.microsoft.com/office/drawing/2014/main" id="{B060F024-F9CC-4670-A2B3-128F146BB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" y="2670"/>
              <a:ext cx="56" cy="56"/>
            </a:xfrm>
            <a:prstGeom prst="ellipse">
              <a:avLst/>
            </a:prstGeom>
            <a:solidFill>
              <a:srgbClr val="0000FF"/>
            </a:solidFill>
            <a:ln w="22225">
              <a:solidFill>
                <a:srgbClr val="0000FF"/>
              </a:solidFill>
              <a:round/>
              <a:headEnd/>
              <a:tailEnd type="none" w="sm" len="lg"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32" name="Text Box 42">
              <a:extLst>
                <a:ext uri="{FF2B5EF4-FFF2-40B4-BE49-F238E27FC236}">
                  <a16:creationId xmlns:a16="http://schemas.microsoft.com/office/drawing/2014/main" id="{02726433-9194-4893-9E6A-C244864DE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1" y="2681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P</a:t>
              </a:r>
            </a:p>
          </p:txBody>
        </p:sp>
      </p:grpSp>
      <p:sp>
        <p:nvSpPr>
          <p:cNvPr id="37907" name="Text Box 43">
            <a:extLst>
              <a:ext uri="{FF2B5EF4-FFF2-40B4-BE49-F238E27FC236}">
                <a16:creationId xmlns:a16="http://schemas.microsoft.com/office/drawing/2014/main" id="{ADA75D38-E434-47E7-AB2A-2D8101DF1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82925"/>
            <a:ext cx="72390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ea typeface="宋体" panose="02010600030101010101" pitchFamily="2" charset="-122"/>
              </a:rPr>
              <a:t>实际上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当柱体绕中心转动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其中心轴前进的距离</a:t>
            </a:r>
          </a:p>
        </p:txBody>
      </p:sp>
      <p:graphicFrame>
        <p:nvGraphicFramePr>
          <p:cNvPr id="37890" name="Object 44">
            <a:extLst>
              <a:ext uri="{FF2B5EF4-FFF2-40B4-BE49-F238E27FC236}">
                <a16:creationId xmlns:a16="http://schemas.microsoft.com/office/drawing/2014/main" id="{CE0B7904-B4A1-4BB7-9158-973A38062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4575" y="3713163"/>
          <a:ext cx="11715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7" name="Equation" r:id="rId16" imgW="520560" imgH="228600" progId="Equation.3">
                  <p:embed/>
                </p:oleObj>
              </mc:Choice>
              <mc:Fallback>
                <p:oleObj name="Equation" r:id="rId16" imgW="520560" imgH="228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3713163"/>
                        <a:ext cx="11715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45">
            <a:extLst>
              <a:ext uri="{FF2B5EF4-FFF2-40B4-BE49-F238E27FC236}">
                <a16:creationId xmlns:a16="http://schemas.microsoft.com/office/drawing/2014/main" id="{D4E14A7F-EE89-4EED-9A9F-C74531E3E8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4575" y="4337050"/>
          <a:ext cx="11795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8" name="Equation" r:id="rId18" imgW="520560" imgH="228600" progId="Equation.3">
                  <p:embed/>
                </p:oleObj>
              </mc:Choice>
              <mc:Fallback>
                <p:oleObj name="Equation" r:id="rId18" imgW="520560" imgH="228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4337050"/>
                        <a:ext cx="11795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6">
            <a:extLst>
              <a:ext uri="{FF2B5EF4-FFF2-40B4-BE49-F238E27FC236}">
                <a16:creationId xmlns:a16="http://schemas.microsoft.com/office/drawing/2014/main" id="{B1CCC01D-27E7-4BAF-BEC7-F146D699A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4575" y="4965700"/>
          <a:ext cx="1190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9" name="Equation" r:id="rId20" imgW="520560" imgH="228600" progId="Equation.3">
                  <p:embed/>
                </p:oleObj>
              </mc:Choice>
              <mc:Fallback>
                <p:oleObj name="Equation" r:id="rId20" imgW="520560" imgH="228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4965700"/>
                        <a:ext cx="11906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08" name="Group 47">
            <a:extLst>
              <a:ext uri="{FF2B5EF4-FFF2-40B4-BE49-F238E27FC236}">
                <a16:creationId xmlns:a16="http://schemas.microsoft.com/office/drawing/2014/main" id="{ED54D6E8-FB25-44E2-B05E-F0F6E07CA949}"/>
              </a:ext>
            </a:extLst>
          </p:cNvPr>
          <p:cNvGrpSpPr>
            <a:grpSpLocks/>
          </p:cNvGrpSpPr>
          <p:nvPr/>
        </p:nvGrpSpPr>
        <p:grpSpPr bwMode="auto">
          <a:xfrm>
            <a:off x="4240213" y="3738563"/>
            <a:ext cx="3622675" cy="1747837"/>
            <a:chOff x="2671" y="2355"/>
            <a:chExt cx="2282" cy="1101"/>
          </a:xfrm>
        </p:grpSpPr>
        <p:sp>
          <p:nvSpPr>
            <p:cNvPr id="37910" name="Oval 48" descr="新闻纸">
              <a:extLst>
                <a:ext uri="{FF2B5EF4-FFF2-40B4-BE49-F238E27FC236}">
                  <a16:creationId xmlns:a16="http://schemas.microsoft.com/office/drawing/2014/main" id="{2DCAC22A-40A9-4C95-B449-A27C12E00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2459"/>
              <a:ext cx="447" cy="455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11" name="Oval 49" descr="新闻纸">
              <a:extLst>
                <a:ext uri="{FF2B5EF4-FFF2-40B4-BE49-F238E27FC236}">
                  <a16:creationId xmlns:a16="http://schemas.microsoft.com/office/drawing/2014/main" id="{95965C03-8505-4C70-BEB0-A311612B6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8" y="2459"/>
              <a:ext cx="447" cy="455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12" name="Line 50">
              <a:extLst>
                <a:ext uri="{FF2B5EF4-FFF2-40B4-BE49-F238E27FC236}">
                  <a16:creationId xmlns:a16="http://schemas.microsoft.com/office/drawing/2014/main" id="{628D2D7E-2E27-4AF6-A6D8-8E3AFEAA6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1" y="2920"/>
              <a:ext cx="2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3" name="Oval 51" descr="新闻纸">
              <a:extLst>
                <a:ext uri="{FF2B5EF4-FFF2-40B4-BE49-F238E27FC236}">
                  <a16:creationId xmlns:a16="http://schemas.microsoft.com/office/drawing/2014/main" id="{B5505E81-CA98-45E3-874A-8F581135A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2459"/>
              <a:ext cx="470" cy="455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14" name="Line 52">
              <a:extLst>
                <a:ext uri="{FF2B5EF4-FFF2-40B4-BE49-F238E27FC236}">
                  <a16:creationId xmlns:a16="http://schemas.microsoft.com/office/drawing/2014/main" id="{DF4B0FBD-9FC4-4800-ACC6-D34137E36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2736"/>
              <a:ext cx="9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5" name="Line 53">
              <a:extLst>
                <a:ext uri="{FF2B5EF4-FFF2-40B4-BE49-F238E27FC236}">
                  <a16:creationId xmlns:a16="http://schemas.microsoft.com/office/drawing/2014/main" id="{E4339F2F-19C8-479A-B1C4-34BEDDB11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45" y="2502"/>
              <a:ext cx="155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Line 54">
              <a:extLst>
                <a:ext uri="{FF2B5EF4-FFF2-40B4-BE49-F238E27FC236}">
                  <a16:creationId xmlns:a16="http://schemas.microsoft.com/office/drawing/2014/main" id="{186AD109-C03F-4E28-9D37-67BAC1A6F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3" y="2692"/>
              <a:ext cx="9" cy="4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Line 55">
              <a:extLst>
                <a:ext uri="{FF2B5EF4-FFF2-40B4-BE49-F238E27FC236}">
                  <a16:creationId xmlns:a16="http://schemas.microsoft.com/office/drawing/2014/main" id="{56C87F0C-6444-4017-8F4E-DDDBBFC59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3120"/>
              <a:ext cx="7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Arc 56">
              <a:extLst>
                <a:ext uri="{FF2B5EF4-FFF2-40B4-BE49-F238E27FC236}">
                  <a16:creationId xmlns:a16="http://schemas.microsoft.com/office/drawing/2014/main" id="{5BF1CED8-59B8-48E7-A136-78665331B762}"/>
                </a:ext>
              </a:extLst>
            </p:cNvPr>
            <p:cNvSpPr>
              <a:spLocks/>
            </p:cNvSpPr>
            <p:nvPr/>
          </p:nvSpPr>
          <p:spPr bwMode="auto">
            <a:xfrm rot="-845158">
              <a:off x="2850" y="2355"/>
              <a:ext cx="302" cy="152"/>
            </a:xfrm>
            <a:custGeom>
              <a:avLst/>
              <a:gdLst>
                <a:gd name="T0" fmla="*/ 0 w 21791"/>
                <a:gd name="T1" fmla="*/ 0 h 21600"/>
                <a:gd name="T2" fmla="*/ 4 w 21791"/>
                <a:gd name="T3" fmla="*/ 1 h 21600"/>
                <a:gd name="T4" fmla="*/ 0 w 21791"/>
                <a:gd name="T5" fmla="*/ 1 h 21600"/>
                <a:gd name="T6" fmla="*/ 0 60000 65536"/>
                <a:gd name="T7" fmla="*/ 0 60000 65536"/>
                <a:gd name="T8" fmla="*/ 0 60000 65536"/>
                <a:gd name="T9" fmla="*/ 0 w 21791"/>
                <a:gd name="T10" fmla="*/ 0 h 21600"/>
                <a:gd name="T11" fmla="*/ 21791 w 2179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91" h="21600" fill="none" extrusionOk="0">
                  <a:moveTo>
                    <a:pt x="-1" y="5"/>
                  </a:moveTo>
                  <a:cubicBezTo>
                    <a:pt x="163" y="1"/>
                    <a:pt x="327" y="-1"/>
                    <a:pt x="491" y="0"/>
                  </a:cubicBezTo>
                  <a:cubicBezTo>
                    <a:pt x="11036" y="0"/>
                    <a:pt x="20039" y="7614"/>
                    <a:pt x="21791" y="18012"/>
                  </a:cubicBezTo>
                </a:path>
                <a:path w="21791" h="21600" stroke="0" extrusionOk="0">
                  <a:moveTo>
                    <a:pt x="-1" y="5"/>
                  </a:moveTo>
                  <a:cubicBezTo>
                    <a:pt x="163" y="1"/>
                    <a:pt x="327" y="-1"/>
                    <a:pt x="491" y="0"/>
                  </a:cubicBezTo>
                  <a:cubicBezTo>
                    <a:pt x="11036" y="0"/>
                    <a:pt x="20039" y="7614"/>
                    <a:pt x="21791" y="18012"/>
                  </a:cubicBezTo>
                  <a:lnTo>
                    <a:pt x="491" y="2160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9" name="Arc 57">
              <a:extLst>
                <a:ext uri="{FF2B5EF4-FFF2-40B4-BE49-F238E27FC236}">
                  <a16:creationId xmlns:a16="http://schemas.microsoft.com/office/drawing/2014/main" id="{6413B44F-BDD1-4CD4-B7C0-6079BC9831AA}"/>
                </a:ext>
              </a:extLst>
            </p:cNvPr>
            <p:cNvSpPr>
              <a:spLocks/>
            </p:cNvSpPr>
            <p:nvPr/>
          </p:nvSpPr>
          <p:spPr bwMode="auto">
            <a:xfrm rot="-563896">
              <a:off x="3598" y="2358"/>
              <a:ext cx="304" cy="303"/>
            </a:xfrm>
            <a:custGeom>
              <a:avLst/>
              <a:gdLst>
                <a:gd name="T0" fmla="*/ 0 w 16489"/>
                <a:gd name="T1" fmla="*/ 0 h 21600"/>
                <a:gd name="T2" fmla="*/ 6 w 16489"/>
                <a:gd name="T3" fmla="*/ 2 h 21600"/>
                <a:gd name="T4" fmla="*/ 0 w 16489"/>
                <a:gd name="T5" fmla="*/ 4 h 21600"/>
                <a:gd name="T6" fmla="*/ 0 60000 65536"/>
                <a:gd name="T7" fmla="*/ 0 60000 65536"/>
                <a:gd name="T8" fmla="*/ 0 60000 65536"/>
                <a:gd name="T9" fmla="*/ 0 w 16489"/>
                <a:gd name="T10" fmla="*/ 0 h 21600"/>
                <a:gd name="T11" fmla="*/ 16489 w 16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489" h="21600" fill="none" extrusionOk="0">
                  <a:moveTo>
                    <a:pt x="-1" y="0"/>
                  </a:moveTo>
                  <a:cubicBezTo>
                    <a:pt x="6353" y="0"/>
                    <a:pt x="12385" y="2797"/>
                    <a:pt x="16489" y="7647"/>
                  </a:cubicBezTo>
                </a:path>
                <a:path w="16489" h="21600" stroke="0" extrusionOk="0">
                  <a:moveTo>
                    <a:pt x="-1" y="0"/>
                  </a:moveTo>
                  <a:cubicBezTo>
                    <a:pt x="6353" y="0"/>
                    <a:pt x="12385" y="2797"/>
                    <a:pt x="16489" y="764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893" name="Object 58">
              <a:extLst>
                <a:ext uri="{FF2B5EF4-FFF2-40B4-BE49-F238E27FC236}">
                  <a16:creationId xmlns:a16="http://schemas.microsoft.com/office/drawing/2014/main" id="{7B395F38-C165-4AFB-9547-9E3F9D05FE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28" y="2655"/>
            <a:ext cx="157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70" name="Equation" r:id="rId22" imgW="139680" imgH="177480" progId="Equation.3">
                    <p:embed/>
                  </p:oleObj>
                </mc:Choice>
                <mc:Fallback>
                  <p:oleObj name="Equation" r:id="rId22" imgW="139680" imgH="17748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8" y="2655"/>
                          <a:ext cx="157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4" name="Object 59">
              <a:extLst>
                <a:ext uri="{FF2B5EF4-FFF2-40B4-BE49-F238E27FC236}">
                  <a16:creationId xmlns:a16="http://schemas.microsoft.com/office/drawing/2014/main" id="{2711AEB3-B636-4287-B906-C0FF4F26E9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2926"/>
            <a:ext cx="28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71" name="Equation" r:id="rId24" imgW="215640" imgH="177480" progId="Equation.3">
                    <p:embed/>
                  </p:oleObj>
                </mc:Choice>
                <mc:Fallback>
                  <p:oleObj name="Equation" r:id="rId24" imgW="215640" imgH="17748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926"/>
                          <a:ext cx="28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0" name="Text Box 60">
              <a:extLst>
                <a:ext uri="{FF2B5EF4-FFF2-40B4-BE49-F238E27FC236}">
                  <a16:creationId xmlns:a16="http://schemas.microsoft.com/office/drawing/2014/main" id="{97754D54-A524-48B4-8D62-46FD77076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2358"/>
              <a:ext cx="244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i="1"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37921" name="Text Box 61">
              <a:extLst>
                <a:ext uri="{FF2B5EF4-FFF2-40B4-BE49-F238E27FC236}">
                  <a16:creationId xmlns:a16="http://schemas.microsoft.com/office/drawing/2014/main" id="{11AD94E7-274C-4007-83AF-620916FEC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784"/>
              <a:ext cx="201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i="1"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37922" name="Oval 62">
              <a:extLst>
                <a:ext uri="{FF2B5EF4-FFF2-40B4-BE49-F238E27FC236}">
                  <a16:creationId xmlns:a16="http://schemas.microsoft.com/office/drawing/2014/main" id="{6D9D40D6-0F32-4BC9-BF79-AA4584F86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2905"/>
              <a:ext cx="25" cy="26"/>
            </a:xfrm>
            <a:prstGeom prst="ellipse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23" name="Text Box 63">
              <a:extLst>
                <a:ext uri="{FF2B5EF4-FFF2-40B4-BE49-F238E27FC236}">
                  <a16:creationId xmlns:a16="http://schemas.microsoft.com/office/drawing/2014/main" id="{FF009F37-2148-46E3-BCDA-C024BF299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" y="2593"/>
              <a:ext cx="22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sz="2000" i="1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7924" name="Oval 64">
              <a:extLst>
                <a:ext uri="{FF2B5EF4-FFF2-40B4-BE49-F238E27FC236}">
                  <a16:creationId xmlns:a16="http://schemas.microsoft.com/office/drawing/2014/main" id="{27E27C6F-36CC-4EDB-891D-B0DCC7EF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" y="2906"/>
              <a:ext cx="25" cy="26"/>
            </a:xfrm>
            <a:prstGeom prst="ellipse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25" name="Oval 65">
              <a:extLst>
                <a:ext uri="{FF2B5EF4-FFF2-40B4-BE49-F238E27FC236}">
                  <a16:creationId xmlns:a16="http://schemas.microsoft.com/office/drawing/2014/main" id="{38A1167C-85EE-4640-98DA-87176C539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2489"/>
              <a:ext cx="26" cy="26"/>
            </a:xfrm>
            <a:prstGeom prst="ellipse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26" name="Line 66">
              <a:extLst>
                <a:ext uri="{FF2B5EF4-FFF2-40B4-BE49-F238E27FC236}">
                  <a16:creationId xmlns:a16="http://schemas.microsoft.com/office/drawing/2014/main" id="{EDFE0447-8D00-4E80-BF57-6048603FB5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8" y="2540"/>
              <a:ext cx="184" cy="1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Line 67">
              <a:extLst>
                <a:ext uri="{FF2B5EF4-FFF2-40B4-BE49-F238E27FC236}">
                  <a16:creationId xmlns:a16="http://schemas.microsoft.com/office/drawing/2014/main" id="{2A5B6D34-3FFA-4CB0-9A64-6131B0F0E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59"/>
              <a:ext cx="2" cy="49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Line 68">
              <a:extLst>
                <a:ext uri="{FF2B5EF4-FFF2-40B4-BE49-F238E27FC236}">
                  <a16:creationId xmlns:a16="http://schemas.microsoft.com/office/drawing/2014/main" id="{52A87AD8-A725-418C-B98F-438147D1A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3408"/>
              <a:ext cx="15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Text Box 69">
              <a:extLst>
                <a:ext uri="{FF2B5EF4-FFF2-40B4-BE49-F238E27FC236}">
                  <a16:creationId xmlns:a16="http://schemas.microsoft.com/office/drawing/2014/main" id="{C4B9CC11-34BA-47A1-AB37-DEC7D18ED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3099"/>
              <a:ext cx="392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>
                  <a:ea typeface="宋体" panose="02010600030101010101" pitchFamily="2" charset="-122"/>
                </a:rPr>
                <a:t>2</a:t>
              </a:r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</a:t>
              </a:r>
              <a:r>
                <a:rPr lang="en-US" altLang="zh-CN" i="1"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endParaRPr lang="en-US" altLang="zh-CN" i="1">
                <a:ea typeface="宋体" panose="02010600030101010101" pitchFamily="2" charset="-122"/>
              </a:endParaRPr>
            </a:p>
          </p:txBody>
        </p:sp>
      </p:grpSp>
      <p:sp>
        <p:nvSpPr>
          <p:cNvPr id="37909" name="Text Box 70">
            <a:extLst>
              <a:ext uri="{FF2B5EF4-FFF2-40B4-BE49-F238E27FC236}">
                <a16:creationId xmlns:a16="http://schemas.microsoft.com/office/drawing/2014/main" id="{10D8CF70-DDEB-4144-B56A-C61A2CBAA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364038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微分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754" name="motion of rigid body 5.avi">
            <a:hlinkClick r:id="" action="ppaction://media"/>
            <a:extLst>
              <a:ext uri="{FF2B5EF4-FFF2-40B4-BE49-F238E27FC236}">
                <a16:creationId xmlns:a16="http://schemas.microsoft.com/office/drawing/2014/main" id="{B0A865FE-B5E0-4378-B648-3237F7BB69EF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7315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30754"/>
                </p:tgtEl>
              </p:cMediaNode>
            </p:video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1D7E1D12-69AF-4D84-AEEF-4DC3DE21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714375"/>
            <a:ext cx="685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/>
              <a:t>§7.2 </a:t>
            </a:r>
            <a:r>
              <a:rPr lang="zh-CN" altLang="en-US" sz="3600"/>
              <a:t>刚体的动量和质心运动定理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58CF4B9E-D022-4060-BD56-71804607C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095500"/>
            <a:ext cx="3216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§7.2.1 </a:t>
            </a:r>
            <a:r>
              <a:rPr lang="zh-CN" altLang="en-US" sz="2800">
                <a:ea typeface="黑体" panose="02010609060101010101" pitchFamily="49" charset="-122"/>
              </a:rPr>
              <a:t>刚体的质心 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C5D3886A-B6B2-49EC-8B93-FEC538938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781300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ea typeface="黑体" panose="02010609060101010101" pitchFamily="49" charset="-122"/>
              </a:rPr>
              <a:t>§7.2.2 </a:t>
            </a:r>
            <a:r>
              <a:rPr lang="zh-CN" altLang="en-US" sz="2800">
                <a:ea typeface="黑体" panose="02010609060101010101" pitchFamily="49" charset="-122"/>
              </a:rPr>
              <a:t>刚体的动量和质心运动定理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Text Box 2">
            <a:extLst>
              <a:ext uri="{FF2B5EF4-FFF2-40B4-BE49-F238E27FC236}">
                <a16:creationId xmlns:a16="http://schemas.microsoft.com/office/drawing/2014/main" id="{B8CE0487-4995-4193-AA78-ED5F04381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1488"/>
            <a:ext cx="685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/>
              <a:t>§7.2 </a:t>
            </a:r>
            <a:r>
              <a:rPr lang="zh-CN" altLang="en-US" sz="3600"/>
              <a:t>刚体的动量和质心运动定理</a:t>
            </a:r>
          </a:p>
        </p:txBody>
      </p:sp>
      <p:sp>
        <p:nvSpPr>
          <p:cNvPr id="38921" name="Text Box 3">
            <a:extLst>
              <a:ext uri="{FF2B5EF4-FFF2-40B4-BE49-F238E27FC236}">
                <a16:creationId xmlns:a16="http://schemas.microsoft.com/office/drawing/2014/main" id="{82D9017F-3C57-41F0-822F-AD8BA0E74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157288"/>
            <a:ext cx="3305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§7.2.1 </a:t>
            </a:r>
            <a:r>
              <a:rPr lang="zh-CN" altLang="en-US" sz="2800">
                <a:ea typeface="黑体" panose="02010609060101010101" pitchFamily="49" charset="-122"/>
              </a:rPr>
              <a:t>刚体的质心  </a:t>
            </a:r>
          </a:p>
        </p:txBody>
      </p:sp>
      <p:sp>
        <p:nvSpPr>
          <p:cNvPr id="38922" name="Text Box 4">
            <a:extLst>
              <a:ext uri="{FF2B5EF4-FFF2-40B4-BE49-F238E27FC236}">
                <a16:creationId xmlns:a16="http://schemas.microsoft.com/office/drawing/2014/main" id="{DF833ACA-3024-410D-A956-ED116E898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7526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在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O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-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xyz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坐标中，质点系的质心坐标为</a:t>
            </a:r>
          </a:p>
        </p:txBody>
      </p:sp>
      <p:graphicFrame>
        <p:nvGraphicFramePr>
          <p:cNvPr id="38914" name="Object 5">
            <a:extLst>
              <a:ext uri="{FF2B5EF4-FFF2-40B4-BE49-F238E27FC236}">
                <a16:creationId xmlns:a16="http://schemas.microsoft.com/office/drawing/2014/main" id="{84AC2123-5743-4F7F-BFEA-1B63D2D57C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286000"/>
          <a:ext cx="1828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3" imgW="876240" imgH="482400" progId="Equation.3">
                  <p:embed/>
                </p:oleObj>
              </mc:Choice>
              <mc:Fallback>
                <p:oleObj name="Equation" r:id="rId3" imgW="87624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18288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6">
            <a:extLst>
              <a:ext uri="{FF2B5EF4-FFF2-40B4-BE49-F238E27FC236}">
                <a16:creationId xmlns:a16="http://schemas.microsoft.com/office/drawing/2014/main" id="{56C42F68-79AB-4B1E-A7BF-C6C56AB9C2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6650" y="2286000"/>
          <a:ext cx="17526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5" imgW="863280" imgH="482400" progId="Equation.3">
                  <p:embed/>
                </p:oleObj>
              </mc:Choice>
              <mc:Fallback>
                <p:oleObj name="Equation" r:id="rId5" imgW="86328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2286000"/>
                        <a:ext cx="17526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7">
            <a:extLst>
              <a:ext uri="{FF2B5EF4-FFF2-40B4-BE49-F238E27FC236}">
                <a16:creationId xmlns:a16="http://schemas.microsoft.com/office/drawing/2014/main" id="{4122AE1B-08C7-4092-9CCF-6055118028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7900" y="2286000"/>
          <a:ext cx="17907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7" imgW="825480" imgH="482400" progId="Equation.3">
                  <p:embed/>
                </p:oleObj>
              </mc:Choice>
              <mc:Fallback>
                <p:oleObj name="Equation" r:id="rId7" imgW="82548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2286000"/>
                        <a:ext cx="17907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Text Box 8">
            <a:extLst>
              <a:ext uri="{FF2B5EF4-FFF2-40B4-BE49-F238E27FC236}">
                <a16:creationId xmlns:a16="http://schemas.microsoft.com/office/drawing/2014/main" id="{6F55EC96-D3EB-4AEB-A77C-DDAEEE50E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386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对质量连续分布的刚体</a:t>
            </a:r>
            <a:r>
              <a:rPr lang="en-US" altLang="zh-CN"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38917" name="Object 9">
            <a:extLst>
              <a:ext uri="{FF2B5EF4-FFF2-40B4-BE49-F238E27FC236}">
                <a16:creationId xmlns:a16="http://schemas.microsoft.com/office/drawing/2014/main" id="{E87DADAB-5E6F-4467-B845-69E5FA2F0F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648200"/>
          <a:ext cx="1905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9" imgW="774360" imgH="583920" progId="Equation.3">
                  <p:embed/>
                </p:oleObj>
              </mc:Choice>
              <mc:Fallback>
                <p:oleObj name="Equation" r:id="rId9" imgW="774360" imgH="583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48200"/>
                        <a:ext cx="1905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10">
            <a:extLst>
              <a:ext uri="{FF2B5EF4-FFF2-40B4-BE49-F238E27FC236}">
                <a16:creationId xmlns:a16="http://schemas.microsoft.com/office/drawing/2014/main" id="{53C5BCBC-902F-4558-B33F-F1B719E89C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9488" y="4648200"/>
          <a:ext cx="20304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Equation" r:id="rId11" imgW="825480" imgH="583920" progId="Equation.3">
                  <p:embed/>
                </p:oleObj>
              </mc:Choice>
              <mc:Fallback>
                <p:oleObj name="Equation" r:id="rId11" imgW="825480" imgH="583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4648200"/>
                        <a:ext cx="20304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11">
            <a:extLst>
              <a:ext uri="{FF2B5EF4-FFF2-40B4-BE49-F238E27FC236}">
                <a16:creationId xmlns:a16="http://schemas.microsoft.com/office/drawing/2014/main" id="{1409516C-130F-4AB5-B41F-E30065A04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3113" y="4648200"/>
          <a:ext cx="19351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Equation" r:id="rId13" imgW="787320" imgH="583920" progId="Equation.3">
                  <p:embed/>
                </p:oleObj>
              </mc:Choice>
              <mc:Fallback>
                <p:oleObj name="Equation" r:id="rId13" imgW="787320" imgH="583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13" y="4648200"/>
                        <a:ext cx="19351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Text Box 12">
            <a:extLst>
              <a:ext uri="{FF2B5EF4-FFF2-40B4-BE49-F238E27FC236}">
                <a16:creationId xmlns:a16="http://schemas.microsoft.com/office/drawing/2014/main" id="{5DEDEEAD-2950-4904-A6F7-0938FBB14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3505200"/>
            <a:ext cx="661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刚体是特殊质点系，上述各式同样适用于刚体</a:t>
            </a:r>
            <a:r>
              <a:rPr lang="en-US" altLang="zh-CN">
                <a:ea typeface="宋体" panose="02010600030101010101" pitchFamily="2" charset="-122"/>
              </a:rPr>
              <a:t>.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Text Box 2">
            <a:extLst>
              <a:ext uri="{FF2B5EF4-FFF2-40B4-BE49-F238E27FC236}">
                <a16:creationId xmlns:a16="http://schemas.microsoft.com/office/drawing/2014/main" id="{B8B2E3AB-6153-4D73-BA0F-01070A89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33400"/>
            <a:ext cx="7102475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若物体的线度与它们间的距离可相比拟时，这时物体不能视作质点，需将物体分成许多小部分，使每一部分都能视作质点，利用上式求出物体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各小部分与物体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各小部分之间的引力，每个物体所受的引力等于其各部分所受引力的矢量和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4105" name="Group 3">
            <a:extLst>
              <a:ext uri="{FF2B5EF4-FFF2-40B4-BE49-F238E27FC236}">
                <a16:creationId xmlns:a16="http://schemas.microsoft.com/office/drawing/2014/main" id="{D2075067-959B-4465-A7E6-FC71EB6EEDF1}"/>
              </a:ext>
            </a:extLst>
          </p:cNvPr>
          <p:cNvGrpSpPr>
            <a:grpSpLocks/>
          </p:cNvGrpSpPr>
          <p:nvPr/>
        </p:nvGrpSpPr>
        <p:grpSpPr bwMode="auto">
          <a:xfrm>
            <a:off x="2595563" y="3084513"/>
            <a:ext cx="4176712" cy="2157412"/>
            <a:chOff x="912" y="2112"/>
            <a:chExt cx="2631" cy="1359"/>
          </a:xfrm>
        </p:grpSpPr>
        <p:sp>
          <p:nvSpPr>
            <p:cNvPr id="289796" name="Freeform 4">
              <a:extLst>
                <a:ext uri="{FF2B5EF4-FFF2-40B4-BE49-F238E27FC236}">
                  <a16:creationId xmlns:a16="http://schemas.microsoft.com/office/drawing/2014/main" id="{8FD51661-8237-495C-AB31-F892BA13D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2112"/>
              <a:ext cx="963" cy="1359"/>
            </a:xfrm>
            <a:custGeom>
              <a:avLst/>
              <a:gdLst/>
              <a:ahLst/>
              <a:cxnLst>
                <a:cxn ang="0">
                  <a:pos x="69" y="552"/>
                </a:cxn>
                <a:cxn ang="0">
                  <a:pos x="103" y="235"/>
                </a:cxn>
                <a:cxn ang="0">
                  <a:pos x="329" y="21"/>
                </a:cxn>
                <a:cxn ang="0">
                  <a:pos x="756" y="107"/>
                </a:cxn>
                <a:cxn ang="0">
                  <a:pos x="948" y="635"/>
                </a:cxn>
                <a:cxn ang="0">
                  <a:pos x="668" y="1195"/>
                </a:cxn>
                <a:cxn ang="0">
                  <a:pos x="324" y="1355"/>
                </a:cxn>
                <a:cxn ang="0">
                  <a:pos x="46" y="1173"/>
                </a:cxn>
                <a:cxn ang="0">
                  <a:pos x="46" y="789"/>
                </a:cxn>
                <a:cxn ang="0">
                  <a:pos x="69" y="552"/>
                </a:cxn>
              </a:cxnLst>
              <a:rect l="0" t="0" r="r" b="b"/>
              <a:pathLst>
                <a:path w="963" h="1359">
                  <a:moveTo>
                    <a:pt x="69" y="552"/>
                  </a:moveTo>
                  <a:cubicBezTo>
                    <a:pt x="78" y="460"/>
                    <a:pt x="60" y="323"/>
                    <a:pt x="103" y="235"/>
                  </a:cubicBezTo>
                  <a:cubicBezTo>
                    <a:pt x="146" y="147"/>
                    <a:pt x="220" y="42"/>
                    <a:pt x="329" y="21"/>
                  </a:cubicBezTo>
                  <a:cubicBezTo>
                    <a:pt x="438" y="0"/>
                    <a:pt x="653" y="5"/>
                    <a:pt x="756" y="107"/>
                  </a:cubicBezTo>
                  <a:cubicBezTo>
                    <a:pt x="859" y="209"/>
                    <a:pt x="963" y="454"/>
                    <a:pt x="948" y="635"/>
                  </a:cubicBezTo>
                  <a:cubicBezTo>
                    <a:pt x="933" y="816"/>
                    <a:pt x="772" y="1075"/>
                    <a:pt x="668" y="1195"/>
                  </a:cubicBezTo>
                  <a:cubicBezTo>
                    <a:pt x="564" y="1315"/>
                    <a:pt x="428" y="1359"/>
                    <a:pt x="324" y="1355"/>
                  </a:cubicBezTo>
                  <a:cubicBezTo>
                    <a:pt x="220" y="1351"/>
                    <a:pt x="92" y="1267"/>
                    <a:pt x="46" y="1173"/>
                  </a:cubicBezTo>
                  <a:cubicBezTo>
                    <a:pt x="0" y="1079"/>
                    <a:pt x="42" y="892"/>
                    <a:pt x="46" y="789"/>
                  </a:cubicBezTo>
                  <a:cubicBezTo>
                    <a:pt x="50" y="686"/>
                    <a:pt x="78" y="625"/>
                    <a:pt x="69" y="552"/>
                  </a:cubicBezTo>
                  <a:close/>
                </a:path>
              </a:pathLst>
            </a:custGeom>
            <a:gradFill rotWithShape="0">
              <a:gsLst>
                <a:gs pos="0">
                  <a:schemeClr val="hlink"/>
                </a:gs>
                <a:gs pos="5000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9797" name="Freeform 5">
              <a:extLst>
                <a:ext uri="{FF2B5EF4-FFF2-40B4-BE49-F238E27FC236}">
                  <a16:creationId xmlns:a16="http://schemas.microsoft.com/office/drawing/2014/main" id="{3417CE92-96CA-40BE-BE27-693AE98A3AF0}"/>
                </a:ext>
              </a:extLst>
            </p:cNvPr>
            <p:cNvSpPr>
              <a:spLocks/>
            </p:cNvSpPr>
            <p:nvPr/>
          </p:nvSpPr>
          <p:spPr bwMode="auto">
            <a:xfrm rot="167570" flipH="1">
              <a:off x="2654" y="2112"/>
              <a:ext cx="889" cy="1352"/>
            </a:xfrm>
            <a:custGeom>
              <a:avLst/>
              <a:gdLst/>
              <a:ahLst/>
              <a:cxnLst>
                <a:cxn ang="0">
                  <a:pos x="77" y="652"/>
                </a:cxn>
                <a:cxn ang="0">
                  <a:pos x="9" y="358"/>
                </a:cxn>
                <a:cxn ang="0">
                  <a:pos x="133" y="108"/>
                </a:cxn>
                <a:cxn ang="0">
                  <a:pos x="472" y="19"/>
                </a:cxn>
                <a:cxn ang="0">
                  <a:pos x="833" y="222"/>
                </a:cxn>
                <a:cxn ang="0">
                  <a:pos x="811" y="1013"/>
                </a:cxn>
                <a:cxn ang="0">
                  <a:pos x="641" y="1307"/>
                </a:cxn>
                <a:cxn ang="0">
                  <a:pos x="291" y="1284"/>
                </a:cxn>
                <a:cxn ang="0">
                  <a:pos x="110" y="1036"/>
                </a:cxn>
                <a:cxn ang="0">
                  <a:pos x="77" y="652"/>
                </a:cxn>
              </a:cxnLst>
              <a:rect l="0" t="0" r="r" b="b"/>
              <a:pathLst>
                <a:path w="889" h="1352">
                  <a:moveTo>
                    <a:pt x="77" y="652"/>
                  </a:moveTo>
                  <a:cubicBezTo>
                    <a:pt x="60" y="557"/>
                    <a:pt x="0" y="449"/>
                    <a:pt x="9" y="358"/>
                  </a:cubicBezTo>
                  <a:cubicBezTo>
                    <a:pt x="18" y="267"/>
                    <a:pt x="56" y="165"/>
                    <a:pt x="133" y="108"/>
                  </a:cubicBezTo>
                  <a:cubicBezTo>
                    <a:pt x="210" y="51"/>
                    <a:pt x="355" y="0"/>
                    <a:pt x="472" y="19"/>
                  </a:cubicBezTo>
                  <a:cubicBezTo>
                    <a:pt x="589" y="38"/>
                    <a:pt x="777" y="56"/>
                    <a:pt x="833" y="222"/>
                  </a:cubicBezTo>
                  <a:cubicBezTo>
                    <a:pt x="889" y="388"/>
                    <a:pt x="843" y="832"/>
                    <a:pt x="811" y="1013"/>
                  </a:cubicBezTo>
                  <a:cubicBezTo>
                    <a:pt x="779" y="1194"/>
                    <a:pt x="728" y="1262"/>
                    <a:pt x="641" y="1307"/>
                  </a:cubicBezTo>
                  <a:cubicBezTo>
                    <a:pt x="554" y="1352"/>
                    <a:pt x="379" y="1329"/>
                    <a:pt x="291" y="1284"/>
                  </a:cubicBezTo>
                  <a:cubicBezTo>
                    <a:pt x="203" y="1239"/>
                    <a:pt x="146" y="1141"/>
                    <a:pt x="110" y="1036"/>
                  </a:cubicBezTo>
                  <a:cubicBezTo>
                    <a:pt x="74" y="931"/>
                    <a:pt x="84" y="732"/>
                    <a:pt x="77" y="652"/>
                  </a:cubicBezTo>
                  <a:close/>
                </a:path>
              </a:pathLst>
            </a:custGeom>
            <a:gradFill rotWithShape="0">
              <a:gsLst>
                <a:gs pos="0">
                  <a:schemeClr val="hlink"/>
                </a:gs>
                <a:gs pos="5000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098" name="Object 6">
              <a:extLst>
                <a:ext uri="{FF2B5EF4-FFF2-40B4-BE49-F238E27FC236}">
                  <a16:creationId xmlns:a16="http://schemas.microsoft.com/office/drawing/2014/main" id="{FD655356-511B-44B8-9710-FB99033592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5" y="2191"/>
            <a:ext cx="33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" name="公式" r:id="rId3" imgW="304560" imgH="215640" progId="Equation.3">
                    <p:embed/>
                  </p:oleObj>
                </mc:Choice>
                <mc:Fallback>
                  <p:oleObj name="公式" r:id="rId3" imgW="30456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2191"/>
                          <a:ext cx="33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7">
              <a:extLst>
                <a:ext uri="{FF2B5EF4-FFF2-40B4-BE49-F238E27FC236}">
                  <a16:creationId xmlns:a16="http://schemas.microsoft.com/office/drawing/2014/main" id="{41F79043-A297-4A9C-BA99-9AC6ECBA38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9" y="3012"/>
            <a:ext cx="35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" name="公式" r:id="rId5" imgW="317160" imgH="228600" progId="Equation.3">
                    <p:embed/>
                  </p:oleObj>
                </mc:Choice>
                <mc:Fallback>
                  <p:oleObj name="公式" r:id="rId5" imgW="31716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9" y="3012"/>
                          <a:ext cx="350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8">
              <a:extLst>
                <a:ext uri="{FF2B5EF4-FFF2-40B4-BE49-F238E27FC236}">
                  <a16:creationId xmlns:a16="http://schemas.microsoft.com/office/drawing/2014/main" id="{463FCD99-59D2-4A2A-AC28-89A44E93B4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3" y="2614"/>
            <a:ext cx="35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8" name="公式" r:id="rId7" imgW="317160" imgH="215640" progId="Equation.3">
                    <p:embed/>
                  </p:oleObj>
                </mc:Choice>
                <mc:Fallback>
                  <p:oleObj name="公式" r:id="rId7" imgW="31716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3" y="2614"/>
                          <a:ext cx="350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9">
              <a:extLst>
                <a:ext uri="{FF2B5EF4-FFF2-40B4-BE49-F238E27FC236}">
                  <a16:creationId xmlns:a16="http://schemas.microsoft.com/office/drawing/2014/main" id="{D22E3CE6-E9E3-43B4-9312-8F86B98D72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0" y="2313"/>
            <a:ext cx="33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" name="公式" r:id="rId9" imgW="304560" imgH="215640" progId="Equation.3">
                    <p:embed/>
                  </p:oleObj>
                </mc:Choice>
                <mc:Fallback>
                  <p:oleObj name="公式" r:id="rId9" imgW="30456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" y="2313"/>
                          <a:ext cx="33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10">
              <a:extLst>
                <a:ext uri="{FF2B5EF4-FFF2-40B4-BE49-F238E27FC236}">
                  <a16:creationId xmlns:a16="http://schemas.microsoft.com/office/drawing/2014/main" id="{DCBC85E0-65BD-4A02-A14C-2560613CD2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9" y="3099"/>
            <a:ext cx="35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0" name="公式" r:id="rId11" imgW="317160" imgH="228600" progId="Equation.3">
                    <p:embed/>
                  </p:oleObj>
                </mc:Choice>
                <mc:Fallback>
                  <p:oleObj name="公式" r:id="rId11" imgW="31716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9" y="3099"/>
                          <a:ext cx="350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11">
              <a:extLst>
                <a:ext uri="{FF2B5EF4-FFF2-40B4-BE49-F238E27FC236}">
                  <a16:creationId xmlns:a16="http://schemas.microsoft.com/office/drawing/2014/main" id="{510F0CEE-9C84-43FA-9842-09A3602364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9" y="2668"/>
            <a:ext cx="35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" name="公式" r:id="rId13" imgW="317160" imgH="215640" progId="Equation.3">
                    <p:embed/>
                  </p:oleObj>
                </mc:Choice>
                <mc:Fallback>
                  <p:oleObj name="公式" r:id="rId13" imgW="31716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9" y="2668"/>
                          <a:ext cx="350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" name="Line 12">
              <a:extLst>
                <a:ext uri="{FF2B5EF4-FFF2-40B4-BE49-F238E27FC236}">
                  <a16:creationId xmlns:a16="http://schemas.microsoft.com/office/drawing/2014/main" id="{8A76F16C-26C0-482D-B4EE-AC832CE87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304"/>
              <a:ext cx="158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Line 13">
              <a:extLst>
                <a:ext uri="{FF2B5EF4-FFF2-40B4-BE49-F238E27FC236}">
                  <a16:creationId xmlns:a16="http://schemas.microsoft.com/office/drawing/2014/main" id="{99FA4D54-A237-49D2-A15C-C004DC278E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736"/>
              <a:ext cx="1584" cy="4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Line 14">
              <a:extLst>
                <a:ext uri="{FF2B5EF4-FFF2-40B4-BE49-F238E27FC236}">
                  <a16:creationId xmlns:a16="http://schemas.microsoft.com/office/drawing/2014/main" id="{673148E3-E85B-4803-A9A9-58EE95EA3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120"/>
              <a:ext cx="1728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Line 15">
              <a:extLst>
                <a:ext uri="{FF2B5EF4-FFF2-40B4-BE49-F238E27FC236}">
                  <a16:creationId xmlns:a16="http://schemas.microsoft.com/office/drawing/2014/main" id="{9C0CD753-4012-4F30-ADEC-5CCE9EB7B6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71631">
              <a:off x="1522" y="2418"/>
              <a:ext cx="4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Line 16">
              <a:extLst>
                <a:ext uri="{FF2B5EF4-FFF2-40B4-BE49-F238E27FC236}">
                  <a16:creationId xmlns:a16="http://schemas.microsoft.com/office/drawing/2014/main" id="{97D569BD-7985-4674-858A-371F4C700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2440"/>
              <a:ext cx="157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Line 17">
              <a:extLst>
                <a:ext uri="{FF2B5EF4-FFF2-40B4-BE49-F238E27FC236}">
                  <a16:creationId xmlns:a16="http://schemas.microsoft.com/office/drawing/2014/main" id="{C4B369FE-C861-4767-B423-1DC7FC80F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1" y="2496"/>
              <a:ext cx="271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Line 18">
              <a:extLst>
                <a:ext uri="{FF2B5EF4-FFF2-40B4-BE49-F238E27FC236}">
                  <a16:creationId xmlns:a16="http://schemas.microsoft.com/office/drawing/2014/main" id="{CEF20DFD-C406-4ACD-85FF-F382FDD5E1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85" y="2643"/>
              <a:ext cx="237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Line 19">
              <a:extLst>
                <a:ext uri="{FF2B5EF4-FFF2-40B4-BE49-F238E27FC236}">
                  <a16:creationId xmlns:a16="http://schemas.microsoft.com/office/drawing/2014/main" id="{1AE24497-3A36-461D-8642-345E1E16B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2327"/>
              <a:ext cx="249" cy="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Line 20">
              <a:extLst>
                <a:ext uri="{FF2B5EF4-FFF2-40B4-BE49-F238E27FC236}">
                  <a16:creationId xmlns:a16="http://schemas.microsoft.com/office/drawing/2014/main" id="{AF89A65D-018B-440D-9BDE-1B609CAB5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2451"/>
              <a:ext cx="1615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Line 21">
              <a:extLst>
                <a:ext uri="{FF2B5EF4-FFF2-40B4-BE49-F238E27FC236}">
                  <a16:creationId xmlns:a16="http://schemas.microsoft.com/office/drawing/2014/main" id="{70B502BF-D1A5-4087-A062-B0459E9F7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5" y="2519"/>
              <a:ext cx="237" cy="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Line 22">
              <a:extLst>
                <a:ext uri="{FF2B5EF4-FFF2-40B4-BE49-F238E27FC236}">
                  <a16:creationId xmlns:a16="http://schemas.microsoft.com/office/drawing/2014/main" id="{788C3F32-4E07-49E0-BE08-24BA34DF4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1" y="2914"/>
              <a:ext cx="305" cy="1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Line 23">
              <a:extLst>
                <a:ext uri="{FF2B5EF4-FFF2-40B4-BE49-F238E27FC236}">
                  <a16:creationId xmlns:a16="http://schemas.microsoft.com/office/drawing/2014/main" id="{23399A82-8A38-493F-9026-58FFE6219F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3" y="2767"/>
              <a:ext cx="215" cy="1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Line 24">
              <a:extLst>
                <a:ext uri="{FF2B5EF4-FFF2-40B4-BE49-F238E27FC236}">
                  <a16:creationId xmlns:a16="http://schemas.microsoft.com/office/drawing/2014/main" id="{2EE4710D-C2CC-4E81-B615-C506793BA9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9" y="2722"/>
              <a:ext cx="316" cy="2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Line 25">
              <a:extLst>
                <a:ext uri="{FF2B5EF4-FFF2-40B4-BE49-F238E27FC236}">
                  <a16:creationId xmlns:a16="http://schemas.microsoft.com/office/drawing/2014/main" id="{E3CE6DF5-2870-4CE1-9C48-3C5677ECA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2778"/>
              <a:ext cx="1661" cy="3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Line 26">
              <a:extLst>
                <a:ext uri="{FF2B5EF4-FFF2-40B4-BE49-F238E27FC236}">
                  <a16:creationId xmlns:a16="http://schemas.microsoft.com/office/drawing/2014/main" id="{4D02A410-0BA1-4259-AA73-3CEAB38AF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4" y="2857"/>
              <a:ext cx="317" cy="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Line 27">
              <a:extLst>
                <a:ext uri="{FF2B5EF4-FFF2-40B4-BE49-F238E27FC236}">
                  <a16:creationId xmlns:a16="http://schemas.microsoft.com/office/drawing/2014/main" id="{087ACFEA-153C-43D1-8FB6-D8CA1980E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60" y="2982"/>
              <a:ext cx="317" cy="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Line 28">
              <a:extLst>
                <a:ext uri="{FF2B5EF4-FFF2-40B4-BE49-F238E27FC236}">
                  <a16:creationId xmlns:a16="http://schemas.microsoft.com/office/drawing/2014/main" id="{813C8381-8CD6-4211-812E-D9D28AA37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9" y="2304"/>
              <a:ext cx="1672" cy="48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Line 29">
              <a:extLst>
                <a:ext uri="{FF2B5EF4-FFF2-40B4-BE49-F238E27FC236}">
                  <a16:creationId xmlns:a16="http://schemas.microsoft.com/office/drawing/2014/main" id="{6BFE3BAC-D8F2-4713-890E-4A2AC736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4" y="2677"/>
              <a:ext cx="192" cy="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Line 30">
              <a:extLst>
                <a:ext uri="{FF2B5EF4-FFF2-40B4-BE49-F238E27FC236}">
                  <a16:creationId xmlns:a16="http://schemas.microsoft.com/office/drawing/2014/main" id="{F22F9140-DF8F-4097-B354-AA9B57C5F3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8" y="2360"/>
              <a:ext cx="248" cy="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Line 31">
              <a:extLst>
                <a:ext uri="{FF2B5EF4-FFF2-40B4-BE49-F238E27FC236}">
                  <a16:creationId xmlns:a16="http://schemas.microsoft.com/office/drawing/2014/main" id="{8E4A18C3-8900-4263-B40B-0D2C580A5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2" y="3219"/>
              <a:ext cx="372" cy="3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Line 32">
              <a:extLst>
                <a:ext uri="{FF2B5EF4-FFF2-40B4-BE49-F238E27FC236}">
                  <a16:creationId xmlns:a16="http://schemas.microsoft.com/office/drawing/2014/main" id="{B08190E4-7E83-4F3A-871B-057273A967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9" y="3117"/>
              <a:ext cx="508" cy="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Line 33">
              <a:extLst>
                <a:ext uri="{FF2B5EF4-FFF2-40B4-BE49-F238E27FC236}">
                  <a16:creationId xmlns:a16="http://schemas.microsoft.com/office/drawing/2014/main" id="{04B66953-E8EA-4442-A6EB-FD06B4C6C0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1" y="2293"/>
              <a:ext cx="1728" cy="98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Line 34">
              <a:extLst>
                <a:ext uri="{FF2B5EF4-FFF2-40B4-BE49-F238E27FC236}">
                  <a16:creationId xmlns:a16="http://schemas.microsoft.com/office/drawing/2014/main" id="{52B110DA-E3A3-4E29-A431-2E9AD9014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3" y="3060"/>
              <a:ext cx="271" cy="14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Line 35">
              <a:extLst>
                <a:ext uri="{FF2B5EF4-FFF2-40B4-BE49-F238E27FC236}">
                  <a16:creationId xmlns:a16="http://schemas.microsoft.com/office/drawing/2014/main" id="{FD093FCE-2FB9-4044-A817-B66A17162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3" y="2372"/>
              <a:ext cx="158" cy="9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Line 36">
              <a:extLst>
                <a:ext uri="{FF2B5EF4-FFF2-40B4-BE49-F238E27FC236}">
                  <a16:creationId xmlns:a16="http://schemas.microsoft.com/office/drawing/2014/main" id="{797146A9-4300-4F8A-B3CC-BEAED84B1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0" y="2733"/>
              <a:ext cx="1694" cy="54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Line 37">
              <a:extLst>
                <a:ext uri="{FF2B5EF4-FFF2-40B4-BE49-F238E27FC236}">
                  <a16:creationId xmlns:a16="http://schemas.microsoft.com/office/drawing/2014/main" id="{E43EF2B3-2283-4CA8-8EF4-D43B6DB9DF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0" y="3094"/>
              <a:ext cx="317" cy="10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Line 38">
              <a:extLst>
                <a:ext uri="{FF2B5EF4-FFF2-40B4-BE49-F238E27FC236}">
                  <a16:creationId xmlns:a16="http://schemas.microsoft.com/office/drawing/2014/main" id="{4D62EA3D-E927-4059-BD96-BF226AB5E9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0" y="2744"/>
              <a:ext cx="362" cy="11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6" name="Text Box 39">
            <a:extLst>
              <a:ext uri="{FF2B5EF4-FFF2-40B4-BE49-F238E27FC236}">
                <a16:creationId xmlns:a16="http://schemas.microsoft.com/office/drawing/2014/main" id="{48C0B870-037E-4E6F-8FF4-DCF110C5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5541963"/>
            <a:ext cx="561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用“分割”方法计算两物体间的万有引力</a:t>
            </a:r>
            <a:r>
              <a:rPr lang="en-US" altLang="zh-CN">
                <a:ea typeface="宋体" panose="02010600030101010101" pitchFamily="2" charset="-122"/>
              </a:rPr>
              <a:t>.  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>
            <a:extLst>
              <a:ext uri="{FF2B5EF4-FFF2-40B4-BE49-F238E27FC236}">
                <a16:creationId xmlns:a16="http://schemas.microsoft.com/office/drawing/2014/main" id="{B6EB7738-D432-4A14-B351-F44A8D1E18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143000"/>
          <a:ext cx="2057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3" imgW="914400" imgH="583920" progId="Equation.3">
                  <p:embed/>
                </p:oleObj>
              </mc:Choice>
              <mc:Fallback>
                <p:oleObj name="Equation" r:id="rId3" imgW="914400" imgH="583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43000"/>
                        <a:ext cx="2057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Text Box 3">
            <a:extLst>
              <a:ext uri="{FF2B5EF4-FFF2-40B4-BE49-F238E27FC236}">
                <a16:creationId xmlns:a16="http://schemas.microsoft.com/office/drawing/2014/main" id="{74A690DD-3A55-43D7-86E5-F81E2C2B7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"/>
            <a:ext cx="302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引入体密度</a:t>
            </a:r>
            <a:r>
              <a:rPr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endParaRPr lang="zh-CN" altLang="en-US" i="1">
              <a:ea typeface="宋体" panose="02010600030101010101" pitchFamily="2" charset="-122"/>
            </a:endParaRPr>
          </a:p>
        </p:txBody>
      </p:sp>
      <p:graphicFrame>
        <p:nvGraphicFramePr>
          <p:cNvPr id="39939" name="Object 4">
            <a:extLst>
              <a:ext uri="{FF2B5EF4-FFF2-40B4-BE49-F238E27FC236}">
                <a16:creationId xmlns:a16="http://schemas.microsoft.com/office/drawing/2014/main" id="{8AE50490-B59F-446F-A115-CB6A6ACF3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5688" y="1143000"/>
          <a:ext cx="20288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5" imgW="901440" imgH="583920" progId="Equation.3">
                  <p:embed/>
                </p:oleObj>
              </mc:Choice>
              <mc:Fallback>
                <p:oleObj name="Equation" r:id="rId5" imgW="90144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1143000"/>
                        <a:ext cx="20288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5">
            <a:extLst>
              <a:ext uri="{FF2B5EF4-FFF2-40B4-BE49-F238E27FC236}">
                <a16:creationId xmlns:a16="http://schemas.microsoft.com/office/drawing/2014/main" id="{BA1A0E9B-EA01-48AE-9E76-CCA979B2D2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8863" y="1143000"/>
          <a:ext cx="19716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7" imgW="876240" imgH="583920" progId="Equation.3">
                  <p:embed/>
                </p:oleObj>
              </mc:Choice>
              <mc:Fallback>
                <p:oleObj name="Equation" r:id="rId7" imgW="87624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1143000"/>
                        <a:ext cx="19716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6">
            <a:extLst>
              <a:ext uri="{FF2B5EF4-FFF2-40B4-BE49-F238E27FC236}">
                <a16:creationId xmlns:a16="http://schemas.microsoft.com/office/drawing/2014/main" id="{44E4CA73-F0BD-4D5B-90A3-CF95EC190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25713"/>
            <a:ext cx="163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均质物体   </a:t>
            </a:r>
          </a:p>
        </p:txBody>
      </p:sp>
      <p:graphicFrame>
        <p:nvGraphicFramePr>
          <p:cNvPr id="39941" name="Object 7">
            <a:extLst>
              <a:ext uri="{FF2B5EF4-FFF2-40B4-BE49-F238E27FC236}">
                <a16:creationId xmlns:a16="http://schemas.microsoft.com/office/drawing/2014/main" id="{AA0DB713-935D-4B2A-94E1-271A49C9A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0163" y="3094038"/>
          <a:ext cx="17430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9" imgW="774360" imgH="482400" progId="Equation.3">
                  <p:embed/>
                </p:oleObj>
              </mc:Choice>
              <mc:Fallback>
                <p:oleObj name="Equation" r:id="rId9" imgW="77436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3094038"/>
                        <a:ext cx="174307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8">
            <a:extLst>
              <a:ext uri="{FF2B5EF4-FFF2-40B4-BE49-F238E27FC236}">
                <a16:creationId xmlns:a16="http://schemas.microsoft.com/office/drawing/2014/main" id="{229FDEDC-F615-42A9-BF81-8B379611C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4438" y="3094038"/>
          <a:ext cx="18573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11" imgW="825480" imgH="482400" progId="Equation.3">
                  <p:embed/>
                </p:oleObj>
              </mc:Choice>
              <mc:Fallback>
                <p:oleObj name="Equation" r:id="rId11" imgW="82548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3094038"/>
                        <a:ext cx="185737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9">
            <a:extLst>
              <a:ext uri="{FF2B5EF4-FFF2-40B4-BE49-F238E27FC236}">
                <a16:creationId xmlns:a16="http://schemas.microsoft.com/office/drawing/2014/main" id="{5252F1D4-61B3-468B-B697-DC4EF5FF63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0313" y="3094038"/>
          <a:ext cx="17716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13" imgW="787320" imgH="482400" progId="Equation.3">
                  <p:embed/>
                </p:oleObj>
              </mc:Choice>
              <mc:Fallback>
                <p:oleObj name="Equation" r:id="rId13" imgW="78732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3094038"/>
                        <a:ext cx="177165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0" name="Text Box 2">
            <a:extLst>
              <a:ext uri="{FF2B5EF4-FFF2-40B4-BE49-F238E27FC236}">
                <a16:creationId xmlns:a16="http://schemas.microsoft.com/office/drawing/2014/main" id="{F5FF0BCC-EF5F-49E1-B92C-9AF3640AC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471488"/>
            <a:ext cx="794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例题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1]</a:t>
            </a:r>
            <a:r>
              <a:rPr lang="zh-CN" altLang="en-US">
                <a:ea typeface="宋体" panose="02010600030101010101" pitchFamily="2" charset="-122"/>
              </a:rPr>
              <a:t>求质量均匀，半径为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zh-CN" altLang="en-US">
                <a:ea typeface="宋体" panose="02010600030101010101" pitchFamily="2" charset="-122"/>
              </a:rPr>
              <a:t>的半球的质心位置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0971" name="Line 3">
            <a:extLst>
              <a:ext uri="{FF2B5EF4-FFF2-40B4-BE49-F238E27FC236}">
                <a16:creationId xmlns:a16="http://schemas.microsoft.com/office/drawing/2014/main" id="{1012C295-9B91-49E5-8295-784287EDD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50825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4">
            <a:extLst>
              <a:ext uri="{FF2B5EF4-FFF2-40B4-BE49-F238E27FC236}">
                <a16:creationId xmlns:a16="http://schemas.microsoft.com/office/drawing/2014/main" id="{491447D1-3733-4491-A151-4969EEF2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6200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]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设半球的密度为</a:t>
            </a:r>
            <a:r>
              <a:rPr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，将半球分割成许多厚为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的圆片，任取其一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0962" name="Object 5">
            <a:extLst>
              <a:ext uri="{FF2B5EF4-FFF2-40B4-BE49-F238E27FC236}">
                <a16:creationId xmlns:a16="http://schemas.microsoft.com/office/drawing/2014/main" id="{857BC494-A502-4AEA-9CD2-0E89B2C724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5263" y="1820863"/>
          <a:ext cx="41560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Equation" r:id="rId3" imgW="1803240" imgH="241200" progId="Equation.3">
                  <p:embed/>
                </p:oleObj>
              </mc:Choice>
              <mc:Fallback>
                <p:oleObj name="Equation" r:id="rId3" imgW="180324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1820863"/>
                        <a:ext cx="415607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6">
            <a:extLst>
              <a:ext uri="{FF2B5EF4-FFF2-40B4-BE49-F238E27FC236}">
                <a16:creationId xmlns:a16="http://schemas.microsoft.com/office/drawing/2014/main" id="{28A2CCFF-782E-4DDA-9C3C-B03CFB22F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441825"/>
          <a:ext cx="10668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41825"/>
                        <a:ext cx="10668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7">
            <a:extLst>
              <a:ext uri="{FF2B5EF4-FFF2-40B4-BE49-F238E27FC236}">
                <a16:creationId xmlns:a16="http://schemas.microsoft.com/office/drawing/2014/main" id="{2118B697-D5AD-47A1-91F1-41E7CDCFB7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275013"/>
          <a:ext cx="274320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Equation" r:id="rId7" imgW="1295280" imgH="533160" progId="Equation.3">
                  <p:embed/>
                </p:oleObj>
              </mc:Choice>
              <mc:Fallback>
                <p:oleObj name="Equation" r:id="rId7" imgW="129528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75013"/>
                        <a:ext cx="2743200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8">
            <a:extLst>
              <a:ext uri="{FF2B5EF4-FFF2-40B4-BE49-F238E27FC236}">
                <a16:creationId xmlns:a16="http://schemas.microsoft.com/office/drawing/2014/main" id="{A5CB578A-8DFD-42FF-9965-66A26DF444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0838" y="2354263"/>
          <a:ext cx="30829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9" imgW="1396800" imgH="393480" progId="Equation.3">
                  <p:embed/>
                </p:oleObj>
              </mc:Choice>
              <mc:Fallback>
                <p:oleObj name="Equation" r:id="rId9" imgW="139680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2354263"/>
                        <a:ext cx="308292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9">
            <a:extLst>
              <a:ext uri="{FF2B5EF4-FFF2-40B4-BE49-F238E27FC236}">
                <a16:creationId xmlns:a16="http://schemas.microsoft.com/office/drawing/2014/main" id="{EA68550E-1711-4F93-9E52-F088602D10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427413"/>
          <a:ext cx="17430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Equation" r:id="rId11" imgW="774360" imgH="482400" progId="Equation.3">
                  <p:embed/>
                </p:oleObj>
              </mc:Choice>
              <mc:Fallback>
                <p:oleObj name="Equation" r:id="rId11" imgW="77436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27413"/>
                        <a:ext cx="174307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Text Box 10">
            <a:extLst>
              <a:ext uri="{FF2B5EF4-FFF2-40B4-BE49-F238E27FC236}">
                <a16:creationId xmlns:a16="http://schemas.microsoft.com/office/drawing/2014/main" id="{3138D446-3B4A-469F-81A3-BA1CAA0C4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397500"/>
            <a:ext cx="1868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由对称性得  </a:t>
            </a:r>
          </a:p>
        </p:txBody>
      </p:sp>
      <p:graphicFrame>
        <p:nvGraphicFramePr>
          <p:cNvPr id="40967" name="Object 11">
            <a:extLst>
              <a:ext uri="{FF2B5EF4-FFF2-40B4-BE49-F238E27FC236}">
                <a16:creationId xmlns:a16="http://schemas.microsoft.com/office/drawing/2014/main" id="{7923E5F3-BCDF-4BC3-9356-84C5EC387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5334000"/>
          <a:ext cx="1752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name="Equation" r:id="rId13" imgW="723600" imgH="228600" progId="Equation.3">
                  <p:embed/>
                </p:oleObj>
              </mc:Choice>
              <mc:Fallback>
                <p:oleObj name="Equation" r:id="rId13" imgW="7236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334000"/>
                        <a:ext cx="1752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4" name="Group 12">
            <a:extLst>
              <a:ext uri="{FF2B5EF4-FFF2-40B4-BE49-F238E27FC236}">
                <a16:creationId xmlns:a16="http://schemas.microsoft.com/office/drawing/2014/main" id="{BB37EDDE-A1C0-4BAB-ADF5-755CFFE86EE5}"/>
              </a:ext>
            </a:extLst>
          </p:cNvPr>
          <p:cNvGrpSpPr>
            <a:grpSpLocks/>
          </p:cNvGrpSpPr>
          <p:nvPr/>
        </p:nvGrpSpPr>
        <p:grpSpPr bwMode="auto">
          <a:xfrm>
            <a:off x="6127750" y="1597025"/>
            <a:ext cx="1905000" cy="2971800"/>
            <a:chOff x="3860" y="992"/>
            <a:chExt cx="1200" cy="1872"/>
          </a:xfrm>
        </p:grpSpPr>
        <p:grpSp>
          <p:nvGrpSpPr>
            <p:cNvPr id="40975" name="Group 13">
              <a:extLst>
                <a:ext uri="{FF2B5EF4-FFF2-40B4-BE49-F238E27FC236}">
                  <a16:creationId xmlns:a16="http://schemas.microsoft.com/office/drawing/2014/main" id="{FC0844BB-5F3B-4D97-8FD6-DF3F49ED83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0" y="992"/>
              <a:ext cx="1200" cy="1872"/>
              <a:chOff x="4032" y="1104"/>
              <a:chExt cx="1200" cy="1872"/>
            </a:xfrm>
          </p:grpSpPr>
          <p:sp>
            <p:nvSpPr>
              <p:cNvPr id="40977" name="Freeform 14" descr="浅色上对角线">
                <a:extLst>
                  <a:ext uri="{FF2B5EF4-FFF2-40B4-BE49-F238E27FC236}">
                    <a16:creationId xmlns:a16="http://schemas.microsoft.com/office/drawing/2014/main" id="{D94668F2-E33F-4CCD-B75F-8FFA6430A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" y="1463"/>
                <a:ext cx="208" cy="1232"/>
              </a:xfrm>
              <a:custGeom>
                <a:avLst/>
                <a:gdLst>
                  <a:gd name="T0" fmla="*/ 3 w 291"/>
                  <a:gd name="T1" fmla="*/ 25 h 1269"/>
                  <a:gd name="T2" fmla="*/ 115 w 291"/>
                  <a:gd name="T3" fmla="*/ 69 h 1269"/>
                  <a:gd name="T4" fmla="*/ 174 w 291"/>
                  <a:gd name="T5" fmla="*/ 265 h 1269"/>
                  <a:gd name="T6" fmla="*/ 201 w 291"/>
                  <a:gd name="T7" fmla="*/ 483 h 1269"/>
                  <a:gd name="T8" fmla="*/ 201 w 291"/>
                  <a:gd name="T9" fmla="*/ 722 h 1269"/>
                  <a:gd name="T10" fmla="*/ 158 w 291"/>
                  <a:gd name="T11" fmla="*/ 1013 h 1269"/>
                  <a:gd name="T12" fmla="*/ 99 w 291"/>
                  <a:gd name="T13" fmla="*/ 1173 h 1269"/>
                  <a:gd name="T14" fmla="*/ 30 w 291"/>
                  <a:gd name="T15" fmla="*/ 1209 h 1269"/>
                  <a:gd name="T16" fmla="*/ 89 w 291"/>
                  <a:gd name="T17" fmla="*/ 1034 h 1269"/>
                  <a:gd name="T18" fmla="*/ 132 w 291"/>
                  <a:gd name="T19" fmla="*/ 795 h 1269"/>
                  <a:gd name="T20" fmla="*/ 126 w 291"/>
                  <a:gd name="T21" fmla="*/ 453 h 1269"/>
                  <a:gd name="T22" fmla="*/ 99 w 291"/>
                  <a:gd name="T23" fmla="*/ 221 h 1269"/>
                  <a:gd name="T24" fmla="*/ 3 w 291"/>
                  <a:gd name="T25" fmla="*/ 25 h 12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1"/>
                  <a:gd name="T40" fmla="*/ 0 h 1269"/>
                  <a:gd name="T41" fmla="*/ 291 w 291"/>
                  <a:gd name="T42" fmla="*/ 1269 h 12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1" h="1269">
                    <a:moveTo>
                      <a:pt x="4" y="26"/>
                    </a:moveTo>
                    <a:cubicBezTo>
                      <a:pt x="8" y="0"/>
                      <a:pt x="121" y="30"/>
                      <a:pt x="161" y="71"/>
                    </a:cubicBezTo>
                    <a:cubicBezTo>
                      <a:pt x="201" y="112"/>
                      <a:pt x="224" y="202"/>
                      <a:pt x="244" y="273"/>
                    </a:cubicBezTo>
                    <a:cubicBezTo>
                      <a:pt x="264" y="344"/>
                      <a:pt x="275" y="419"/>
                      <a:pt x="281" y="497"/>
                    </a:cubicBezTo>
                    <a:cubicBezTo>
                      <a:pt x="287" y="575"/>
                      <a:pt x="291" y="653"/>
                      <a:pt x="281" y="744"/>
                    </a:cubicBezTo>
                    <a:cubicBezTo>
                      <a:pt x="271" y="835"/>
                      <a:pt x="245" y="966"/>
                      <a:pt x="221" y="1043"/>
                    </a:cubicBezTo>
                    <a:cubicBezTo>
                      <a:pt x="197" y="1120"/>
                      <a:pt x="169" y="1174"/>
                      <a:pt x="139" y="1208"/>
                    </a:cubicBezTo>
                    <a:cubicBezTo>
                      <a:pt x="109" y="1242"/>
                      <a:pt x="44" y="1269"/>
                      <a:pt x="42" y="1245"/>
                    </a:cubicBezTo>
                    <a:cubicBezTo>
                      <a:pt x="40" y="1221"/>
                      <a:pt x="100" y="1136"/>
                      <a:pt x="124" y="1065"/>
                    </a:cubicBezTo>
                    <a:cubicBezTo>
                      <a:pt x="148" y="994"/>
                      <a:pt x="175" y="919"/>
                      <a:pt x="184" y="819"/>
                    </a:cubicBezTo>
                    <a:cubicBezTo>
                      <a:pt x="193" y="719"/>
                      <a:pt x="183" y="565"/>
                      <a:pt x="176" y="467"/>
                    </a:cubicBezTo>
                    <a:cubicBezTo>
                      <a:pt x="169" y="369"/>
                      <a:pt x="165" y="302"/>
                      <a:pt x="139" y="228"/>
                    </a:cubicBezTo>
                    <a:cubicBezTo>
                      <a:pt x="113" y="154"/>
                      <a:pt x="0" y="52"/>
                      <a:pt x="4" y="26"/>
                    </a:cubicBezTo>
                    <a:close/>
                  </a:path>
                </a:pathLst>
              </a:cu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8" name="Freeform 15">
                <a:extLst>
                  <a:ext uri="{FF2B5EF4-FFF2-40B4-BE49-F238E27FC236}">
                    <a16:creationId xmlns:a16="http://schemas.microsoft.com/office/drawing/2014/main" id="{01D601E9-C54D-479C-89C1-69715563B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1474"/>
                <a:ext cx="120" cy="1178"/>
              </a:xfrm>
              <a:custGeom>
                <a:avLst/>
                <a:gdLst>
                  <a:gd name="T0" fmla="*/ 108 w 120"/>
                  <a:gd name="T1" fmla="*/ 0 h 1178"/>
                  <a:gd name="T2" fmla="*/ 58 w 120"/>
                  <a:gd name="T3" fmla="*/ 123 h 1178"/>
                  <a:gd name="T4" fmla="*/ 27 w 120"/>
                  <a:gd name="T5" fmla="*/ 289 h 1178"/>
                  <a:gd name="T6" fmla="*/ 3 w 120"/>
                  <a:gd name="T7" fmla="*/ 523 h 1178"/>
                  <a:gd name="T8" fmla="*/ 10 w 120"/>
                  <a:gd name="T9" fmla="*/ 766 h 1178"/>
                  <a:gd name="T10" fmla="*/ 44 w 120"/>
                  <a:gd name="T11" fmla="*/ 922 h 1178"/>
                  <a:gd name="T12" fmla="*/ 77 w 120"/>
                  <a:gd name="T13" fmla="*/ 1066 h 1178"/>
                  <a:gd name="T14" fmla="*/ 120 w 120"/>
                  <a:gd name="T15" fmla="*/ 1178 h 117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0"/>
                  <a:gd name="T25" fmla="*/ 0 h 1178"/>
                  <a:gd name="T26" fmla="*/ 120 w 120"/>
                  <a:gd name="T27" fmla="*/ 1178 h 117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0" h="1178">
                    <a:moveTo>
                      <a:pt x="108" y="0"/>
                    </a:moveTo>
                    <a:cubicBezTo>
                      <a:pt x="101" y="24"/>
                      <a:pt x="72" y="75"/>
                      <a:pt x="58" y="123"/>
                    </a:cubicBezTo>
                    <a:cubicBezTo>
                      <a:pt x="45" y="171"/>
                      <a:pt x="37" y="222"/>
                      <a:pt x="27" y="289"/>
                    </a:cubicBezTo>
                    <a:cubicBezTo>
                      <a:pt x="18" y="356"/>
                      <a:pt x="6" y="444"/>
                      <a:pt x="3" y="523"/>
                    </a:cubicBezTo>
                    <a:cubicBezTo>
                      <a:pt x="0" y="602"/>
                      <a:pt x="3" y="700"/>
                      <a:pt x="10" y="766"/>
                    </a:cubicBezTo>
                    <a:cubicBezTo>
                      <a:pt x="17" y="832"/>
                      <a:pt x="33" y="872"/>
                      <a:pt x="44" y="922"/>
                    </a:cubicBezTo>
                    <a:cubicBezTo>
                      <a:pt x="55" y="972"/>
                      <a:pt x="64" y="1023"/>
                      <a:pt x="77" y="1066"/>
                    </a:cubicBezTo>
                    <a:cubicBezTo>
                      <a:pt x="90" y="1109"/>
                      <a:pt x="111" y="1155"/>
                      <a:pt x="120" y="1178"/>
                    </a:cubicBezTo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9" name="Text Box 16">
                <a:extLst>
                  <a:ext uri="{FF2B5EF4-FFF2-40B4-BE49-F238E27FC236}">
                    <a16:creationId xmlns:a16="http://schemas.microsoft.com/office/drawing/2014/main" id="{B552C8F6-449E-4430-9B06-CFDB4D46C9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182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2800" i="1"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40980" name="Line 17">
                <a:extLst>
                  <a:ext uri="{FF2B5EF4-FFF2-40B4-BE49-F238E27FC236}">
                    <a16:creationId xmlns:a16="http://schemas.microsoft.com/office/drawing/2014/main" id="{8306121B-ABD0-4509-A6AA-207B11C18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2125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1" name="Line 18">
                <a:extLst>
                  <a:ext uri="{FF2B5EF4-FFF2-40B4-BE49-F238E27FC236}">
                    <a16:creationId xmlns:a16="http://schemas.microsoft.com/office/drawing/2014/main" id="{A13B1499-68A3-433C-A81B-88CCAD3029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2626"/>
                <a:ext cx="144" cy="4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2" name="Freeform 19">
                <a:extLst>
                  <a:ext uri="{FF2B5EF4-FFF2-40B4-BE49-F238E27FC236}">
                    <a16:creationId xmlns:a16="http://schemas.microsoft.com/office/drawing/2014/main" id="{186DC0BC-AAC3-4D43-835E-AB6D2F727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9" y="2623"/>
                <a:ext cx="139" cy="76"/>
              </a:xfrm>
              <a:custGeom>
                <a:avLst/>
                <a:gdLst>
                  <a:gd name="T0" fmla="*/ 0 w 139"/>
                  <a:gd name="T1" fmla="*/ 76 h 76"/>
                  <a:gd name="T2" fmla="*/ 139 w 139"/>
                  <a:gd name="T3" fmla="*/ 0 h 76"/>
                  <a:gd name="T4" fmla="*/ 0 60000 65536"/>
                  <a:gd name="T5" fmla="*/ 0 60000 65536"/>
                  <a:gd name="T6" fmla="*/ 0 w 139"/>
                  <a:gd name="T7" fmla="*/ 0 h 76"/>
                  <a:gd name="T8" fmla="*/ 139 w 139"/>
                  <a:gd name="T9" fmla="*/ 76 h 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9" h="76">
                    <a:moveTo>
                      <a:pt x="0" y="76"/>
                    </a:moveTo>
                    <a:cubicBezTo>
                      <a:pt x="44" y="65"/>
                      <a:pt x="119" y="41"/>
                      <a:pt x="139" y="0"/>
                    </a:cubicBez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3" name="Freeform 20">
                <a:extLst>
                  <a:ext uri="{FF2B5EF4-FFF2-40B4-BE49-F238E27FC236}">
                    <a16:creationId xmlns:a16="http://schemas.microsoft.com/office/drawing/2014/main" id="{1A972ECE-BD7F-4E63-B156-80C6F4E25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1" y="2636"/>
                <a:ext cx="145" cy="64"/>
              </a:xfrm>
              <a:custGeom>
                <a:avLst/>
                <a:gdLst>
                  <a:gd name="T0" fmla="*/ 31 w 145"/>
                  <a:gd name="T1" fmla="*/ 50 h 64"/>
                  <a:gd name="T2" fmla="*/ 107 w 145"/>
                  <a:gd name="T3" fmla="*/ 12 h 64"/>
                  <a:gd name="T4" fmla="*/ 145 w 145"/>
                  <a:gd name="T5" fmla="*/ 0 h 64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64"/>
                  <a:gd name="T11" fmla="*/ 145 w 145"/>
                  <a:gd name="T12" fmla="*/ 64 h 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64">
                    <a:moveTo>
                      <a:pt x="31" y="50"/>
                    </a:moveTo>
                    <a:cubicBezTo>
                      <a:pt x="135" y="15"/>
                      <a:pt x="0" y="64"/>
                      <a:pt x="107" y="12"/>
                    </a:cubicBezTo>
                    <a:cubicBezTo>
                      <a:pt x="119" y="6"/>
                      <a:pt x="145" y="0"/>
                      <a:pt x="145" y="0"/>
                    </a:cubicBezTo>
                  </a:path>
                </a:pathLst>
              </a:custGeom>
              <a:noFill/>
              <a:ln w="9525" cap="flat" cmpd="sng">
                <a:solidFill>
                  <a:srgbClr val="66FF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4" name="Rectangle 21">
                <a:extLst>
                  <a:ext uri="{FF2B5EF4-FFF2-40B4-BE49-F238E27FC236}">
                    <a16:creationId xmlns:a16="http://schemas.microsoft.com/office/drawing/2014/main" id="{82662FE2-0677-468D-8461-C2106A4D8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474"/>
                <a:ext cx="240" cy="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985" name="Oval 22">
                <a:extLst>
                  <a:ext uri="{FF2B5EF4-FFF2-40B4-BE49-F238E27FC236}">
                    <a16:creationId xmlns:a16="http://schemas.microsoft.com/office/drawing/2014/main" id="{7368F89F-47FB-42EF-9692-CF8292D32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26"/>
                <a:ext cx="336" cy="1296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986" name="Line 23">
                <a:extLst>
                  <a:ext uri="{FF2B5EF4-FFF2-40B4-BE49-F238E27FC236}">
                    <a16:creationId xmlns:a16="http://schemas.microsoft.com/office/drawing/2014/main" id="{B46FBE00-4425-4944-844C-4D89FDB14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6" y="1214"/>
                <a:ext cx="0" cy="9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7" name="Line 24">
                <a:extLst>
                  <a:ext uri="{FF2B5EF4-FFF2-40B4-BE49-F238E27FC236}">
                    <a16:creationId xmlns:a16="http://schemas.microsoft.com/office/drawing/2014/main" id="{E7F74847-C701-4400-A077-ABFA24160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098"/>
                <a:ext cx="240" cy="8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8" name="Line 25">
                <a:extLst>
                  <a:ext uri="{FF2B5EF4-FFF2-40B4-BE49-F238E27FC236}">
                    <a16:creationId xmlns:a16="http://schemas.microsoft.com/office/drawing/2014/main" id="{1B2B5357-2872-490F-9567-A7943ECFD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9" y="1500"/>
                <a:ext cx="362" cy="64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9" name="Text Box 26">
                <a:extLst>
                  <a:ext uri="{FF2B5EF4-FFF2-40B4-BE49-F238E27FC236}">
                    <a16:creationId xmlns:a16="http://schemas.microsoft.com/office/drawing/2014/main" id="{63DDA175-3632-4BE3-B819-5F0863C6AE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9" y="1512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ea typeface="宋体" panose="02010600030101010101" pitchFamily="2" charset="-122"/>
                  </a:rPr>
                  <a:t>R</a:t>
                </a:r>
              </a:p>
            </p:txBody>
          </p:sp>
          <p:sp>
            <p:nvSpPr>
              <p:cNvPr id="40990" name="Text Box 27">
                <a:extLst>
                  <a:ext uri="{FF2B5EF4-FFF2-40B4-BE49-F238E27FC236}">
                    <a16:creationId xmlns:a16="http://schemas.microsoft.com/office/drawing/2014/main" id="{F7CFAE18-A5AE-472D-AB1E-74EED9265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5" y="206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40991" name="Text Box 28">
                <a:extLst>
                  <a:ext uri="{FF2B5EF4-FFF2-40B4-BE49-F238E27FC236}">
                    <a16:creationId xmlns:a16="http://schemas.microsoft.com/office/drawing/2014/main" id="{0991FC4E-667A-41F0-9143-6561BE2E42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04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40992" name="Text Box 29">
                <a:extLst>
                  <a:ext uri="{FF2B5EF4-FFF2-40B4-BE49-F238E27FC236}">
                    <a16:creationId xmlns:a16="http://schemas.microsoft.com/office/drawing/2014/main" id="{606E1C7D-C87F-4149-8664-A3022A2A71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688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ea typeface="宋体" panose="02010600030101010101" pitchFamily="2" charset="-122"/>
                  </a:rPr>
                  <a:t>z</a:t>
                </a:r>
              </a:p>
            </p:txBody>
          </p:sp>
          <p:sp>
            <p:nvSpPr>
              <p:cNvPr id="40993" name="Text Box 30">
                <a:extLst>
                  <a:ext uri="{FF2B5EF4-FFF2-40B4-BE49-F238E27FC236}">
                    <a16:creationId xmlns:a16="http://schemas.microsoft.com/office/drawing/2014/main" id="{A7017190-8D12-4925-B4E8-174E81C18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3" y="1200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40994" name="Text Box 31">
                <a:extLst>
                  <a:ext uri="{FF2B5EF4-FFF2-40B4-BE49-F238E27FC236}">
                    <a16:creationId xmlns:a16="http://schemas.microsoft.com/office/drawing/2014/main" id="{148FDDC7-76F1-4E37-9C29-CE82E860F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2" y="2030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zh-CN" sz="2800"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0968" name="Object 32">
                <a:extLst>
                  <a:ext uri="{FF2B5EF4-FFF2-40B4-BE49-F238E27FC236}">
                    <a16:creationId xmlns:a16="http://schemas.microsoft.com/office/drawing/2014/main" id="{BACED1F7-0501-458F-861F-6B3ADEE5E45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38" y="2116"/>
              <a:ext cx="189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03" name="Equation" r:id="rId15" imgW="139680" imgH="139680" progId="Equation.3">
                      <p:embed/>
                    </p:oleObj>
                  </mc:Choice>
                  <mc:Fallback>
                    <p:oleObj name="Equation" r:id="rId15" imgW="139680" imgH="13968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8" y="2116"/>
                            <a:ext cx="189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69" name="Object 33">
                <a:extLst>
                  <a:ext uri="{FF2B5EF4-FFF2-40B4-BE49-F238E27FC236}">
                    <a16:creationId xmlns:a16="http://schemas.microsoft.com/office/drawing/2014/main" id="{AD649A3C-911E-4B6A-9751-9225F0C0A50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07" y="2095"/>
              <a:ext cx="272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04" name="Equation" r:id="rId17" imgW="215640" imgH="177480" progId="Equation.3">
                      <p:embed/>
                    </p:oleObj>
                  </mc:Choice>
                  <mc:Fallback>
                    <p:oleObj name="Equation" r:id="rId17" imgW="215640" imgH="17748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7" y="2095"/>
                            <a:ext cx="272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95" name="Line 34">
                <a:extLst>
                  <a:ext uri="{FF2B5EF4-FFF2-40B4-BE49-F238E27FC236}">
                    <a16:creationId xmlns:a16="http://schemas.microsoft.com/office/drawing/2014/main" id="{8D80E2EF-DD1E-430F-9DA5-B0150FB49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3" y="2125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6" name="Freeform 35">
                <a:extLst>
                  <a:ext uri="{FF2B5EF4-FFF2-40B4-BE49-F238E27FC236}">
                    <a16:creationId xmlns:a16="http://schemas.microsoft.com/office/drawing/2014/main" id="{E4987D8C-0CF8-44AC-B6F9-7625D4E33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5" y="1421"/>
                <a:ext cx="725" cy="1302"/>
              </a:xfrm>
              <a:custGeom>
                <a:avLst/>
                <a:gdLst>
                  <a:gd name="T0" fmla="*/ 0 w 725"/>
                  <a:gd name="T1" fmla="*/ 16 h 1302"/>
                  <a:gd name="T2" fmla="*/ 195 w 725"/>
                  <a:gd name="T3" fmla="*/ 24 h 1302"/>
                  <a:gd name="T4" fmla="*/ 479 w 725"/>
                  <a:gd name="T5" fmla="*/ 158 h 1302"/>
                  <a:gd name="T6" fmla="*/ 651 w 725"/>
                  <a:gd name="T7" fmla="*/ 398 h 1302"/>
                  <a:gd name="T8" fmla="*/ 712 w 725"/>
                  <a:gd name="T9" fmla="*/ 606 h 1302"/>
                  <a:gd name="T10" fmla="*/ 704 w 725"/>
                  <a:gd name="T11" fmla="*/ 808 h 1302"/>
                  <a:gd name="T12" fmla="*/ 584 w 725"/>
                  <a:gd name="T13" fmla="*/ 1056 h 1302"/>
                  <a:gd name="T14" fmla="*/ 337 w 725"/>
                  <a:gd name="T15" fmla="*/ 1243 h 1302"/>
                  <a:gd name="T16" fmla="*/ 38 w 725"/>
                  <a:gd name="T17" fmla="*/ 1302 h 13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25"/>
                  <a:gd name="T28" fmla="*/ 0 h 1302"/>
                  <a:gd name="T29" fmla="*/ 725 w 725"/>
                  <a:gd name="T30" fmla="*/ 1302 h 130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25" h="1302">
                    <a:moveTo>
                      <a:pt x="0" y="16"/>
                    </a:moveTo>
                    <a:cubicBezTo>
                      <a:pt x="57" y="8"/>
                      <a:pt x="115" y="0"/>
                      <a:pt x="195" y="24"/>
                    </a:cubicBezTo>
                    <a:cubicBezTo>
                      <a:pt x="275" y="48"/>
                      <a:pt x="403" y="96"/>
                      <a:pt x="479" y="158"/>
                    </a:cubicBezTo>
                    <a:cubicBezTo>
                      <a:pt x="555" y="220"/>
                      <a:pt x="612" y="323"/>
                      <a:pt x="651" y="398"/>
                    </a:cubicBezTo>
                    <a:cubicBezTo>
                      <a:pt x="690" y="473"/>
                      <a:pt x="703" y="538"/>
                      <a:pt x="712" y="606"/>
                    </a:cubicBezTo>
                    <a:cubicBezTo>
                      <a:pt x="721" y="674"/>
                      <a:pt x="725" y="733"/>
                      <a:pt x="704" y="808"/>
                    </a:cubicBezTo>
                    <a:cubicBezTo>
                      <a:pt x="683" y="883"/>
                      <a:pt x="645" y="984"/>
                      <a:pt x="584" y="1056"/>
                    </a:cubicBezTo>
                    <a:cubicBezTo>
                      <a:pt x="523" y="1128"/>
                      <a:pt x="428" y="1202"/>
                      <a:pt x="337" y="1243"/>
                    </a:cubicBezTo>
                    <a:cubicBezTo>
                      <a:pt x="246" y="1284"/>
                      <a:pt x="100" y="1290"/>
                      <a:pt x="38" y="1302"/>
                    </a:cubicBez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976" name="Line 36">
              <a:extLst>
                <a:ext uri="{FF2B5EF4-FFF2-40B4-BE49-F238E27FC236}">
                  <a16:creationId xmlns:a16="http://schemas.microsoft.com/office/drawing/2014/main" id="{231DE05D-D13C-4D0E-AB3D-78C7FA864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1398"/>
              <a:ext cx="0" cy="6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3" name="Text Box 2">
            <a:extLst>
              <a:ext uri="{FF2B5EF4-FFF2-40B4-BE49-F238E27FC236}">
                <a16:creationId xmlns:a16="http://schemas.microsoft.com/office/drawing/2014/main" id="{F0AE4A3F-55B1-47E0-BDB5-421DB24E7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"/>
            <a:ext cx="78486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kumimoji="0"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例题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2]</a:t>
            </a:r>
            <a:r>
              <a:rPr kumimoji="0" lang="en-US" altLang="zh-CN">
                <a:ea typeface="宋体" panose="02010600030101010101" pitchFamily="2" charset="-122"/>
              </a:rPr>
              <a:t> </a:t>
            </a:r>
            <a:r>
              <a:rPr kumimoji="0" lang="zh-CN" altLang="en-US">
                <a:ea typeface="宋体" panose="02010600030101010101" pitchFamily="2" charset="-122"/>
              </a:rPr>
              <a:t>在半径为</a:t>
            </a:r>
            <a:r>
              <a:rPr kumimoji="0" lang="en-US" altLang="zh-CN" i="1">
                <a:ea typeface="宋体" panose="02010600030101010101" pitchFamily="2" charset="-122"/>
              </a:rPr>
              <a:t>R</a:t>
            </a:r>
            <a:r>
              <a:rPr kumimoji="0" lang="zh-CN" altLang="en-US">
                <a:ea typeface="宋体" panose="02010600030101010101" pitchFamily="2" charset="-122"/>
              </a:rPr>
              <a:t>的均质等厚大圆板的一侧挖掉半径为</a:t>
            </a:r>
            <a:r>
              <a:rPr kumimoji="0" lang="en-US" altLang="zh-CN" i="1">
                <a:ea typeface="宋体" panose="02010600030101010101" pitchFamily="2" charset="-122"/>
              </a:rPr>
              <a:t>R</a:t>
            </a:r>
            <a:r>
              <a:rPr kumimoji="0" lang="en-US" altLang="zh-CN">
                <a:ea typeface="宋体" panose="02010600030101010101" pitchFamily="2" charset="-122"/>
              </a:rPr>
              <a:t>/2</a:t>
            </a:r>
            <a:r>
              <a:rPr kumimoji="0" lang="zh-CN" altLang="en-US">
                <a:ea typeface="宋体" panose="02010600030101010101" pitchFamily="2" charset="-122"/>
              </a:rPr>
              <a:t>的小圆板</a:t>
            </a:r>
            <a:r>
              <a:rPr kumimoji="0" lang="en-US" altLang="zh-CN">
                <a:ea typeface="宋体" panose="02010600030101010101" pitchFamily="2" charset="-122"/>
              </a:rPr>
              <a:t>,</a:t>
            </a:r>
            <a:r>
              <a:rPr kumimoji="0" lang="zh-CN" altLang="en-US">
                <a:ea typeface="宋体" panose="02010600030101010101" pitchFamily="2" charset="-122"/>
              </a:rPr>
              <a:t>大小圆板相切</a:t>
            </a:r>
            <a:r>
              <a:rPr kumimoji="0" lang="en-US" altLang="zh-CN">
                <a:ea typeface="宋体" panose="02010600030101010101" pitchFamily="2" charset="-122"/>
              </a:rPr>
              <a:t>,</a:t>
            </a:r>
            <a:r>
              <a:rPr kumimoji="0" lang="zh-CN" altLang="en-US">
                <a:ea typeface="宋体" panose="02010600030101010101" pitchFamily="2" charset="-122"/>
              </a:rPr>
              <a:t>如图所示</a:t>
            </a:r>
            <a:r>
              <a:rPr kumimoji="0" lang="en-US" altLang="zh-CN">
                <a:ea typeface="宋体" panose="02010600030101010101" pitchFamily="2" charset="-122"/>
              </a:rPr>
              <a:t>.</a:t>
            </a:r>
            <a:r>
              <a:rPr kumimoji="0" lang="zh-CN" altLang="en-US">
                <a:ea typeface="宋体" panose="02010600030101010101" pitchFamily="2" charset="-122"/>
              </a:rPr>
              <a:t>求余下部分的质心</a:t>
            </a:r>
            <a:r>
              <a:rPr kumimoji="0" lang="en-US" altLang="zh-CN"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41994" name="Group 3">
            <a:extLst>
              <a:ext uri="{FF2B5EF4-FFF2-40B4-BE49-F238E27FC236}">
                <a16:creationId xmlns:a16="http://schemas.microsoft.com/office/drawing/2014/main" id="{79F694A1-5404-4CCF-BAF5-B57B748929F1}"/>
              </a:ext>
            </a:extLst>
          </p:cNvPr>
          <p:cNvGrpSpPr>
            <a:grpSpLocks/>
          </p:cNvGrpSpPr>
          <p:nvPr/>
        </p:nvGrpSpPr>
        <p:grpSpPr bwMode="auto">
          <a:xfrm>
            <a:off x="5810250" y="1509713"/>
            <a:ext cx="2366963" cy="2225675"/>
            <a:chOff x="1872" y="2390"/>
            <a:chExt cx="1491" cy="1402"/>
          </a:xfrm>
        </p:grpSpPr>
        <p:sp>
          <p:nvSpPr>
            <p:cNvPr id="42000" name="Oval 4" descr="宽上对角线">
              <a:extLst>
                <a:ext uri="{FF2B5EF4-FFF2-40B4-BE49-F238E27FC236}">
                  <a16:creationId xmlns:a16="http://schemas.microsoft.com/office/drawing/2014/main" id="{F5DC7AA5-6DD7-463C-B8EE-2867B88ED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" y="2686"/>
              <a:ext cx="926" cy="885"/>
            </a:xfrm>
            <a:prstGeom prst="ellipse">
              <a:avLst/>
            </a:prstGeom>
            <a:pattFill prst="wdUpDiag">
              <a:fgClr>
                <a:schemeClr val="hlink"/>
              </a:fgClr>
              <a:bgClr>
                <a:schemeClr val="bg1"/>
              </a:bgClr>
            </a:patt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01" name="Line 5">
              <a:extLst>
                <a:ext uri="{FF2B5EF4-FFF2-40B4-BE49-F238E27FC236}">
                  <a16:creationId xmlns:a16="http://schemas.microsoft.com/office/drawing/2014/main" id="{77C84282-F665-4BBC-8FA1-C006FFEFF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2448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Oval 6">
              <a:extLst>
                <a:ext uri="{FF2B5EF4-FFF2-40B4-BE49-F238E27FC236}">
                  <a16:creationId xmlns:a16="http://schemas.microsoft.com/office/drawing/2014/main" id="{09205BD8-22C7-4086-A4B1-71A880FA5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902"/>
              <a:ext cx="456" cy="41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03" name="Line 7">
              <a:extLst>
                <a:ext uri="{FF2B5EF4-FFF2-40B4-BE49-F238E27FC236}">
                  <a16:creationId xmlns:a16="http://schemas.microsoft.com/office/drawing/2014/main" id="{D1385155-EE76-43EB-BD83-FE757D96D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12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Text Box 8">
              <a:extLst>
                <a:ext uri="{FF2B5EF4-FFF2-40B4-BE49-F238E27FC236}">
                  <a16:creationId xmlns:a16="http://schemas.microsoft.com/office/drawing/2014/main" id="{CEB452BD-A80C-4832-958B-12DA31751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1" y="307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2005" name="Text Box 9">
              <a:extLst>
                <a:ext uri="{FF2B5EF4-FFF2-40B4-BE49-F238E27FC236}">
                  <a16:creationId xmlns:a16="http://schemas.microsoft.com/office/drawing/2014/main" id="{BA92AD54-C152-437D-BDD3-F390F8383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6" y="239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42006" name="Text Box 10">
              <a:extLst>
                <a:ext uri="{FF2B5EF4-FFF2-40B4-BE49-F238E27FC236}">
                  <a16:creationId xmlns:a16="http://schemas.microsoft.com/office/drawing/2014/main" id="{A35C6824-D9CB-42C5-93E6-4DEBAC332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" y="308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O</a:t>
              </a:r>
            </a:p>
          </p:txBody>
        </p:sp>
      </p:grpSp>
      <p:sp>
        <p:nvSpPr>
          <p:cNvPr id="41995" name="Text Box 11">
            <a:extLst>
              <a:ext uri="{FF2B5EF4-FFF2-40B4-BE49-F238E27FC236}">
                <a16:creationId xmlns:a16="http://schemas.microsoft.com/office/drawing/2014/main" id="{E6FC1D7C-544E-4126-9651-D5DB7126C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5138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kumimoji="0"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]</a:t>
            </a:r>
            <a:r>
              <a:rPr kumimoji="0" lang="en-US" altLang="zh-CN">
                <a:ea typeface="宋体" panose="02010600030101010101" pitchFamily="2" charset="-122"/>
              </a:rPr>
              <a:t> </a:t>
            </a:r>
            <a:r>
              <a:rPr kumimoji="0" lang="zh-CN" altLang="en-US">
                <a:ea typeface="宋体" panose="02010600030101010101" pitchFamily="2" charset="-122"/>
              </a:rPr>
              <a:t>由对称性，</a:t>
            </a:r>
            <a:r>
              <a:rPr kumimoji="0" lang="en-US" altLang="zh-CN" i="1">
                <a:ea typeface="宋体" panose="02010600030101010101" pitchFamily="2" charset="-122"/>
              </a:rPr>
              <a:t>y</a:t>
            </a:r>
            <a:r>
              <a:rPr kumimoji="0" lang="en-US" altLang="zh-CN" i="1" baseline="-25000">
                <a:ea typeface="宋体" panose="02010600030101010101" pitchFamily="2" charset="-122"/>
              </a:rPr>
              <a:t>c</a:t>
            </a:r>
            <a:r>
              <a:rPr kumimoji="0" lang="en-US" altLang="zh-CN">
                <a:ea typeface="宋体" panose="02010600030101010101" pitchFamily="2" charset="-122"/>
              </a:rPr>
              <a:t>= 0 </a:t>
            </a:r>
          </a:p>
        </p:txBody>
      </p:sp>
      <p:sp>
        <p:nvSpPr>
          <p:cNvPr id="41996" name="Text Box 12">
            <a:extLst>
              <a:ext uri="{FF2B5EF4-FFF2-40B4-BE49-F238E27FC236}">
                <a16:creationId xmlns:a16="http://schemas.microsoft.com/office/drawing/2014/main" id="{6D4D4F5F-51AC-4030-A564-1D576FBD6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10000"/>
            <a:ext cx="3200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0" lang="zh-CN" altLang="en-US">
                <a:ea typeface="宋体" panose="02010600030101010101" pitchFamily="2" charset="-122"/>
              </a:rPr>
              <a:t>余下部分</a:t>
            </a:r>
          </a:p>
        </p:txBody>
      </p:sp>
      <p:graphicFrame>
        <p:nvGraphicFramePr>
          <p:cNvPr id="41986" name="Object 13">
            <a:extLst>
              <a:ext uri="{FF2B5EF4-FFF2-40B4-BE49-F238E27FC236}">
                <a16:creationId xmlns:a16="http://schemas.microsoft.com/office/drawing/2014/main" id="{81C51C26-5343-446F-A913-CF015F8BE5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1963" y="2405063"/>
          <a:ext cx="12144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3" imgW="431640" imgH="228600" progId="Equation.3">
                  <p:embed/>
                </p:oleObj>
              </mc:Choice>
              <mc:Fallback>
                <p:oleObj name="Equation" r:id="rId3" imgW="4316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2405063"/>
                        <a:ext cx="1214437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14">
            <a:extLst>
              <a:ext uri="{FF2B5EF4-FFF2-40B4-BE49-F238E27FC236}">
                <a16:creationId xmlns:a16="http://schemas.microsoft.com/office/drawing/2014/main" id="{1F02F1F8-F918-49FA-9022-618A05AF93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4250" y="2971800"/>
          <a:ext cx="17843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5" imgW="838080" imgH="393480" progId="Equation.3">
                  <p:embed/>
                </p:oleObj>
              </mc:Choice>
              <mc:Fallback>
                <p:oleObj name="Equation" r:id="rId5" imgW="83808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2971800"/>
                        <a:ext cx="17843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15">
            <a:extLst>
              <a:ext uri="{FF2B5EF4-FFF2-40B4-BE49-F238E27FC236}">
                <a16:creationId xmlns:a16="http://schemas.microsoft.com/office/drawing/2014/main" id="{E199867F-6DE6-4802-934D-1862ADC4A0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124200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7" imgW="685800" imgH="228600" progId="Equation.3">
                  <p:embed/>
                </p:oleObj>
              </mc:Choice>
              <mc:Fallback>
                <p:oleObj name="Equation" r:id="rId7" imgW="6858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124200"/>
                        <a:ext cx="144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16">
            <a:extLst>
              <a:ext uri="{FF2B5EF4-FFF2-40B4-BE49-F238E27FC236}">
                <a16:creationId xmlns:a16="http://schemas.microsoft.com/office/drawing/2014/main" id="{96A088E3-0665-4796-A46C-5EAAFF490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0288" y="3719513"/>
          <a:ext cx="211931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Equation" r:id="rId9" imgW="838080" imgH="393480" progId="Equation.3">
                  <p:embed/>
                </p:oleObj>
              </mc:Choice>
              <mc:Fallback>
                <p:oleObj name="Equation" r:id="rId9" imgW="83808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719513"/>
                        <a:ext cx="2119312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17">
            <a:extLst>
              <a:ext uri="{FF2B5EF4-FFF2-40B4-BE49-F238E27FC236}">
                <a16:creationId xmlns:a16="http://schemas.microsoft.com/office/drawing/2014/main" id="{CB232372-EA97-4FA7-9873-FBC20E8952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0288" y="4495800"/>
          <a:ext cx="422433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Equation" r:id="rId11" imgW="1866600" imgH="583920" progId="Equation.3">
                  <p:embed/>
                </p:oleObj>
              </mc:Choice>
              <mc:Fallback>
                <p:oleObj name="Equation" r:id="rId11" imgW="1866600" imgH="583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4495800"/>
                        <a:ext cx="4224337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18">
            <a:extLst>
              <a:ext uri="{FF2B5EF4-FFF2-40B4-BE49-F238E27FC236}">
                <a16:creationId xmlns:a16="http://schemas.microsoft.com/office/drawing/2014/main" id="{55397FC5-E925-447A-B0A6-110B66DEE7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5688" y="5486400"/>
          <a:ext cx="129381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Equation" r:id="rId13" imgW="660240" imgH="393480" progId="Equation.3">
                  <p:embed/>
                </p:oleObj>
              </mc:Choice>
              <mc:Fallback>
                <p:oleObj name="Equation" r:id="rId13" imgW="66024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5486400"/>
                        <a:ext cx="1293812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19">
            <a:extLst>
              <a:ext uri="{FF2B5EF4-FFF2-40B4-BE49-F238E27FC236}">
                <a16:creationId xmlns:a16="http://schemas.microsoft.com/office/drawing/2014/main" id="{E93B60F2-BF62-43CE-B31C-7F59275D1B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424113"/>
          <a:ext cx="16002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Equation" r:id="rId15" imgW="660240" imgH="215640" progId="Equation.3">
                  <p:embed/>
                </p:oleObj>
              </mc:Choice>
              <mc:Fallback>
                <p:oleObj name="Equation" r:id="rId15" imgW="66024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24113"/>
                        <a:ext cx="16002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Text Box 20">
            <a:extLst>
              <a:ext uri="{FF2B5EF4-FFF2-40B4-BE49-F238E27FC236}">
                <a16:creationId xmlns:a16="http://schemas.microsoft.com/office/drawing/2014/main" id="{7D80F08A-7ADC-4AE3-9F2B-4C518A6A3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29718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0" lang="zh-CN" altLang="en-US">
                <a:ea typeface="宋体" panose="02010600030101010101" pitchFamily="2" charset="-122"/>
              </a:rPr>
              <a:t>设平板面密度为</a:t>
            </a: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41998" name="Text Box 21">
            <a:extLst>
              <a:ext uri="{FF2B5EF4-FFF2-40B4-BE49-F238E27FC236}">
                <a16:creationId xmlns:a16="http://schemas.microsoft.com/office/drawing/2014/main" id="{3EF843B8-1178-49A8-90F6-1235DB2E5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2362200"/>
            <a:ext cx="20891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0" lang="zh-CN" altLang="en-US">
                <a:ea typeface="宋体" panose="02010600030101010101" pitchFamily="2" charset="-122"/>
              </a:rPr>
              <a:t>大圆板</a:t>
            </a:r>
          </a:p>
        </p:txBody>
      </p:sp>
      <p:sp>
        <p:nvSpPr>
          <p:cNvPr id="41999" name="Text Box 22">
            <a:extLst>
              <a:ext uri="{FF2B5EF4-FFF2-40B4-BE49-F238E27FC236}">
                <a16:creationId xmlns:a16="http://schemas.microsoft.com/office/drawing/2014/main" id="{255B9F22-3568-429C-8AB0-F10A50F18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2971800"/>
            <a:ext cx="17081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0" lang="zh-CN" altLang="en-US">
                <a:ea typeface="宋体" panose="02010600030101010101" pitchFamily="2" charset="-122"/>
              </a:rPr>
              <a:t>小圆板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2">
            <a:extLst>
              <a:ext uri="{FF2B5EF4-FFF2-40B4-BE49-F238E27FC236}">
                <a16:creationId xmlns:a16="http://schemas.microsoft.com/office/drawing/2014/main" id="{C6B8B1A3-575C-4306-B9BC-020E4869C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7688"/>
            <a:ext cx="685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ea typeface="黑体" panose="02010609060101010101" pitchFamily="49" charset="-122"/>
              </a:rPr>
              <a:t>§7.2.2 </a:t>
            </a:r>
            <a:r>
              <a:rPr lang="zh-CN" altLang="en-US" sz="2800">
                <a:ea typeface="黑体" panose="02010609060101010101" pitchFamily="49" charset="-122"/>
              </a:rPr>
              <a:t>刚体的动量和质心运动定理</a:t>
            </a:r>
          </a:p>
        </p:txBody>
      </p:sp>
      <p:sp>
        <p:nvSpPr>
          <p:cNvPr id="43013" name="Text Box 3">
            <a:extLst>
              <a:ext uri="{FF2B5EF4-FFF2-40B4-BE49-F238E27FC236}">
                <a16:creationId xmlns:a16="http://schemas.microsoft.com/office/drawing/2014/main" id="{B3AC4BE6-28EF-4ECF-9762-458FA923A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295400"/>
            <a:ext cx="163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刚体动量   </a:t>
            </a:r>
          </a:p>
        </p:txBody>
      </p:sp>
      <p:graphicFrame>
        <p:nvGraphicFramePr>
          <p:cNvPr id="43010" name="Object 4">
            <a:extLst>
              <a:ext uri="{FF2B5EF4-FFF2-40B4-BE49-F238E27FC236}">
                <a16:creationId xmlns:a16="http://schemas.microsoft.com/office/drawing/2014/main" id="{F2798826-573D-438F-B829-BCD2463AD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295400"/>
          <a:ext cx="12334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3" imgW="545760" imgH="228600" progId="Equation.3">
                  <p:embed/>
                </p:oleObj>
              </mc:Choice>
              <mc:Fallback>
                <p:oleObj name="Equation" r:id="rId3" imgW="5457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95400"/>
                        <a:ext cx="12334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5">
            <a:extLst>
              <a:ext uri="{FF2B5EF4-FFF2-40B4-BE49-F238E27FC236}">
                <a16:creationId xmlns:a16="http://schemas.microsoft.com/office/drawing/2014/main" id="{49B4D0CC-B7F3-462F-9D57-F50171656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050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质心运动定律</a:t>
            </a:r>
          </a:p>
        </p:txBody>
      </p:sp>
      <p:graphicFrame>
        <p:nvGraphicFramePr>
          <p:cNvPr id="43011" name="Object 6">
            <a:extLst>
              <a:ext uri="{FF2B5EF4-FFF2-40B4-BE49-F238E27FC236}">
                <a16:creationId xmlns:a16="http://schemas.microsoft.com/office/drawing/2014/main" id="{65041FB4-D7CD-4E88-A865-A15148E52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438400"/>
          <a:ext cx="29289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Equation" r:id="rId5" imgW="1333440" imgH="393480" progId="Equation.3">
                  <p:embed/>
                </p:oleObj>
              </mc:Choice>
              <mc:Fallback>
                <p:oleObj name="Equation" r:id="rId5" imgW="13334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438400"/>
                        <a:ext cx="29289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 Box 7">
            <a:extLst>
              <a:ext uri="{FF2B5EF4-FFF2-40B4-BE49-F238E27FC236}">
                <a16:creationId xmlns:a16="http://schemas.microsoft.com/office/drawing/2014/main" id="{C202A143-564A-48C0-9023-B41AA738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4290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质心加速度</a:t>
            </a:r>
          </a:p>
        </p:txBody>
      </p:sp>
      <p:sp>
        <p:nvSpPr>
          <p:cNvPr id="43016" name="Line 8">
            <a:extLst>
              <a:ext uri="{FF2B5EF4-FFF2-40B4-BE49-F238E27FC236}">
                <a16:creationId xmlns:a16="http://schemas.microsoft.com/office/drawing/2014/main" id="{B427F47E-3193-4209-B108-B12A6102D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124200"/>
            <a:ext cx="30480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Line 9">
            <a:extLst>
              <a:ext uri="{FF2B5EF4-FFF2-40B4-BE49-F238E27FC236}">
                <a16:creationId xmlns:a16="http://schemas.microsoft.com/office/drawing/2014/main" id="{87D6E895-00C3-4FD2-8C1B-D9446FD73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124200"/>
            <a:ext cx="0" cy="381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8" name="Text Box 10">
            <a:extLst>
              <a:ext uri="{FF2B5EF4-FFF2-40B4-BE49-F238E27FC236}">
                <a16:creationId xmlns:a16="http://schemas.microsoft.com/office/drawing/2014/main" id="{E295680E-B103-4F21-8F3F-CB6331822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443288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刚体的总质量</a:t>
            </a:r>
          </a:p>
        </p:txBody>
      </p:sp>
      <p:sp>
        <p:nvSpPr>
          <p:cNvPr id="43019" name="Line 11">
            <a:extLst>
              <a:ext uri="{FF2B5EF4-FFF2-40B4-BE49-F238E27FC236}">
                <a16:creationId xmlns:a16="http://schemas.microsoft.com/office/drawing/2014/main" id="{4F7A587E-ECCE-4229-8C2C-47EEFF0056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124200"/>
            <a:ext cx="1371600" cy="976313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21A843CC-12FA-4A1D-A03D-997F9A0A5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0386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宋体" panose="02010600030101010101" pitchFamily="2" charset="-122"/>
              </a:rPr>
              <a:t>刚体所受的外力矢量和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2">
            <a:extLst>
              <a:ext uri="{FF2B5EF4-FFF2-40B4-BE49-F238E27FC236}">
                <a16:creationId xmlns:a16="http://schemas.microsoft.com/office/drawing/2014/main" id="{BAEE50AD-4E3F-422A-B270-DB7B10EF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554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44037" name="Text Box 3">
            <a:extLst>
              <a:ext uri="{FF2B5EF4-FFF2-40B4-BE49-F238E27FC236}">
                <a16:creationId xmlns:a16="http://schemas.microsoft.com/office/drawing/2014/main" id="{2A32FCEB-829B-4B3C-9C02-11C3B378E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3400"/>
            <a:ext cx="75438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kumimoji="0"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例题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3]</a:t>
            </a:r>
            <a:r>
              <a:rPr kumimoji="0" lang="zh-CN" altLang="en-US">
                <a:ea typeface="宋体" panose="02010600030101010101" pitchFamily="2" charset="-122"/>
              </a:rPr>
              <a:t>一圆盘形均质飞轮质量为</a:t>
            </a:r>
            <a:r>
              <a:rPr kumimoji="0" lang="en-US" altLang="zh-CN" i="1">
                <a:ea typeface="宋体" panose="02010600030101010101" pitchFamily="2" charset="-122"/>
              </a:rPr>
              <a:t>m</a:t>
            </a:r>
            <a:r>
              <a:rPr kumimoji="0" lang="en-US" altLang="zh-CN">
                <a:ea typeface="宋体" panose="02010600030101010101" pitchFamily="2" charset="-122"/>
              </a:rPr>
              <a:t>=5.0kg</a:t>
            </a:r>
            <a:r>
              <a:rPr kumimoji="0" lang="zh-CN" altLang="en-US">
                <a:ea typeface="宋体" panose="02010600030101010101" pitchFamily="2" charset="-122"/>
              </a:rPr>
              <a:t>，半径为</a:t>
            </a:r>
            <a:r>
              <a:rPr kumimoji="0" lang="en-US" altLang="zh-CN" i="1">
                <a:ea typeface="宋体" panose="02010600030101010101" pitchFamily="2" charset="-122"/>
              </a:rPr>
              <a:t>r</a:t>
            </a:r>
            <a:r>
              <a:rPr kumimoji="0" lang="en-US" altLang="zh-CN">
                <a:ea typeface="宋体" panose="02010600030101010101" pitchFamily="2" charset="-122"/>
              </a:rPr>
              <a:t>=0.15m,</a:t>
            </a:r>
            <a:r>
              <a:rPr kumimoji="0" lang="zh-CN" altLang="en-US">
                <a:ea typeface="宋体" panose="02010600030101010101" pitchFamily="2" charset="-122"/>
              </a:rPr>
              <a:t>转速为</a:t>
            </a:r>
            <a:r>
              <a:rPr kumimoji="0" lang="en-US" altLang="zh-CN" i="1">
                <a:ea typeface="宋体" panose="02010600030101010101" pitchFamily="2" charset="-122"/>
              </a:rPr>
              <a:t>n</a:t>
            </a:r>
            <a:r>
              <a:rPr kumimoji="0" lang="en-US" altLang="zh-CN">
                <a:ea typeface="宋体" panose="02010600030101010101" pitchFamily="2" charset="-122"/>
              </a:rPr>
              <a:t>=400r/min.</a:t>
            </a:r>
            <a:r>
              <a:rPr kumimoji="0" lang="zh-CN" altLang="en-US">
                <a:ea typeface="宋体" panose="02010600030101010101" pitchFamily="2" charset="-122"/>
              </a:rPr>
              <a:t>飞轮作匀速转动</a:t>
            </a:r>
            <a:r>
              <a:rPr kumimoji="0" lang="en-US" altLang="zh-CN">
                <a:ea typeface="宋体" panose="02010600030101010101" pitchFamily="2" charset="-122"/>
              </a:rPr>
              <a:t>.</a:t>
            </a:r>
            <a:r>
              <a:rPr kumimoji="0" lang="zh-CN" altLang="en-US">
                <a:ea typeface="宋体" panose="02010600030101010101" pitchFamily="2" charset="-122"/>
              </a:rPr>
              <a:t>飞轮质心距转轴</a:t>
            </a:r>
            <a:r>
              <a:rPr kumimoji="0" lang="en-US" altLang="zh-CN" i="1">
                <a:ea typeface="宋体" panose="02010600030101010101" pitchFamily="2" charset="-122"/>
              </a:rPr>
              <a:t>d</a:t>
            </a:r>
            <a:r>
              <a:rPr kumimoji="0" lang="en-US" altLang="zh-CN">
                <a:ea typeface="宋体" panose="02010600030101010101" pitchFamily="2" charset="-122"/>
              </a:rPr>
              <a:t>=0.001m</a:t>
            </a:r>
            <a:r>
              <a:rPr kumimoji="0" lang="zh-CN" altLang="en-US">
                <a:ea typeface="宋体" panose="02010600030101010101" pitchFamily="2" charset="-122"/>
              </a:rPr>
              <a:t>，求飞轮作用于轴承的压力</a:t>
            </a:r>
            <a:r>
              <a:rPr kumimoji="0" lang="en-US" altLang="zh-CN">
                <a:ea typeface="宋体" panose="02010600030101010101" pitchFamily="2" charset="-122"/>
              </a:rPr>
              <a:t>.</a:t>
            </a:r>
            <a:r>
              <a:rPr kumimoji="0" lang="zh-CN" altLang="en-US">
                <a:ea typeface="宋体" panose="02010600030101010101" pitchFamily="2" charset="-122"/>
              </a:rPr>
              <a:t>计入飞轮质量但不考虑飞轮重量（这意味着仅计算由于飞轮的转动使轴承受到的压力，不考虑飞轮所受重力对该压力的影响）</a:t>
            </a:r>
            <a:r>
              <a:rPr kumimoji="0" lang="en-US" altLang="zh-CN"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4034" name="Object 4">
            <a:extLst>
              <a:ext uri="{FF2B5EF4-FFF2-40B4-BE49-F238E27FC236}">
                <a16:creationId xmlns:a16="http://schemas.microsoft.com/office/drawing/2014/main" id="{EC22929F-DFB0-46AC-843B-F2DBBCF177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2788" y="3475038"/>
          <a:ext cx="57848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Equation" r:id="rId3" imgW="2616120" imgH="393480" progId="Equation.3">
                  <p:embed/>
                </p:oleObj>
              </mc:Choice>
              <mc:Fallback>
                <p:oleObj name="Equation" r:id="rId3" imgW="26161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3475038"/>
                        <a:ext cx="578485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5">
            <a:extLst>
              <a:ext uri="{FF2B5EF4-FFF2-40B4-BE49-F238E27FC236}">
                <a16:creationId xmlns:a16="http://schemas.microsoft.com/office/drawing/2014/main" id="{7EC1B7DC-BF95-467F-A609-018EBAC3E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27438"/>
            <a:ext cx="769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] </a:t>
            </a:r>
          </a:p>
        </p:txBody>
      </p:sp>
      <p:sp>
        <p:nvSpPr>
          <p:cNvPr id="44039" name="Text Box 6">
            <a:extLst>
              <a:ext uri="{FF2B5EF4-FFF2-40B4-BE49-F238E27FC236}">
                <a16:creationId xmlns:a16="http://schemas.microsoft.com/office/drawing/2014/main" id="{825E7371-4055-4595-B131-67AAEE3B5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19600"/>
            <a:ext cx="31242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0" lang="zh-CN" altLang="en-US">
                <a:ea typeface="宋体" panose="02010600030101010101" pitchFamily="2" charset="-122"/>
              </a:rPr>
              <a:t>根据质心运动定理</a:t>
            </a:r>
          </a:p>
        </p:txBody>
      </p:sp>
      <p:graphicFrame>
        <p:nvGraphicFramePr>
          <p:cNvPr id="44035" name="Object 7">
            <a:extLst>
              <a:ext uri="{FF2B5EF4-FFF2-40B4-BE49-F238E27FC236}">
                <a16:creationId xmlns:a16="http://schemas.microsoft.com/office/drawing/2014/main" id="{1A97AB4F-9CB6-437C-B88B-3787F226A2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170488"/>
          <a:ext cx="57054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5" imgW="2628720" imgH="215640" progId="Equation.3">
                  <p:embed/>
                </p:oleObj>
              </mc:Choice>
              <mc:Fallback>
                <p:oleObj name="Equation" r:id="rId5" imgW="262872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70488"/>
                        <a:ext cx="57054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>
            <a:extLst>
              <a:ext uri="{FF2B5EF4-FFF2-40B4-BE49-F238E27FC236}">
                <a16:creationId xmlns:a16="http://schemas.microsoft.com/office/drawing/2014/main" id="{B3297771-7CE6-4F84-8920-04D506061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338" y="3351213"/>
            <a:ext cx="431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月球在轨道受万有引力应约为  </a:t>
            </a:r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868482BA-3389-43F1-953F-56BEE3C362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1613" y="1712913"/>
          <a:ext cx="2832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公式" r:id="rId3" imgW="1396800" imgH="469800" progId="Equation.3">
                  <p:embed/>
                </p:oleObj>
              </mc:Choice>
              <mc:Fallback>
                <p:oleObj name="公式" r:id="rId3" imgW="139680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1712913"/>
                        <a:ext cx="2832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4">
            <a:extLst>
              <a:ext uri="{FF2B5EF4-FFF2-40B4-BE49-F238E27FC236}">
                <a16:creationId xmlns:a16="http://schemas.microsoft.com/office/drawing/2014/main" id="{26176F47-FAAC-4661-99AC-81D170AD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75" y="1276350"/>
            <a:ext cx="462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设月球在地球表面，受万有引力  </a:t>
            </a:r>
          </a:p>
        </p:txBody>
      </p:sp>
      <p:graphicFrame>
        <p:nvGraphicFramePr>
          <p:cNvPr id="5123" name="Object 5">
            <a:extLst>
              <a:ext uri="{FF2B5EF4-FFF2-40B4-BE49-F238E27FC236}">
                <a16:creationId xmlns:a16="http://schemas.microsoft.com/office/drawing/2014/main" id="{328C0F08-E7B8-4AF2-8746-7A902B36D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165475"/>
          <a:ext cx="9540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公式" r:id="rId5" imgW="469800" imgH="406080" progId="Equation.3">
                  <p:embed/>
                </p:oleObj>
              </mc:Choice>
              <mc:Fallback>
                <p:oleObj name="公式" r:id="rId5" imgW="46980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165475"/>
                        <a:ext cx="9540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>
            <a:extLst>
              <a:ext uri="{FF2B5EF4-FFF2-40B4-BE49-F238E27FC236}">
                <a16:creationId xmlns:a16="http://schemas.microsoft.com/office/drawing/2014/main" id="{3744DDAB-7938-453E-B7F3-3755F3BD5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572000"/>
          <a:ext cx="38115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7" imgW="1752480" imgH="406080" progId="Equation.3">
                  <p:embed/>
                </p:oleObj>
              </mc:Choice>
              <mc:Fallback>
                <p:oleObj name="公式" r:id="rId7" imgW="175248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0"/>
                        <a:ext cx="38115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7">
            <a:extLst>
              <a:ext uri="{FF2B5EF4-FFF2-40B4-BE49-F238E27FC236}">
                <a16:creationId xmlns:a16="http://schemas.microsoft.com/office/drawing/2014/main" id="{11241E56-8D8D-47CF-B577-0D8A9EA3A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590550"/>
            <a:ext cx="6615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万有引力定律最初在地球</a:t>
            </a:r>
            <a:r>
              <a:rPr lang="en-US" altLang="zh-CN">
                <a:ea typeface="宋体" panose="02010600030101010101" pitchFamily="2" charset="-122"/>
              </a:rPr>
              <a:t>—</a:t>
            </a:r>
            <a:r>
              <a:rPr lang="zh-CN" altLang="en-US">
                <a:ea typeface="宋体" panose="02010600030101010101" pitchFamily="2" charset="-122"/>
              </a:rPr>
              <a:t>月球系统得到检验</a:t>
            </a:r>
            <a:r>
              <a:rPr lang="en-US" altLang="zh-CN">
                <a:ea typeface="宋体" panose="02010600030101010101" pitchFamily="2" charset="-122"/>
              </a:rPr>
              <a:t>.   </a:t>
            </a:r>
          </a:p>
        </p:txBody>
      </p:sp>
      <p:graphicFrame>
        <p:nvGraphicFramePr>
          <p:cNvPr id="5125" name="Object 8">
            <a:extLst>
              <a:ext uri="{FF2B5EF4-FFF2-40B4-BE49-F238E27FC236}">
                <a16:creationId xmlns:a16="http://schemas.microsoft.com/office/drawing/2014/main" id="{06DB0C33-0224-444D-BB07-19774BAD6B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3688" y="2667000"/>
          <a:ext cx="20304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9" imgW="927000" imgH="228600" progId="Equation.3">
                  <p:embed/>
                </p:oleObj>
              </mc:Choice>
              <mc:Fallback>
                <p:oleObj name="公式" r:id="rId9" imgW="927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2667000"/>
                        <a:ext cx="20304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9">
            <a:extLst>
              <a:ext uri="{FF2B5EF4-FFF2-40B4-BE49-F238E27FC236}">
                <a16:creationId xmlns:a16="http://schemas.microsoft.com/office/drawing/2014/main" id="{92E28551-2F1B-4546-B00B-6EE9D11F4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4113213"/>
            <a:ext cx="6157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月球在轨道上因受地球引力得到的加速度为  </a:t>
            </a:r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240562B4-40C7-4348-9869-0B8641C8A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5541963"/>
            <a:ext cx="470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也是月球环绕地球的向心加速度</a:t>
            </a:r>
            <a:r>
              <a:rPr lang="en-US" altLang="zh-CN">
                <a:ea typeface="宋体" panose="02010600030101010101" pitchFamily="2" charset="-122"/>
              </a:rPr>
              <a:t>. 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A34504C1-AF42-4744-8014-8AEA5FA9CD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219200"/>
          <a:ext cx="44688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公式" r:id="rId3" imgW="2082600" imgH="444240" progId="Equation.3">
                  <p:embed/>
                </p:oleObj>
              </mc:Choice>
              <mc:Fallback>
                <p:oleObj name="公式" r:id="rId3" imgW="20826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19200"/>
                        <a:ext cx="44688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3">
            <a:extLst>
              <a:ext uri="{FF2B5EF4-FFF2-40B4-BE49-F238E27FC236}">
                <a16:creationId xmlns:a16="http://schemas.microsoft.com/office/drawing/2014/main" id="{EFC2C106-8712-4079-9752-3C1C62BEC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2914650"/>
            <a:ext cx="6570662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应用万有引力定律取得成功的例子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解释天体现象如哈雷彗星、地球的扁形，预测海王星、冥王星等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C498D81A-466E-4B9D-8A3A-ED1873735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563" y="754063"/>
            <a:ext cx="217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又由牛顿定律  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320F0847-DA96-4E07-B6B6-C9CFBE5F9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563" y="2387600"/>
            <a:ext cx="324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与引力推算结果一致 </a:t>
            </a:r>
            <a:r>
              <a:rPr lang="en-US" altLang="zh-CN">
                <a:ea typeface="宋体" panose="02010600030101010101" pitchFamily="2" charset="-122"/>
              </a:rPr>
              <a:t>. 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id="{E5EBF302-0133-4D5E-9BEF-F78CF9239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700088"/>
            <a:ext cx="4733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§6.2.2 </a:t>
            </a:r>
            <a:r>
              <a:rPr lang="zh-CN" altLang="en-US" sz="2800">
                <a:ea typeface="黑体" panose="02010609060101010101" pitchFamily="49" charset="-122"/>
              </a:rPr>
              <a:t>引力质量与惯性质量  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0E1130BF-D677-4717-8272-697CB1578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41425"/>
            <a:ext cx="51816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引力质量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——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引力大小的量度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79955D2B-95DB-4CEC-9FC4-B3C09C1DD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52600"/>
            <a:ext cx="685800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引力质量和作为惯性大小量度的惯性质量含义并不相同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 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最简单的实验是在地面同一地点测定各种物体的重力加速度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7174" name="Rectangle 5">
            <a:extLst>
              <a:ext uri="{FF2B5EF4-FFF2-40B4-BE49-F238E27FC236}">
                <a16:creationId xmlns:a16="http://schemas.microsoft.com/office/drawing/2014/main" id="{22645931-3363-4ADA-A7B6-5EE1E5BD5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38600"/>
            <a:ext cx="5395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引力质量为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的物体受地球的引力为   </a:t>
            </a:r>
          </a:p>
        </p:txBody>
      </p:sp>
      <p:graphicFrame>
        <p:nvGraphicFramePr>
          <p:cNvPr id="7170" name="Object 6">
            <a:extLst>
              <a:ext uri="{FF2B5EF4-FFF2-40B4-BE49-F238E27FC236}">
                <a16:creationId xmlns:a16="http://schemas.microsoft.com/office/drawing/2014/main" id="{71948A9D-792E-4C26-8A56-017F4B236C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648200"/>
          <a:ext cx="21748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3" imgW="1015920" imgH="419040" progId="Equation.3">
                  <p:embed/>
                </p:oleObj>
              </mc:Choice>
              <mc:Fallback>
                <p:oleObj name="公式" r:id="rId3" imgW="10159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648200"/>
                        <a:ext cx="21748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>
            <a:extLst>
              <a:ext uri="{FF2B5EF4-FFF2-40B4-BE49-F238E27FC236}">
                <a16:creationId xmlns:a16="http://schemas.microsoft.com/office/drawing/2014/main" id="{1B57DBF8-C370-4730-96FB-E0C7B5848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73438"/>
            <a:ext cx="271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二者之间的关系？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>
            <a:extLst>
              <a:ext uri="{FF2B5EF4-FFF2-40B4-BE49-F238E27FC236}">
                <a16:creationId xmlns:a16="http://schemas.microsoft.com/office/drawing/2014/main" id="{121B3570-A182-4808-B0EC-64C15082C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701675"/>
            <a:ext cx="5395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引力质量为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en-US" altLang="zh-CN" i="1" baseline="-25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的物体受地球的引力为   </a:t>
            </a:r>
          </a:p>
        </p:txBody>
      </p:sp>
      <p:graphicFrame>
        <p:nvGraphicFramePr>
          <p:cNvPr id="8194" name="Object 3">
            <a:extLst>
              <a:ext uri="{FF2B5EF4-FFF2-40B4-BE49-F238E27FC236}">
                <a16:creationId xmlns:a16="http://schemas.microsoft.com/office/drawing/2014/main" id="{3AC8F9D4-1DDD-4AAD-A081-2FC69457E4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1013" y="1066800"/>
          <a:ext cx="22288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公式" r:id="rId3" imgW="1041120" imgH="419040" progId="Equation.3">
                  <p:embed/>
                </p:oleObj>
              </mc:Choice>
              <mc:Fallback>
                <p:oleObj name="公式" r:id="rId3" imgW="104112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1066800"/>
                        <a:ext cx="22288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4">
            <a:extLst>
              <a:ext uri="{FF2B5EF4-FFF2-40B4-BE49-F238E27FC236}">
                <a16:creationId xmlns:a16="http://schemas.microsoft.com/office/drawing/2014/main" id="{1D3BCC87-5FEA-4D72-8738-50B133684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1868488"/>
            <a:ext cx="67056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在同一地点，二质自由下落加速度分别为</a:t>
            </a:r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baseline="-25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baseline="-25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00" name="Text Box 5">
            <a:extLst>
              <a:ext uri="{FF2B5EF4-FFF2-40B4-BE49-F238E27FC236}">
                <a16:creationId xmlns:a16="http://schemas.microsoft.com/office/drawing/2014/main" id="{15E9FFA2-677E-4BCC-8C10-026B3FDFF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478088"/>
            <a:ext cx="30543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由牛顿第二定律有  </a:t>
            </a:r>
          </a:p>
        </p:txBody>
      </p:sp>
      <p:graphicFrame>
        <p:nvGraphicFramePr>
          <p:cNvPr id="8195" name="Object 6">
            <a:extLst>
              <a:ext uri="{FF2B5EF4-FFF2-40B4-BE49-F238E27FC236}">
                <a16:creationId xmlns:a16="http://schemas.microsoft.com/office/drawing/2014/main" id="{877AD595-A179-47BB-A20B-711900AA3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2088" y="3179763"/>
          <a:ext cx="257016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公式" r:id="rId5" imgW="1269720" imgH="419040" progId="Equation.3">
                  <p:embed/>
                </p:oleObj>
              </mc:Choice>
              <mc:Fallback>
                <p:oleObj name="公式" r:id="rId5" imgW="12697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3179763"/>
                        <a:ext cx="2570162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7">
            <a:extLst>
              <a:ext uri="{FF2B5EF4-FFF2-40B4-BE49-F238E27FC236}">
                <a16:creationId xmlns:a16="http://schemas.microsoft.com/office/drawing/2014/main" id="{BEBAD36D-30DF-471C-8B1E-6516F31A43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162300"/>
          <a:ext cx="28956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公式" r:id="rId7" imgW="1295280" imgH="419040" progId="Equation.3">
                  <p:embed/>
                </p:oleObj>
              </mc:Choice>
              <mc:Fallback>
                <p:oleObj name="公式" r:id="rId7" imgW="12952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162300"/>
                        <a:ext cx="28956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8">
            <a:extLst>
              <a:ext uri="{FF2B5EF4-FFF2-40B4-BE49-F238E27FC236}">
                <a16:creationId xmlns:a16="http://schemas.microsoft.com/office/drawing/2014/main" id="{3249DD5F-C555-473D-8066-6FC9E257A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191000"/>
            <a:ext cx="76739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实验表明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同一地点各种物体的重力加速度相等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</a:p>
        </p:txBody>
      </p:sp>
      <p:graphicFrame>
        <p:nvGraphicFramePr>
          <p:cNvPr id="8197" name="Object 9">
            <a:extLst>
              <a:ext uri="{FF2B5EF4-FFF2-40B4-BE49-F238E27FC236}">
                <a16:creationId xmlns:a16="http://schemas.microsoft.com/office/drawing/2014/main" id="{D3D6FD20-EA93-4D5F-9C1F-2591AF1472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800600"/>
          <a:ext cx="1828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公式" r:id="rId9" imgW="761760" imgH="215640" progId="Equation.3">
                  <p:embed/>
                </p:oleObj>
              </mc:Choice>
              <mc:Fallback>
                <p:oleObj name="公式" r:id="rId9" imgW="76176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00600"/>
                        <a:ext cx="18288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>
            <a:extLst>
              <a:ext uri="{FF2B5EF4-FFF2-40B4-BE49-F238E27FC236}">
                <a16:creationId xmlns:a16="http://schemas.microsoft.com/office/drawing/2014/main" id="{58D165F9-0031-4A24-9F07-0CF48E833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10200"/>
            <a:ext cx="202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代入上式得   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sm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sm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2487</Words>
  <Application>Microsoft Office PowerPoint</Application>
  <PresentationFormat>全屏显示(4:3)</PresentationFormat>
  <Paragraphs>307</Paragraphs>
  <Slides>54</Slides>
  <Notes>0</Notes>
  <HiddenSlides>0</HiddenSlides>
  <MMClips>4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Times New Roman</vt:lpstr>
      <vt:lpstr>楷体_GB2312</vt:lpstr>
      <vt:lpstr>Arial</vt:lpstr>
      <vt:lpstr>宋体</vt:lpstr>
      <vt:lpstr>华文新魏</vt:lpstr>
      <vt:lpstr>华文行楷</vt:lpstr>
      <vt:lpstr>黑体</vt:lpstr>
      <vt:lpstr>Symbol</vt:lpstr>
      <vt:lpstr>隶书</vt:lpstr>
      <vt:lpstr>默认设计模板</vt:lpstr>
      <vt:lpstr>Microsoft 公式 3.0</vt:lpstr>
      <vt:lpstr>MathType 6.0 Equation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Qingdao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Shaou</dc:creator>
  <cp:lastModifiedBy>张伯望</cp:lastModifiedBy>
  <cp:revision>162</cp:revision>
  <dcterms:created xsi:type="dcterms:W3CDTF">2005-07-16T00:23:11Z</dcterms:created>
  <dcterms:modified xsi:type="dcterms:W3CDTF">2017-09-07T11:55:00Z</dcterms:modified>
</cp:coreProperties>
</file>