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64" r:id="rId2"/>
    <p:sldId id="265" r:id="rId3"/>
    <p:sldId id="266" r:id="rId4"/>
    <p:sldId id="267" r:id="rId5"/>
    <p:sldId id="268" r:id="rId6"/>
    <p:sldId id="256" r:id="rId7"/>
    <p:sldId id="257" r:id="rId8"/>
    <p:sldId id="258" r:id="rId9"/>
    <p:sldId id="279" r:id="rId10"/>
    <p:sldId id="280" r:id="rId11"/>
    <p:sldId id="281" r:id="rId12"/>
    <p:sldId id="282" r:id="rId13"/>
    <p:sldId id="259" r:id="rId14"/>
    <p:sldId id="260" r:id="rId15"/>
    <p:sldId id="261" r:id="rId16"/>
    <p:sldId id="262" r:id="rId17"/>
    <p:sldId id="263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6" y="-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4" Type="http://schemas.openxmlformats.org/officeDocument/2006/relationships/image" Target="../media/image6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image" Target="../media/image70.wmf"/><Relationship Id="rId7" Type="http://schemas.openxmlformats.org/officeDocument/2006/relationships/image" Target="../media/image77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Relationship Id="rId9" Type="http://schemas.openxmlformats.org/officeDocument/2006/relationships/image" Target="../media/image79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4" Type="http://schemas.openxmlformats.org/officeDocument/2006/relationships/image" Target="../media/image84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11" Type="http://schemas.openxmlformats.org/officeDocument/2006/relationships/image" Target="../media/image17.wmf"/><Relationship Id="rId5" Type="http://schemas.openxmlformats.org/officeDocument/2006/relationships/image" Target="../media/image1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4" Type="http://schemas.openxmlformats.org/officeDocument/2006/relationships/image" Target="../media/image9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image" Target="../media/image40.wmf"/><Relationship Id="rId18" Type="http://schemas.openxmlformats.org/officeDocument/2006/relationships/image" Target="../media/image45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12" Type="http://schemas.openxmlformats.org/officeDocument/2006/relationships/image" Target="../media/image39.wmf"/><Relationship Id="rId17" Type="http://schemas.openxmlformats.org/officeDocument/2006/relationships/image" Target="../media/image44.wmf"/><Relationship Id="rId2" Type="http://schemas.openxmlformats.org/officeDocument/2006/relationships/image" Target="../media/image29.wmf"/><Relationship Id="rId16" Type="http://schemas.openxmlformats.org/officeDocument/2006/relationships/image" Target="../media/image43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11" Type="http://schemas.openxmlformats.org/officeDocument/2006/relationships/image" Target="../media/image38.wmf"/><Relationship Id="rId5" Type="http://schemas.openxmlformats.org/officeDocument/2006/relationships/image" Target="../media/image32.wmf"/><Relationship Id="rId15" Type="http://schemas.openxmlformats.org/officeDocument/2006/relationships/image" Target="../media/image42.wmf"/><Relationship Id="rId10" Type="http://schemas.openxmlformats.org/officeDocument/2006/relationships/image" Target="../media/image37.wmf"/><Relationship Id="rId4" Type="http://schemas.openxmlformats.org/officeDocument/2006/relationships/image" Target="../media/image31.wmf"/><Relationship Id="rId9" Type="http://schemas.openxmlformats.org/officeDocument/2006/relationships/image" Target="../media/image36.wmf"/><Relationship Id="rId14" Type="http://schemas.openxmlformats.org/officeDocument/2006/relationships/image" Target="../media/image4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5FA6C6D-1478-4275-BA4B-D54A56CC888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D2BA59D-8738-4748-BC67-5801B26140E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CC4110E4-1381-4D8B-A5D4-B2D1B395A910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62C6B48C-6274-4DA2-870D-6B213592CCA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8E16D266-C166-4E3E-ACBA-81E4C2A5FC1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DE3D2117-1182-4CFC-8907-58DB6C44AF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5BC1A73C-F8FA-4B72-AD72-A4B48004F9B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52019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09176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21118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95177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67300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23615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59701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29701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5746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5643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46014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83">
            <a:extLst>
              <a:ext uri="{FF2B5EF4-FFF2-40B4-BE49-F238E27FC236}">
                <a16:creationId xmlns:a16="http://schemas.microsoft.com/office/drawing/2014/main" id="{71C81AD8-4125-4271-915E-8FAD979B56F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384"/>
            <a:chExt cx="5760" cy="3792"/>
          </a:xfrm>
        </p:grpSpPr>
        <p:sp>
          <p:nvSpPr>
            <p:cNvPr id="1108" name="Rectangle 84">
              <a:extLst>
                <a:ext uri="{FF2B5EF4-FFF2-40B4-BE49-F238E27FC236}">
                  <a16:creationId xmlns:a16="http://schemas.microsoft.com/office/drawing/2014/main" id="{7ACA4B5E-39D3-43A5-BF5B-49393B56472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84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9" name="Rectangle 85">
              <a:extLst>
                <a:ext uri="{FF2B5EF4-FFF2-40B4-BE49-F238E27FC236}">
                  <a16:creationId xmlns:a16="http://schemas.microsoft.com/office/drawing/2014/main" id="{24AAC5AF-C377-4482-BF13-B4681D8502A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31"/>
              <a:ext cx="5760" cy="97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0" name="Rectangle 86">
              <a:extLst>
                <a:ext uri="{FF2B5EF4-FFF2-40B4-BE49-F238E27FC236}">
                  <a16:creationId xmlns:a16="http://schemas.microsoft.com/office/drawing/2014/main" id="{D5427137-3EA4-4F60-96D8-B21FF7B8C55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679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1" name="Rectangle 87">
              <a:extLst>
                <a:ext uri="{FF2B5EF4-FFF2-40B4-BE49-F238E27FC236}">
                  <a16:creationId xmlns:a16="http://schemas.microsoft.com/office/drawing/2014/main" id="{FEB72877-261C-4E1E-9A2C-7C0CD1C80E2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827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2" name="Rectangle 88">
              <a:extLst>
                <a:ext uri="{FF2B5EF4-FFF2-40B4-BE49-F238E27FC236}">
                  <a16:creationId xmlns:a16="http://schemas.microsoft.com/office/drawing/2014/main" id="{74FA4F50-CEFB-4EAC-A518-BC58755A5B5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975"/>
              <a:ext cx="5760" cy="97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3" name="Rectangle 89">
              <a:extLst>
                <a:ext uri="{FF2B5EF4-FFF2-40B4-BE49-F238E27FC236}">
                  <a16:creationId xmlns:a16="http://schemas.microsoft.com/office/drawing/2014/main" id="{7489841B-33D4-4823-B4DD-7B88C7D678A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1123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4" name="Rectangle 90">
              <a:extLst>
                <a:ext uri="{FF2B5EF4-FFF2-40B4-BE49-F238E27FC236}">
                  <a16:creationId xmlns:a16="http://schemas.microsoft.com/office/drawing/2014/main" id="{0AA45C46-E61B-48E2-84A2-E2776A4171B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1271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5" name="Rectangle 91">
              <a:extLst>
                <a:ext uri="{FF2B5EF4-FFF2-40B4-BE49-F238E27FC236}">
                  <a16:creationId xmlns:a16="http://schemas.microsoft.com/office/drawing/2014/main" id="{A26D0C93-B4C3-4409-AFB9-1B15BCEAFF9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1418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6" name="Rectangle 92">
              <a:extLst>
                <a:ext uri="{FF2B5EF4-FFF2-40B4-BE49-F238E27FC236}">
                  <a16:creationId xmlns:a16="http://schemas.microsoft.com/office/drawing/2014/main" id="{D7FAAE5F-E99F-4FD2-BC71-E3A267F12FF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1566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7" name="Rectangle 93">
              <a:extLst>
                <a:ext uri="{FF2B5EF4-FFF2-40B4-BE49-F238E27FC236}">
                  <a16:creationId xmlns:a16="http://schemas.microsoft.com/office/drawing/2014/main" id="{0E611574-AE95-4145-A5C6-BEFE6F20C40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1714"/>
              <a:ext cx="5760" cy="97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8" name="Rectangle 94">
              <a:extLst>
                <a:ext uri="{FF2B5EF4-FFF2-40B4-BE49-F238E27FC236}">
                  <a16:creationId xmlns:a16="http://schemas.microsoft.com/office/drawing/2014/main" id="{F7E85538-D884-4FC2-A4E5-DDCFD8880A1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1862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9" name="Rectangle 95">
              <a:extLst>
                <a:ext uri="{FF2B5EF4-FFF2-40B4-BE49-F238E27FC236}">
                  <a16:creationId xmlns:a16="http://schemas.microsoft.com/office/drawing/2014/main" id="{8CC3C675-9687-4869-B0D0-2DDCC38C963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010"/>
              <a:ext cx="5760" cy="97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0" name="Rectangle 96">
              <a:extLst>
                <a:ext uri="{FF2B5EF4-FFF2-40B4-BE49-F238E27FC236}">
                  <a16:creationId xmlns:a16="http://schemas.microsoft.com/office/drawing/2014/main" id="{47D91FB7-8987-435C-97A6-B8CBD7AE3AC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158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1" name="Rectangle 97">
              <a:extLst>
                <a:ext uri="{FF2B5EF4-FFF2-40B4-BE49-F238E27FC236}">
                  <a16:creationId xmlns:a16="http://schemas.microsoft.com/office/drawing/2014/main" id="{B31E43A5-EBEE-4D0D-A36F-A0FED539A7E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305"/>
              <a:ext cx="5760" cy="97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2" name="Rectangle 98">
              <a:extLst>
                <a:ext uri="{FF2B5EF4-FFF2-40B4-BE49-F238E27FC236}">
                  <a16:creationId xmlns:a16="http://schemas.microsoft.com/office/drawing/2014/main" id="{268E0DA6-F9B1-49B9-915C-7C0401DE960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453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3" name="Rectangle 99">
              <a:extLst>
                <a:ext uri="{FF2B5EF4-FFF2-40B4-BE49-F238E27FC236}">
                  <a16:creationId xmlns:a16="http://schemas.microsoft.com/office/drawing/2014/main" id="{4DDF7612-1E77-4D3D-B176-7B2F98021B0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601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4" name="Rectangle 100">
              <a:extLst>
                <a:ext uri="{FF2B5EF4-FFF2-40B4-BE49-F238E27FC236}">
                  <a16:creationId xmlns:a16="http://schemas.microsoft.com/office/drawing/2014/main" id="{AB4D3B6E-A905-4741-ABAD-A90571F8A9D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749"/>
              <a:ext cx="5760" cy="97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5" name="Rectangle 101">
              <a:extLst>
                <a:ext uri="{FF2B5EF4-FFF2-40B4-BE49-F238E27FC236}">
                  <a16:creationId xmlns:a16="http://schemas.microsoft.com/office/drawing/2014/main" id="{9C7E8A32-49C7-495D-8994-C37E6361C72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897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6" name="Rectangle 102">
              <a:extLst>
                <a:ext uri="{FF2B5EF4-FFF2-40B4-BE49-F238E27FC236}">
                  <a16:creationId xmlns:a16="http://schemas.microsoft.com/office/drawing/2014/main" id="{1AB1496E-ECF5-4E11-813A-39330682E77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045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7" name="Rectangle 103">
              <a:extLst>
                <a:ext uri="{FF2B5EF4-FFF2-40B4-BE49-F238E27FC236}">
                  <a16:creationId xmlns:a16="http://schemas.microsoft.com/office/drawing/2014/main" id="{CB7F815F-2EB5-4304-98EA-8A69C18EED7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192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8" name="Rectangle 104">
              <a:extLst>
                <a:ext uri="{FF2B5EF4-FFF2-40B4-BE49-F238E27FC236}">
                  <a16:creationId xmlns:a16="http://schemas.microsoft.com/office/drawing/2014/main" id="{2CD14798-D355-402B-9834-38B9BD430AF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340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9" name="Rectangle 105">
              <a:extLst>
                <a:ext uri="{FF2B5EF4-FFF2-40B4-BE49-F238E27FC236}">
                  <a16:creationId xmlns:a16="http://schemas.microsoft.com/office/drawing/2014/main" id="{989691C1-E26C-486B-9252-519FD7CA63D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488"/>
              <a:ext cx="5760" cy="97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0" name="Rectangle 106">
              <a:extLst>
                <a:ext uri="{FF2B5EF4-FFF2-40B4-BE49-F238E27FC236}">
                  <a16:creationId xmlns:a16="http://schemas.microsoft.com/office/drawing/2014/main" id="{EB617AE3-3C3A-4001-BE62-23B706DB361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636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1" name="Rectangle 107">
              <a:extLst>
                <a:ext uri="{FF2B5EF4-FFF2-40B4-BE49-F238E27FC236}">
                  <a16:creationId xmlns:a16="http://schemas.microsoft.com/office/drawing/2014/main" id="{FEB1BF4E-7ACF-4B9F-867C-4B75E31F725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784"/>
              <a:ext cx="5760" cy="97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2" name="Rectangle 108">
              <a:extLst>
                <a:ext uri="{FF2B5EF4-FFF2-40B4-BE49-F238E27FC236}">
                  <a16:creationId xmlns:a16="http://schemas.microsoft.com/office/drawing/2014/main" id="{36BB97BA-AC6E-4681-9BDC-C67E6800DAD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080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3" name="Rectangle 109">
              <a:extLst>
                <a:ext uri="{FF2B5EF4-FFF2-40B4-BE49-F238E27FC236}">
                  <a16:creationId xmlns:a16="http://schemas.microsoft.com/office/drawing/2014/main" id="{424BA63F-73F2-497E-B5E2-8C63300F5B3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32"/>
              <a:ext cx="5760" cy="96"/>
            </a:xfrm>
            <a:prstGeom prst="rect">
              <a:avLst/>
            </a:prstGeom>
            <a:gradFill rotWithShape="0">
              <a:gsLst>
                <a:gs pos="0">
                  <a:srgbClr val="EBFFEB">
                    <a:gamma/>
                    <a:tint val="0"/>
                    <a:invGamma/>
                  </a:srgbClr>
                </a:gs>
                <a:gs pos="50000">
                  <a:srgbClr val="EBFFEB"/>
                </a:gs>
                <a:gs pos="100000">
                  <a:srgbClr val="EBFFEB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134" name="Line 110">
            <a:extLst>
              <a:ext uri="{FF2B5EF4-FFF2-40B4-BE49-F238E27FC236}">
                <a16:creationId xmlns:a16="http://schemas.microsoft.com/office/drawing/2014/main" id="{455BBC5A-7D2A-4FA7-863B-88A932A130F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457200"/>
            <a:ext cx="9144000" cy="0"/>
          </a:xfrm>
          <a:prstGeom prst="line">
            <a:avLst/>
          </a:prstGeom>
          <a:noFill/>
          <a:ln w="57150">
            <a:pattFill prst="solidDmnd">
              <a:fgClr>
                <a:schemeClr val="accent1"/>
              </a:fgClr>
              <a:bgClr>
                <a:srgbClr val="FFFFFF"/>
              </a:bgClr>
            </a:patt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35" name="Line 111">
            <a:extLst>
              <a:ext uri="{FF2B5EF4-FFF2-40B4-BE49-F238E27FC236}">
                <a16:creationId xmlns:a16="http://schemas.microsoft.com/office/drawing/2014/main" id="{F126A03E-40AA-4017-A7FB-264F76C94E4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419850"/>
            <a:ext cx="9144000" cy="0"/>
          </a:xfrm>
          <a:prstGeom prst="line">
            <a:avLst/>
          </a:prstGeom>
          <a:noFill/>
          <a:ln w="38100">
            <a:pattFill prst="sphere">
              <a:fgClr>
                <a:srgbClr val="33CC33"/>
              </a:fgClr>
              <a:bgClr>
                <a:srgbClr val="FFFFFF"/>
              </a:bgClr>
            </a:patt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36" name="Oval 112">
            <a:extLst>
              <a:ext uri="{FF2B5EF4-FFF2-40B4-BE49-F238E27FC236}">
                <a16:creationId xmlns:a16="http://schemas.microsoft.com/office/drawing/2014/main" id="{C8668730-9D5A-42CE-818B-50BA291D8E8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76738" y="6496050"/>
            <a:ext cx="908050" cy="2349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CC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800">
                <a:solidFill>
                  <a:schemeClr val="bg1"/>
                </a:solidFill>
                <a:ea typeface="华文新魏" pitchFamily="2" charset="-122"/>
              </a:rPr>
              <a:t>上 页</a:t>
            </a:r>
          </a:p>
        </p:txBody>
      </p:sp>
      <p:sp>
        <p:nvSpPr>
          <p:cNvPr id="1137" name="Oval 113">
            <a:extLst>
              <a:ext uri="{FF2B5EF4-FFF2-40B4-BE49-F238E27FC236}">
                <a16:creationId xmlns:a16="http://schemas.microsoft.com/office/drawing/2014/main" id="{C5F5A9B3-C50B-48DB-8856-DAE0E2CCA77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67350" y="6496050"/>
            <a:ext cx="908050" cy="2349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CC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800">
                <a:solidFill>
                  <a:schemeClr val="bg1"/>
                </a:solidFill>
                <a:ea typeface="华文新魏" pitchFamily="2" charset="-122"/>
              </a:rPr>
              <a:t>下 页</a:t>
            </a:r>
          </a:p>
        </p:txBody>
      </p:sp>
      <p:sp>
        <p:nvSpPr>
          <p:cNvPr id="1138" name="Oval 114">
            <a:extLst>
              <a:ext uri="{FF2B5EF4-FFF2-40B4-BE49-F238E27FC236}">
                <a16:creationId xmlns:a16="http://schemas.microsoft.com/office/drawing/2014/main" id="{5069C1CF-C49D-40A4-A71A-54FF6E1852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42225" y="6496050"/>
            <a:ext cx="908050" cy="2349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CC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800">
                <a:solidFill>
                  <a:schemeClr val="bg1"/>
                </a:solidFill>
                <a:ea typeface="华文新魏" pitchFamily="2" charset="-122"/>
              </a:rPr>
              <a:t>结 束</a:t>
            </a:r>
          </a:p>
        </p:txBody>
      </p:sp>
      <p:sp>
        <p:nvSpPr>
          <p:cNvPr id="1139" name="Oval 115">
            <a:extLst>
              <a:ext uri="{FF2B5EF4-FFF2-40B4-BE49-F238E27FC236}">
                <a16:creationId xmlns:a16="http://schemas.microsoft.com/office/drawing/2014/main" id="{71E9B98D-8357-46FD-9A01-6CCDC5EB22C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559550" y="6496050"/>
            <a:ext cx="908050" cy="2349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CC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800">
                <a:solidFill>
                  <a:schemeClr val="bg1"/>
                </a:solidFill>
                <a:ea typeface="华文新魏" pitchFamily="2" charset="-122"/>
              </a:rPr>
              <a:t>返 回</a:t>
            </a:r>
          </a:p>
        </p:txBody>
      </p:sp>
      <p:sp>
        <p:nvSpPr>
          <p:cNvPr id="1140" name="AutoShape 11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0FBC442-AE0B-499F-9E0C-56C5B5BCD0A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76738" y="6343650"/>
            <a:ext cx="838200" cy="457200"/>
          </a:xfrm>
          <a:prstGeom prst="actionButtonBackPrevious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41" name="AutoShape 11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C8D47CA-2E6A-4F4D-BE69-7A43E3895BC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519738" y="6343650"/>
            <a:ext cx="838200" cy="457200"/>
          </a:xfrm>
          <a:prstGeom prst="actionButtonForwardNex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42" name="AutoShape 118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7FD6DD1D-86AD-45C9-8A5E-A2D94E12AB1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586538" y="6343650"/>
            <a:ext cx="844550" cy="411163"/>
          </a:xfrm>
          <a:prstGeom prst="actionButtonInformation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43" name="AutoShape 119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FB5885CB-6F3F-413C-B21D-5E4CB4ED715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96200" y="6419850"/>
            <a:ext cx="838200" cy="457200"/>
          </a:xfrm>
          <a:prstGeom prst="actionButtonEnd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1517" name="WordArt 120">
            <a:extLst>
              <a:ext uri="{FF2B5EF4-FFF2-40B4-BE49-F238E27FC236}">
                <a16:creationId xmlns:a16="http://schemas.microsoft.com/office/drawing/2014/main" id="{1780A9BF-014C-48FA-91EB-34F60E6528FA}"/>
              </a:ext>
            </a:extLst>
          </p:cNvPr>
          <p:cNvSpPr>
            <a:spLocks noChangeArrowheads="1" noChangeShapeType="1" noTextEdit="1"/>
          </p:cNvSpPr>
          <p:nvPr userDrawn="1"/>
        </p:nvSpPr>
        <p:spPr bwMode="auto">
          <a:xfrm>
            <a:off x="428625" y="0"/>
            <a:ext cx="1857375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00FF0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algn="ctr" rotWithShape="0">
                    <a:schemeClr val="tx1"/>
                  </a:outerShdw>
                </a:effectLst>
                <a:latin typeface="Monotype Corsiva" panose="03010101010201010101" pitchFamily="66" charset="0"/>
              </a:rPr>
              <a:t> Mechanics</a:t>
            </a:r>
            <a:endParaRPr lang="zh-CN" altLang="en-US" sz="3600" kern="10">
              <a:ln w="19050">
                <a:solidFill>
                  <a:srgbClr val="00FF00"/>
                </a:solidFill>
                <a:round/>
                <a:headEnd/>
                <a:tailEnd/>
              </a:ln>
              <a:solidFill>
                <a:srgbClr val="FF0000"/>
              </a:solidFill>
              <a:effectLst>
                <a:outerShdw dist="35921" dir="2700000" algn="ctr" rotWithShape="0">
                  <a:schemeClr val="tx1"/>
                </a:outerShdw>
              </a:effectLst>
              <a:latin typeface="Monotype Corsiva" panose="03010101010201010101" pitchFamily="66" charset="0"/>
            </a:endParaRPr>
          </a:p>
        </p:txBody>
      </p:sp>
      <p:sp>
        <p:nvSpPr>
          <p:cNvPr id="1145" name="Text Box 121">
            <a:extLst>
              <a:ext uri="{FF2B5EF4-FFF2-40B4-BE49-F238E27FC236}">
                <a16:creationId xmlns:a16="http://schemas.microsoft.com/office/drawing/2014/main" id="{BBF959E2-0334-44C1-BCFC-05E5D4C960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638800" y="76200"/>
            <a:ext cx="3276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FFCC99">
                <a:gamma/>
                <a:shade val="60000"/>
                <a:invGamma/>
              </a:srgbClr>
            </a:prstShdw>
          </a:effectLst>
        </p:spPr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33CC33"/>
                </a:solidFill>
                <a:latin typeface="华文行楷" pitchFamily="2" charset="-122"/>
                <a:ea typeface="华文行楷" pitchFamily="2" charset="-122"/>
              </a:rPr>
              <a:t>第十一章   流体力学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55.bin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51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5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55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56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65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6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6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69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67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oleObject" Target="../embeddings/oleObject77.bin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7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71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73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oleObject" Target="../embeddings/oleObject83.bin"/><Relationship Id="rId18" Type="http://schemas.openxmlformats.org/officeDocument/2006/relationships/image" Target="../media/image78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75.wmf"/><Relationship Id="rId17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7.wmf"/><Relationship Id="rId20" Type="http://schemas.openxmlformats.org/officeDocument/2006/relationships/image" Target="../media/image79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5" Type="http://schemas.openxmlformats.org/officeDocument/2006/relationships/oleObject" Target="../embeddings/oleObject84.bin"/><Relationship Id="rId10" Type="http://schemas.openxmlformats.org/officeDocument/2006/relationships/image" Target="../media/image74.wmf"/><Relationship Id="rId19" Type="http://schemas.openxmlformats.org/officeDocument/2006/relationships/oleObject" Target="../embeddings/oleObject86.bin"/><Relationship Id="rId4" Type="http://schemas.openxmlformats.org/officeDocument/2006/relationships/image" Target="../media/image68.wmf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76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80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89.bin"/><Relationship Id="rId10" Type="http://schemas.openxmlformats.org/officeDocument/2006/relationships/image" Target="../media/image84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9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85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95.bin"/><Relationship Id="rId10" Type="http://schemas.openxmlformats.org/officeDocument/2006/relationships/image" Target="../media/image90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97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7.bin"/><Relationship Id="rId21" Type="http://schemas.openxmlformats.org/officeDocument/2006/relationships/oleObject" Target="../embeddings/oleObject16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1.bin"/><Relationship Id="rId24" Type="http://schemas.openxmlformats.org/officeDocument/2006/relationships/image" Target="../media/image17.wmf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23" Type="http://schemas.openxmlformats.org/officeDocument/2006/relationships/oleObject" Target="../embeddings/oleObject17.bin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15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2.wmf"/><Relationship Id="rId22" Type="http://schemas.openxmlformats.org/officeDocument/2006/relationships/image" Target="../media/image1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8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9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33.bin"/><Relationship Id="rId18" Type="http://schemas.openxmlformats.org/officeDocument/2006/relationships/image" Target="../media/image35.wmf"/><Relationship Id="rId26" Type="http://schemas.openxmlformats.org/officeDocument/2006/relationships/oleObject" Target="../embeddings/oleObject41.bin"/><Relationship Id="rId39" Type="http://schemas.openxmlformats.org/officeDocument/2006/relationships/oleObject" Target="../embeddings/oleObject48.bin"/><Relationship Id="rId3" Type="http://schemas.openxmlformats.org/officeDocument/2006/relationships/oleObject" Target="../embeddings/oleObject28.bin"/><Relationship Id="rId21" Type="http://schemas.openxmlformats.org/officeDocument/2006/relationships/oleObject" Target="../embeddings/oleObject37.bin"/><Relationship Id="rId34" Type="http://schemas.openxmlformats.org/officeDocument/2006/relationships/oleObject" Target="../embeddings/oleObject45.bin"/><Relationship Id="rId42" Type="http://schemas.openxmlformats.org/officeDocument/2006/relationships/image" Target="../media/image45.wmf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35.bin"/><Relationship Id="rId25" Type="http://schemas.openxmlformats.org/officeDocument/2006/relationships/image" Target="../media/image37.wmf"/><Relationship Id="rId33" Type="http://schemas.openxmlformats.org/officeDocument/2006/relationships/image" Target="../media/image41.wmf"/><Relationship Id="rId38" Type="http://schemas.openxmlformats.org/officeDocument/2006/relationships/image" Target="../media/image4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.wmf"/><Relationship Id="rId20" Type="http://schemas.openxmlformats.org/officeDocument/2006/relationships/image" Target="../media/image36.wmf"/><Relationship Id="rId29" Type="http://schemas.openxmlformats.org/officeDocument/2006/relationships/image" Target="../media/image39.wmf"/><Relationship Id="rId41" Type="http://schemas.openxmlformats.org/officeDocument/2006/relationships/oleObject" Target="../embeddings/oleObject49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2.bin"/><Relationship Id="rId24" Type="http://schemas.openxmlformats.org/officeDocument/2006/relationships/oleObject" Target="../embeddings/oleObject40.bin"/><Relationship Id="rId32" Type="http://schemas.openxmlformats.org/officeDocument/2006/relationships/oleObject" Target="../embeddings/oleObject44.bin"/><Relationship Id="rId37" Type="http://schemas.openxmlformats.org/officeDocument/2006/relationships/oleObject" Target="../embeddings/oleObject47.bin"/><Relationship Id="rId40" Type="http://schemas.openxmlformats.org/officeDocument/2006/relationships/image" Target="../media/image44.wmf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23" Type="http://schemas.openxmlformats.org/officeDocument/2006/relationships/oleObject" Target="../embeddings/oleObject39.bin"/><Relationship Id="rId28" Type="http://schemas.openxmlformats.org/officeDocument/2006/relationships/oleObject" Target="../embeddings/oleObject42.bin"/><Relationship Id="rId36" Type="http://schemas.openxmlformats.org/officeDocument/2006/relationships/image" Target="../media/image42.wmf"/><Relationship Id="rId10" Type="http://schemas.openxmlformats.org/officeDocument/2006/relationships/image" Target="../media/image31.wmf"/><Relationship Id="rId19" Type="http://schemas.openxmlformats.org/officeDocument/2006/relationships/oleObject" Target="../embeddings/oleObject36.bin"/><Relationship Id="rId31" Type="http://schemas.openxmlformats.org/officeDocument/2006/relationships/image" Target="../media/image40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3.wmf"/><Relationship Id="rId22" Type="http://schemas.openxmlformats.org/officeDocument/2006/relationships/oleObject" Target="../embeddings/oleObject38.bin"/><Relationship Id="rId27" Type="http://schemas.openxmlformats.org/officeDocument/2006/relationships/image" Target="../media/image38.wmf"/><Relationship Id="rId30" Type="http://schemas.openxmlformats.org/officeDocument/2006/relationships/oleObject" Target="../embeddings/oleObject43.bin"/><Relationship Id="rId35" Type="http://schemas.openxmlformats.org/officeDocument/2006/relationships/oleObject" Target="../embeddings/oleObject4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>
            <a:extLst>
              <a:ext uri="{FF2B5EF4-FFF2-40B4-BE49-F238E27FC236}">
                <a16:creationId xmlns:a16="http://schemas.microsoft.com/office/drawing/2014/main" id="{8F9DE5F4-2C90-401C-B230-338716AF1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549275"/>
            <a:ext cx="6029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ea typeface="楷体_GB2312" pitchFamily="49" charset="-122"/>
              </a:rPr>
              <a:t>§11.5 </a:t>
            </a:r>
            <a:r>
              <a:rPr lang="zh-CN" altLang="en-US" sz="3600">
                <a:ea typeface="楷体_GB2312" pitchFamily="49" charset="-122"/>
              </a:rPr>
              <a:t>流体的动量和角动量   </a:t>
            </a:r>
          </a:p>
        </p:txBody>
      </p:sp>
      <p:sp>
        <p:nvSpPr>
          <p:cNvPr id="22531" name="Text Box 3">
            <a:extLst>
              <a:ext uri="{FF2B5EF4-FFF2-40B4-BE49-F238E27FC236}">
                <a16:creationId xmlns:a16="http://schemas.microsoft.com/office/drawing/2014/main" id="{5A399D86-3F1D-4581-8676-390D94EC3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1887538"/>
            <a:ext cx="3394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ea typeface="黑体" panose="02010609060101010101" pitchFamily="49" charset="-122"/>
              </a:rPr>
              <a:t>§11.5.1 </a:t>
            </a:r>
            <a:r>
              <a:rPr lang="zh-CN" altLang="en-US" sz="2800">
                <a:ea typeface="黑体" panose="02010609060101010101" pitchFamily="49" charset="-122"/>
              </a:rPr>
              <a:t>流体的动量 </a:t>
            </a:r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78A07E37-4F14-43AA-817B-09DA8BA75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2636838"/>
            <a:ext cx="37512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ea typeface="黑体" panose="02010609060101010101" pitchFamily="49" charset="-122"/>
              </a:rPr>
              <a:t>§11.5.2 </a:t>
            </a:r>
            <a:r>
              <a:rPr lang="zh-CN" altLang="en-US" sz="2800">
                <a:ea typeface="黑体" panose="02010609060101010101" pitchFamily="49" charset="-122"/>
              </a:rPr>
              <a:t>流体和角动量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Text Box 2">
            <a:extLst>
              <a:ext uri="{FF2B5EF4-FFF2-40B4-BE49-F238E27FC236}">
                <a16:creationId xmlns:a16="http://schemas.microsoft.com/office/drawing/2014/main" id="{69CC7446-7EB5-406C-ABEE-012639380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33400"/>
            <a:ext cx="566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而 </a:t>
            </a:r>
          </a:p>
        </p:txBody>
      </p:sp>
      <p:graphicFrame>
        <p:nvGraphicFramePr>
          <p:cNvPr id="8194" name="Object 3">
            <a:extLst>
              <a:ext uri="{FF2B5EF4-FFF2-40B4-BE49-F238E27FC236}">
                <a16:creationId xmlns:a16="http://schemas.microsoft.com/office/drawing/2014/main" id="{F69603B5-7895-4C6B-A5CD-B4BB352FED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9363" y="547688"/>
          <a:ext cx="432593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公式" r:id="rId3" imgW="2209680" imgH="241200" progId="Equation.3">
                  <p:embed/>
                </p:oleObj>
              </mc:Choice>
              <mc:Fallback>
                <p:oleObj name="公式" r:id="rId3" imgW="2209680" imgH="24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363" y="547688"/>
                        <a:ext cx="4325937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Text Box 4">
            <a:extLst>
              <a:ext uri="{FF2B5EF4-FFF2-40B4-BE49-F238E27FC236}">
                <a16:creationId xmlns:a16="http://schemas.microsoft.com/office/drawing/2014/main" id="{4DBA0790-CE7A-4F0F-8A2C-FCE3564A8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143000"/>
            <a:ext cx="2405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代入功能原理中 </a:t>
            </a:r>
          </a:p>
        </p:txBody>
      </p:sp>
      <p:graphicFrame>
        <p:nvGraphicFramePr>
          <p:cNvPr id="8195" name="Object 5">
            <a:extLst>
              <a:ext uri="{FF2B5EF4-FFF2-40B4-BE49-F238E27FC236}">
                <a16:creationId xmlns:a16="http://schemas.microsoft.com/office/drawing/2014/main" id="{4B863B72-02D5-4728-AD86-9AB38BF82D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3300" y="1624013"/>
          <a:ext cx="7212013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公式" r:id="rId5" imgW="3517560" imgH="393480" progId="Equation.3">
                  <p:embed/>
                </p:oleObj>
              </mc:Choice>
              <mc:Fallback>
                <p:oleObj name="公式" r:id="rId5" imgW="351756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1624013"/>
                        <a:ext cx="7212013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6">
            <a:extLst>
              <a:ext uri="{FF2B5EF4-FFF2-40B4-BE49-F238E27FC236}">
                <a16:creationId xmlns:a16="http://schemas.microsoft.com/office/drawing/2014/main" id="{0E82F0AE-AF43-4174-B95E-E3F9F05FB2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60700" y="2438400"/>
          <a:ext cx="28844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公式" r:id="rId7" imgW="1473120" imgH="215640" progId="Equation.3">
                  <p:embed/>
                </p:oleObj>
              </mc:Choice>
              <mc:Fallback>
                <p:oleObj name="公式" r:id="rId7" imgW="147312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2438400"/>
                        <a:ext cx="288448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Text Box 7">
            <a:extLst>
              <a:ext uri="{FF2B5EF4-FFF2-40B4-BE49-F238E27FC236}">
                <a16:creationId xmlns:a16="http://schemas.microsoft.com/office/drawing/2014/main" id="{9898DD98-CBED-46C5-81CC-A18D17C10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124200"/>
            <a:ext cx="1792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依连续原理 </a:t>
            </a:r>
          </a:p>
        </p:txBody>
      </p:sp>
      <p:graphicFrame>
        <p:nvGraphicFramePr>
          <p:cNvPr id="8197" name="Object 8">
            <a:extLst>
              <a:ext uri="{FF2B5EF4-FFF2-40B4-BE49-F238E27FC236}">
                <a16:creationId xmlns:a16="http://schemas.microsoft.com/office/drawing/2014/main" id="{7BC2CF8F-2C65-44A2-A0B1-2A10EDF75A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1025" y="3124200"/>
          <a:ext cx="28098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公式" r:id="rId9" imgW="1434960" imgH="215640" progId="Equation.3">
                  <p:embed/>
                </p:oleObj>
              </mc:Choice>
              <mc:Fallback>
                <p:oleObj name="公式" r:id="rId9" imgW="143496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1025" y="3124200"/>
                        <a:ext cx="280987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Text Box 9">
            <a:extLst>
              <a:ext uri="{FF2B5EF4-FFF2-40B4-BE49-F238E27FC236}">
                <a16:creationId xmlns:a16="http://schemas.microsoft.com/office/drawing/2014/main" id="{15FECA1A-04FE-4F97-B1D0-91B591C01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810000"/>
            <a:ext cx="1255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联立得  </a:t>
            </a:r>
          </a:p>
        </p:txBody>
      </p:sp>
      <p:graphicFrame>
        <p:nvGraphicFramePr>
          <p:cNvPr id="8198" name="Object 10">
            <a:extLst>
              <a:ext uri="{FF2B5EF4-FFF2-40B4-BE49-F238E27FC236}">
                <a16:creationId xmlns:a16="http://schemas.microsoft.com/office/drawing/2014/main" id="{196666AD-9B7E-41B3-A116-A002971CAA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3681413"/>
          <a:ext cx="51054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公式" r:id="rId11" imgW="2400120" imgH="393480" progId="Equation.3">
                  <p:embed/>
                </p:oleObj>
              </mc:Choice>
              <mc:Fallback>
                <p:oleObj name="公式" r:id="rId11" imgW="240012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681413"/>
                        <a:ext cx="510540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11">
            <a:extLst>
              <a:ext uri="{FF2B5EF4-FFF2-40B4-BE49-F238E27FC236}">
                <a16:creationId xmlns:a16="http://schemas.microsoft.com/office/drawing/2014/main" id="{5A6A8737-A871-4AAA-ADDC-875142A08B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4572000"/>
          <a:ext cx="31877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公式" r:id="rId13" imgW="1498320" imgH="393480" progId="Equation.3">
                  <p:embed/>
                </p:oleObj>
              </mc:Choice>
              <mc:Fallback>
                <p:oleObj name="公式" r:id="rId13" imgW="1498320" imgH="393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572000"/>
                        <a:ext cx="3187700" cy="7651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" name="Text Box 12">
            <a:extLst>
              <a:ext uri="{FF2B5EF4-FFF2-40B4-BE49-F238E27FC236}">
                <a16:creationId xmlns:a16="http://schemas.microsoft.com/office/drawing/2014/main" id="{9F0925F1-FD28-4735-9156-15224E874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562600"/>
            <a:ext cx="2478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——</a:t>
            </a:r>
            <a:r>
              <a:rPr lang="zh-CN" altLang="en-US">
                <a:solidFill>
                  <a:srgbClr val="FF0000"/>
                </a:solidFill>
              </a:rPr>
              <a:t>伯努力方程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>
            <a:extLst>
              <a:ext uri="{FF2B5EF4-FFF2-40B4-BE49-F238E27FC236}">
                <a16:creationId xmlns:a16="http://schemas.microsoft.com/office/drawing/2014/main" id="{81DF7D24-08F2-4ED3-962F-68CF71E3A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988" y="565150"/>
            <a:ext cx="7654925" cy="305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>
                <a:solidFill>
                  <a:srgbClr val="FF0000"/>
                </a:solidFill>
              </a:rPr>
              <a:t>[</a:t>
            </a:r>
            <a:r>
              <a:rPr lang="zh-CN" altLang="en-US">
                <a:solidFill>
                  <a:srgbClr val="FF0000"/>
                </a:solidFill>
              </a:rPr>
              <a:t>例题</a:t>
            </a:r>
            <a:r>
              <a:rPr lang="en-US" altLang="zh-CN">
                <a:solidFill>
                  <a:srgbClr val="FF0000"/>
                </a:solidFill>
              </a:rPr>
              <a:t>3]</a:t>
            </a:r>
            <a:r>
              <a:rPr lang="zh-CN" altLang="en-US"/>
              <a:t>水库放水，水塔经管道向城市输水以及挂瓶为病人输液等，其共同特点是液体自大容器经小孔出流。由此得下面研究的理想模型：大容器下部有一小孔。小孔的线度与容器内液体自由表面至小孔处的高度</a:t>
            </a:r>
            <a:r>
              <a:rPr lang="en-US" altLang="zh-CN" i="1"/>
              <a:t>h</a:t>
            </a:r>
            <a:r>
              <a:rPr lang="zh-CN" altLang="en-US"/>
              <a:t>相比很小。液体视作理想流体。求在重力场中液体从小孔流出的速度。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ext Box 2">
            <a:extLst>
              <a:ext uri="{FF2B5EF4-FFF2-40B4-BE49-F238E27FC236}">
                <a16:creationId xmlns:a16="http://schemas.microsoft.com/office/drawing/2014/main" id="{F6524097-6A2D-4DBA-A4DE-C4650D864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275" y="611188"/>
            <a:ext cx="7561263" cy="157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>
                <a:solidFill>
                  <a:srgbClr val="FF0000"/>
                </a:solidFill>
              </a:rPr>
              <a:t>[</a:t>
            </a:r>
            <a:r>
              <a:rPr lang="zh-CN" altLang="en-US">
                <a:solidFill>
                  <a:srgbClr val="FF0000"/>
                </a:solidFill>
              </a:rPr>
              <a:t>解</a:t>
            </a:r>
            <a:r>
              <a:rPr lang="en-US" altLang="zh-CN">
                <a:solidFill>
                  <a:srgbClr val="FF0000"/>
                </a:solidFill>
              </a:rPr>
              <a:t>]</a:t>
            </a:r>
            <a:r>
              <a:rPr lang="zh-CN" altLang="en-US"/>
              <a:t>选择小孔中心作为势能零点，并对从自由表面到小孔的流线运用伯努利方程。因可认为液体自由表面的流速为零。故</a:t>
            </a:r>
          </a:p>
        </p:txBody>
      </p:sp>
      <p:graphicFrame>
        <p:nvGraphicFramePr>
          <p:cNvPr id="9218" name="Object 3">
            <a:extLst>
              <a:ext uri="{FF2B5EF4-FFF2-40B4-BE49-F238E27FC236}">
                <a16:creationId xmlns:a16="http://schemas.microsoft.com/office/drawing/2014/main" id="{FCBD87A8-1207-4C7D-B017-8BC69947F4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95538" y="2157413"/>
          <a:ext cx="3541712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公式" r:id="rId3" imgW="1409400" imgH="393480" progId="Equation.3">
                  <p:embed/>
                </p:oleObj>
              </mc:Choice>
              <mc:Fallback>
                <p:oleObj name="公式" r:id="rId3" imgW="140940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5538" y="2157413"/>
                        <a:ext cx="3541712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4">
            <a:extLst>
              <a:ext uri="{FF2B5EF4-FFF2-40B4-BE49-F238E27FC236}">
                <a16:creationId xmlns:a16="http://schemas.microsoft.com/office/drawing/2014/main" id="{A577688B-A458-4D82-BAB9-9621C95C9E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83325" y="3849688"/>
          <a:ext cx="331788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公式" r:id="rId5" imgW="152280" imgH="164880" progId="Equation.3">
                  <p:embed/>
                </p:oleObj>
              </mc:Choice>
              <mc:Fallback>
                <p:oleObj name="公式" r:id="rId5" imgW="152280" imgH="1648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3325" y="3849688"/>
                        <a:ext cx="331788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5">
            <a:extLst>
              <a:ext uri="{FF2B5EF4-FFF2-40B4-BE49-F238E27FC236}">
                <a16:creationId xmlns:a16="http://schemas.microsoft.com/office/drawing/2014/main" id="{54C12554-A005-406B-BF86-ABC1CF2218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21013" y="3144838"/>
          <a:ext cx="1544637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公式" r:id="rId7" imgW="634680" imgH="253800" progId="Equation.3">
                  <p:embed/>
                </p:oleObj>
              </mc:Choice>
              <mc:Fallback>
                <p:oleObj name="公式" r:id="rId7" imgW="634680" imgH="253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1013" y="3144838"/>
                        <a:ext cx="1544637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Text Box 6">
            <a:extLst>
              <a:ext uri="{FF2B5EF4-FFF2-40B4-BE49-F238E27FC236}">
                <a16:creationId xmlns:a16="http://schemas.microsoft.com/office/drawing/2014/main" id="{B7302C5E-D444-4E41-BE93-85C58F919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863" y="3802063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式中</a:t>
            </a:r>
            <a:r>
              <a:rPr lang="en-US" altLang="zh-CN" i="1"/>
              <a:t>p</a:t>
            </a:r>
            <a:r>
              <a:rPr lang="en-US" altLang="zh-CN" baseline="-25000"/>
              <a:t>0</a:t>
            </a:r>
            <a:r>
              <a:rPr lang="en-US" altLang="zh-CN"/>
              <a:t> </a:t>
            </a:r>
            <a:r>
              <a:rPr lang="zh-CN" altLang="en-US"/>
              <a:t>表示大气压，</a:t>
            </a:r>
            <a:r>
              <a:rPr lang="en-US" altLang="zh-CN" i="1"/>
              <a:t>v </a:t>
            </a:r>
            <a:r>
              <a:rPr lang="zh-CN" altLang="en-US"/>
              <a:t>表示小孔处流速，   表示液体密度，</a:t>
            </a:r>
          </a:p>
        </p:txBody>
      </p:sp>
      <p:sp>
        <p:nvSpPr>
          <p:cNvPr id="9223" name="Text Box 7">
            <a:extLst>
              <a:ext uri="{FF2B5EF4-FFF2-40B4-BE49-F238E27FC236}">
                <a16:creationId xmlns:a16="http://schemas.microsoft.com/office/drawing/2014/main" id="{3A4392F8-86D7-4CE0-9799-8F700F23F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888" y="4356100"/>
            <a:ext cx="7440612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/>
              <a:t>结果表明，小孔处流速和物体自高度</a:t>
            </a:r>
            <a:r>
              <a:rPr lang="en-US" altLang="zh-CN" i="1"/>
              <a:t>h</a:t>
            </a:r>
            <a:r>
              <a:rPr lang="zh-CN" altLang="en-US"/>
              <a:t>处自由小下落得到的速度是相同的。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2">
            <a:extLst>
              <a:ext uri="{FF2B5EF4-FFF2-40B4-BE49-F238E27FC236}">
                <a16:creationId xmlns:a16="http://schemas.microsoft.com/office/drawing/2014/main" id="{76E7CA7A-BF03-40C8-A738-DF3965B6A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549275"/>
            <a:ext cx="2679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ea typeface="黑体" panose="02010609060101010101" pitchFamily="49" charset="-122"/>
              </a:rPr>
              <a:t>§11.6.2 </a:t>
            </a:r>
            <a:r>
              <a:rPr lang="zh-CN" altLang="en-US" sz="2800">
                <a:ea typeface="黑体" panose="02010609060101010101" pitchFamily="49" charset="-122"/>
              </a:rPr>
              <a:t>雷诺数 </a:t>
            </a:r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id="{BE05670A-408D-4316-9B52-8FC55744A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427163"/>
            <a:ext cx="949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定义  </a:t>
            </a:r>
          </a:p>
        </p:txBody>
      </p:sp>
      <p:graphicFrame>
        <p:nvGraphicFramePr>
          <p:cNvPr id="10242" name="Object 0">
            <a:extLst>
              <a:ext uri="{FF2B5EF4-FFF2-40B4-BE49-F238E27FC236}">
                <a16:creationId xmlns:a16="http://schemas.microsoft.com/office/drawing/2014/main" id="{8BE06DC6-6327-45FB-BD1D-44ADBA1AF8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84525" y="1219200"/>
          <a:ext cx="1785938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公式" r:id="rId3" imgW="660240" imgH="419040" progId="Equation.3">
                  <p:embed/>
                </p:oleObj>
              </mc:Choice>
              <mc:Fallback>
                <p:oleObj name="公式" r:id="rId3" imgW="660240" imgH="41904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4525" y="1219200"/>
                        <a:ext cx="1785938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Text Box 6">
            <a:extLst>
              <a:ext uri="{FF2B5EF4-FFF2-40B4-BE49-F238E27FC236}">
                <a16:creationId xmlns:a16="http://schemas.microsoft.com/office/drawing/2014/main" id="{B8FB9BBF-BD30-44EA-8AEB-24D7438D6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036763"/>
            <a:ext cx="630237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50000"/>
              </a:spcBef>
            </a:pPr>
            <a:r>
              <a:rPr lang="en-US" altLang="zh-CN" i="1">
                <a:sym typeface="Symbol" panose="05050102010706020507" pitchFamily="18" charset="2"/>
              </a:rPr>
              <a:t> </a:t>
            </a:r>
            <a:r>
              <a:rPr lang="zh-CN" altLang="en-US"/>
              <a:t>和 </a:t>
            </a:r>
            <a:r>
              <a:rPr lang="zh-CN" altLang="en-US" i="1">
                <a:sym typeface="Symbol" panose="05050102010706020507" pitchFamily="18" charset="2"/>
              </a:rPr>
              <a:t> </a:t>
            </a:r>
            <a:r>
              <a:rPr lang="zh-CN" altLang="en-US"/>
              <a:t>分别表示流体的密度和黏度，</a:t>
            </a:r>
            <a:r>
              <a:rPr lang="en-US" altLang="zh-CN" i="1"/>
              <a:t>v </a:t>
            </a:r>
            <a:r>
              <a:rPr lang="zh-CN" altLang="en-US"/>
              <a:t>为特征流速，</a:t>
            </a:r>
            <a:r>
              <a:rPr lang="en-US" altLang="zh-CN" i="1"/>
              <a:t>L </a:t>
            </a:r>
            <a:r>
              <a:rPr lang="zh-CN" altLang="en-US"/>
              <a:t>表示流动涉及的特征长度</a:t>
            </a:r>
            <a:r>
              <a:rPr lang="en-US" altLang="zh-CN"/>
              <a:t>.</a:t>
            </a:r>
          </a:p>
        </p:txBody>
      </p:sp>
      <p:sp>
        <p:nvSpPr>
          <p:cNvPr id="10246" name="Text Box 7">
            <a:extLst>
              <a:ext uri="{FF2B5EF4-FFF2-40B4-BE49-F238E27FC236}">
                <a16:creationId xmlns:a16="http://schemas.microsoft.com/office/drawing/2014/main" id="{D5F08B52-ED6A-4D77-AC64-288FC8D19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276600"/>
            <a:ext cx="3554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雷诺数的动力相似判据：</a:t>
            </a:r>
          </a:p>
        </p:txBody>
      </p:sp>
      <p:sp>
        <p:nvSpPr>
          <p:cNvPr id="10247" name="Text Box 8">
            <a:extLst>
              <a:ext uri="{FF2B5EF4-FFF2-40B4-BE49-F238E27FC236}">
                <a16:creationId xmlns:a16="http://schemas.microsoft.com/office/drawing/2014/main" id="{1DFF4A95-2D0E-47D1-9DC6-F02FB8033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886200"/>
            <a:ext cx="676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两种流动</a:t>
            </a:r>
            <a:r>
              <a:rPr lang="en-US" altLang="zh-CN">
                <a:solidFill>
                  <a:srgbClr val="0000FF"/>
                </a:solidFill>
              </a:rPr>
              <a:t>,</a:t>
            </a:r>
            <a:r>
              <a:rPr lang="zh-CN" altLang="en-US">
                <a:solidFill>
                  <a:srgbClr val="0000FF"/>
                </a:solidFill>
              </a:rPr>
              <a:t>只要雷诺数相同</a:t>
            </a:r>
            <a:r>
              <a:rPr lang="en-US" altLang="zh-CN">
                <a:solidFill>
                  <a:srgbClr val="0000FF"/>
                </a:solidFill>
              </a:rPr>
              <a:t>,</a:t>
            </a:r>
            <a:r>
              <a:rPr lang="zh-CN" altLang="en-US">
                <a:solidFill>
                  <a:srgbClr val="0000FF"/>
                </a:solidFill>
              </a:rPr>
              <a:t>其动力学性质也相似</a:t>
            </a:r>
            <a:r>
              <a:rPr lang="en-US" altLang="zh-CN">
                <a:solidFill>
                  <a:srgbClr val="0000FF"/>
                </a:solidFill>
              </a:rPr>
              <a:t>.  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>
            <a:extLst>
              <a:ext uri="{FF2B5EF4-FFF2-40B4-BE49-F238E27FC236}">
                <a16:creationId xmlns:a16="http://schemas.microsoft.com/office/drawing/2014/main" id="{2A0554A1-72CF-49DA-B423-CB0BEDE35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33400"/>
            <a:ext cx="3482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ea typeface="黑体" panose="02010609060101010101" pitchFamily="49" charset="-122"/>
              </a:rPr>
              <a:t>§11.6.3 </a:t>
            </a:r>
            <a:r>
              <a:rPr lang="zh-CN" altLang="en-US" sz="2800">
                <a:ea typeface="黑体" panose="02010609060101010101" pitchFamily="49" charset="-122"/>
              </a:rPr>
              <a:t>层流和湍流  </a:t>
            </a:r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id="{4358A49D-52D7-4FE3-BFB9-7B7CF35DF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325" y="1336675"/>
            <a:ext cx="5668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层流</a:t>
            </a:r>
            <a:r>
              <a:rPr lang="en-US" altLang="zh-CN"/>
              <a:t>(</a:t>
            </a:r>
            <a:r>
              <a:rPr lang="zh-CN" altLang="en-US"/>
              <a:t>片流</a:t>
            </a:r>
            <a:r>
              <a:rPr lang="en-US" altLang="zh-CN"/>
              <a:t>)——</a:t>
            </a:r>
            <a:r>
              <a:rPr lang="zh-CN" altLang="en-US"/>
              <a:t>各层互不相扰的分层流动</a:t>
            </a:r>
            <a:r>
              <a:rPr lang="en-US" altLang="zh-CN"/>
              <a:t>.</a:t>
            </a:r>
          </a:p>
        </p:txBody>
      </p:sp>
      <p:sp>
        <p:nvSpPr>
          <p:cNvPr id="25604" name="Text Box 4">
            <a:extLst>
              <a:ext uri="{FF2B5EF4-FFF2-40B4-BE49-F238E27FC236}">
                <a16:creationId xmlns:a16="http://schemas.microsoft.com/office/drawing/2014/main" id="{2BCCB99C-6332-47B4-BC0A-97BBE1081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325" y="2022475"/>
            <a:ext cx="5159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湍流</a:t>
            </a:r>
            <a:r>
              <a:rPr lang="en-US" altLang="zh-CN"/>
              <a:t>——</a:t>
            </a:r>
            <a:r>
              <a:rPr lang="zh-CN" altLang="en-US"/>
              <a:t>流动具有混杂、紊乱的特征</a:t>
            </a:r>
            <a:r>
              <a:rPr lang="en-US" altLang="zh-CN"/>
              <a:t>.</a:t>
            </a:r>
          </a:p>
        </p:txBody>
      </p:sp>
      <p:sp>
        <p:nvSpPr>
          <p:cNvPr id="25605" name="Text Box 6">
            <a:extLst>
              <a:ext uri="{FF2B5EF4-FFF2-40B4-BE49-F238E27FC236}">
                <a16:creationId xmlns:a16="http://schemas.microsoft.com/office/drawing/2014/main" id="{7233A2CA-0F83-44E0-9854-24DC23917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325" y="2743200"/>
            <a:ext cx="4319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层流和湍流可用雷诺数判定，  </a:t>
            </a:r>
          </a:p>
        </p:txBody>
      </p:sp>
      <p:sp>
        <p:nvSpPr>
          <p:cNvPr id="25606" name="Text Box 7">
            <a:extLst>
              <a:ext uri="{FF2B5EF4-FFF2-40B4-BE49-F238E27FC236}">
                <a16:creationId xmlns:a16="http://schemas.microsoft.com/office/drawing/2014/main" id="{F7F1A324-6D81-4B4F-A89A-B9F0FA7C3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743200"/>
            <a:ext cx="2871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/>
              <a:t>Re</a:t>
            </a:r>
            <a:r>
              <a:rPr lang="zh-CN" altLang="en-US" baseline="-25000"/>
              <a:t>临</a:t>
            </a:r>
            <a:r>
              <a:rPr lang="zh-CN" altLang="en-US"/>
              <a:t>为临界雷诺数，</a:t>
            </a:r>
          </a:p>
        </p:txBody>
      </p:sp>
      <p:sp>
        <p:nvSpPr>
          <p:cNvPr id="25607" name="Text Box 8">
            <a:extLst>
              <a:ext uri="{FF2B5EF4-FFF2-40B4-BE49-F238E27FC236}">
                <a16:creationId xmlns:a16="http://schemas.microsoft.com/office/drawing/2014/main" id="{8501B61F-A0C9-48F9-9B56-D7385556E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352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/>
              <a:t>Re </a:t>
            </a:r>
            <a:r>
              <a:rPr lang="en-US" altLang="zh-CN"/>
              <a:t>&lt; </a:t>
            </a:r>
            <a:r>
              <a:rPr lang="en-US" altLang="zh-CN" i="1"/>
              <a:t>Re</a:t>
            </a:r>
            <a:r>
              <a:rPr lang="zh-CN" altLang="en-US" baseline="-25000"/>
              <a:t>临</a:t>
            </a:r>
            <a:r>
              <a:rPr lang="en-US" altLang="zh-CN"/>
              <a:t>——</a:t>
            </a:r>
            <a:r>
              <a:rPr lang="zh-CN" altLang="en-US"/>
              <a:t>层流 </a:t>
            </a:r>
          </a:p>
        </p:txBody>
      </p:sp>
      <p:sp>
        <p:nvSpPr>
          <p:cNvPr id="25608" name="Text Box 9">
            <a:extLst>
              <a:ext uri="{FF2B5EF4-FFF2-40B4-BE49-F238E27FC236}">
                <a16:creationId xmlns:a16="http://schemas.microsoft.com/office/drawing/2014/main" id="{D6A12F89-ECC4-4C8E-AC6D-4E135B9A5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8862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/>
              <a:t>Re</a:t>
            </a:r>
            <a:r>
              <a:rPr lang="en-US" altLang="zh-CN"/>
              <a:t> &gt;</a:t>
            </a:r>
            <a:r>
              <a:rPr lang="en-US" altLang="zh-CN" i="1"/>
              <a:t>Re</a:t>
            </a:r>
            <a:r>
              <a:rPr lang="zh-CN" altLang="en-US" baseline="-25000"/>
              <a:t>临</a:t>
            </a:r>
            <a:r>
              <a:rPr lang="en-US" altLang="zh-CN"/>
              <a:t>——</a:t>
            </a:r>
            <a:r>
              <a:rPr lang="zh-CN" altLang="en-US"/>
              <a:t>湍流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ext Box 2">
            <a:extLst>
              <a:ext uri="{FF2B5EF4-FFF2-40B4-BE49-F238E27FC236}">
                <a16:creationId xmlns:a16="http://schemas.microsoft.com/office/drawing/2014/main" id="{618924BA-D17F-4BE5-A9C7-8B2D37781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57200"/>
            <a:ext cx="3482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ea typeface="黑体" panose="02010609060101010101" pitchFamily="49" charset="-122"/>
              </a:rPr>
              <a:t>§11.6.4 </a:t>
            </a:r>
            <a:r>
              <a:rPr lang="zh-CN" altLang="en-US" sz="2800">
                <a:ea typeface="黑体" panose="02010609060101010101" pitchFamily="49" charset="-122"/>
              </a:rPr>
              <a:t>泊肃叶公式  </a:t>
            </a:r>
          </a:p>
        </p:txBody>
      </p:sp>
      <p:sp>
        <p:nvSpPr>
          <p:cNvPr id="11269" name="Text Box 35">
            <a:extLst>
              <a:ext uri="{FF2B5EF4-FFF2-40B4-BE49-F238E27FC236}">
                <a16:creationId xmlns:a16="http://schemas.microsoft.com/office/drawing/2014/main" id="{98DA01E0-6E64-43A6-8DF0-137AA2135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066800"/>
            <a:ext cx="6870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粘性流体在管道内流动</a:t>
            </a:r>
            <a:r>
              <a:rPr lang="en-US" altLang="zh-CN"/>
              <a:t>,</a:t>
            </a:r>
            <a:r>
              <a:rPr lang="zh-CN" altLang="en-US"/>
              <a:t>层流流速 </a:t>
            </a:r>
            <a:r>
              <a:rPr lang="en-US" altLang="zh-CN" i="1"/>
              <a:t>v </a:t>
            </a:r>
            <a:r>
              <a:rPr lang="zh-CN" altLang="en-US"/>
              <a:t>与半径</a:t>
            </a:r>
            <a:r>
              <a:rPr lang="en-US" altLang="zh-CN" i="1"/>
              <a:t>r</a:t>
            </a:r>
            <a:r>
              <a:rPr lang="zh-CN" altLang="en-US"/>
              <a:t>的关系 </a:t>
            </a:r>
          </a:p>
        </p:txBody>
      </p:sp>
      <p:graphicFrame>
        <p:nvGraphicFramePr>
          <p:cNvPr id="11266" name="Object 36">
            <a:extLst>
              <a:ext uri="{FF2B5EF4-FFF2-40B4-BE49-F238E27FC236}">
                <a16:creationId xmlns:a16="http://schemas.microsoft.com/office/drawing/2014/main" id="{4B9A0D10-F902-47C1-9599-5FDC02D1E5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6900" y="1600200"/>
          <a:ext cx="2654300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name="公式" r:id="rId3" imgW="1346040" imgH="419040" progId="Equation.3">
                  <p:embed/>
                </p:oleObj>
              </mc:Choice>
              <mc:Fallback>
                <p:oleObj name="公式" r:id="rId3" imgW="1346040" imgH="41904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900" y="1600200"/>
                        <a:ext cx="2654300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Text Box 37">
            <a:extLst>
              <a:ext uri="{FF2B5EF4-FFF2-40B4-BE49-F238E27FC236}">
                <a16:creationId xmlns:a16="http://schemas.microsoft.com/office/drawing/2014/main" id="{CCE7E0C3-B8CE-4495-BB2C-3F6F73928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725" y="2438400"/>
            <a:ext cx="67405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/>
              <a:t>被观测管长</a:t>
            </a:r>
            <a:r>
              <a:rPr lang="en-US" altLang="zh-CN" i="1"/>
              <a:t>l</a:t>
            </a:r>
            <a:r>
              <a:rPr lang="zh-CN" altLang="en-US"/>
              <a:t>，被观测管长两端压强 </a:t>
            </a:r>
            <a:r>
              <a:rPr lang="en-US" altLang="zh-CN" i="1"/>
              <a:t>p</a:t>
            </a:r>
            <a:r>
              <a:rPr lang="en-US" altLang="zh-CN" baseline="-25000"/>
              <a:t>1 </a:t>
            </a:r>
            <a:r>
              <a:rPr lang="zh-CN" altLang="en-US"/>
              <a:t>，</a:t>
            </a:r>
            <a:r>
              <a:rPr lang="en-US" altLang="zh-CN" i="1"/>
              <a:t>p</a:t>
            </a:r>
            <a:r>
              <a:rPr lang="en-US" altLang="zh-CN" baseline="-25000"/>
              <a:t>2 </a:t>
            </a:r>
            <a:r>
              <a:rPr lang="en-US" altLang="zh-CN"/>
              <a:t>(</a:t>
            </a:r>
            <a:r>
              <a:rPr lang="en-US" altLang="zh-CN" i="1"/>
              <a:t>p</a:t>
            </a:r>
            <a:r>
              <a:rPr lang="en-US" altLang="zh-CN" baseline="-25000"/>
              <a:t>1</a:t>
            </a:r>
            <a:r>
              <a:rPr lang="en-US" altLang="zh-CN"/>
              <a:t>&gt;</a:t>
            </a:r>
            <a:r>
              <a:rPr lang="en-US" altLang="zh-CN" i="1"/>
              <a:t>p</a:t>
            </a:r>
            <a:r>
              <a:rPr lang="en-US" altLang="zh-CN" baseline="-25000"/>
              <a:t>2</a:t>
            </a:r>
            <a:r>
              <a:rPr lang="en-US" altLang="zh-CN"/>
              <a:t>)</a:t>
            </a:r>
          </a:p>
          <a:p>
            <a:pPr eaLnBrk="1" hangingPunct="1">
              <a:lnSpc>
                <a:spcPct val="135000"/>
              </a:lnSpc>
            </a:pPr>
            <a:r>
              <a:rPr lang="en-US" altLang="zh-CN" i="1"/>
              <a:t>R</a:t>
            </a:r>
            <a:r>
              <a:rPr lang="zh-CN" altLang="en-US"/>
              <a:t>圆管半径</a:t>
            </a:r>
            <a:r>
              <a:rPr lang="en-US" altLang="zh-CN"/>
              <a:t>.</a:t>
            </a:r>
          </a:p>
        </p:txBody>
      </p:sp>
      <p:sp>
        <p:nvSpPr>
          <p:cNvPr id="11271" name="Text Box 38">
            <a:extLst>
              <a:ext uri="{FF2B5EF4-FFF2-40B4-BE49-F238E27FC236}">
                <a16:creationId xmlns:a16="http://schemas.microsoft.com/office/drawing/2014/main" id="{7D893754-7F14-4469-82DE-9DACA58F2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719513"/>
            <a:ext cx="873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流量 </a:t>
            </a:r>
          </a:p>
        </p:txBody>
      </p:sp>
      <p:graphicFrame>
        <p:nvGraphicFramePr>
          <p:cNvPr id="11267" name="Object 39">
            <a:extLst>
              <a:ext uri="{FF2B5EF4-FFF2-40B4-BE49-F238E27FC236}">
                <a16:creationId xmlns:a16="http://schemas.microsoft.com/office/drawing/2014/main" id="{556F3E61-2E8A-4904-821F-0F5E4794D9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52713" y="3490913"/>
          <a:ext cx="2697162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3" name="公式" r:id="rId5" imgW="1180800" imgH="457200" progId="Equation.3">
                  <p:embed/>
                </p:oleObj>
              </mc:Choice>
              <mc:Fallback>
                <p:oleObj name="公式" r:id="rId5" imgW="1180800" imgH="4572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13" y="3490913"/>
                        <a:ext cx="2697162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Text Box 40">
            <a:extLst>
              <a:ext uri="{FF2B5EF4-FFF2-40B4-BE49-F238E27FC236}">
                <a16:creationId xmlns:a16="http://schemas.microsoft.com/office/drawing/2014/main" id="{033A19BB-7AAF-4C3C-9266-55EAAD35C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925" y="3684588"/>
            <a:ext cx="2401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——</a:t>
            </a:r>
            <a:r>
              <a:rPr lang="zh-CN" altLang="en-US"/>
              <a:t>泊肃叶公式 </a:t>
            </a:r>
          </a:p>
        </p:txBody>
      </p:sp>
      <p:grpSp>
        <p:nvGrpSpPr>
          <p:cNvPr id="11273" name="Group 56">
            <a:extLst>
              <a:ext uri="{FF2B5EF4-FFF2-40B4-BE49-F238E27FC236}">
                <a16:creationId xmlns:a16="http://schemas.microsoft.com/office/drawing/2014/main" id="{EAA7CA7D-33D6-4DDE-A489-8BC8566E2315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4572000"/>
            <a:ext cx="3810000" cy="1390650"/>
            <a:chOff x="1536" y="3168"/>
            <a:chExt cx="2400" cy="876"/>
          </a:xfrm>
        </p:grpSpPr>
        <p:grpSp>
          <p:nvGrpSpPr>
            <p:cNvPr id="11274" name="Group 53">
              <a:extLst>
                <a:ext uri="{FF2B5EF4-FFF2-40B4-BE49-F238E27FC236}">
                  <a16:creationId xmlns:a16="http://schemas.microsoft.com/office/drawing/2014/main" id="{1516FD2E-1CF9-42B7-BD48-4480DA9042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3168"/>
              <a:ext cx="2400" cy="582"/>
              <a:chOff x="1536" y="3168"/>
              <a:chExt cx="2400" cy="582"/>
            </a:xfrm>
          </p:grpSpPr>
          <p:grpSp>
            <p:nvGrpSpPr>
              <p:cNvPr id="11283" name="Group 42">
                <a:extLst>
                  <a:ext uri="{FF2B5EF4-FFF2-40B4-BE49-F238E27FC236}">
                    <a16:creationId xmlns:a16="http://schemas.microsoft.com/office/drawing/2014/main" id="{DB527F9A-3C2F-4A47-9EFC-26B740AE62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0" y="3168"/>
                <a:ext cx="672" cy="576"/>
                <a:chOff x="816" y="3216"/>
                <a:chExt cx="672" cy="576"/>
              </a:xfrm>
            </p:grpSpPr>
            <p:sp>
              <p:nvSpPr>
                <p:cNvPr id="11287" name="Line 10">
                  <a:extLst>
                    <a:ext uri="{FF2B5EF4-FFF2-40B4-BE49-F238E27FC236}">
                      <a16:creationId xmlns:a16="http://schemas.microsoft.com/office/drawing/2014/main" id="{11D02653-8AC4-4438-9901-489C42824C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16" y="3216"/>
                  <a:ext cx="0" cy="576"/>
                </a:xfrm>
                <a:prstGeom prst="line">
                  <a:avLst/>
                </a:prstGeom>
                <a:noFill/>
                <a:ln w="19050" cap="sq">
                  <a:solidFill>
                    <a:srgbClr val="0000FF"/>
                  </a:solidFill>
                  <a:round/>
                  <a:headEnd type="none" w="sm" len="sm"/>
                  <a:tailEnd type="non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1288" name="Group 41">
                  <a:extLst>
                    <a:ext uri="{FF2B5EF4-FFF2-40B4-BE49-F238E27FC236}">
                      <a16:creationId xmlns:a16="http://schemas.microsoft.com/office/drawing/2014/main" id="{9CF821B7-FAB9-43FB-9E58-00481B76D22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6" y="3264"/>
                  <a:ext cx="672" cy="528"/>
                  <a:chOff x="816" y="3213"/>
                  <a:chExt cx="672" cy="678"/>
                </a:xfrm>
              </p:grpSpPr>
              <p:sp>
                <p:nvSpPr>
                  <p:cNvPr id="11289" name="Line 13">
                    <a:extLst>
                      <a:ext uri="{FF2B5EF4-FFF2-40B4-BE49-F238E27FC236}">
                        <a16:creationId xmlns:a16="http://schemas.microsoft.com/office/drawing/2014/main" id="{06D81780-F6F9-4E70-B2A9-FF89C16BA58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16" y="3891"/>
                    <a:ext cx="275" cy="0"/>
                  </a:xfrm>
                  <a:prstGeom prst="line">
                    <a:avLst/>
                  </a:prstGeom>
                  <a:noFill/>
                  <a:ln w="19050" cap="sq">
                    <a:solidFill>
                      <a:srgbClr val="0000FF"/>
                    </a:solidFill>
                    <a:round/>
                    <a:headEnd type="none" w="sm" len="sm"/>
                    <a:tailEnd type="triangl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90" name="Line 14">
                    <a:extLst>
                      <a:ext uri="{FF2B5EF4-FFF2-40B4-BE49-F238E27FC236}">
                        <a16:creationId xmlns:a16="http://schemas.microsoft.com/office/drawing/2014/main" id="{B1DCE6B8-8882-4304-BB4E-4A3A8BABA64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16" y="3834"/>
                    <a:ext cx="397" cy="0"/>
                  </a:xfrm>
                  <a:prstGeom prst="line">
                    <a:avLst/>
                  </a:prstGeom>
                  <a:noFill/>
                  <a:ln w="19050" cap="sq">
                    <a:solidFill>
                      <a:srgbClr val="0000FF"/>
                    </a:solidFill>
                    <a:round/>
                    <a:headEnd type="none" w="sm" len="sm"/>
                    <a:tailEnd type="triangl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91" name="Line 15">
                    <a:extLst>
                      <a:ext uri="{FF2B5EF4-FFF2-40B4-BE49-F238E27FC236}">
                        <a16:creationId xmlns:a16="http://schemas.microsoft.com/office/drawing/2014/main" id="{C437FB9F-8A14-495A-9A9B-C40312F0B85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16" y="3778"/>
                    <a:ext cx="500" cy="0"/>
                  </a:xfrm>
                  <a:prstGeom prst="line">
                    <a:avLst/>
                  </a:prstGeom>
                  <a:noFill/>
                  <a:ln w="19050" cap="sq">
                    <a:solidFill>
                      <a:srgbClr val="0000FF"/>
                    </a:solidFill>
                    <a:round/>
                    <a:headEnd type="none" w="sm" len="sm"/>
                    <a:tailEnd type="triangl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92" name="Line 16">
                    <a:extLst>
                      <a:ext uri="{FF2B5EF4-FFF2-40B4-BE49-F238E27FC236}">
                        <a16:creationId xmlns:a16="http://schemas.microsoft.com/office/drawing/2014/main" id="{D4374AB5-3E8A-4EAB-B858-7D1FD0D4DB7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16" y="3721"/>
                    <a:ext cx="551" cy="0"/>
                  </a:xfrm>
                  <a:prstGeom prst="line">
                    <a:avLst/>
                  </a:prstGeom>
                  <a:noFill/>
                  <a:ln w="19050" cap="sq">
                    <a:solidFill>
                      <a:srgbClr val="0000FF"/>
                    </a:solidFill>
                    <a:round/>
                    <a:headEnd type="none" w="sm" len="sm"/>
                    <a:tailEnd type="triangl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93" name="Line 17">
                    <a:extLst>
                      <a:ext uri="{FF2B5EF4-FFF2-40B4-BE49-F238E27FC236}">
                        <a16:creationId xmlns:a16="http://schemas.microsoft.com/office/drawing/2014/main" id="{F4EAD5B9-E0DD-4E27-8A08-00EB57ACE96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16" y="3665"/>
                    <a:ext cx="603" cy="0"/>
                  </a:xfrm>
                  <a:prstGeom prst="line">
                    <a:avLst/>
                  </a:prstGeom>
                  <a:noFill/>
                  <a:ln w="19050" cap="sq">
                    <a:solidFill>
                      <a:srgbClr val="0000FF"/>
                    </a:solidFill>
                    <a:round/>
                    <a:headEnd type="none" w="sm" len="sm"/>
                    <a:tailEnd type="triangl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94" name="Line 18">
                    <a:extLst>
                      <a:ext uri="{FF2B5EF4-FFF2-40B4-BE49-F238E27FC236}">
                        <a16:creationId xmlns:a16="http://schemas.microsoft.com/office/drawing/2014/main" id="{C0DED8D8-A512-4776-9975-52254C5EDF0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16" y="3608"/>
                    <a:ext cx="638" cy="0"/>
                  </a:xfrm>
                  <a:prstGeom prst="line">
                    <a:avLst/>
                  </a:prstGeom>
                  <a:noFill/>
                  <a:ln w="19050" cap="sq">
                    <a:solidFill>
                      <a:srgbClr val="0000FF"/>
                    </a:solidFill>
                    <a:round/>
                    <a:headEnd type="none" w="sm" len="sm"/>
                    <a:tailEnd type="triangl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95" name="Line 20">
                    <a:extLst>
                      <a:ext uri="{FF2B5EF4-FFF2-40B4-BE49-F238E27FC236}">
                        <a16:creationId xmlns:a16="http://schemas.microsoft.com/office/drawing/2014/main" id="{296AC1E5-5CC3-4600-8536-DED6C4DFE5C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16" y="3552"/>
                    <a:ext cx="672" cy="0"/>
                  </a:xfrm>
                  <a:prstGeom prst="line">
                    <a:avLst/>
                  </a:prstGeom>
                  <a:noFill/>
                  <a:ln w="19050" cap="sq">
                    <a:solidFill>
                      <a:srgbClr val="0000FF"/>
                    </a:solidFill>
                    <a:round/>
                    <a:headEnd type="none" w="sm" len="sm"/>
                    <a:tailEnd type="triangl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96" name="Line 23">
                    <a:extLst>
                      <a:ext uri="{FF2B5EF4-FFF2-40B4-BE49-F238E27FC236}">
                        <a16:creationId xmlns:a16="http://schemas.microsoft.com/office/drawing/2014/main" id="{FD52CF33-AEFB-4113-B885-1862CC96F23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16" y="3213"/>
                    <a:ext cx="275" cy="0"/>
                  </a:xfrm>
                  <a:prstGeom prst="line">
                    <a:avLst/>
                  </a:prstGeom>
                  <a:noFill/>
                  <a:ln w="19050" cap="sq">
                    <a:solidFill>
                      <a:srgbClr val="0000FF"/>
                    </a:solidFill>
                    <a:round/>
                    <a:headEnd type="none" w="sm" len="sm"/>
                    <a:tailEnd type="triangl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97" name="Line 24">
                    <a:extLst>
                      <a:ext uri="{FF2B5EF4-FFF2-40B4-BE49-F238E27FC236}">
                        <a16:creationId xmlns:a16="http://schemas.microsoft.com/office/drawing/2014/main" id="{1B6EAEA6-5812-48D1-AB7C-990388582BB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16" y="3269"/>
                    <a:ext cx="397" cy="0"/>
                  </a:xfrm>
                  <a:prstGeom prst="line">
                    <a:avLst/>
                  </a:prstGeom>
                  <a:noFill/>
                  <a:ln w="19050" cap="sq">
                    <a:solidFill>
                      <a:srgbClr val="0000FF"/>
                    </a:solidFill>
                    <a:round/>
                    <a:headEnd type="none" w="sm" len="sm"/>
                    <a:tailEnd type="triangl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98" name="Line 25">
                    <a:extLst>
                      <a:ext uri="{FF2B5EF4-FFF2-40B4-BE49-F238E27FC236}">
                        <a16:creationId xmlns:a16="http://schemas.microsoft.com/office/drawing/2014/main" id="{776D8ABE-6E83-481E-81FA-AF1E2915F2C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16" y="3326"/>
                    <a:ext cx="500" cy="0"/>
                  </a:xfrm>
                  <a:prstGeom prst="line">
                    <a:avLst/>
                  </a:prstGeom>
                  <a:noFill/>
                  <a:ln w="19050" cap="sq">
                    <a:solidFill>
                      <a:srgbClr val="0000FF"/>
                    </a:solidFill>
                    <a:round/>
                    <a:headEnd type="none" w="sm" len="sm"/>
                    <a:tailEnd type="triangl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99" name="Line 26">
                    <a:extLst>
                      <a:ext uri="{FF2B5EF4-FFF2-40B4-BE49-F238E27FC236}">
                        <a16:creationId xmlns:a16="http://schemas.microsoft.com/office/drawing/2014/main" id="{B341CFC7-3A49-4445-8044-0DDCC965644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16" y="3382"/>
                    <a:ext cx="551" cy="0"/>
                  </a:xfrm>
                  <a:prstGeom prst="line">
                    <a:avLst/>
                  </a:prstGeom>
                  <a:noFill/>
                  <a:ln w="19050" cap="sq">
                    <a:solidFill>
                      <a:srgbClr val="0000FF"/>
                    </a:solidFill>
                    <a:round/>
                    <a:headEnd type="none" w="sm" len="sm"/>
                    <a:tailEnd type="triangl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00" name="Line 27">
                    <a:extLst>
                      <a:ext uri="{FF2B5EF4-FFF2-40B4-BE49-F238E27FC236}">
                        <a16:creationId xmlns:a16="http://schemas.microsoft.com/office/drawing/2014/main" id="{D6348AC6-0646-404F-982E-77D4288912D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16" y="3439"/>
                    <a:ext cx="603" cy="0"/>
                  </a:xfrm>
                  <a:prstGeom prst="line">
                    <a:avLst/>
                  </a:prstGeom>
                  <a:noFill/>
                  <a:ln w="19050" cap="sq">
                    <a:solidFill>
                      <a:srgbClr val="0000FF"/>
                    </a:solidFill>
                    <a:round/>
                    <a:headEnd type="none" w="sm" len="sm"/>
                    <a:tailEnd type="triangl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01" name="Line 29">
                    <a:extLst>
                      <a:ext uri="{FF2B5EF4-FFF2-40B4-BE49-F238E27FC236}">
                        <a16:creationId xmlns:a16="http://schemas.microsoft.com/office/drawing/2014/main" id="{3F54E9B8-1E0E-481E-9517-01BF0A87316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16" y="3495"/>
                    <a:ext cx="655" cy="0"/>
                  </a:xfrm>
                  <a:prstGeom prst="line">
                    <a:avLst/>
                  </a:prstGeom>
                  <a:noFill/>
                  <a:ln w="19050" cap="sq">
                    <a:solidFill>
                      <a:srgbClr val="0000FF"/>
                    </a:solidFill>
                    <a:round/>
                    <a:headEnd type="none" w="sm" len="sm"/>
                    <a:tailEnd type="triangl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1284" name="Oval 43">
                <a:extLst>
                  <a:ext uri="{FF2B5EF4-FFF2-40B4-BE49-F238E27FC236}">
                    <a16:creationId xmlns:a16="http://schemas.microsoft.com/office/drawing/2014/main" id="{D94FE2A7-642A-480C-9A16-91C35E3EE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3194"/>
                <a:ext cx="528" cy="52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285" name="Line 44">
                <a:extLst>
                  <a:ext uri="{FF2B5EF4-FFF2-40B4-BE49-F238E27FC236}">
                    <a16:creationId xmlns:a16="http://schemas.microsoft.com/office/drawing/2014/main" id="{4BBDCD4E-25B7-49BE-BC9F-8951199B82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3456"/>
                <a:ext cx="24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Dot"/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6" name="Rectangle 45">
                <a:extLst>
                  <a:ext uri="{FF2B5EF4-FFF2-40B4-BE49-F238E27FC236}">
                    <a16:creationId xmlns:a16="http://schemas.microsoft.com/office/drawing/2014/main" id="{D1310665-92C3-4514-B8AB-6F527E2EFC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7" y="3196"/>
                <a:ext cx="1457" cy="55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1275" name="Line 47">
              <a:extLst>
                <a:ext uri="{FF2B5EF4-FFF2-40B4-BE49-F238E27FC236}">
                  <a16:creationId xmlns:a16="http://schemas.microsoft.com/office/drawing/2014/main" id="{67D4C898-E56A-40C5-B1D9-3C3762307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6" y="3739"/>
              <a:ext cx="0" cy="3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6" name="Line 48">
              <a:extLst>
                <a:ext uri="{FF2B5EF4-FFF2-40B4-BE49-F238E27FC236}">
                  <a16:creationId xmlns:a16="http://schemas.microsoft.com/office/drawing/2014/main" id="{FDCD4042-1D54-4BC1-B314-D6E495304E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3" y="3761"/>
              <a:ext cx="0" cy="2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7" name="Line 49">
              <a:extLst>
                <a:ext uri="{FF2B5EF4-FFF2-40B4-BE49-F238E27FC236}">
                  <a16:creationId xmlns:a16="http://schemas.microsoft.com/office/drawing/2014/main" id="{C8639843-B598-46D8-9FA8-1CF28AD460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6" y="3953"/>
              <a:ext cx="14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8" name="Text Box 50">
              <a:extLst>
                <a:ext uri="{FF2B5EF4-FFF2-40B4-BE49-F238E27FC236}">
                  <a16:creationId xmlns:a16="http://schemas.microsoft.com/office/drawing/2014/main" id="{727582A3-9174-4E43-A2C6-394FFF4874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6" y="3456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p</a:t>
              </a:r>
              <a:r>
                <a:rPr lang="en-US" altLang="zh-CN" baseline="-25000"/>
                <a:t>1</a:t>
              </a:r>
              <a:endParaRPr lang="en-US" altLang="zh-CN" i="1"/>
            </a:p>
          </p:txBody>
        </p:sp>
        <p:sp>
          <p:nvSpPr>
            <p:cNvPr id="11279" name="Text Box 51">
              <a:extLst>
                <a:ext uri="{FF2B5EF4-FFF2-40B4-BE49-F238E27FC236}">
                  <a16:creationId xmlns:a16="http://schemas.microsoft.com/office/drawing/2014/main" id="{FD01F913-2EA9-4E9C-9515-8BCBE3819E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4" y="3478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p</a:t>
              </a:r>
              <a:r>
                <a:rPr lang="en-US" altLang="zh-CN" baseline="-25000"/>
                <a:t>2</a:t>
              </a:r>
              <a:endParaRPr lang="en-US" altLang="zh-CN" i="1"/>
            </a:p>
          </p:txBody>
        </p:sp>
        <p:sp>
          <p:nvSpPr>
            <p:cNvPr id="11280" name="Text Box 52">
              <a:extLst>
                <a:ext uri="{FF2B5EF4-FFF2-40B4-BE49-F238E27FC236}">
                  <a16:creationId xmlns:a16="http://schemas.microsoft.com/office/drawing/2014/main" id="{12CC1762-4639-472F-A14D-0F7370080A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9" y="3717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l</a:t>
              </a:r>
            </a:p>
          </p:txBody>
        </p:sp>
        <p:sp>
          <p:nvSpPr>
            <p:cNvPr id="11281" name="Line 54">
              <a:extLst>
                <a:ext uri="{FF2B5EF4-FFF2-40B4-BE49-F238E27FC236}">
                  <a16:creationId xmlns:a16="http://schemas.microsoft.com/office/drawing/2014/main" id="{588D3E29-B61C-49BE-8FD5-0A8CE17BF7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05" y="3467"/>
              <a:ext cx="192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2" name="Text Box 55">
              <a:extLst>
                <a:ext uri="{FF2B5EF4-FFF2-40B4-BE49-F238E27FC236}">
                  <a16:creationId xmlns:a16="http://schemas.microsoft.com/office/drawing/2014/main" id="{C0C899CD-7BDD-4BAA-ADBE-BFFFCAAF5C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1" y="3456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R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Text Box 2">
            <a:extLst>
              <a:ext uri="{FF2B5EF4-FFF2-40B4-BE49-F238E27FC236}">
                <a16:creationId xmlns:a16="http://schemas.microsoft.com/office/drawing/2014/main" id="{A3A03BAA-38E9-4559-99E5-141E8D4FF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04800"/>
            <a:ext cx="5091113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altLang="zh-CN" sz="2800">
                <a:ea typeface="黑体" panose="02010609060101010101" pitchFamily="49" charset="-122"/>
              </a:rPr>
              <a:t>§11.6.5 </a:t>
            </a:r>
            <a:r>
              <a:rPr lang="zh-CN" altLang="en-US" sz="2800">
                <a:ea typeface="黑体" panose="02010609060101010101" pitchFamily="49" charset="-122"/>
              </a:rPr>
              <a:t>不可压缩黏性流体定常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800">
                <a:ea typeface="黑体" panose="02010609060101010101" pitchFamily="49" charset="-122"/>
              </a:rPr>
              <a:t>               流动的功能关系  </a:t>
            </a:r>
          </a:p>
        </p:txBody>
      </p:sp>
      <p:sp>
        <p:nvSpPr>
          <p:cNvPr id="12295" name="Text Box 3">
            <a:extLst>
              <a:ext uri="{FF2B5EF4-FFF2-40B4-BE49-F238E27FC236}">
                <a16:creationId xmlns:a16="http://schemas.microsoft.com/office/drawing/2014/main" id="{E25C503A-9AE6-40EA-902F-4A2E12295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725" y="3187700"/>
            <a:ext cx="687387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 i="1"/>
              <a:t>w</a:t>
            </a:r>
            <a:r>
              <a:rPr lang="en-US" altLang="zh-CN" baseline="-25000"/>
              <a:t>12</a:t>
            </a:r>
            <a:r>
              <a:rPr lang="zh-CN" altLang="en-US"/>
              <a:t>表示单位体积流体微团沿流管自</a:t>
            </a:r>
            <a:r>
              <a:rPr lang="en-US" altLang="zh-CN"/>
              <a:t>1 </a:t>
            </a:r>
            <a:r>
              <a:rPr lang="zh-CN" altLang="en-US"/>
              <a:t>运动至</a:t>
            </a:r>
            <a:r>
              <a:rPr lang="en-US" altLang="zh-CN"/>
              <a:t>2</a:t>
            </a:r>
            <a:r>
              <a:rPr lang="zh-CN" altLang="en-US"/>
              <a:t>的能量损失</a:t>
            </a:r>
            <a:r>
              <a:rPr lang="en-US" altLang="zh-CN"/>
              <a:t>.</a:t>
            </a:r>
          </a:p>
        </p:txBody>
      </p:sp>
      <p:graphicFrame>
        <p:nvGraphicFramePr>
          <p:cNvPr id="12290" name="Object 4">
            <a:extLst>
              <a:ext uri="{FF2B5EF4-FFF2-40B4-BE49-F238E27FC236}">
                <a16:creationId xmlns:a16="http://schemas.microsoft.com/office/drawing/2014/main" id="{F724E30D-B7A4-4729-AC67-E6F42FFB89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2244725"/>
          <a:ext cx="62611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公式" r:id="rId3" imgW="2768400" imgH="393480" progId="Equation.3">
                  <p:embed/>
                </p:oleObj>
              </mc:Choice>
              <mc:Fallback>
                <p:oleObj name="公式" r:id="rId3" imgW="276840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244725"/>
                        <a:ext cx="62611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Text Box 5">
            <a:extLst>
              <a:ext uri="{FF2B5EF4-FFF2-40B4-BE49-F238E27FC236}">
                <a16:creationId xmlns:a16="http://schemas.microsoft.com/office/drawing/2014/main" id="{8B0B54B9-861C-4147-85F3-6118E09E1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676400"/>
            <a:ext cx="683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不可压缩黏性流体作定常流动的功能关系</a:t>
            </a:r>
          </a:p>
        </p:txBody>
      </p:sp>
      <p:sp>
        <p:nvSpPr>
          <p:cNvPr id="12297" name="Text Box 6">
            <a:extLst>
              <a:ext uri="{FF2B5EF4-FFF2-40B4-BE49-F238E27FC236}">
                <a16:creationId xmlns:a16="http://schemas.microsoft.com/office/drawing/2014/main" id="{4F31D70F-4C33-4E9A-909A-2A324C74C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724400"/>
            <a:ext cx="3678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(1) </a:t>
            </a:r>
            <a:r>
              <a:rPr lang="zh-CN" altLang="en-US"/>
              <a:t>水平管道的定常流动    </a:t>
            </a:r>
          </a:p>
        </p:txBody>
      </p:sp>
      <p:graphicFrame>
        <p:nvGraphicFramePr>
          <p:cNvPr id="12291" name="Object 7">
            <a:extLst>
              <a:ext uri="{FF2B5EF4-FFF2-40B4-BE49-F238E27FC236}">
                <a16:creationId xmlns:a16="http://schemas.microsoft.com/office/drawing/2014/main" id="{AB3C8B66-7180-4B96-B9CC-F44E3DF599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66900" y="5257800"/>
          <a:ext cx="30861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公式" r:id="rId5" imgW="1244520" imgH="215640" progId="Equation.3">
                  <p:embed/>
                </p:oleObj>
              </mc:Choice>
              <mc:Fallback>
                <p:oleObj name="公式" r:id="rId5" imgW="1244520" imgH="215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5257800"/>
                        <a:ext cx="3086100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8">
            <a:extLst>
              <a:ext uri="{FF2B5EF4-FFF2-40B4-BE49-F238E27FC236}">
                <a16:creationId xmlns:a16="http://schemas.microsoft.com/office/drawing/2014/main" id="{FEF36AA8-DE10-4A13-BAA0-1087FDBF54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5200650"/>
          <a:ext cx="20574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公式" r:id="rId7" imgW="863280" imgH="215640" progId="Equation.3">
                  <p:embed/>
                </p:oleObj>
              </mc:Choice>
              <mc:Fallback>
                <p:oleObj name="公式" r:id="rId7" imgW="86328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200650"/>
                        <a:ext cx="20574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10">
            <a:extLst>
              <a:ext uri="{FF2B5EF4-FFF2-40B4-BE49-F238E27FC236}">
                <a16:creationId xmlns:a16="http://schemas.microsoft.com/office/drawing/2014/main" id="{5961A966-4341-4BF8-8C49-B459CA0B3B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4038600"/>
          <a:ext cx="1524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公式" r:id="rId9" imgW="495000" imgH="215640" progId="Equation.3">
                  <p:embed/>
                </p:oleObj>
              </mc:Choice>
              <mc:Fallback>
                <p:oleObj name="公式" r:id="rId9" imgW="495000" imgH="215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038600"/>
                        <a:ext cx="1524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Text Box 2">
            <a:extLst>
              <a:ext uri="{FF2B5EF4-FFF2-40B4-BE49-F238E27FC236}">
                <a16:creationId xmlns:a16="http://schemas.microsoft.com/office/drawing/2014/main" id="{49B2526C-63A5-472F-9243-C56682A6E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725" y="633413"/>
            <a:ext cx="1025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流量   </a:t>
            </a:r>
          </a:p>
        </p:txBody>
      </p:sp>
      <p:graphicFrame>
        <p:nvGraphicFramePr>
          <p:cNvPr id="13314" name="Object 3">
            <a:extLst>
              <a:ext uri="{FF2B5EF4-FFF2-40B4-BE49-F238E27FC236}">
                <a16:creationId xmlns:a16="http://schemas.microsoft.com/office/drawing/2014/main" id="{22FDFAD0-5805-4E01-8858-8CE689BF39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515938"/>
          <a:ext cx="2736850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公式" r:id="rId3" imgW="1054080" imgH="241200" progId="Equation.3">
                  <p:embed/>
                </p:oleObj>
              </mc:Choice>
              <mc:Fallback>
                <p:oleObj name="公式" r:id="rId3" imgW="1054080" imgH="24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15938"/>
                        <a:ext cx="2736850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Text Box 4">
            <a:extLst>
              <a:ext uri="{FF2B5EF4-FFF2-40B4-BE49-F238E27FC236}">
                <a16:creationId xmlns:a16="http://schemas.microsoft.com/office/drawing/2014/main" id="{B1690FAD-F049-4E59-983E-F8CEF9E81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497013"/>
            <a:ext cx="2481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由泊肃叶公式得  </a:t>
            </a:r>
          </a:p>
        </p:txBody>
      </p:sp>
      <p:graphicFrame>
        <p:nvGraphicFramePr>
          <p:cNvPr id="13315" name="Object 5">
            <a:extLst>
              <a:ext uri="{FF2B5EF4-FFF2-40B4-BE49-F238E27FC236}">
                <a16:creationId xmlns:a16="http://schemas.microsoft.com/office/drawing/2014/main" id="{C23EB692-5C8D-4FFB-A4DE-A94939DDD1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1219200"/>
          <a:ext cx="236220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公式" r:id="rId5" imgW="990360" imgH="406080" progId="Equation.3">
                  <p:embed/>
                </p:oleObj>
              </mc:Choice>
              <mc:Fallback>
                <p:oleObj name="公式" r:id="rId5" imgW="990360" imgH="406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219200"/>
                        <a:ext cx="2362200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AutoShape 6">
            <a:extLst>
              <a:ext uri="{FF2B5EF4-FFF2-40B4-BE49-F238E27FC236}">
                <a16:creationId xmlns:a16="http://schemas.microsoft.com/office/drawing/2014/main" id="{80E0BDCA-4E40-4DE0-9F38-923306364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725" y="251460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3316" name="Object 7">
            <a:extLst>
              <a:ext uri="{FF2B5EF4-FFF2-40B4-BE49-F238E27FC236}">
                <a16:creationId xmlns:a16="http://schemas.microsoft.com/office/drawing/2014/main" id="{AA98B0B7-A855-4BDB-898D-8E7502A064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54313" y="2133600"/>
          <a:ext cx="1817687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公式" r:id="rId7" imgW="761760" imgH="406080" progId="Equation.3">
                  <p:embed/>
                </p:oleObj>
              </mc:Choice>
              <mc:Fallback>
                <p:oleObj name="公式" r:id="rId7" imgW="761760" imgH="406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4313" y="2133600"/>
                        <a:ext cx="1817687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2" name="Text Box 8">
            <a:extLst>
              <a:ext uri="{FF2B5EF4-FFF2-40B4-BE49-F238E27FC236}">
                <a16:creationId xmlns:a16="http://schemas.microsoft.com/office/drawing/2014/main" id="{E2B7F70F-D4A6-405A-9188-875F9FF8A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7138" y="3373438"/>
            <a:ext cx="2300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(2)</a:t>
            </a:r>
            <a:r>
              <a:rPr lang="zh-CN" altLang="en-US"/>
              <a:t>管内为湍流   </a:t>
            </a:r>
          </a:p>
        </p:txBody>
      </p:sp>
      <p:sp>
        <p:nvSpPr>
          <p:cNvPr id="13323" name="Text Box 9">
            <a:extLst>
              <a:ext uri="{FF2B5EF4-FFF2-40B4-BE49-F238E27FC236}">
                <a16:creationId xmlns:a16="http://schemas.microsoft.com/office/drawing/2014/main" id="{0F480CFA-13B0-4ACA-AC45-6CEA7C857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7138" y="4162425"/>
            <a:ext cx="1562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实验证明  </a:t>
            </a:r>
          </a:p>
        </p:txBody>
      </p:sp>
      <p:graphicFrame>
        <p:nvGraphicFramePr>
          <p:cNvPr id="13317" name="Object 10">
            <a:extLst>
              <a:ext uri="{FF2B5EF4-FFF2-40B4-BE49-F238E27FC236}">
                <a16:creationId xmlns:a16="http://schemas.microsoft.com/office/drawing/2014/main" id="{DC9580C5-A363-445C-9183-04C25B4FD9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52813" y="4094163"/>
          <a:ext cx="1881187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公式" r:id="rId9" imgW="660240" imgH="241200" progId="Equation.3">
                  <p:embed/>
                </p:oleObj>
              </mc:Choice>
              <mc:Fallback>
                <p:oleObj name="公式" r:id="rId9" imgW="660240" imgH="241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2813" y="4094163"/>
                        <a:ext cx="1881187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4" name="Text Box 11">
            <a:extLst>
              <a:ext uri="{FF2B5EF4-FFF2-40B4-BE49-F238E27FC236}">
                <a16:creationId xmlns:a16="http://schemas.microsoft.com/office/drawing/2014/main" id="{20BCD8C7-85A6-4263-ABA5-CCC77CE03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7138" y="4973638"/>
            <a:ext cx="7153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决定于管的长度、直径、雷诺数及管壁的粗糙程度</a:t>
            </a:r>
            <a:r>
              <a:rPr lang="en-US" altLang="zh-CN"/>
              <a:t>.  </a:t>
            </a:r>
          </a:p>
        </p:txBody>
      </p:sp>
      <p:graphicFrame>
        <p:nvGraphicFramePr>
          <p:cNvPr id="13318" name="Object 12">
            <a:extLst>
              <a:ext uri="{FF2B5EF4-FFF2-40B4-BE49-F238E27FC236}">
                <a16:creationId xmlns:a16="http://schemas.microsoft.com/office/drawing/2014/main" id="{E312D0ED-8E11-469A-9CEE-473632FA79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2438400"/>
          <a:ext cx="25146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公式" r:id="rId11" imgW="1054080" imgH="203040" progId="Equation.3">
                  <p:embed/>
                </p:oleObj>
              </mc:Choice>
              <mc:Fallback>
                <p:oleObj name="公式" r:id="rId11" imgW="1054080" imgH="2030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438400"/>
                        <a:ext cx="25146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>
            <a:extLst>
              <a:ext uri="{FF2B5EF4-FFF2-40B4-BE49-F238E27FC236}">
                <a16:creationId xmlns:a16="http://schemas.microsoft.com/office/drawing/2014/main" id="{137B9631-EB4F-46D1-937D-489E64023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09600"/>
            <a:ext cx="7061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ea typeface="楷体_GB2312" pitchFamily="49" charset="-122"/>
              </a:rPr>
              <a:t>§11.7  </a:t>
            </a:r>
            <a:r>
              <a:rPr lang="zh-CN" altLang="en-US" sz="3600">
                <a:ea typeface="楷体_GB2312" pitchFamily="49" charset="-122"/>
              </a:rPr>
              <a:t>固体在流体中受到的阻力   </a:t>
            </a: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9AB8B8B0-2148-4FD6-B975-BD763CDD3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700213"/>
            <a:ext cx="571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ea typeface="黑体" panose="02010609060101010101" pitchFamily="49" charset="-122"/>
              </a:rPr>
              <a:t>§11.7.1 </a:t>
            </a:r>
            <a:r>
              <a:rPr lang="zh-CN" altLang="en-US" sz="2800">
                <a:ea typeface="黑体" panose="02010609060101010101" pitchFamily="49" charset="-122"/>
              </a:rPr>
              <a:t>黏性阻力</a:t>
            </a:r>
            <a:r>
              <a:rPr lang="en-US" altLang="zh-CN" sz="2800">
                <a:cs typeface="Times New Roman" panose="02020603050405020304" pitchFamily="18" charset="0"/>
              </a:rPr>
              <a:t>·</a:t>
            </a:r>
            <a:r>
              <a:rPr lang="zh-CN" altLang="en-US" sz="2800">
                <a:ea typeface="黑体" panose="02010609060101010101" pitchFamily="49" charset="-122"/>
              </a:rPr>
              <a:t>密立根油滴实验  </a:t>
            </a:r>
          </a:p>
        </p:txBody>
      </p:sp>
      <p:sp>
        <p:nvSpPr>
          <p:cNvPr id="26628" name="Text Box 4">
            <a:extLst>
              <a:ext uri="{FF2B5EF4-FFF2-40B4-BE49-F238E27FC236}">
                <a16:creationId xmlns:a16="http://schemas.microsoft.com/office/drawing/2014/main" id="{D5D90F07-E7AE-456B-AF8B-987D6766F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2449513"/>
            <a:ext cx="4911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ea typeface="黑体" panose="02010609060101010101" pitchFamily="49" charset="-122"/>
              </a:rPr>
              <a:t>§11.7.2 </a:t>
            </a:r>
            <a:r>
              <a:rPr lang="zh-CN" altLang="en-US" sz="2800">
                <a:ea typeface="黑体" panose="02010609060101010101" pitchFamily="49" charset="-122"/>
              </a:rPr>
              <a:t>涡旋的产生</a:t>
            </a:r>
            <a:r>
              <a:rPr lang="en-US" altLang="zh-CN" sz="2800">
                <a:cs typeface="Times New Roman" panose="02020603050405020304" pitchFamily="18" charset="0"/>
              </a:rPr>
              <a:t>·</a:t>
            </a:r>
            <a:r>
              <a:rPr lang="zh-CN" altLang="en-US" sz="2800">
                <a:ea typeface="黑体" panose="02010609060101010101" pitchFamily="49" charset="-122"/>
              </a:rPr>
              <a:t>压差阻力 </a:t>
            </a:r>
          </a:p>
        </p:txBody>
      </p:sp>
      <p:sp>
        <p:nvSpPr>
          <p:cNvPr id="26629" name="Text Box 5">
            <a:extLst>
              <a:ext uri="{FF2B5EF4-FFF2-40B4-BE49-F238E27FC236}">
                <a16:creationId xmlns:a16="http://schemas.microsoft.com/office/drawing/2014/main" id="{06E9FDD1-B553-48AC-B740-AE271EF53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3200400"/>
            <a:ext cx="31257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ea typeface="黑体" panose="02010609060101010101" pitchFamily="49" charset="-122"/>
              </a:rPr>
              <a:t>§11.7.3 </a:t>
            </a:r>
            <a:r>
              <a:rPr lang="zh-CN" altLang="en-US" sz="2800">
                <a:ea typeface="黑体" panose="02010609060101010101" pitchFamily="49" charset="-122"/>
              </a:rPr>
              <a:t>兴波阻力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2">
            <a:extLst>
              <a:ext uri="{FF2B5EF4-FFF2-40B4-BE49-F238E27FC236}">
                <a16:creationId xmlns:a16="http://schemas.microsoft.com/office/drawing/2014/main" id="{169579E5-6757-4972-9E23-E20EF146B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09600"/>
            <a:ext cx="7061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ea typeface="楷体_GB2312" pitchFamily="49" charset="-122"/>
              </a:rPr>
              <a:t>§11.7  </a:t>
            </a:r>
            <a:r>
              <a:rPr lang="zh-CN" altLang="en-US" sz="3600">
                <a:ea typeface="楷体_GB2312" pitchFamily="49" charset="-122"/>
              </a:rPr>
              <a:t>固体在流体中受到的阻力   </a:t>
            </a:r>
          </a:p>
        </p:txBody>
      </p:sp>
      <p:sp>
        <p:nvSpPr>
          <p:cNvPr id="14340" name="Text Box 3">
            <a:extLst>
              <a:ext uri="{FF2B5EF4-FFF2-40B4-BE49-F238E27FC236}">
                <a16:creationId xmlns:a16="http://schemas.microsoft.com/office/drawing/2014/main" id="{9E2E0634-392D-4923-A155-1AC653D7A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385888"/>
            <a:ext cx="571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ea typeface="黑体" panose="02010609060101010101" pitchFamily="49" charset="-122"/>
              </a:rPr>
              <a:t>§11.7.1 </a:t>
            </a:r>
            <a:r>
              <a:rPr lang="zh-CN" altLang="en-US" sz="2800">
                <a:ea typeface="黑体" panose="02010609060101010101" pitchFamily="49" charset="-122"/>
              </a:rPr>
              <a:t>黏性阻力</a:t>
            </a:r>
            <a:r>
              <a:rPr lang="en-US" altLang="zh-CN" sz="2800">
                <a:cs typeface="Times New Roman" panose="02020603050405020304" pitchFamily="18" charset="0"/>
              </a:rPr>
              <a:t>·</a:t>
            </a:r>
            <a:r>
              <a:rPr lang="zh-CN" altLang="en-US" sz="2800">
                <a:ea typeface="黑体" panose="02010609060101010101" pitchFamily="49" charset="-122"/>
              </a:rPr>
              <a:t>密立根油滴实验  </a:t>
            </a:r>
          </a:p>
        </p:txBody>
      </p:sp>
      <p:sp>
        <p:nvSpPr>
          <p:cNvPr id="14341" name="Text Box 4">
            <a:extLst>
              <a:ext uri="{FF2B5EF4-FFF2-40B4-BE49-F238E27FC236}">
                <a16:creationId xmlns:a16="http://schemas.microsoft.com/office/drawing/2014/main" id="{0545B5B5-8233-40C9-B211-A64D87676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5088" y="2819400"/>
            <a:ext cx="6151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当雷诺数 </a:t>
            </a:r>
            <a:r>
              <a:rPr lang="en-US" altLang="zh-CN" i="1"/>
              <a:t>Re</a:t>
            </a:r>
            <a:r>
              <a:rPr lang="en-US" altLang="zh-CN"/>
              <a:t>&lt;&lt;1</a:t>
            </a:r>
            <a:r>
              <a:rPr lang="zh-CN" altLang="en-US"/>
              <a:t>时，球形物体受到黏性阻力  </a:t>
            </a:r>
          </a:p>
        </p:txBody>
      </p:sp>
      <p:graphicFrame>
        <p:nvGraphicFramePr>
          <p:cNvPr id="14338" name="Object 5">
            <a:extLst>
              <a:ext uri="{FF2B5EF4-FFF2-40B4-BE49-F238E27FC236}">
                <a16:creationId xmlns:a16="http://schemas.microsoft.com/office/drawing/2014/main" id="{0CE0688B-223C-4D99-B9D3-F2467BCCEB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4138" y="3405188"/>
          <a:ext cx="231298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公式" r:id="rId3" imgW="723600" imgH="203040" progId="Equation.3">
                  <p:embed/>
                </p:oleObj>
              </mc:Choice>
              <mc:Fallback>
                <p:oleObj name="公式" r:id="rId3" imgW="72360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38" y="3405188"/>
                        <a:ext cx="231298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Text Box 6">
            <a:extLst>
              <a:ext uri="{FF2B5EF4-FFF2-40B4-BE49-F238E27FC236}">
                <a16:creationId xmlns:a16="http://schemas.microsoft.com/office/drawing/2014/main" id="{87F36D24-0344-4B57-8BC8-DD1E2A9D0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6525" y="3962400"/>
            <a:ext cx="6135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/>
              <a:t>v</a:t>
            </a:r>
            <a:r>
              <a:rPr lang="zh-CN" altLang="en-US"/>
              <a:t>为球体运动速度，</a:t>
            </a:r>
            <a:r>
              <a:rPr lang="en-US" altLang="zh-CN" i="1"/>
              <a:t>r</a:t>
            </a:r>
            <a:r>
              <a:rPr lang="zh-CN" altLang="en-US"/>
              <a:t>为球体半径，</a:t>
            </a:r>
            <a:r>
              <a:rPr lang="zh-CN" altLang="en-US" i="1">
                <a:sym typeface="Symbol" panose="05050102010706020507" pitchFamily="18" charset="2"/>
              </a:rPr>
              <a:t></a:t>
            </a:r>
            <a:r>
              <a:rPr lang="zh-CN" altLang="en-US"/>
              <a:t>为黏度</a:t>
            </a:r>
            <a:r>
              <a:rPr lang="en-US" altLang="zh-CN"/>
              <a:t>.   </a:t>
            </a:r>
          </a:p>
        </p:txBody>
      </p:sp>
      <p:sp>
        <p:nvSpPr>
          <p:cNvPr id="14343" name="Text Box 7">
            <a:extLst>
              <a:ext uri="{FF2B5EF4-FFF2-40B4-BE49-F238E27FC236}">
                <a16:creationId xmlns:a16="http://schemas.microsoft.com/office/drawing/2014/main" id="{9B2A7BB7-9FCD-477E-BA46-D55002A2D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3025" y="2152650"/>
            <a:ext cx="2479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ea typeface="黑体" panose="02010609060101010101" pitchFamily="49" charset="-122"/>
              </a:rPr>
              <a:t>1.</a:t>
            </a:r>
            <a:r>
              <a:rPr lang="zh-CN" altLang="en-US">
                <a:ea typeface="黑体" panose="02010609060101010101" pitchFamily="49" charset="-122"/>
              </a:rPr>
              <a:t>斯托克斯公式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Text Box 2">
            <a:extLst>
              <a:ext uri="{FF2B5EF4-FFF2-40B4-BE49-F238E27FC236}">
                <a16:creationId xmlns:a16="http://schemas.microsoft.com/office/drawing/2014/main" id="{5AACD0D8-362C-4337-B6E7-316F55654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73075"/>
            <a:ext cx="6029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ea typeface="楷体_GB2312" pitchFamily="49" charset="-122"/>
              </a:rPr>
              <a:t>§11.5 </a:t>
            </a:r>
            <a:r>
              <a:rPr lang="zh-CN" altLang="en-US" sz="3600">
                <a:ea typeface="楷体_GB2312" pitchFamily="49" charset="-122"/>
              </a:rPr>
              <a:t>流体的动量和角动量   </a:t>
            </a:r>
          </a:p>
        </p:txBody>
      </p:sp>
      <p:sp>
        <p:nvSpPr>
          <p:cNvPr id="1033" name="Text Box 3">
            <a:extLst>
              <a:ext uri="{FF2B5EF4-FFF2-40B4-BE49-F238E27FC236}">
                <a16:creationId xmlns:a16="http://schemas.microsoft.com/office/drawing/2014/main" id="{8C59A4C2-9447-4A98-B6B3-4CDCFBBA5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158875"/>
            <a:ext cx="3482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ea typeface="黑体" panose="02010609060101010101" pitchFamily="49" charset="-122"/>
              </a:rPr>
              <a:t>§11.5.1 </a:t>
            </a:r>
            <a:r>
              <a:rPr lang="zh-CN" altLang="en-US" sz="2800">
                <a:ea typeface="黑体" panose="02010609060101010101" pitchFamily="49" charset="-122"/>
              </a:rPr>
              <a:t>流体的动量  </a:t>
            </a:r>
          </a:p>
        </p:txBody>
      </p:sp>
      <p:grpSp>
        <p:nvGrpSpPr>
          <p:cNvPr id="1034" name="Group 4">
            <a:extLst>
              <a:ext uri="{FF2B5EF4-FFF2-40B4-BE49-F238E27FC236}">
                <a16:creationId xmlns:a16="http://schemas.microsoft.com/office/drawing/2014/main" id="{2726C207-0E5B-4093-8FB8-EFF64E72DFCA}"/>
              </a:ext>
            </a:extLst>
          </p:cNvPr>
          <p:cNvGrpSpPr>
            <a:grpSpLocks/>
          </p:cNvGrpSpPr>
          <p:nvPr/>
        </p:nvGrpSpPr>
        <p:grpSpPr bwMode="auto">
          <a:xfrm>
            <a:off x="3065463" y="4406900"/>
            <a:ext cx="3021012" cy="1771650"/>
            <a:chOff x="1008" y="1527"/>
            <a:chExt cx="1903" cy="1116"/>
          </a:xfrm>
        </p:grpSpPr>
        <p:sp>
          <p:nvSpPr>
            <p:cNvPr id="1037" name="Rectangle 5" descr="棚架">
              <a:extLst>
                <a:ext uri="{FF2B5EF4-FFF2-40B4-BE49-F238E27FC236}">
                  <a16:creationId xmlns:a16="http://schemas.microsoft.com/office/drawing/2014/main" id="{06C551D4-E4C5-45F9-92E9-738291A87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256"/>
              <a:ext cx="96" cy="384"/>
            </a:xfrm>
            <a:prstGeom prst="rect">
              <a:avLst/>
            </a:prstGeom>
            <a:pattFill prst="trellis">
              <a:fgClr>
                <a:srgbClr val="0000FF"/>
              </a:fgClr>
              <a:bgClr>
                <a:srgbClr val="FFFFFF"/>
              </a:bgClr>
            </a:patt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8" name="Rectangle 6" descr="棚架">
              <a:extLst>
                <a:ext uri="{FF2B5EF4-FFF2-40B4-BE49-F238E27FC236}">
                  <a16:creationId xmlns:a16="http://schemas.microsoft.com/office/drawing/2014/main" id="{E9B75025-3A27-472E-8F48-38BAF9FD24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1432">
              <a:off x="1008" y="1824"/>
              <a:ext cx="288" cy="144"/>
            </a:xfrm>
            <a:prstGeom prst="rect">
              <a:avLst/>
            </a:prstGeom>
            <a:pattFill prst="trellis">
              <a:fgClr>
                <a:srgbClr val="0000FF"/>
              </a:fgClr>
              <a:bgClr>
                <a:srgbClr val="FFFFFF"/>
              </a:bgClr>
            </a:patt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9" name="Freeform 7">
              <a:extLst>
                <a:ext uri="{FF2B5EF4-FFF2-40B4-BE49-F238E27FC236}">
                  <a16:creationId xmlns:a16="http://schemas.microsoft.com/office/drawing/2014/main" id="{DF6396EC-397B-4CB2-837F-499018497E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6" y="1920"/>
              <a:ext cx="1056" cy="344"/>
            </a:xfrm>
            <a:custGeom>
              <a:avLst/>
              <a:gdLst>
                <a:gd name="T0" fmla="*/ 0 w 1056"/>
                <a:gd name="T1" fmla="*/ 0 h 344"/>
                <a:gd name="T2" fmla="*/ 432 w 1056"/>
                <a:gd name="T3" fmla="*/ 288 h 344"/>
                <a:gd name="T4" fmla="*/ 1056 w 1056"/>
                <a:gd name="T5" fmla="*/ 336 h 344"/>
                <a:gd name="T6" fmla="*/ 0 60000 65536"/>
                <a:gd name="T7" fmla="*/ 0 60000 65536"/>
                <a:gd name="T8" fmla="*/ 0 60000 65536"/>
                <a:gd name="T9" fmla="*/ 0 w 1056"/>
                <a:gd name="T10" fmla="*/ 0 h 344"/>
                <a:gd name="T11" fmla="*/ 1056 w 1056"/>
                <a:gd name="T12" fmla="*/ 344 h 3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56" h="344">
                  <a:moveTo>
                    <a:pt x="0" y="0"/>
                  </a:moveTo>
                  <a:cubicBezTo>
                    <a:pt x="128" y="116"/>
                    <a:pt x="256" y="232"/>
                    <a:pt x="432" y="288"/>
                  </a:cubicBezTo>
                  <a:cubicBezTo>
                    <a:pt x="608" y="344"/>
                    <a:pt x="952" y="328"/>
                    <a:pt x="1056" y="336"/>
                  </a:cubicBez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8">
              <a:extLst>
                <a:ext uri="{FF2B5EF4-FFF2-40B4-BE49-F238E27FC236}">
                  <a16:creationId xmlns:a16="http://schemas.microsoft.com/office/drawing/2014/main" id="{7B165EEA-F3AA-4652-8409-642AF0A062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2" y="2033"/>
              <a:ext cx="1062" cy="610"/>
            </a:xfrm>
            <a:custGeom>
              <a:avLst/>
              <a:gdLst>
                <a:gd name="T0" fmla="*/ 0 w 1062"/>
                <a:gd name="T1" fmla="*/ 0 h 610"/>
                <a:gd name="T2" fmla="*/ 407 w 1062"/>
                <a:gd name="T3" fmla="*/ 440 h 610"/>
                <a:gd name="T4" fmla="*/ 1062 w 1062"/>
                <a:gd name="T5" fmla="*/ 610 h 610"/>
                <a:gd name="T6" fmla="*/ 0 60000 65536"/>
                <a:gd name="T7" fmla="*/ 0 60000 65536"/>
                <a:gd name="T8" fmla="*/ 0 60000 65536"/>
                <a:gd name="T9" fmla="*/ 0 w 1062"/>
                <a:gd name="T10" fmla="*/ 0 h 610"/>
                <a:gd name="T11" fmla="*/ 1062 w 1062"/>
                <a:gd name="T12" fmla="*/ 610 h 6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2" h="610">
                  <a:moveTo>
                    <a:pt x="0" y="0"/>
                  </a:moveTo>
                  <a:cubicBezTo>
                    <a:pt x="115" y="169"/>
                    <a:pt x="230" y="338"/>
                    <a:pt x="407" y="440"/>
                  </a:cubicBezTo>
                  <a:cubicBezTo>
                    <a:pt x="584" y="542"/>
                    <a:pt x="823" y="576"/>
                    <a:pt x="1062" y="610"/>
                  </a:cubicBez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" name="Line 9">
              <a:extLst>
                <a:ext uri="{FF2B5EF4-FFF2-40B4-BE49-F238E27FC236}">
                  <a16:creationId xmlns:a16="http://schemas.microsoft.com/office/drawing/2014/main" id="{F8FBE9AD-A3C0-4556-83A2-FD56408D9F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3" y="1965"/>
              <a:ext cx="247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" name="Line 10">
              <a:extLst>
                <a:ext uri="{FF2B5EF4-FFF2-40B4-BE49-F238E27FC236}">
                  <a16:creationId xmlns:a16="http://schemas.microsoft.com/office/drawing/2014/main" id="{27B0A4AB-2D41-4501-8C16-9C7716A0BE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4" y="2440"/>
              <a:ext cx="3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28" name="Object 11">
              <a:extLst>
                <a:ext uri="{FF2B5EF4-FFF2-40B4-BE49-F238E27FC236}">
                  <a16:creationId xmlns:a16="http://schemas.microsoft.com/office/drawing/2014/main" id="{693612A8-A32F-4FD9-B1FD-24C00424F6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28" y="1527"/>
            <a:ext cx="367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3" name="公式" r:id="rId3" imgW="291960" imgH="215640" progId="Equation.3">
                    <p:embed/>
                  </p:oleObj>
                </mc:Choice>
                <mc:Fallback>
                  <p:oleObj name="公式" r:id="rId3" imgW="291960" imgH="21564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8" y="1527"/>
                          <a:ext cx="367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" name="Object 12">
              <a:extLst>
                <a:ext uri="{FF2B5EF4-FFF2-40B4-BE49-F238E27FC236}">
                  <a16:creationId xmlns:a16="http://schemas.microsoft.com/office/drawing/2014/main" id="{50B42F3B-5BC6-4137-A1D8-371BB6D0E9E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52" y="1940"/>
            <a:ext cx="383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" name="公式" r:id="rId5" imgW="304560" imgH="215640" progId="Equation.3">
                    <p:embed/>
                  </p:oleObj>
                </mc:Choice>
                <mc:Fallback>
                  <p:oleObj name="公式" r:id="rId5" imgW="304560" imgH="21564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2" y="1940"/>
                          <a:ext cx="383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0" name="Object 13">
              <a:extLst>
                <a:ext uri="{FF2B5EF4-FFF2-40B4-BE49-F238E27FC236}">
                  <a16:creationId xmlns:a16="http://schemas.microsoft.com/office/drawing/2014/main" id="{E1D54515-15F2-4FBA-837A-2D388867A5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18" y="2148"/>
            <a:ext cx="216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" name="公式" r:id="rId7" imgW="164880" imgH="215640" progId="Equation.3">
                    <p:embed/>
                  </p:oleObj>
                </mc:Choice>
                <mc:Fallback>
                  <p:oleObj name="公式" r:id="rId7" imgW="164880" imgH="21564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8" y="2148"/>
                          <a:ext cx="216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1" name="Object 14">
              <a:extLst>
                <a:ext uri="{FF2B5EF4-FFF2-40B4-BE49-F238E27FC236}">
                  <a16:creationId xmlns:a16="http://schemas.microsoft.com/office/drawing/2014/main" id="{B1BF7E13-8D01-47FA-AF31-137B7F1F88B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79" y="2154"/>
            <a:ext cx="232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" name="公式" r:id="rId9" imgW="177480" imgH="215640" progId="Equation.3">
                    <p:embed/>
                  </p:oleObj>
                </mc:Choice>
                <mc:Fallback>
                  <p:oleObj name="公式" r:id="rId9" imgW="177480" imgH="21564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9" y="2154"/>
                          <a:ext cx="232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35" name="Text Box 15">
            <a:extLst>
              <a:ext uri="{FF2B5EF4-FFF2-40B4-BE49-F238E27FC236}">
                <a16:creationId xmlns:a16="http://schemas.microsoft.com/office/drawing/2014/main" id="{ABF5CB71-C30F-427E-BC99-7CC6FB936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7463" y="1600200"/>
            <a:ext cx="694213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/>
              <a:t>        </a:t>
            </a:r>
            <a:r>
              <a:rPr lang="zh-CN" altLang="en-US"/>
              <a:t>设理想流体沿弯管定常流动。取横截面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zh-CN" altLang="en-US"/>
              <a:t>和</a:t>
            </a:r>
            <a:r>
              <a:rPr lang="en-US" altLang="zh-CN" i="1"/>
              <a:t>a</a:t>
            </a:r>
            <a:r>
              <a:rPr lang="en-US" altLang="zh-CN" baseline="-25000"/>
              <a:t>2</a:t>
            </a:r>
            <a:r>
              <a:rPr lang="zh-CN" altLang="en-US"/>
              <a:t>间的流体为研究对象，在 </a:t>
            </a:r>
            <a:r>
              <a:rPr lang="zh-CN" altLang="en-US">
                <a:sym typeface="Symbol" panose="05050102010706020507" pitchFamily="18" charset="2"/>
              </a:rPr>
              <a:t></a:t>
            </a:r>
            <a:r>
              <a:rPr lang="en-US" altLang="zh-CN" i="1"/>
              <a:t>t </a:t>
            </a:r>
            <a:r>
              <a:rPr lang="zh-CN" altLang="en-US"/>
              <a:t>时间内动量的增量为</a:t>
            </a:r>
          </a:p>
        </p:txBody>
      </p:sp>
      <p:graphicFrame>
        <p:nvGraphicFramePr>
          <p:cNvPr id="1026" name="Object 16">
            <a:extLst>
              <a:ext uri="{FF2B5EF4-FFF2-40B4-BE49-F238E27FC236}">
                <a16:creationId xmlns:a16="http://schemas.microsoft.com/office/drawing/2014/main" id="{F2AF0582-0F51-4C75-994D-B064B749E1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65350" y="2667000"/>
          <a:ext cx="43561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公式" r:id="rId11" imgW="1803240" imgH="241200" progId="Equation.3">
                  <p:embed/>
                </p:oleObj>
              </mc:Choice>
              <mc:Fallback>
                <p:oleObj name="公式" r:id="rId11" imgW="1803240" imgH="241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350" y="2667000"/>
                        <a:ext cx="43561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Text Box 17">
            <a:extLst>
              <a:ext uri="{FF2B5EF4-FFF2-40B4-BE49-F238E27FC236}">
                <a16:creationId xmlns:a16="http://schemas.microsoft.com/office/drawing/2014/main" id="{6192B538-5111-48EB-BD5A-79963B528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373438"/>
            <a:ext cx="3170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由质点系的动量定理   </a:t>
            </a:r>
          </a:p>
        </p:txBody>
      </p:sp>
      <p:graphicFrame>
        <p:nvGraphicFramePr>
          <p:cNvPr id="1027" name="Object 18">
            <a:extLst>
              <a:ext uri="{FF2B5EF4-FFF2-40B4-BE49-F238E27FC236}">
                <a16:creationId xmlns:a16="http://schemas.microsoft.com/office/drawing/2014/main" id="{BBF94D53-E3C7-4B9F-827D-9B3F503672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3925" y="3810000"/>
          <a:ext cx="46037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公式" r:id="rId13" imgW="1904760" imgH="241200" progId="Equation.3">
                  <p:embed/>
                </p:oleObj>
              </mc:Choice>
              <mc:Fallback>
                <p:oleObj name="公式" r:id="rId13" imgW="1904760" imgH="241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925" y="3810000"/>
                        <a:ext cx="460375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8" name="Group 2">
            <a:extLst>
              <a:ext uri="{FF2B5EF4-FFF2-40B4-BE49-F238E27FC236}">
                <a16:creationId xmlns:a16="http://schemas.microsoft.com/office/drawing/2014/main" id="{155632A2-CC33-4E36-99AF-3AA526F589CB}"/>
              </a:ext>
            </a:extLst>
          </p:cNvPr>
          <p:cNvGrpSpPr>
            <a:grpSpLocks/>
          </p:cNvGrpSpPr>
          <p:nvPr/>
        </p:nvGrpSpPr>
        <p:grpSpPr bwMode="auto">
          <a:xfrm>
            <a:off x="968375" y="1295400"/>
            <a:ext cx="4359275" cy="2562225"/>
            <a:chOff x="518" y="1607"/>
            <a:chExt cx="2746" cy="1614"/>
          </a:xfrm>
        </p:grpSpPr>
        <p:grpSp>
          <p:nvGrpSpPr>
            <p:cNvPr id="15382" name="Group 3">
              <a:extLst>
                <a:ext uri="{FF2B5EF4-FFF2-40B4-BE49-F238E27FC236}">
                  <a16:creationId xmlns:a16="http://schemas.microsoft.com/office/drawing/2014/main" id="{9B4B64EB-414F-4FA8-A038-FAB2EDA1CC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6" y="1790"/>
              <a:ext cx="1827" cy="1186"/>
              <a:chOff x="936" y="1687"/>
              <a:chExt cx="1827" cy="1412"/>
            </a:xfrm>
          </p:grpSpPr>
          <p:sp>
            <p:nvSpPr>
              <p:cNvPr id="15428" name="Rectangle 4">
                <a:extLst>
                  <a:ext uri="{FF2B5EF4-FFF2-40B4-BE49-F238E27FC236}">
                    <a16:creationId xmlns:a16="http://schemas.microsoft.com/office/drawing/2014/main" id="{B538C51D-7B5C-4159-AE08-E4A479FA3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6" y="1687"/>
                <a:ext cx="1827" cy="14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429" name="Rectangle 5">
                <a:extLst>
                  <a:ext uri="{FF2B5EF4-FFF2-40B4-BE49-F238E27FC236}">
                    <a16:creationId xmlns:a16="http://schemas.microsoft.com/office/drawing/2014/main" id="{433A2761-FA52-4305-B463-864A9F44C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4" y="1736"/>
                <a:ext cx="1712" cy="130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5383" name="Group 6">
              <a:extLst>
                <a:ext uri="{FF2B5EF4-FFF2-40B4-BE49-F238E27FC236}">
                  <a16:creationId xmlns:a16="http://schemas.microsoft.com/office/drawing/2014/main" id="{F52DF9A2-5CA3-4A34-8D95-22EE73C175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4" y="2214"/>
              <a:ext cx="222" cy="333"/>
              <a:chOff x="528" y="2188"/>
              <a:chExt cx="222" cy="333"/>
            </a:xfrm>
          </p:grpSpPr>
          <p:sp>
            <p:nvSpPr>
              <p:cNvPr id="15423" name="Rectangle 7">
                <a:extLst>
                  <a:ext uri="{FF2B5EF4-FFF2-40B4-BE49-F238E27FC236}">
                    <a16:creationId xmlns:a16="http://schemas.microsoft.com/office/drawing/2014/main" id="{19D9B6E8-F3C4-42DC-839A-2E31C13FBE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1" y="2281"/>
                <a:ext cx="214" cy="1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15424" name="Group 8">
                <a:extLst>
                  <a:ext uri="{FF2B5EF4-FFF2-40B4-BE49-F238E27FC236}">
                    <a16:creationId xmlns:a16="http://schemas.microsoft.com/office/drawing/2014/main" id="{09202995-36A5-4BEB-BC64-D1C9DF39EE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8" y="2188"/>
                <a:ext cx="222" cy="333"/>
                <a:chOff x="720" y="3408"/>
                <a:chExt cx="336" cy="480"/>
              </a:xfrm>
            </p:grpSpPr>
            <p:sp>
              <p:nvSpPr>
                <p:cNvPr id="15425" name="Line 9">
                  <a:extLst>
                    <a:ext uri="{FF2B5EF4-FFF2-40B4-BE49-F238E27FC236}">
                      <a16:creationId xmlns:a16="http://schemas.microsoft.com/office/drawing/2014/main" id="{941D0C71-54D0-4BDA-B93E-37188E26CB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20" y="3519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426" name="Line 10">
                  <a:extLst>
                    <a:ext uri="{FF2B5EF4-FFF2-40B4-BE49-F238E27FC236}">
                      <a16:creationId xmlns:a16="http://schemas.microsoft.com/office/drawing/2014/main" id="{B2FAD5FA-FEC6-4799-9C56-B43056A44D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20" y="3759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427" name="Line 11">
                  <a:extLst>
                    <a:ext uri="{FF2B5EF4-FFF2-40B4-BE49-F238E27FC236}">
                      <a16:creationId xmlns:a16="http://schemas.microsoft.com/office/drawing/2014/main" id="{95F40F74-3FD8-4D9C-A2B9-1AE5DAE02A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20" y="3408"/>
                  <a:ext cx="0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5384" name="Group 12">
              <a:extLst>
                <a:ext uri="{FF2B5EF4-FFF2-40B4-BE49-F238E27FC236}">
                  <a16:creationId xmlns:a16="http://schemas.microsoft.com/office/drawing/2014/main" id="{5CB671A7-E235-40E7-B725-9EE5E911B6F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646" y="2214"/>
              <a:ext cx="222" cy="333"/>
              <a:chOff x="528" y="2188"/>
              <a:chExt cx="222" cy="333"/>
            </a:xfrm>
          </p:grpSpPr>
          <p:sp>
            <p:nvSpPr>
              <p:cNvPr id="15418" name="Rectangle 13">
                <a:extLst>
                  <a:ext uri="{FF2B5EF4-FFF2-40B4-BE49-F238E27FC236}">
                    <a16:creationId xmlns:a16="http://schemas.microsoft.com/office/drawing/2014/main" id="{B507DD31-99DE-4E74-BF84-D84A27588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1" y="2281"/>
                <a:ext cx="214" cy="1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15419" name="Group 14">
                <a:extLst>
                  <a:ext uri="{FF2B5EF4-FFF2-40B4-BE49-F238E27FC236}">
                    <a16:creationId xmlns:a16="http://schemas.microsoft.com/office/drawing/2014/main" id="{CE323FA6-EADB-45CE-940C-F54C5681A1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8" y="2188"/>
                <a:ext cx="222" cy="333"/>
                <a:chOff x="720" y="3408"/>
                <a:chExt cx="336" cy="480"/>
              </a:xfrm>
            </p:grpSpPr>
            <p:sp>
              <p:nvSpPr>
                <p:cNvPr id="15420" name="Line 15">
                  <a:extLst>
                    <a:ext uri="{FF2B5EF4-FFF2-40B4-BE49-F238E27FC236}">
                      <a16:creationId xmlns:a16="http://schemas.microsoft.com/office/drawing/2014/main" id="{243EB31C-487A-45BB-A208-0877930415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20" y="3519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421" name="Line 16">
                  <a:extLst>
                    <a:ext uri="{FF2B5EF4-FFF2-40B4-BE49-F238E27FC236}">
                      <a16:creationId xmlns:a16="http://schemas.microsoft.com/office/drawing/2014/main" id="{4C3DAE35-271B-4E2A-93E3-1874DF0DE2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20" y="3759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422" name="Line 17">
                  <a:extLst>
                    <a:ext uri="{FF2B5EF4-FFF2-40B4-BE49-F238E27FC236}">
                      <a16:creationId xmlns:a16="http://schemas.microsoft.com/office/drawing/2014/main" id="{AD692A8A-C4D2-41E2-95E1-131ED8D800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20" y="3408"/>
                  <a:ext cx="0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5385" name="Line 18">
              <a:extLst>
                <a:ext uri="{FF2B5EF4-FFF2-40B4-BE49-F238E27FC236}">
                  <a16:creationId xmlns:a16="http://schemas.microsoft.com/office/drawing/2014/main" id="{DECB1281-192E-4E49-92AC-1D050D960E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0" y="1607"/>
              <a:ext cx="11" cy="16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6" name="Rectangle 19" descr="浅色上对角线">
              <a:extLst>
                <a:ext uri="{FF2B5EF4-FFF2-40B4-BE49-F238E27FC236}">
                  <a16:creationId xmlns:a16="http://schemas.microsoft.com/office/drawing/2014/main" id="{6C9CA526-EB8D-4D13-B6DD-91B1EF68B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0" y="2544"/>
              <a:ext cx="85" cy="373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87" name="Rectangle 20">
              <a:extLst>
                <a:ext uri="{FF2B5EF4-FFF2-40B4-BE49-F238E27FC236}">
                  <a16:creationId xmlns:a16="http://schemas.microsoft.com/office/drawing/2014/main" id="{80AD60F3-E8CF-48F7-AB3B-AD4673B6F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3" y="2022"/>
              <a:ext cx="192" cy="5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88" name="Rectangle 21">
              <a:extLst>
                <a:ext uri="{FF2B5EF4-FFF2-40B4-BE49-F238E27FC236}">
                  <a16:creationId xmlns:a16="http://schemas.microsoft.com/office/drawing/2014/main" id="{D81C4578-5CEC-4A93-AE59-E02B3A56C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6" y="2672"/>
              <a:ext cx="192" cy="5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89" name="Line 22">
              <a:extLst>
                <a:ext uri="{FF2B5EF4-FFF2-40B4-BE49-F238E27FC236}">
                  <a16:creationId xmlns:a16="http://schemas.microsoft.com/office/drawing/2014/main" id="{ABF97E75-3F58-4FB1-9CE8-D4F7484C84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87" y="2213"/>
              <a:ext cx="4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0" name="Line 23">
              <a:extLst>
                <a:ext uri="{FF2B5EF4-FFF2-40B4-BE49-F238E27FC236}">
                  <a16:creationId xmlns:a16="http://schemas.microsoft.com/office/drawing/2014/main" id="{FF35ACEC-7288-4955-901B-0EFA8D2195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8" y="2536"/>
              <a:ext cx="10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391" name="Group 24">
              <a:extLst>
                <a:ext uri="{FF2B5EF4-FFF2-40B4-BE49-F238E27FC236}">
                  <a16:creationId xmlns:a16="http://schemas.microsoft.com/office/drawing/2014/main" id="{43C09A50-180E-4525-889E-F1C8E13739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1" y="2213"/>
              <a:ext cx="74" cy="330"/>
              <a:chOff x="1447" y="2213"/>
              <a:chExt cx="74" cy="330"/>
            </a:xfrm>
          </p:grpSpPr>
          <p:sp>
            <p:nvSpPr>
              <p:cNvPr id="15416" name="Line 25">
                <a:extLst>
                  <a:ext uri="{FF2B5EF4-FFF2-40B4-BE49-F238E27FC236}">
                    <a16:creationId xmlns:a16="http://schemas.microsoft.com/office/drawing/2014/main" id="{5A11A764-7054-4241-B3E9-ACFAE7388F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7" y="2213"/>
                <a:ext cx="0" cy="3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17" name="Line 26">
                <a:extLst>
                  <a:ext uri="{FF2B5EF4-FFF2-40B4-BE49-F238E27FC236}">
                    <a16:creationId xmlns:a16="http://schemas.microsoft.com/office/drawing/2014/main" id="{131EF991-A00E-4135-8A26-71E234D17E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1" y="2213"/>
                <a:ext cx="0" cy="3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392" name="Group 27">
              <a:extLst>
                <a:ext uri="{FF2B5EF4-FFF2-40B4-BE49-F238E27FC236}">
                  <a16:creationId xmlns:a16="http://schemas.microsoft.com/office/drawing/2014/main" id="{F59A4CF3-A01A-4824-8DB9-D5BFBC111F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2" y="2213"/>
              <a:ext cx="94" cy="330"/>
              <a:chOff x="4461" y="1959"/>
              <a:chExt cx="107" cy="542"/>
            </a:xfrm>
          </p:grpSpPr>
          <p:sp>
            <p:nvSpPr>
              <p:cNvPr id="15414" name="Line 28">
                <a:extLst>
                  <a:ext uri="{FF2B5EF4-FFF2-40B4-BE49-F238E27FC236}">
                    <a16:creationId xmlns:a16="http://schemas.microsoft.com/office/drawing/2014/main" id="{10FBD3AF-5295-4EAD-97B0-825B9CACBF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1" y="1959"/>
                <a:ext cx="0" cy="5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15" name="Line 29">
                <a:extLst>
                  <a:ext uri="{FF2B5EF4-FFF2-40B4-BE49-F238E27FC236}">
                    <a16:creationId xmlns:a16="http://schemas.microsoft.com/office/drawing/2014/main" id="{3790A780-BA0D-403F-BEFC-54253BFE95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8" y="1959"/>
                <a:ext cx="0" cy="5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393" name="Line 30">
              <a:extLst>
                <a:ext uri="{FF2B5EF4-FFF2-40B4-BE49-F238E27FC236}">
                  <a16:creationId xmlns:a16="http://schemas.microsoft.com/office/drawing/2014/main" id="{5C67B015-EDB7-4103-B278-8AAC3C8DA6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34" y="2044"/>
              <a:ext cx="409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4" name="Line 31">
              <a:extLst>
                <a:ext uri="{FF2B5EF4-FFF2-40B4-BE49-F238E27FC236}">
                  <a16:creationId xmlns:a16="http://schemas.microsoft.com/office/drawing/2014/main" id="{0461BE2D-EA16-4346-99E5-2E6867DC47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4" y="2540"/>
              <a:ext cx="409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5" name="Rectangle 32" descr="浅色上对角线">
              <a:extLst>
                <a:ext uri="{FF2B5EF4-FFF2-40B4-BE49-F238E27FC236}">
                  <a16:creationId xmlns:a16="http://schemas.microsoft.com/office/drawing/2014/main" id="{4D890A64-7392-4084-8A6E-CC91CA2EF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1" y="2544"/>
              <a:ext cx="85" cy="373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5396" name="Group 33">
              <a:extLst>
                <a:ext uri="{FF2B5EF4-FFF2-40B4-BE49-F238E27FC236}">
                  <a16:creationId xmlns:a16="http://schemas.microsoft.com/office/drawing/2014/main" id="{831F1D4B-EDC5-4351-A4F8-EDBAB862E0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9" y="1976"/>
              <a:ext cx="1106" cy="73"/>
              <a:chOff x="1197" y="3580"/>
              <a:chExt cx="892" cy="96"/>
            </a:xfrm>
          </p:grpSpPr>
          <p:sp>
            <p:nvSpPr>
              <p:cNvPr id="15412" name="Line 34">
                <a:extLst>
                  <a:ext uri="{FF2B5EF4-FFF2-40B4-BE49-F238E27FC236}">
                    <a16:creationId xmlns:a16="http://schemas.microsoft.com/office/drawing/2014/main" id="{69C31D17-CE2A-45CF-A73A-22D307DD86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97" y="3580"/>
                <a:ext cx="8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13" name="Line 35">
                <a:extLst>
                  <a:ext uri="{FF2B5EF4-FFF2-40B4-BE49-F238E27FC236}">
                    <a16:creationId xmlns:a16="http://schemas.microsoft.com/office/drawing/2014/main" id="{9470208F-1B86-4005-94C1-9C093566B4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97" y="3676"/>
                <a:ext cx="8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397" name="Rectangle 36">
              <a:extLst>
                <a:ext uri="{FF2B5EF4-FFF2-40B4-BE49-F238E27FC236}">
                  <a16:creationId xmlns:a16="http://schemas.microsoft.com/office/drawing/2014/main" id="{3831CA04-05EE-4565-9AC2-D85CE0752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" y="1988"/>
              <a:ext cx="135" cy="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98" name="Line 37">
              <a:extLst>
                <a:ext uri="{FF2B5EF4-FFF2-40B4-BE49-F238E27FC236}">
                  <a16:creationId xmlns:a16="http://schemas.microsoft.com/office/drawing/2014/main" id="{82F1922F-4878-4AC7-A9A1-A9C4764716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14" y="2219"/>
              <a:ext cx="4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9" name="Freeform 38">
              <a:extLst>
                <a:ext uri="{FF2B5EF4-FFF2-40B4-BE49-F238E27FC236}">
                  <a16:creationId xmlns:a16="http://schemas.microsoft.com/office/drawing/2014/main" id="{4041AB47-67C8-46A4-B1D0-679A6523A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3" y="2044"/>
              <a:ext cx="135" cy="79"/>
            </a:xfrm>
            <a:custGeom>
              <a:avLst/>
              <a:gdLst>
                <a:gd name="T0" fmla="*/ 0 w 135"/>
                <a:gd name="T1" fmla="*/ 79 h 79"/>
                <a:gd name="T2" fmla="*/ 67 w 135"/>
                <a:gd name="T3" fmla="*/ 0 h 79"/>
                <a:gd name="T4" fmla="*/ 135 w 135"/>
                <a:gd name="T5" fmla="*/ 79 h 79"/>
                <a:gd name="T6" fmla="*/ 0 60000 65536"/>
                <a:gd name="T7" fmla="*/ 0 60000 65536"/>
                <a:gd name="T8" fmla="*/ 0 60000 65536"/>
                <a:gd name="T9" fmla="*/ 0 w 135"/>
                <a:gd name="T10" fmla="*/ 0 h 79"/>
                <a:gd name="T11" fmla="*/ 135 w 135"/>
                <a:gd name="T12" fmla="*/ 79 h 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5" h="79">
                  <a:moveTo>
                    <a:pt x="0" y="79"/>
                  </a:moveTo>
                  <a:cubicBezTo>
                    <a:pt x="22" y="39"/>
                    <a:pt x="45" y="0"/>
                    <a:pt x="67" y="0"/>
                  </a:cubicBezTo>
                  <a:cubicBezTo>
                    <a:pt x="89" y="0"/>
                    <a:pt x="112" y="39"/>
                    <a:pt x="135" y="7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0" name="Line 39">
              <a:extLst>
                <a:ext uri="{FF2B5EF4-FFF2-40B4-BE49-F238E27FC236}">
                  <a16:creationId xmlns:a16="http://schemas.microsoft.com/office/drawing/2014/main" id="{67D234FC-B61C-4A81-88F9-93383E65A9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4" y="2044"/>
              <a:ext cx="3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1" name="Line 40">
              <a:extLst>
                <a:ext uri="{FF2B5EF4-FFF2-40B4-BE49-F238E27FC236}">
                  <a16:creationId xmlns:a16="http://schemas.microsoft.com/office/drawing/2014/main" id="{5222F960-D059-4382-B30A-620CE91258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5" y="2699"/>
              <a:ext cx="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2" name="Line 41">
              <a:extLst>
                <a:ext uri="{FF2B5EF4-FFF2-40B4-BE49-F238E27FC236}">
                  <a16:creationId xmlns:a16="http://schemas.microsoft.com/office/drawing/2014/main" id="{C2019198-F8A6-404E-A15B-C392638FFC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3" y="2699"/>
              <a:ext cx="0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3" name="Line 42">
              <a:extLst>
                <a:ext uri="{FF2B5EF4-FFF2-40B4-BE49-F238E27FC236}">
                  <a16:creationId xmlns:a16="http://schemas.microsoft.com/office/drawing/2014/main" id="{0D1B8173-E069-4049-841F-89BF3FF554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6" y="2903"/>
              <a:ext cx="3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4" name="Line 43">
              <a:extLst>
                <a:ext uri="{FF2B5EF4-FFF2-40B4-BE49-F238E27FC236}">
                  <a16:creationId xmlns:a16="http://schemas.microsoft.com/office/drawing/2014/main" id="{CD3C8EF2-EF1E-42AE-A0C7-D93BF76B47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3" y="2959"/>
              <a:ext cx="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5" name="Line 44">
              <a:extLst>
                <a:ext uri="{FF2B5EF4-FFF2-40B4-BE49-F238E27FC236}">
                  <a16:creationId xmlns:a16="http://schemas.microsoft.com/office/drawing/2014/main" id="{2D73900E-CB3E-4033-A295-3E683C535F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049"/>
              <a:ext cx="1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6" name="Text Box 45">
              <a:extLst>
                <a:ext uri="{FF2B5EF4-FFF2-40B4-BE49-F238E27FC236}">
                  <a16:creationId xmlns:a16="http://schemas.microsoft.com/office/drawing/2014/main" id="{062C37A6-B25B-40DF-972D-F2BB73F78A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" y="2203"/>
              <a:ext cx="3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W</a:t>
              </a:r>
              <a:r>
                <a:rPr lang="en-US" altLang="zh-CN" baseline="-25000"/>
                <a:t>1</a:t>
              </a:r>
              <a:endParaRPr lang="en-US" altLang="zh-CN"/>
            </a:p>
          </p:txBody>
        </p:sp>
        <p:sp>
          <p:nvSpPr>
            <p:cNvPr id="15407" name="Text Box 46">
              <a:extLst>
                <a:ext uri="{FF2B5EF4-FFF2-40B4-BE49-F238E27FC236}">
                  <a16:creationId xmlns:a16="http://schemas.microsoft.com/office/drawing/2014/main" id="{84939600-6C2E-41CB-B550-EEA986EF5A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5" y="2203"/>
              <a:ext cx="3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W</a:t>
              </a:r>
              <a:r>
                <a:rPr lang="en-US" altLang="zh-CN" baseline="-25000"/>
                <a:t>2</a:t>
              </a:r>
              <a:endParaRPr lang="en-US" altLang="zh-CN"/>
            </a:p>
          </p:txBody>
        </p:sp>
        <p:sp>
          <p:nvSpPr>
            <p:cNvPr id="15408" name="Text Box 47">
              <a:extLst>
                <a:ext uri="{FF2B5EF4-FFF2-40B4-BE49-F238E27FC236}">
                  <a16:creationId xmlns:a16="http://schemas.microsoft.com/office/drawing/2014/main" id="{9683D627-3535-4D52-AF94-0551FD400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9" y="2225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H</a:t>
              </a:r>
            </a:p>
          </p:txBody>
        </p:sp>
        <p:sp>
          <p:nvSpPr>
            <p:cNvPr id="15409" name="Text Box 48">
              <a:extLst>
                <a:ext uri="{FF2B5EF4-FFF2-40B4-BE49-F238E27FC236}">
                  <a16:creationId xmlns:a16="http://schemas.microsoft.com/office/drawing/2014/main" id="{09706110-7772-452F-BDC2-75BAF3D5A3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5" y="1943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P</a:t>
              </a:r>
              <a:r>
                <a:rPr lang="en-US" altLang="zh-CN" baseline="-25000"/>
                <a:t>1</a:t>
              </a:r>
              <a:endParaRPr lang="en-US" altLang="zh-CN"/>
            </a:p>
          </p:txBody>
        </p:sp>
        <p:sp>
          <p:nvSpPr>
            <p:cNvPr id="15410" name="Text Box 49">
              <a:extLst>
                <a:ext uri="{FF2B5EF4-FFF2-40B4-BE49-F238E27FC236}">
                  <a16:creationId xmlns:a16="http://schemas.microsoft.com/office/drawing/2014/main" id="{F24835D0-DF6B-4B27-AF78-D9C039760E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8" y="2492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P</a:t>
              </a:r>
              <a:r>
                <a:rPr lang="en-US" altLang="zh-CN" baseline="-25000"/>
                <a:t>2</a:t>
              </a:r>
              <a:endParaRPr lang="en-US" altLang="zh-CN"/>
            </a:p>
          </p:txBody>
        </p:sp>
        <p:sp>
          <p:nvSpPr>
            <p:cNvPr id="15411" name="Text Box 50">
              <a:extLst>
                <a:ext uri="{FF2B5EF4-FFF2-40B4-BE49-F238E27FC236}">
                  <a16:creationId xmlns:a16="http://schemas.microsoft.com/office/drawing/2014/main" id="{B8B8B03E-BE5F-46E3-94F0-C6F444975F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7" y="1853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O</a:t>
              </a:r>
            </a:p>
          </p:txBody>
        </p:sp>
      </p:grpSp>
      <p:grpSp>
        <p:nvGrpSpPr>
          <p:cNvPr id="15369" name="Group 51">
            <a:extLst>
              <a:ext uri="{FF2B5EF4-FFF2-40B4-BE49-F238E27FC236}">
                <a16:creationId xmlns:a16="http://schemas.microsoft.com/office/drawing/2014/main" id="{E03D0D20-F28D-417F-87C8-0BCD7CDC68DE}"/>
              </a:ext>
            </a:extLst>
          </p:cNvPr>
          <p:cNvGrpSpPr>
            <a:grpSpLocks/>
          </p:cNvGrpSpPr>
          <p:nvPr/>
        </p:nvGrpSpPr>
        <p:grpSpPr bwMode="auto">
          <a:xfrm>
            <a:off x="5842000" y="900113"/>
            <a:ext cx="1385888" cy="2670175"/>
            <a:chOff x="3598" y="1313"/>
            <a:chExt cx="873" cy="1682"/>
          </a:xfrm>
        </p:grpSpPr>
        <p:sp>
          <p:nvSpPr>
            <p:cNvPr id="15377" name="Oval 52">
              <a:extLst>
                <a:ext uri="{FF2B5EF4-FFF2-40B4-BE49-F238E27FC236}">
                  <a16:creationId xmlns:a16="http://schemas.microsoft.com/office/drawing/2014/main" id="{C2EEBCC9-ADF8-4105-9E37-0EE2DB06A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7" y="2202"/>
              <a:ext cx="260" cy="27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78" name="Line 53">
              <a:extLst>
                <a:ext uri="{FF2B5EF4-FFF2-40B4-BE49-F238E27FC236}">
                  <a16:creationId xmlns:a16="http://schemas.microsoft.com/office/drawing/2014/main" id="{028882B5-149F-4195-9FF5-0EFE9B6679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2" y="2473"/>
              <a:ext cx="0" cy="4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9" name="Line 54">
              <a:extLst>
                <a:ext uri="{FF2B5EF4-FFF2-40B4-BE49-F238E27FC236}">
                  <a16:creationId xmlns:a16="http://schemas.microsoft.com/office/drawing/2014/main" id="{E07D148A-4A9C-4C8F-A491-60FD912054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3" y="2135"/>
              <a:ext cx="0" cy="4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" name="Line 55">
              <a:extLst>
                <a:ext uri="{FF2B5EF4-FFF2-40B4-BE49-F238E27FC236}">
                  <a16:creationId xmlns:a16="http://schemas.microsoft.com/office/drawing/2014/main" id="{A38C869B-8224-49F6-B61A-D3623DB99B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53" y="1468"/>
              <a:ext cx="0" cy="7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1" name="Line 56">
              <a:extLst>
                <a:ext uri="{FF2B5EF4-FFF2-40B4-BE49-F238E27FC236}">
                  <a16:creationId xmlns:a16="http://schemas.microsoft.com/office/drawing/2014/main" id="{30E5D36D-5C55-407B-B9C2-D82F956AB7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53" y="1717"/>
              <a:ext cx="0" cy="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364" name="Object 57">
              <a:extLst>
                <a:ext uri="{FF2B5EF4-FFF2-40B4-BE49-F238E27FC236}">
                  <a16:creationId xmlns:a16="http://schemas.microsoft.com/office/drawing/2014/main" id="{D0D1C68A-81F0-4872-88D6-048CF90B137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91" y="2724"/>
            <a:ext cx="255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30" name="公式" r:id="rId3" imgW="203040" imgH="215640" progId="Equation.3">
                    <p:embed/>
                  </p:oleObj>
                </mc:Choice>
                <mc:Fallback>
                  <p:oleObj name="公式" r:id="rId3" imgW="203040" imgH="215640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1" y="2724"/>
                          <a:ext cx="255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5" name="Object 58">
              <a:extLst>
                <a:ext uri="{FF2B5EF4-FFF2-40B4-BE49-F238E27FC236}">
                  <a16:creationId xmlns:a16="http://schemas.microsoft.com/office/drawing/2014/main" id="{C43F3B66-0868-42DF-BCFA-DB46744D2F6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21" y="1769"/>
            <a:ext cx="211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31" name="公式" r:id="rId5" imgW="164880" imgH="203040" progId="Equation.3">
                    <p:embed/>
                  </p:oleObj>
                </mc:Choice>
                <mc:Fallback>
                  <p:oleObj name="公式" r:id="rId5" imgW="164880" imgH="203040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1" y="1769"/>
                          <a:ext cx="211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6" name="Object 59">
              <a:extLst>
                <a:ext uri="{FF2B5EF4-FFF2-40B4-BE49-F238E27FC236}">
                  <a16:creationId xmlns:a16="http://schemas.microsoft.com/office/drawing/2014/main" id="{9ED4B14E-ECFE-4B31-8F61-182554DA1F1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98" y="1313"/>
            <a:ext cx="309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32" name="公式" r:id="rId7" imgW="241200" imgH="253800" progId="Equation.3">
                    <p:embed/>
                  </p:oleObj>
                </mc:Choice>
                <mc:Fallback>
                  <p:oleObj name="公式" r:id="rId7" imgW="241200" imgH="253800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8" y="1313"/>
                          <a:ext cx="309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7" name="Object 60">
              <a:extLst>
                <a:ext uri="{FF2B5EF4-FFF2-40B4-BE49-F238E27FC236}">
                  <a16:creationId xmlns:a16="http://schemas.microsoft.com/office/drawing/2014/main" id="{ABF90123-9B93-455F-9F41-EA17B1D251D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52" y="2342"/>
            <a:ext cx="219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33" name="公式" r:id="rId9" imgW="126720" imgH="177480" progId="Equation.3">
                    <p:embed/>
                  </p:oleObj>
                </mc:Choice>
                <mc:Fallback>
                  <p:oleObj name="公式" r:id="rId9" imgW="126720" imgH="177480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2" y="2342"/>
                          <a:ext cx="219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370" name="Group 61">
            <a:extLst>
              <a:ext uri="{FF2B5EF4-FFF2-40B4-BE49-F238E27FC236}">
                <a16:creationId xmlns:a16="http://schemas.microsoft.com/office/drawing/2014/main" id="{0DA9C8F7-FDC2-4F60-B53C-C0AC2316489E}"/>
              </a:ext>
            </a:extLst>
          </p:cNvPr>
          <p:cNvGrpSpPr>
            <a:grpSpLocks/>
          </p:cNvGrpSpPr>
          <p:nvPr/>
        </p:nvGrpSpPr>
        <p:grpSpPr bwMode="auto">
          <a:xfrm>
            <a:off x="7296150" y="950913"/>
            <a:ext cx="692150" cy="1693862"/>
            <a:chOff x="4133" y="1232"/>
            <a:chExt cx="436" cy="1067"/>
          </a:xfrm>
        </p:grpSpPr>
        <p:sp>
          <p:nvSpPr>
            <p:cNvPr id="15374" name="Line 62">
              <a:extLst>
                <a:ext uri="{FF2B5EF4-FFF2-40B4-BE49-F238E27FC236}">
                  <a16:creationId xmlns:a16="http://schemas.microsoft.com/office/drawing/2014/main" id="{5F22D68A-2DB6-4F99-BF42-A037B29826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50" y="1321"/>
              <a:ext cx="0" cy="85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5" name="Text Box 63">
              <a:extLst>
                <a:ext uri="{FF2B5EF4-FFF2-40B4-BE49-F238E27FC236}">
                  <a16:creationId xmlns:a16="http://schemas.microsoft.com/office/drawing/2014/main" id="{DF3BE125-1FC3-4E52-9A2D-0F40E1A2EA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3" y="1232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0000"/>
                  </a:solidFill>
                </a:rPr>
                <a:t>y</a:t>
              </a:r>
            </a:p>
          </p:txBody>
        </p:sp>
        <p:sp>
          <p:nvSpPr>
            <p:cNvPr id="15376" name="Text Box 64">
              <a:extLst>
                <a:ext uri="{FF2B5EF4-FFF2-40B4-BE49-F238E27FC236}">
                  <a16:creationId xmlns:a16="http://schemas.microsoft.com/office/drawing/2014/main" id="{15B6FAE7-1139-4A25-9FEC-33F7EFFDEF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4" y="2011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0000"/>
                  </a:solidFill>
                </a:rPr>
                <a:t>O</a:t>
              </a:r>
            </a:p>
          </p:txBody>
        </p:sp>
      </p:grpSp>
      <p:sp>
        <p:nvSpPr>
          <p:cNvPr id="15371" name="Text Box 65">
            <a:extLst>
              <a:ext uri="{FF2B5EF4-FFF2-40B4-BE49-F238E27FC236}">
                <a16:creationId xmlns:a16="http://schemas.microsoft.com/office/drawing/2014/main" id="{F330737D-3175-472F-82C3-F0D863B52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613" y="555625"/>
            <a:ext cx="2097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ea typeface="黑体" panose="02010609060101010101" pitchFamily="49" charset="-122"/>
              </a:rPr>
              <a:t>2.</a:t>
            </a:r>
            <a:r>
              <a:rPr lang="zh-CN" altLang="en-US">
                <a:ea typeface="黑体" panose="02010609060101010101" pitchFamily="49" charset="-122"/>
              </a:rPr>
              <a:t>密立根实验  </a:t>
            </a:r>
          </a:p>
        </p:txBody>
      </p:sp>
      <p:sp>
        <p:nvSpPr>
          <p:cNvPr id="15372" name="Text Box 66">
            <a:extLst>
              <a:ext uri="{FF2B5EF4-FFF2-40B4-BE49-F238E27FC236}">
                <a16:creationId xmlns:a16="http://schemas.microsoft.com/office/drawing/2014/main" id="{8D8D1177-42DE-4084-9750-8F7CFD4D9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2538" y="4059238"/>
            <a:ext cx="677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油滴不带电时，黏性阻力、浮力和重力平衡，有  </a:t>
            </a:r>
          </a:p>
        </p:txBody>
      </p:sp>
      <p:graphicFrame>
        <p:nvGraphicFramePr>
          <p:cNvPr id="15362" name="Object 67">
            <a:extLst>
              <a:ext uri="{FF2B5EF4-FFF2-40B4-BE49-F238E27FC236}">
                <a16:creationId xmlns:a16="http://schemas.microsoft.com/office/drawing/2014/main" id="{CE9DBC8B-1E19-44EF-921C-F141176F59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65263" y="4586288"/>
          <a:ext cx="6138862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4" name="公式" r:id="rId11" imgW="2082600" imgH="393480" progId="Equation.3">
                  <p:embed/>
                </p:oleObj>
              </mc:Choice>
              <mc:Fallback>
                <p:oleObj name="公式" r:id="rId11" imgW="2082600" imgH="393480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5263" y="4586288"/>
                        <a:ext cx="6138862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3" name="AutoShape 68">
            <a:extLst>
              <a:ext uri="{FF2B5EF4-FFF2-40B4-BE49-F238E27FC236}">
                <a16:creationId xmlns:a16="http://schemas.microsoft.com/office/drawing/2014/main" id="{8D0A0901-396E-4D1B-B781-D61B2FD83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7150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363" name="Object 69">
            <a:extLst>
              <a:ext uri="{FF2B5EF4-FFF2-40B4-BE49-F238E27FC236}">
                <a16:creationId xmlns:a16="http://schemas.microsoft.com/office/drawing/2014/main" id="{73C5A778-BEFA-42BB-A7BA-07FFC7735A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5562600"/>
          <a:ext cx="32766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5" name="公式" r:id="rId13" imgW="1447560" imgH="266400" progId="Equation.3">
                  <p:embed/>
                </p:oleObj>
              </mc:Choice>
              <mc:Fallback>
                <p:oleObj name="公式" r:id="rId13" imgW="1447560" imgH="26640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562600"/>
                        <a:ext cx="327660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95" name="Group 2">
            <a:extLst>
              <a:ext uri="{FF2B5EF4-FFF2-40B4-BE49-F238E27FC236}">
                <a16:creationId xmlns:a16="http://schemas.microsoft.com/office/drawing/2014/main" id="{3028D099-0F16-4E3B-92B0-6446CED4BC41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2514600"/>
            <a:ext cx="1438275" cy="2670175"/>
            <a:chOff x="4519" y="1295"/>
            <a:chExt cx="906" cy="1682"/>
          </a:xfrm>
        </p:grpSpPr>
        <p:sp>
          <p:nvSpPr>
            <p:cNvPr id="16401" name="Oval 3">
              <a:extLst>
                <a:ext uri="{FF2B5EF4-FFF2-40B4-BE49-F238E27FC236}">
                  <a16:creationId xmlns:a16="http://schemas.microsoft.com/office/drawing/2014/main" id="{2A6B043E-56D6-4EB8-9BBA-8AA422487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8" y="2184"/>
              <a:ext cx="260" cy="27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02" name="Line 4">
              <a:extLst>
                <a:ext uri="{FF2B5EF4-FFF2-40B4-BE49-F238E27FC236}">
                  <a16:creationId xmlns:a16="http://schemas.microsoft.com/office/drawing/2014/main" id="{60B18239-4D6D-4704-A52A-6D926EF09A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3" y="2455"/>
              <a:ext cx="0" cy="4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3" name="Line 5">
              <a:extLst>
                <a:ext uri="{FF2B5EF4-FFF2-40B4-BE49-F238E27FC236}">
                  <a16:creationId xmlns:a16="http://schemas.microsoft.com/office/drawing/2014/main" id="{51F8A308-E06D-40FF-A43A-E07E51C94C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34" y="2117"/>
              <a:ext cx="0" cy="4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4" name="Line 6">
              <a:extLst>
                <a:ext uri="{FF2B5EF4-FFF2-40B4-BE49-F238E27FC236}">
                  <a16:creationId xmlns:a16="http://schemas.microsoft.com/office/drawing/2014/main" id="{E54BE8CA-8C6E-4705-BD9D-5C171BBACB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74" y="1450"/>
              <a:ext cx="0" cy="7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5" name="Line 7">
              <a:extLst>
                <a:ext uri="{FF2B5EF4-FFF2-40B4-BE49-F238E27FC236}">
                  <a16:creationId xmlns:a16="http://schemas.microsoft.com/office/drawing/2014/main" id="{38E3CCA1-43F7-4041-948D-3716DDF3BF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74" y="1699"/>
              <a:ext cx="0" cy="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6390" name="Object 8">
              <a:extLst>
                <a:ext uri="{FF2B5EF4-FFF2-40B4-BE49-F238E27FC236}">
                  <a16:creationId xmlns:a16="http://schemas.microsoft.com/office/drawing/2014/main" id="{7E878500-01A0-4BF3-99E3-6AB68B6BE33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12" y="2706"/>
            <a:ext cx="255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7" name="公式" r:id="rId3" imgW="203040" imgH="215640" progId="Equation.3">
                    <p:embed/>
                  </p:oleObj>
                </mc:Choice>
                <mc:Fallback>
                  <p:oleObj name="公式" r:id="rId3" imgW="203040" imgH="2156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2" y="2706"/>
                          <a:ext cx="255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1" name="Object 9">
              <a:extLst>
                <a:ext uri="{FF2B5EF4-FFF2-40B4-BE49-F238E27FC236}">
                  <a16:creationId xmlns:a16="http://schemas.microsoft.com/office/drawing/2014/main" id="{DEC0CF21-6962-4F0F-B77F-1BE8302AC5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42" y="1751"/>
            <a:ext cx="211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8" name="公式" r:id="rId5" imgW="164880" imgH="203040" progId="Equation.3">
                    <p:embed/>
                  </p:oleObj>
                </mc:Choice>
                <mc:Fallback>
                  <p:oleObj name="公式" r:id="rId5" imgW="164880" imgH="2030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2" y="1751"/>
                          <a:ext cx="211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2" name="Object 10">
              <a:extLst>
                <a:ext uri="{FF2B5EF4-FFF2-40B4-BE49-F238E27FC236}">
                  <a16:creationId xmlns:a16="http://schemas.microsoft.com/office/drawing/2014/main" id="{39A5F950-2533-4122-889B-FC691B001EE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19" y="1295"/>
            <a:ext cx="309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9" name="公式" r:id="rId7" imgW="241200" imgH="253800" progId="Equation.3">
                    <p:embed/>
                  </p:oleObj>
                </mc:Choice>
                <mc:Fallback>
                  <p:oleObj name="公式" r:id="rId7" imgW="241200" imgH="2538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9" y="1295"/>
                          <a:ext cx="309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3" name="Object 11">
              <a:extLst>
                <a:ext uri="{FF2B5EF4-FFF2-40B4-BE49-F238E27FC236}">
                  <a16:creationId xmlns:a16="http://schemas.microsoft.com/office/drawing/2014/main" id="{01CAF123-0E90-4949-849E-2923068CC9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40" y="1895"/>
            <a:ext cx="285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10" name="公式" r:id="rId9" imgW="164880" imgH="177480" progId="Equation.3">
                    <p:embed/>
                  </p:oleObj>
                </mc:Choice>
                <mc:Fallback>
                  <p:oleObj name="公式" r:id="rId9" imgW="164880" imgH="17748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0" y="1895"/>
                          <a:ext cx="285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6" name="Line 12">
              <a:extLst>
                <a:ext uri="{FF2B5EF4-FFF2-40B4-BE49-F238E27FC236}">
                  <a16:creationId xmlns:a16="http://schemas.microsoft.com/office/drawing/2014/main" id="{42E8DB59-7185-40FF-BA08-2BEF64FB7F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67" y="2496"/>
              <a:ext cx="1" cy="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6394" name="Object 13">
              <a:extLst>
                <a:ext uri="{FF2B5EF4-FFF2-40B4-BE49-F238E27FC236}">
                  <a16:creationId xmlns:a16="http://schemas.microsoft.com/office/drawing/2014/main" id="{0C3CBF57-C039-48AA-A383-55304FA00A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67" y="2513"/>
            <a:ext cx="260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11" name="公式" r:id="rId11" imgW="203040" imgH="203040" progId="Equation.3">
                    <p:embed/>
                  </p:oleObj>
                </mc:Choice>
                <mc:Fallback>
                  <p:oleObj name="公式" r:id="rId11" imgW="203040" imgH="20304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7" y="2513"/>
                          <a:ext cx="260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96" name="Text Box 14">
            <a:extLst>
              <a:ext uri="{FF2B5EF4-FFF2-40B4-BE49-F238E27FC236}">
                <a16:creationId xmlns:a16="http://schemas.microsoft.com/office/drawing/2014/main" id="{DC07D92C-B44A-45DB-870D-C6172BA63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552450"/>
            <a:ext cx="69437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/>
              <a:t>油滴带电时，电场力、黏性阻力、浮力和重力平衡，有</a:t>
            </a:r>
          </a:p>
        </p:txBody>
      </p:sp>
      <p:graphicFrame>
        <p:nvGraphicFramePr>
          <p:cNvPr id="16386" name="Object 15">
            <a:extLst>
              <a:ext uri="{FF2B5EF4-FFF2-40B4-BE49-F238E27FC236}">
                <a16:creationId xmlns:a16="http://schemas.microsoft.com/office/drawing/2014/main" id="{060E439D-E998-4612-9547-E7C0AB28EF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52525" y="1447800"/>
          <a:ext cx="661035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2" name="公式" r:id="rId13" imgW="2565360" imgH="393480" progId="Equation.3">
                  <p:embed/>
                </p:oleObj>
              </mc:Choice>
              <mc:Fallback>
                <p:oleObj name="公式" r:id="rId13" imgW="2565360" imgH="3934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1447800"/>
                        <a:ext cx="661035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7" name="AutoShape 16">
            <a:extLst>
              <a:ext uri="{FF2B5EF4-FFF2-40B4-BE49-F238E27FC236}">
                <a16:creationId xmlns:a16="http://schemas.microsoft.com/office/drawing/2014/main" id="{AC60400F-88B7-4662-8F93-B550EA35D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895600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6387" name="Object 17">
            <a:extLst>
              <a:ext uri="{FF2B5EF4-FFF2-40B4-BE49-F238E27FC236}">
                <a16:creationId xmlns:a16="http://schemas.microsoft.com/office/drawing/2014/main" id="{31FF65C8-3BCB-4444-BC10-9E2757AF91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2438400"/>
          <a:ext cx="4419600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3" name="公式" r:id="rId15" imgW="2070000" imgH="545760" progId="Equation.3">
                  <p:embed/>
                </p:oleObj>
              </mc:Choice>
              <mc:Fallback>
                <p:oleObj name="公式" r:id="rId15" imgW="2070000" imgH="5457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438400"/>
                        <a:ext cx="4419600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8" name="Text Box 18">
            <a:extLst>
              <a:ext uri="{FF2B5EF4-FFF2-40B4-BE49-F238E27FC236}">
                <a16:creationId xmlns:a16="http://schemas.microsoft.com/office/drawing/2014/main" id="{CDDC0B6F-33AD-4C94-8022-1885BB301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657600"/>
            <a:ext cx="225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黏性阻力修正   </a:t>
            </a:r>
          </a:p>
        </p:txBody>
      </p:sp>
      <p:graphicFrame>
        <p:nvGraphicFramePr>
          <p:cNvPr id="16388" name="Object 19">
            <a:extLst>
              <a:ext uri="{FF2B5EF4-FFF2-40B4-BE49-F238E27FC236}">
                <a16:creationId xmlns:a16="http://schemas.microsoft.com/office/drawing/2014/main" id="{8666D777-14B6-4119-B29A-5BED32B8F8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4191000"/>
          <a:ext cx="3276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4" name="公式" r:id="rId17" imgW="1434960" imgH="203040" progId="Equation.3">
                  <p:embed/>
                </p:oleObj>
              </mc:Choice>
              <mc:Fallback>
                <p:oleObj name="公式" r:id="rId17" imgW="1434960" imgH="2030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191000"/>
                        <a:ext cx="3276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9" name="Text Box 20">
            <a:extLst>
              <a:ext uri="{FF2B5EF4-FFF2-40B4-BE49-F238E27FC236}">
                <a16:creationId xmlns:a16="http://schemas.microsoft.com/office/drawing/2014/main" id="{4C9F8CC8-1881-4A62-B4D3-C281A0DF3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724400"/>
            <a:ext cx="324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/>
              <a:t>p</a:t>
            </a:r>
            <a:r>
              <a:rPr lang="zh-CN" altLang="en-US"/>
              <a:t>空气压强，</a:t>
            </a:r>
            <a:r>
              <a:rPr lang="en-US" altLang="zh-CN" i="1"/>
              <a:t>b</a:t>
            </a:r>
            <a:r>
              <a:rPr lang="zh-CN" altLang="en-US"/>
              <a:t>为常数</a:t>
            </a:r>
            <a:r>
              <a:rPr lang="en-US" altLang="zh-CN"/>
              <a:t>.   </a:t>
            </a:r>
          </a:p>
        </p:txBody>
      </p:sp>
      <p:sp>
        <p:nvSpPr>
          <p:cNvPr id="16400" name="Text Box 21">
            <a:extLst>
              <a:ext uri="{FF2B5EF4-FFF2-40B4-BE49-F238E27FC236}">
                <a16:creationId xmlns:a16="http://schemas.microsoft.com/office/drawing/2014/main" id="{C2D804D1-AAC9-4295-8B97-044FDDDF7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5527675"/>
            <a:ext cx="1638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电子电荷   </a:t>
            </a:r>
          </a:p>
        </p:txBody>
      </p:sp>
      <p:graphicFrame>
        <p:nvGraphicFramePr>
          <p:cNvPr id="16389" name="Object 22">
            <a:extLst>
              <a:ext uri="{FF2B5EF4-FFF2-40B4-BE49-F238E27FC236}">
                <a16:creationId xmlns:a16="http://schemas.microsoft.com/office/drawing/2014/main" id="{A8393921-818C-4735-8FD9-ACBA140C5C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5486400"/>
          <a:ext cx="47244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5" name="公式" r:id="rId19" imgW="1739880" imgH="241200" progId="Equation.3">
                  <p:embed/>
                </p:oleObj>
              </mc:Choice>
              <mc:Fallback>
                <p:oleObj name="公式" r:id="rId19" imgW="1739880" imgH="2412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486400"/>
                        <a:ext cx="47244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>
            <a:extLst>
              <a:ext uri="{FF2B5EF4-FFF2-40B4-BE49-F238E27FC236}">
                <a16:creationId xmlns:a16="http://schemas.microsoft.com/office/drawing/2014/main" id="{1209E36D-E84A-4109-99D0-A78ED0954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549275"/>
            <a:ext cx="4911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ea typeface="黑体" panose="02010609060101010101" pitchFamily="49" charset="-122"/>
              </a:rPr>
              <a:t>§11.7.2 </a:t>
            </a:r>
            <a:r>
              <a:rPr lang="zh-CN" altLang="en-US" sz="2800">
                <a:ea typeface="黑体" panose="02010609060101010101" pitchFamily="49" charset="-122"/>
              </a:rPr>
              <a:t>涡旋的产生</a:t>
            </a:r>
            <a:r>
              <a:rPr lang="en-US" altLang="zh-CN" sz="2800">
                <a:cs typeface="Times New Roman" panose="02020603050405020304" pitchFamily="18" charset="0"/>
              </a:rPr>
              <a:t>·</a:t>
            </a:r>
            <a:r>
              <a:rPr lang="zh-CN" altLang="en-US" sz="2800">
                <a:ea typeface="黑体" panose="02010609060101010101" pitchFamily="49" charset="-122"/>
              </a:rPr>
              <a:t>压差阻力 </a:t>
            </a:r>
          </a:p>
        </p:txBody>
      </p:sp>
      <p:sp>
        <p:nvSpPr>
          <p:cNvPr id="17412" name="Text Box 3">
            <a:extLst>
              <a:ext uri="{FF2B5EF4-FFF2-40B4-BE49-F238E27FC236}">
                <a16:creationId xmlns:a16="http://schemas.microsoft.com/office/drawing/2014/main" id="{05861953-8F56-452D-AC2E-B9B028111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143000"/>
            <a:ext cx="2097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1.</a:t>
            </a:r>
            <a:r>
              <a:rPr lang="zh-CN" altLang="en-US"/>
              <a:t>涡旋的形成  </a:t>
            </a:r>
          </a:p>
        </p:txBody>
      </p:sp>
      <p:sp>
        <p:nvSpPr>
          <p:cNvPr id="17413" name="Text Box 4">
            <a:extLst>
              <a:ext uri="{FF2B5EF4-FFF2-40B4-BE49-F238E27FC236}">
                <a16:creationId xmlns:a16="http://schemas.microsoft.com/office/drawing/2014/main" id="{A0132FD7-C5AC-46FA-81FC-66C9E588D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048000"/>
            <a:ext cx="1790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2.</a:t>
            </a:r>
            <a:r>
              <a:rPr lang="zh-CN" altLang="en-US"/>
              <a:t>压差阻力  </a:t>
            </a:r>
          </a:p>
        </p:txBody>
      </p:sp>
      <p:grpSp>
        <p:nvGrpSpPr>
          <p:cNvPr id="17414" name="Group 5">
            <a:extLst>
              <a:ext uri="{FF2B5EF4-FFF2-40B4-BE49-F238E27FC236}">
                <a16:creationId xmlns:a16="http://schemas.microsoft.com/office/drawing/2014/main" id="{8BCA159F-292F-40C2-B001-8BDC3F4B9A4C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1447800"/>
            <a:ext cx="2182813" cy="1771650"/>
            <a:chOff x="1746" y="1177"/>
            <a:chExt cx="1375" cy="1116"/>
          </a:xfrm>
        </p:grpSpPr>
        <p:sp>
          <p:nvSpPr>
            <p:cNvPr id="17419" name="Oval 6">
              <a:extLst>
                <a:ext uri="{FF2B5EF4-FFF2-40B4-BE49-F238E27FC236}">
                  <a16:creationId xmlns:a16="http://schemas.microsoft.com/office/drawing/2014/main" id="{FD718AEC-74A1-48F5-9530-BD70A8336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3" y="1417"/>
              <a:ext cx="624" cy="6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7420" name="Group 7">
              <a:extLst>
                <a:ext uri="{FF2B5EF4-FFF2-40B4-BE49-F238E27FC236}">
                  <a16:creationId xmlns:a16="http://schemas.microsoft.com/office/drawing/2014/main" id="{D72FF47B-2B4C-47AD-8081-F5F54914F2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6" y="1177"/>
              <a:ext cx="1371" cy="523"/>
              <a:chOff x="1237" y="1968"/>
              <a:chExt cx="1371" cy="523"/>
            </a:xfrm>
          </p:grpSpPr>
          <p:sp>
            <p:nvSpPr>
              <p:cNvPr id="17431" name="Freeform 8">
                <a:extLst>
                  <a:ext uri="{FF2B5EF4-FFF2-40B4-BE49-F238E27FC236}">
                    <a16:creationId xmlns:a16="http://schemas.microsoft.com/office/drawing/2014/main" id="{AC51722A-B9F8-4C9B-8FFB-FC306BB57F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8" y="2131"/>
                <a:ext cx="931" cy="317"/>
              </a:xfrm>
              <a:custGeom>
                <a:avLst/>
                <a:gdLst>
                  <a:gd name="T0" fmla="*/ 0 w 931"/>
                  <a:gd name="T1" fmla="*/ 317 h 317"/>
                  <a:gd name="T2" fmla="*/ 265 w 931"/>
                  <a:gd name="T3" fmla="*/ 263 h 317"/>
                  <a:gd name="T4" fmla="*/ 480 w 931"/>
                  <a:gd name="T5" fmla="*/ 76 h 317"/>
                  <a:gd name="T6" fmla="*/ 660 w 931"/>
                  <a:gd name="T7" fmla="*/ 4 h 317"/>
                  <a:gd name="T8" fmla="*/ 840 w 931"/>
                  <a:gd name="T9" fmla="*/ 49 h 317"/>
                  <a:gd name="T10" fmla="*/ 931 w 931"/>
                  <a:gd name="T11" fmla="*/ 117 h 31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1"/>
                  <a:gd name="T19" fmla="*/ 0 h 317"/>
                  <a:gd name="T20" fmla="*/ 931 w 931"/>
                  <a:gd name="T21" fmla="*/ 317 h 31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1" h="317">
                    <a:moveTo>
                      <a:pt x="0" y="317"/>
                    </a:moveTo>
                    <a:cubicBezTo>
                      <a:pt x="44" y="308"/>
                      <a:pt x="185" y="303"/>
                      <a:pt x="265" y="263"/>
                    </a:cubicBezTo>
                    <a:cubicBezTo>
                      <a:pt x="345" y="223"/>
                      <a:pt x="414" y="119"/>
                      <a:pt x="480" y="76"/>
                    </a:cubicBezTo>
                    <a:cubicBezTo>
                      <a:pt x="546" y="33"/>
                      <a:pt x="600" y="8"/>
                      <a:pt x="660" y="4"/>
                    </a:cubicBezTo>
                    <a:cubicBezTo>
                      <a:pt x="720" y="0"/>
                      <a:pt x="795" y="30"/>
                      <a:pt x="840" y="49"/>
                    </a:cubicBezTo>
                    <a:cubicBezTo>
                      <a:pt x="885" y="68"/>
                      <a:pt x="912" y="103"/>
                      <a:pt x="931" y="117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2" name="Freeform 9">
                <a:extLst>
                  <a:ext uri="{FF2B5EF4-FFF2-40B4-BE49-F238E27FC236}">
                    <a16:creationId xmlns:a16="http://schemas.microsoft.com/office/drawing/2014/main" id="{189F1B0E-C29C-4C31-BD1A-6D0F47BFFE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054"/>
                <a:ext cx="1033" cy="324"/>
              </a:xfrm>
              <a:custGeom>
                <a:avLst/>
                <a:gdLst>
                  <a:gd name="T0" fmla="*/ 0 w 1033"/>
                  <a:gd name="T1" fmla="*/ 324 h 324"/>
                  <a:gd name="T2" fmla="*/ 240 w 1033"/>
                  <a:gd name="T3" fmla="*/ 276 h 324"/>
                  <a:gd name="T4" fmla="*/ 491 w 1033"/>
                  <a:gd name="T5" fmla="*/ 58 h 324"/>
                  <a:gd name="T6" fmla="*/ 672 w 1033"/>
                  <a:gd name="T7" fmla="*/ 2 h 324"/>
                  <a:gd name="T8" fmla="*/ 875 w 1033"/>
                  <a:gd name="T9" fmla="*/ 47 h 324"/>
                  <a:gd name="T10" fmla="*/ 1033 w 1033"/>
                  <a:gd name="T11" fmla="*/ 182 h 32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33"/>
                  <a:gd name="T19" fmla="*/ 0 h 324"/>
                  <a:gd name="T20" fmla="*/ 1033 w 1033"/>
                  <a:gd name="T21" fmla="*/ 324 h 32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33" h="324">
                    <a:moveTo>
                      <a:pt x="0" y="324"/>
                    </a:moveTo>
                    <a:cubicBezTo>
                      <a:pt x="80" y="324"/>
                      <a:pt x="158" y="320"/>
                      <a:pt x="240" y="276"/>
                    </a:cubicBezTo>
                    <a:cubicBezTo>
                      <a:pt x="322" y="232"/>
                      <a:pt x="419" y="104"/>
                      <a:pt x="491" y="58"/>
                    </a:cubicBezTo>
                    <a:cubicBezTo>
                      <a:pt x="563" y="12"/>
                      <a:pt x="608" y="4"/>
                      <a:pt x="672" y="2"/>
                    </a:cubicBezTo>
                    <a:cubicBezTo>
                      <a:pt x="736" y="0"/>
                      <a:pt x="815" y="17"/>
                      <a:pt x="875" y="47"/>
                    </a:cubicBezTo>
                    <a:cubicBezTo>
                      <a:pt x="935" y="77"/>
                      <a:pt x="1000" y="154"/>
                      <a:pt x="1033" y="182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3" name="Freeform 10">
                <a:extLst>
                  <a:ext uri="{FF2B5EF4-FFF2-40B4-BE49-F238E27FC236}">
                    <a16:creationId xmlns:a16="http://schemas.microsoft.com/office/drawing/2014/main" id="{C3543210-DBBC-44B4-AAF4-2176847B72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7" y="1968"/>
                <a:ext cx="1203" cy="344"/>
              </a:xfrm>
              <a:custGeom>
                <a:avLst/>
                <a:gdLst>
                  <a:gd name="T0" fmla="*/ 0 w 1203"/>
                  <a:gd name="T1" fmla="*/ 344 h 344"/>
                  <a:gd name="T2" fmla="*/ 240 w 1203"/>
                  <a:gd name="T3" fmla="*/ 296 h 344"/>
                  <a:gd name="T4" fmla="*/ 502 w 1203"/>
                  <a:gd name="T5" fmla="*/ 54 h 344"/>
                  <a:gd name="T6" fmla="*/ 751 w 1203"/>
                  <a:gd name="T7" fmla="*/ 8 h 344"/>
                  <a:gd name="T8" fmla="*/ 960 w 1203"/>
                  <a:gd name="T9" fmla="*/ 104 h 344"/>
                  <a:gd name="T10" fmla="*/ 1203 w 1203"/>
                  <a:gd name="T11" fmla="*/ 336 h 3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203"/>
                  <a:gd name="T19" fmla="*/ 0 h 344"/>
                  <a:gd name="T20" fmla="*/ 1203 w 1203"/>
                  <a:gd name="T21" fmla="*/ 344 h 3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203" h="344">
                    <a:moveTo>
                      <a:pt x="0" y="344"/>
                    </a:moveTo>
                    <a:cubicBezTo>
                      <a:pt x="80" y="344"/>
                      <a:pt x="156" y="344"/>
                      <a:pt x="240" y="296"/>
                    </a:cubicBezTo>
                    <a:cubicBezTo>
                      <a:pt x="324" y="248"/>
                      <a:pt x="417" y="102"/>
                      <a:pt x="502" y="54"/>
                    </a:cubicBezTo>
                    <a:cubicBezTo>
                      <a:pt x="587" y="6"/>
                      <a:pt x="675" y="0"/>
                      <a:pt x="751" y="8"/>
                    </a:cubicBezTo>
                    <a:cubicBezTo>
                      <a:pt x="827" y="16"/>
                      <a:pt x="885" y="49"/>
                      <a:pt x="960" y="104"/>
                    </a:cubicBezTo>
                    <a:cubicBezTo>
                      <a:pt x="1035" y="159"/>
                      <a:pt x="1153" y="288"/>
                      <a:pt x="1203" y="336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4" name="Freeform 11">
                <a:extLst>
                  <a:ext uri="{FF2B5EF4-FFF2-40B4-BE49-F238E27FC236}">
                    <a16:creationId xmlns:a16="http://schemas.microsoft.com/office/drawing/2014/main" id="{0D24A22F-0831-4345-BBF3-C4A3E04ABD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8" y="2325"/>
                <a:ext cx="220" cy="166"/>
              </a:xfrm>
              <a:custGeom>
                <a:avLst/>
                <a:gdLst>
                  <a:gd name="T0" fmla="*/ 0 w 220"/>
                  <a:gd name="T1" fmla="*/ 0 h 166"/>
                  <a:gd name="T2" fmla="*/ 126 w 220"/>
                  <a:gd name="T3" fmla="*/ 151 h 166"/>
                  <a:gd name="T4" fmla="*/ 210 w 220"/>
                  <a:gd name="T5" fmla="*/ 92 h 166"/>
                  <a:gd name="T6" fmla="*/ 187 w 220"/>
                  <a:gd name="T7" fmla="*/ 24 h 1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0"/>
                  <a:gd name="T13" fmla="*/ 0 h 166"/>
                  <a:gd name="T14" fmla="*/ 220 w 220"/>
                  <a:gd name="T15" fmla="*/ 166 h 1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0" h="166">
                    <a:moveTo>
                      <a:pt x="0" y="0"/>
                    </a:moveTo>
                    <a:cubicBezTo>
                      <a:pt x="21" y="25"/>
                      <a:pt x="91" y="136"/>
                      <a:pt x="126" y="151"/>
                    </a:cubicBezTo>
                    <a:cubicBezTo>
                      <a:pt x="161" y="166"/>
                      <a:pt x="200" y="113"/>
                      <a:pt x="210" y="92"/>
                    </a:cubicBezTo>
                    <a:cubicBezTo>
                      <a:pt x="220" y="71"/>
                      <a:pt x="192" y="38"/>
                      <a:pt x="187" y="24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triangl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5" name="Freeform 12">
                <a:extLst>
                  <a:ext uri="{FF2B5EF4-FFF2-40B4-BE49-F238E27FC236}">
                    <a16:creationId xmlns:a16="http://schemas.microsoft.com/office/drawing/2014/main" id="{99DC7E77-3F57-44DE-9E9D-948C006D4F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0" y="2248"/>
                <a:ext cx="84" cy="180"/>
              </a:xfrm>
              <a:custGeom>
                <a:avLst/>
                <a:gdLst>
                  <a:gd name="T0" fmla="*/ 23 w 84"/>
                  <a:gd name="T1" fmla="*/ 0 h 180"/>
                  <a:gd name="T2" fmla="*/ 80 w 84"/>
                  <a:gd name="T3" fmla="*/ 101 h 180"/>
                  <a:gd name="T4" fmla="*/ 0 w 8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84"/>
                  <a:gd name="T10" fmla="*/ 0 h 180"/>
                  <a:gd name="T11" fmla="*/ 84 w 8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4" h="180">
                    <a:moveTo>
                      <a:pt x="23" y="0"/>
                    </a:moveTo>
                    <a:cubicBezTo>
                      <a:pt x="32" y="19"/>
                      <a:pt x="84" y="71"/>
                      <a:pt x="80" y="101"/>
                    </a:cubicBezTo>
                    <a:cubicBezTo>
                      <a:pt x="76" y="131"/>
                      <a:pt x="17" y="164"/>
                      <a:pt x="0" y="18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421" name="Group 13">
              <a:extLst>
                <a:ext uri="{FF2B5EF4-FFF2-40B4-BE49-F238E27FC236}">
                  <a16:creationId xmlns:a16="http://schemas.microsoft.com/office/drawing/2014/main" id="{CC95F4D7-9422-4C31-8727-52543B655B4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1750" y="1770"/>
              <a:ext cx="1371" cy="523"/>
              <a:chOff x="1237" y="1968"/>
              <a:chExt cx="1371" cy="523"/>
            </a:xfrm>
          </p:grpSpPr>
          <p:sp>
            <p:nvSpPr>
              <p:cNvPr id="17426" name="Freeform 14">
                <a:extLst>
                  <a:ext uri="{FF2B5EF4-FFF2-40B4-BE49-F238E27FC236}">
                    <a16:creationId xmlns:a16="http://schemas.microsoft.com/office/drawing/2014/main" id="{968682C6-D094-443A-B0A8-2C76005887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8" y="2131"/>
                <a:ext cx="931" cy="317"/>
              </a:xfrm>
              <a:custGeom>
                <a:avLst/>
                <a:gdLst>
                  <a:gd name="T0" fmla="*/ 0 w 931"/>
                  <a:gd name="T1" fmla="*/ 317 h 317"/>
                  <a:gd name="T2" fmla="*/ 265 w 931"/>
                  <a:gd name="T3" fmla="*/ 263 h 317"/>
                  <a:gd name="T4" fmla="*/ 480 w 931"/>
                  <a:gd name="T5" fmla="*/ 76 h 317"/>
                  <a:gd name="T6" fmla="*/ 660 w 931"/>
                  <a:gd name="T7" fmla="*/ 4 h 317"/>
                  <a:gd name="T8" fmla="*/ 840 w 931"/>
                  <a:gd name="T9" fmla="*/ 49 h 317"/>
                  <a:gd name="T10" fmla="*/ 931 w 931"/>
                  <a:gd name="T11" fmla="*/ 117 h 31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1"/>
                  <a:gd name="T19" fmla="*/ 0 h 317"/>
                  <a:gd name="T20" fmla="*/ 931 w 931"/>
                  <a:gd name="T21" fmla="*/ 317 h 31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1" h="317">
                    <a:moveTo>
                      <a:pt x="0" y="317"/>
                    </a:moveTo>
                    <a:cubicBezTo>
                      <a:pt x="44" y="308"/>
                      <a:pt x="185" y="303"/>
                      <a:pt x="265" y="263"/>
                    </a:cubicBezTo>
                    <a:cubicBezTo>
                      <a:pt x="345" y="223"/>
                      <a:pt x="414" y="119"/>
                      <a:pt x="480" y="76"/>
                    </a:cubicBezTo>
                    <a:cubicBezTo>
                      <a:pt x="546" y="33"/>
                      <a:pt x="600" y="8"/>
                      <a:pt x="660" y="4"/>
                    </a:cubicBezTo>
                    <a:cubicBezTo>
                      <a:pt x="720" y="0"/>
                      <a:pt x="795" y="30"/>
                      <a:pt x="840" y="49"/>
                    </a:cubicBezTo>
                    <a:cubicBezTo>
                      <a:pt x="885" y="68"/>
                      <a:pt x="912" y="103"/>
                      <a:pt x="931" y="117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27" name="Freeform 15">
                <a:extLst>
                  <a:ext uri="{FF2B5EF4-FFF2-40B4-BE49-F238E27FC236}">
                    <a16:creationId xmlns:a16="http://schemas.microsoft.com/office/drawing/2014/main" id="{F1A24D5B-08C8-4BAF-AE82-A15211C1D0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054"/>
                <a:ext cx="1033" cy="324"/>
              </a:xfrm>
              <a:custGeom>
                <a:avLst/>
                <a:gdLst>
                  <a:gd name="T0" fmla="*/ 0 w 1033"/>
                  <a:gd name="T1" fmla="*/ 324 h 324"/>
                  <a:gd name="T2" fmla="*/ 240 w 1033"/>
                  <a:gd name="T3" fmla="*/ 276 h 324"/>
                  <a:gd name="T4" fmla="*/ 491 w 1033"/>
                  <a:gd name="T5" fmla="*/ 58 h 324"/>
                  <a:gd name="T6" fmla="*/ 672 w 1033"/>
                  <a:gd name="T7" fmla="*/ 2 h 324"/>
                  <a:gd name="T8" fmla="*/ 875 w 1033"/>
                  <a:gd name="T9" fmla="*/ 47 h 324"/>
                  <a:gd name="T10" fmla="*/ 1033 w 1033"/>
                  <a:gd name="T11" fmla="*/ 182 h 32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33"/>
                  <a:gd name="T19" fmla="*/ 0 h 324"/>
                  <a:gd name="T20" fmla="*/ 1033 w 1033"/>
                  <a:gd name="T21" fmla="*/ 324 h 32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33" h="324">
                    <a:moveTo>
                      <a:pt x="0" y="324"/>
                    </a:moveTo>
                    <a:cubicBezTo>
                      <a:pt x="80" y="324"/>
                      <a:pt x="158" y="320"/>
                      <a:pt x="240" y="276"/>
                    </a:cubicBezTo>
                    <a:cubicBezTo>
                      <a:pt x="322" y="232"/>
                      <a:pt x="419" y="104"/>
                      <a:pt x="491" y="58"/>
                    </a:cubicBezTo>
                    <a:cubicBezTo>
                      <a:pt x="563" y="12"/>
                      <a:pt x="608" y="4"/>
                      <a:pt x="672" y="2"/>
                    </a:cubicBezTo>
                    <a:cubicBezTo>
                      <a:pt x="736" y="0"/>
                      <a:pt x="815" y="17"/>
                      <a:pt x="875" y="47"/>
                    </a:cubicBezTo>
                    <a:cubicBezTo>
                      <a:pt x="935" y="77"/>
                      <a:pt x="1000" y="154"/>
                      <a:pt x="1033" y="182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28" name="Freeform 16">
                <a:extLst>
                  <a:ext uri="{FF2B5EF4-FFF2-40B4-BE49-F238E27FC236}">
                    <a16:creationId xmlns:a16="http://schemas.microsoft.com/office/drawing/2014/main" id="{6E2DFB1A-94A5-4BC2-8F9F-64F9D932C0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7" y="1968"/>
                <a:ext cx="1203" cy="344"/>
              </a:xfrm>
              <a:custGeom>
                <a:avLst/>
                <a:gdLst>
                  <a:gd name="T0" fmla="*/ 0 w 1203"/>
                  <a:gd name="T1" fmla="*/ 344 h 344"/>
                  <a:gd name="T2" fmla="*/ 240 w 1203"/>
                  <a:gd name="T3" fmla="*/ 296 h 344"/>
                  <a:gd name="T4" fmla="*/ 502 w 1203"/>
                  <a:gd name="T5" fmla="*/ 54 h 344"/>
                  <a:gd name="T6" fmla="*/ 751 w 1203"/>
                  <a:gd name="T7" fmla="*/ 8 h 344"/>
                  <a:gd name="T8" fmla="*/ 960 w 1203"/>
                  <a:gd name="T9" fmla="*/ 104 h 344"/>
                  <a:gd name="T10" fmla="*/ 1203 w 1203"/>
                  <a:gd name="T11" fmla="*/ 336 h 3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203"/>
                  <a:gd name="T19" fmla="*/ 0 h 344"/>
                  <a:gd name="T20" fmla="*/ 1203 w 1203"/>
                  <a:gd name="T21" fmla="*/ 344 h 3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203" h="344">
                    <a:moveTo>
                      <a:pt x="0" y="344"/>
                    </a:moveTo>
                    <a:cubicBezTo>
                      <a:pt x="80" y="344"/>
                      <a:pt x="156" y="344"/>
                      <a:pt x="240" y="296"/>
                    </a:cubicBezTo>
                    <a:cubicBezTo>
                      <a:pt x="324" y="248"/>
                      <a:pt x="417" y="102"/>
                      <a:pt x="502" y="54"/>
                    </a:cubicBezTo>
                    <a:cubicBezTo>
                      <a:pt x="587" y="6"/>
                      <a:pt x="675" y="0"/>
                      <a:pt x="751" y="8"/>
                    </a:cubicBezTo>
                    <a:cubicBezTo>
                      <a:pt x="827" y="16"/>
                      <a:pt x="885" y="49"/>
                      <a:pt x="960" y="104"/>
                    </a:cubicBezTo>
                    <a:cubicBezTo>
                      <a:pt x="1035" y="159"/>
                      <a:pt x="1153" y="288"/>
                      <a:pt x="1203" y="336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29" name="Freeform 17">
                <a:extLst>
                  <a:ext uri="{FF2B5EF4-FFF2-40B4-BE49-F238E27FC236}">
                    <a16:creationId xmlns:a16="http://schemas.microsoft.com/office/drawing/2014/main" id="{462F70E7-D7D1-4B27-A09E-F5687459F8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8" y="2325"/>
                <a:ext cx="220" cy="166"/>
              </a:xfrm>
              <a:custGeom>
                <a:avLst/>
                <a:gdLst>
                  <a:gd name="T0" fmla="*/ 0 w 220"/>
                  <a:gd name="T1" fmla="*/ 0 h 166"/>
                  <a:gd name="T2" fmla="*/ 126 w 220"/>
                  <a:gd name="T3" fmla="*/ 151 h 166"/>
                  <a:gd name="T4" fmla="*/ 210 w 220"/>
                  <a:gd name="T5" fmla="*/ 92 h 166"/>
                  <a:gd name="T6" fmla="*/ 187 w 220"/>
                  <a:gd name="T7" fmla="*/ 24 h 1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0"/>
                  <a:gd name="T13" fmla="*/ 0 h 166"/>
                  <a:gd name="T14" fmla="*/ 220 w 220"/>
                  <a:gd name="T15" fmla="*/ 166 h 1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0" h="166">
                    <a:moveTo>
                      <a:pt x="0" y="0"/>
                    </a:moveTo>
                    <a:cubicBezTo>
                      <a:pt x="21" y="25"/>
                      <a:pt x="91" y="136"/>
                      <a:pt x="126" y="151"/>
                    </a:cubicBezTo>
                    <a:cubicBezTo>
                      <a:pt x="161" y="166"/>
                      <a:pt x="200" y="113"/>
                      <a:pt x="210" y="92"/>
                    </a:cubicBezTo>
                    <a:cubicBezTo>
                      <a:pt x="220" y="71"/>
                      <a:pt x="192" y="38"/>
                      <a:pt x="187" y="24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triangl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0" name="Freeform 18">
                <a:extLst>
                  <a:ext uri="{FF2B5EF4-FFF2-40B4-BE49-F238E27FC236}">
                    <a16:creationId xmlns:a16="http://schemas.microsoft.com/office/drawing/2014/main" id="{5368AF7E-F4BD-44DD-836F-A8FF8DBDE7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0" y="2248"/>
                <a:ext cx="84" cy="180"/>
              </a:xfrm>
              <a:custGeom>
                <a:avLst/>
                <a:gdLst>
                  <a:gd name="T0" fmla="*/ 23 w 84"/>
                  <a:gd name="T1" fmla="*/ 0 h 180"/>
                  <a:gd name="T2" fmla="*/ 80 w 84"/>
                  <a:gd name="T3" fmla="*/ 101 h 180"/>
                  <a:gd name="T4" fmla="*/ 0 w 8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84"/>
                  <a:gd name="T10" fmla="*/ 0 h 180"/>
                  <a:gd name="T11" fmla="*/ 84 w 8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4" h="180">
                    <a:moveTo>
                      <a:pt x="23" y="0"/>
                    </a:moveTo>
                    <a:cubicBezTo>
                      <a:pt x="32" y="19"/>
                      <a:pt x="84" y="71"/>
                      <a:pt x="80" y="101"/>
                    </a:cubicBezTo>
                    <a:cubicBezTo>
                      <a:pt x="76" y="131"/>
                      <a:pt x="17" y="164"/>
                      <a:pt x="0" y="18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422" name="Oval 19">
              <a:extLst>
                <a:ext uri="{FF2B5EF4-FFF2-40B4-BE49-F238E27FC236}">
                  <a16:creationId xmlns:a16="http://schemas.microsoft.com/office/drawing/2014/main" id="{555F6D8D-C486-439D-91E6-82D138F683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8" y="1706"/>
              <a:ext cx="57" cy="5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23" name="Text Box 20">
              <a:extLst>
                <a:ext uri="{FF2B5EF4-FFF2-40B4-BE49-F238E27FC236}">
                  <a16:creationId xmlns:a16="http://schemas.microsoft.com/office/drawing/2014/main" id="{A3D81DB4-3AB9-4B3B-9762-D0ED6AF9F0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3" y="1582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A</a:t>
              </a:r>
            </a:p>
          </p:txBody>
        </p:sp>
        <p:sp>
          <p:nvSpPr>
            <p:cNvPr id="17424" name="Oval 21">
              <a:extLst>
                <a:ext uri="{FF2B5EF4-FFF2-40B4-BE49-F238E27FC236}">
                  <a16:creationId xmlns:a16="http://schemas.microsoft.com/office/drawing/2014/main" id="{5859C228-842A-4C06-A8DB-AC50A3E82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5" y="1712"/>
              <a:ext cx="57" cy="5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25" name="Text Box 22">
              <a:extLst>
                <a:ext uri="{FF2B5EF4-FFF2-40B4-BE49-F238E27FC236}">
                  <a16:creationId xmlns:a16="http://schemas.microsoft.com/office/drawing/2014/main" id="{5D0D1A60-4040-42D4-AADF-8DB71CC2F5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1" y="1554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B</a:t>
              </a:r>
            </a:p>
          </p:txBody>
        </p:sp>
      </p:grpSp>
      <p:sp>
        <p:nvSpPr>
          <p:cNvPr id="17415" name="Text Box 23">
            <a:extLst>
              <a:ext uri="{FF2B5EF4-FFF2-40B4-BE49-F238E27FC236}">
                <a16:creationId xmlns:a16="http://schemas.microsoft.com/office/drawing/2014/main" id="{B5D82E08-2F68-4100-A541-B55366722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0213" y="3581400"/>
            <a:ext cx="6310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由压强差造成对物体运动的阻力叫压差阻力</a:t>
            </a:r>
            <a:r>
              <a:rPr lang="en-US" altLang="zh-CN"/>
              <a:t>.   </a:t>
            </a:r>
          </a:p>
        </p:txBody>
      </p:sp>
      <p:sp>
        <p:nvSpPr>
          <p:cNvPr id="17416" name="Text Box 24">
            <a:extLst>
              <a:ext uri="{FF2B5EF4-FFF2-40B4-BE49-F238E27FC236}">
                <a16:creationId xmlns:a16="http://schemas.microsoft.com/office/drawing/2014/main" id="{5903767C-68C8-4810-8CF1-A081C93BC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4038600"/>
            <a:ext cx="5314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当流速较大时，圆柱体所受综合阻力   </a:t>
            </a:r>
          </a:p>
        </p:txBody>
      </p:sp>
      <p:graphicFrame>
        <p:nvGraphicFramePr>
          <p:cNvPr id="17410" name="Object 25">
            <a:extLst>
              <a:ext uri="{FF2B5EF4-FFF2-40B4-BE49-F238E27FC236}">
                <a16:creationId xmlns:a16="http://schemas.microsoft.com/office/drawing/2014/main" id="{08C430EE-0CF2-4F9A-A106-32F38D00E6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4454525"/>
          <a:ext cx="17526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6" name="公式" r:id="rId3" imgW="990360" imgH="393480" progId="Equation.3">
                  <p:embed/>
                </p:oleObj>
              </mc:Choice>
              <mc:Fallback>
                <p:oleObj name="公式" r:id="rId3" imgW="990360" imgH="3934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454525"/>
                        <a:ext cx="1752600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Text Box 26">
            <a:extLst>
              <a:ext uri="{FF2B5EF4-FFF2-40B4-BE49-F238E27FC236}">
                <a16:creationId xmlns:a16="http://schemas.microsoft.com/office/drawing/2014/main" id="{E330E7A3-AA27-4FC9-84E9-1E8972980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5257800"/>
            <a:ext cx="6024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ym typeface="Symbol" panose="05050102010706020507" pitchFamily="18" charset="2"/>
              </a:rPr>
              <a:t></a:t>
            </a:r>
            <a:r>
              <a:rPr lang="zh-CN" altLang="en-US" i="1">
                <a:sym typeface="Symbol" panose="05050102010706020507" pitchFamily="18" charset="2"/>
              </a:rPr>
              <a:t>、</a:t>
            </a:r>
            <a:r>
              <a:rPr lang="en-US" altLang="zh-CN" i="1">
                <a:sym typeface="Symbol" panose="05050102010706020507" pitchFamily="18" charset="2"/>
              </a:rPr>
              <a:t>d </a:t>
            </a:r>
            <a:r>
              <a:rPr lang="zh-CN" altLang="en-US"/>
              <a:t>和</a:t>
            </a:r>
            <a:r>
              <a:rPr lang="en-US" altLang="zh-CN" i="1"/>
              <a:t>l </a:t>
            </a:r>
            <a:r>
              <a:rPr lang="zh-CN" altLang="en-US"/>
              <a:t>表示流体密度、柱体直径和长度， </a:t>
            </a:r>
          </a:p>
        </p:txBody>
      </p:sp>
      <p:sp>
        <p:nvSpPr>
          <p:cNvPr id="17418" name="Text Box 27">
            <a:extLst>
              <a:ext uri="{FF2B5EF4-FFF2-40B4-BE49-F238E27FC236}">
                <a16:creationId xmlns:a16="http://schemas.microsoft.com/office/drawing/2014/main" id="{287597FF-8D66-4AEA-A202-473982E74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791200"/>
            <a:ext cx="2446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/>
              <a:t>C</a:t>
            </a:r>
            <a:r>
              <a:rPr lang="en-US" altLang="zh-CN" i="1" baseline="-25000"/>
              <a:t>D</a:t>
            </a:r>
            <a:r>
              <a:rPr lang="zh-CN" altLang="en-US"/>
              <a:t>称阻力系数</a:t>
            </a:r>
            <a:r>
              <a:rPr lang="en-US" altLang="zh-CN"/>
              <a:t>.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>
            <a:extLst>
              <a:ext uri="{FF2B5EF4-FFF2-40B4-BE49-F238E27FC236}">
                <a16:creationId xmlns:a16="http://schemas.microsoft.com/office/drawing/2014/main" id="{E282B401-98DF-46AC-A46D-7BB28AE7F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609600"/>
            <a:ext cx="3214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ea typeface="黑体" panose="02010609060101010101" pitchFamily="49" charset="-122"/>
              </a:rPr>
              <a:t>§11.7.3 </a:t>
            </a:r>
            <a:r>
              <a:rPr lang="zh-CN" altLang="en-US" sz="2800">
                <a:ea typeface="黑体" panose="02010609060101010101" pitchFamily="49" charset="-122"/>
              </a:rPr>
              <a:t>兴波阻力   </a:t>
            </a:r>
          </a:p>
        </p:txBody>
      </p:sp>
      <p:sp>
        <p:nvSpPr>
          <p:cNvPr id="27651" name="Text Box 3">
            <a:extLst>
              <a:ext uri="{FF2B5EF4-FFF2-40B4-BE49-F238E27FC236}">
                <a16:creationId xmlns:a16="http://schemas.microsoft.com/office/drawing/2014/main" id="{1D2FC71A-D465-4188-8F87-87D8AD853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143000"/>
            <a:ext cx="679767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/>
              <a:t>        </a:t>
            </a:r>
            <a:r>
              <a:rPr lang="zh-CN" altLang="en-US"/>
              <a:t>船在水中航行，在水面上激起水波，使船舶受到另外一种阻力，叫兴波阻力</a:t>
            </a:r>
            <a:r>
              <a:rPr lang="en-US" altLang="zh-CN"/>
              <a:t>.</a:t>
            </a:r>
          </a:p>
        </p:txBody>
      </p:sp>
      <p:sp>
        <p:nvSpPr>
          <p:cNvPr id="27652" name="Text Box 4">
            <a:extLst>
              <a:ext uri="{FF2B5EF4-FFF2-40B4-BE49-F238E27FC236}">
                <a16:creationId xmlns:a16="http://schemas.microsoft.com/office/drawing/2014/main" id="{3B8CF68D-73E8-4081-89C8-F09275178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25" y="2403475"/>
            <a:ext cx="3246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兴波阻力与黏性无关</a:t>
            </a:r>
            <a:r>
              <a:rPr lang="en-US" altLang="zh-CN"/>
              <a:t>.  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>
            <a:extLst>
              <a:ext uri="{FF2B5EF4-FFF2-40B4-BE49-F238E27FC236}">
                <a16:creationId xmlns:a16="http://schemas.microsoft.com/office/drawing/2014/main" id="{221246F4-C5BC-4DF8-88CA-E7D0497B7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1484313"/>
            <a:ext cx="43084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ea typeface="楷体_GB2312" pitchFamily="49" charset="-122"/>
              </a:rPr>
              <a:t>§11.8  </a:t>
            </a:r>
            <a:r>
              <a:rPr lang="zh-CN" altLang="en-US" sz="3600">
                <a:ea typeface="楷体_GB2312" pitchFamily="49" charset="-122"/>
              </a:rPr>
              <a:t>机翼的升力  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>
            <a:extLst>
              <a:ext uri="{FF2B5EF4-FFF2-40B4-BE49-F238E27FC236}">
                <a16:creationId xmlns:a16="http://schemas.microsoft.com/office/drawing/2014/main" id="{A3B127EA-DC61-4075-A31B-0C4D3DBF8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57200"/>
            <a:ext cx="43084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ea typeface="楷体_GB2312" pitchFamily="49" charset="-122"/>
              </a:rPr>
              <a:t>§11.8  </a:t>
            </a:r>
            <a:r>
              <a:rPr lang="zh-CN" altLang="en-US" sz="3600">
                <a:ea typeface="楷体_GB2312" pitchFamily="49" charset="-122"/>
              </a:rPr>
              <a:t>机翼的升力   </a:t>
            </a:r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D2D3FC9D-7511-4C3F-B273-E89C2586F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143000"/>
            <a:ext cx="6265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ea typeface="黑体" panose="02010609060101010101" pitchFamily="49" charset="-122"/>
              </a:rPr>
              <a:t>1.</a:t>
            </a:r>
            <a:r>
              <a:rPr lang="zh-CN" altLang="en-US">
                <a:ea typeface="黑体" panose="02010609060101010101" pitchFamily="49" charset="-122"/>
              </a:rPr>
              <a:t>亚音速飞行 </a:t>
            </a:r>
            <a:r>
              <a:rPr lang="en-US" altLang="zh-CN">
                <a:ea typeface="黑体" panose="02010609060101010101" pitchFamily="49" charset="-122"/>
              </a:rPr>
              <a:t>(</a:t>
            </a:r>
            <a:r>
              <a:rPr lang="zh-CN" altLang="en-US">
                <a:ea typeface="黑体" panose="02010609060101010101" pitchFamily="49" charset="-122"/>
              </a:rPr>
              <a:t>马赫数</a:t>
            </a:r>
            <a:r>
              <a:rPr lang="en-US" altLang="zh-CN" i="1">
                <a:ea typeface="黑体" panose="02010609060101010101" pitchFamily="49" charset="-122"/>
              </a:rPr>
              <a:t>M </a:t>
            </a:r>
            <a:r>
              <a:rPr lang="en-US" altLang="zh-CN">
                <a:ea typeface="黑体" panose="02010609060101010101" pitchFamily="49" charset="-122"/>
              </a:rPr>
              <a:t>&lt; 1)</a:t>
            </a:r>
            <a:r>
              <a:rPr lang="zh-CN" altLang="en-US">
                <a:ea typeface="黑体" panose="02010609060101010101" pitchFamily="49" charset="-122"/>
              </a:rPr>
              <a:t>机翼上下压强差   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67932912-08AC-457B-97BE-270E0472CBB6}"/>
              </a:ext>
            </a:extLst>
          </p:cNvPr>
          <p:cNvGrpSpPr>
            <a:grpSpLocks/>
          </p:cNvGrpSpPr>
          <p:nvPr/>
        </p:nvGrpSpPr>
        <p:grpSpPr bwMode="auto">
          <a:xfrm>
            <a:off x="3502025" y="1524000"/>
            <a:ext cx="2251075" cy="1900238"/>
            <a:chOff x="2206" y="960"/>
            <a:chExt cx="1418" cy="1197"/>
          </a:xfrm>
        </p:grpSpPr>
        <p:sp>
          <p:nvSpPr>
            <p:cNvPr id="18467" name="Freeform 5" descr="浅色上对角线">
              <a:extLst>
                <a:ext uri="{FF2B5EF4-FFF2-40B4-BE49-F238E27FC236}">
                  <a16:creationId xmlns:a16="http://schemas.microsoft.com/office/drawing/2014/main" id="{A6FE25A1-5968-4D0C-BE8C-6679190B5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5" y="1406"/>
              <a:ext cx="739" cy="350"/>
            </a:xfrm>
            <a:custGeom>
              <a:avLst/>
              <a:gdLst>
                <a:gd name="T0" fmla="*/ 739 w 739"/>
                <a:gd name="T1" fmla="*/ 350 h 350"/>
                <a:gd name="T2" fmla="*/ 512 w 739"/>
                <a:gd name="T3" fmla="*/ 159 h 350"/>
                <a:gd name="T4" fmla="*/ 135 w 739"/>
                <a:gd name="T5" fmla="*/ 13 h 350"/>
                <a:gd name="T6" fmla="*/ 11 w 739"/>
                <a:gd name="T7" fmla="*/ 81 h 350"/>
                <a:gd name="T8" fmla="*/ 68 w 739"/>
                <a:gd name="T9" fmla="*/ 216 h 350"/>
                <a:gd name="T10" fmla="*/ 282 w 739"/>
                <a:gd name="T11" fmla="*/ 227 h 350"/>
                <a:gd name="T12" fmla="*/ 542 w 739"/>
                <a:gd name="T13" fmla="*/ 284 h 350"/>
                <a:gd name="T14" fmla="*/ 733 w 739"/>
                <a:gd name="T15" fmla="*/ 341 h 3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39"/>
                <a:gd name="T25" fmla="*/ 0 h 350"/>
                <a:gd name="T26" fmla="*/ 739 w 739"/>
                <a:gd name="T27" fmla="*/ 350 h 35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39" h="350">
                  <a:moveTo>
                    <a:pt x="739" y="350"/>
                  </a:moveTo>
                  <a:cubicBezTo>
                    <a:pt x="702" y="318"/>
                    <a:pt x="613" y="215"/>
                    <a:pt x="512" y="159"/>
                  </a:cubicBezTo>
                  <a:cubicBezTo>
                    <a:pt x="411" y="103"/>
                    <a:pt x="218" y="26"/>
                    <a:pt x="135" y="13"/>
                  </a:cubicBezTo>
                  <a:cubicBezTo>
                    <a:pt x="52" y="0"/>
                    <a:pt x="22" y="47"/>
                    <a:pt x="11" y="81"/>
                  </a:cubicBezTo>
                  <a:cubicBezTo>
                    <a:pt x="0" y="115"/>
                    <a:pt x="23" y="192"/>
                    <a:pt x="68" y="216"/>
                  </a:cubicBezTo>
                  <a:cubicBezTo>
                    <a:pt x="113" y="240"/>
                    <a:pt x="203" y="216"/>
                    <a:pt x="282" y="227"/>
                  </a:cubicBezTo>
                  <a:cubicBezTo>
                    <a:pt x="361" y="238"/>
                    <a:pt x="467" y="265"/>
                    <a:pt x="542" y="284"/>
                  </a:cubicBezTo>
                  <a:cubicBezTo>
                    <a:pt x="617" y="303"/>
                    <a:pt x="693" y="329"/>
                    <a:pt x="733" y="341"/>
                  </a:cubicBezTo>
                </a:path>
              </a:pathLst>
            </a:custGeom>
            <a:pattFill prst="ltUpDiag">
              <a:fgClr>
                <a:srgbClr val="0000FF"/>
              </a:fgClr>
              <a:bgClr>
                <a:srgbClr val="FFFFFF"/>
              </a:bgClr>
            </a:pattFill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8" name="Line 6">
              <a:extLst>
                <a:ext uri="{FF2B5EF4-FFF2-40B4-BE49-F238E27FC236}">
                  <a16:creationId xmlns:a16="http://schemas.microsoft.com/office/drawing/2014/main" id="{8428D781-0D18-46D7-BBFC-BE7EABBF5A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78" y="1254"/>
              <a:ext cx="70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9" name="Line 7">
              <a:extLst>
                <a:ext uri="{FF2B5EF4-FFF2-40B4-BE49-F238E27FC236}">
                  <a16:creationId xmlns:a16="http://schemas.microsoft.com/office/drawing/2014/main" id="{D17D70FF-5DE5-43E3-A81B-473537096D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2" y="1245"/>
              <a:ext cx="31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0" name="Line 8">
              <a:extLst>
                <a:ext uri="{FF2B5EF4-FFF2-40B4-BE49-F238E27FC236}">
                  <a16:creationId xmlns:a16="http://schemas.microsoft.com/office/drawing/2014/main" id="{B928C663-B4D5-425A-AD1D-BD891DF661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3" y="1914"/>
              <a:ext cx="70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1" name="Line 9">
              <a:extLst>
                <a:ext uri="{FF2B5EF4-FFF2-40B4-BE49-F238E27FC236}">
                  <a16:creationId xmlns:a16="http://schemas.microsoft.com/office/drawing/2014/main" id="{C4544D88-8F7A-4454-A730-D5CBDDD021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51" y="1909"/>
              <a:ext cx="3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2" name="Text Box 10">
              <a:extLst>
                <a:ext uri="{FF2B5EF4-FFF2-40B4-BE49-F238E27FC236}">
                  <a16:creationId xmlns:a16="http://schemas.microsoft.com/office/drawing/2014/main" id="{0F0E6868-3414-41A2-8345-9C3008906C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6" y="107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</a:t>
              </a:r>
            </a:p>
          </p:txBody>
        </p:sp>
        <p:sp>
          <p:nvSpPr>
            <p:cNvPr id="18473" name="Text Box 11">
              <a:extLst>
                <a:ext uri="{FF2B5EF4-FFF2-40B4-BE49-F238E27FC236}">
                  <a16:creationId xmlns:a16="http://schemas.microsoft.com/office/drawing/2014/main" id="{8AFC0BCF-3C51-4ABD-8BE6-24FEE7DA8A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0" y="164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2</a:t>
              </a:r>
            </a:p>
          </p:txBody>
        </p:sp>
        <p:sp>
          <p:nvSpPr>
            <p:cNvPr id="18474" name="Text Box 12">
              <a:extLst>
                <a:ext uri="{FF2B5EF4-FFF2-40B4-BE49-F238E27FC236}">
                  <a16:creationId xmlns:a16="http://schemas.microsoft.com/office/drawing/2014/main" id="{C30CC3FD-E3CB-407A-934E-DD0F6E45F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3" y="96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u</a:t>
              </a:r>
            </a:p>
          </p:txBody>
        </p:sp>
        <p:sp>
          <p:nvSpPr>
            <p:cNvPr id="18475" name="Text Box 13">
              <a:extLst>
                <a:ext uri="{FF2B5EF4-FFF2-40B4-BE49-F238E27FC236}">
                  <a16:creationId xmlns:a16="http://schemas.microsoft.com/office/drawing/2014/main" id="{CC18CF45-98A9-412C-B7AE-525E28E154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4" y="1869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u</a:t>
              </a:r>
            </a:p>
          </p:txBody>
        </p:sp>
        <p:sp>
          <p:nvSpPr>
            <p:cNvPr id="18476" name="Text Box 14">
              <a:extLst>
                <a:ext uri="{FF2B5EF4-FFF2-40B4-BE49-F238E27FC236}">
                  <a16:creationId xmlns:a16="http://schemas.microsoft.com/office/drawing/2014/main" id="{B2D33166-F0BE-4A6D-891B-782A5DEC8B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2" y="983"/>
              <a:ext cx="3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v</a:t>
              </a:r>
              <a:r>
                <a:rPr lang="zh-CN" altLang="en-US" baseline="-25000"/>
                <a:t>环 </a:t>
              </a:r>
              <a:endParaRPr lang="zh-CN" altLang="en-US"/>
            </a:p>
          </p:txBody>
        </p:sp>
        <p:sp>
          <p:nvSpPr>
            <p:cNvPr id="18477" name="Text Box 15">
              <a:extLst>
                <a:ext uri="{FF2B5EF4-FFF2-40B4-BE49-F238E27FC236}">
                  <a16:creationId xmlns:a16="http://schemas.microsoft.com/office/drawing/2014/main" id="{7B7B76A0-7EB7-42FB-8F6A-6AE602B68A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6" y="1825"/>
              <a:ext cx="3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v</a:t>
              </a:r>
              <a:r>
                <a:rPr lang="zh-CN" altLang="en-US" baseline="-25000"/>
                <a:t>环 </a:t>
              </a:r>
              <a:endParaRPr lang="zh-CN" altLang="en-US"/>
            </a:p>
          </p:txBody>
        </p:sp>
      </p:grpSp>
      <p:grpSp>
        <p:nvGrpSpPr>
          <p:cNvPr id="3" name="Group 16">
            <a:extLst>
              <a:ext uri="{FF2B5EF4-FFF2-40B4-BE49-F238E27FC236}">
                <a16:creationId xmlns:a16="http://schemas.microsoft.com/office/drawing/2014/main" id="{68ACF415-8D70-4222-9969-2B85AEBB1C9C}"/>
              </a:ext>
            </a:extLst>
          </p:cNvPr>
          <p:cNvGrpSpPr>
            <a:grpSpLocks/>
          </p:cNvGrpSpPr>
          <p:nvPr/>
        </p:nvGrpSpPr>
        <p:grpSpPr bwMode="auto">
          <a:xfrm>
            <a:off x="5976938" y="1941513"/>
            <a:ext cx="2097087" cy="1077912"/>
            <a:chOff x="3885" y="1557"/>
            <a:chExt cx="1321" cy="679"/>
          </a:xfrm>
        </p:grpSpPr>
        <p:sp>
          <p:nvSpPr>
            <p:cNvPr id="18457" name="Freeform 17" descr="浅色上对角线">
              <a:extLst>
                <a:ext uri="{FF2B5EF4-FFF2-40B4-BE49-F238E27FC236}">
                  <a16:creationId xmlns:a16="http://schemas.microsoft.com/office/drawing/2014/main" id="{40E8866B-2A21-4866-8521-72CFFED50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" y="1738"/>
              <a:ext cx="607" cy="350"/>
            </a:xfrm>
            <a:custGeom>
              <a:avLst/>
              <a:gdLst>
                <a:gd name="T0" fmla="*/ 739 w 739"/>
                <a:gd name="T1" fmla="*/ 350 h 350"/>
                <a:gd name="T2" fmla="*/ 512 w 739"/>
                <a:gd name="T3" fmla="*/ 159 h 350"/>
                <a:gd name="T4" fmla="*/ 135 w 739"/>
                <a:gd name="T5" fmla="*/ 13 h 350"/>
                <a:gd name="T6" fmla="*/ 11 w 739"/>
                <a:gd name="T7" fmla="*/ 81 h 350"/>
                <a:gd name="T8" fmla="*/ 68 w 739"/>
                <a:gd name="T9" fmla="*/ 216 h 350"/>
                <a:gd name="T10" fmla="*/ 282 w 739"/>
                <a:gd name="T11" fmla="*/ 227 h 350"/>
                <a:gd name="T12" fmla="*/ 542 w 739"/>
                <a:gd name="T13" fmla="*/ 284 h 350"/>
                <a:gd name="T14" fmla="*/ 733 w 739"/>
                <a:gd name="T15" fmla="*/ 341 h 3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39"/>
                <a:gd name="T25" fmla="*/ 0 h 350"/>
                <a:gd name="T26" fmla="*/ 739 w 739"/>
                <a:gd name="T27" fmla="*/ 350 h 35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39" h="350">
                  <a:moveTo>
                    <a:pt x="739" y="350"/>
                  </a:moveTo>
                  <a:cubicBezTo>
                    <a:pt x="702" y="318"/>
                    <a:pt x="613" y="215"/>
                    <a:pt x="512" y="159"/>
                  </a:cubicBezTo>
                  <a:cubicBezTo>
                    <a:pt x="411" y="103"/>
                    <a:pt x="218" y="26"/>
                    <a:pt x="135" y="13"/>
                  </a:cubicBezTo>
                  <a:cubicBezTo>
                    <a:pt x="52" y="0"/>
                    <a:pt x="22" y="47"/>
                    <a:pt x="11" y="81"/>
                  </a:cubicBezTo>
                  <a:cubicBezTo>
                    <a:pt x="0" y="115"/>
                    <a:pt x="23" y="192"/>
                    <a:pt x="68" y="216"/>
                  </a:cubicBezTo>
                  <a:cubicBezTo>
                    <a:pt x="113" y="240"/>
                    <a:pt x="203" y="216"/>
                    <a:pt x="282" y="227"/>
                  </a:cubicBezTo>
                  <a:cubicBezTo>
                    <a:pt x="361" y="238"/>
                    <a:pt x="467" y="265"/>
                    <a:pt x="542" y="284"/>
                  </a:cubicBezTo>
                  <a:cubicBezTo>
                    <a:pt x="617" y="303"/>
                    <a:pt x="693" y="329"/>
                    <a:pt x="733" y="341"/>
                  </a:cubicBezTo>
                </a:path>
              </a:pathLst>
            </a:custGeom>
            <a:pattFill prst="ltUpDiag">
              <a:fgClr>
                <a:srgbClr val="0000FF"/>
              </a:fgClr>
              <a:bgClr>
                <a:srgbClr val="FFFFFF"/>
              </a:bgClr>
            </a:pattFill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8" name="Freeform 18">
              <a:extLst>
                <a:ext uri="{FF2B5EF4-FFF2-40B4-BE49-F238E27FC236}">
                  <a16:creationId xmlns:a16="http://schemas.microsoft.com/office/drawing/2014/main" id="{404C7573-DC63-4CF3-BDB2-DDFC3246E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6" y="2235"/>
              <a:ext cx="1300" cy="1"/>
            </a:xfrm>
            <a:custGeom>
              <a:avLst/>
              <a:gdLst>
                <a:gd name="T0" fmla="*/ 0 w 1581"/>
                <a:gd name="T1" fmla="*/ 0 h 1"/>
                <a:gd name="T2" fmla="*/ 971 w 1581"/>
                <a:gd name="T3" fmla="*/ 0 h 1"/>
                <a:gd name="T4" fmla="*/ 1581 w 1581"/>
                <a:gd name="T5" fmla="*/ 0 h 1"/>
                <a:gd name="T6" fmla="*/ 0 60000 65536"/>
                <a:gd name="T7" fmla="*/ 0 60000 65536"/>
                <a:gd name="T8" fmla="*/ 0 60000 65536"/>
                <a:gd name="T9" fmla="*/ 0 w 1581"/>
                <a:gd name="T10" fmla="*/ 0 h 1"/>
                <a:gd name="T11" fmla="*/ 1581 w 1581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81" h="1">
                  <a:moveTo>
                    <a:pt x="0" y="0"/>
                  </a:moveTo>
                  <a:cubicBezTo>
                    <a:pt x="354" y="0"/>
                    <a:pt x="708" y="0"/>
                    <a:pt x="971" y="0"/>
                  </a:cubicBezTo>
                  <a:cubicBezTo>
                    <a:pt x="1234" y="0"/>
                    <a:pt x="1407" y="0"/>
                    <a:pt x="1581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9" name="Freeform 19">
              <a:extLst>
                <a:ext uri="{FF2B5EF4-FFF2-40B4-BE49-F238E27FC236}">
                  <a16:creationId xmlns:a16="http://schemas.microsoft.com/office/drawing/2014/main" id="{4E5759CC-2229-40B1-8B02-7BBDBA0B9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6" y="2127"/>
              <a:ext cx="1281" cy="40"/>
            </a:xfrm>
            <a:custGeom>
              <a:avLst/>
              <a:gdLst>
                <a:gd name="T0" fmla="*/ 0 w 1558"/>
                <a:gd name="T1" fmla="*/ 40 h 40"/>
                <a:gd name="T2" fmla="*/ 384 w 1558"/>
                <a:gd name="T3" fmla="*/ 6 h 40"/>
                <a:gd name="T4" fmla="*/ 858 w 1558"/>
                <a:gd name="T5" fmla="*/ 6 h 40"/>
                <a:gd name="T6" fmla="*/ 1287 w 1558"/>
                <a:gd name="T7" fmla="*/ 18 h 40"/>
                <a:gd name="T8" fmla="*/ 1558 w 1558"/>
                <a:gd name="T9" fmla="*/ 6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58"/>
                <a:gd name="T16" fmla="*/ 0 h 40"/>
                <a:gd name="T17" fmla="*/ 1558 w 1558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58" h="40">
                  <a:moveTo>
                    <a:pt x="0" y="40"/>
                  </a:moveTo>
                  <a:cubicBezTo>
                    <a:pt x="120" y="26"/>
                    <a:pt x="241" y="12"/>
                    <a:pt x="384" y="6"/>
                  </a:cubicBezTo>
                  <a:cubicBezTo>
                    <a:pt x="527" y="0"/>
                    <a:pt x="708" y="4"/>
                    <a:pt x="858" y="6"/>
                  </a:cubicBezTo>
                  <a:cubicBezTo>
                    <a:pt x="1008" y="8"/>
                    <a:pt x="1170" y="18"/>
                    <a:pt x="1287" y="18"/>
                  </a:cubicBezTo>
                  <a:cubicBezTo>
                    <a:pt x="1404" y="18"/>
                    <a:pt x="1481" y="12"/>
                    <a:pt x="1558" y="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0" name="Freeform 20">
              <a:extLst>
                <a:ext uri="{FF2B5EF4-FFF2-40B4-BE49-F238E27FC236}">
                  <a16:creationId xmlns:a16="http://schemas.microsoft.com/office/drawing/2014/main" id="{6A82F5C6-CDEA-4BA0-A24B-FA73192AC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5" y="1964"/>
              <a:ext cx="242" cy="56"/>
            </a:xfrm>
            <a:custGeom>
              <a:avLst/>
              <a:gdLst>
                <a:gd name="T0" fmla="*/ 0 w 294"/>
                <a:gd name="T1" fmla="*/ 56 h 56"/>
                <a:gd name="T2" fmla="*/ 294 w 294"/>
                <a:gd name="T3" fmla="*/ 0 h 56"/>
                <a:gd name="T4" fmla="*/ 0 60000 65536"/>
                <a:gd name="T5" fmla="*/ 0 60000 65536"/>
                <a:gd name="T6" fmla="*/ 0 w 294"/>
                <a:gd name="T7" fmla="*/ 0 h 56"/>
                <a:gd name="T8" fmla="*/ 294 w 294"/>
                <a:gd name="T9" fmla="*/ 56 h 5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4" h="56">
                  <a:moveTo>
                    <a:pt x="0" y="56"/>
                  </a:moveTo>
                  <a:cubicBezTo>
                    <a:pt x="122" y="32"/>
                    <a:pt x="245" y="9"/>
                    <a:pt x="29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1" name="Freeform 21">
              <a:extLst>
                <a:ext uri="{FF2B5EF4-FFF2-40B4-BE49-F238E27FC236}">
                  <a16:creationId xmlns:a16="http://schemas.microsoft.com/office/drawing/2014/main" id="{9190DA12-C1AF-4C6C-B884-7C7133C2B1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6" y="1663"/>
              <a:ext cx="1225" cy="233"/>
            </a:xfrm>
            <a:custGeom>
              <a:avLst/>
              <a:gdLst>
                <a:gd name="T0" fmla="*/ 0 w 1490"/>
                <a:gd name="T1" fmla="*/ 233 h 233"/>
                <a:gd name="T2" fmla="*/ 282 w 1490"/>
                <a:gd name="T3" fmla="*/ 75 h 233"/>
                <a:gd name="T4" fmla="*/ 598 w 1490"/>
                <a:gd name="T5" fmla="*/ 19 h 233"/>
                <a:gd name="T6" fmla="*/ 1073 w 1490"/>
                <a:gd name="T7" fmla="*/ 188 h 233"/>
                <a:gd name="T8" fmla="*/ 1490 w 1490"/>
                <a:gd name="T9" fmla="*/ 211 h 2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90"/>
                <a:gd name="T16" fmla="*/ 0 h 233"/>
                <a:gd name="T17" fmla="*/ 1490 w 1490"/>
                <a:gd name="T18" fmla="*/ 233 h 2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90" h="233">
                  <a:moveTo>
                    <a:pt x="0" y="233"/>
                  </a:moveTo>
                  <a:cubicBezTo>
                    <a:pt x="91" y="172"/>
                    <a:pt x="182" y="111"/>
                    <a:pt x="282" y="75"/>
                  </a:cubicBezTo>
                  <a:cubicBezTo>
                    <a:pt x="382" y="39"/>
                    <a:pt x="466" y="0"/>
                    <a:pt x="598" y="19"/>
                  </a:cubicBezTo>
                  <a:cubicBezTo>
                    <a:pt x="730" y="38"/>
                    <a:pt x="924" y="156"/>
                    <a:pt x="1073" y="188"/>
                  </a:cubicBezTo>
                  <a:cubicBezTo>
                    <a:pt x="1222" y="220"/>
                    <a:pt x="1356" y="215"/>
                    <a:pt x="1490" y="211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2" name="Freeform 22">
              <a:extLst>
                <a:ext uri="{FF2B5EF4-FFF2-40B4-BE49-F238E27FC236}">
                  <a16:creationId xmlns:a16="http://schemas.microsoft.com/office/drawing/2014/main" id="{8EB540F0-BEC1-43C6-824E-1294884C1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6" y="1619"/>
              <a:ext cx="1300" cy="132"/>
            </a:xfrm>
            <a:custGeom>
              <a:avLst/>
              <a:gdLst>
                <a:gd name="T0" fmla="*/ 0 w 1581"/>
                <a:gd name="T1" fmla="*/ 85 h 132"/>
                <a:gd name="T2" fmla="*/ 610 w 1581"/>
                <a:gd name="T3" fmla="*/ 6 h 132"/>
                <a:gd name="T4" fmla="*/ 1299 w 1581"/>
                <a:gd name="T5" fmla="*/ 119 h 132"/>
                <a:gd name="T6" fmla="*/ 1581 w 1581"/>
                <a:gd name="T7" fmla="*/ 85 h 1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81"/>
                <a:gd name="T13" fmla="*/ 0 h 132"/>
                <a:gd name="T14" fmla="*/ 1581 w 1581"/>
                <a:gd name="T15" fmla="*/ 132 h 1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81" h="132">
                  <a:moveTo>
                    <a:pt x="0" y="85"/>
                  </a:moveTo>
                  <a:cubicBezTo>
                    <a:pt x="197" y="42"/>
                    <a:pt x="394" y="0"/>
                    <a:pt x="610" y="6"/>
                  </a:cubicBezTo>
                  <a:cubicBezTo>
                    <a:pt x="826" y="12"/>
                    <a:pt x="1137" y="106"/>
                    <a:pt x="1299" y="119"/>
                  </a:cubicBezTo>
                  <a:cubicBezTo>
                    <a:pt x="1461" y="132"/>
                    <a:pt x="1521" y="108"/>
                    <a:pt x="1581" y="8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3" name="Freeform 23">
              <a:extLst>
                <a:ext uri="{FF2B5EF4-FFF2-40B4-BE49-F238E27FC236}">
                  <a16:creationId xmlns:a16="http://schemas.microsoft.com/office/drawing/2014/main" id="{1B657B85-0B6E-402D-9131-5287291E6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1" y="1972"/>
              <a:ext cx="138" cy="143"/>
            </a:xfrm>
            <a:custGeom>
              <a:avLst/>
              <a:gdLst>
                <a:gd name="T0" fmla="*/ 0 w 167"/>
                <a:gd name="T1" fmla="*/ 105 h 143"/>
                <a:gd name="T2" fmla="*/ 136 w 167"/>
                <a:gd name="T3" fmla="*/ 128 h 143"/>
                <a:gd name="T4" fmla="*/ 158 w 167"/>
                <a:gd name="T5" fmla="*/ 15 h 143"/>
                <a:gd name="T6" fmla="*/ 79 w 167"/>
                <a:gd name="T7" fmla="*/ 37 h 1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43"/>
                <a:gd name="T14" fmla="*/ 167 w 167"/>
                <a:gd name="T15" fmla="*/ 143 h 1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43">
                  <a:moveTo>
                    <a:pt x="0" y="105"/>
                  </a:moveTo>
                  <a:cubicBezTo>
                    <a:pt x="55" y="124"/>
                    <a:pt x="110" y="143"/>
                    <a:pt x="136" y="128"/>
                  </a:cubicBezTo>
                  <a:cubicBezTo>
                    <a:pt x="162" y="113"/>
                    <a:pt x="167" y="30"/>
                    <a:pt x="158" y="15"/>
                  </a:cubicBezTo>
                  <a:cubicBezTo>
                    <a:pt x="149" y="0"/>
                    <a:pt x="114" y="18"/>
                    <a:pt x="79" y="37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4" name="Freeform 24">
              <a:extLst>
                <a:ext uri="{FF2B5EF4-FFF2-40B4-BE49-F238E27FC236}">
                  <a16:creationId xmlns:a16="http://schemas.microsoft.com/office/drawing/2014/main" id="{F8A1B098-A513-4315-8DB2-1DDBA041C3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2" y="2034"/>
              <a:ext cx="138" cy="87"/>
            </a:xfrm>
            <a:custGeom>
              <a:avLst/>
              <a:gdLst>
                <a:gd name="T0" fmla="*/ 0 w 167"/>
                <a:gd name="T1" fmla="*/ 105 h 143"/>
                <a:gd name="T2" fmla="*/ 136 w 167"/>
                <a:gd name="T3" fmla="*/ 128 h 143"/>
                <a:gd name="T4" fmla="*/ 158 w 167"/>
                <a:gd name="T5" fmla="*/ 15 h 143"/>
                <a:gd name="T6" fmla="*/ 79 w 167"/>
                <a:gd name="T7" fmla="*/ 37 h 1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43"/>
                <a:gd name="T14" fmla="*/ 167 w 167"/>
                <a:gd name="T15" fmla="*/ 143 h 1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43">
                  <a:moveTo>
                    <a:pt x="0" y="105"/>
                  </a:moveTo>
                  <a:cubicBezTo>
                    <a:pt x="55" y="124"/>
                    <a:pt x="110" y="143"/>
                    <a:pt x="136" y="128"/>
                  </a:cubicBezTo>
                  <a:cubicBezTo>
                    <a:pt x="162" y="113"/>
                    <a:pt x="167" y="30"/>
                    <a:pt x="158" y="15"/>
                  </a:cubicBezTo>
                  <a:cubicBezTo>
                    <a:pt x="149" y="0"/>
                    <a:pt x="114" y="18"/>
                    <a:pt x="79" y="37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5" name="Freeform 25">
              <a:extLst>
                <a:ext uri="{FF2B5EF4-FFF2-40B4-BE49-F238E27FC236}">
                  <a16:creationId xmlns:a16="http://schemas.microsoft.com/office/drawing/2014/main" id="{10F7DA49-937D-49F4-9F2D-5A867F43B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6" y="1928"/>
              <a:ext cx="129" cy="109"/>
            </a:xfrm>
            <a:custGeom>
              <a:avLst/>
              <a:gdLst>
                <a:gd name="T0" fmla="*/ 0 w 167"/>
                <a:gd name="T1" fmla="*/ 105 h 143"/>
                <a:gd name="T2" fmla="*/ 136 w 167"/>
                <a:gd name="T3" fmla="*/ 128 h 143"/>
                <a:gd name="T4" fmla="*/ 158 w 167"/>
                <a:gd name="T5" fmla="*/ 15 h 143"/>
                <a:gd name="T6" fmla="*/ 79 w 167"/>
                <a:gd name="T7" fmla="*/ 37 h 1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43"/>
                <a:gd name="T14" fmla="*/ 167 w 167"/>
                <a:gd name="T15" fmla="*/ 143 h 1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43">
                  <a:moveTo>
                    <a:pt x="0" y="105"/>
                  </a:moveTo>
                  <a:cubicBezTo>
                    <a:pt x="55" y="124"/>
                    <a:pt x="110" y="143"/>
                    <a:pt x="136" y="128"/>
                  </a:cubicBezTo>
                  <a:cubicBezTo>
                    <a:pt x="162" y="113"/>
                    <a:pt x="167" y="30"/>
                    <a:pt x="158" y="15"/>
                  </a:cubicBezTo>
                  <a:cubicBezTo>
                    <a:pt x="149" y="0"/>
                    <a:pt x="114" y="18"/>
                    <a:pt x="79" y="37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6" name="Line 26">
              <a:extLst>
                <a:ext uri="{FF2B5EF4-FFF2-40B4-BE49-F238E27FC236}">
                  <a16:creationId xmlns:a16="http://schemas.microsoft.com/office/drawing/2014/main" id="{8F9D5629-22A6-40B2-9A5A-0317635F73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5" y="1557"/>
              <a:ext cx="12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27">
            <a:extLst>
              <a:ext uri="{FF2B5EF4-FFF2-40B4-BE49-F238E27FC236}">
                <a16:creationId xmlns:a16="http://schemas.microsoft.com/office/drawing/2014/main" id="{DD850E0C-C9C8-4703-BBFF-80D938719EBE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1909763"/>
            <a:ext cx="2152650" cy="1300162"/>
            <a:chOff x="722" y="1468"/>
            <a:chExt cx="1356" cy="819"/>
          </a:xfrm>
        </p:grpSpPr>
        <p:grpSp>
          <p:nvGrpSpPr>
            <p:cNvPr id="18445" name="Group 28">
              <a:extLst>
                <a:ext uri="{FF2B5EF4-FFF2-40B4-BE49-F238E27FC236}">
                  <a16:creationId xmlns:a16="http://schemas.microsoft.com/office/drawing/2014/main" id="{D8B4B4C6-0B43-4F07-9E0C-A72D371300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2" y="1468"/>
              <a:ext cx="1356" cy="819"/>
              <a:chOff x="971" y="2089"/>
              <a:chExt cx="1356" cy="819"/>
            </a:xfrm>
          </p:grpSpPr>
          <p:sp>
            <p:nvSpPr>
              <p:cNvPr id="18447" name="Freeform 29" descr="浅色上对角线">
                <a:extLst>
                  <a:ext uri="{FF2B5EF4-FFF2-40B4-BE49-F238E27FC236}">
                    <a16:creationId xmlns:a16="http://schemas.microsoft.com/office/drawing/2014/main" id="{6C8FC159-5F22-4BA7-97AD-5F6744D189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9" y="2325"/>
                <a:ext cx="739" cy="350"/>
              </a:xfrm>
              <a:custGeom>
                <a:avLst/>
                <a:gdLst>
                  <a:gd name="T0" fmla="*/ 739 w 739"/>
                  <a:gd name="T1" fmla="*/ 350 h 350"/>
                  <a:gd name="T2" fmla="*/ 512 w 739"/>
                  <a:gd name="T3" fmla="*/ 159 h 350"/>
                  <a:gd name="T4" fmla="*/ 135 w 739"/>
                  <a:gd name="T5" fmla="*/ 13 h 350"/>
                  <a:gd name="T6" fmla="*/ 11 w 739"/>
                  <a:gd name="T7" fmla="*/ 81 h 350"/>
                  <a:gd name="T8" fmla="*/ 68 w 739"/>
                  <a:gd name="T9" fmla="*/ 216 h 350"/>
                  <a:gd name="T10" fmla="*/ 282 w 739"/>
                  <a:gd name="T11" fmla="*/ 227 h 350"/>
                  <a:gd name="T12" fmla="*/ 542 w 739"/>
                  <a:gd name="T13" fmla="*/ 284 h 350"/>
                  <a:gd name="T14" fmla="*/ 733 w 739"/>
                  <a:gd name="T15" fmla="*/ 341 h 3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39"/>
                  <a:gd name="T25" fmla="*/ 0 h 350"/>
                  <a:gd name="T26" fmla="*/ 739 w 739"/>
                  <a:gd name="T27" fmla="*/ 350 h 35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39" h="350">
                    <a:moveTo>
                      <a:pt x="739" y="350"/>
                    </a:moveTo>
                    <a:cubicBezTo>
                      <a:pt x="702" y="318"/>
                      <a:pt x="613" y="215"/>
                      <a:pt x="512" y="159"/>
                    </a:cubicBezTo>
                    <a:cubicBezTo>
                      <a:pt x="411" y="103"/>
                      <a:pt x="218" y="26"/>
                      <a:pt x="135" y="13"/>
                    </a:cubicBezTo>
                    <a:cubicBezTo>
                      <a:pt x="52" y="0"/>
                      <a:pt x="22" y="47"/>
                      <a:pt x="11" y="81"/>
                    </a:cubicBezTo>
                    <a:cubicBezTo>
                      <a:pt x="0" y="115"/>
                      <a:pt x="23" y="192"/>
                      <a:pt x="68" y="216"/>
                    </a:cubicBezTo>
                    <a:cubicBezTo>
                      <a:pt x="113" y="240"/>
                      <a:pt x="203" y="216"/>
                      <a:pt x="282" y="227"/>
                    </a:cubicBezTo>
                    <a:cubicBezTo>
                      <a:pt x="361" y="238"/>
                      <a:pt x="467" y="265"/>
                      <a:pt x="542" y="284"/>
                    </a:cubicBezTo>
                    <a:cubicBezTo>
                      <a:pt x="617" y="303"/>
                      <a:pt x="693" y="329"/>
                      <a:pt x="733" y="341"/>
                    </a:cubicBezTo>
                  </a:path>
                </a:pathLst>
              </a:custGeom>
              <a:pattFill prst="ltUpDiag">
                <a:fgClr>
                  <a:srgbClr val="0000FF"/>
                </a:fgClr>
                <a:bgClr>
                  <a:srgbClr val="FFFFFF"/>
                </a:bgClr>
              </a:pattFill>
              <a:ln w="19050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8" name="Line 30">
                <a:extLst>
                  <a:ext uri="{FF2B5EF4-FFF2-40B4-BE49-F238E27FC236}">
                    <a16:creationId xmlns:a16="http://schemas.microsoft.com/office/drawing/2014/main" id="{E5E2AC39-9534-4172-8DD7-6703B8615D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0" y="2417"/>
                <a:ext cx="712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9" name="Line 31">
                <a:extLst>
                  <a:ext uri="{FF2B5EF4-FFF2-40B4-BE49-F238E27FC236}">
                    <a16:creationId xmlns:a16="http://schemas.microsoft.com/office/drawing/2014/main" id="{84F138B9-18B9-4F04-9303-D2A8CECCB1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175" y="2654"/>
                <a:ext cx="8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0" name="Freeform 32">
                <a:extLst>
                  <a:ext uri="{FF2B5EF4-FFF2-40B4-BE49-F238E27FC236}">
                    <a16:creationId xmlns:a16="http://schemas.microsoft.com/office/drawing/2014/main" id="{1CCBDA47-3383-4219-99AE-33DC23F524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4" y="2541"/>
                <a:ext cx="34" cy="102"/>
              </a:xfrm>
              <a:custGeom>
                <a:avLst/>
                <a:gdLst>
                  <a:gd name="T0" fmla="*/ 34 w 34"/>
                  <a:gd name="T1" fmla="*/ 0 h 79"/>
                  <a:gd name="T2" fmla="*/ 0 w 34"/>
                  <a:gd name="T3" fmla="*/ 79 h 79"/>
                  <a:gd name="T4" fmla="*/ 0 60000 65536"/>
                  <a:gd name="T5" fmla="*/ 0 60000 65536"/>
                  <a:gd name="T6" fmla="*/ 0 w 34"/>
                  <a:gd name="T7" fmla="*/ 0 h 79"/>
                  <a:gd name="T8" fmla="*/ 34 w 34"/>
                  <a:gd name="T9" fmla="*/ 79 h 7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4" h="79">
                    <a:moveTo>
                      <a:pt x="34" y="0"/>
                    </a:moveTo>
                    <a:cubicBezTo>
                      <a:pt x="20" y="29"/>
                      <a:pt x="7" y="58"/>
                      <a:pt x="0" y="7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1" name="Freeform 33">
                <a:extLst>
                  <a:ext uri="{FF2B5EF4-FFF2-40B4-BE49-F238E27FC236}">
                    <a16:creationId xmlns:a16="http://schemas.microsoft.com/office/drawing/2014/main" id="{478923B7-79D1-425E-B61C-B977C72BED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2" y="2496"/>
                <a:ext cx="184" cy="178"/>
              </a:xfrm>
              <a:custGeom>
                <a:avLst/>
                <a:gdLst>
                  <a:gd name="T0" fmla="*/ 0 w 184"/>
                  <a:gd name="T1" fmla="*/ 158 h 178"/>
                  <a:gd name="T2" fmla="*/ 124 w 184"/>
                  <a:gd name="T3" fmla="*/ 169 h 178"/>
                  <a:gd name="T4" fmla="*/ 180 w 184"/>
                  <a:gd name="T5" fmla="*/ 101 h 178"/>
                  <a:gd name="T6" fmla="*/ 146 w 184"/>
                  <a:gd name="T7" fmla="*/ 11 h 178"/>
                  <a:gd name="T8" fmla="*/ 11 w 184"/>
                  <a:gd name="T9" fmla="*/ 34 h 1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4"/>
                  <a:gd name="T16" fmla="*/ 0 h 178"/>
                  <a:gd name="T17" fmla="*/ 184 w 184"/>
                  <a:gd name="T18" fmla="*/ 178 h 17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4" h="178">
                    <a:moveTo>
                      <a:pt x="0" y="158"/>
                    </a:moveTo>
                    <a:cubicBezTo>
                      <a:pt x="21" y="160"/>
                      <a:pt x="94" y="178"/>
                      <a:pt x="124" y="169"/>
                    </a:cubicBezTo>
                    <a:cubicBezTo>
                      <a:pt x="154" y="160"/>
                      <a:pt x="176" y="127"/>
                      <a:pt x="180" y="101"/>
                    </a:cubicBezTo>
                    <a:cubicBezTo>
                      <a:pt x="184" y="75"/>
                      <a:pt x="174" y="22"/>
                      <a:pt x="146" y="11"/>
                    </a:cubicBezTo>
                    <a:cubicBezTo>
                      <a:pt x="118" y="0"/>
                      <a:pt x="39" y="29"/>
                      <a:pt x="11" y="34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2" name="Oval 34">
                <a:extLst>
                  <a:ext uri="{FF2B5EF4-FFF2-40B4-BE49-F238E27FC236}">
                    <a16:creationId xmlns:a16="http://schemas.microsoft.com/office/drawing/2014/main" id="{13E5700B-8EEA-4C5B-A212-5D5FF3C466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1" y="2089"/>
                <a:ext cx="1356" cy="81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453" name="Freeform 35">
                <a:extLst>
                  <a:ext uri="{FF2B5EF4-FFF2-40B4-BE49-F238E27FC236}">
                    <a16:creationId xmlns:a16="http://schemas.microsoft.com/office/drawing/2014/main" id="{38C63F90-B213-4EFF-8ABE-B19375C358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7" y="2089"/>
                <a:ext cx="408" cy="23"/>
              </a:xfrm>
              <a:custGeom>
                <a:avLst/>
                <a:gdLst>
                  <a:gd name="T0" fmla="*/ 0 w 408"/>
                  <a:gd name="T1" fmla="*/ 5 h 23"/>
                  <a:gd name="T2" fmla="*/ 182 w 408"/>
                  <a:gd name="T3" fmla="*/ 0 h 23"/>
                  <a:gd name="T4" fmla="*/ 408 w 408"/>
                  <a:gd name="T5" fmla="*/ 23 h 23"/>
                  <a:gd name="T6" fmla="*/ 0 60000 65536"/>
                  <a:gd name="T7" fmla="*/ 0 60000 65536"/>
                  <a:gd name="T8" fmla="*/ 0 60000 65536"/>
                  <a:gd name="T9" fmla="*/ 0 w 408"/>
                  <a:gd name="T10" fmla="*/ 0 h 23"/>
                  <a:gd name="T11" fmla="*/ 408 w 408"/>
                  <a:gd name="T12" fmla="*/ 23 h 2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8" h="23">
                    <a:moveTo>
                      <a:pt x="0" y="5"/>
                    </a:moveTo>
                    <a:lnTo>
                      <a:pt x="182" y="0"/>
                    </a:lnTo>
                    <a:lnTo>
                      <a:pt x="408" y="23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4" name="Freeform 36">
                <a:extLst>
                  <a:ext uri="{FF2B5EF4-FFF2-40B4-BE49-F238E27FC236}">
                    <a16:creationId xmlns:a16="http://schemas.microsoft.com/office/drawing/2014/main" id="{051750D2-5C8D-407C-BF8E-9C0952AD96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2" y="2869"/>
                <a:ext cx="384" cy="33"/>
              </a:xfrm>
              <a:custGeom>
                <a:avLst/>
                <a:gdLst>
                  <a:gd name="T0" fmla="*/ 384 w 384"/>
                  <a:gd name="T1" fmla="*/ 33 h 33"/>
                  <a:gd name="T2" fmla="*/ 203 w 384"/>
                  <a:gd name="T3" fmla="*/ 33 h 33"/>
                  <a:gd name="T4" fmla="*/ 0 w 384"/>
                  <a:gd name="T5" fmla="*/ 0 h 33"/>
                  <a:gd name="T6" fmla="*/ 0 60000 65536"/>
                  <a:gd name="T7" fmla="*/ 0 60000 65536"/>
                  <a:gd name="T8" fmla="*/ 0 60000 65536"/>
                  <a:gd name="T9" fmla="*/ 0 w 384"/>
                  <a:gd name="T10" fmla="*/ 0 h 33"/>
                  <a:gd name="T11" fmla="*/ 384 w 384"/>
                  <a:gd name="T12" fmla="*/ 33 h 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4" h="33">
                    <a:moveTo>
                      <a:pt x="384" y="33"/>
                    </a:moveTo>
                    <a:lnTo>
                      <a:pt x="203" y="33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5" name="Text Box 37">
                <a:extLst>
                  <a:ext uri="{FF2B5EF4-FFF2-40B4-BE49-F238E27FC236}">
                    <a16:creationId xmlns:a16="http://schemas.microsoft.com/office/drawing/2014/main" id="{526976D0-D2E4-4AC9-A1FD-217424ABA5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4" y="2237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/>
                  <a:t>A</a:t>
                </a:r>
              </a:p>
            </p:txBody>
          </p:sp>
          <p:sp>
            <p:nvSpPr>
              <p:cNvPr id="18456" name="Text Box 38">
                <a:extLst>
                  <a:ext uri="{FF2B5EF4-FFF2-40B4-BE49-F238E27FC236}">
                    <a16:creationId xmlns:a16="http://schemas.microsoft.com/office/drawing/2014/main" id="{B3B5BF58-E998-4B1A-AF79-C81D22F944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4" y="2620"/>
                <a:ext cx="28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/>
                  <a:t>B</a:t>
                </a:r>
              </a:p>
            </p:txBody>
          </p:sp>
        </p:grpSp>
        <p:sp>
          <p:nvSpPr>
            <p:cNvPr id="18446" name="Text Box 39">
              <a:extLst>
                <a:ext uri="{FF2B5EF4-FFF2-40B4-BE49-F238E27FC236}">
                  <a16:creationId xmlns:a16="http://schemas.microsoft.com/office/drawing/2014/main" id="{702DCCF8-4797-4302-A379-FFAF57108E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9" y="1826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ym typeface="Symbol" panose="05050102010706020507" pitchFamily="18" charset="2"/>
                </a:rPr>
                <a:t></a:t>
              </a:r>
              <a:endParaRPr lang="en-US" altLang="zh-CN" i="1"/>
            </a:p>
          </p:txBody>
        </p:sp>
      </p:grpSp>
      <p:sp>
        <p:nvSpPr>
          <p:cNvPr id="24616" name="Text Box 40">
            <a:extLst>
              <a:ext uri="{FF2B5EF4-FFF2-40B4-BE49-F238E27FC236}">
                <a16:creationId xmlns:a16="http://schemas.microsoft.com/office/drawing/2014/main" id="{27968D61-452B-471E-8B69-40AF8049F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125" y="3429000"/>
            <a:ext cx="3705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对机翼上下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两点，有  </a:t>
            </a:r>
          </a:p>
        </p:txBody>
      </p:sp>
      <p:graphicFrame>
        <p:nvGraphicFramePr>
          <p:cNvPr id="24617" name="Object 41">
            <a:extLst>
              <a:ext uri="{FF2B5EF4-FFF2-40B4-BE49-F238E27FC236}">
                <a16:creationId xmlns:a16="http://schemas.microsoft.com/office/drawing/2014/main" id="{7DC38839-0139-46D5-A576-806D55C56F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1150" y="3825875"/>
          <a:ext cx="354965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8" name="公式" r:id="rId3" imgW="1511280" imgH="393480" progId="Equation.3">
                  <p:embed/>
                </p:oleObj>
              </mc:Choice>
              <mc:Fallback>
                <p:oleObj name="公式" r:id="rId3" imgW="1511280" imgH="39348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1150" y="3825875"/>
                        <a:ext cx="354965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42">
            <a:extLst>
              <a:ext uri="{FF2B5EF4-FFF2-40B4-BE49-F238E27FC236}">
                <a16:creationId xmlns:a16="http://schemas.microsoft.com/office/drawing/2014/main" id="{6F2A20EA-0726-4183-8373-1684FF134B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4648200"/>
          <a:ext cx="180498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9" name="公式" r:id="rId5" imgW="723600" imgH="228600" progId="Equation.3">
                  <p:embed/>
                </p:oleObj>
              </mc:Choice>
              <mc:Fallback>
                <p:oleObj name="公式" r:id="rId5" imgW="723600" imgH="2286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648200"/>
                        <a:ext cx="1804988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3">
            <a:extLst>
              <a:ext uri="{FF2B5EF4-FFF2-40B4-BE49-F238E27FC236}">
                <a16:creationId xmlns:a16="http://schemas.microsoft.com/office/drawing/2014/main" id="{F09DE3EA-A3F3-46CD-BD0F-B28B58EBD3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4648200"/>
          <a:ext cx="180498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0" name="公式" r:id="rId7" imgW="723600" imgH="228600" progId="Equation.3">
                  <p:embed/>
                </p:oleObj>
              </mc:Choice>
              <mc:Fallback>
                <p:oleObj name="公式" r:id="rId7" imgW="723600" imgH="2286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648200"/>
                        <a:ext cx="1804988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4" name="Text Box 44">
            <a:extLst>
              <a:ext uri="{FF2B5EF4-FFF2-40B4-BE49-F238E27FC236}">
                <a16:creationId xmlns:a16="http://schemas.microsoft.com/office/drawing/2014/main" id="{19CB5DCB-20D5-422D-9C52-1C6BB073E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257800"/>
            <a:ext cx="3570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/>
              <a:t>u</a:t>
            </a:r>
            <a:r>
              <a:rPr lang="zh-CN" altLang="en-US"/>
              <a:t>为未经扰动的气流速度  </a:t>
            </a:r>
          </a:p>
        </p:txBody>
      </p:sp>
      <p:graphicFrame>
        <p:nvGraphicFramePr>
          <p:cNvPr id="18437" name="Object 45">
            <a:extLst>
              <a:ext uri="{FF2B5EF4-FFF2-40B4-BE49-F238E27FC236}">
                <a16:creationId xmlns:a16="http://schemas.microsoft.com/office/drawing/2014/main" id="{2F5383A8-E303-452E-9416-0A39A886B3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5715000"/>
          <a:ext cx="32004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1" name="公式" r:id="rId9" imgW="1091880" imgH="228600" progId="Equation.3">
                  <p:embed/>
                </p:oleObj>
              </mc:Choice>
              <mc:Fallback>
                <p:oleObj name="公式" r:id="rId9" imgW="1091880" imgH="2286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715000"/>
                        <a:ext cx="32004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p" autoUpdateAnimBg="0"/>
      <p:bldP spid="24579" grpId="0" build="p" autoUpdateAnimBg="0"/>
      <p:bldP spid="24616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ext Box 2">
            <a:extLst>
              <a:ext uri="{FF2B5EF4-FFF2-40B4-BE49-F238E27FC236}">
                <a16:creationId xmlns:a16="http://schemas.microsoft.com/office/drawing/2014/main" id="{57A30047-A0E0-425D-BAE4-213C85747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8113" y="533400"/>
            <a:ext cx="2097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ea typeface="黑体" panose="02010609060101010101" pitchFamily="49" charset="-122"/>
              </a:rPr>
              <a:t>2.</a:t>
            </a:r>
            <a:r>
              <a:rPr lang="zh-CN" altLang="en-US">
                <a:ea typeface="黑体" panose="02010609060101010101" pitchFamily="49" charset="-122"/>
              </a:rPr>
              <a:t>升力表达式  </a:t>
            </a:r>
          </a:p>
        </p:txBody>
      </p:sp>
      <p:grpSp>
        <p:nvGrpSpPr>
          <p:cNvPr id="19461" name="Group 3">
            <a:extLst>
              <a:ext uri="{FF2B5EF4-FFF2-40B4-BE49-F238E27FC236}">
                <a16:creationId xmlns:a16="http://schemas.microsoft.com/office/drawing/2014/main" id="{62345A6E-DECB-4A6E-8AAD-CDC2F4091C82}"/>
              </a:ext>
            </a:extLst>
          </p:cNvPr>
          <p:cNvGrpSpPr>
            <a:grpSpLocks/>
          </p:cNvGrpSpPr>
          <p:nvPr/>
        </p:nvGrpSpPr>
        <p:grpSpPr bwMode="auto">
          <a:xfrm>
            <a:off x="1811338" y="1562100"/>
            <a:ext cx="2251075" cy="2306638"/>
            <a:chOff x="486" y="1830"/>
            <a:chExt cx="1418" cy="1453"/>
          </a:xfrm>
        </p:grpSpPr>
        <p:grpSp>
          <p:nvGrpSpPr>
            <p:cNvPr id="19473" name="Group 4">
              <a:extLst>
                <a:ext uri="{FF2B5EF4-FFF2-40B4-BE49-F238E27FC236}">
                  <a16:creationId xmlns:a16="http://schemas.microsoft.com/office/drawing/2014/main" id="{8E4380F1-AB5B-4189-948A-3EA84F2E7C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6" y="1908"/>
              <a:ext cx="914" cy="1119"/>
              <a:chOff x="926" y="1558"/>
              <a:chExt cx="1468" cy="1469"/>
            </a:xfrm>
          </p:grpSpPr>
          <p:sp>
            <p:nvSpPr>
              <p:cNvPr id="19479" name="Freeform 5" descr="浅色竖线">
                <a:extLst>
                  <a:ext uri="{FF2B5EF4-FFF2-40B4-BE49-F238E27FC236}">
                    <a16:creationId xmlns:a16="http://schemas.microsoft.com/office/drawing/2014/main" id="{992E5364-0F50-443F-B2AF-6645CF215B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7" y="2293"/>
                <a:ext cx="407" cy="135"/>
              </a:xfrm>
              <a:custGeom>
                <a:avLst/>
                <a:gdLst>
                  <a:gd name="T0" fmla="*/ 46 w 407"/>
                  <a:gd name="T1" fmla="*/ 0 h 135"/>
                  <a:gd name="T2" fmla="*/ 407 w 407"/>
                  <a:gd name="T3" fmla="*/ 0 h 135"/>
                  <a:gd name="T4" fmla="*/ 407 w 407"/>
                  <a:gd name="T5" fmla="*/ 135 h 135"/>
                  <a:gd name="T6" fmla="*/ 0 w 407"/>
                  <a:gd name="T7" fmla="*/ 135 h 135"/>
                  <a:gd name="T8" fmla="*/ 46 w 407"/>
                  <a:gd name="T9" fmla="*/ 0 h 1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7"/>
                  <a:gd name="T16" fmla="*/ 0 h 135"/>
                  <a:gd name="T17" fmla="*/ 407 w 407"/>
                  <a:gd name="T18" fmla="*/ 135 h 1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7" h="135">
                    <a:moveTo>
                      <a:pt x="46" y="0"/>
                    </a:moveTo>
                    <a:lnTo>
                      <a:pt x="407" y="0"/>
                    </a:lnTo>
                    <a:lnTo>
                      <a:pt x="407" y="135"/>
                    </a:lnTo>
                    <a:lnTo>
                      <a:pt x="0" y="135"/>
                    </a:lnTo>
                    <a:lnTo>
                      <a:pt x="46" y="0"/>
                    </a:lnTo>
                    <a:close/>
                  </a:path>
                </a:pathLst>
              </a:custGeom>
              <a:pattFill prst="ltVert">
                <a:fgClr>
                  <a:srgbClr val="0000FF"/>
                </a:fgClr>
                <a:bgClr>
                  <a:schemeClr val="bg1"/>
                </a:bgClr>
              </a:pattFill>
              <a:ln w="1905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9480" name="Group 6">
                <a:extLst>
                  <a:ext uri="{FF2B5EF4-FFF2-40B4-BE49-F238E27FC236}">
                    <a16:creationId xmlns:a16="http://schemas.microsoft.com/office/drawing/2014/main" id="{84567BD9-E68E-4474-815A-7E9580D386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54" y="1558"/>
                <a:ext cx="1440" cy="1464"/>
                <a:chOff x="954" y="2404"/>
                <a:chExt cx="1135" cy="618"/>
              </a:xfrm>
            </p:grpSpPr>
            <p:sp>
              <p:nvSpPr>
                <p:cNvPr id="19487" name="Line 7">
                  <a:extLst>
                    <a:ext uri="{FF2B5EF4-FFF2-40B4-BE49-F238E27FC236}">
                      <a16:creationId xmlns:a16="http://schemas.microsoft.com/office/drawing/2014/main" id="{F90B653A-F0DF-46A1-82EF-EE34B9E761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54" y="3022"/>
                  <a:ext cx="113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488" name="Line 8">
                  <a:extLst>
                    <a:ext uri="{FF2B5EF4-FFF2-40B4-BE49-F238E27FC236}">
                      <a16:creationId xmlns:a16="http://schemas.microsoft.com/office/drawing/2014/main" id="{31A5B2E3-CE09-4402-9673-5DB687522B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954" y="2404"/>
                  <a:ext cx="0" cy="61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9481" name="Freeform 9">
                <a:extLst>
                  <a:ext uri="{FF2B5EF4-FFF2-40B4-BE49-F238E27FC236}">
                    <a16:creationId xmlns:a16="http://schemas.microsoft.com/office/drawing/2014/main" id="{9D7ECAEC-44A4-4949-A1AB-B1B9600EA9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" y="1818"/>
                <a:ext cx="847" cy="1198"/>
              </a:xfrm>
              <a:custGeom>
                <a:avLst/>
                <a:gdLst>
                  <a:gd name="T0" fmla="*/ 0 w 847"/>
                  <a:gd name="T1" fmla="*/ 1198 h 1198"/>
                  <a:gd name="T2" fmla="*/ 282 w 847"/>
                  <a:gd name="T3" fmla="*/ 1006 h 1198"/>
                  <a:gd name="T4" fmla="*/ 564 w 847"/>
                  <a:gd name="T5" fmla="*/ 192 h 1198"/>
                  <a:gd name="T6" fmla="*/ 847 w 847"/>
                  <a:gd name="T7" fmla="*/ 0 h 11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47"/>
                  <a:gd name="T13" fmla="*/ 0 h 1198"/>
                  <a:gd name="T14" fmla="*/ 847 w 847"/>
                  <a:gd name="T15" fmla="*/ 1198 h 11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47" h="1198">
                    <a:moveTo>
                      <a:pt x="0" y="1198"/>
                    </a:moveTo>
                    <a:cubicBezTo>
                      <a:pt x="47" y="1166"/>
                      <a:pt x="188" y="1174"/>
                      <a:pt x="282" y="1006"/>
                    </a:cubicBezTo>
                    <a:cubicBezTo>
                      <a:pt x="376" y="838"/>
                      <a:pt x="470" y="360"/>
                      <a:pt x="564" y="192"/>
                    </a:cubicBezTo>
                    <a:cubicBezTo>
                      <a:pt x="658" y="24"/>
                      <a:pt x="804" y="30"/>
                      <a:pt x="847" y="0"/>
                    </a:cubicBezTo>
                  </a:path>
                </a:pathLst>
              </a:custGeom>
              <a:noFill/>
              <a:ln w="2857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2" name="Line 10">
                <a:extLst>
                  <a:ext uri="{FF2B5EF4-FFF2-40B4-BE49-F238E27FC236}">
                    <a16:creationId xmlns:a16="http://schemas.microsoft.com/office/drawing/2014/main" id="{87BC3F26-E894-47D1-9A0A-484C8E759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6" y="1818"/>
                <a:ext cx="0" cy="101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3" name="Freeform 11">
                <a:extLst>
                  <a:ext uri="{FF2B5EF4-FFF2-40B4-BE49-F238E27FC236}">
                    <a16:creationId xmlns:a16="http://schemas.microsoft.com/office/drawing/2014/main" id="{B280C513-28F0-4C19-81F7-92452F62C2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6" y="2835"/>
                <a:ext cx="147" cy="192"/>
              </a:xfrm>
              <a:custGeom>
                <a:avLst/>
                <a:gdLst>
                  <a:gd name="T0" fmla="*/ 0 w 147"/>
                  <a:gd name="T1" fmla="*/ 0 h 192"/>
                  <a:gd name="T2" fmla="*/ 56 w 147"/>
                  <a:gd name="T3" fmla="*/ 124 h 192"/>
                  <a:gd name="T4" fmla="*/ 147 w 147"/>
                  <a:gd name="T5" fmla="*/ 192 h 192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192"/>
                  <a:gd name="T11" fmla="*/ 147 w 147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192">
                    <a:moveTo>
                      <a:pt x="0" y="0"/>
                    </a:moveTo>
                    <a:cubicBezTo>
                      <a:pt x="16" y="46"/>
                      <a:pt x="32" y="92"/>
                      <a:pt x="56" y="124"/>
                    </a:cubicBezTo>
                    <a:cubicBezTo>
                      <a:pt x="80" y="156"/>
                      <a:pt x="113" y="174"/>
                      <a:pt x="147" y="192"/>
                    </a:cubicBezTo>
                  </a:path>
                </a:pathLst>
              </a:custGeom>
              <a:noFill/>
              <a:ln w="2857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4" name="Line 12">
                <a:extLst>
                  <a:ext uri="{FF2B5EF4-FFF2-40B4-BE49-F238E27FC236}">
                    <a16:creationId xmlns:a16="http://schemas.microsoft.com/office/drawing/2014/main" id="{6F6E58BB-7616-4598-B008-29B09B35BA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26" y="1830"/>
                <a:ext cx="84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5" name="Line 13">
                <a:extLst>
                  <a:ext uri="{FF2B5EF4-FFF2-40B4-BE49-F238E27FC236}">
                    <a16:creationId xmlns:a16="http://schemas.microsoft.com/office/drawing/2014/main" id="{2A7FBC92-6992-4106-A5C2-696A384D1F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49" y="2293"/>
                <a:ext cx="4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6" name="Line 14">
                <a:extLst>
                  <a:ext uri="{FF2B5EF4-FFF2-40B4-BE49-F238E27FC236}">
                    <a16:creationId xmlns:a16="http://schemas.microsoft.com/office/drawing/2014/main" id="{6C2CBA73-6393-4480-8F27-765EE7EBC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960" y="2440"/>
                <a:ext cx="39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474" name="Text Box 15">
              <a:extLst>
                <a:ext uri="{FF2B5EF4-FFF2-40B4-BE49-F238E27FC236}">
                  <a16:creationId xmlns:a16="http://schemas.microsoft.com/office/drawing/2014/main" id="{3AD429DF-316D-417C-A625-B88F3B47C9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3" y="2995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y</a:t>
              </a:r>
            </a:p>
          </p:txBody>
        </p:sp>
        <p:sp>
          <p:nvSpPr>
            <p:cNvPr id="19475" name="Text Box 16">
              <a:extLst>
                <a:ext uri="{FF2B5EF4-FFF2-40B4-BE49-F238E27FC236}">
                  <a16:creationId xmlns:a16="http://schemas.microsoft.com/office/drawing/2014/main" id="{69CEC744-2F52-4BD2-B667-B6E441CC7F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" y="2496"/>
              <a:ext cx="1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z</a:t>
              </a:r>
            </a:p>
          </p:txBody>
        </p:sp>
        <p:sp>
          <p:nvSpPr>
            <p:cNvPr id="19476" name="Text Box 17">
              <a:extLst>
                <a:ext uri="{FF2B5EF4-FFF2-40B4-BE49-F238E27FC236}">
                  <a16:creationId xmlns:a16="http://schemas.microsoft.com/office/drawing/2014/main" id="{0362AFE4-3C81-4956-967D-AE3C23594C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" y="2937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O</a:t>
              </a:r>
            </a:p>
          </p:txBody>
        </p:sp>
        <p:sp>
          <p:nvSpPr>
            <p:cNvPr id="19477" name="Text Box 18">
              <a:extLst>
                <a:ext uri="{FF2B5EF4-FFF2-40B4-BE49-F238E27FC236}">
                  <a16:creationId xmlns:a16="http://schemas.microsoft.com/office/drawing/2014/main" id="{A27E3F15-453D-42EC-84A3-A967529096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" y="1830"/>
              <a:ext cx="1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z</a:t>
              </a:r>
            </a:p>
          </p:txBody>
        </p:sp>
        <p:sp>
          <p:nvSpPr>
            <p:cNvPr id="19478" name="Text Box 19">
              <a:extLst>
                <a:ext uri="{FF2B5EF4-FFF2-40B4-BE49-F238E27FC236}">
                  <a16:creationId xmlns:a16="http://schemas.microsoft.com/office/drawing/2014/main" id="{822A1C7B-CCA2-48DF-837C-2E6163F796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" y="2327"/>
              <a:ext cx="4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z+</a:t>
              </a:r>
              <a:r>
                <a:rPr lang="en-US" altLang="zh-CN"/>
                <a:t>d</a:t>
              </a:r>
              <a:r>
                <a:rPr lang="en-US" altLang="zh-CN" i="1"/>
                <a:t>z</a:t>
              </a:r>
            </a:p>
          </p:txBody>
        </p:sp>
      </p:grpSp>
      <p:grpSp>
        <p:nvGrpSpPr>
          <p:cNvPr id="19462" name="Group 20">
            <a:extLst>
              <a:ext uri="{FF2B5EF4-FFF2-40B4-BE49-F238E27FC236}">
                <a16:creationId xmlns:a16="http://schemas.microsoft.com/office/drawing/2014/main" id="{6CA4E0AE-CA89-4D29-9B5A-51A52266C4B4}"/>
              </a:ext>
            </a:extLst>
          </p:cNvPr>
          <p:cNvGrpSpPr>
            <a:grpSpLocks/>
          </p:cNvGrpSpPr>
          <p:nvPr/>
        </p:nvGrpSpPr>
        <p:grpSpPr bwMode="auto">
          <a:xfrm>
            <a:off x="4587875" y="2136775"/>
            <a:ext cx="2165350" cy="1514475"/>
            <a:chOff x="3398" y="1266"/>
            <a:chExt cx="1364" cy="954"/>
          </a:xfrm>
        </p:grpSpPr>
        <p:grpSp>
          <p:nvGrpSpPr>
            <p:cNvPr id="19466" name="Group 21">
              <a:extLst>
                <a:ext uri="{FF2B5EF4-FFF2-40B4-BE49-F238E27FC236}">
                  <a16:creationId xmlns:a16="http://schemas.microsoft.com/office/drawing/2014/main" id="{30A09322-9238-4779-8234-FA8C52BB3D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3" y="1336"/>
              <a:ext cx="1135" cy="692"/>
              <a:chOff x="2112" y="1110"/>
              <a:chExt cx="1135" cy="692"/>
            </a:xfrm>
          </p:grpSpPr>
          <p:sp>
            <p:nvSpPr>
              <p:cNvPr id="19470" name="Freeform 22" descr="浅色上对角线">
                <a:extLst>
                  <a:ext uri="{FF2B5EF4-FFF2-40B4-BE49-F238E27FC236}">
                    <a16:creationId xmlns:a16="http://schemas.microsoft.com/office/drawing/2014/main" id="{9821FDF4-B174-4974-90DC-54EAF44E7D34}"/>
                  </a:ext>
                </a:extLst>
              </p:cNvPr>
              <p:cNvSpPr>
                <a:spLocks/>
              </p:cNvSpPr>
              <p:nvPr/>
            </p:nvSpPr>
            <p:spPr bwMode="auto">
              <a:xfrm rot="-587940">
                <a:off x="2123" y="1452"/>
                <a:ext cx="739" cy="350"/>
              </a:xfrm>
              <a:custGeom>
                <a:avLst/>
                <a:gdLst>
                  <a:gd name="T0" fmla="*/ 739 w 739"/>
                  <a:gd name="T1" fmla="*/ 350 h 350"/>
                  <a:gd name="T2" fmla="*/ 512 w 739"/>
                  <a:gd name="T3" fmla="*/ 159 h 350"/>
                  <a:gd name="T4" fmla="*/ 135 w 739"/>
                  <a:gd name="T5" fmla="*/ 13 h 350"/>
                  <a:gd name="T6" fmla="*/ 11 w 739"/>
                  <a:gd name="T7" fmla="*/ 81 h 350"/>
                  <a:gd name="T8" fmla="*/ 68 w 739"/>
                  <a:gd name="T9" fmla="*/ 216 h 350"/>
                  <a:gd name="T10" fmla="*/ 282 w 739"/>
                  <a:gd name="T11" fmla="*/ 227 h 350"/>
                  <a:gd name="T12" fmla="*/ 542 w 739"/>
                  <a:gd name="T13" fmla="*/ 284 h 350"/>
                  <a:gd name="T14" fmla="*/ 733 w 739"/>
                  <a:gd name="T15" fmla="*/ 341 h 3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39"/>
                  <a:gd name="T25" fmla="*/ 0 h 350"/>
                  <a:gd name="T26" fmla="*/ 739 w 739"/>
                  <a:gd name="T27" fmla="*/ 350 h 35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39" h="350">
                    <a:moveTo>
                      <a:pt x="739" y="350"/>
                    </a:moveTo>
                    <a:cubicBezTo>
                      <a:pt x="702" y="318"/>
                      <a:pt x="613" y="215"/>
                      <a:pt x="512" y="159"/>
                    </a:cubicBezTo>
                    <a:cubicBezTo>
                      <a:pt x="411" y="103"/>
                      <a:pt x="218" y="26"/>
                      <a:pt x="135" y="13"/>
                    </a:cubicBezTo>
                    <a:cubicBezTo>
                      <a:pt x="52" y="0"/>
                      <a:pt x="22" y="47"/>
                      <a:pt x="11" y="81"/>
                    </a:cubicBezTo>
                    <a:cubicBezTo>
                      <a:pt x="0" y="115"/>
                      <a:pt x="23" y="192"/>
                      <a:pt x="68" y="216"/>
                    </a:cubicBezTo>
                    <a:cubicBezTo>
                      <a:pt x="113" y="240"/>
                      <a:pt x="203" y="216"/>
                      <a:pt x="282" y="227"/>
                    </a:cubicBezTo>
                    <a:cubicBezTo>
                      <a:pt x="361" y="238"/>
                      <a:pt x="467" y="265"/>
                      <a:pt x="542" y="284"/>
                    </a:cubicBezTo>
                    <a:cubicBezTo>
                      <a:pt x="617" y="303"/>
                      <a:pt x="693" y="329"/>
                      <a:pt x="733" y="341"/>
                    </a:cubicBezTo>
                  </a:path>
                </a:pathLst>
              </a:custGeom>
              <a:pattFill prst="ltUpDiag">
                <a:fgClr>
                  <a:srgbClr val="0000FF"/>
                </a:fgClr>
                <a:bgClr>
                  <a:srgbClr val="FFFFFF"/>
                </a:bgClr>
              </a:pattFill>
              <a:ln w="19050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1" name="Line 23">
                <a:extLst>
                  <a:ext uri="{FF2B5EF4-FFF2-40B4-BE49-F238E27FC236}">
                    <a16:creationId xmlns:a16="http://schemas.microsoft.com/office/drawing/2014/main" id="{D6EFD50E-28EA-4734-AE60-22EAB9F2F0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1728"/>
                <a:ext cx="113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2" name="Line 24">
                <a:extLst>
                  <a:ext uri="{FF2B5EF4-FFF2-40B4-BE49-F238E27FC236}">
                    <a16:creationId xmlns:a16="http://schemas.microsoft.com/office/drawing/2014/main" id="{A31E77A0-7B4C-4202-85FD-907D5EE8AB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12" y="1110"/>
                <a:ext cx="0" cy="61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467" name="Text Box 25">
              <a:extLst>
                <a:ext uri="{FF2B5EF4-FFF2-40B4-BE49-F238E27FC236}">
                  <a16:creationId xmlns:a16="http://schemas.microsoft.com/office/drawing/2014/main" id="{BCA823B5-523C-4F23-93DD-65D19ADD00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8" y="126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x</a:t>
              </a:r>
            </a:p>
          </p:txBody>
        </p:sp>
        <p:sp>
          <p:nvSpPr>
            <p:cNvPr id="19468" name="Text Box 26">
              <a:extLst>
                <a:ext uri="{FF2B5EF4-FFF2-40B4-BE49-F238E27FC236}">
                  <a16:creationId xmlns:a16="http://schemas.microsoft.com/office/drawing/2014/main" id="{CF708D29-45E8-4D91-92EB-18F6ED4A66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1" y="1932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y</a:t>
              </a:r>
            </a:p>
          </p:txBody>
        </p:sp>
        <p:sp>
          <p:nvSpPr>
            <p:cNvPr id="19469" name="Text Box 27">
              <a:extLst>
                <a:ext uri="{FF2B5EF4-FFF2-40B4-BE49-F238E27FC236}">
                  <a16:creationId xmlns:a16="http://schemas.microsoft.com/office/drawing/2014/main" id="{4F1FE49B-96D0-4F5C-96A0-54CF69FAA3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3" y="1903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O</a:t>
              </a:r>
            </a:p>
          </p:txBody>
        </p:sp>
      </p:grpSp>
      <p:sp>
        <p:nvSpPr>
          <p:cNvPr id="19463" name="Text Box 28">
            <a:extLst>
              <a:ext uri="{FF2B5EF4-FFF2-40B4-BE49-F238E27FC236}">
                <a16:creationId xmlns:a16="http://schemas.microsoft.com/office/drawing/2014/main" id="{0C5B4E16-E2B8-4668-9960-5CC9222D7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8113" y="1095375"/>
            <a:ext cx="1868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选坐标如图  </a:t>
            </a:r>
          </a:p>
        </p:txBody>
      </p:sp>
      <p:sp>
        <p:nvSpPr>
          <p:cNvPr id="19464" name="Text Box 29">
            <a:extLst>
              <a:ext uri="{FF2B5EF4-FFF2-40B4-BE49-F238E27FC236}">
                <a16:creationId xmlns:a16="http://schemas.microsoft.com/office/drawing/2014/main" id="{7CB7909F-4FF2-4187-8216-7E1849DD6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8113" y="4035425"/>
            <a:ext cx="3594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作用于面元</a:t>
            </a:r>
            <a:r>
              <a:rPr lang="en-US" altLang="zh-CN" i="1"/>
              <a:t>y</a:t>
            </a:r>
            <a:r>
              <a:rPr lang="en-US" altLang="zh-CN"/>
              <a:t>d</a:t>
            </a:r>
            <a:r>
              <a:rPr lang="en-US" altLang="zh-CN" i="1"/>
              <a:t>z</a:t>
            </a:r>
            <a:r>
              <a:rPr lang="zh-CN" altLang="en-US"/>
              <a:t>上的升力   </a:t>
            </a:r>
          </a:p>
        </p:txBody>
      </p:sp>
      <p:graphicFrame>
        <p:nvGraphicFramePr>
          <p:cNvPr id="19458" name="Object 30">
            <a:extLst>
              <a:ext uri="{FF2B5EF4-FFF2-40B4-BE49-F238E27FC236}">
                <a16:creationId xmlns:a16="http://schemas.microsoft.com/office/drawing/2014/main" id="{C41A3D21-5E08-4886-A165-A8B874FB30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74838" y="4586288"/>
          <a:ext cx="509428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9" name="公式" r:id="rId3" imgW="2031840" imgH="228600" progId="Equation.3">
                  <p:embed/>
                </p:oleObj>
              </mc:Choice>
              <mc:Fallback>
                <p:oleObj name="公式" r:id="rId3" imgW="2031840" imgH="2286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838" y="4586288"/>
                        <a:ext cx="5094287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Text Box 31">
            <a:extLst>
              <a:ext uri="{FF2B5EF4-FFF2-40B4-BE49-F238E27FC236}">
                <a16:creationId xmlns:a16="http://schemas.microsoft.com/office/drawing/2014/main" id="{D44F9777-CD3A-418A-B255-1FA199715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8113" y="5272088"/>
            <a:ext cx="206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机翼</a:t>
            </a:r>
            <a:r>
              <a:rPr lang="en-US" altLang="zh-CN" i="1"/>
              <a:t>z</a:t>
            </a:r>
            <a:r>
              <a:rPr lang="zh-CN" altLang="en-US"/>
              <a:t>处环流   </a:t>
            </a:r>
          </a:p>
        </p:txBody>
      </p:sp>
      <p:graphicFrame>
        <p:nvGraphicFramePr>
          <p:cNvPr id="19459" name="Object 32">
            <a:extLst>
              <a:ext uri="{FF2B5EF4-FFF2-40B4-BE49-F238E27FC236}">
                <a16:creationId xmlns:a16="http://schemas.microsoft.com/office/drawing/2014/main" id="{2CE2FA13-833F-4424-929E-76048C5322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5334000"/>
          <a:ext cx="23479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0" name="公式" r:id="rId5" imgW="1143000" imgH="228600" progId="Equation.3">
                  <p:embed/>
                </p:oleObj>
              </mc:Choice>
              <mc:Fallback>
                <p:oleObj name="公式" r:id="rId5" imgW="1143000" imgH="2286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334000"/>
                        <a:ext cx="23479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Text Box 2">
            <a:extLst>
              <a:ext uri="{FF2B5EF4-FFF2-40B4-BE49-F238E27FC236}">
                <a16:creationId xmlns:a16="http://schemas.microsoft.com/office/drawing/2014/main" id="{6D24F490-4352-4B46-8E9B-AF7D0A916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525" y="650875"/>
            <a:ext cx="2863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整个机翼受到升力   </a:t>
            </a:r>
          </a:p>
        </p:txBody>
      </p:sp>
      <p:graphicFrame>
        <p:nvGraphicFramePr>
          <p:cNvPr id="20482" name="Object 3">
            <a:extLst>
              <a:ext uri="{FF2B5EF4-FFF2-40B4-BE49-F238E27FC236}">
                <a16:creationId xmlns:a16="http://schemas.microsoft.com/office/drawing/2014/main" id="{5AC888AF-9746-422A-AD25-680D288506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1219200"/>
          <a:ext cx="2436813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公式" r:id="rId3" imgW="1066680" imgH="342720" progId="Equation.3">
                  <p:embed/>
                </p:oleObj>
              </mc:Choice>
              <mc:Fallback>
                <p:oleObj name="公式" r:id="rId3" imgW="1066680" imgH="3427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219200"/>
                        <a:ext cx="2436813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Text Box 4">
            <a:extLst>
              <a:ext uri="{FF2B5EF4-FFF2-40B4-BE49-F238E27FC236}">
                <a16:creationId xmlns:a16="http://schemas.microsoft.com/office/drawing/2014/main" id="{31B27D2F-C77F-443C-A07C-B82B0F7AC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525" y="1905000"/>
            <a:ext cx="2020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/>
              <a:t>b</a:t>
            </a:r>
            <a:r>
              <a:rPr lang="zh-CN" altLang="en-US"/>
              <a:t>为机翼长度  </a:t>
            </a:r>
          </a:p>
        </p:txBody>
      </p:sp>
      <p:graphicFrame>
        <p:nvGraphicFramePr>
          <p:cNvPr id="20483" name="Object 5">
            <a:extLst>
              <a:ext uri="{FF2B5EF4-FFF2-40B4-BE49-F238E27FC236}">
                <a16:creationId xmlns:a16="http://schemas.microsoft.com/office/drawing/2014/main" id="{85D340B0-E6C0-4419-A12A-A04AF63BE4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6813" y="2479675"/>
          <a:ext cx="246697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公式" r:id="rId5" imgW="1079280" imgH="342720" progId="Equation.3">
                  <p:embed/>
                </p:oleObj>
              </mc:Choice>
              <mc:Fallback>
                <p:oleObj name="公式" r:id="rId5" imgW="1079280" imgH="3427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6813" y="2479675"/>
                        <a:ext cx="2466975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Text Box 6">
            <a:extLst>
              <a:ext uri="{FF2B5EF4-FFF2-40B4-BE49-F238E27FC236}">
                <a16:creationId xmlns:a16="http://schemas.microsoft.com/office/drawing/2014/main" id="{B1A71102-E645-45D0-ACEF-B1057AEC4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590800"/>
            <a:ext cx="3014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FF"/>
                </a:solidFill>
              </a:rPr>
              <a:t>——</a:t>
            </a:r>
            <a:r>
              <a:rPr lang="zh-CN" altLang="en-US">
                <a:solidFill>
                  <a:srgbClr val="0000FF"/>
                </a:solidFill>
              </a:rPr>
              <a:t>茹可夫斯基公式 </a:t>
            </a:r>
          </a:p>
        </p:txBody>
      </p:sp>
      <p:sp>
        <p:nvSpPr>
          <p:cNvPr id="20489" name="Text Box 7">
            <a:extLst>
              <a:ext uri="{FF2B5EF4-FFF2-40B4-BE49-F238E27FC236}">
                <a16:creationId xmlns:a16="http://schemas.microsoft.com/office/drawing/2014/main" id="{FA8E0D01-854F-4F33-A6F1-5E5108FDE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525" y="3470275"/>
            <a:ext cx="2173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若机翼长</a:t>
            </a:r>
            <a:r>
              <a:rPr lang="en-US" altLang="zh-CN" i="1"/>
              <a:t>b</a:t>
            </a:r>
            <a:r>
              <a:rPr lang="zh-CN" altLang="en-US"/>
              <a:t>宽</a:t>
            </a:r>
            <a:r>
              <a:rPr lang="en-US" altLang="zh-CN" i="1"/>
              <a:t>a </a:t>
            </a:r>
            <a:r>
              <a:rPr lang="en-US" altLang="zh-CN"/>
              <a:t> </a:t>
            </a:r>
          </a:p>
        </p:txBody>
      </p:sp>
      <p:graphicFrame>
        <p:nvGraphicFramePr>
          <p:cNvPr id="20484" name="Object 8">
            <a:extLst>
              <a:ext uri="{FF2B5EF4-FFF2-40B4-BE49-F238E27FC236}">
                <a16:creationId xmlns:a16="http://schemas.microsoft.com/office/drawing/2014/main" id="{F0254373-6F62-4A2D-96CE-C38702C1DA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4038600"/>
          <a:ext cx="156845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公式" r:id="rId7" imgW="698400" imgH="203040" progId="Equation.3">
                  <p:embed/>
                </p:oleObj>
              </mc:Choice>
              <mc:Fallback>
                <p:oleObj name="公式" r:id="rId7" imgW="698400" imgH="203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038600"/>
                        <a:ext cx="156845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9">
            <a:extLst>
              <a:ext uri="{FF2B5EF4-FFF2-40B4-BE49-F238E27FC236}">
                <a16:creationId xmlns:a16="http://schemas.microsoft.com/office/drawing/2014/main" id="{65803684-8AE4-403D-BD12-00C4320F5D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4572000"/>
          <a:ext cx="155575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公式" r:id="rId9" imgW="672840" imgH="228600" progId="Equation.3">
                  <p:embed/>
                </p:oleObj>
              </mc:Choice>
              <mc:Fallback>
                <p:oleObj name="公式" r:id="rId9" imgW="67284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572000"/>
                        <a:ext cx="1555750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199425FB-BC18-400B-8593-A779199E88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3088" y="533400"/>
          <a:ext cx="4665662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公式" r:id="rId3" imgW="1930320" imgH="393480" progId="Equation.3">
                  <p:embed/>
                </p:oleObj>
              </mc:Choice>
              <mc:Fallback>
                <p:oleObj name="公式" r:id="rId3" imgW="193032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3088" y="533400"/>
                        <a:ext cx="4665662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>
            <a:extLst>
              <a:ext uri="{FF2B5EF4-FFF2-40B4-BE49-F238E27FC236}">
                <a16:creationId xmlns:a16="http://schemas.microsoft.com/office/drawing/2014/main" id="{BECB61B6-786D-4DAE-8C9C-007E3A8D30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1658938"/>
          <a:ext cx="121920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公式" r:id="rId5" imgW="482400" imgH="177480" progId="Equation.3">
                  <p:embed/>
                </p:oleObj>
              </mc:Choice>
              <mc:Fallback>
                <p:oleObj name="公式" r:id="rId5" imgW="482400" imgH="177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658938"/>
                        <a:ext cx="1219200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1" name="Text Box 4">
            <a:extLst>
              <a:ext uri="{FF2B5EF4-FFF2-40B4-BE49-F238E27FC236}">
                <a16:creationId xmlns:a16="http://schemas.microsoft.com/office/drawing/2014/main" id="{6DFAF662-3F3D-4BB5-BF0B-64D4C70E7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579563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和连续性方程</a:t>
            </a:r>
          </a:p>
        </p:txBody>
      </p:sp>
      <p:graphicFrame>
        <p:nvGraphicFramePr>
          <p:cNvPr id="2052" name="Object 5">
            <a:extLst>
              <a:ext uri="{FF2B5EF4-FFF2-40B4-BE49-F238E27FC236}">
                <a16:creationId xmlns:a16="http://schemas.microsoft.com/office/drawing/2014/main" id="{B41EE8F6-D7B4-4AC4-A5FB-C0C15A7CE4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2206625"/>
          <a:ext cx="2451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公式" r:id="rId7" imgW="1041120" imgH="241200" progId="Equation.3">
                  <p:embed/>
                </p:oleObj>
              </mc:Choice>
              <mc:Fallback>
                <p:oleObj name="公式" r:id="rId7" imgW="104112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206625"/>
                        <a:ext cx="24511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6">
            <a:extLst>
              <a:ext uri="{FF2B5EF4-FFF2-40B4-BE49-F238E27FC236}">
                <a16:creationId xmlns:a16="http://schemas.microsoft.com/office/drawing/2014/main" id="{858A44D0-6E04-49AB-B1BA-ACDFEE37FA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89500" y="1600200"/>
          <a:ext cx="2481263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公式" r:id="rId9" imgW="1193760" imgH="215640" progId="Equation.3">
                  <p:embed/>
                </p:oleObj>
              </mc:Choice>
              <mc:Fallback>
                <p:oleObj name="公式" r:id="rId9" imgW="119376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0" y="1600200"/>
                        <a:ext cx="2481263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2" name="Text Box 7">
            <a:extLst>
              <a:ext uri="{FF2B5EF4-FFF2-40B4-BE49-F238E27FC236}">
                <a16:creationId xmlns:a16="http://schemas.microsoft.com/office/drawing/2014/main" id="{159D6F00-C5C5-419C-92E1-7F5391C46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919413"/>
            <a:ext cx="1485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定常流动 </a:t>
            </a:r>
          </a:p>
        </p:txBody>
      </p:sp>
      <p:graphicFrame>
        <p:nvGraphicFramePr>
          <p:cNvPr id="2054" name="Object 8">
            <a:extLst>
              <a:ext uri="{FF2B5EF4-FFF2-40B4-BE49-F238E27FC236}">
                <a16:creationId xmlns:a16="http://schemas.microsoft.com/office/drawing/2014/main" id="{0BC0F621-155F-4575-89F2-B0500F8027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4613" y="2895600"/>
          <a:ext cx="2262187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公式" r:id="rId11" imgW="1015920" imgH="241200" progId="Equation.3">
                  <p:embed/>
                </p:oleObj>
              </mc:Choice>
              <mc:Fallback>
                <p:oleObj name="公式" r:id="rId11" imgW="1015920" imgH="24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4613" y="2895600"/>
                        <a:ext cx="2262187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3" name="Text Box 9">
            <a:extLst>
              <a:ext uri="{FF2B5EF4-FFF2-40B4-BE49-F238E27FC236}">
                <a16:creationId xmlns:a16="http://schemas.microsoft.com/office/drawing/2014/main" id="{FF409E9B-E3CA-43A4-B784-AA72EC3C1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0288" y="2919413"/>
            <a:ext cx="1179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为恒力</a:t>
            </a:r>
            <a:r>
              <a:rPr lang="en-US" altLang="zh-CN"/>
              <a:t>.</a:t>
            </a:r>
          </a:p>
        </p:txBody>
      </p:sp>
      <p:grpSp>
        <p:nvGrpSpPr>
          <p:cNvPr id="2064" name="Group 10">
            <a:extLst>
              <a:ext uri="{FF2B5EF4-FFF2-40B4-BE49-F238E27FC236}">
                <a16:creationId xmlns:a16="http://schemas.microsoft.com/office/drawing/2014/main" id="{47885B71-27A9-4CF2-9E80-D689307B5185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581400"/>
            <a:ext cx="2833688" cy="1824038"/>
            <a:chOff x="3360" y="2592"/>
            <a:chExt cx="1785" cy="1149"/>
          </a:xfrm>
        </p:grpSpPr>
        <p:sp>
          <p:nvSpPr>
            <p:cNvPr id="2066" name="Freeform 11">
              <a:extLst>
                <a:ext uri="{FF2B5EF4-FFF2-40B4-BE49-F238E27FC236}">
                  <a16:creationId xmlns:a16="http://schemas.microsoft.com/office/drawing/2014/main" id="{DEB147FE-3881-463B-A66E-B3C1F8129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9" y="2691"/>
              <a:ext cx="1525" cy="497"/>
            </a:xfrm>
            <a:custGeom>
              <a:avLst/>
              <a:gdLst>
                <a:gd name="T0" fmla="*/ 0 w 1525"/>
                <a:gd name="T1" fmla="*/ 0 h 497"/>
                <a:gd name="T2" fmla="*/ 430 w 1525"/>
                <a:gd name="T3" fmla="*/ 305 h 497"/>
                <a:gd name="T4" fmla="*/ 994 w 1525"/>
                <a:gd name="T5" fmla="*/ 474 h 497"/>
                <a:gd name="T6" fmla="*/ 1525 w 1525"/>
                <a:gd name="T7" fmla="*/ 169 h 4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25"/>
                <a:gd name="T13" fmla="*/ 0 h 497"/>
                <a:gd name="T14" fmla="*/ 1525 w 1525"/>
                <a:gd name="T15" fmla="*/ 497 h 4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25" h="497">
                  <a:moveTo>
                    <a:pt x="0" y="0"/>
                  </a:moveTo>
                  <a:cubicBezTo>
                    <a:pt x="72" y="51"/>
                    <a:pt x="264" y="226"/>
                    <a:pt x="430" y="305"/>
                  </a:cubicBezTo>
                  <a:cubicBezTo>
                    <a:pt x="596" y="384"/>
                    <a:pt x="812" y="497"/>
                    <a:pt x="994" y="474"/>
                  </a:cubicBezTo>
                  <a:cubicBezTo>
                    <a:pt x="1176" y="451"/>
                    <a:pt x="1415" y="233"/>
                    <a:pt x="1525" y="169"/>
                  </a:cubicBez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7" name="Freeform 12">
              <a:extLst>
                <a:ext uri="{FF2B5EF4-FFF2-40B4-BE49-F238E27FC236}">
                  <a16:creationId xmlns:a16="http://schemas.microsoft.com/office/drawing/2014/main" id="{50FCE288-884C-4B36-B632-D078794D7E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7" y="2776"/>
              <a:ext cx="1768" cy="659"/>
            </a:xfrm>
            <a:custGeom>
              <a:avLst/>
              <a:gdLst>
                <a:gd name="T0" fmla="*/ 0 w 1768"/>
                <a:gd name="T1" fmla="*/ 0 h 659"/>
                <a:gd name="T2" fmla="*/ 424 w 1768"/>
                <a:gd name="T3" fmla="*/ 412 h 659"/>
                <a:gd name="T4" fmla="*/ 1034 w 1768"/>
                <a:gd name="T5" fmla="*/ 638 h 659"/>
                <a:gd name="T6" fmla="*/ 1768 w 1768"/>
                <a:gd name="T7" fmla="*/ 288 h 6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68"/>
                <a:gd name="T13" fmla="*/ 0 h 659"/>
                <a:gd name="T14" fmla="*/ 1768 w 1768"/>
                <a:gd name="T15" fmla="*/ 659 h 6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68" h="659">
                  <a:moveTo>
                    <a:pt x="0" y="0"/>
                  </a:moveTo>
                  <a:cubicBezTo>
                    <a:pt x="71" y="69"/>
                    <a:pt x="252" y="306"/>
                    <a:pt x="424" y="412"/>
                  </a:cubicBezTo>
                  <a:cubicBezTo>
                    <a:pt x="596" y="518"/>
                    <a:pt x="810" y="659"/>
                    <a:pt x="1034" y="638"/>
                  </a:cubicBezTo>
                  <a:cubicBezTo>
                    <a:pt x="1258" y="617"/>
                    <a:pt x="1615" y="361"/>
                    <a:pt x="1768" y="288"/>
                  </a:cubicBez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" name="Line 13">
              <a:extLst>
                <a:ext uri="{FF2B5EF4-FFF2-40B4-BE49-F238E27FC236}">
                  <a16:creationId xmlns:a16="http://schemas.microsoft.com/office/drawing/2014/main" id="{5CF81EC2-B84B-44CA-8FA5-EBBD8FAFFF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708"/>
              <a:ext cx="247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57" name="Object 14">
              <a:extLst>
                <a:ext uri="{FF2B5EF4-FFF2-40B4-BE49-F238E27FC236}">
                  <a16:creationId xmlns:a16="http://schemas.microsoft.com/office/drawing/2014/main" id="{B9B8A41F-FEA0-49E6-A8D0-0C8EC09B3D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81" y="2592"/>
            <a:ext cx="249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9" name="公式" r:id="rId13" imgW="190440" imgH="241200" progId="Equation.3">
                    <p:embed/>
                  </p:oleObj>
                </mc:Choice>
                <mc:Fallback>
                  <p:oleObj name="公式" r:id="rId13" imgW="190440" imgH="2412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1" y="2592"/>
                          <a:ext cx="249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8" name="Object 15">
              <a:extLst>
                <a:ext uri="{FF2B5EF4-FFF2-40B4-BE49-F238E27FC236}">
                  <a16:creationId xmlns:a16="http://schemas.microsoft.com/office/drawing/2014/main" id="{471D8A1E-0F69-450B-A9AF-47C03B7BD59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71" y="2700"/>
            <a:ext cx="265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0" name="公式" r:id="rId15" imgW="203040" imgH="241200" progId="Equation.3">
                    <p:embed/>
                  </p:oleObj>
                </mc:Choice>
                <mc:Fallback>
                  <p:oleObj name="公式" r:id="rId15" imgW="203040" imgH="2412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1" y="2700"/>
                          <a:ext cx="265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9" name="Line 16">
              <a:extLst>
                <a:ext uri="{FF2B5EF4-FFF2-40B4-BE49-F238E27FC236}">
                  <a16:creationId xmlns:a16="http://schemas.microsoft.com/office/drawing/2014/main" id="{B6C357F7-1016-447D-ADBA-1636A84EA3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2680"/>
              <a:ext cx="79" cy="9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0" name="Line 17">
              <a:extLst>
                <a:ext uri="{FF2B5EF4-FFF2-40B4-BE49-F238E27FC236}">
                  <a16:creationId xmlns:a16="http://schemas.microsoft.com/office/drawing/2014/main" id="{209E59CA-805D-4AF3-8D6C-AB6BF6D582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3" y="2872"/>
              <a:ext cx="136" cy="19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1" name="Line 18">
              <a:extLst>
                <a:ext uri="{FF2B5EF4-FFF2-40B4-BE49-F238E27FC236}">
                  <a16:creationId xmlns:a16="http://schemas.microsoft.com/office/drawing/2014/main" id="{E07B7A40-2379-4FC7-9BED-85E455FF98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49" y="2962"/>
              <a:ext cx="305" cy="2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2" name="Line 19">
              <a:extLst>
                <a:ext uri="{FF2B5EF4-FFF2-40B4-BE49-F238E27FC236}">
                  <a16:creationId xmlns:a16="http://schemas.microsoft.com/office/drawing/2014/main" id="{2180ACD2-A724-46EC-80AE-2394EAB26F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5" y="2736"/>
              <a:ext cx="0" cy="5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3" name="Line 20">
              <a:extLst>
                <a:ext uri="{FF2B5EF4-FFF2-40B4-BE49-F238E27FC236}">
                  <a16:creationId xmlns:a16="http://schemas.microsoft.com/office/drawing/2014/main" id="{0B61CFAA-6528-4507-B3CC-55977BB333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6" y="3290"/>
              <a:ext cx="0" cy="4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59" name="Object 21">
              <a:extLst>
                <a:ext uri="{FF2B5EF4-FFF2-40B4-BE49-F238E27FC236}">
                  <a16:creationId xmlns:a16="http://schemas.microsoft.com/office/drawing/2014/main" id="{8ACBB7EE-A0D4-4D74-8884-800B770698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80" y="2637"/>
            <a:ext cx="265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1" name="公式" r:id="rId17" imgW="203040" imgH="253800" progId="Equation.3">
                    <p:embed/>
                  </p:oleObj>
                </mc:Choice>
                <mc:Fallback>
                  <p:oleObj name="公式" r:id="rId17" imgW="203040" imgH="2538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637"/>
                          <a:ext cx="265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0" name="Object 22">
              <a:extLst>
                <a:ext uri="{FF2B5EF4-FFF2-40B4-BE49-F238E27FC236}">
                  <a16:creationId xmlns:a16="http://schemas.microsoft.com/office/drawing/2014/main" id="{5BF58438-ED2E-45E1-A7F3-856E01775F7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28" y="3457"/>
            <a:ext cx="266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2" name="公式" r:id="rId19" imgW="203040" imgH="215640" progId="Equation.3">
                    <p:embed/>
                  </p:oleObj>
                </mc:Choice>
                <mc:Fallback>
                  <p:oleObj name="公式" r:id="rId19" imgW="203040" imgH="21564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3457"/>
                          <a:ext cx="266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65" name="Text Box 23">
            <a:extLst>
              <a:ext uri="{FF2B5EF4-FFF2-40B4-BE49-F238E27FC236}">
                <a16:creationId xmlns:a16="http://schemas.microsoft.com/office/drawing/2014/main" id="{651D0A18-2DD2-4D4E-9389-53801823B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581400"/>
            <a:ext cx="225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不计流体重力   </a:t>
            </a:r>
          </a:p>
        </p:txBody>
      </p:sp>
      <p:graphicFrame>
        <p:nvGraphicFramePr>
          <p:cNvPr id="2055" name="Object 24">
            <a:extLst>
              <a:ext uri="{FF2B5EF4-FFF2-40B4-BE49-F238E27FC236}">
                <a16:creationId xmlns:a16="http://schemas.microsoft.com/office/drawing/2014/main" id="{55988863-8C61-4C71-A231-B0135C9DCB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78013" y="4275138"/>
          <a:ext cx="2286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公式" r:id="rId21" imgW="1079280" imgH="253800" progId="Equation.3">
                  <p:embed/>
                </p:oleObj>
              </mc:Choice>
              <mc:Fallback>
                <p:oleObj name="公式" r:id="rId21" imgW="1079280" imgH="2538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8013" y="4275138"/>
                        <a:ext cx="2286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6" name="Object 25">
            <a:extLst>
              <a:ext uri="{FF2B5EF4-FFF2-40B4-BE49-F238E27FC236}">
                <a16:creationId xmlns:a16="http://schemas.microsoft.com/office/drawing/2014/main" id="{69430C57-7545-48F3-8FC1-8EB20C2E9D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87488" y="5087938"/>
          <a:ext cx="4154487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公式" r:id="rId23" imgW="1777680" imgH="253800" progId="Equation.3">
                  <p:embed/>
                </p:oleObj>
              </mc:Choice>
              <mc:Fallback>
                <p:oleObj name="公式" r:id="rId23" imgW="1777680" imgH="2538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488" y="5087938"/>
                        <a:ext cx="4154487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>
            <a:extLst>
              <a:ext uri="{FF2B5EF4-FFF2-40B4-BE49-F238E27FC236}">
                <a16:creationId xmlns:a16="http://schemas.microsoft.com/office/drawing/2014/main" id="{13EF7B2B-A0FD-4C19-BABC-6D650E12B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3638" y="646113"/>
            <a:ext cx="3094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水流对变管的作用力  </a:t>
            </a:r>
          </a:p>
        </p:txBody>
      </p:sp>
      <p:graphicFrame>
        <p:nvGraphicFramePr>
          <p:cNvPr id="3074" name="Object 3">
            <a:extLst>
              <a:ext uri="{FF2B5EF4-FFF2-40B4-BE49-F238E27FC236}">
                <a16:creationId xmlns:a16="http://schemas.microsoft.com/office/drawing/2014/main" id="{F64A1937-6C82-47C3-9C64-931D70B3AC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5613" y="1233488"/>
          <a:ext cx="48958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公式" r:id="rId3" imgW="2095200" imgH="253800" progId="Equation.3">
                  <p:embed/>
                </p:oleObj>
              </mc:Choice>
              <mc:Fallback>
                <p:oleObj name="公式" r:id="rId3" imgW="2095200" imgH="253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5613" y="1233488"/>
                        <a:ext cx="489585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Text Box 4">
            <a:extLst>
              <a:ext uri="{FF2B5EF4-FFF2-40B4-BE49-F238E27FC236}">
                <a16:creationId xmlns:a16="http://schemas.microsoft.com/office/drawing/2014/main" id="{14000B5E-5540-4FC7-BB29-B35580C54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588" y="1825625"/>
            <a:ext cx="679608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/>
              <a:t>        </a:t>
            </a:r>
            <a:r>
              <a:rPr lang="zh-CN" altLang="en-US"/>
              <a:t>说明流体经弯管改变流动方向时，将对弯管作用以压力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ext Box 2">
            <a:extLst>
              <a:ext uri="{FF2B5EF4-FFF2-40B4-BE49-F238E27FC236}">
                <a16:creationId xmlns:a16="http://schemas.microsoft.com/office/drawing/2014/main" id="{EF8B101E-8023-4EB2-9517-86C496F80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250"/>
            <a:ext cx="39290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ea typeface="黑体" panose="02010609060101010101" pitchFamily="49" charset="-122"/>
              </a:rPr>
              <a:t>§11.5.2 </a:t>
            </a:r>
            <a:r>
              <a:rPr lang="zh-CN" altLang="en-US" sz="2800">
                <a:ea typeface="黑体" panose="02010609060101010101" pitchFamily="49" charset="-122"/>
              </a:rPr>
              <a:t>流体和角动量   </a:t>
            </a:r>
          </a:p>
        </p:txBody>
      </p:sp>
      <p:grpSp>
        <p:nvGrpSpPr>
          <p:cNvPr id="4102" name="Group 3">
            <a:extLst>
              <a:ext uri="{FF2B5EF4-FFF2-40B4-BE49-F238E27FC236}">
                <a16:creationId xmlns:a16="http://schemas.microsoft.com/office/drawing/2014/main" id="{DDDE8555-2253-4450-A406-14B62B98814B}"/>
              </a:ext>
            </a:extLst>
          </p:cNvPr>
          <p:cNvGrpSpPr>
            <a:grpSpLocks/>
          </p:cNvGrpSpPr>
          <p:nvPr/>
        </p:nvGrpSpPr>
        <p:grpSpPr bwMode="auto">
          <a:xfrm>
            <a:off x="4859338" y="931863"/>
            <a:ext cx="3081337" cy="3068637"/>
            <a:chOff x="384" y="1536"/>
            <a:chExt cx="1941" cy="1933"/>
          </a:xfrm>
        </p:grpSpPr>
        <p:sp>
          <p:nvSpPr>
            <p:cNvPr id="4107" name="AutoShape 4">
              <a:extLst>
                <a:ext uri="{FF2B5EF4-FFF2-40B4-BE49-F238E27FC236}">
                  <a16:creationId xmlns:a16="http://schemas.microsoft.com/office/drawing/2014/main" id="{C7EC7A48-577F-45F7-8B1E-09CD44D5AF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4" y="2869"/>
              <a:ext cx="159" cy="350"/>
            </a:xfrm>
            <a:prstGeom prst="can">
              <a:avLst>
                <a:gd name="adj" fmla="val 55031"/>
              </a:avLst>
            </a:prstGeom>
            <a:gradFill rotWithShape="0">
              <a:gsLst>
                <a:gs pos="0">
                  <a:srgbClr val="0000FF"/>
                </a:gs>
                <a:gs pos="50000">
                  <a:srgbClr val="FFFFFF"/>
                </a:gs>
                <a:gs pos="100000">
                  <a:srgbClr val="0000FF"/>
                </a:gs>
              </a:gsLst>
              <a:lin ang="0" scaled="1"/>
            </a:gradFill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389" name="AutoShape 5">
              <a:extLst>
                <a:ext uri="{FF2B5EF4-FFF2-40B4-BE49-F238E27FC236}">
                  <a16:creationId xmlns:a16="http://schemas.microsoft.com/office/drawing/2014/main" id="{6E47ADEA-540C-47D3-BF14-B8FF0810F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361"/>
              <a:ext cx="1762" cy="553"/>
            </a:xfrm>
            <a:prstGeom prst="parallelogram">
              <a:avLst>
                <a:gd name="adj" fmla="val 55155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 type="none" w="sm" len="lg"/>
            </a:ln>
            <a:effectLst>
              <a:outerShdw dist="68392" dir="4091915" algn="ctr" rotWithShape="0">
                <a:srgbClr val="777777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09" name="AutoShape 6">
              <a:extLst>
                <a:ext uri="{FF2B5EF4-FFF2-40B4-BE49-F238E27FC236}">
                  <a16:creationId xmlns:a16="http://schemas.microsoft.com/office/drawing/2014/main" id="{6C3C55AE-E443-467C-B69B-836499E38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536"/>
              <a:ext cx="960" cy="1248"/>
            </a:xfrm>
            <a:prstGeom prst="can">
              <a:avLst>
                <a:gd name="adj" fmla="val 32500"/>
              </a:avLst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 type="none" w="sm" len="lg"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10" name="AutoShape 7">
              <a:extLst>
                <a:ext uri="{FF2B5EF4-FFF2-40B4-BE49-F238E27FC236}">
                  <a16:creationId xmlns:a16="http://schemas.microsoft.com/office/drawing/2014/main" id="{CEC465F3-15A8-4012-A686-42C578B3991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6301974">
              <a:off x="1835" y="1935"/>
              <a:ext cx="144" cy="384"/>
            </a:xfrm>
            <a:prstGeom prst="can">
              <a:avLst>
                <a:gd name="adj" fmla="val 66667"/>
              </a:avLst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 type="none" w="sm" len="lg"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11" name="Freeform 8">
              <a:extLst>
                <a:ext uri="{FF2B5EF4-FFF2-40B4-BE49-F238E27FC236}">
                  <a16:creationId xmlns:a16="http://schemas.microsoft.com/office/drawing/2014/main" id="{ED8AAC09-075D-4A4E-B9C6-504C1D5C9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" y="2112"/>
              <a:ext cx="948" cy="224"/>
            </a:xfrm>
            <a:custGeom>
              <a:avLst/>
              <a:gdLst>
                <a:gd name="T0" fmla="*/ 0 w 948"/>
                <a:gd name="T1" fmla="*/ 0 h 224"/>
                <a:gd name="T2" fmla="*/ 124 w 948"/>
                <a:gd name="T3" fmla="*/ 136 h 224"/>
                <a:gd name="T4" fmla="*/ 406 w 948"/>
                <a:gd name="T5" fmla="*/ 215 h 224"/>
                <a:gd name="T6" fmla="*/ 745 w 948"/>
                <a:gd name="T7" fmla="*/ 192 h 224"/>
                <a:gd name="T8" fmla="*/ 948 w 948"/>
                <a:gd name="T9" fmla="*/ 34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8"/>
                <a:gd name="T16" fmla="*/ 0 h 224"/>
                <a:gd name="T17" fmla="*/ 948 w 948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8" h="224">
                  <a:moveTo>
                    <a:pt x="0" y="0"/>
                  </a:moveTo>
                  <a:cubicBezTo>
                    <a:pt x="28" y="50"/>
                    <a:pt x="56" y="100"/>
                    <a:pt x="124" y="136"/>
                  </a:cubicBezTo>
                  <a:cubicBezTo>
                    <a:pt x="192" y="172"/>
                    <a:pt x="303" y="206"/>
                    <a:pt x="406" y="215"/>
                  </a:cubicBezTo>
                  <a:cubicBezTo>
                    <a:pt x="509" y="224"/>
                    <a:pt x="655" y="222"/>
                    <a:pt x="745" y="192"/>
                  </a:cubicBezTo>
                  <a:cubicBezTo>
                    <a:pt x="835" y="162"/>
                    <a:pt x="891" y="98"/>
                    <a:pt x="948" y="34"/>
                  </a:cubicBez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2" name="Freeform 9">
              <a:extLst>
                <a:ext uri="{FF2B5EF4-FFF2-40B4-BE49-F238E27FC236}">
                  <a16:creationId xmlns:a16="http://schemas.microsoft.com/office/drawing/2014/main" id="{6FECAA91-0BA6-4D87-915A-6B748F633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" y="2044"/>
              <a:ext cx="122" cy="170"/>
            </a:xfrm>
            <a:custGeom>
              <a:avLst/>
              <a:gdLst>
                <a:gd name="T0" fmla="*/ 122 w 122"/>
                <a:gd name="T1" fmla="*/ 0 h 170"/>
                <a:gd name="T2" fmla="*/ 9 w 122"/>
                <a:gd name="T3" fmla="*/ 34 h 170"/>
                <a:gd name="T4" fmla="*/ 65 w 122"/>
                <a:gd name="T5" fmla="*/ 170 h 170"/>
                <a:gd name="T6" fmla="*/ 0 60000 65536"/>
                <a:gd name="T7" fmla="*/ 0 60000 65536"/>
                <a:gd name="T8" fmla="*/ 0 60000 65536"/>
                <a:gd name="T9" fmla="*/ 0 w 122"/>
                <a:gd name="T10" fmla="*/ 0 h 170"/>
                <a:gd name="T11" fmla="*/ 122 w 122"/>
                <a:gd name="T12" fmla="*/ 170 h 1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2" h="170">
                  <a:moveTo>
                    <a:pt x="122" y="0"/>
                  </a:moveTo>
                  <a:cubicBezTo>
                    <a:pt x="70" y="3"/>
                    <a:pt x="18" y="6"/>
                    <a:pt x="9" y="34"/>
                  </a:cubicBezTo>
                  <a:cubicBezTo>
                    <a:pt x="0" y="62"/>
                    <a:pt x="56" y="149"/>
                    <a:pt x="65" y="170"/>
                  </a:cubicBez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3" name="Freeform 10">
              <a:extLst>
                <a:ext uri="{FF2B5EF4-FFF2-40B4-BE49-F238E27FC236}">
                  <a16:creationId xmlns:a16="http://schemas.microsoft.com/office/drawing/2014/main" id="{303B768E-B02D-476A-B66C-37AD313C07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" y="2033"/>
              <a:ext cx="71" cy="203"/>
            </a:xfrm>
            <a:custGeom>
              <a:avLst/>
              <a:gdLst>
                <a:gd name="T0" fmla="*/ 49 w 71"/>
                <a:gd name="T1" fmla="*/ 0 h 203"/>
                <a:gd name="T2" fmla="*/ 4 w 71"/>
                <a:gd name="T3" fmla="*/ 102 h 203"/>
                <a:gd name="T4" fmla="*/ 71 w 71"/>
                <a:gd name="T5" fmla="*/ 203 h 203"/>
                <a:gd name="T6" fmla="*/ 0 60000 65536"/>
                <a:gd name="T7" fmla="*/ 0 60000 65536"/>
                <a:gd name="T8" fmla="*/ 0 60000 65536"/>
                <a:gd name="T9" fmla="*/ 0 w 71"/>
                <a:gd name="T10" fmla="*/ 0 h 203"/>
                <a:gd name="T11" fmla="*/ 71 w 71"/>
                <a:gd name="T12" fmla="*/ 203 h 2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1" h="203">
                  <a:moveTo>
                    <a:pt x="49" y="0"/>
                  </a:moveTo>
                  <a:cubicBezTo>
                    <a:pt x="24" y="34"/>
                    <a:pt x="0" y="68"/>
                    <a:pt x="4" y="102"/>
                  </a:cubicBezTo>
                  <a:cubicBezTo>
                    <a:pt x="8" y="136"/>
                    <a:pt x="39" y="169"/>
                    <a:pt x="71" y="203"/>
                  </a:cubicBez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4" name="Freeform 11">
              <a:extLst>
                <a:ext uri="{FF2B5EF4-FFF2-40B4-BE49-F238E27FC236}">
                  <a16:creationId xmlns:a16="http://schemas.microsoft.com/office/drawing/2014/main" id="{EFEA3077-C5A7-426D-B653-F1EF232A4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" y="2214"/>
              <a:ext cx="106" cy="282"/>
            </a:xfrm>
            <a:custGeom>
              <a:avLst/>
              <a:gdLst>
                <a:gd name="T0" fmla="*/ 0 w 106"/>
                <a:gd name="T1" fmla="*/ 0 h 282"/>
                <a:gd name="T2" fmla="*/ 91 w 106"/>
                <a:gd name="T3" fmla="*/ 169 h 282"/>
                <a:gd name="T4" fmla="*/ 91 w 106"/>
                <a:gd name="T5" fmla="*/ 282 h 282"/>
                <a:gd name="T6" fmla="*/ 0 60000 65536"/>
                <a:gd name="T7" fmla="*/ 0 60000 65536"/>
                <a:gd name="T8" fmla="*/ 0 60000 65536"/>
                <a:gd name="T9" fmla="*/ 0 w 106"/>
                <a:gd name="T10" fmla="*/ 0 h 282"/>
                <a:gd name="T11" fmla="*/ 106 w 106"/>
                <a:gd name="T12" fmla="*/ 282 h 2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282">
                  <a:moveTo>
                    <a:pt x="0" y="0"/>
                  </a:moveTo>
                  <a:cubicBezTo>
                    <a:pt x="38" y="61"/>
                    <a:pt x="76" y="122"/>
                    <a:pt x="91" y="169"/>
                  </a:cubicBezTo>
                  <a:cubicBezTo>
                    <a:pt x="106" y="216"/>
                    <a:pt x="98" y="249"/>
                    <a:pt x="91" y="282"/>
                  </a:cubicBez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5" name="Freeform 12">
              <a:extLst>
                <a:ext uri="{FF2B5EF4-FFF2-40B4-BE49-F238E27FC236}">
                  <a16:creationId xmlns:a16="http://schemas.microsoft.com/office/drawing/2014/main" id="{3E800278-5793-41D2-AD2B-AB2A9955F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2" y="2014"/>
              <a:ext cx="237" cy="188"/>
            </a:xfrm>
            <a:custGeom>
              <a:avLst/>
              <a:gdLst>
                <a:gd name="T0" fmla="*/ 237 w 237"/>
                <a:gd name="T1" fmla="*/ 75 h 188"/>
                <a:gd name="T2" fmla="*/ 79 w 237"/>
                <a:gd name="T3" fmla="*/ 19 h 188"/>
                <a:gd name="T4" fmla="*/ 0 w 237"/>
                <a:gd name="T5" fmla="*/ 188 h 188"/>
                <a:gd name="T6" fmla="*/ 0 60000 65536"/>
                <a:gd name="T7" fmla="*/ 0 60000 65536"/>
                <a:gd name="T8" fmla="*/ 0 60000 65536"/>
                <a:gd name="T9" fmla="*/ 0 w 237"/>
                <a:gd name="T10" fmla="*/ 0 h 188"/>
                <a:gd name="T11" fmla="*/ 237 w 237"/>
                <a:gd name="T12" fmla="*/ 188 h 1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7" h="188">
                  <a:moveTo>
                    <a:pt x="237" y="75"/>
                  </a:moveTo>
                  <a:cubicBezTo>
                    <a:pt x="177" y="37"/>
                    <a:pt x="118" y="0"/>
                    <a:pt x="79" y="19"/>
                  </a:cubicBezTo>
                  <a:cubicBezTo>
                    <a:pt x="40" y="38"/>
                    <a:pt x="20" y="113"/>
                    <a:pt x="0" y="188"/>
                  </a:cubicBez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" name="Freeform 13">
              <a:extLst>
                <a:ext uri="{FF2B5EF4-FFF2-40B4-BE49-F238E27FC236}">
                  <a16:creationId xmlns:a16="http://schemas.microsoft.com/office/drawing/2014/main" id="{B87CD8E2-3458-4E1B-A720-0CB9246828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" y="1926"/>
              <a:ext cx="712" cy="73"/>
            </a:xfrm>
            <a:custGeom>
              <a:avLst/>
              <a:gdLst>
                <a:gd name="T0" fmla="*/ 712 w 712"/>
                <a:gd name="T1" fmla="*/ 50 h 73"/>
                <a:gd name="T2" fmla="*/ 407 w 712"/>
                <a:gd name="T3" fmla="*/ 5 h 73"/>
                <a:gd name="T4" fmla="*/ 102 w 712"/>
                <a:gd name="T5" fmla="*/ 17 h 73"/>
                <a:gd name="T6" fmla="*/ 0 w 712"/>
                <a:gd name="T7" fmla="*/ 73 h 7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12"/>
                <a:gd name="T13" fmla="*/ 0 h 73"/>
                <a:gd name="T14" fmla="*/ 712 w 712"/>
                <a:gd name="T15" fmla="*/ 73 h 7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12" h="73">
                  <a:moveTo>
                    <a:pt x="712" y="50"/>
                  </a:moveTo>
                  <a:cubicBezTo>
                    <a:pt x="610" y="30"/>
                    <a:pt x="509" y="10"/>
                    <a:pt x="407" y="5"/>
                  </a:cubicBezTo>
                  <a:cubicBezTo>
                    <a:pt x="305" y="0"/>
                    <a:pt x="170" y="6"/>
                    <a:pt x="102" y="17"/>
                  </a:cubicBezTo>
                  <a:cubicBezTo>
                    <a:pt x="34" y="28"/>
                    <a:pt x="17" y="50"/>
                    <a:pt x="0" y="73"/>
                  </a:cubicBez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7" name="Freeform 14">
              <a:extLst>
                <a:ext uri="{FF2B5EF4-FFF2-40B4-BE49-F238E27FC236}">
                  <a16:creationId xmlns:a16="http://schemas.microsoft.com/office/drawing/2014/main" id="{D6CC0AA6-ABFB-4041-BF9D-413FFD68D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" y="2327"/>
              <a:ext cx="135" cy="101"/>
            </a:xfrm>
            <a:custGeom>
              <a:avLst/>
              <a:gdLst>
                <a:gd name="T0" fmla="*/ 0 w 135"/>
                <a:gd name="T1" fmla="*/ 0 h 101"/>
                <a:gd name="T2" fmla="*/ 135 w 135"/>
                <a:gd name="T3" fmla="*/ 101 h 101"/>
                <a:gd name="T4" fmla="*/ 0 60000 65536"/>
                <a:gd name="T5" fmla="*/ 0 60000 65536"/>
                <a:gd name="T6" fmla="*/ 0 w 135"/>
                <a:gd name="T7" fmla="*/ 0 h 101"/>
                <a:gd name="T8" fmla="*/ 135 w 135"/>
                <a:gd name="T9" fmla="*/ 101 h 1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5" h="101">
                  <a:moveTo>
                    <a:pt x="0" y="0"/>
                  </a:moveTo>
                  <a:cubicBezTo>
                    <a:pt x="0" y="0"/>
                    <a:pt x="67" y="50"/>
                    <a:pt x="135" y="101"/>
                  </a:cubicBez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" name="Freeform 15">
              <a:extLst>
                <a:ext uri="{FF2B5EF4-FFF2-40B4-BE49-F238E27FC236}">
                  <a16:creationId xmlns:a16="http://schemas.microsoft.com/office/drawing/2014/main" id="{3771F2A0-2A5C-4D08-A8CD-807B44233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6" y="2507"/>
              <a:ext cx="203" cy="192"/>
            </a:xfrm>
            <a:custGeom>
              <a:avLst/>
              <a:gdLst>
                <a:gd name="T0" fmla="*/ 0 w 203"/>
                <a:gd name="T1" fmla="*/ 0 h 192"/>
                <a:gd name="T2" fmla="*/ 90 w 203"/>
                <a:gd name="T3" fmla="*/ 125 h 192"/>
                <a:gd name="T4" fmla="*/ 203 w 203"/>
                <a:gd name="T5" fmla="*/ 192 h 192"/>
                <a:gd name="T6" fmla="*/ 0 60000 65536"/>
                <a:gd name="T7" fmla="*/ 0 60000 65536"/>
                <a:gd name="T8" fmla="*/ 0 60000 65536"/>
                <a:gd name="T9" fmla="*/ 0 w 203"/>
                <a:gd name="T10" fmla="*/ 0 h 192"/>
                <a:gd name="T11" fmla="*/ 203 w 203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3" h="192">
                  <a:moveTo>
                    <a:pt x="0" y="0"/>
                  </a:moveTo>
                  <a:cubicBezTo>
                    <a:pt x="15" y="21"/>
                    <a:pt x="56" y="93"/>
                    <a:pt x="90" y="125"/>
                  </a:cubicBezTo>
                  <a:cubicBezTo>
                    <a:pt x="124" y="157"/>
                    <a:pt x="180" y="178"/>
                    <a:pt x="203" y="192"/>
                  </a:cubicBez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9" name="Freeform 16">
              <a:extLst>
                <a:ext uri="{FF2B5EF4-FFF2-40B4-BE49-F238E27FC236}">
                  <a16:creationId xmlns:a16="http://schemas.microsoft.com/office/drawing/2014/main" id="{E112FA48-DD13-4CBD-9C64-7DB27C4716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5" y="2315"/>
              <a:ext cx="328" cy="170"/>
            </a:xfrm>
            <a:custGeom>
              <a:avLst/>
              <a:gdLst>
                <a:gd name="T0" fmla="*/ 328 w 328"/>
                <a:gd name="T1" fmla="*/ 0 h 170"/>
                <a:gd name="T2" fmla="*/ 204 w 328"/>
                <a:gd name="T3" fmla="*/ 125 h 170"/>
                <a:gd name="T4" fmla="*/ 0 w 328"/>
                <a:gd name="T5" fmla="*/ 170 h 170"/>
                <a:gd name="T6" fmla="*/ 0 60000 65536"/>
                <a:gd name="T7" fmla="*/ 0 60000 65536"/>
                <a:gd name="T8" fmla="*/ 0 60000 65536"/>
                <a:gd name="T9" fmla="*/ 0 w 328"/>
                <a:gd name="T10" fmla="*/ 0 h 170"/>
                <a:gd name="T11" fmla="*/ 328 w 328"/>
                <a:gd name="T12" fmla="*/ 170 h 1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8" h="170">
                  <a:moveTo>
                    <a:pt x="328" y="0"/>
                  </a:moveTo>
                  <a:cubicBezTo>
                    <a:pt x="293" y="48"/>
                    <a:pt x="259" y="97"/>
                    <a:pt x="204" y="125"/>
                  </a:cubicBezTo>
                  <a:cubicBezTo>
                    <a:pt x="149" y="153"/>
                    <a:pt x="74" y="161"/>
                    <a:pt x="0" y="170"/>
                  </a:cubicBez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0" name="Freeform 17">
              <a:extLst>
                <a:ext uri="{FF2B5EF4-FFF2-40B4-BE49-F238E27FC236}">
                  <a16:creationId xmlns:a16="http://schemas.microsoft.com/office/drawing/2014/main" id="{44C1F044-4411-4E2E-87E2-3E9237547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6" y="2451"/>
              <a:ext cx="181" cy="124"/>
            </a:xfrm>
            <a:custGeom>
              <a:avLst/>
              <a:gdLst>
                <a:gd name="T0" fmla="*/ 181 w 181"/>
                <a:gd name="T1" fmla="*/ 0 h 124"/>
                <a:gd name="T2" fmla="*/ 136 w 181"/>
                <a:gd name="T3" fmla="*/ 79 h 124"/>
                <a:gd name="T4" fmla="*/ 0 w 181"/>
                <a:gd name="T5" fmla="*/ 124 h 124"/>
                <a:gd name="T6" fmla="*/ 0 60000 65536"/>
                <a:gd name="T7" fmla="*/ 0 60000 65536"/>
                <a:gd name="T8" fmla="*/ 0 60000 65536"/>
                <a:gd name="T9" fmla="*/ 0 w 181"/>
                <a:gd name="T10" fmla="*/ 0 h 124"/>
                <a:gd name="T11" fmla="*/ 181 w 181"/>
                <a:gd name="T12" fmla="*/ 124 h 1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1" h="124">
                  <a:moveTo>
                    <a:pt x="181" y="0"/>
                  </a:moveTo>
                  <a:cubicBezTo>
                    <a:pt x="173" y="29"/>
                    <a:pt x="166" y="58"/>
                    <a:pt x="136" y="79"/>
                  </a:cubicBezTo>
                  <a:cubicBezTo>
                    <a:pt x="106" y="100"/>
                    <a:pt x="53" y="112"/>
                    <a:pt x="0" y="124"/>
                  </a:cubicBez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121" name="Group 18">
              <a:extLst>
                <a:ext uri="{FF2B5EF4-FFF2-40B4-BE49-F238E27FC236}">
                  <a16:creationId xmlns:a16="http://schemas.microsoft.com/office/drawing/2014/main" id="{96FBC193-1DF3-47EB-A9D2-B7A3EA0F54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88" y="2170"/>
              <a:ext cx="146" cy="541"/>
              <a:chOff x="1187" y="2214"/>
              <a:chExt cx="180" cy="688"/>
            </a:xfrm>
          </p:grpSpPr>
          <p:sp>
            <p:nvSpPr>
              <p:cNvPr id="4135" name="Freeform 19">
                <a:extLst>
                  <a:ext uri="{FF2B5EF4-FFF2-40B4-BE49-F238E27FC236}">
                    <a16:creationId xmlns:a16="http://schemas.microsoft.com/office/drawing/2014/main" id="{CDFB1C06-90CB-4901-8313-C845BC807A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8" y="2214"/>
                <a:ext cx="169" cy="112"/>
              </a:xfrm>
              <a:custGeom>
                <a:avLst/>
                <a:gdLst>
                  <a:gd name="T0" fmla="*/ 0 w 135"/>
                  <a:gd name="T1" fmla="*/ 0 h 146"/>
                  <a:gd name="T2" fmla="*/ 56 w 135"/>
                  <a:gd name="T3" fmla="*/ 124 h 146"/>
                  <a:gd name="T4" fmla="*/ 135 w 135"/>
                  <a:gd name="T5" fmla="*/ 135 h 146"/>
                  <a:gd name="T6" fmla="*/ 0 60000 65536"/>
                  <a:gd name="T7" fmla="*/ 0 60000 65536"/>
                  <a:gd name="T8" fmla="*/ 0 60000 65536"/>
                  <a:gd name="T9" fmla="*/ 0 w 135"/>
                  <a:gd name="T10" fmla="*/ 0 h 146"/>
                  <a:gd name="T11" fmla="*/ 135 w 135"/>
                  <a:gd name="T12" fmla="*/ 146 h 14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5" h="146">
                    <a:moveTo>
                      <a:pt x="0" y="0"/>
                    </a:moveTo>
                    <a:cubicBezTo>
                      <a:pt x="17" y="51"/>
                      <a:pt x="34" y="102"/>
                      <a:pt x="56" y="124"/>
                    </a:cubicBezTo>
                    <a:cubicBezTo>
                      <a:pt x="78" y="146"/>
                      <a:pt x="106" y="140"/>
                      <a:pt x="135" y="135"/>
                    </a:cubicBezTo>
                  </a:path>
                </a:pathLst>
              </a:custGeom>
              <a:noFill/>
              <a:ln w="1905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6" name="Freeform 20">
                <a:extLst>
                  <a:ext uri="{FF2B5EF4-FFF2-40B4-BE49-F238E27FC236}">
                    <a16:creationId xmlns:a16="http://schemas.microsoft.com/office/drawing/2014/main" id="{3FE97055-BCC5-4BD1-B8E0-CB6184A684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8" y="2287"/>
                <a:ext cx="169" cy="112"/>
              </a:xfrm>
              <a:custGeom>
                <a:avLst/>
                <a:gdLst>
                  <a:gd name="T0" fmla="*/ 0 w 135"/>
                  <a:gd name="T1" fmla="*/ 0 h 146"/>
                  <a:gd name="T2" fmla="*/ 56 w 135"/>
                  <a:gd name="T3" fmla="*/ 124 h 146"/>
                  <a:gd name="T4" fmla="*/ 135 w 135"/>
                  <a:gd name="T5" fmla="*/ 135 h 146"/>
                  <a:gd name="T6" fmla="*/ 0 60000 65536"/>
                  <a:gd name="T7" fmla="*/ 0 60000 65536"/>
                  <a:gd name="T8" fmla="*/ 0 60000 65536"/>
                  <a:gd name="T9" fmla="*/ 0 w 135"/>
                  <a:gd name="T10" fmla="*/ 0 h 146"/>
                  <a:gd name="T11" fmla="*/ 135 w 135"/>
                  <a:gd name="T12" fmla="*/ 146 h 14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5" h="146">
                    <a:moveTo>
                      <a:pt x="0" y="0"/>
                    </a:moveTo>
                    <a:cubicBezTo>
                      <a:pt x="17" y="51"/>
                      <a:pt x="34" y="102"/>
                      <a:pt x="56" y="124"/>
                    </a:cubicBezTo>
                    <a:cubicBezTo>
                      <a:pt x="78" y="146"/>
                      <a:pt x="106" y="140"/>
                      <a:pt x="135" y="135"/>
                    </a:cubicBezTo>
                  </a:path>
                </a:pathLst>
              </a:custGeom>
              <a:noFill/>
              <a:ln w="1905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7" name="Freeform 21">
                <a:extLst>
                  <a:ext uri="{FF2B5EF4-FFF2-40B4-BE49-F238E27FC236}">
                    <a16:creationId xmlns:a16="http://schemas.microsoft.com/office/drawing/2014/main" id="{236C3A66-82B4-427B-A7D2-38F9B6AD5B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8" y="2361"/>
                <a:ext cx="169" cy="111"/>
              </a:xfrm>
              <a:custGeom>
                <a:avLst/>
                <a:gdLst>
                  <a:gd name="T0" fmla="*/ 0 w 135"/>
                  <a:gd name="T1" fmla="*/ 0 h 146"/>
                  <a:gd name="T2" fmla="*/ 56 w 135"/>
                  <a:gd name="T3" fmla="*/ 124 h 146"/>
                  <a:gd name="T4" fmla="*/ 135 w 135"/>
                  <a:gd name="T5" fmla="*/ 135 h 146"/>
                  <a:gd name="T6" fmla="*/ 0 60000 65536"/>
                  <a:gd name="T7" fmla="*/ 0 60000 65536"/>
                  <a:gd name="T8" fmla="*/ 0 60000 65536"/>
                  <a:gd name="T9" fmla="*/ 0 w 135"/>
                  <a:gd name="T10" fmla="*/ 0 h 146"/>
                  <a:gd name="T11" fmla="*/ 135 w 135"/>
                  <a:gd name="T12" fmla="*/ 146 h 14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5" h="146">
                    <a:moveTo>
                      <a:pt x="0" y="0"/>
                    </a:moveTo>
                    <a:cubicBezTo>
                      <a:pt x="17" y="51"/>
                      <a:pt x="34" y="102"/>
                      <a:pt x="56" y="124"/>
                    </a:cubicBezTo>
                    <a:cubicBezTo>
                      <a:pt x="78" y="146"/>
                      <a:pt x="106" y="140"/>
                      <a:pt x="135" y="135"/>
                    </a:cubicBezTo>
                  </a:path>
                </a:pathLst>
              </a:custGeom>
              <a:noFill/>
              <a:ln w="1905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8" name="Freeform 22">
                <a:extLst>
                  <a:ext uri="{FF2B5EF4-FFF2-40B4-BE49-F238E27FC236}">
                    <a16:creationId xmlns:a16="http://schemas.microsoft.com/office/drawing/2014/main" id="{47C0DC8B-54D7-426A-AB19-A4966CD0B6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8" y="2434"/>
                <a:ext cx="169" cy="112"/>
              </a:xfrm>
              <a:custGeom>
                <a:avLst/>
                <a:gdLst>
                  <a:gd name="T0" fmla="*/ 0 w 135"/>
                  <a:gd name="T1" fmla="*/ 0 h 146"/>
                  <a:gd name="T2" fmla="*/ 56 w 135"/>
                  <a:gd name="T3" fmla="*/ 124 h 146"/>
                  <a:gd name="T4" fmla="*/ 135 w 135"/>
                  <a:gd name="T5" fmla="*/ 135 h 146"/>
                  <a:gd name="T6" fmla="*/ 0 60000 65536"/>
                  <a:gd name="T7" fmla="*/ 0 60000 65536"/>
                  <a:gd name="T8" fmla="*/ 0 60000 65536"/>
                  <a:gd name="T9" fmla="*/ 0 w 135"/>
                  <a:gd name="T10" fmla="*/ 0 h 146"/>
                  <a:gd name="T11" fmla="*/ 135 w 135"/>
                  <a:gd name="T12" fmla="*/ 146 h 14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5" h="146">
                    <a:moveTo>
                      <a:pt x="0" y="0"/>
                    </a:moveTo>
                    <a:cubicBezTo>
                      <a:pt x="17" y="51"/>
                      <a:pt x="34" y="102"/>
                      <a:pt x="56" y="124"/>
                    </a:cubicBezTo>
                    <a:cubicBezTo>
                      <a:pt x="78" y="146"/>
                      <a:pt x="106" y="140"/>
                      <a:pt x="135" y="135"/>
                    </a:cubicBezTo>
                  </a:path>
                </a:pathLst>
              </a:custGeom>
              <a:noFill/>
              <a:ln w="1905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9" name="Freeform 23">
                <a:extLst>
                  <a:ext uri="{FF2B5EF4-FFF2-40B4-BE49-F238E27FC236}">
                    <a16:creationId xmlns:a16="http://schemas.microsoft.com/office/drawing/2014/main" id="{C5A11E21-6881-4139-AE16-3760C7693C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8" y="2508"/>
                <a:ext cx="169" cy="111"/>
              </a:xfrm>
              <a:custGeom>
                <a:avLst/>
                <a:gdLst>
                  <a:gd name="T0" fmla="*/ 0 w 135"/>
                  <a:gd name="T1" fmla="*/ 0 h 146"/>
                  <a:gd name="T2" fmla="*/ 56 w 135"/>
                  <a:gd name="T3" fmla="*/ 124 h 146"/>
                  <a:gd name="T4" fmla="*/ 135 w 135"/>
                  <a:gd name="T5" fmla="*/ 135 h 146"/>
                  <a:gd name="T6" fmla="*/ 0 60000 65536"/>
                  <a:gd name="T7" fmla="*/ 0 60000 65536"/>
                  <a:gd name="T8" fmla="*/ 0 60000 65536"/>
                  <a:gd name="T9" fmla="*/ 0 w 135"/>
                  <a:gd name="T10" fmla="*/ 0 h 146"/>
                  <a:gd name="T11" fmla="*/ 135 w 135"/>
                  <a:gd name="T12" fmla="*/ 146 h 14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5" h="146">
                    <a:moveTo>
                      <a:pt x="0" y="0"/>
                    </a:moveTo>
                    <a:cubicBezTo>
                      <a:pt x="17" y="51"/>
                      <a:pt x="34" y="102"/>
                      <a:pt x="56" y="124"/>
                    </a:cubicBezTo>
                    <a:cubicBezTo>
                      <a:pt x="78" y="146"/>
                      <a:pt x="106" y="140"/>
                      <a:pt x="135" y="135"/>
                    </a:cubicBezTo>
                  </a:path>
                </a:pathLst>
              </a:custGeom>
              <a:noFill/>
              <a:ln w="1905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0" name="Freeform 24">
                <a:extLst>
                  <a:ext uri="{FF2B5EF4-FFF2-40B4-BE49-F238E27FC236}">
                    <a16:creationId xmlns:a16="http://schemas.microsoft.com/office/drawing/2014/main" id="{FF732892-AA0A-4CE3-8F23-F61BA14FE8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8" y="2581"/>
                <a:ext cx="169" cy="112"/>
              </a:xfrm>
              <a:custGeom>
                <a:avLst/>
                <a:gdLst>
                  <a:gd name="T0" fmla="*/ 0 w 135"/>
                  <a:gd name="T1" fmla="*/ 0 h 146"/>
                  <a:gd name="T2" fmla="*/ 56 w 135"/>
                  <a:gd name="T3" fmla="*/ 124 h 146"/>
                  <a:gd name="T4" fmla="*/ 135 w 135"/>
                  <a:gd name="T5" fmla="*/ 135 h 146"/>
                  <a:gd name="T6" fmla="*/ 0 60000 65536"/>
                  <a:gd name="T7" fmla="*/ 0 60000 65536"/>
                  <a:gd name="T8" fmla="*/ 0 60000 65536"/>
                  <a:gd name="T9" fmla="*/ 0 w 135"/>
                  <a:gd name="T10" fmla="*/ 0 h 146"/>
                  <a:gd name="T11" fmla="*/ 135 w 135"/>
                  <a:gd name="T12" fmla="*/ 146 h 14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5" h="146">
                    <a:moveTo>
                      <a:pt x="0" y="0"/>
                    </a:moveTo>
                    <a:cubicBezTo>
                      <a:pt x="17" y="51"/>
                      <a:pt x="34" y="102"/>
                      <a:pt x="56" y="124"/>
                    </a:cubicBezTo>
                    <a:cubicBezTo>
                      <a:pt x="78" y="146"/>
                      <a:pt x="106" y="140"/>
                      <a:pt x="135" y="135"/>
                    </a:cubicBezTo>
                  </a:path>
                </a:pathLst>
              </a:custGeom>
              <a:noFill/>
              <a:ln w="1905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1" name="Freeform 25">
                <a:extLst>
                  <a:ext uri="{FF2B5EF4-FFF2-40B4-BE49-F238E27FC236}">
                    <a16:creationId xmlns:a16="http://schemas.microsoft.com/office/drawing/2014/main" id="{A6E9302D-F0F8-4B42-9936-20E1F9D954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8" y="2655"/>
                <a:ext cx="169" cy="111"/>
              </a:xfrm>
              <a:custGeom>
                <a:avLst/>
                <a:gdLst>
                  <a:gd name="T0" fmla="*/ 0 w 135"/>
                  <a:gd name="T1" fmla="*/ 0 h 146"/>
                  <a:gd name="T2" fmla="*/ 56 w 135"/>
                  <a:gd name="T3" fmla="*/ 124 h 146"/>
                  <a:gd name="T4" fmla="*/ 135 w 135"/>
                  <a:gd name="T5" fmla="*/ 135 h 146"/>
                  <a:gd name="T6" fmla="*/ 0 60000 65536"/>
                  <a:gd name="T7" fmla="*/ 0 60000 65536"/>
                  <a:gd name="T8" fmla="*/ 0 60000 65536"/>
                  <a:gd name="T9" fmla="*/ 0 w 135"/>
                  <a:gd name="T10" fmla="*/ 0 h 146"/>
                  <a:gd name="T11" fmla="*/ 135 w 135"/>
                  <a:gd name="T12" fmla="*/ 146 h 14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5" h="146">
                    <a:moveTo>
                      <a:pt x="0" y="0"/>
                    </a:moveTo>
                    <a:cubicBezTo>
                      <a:pt x="17" y="51"/>
                      <a:pt x="34" y="102"/>
                      <a:pt x="56" y="124"/>
                    </a:cubicBezTo>
                    <a:cubicBezTo>
                      <a:pt x="78" y="146"/>
                      <a:pt x="106" y="140"/>
                      <a:pt x="135" y="135"/>
                    </a:cubicBezTo>
                  </a:path>
                </a:pathLst>
              </a:custGeom>
              <a:noFill/>
              <a:ln w="1905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2" name="Freeform 26">
                <a:extLst>
                  <a:ext uri="{FF2B5EF4-FFF2-40B4-BE49-F238E27FC236}">
                    <a16:creationId xmlns:a16="http://schemas.microsoft.com/office/drawing/2014/main" id="{13F0C2A4-CBD9-4822-8295-BBCA389026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8" y="2728"/>
                <a:ext cx="169" cy="112"/>
              </a:xfrm>
              <a:custGeom>
                <a:avLst/>
                <a:gdLst>
                  <a:gd name="T0" fmla="*/ 0 w 135"/>
                  <a:gd name="T1" fmla="*/ 0 h 146"/>
                  <a:gd name="T2" fmla="*/ 56 w 135"/>
                  <a:gd name="T3" fmla="*/ 124 h 146"/>
                  <a:gd name="T4" fmla="*/ 135 w 135"/>
                  <a:gd name="T5" fmla="*/ 135 h 146"/>
                  <a:gd name="T6" fmla="*/ 0 60000 65536"/>
                  <a:gd name="T7" fmla="*/ 0 60000 65536"/>
                  <a:gd name="T8" fmla="*/ 0 60000 65536"/>
                  <a:gd name="T9" fmla="*/ 0 w 135"/>
                  <a:gd name="T10" fmla="*/ 0 h 146"/>
                  <a:gd name="T11" fmla="*/ 135 w 135"/>
                  <a:gd name="T12" fmla="*/ 146 h 14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5" h="146">
                    <a:moveTo>
                      <a:pt x="0" y="0"/>
                    </a:moveTo>
                    <a:cubicBezTo>
                      <a:pt x="17" y="51"/>
                      <a:pt x="34" y="102"/>
                      <a:pt x="56" y="124"/>
                    </a:cubicBezTo>
                    <a:cubicBezTo>
                      <a:pt x="78" y="146"/>
                      <a:pt x="106" y="140"/>
                      <a:pt x="135" y="135"/>
                    </a:cubicBezTo>
                  </a:path>
                </a:pathLst>
              </a:custGeom>
              <a:noFill/>
              <a:ln w="1905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3" name="Freeform 27">
                <a:extLst>
                  <a:ext uri="{FF2B5EF4-FFF2-40B4-BE49-F238E27FC236}">
                    <a16:creationId xmlns:a16="http://schemas.microsoft.com/office/drawing/2014/main" id="{1AA5D44F-67F3-4BAE-9D6A-20786A9A4C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7" y="2790"/>
                <a:ext cx="169" cy="112"/>
              </a:xfrm>
              <a:custGeom>
                <a:avLst/>
                <a:gdLst>
                  <a:gd name="T0" fmla="*/ 0 w 135"/>
                  <a:gd name="T1" fmla="*/ 0 h 146"/>
                  <a:gd name="T2" fmla="*/ 56 w 135"/>
                  <a:gd name="T3" fmla="*/ 124 h 146"/>
                  <a:gd name="T4" fmla="*/ 135 w 135"/>
                  <a:gd name="T5" fmla="*/ 135 h 146"/>
                  <a:gd name="T6" fmla="*/ 0 60000 65536"/>
                  <a:gd name="T7" fmla="*/ 0 60000 65536"/>
                  <a:gd name="T8" fmla="*/ 0 60000 65536"/>
                  <a:gd name="T9" fmla="*/ 0 w 135"/>
                  <a:gd name="T10" fmla="*/ 0 h 146"/>
                  <a:gd name="T11" fmla="*/ 135 w 135"/>
                  <a:gd name="T12" fmla="*/ 146 h 14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5" h="146">
                    <a:moveTo>
                      <a:pt x="0" y="0"/>
                    </a:moveTo>
                    <a:cubicBezTo>
                      <a:pt x="17" y="51"/>
                      <a:pt x="34" y="102"/>
                      <a:pt x="56" y="124"/>
                    </a:cubicBezTo>
                    <a:cubicBezTo>
                      <a:pt x="78" y="146"/>
                      <a:pt x="106" y="140"/>
                      <a:pt x="135" y="135"/>
                    </a:cubicBezTo>
                  </a:path>
                </a:pathLst>
              </a:custGeom>
              <a:noFill/>
              <a:ln w="1905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122" name="Freeform 28">
              <a:extLst>
                <a:ext uri="{FF2B5EF4-FFF2-40B4-BE49-F238E27FC236}">
                  <a16:creationId xmlns:a16="http://schemas.microsoft.com/office/drawing/2014/main" id="{84A45A87-A74B-4FF4-8A8B-848A541AE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" y="2406"/>
              <a:ext cx="170" cy="169"/>
            </a:xfrm>
            <a:custGeom>
              <a:avLst/>
              <a:gdLst>
                <a:gd name="T0" fmla="*/ 0 w 170"/>
                <a:gd name="T1" fmla="*/ 0 h 169"/>
                <a:gd name="T2" fmla="*/ 68 w 170"/>
                <a:gd name="T3" fmla="*/ 90 h 169"/>
                <a:gd name="T4" fmla="*/ 170 w 170"/>
                <a:gd name="T5" fmla="*/ 169 h 169"/>
                <a:gd name="T6" fmla="*/ 0 60000 65536"/>
                <a:gd name="T7" fmla="*/ 0 60000 65536"/>
                <a:gd name="T8" fmla="*/ 0 60000 65536"/>
                <a:gd name="T9" fmla="*/ 0 w 170"/>
                <a:gd name="T10" fmla="*/ 0 h 169"/>
                <a:gd name="T11" fmla="*/ 170 w 170"/>
                <a:gd name="T12" fmla="*/ 169 h 1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0" h="169">
                  <a:moveTo>
                    <a:pt x="0" y="0"/>
                  </a:moveTo>
                  <a:cubicBezTo>
                    <a:pt x="20" y="31"/>
                    <a:pt x="40" y="62"/>
                    <a:pt x="68" y="90"/>
                  </a:cubicBezTo>
                  <a:cubicBezTo>
                    <a:pt x="96" y="118"/>
                    <a:pt x="133" y="143"/>
                    <a:pt x="170" y="169"/>
                  </a:cubicBez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3" name="Line 29">
              <a:extLst>
                <a:ext uri="{FF2B5EF4-FFF2-40B4-BE49-F238E27FC236}">
                  <a16:creationId xmlns:a16="http://schemas.microsoft.com/office/drawing/2014/main" id="{777175F3-939A-4999-8090-0F36AEDACC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2" y="2033"/>
              <a:ext cx="249" cy="7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4" name="Line 30">
              <a:extLst>
                <a:ext uri="{FF2B5EF4-FFF2-40B4-BE49-F238E27FC236}">
                  <a16:creationId xmlns:a16="http://schemas.microsoft.com/office/drawing/2014/main" id="{29EA530F-E41B-4EDD-B2F3-4842375FFD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4" y="2106"/>
              <a:ext cx="226" cy="7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5" name="Line 31">
              <a:extLst>
                <a:ext uri="{FF2B5EF4-FFF2-40B4-BE49-F238E27FC236}">
                  <a16:creationId xmlns:a16="http://schemas.microsoft.com/office/drawing/2014/main" id="{9FAF57F4-4571-4A9A-8121-84AE9EC24F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6" y="2067"/>
              <a:ext cx="203" cy="5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6" name="Freeform 32">
              <a:extLst>
                <a:ext uri="{FF2B5EF4-FFF2-40B4-BE49-F238E27FC236}">
                  <a16:creationId xmlns:a16="http://schemas.microsoft.com/office/drawing/2014/main" id="{348290A8-EE1C-4E1D-907E-3433745C5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3" y="2022"/>
              <a:ext cx="107" cy="169"/>
            </a:xfrm>
            <a:custGeom>
              <a:avLst/>
              <a:gdLst>
                <a:gd name="T0" fmla="*/ 107 w 107"/>
                <a:gd name="T1" fmla="*/ 0 h 169"/>
                <a:gd name="T2" fmla="*/ 17 w 107"/>
                <a:gd name="T3" fmla="*/ 79 h 169"/>
                <a:gd name="T4" fmla="*/ 6 w 107"/>
                <a:gd name="T5" fmla="*/ 169 h 169"/>
                <a:gd name="T6" fmla="*/ 0 60000 65536"/>
                <a:gd name="T7" fmla="*/ 0 60000 65536"/>
                <a:gd name="T8" fmla="*/ 0 60000 65536"/>
                <a:gd name="T9" fmla="*/ 0 w 107"/>
                <a:gd name="T10" fmla="*/ 0 h 169"/>
                <a:gd name="T11" fmla="*/ 107 w 107"/>
                <a:gd name="T12" fmla="*/ 169 h 1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7" h="169">
                  <a:moveTo>
                    <a:pt x="107" y="0"/>
                  </a:moveTo>
                  <a:cubicBezTo>
                    <a:pt x="70" y="25"/>
                    <a:pt x="34" y="51"/>
                    <a:pt x="17" y="79"/>
                  </a:cubicBezTo>
                  <a:cubicBezTo>
                    <a:pt x="0" y="107"/>
                    <a:pt x="3" y="138"/>
                    <a:pt x="6" y="169"/>
                  </a:cubicBez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7" name="Line 33">
              <a:extLst>
                <a:ext uri="{FF2B5EF4-FFF2-40B4-BE49-F238E27FC236}">
                  <a16:creationId xmlns:a16="http://schemas.microsoft.com/office/drawing/2014/main" id="{68856177-70AF-4B26-A2C8-B75D8E33AC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52" y="2101"/>
              <a:ext cx="328" cy="1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8" name="Line 34">
              <a:extLst>
                <a:ext uri="{FF2B5EF4-FFF2-40B4-BE49-F238E27FC236}">
                  <a16:creationId xmlns:a16="http://schemas.microsoft.com/office/drawing/2014/main" id="{9729FE1D-0B0F-4721-91F9-BC90529925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5" y="3083"/>
              <a:ext cx="0" cy="2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9" name="Text Box 35">
              <a:extLst>
                <a:ext uri="{FF2B5EF4-FFF2-40B4-BE49-F238E27FC236}">
                  <a16:creationId xmlns:a16="http://schemas.microsoft.com/office/drawing/2014/main" id="{93964725-068F-4369-8023-976EBA70B2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7" y="1860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A</a:t>
              </a:r>
              <a:r>
                <a:rPr lang="en-US" altLang="zh-CN" i="1">
                  <a:sym typeface="Symbol" panose="05050102010706020507" pitchFamily="18" charset="2"/>
                </a:rPr>
                <a:t> </a:t>
              </a:r>
              <a:endParaRPr lang="en-US" altLang="zh-CN" i="1"/>
            </a:p>
          </p:txBody>
        </p:sp>
        <p:sp>
          <p:nvSpPr>
            <p:cNvPr id="4130" name="Text Box 36">
              <a:extLst>
                <a:ext uri="{FF2B5EF4-FFF2-40B4-BE49-F238E27FC236}">
                  <a16:creationId xmlns:a16="http://schemas.microsoft.com/office/drawing/2014/main" id="{7E7BE91B-D86E-4664-8503-1873530CD7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6" y="2317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B’</a:t>
              </a:r>
            </a:p>
          </p:txBody>
        </p:sp>
        <p:sp>
          <p:nvSpPr>
            <p:cNvPr id="4131" name="Text Box 37">
              <a:extLst>
                <a:ext uri="{FF2B5EF4-FFF2-40B4-BE49-F238E27FC236}">
                  <a16:creationId xmlns:a16="http://schemas.microsoft.com/office/drawing/2014/main" id="{7311537B-300D-4DDD-A9B0-CE0CB7CB85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1" y="1939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A</a:t>
              </a:r>
            </a:p>
          </p:txBody>
        </p:sp>
        <p:sp>
          <p:nvSpPr>
            <p:cNvPr id="4132" name="Text Box 38">
              <a:extLst>
                <a:ext uri="{FF2B5EF4-FFF2-40B4-BE49-F238E27FC236}">
                  <a16:creationId xmlns:a16="http://schemas.microsoft.com/office/drawing/2014/main" id="{343BAE49-7826-4B28-85CA-C3FADF6F2B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1" y="3181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B</a:t>
              </a:r>
            </a:p>
          </p:txBody>
        </p:sp>
        <p:sp>
          <p:nvSpPr>
            <p:cNvPr id="4133" name="Oval 39">
              <a:extLst>
                <a:ext uri="{FF2B5EF4-FFF2-40B4-BE49-F238E27FC236}">
                  <a16:creationId xmlns:a16="http://schemas.microsoft.com/office/drawing/2014/main" id="{0D8D8851-2C58-4A8C-B55D-B74A2FFA6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" y="1999"/>
              <a:ext cx="44" cy="5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34" name="Oval 40">
              <a:extLst>
                <a:ext uri="{FF2B5EF4-FFF2-40B4-BE49-F238E27FC236}">
                  <a16:creationId xmlns:a16="http://schemas.microsoft.com/office/drawing/2014/main" id="{D74BC964-D258-4E2D-A3EC-9516879B9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0" y="2434"/>
              <a:ext cx="44" cy="5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4098" name="Object 41">
            <a:extLst>
              <a:ext uri="{FF2B5EF4-FFF2-40B4-BE49-F238E27FC236}">
                <a16:creationId xmlns:a16="http://schemas.microsoft.com/office/drawing/2014/main" id="{47CD612A-8666-4A67-918A-3DB289D251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1150" y="3387725"/>
          <a:ext cx="3451225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公式" r:id="rId3" imgW="1396800" imgH="393480" progId="Equation.3">
                  <p:embed/>
                </p:oleObj>
              </mc:Choice>
              <mc:Fallback>
                <p:oleObj name="公式" r:id="rId3" imgW="1396800" imgH="39348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3387725"/>
                        <a:ext cx="3451225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Text Box 42">
            <a:extLst>
              <a:ext uri="{FF2B5EF4-FFF2-40B4-BE49-F238E27FC236}">
                <a16:creationId xmlns:a16="http://schemas.microsoft.com/office/drawing/2014/main" id="{2A9DA4B1-1EAF-41B6-A5E6-B4710136A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146175"/>
            <a:ext cx="3467100" cy="157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/>
              <a:t>        </a:t>
            </a:r>
            <a:r>
              <a:rPr lang="zh-CN" altLang="en-US"/>
              <a:t>如图，流体微团对圆筒中轴线的角动量守恒，设液面高度差为</a:t>
            </a:r>
            <a:r>
              <a:rPr lang="en-US" altLang="zh-CN" i="1"/>
              <a:t>h</a:t>
            </a:r>
            <a:r>
              <a:rPr lang="en-US" altLang="zh-CN"/>
              <a:t> </a:t>
            </a:r>
          </a:p>
        </p:txBody>
      </p:sp>
      <p:sp>
        <p:nvSpPr>
          <p:cNvPr id="4104" name="Text Box 43">
            <a:extLst>
              <a:ext uri="{FF2B5EF4-FFF2-40B4-BE49-F238E27FC236}">
                <a16:creationId xmlns:a16="http://schemas.microsoft.com/office/drawing/2014/main" id="{77B92BE2-8613-43BC-BCF8-D9AE3D3CD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779713"/>
            <a:ext cx="2557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按伯努力方程有   </a:t>
            </a:r>
          </a:p>
        </p:txBody>
      </p:sp>
      <p:sp>
        <p:nvSpPr>
          <p:cNvPr id="4105" name="Text Box 44">
            <a:extLst>
              <a:ext uri="{FF2B5EF4-FFF2-40B4-BE49-F238E27FC236}">
                <a16:creationId xmlns:a16="http://schemas.microsoft.com/office/drawing/2014/main" id="{5A307CD6-4667-42CD-8D9D-432AF5AAD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100" y="4371975"/>
            <a:ext cx="263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由连续性方程知，</a:t>
            </a:r>
          </a:p>
        </p:txBody>
      </p:sp>
      <p:graphicFrame>
        <p:nvGraphicFramePr>
          <p:cNvPr id="4099" name="Object 45">
            <a:extLst>
              <a:ext uri="{FF2B5EF4-FFF2-40B4-BE49-F238E27FC236}">
                <a16:creationId xmlns:a16="http://schemas.microsoft.com/office/drawing/2014/main" id="{B5641B52-0204-4EB4-A2DF-C9DA8D891E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98900" y="4324350"/>
          <a:ext cx="13970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公式" r:id="rId5" imgW="558720" imgH="215640" progId="Equation.3">
                  <p:embed/>
                </p:oleObj>
              </mc:Choice>
              <mc:Fallback>
                <p:oleObj name="公式" r:id="rId5" imgW="558720" imgH="2156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8900" y="4324350"/>
                        <a:ext cx="13970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6">
            <a:extLst>
              <a:ext uri="{FF2B5EF4-FFF2-40B4-BE49-F238E27FC236}">
                <a16:creationId xmlns:a16="http://schemas.microsoft.com/office/drawing/2014/main" id="{84FA7098-854B-4FF3-817F-012F0FFE21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4954588"/>
          <a:ext cx="1462088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公式" r:id="rId7" imgW="558720" imgH="177480" progId="Equation.3">
                  <p:embed/>
                </p:oleObj>
              </mc:Choice>
              <mc:Fallback>
                <p:oleObj name="公式" r:id="rId7" imgW="558720" imgH="17748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954588"/>
                        <a:ext cx="1462088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" name="Text Box 47">
            <a:extLst>
              <a:ext uri="{FF2B5EF4-FFF2-40B4-BE49-F238E27FC236}">
                <a16:creationId xmlns:a16="http://schemas.microsoft.com/office/drawing/2014/main" id="{5A0ED468-2B9F-4827-8C91-08B3B94FC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410200"/>
            <a:ext cx="7153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即液面不可能保持水平，故中间必下降并呈漏斗状</a:t>
            </a:r>
            <a:r>
              <a:rPr lang="en-US" altLang="zh-CN"/>
              <a:t>.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>
            <a:extLst>
              <a:ext uri="{FF2B5EF4-FFF2-40B4-BE49-F238E27FC236}">
                <a16:creationId xmlns:a16="http://schemas.microsoft.com/office/drawing/2014/main" id="{DF757646-B45D-4605-988D-69CFD384C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8150" y="609600"/>
            <a:ext cx="5226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ea typeface="楷体_GB2312" pitchFamily="49" charset="-122"/>
              </a:rPr>
              <a:t>§11.6  </a:t>
            </a:r>
            <a:r>
              <a:rPr lang="zh-CN" altLang="en-US" sz="3600">
                <a:ea typeface="楷体_GB2312" pitchFamily="49" charset="-122"/>
              </a:rPr>
              <a:t>黏性流体的运动   </a:t>
            </a:r>
          </a:p>
        </p:txBody>
      </p:sp>
      <p:sp>
        <p:nvSpPr>
          <p:cNvPr id="23555" name="Text Box 5">
            <a:extLst>
              <a:ext uri="{FF2B5EF4-FFF2-40B4-BE49-F238E27FC236}">
                <a16:creationId xmlns:a16="http://schemas.microsoft.com/office/drawing/2014/main" id="{9D97EE9F-C989-469F-817D-0928BD9B9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8150" y="1385888"/>
            <a:ext cx="30368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ea typeface="黑体" panose="02010609060101010101" pitchFamily="49" charset="-122"/>
              </a:rPr>
              <a:t>§11.6.1 </a:t>
            </a:r>
            <a:r>
              <a:rPr lang="zh-CN" altLang="en-US" sz="2800">
                <a:ea typeface="黑体" panose="02010609060101010101" pitchFamily="49" charset="-122"/>
              </a:rPr>
              <a:t>黏性定律 </a:t>
            </a:r>
          </a:p>
        </p:txBody>
      </p:sp>
      <p:sp>
        <p:nvSpPr>
          <p:cNvPr id="23556" name="Text Box 6">
            <a:extLst>
              <a:ext uri="{FF2B5EF4-FFF2-40B4-BE49-F238E27FC236}">
                <a16:creationId xmlns:a16="http://schemas.microsoft.com/office/drawing/2014/main" id="{598D77A6-64A1-4D5D-89C5-6686B27AA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8150" y="2135188"/>
            <a:ext cx="2679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ea typeface="黑体" panose="02010609060101010101" pitchFamily="49" charset="-122"/>
              </a:rPr>
              <a:t>§11.6.2 </a:t>
            </a:r>
            <a:r>
              <a:rPr lang="zh-CN" altLang="en-US" sz="2800">
                <a:ea typeface="黑体" panose="02010609060101010101" pitchFamily="49" charset="-122"/>
              </a:rPr>
              <a:t>雷诺数 </a:t>
            </a:r>
          </a:p>
        </p:txBody>
      </p:sp>
      <p:sp>
        <p:nvSpPr>
          <p:cNvPr id="23557" name="Text Box 7">
            <a:extLst>
              <a:ext uri="{FF2B5EF4-FFF2-40B4-BE49-F238E27FC236}">
                <a16:creationId xmlns:a16="http://schemas.microsoft.com/office/drawing/2014/main" id="{E006AB46-B38E-402E-8AA9-6C8E7D13D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8150" y="2886075"/>
            <a:ext cx="3482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ea typeface="黑体" panose="02010609060101010101" pitchFamily="49" charset="-122"/>
              </a:rPr>
              <a:t>§11.6.3 </a:t>
            </a:r>
            <a:r>
              <a:rPr lang="zh-CN" altLang="en-US" sz="2800">
                <a:ea typeface="黑体" panose="02010609060101010101" pitchFamily="49" charset="-122"/>
              </a:rPr>
              <a:t>层流和湍流  </a:t>
            </a:r>
          </a:p>
        </p:txBody>
      </p:sp>
      <p:sp>
        <p:nvSpPr>
          <p:cNvPr id="23558" name="Text Box 8">
            <a:extLst>
              <a:ext uri="{FF2B5EF4-FFF2-40B4-BE49-F238E27FC236}">
                <a16:creationId xmlns:a16="http://schemas.microsoft.com/office/drawing/2014/main" id="{61A73916-D7EA-4FDF-A01F-633F64D4D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4025" y="3657600"/>
            <a:ext cx="3482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ea typeface="黑体" panose="02010609060101010101" pitchFamily="49" charset="-122"/>
              </a:rPr>
              <a:t>§11.6.4 </a:t>
            </a:r>
            <a:r>
              <a:rPr lang="zh-CN" altLang="en-US" sz="2800">
                <a:ea typeface="黑体" panose="02010609060101010101" pitchFamily="49" charset="-122"/>
              </a:rPr>
              <a:t>泊肃叶公式  </a:t>
            </a:r>
          </a:p>
        </p:txBody>
      </p:sp>
      <p:sp>
        <p:nvSpPr>
          <p:cNvPr id="23559" name="Text Box 9">
            <a:extLst>
              <a:ext uri="{FF2B5EF4-FFF2-40B4-BE49-F238E27FC236}">
                <a16:creationId xmlns:a16="http://schemas.microsoft.com/office/drawing/2014/main" id="{401D2E58-F5C9-4366-8BD4-852C9BA4E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4025" y="4219575"/>
            <a:ext cx="5091113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altLang="zh-CN" sz="2800">
                <a:ea typeface="黑体" panose="02010609060101010101" pitchFamily="49" charset="-122"/>
              </a:rPr>
              <a:t>§11.6.5 </a:t>
            </a:r>
            <a:r>
              <a:rPr lang="zh-CN" altLang="en-US" sz="2800">
                <a:ea typeface="黑体" panose="02010609060101010101" pitchFamily="49" charset="-122"/>
              </a:rPr>
              <a:t>不可压缩黏性流体定常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800">
                <a:ea typeface="黑体" panose="02010609060101010101" pitchFamily="49" charset="-122"/>
              </a:rPr>
              <a:t>               流动的功能关系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Text Box 2">
            <a:extLst>
              <a:ext uri="{FF2B5EF4-FFF2-40B4-BE49-F238E27FC236}">
                <a16:creationId xmlns:a16="http://schemas.microsoft.com/office/drawing/2014/main" id="{001F73F2-0E0A-4C8B-9B2D-237783C75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33400"/>
            <a:ext cx="5226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ea typeface="楷体_GB2312" pitchFamily="49" charset="-122"/>
              </a:rPr>
              <a:t>§11.6  </a:t>
            </a:r>
            <a:r>
              <a:rPr lang="zh-CN" altLang="en-US" sz="3600">
                <a:ea typeface="楷体_GB2312" pitchFamily="49" charset="-122"/>
              </a:rPr>
              <a:t>黏性流体的运动   </a:t>
            </a:r>
          </a:p>
        </p:txBody>
      </p:sp>
      <p:sp>
        <p:nvSpPr>
          <p:cNvPr id="5128" name="Text Box 3">
            <a:extLst>
              <a:ext uri="{FF2B5EF4-FFF2-40B4-BE49-F238E27FC236}">
                <a16:creationId xmlns:a16="http://schemas.microsoft.com/office/drawing/2014/main" id="{430595A4-698C-47EE-B42E-0E5723DA8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309688"/>
            <a:ext cx="30368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ea typeface="黑体" panose="02010609060101010101" pitchFamily="49" charset="-122"/>
              </a:rPr>
              <a:t>§11.6.1 </a:t>
            </a:r>
            <a:r>
              <a:rPr lang="zh-CN" altLang="en-US" sz="2800">
                <a:ea typeface="黑体" panose="02010609060101010101" pitchFamily="49" charset="-122"/>
              </a:rPr>
              <a:t>黏性定律 </a:t>
            </a:r>
          </a:p>
        </p:txBody>
      </p:sp>
      <p:grpSp>
        <p:nvGrpSpPr>
          <p:cNvPr id="5129" name="Group 43">
            <a:extLst>
              <a:ext uri="{FF2B5EF4-FFF2-40B4-BE49-F238E27FC236}">
                <a16:creationId xmlns:a16="http://schemas.microsoft.com/office/drawing/2014/main" id="{E8CB254F-226A-475D-BC59-8D3EF675CA5C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3429000"/>
            <a:ext cx="2981325" cy="2424113"/>
            <a:chOff x="3312" y="2160"/>
            <a:chExt cx="1878" cy="1527"/>
          </a:xfrm>
        </p:grpSpPr>
        <p:sp>
          <p:nvSpPr>
            <p:cNvPr id="5133" name="Line 7">
              <a:extLst>
                <a:ext uri="{FF2B5EF4-FFF2-40B4-BE49-F238E27FC236}">
                  <a16:creationId xmlns:a16="http://schemas.microsoft.com/office/drawing/2014/main" id="{7EC17988-5F36-4383-B1C8-DACFFF80E8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9" y="3216"/>
              <a:ext cx="9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4" name="Line 8">
              <a:extLst>
                <a:ext uri="{FF2B5EF4-FFF2-40B4-BE49-F238E27FC236}">
                  <a16:creationId xmlns:a16="http://schemas.microsoft.com/office/drawing/2014/main" id="{6BE25A9B-552B-4B57-99D0-4AA82CAFE4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09" y="2304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5" name="Line 9">
              <a:extLst>
                <a:ext uri="{FF2B5EF4-FFF2-40B4-BE49-F238E27FC236}">
                  <a16:creationId xmlns:a16="http://schemas.microsoft.com/office/drawing/2014/main" id="{78B28E71-7B8E-4EF9-893F-51BB02D0BB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25" y="3216"/>
              <a:ext cx="38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6" name="Text Box 10">
              <a:extLst>
                <a:ext uri="{FF2B5EF4-FFF2-40B4-BE49-F238E27FC236}">
                  <a16:creationId xmlns:a16="http://schemas.microsoft.com/office/drawing/2014/main" id="{40908857-1DAF-4FD6-B52E-D785AA65AC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316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ea typeface="楷体_GB2312" pitchFamily="49" charset="-122"/>
                </a:rPr>
                <a:t>x</a:t>
              </a:r>
            </a:p>
          </p:txBody>
        </p:sp>
        <p:sp>
          <p:nvSpPr>
            <p:cNvPr id="5137" name="Text Box 11">
              <a:extLst>
                <a:ext uri="{FF2B5EF4-FFF2-40B4-BE49-F238E27FC236}">
                  <a16:creationId xmlns:a16="http://schemas.microsoft.com/office/drawing/2014/main" id="{58780F0D-8A15-43EE-A5C5-F221D15341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160"/>
              <a:ext cx="2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ea typeface="楷体_GB2312" pitchFamily="49" charset="-122"/>
                </a:rPr>
                <a:t>y</a:t>
              </a:r>
            </a:p>
          </p:txBody>
        </p:sp>
        <p:sp>
          <p:nvSpPr>
            <p:cNvPr id="5138" name="Text Box 12">
              <a:extLst>
                <a:ext uri="{FF2B5EF4-FFF2-40B4-BE49-F238E27FC236}">
                  <a16:creationId xmlns:a16="http://schemas.microsoft.com/office/drawing/2014/main" id="{3C230284-E5FC-4736-BA64-84A0A9C7B5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3360"/>
              <a:ext cx="2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ea typeface="楷体_GB2312" pitchFamily="49" charset="-122"/>
                </a:rPr>
                <a:t>z</a:t>
              </a:r>
            </a:p>
          </p:txBody>
        </p:sp>
        <p:sp>
          <p:nvSpPr>
            <p:cNvPr id="5139" name="AutoShape 25">
              <a:extLst>
                <a:ext uri="{FF2B5EF4-FFF2-40B4-BE49-F238E27FC236}">
                  <a16:creationId xmlns:a16="http://schemas.microsoft.com/office/drawing/2014/main" id="{F47AF021-19B0-4633-BBBD-F1DB2259C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784"/>
              <a:ext cx="939" cy="192"/>
            </a:xfrm>
            <a:prstGeom prst="parallelogram">
              <a:avLst>
                <a:gd name="adj" fmla="val 122266"/>
              </a:avLst>
            </a:prstGeom>
            <a:solidFill>
              <a:srgbClr val="99CCFF">
                <a:alpha val="50195"/>
              </a:srgbClr>
            </a:solidFill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40" name="Line 27">
              <a:extLst>
                <a:ext uri="{FF2B5EF4-FFF2-40B4-BE49-F238E27FC236}">
                  <a16:creationId xmlns:a16="http://schemas.microsoft.com/office/drawing/2014/main" id="{343FADB6-B1D5-4768-A844-052A2ACF02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83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1" name="Line 28">
              <a:extLst>
                <a:ext uri="{FF2B5EF4-FFF2-40B4-BE49-F238E27FC236}">
                  <a16:creationId xmlns:a16="http://schemas.microsoft.com/office/drawing/2014/main" id="{5F46A5B8-A99C-46E0-981D-BE25F8CB47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9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2" name="Line 20">
              <a:extLst>
                <a:ext uri="{FF2B5EF4-FFF2-40B4-BE49-F238E27FC236}">
                  <a16:creationId xmlns:a16="http://schemas.microsoft.com/office/drawing/2014/main" id="{FC8680DD-9F62-46C2-BF80-C7F49D20B9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880"/>
              <a:ext cx="62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3" name="AutoShape 16">
              <a:extLst>
                <a:ext uri="{FF2B5EF4-FFF2-40B4-BE49-F238E27FC236}">
                  <a16:creationId xmlns:a16="http://schemas.microsoft.com/office/drawing/2014/main" id="{EB2D475C-541B-403E-9D89-E5B800804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640"/>
              <a:ext cx="939" cy="192"/>
            </a:xfrm>
            <a:prstGeom prst="parallelogram">
              <a:avLst>
                <a:gd name="adj" fmla="val 122266"/>
              </a:avLst>
            </a:prstGeom>
            <a:solidFill>
              <a:srgbClr val="99CCFF">
                <a:alpha val="50195"/>
              </a:srgbClr>
            </a:solidFill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44" name="Line 29">
              <a:extLst>
                <a:ext uri="{FF2B5EF4-FFF2-40B4-BE49-F238E27FC236}">
                  <a16:creationId xmlns:a16="http://schemas.microsoft.com/office/drawing/2014/main" id="{2F35DA74-9400-4420-A0AA-6F9F9A80CA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736"/>
              <a:ext cx="576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5" name="Text Box 30">
              <a:extLst>
                <a:ext uri="{FF2B5EF4-FFF2-40B4-BE49-F238E27FC236}">
                  <a16:creationId xmlns:a16="http://schemas.microsoft.com/office/drawing/2014/main" id="{5F195654-5BF8-4E16-924E-B8F10DB87C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16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O</a:t>
              </a:r>
            </a:p>
          </p:txBody>
        </p:sp>
        <p:sp>
          <p:nvSpPr>
            <p:cNvPr id="5146" name="Line 31">
              <a:extLst>
                <a:ext uri="{FF2B5EF4-FFF2-40B4-BE49-F238E27FC236}">
                  <a16:creationId xmlns:a16="http://schemas.microsoft.com/office/drawing/2014/main" id="{A03E9135-76B7-4F8B-8F07-BE6C0E73EB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591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7" name="Line 32">
              <a:extLst>
                <a:ext uri="{FF2B5EF4-FFF2-40B4-BE49-F238E27FC236}">
                  <a16:creationId xmlns:a16="http://schemas.microsoft.com/office/drawing/2014/main" id="{9681065F-892B-409C-A199-D7FC0492D5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124" name="Object 2">
              <a:extLst>
                <a:ext uri="{FF2B5EF4-FFF2-40B4-BE49-F238E27FC236}">
                  <a16:creationId xmlns:a16="http://schemas.microsoft.com/office/drawing/2014/main" id="{F330B1D9-581C-46A2-8B1B-CC80FE3E6BD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2" y="2784"/>
            <a:ext cx="308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8" name="公式" r:id="rId3" imgW="215640" imgH="203040" progId="Equation.3">
                    <p:embed/>
                  </p:oleObj>
                </mc:Choice>
                <mc:Fallback>
                  <p:oleObj name="公式" r:id="rId3" imgW="215640" imgH="20304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784"/>
                          <a:ext cx="308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5" name="Object 3">
              <a:extLst>
                <a:ext uri="{FF2B5EF4-FFF2-40B4-BE49-F238E27FC236}">
                  <a16:creationId xmlns:a16="http://schemas.microsoft.com/office/drawing/2014/main" id="{8BFA32F5-51FE-43DD-9FD9-4DDB9C41E38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96" y="2880"/>
            <a:ext cx="236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9" name="公式" r:id="rId5" imgW="164880" imgH="215640" progId="Equation.3">
                    <p:embed/>
                  </p:oleObj>
                </mc:Choice>
                <mc:Fallback>
                  <p:oleObj name="公式" r:id="rId5" imgW="164880" imgH="21564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2880"/>
                          <a:ext cx="236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6" name="Object 4">
              <a:extLst>
                <a:ext uri="{FF2B5EF4-FFF2-40B4-BE49-F238E27FC236}">
                  <a16:creationId xmlns:a16="http://schemas.microsoft.com/office/drawing/2014/main" id="{571F29ED-7796-4A87-B2A3-303A158E619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35" y="2400"/>
            <a:ext cx="255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0" name="公式" r:id="rId7" imgW="177480" imgH="215640" progId="Equation.3">
                    <p:embed/>
                  </p:oleObj>
                </mc:Choice>
                <mc:Fallback>
                  <p:oleObj name="公式" r:id="rId7" imgW="177480" imgH="21564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5" y="2400"/>
                          <a:ext cx="255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30" name="Text Box 37">
            <a:extLst>
              <a:ext uri="{FF2B5EF4-FFF2-40B4-BE49-F238E27FC236}">
                <a16:creationId xmlns:a16="http://schemas.microsoft.com/office/drawing/2014/main" id="{35CFB3D6-73E8-4D18-B398-238156CEC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28800"/>
            <a:ext cx="68580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>
                <a:solidFill>
                  <a:srgbClr val="FF0000"/>
                </a:solidFill>
              </a:rPr>
              <a:t>粘滞现象</a:t>
            </a:r>
            <a:r>
              <a:rPr lang="en-US" altLang="zh-CN"/>
              <a:t>——</a:t>
            </a:r>
            <a:r>
              <a:rPr lang="zh-CN" altLang="en-US"/>
              <a:t>流体运动时，层与层之间有阻碍 相对运动的现象</a:t>
            </a:r>
            <a:r>
              <a:rPr lang="en-US" altLang="zh-CN"/>
              <a:t>.</a:t>
            </a:r>
          </a:p>
        </p:txBody>
      </p:sp>
      <p:sp>
        <p:nvSpPr>
          <p:cNvPr id="5131" name="Text Box 39">
            <a:extLst>
              <a:ext uri="{FF2B5EF4-FFF2-40B4-BE49-F238E27FC236}">
                <a16:creationId xmlns:a16="http://schemas.microsoft.com/office/drawing/2014/main" id="{FC9177DC-8165-430C-B6B7-432E56E07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343400"/>
            <a:ext cx="1562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速度梯度  </a:t>
            </a:r>
          </a:p>
        </p:txBody>
      </p:sp>
      <p:graphicFrame>
        <p:nvGraphicFramePr>
          <p:cNvPr id="5122" name="Object 0">
            <a:extLst>
              <a:ext uri="{FF2B5EF4-FFF2-40B4-BE49-F238E27FC236}">
                <a16:creationId xmlns:a16="http://schemas.microsoft.com/office/drawing/2014/main" id="{6C7840EF-BC35-41D8-916F-0D49FEF81D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6300" y="4953000"/>
          <a:ext cx="3022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公式" r:id="rId9" imgW="1447560" imgH="419040" progId="Equation.3">
                  <p:embed/>
                </p:oleObj>
              </mc:Choice>
              <mc:Fallback>
                <p:oleObj name="公式" r:id="rId9" imgW="1447560" imgH="41904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4953000"/>
                        <a:ext cx="3022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1">
            <a:extLst>
              <a:ext uri="{FF2B5EF4-FFF2-40B4-BE49-F238E27FC236}">
                <a16:creationId xmlns:a16="http://schemas.microsoft.com/office/drawing/2014/main" id="{B5C6FAA4-A00B-449C-9306-0D93C910BA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3429000"/>
          <a:ext cx="2209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公式" r:id="rId11" imgW="825480" imgH="419040" progId="Equation.3">
                  <p:embed/>
                </p:oleObj>
              </mc:Choice>
              <mc:Fallback>
                <p:oleObj name="公式" r:id="rId11" imgW="825480" imgH="4190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429000"/>
                        <a:ext cx="2209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sm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2" name="Text Box 42">
            <a:extLst>
              <a:ext uri="{FF2B5EF4-FFF2-40B4-BE49-F238E27FC236}">
                <a16:creationId xmlns:a16="http://schemas.microsoft.com/office/drawing/2014/main" id="{9BB174E9-6AF2-411A-B9AD-E69B6971E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992438"/>
            <a:ext cx="5927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与流速垂直方向上流速对空间平均变化率 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>
            <a:extLst>
              <a:ext uri="{FF2B5EF4-FFF2-40B4-BE49-F238E27FC236}">
                <a16:creationId xmlns:a16="http://schemas.microsoft.com/office/drawing/2014/main" id="{7FAE35F3-67A1-4D40-87C1-640D866897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68675" y="609600"/>
          <a:ext cx="2017713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公式" r:id="rId3" imgW="787320" imgH="419040" progId="Equation.3">
                  <p:embed/>
                </p:oleObj>
              </mc:Choice>
              <mc:Fallback>
                <p:oleObj name="公式" r:id="rId3" imgW="78732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8675" y="609600"/>
                        <a:ext cx="2017713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" name="Text Box 3">
            <a:extLst>
              <a:ext uri="{FF2B5EF4-FFF2-40B4-BE49-F238E27FC236}">
                <a16:creationId xmlns:a16="http://schemas.microsoft.com/office/drawing/2014/main" id="{95135B9E-902F-4423-ACE3-561DC0DC5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914400"/>
            <a:ext cx="1562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实验规律  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3A602A67-325F-421C-ACDB-49C66F6F9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1793875"/>
            <a:ext cx="5595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/>
              <a:t>F</a:t>
            </a:r>
            <a:r>
              <a:rPr lang="zh-CN" altLang="en-US"/>
              <a:t>为流体内面元两侧相互作用的黏性力，</a:t>
            </a:r>
          </a:p>
        </p:txBody>
      </p:sp>
      <p:sp>
        <p:nvSpPr>
          <p:cNvPr id="6149" name="Text Box 5">
            <a:extLst>
              <a:ext uri="{FF2B5EF4-FFF2-40B4-BE49-F238E27FC236}">
                <a16:creationId xmlns:a16="http://schemas.microsoft.com/office/drawing/2014/main" id="{2CEAEB85-9CBB-46F1-B3E8-BDEDA3BBE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2549525"/>
            <a:ext cx="565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ym typeface="Symbol" panose="05050102010706020507" pitchFamily="18" charset="2"/>
              </a:rPr>
              <a:t></a:t>
            </a:r>
            <a:r>
              <a:rPr lang="zh-CN" altLang="en-US"/>
              <a:t>为黏度</a:t>
            </a:r>
            <a:r>
              <a:rPr lang="en-US" altLang="zh-CN"/>
              <a:t>,</a:t>
            </a:r>
            <a:r>
              <a:rPr lang="zh-CN" altLang="en-US"/>
              <a:t>与物质材料、温度和压强有关</a:t>
            </a:r>
            <a:r>
              <a:rPr lang="en-US" altLang="zh-CN"/>
              <a:t>.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92" name="Group 2">
            <a:extLst>
              <a:ext uri="{FF2B5EF4-FFF2-40B4-BE49-F238E27FC236}">
                <a16:creationId xmlns:a16="http://schemas.microsoft.com/office/drawing/2014/main" id="{5EC62BD9-35FC-4B0E-893B-D39DB32CC984}"/>
              </a:ext>
            </a:extLst>
          </p:cNvPr>
          <p:cNvGrpSpPr>
            <a:grpSpLocks/>
          </p:cNvGrpSpPr>
          <p:nvPr/>
        </p:nvGrpSpPr>
        <p:grpSpPr bwMode="auto">
          <a:xfrm>
            <a:off x="1027113" y="487363"/>
            <a:ext cx="3292475" cy="2592387"/>
            <a:chOff x="647" y="307"/>
            <a:chExt cx="2074" cy="1633"/>
          </a:xfrm>
        </p:grpSpPr>
        <p:grpSp>
          <p:nvGrpSpPr>
            <p:cNvPr id="7211" name="Group 3">
              <a:extLst>
                <a:ext uri="{FF2B5EF4-FFF2-40B4-BE49-F238E27FC236}">
                  <a16:creationId xmlns:a16="http://schemas.microsoft.com/office/drawing/2014/main" id="{482D132E-74B3-47DC-96EA-E3542029D3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5" y="790"/>
              <a:ext cx="1796" cy="1150"/>
              <a:chOff x="777" y="973"/>
              <a:chExt cx="1796" cy="1150"/>
            </a:xfrm>
          </p:grpSpPr>
          <p:grpSp>
            <p:nvGrpSpPr>
              <p:cNvPr id="7219" name="Group 4">
                <a:extLst>
                  <a:ext uri="{FF2B5EF4-FFF2-40B4-BE49-F238E27FC236}">
                    <a16:creationId xmlns:a16="http://schemas.microsoft.com/office/drawing/2014/main" id="{98005624-026D-42DE-A642-5D401E95D7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24" y="973"/>
                <a:ext cx="1363" cy="494"/>
                <a:chOff x="924" y="973"/>
                <a:chExt cx="1363" cy="494"/>
              </a:xfrm>
            </p:grpSpPr>
            <p:sp>
              <p:nvSpPr>
                <p:cNvPr id="7224" name="AutoShape 5">
                  <a:extLst>
                    <a:ext uri="{FF2B5EF4-FFF2-40B4-BE49-F238E27FC236}">
                      <a16:creationId xmlns:a16="http://schemas.microsoft.com/office/drawing/2014/main" id="{B00F96C4-188E-4FC8-8F14-61746D602A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 flipV="1">
                  <a:off x="876" y="1021"/>
                  <a:ext cx="288" cy="192"/>
                </a:xfrm>
                <a:prstGeom prst="can">
                  <a:avLst>
                    <a:gd name="adj" fmla="val 50000"/>
                  </a:avLst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225" name="AutoShape 6">
                  <a:extLst>
                    <a:ext uri="{FF2B5EF4-FFF2-40B4-BE49-F238E27FC236}">
                      <a16:creationId xmlns:a16="http://schemas.microsoft.com/office/drawing/2014/main" id="{EA486B00-300B-4DE6-937C-0CA83024CB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 flipV="1">
                  <a:off x="2072" y="1252"/>
                  <a:ext cx="123" cy="307"/>
                </a:xfrm>
                <a:prstGeom prst="can">
                  <a:avLst>
                    <a:gd name="adj" fmla="val 52646"/>
                  </a:avLst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226" name="Freeform 7">
                  <a:extLst>
                    <a:ext uri="{FF2B5EF4-FFF2-40B4-BE49-F238E27FC236}">
                      <a16:creationId xmlns:a16="http://schemas.microsoft.com/office/drawing/2014/main" id="{F7E534A4-2643-4179-A432-FD9FFA685E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973"/>
                  <a:ext cx="955" cy="365"/>
                </a:xfrm>
                <a:custGeom>
                  <a:avLst/>
                  <a:gdLst>
                    <a:gd name="T0" fmla="*/ 0 w 1194"/>
                    <a:gd name="T1" fmla="*/ 0 h 426"/>
                    <a:gd name="T2" fmla="*/ 483 w 1194"/>
                    <a:gd name="T3" fmla="*/ 99 h 426"/>
                    <a:gd name="T4" fmla="*/ 889 w 1194"/>
                    <a:gd name="T5" fmla="*/ 325 h 426"/>
                    <a:gd name="T6" fmla="*/ 1194 w 1194"/>
                    <a:gd name="T7" fmla="*/ 426 h 42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194"/>
                    <a:gd name="T13" fmla="*/ 0 h 426"/>
                    <a:gd name="T14" fmla="*/ 1194 w 1194"/>
                    <a:gd name="T15" fmla="*/ 426 h 42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194" h="426">
                      <a:moveTo>
                        <a:pt x="0" y="0"/>
                      </a:moveTo>
                      <a:cubicBezTo>
                        <a:pt x="80" y="16"/>
                        <a:pt x="335" y="45"/>
                        <a:pt x="483" y="99"/>
                      </a:cubicBezTo>
                      <a:cubicBezTo>
                        <a:pt x="631" y="153"/>
                        <a:pt x="771" y="271"/>
                        <a:pt x="889" y="325"/>
                      </a:cubicBezTo>
                      <a:cubicBezTo>
                        <a:pt x="1007" y="379"/>
                        <a:pt x="1130" y="405"/>
                        <a:pt x="1194" y="426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27" name="Freeform 8">
                  <a:extLst>
                    <a:ext uri="{FF2B5EF4-FFF2-40B4-BE49-F238E27FC236}">
                      <a16:creationId xmlns:a16="http://schemas.microsoft.com/office/drawing/2014/main" id="{2D766406-1C07-4546-B03A-A0BE186D30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5" y="1255"/>
                  <a:ext cx="985" cy="209"/>
                </a:xfrm>
                <a:custGeom>
                  <a:avLst/>
                  <a:gdLst>
                    <a:gd name="T0" fmla="*/ 0 w 1232"/>
                    <a:gd name="T1" fmla="*/ 7 h 244"/>
                    <a:gd name="T2" fmla="*/ 238 w 1232"/>
                    <a:gd name="T3" fmla="*/ 30 h 244"/>
                    <a:gd name="T4" fmla="*/ 746 w 1232"/>
                    <a:gd name="T5" fmla="*/ 188 h 244"/>
                    <a:gd name="T6" fmla="*/ 1232 w 1232"/>
                    <a:gd name="T7" fmla="*/ 244 h 2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232"/>
                    <a:gd name="T13" fmla="*/ 0 h 244"/>
                    <a:gd name="T14" fmla="*/ 1232 w 1232"/>
                    <a:gd name="T15" fmla="*/ 244 h 2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232" h="244">
                      <a:moveTo>
                        <a:pt x="0" y="7"/>
                      </a:moveTo>
                      <a:cubicBezTo>
                        <a:pt x="40" y="11"/>
                        <a:pt x="114" y="0"/>
                        <a:pt x="238" y="30"/>
                      </a:cubicBezTo>
                      <a:cubicBezTo>
                        <a:pt x="362" y="60"/>
                        <a:pt x="580" y="152"/>
                        <a:pt x="746" y="188"/>
                      </a:cubicBezTo>
                      <a:cubicBezTo>
                        <a:pt x="912" y="224"/>
                        <a:pt x="1131" y="232"/>
                        <a:pt x="1232" y="244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220" name="Line 9">
                <a:extLst>
                  <a:ext uri="{FF2B5EF4-FFF2-40B4-BE49-F238E27FC236}">
                    <a16:creationId xmlns:a16="http://schemas.microsoft.com/office/drawing/2014/main" id="{CD2C87D4-B649-405D-AE4C-C7B48E842E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5" y="1404"/>
                <a:ext cx="53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21" name="Line 10">
                <a:extLst>
                  <a:ext uri="{FF2B5EF4-FFF2-40B4-BE49-F238E27FC236}">
                    <a16:creationId xmlns:a16="http://schemas.microsoft.com/office/drawing/2014/main" id="{0E2FC9D2-653A-486C-A184-D4CC242B4D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7" y="2094"/>
                <a:ext cx="162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22" name="Line 11">
                <a:extLst>
                  <a:ext uri="{FF2B5EF4-FFF2-40B4-BE49-F238E27FC236}">
                    <a16:creationId xmlns:a16="http://schemas.microsoft.com/office/drawing/2014/main" id="{5F3323A0-73F2-4070-9685-1163A16B08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3" y="1136"/>
                <a:ext cx="0" cy="9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23" name="Line 12">
                <a:extLst>
                  <a:ext uri="{FF2B5EF4-FFF2-40B4-BE49-F238E27FC236}">
                    <a16:creationId xmlns:a16="http://schemas.microsoft.com/office/drawing/2014/main" id="{87160C46-E7FC-4904-91D0-5215D21F93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61" y="1413"/>
                <a:ext cx="1" cy="6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7190" name="Object 13">
                <a:extLst>
                  <a:ext uri="{FF2B5EF4-FFF2-40B4-BE49-F238E27FC236}">
                    <a16:creationId xmlns:a16="http://schemas.microsoft.com/office/drawing/2014/main" id="{3368E1C6-CE8F-4192-BA18-CBE427F02C5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34" y="1525"/>
              <a:ext cx="192" cy="2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28" name="公式" r:id="rId3" imgW="164880" imgH="215640" progId="Equation.3">
                      <p:embed/>
                    </p:oleObj>
                  </mc:Choice>
                  <mc:Fallback>
                    <p:oleObj name="公式" r:id="rId3" imgW="164880" imgH="215640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34" y="1525"/>
                            <a:ext cx="192" cy="2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91" name="Object 14">
                <a:extLst>
                  <a:ext uri="{FF2B5EF4-FFF2-40B4-BE49-F238E27FC236}">
                    <a16:creationId xmlns:a16="http://schemas.microsoft.com/office/drawing/2014/main" id="{187042F8-DDBD-481D-AA3E-61C08320E11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367" y="1626"/>
              <a:ext cx="206" cy="2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29" name="公式" r:id="rId5" imgW="177480" imgH="215640" progId="Equation.3">
                      <p:embed/>
                    </p:oleObj>
                  </mc:Choice>
                  <mc:Fallback>
                    <p:oleObj name="公式" r:id="rId5" imgW="177480" imgH="215640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67" y="1626"/>
                            <a:ext cx="206" cy="2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212" name="Line 15">
              <a:extLst>
                <a:ext uri="{FF2B5EF4-FFF2-40B4-BE49-F238E27FC236}">
                  <a16:creationId xmlns:a16="http://schemas.microsoft.com/office/drawing/2014/main" id="{E5E04BC9-C8AF-453D-8A1B-4CCF8EEF70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8" y="540"/>
              <a:ext cx="0" cy="2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3" name="Line 16">
              <a:extLst>
                <a:ext uri="{FF2B5EF4-FFF2-40B4-BE49-F238E27FC236}">
                  <a16:creationId xmlns:a16="http://schemas.microsoft.com/office/drawing/2014/main" id="{9CAF9EF0-2AF2-457E-BBBB-B134D6A4D9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5" y="515"/>
              <a:ext cx="0" cy="2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4" name="Line 17">
              <a:extLst>
                <a:ext uri="{FF2B5EF4-FFF2-40B4-BE49-F238E27FC236}">
                  <a16:creationId xmlns:a16="http://schemas.microsoft.com/office/drawing/2014/main" id="{B52F30AD-28DA-445E-A64A-1267E80D98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2" y="620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5" name="Line 18">
              <a:extLst>
                <a:ext uri="{FF2B5EF4-FFF2-40B4-BE49-F238E27FC236}">
                  <a16:creationId xmlns:a16="http://schemas.microsoft.com/office/drawing/2014/main" id="{E65CFA78-2AEC-466C-A480-F91725066D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10" y="620"/>
              <a:ext cx="2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6" name="Line 19">
              <a:extLst>
                <a:ext uri="{FF2B5EF4-FFF2-40B4-BE49-F238E27FC236}">
                  <a16:creationId xmlns:a16="http://schemas.microsoft.com/office/drawing/2014/main" id="{2850609F-B762-4B3F-9FD3-B6882C2A79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33" y="947"/>
              <a:ext cx="2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7" name="Line 20">
              <a:extLst>
                <a:ext uri="{FF2B5EF4-FFF2-40B4-BE49-F238E27FC236}">
                  <a16:creationId xmlns:a16="http://schemas.microsoft.com/office/drawing/2014/main" id="{E4D68301-9704-4250-94A9-80E85D2CA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1" y="1139"/>
              <a:ext cx="2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8" name="Line 21">
              <a:extLst>
                <a:ext uri="{FF2B5EF4-FFF2-40B4-BE49-F238E27FC236}">
                  <a16:creationId xmlns:a16="http://schemas.microsoft.com/office/drawing/2014/main" id="{4DA3B644-81C1-471F-96A8-CB51EBEB75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3" y="935"/>
              <a:ext cx="2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183" name="Object 22">
              <a:extLst>
                <a:ext uri="{FF2B5EF4-FFF2-40B4-BE49-F238E27FC236}">
                  <a16:creationId xmlns:a16="http://schemas.microsoft.com/office/drawing/2014/main" id="{4077A67C-3342-47E9-BAE4-BD146A14B5B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12" y="858"/>
            <a:ext cx="299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0" name="公式" r:id="rId7" imgW="203040" imgH="215640" progId="Equation.3">
                    <p:embed/>
                  </p:oleObj>
                </mc:Choice>
                <mc:Fallback>
                  <p:oleObj name="公式" r:id="rId7" imgW="203040" imgH="21564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2" y="858"/>
                          <a:ext cx="299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4" name="Object 23">
              <a:extLst>
                <a:ext uri="{FF2B5EF4-FFF2-40B4-BE49-F238E27FC236}">
                  <a16:creationId xmlns:a16="http://schemas.microsoft.com/office/drawing/2014/main" id="{DA02CF73-0631-4165-8043-DD8FB07FA3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47" y="628"/>
            <a:ext cx="280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1" name="公式" r:id="rId9" imgW="190440" imgH="215640" progId="Equation.3">
                    <p:embed/>
                  </p:oleObj>
                </mc:Choice>
                <mc:Fallback>
                  <p:oleObj name="公式" r:id="rId9" imgW="190440" imgH="21564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7" y="628"/>
                          <a:ext cx="280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5" name="Object 24">
              <a:extLst>
                <a:ext uri="{FF2B5EF4-FFF2-40B4-BE49-F238E27FC236}">
                  <a16:creationId xmlns:a16="http://schemas.microsoft.com/office/drawing/2014/main" id="{A382E457-2789-4FAB-B8FA-B7B3EBD418B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33" y="1153"/>
            <a:ext cx="367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2" name="公式" r:id="rId11" imgW="279360" imgH="215640" progId="Equation.3">
                    <p:embed/>
                  </p:oleObj>
                </mc:Choice>
                <mc:Fallback>
                  <p:oleObj name="公式" r:id="rId11" imgW="279360" imgH="21564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3" y="1153"/>
                          <a:ext cx="367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6" name="Object 25">
              <a:extLst>
                <a:ext uri="{FF2B5EF4-FFF2-40B4-BE49-F238E27FC236}">
                  <a16:creationId xmlns:a16="http://schemas.microsoft.com/office/drawing/2014/main" id="{A679333E-D0C4-4B80-B26B-15397854A3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90" y="1084"/>
            <a:ext cx="233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3" name="公式" r:id="rId13" imgW="164880" imgH="215640" progId="Equation.3">
                    <p:embed/>
                  </p:oleObj>
                </mc:Choice>
                <mc:Fallback>
                  <p:oleObj name="公式" r:id="rId13" imgW="164880" imgH="21564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0" y="1084"/>
                          <a:ext cx="233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7" name="Object 26">
              <a:extLst>
                <a:ext uri="{FF2B5EF4-FFF2-40B4-BE49-F238E27FC236}">
                  <a16:creationId xmlns:a16="http://schemas.microsoft.com/office/drawing/2014/main" id="{814AB053-024E-44EE-80A4-25F1DA5715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16" y="307"/>
            <a:ext cx="379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4" name="公式" r:id="rId15" imgW="228600" imgH="215640" progId="Equation.3">
                    <p:embed/>
                  </p:oleObj>
                </mc:Choice>
                <mc:Fallback>
                  <p:oleObj name="公式" r:id="rId15" imgW="228600" imgH="21564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6" y="307"/>
                          <a:ext cx="379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8" name="Object 27">
              <a:extLst>
                <a:ext uri="{FF2B5EF4-FFF2-40B4-BE49-F238E27FC236}">
                  <a16:creationId xmlns:a16="http://schemas.microsoft.com/office/drawing/2014/main" id="{636389FB-0955-47BF-B2EC-3CE546FB5B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22" y="657"/>
            <a:ext cx="203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5" name="公式" r:id="rId17" imgW="126720" imgH="139680" progId="Equation.3">
                    <p:embed/>
                  </p:oleObj>
                </mc:Choice>
                <mc:Fallback>
                  <p:oleObj name="公式" r:id="rId17" imgW="126720" imgH="13968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2" y="657"/>
                          <a:ext cx="203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9" name="Object 28">
              <a:extLst>
                <a:ext uri="{FF2B5EF4-FFF2-40B4-BE49-F238E27FC236}">
                  <a16:creationId xmlns:a16="http://schemas.microsoft.com/office/drawing/2014/main" id="{070555FD-828C-4749-A8B4-D637C25E0B4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26" y="623"/>
            <a:ext cx="193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6" name="公式" r:id="rId19" imgW="126720" imgH="177480" progId="Equation.3">
                    <p:embed/>
                  </p:oleObj>
                </mc:Choice>
                <mc:Fallback>
                  <p:oleObj name="公式" r:id="rId19" imgW="126720" imgH="17748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6" y="623"/>
                          <a:ext cx="193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93" name="Group 29">
            <a:extLst>
              <a:ext uri="{FF2B5EF4-FFF2-40B4-BE49-F238E27FC236}">
                <a16:creationId xmlns:a16="http://schemas.microsoft.com/office/drawing/2014/main" id="{74DD2978-4A45-48D8-8685-438C668467A0}"/>
              </a:ext>
            </a:extLst>
          </p:cNvPr>
          <p:cNvGrpSpPr>
            <a:grpSpLocks/>
          </p:cNvGrpSpPr>
          <p:nvPr/>
        </p:nvGrpSpPr>
        <p:grpSpPr bwMode="auto">
          <a:xfrm>
            <a:off x="4976813" y="1089025"/>
            <a:ext cx="3100387" cy="2035175"/>
            <a:chOff x="3135" y="686"/>
            <a:chExt cx="1953" cy="1282"/>
          </a:xfrm>
        </p:grpSpPr>
        <p:grpSp>
          <p:nvGrpSpPr>
            <p:cNvPr id="7194" name="Group 30">
              <a:extLst>
                <a:ext uri="{FF2B5EF4-FFF2-40B4-BE49-F238E27FC236}">
                  <a16:creationId xmlns:a16="http://schemas.microsoft.com/office/drawing/2014/main" id="{E7351529-AEA7-4CEE-B311-D8AF3B9D23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5" y="818"/>
              <a:ext cx="1805" cy="1150"/>
              <a:chOff x="836" y="1775"/>
              <a:chExt cx="2257" cy="1342"/>
            </a:xfrm>
          </p:grpSpPr>
          <p:grpSp>
            <p:nvGrpSpPr>
              <p:cNvPr id="7201" name="Group 31">
                <a:extLst>
                  <a:ext uri="{FF2B5EF4-FFF2-40B4-BE49-F238E27FC236}">
                    <a16:creationId xmlns:a16="http://schemas.microsoft.com/office/drawing/2014/main" id="{7FC1FD3E-6440-4CED-B060-EF998D3A9A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31" y="1775"/>
                <a:ext cx="1705" cy="576"/>
                <a:chOff x="1032" y="1776"/>
                <a:chExt cx="1704" cy="576"/>
              </a:xfrm>
            </p:grpSpPr>
            <p:sp>
              <p:nvSpPr>
                <p:cNvPr id="7207" name="AutoShape 32">
                  <a:extLst>
                    <a:ext uri="{FF2B5EF4-FFF2-40B4-BE49-F238E27FC236}">
                      <a16:creationId xmlns:a16="http://schemas.microsoft.com/office/drawing/2014/main" id="{1AC5579B-8DA4-4949-99D7-C1C616CCFB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 flipV="1">
                  <a:off x="984" y="1824"/>
                  <a:ext cx="336" cy="240"/>
                </a:xfrm>
                <a:prstGeom prst="can">
                  <a:avLst>
                    <a:gd name="adj" fmla="val 50000"/>
                  </a:avLst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208" name="AutoShape 33">
                  <a:extLst>
                    <a:ext uri="{FF2B5EF4-FFF2-40B4-BE49-F238E27FC236}">
                      <a16:creationId xmlns:a16="http://schemas.microsoft.com/office/drawing/2014/main" id="{D08BE9E8-5558-4307-9FFD-944CC46AA9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 flipV="1">
                  <a:off x="2472" y="2088"/>
                  <a:ext cx="144" cy="384"/>
                </a:xfrm>
                <a:prstGeom prst="can">
                  <a:avLst>
                    <a:gd name="adj" fmla="val 56247"/>
                  </a:avLst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209" name="Freeform 34">
                  <a:extLst>
                    <a:ext uri="{FF2B5EF4-FFF2-40B4-BE49-F238E27FC236}">
                      <a16:creationId xmlns:a16="http://schemas.microsoft.com/office/drawing/2014/main" id="{3D770616-02A0-4F2F-9EF6-CF5C19AF11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0" y="1776"/>
                  <a:ext cx="1194" cy="426"/>
                </a:xfrm>
                <a:custGeom>
                  <a:avLst/>
                  <a:gdLst>
                    <a:gd name="T0" fmla="*/ 0 w 1194"/>
                    <a:gd name="T1" fmla="*/ 0 h 426"/>
                    <a:gd name="T2" fmla="*/ 483 w 1194"/>
                    <a:gd name="T3" fmla="*/ 99 h 426"/>
                    <a:gd name="T4" fmla="*/ 889 w 1194"/>
                    <a:gd name="T5" fmla="*/ 325 h 426"/>
                    <a:gd name="T6" fmla="*/ 1194 w 1194"/>
                    <a:gd name="T7" fmla="*/ 426 h 42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194"/>
                    <a:gd name="T13" fmla="*/ 0 h 426"/>
                    <a:gd name="T14" fmla="*/ 1194 w 1194"/>
                    <a:gd name="T15" fmla="*/ 426 h 42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194" h="426">
                      <a:moveTo>
                        <a:pt x="0" y="0"/>
                      </a:moveTo>
                      <a:cubicBezTo>
                        <a:pt x="80" y="16"/>
                        <a:pt x="335" y="45"/>
                        <a:pt x="483" y="99"/>
                      </a:cubicBezTo>
                      <a:cubicBezTo>
                        <a:pt x="631" y="153"/>
                        <a:pt x="771" y="271"/>
                        <a:pt x="889" y="325"/>
                      </a:cubicBezTo>
                      <a:cubicBezTo>
                        <a:pt x="1007" y="379"/>
                        <a:pt x="1130" y="405"/>
                        <a:pt x="1194" y="426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10" name="Freeform 35">
                  <a:extLst>
                    <a:ext uri="{FF2B5EF4-FFF2-40B4-BE49-F238E27FC236}">
                      <a16:creationId xmlns:a16="http://schemas.microsoft.com/office/drawing/2014/main" id="{21634619-7257-40C4-9162-02ADAD61DF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8" y="2105"/>
                  <a:ext cx="1232" cy="244"/>
                </a:xfrm>
                <a:custGeom>
                  <a:avLst/>
                  <a:gdLst>
                    <a:gd name="T0" fmla="*/ 0 w 1232"/>
                    <a:gd name="T1" fmla="*/ 7 h 244"/>
                    <a:gd name="T2" fmla="*/ 238 w 1232"/>
                    <a:gd name="T3" fmla="*/ 30 h 244"/>
                    <a:gd name="T4" fmla="*/ 746 w 1232"/>
                    <a:gd name="T5" fmla="*/ 188 h 244"/>
                    <a:gd name="T6" fmla="*/ 1232 w 1232"/>
                    <a:gd name="T7" fmla="*/ 244 h 2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232"/>
                    <a:gd name="T13" fmla="*/ 0 h 244"/>
                    <a:gd name="T14" fmla="*/ 1232 w 1232"/>
                    <a:gd name="T15" fmla="*/ 244 h 2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232" h="244">
                      <a:moveTo>
                        <a:pt x="0" y="7"/>
                      </a:moveTo>
                      <a:cubicBezTo>
                        <a:pt x="40" y="11"/>
                        <a:pt x="114" y="0"/>
                        <a:pt x="238" y="30"/>
                      </a:cubicBezTo>
                      <a:cubicBezTo>
                        <a:pt x="362" y="60"/>
                        <a:pt x="580" y="152"/>
                        <a:pt x="746" y="188"/>
                      </a:cubicBezTo>
                      <a:cubicBezTo>
                        <a:pt x="912" y="224"/>
                        <a:pt x="1131" y="232"/>
                        <a:pt x="1232" y="244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202" name="Line 36">
                <a:extLst>
                  <a:ext uri="{FF2B5EF4-FFF2-40B4-BE49-F238E27FC236}">
                    <a16:creationId xmlns:a16="http://schemas.microsoft.com/office/drawing/2014/main" id="{77BEE2E7-A72A-4B24-A5B4-347B10EDB6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2278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03" name="Line 37">
                <a:extLst>
                  <a:ext uri="{FF2B5EF4-FFF2-40B4-BE49-F238E27FC236}">
                    <a16:creationId xmlns:a16="http://schemas.microsoft.com/office/drawing/2014/main" id="{84E9DABF-0400-4129-BED2-2A4527D408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36" y="1965"/>
                <a:ext cx="6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04" name="Line 38">
                <a:extLst>
                  <a:ext uri="{FF2B5EF4-FFF2-40B4-BE49-F238E27FC236}">
                    <a16:creationId xmlns:a16="http://schemas.microsoft.com/office/drawing/2014/main" id="{1D2D12C8-CAD1-4E36-92ED-96BF933FAE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7" y="3083"/>
                <a:ext cx="2032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05" name="Line 39">
                <a:extLst>
                  <a:ext uri="{FF2B5EF4-FFF2-40B4-BE49-F238E27FC236}">
                    <a16:creationId xmlns:a16="http://schemas.microsoft.com/office/drawing/2014/main" id="{75BE0A02-16ED-4575-B1C9-D2DCB75C0E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2" y="1965"/>
                <a:ext cx="0" cy="1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06" name="Line 40">
                <a:extLst>
                  <a:ext uri="{FF2B5EF4-FFF2-40B4-BE49-F238E27FC236}">
                    <a16:creationId xmlns:a16="http://schemas.microsoft.com/office/drawing/2014/main" id="{FAD284A1-8B3F-44BE-BAE7-092AAF3979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28" y="2288"/>
                <a:ext cx="1" cy="7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7181" name="Object 41">
                <a:extLst>
                  <a:ext uri="{FF2B5EF4-FFF2-40B4-BE49-F238E27FC236}">
                    <a16:creationId xmlns:a16="http://schemas.microsoft.com/office/drawing/2014/main" id="{5E6E2341-528C-4011-80D0-A93EBFE06A8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19" y="2419"/>
              <a:ext cx="240" cy="3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37" name="公式" r:id="rId21" imgW="164880" imgH="215640" progId="Equation.3">
                      <p:embed/>
                    </p:oleObj>
                  </mc:Choice>
                  <mc:Fallback>
                    <p:oleObj name="公式" r:id="rId21" imgW="164880" imgH="215640" progId="Equation.3">
                      <p:embed/>
                      <p:pic>
                        <p:nvPicPr>
                          <p:cNvPr id="0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19" y="2419"/>
                            <a:ext cx="240" cy="3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82" name="Object 42">
                <a:extLst>
                  <a:ext uri="{FF2B5EF4-FFF2-40B4-BE49-F238E27FC236}">
                    <a16:creationId xmlns:a16="http://schemas.microsoft.com/office/drawing/2014/main" id="{9C7A1F78-FCFF-44BE-9043-F3E91CBEFB5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35" y="2537"/>
              <a:ext cx="258" cy="3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38" name="公式" r:id="rId22" imgW="177480" imgH="215640" progId="Equation.3">
                      <p:embed/>
                    </p:oleObj>
                  </mc:Choice>
                  <mc:Fallback>
                    <p:oleObj name="公式" r:id="rId22" imgW="177480" imgH="215640" progId="Equation.3">
                      <p:embed/>
                      <p:pic>
                        <p:nvPicPr>
                          <p:cNvPr id="0" name="Object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35" y="2537"/>
                            <a:ext cx="258" cy="3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174" name="Object 43">
              <a:extLst>
                <a:ext uri="{FF2B5EF4-FFF2-40B4-BE49-F238E27FC236}">
                  <a16:creationId xmlns:a16="http://schemas.microsoft.com/office/drawing/2014/main" id="{5F83387F-DECC-48FC-99BA-750D27E095F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61" y="973"/>
            <a:ext cx="274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9" name="公式" r:id="rId23" imgW="190440" imgH="215640" progId="Equation.3">
                    <p:embed/>
                  </p:oleObj>
                </mc:Choice>
                <mc:Fallback>
                  <p:oleObj name="公式" r:id="rId23" imgW="190440" imgH="21564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1" y="973"/>
                          <a:ext cx="274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5" name="Object 44">
              <a:extLst>
                <a:ext uri="{FF2B5EF4-FFF2-40B4-BE49-F238E27FC236}">
                  <a16:creationId xmlns:a16="http://schemas.microsoft.com/office/drawing/2014/main" id="{46329CED-B7E1-4CDE-9ECE-D28B1F861B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35" y="1317"/>
            <a:ext cx="368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40" name="公式" r:id="rId24" imgW="279360" imgH="215640" progId="Equation.3">
                    <p:embed/>
                  </p:oleObj>
                </mc:Choice>
                <mc:Fallback>
                  <p:oleObj name="公式" r:id="rId24" imgW="279360" imgH="21564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5" y="1317"/>
                          <a:ext cx="368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6" name="Object 45">
              <a:extLst>
                <a:ext uri="{FF2B5EF4-FFF2-40B4-BE49-F238E27FC236}">
                  <a16:creationId xmlns:a16="http://schemas.microsoft.com/office/drawing/2014/main" id="{B22FBF9F-61B5-4C35-8875-0F1D84386C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94" y="1337"/>
            <a:ext cx="251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41" name="公式" r:id="rId26" imgW="177480" imgH="215640" progId="Equation.3">
                    <p:embed/>
                  </p:oleObj>
                </mc:Choice>
                <mc:Fallback>
                  <p:oleObj name="公式" r:id="rId26" imgW="177480" imgH="21564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4" y="1337"/>
                          <a:ext cx="251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7" name="Object 46">
              <a:extLst>
                <a:ext uri="{FF2B5EF4-FFF2-40B4-BE49-F238E27FC236}">
                  <a16:creationId xmlns:a16="http://schemas.microsoft.com/office/drawing/2014/main" id="{ECE8198D-1C31-4E7B-9EC7-41F0CBF7077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77" y="686"/>
            <a:ext cx="400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42" name="公式" r:id="rId28" imgW="241200" imgH="215640" progId="Equation.3">
                    <p:embed/>
                  </p:oleObj>
                </mc:Choice>
                <mc:Fallback>
                  <p:oleObj name="公式" r:id="rId28" imgW="241200" imgH="21564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7" y="686"/>
                          <a:ext cx="400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8" name="Object 47">
              <a:extLst>
                <a:ext uri="{FF2B5EF4-FFF2-40B4-BE49-F238E27FC236}">
                  <a16:creationId xmlns:a16="http://schemas.microsoft.com/office/drawing/2014/main" id="{71443A49-8DBC-458E-A41F-1720281707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47" y="967"/>
            <a:ext cx="251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43" name="公式" r:id="rId30" imgW="164880" imgH="177480" progId="Equation.3">
                    <p:embed/>
                  </p:oleObj>
                </mc:Choice>
                <mc:Fallback>
                  <p:oleObj name="公式" r:id="rId30" imgW="164880" imgH="17748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7" y="967"/>
                          <a:ext cx="251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9" name="Object 48">
              <a:extLst>
                <a:ext uri="{FF2B5EF4-FFF2-40B4-BE49-F238E27FC236}">
                  <a16:creationId xmlns:a16="http://schemas.microsoft.com/office/drawing/2014/main" id="{F0490869-A99F-4B62-ADF7-FE24023D53E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51" y="950"/>
            <a:ext cx="207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44" name="公式" r:id="rId32" imgW="164880" imgH="177480" progId="Equation.3">
                    <p:embed/>
                  </p:oleObj>
                </mc:Choice>
                <mc:Fallback>
                  <p:oleObj name="公式" r:id="rId32" imgW="164880" imgH="177480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1" y="950"/>
                          <a:ext cx="207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5" name="Line 49">
              <a:extLst>
                <a:ext uri="{FF2B5EF4-FFF2-40B4-BE49-F238E27FC236}">
                  <a16:creationId xmlns:a16="http://schemas.microsoft.com/office/drawing/2014/main" id="{6F355CBB-96A2-4F3B-A00F-77D5C321CE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32" y="924"/>
              <a:ext cx="0" cy="2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" name="Line 50">
              <a:extLst>
                <a:ext uri="{FF2B5EF4-FFF2-40B4-BE49-F238E27FC236}">
                  <a16:creationId xmlns:a16="http://schemas.microsoft.com/office/drawing/2014/main" id="{1B0ACC5B-717D-4CEF-A9DF-ED2708C73B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9" y="946"/>
              <a:ext cx="0" cy="2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" name="Line 51">
              <a:extLst>
                <a:ext uri="{FF2B5EF4-FFF2-40B4-BE49-F238E27FC236}">
                  <a16:creationId xmlns:a16="http://schemas.microsoft.com/office/drawing/2014/main" id="{5F27CFD9-A5BC-4EDE-A63C-2EFE463BE7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9" y="992"/>
              <a:ext cx="2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" name="Line 52">
              <a:extLst>
                <a:ext uri="{FF2B5EF4-FFF2-40B4-BE49-F238E27FC236}">
                  <a16:creationId xmlns:a16="http://schemas.microsoft.com/office/drawing/2014/main" id="{B7E54B60-43C7-47C7-82A3-69A5883E75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1" y="1376"/>
              <a:ext cx="2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" name="Line 53">
              <a:extLst>
                <a:ext uri="{FF2B5EF4-FFF2-40B4-BE49-F238E27FC236}">
                  <a16:creationId xmlns:a16="http://schemas.microsoft.com/office/drawing/2014/main" id="{8C3BA09D-A8D9-455F-BF83-196ACB1C79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4" y="1240"/>
              <a:ext cx="24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" name="Line 54">
              <a:extLst>
                <a:ext uri="{FF2B5EF4-FFF2-40B4-BE49-F238E27FC236}">
                  <a16:creationId xmlns:a16="http://schemas.microsoft.com/office/drawing/2014/main" id="{98FC47EC-B711-49B1-9038-15A045BD0D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66" y="1229"/>
              <a:ext cx="3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180" name="Object 55">
              <a:extLst>
                <a:ext uri="{FF2B5EF4-FFF2-40B4-BE49-F238E27FC236}">
                  <a16:creationId xmlns:a16="http://schemas.microsoft.com/office/drawing/2014/main" id="{58AA7A7A-937A-49C7-8953-DAC4B5DC50E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96" y="1182"/>
            <a:ext cx="292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45" name="公式" r:id="rId34" imgW="203040" imgH="215640" progId="Equation.3">
                    <p:embed/>
                  </p:oleObj>
                </mc:Choice>
                <mc:Fallback>
                  <p:oleObj name="公式" r:id="rId34" imgW="203040" imgH="215640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6" y="1182"/>
                          <a:ext cx="292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70" name="Object 56">
            <a:extLst>
              <a:ext uri="{FF2B5EF4-FFF2-40B4-BE49-F238E27FC236}">
                <a16:creationId xmlns:a16="http://schemas.microsoft.com/office/drawing/2014/main" id="{5C6B755F-6ED9-4E10-B43B-E1AD57C92B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1113" y="3200400"/>
          <a:ext cx="3916362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6" name="公式" r:id="rId35" imgW="1688760" imgH="393480" progId="Equation.3">
                  <p:embed/>
                </p:oleObj>
              </mc:Choice>
              <mc:Fallback>
                <p:oleObj name="公式" r:id="rId35" imgW="1688760" imgH="39348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1113" y="3200400"/>
                        <a:ext cx="3916362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57">
            <a:extLst>
              <a:ext uri="{FF2B5EF4-FFF2-40B4-BE49-F238E27FC236}">
                <a16:creationId xmlns:a16="http://schemas.microsoft.com/office/drawing/2014/main" id="{9149C71D-1DCF-410D-967F-76AD2CEC22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98750" y="4038600"/>
          <a:ext cx="507365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7" name="公式" r:id="rId37" imgW="1879560" imgH="393480" progId="Equation.3">
                  <p:embed/>
                </p:oleObj>
              </mc:Choice>
              <mc:Fallback>
                <p:oleObj name="公式" r:id="rId37" imgW="1879560" imgH="39348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0" y="4038600"/>
                        <a:ext cx="5073650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58">
            <a:extLst>
              <a:ext uri="{FF2B5EF4-FFF2-40B4-BE49-F238E27FC236}">
                <a16:creationId xmlns:a16="http://schemas.microsoft.com/office/drawing/2014/main" id="{9F357312-0FBB-476C-AA8F-CBE92FB237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7950" y="4876800"/>
          <a:ext cx="3621088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8" name="公式" r:id="rId39" imgW="1562040" imgH="241200" progId="Equation.3">
                  <p:embed/>
                </p:oleObj>
              </mc:Choice>
              <mc:Fallback>
                <p:oleObj name="公式" r:id="rId39" imgW="1562040" imgH="24120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950" y="4876800"/>
                        <a:ext cx="3621088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9">
            <a:extLst>
              <a:ext uri="{FF2B5EF4-FFF2-40B4-BE49-F238E27FC236}">
                <a16:creationId xmlns:a16="http://schemas.microsoft.com/office/drawing/2014/main" id="{DD919C59-8124-4728-B9C6-A2243A3B1A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5486400"/>
          <a:ext cx="4799013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9" name="公式" r:id="rId41" imgW="1777680" imgH="215640" progId="Equation.3">
                  <p:embed/>
                </p:oleObj>
              </mc:Choice>
              <mc:Fallback>
                <p:oleObj name="公式" r:id="rId41" imgW="1777680" imgH="21564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486400"/>
                        <a:ext cx="4799013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970</Words>
  <Application>Microsoft Office PowerPoint</Application>
  <PresentationFormat>全屏显示(4:3)</PresentationFormat>
  <Paragraphs>147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Times New Roman</vt:lpstr>
      <vt:lpstr>宋体</vt:lpstr>
      <vt:lpstr>Arial</vt:lpstr>
      <vt:lpstr>华文新魏</vt:lpstr>
      <vt:lpstr>华文行楷</vt:lpstr>
      <vt:lpstr>楷体_GB2312</vt:lpstr>
      <vt:lpstr>黑体</vt:lpstr>
      <vt:lpstr>Symbol</vt:lpstr>
      <vt:lpstr>默认设计模板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Qingdao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Shaou</dc:creator>
  <cp:lastModifiedBy>张伯望</cp:lastModifiedBy>
  <cp:revision>24</cp:revision>
  <dcterms:created xsi:type="dcterms:W3CDTF">2005-06-29T15:17:44Z</dcterms:created>
  <dcterms:modified xsi:type="dcterms:W3CDTF">2017-09-07T11:55:37Z</dcterms:modified>
</cp:coreProperties>
</file>