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77" r:id="rId7"/>
    <p:sldId id="288" r:id="rId8"/>
    <p:sldId id="285" r:id="rId9"/>
    <p:sldId id="278" r:id="rId10"/>
    <p:sldId id="286" r:id="rId11"/>
    <p:sldId id="287" r:id="rId12"/>
    <p:sldId id="289" r:id="rId13"/>
    <p:sldId id="282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D725-32D6-45DA-AD56-8D6E296B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3A1A4-FCD7-4B55-AA97-9605ADBDDC8C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0E0BB-9AE9-4E86-9245-BC54CD42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AFAEF-E35B-4759-A676-C8276BF4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DD9AC-53F0-427F-876B-264B2DCE81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0B35F-08BE-401A-BDCF-E5D0544F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0A790-CFAE-45FF-A4B0-41A3FC73C1FE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8F549-DA15-4A7F-9DC8-E8DAAB86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952DB-0BDD-4E62-B035-9C49DC1A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0262B-2BCF-4D0A-A21B-9F0C363A16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0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4B9FE-122E-4FEC-AC17-2762FE16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0A680-6403-4C2B-88A0-4C206FD267EF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928C0-B3EA-4F9A-9543-FD2A621B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7791E-0D09-4A45-80F1-F957C494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0CFD5-6E0F-4B6D-9586-2C57DCF09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49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6182FD0-34D6-48A5-BF4F-BD7DAB73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240E7-1241-4452-AB2D-946D28EBDF44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33F2BBD-6E71-46ED-A531-8281EEE8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EDCA83F-CA8B-4A48-AD19-5DEA9A0A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F322D-D6AA-40EC-A52C-C9DFF97296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8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EC8AC62-D6FB-4A23-B792-6C8DDB3B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41C1-12E3-4B3C-90B7-61792428461C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28EF8A08-DADA-4EF2-B2E8-1B8622BA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C0ED466D-C708-4FFC-ACB1-ABD5937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5E0D2-C74D-426F-AC86-82477A7819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8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A74E176-8E28-4B22-805D-796C370E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5B9B-04FA-4E4F-B54D-BBE58B30FEB9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0F20423-046A-4FAC-9333-F1D645A3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D42E700-2874-4C39-B272-B769828E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CA394-89DE-4C69-99EB-F2DB2C068F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14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B78C5B5-95CF-4638-9A65-DAD1A539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84E5-431F-4FD9-86A5-F6548D48EB00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D741CDA-410E-4EC6-8C2B-1D2AF00B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B9B3599-8A60-4E40-8A4E-E38B86EC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4C804-C340-4D4B-A866-BC325EDAC9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19E7C-313C-4FFD-9629-E23D9408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C5F5D-4CCD-4328-BA27-E31F6EE3C5AC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33643-141A-4383-9AC5-501386B5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E2F79-43AB-4338-9B1B-7D291F23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173BC-A216-4B05-89F5-F2E8F15B16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6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F211C-084F-43CF-8BA2-50B4D253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F06F5-AB51-4148-880F-798773591DE7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1C573-F3EE-4BCE-BF77-BDE0E1A8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A62C5-0984-46CA-8101-DEC941BD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E877A-6A62-487B-A231-EF5FBFA7F4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3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4B3CBF-1F36-4AA5-8CAD-6589317A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331AB-817C-4902-A324-44F6B3D3156A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1AA1A60-74EC-46CF-8ABE-C338DD25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01828E4-25B0-4E0F-8586-3FAEE0E1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74845-A6F5-4B68-BADC-8EF07B79A0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7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20954F9-0E35-467F-BA45-6CB2745F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0C8FD-095B-46E2-821A-229D9AFF06B4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828C2B8-DF5C-4CCE-A6CB-8F28EDD6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8A6FDCC-483D-40B9-BC3A-1CEB0686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9EE5D-4719-42F0-8D9C-154BADF5E4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28CE6B7-56A3-4322-8983-21EA5FB4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EE7D2-4ADB-49B7-8C0C-F28CCB11AA50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C5CD7E4-B7FE-4881-B29E-A3EA8C65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E24D7F2-6C21-455E-9C6D-494EDEFA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54C7F-2A61-4874-8EDC-9FF09402A3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90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B9A094C-A50A-43CF-A893-6FFFC91C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D1F44-90F7-4A62-B0C4-B7BA8C9B0A7D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C730F7A-2CCF-4C9A-9F00-677F61A0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DBDC5C6-EB6F-4B5A-A50E-E82F11F6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BECD7-8A4A-4E53-A06D-3A9FAC217A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5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A1F6A0C-7C36-4EB8-87D5-B4928006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CE5C-E529-4933-B215-E23C0F085968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DA7300F-2B39-4E7A-938D-F6195E4A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C822773-34B0-4A5F-AC32-70EE7658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1AB30-AD14-4944-BE60-79E104BAE9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8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76F90C7-C517-4368-AD6F-F5871486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7E5A6-9377-4910-B770-B9FD0DD837C7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AD8E9D6-CD77-46AC-B416-432A4DED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A8DB146-D64A-41E0-9885-CD4FB189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6DDCC-E497-4A5A-8432-25A7F145D8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占位符 1">
            <a:extLst>
              <a:ext uri="{FF2B5EF4-FFF2-40B4-BE49-F238E27FC236}">
                <a16:creationId xmlns:a16="http://schemas.microsoft.com/office/drawing/2014/main" id="{C5B51638-9F7D-4529-A09A-9707E2F4AEA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363" name="文本占位符 2">
            <a:extLst>
              <a:ext uri="{FF2B5EF4-FFF2-40B4-BE49-F238E27FC236}">
                <a16:creationId xmlns:a16="http://schemas.microsoft.com/office/drawing/2014/main" id="{356738BE-AEB4-4FA6-A27B-91FF7F1353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9449C-B76E-4E5F-8E14-1CCE6173F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3769DC-18F1-40C9-83DF-2D5CD351EC38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48D85-EDA2-4DE3-8B70-BAE6C5B5D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38426-C68B-4B2A-A534-4D85F5ADD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D8B3B2D-DEBF-42BF-B206-1E3203B5AB4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30.wmf"/><Relationship Id="rId9" Type="http://schemas.openxmlformats.org/officeDocument/2006/relationships/image" Target="../media/image3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 Box 2">
            <a:extLst>
              <a:ext uri="{FF2B5EF4-FFF2-40B4-BE49-F238E27FC236}">
                <a16:creationId xmlns:a16="http://schemas.microsoft.com/office/drawing/2014/main" id="{E9365EDB-F82E-4D58-916C-FB756B536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"/>
            <a:ext cx="70866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[</a:t>
            </a:r>
            <a:r>
              <a:rPr lang="zh-CN" altLang="en-US">
                <a:solidFill>
                  <a:srgbClr val="FF0000"/>
                </a:solidFill>
                <a:latin typeface="Calibri" panose="020F0502020204030204" pitchFamily="34" charset="0"/>
              </a:rPr>
              <a:t>例题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] </a:t>
            </a:r>
            <a:r>
              <a:rPr lang="zh-CN" altLang="en-US">
                <a:latin typeface="Calibri" panose="020F0502020204030204" pitchFamily="34" charset="0"/>
              </a:rPr>
              <a:t>一质点由静止开始作直线运动，初始加速度为</a:t>
            </a:r>
            <a:r>
              <a:rPr lang="en-US" altLang="zh-CN" i="1">
                <a:latin typeface="Calibri" panose="020F0502020204030204" pitchFamily="34" charset="0"/>
              </a:rPr>
              <a:t>a</a:t>
            </a:r>
            <a:r>
              <a:rPr lang="en-US" altLang="zh-CN" baseline="-25000">
                <a:latin typeface="Calibri" panose="020F0502020204030204" pitchFamily="34" charset="0"/>
              </a:rPr>
              <a:t>0</a:t>
            </a:r>
            <a:r>
              <a:rPr lang="zh-CN" altLang="en-US">
                <a:latin typeface="Calibri" panose="020F0502020204030204" pitchFamily="34" charset="0"/>
              </a:rPr>
              <a:t>，以后加速度均匀增加，每经过时间</a:t>
            </a:r>
            <a:r>
              <a:rPr lang="en-US" altLang="zh-CN" i="1">
                <a:latin typeface="Calibri" panose="020F0502020204030204" pitchFamily="34" charset="0"/>
              </a:rPr>
              <a:t>τ</a:t>
            </a:r>
            <a:r>
              <a:rPr lang="zh-CN" altLang="en-US">
                <a:latin typeface="Calibri" panose="020F0502020204030204" pitchFamily="34" charset="0"/>
              </a:rPr>
              <a:t>后增加</a:t>
            </a:r>
            <a:r>
              <a:rPr lang="en-US" altLang="zh-CN" i="1">
                <a:latin typeface="Calibri" panose="020F0502020204030204" pitchFamily="34" charset="0"/>
              </a:rPr>
              <a:t>a</a:t>
            </a:r>
            <a:r>
              <a:rPr lang="en-US" altLang="zh-CN" baseline="-25000">
                <a:latin typeface="Calibri" panose="020F0502020204030204" pitchFamily="34" charset="0"/>
              </a:rPr>
              <a:t>0</a:t>
            </a:r>
            <a:r>
              <a:rPr lang="zh-CN" altLang="en-US">
                <a:latin typeface="Calibri" panose="020F0502020204030204" pitchFamily="34" charset="0"/>
              </a:rPr>
              <a:t>，求经过时间 </a:t>
            </a:r>
            <a:r>
              <a:rPr lang="en-US" altLang="zh-CN" i="1">
                <a:latin typeface="Calibri" panose="020F0502020204030204" pitchFamily="34" charset="0"/>
              </a:rPr>
              <a:t>t </a:t>
            </a:r>
            <a:r>
              <a:rPr lang="en-US" altLang="zh-CN">
                <a:latin typeface="Calibri" panose="020F0502020204030204" pitchFamily="34" charset="0"/>
              </a:rPr>
              <a:t>s</a:t>
            </a:r>
            <a:r>
              <a:rPr lang="zh-CN" altLang="en-US">
                <a:latin typeface="Calibri" panose="020F0502020204030204" pitchFamily="34" charset="0"/>
              </a:rPr>
              <a:t>后质点的速度和运动的距离</a:t>
            </a:r>
            <a:r>
              <a:rPr lang="en-US" altLang="zh-CN">
                <a:latin typeface="Calibri" panose="020F0502020204030204" pitchFamily="34" charset="0"/>
              </a:rPr>
              <a:t>.</a:t>
            </a:r>
          </a:p>
        </p:txBody>
      </p:sp>
      <p:graphicFrame>
        <p:nvGraphicFramePr>
          <p:cNvPr id="29696" name="Object 2">
            <a:extLst>
              <a:ext uri="{FF2B5EF4-FFF2-40B4-BE49-F238E27FC236}">
                <a16:creationId xmlns:a16="http://schemas.microsoft.com/office/drawing/2014/main" id="{08BB095A-2F87-440C-B336-187FD62CA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478088"/>
          <a:ext cx="16764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3" imgW="799920" imgH="406080" progId="Equation.3">
                  <p:embed/>
                </p:oleObj>
              </mc:Choice>
              <mc:Fallback>
                <p:oleObj name="公式" r:id="rId3" imgW="79992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78088"/>
                        <a:ext cx="16764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4">
            <a:extLst>
              <a:ext uri="{FF2B5EF4-FFF2-40B4-BE49-F238E27FC236}">
                <a16:creationId xmlns:a16="http://schemas.microsoft.com/office/drawing/2014/main" id="{CD481A4A-F01D-4044-B877-8B411E0AF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336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[</a:t>
            </a:r>
            <a:r>
              <a:rPr lang="zh-CN" altLang="en-US">
                <a:solidFill>
                  <a:srgbClr val="FF0000"/>
                </a:solidFill>
                <a:latin typeface="Calibri" panose="020F0502020204030204" pitchFamily="34" charset="0"/>
              </a:rPr>
              <a:t>解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]</a:t>
            </a:r>
            <a:r>
              <a:rPr lang="zh-CN" altLang="en-US">
                <a:latin typeface="Calibri" panose="020F0502020204030204" pitchFamily="34" charset="0"/>
              </a:rPr>
              <a:t>据题意知，加速度和时间的关系为</a:t>
            </a:r>
          </a:p>
        </p:txBody>
      </p:sp>
      <p:graphicFrame>
        <p:nvGraphicFramePr>
          <p:cNvPr id="29697" name="Object 3">
            <a:extLst>
              <a:ext uri="{FF2B5EF4-FFF2-40B4-BE49-F238E27FC236}">
                <a16:creationId xmlns:a16="http://schemas.microsoft.com/office/drawing/2014/main" id="{A6308DAE-4DAC-494D-A556-8BECFD492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276600"/>
          <a:ext cx="38862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5" imgW="1663560" imgH="393480" progId="Equation.3">
                  <p:embed/>
                </p:oleObj>
              </mc:Choice>
              <mc:Fallback>
                <p:oleObj name="公式" r:id="rId5" imgW="16635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38862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" name="Object 4">
            <a:extLst>
              <a:ext uri="{FF2B5EF4-FFF2-40B4-BE49-F238E27FC236}">
                <a16:creationId xmlns:a16="http://schemas.microsoft.com/office/drawing/2014/main" id="{63D3112E-2C0B-46CB-8433-08CF3D3BA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097338"/>
          <a:ext cx="12192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公式" r:id="rId7" imgW="469800" imgH="393480" progId="Equation.3">
                  <p:embed/>
                </p:oleObj>
              </mc:Choice>
              <mc:Fallback>
                <p:oleObj name="公式" r:id="rId7" imgW="4698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97338"/>
                        <a:ext cx="12192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5">
            <a:extLst>
              <a:ext uri="{FF2B5EF4-FFF2-40B4-BE49-F238E27FC236}">
                <a16:creationId xmlns:a16="http://schemas.microsoft.com/office/drawing/2014/main" id="{6C7888C0-177B-4DB9-82B7-FF527B485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0738" y="2528888"/>
          <a:ext cx="29638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9" imgW="1460160" imgH="393480" progId="Equation.3">
                  <p:embed/>
                </p:oleObj>
              </mc:Choice>
              <mc:Fallback>
                <p:oleObj name="公式" r:id="rId9" imgW="14601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2528888"/>
                        <a:ext cx="29638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6">
            <a:extLst>
              <a:ext uri="{FF2B5EF4-FFF2-40B4-BE49-F238E27FC236}">
                <a16:creationId xmlns:a16="http://schemas.microsoft.com/office/drawing/2014/main" id="{5D308BCC-C612-4249-AB9A-5BF73AE08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240088"/>
          <a:ext cx="1828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11" imgW="812520" imgH="393480" progId="Equation.3">
                  <p:embed/>
                </p:oleObj>
              </mc:Choice>
              <mc:Fallback>
                <p:oleObj name="公式" r:id="rId11" imgW="8125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40088"/>
                        <a:ext cx="18288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7">
            <a:extLst>
              <a:ext uri="{FF2B5EF4-FFF2-40B4-BE49-F238E27FC236}">
                <a16:creationId xmlns:a16="http://schemas.microsoft.com/office/drawing/2014/main" id="{F7F7F126-D1D5-4FAD-A0F7-A3418A3E00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325938"/>
          <a:ext cx="12192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13" imgW="571320" imgH="177480" progId="Equation.3">
                  <p:embed/>
                </p:oleObj>
              </mc:Choice>
              <mc:Fallback>
                <p:oleObj name="公式" r:id="rId13" imgW="57132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325938"/>
                        <a:ext cx="12192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8">
            <a:extLst>
              <a:ext uri="{FF2B5EF4-FFF2-40B4-BE49-F238E27FC236}">
                <a16:creationId xmlns:a16="http://schemas.microsoft.com/office/drawing/2014/main" id="{30D5F9AE-781F-4311-A8E9-0B147F57C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953000"/>
          <a:ext cx="49339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15" imgW="1815840" imgH="393480" progId="Equation.3">
                  <p:embed/>
                </p:oleObj>
              </mc:Choice>
              <mc:Fallback>
                <p:oleObj name="公式" r:id="rId15" imgW="18158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49339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9">
            <a:extLst>
              <a:ext uri="{FF2B5EF4-FFF2-40B4-BE49-F238E27FC236}">
                <a16:creationId xmlns:a16="http://schemas.microsoft.com/office/drawing/2014/main" id="{B08FF940-8307-4351-A762-120CB6A56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953000"/>
          <a:ext cx="2286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17" imgW="1028520" imgH="393480" progId="Equation.3">
                  <p:embed/>
                </p:oleObj>
              </mc:Choice>
              <mc:Fallback>
                <p:oleObj name="公式" r:id="rId17" imgW="102852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953000"/>
                        <a:ext cx="2286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>
            <a:extLst>
              <a:ext uri="{FF2B5EF4-FFF2-40B4-BE49-F238E27FC236}">
                <a16:creationId xmlns:a16="http://schemas.microsoft.com/office/drawing/2014/main" id="{00CBF2DA-3CFC-4F9F-9108-3BE56801EB0E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/>
              <a:t>7.5.6</a:t>
            </a:r>
          </a:p>
        </p:txBody>
      </p:sp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1A20954D-5060-4539-AA1B-7AA51B157EC6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419350" y="2584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584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">
            <a:extLst>
              <a:ext uri="{FF2B5EF4-FFF2-40B4-BE49-F238E27FC236}">
                <a16:creationId xmlns:a16="http://schemas.microsoft.com/office/drawing/2014/main" id="{43ABFCF3-6A0D-4FFF-A904-E46BF158DC48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19125" y="1557338"/>
          <a:ext cx="7616825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5" imgW="2971800" imgH="1358640" progId="Equation.3">
                  <p:embed/>
                </p:oleObj>
              </mc:Choice>
              <mc:Fallback>
                <p:oleObj name="公式" r:id="rId5" imgW="2971800" imgH="1358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557338"/>
                        <a:ext cx="7616825" cy="348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Rectangle 57">
            <a:extLst>
              <a:ext uri="{FF2B5EF4-FFF2-40B4-BE49-F238E27FC236}">
                <a16:creationId xmlns:a16="http://schemas.microsoft.com/office/drawing/2014/main" id="{12C4F646-4A24-43E8-BAC1-94FF7C2E7E14}"/>
              </a:ext>
            </a:extLst>
          </p:cNvPr>
          <p:cNvGraphicFramePr>
            <a:graphicFrameLocks/>
          </p:cNvGraphicFramePr>
          <p:nvPr>
            <p:ph sz="quarter" idx="3"/>
          </p:nvPr>
        </p:nvGraphicFramePr>
        <p:xfrm>
          <a:off x="835025" y="3938588"/>
          <a:ext cx="3281363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Rectangle 5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3938588"/>
                        <a:ext cx="3281363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6">
            <a:extLst>
              <a:ext uri="{FF2B5EF4-FFF2-40B4-BE49-F238E27FC236}">
                <a16:creationId xmlns:a16="http://schemas.microsoft.com/office/drawing/2014/main" id="{0A3E76E6-0EA5-4BBF-9BD1-575124C5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41438"/>
            <a:ext cx="6049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49" name="Text Box 56">
            <a:extLst>
              <a:ext uri="{FF2B5EF4-FFF2-40B4-BE49-F238E27FC236}">
                <a16:creationId xmlns:a16="http://schemas.microsoft.com/office/drawing/2014/main" id="{0D3B7D71-7A0C-4F92-8DD7-020728DB9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36512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0" name="Text Box 61">
            <a:extLst>
              <a:ext uri="{FF2B5EF4-FFF2-40B4-BE49-F238E27FC236}">
                <a16:creationId xmlns:a16="http://schemas.microsoft.com/office/drawing/2014/main" id="{2D381D82-471F-41A3-87FD-03D38348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53070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5" name="Rectangle 62">
            <a:extLst>
              <a:ext uri="{FF2B5EF4-FFF2-40B4-BE49-F238E27FC236}">
                <a16:creationId xmlns:a16="http://schemas.microsoft.com/office/drawing/2014/main" id="{03E06AE8-005D-43AB-9865-ED92480EC055}"/>
              </a:ext>
            </a:extLst>
          </p:cNvPr>
          <p:cNvGraphicFramePr>
            <a:graphicFrameLocks/>
          </p:cNvGraphicFramePr>
          <p:nvPr>
            <p:ph sz="quarter" idx="4"/>
          </p:nvPr>
        </p:nvGraphicFramePr>
        <p:xfrm>
          <a:off x="5026025" y="3938588"/>
          <a:ext cx="3281363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8" imgW="0" imgH="0" progId="Equation.3">
                  <p:embed/>
                </p:oleObj>
              </mc:Choice>
              <mc:Fallback>
                <p:oleObj name="公式" r:id="rId8" imgW="0" imgH="0" progId="Equation.3">
                  <p:embed/>
                  <p:pic>
                    <p:nvPicPr>
                      <p:cNvPr id="0" name="Rectangle 6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3938588"/>
                        <a:ext cx="3281363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4">
            <a:extLst>
              <a:ext uri="{FF2B5EF4-FFF2-40B4-BE49-F238E27FC236}">
                <a16:creationId xmlns:a16="http://schemas.microsoft.com/office/drawing/2014/main" id="{71BF0B46-0BD8-4088-BC5A-733DF803C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9" imgW="914400" imgH="215640" progId="Equation.3">
                  <p:embed/>
                </p:oleObj>
              </mc:Choice>
              <mc:Fallback>
                <p:oleObj name="公式" r:id="rId9" imgW="914400" imgH="2156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81">
            <a:extLst>
              <a:ext uri="{FF2B5EF4-FFF2-40B4-BE49-F238E27FC236}">
                <a16:creationId xmlns:a16="http://schemas.microsoft.com/office/drawing/2014/main" id="{43C231B9-40CA-40C2-A04B-E37D6D31F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29305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4">
            <a:extLst>
              <a:ext uri="{FF2B5EF4-FFF2-40B4-BE49-F238E27FC236}">
                <a16:creationId xmlns:a16="http://schemas.microsoft.com/office/drawing/2014/main" id="{C4BC0630-32DF-4C19-9372-9E0DE36B8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692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EB6EB661-5877-4FA5-81FA-F08E6B68F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107950"/>
            <a:ext cx="108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7.5.7</a:t>
            </a:r>
          </a:p>
        </p:txBody>
      </p:sp>
      <p:graphicFrame>
        <p:nvGraphicFramePr>
          <p:cNvPr id="11266" name="Object 6">
            <a:extLst>
              <a:ext uri="{FF2B5EF4-FFF2-40B4-BE49-F238E27FC236}">
                <a16:creationId xmlns:a16="http://schemas.microsoft.com/office/drawing/2014/main" id="{1F4D89D0-3E69-4547-ADF5-168B8692B5A3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419475" y="692150"/>
          <a:ext cx="3206750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3" imgW="1346040" imgH="2387520" progId="Equation.3">
                  <p:embed/>
                </p:oleObj>
              </mc:Choice>
              <mc:Fallback>
                <p:oleObj name="公式" r:id="rId3" imgW="1346040" imgH="2387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692150"/>
                        <a:ext cx="3206750" cy="568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4">
            <a:extLst>
              <a:ext uri="{FF2B5EF4-FFF2-40B4-BE49-F238E27FC236}">
                <a16:creationId xmlns:a16="http://schemas.microsoft.com/office/drawing/2014/main" id="{6B75F478-BFB0-4849-A352-F698766ED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692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D3F7E01E-B0EA-4F74-85DC-CD8E69B35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107950"/>
            <a:ext cx="1322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8.2.10</a:t>
            </a:r>
          </a:p>
        </p:txBody>
      </p:sp>
      <p:graphicFrame>
        <p:nvGraphicFramePr>
          <p:cNvPr id="12290" name="Object 6">
            <a:extLst>
              <a:ext uri="{FF2B5EF4-FFF2-40B4-BE49-F238E27FC236}">
                <a16:creationId xmlns:a16="http://schemas.microsoft.com/office/drawing/2014/main" id="{680F2600-C418-409C-8304-450CC62D1B96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476375" y="981075"/>
          <a:ext cx="5826125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2819160" imgH="2717640" progId="Equation.DSMT4">
                  <p:embed/>
                </p:oleObj>
              </mc:Choice>
              <mc:Fallback>
                <p:oleObj name="Equation" r:id="rId3" imgW="2819160" imgH="2717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81075"/>
                        <a:ext cx="5826125" cy="561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>
            <a:extLst>
              <a:ext uri="{FF2B5EF4-FFF2-40B4-BE49-F238E27FC236}">
                <a16:creationId xmlns:a16="http://schemas.microsoft.com/office/drawing/2014/main" id="{D4BD55A0-714B-4B83-AA77-D7AD2AEF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260350"/>
            <a:ext cx="8229600" cy="1973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/>
              <a:t>一定滑轮的半径为</a:t>
            </a:r>
            <a:r>
              <a:rPr lang="en-US" altLang="zh-CN" sz="2400" b="1"/>
              <a:t>R</a:t>
            </a:r>
            <a:r>
              <a:rPr lang="zh-CN" altLang="en-US" sz="2400" b="1"/>
              <a:t>、转动惯量为</a:t>
            </a:r>
            <a:r>
              <a:rPr lang="en-US" altLang="zh-CN" sz="2400" b="1"/>
              <a:t>I</a:t>
            </a:r>
            <a:r>
              <a:rPr lang="zh-CN" altLang="en-US" sz="2400" b="1"/>
              <a:t>，轻绳绕过滑轮，一端与固定的轻弹簧相连接，弹簧的劲度系数为</a:t>
            </a:r>
            <a:r>
              <a:rPr lang="en-US" altLang="zh-CN" sz="2400" b="1"/>
              <a:t>k </a:t>
            </a:r>
            <a:r>
              <a:rPr lang="zh-CN" altLang="en-US" sz="2400" b="1"/>
              <a:t>，另一端挂一质量为</a:t>
            </a:r>
            <a:r>
              <a:rPr lang="en-US" altLang="zh-CN" sz="2400" b="1"/>
              <a:t>m</a:t>
            </a:r>
            <a:r>
              <a:rPr lang="zh-CN" altLang="en-US" sz="2400" b="1"/>
              <a:t>的物体，如图。现将</a:t>
            </a:r>
            <a:r>
              <a:rPr lang="en-US" altLang="zh-CN" sz="2400" b="1"/>
              <a:t>m</a:t>
            </a:r>
            <a:r>
              <a:rPr lang="zh-CN" altLang="en-US" sz="2400" b="1"/>
              <a:t>从平衡位置向下拉一微小距离后放手，试证物体作谐振动，并求其振动周期。设绳与滑轮间无滑动</a:t>
            </a:r>
            <a:r>
              <a:rPr lang="en-US" altLang="zh-CN" sz="2400" b="1"/>
              <a:t>.</a:t>
            </a:r>
            <a:r>
              <a:rPr lang="zh-CN" altLang="en-US" sz="2400" b="1"/>
              <a:t>轴的摩擦及空气阻力忽略不计</a:t>
            </a:r>
            <a:r>
              <a:rPr lang="zh-CN" altLang="en-US"/>
              <a:t> </a:t>
            </a:r>
          </a:p>
        </p:txBody>
      </p:sp>
      <p:pic>
        <p:nvPicPr>
          <p:cNvPr id="13317" name="Picture 4" descr="图片1">
            <a:extLst>
              <a:ext uri="{FF2B5EF4-FFF2-40B4-BE49-F238E27FC236}">
                <a16:creationId xmlns:a16="http://schemas.microsoft.com/office/drawing/2014/main" id="{5A3F5185-5E69-4997-BAAB-45DCEA701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565400"/>
            <a:ext cx="16303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>
            <a:extLst>
              <a:ext uri="{FF2B5EF4-FFF2-40B4-BE49-F238E27FC236}">
                <a16:creationId xmlns:a16="http://schemas.microsoft.com/office/drawing/2014/main" id="{3B86F292-53A2-4FF2-8B70-F4623549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4" name="Object 5">
            <a:extLst>
              <a:ext uri="{FF2B5EF4-FFF2-40B4-BE49-F238E27FC236}">
                <a16:creationId xmlns:a16="http://schemas.microsoft.com/office/drawing/2014/main" id="{BA674D99-80C5-4DD8-BD28-49437D173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276475"/>
          <a:ext cx="25273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4" imgW="1270000" imgH="1371600" progId="Equation.3">
                  <p:embed/>
                </p:oleObj>
              </mc:Choice>
              <mc:Fallback>
                <p:oleObj name="公式" r:id="rId4" imgW="1270000" imgH="137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2527300" cy="273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8">
            <a:extLst>
              <a:ext uri="{FF2B5EF4-FFF2-40B4-BE49-F238E27FC236}">
                <a16:creationId xmlns:a16="http://schemas.microsoft.com/office/drawing/2014/main" id="{A583176D-319B-4016-B802-3DF4731B1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5" name="Object 7">
            <a:extLst>
              <a:ext uri="{FF2B5EF4-FFF2-40B4-BE49-F238E27FC236}">
                <a16:creationId xmlns:a16="http://schemas.microsoft.com/office/drawing/2014/main" id="{FD4EB36F-1982-4C33-84EE-934D4435D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221163"/>
          <a:ext cx="496887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公式" r:id="rId6" imgW="2882900" imgH="990600" progId="Equation.3">
                  <p:embed/>
                </p:oleObj>
              </mc:Choice>
              <mc:Fallback>
                <p:oleObj name="公式" r:id="rId6" imgW="2882900" imgH="990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221163"/>
                        <a:ext cx="4968875" cy="170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43104AE5-3912-4668-921B-D98E06E7FF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9.2.2</a:t>
            </a:r>
          </a:p>
        </p:txBody>
      </p:sp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6C2CA09E-37E0-4761-ADD3-45F51F6BF220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2627313" y="1196975"/>
          <a:ext cx="396081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公式" r:id="rId3" imgW="1803240" imgH="457200" progId="Equation.3">
                  <p:embed/>
                </p:oleObj>
              </mc:Choice>
              <mc:Fallback>
                <p:oleObj name="公式" r:id="rId3" imgW="180324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196975"/>
                        <a:ext cx="3960812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7">
            <a:extLst>
              <a:ext uri="{FF2B5EF4-FFF2-40B4-BE49-F238E27FC236}">
                <a16:creationId xmlns:a16="http://schemas.microsoft.com/office/drawing/2014/main" id="{4EBBE56C-1384-45FD-B4D1-14E27A4315A0}"/>
              </a:ext>
            </a:extLst>
          </p:cNvPr>
          <p:cNvSpPr>
            <a:spLocks/>
          </p:cNvSpPr>
          <p:nvPr/>
        </p:nvSpPr>
        <p:spPr bwMode="auto">
          <a:xfrm>
            <a:off x="539750" y="18446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>
              <a:latin typeface="Calibri" panose="020F0502020204030204" pitchFamily="34" charset="0"/>
            </a:endParaRP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B1289527-45BB-43B6-BBD5-565D3E209604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3203575" y="2671763"/>
          <a:ext cx="5329238" cy="368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公式" r:id="rId5" imgW="2425680" imgH="1676160" progId="Equation.3">
                  <p:embed/>
                </p:oleObj>
              </mc:Choice>
              <mc:Fallback>
                <p:oleObj name="公式" r:id="rId5" imgW="2425680" imgH="1676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671763"/>
                        <a:ext cx="5329238" cy="368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3">
            <a:extLst>
              <a:ext uri="{FF2B5EF4-FFF2-40B4-BE49-F238E27FC236}">
                <a16:creationId xmlns:a16="http://schemas.microsoft.com/office/drawing/2014/main" id="{1A2AFEC4-D8CB-45AA-BAD5-59FE057A0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8950"/>
            <a:ext cx="7981950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[</a:t>
            </a:r>
            <a:r>
              <a:rPr lang="zh-CN" altLang="en-US">
                <a:solidFill>
                  <a:srgbClr val="FF0000"/>
                </a:solidFill>
                <a:latin typeface="Calibri" panose="020F0502020204030204" pitchFamily="34" charset="0"/>
              </a:rPr>
              <a:t>例题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]</a:t>
            </a:r>
            <a:r>
              <a:rPr lang="zh-CN" altLang="en-US">
                <a:latin typeface="Calibri" panose="020F0502020204030204" pitchFamily="34" charset="0"/>
              </a:rPr>
              <a:t>跳水运动员沿铅直方向入水，接触水面时的速率为</a:t>
            </a:r>
            <a:r>
              <a:rPr lang="en-US" altLang="zh-CN" i="1">
                <a:latin typeface="Calibri" panose="020F0502020204030204" pitchFamily="34" charset="0"/>
              </a:rPr>
              <a:t>v</a:t>
            </a:r>
            <a:r>
              <a:rPr lang="en-US" altLang="zh-CN" baseline="-25000">
                <a:latin typeface="Calibri" panose="020F0502020204030204" pitchFamily="34" charset="0"/>
              </a:rPr>
              <a:t>0</a:t>
            </a:r>
            <a:r>
              <a:rPr lang="en-US" altLang="zh-CN">
                <a:latin typeface="Calibri" panose="020F0502020204030204" pitchFamily="34" charset="0"/>
              </a:rPr>
              <a:t>  </a:t>
            </a:r>
            <a:r>
              <a:rPr lang="zh-CN" altLang="en-US">
                <a:latin typeface="Calibri" panose="020F0502020204030204" pitchFamily="34" charset="0"/>
              </a:rPr>
              <a:t>，入水后地球对他的吸引和水的浮力作用相抵消，仅受水的阻碍而减速，自水面向下取</a:t>
            </a:r>
            <a:r>
              <a:rPr lang="en-US" altLang="zh-CN" i="1">
                <a:latin typeface="Calibri" panose="020F0502020204030204" pitchFamily="34" charset="0"/>
              </a:rPr>
              <a:t>Oy</a:t>
            </a:r>
            <a:r>
              <a:rPr lang="zh-CN" altLang="en-US">
                <a:latin typeface="Calibri" panose="020F0502020204030204" pitchFamily="34" charset="0"/>
              </a:rPr>
              <a:t>轴，其加速度为                 ， </a:t>
            </a:r>
            <a:r>
              <a:rPr lang="en-US" altLang="zh-CN" i="1">
                <a:latin typeface="Calibri" panose="020F0502020204030204" pitchFamily="34" charset="0"/>
              </a:rPr>
              <a:t>v</a:t>
            </a:r>
            <a:r>
              <a:rPr lang="en-US" altLang="zh-CN" i="1" baseline="-25000">
                <a:latin typeface="Calibri" panose="020F0502020204030204" pitchFamily="34" charset="0"/>
              </a:rPr>
              <a:t>y</a:t>
            </a:r>
            <a:r>
              <a:rPr lang="en-US" altLang="zh-CN" i="1">
                <a:latin typeface="Calibri" panose="020F0502020204030204" pitchFamily="34" charset="0"/>
              </a:rPr>
              <a:t> </a:t>
            </a:r>
            <a:r>
              <a:rPr lang="zh-CN" altLang="en-US">
                <a:latin typeface="Calibri" panose="020F0502020204030204" pitchFamily="34" charset="0"/>
              </a:rPr>
              <a:t>为速度，</a:t>
            </a:r>
            <a:r>
              <a:rPr lang="en-US" altLang="zh-CN" i="1">
                <a:latin typeface="Calibri" panose="020F0502020204030204" pitchFamily="34" charset="0"/>
              </a:rPr>
              <a:t>k</a:t>
            </a:r>
            <a:r>
              <a:rPr lang="zh-CN" altLang="en-US">
                <a:latin typeface="Calibri" panose="020F0502020204030204" pitchFamily="34" charset="0"/>
              </a:rPr>
              <a:t>为常量</a:t>
            </a:r>
            <a:r>
              <a:rPr lang="en-US" altLang="zh-CN">
                <a:latin typeface="Calibri" panose="020F0502020204030204" pitchFamily="34" charset="0"/>
              </a:rPr>
              <a:t>. </a:t>
            </a:r>
            <a:r>
              <a:rPr lang="zh-CN" altLang="en-US">
                <a:latin typeface="Calibri" panose="020F0502020204030204" pitchFamily="34" charset="0"/>
              </a:rPr>
              <a:t>求入水后运动员速度随时间的变化</a:t>
            </a:r>
            <a:r>
              <a:rPr lang="en-US" altLang="zh-CN">
                <a:latin typeface="Calibri" panose="020F0502020204030204" pitchFamily="34" charset="0"/>
              </a:rPr>
              <a:t>.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F503B882-54B0-4234-9B32-653E32B1E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196975"/>
          <a:ext cx="12144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3" imgW="660240" imgH="266400" progId="Equation.3">
                  <p:embed/>
                </p:oleObj>
              </mc:Choice>
              <mc:Fallback>
                <p:oleObj name="公式" r:id="rId3" imgW="66024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96975"/>
                        <a:ext cx="12144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" name="Object 3">
            <a:extLst>
              <a:ext uri="{FF2B5EF4-FFF2-40B4-BE49-F238E27FC236}">
                <a16:creationId xmlns:a16="http://schemas.microsoft.com/office/drawing/2014/main" id="{469FECEB-6BC5-44FC-8677-C23B6D22E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3357563"/>
          <a:ext cx="14033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5" imgW="761760" imgH="419040" progId="Equation.3">
                  <p:embed/>
                </p:oleObj>
              </mc:Choice>
              <mc:Fallback>
                <p:oleObj name="公式" r:id="rId5" imgW="7617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3357563"/>
                        <a:ext cx="140335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2835E85D-FD5A-481B-B889-026FAB299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241800"/>
          <a:ext cx="18764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7" imgW="952200" imgH="266400" progId="Equation.3">
                  <p:embed/>
                </p:oleObj>
              </mc:Choice>
              <mc:Fallback>
                <p:oleObj name="公式" r:id="rId7" imgW="9522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41800"/>
                        <a:ext cx="187642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15">
            <a:extLst>
              <a:ext uri="{FF2B5EF4-FFF2-40B4-BE49-F238E27FC236}">
                <a16:creationId xmlns:a16="http://schemas.microsoft.com/office/drawing/2014/main" id="{9457E62D-054C-4A87-B988-2D33DD07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[</a:t>
            </a:r>
            <a:r>
              <a:rPr lang="zh-CN" altLang="en-US">
                <a:solidFill>
                  <a:srgbClr val="FF0000"/>
                </a:solidFill>
                <a:latin typeface="Calibri" panose="020F0502020204030204" pitchFamily="34" charset="0"/>
              </a:rPr>
              <a:t>解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2058" name="Text Box 16">
            <a:extLst>
              <a:ext uri="{FF2B5EF4-FFF2-40B4-BE49-F238E27FC236}">
                <a16:creationId xmlns:a16="http://schemas.microsoft.com/office/drawing/2014/main" id="{2A67E881-FDA3-4716-953D-512875765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95600"/>
            <a:ext cx="48561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Calibri" panose="020F0502020204030204" pitchFamily="34" charset="0"/>
              </a:rPr>
              <a:t>设运动员为质点，根据已知条件有 </a:t>
            </a:r>
          </a:p>
        </p:txBody>
      </p:sp>
      <p:sp>
        <p:nvSpPr>
          <p:cNvPr id="2059" name="Text Box 17">
            <a:extLst>
              <a:ext uri="{FF2B5EF4-FFF2-40B4-BE49-F238E27FC236}">
                <a16:creationId xmlns:a16="http://schemas.microsoft.com/office/drawing/2014/main" id="{5702B21E-876E-41B8-AFD6-77B54C0F4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656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Calibri" panose="020F0502020204030204" pitchFamily="34" charset="0"/>
              </a:rPr>
              <a:t>得 </a:t>
            </a:r>
          </a:p>
        </p:txBody>
      </p:sp>
      <p:graphicFrame>
        <p:nvGraphicFramePr>
          <p:cNvPr id="30723" name="Object 5">
            <a:extLst>
              <a:ext uri="{FF2B5EF4-FFF2-40B4-BE49-F238E27FC236}">
                <a16:creationId xmlns:a16="http://schemas.microsoft.com/office/drawing/2014/main" id="{5EF77D24-3847-4DDE-88F5-B4CF67D35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072063"/>
          <a:ext cx="22082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9" imgW="927000" imgH="228600" progId="Equation.3">
                  <p:embed/>
                </p:oleObj>
              </mc:Choice>
              <mc:Fallback>
                <p:oleObj name="公式" r:id="rId9" imgW="927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72063"/>
                        <a:ext cx="2208213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6">
            <a:extLst>
              <a:ext uri="{FF2B5EF4-FFF2-40B4-BE49-F238E27FC236}">
                <a16:creationId xmlns:a16="http://schemas.microsoft.com/office/drawing/2014/main" id="{13815CF3-D610-4786-9A7B-2529C8A86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072063"/>
          <a:ext cx="22828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11" imgW="1041120" imgH="228600" progId="Equation.3">
                  <p:embed/>
                </p:oleObj>
              </mc:Choice>
              <mc:Fallback>
                <p:oleObj name="公式" r:id="rId11" imgW="10411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072063"/>
                        <a:ext cx="22828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7">
            <a:extLst>
              <a:ext uri="{FF2B5EF4-FFF2-40B4-BE49-F238E27FC236}">
                <a16:creationId xmlns:a16="http://schemas.microsoft.com/office/drawing/2014/main" id="{A0AAB9EE-3288-42BB-B540-B0050AE8C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005263"/>
          <a:ext cx="2209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13" imgW="1002960" imgH="406080" progId="Equation.3">
                  <p:embed/>
                </p:oleObj>
              </mc:Choice>
              <mc:Fallback>
                <p:oleObj name="公式" r:id="rId13" imgW="100296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005263"/>
                        <a:ext cx="2209800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21">
            <a:extLst>
              <a:ext uri="{FF2B5EF4-FFF2-40B4-BE49-F238E27FC236}">
                <a16:creationId xmlns:a16="http://schemas.microsoft.com/office/drawing/2014/main" id="{40C9549F-2214-4BD0-AB34-00CF612FE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48325"/>
            <a:ext cx="79787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Calibri" panose="020F0502020204030204" pitchFamily="34" charset="0"/>
              </a:rPr>
              <a:t>可见运动员速度随时间减小且当 </a:t>
            </a:r>
            <a:r>
              <a:rPr lang="en-US" altLang="zh-CN" i="1">
                <a:latin typeface="Calibri" panose="020F0502020204030204" pitchFamily="34" charset="0"/>
              </a:rPr>
              <a:t>t </a:t>
            </a:r>
            <a:r>
              <a:rPr lang="en-US" altLang="zh-CN">
                <a:latin typeface="Calibri" panose="020F0502020204030204" pitchFamily="34" charset="0"/>
              </a:rPr>
              <a:t>→∞</a:t>
            </a:r>
            <a:r>
              <a:rPr lang="zh-CN" altLang="en-US">
                <a:latin typeface="Calibri" panose="020F0502020204030204" pitchFamily="34" charset="0"/>
              </a:rPr>
              <a:t>时，速度变为零。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5">
            <a:extLst>
              <a:ext uri="{FF2B5EF4-FFF2-40B4-BE49-F238E27FC236}">
                <a16:creationId xmlns:a16="http://schemas.microsoft.com/office/drawing/2014/main" id="{18BA1D6A-2DFB-4D14-B229-1FA25B3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76962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[</a:t>
            </a:r>
            <a:r>
              <a:rPr lang="zh-CN" altLang="en-US">
                <a:solidFill>
                  <a:srgbClr val="FF0000"/>
                </a:solidFill>
                <a:latin typeface="Calibri" panose="020F0502020204030204" pitchFamily="34" charset="0"/>
              </a:rPr>
              <a:t>例题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]</a:t>
            </a:r>
            <a:r>
              <a:rPr lang="en-US" altLang="zh-CN">
                <a:latin typeface="Calibri" panose="020F0502020204030204" pitchFamily="34" charset="0"/>
              </a:rPr>
              <a:t>  </a:t>
            </a:r>
            <a:r>
              <a:rPr lang="zh-CN" altLang="en-US">
                <a:latin typeface="Calibri" panose="020F0502020204030204" pitchFamily="34" charset="0"/>
              </a:rPr>
              <a:t>运动会上跳水运动员自</a:t>
            </a:r>
            <a:r>
              <a:rPr lang="en-US" altLang="zh-CN">
                <a:latin typeface="Calibri" panose="020F0502020204030204" pitchFamily="34" charset="0"/>
              </a:rPr>
              <a:t>10m</a:t>
            </a:r>
            <a:r>
              <a:rPr lang="zh-CN" altLang="en-US">
                <a:latin typeface="Calibri" panose="020F0502020204030204" pitchFamily="34" charset="0"/>
              </a:rPr>
              <a:t>跳台自由下落。入水后因受水的阻碍而减速，自水面向下取坐标轴</a:t>
            </a:r>
            <a:r>
              <a:rPr lang="en-US" altLang="zh-CN" i="1">
                <a:latin typeface="Calibri" panose="020F0502020204030204" pitchFamily="34" charset="0"/>
              </a:rPr>
              <a:t>Oy</a:t>
            </a:r>
            <a:r>
              <a:rPr lang="zh-CN" altLang="en-US">
                <a:latin typeface="Calibri" panose="020F0502020204030204" pitchFamily="34" charset="0"/>
              </a:rPr>
              <a:t>，其加速度为          ，                 </a:t>
            </a:r>
            <a:r>
              <a:rPr lang="en-US" altLang="zh-CN">
                <a:latin typeface="Calibri" panose="020F0502020204030204" pitchFamily="34" charset="0"/>
              </a:rPr>
              <a:t>.</a:t>
            </a:r>
            <a:r>
              <a:rPr lang="zh-CN" altLang="en-US">
                <a:latin typeface="Calibri" panose="020F0502020204030204" pitchFamily="34" charset="0"/>
              </a:rPr>
              <a:t>求运动员速度减为入水速度的</a:t>
            </a:r>
            <a:r>
              <a:rPr lang="en-US" altLang="zh-CN">
                <a:latin typeface="Calibri" panose="020F0502020204030204" pitchFamily="34" charset="0"/>
              </a:rPr>
              <a:t>1/10 </a:t>
            </a:r>
            <a:r>
              <a:rPr lang="zh-CN" altLang="en-US">
                <a:latin typeface="Calibri" panose="020F0502020204030204" pitchFamily="34" charset="0"/>
              </a:rPr>
              <a:t>时，运动员入水深度</a:t>
            </a:r>
            <a:r>
              <a:rPr lang="en-US" altLang="zh-CN">
                <a:latin typeface="Calibri" panose="020F0502020204030204" pitchFamily="34" charset="0"/>
              </a:rPr>
              <a:t>.</a:t>
            </a:r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9B85F2B6-EFE1-4C88-BE2A-D2BF75399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1538288"/>
          <a:ext cx="736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3" imgW="368280" imgH="266400" progId="Equation.3">
                  <p:embed/>
                </p:oleObj>
              </mc:Choice>
              <mc:Fallback>
                <p:oleObj name="公式" r:id="rId3" imgW="36828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538288"/>
                        <a:ext cx="7366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B7EDE7C7-F468-435D-872B-114281BA7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543050"/>
          <a:ext cx="14684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5" imgW="723600" imgH="215640" progId="Equation.3">
                  <p:embed/>
                </p:oleObj>
              </mc:Choice>
              <mc:Fallback>
                <p:oleObj name="公式" r:id="rId5" imgW="7236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43050"/>
                        <a:ext cx="146843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" name="Object 4">
            <a:extLst>
              <a:ext uri="{FF2B5EF4-FFF2-40B4-BE49-F238E27FC236}">
                <a16:creationId xmlns:a16="http://schemas.microsoft.com/office/drawing/2014/main" id="{64752F84-01A2-4A71-B941-A9B883E5E9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7413" y="3124200"/>
          <a:ext cx="4813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7" imgW="2438280" imgH="253800" progId="Equation.3">
                  <p:embed/>
                </p:oleObj>
              </mc:Choice>
              <mc:Fallback>
                <p:oleObj name="公式" r:id="rId7" imgW="24382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3124200"/>
                        <a:ext cx="48133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>
            <a:extLst>
              <a:ext uri="{FF2B5EF4-FFF2-40B4-BE49-F238E27FC236}">
                <a16:creationId xmlns:a16="http://schemas.microsoft.com/office/drawing/2014/main" id="{1F2BF134-4C27-450C-8F9E-E9ABBD048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81263"/>
            <a:ext cx="71262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[</a:t>
            </a:r>
            <a:r>
              <a:rPr lang="zh-CN" altLang="en-US">
                <a:solidFill>
                  <a:srgbClr val="FF0000"/>
                </a:solidFill>
                <a:latin typeface="Calibri" panose="020F0502020204030204" pitchFamily="34" charset="0"/>
              </a:rPr>
              <a:t>解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]</a:t>
            </a:r>
            <a:r>
              <a:rPr lang="en-US" altLang="zh-CN">
                <a:latin typeface="Calibri" panose="020F0502020204030204" pitchFamily="34" charset="0"/>
              </a:rPr>
              <a:t>    </a:t>
            </a:r>
            <a:r>
              <a:rPr lang="zh-CN" altLang="en-US">
                <a:latin typeface="Calibri" panose="020F0502020204030204" pitchFamily="34" charset="0"/>
              </a:rPr>
              <a:t>设运动员以初速度为零起跳，至水面之速度为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1C6DA377-195C-4CDE-80A0-478A8E8FA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52863"/>
            <a:ext cx="23622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Calibri" panose="020F0502020204030204" pitchFamily="34" charset="0"/>
              </a:rPr>
              <a:t>在水中加速度为</a:t>
            </a:r>
          </a:p>
        </p:txBody>
      </p:sp>
      <p:graphicFrame>
        <p:nvGraphicFramePr>
          <p:cNvPr id="31747" name="Object 5">
            <a:extLst>
              <a:ext uri="{FF2B5EF4-FFF2-40B4-BE49-F238E27FC236}">
                <a16:creationId xmlns:a16="http://schemas.microsoft.com/office/drawing/2014/main" id="{58AC80BE-4088-4D82-AA04-2E3FF92D8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8838" y="3733800"/>
          <a:ext cx="15541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9" imgW="761760" imgH="419040" progId="Equation.3">
                  <p:embed/>
                </p:oleObj>
              </mc:Choice>
              <mc:Fallback>
                <p:oleObj name="公式" r:id="rId9" imgW="7617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3733800"/>
                        <a:ext cx="1554162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6">
            <a:extLst>
              <a:ext uri="{FF2B5EF4-FFF2-40B4-BE49-F238E27FC236}">
                <a16:creationId xmlns:a16="http://schemas.microsoft.com/office/drawing/2014/main" id="{48D799C3-AC5D-410F-AEAA-10A706F05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257800"/>
          <a:ext cx="29718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11" imgW="1562040" imgH="444240" progId="Equation.3">
                  <p:embed/>
                </p:oleObj>
              </mc:Choice>
              <mc:Fallback>
                <p:oleObj name="公式" r:id="rId11" imgW="156204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7800"/>
                        <a:ext cx="2971800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7">
            <a:extLst>
              <a:ext uri="{FF2B5EF4-FFF2-40B4-BE49-F238E27FC236}">
                <a16:creationId xmlns:a16="http://schemas.microsoft.com/office/drawing/2014/main" id="{87B801C0-1331-4E2C-ACEB-1722D3267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572000"/>
          <a:ext cx="1524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13" imgW="698400" imgH="241200" progId="Equation.3">
                  <p:embed/>
                </p:oleObj>
              </mc:Choice>
              <mc:Fallback>
                <p:oleObj name="公式" r:id="rId13" imgW="6984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15240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9" name="Object 2">
            <a:extLst>
              <a:ext uri="{FF2B5EF4-FFF2-40B4-BE49-F238E27FC236}">
                <a16:creationId xmlns:a16="http://schemas.microsoft.com/office/drawing/2014/main" id="{27A78A0F-95A2-47C3-923A-065D191D0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4913" y="1371600"/>
          <a:ext cx="13604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3" imgW="787320" imgH="482400" progId="Equation.3">
                  <p:embed/>
                </p:oleObj>
              </mc:Choice>
              <mc:Fallback>
                <p:oleObj name="公式" r:id="rId3" imgW="78732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1371600"/>
                        <a:ext cx="136048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0">
            <a:extLst>
              <a:ext uri="{FF2B5EF4-FFF2-40B4-BE49-F238E27FC236}">
                <a16:creationId xmlns:a16="http://schemas.microsoft.com/office/drawing/2014/main" id="{53724C81-D21A-451C-83BF-231466995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362200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作不定积分并化简得</a:t>
            </a:r>
          </a:p>
        </p:txBody>
      </p:sp>
      <p:graphicFrame>
        <p:nvGraphicFramePr>
          <p:cNvPr id="20491" name="Object 3">
            <a:extLst>
              <a:ext uri="{FF2B5EF4-FFF2-40B4-BE49-F238E27FC236}">
                <a16:creationId xmlns:a16="http://schemas.microsoft.com/office/drawing/2014/main" id="{E9CC57FD-6883-41A6-9988-02641F073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75" y="2286000"/>
          <a:ext cx="15573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5" imgW="685800" imgH="266400" progId="Equation.3">
                  <p:embed/>
                </p:oleObj>
              </mc:Choice>
              <mc:Fallback>
                <p:oleObj name="公式" r:id="rId5" imgW="68580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286000"/>
                        <a:ext cx="1557338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>
            <a:extLst>
              <a:ext uri="{FF2B5EF4-FFF2-40B4-BE49-F238E27FC236}">
                <a16:creationId xmlns:a16="http://schemas.microsoft.com/office/drawing/2014/main" id="{1DD75640-CFBA-439D-BE20-4FE7870F2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48000"/>
            <a:ext cx="3833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Calibri" panose="020F0502020204030204" pitchFamily="34" charset="0"/>
              </a:rPr>
              <a:t>C</a:t>
            </a:r>
            <a:r>
              <a:rPr lang="zh-CN" altLang="en-US">
                <a:latin typeface="Calibri" panose="020F0502020204030204" pitchFamily="34" charset="0"/>
              </a:rPr>
              <a:t>为积分常数</a:t>
            </a:r>
            <a:r>
              <a:rPr lang="en-US" altLang="zh-CN">
                <a:latin typeface="Calibri" panose="020F0502020204030204" pitchFamily="34" charset="0"/>
              </a:rPr>
              <a:t>.</a:t>
            </a:r>
            <a:r>
              <a:rPr lang="zh-CN" altLang="en-US">
                <a:latin typeface="Calibri" panose="020F0502020204030204" pitchFamily="34" charset="0"/>
              </a:rPr>
              <a:t>引入初始条件</a:t>
            </a:r>
          </a:p>
        </p:txBody>
      </p:sp>
      <p:graphicFrame>
        <p:nvGraphicFramePr>
          <p:cNvPr id="20493" name="Object 4">
            <a:extLst>
              <a:ext uri="{FF2B5EF4-FFF2-40B4-BE49-F238E27FC236}">
                <a16:creationId xmlns:a16="http://schemas.microsoft.com/office/drawing/2014/main" id="{10A31CE9-11F4-4D16-9649-5697771A43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9900" y="3048000"/>
          <a:ext cx="7889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7" imgW="368280" imgH="203040" progId="Equation.3">
                  <p:embed/>
                </p:oleObj>
              </mc:Choice>
              <mc:Fallback>
                <p:oleObj name="公式" r:id="rId7" imgW="3682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3048000"/>
                        <a:ext cx="7889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4">
            <a:extLst>
              <a:ext uri="{FF2B5EF4-FFF2-40B4-BE49-F238E27FC236}">
                <a16:creationId xmlns:a16="http://schemas.microsoft.com/office/drawing/2014/main" id="{7B3B5F06-BAB4-44F9-875B-597423A8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2902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得</a:t>
            </a:r>
          </a:p>
        </p:txBody>
      </p:sp>
      <p:graphicFrame>
        <p:nvGraphicFramePr>
          <p:cNvPr id="20495" name="Object 5">
            <a:extLst>
              <a:ext uri="{FF2B5EF4-FFF2-40B4-BE49-F238E27FC236}">
                <a16:creationId xmlns:a16="http://schemas.microsoft.com/office/drawing/2014/main" id="{764D8512-6622-4160-A5B4-92AFE3CF6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4438" y="3505200"/>
          <a:ext cx="15033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9" imgW="723600" imgH="266400" progId="Equation.3">
                  <p:embed/>
                </p:oleObj>
              </mc:Choice>
              <mc:Fallback>
                <p:oleObj name="公式" r:id="rId9" imgW="72360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3505200"/>
                        <a:ext cx="1503362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16">
            <a:extLst>
              <a:ext uri="{FF2B5EF4-FFF2-40B4-BE49-F238E27FC236}">
                <a16:creationId xmlns:a16="http://schemas.microsoft.com/office/drawing/2014/main" id="{3A166107-AF3B-4439-9F67-996BAA11D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即</a:t>
            </a:r>
          </a:p>
        </p:txBody>
      </p:sp>
      <p:graphicFrame>
        <p:nvGraphicFramePr>
          <p:cNvPr id="20497" name="Object 6">
            <a:extLst>
              <a:ext uri="{FF2B5EF4-FFF2-40B4-BE49-F238E27FC236}">
                <a16:creationId xmlns:a16="http://schemas.microsoft.com/office/drawing/2014/main" id="{98925849-6E41-4B14-819E-4D7E1791B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4913" y="533400"/>
          <a:ext cx="13065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公式" r:id="rId11" imgW="761760" imgH="444240" progId="Equation.3">
                  <p:embed/>
                </p:oleObj>
              </mc:Choice>
              <mc:Fallback>
                <p:oleObj name="公式" r:id="rId11" imgW="7617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533400"/>
                        <a:ext cx="130651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18">
            <a:extLst>
              <a:ext uri="{FF2B5EF4-FFF2-40B4-BE49-F238E27FC236}">
                <a16:creationId xmlns:a16="http://schemas.microsoft.com/office/drawing/2014/main" id="{C7832583-AA97-49B8-AC3D-304B02537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71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时</a:t>
            </a:r>
          </a:p>
        </p:txBody>
      </p:sp>
      <p:graphicFrame>
        <p:nvGraphicFramePr>
          <p:cNvPr id="20499" name="Object 7">
            <a:extLst>
              <a:ext uri="{FF2B5EF4-FFF2-40B4-BE49-F238E27FC236}">
                <a16:creationId xmlns:a16="http://schemas.microsoft.com/office/drawing/2014/main" id="{009DD8DD-4C11-47CE-A328-890EE6318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2971800"/>
          <a:ext cx="9667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13" imgW="469800" imgH="241200" progId="Equation.3">
                  <p:embed/>
                </p:oleObj>
              </mc:Choice>
              <mc:Fallback>
                <p:oleObj name="公式" r:id="rId13" imgW="4698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2971800"/>
                        <a:ext cx="966788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20">
            <a:extLst>
              <a:ext uri="{FF2B5EF4-FFF2-40B4-BE49-F238E27FC236}">
                <a16:creationId xmlns:a16="http://schemas.microsoft.com/office/drawing/2014/main" id="{6C7C117F-E211-4259-9874-FFEC7A89F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878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设</a:t>
            </a:r>
          </a:p>
        </p:txBody>
      </p:sp>
      <p:graphicFrame>
        <p:nvGraphicFramePr>
          <p:cNvPr id="20501" name="Object 8">
            <a:extLst>
              <a:ext uri="{FF2B5EF4-FFF2-40B4-BE49-F238E27FC236}">
                <a16:creationId xmlns:a16="http://schemas.microsoft.com/office/drawing/2014/main" id="{86DED6C4-B90A-4E1C-A892-A565E5597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4187825"/>
          <a:ext cx="1609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15" imgW="723600" imgH="241200" progId="Equation.3">
                  <p:embed/>
                </p:oleObj>
              </mc:Choice>
              <mc:Fallback>
                <p:oleObj name="公式" r:id="rId15" imgW="7236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187825"/>
                        <a:ext cx="16097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22">
            <a:extLst>
              <a:ext uri="{FF2B5EF4-FFF2-40B4-BE49-F238E27FC236}">
                <a16:creationId xmlns:a16="http://schemas.microsoft.com/office/drawing/2014/main" id="{ABC7C1FB-19FC-4912-A654-9544136D3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910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，将</a:t>
            </a:r>
          </a:p>
        </p:txBody>
      </p:sp>
      <p:graphicFrame>
        <p:nvGraphicFramePr>
          <p:cNvPr id="20503" name="Object 9">
            <a:extLst>
              <a:ext uri="{FF2B5EF4-FFF2-40B4-BE49-F238E27FC236}">
                <a16:creationId xmlns:a16="http://schemas.microsoft.com/office/drawing/2014/main" id="{71A001B7-451B-410F-97AC-854B4E676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4176713"/>
          <a:ext cx="16398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17" imgW="723600" imgH="215640" progId="Equation.3">
                  <p:embed/>
                </p:oleObj>
              </mc:Choice>
              <mc:Fallback>
                <p:oleObj name="公式" r:id="rId17" imgW="72360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176713"/>
                        <a:ext cx="16398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24">
            <a:extLst>
              <a:ext uri="{FF2B5EF4-FFF2-40B4-BE49-F238E27FC236}">
                <a16:creationId xmlns:a16="http://schemas.microsoft.com/office/drawing/2014/main" id="{ECCD84EC-B727-48C1-BDB5-E9416C005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8782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代入此式，得</a:t>
            </a:r>
          </a:p>
        </p:txBody>
      </p:sp>
      <p:graphicFrame>
        <p:nvGraphicFramePr>
          <p:cNvPr id="20505" name="Object 10">
            <a:extLst>
              <a:ext uri="{FF2B5EF4-FFF2-40B4-BE49-F238E27FC236}">
                <a16:creationId xmlns:a16="http://schemas.microsoft.com/office/drawing/2014/main" id="{1DF51CB5-414C-4A25-B25C-A3186CF02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876800"/>
          <a:ext cx="17002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19" imgW="749160" imgH="203040" progId="Equation.3">
                  <p:embed/>
                </p:oleObj>
              </mc:Choice>
              <mc:Fallback>
                <p:oleObj name="公式" r:id="rId19" imgW="74916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76800"/>
                        <a:ext cx="170021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>
            <a:extLst>
              <a:ext uri="{FF2B5EF4-FFF2-40B4-BE49-F238E27FC236}">
                <a16:creationId xmlns:a16="http://schemas.microsoft.com/office/drawing/2014/main" id="{C8A1BFD2-10F6-4DAA-9C6F-580BBC86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143000"/>
          </a:xfrm>
        </p:spPr>
        <p:txBody>
          <a:bodyPr/>
          <a:lstStyle/>
          <a:p>
            <a:r>
              <a:rPr lang="zh-CN" altLang="en-US" sz="2400" b="1"/>
              <a:t>质量分别为</a:t>
            </a:r>
            <a:r>
              <a:rPr lang="en-US" altLang="zh-CN" sz="2400" b="1"/>
              <a:t>m</a:t>
            </a:r>
            <a:r>
              <a:rPr lang="en-US" altLang="zh-CN" sz="1400" b="1"/>
              <a:t>1</a:t>
            </a:r>
            <a:r>
              <a:rPr lang="en-US" altLang="zh-CN" sz="2400" b="1"/>
              <a:t>   </a:t>
            </a:r>
            <a:r>
              <a:rPr lang="zh-CN" altLang="en-US" sz="2400" b="1"/>
              <a:t>和 </a:t>
            </a:r>
            <a:r>
              <a:rPr lang="en-US" altLang="zh-CN" sz="2400" b="1"/>
              <a:t>m</a:t>
            </a:r>
            <a:r>
              <a:rPr lang="en-US" altLang="zh-CN" sz="1400" b="1"/>
              <a:t>2 </a:t>
            </a:r>
            <a:r>
              <a:rPr lang="en-US" altLang="zh-CN" sz="2400" b="1"/>
              <a:t>    </a:t>
            </a:r>
            <a:r>
              <a:rPr lang="zh-CN" altLang="en-US" sz="2400" b="1"/>
              <a:t>的物体以劲度系数为</a:t>
            </a:r>
            <a:r>
              <a:rPr lang="en-US" altLang="zh-CN" sz="2400" b="1"/>
              <a:t>k</a:t>
            </a:r>
            <a:r>
              <a:rPr lang="zh-CN" altLang="en-US" sz="2400" b="1"/>
              <a:t>的轻弹簧相连</a:t>
            </a:r>
            <a:r>
              <a:rPr lang="en-US" altLang="zh-CN" sz="2400" b="1"/>
              <a:t>,</a:t>
            </a:r>
            <a:r>
              <a:rPr lang="zh-CN" altLang="en-US" sz="2400" b="1"/>
              <a:t>置于光滑水平面上</a:t>
            </a:r>
            <a:r>
              <a:rPr lang="en-US" altLang="zh-CN" sz="2400" b="1"/>
              <a:t>.</a:t>
            </a:r>
            <a:r>
              <a:rPr lang="zh-CN" altLang="en-US" sz="2400" b="1"/>
              <a:t>最初弹簧自由伸张</a:t>
            </a:r>
            <a:r>
              <a:rPr lang="en-US" altLang="zh-CN" sz="2400" b="1"/>
              <a:t>.</a:t>
            </a:r>
            <a:r>
              <a:rPr lang="zh-CN" altLang="en-US" sz="2400" b="1"/>
              <a:t>质量为</a:t>
            </a:r>
            <a:r>
              <a:rPr lang="en-US" altLang="zh-CN" sz="2400" b="1"/>
              <a:t>m</a:t>
            </a:r>
            <a:r>
              <a:rPr lang="zh-CN" altLang="en-US" sz="2400" b="1"/>
              <a:t>的子弹以速率 </a:t>
            </a:r>
            <a:r>
              <a:rPr lang="en-US" altLang="zh-CN" sz="2400" b="1"/>
              <a:t>v</a:t>
            </a:r>
            <a:r>
              <a:rPr lang="en-US" altLang="zh-CN" sz="1400" b="1"/>
              <a:t>0</a:t>
            </a:r>
            <a:r>
              <a:rPr lang="en-US" altLang="zh-CN" sz="2400" b="1"/>
              <a:t>  </a:t>
            </a:r>
            <a:r>
              <a:rPr lang="zh-CN" altLang="en-US" sz="2400" b="1"/>
              <a:t>沿水平方向射于内</a:t>
            </a:r>
            <a:r>
              <a:rPr lang="en-US" altLang="zh-CN" sz="2400" b="1"/>
              <a:t>,</a:t>
            </a:r>
            <a:r>
              <a:rPr lang="zh-CN" altLang="en-US" sz="2400" b="1"/>
              <a:t>问 </a:t>
            </a:r>
            <a:r>
              <a:rPr lang="en-US" altLang="zh-CN" sz="2400" b="1"/>
              <a:t>1)</a:t>
            </a:r>
            <a:r>
              <a:rPr lang="zh-CN" altLang="en-US" sz="2400" b="1"/>
              <a:t>弹簧最多压缩了多少</a:t>
            </a:r>
            <a:r>
              <a:rPr lang="en-US" altLang="zh-CN" sz="2400" b="1"/>
              <a:t>?</a:t>
            </a:r>
            <a:br>
              <a:rPr lang="en-US" altLang="zh-CN" sz="2400" b="1"/>
            </a:br>
            <a:r>
              <a:rPr lang="en-US" altLang="zh-CN" sz="2400" b="1"/>
              <a:t>2) </a:t>
            </a:r>
            <a:r>
              <a:rPr lang="zh-CN" altLang="en-US" sz="2400" b="1"/>
              <a:t>相对地面的最大速度</a:t>
            </a:r>
            <a:r>
              <a:rPr lang="zh-CN" altLang="en-US" sz="4000"/>
              <a:t> </a:t>
            </a:r>
          </a:p>
        </p:txBody>
      </p:sp>
      <p:graphicFrame>
        <p:nvGraphicFramePr>
          <p:cNvPr id="5122" name="Object 17">
            <a:extLst>
              <a:ext uri="{FF2B5EF4-FFF2-40B4-BE49-F238E27FC236}">
                <a16:creationId xmlns:a16="http://schemas.microsoft.com/office/drawing/2014/main" id="{E794D778-B274-4865-AA43-38C306F61D4F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419350" y="3754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7544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>
            <a:extLst>
              <a:ext uri="{FF2B5EF4-FFF2-40B4-BE49-F238E27FC236}">
                <a16:creationId xmlns:a16="http://schemas.microsoft.com/office/drawing/2014/main" id="{FF3339E9-C810-441A-99A2-A592D7A385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28453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5" imgW="152334" imgH="228501" progId="Equation.3">
                  <p:embed/>
                </p:oleObj>
              </mc:Choice>
              <mc:Fallback>
                <p:oleObj name="公式" r:id="rId5" imgW="152334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84538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4FFEA98E-1924-42D0-BE35-42AEBBC0C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3" y="4294188"/>
          <a:ext cx="112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7" imgW="114120" imgH="431640" progId="Equation.3">
                  <p:embed/>
                </p:oleObj>
              </mc:Choice>
              <mc:Fallback>
                <p:oleObj name="公式" r:id="rId7" imgW="1141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4294188"/>
                        <a:ext cx="1127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8" name="Picture 9" descr="10">
            <a:extLst>
              <a:ext uri="{FF2B5EF4-FFF2-40B4-BE49-F238E27FC236}">
                <a16:creationId xmlns:a16="http://schemas.microsoft.com/office/drawing/2014/main" id="{7B3FB21D-9D03-4F0B-B32F-56D8EBFC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349500"/>
            <a:ext cx="3024187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Rectangle 10">
            <a:extLst>
              <a:ext uri="{FF2B5EF4-FFF2-40B4-BE49-F238E27FC236}">
                <a16:creationId xmlns:a16="http://schemas.microsoft.com/office/drawing/2014/main" id="{102190A3-E9ED-4546-9107-9588928DC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5" name="Object 19">
            <a:extLst>
              <a:ext uri="{FF2B5EF4-FFF2-40B4-BE49-F238E27FC236}">
                <a16:creationId xmlns:a16="http://schemas.microsoft.com/office/drawing/2014/main" id="{13066842-B760-49D6-879C-3FAFFDCBB49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50825" y="1989138"/>
          <a:ext cx="4824413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0" imgW="2857320" imgH="1130040" progId="Equation.DSMT4">
                  <p:embed/>
                </p:oleObj>
              </mc:Choice>
              <mc:Fallback>
                <p:oleObj name="Equation" r:id="rId10" imgW="2857320" imgH="1130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89138"/>
                        <a:ext cx="4824413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22">
            <a:extLst>
              <a:ext uri="{FF2B5EF4-FFF2-40B4-BE49-F238E27FC236}">
                <a16:creationId xmlns:a16="http://schemas.microsoft.com/office/drawing/2014/main" id="{916D5983-52B1-44B5-8A05-AB19B89F8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126" name="Object 21">
            <a:extLst>
              <a:ext uri="{FF2B5EF4-FFF2-40B4-BE49-F238E27FC236}">
                <a16:creationId xmlns:a16="http://schemas.microsoft.com/office/drawing/2014/main" id="{665435D6-61C6-4E6B-A089-6A1468347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292600"/>
          <a:ext cx="4321175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12" imgW="2819400" imgH="1079500" progId="Equation.DSMT4">
                  <p:embed/>
                </p:oleObj>
              </mc:Choice>
              <mc:Fallback>
                <p:oleObj name="Equation" r:id="rId12" imgW="2819400" imgH="10795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92600"/>
                        <a:ext cx="4321175" cy="164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23">
            <a:extLst>
              <a:ext uri="{FF2B5EF4-FFF2-40B4-BE49-F238E27FC236}">
                <a16:creationId xmlns:a16="http://schemas.microsoft.com/office/drawing/2014/main" id="{B78FF2F1-DD7D-4BF0-974B-FEBDE0A9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67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C74886A1-B3E1-4E8C-B76B-F9528468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836613"/>
            <a:ext cx="8229600" cy="1417637"/>
          </a:xfrm>
        </p:spPr>
        <p:txBody>
          <a:bodyPr/>
          <a:lstStyle/>
          <a:p>
            <a:pPr eaLnBrk="1" hangingPunct="1"/>
            <a:r>
              <a:rPr lang="zh-CN" altLang="zh-CN" sz="2400" b="1"/>
              <a:t>不可伸长轻绳跨过理想滑轮两端分别悬挂质量为</a:t>
            </a:r>
            <a:r>
              <a:rPr lang="en-US" altLang="zh-CN" sz="2400" b="1"/>
              <a:t>m</a:t>
            </a:r>
            <a:r>
              <a:rPr lang="zh-CN" altLang="zh-CN" sz="2400" b="1"/>
              <a:t>托盘，一端托盘上站一质量为</a:t>
            </a:r>
            <a:r>
              <a:rPr lang="en-US" altLang="zh-CN" sz="2400" b="1"/>
              <a:t>m</a:t>
            </a:r>
            <a:r>
              <a:rPr lang="zh-CN" altLang="zh-CN" sz="2400" b="1"/>
              <a:t>的人，另一端托盘放一一质量为</a:t>
            </a:r>
            <a:r>
              <a:rPr lang="en-US" altLang="zh-CN" sz="2400" b="1"/>
              <a:t>m</a:t>
            </a:r>
            <a:r>
              <a:rPr lang="en-US" altLang="zh-CN" sz="1400" b="1"/>
              <a:t>0</a:t>
            </a:r>
            <a:r>
              <a:rPr lang="zh-CN" altLang="zh-CN" sz="2400" b="1"/>
              <a:t>的重物，使两边静止后人从盘中用力跳起，问人可跳高度为多少？已知该人在地面可跳</a:t>
            </a:r>
            <a:r>
              <a:rPr lang="en-US" altLang="zh-CN" sz="2400" b="1"/>
              <a:t>h</a:t>
            </a:r>
            <a:r>
              <a:rPr lang="zh-CN" altLang="zh-CN" sz="2400" b="1"/>
              <a:t>。</a:t>
            </a:r>
            <a:endParaRPr lang="en-US" altLang="zh-CN" sz="2400"/>
          </a:p>
        </p:txBody>
      </p:sp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5B4D3D23-EFE1-47A4-B618-BDBB3AA30E3E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08175" y="2133600"/>
          <a:ext cx="4429125" cy="42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2019240" imgH="1917360" progId="Equation.DSMT4">
                  <p:embed/>
                </p:oleObj>
              </mc:Choice>
              <mc:Fallback>
                <p:oleObj name="Equation" r:id="rId3" imgW="2019240" imgH="1917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33600"/>
                        <a:ext cx="4429125" cy="420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606AD9CA-541D-44C4-9669-14D0F9211D1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11188" y="765175"/>
          <a:ext cx="8180387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4381200" imgH="3009600" progId="Equation.DSMT4">
                  <p:embed/>
                </p:oleObj>
              </mc:Choice>
              <mc:Fallback>
                <p:oleObj name="Equation" r:id="rId3" imgW="4381200" imgH="300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65175"/>
                        <a:ext cx="8180387" cy="561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标题 3">
            <a:extLst>
              <a:ext uri="{FF2B5EF4-FFF2-40B4-BE49-F238E27FC236}">
                <a16:creationId xmlns:a16="http://schemas.microsoft.com/office/drawing/2014/main" id="{6B412C35-FF42-4AC2-854D-56B2C414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77875"/>
          </a:xfrm>
        </p:spPr>
        <p:txBody>
          <a:bodyPr/>
          <a:lstStyle/>
          <a:p>
            <a:r>
              <a:rPr lang="en-US" altLang="zh-CN" sz="2800"/>
              <a:t>P186  5-2-2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E799F588-16B3-4274-969A-EB5BCEF3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25538"/>
            <a:ext cx="8229600" cy="1143000"/>
          </a:xfrm>
        </p:spPr>
        <p:txBody>
          <a:bodyPr/>
          <a:lstStyle/>
          <a:p>
            <a:r>
              <a:rPr lang="zh-CN" altLang="en-US" sz="2400" b="1"/>
              <a:t>均质杆可绕支点转动</a:t>
            </a:r>
            <a:r>
              <a:rPr lang="en-US" altLang="zh-CN" sz="2400" b="1"/>
              <a:t>,</a:t>
            </a:r>
            <a:r>
              <a:rPr lang="zh-CN" altLang="en-US" sz="2400" b="1"/>
              <a:t>当于杆垂直的冲力作用某点</a:t>
            </a:r>
            <a:r>
              <a:rPr lang="en-US" altLang="zh-CN" sz="2400" b="1"/>
              <a:t>A</a:t>
            </a:r>
            <a:r>
              <a:rPr lang="zh-CN" altLang="en-US" sz="2400" b="1"/>
              <a:t>时</a:t>
            </a:r>
            <a:r>
              <a:rPr lang="en-US" altLang="zh-CN" sz="2400" b="1"/>
              <a:t>,</a:t>
            </a:r>
            <a:r>
              <a:rPr lang="zh-CN" altLang="en-US" sz="2400" b="1"/>
              <a:t>支点</a:t>
            </a:r>
            <a:r>
              <a:rPr lang="en-US" altLang="zh-CN" sz="2400" b="1"/>
              <a:t>O</a:t>
            </a:r>
            <a:r>
              <a:rPr lang="zh-CN" altLang="en-US" sz="2400" b="1"/>
              <a:t>对杆的作用力并不因此冲力之作用而发生变化</a:t>
            </a:r>
            <a:r>
              <a:rPr lang="en-US" altLang="zh-CN" sz="2400" b="1"/>
              <a:t>,</a:t>
            </a:r>
            <a:r>
              <a:rPr lang="zh-CN" altLang="en-US" sz="2400" b="1"/>
              <a:t>则</a:t>
            </a:r>
            <a:r>
              <a:rPr lang="en-US" altLang="zh-CN" sz="2400" b="1"/>
              <a:t>A</a:t>
            </a:r>
            <a:r>
              <a:rPr lang="zh-CN" altLang="en-US" sz="2400" b="1"/>
              <a:t>点称为打击中心</a:t>
            </a:r>
            <a:r>
              <a:rPr lang="en-US" altLang="zh-CN" sz="2400" b="1"/>
              <a:t>.</a:t>
            </a:r>
            <a:r>
              <a:rPr lang="zh-CN" altLang="en-US" sz="2400" b="1"/>
              <a:t>设杆长为</a:t>
            </a:r>
            <a:r>
              <a:rPr lang="en-US" altLang="zh-CN" sz="2400" b="1"/>
              <a:t>L,</a:t>
            </a:r>
            <a:r>
              <a:rPr lang="zh-CN" altLang="en-US" sz="2400" b="1"/>
              <a:t>求打击中心与支点</a:t>
            </a:r>
            <a:r>
              <a:rPr lang="zh-CN" altLang="en-US" sz="4000"/>
              <a:t> 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F8E156A-D03F-4BA2-9E21-2992C5FD1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288" y="2332038"/>
            <a:ext cx="8229600" cy="45259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8197" name="Picture 4" descr="5">
            <a:extLst>
              <a:ext uri="{FF2B5EF4-FFF2-40B4-BE49-F238E27FC236}">
                <a16:creationId xmlns:a16="http://schemas.microsoft.com/office/drawing/2014/main" id="{F4E4EC99-AB29-4CD3-ADDE-D54B2F233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2708275"/>
            <a:ext cx="68738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6">
            <a:extLst>
              <a:ext uri="{FF2B5EF4-FFF2-40B4-BE49-F238E27FC236}">
                <a16:creationId xmlns:a16="http://schemas.microsoft.com/office/drawing/2014/main" id="{56938229-B5FA-404D-8048-71808AEF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5">
            <a:extLst>
              <a:ext uri="{FF2B5EF4-FFF2-40B4-BE49-F238E27FC236}">
                <a16:creationId xmlns:a16="http://schemas.microsoft.com/office/drawing/2014/main" id="{6C90B6CE-D89A-47A9-A01A-5E9E471038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284538"/>
          <a:ext cx="3744912" cy="269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4" imgW="1587240" imgH="1143000" progId="Equation.3">
                  <p:embed/>
                </p:oleObj>
              </mc:Choice>
              <mc:Fallback>
                <p:oleObj name="公式" r:id="rId4" imgW="158724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284538"/>
                        <a:ext cx="3744912" cy="269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>
            <a:extLst>
              <a:ext uri="{FF2B5EF4-FFF2-40B4-BE49-F238E27FC236}">
                <a16:creationId xmlns:a16="http://schemas.microsoft.com/office/drawing/2014/main" id="{3FD29F1A-6B38-45AE-B80C-58D941870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33375"/>
            <a:ext cx="976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7.3.6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F354956C-5E57-4DAA-8A8F-FB319279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7.5.4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18CC968-414E-4152-B31C-B8167C1ADF5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质心运动定理</a:t>
            </a:r>
          </a:p>
        </p:txBody>
      </p:sp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23EE20F6-C811-47F3-9973-16C3AA1CE4D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55650" y="2276475"/>
          <a:ext cx="424815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公式" r:id="rId3" imgW="1892160" imgH="1676160" progId="Equation.3">
                  <p:embed/>
                </p:oleObj>
              </mc:Choice>
              <mc:Fallback>
                <p:oleObj name="公式" r:id="rId3" imgW="1892160" imgH="1676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76475"/>
                        <a:ext cx="4248150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517</Words>
  <Application>Microsoft Office PowerPoint</Application>
  <PresentationFormat>全屏显示(4:3)</PresentationFormat>
  <Paragraphs>30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Calibri</vt:lpstr>
      <vt:lpstr>Office 主题</vt:lpstr>
      <vt:lpstr>Microsoft 公式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质量分别为m1   和 m2     的物体以劲度系数为k的轻弹簧相连,置于光滑水平面上.最初弹簧自由伸张.质量为m的子弹以速率 v0  沿水平方向射于内,问 1)弹簧最多压缩了多少? 2) 相对地面的最大速度 </vt:lpstr>
      <vt:lpstr>不可伸长轻绳跨过理想滑轮两端分别悬挂质量为m托盘，一端托盘上站一质量为m的人，另一端托盘放一一质量为m0的重物，使两边静止后人从盘中用力跳起，问人可跳高度为多少？已知该人在地面可跳h。</vt:lpstr>
      <vt:lpstr>P186  5-2-2</vt:lpstr>
      <vt:lpstr>均质杆可绕支点转动,当于杆垂直的冲力作用某点A时,支点O对杆的作用力并不因此冲力之作用而发生变化,则A点称为打击中心.设杆长为L,求打击中心与支点 </vt:lpstr>
      <vt:lpstr>7.5.4</vt:lpstr>
      <vt:lpstr>7.5.6</vt:lpstr>
      <vt:lpstr>PowerPoint 演示文稿</vt:lpstr>
      <vt:lpstr>PowerPoint 演示文稿</vt:lpstr>
      <vt:lpstr>PowerPoint 演示文稿</vt:lpstr>
      <vt:lpstr>9.2.2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张伯望</cp:lastModifiedBy>
  <cp:revision>61</cp:revision>
  <dcterms:created xsi:type="dcterms:W3CDTF">2013-06-03T00:25:40Z</dcterms:created>
  <dcterms:modified xsi:type="dcterms:W3CDTF">2017-09-07T11:52:26Z</dcterms:modified>
</cp:coreProperties>
</file>