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82" r:id="rId2"/>
    <p:sldId id="340" r:id="rId3"/>
    <p:sldId id="271" r:id="rId4"/>
    <p:sldId id="352" r:id="rId5"/>
    <p:sldId id="360" r:id="rId6"/>
    <p:sldId id="361" r:id="rId7"/>
    <p:sldId id="362" r:id="rId8"/>
    <p:sldId id="363" r:id="rId9"/>
    <p:sldId id="377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64" r:id="rId22"/>
    <p:sldId id="36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7" autoAdjust="0"/>
    <p:restoredTop sz="94660"/>
  </p:normalViewPr>
  <p:slideViewPr>
    <p:cSldViewPr>
      <p:cViewPr varScale="1">
        <p:scale>
          <a:sx n="87" d="100"/>
          <a:sy n="87" d="100"/>
        </p:scale>
        <p:origin x="1325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emf"/><Relationship Id="rId1" Type="http://schemas.openxmlformats.org/officeDocument/2006/relationships/image" Target="../media/image58.emf"/><Relationship Id="rId4" Type="http://schemas.openxmlformats.org/officeDocument/2006/relationships/image" Target="../media/image6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image" Target="../media/image71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4" Type="http://schemas.openxmlformats.org/officeDocument/2006/relationships/image" Target="../media/image78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11" Type="http://schemas.openxmlformats.org/officeDocument/2006/relationships/image" Target="../media/image92.wmf"/><Relationship Id="rId5" Type="http://schemas.openxmlformats.org/officeDocument/2006/relationships/image" Target="../media/image86.wmf"/><Relationship Id="rId10" Type="http://schemas.openxmlformats.org/officeDocument/2006/relationships/image" Target="../media/image91.wmf"/><Relationship Id="rId4" Type="http://schemas.openxmlformats.org/officeDocument/2006/relationships/image" Target="../media/image85.wmf"/><Relationship Id="rId9" Type="http://schemas.openxmlformats.org/officeDocument/2006/relationships/image" Target="../media/image9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4" Type="http://schemas.openxmlformats.org/officeDocument/2006/relationships/image" Target="../media/image10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4" Type="http://schemas.openxmlformats.org/officeDocument/2006/relationships/image" Target="../media/image10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e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e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image" Target="../media/image42.wmf"/><Relationship Id="rId18" Type="http://schemas.openxmlformats.org/officeDocument/2006/relationships/image" Target="../media/image47.wmf"/><Relationship Id="rId3" Type="http://schemas.openxmlformats.org/officeDocument/2006/relationships/image" Target="../media/image32.wmf"/><Relationship Id="rId21" Type="http://schemas.openxmlformats.org/officeDocument/2006/relationships/image" Target="../media/image50.wmf"/><Relationship Id="rId7" Type="http://schemas.openxmlformats.org/officeDocument/2006/relationships/image" Target="../media/image36.wmf"/><Relationship Id="rId12" Type="http://schemas.openxmlformats.org/officeDocument/2006/relationships/image" Target="../media/image41.wmf"/><Relationship Id="rId17" Type="http://schemas.openxmlformats.org/officeDocument/2006/relationships/image" Target="../media/image46.wmf"/><Relationship Id="rId2" Type="http://schemas.openxmlformats.org/officeDocument/2006/relationships/image" Target="../media/image31.wmf"/><Relationship Id="rId16" Type="http://schemas.openxmlformats.org/officeDocument/2006/relationships/image" Target="../media/image45.wmf"/><Relationship Id="rId20" Type="http://schemas.openxmlformats.org/officeDocument/2006/relationships/image" Target="../media/image49.wmf"/><Relationship Id="rId1" Type="http://schemas.openxmlformats.org/officeDocument/2006/relationships/image" Target="../media/image30.emf"/><Relationship Id="rId6" Type="http://schemas.openxmlformats.org/officeDocument/2006/relationships/image" Target="../media/image35.wmf"/><Relationship Id="rId11" Type="http://schemas.openxmlformats.org/officeDocument/2006/relationships/image" Target="../media/image40.wmf"/><Relationship Id="rId5" Type="http://schemas.openxmlformats.org/officeDocument/2006/relationships/image" Target="../media/image34.wmf"/><Relationship Id="rId15" Type="http://schemas.openxmlformats.org/officeDocument/2006/relationships/image" Target="../media/image44.wmf"/><Relationship Id="rId23" Type="http://schemas.openxmlformats.org/officeDocument/2006/relationships/image" Target="../media/image52.wmf"/><Relationship Id="rId10" Type="http://schemas.openxmlformats.org/officeDocument/2006/relationships/image" Target="../media/image39.wmf"/><Relationship Id="rId19" Type="http://schemas.openxmlformats.org/officeDocument/2006/relationships/image" Target="../media/image48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Relationship Id="rId14" Type="http://schemas.openxmlformats.org/officeDocument/2006/relationships/image" Target="../media/image43.wmf"/><Relationship Id="rId22" Type="http://schemas.openxmlformats.org/officeDocument/2006/relationships/image" Target="../media/image5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9146D19-BE7A-46E6-B3F6-4615A4262AC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A34D756-874D-43DD-BE4D-88C3961850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D1BC6461-C0E9-4C50-BBB8-5AEF5E2C336C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C809ACCC-1DC0-4F48-874D-D9817403FB7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B7095892-74C0-4865-A347-0DD88029E53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D4A9BCAE-F669-4B1F-90DE-006523B274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0F53984B-D61F-4DF6-A013-CE96709F4E3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27690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7737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7757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8675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301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4850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2407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3431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915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662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2928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98">
            <a:extLst>
              <a:ext uri="{FF2B5EF4-FFF2-40B4-BE49-F238E27FC236}">
                <a16:creationId xmlns:a16="http://schemas.microsoft.com/office/drawing/2014/main" id="{9C92A488-6648-41FC-868C-85EE77E0883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384"/>
            <a:chExt cx="5760" cy="3792"/>
          </a:xfrm>
        </p:grpSpPr>
        <p:sp>
          <p:nvSpPr>
            <p:cNvPr id="1123" name="Rectangle 99">
              <a:extLst>
                <a:ext uri="{FF2B5EF4-FFF2-40B4-BE49-F238E27FC236}">
                  <a16:creationId xmlns:a16="http://schemas.microsoft.com/office/drawing/2014/main" id="{5165FE70-C51A-4897-9EFB-060281D7577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84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4" name="Rectangle 100">
              <a:extLst>
                <a:ext uri="{FF2B5EF4-FFF2-40B4-BE49-F238E27FC236}">
                  <a16:creationId xmlns:a16="http://schemas.microsoft.com/office/drawing/2014/main" id="{B1CC4987-B30F-4B49-9991-F94EBEA30EB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31"/>
              <a:ext cx="5760" cy="97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5" name="Rectangle 101">
              <a:extLst>
                <a:ext uri="{FF2B5EF4-FFF2-40B4-BE49-F238E27FC236}">
                  <a16:creationId xmlns:a16="http://schemas.microsoft.com/office/drawing/2014/main" id="{1A62D569-FCF1-4548-AE21-B32F904A4DB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79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6" name="Rectangle 102">
              <a:extLst>
                <a:ext uri="{FF2B5EF4-FFF2-40B4-BE49-F238E27FC236}">
                  <a16:creationId xmlns:a16="http://schemas.microsoft.com/office/drawing/2014/main" id="{14629D82-B1FB-4722-AD5C-C55496C55F0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27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7" name="Rectangle 103">
              <a:extLst>
                <a:ext uri="{FF2B5EF4-FFF2-40B4-BE49-F238E27FC236}">
                  <a16:creationId xmlns:a16="http://schemas.microsoft.com/office/drawing/2014/main" id="{516CD956-92ED-4200-A45B-DD774B23291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975"/>
              <a:ext cx="5760" cy="97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8" name="Rectangle 104">
              <a:extLst>
                <a:ext uri="{FF2B5EF4-FFF2-40B4-BE49-F238E27FC236}">
                  <a16:creationId xmlns:a16="http://schemas.microsoft.com/office/drawing/2014/main" id="{8DC3910F-E56C-4A89-892E-D0D94D34DB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123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9" name="Rectangle 105">
              <a:extLst>
                <a:ext uri="{FF2B5EF4-FFF2-40B4-BE49-F238E27FC236}">
                  <a16:creationId xmlns:a16="http://schemas.microsoft.com/office/drawing/2014/main" id="{3BB5AB51-4168-42AF-ACB0-E30DC77BB4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271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0" name="Rectangle 106">
              <a:extLst>
                <a:ext uri="{FF2B5EF4-FFF2-40B4-BE49-F238E27FC236}">
                  <a16:creationId xmlns:a16="http://schemas.microsoft.com/office/drawing/2014/main" id="{3319EF12-DC6A-465A-9DBF-D934F14044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418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1" name="Rectangle 107">
              <a:extLst>
                <a:ext uri="{FF2B5EF4-FFF2-40B4-BE49-F238E27FC236}">
                  <a16:creationId xmlns:a16="http://schemas.microsoft.com/office/drawing/2014/main" id="{B6B9ABD7-58DD-443C-B812-321FA896B7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566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2" name="Rectangle 108">
              <a:extLst>
                <a:ext uri="{FF2B5EF4-FFF2-40B4-BE49-F238E27FC236}">
                  <a16:creationId xmlns:a16="http://schemas.microsoft.com/office/drawing/2014/main" id="{F0DD7FE6-7DAE-4AC2-8AD7-7561D9AABAF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714"/>
              <a:ext cx="5760" cy="97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3" name="Rectangle 109">
              <a:extLst>
                <a:ext uri="{FF2B5EF4-FFF2-40B4-BE49-F238E27FC236}">
                  <a16:creationId xmlns:a16="http://schemas.microsoft.com/office/drawing/2014/main" id="{9D063F0C-B0C0-416F-8C3C-06431ACB5FE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862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4" name="Rectangle 110">
              <a:extLst>
                <a:ext uri="{FF2B5EF4-FFF2-40B4-BE49-F238E27FC236}">
                  <a16:creationId xmlns:a16="http://schemas.microsoft.com/office/drawing/2014/main" id="{88C26AF3-043D-4CB3-B4E2-31F014B3C86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010"/>
              <a:ext cx="5760" cy="97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5" name="Rectangle 111">
              <a:extLst>
                <a:ext uri="{FF2B5EF4-FFF2-40B4-BE49-F238E27FC236}">
                  <a16:creationId xmlns:a16="http://schemas.microsoft.com/office/drawing/2014/main" id="{0E1258CA-630A-4409-91C9-148F043BDEB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158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6" name="Rectangle 112">
              <a:extLst>
                <a:ext uri="{FF2B5EF4-FFF2-40B4-BE49-F238E27FC236}">
                  <a16:creationId xmlns:a16="http://schemas.microsoft.com/office/drawing/2014/main" id="{DBB20378-298B-47AC-91E8-0C48A67944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305"/>
              <a:ext cx="5760" cy="97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7" name="Rectangle 113">
              <a:extLst>
                <a:ext uri="{FF2B5EF4-FFF2-40B4-BE49-F238E27FC236}">
                  <a16:creationId xmlns:a16="http://schemas.microsoft.com/office/drawing/2014/main" id="{AB5EE942-E247-48D4-8381-CF55D65EAA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453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8" name="Rectangle 114">
              <a:extLst>
                <a:ext uri="{FF2B5EF4-FFF2-40B4-BE49-F238E27FC236}">
                  <a16:creationId xmlns:a16="http://schemas.microsoft.com/office/drawing/2014/main" id="{A138055A-7BFE-4589-8C04-294942CBAB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601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9" name="Rectangle 115">
              <a:extLst>
                <a:ext uri="{FF2B5EF4-FFF2-40B4-BE49-F238E27FC236}">
                  <a16:creationId xmlns:a16="http://schemas.microsoft.com/office/drawing/2014/main" id="{2DB4B6FD-3029-40AE-873D-39B10ECB149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749"/>
              <a:ext cx="5760" cy="97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0" name="Rectangle 116">
              <a:extLst>
                <a:ext uri="{FF2B5EF4-FFF2-40B4-BE49-F238E27FC236}">
                  <a16:creationId xmlns:a16="http://schemas.microsoft.com/office/drawing/2014/main" id="{11866E71-8948-46FF-B4E4-EA330F19E49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897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1" name="Rectangle 117">
              <a:extLst>
                <a:ext uri="{FF2B5EF4-FFF2-40B4-BE49-F238E27FC236}">
                  <a16:creationId xmlns:a16="http://schemas.microsoft.com/office/drawing/2014/main" id="{371D6F57-7E46-4860-AF00-46C72C0B8E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045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2" name="Rectangle 118">
              <a:extLst>
                <a:ext uri="{FF2B5EF4-FFF2-40B4-BE49-F238E27FC236}">
                  <a16:creationId xmlns:a16="http://schemas.microsoft.com/office/drawing/2014/main" id="{DE0F86BA-25F7-438D-9CAC-FA86145B00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192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3" name="Rectangle 119">
              <a:extLst>
                <a:ext uri="{FF2B5EF4-FFF2-40B4-BE49-F238E27FC236}">
                  <a16:creationId xmlns:a16="http://schemas.microsoft.com/office/drawing/2014/main" id="{36215DE4-F36C-47A4-99BB-D1313FC5F8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340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4" name="Rectangle 120">
              <a:extLst>
                <a:ext uri="{FF2B5EF4-FFF2-40B4-BE49-F238E27FC236}">
                  <a16:creationId xmlns:a16="http://schemas.microsoft.com/office/drawing/2014/main" id="{6F1FF85D-73E6-4FB3-9504-97F63A2B9A6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488"/>
              <a:ext cx="5760" cy="97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5" name="Rectangle 121">
              <a:extLst>
                <a:ext uri="{FF2B5EF4-FFF2-40B4-BE49-F238E27FC236}">
                  <a16:creationId xmlns:a16="http://schemas.microsoft.com/office/drawing/2014/main" id="{3B27A603-17BC-43D2-8105-BCBD23C62A1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636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6" name="Rectangle 122">
              <a:extLst>
                <a:ext uri="{FF2B5EF4-FFF2-40B4-BE49-F238E27FC236}">
                  <a16:creationId xmlns:a16="http://schemas.microsoft.com/office/drawing/2014/main" id="{A6393C68-71D0-4ED7-8D56-B688A07B868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784"/>
              <a:ext cx="5760" cy="97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7" name="Rectangle 123">
              <a:extLst>
                <a:ext uri="{FF2B5EF4-FFF2-40B4-BE49-F238E27FC236}">
                  <a16:creationId xmlns:a16="http://schemas.microsoft.com/office/drawing/2014/main" id="{5B4594A0-BE05-44AF-9606-2411BD2893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080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8" name="Rectangle 124">
              <a:extLst>
                <a:ext uri="{FF2B5EF4-FFF2-40B4-BE49-F238E27FC236}">
                  <a16:creationId xmlns:a16="http://schemas.microsoft.com/office/drawing/2014/main" id="{C6BDA16F-B6CE-4C0D-AA47-CDEC16059F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32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149" name="Line 125">
            <a:extLst>
              <a:ext uri="{FF2B5EF4-FFF2-40B4-BE49-F238E27FC236}">
                <a16:creationId xmlns:a16="http://schemas.microsoft.com/office/drawing/2014/main" id="{01E91D62-F731-47E4-815B-BDD2D50C03B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457200"/>
            <a:ext cx="9144000" cy="0"/>
          </a:xfrm>
          <a:prstGeom prst="line">
            <a:avLst/>
          </a:prstGeom>
          <a:noFill/>
          <a:ln w="57150">
            <a:pattFill prst="solidDmnd">
              <a:fgClr>
                <a:schemeClr val="accent1"/>
              </a:fgClr>
              <a:bgClr>
                <a:srgbClr val="FFFFFF"/>
              </a:bgClr>
            </a:patt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50" name="Line 126">
            <a:extLst>
              <a:ext uri="{FF2B5EF4-FFF2-40B4-BE49-F238E27FC236}">
                <a16:creationId xmlns:a16="http://schemas.microsoft.com/office/drawing/2014/main" id="{F3749709-E145-4740-BAC8-01BB9B66713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419850"/>
            <a:ext cx="9144000" cy="0"/>
          </a:xfrm>
          <a:prstGeom prst="line">
            <a:avLst/>
          </a:prstGeom>
          <a:noFill/>
          <a:ln w="38100">
            <a:pattFill prst="sphere">
              <a:fgClr>
                <a:srgbClr val="33CC33"/>
              </a:fgClr>
              <a:bgClr>
                <a:srgbClr val="FFFFFF"/>
              </a:bgClr>
            </a:patt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51" name="Oval 127">
            <a:extLst>
              <a:ext uri="{FF2B5EF4-FFF2-40B4-BE49-F238E27FC236}">
                <a16:creationId xmlns:a16="http://schemas.microsoft.com/office/drawing/2014/main" id="{06EB2160-897A-4F17-BBD9-3DBE9C6CF6D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76738" y="6496050"/>
            <a:ext cx="908050" cy="2349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800">
                <a:solidFill>
                  <a:schemeClr val="bg1"/>
                </a:solidFill>
                <a:ea typeface="华文新魏" pitchFamily="2" charset="-122"/>
              </a:rPr>
              <a:t>上 页</a:t>
            </a:r>
          </a:p>
        </p:txBody>
      </p:sp>
      <p:sp>
        <p:nvSpPr>
          <p:cNvPr id="1152" name="Oval 128">
            <a:extLst>
              <a:ext uri="{FF2B5EF4-FFF2-40B4-BE49-F238E27FC236}">
                <a16:creationId xmlns:a16="http://schemas.microsoft.com/office/drawing/2014/main" id="{F50F8543-AADB-49A3-9243-34587B1CC65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67350" y="6496050"/>
            <a:ext cx="908050" cy="2349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800">
                <a:solidFill>
                  <a:schemeClr val="bg1"/>
                </a:solidFill>
                <a:ea typeface="华文新魏" pitchFamily="2" charset="-122"/>
              </a:rPr>
              <a:t>下 页</a:t>
            </a:r>
          </a:p>
        </p:txBody>
      </p:sp>
      <p:sp>
        <p:nvSpPr>
          <p:cNvPr id="1153" name="Oval 129">
            <a:extLst>
              <a:ext uri="{FF2B5EF4-FFF2-40B4-BE49-F238E27FC236}">
                <a16:creationId xmlns:a16="http://schemas.microsoft.com/office/drawing/2014/main" id="{1E177AE0-8AE0-4404-97D7-52E288AD4A4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42225" y="6496050"/>
            <a:ext cx="908050" cy="2349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800">
                <a:solidFill>
                  <a:schemeClr val="bg1"/>
                </a:solidFill>
                <a:ea typeface="华文新魏" pitchFamily="2" charset="-122"/>
              </a:rPr>
              <a:t>结 束</a:t>
            </a:r>
          </a:p>
        </p:txBody>
      </p:sp>
      <p:sp>
        <p:nvSpPr>
          <p:cNvPr id="1154" name="Oval 130">
            <a:extLst>
              <a:ext uri="{FF2B5EF4-FFF2-40B4-BE49-F238E27FC236}">
                <a16:creationId xmlns:a16="http://schemas.microsoft.com/office/drawing/2014/main" id="{53F70CE7-2A24-4D29-90E8-C9AF7E8C8D8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59550" y="6496050"/>
            <a:ext cx="908050" cy="2349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800">
                <a:solidFill>
                  <a:schemeClr val="bg1"/>
                </a:solidFill>
                <a:ea typeface="华文新魏" pitchFamily="2" charset="-122"/>
              </a:rPr>
              <a:t>返 回</a:t>
            </a:r>
          </a:p>
        </p:txBody>
      </p:sp>
      <p:sp>
        <p:nvSpPr>
          <p:cNvPr id="1155" name="AutoShape 13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CD98733-A985-4F03-996B-D9B489FE3F7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76738" y="6343650"/>
            <a:ext cx="838200" cy="457200"/>
          </a:xfrm>
          <a:prstGeom prst="actionButtonBackPrevious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56" name="AutoShape 13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6ED6885-9AAA-491B-86BE-D7E848C31F3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519738" y="6343650"/>
            <a:ext cx="838200" cy="457200"/>
          </a:xfrm>
          <a:prstGeom prst="actionButtonForwardNex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57" name="AutoShape 133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80613217-12AD-4B81-8B92-9518FEEB5CD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86538" y="6343650"/>
            <a:ext cx="844550" cy="411163"/>
          </a:xfrm>
          <a:prstGeom prst="actionButtonInformation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58" name="AutoShape 134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8821BEEC-FBB1-4611-9932-1ABB8B8B36E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96200" y="6419850"/>
            <a:ext cx="838200" cy="457200"/>
          </a:xfrm>
          <a:prstGeom prst="actionButtonEnd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5613" name="WordArt 135">
            <a:extLst>
              <a:ext uri="{FF2B5EF4-FFF2-40B4-BE49-F238E27FC236}">
                <a16:creationId xmlns:a16="http://schemas.microsoft.com/office/drawing/2014/main" id="{8B982982-E4AA-4183-A408-78F3F7052384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auto">
          <a:xfrm>
            <a:off x="428625" y="0"/>
            <a:ext cx="1857375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00FF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chemeClr val="tx1"/>
                  </a:outerShdw>
                </a:effectLst>
                <a:latin typeface="Monotype Corsiva" panose="03010101010201010101" pitchFamily="66" charset="0"/>
              </a:rPr>
              <a:t> Mechanics</a:t>
            </a:r>
            <a:endParaRPr lang="zh-CN" altLang="en-US" sz="3600" kern="10">
              <a:ln w="19050">
                <a:solidFill>
                  <a:srgbClr val="00FF00"/>
                </a:solidFill>
                <a:round/>
                <a:headEnd/>
                <a:tailEnd/>
              </a:ln>
              <a:solidFill>
                <a:srgbClr val="FF0000"/>
              </a:solidFill>
              <a:effectLst>
                <a:outerShdw dist="35921" dir="2700000" algn="ctr" rotWithShape="0">
                  <a:schemeClr val="tx1"/>
                </a:outerShdw>
              </a:effectLst>
              <a:latin typeface="Monotype Corsiva" panose="03010101010201010101" pitchFamily="66" charset="0"/>
            </a:endParaRPr>
          </a:p>
        </p:txBody>
      </p:sp>
      <p:sp>
        <p:nvSpPr>
          <p:cNvPr id="1160" name="Text Box 136">
            <a:extLst>
              <a:ext uri="{FF2B5EF4-FFF2-40B4-BE49-F238E27FC236}">
                <a16:creationId xmlns:a16="http://schemas.microsoft.com/office/drawing/2014/main" id="{24109B6B-CD47-4400-8419-999EBCB1F0D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80063" y="60325"/>
            <a:ext cx="3335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33CC33"/>
                </a:solidFill>
                <a:latin typeface="华文行楷" pitchFamily="2" charset="-122"/>
                <a:ea typeface="华文行楷" pitchFamily="2" charset="-122"/>
              </a:rPr>
              <a:t>第十章   波动和声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1.w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17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9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5.wmf"/><Relationship Id="rId19" Type="http://schemas.openxmlformats.org/officeDocument/2006/relationships/hyperlink" Target="file:///E:\&#21147;&#23398;&#65288;&#31532;&#20108;&#29256;&#65289;&#30005;&#23376;&#25945;&#26696;\&#12298;&#26222;&#36890;&#29289;&#29702;&#23398;&#25945;&#31243;%20&#21147;&#23398;&#65288;&#31532;&#20108;&#29256;&#65289;&#12299;&#30005;&#23376;&#25945;&#26696;\10&#27874;&#21160;&#21644;&#22768;\10.4%20the%20doppler%20effect%201.exe" TargetMode="External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1.bin"/><Relationship Id="rId18" Type="http://schemas.openxmlformats.org/officeDocument/2006/relationships/image" Target="../media/image37.wmf"/><Relationship Id="rId26" Type="http://schemas.openxmlformats.org/officeDocument/2006/relationships/image" Target="../media/image41.wmf"/><Relationship Id="rId39" Type="http://schemas.openxmlformats.org/officeDocument/2006/relationships/oleObject" Target="../embeddings/oleObject44.bin"/><Relationship Id="rId3" Type="http://schemas.openxmlformats.org/officeDocument/2006/relationships/oleObject" Target="../embeddings/oleObject26.bin"/><Relationship Id="rId21" Type="http://schemas.openxmlformats.org/officeDocument/2006/relationships/oleObject" Target="../embeddings/oleObject35.bin"/><Relationship Id="rId34" Type="http://schemas.openxmlformats.org/officeDocument/2006/relationships/image" Target="../media/image45.wmf"/><Relationship Id="rId42" Type="http://schemas.openxmlformats.org/officeDocument/2006/relationships/image" Target="../media/image49.wmf"/><Relationship Id="rId47" Type="http://schemas.openxmlformats.org/officeDocument/2006/relationships/oleObject" Target="../embeddings/oleObject48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33.bin"/><Relationship Id="rId25" Type="http://schemas.openxmlformats.org/officeDocument/2006/relationships/oleObject" Target="../embeddings/oleObject37.bin"/><Relationship Id="rId33" Type="http://schemas.openxmlformats.org/officeDocument/2006/relationships/oleObject" Target="../embeddings/oleObject41.bin"/><Relationship Id="rId38" Type="http://schemas.openxmlformats.org/officeDocument/2006/relationships/image" Target="../media/image47.wmf"/><Relationship Id="rId46" Type="http://schemas.openxmlformats.org/officeDocument/2006/relationships/image" Target="../media/image5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.wmf"/><Relationship Id="rId20" Type="http://schemas.openxmlformats.org/officeDocument/2006/relationships/image" Target="../media/image38.wmf"/><Relationship Id="rId29" Type="http://schemas.openxmlformats.org/officeDocument/2006/relationships/oleObject" Target="../embeddings/oleObject39.bin"/><Relationship Id="rId41" Type="http://schemas.openxmlformats.org/officeDocument/2006/relationships/oleObject" Target="../embeddings/oleObject45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0.bin"/><Relationship Id="rId24" Type="http://schemas.openxmlformats.org/officeDocument/2006/relationships/image" Target="../media/image40.wmf"/><Relationship Id="rId32" Type="http://schemas.openxmlformats.org/officeDocument/2006/relationships/image" Target="../media/image44.wmf"/><Relationship Id="rId37" Type="http://schemas.openxmlformats.org/officeDocument/2006/relationships/oleObject" Target="../embeddings/oleObject43.bin"/><Relationship Id="rId40" Type="http://schemas.openxmlformats.org/officeDocument/2006/relationships/image" Target="../media/image48.wmf"/><Relationship Id="rId45" Type="http://schemas.openxmlformats.org/officeDocument/2006/relationships/oleObject" Target="../embeddings/oleObject47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23" Type="http://schemas.openxmlformats.org/officeDocument/2006/relationships/oleObject" Target="../embeddings/oleObject36.bin"/><Relationship Id="rId28" Type="http://schemas.openxmlformats.org/officeDocument/2006/relationships/image" Target="../media/image42.wmf"/><Relationship Id="rId36" Type="http://schemas.openxmlformats.org/officeDocument/2006/relationships/image" Target="../media/image46.wmf"/><Relationship Id="rId49" Type="http://schemas.openxmlformats.org/officeDocument/2006/relationships/hyperlink" Target="file:///E:\&#21147;&#23398;&#65288;&#31532;&#20108;&#29256;&#65289;&#30005;&#23376;&#25945;&#26696;\&#12298;&#26222;&#36890;&#29289;&#29702;&#23398;&#25945;&#31243;%20&#21147;&#23398;&#65288;&#31532;&#20108;&#29256;&#65289;&#12299;&#30005;&#23376;&#25945;&#26696;\10&#27874;&#21160;&#21644;&#22768;\10.5%20the%20doppler%20effect%202.exe" TargetMode="External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34.bin"/><Relationship Id="rId31" Type="http://schemas.openxmlformats.org/officeDocument/2006/relationships/oleObject" Target="../embeddings/oleObject40.bin"/><Relationship Id="rId44" Type="http://schemas.openxmlformats.org/officeDocument/2006/relationships/image" Target="../media/image50.wmf"/><Relationship Id="rId4" Type="http://schemas.openxmlformats.org/officeDocument/2006/relationships/image" Target="../media/image30.e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5.wmf"/><Relationship Id="rId22" Type="http://schemas.openxmlformats.org/officeDocument/2006/relationships/image" Target="../media/image39.wmf"/><Relationship Id="rId27" Type="http://schemas.openxmlformats.org/officeDocument/2006/relationships/oleObject" Target="../embeddings/oleObject38.bin"/><Relationship Id="rId30" Type="http://schemas.openxmlformats.org/officeDocument/2006/relationships/image" Target="../media/image43.wmf"/><Relationship Id="rId35" Type="http://schemas.openxmlformats.org/officeDocument/2006/relationships/oleObject" Target="../embeddings/oleObject42.bin"/><Relationship Id="rId43" Type="http://schemas.openxmlformats.org/officeDocument/2006/relationships/oleObject" Target="../embeddings/oleObject46.bin"/><Relationship Id="rId48" Type="http://schemas.openxmlformats.org/officeDocument/2006/relationships/image" Target="../media/image52.wmf"/><Relationship Id="rId8" Type="http://schemas.openxmlformats.org/officeDocument/2006/relationships/image" Target="../media/image3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4.wmf"/><Relationship Id="rId11" Type="http://schemas.openxmlformats.org/officeDocument/2006/relationships/hyperlink" Target="file:///E:\&#21147;&#23398;&#65288;&#31532;&#20108;&#29256;&#65289;&#30005;&#23376;&#25945;&#26696;\&#12298;&#26222;&#36890;&#29289;&#29702;&#23398;&#25945;&#31243;%20&#21147;&#23398;&#65288;&#31532;&#20108;&#29256;&#65289;&#12299;&#30005;&#23376;&#25945;&#26696;\10&#27874;&#21160;&#21644;&#22768;\10.6%20the%20doppler%20effect%203.exe" TargetMode="External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5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9.emf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61.emf"/><Relationship Id="rId4" Type="http://schemas.openxmlformats.org/officeDocument/2006/relationships/image" Target="../media/image58.emf"/><Relationship Id="rId9" Type="http://schemas.openxmlformats.org/officeDocument/2006/relationships/oleObject" Target="../embeddings/oleObject57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64.jpeg"/><Relationship Id="rId4" Type="http://schemas.openxmlformats.org/officeDocument/2006/relationships/image" Target="../media/image6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file:///C:\Documents%20and%20Settings\Administrator\Local%20Settings\Temp\Rar$DI73.469\&#24800;&#26356;&#26031;&#21407;&#29702;.exe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file:///C:\Documents%20and%20Settings\Administrator\Local%20Settings\Temp\Rar$DI73.469\&#24800;&#26356;&#26031;&#21407;&#29702;2.exe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64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7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2.e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7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4.e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73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oleObject" Target="../embeddings/oleObject69.bin"/><Relationship Id="rId7" Type="http://schemas.openxmlformats.org/officeDocument/2006/relationships/slide" Target="slide21.xml"/><Relationship Id="rId12" Type="http://schemas.openxmlformats.org/officeDocument/2006/relationships/image" Target="../media/image7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77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79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8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89.wmf"/><Relationship Id="rId3" Type="http://schemas.openxmlformats.org/officeDocument/2006/relationships/oleObject" Target="../embeddings/oleObject76.bin"/><Relationship Id="rId21" Type="http://schemas.openxmlformats.org/officeDocument/2006/relationships/oleObject" Target="../embeddings/oleObject85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8.wmf"/><Relationship Id="rId20" Type="http://schemas.openxmlformats.org/officeDocument/2006/relationships/image" Target="../media/image90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80.bin"/><Relationship Id="rId24" Type="http://schemas.openxmlformats.org/officeDocument/2006/relationships/image" Target="../media/image92.wmf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23" Type="http://schemas.openxmlformats.org/officeDocument/2006/relationships/oleObject" Target="../embeddings/oleObject86.bin"/><Relationship Id="rId10" Type="http://schemas.openxmlformats.org/officeDocument/2006/relationships/image" Target="../media/image85.wmf"/><Relationship Id="rId19" Type="http://schemas.openxmlformats.org/officeDocument/2006/relationships/oleObject" Target="../embeddings/oleObject84.bin"/><Relationship Id="rId4" Type="http://schemas.openxmlformats.org/officeDocument/2006/relationships/image" Target="../media/image82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87.wmf"/><Relationship Id="rId22" Type="http://schemas.openxmlformats.org/officeDocument/2006/relationships/image" Target="../media/image9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9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95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97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101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95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99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hyperlink" Target="file:///C:\Documents%20and%20Settings\Administrator\Local%20Settings\Temp\Rar$DI12.2640\&#39547;&#27874;.exe" TargetMode="Externa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5.w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:a16="http://schemas.microsoft.com/office/drawing/2014/main" id="{85394480-07F5-4169-8CAB-73C8EB28C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275" y="496888"/>
            <a:ext cx="3206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平面波与球面波  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026B5D72-5CF9-4B9E-BDB5-6DBC56CB8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7288" y="1011238"/>
            <a:ext cx="6103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0000"/>
                </a:solidFill>
              </a:rPr>
              <a:t>波线</a:t>
            </a:r>
            <a:r>
              <a:rPr kumimoji="0" lang="zh-CN" altLang="en-US"/>
              <a:t>（波射线</a:t>
            </a:r>
            <a:r>
              <a:rPr kumimoji="0" lang="en-US" altLang="zh-CN"/>
              <a:t>)——</a:t>
            </a:r>
            <a:r>
              <a:rPr kumimoji="0" lang="zh-CN" altLang="en-US"/>
              <a:t>波的传播方向用线表示；</a:t>
            </a:r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6B8CCADE-0EAD-473F-8D1A-576315BF9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7288" y="1406525"/>
            <a:ext cx="60023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FF0000"/>
                </a:solidFill>
              </a:rPr>
              <a:t>波面</a:t>
            </a:r>
            <a:r>
              <a:rPr kumimoji="0" lang="zh-CN" altLang="en-US"/>
              <a:t>（相面、波阵面）</a:t>
            </a:r>
            <a:r>
              <a:rPr kumimoji="0" lang="en-US" altLang="zh-CN"/>
              <a:t>——</a:t>
            </a:r>
            <a:r>
              <a:rPr kumimoji="0" lang="zh-CN" altLang="en-US"/>
              <a:t>振动相位相同点</a:t>
            </a:r>
          </a:p>
          <a:p>
            <a:r>
              <a:rPr kumimoji="0" lang="zh-CN" altLang="en-US"/>
              <a:t>          的轨迹</a:t>
            </a:r>
            <a:r>
              <a:rPr kumimoji="0" lang="en-US" altLang="zh-CN"/>
              <a:t>.</a:t>
            </a:r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48A63C8A-D30C-43B7-A3CB-1134CEEF3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7288" y="2230438"/>
            <a:ext cx="5005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0000"/>
                </a:solidFill>
              </a:rPr>
              <a:t>波前</a:t>
            </a:r>
            <a:r>
              <a:rPr kumimoji="0" lang="en-US" altLang="zh-CN"/>
              <a:t>——</a:t>
            </a:r>
            <a:r>
              <a:rPr kumimoji="0" lang="zh-CN" altLang="en-US"/>
              <a:t>某时刻处在最前面的波面</a:t>
            </a:r>
            <a:r>
              <a:rPr kumimoji="0" lang="en-US" altLang="zh-CN"/>
              <a:t>.  </a:t>
            </a:r>
          </a:p>
        </p:txBody>
      </p:sp>
      <p:sp>
        <p:nvSpPr>
          <p:cNvPr id="26630" name="Text Box 6">
            <a:extLst>
              <a:ext uri="{FF2B5EF4-FFF2-40B4-BE49-F238E27FC236}">
                <a16:creationId xmlns:a16="http://schemas.microsoft.com/office/drawing/2014/main" id="{6BA8091A-156D-41D5-8E82-67A81C3AF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2701925"/>
            <a:ext cx="6081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/>
              <a:t>在各向同性均匀介质中，波线与波阵面垂直</a:t>
            </a:r>
            <a:r>
              <a:rPr kumimoji="0" lang="en-US" altLang="zh-CN"/>
              <a:t>.</a:t>
            </a:r>
            <a:endParaRPr lang="en-US" altLang="zh-CN"/>
          </a:p>
        </p:txBody>
      </p:sp>
      <p:grpSp>
        <p:nvGrpSpPr>
          <p:cNvPr id="26631" name="Group 7">
            <a:extLst>
              <a:ext uri="{FF2B5EF4-FFF2-40B4-BE49-F238E27FC236}">
                <a16:creationId xmlns:a16="http://schemas.microsoft.com/office/drawing/2014/main" id="{F1213447-FB37-4154-9DCE-D25D98F26156}"/>
              </a:ext>
            </a:extLst>
          </p:cNvPr>
          <p:cNvGrpSpPr>
            <a:grpSpLocks/>
          </p:cNvGrpSpPr>
          <p:nvPr/>
        </p:nvGrpSpPr>
        <p:grpSpPr bwMode="auto">
          <a:xfrm>
            <a:off x="1717675" y="3108325"/>
            <a:ext cx="2590800" cy="2300288"/>
            <a:chOff x="1082" y="1958"/>
            <a:chExt cx="1632" cy="1449"/>
          </a:xfrm>
        </p:grpSpPr>
        <p:sp>
          <p:nvSpPr>
            <p:cNvPr id="26655" name="Oval 8">
              <a:extLst>
                <a:ext uri="{FF2B5EF4-FFF2-40B4-BE49-F238E27FC236}">
                  <a16:creationId xmlns:a16="http://schemas.microsoft.com/office/drawing/2014/main" id="{B7238B5A-0438-4C2F-A370-5CF86567B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" y="2294"/>
              <a:ext cx="1008" cy="1008"/>
            </a:xfrm>
            <a:prstGeom prst="ellips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56" name="Line 9">
              <a:extLst>
                <a:ext uri="{FF2B5EF4-FFF2-40B4-BE49-F238E27FC236}">
                  <a16:creationId xmlns:a16="http://schemas.microsoft.com/office/drawing/2014/main" id="{314FE14C-56BD-4DDD-872E-C9578C9815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6" y="2822"/>
              <a:ext cx="1488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arrow" w="med" len="lg"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7" name="Freeform 10">
              <a:extLst>
                <a:ext uri="{FF2B5EF4-FFF2-40B4-BE49-F238E27FC236}">
                  <a16:creationId xmlns:a16="http://schemas.microsoft.com/office/drawing/2014/main" id="{AAFE7284-D098-4363-BD46-E856F2CB1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6" y="2204"/>
              <a:ext cx="1" cy="1203"/>
            </a:xfrm>
            <a:custGeom>
              <a:avLst/>
              <a:gdLst>
                <a:gd name="T0" fmla="*/ 0 w 1"/>
                <a:gd name="T1" fmla="*/ 0 h 1203"/>
                <a:gd name="T2" fmla="*/ 0 w 1"/>
                <a:gd name="T3" fmla="*/ 1203 h 1203"/>
                <a:gd name="T4" fmla="*/ 0 60000 65536"/>
                <a:gd name="T5" fmla="*/ 0 60000 65536"/>
                <a:gd name="T6" fmla="*/ 0 w 1"/>
                <a:gd name="T7" fmla="*/ 0 h 1203"/>
                <a:gd name="T8" fmla="*/ 1 w 1"/>
                <a:gd name="T9" fmla="*/ 1203 h 120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203">
                  <a:moveTo>
                    <a:pt x="0" y="0"/>
                  </a:moveTo>
                  <a:lnTo>
                    <a:pt x="0" y="1203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 type="arrow" w="med" len="lg"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8" name="Line 11">
              <a:extLst>
                <a:ext uri="{FF2B5EF4-FFF2-40B4-BE49-F238E27FC236}">
                  <a16:creationId xmlns:a16="http://schemas.microsoft.com/office/drawing/2014/main" id="{F8397488-A8BC-4619-BD3F-B4DE100A74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6" y="2342"/>
              <a:ext cx="960" cy="96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arrow" w="med" len="lg"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9" name="Line 12">
              <a:extLst>
                <a:ext uri="{FF2B5EF4-FFF2-40B4-BE49-F238E27FC236}">
                  <a16:creationId xmlns:a16="http://schemas.microsoft.com/office/drawing/2014/main" id="{2D9EE23F-975D-47D7-A7A3-D543377120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4" y="2342"/>
              <a:ext cx="912" cy="100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arrow" w="med" len="lg"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0" name="Oval 13">
              <a:extLst>
                <a:ext uri="{FF2B5EF4-FFF2-40B4-BE49-F238E27FC236}">
                  <a16:creationId xmlns:a16="http://schemas.microsoft.com/office/drawing/2014/main" id="{280CFDB1-C800-456C-89F3-A78234BB3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" y="2474"/>
              <a:ext cx="669" cy="669"/>
            </a:xfrm>
            <a:prstGeom prst="ellips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61" name="Text Box 14">
              <a:extLst>
                <a:ext uri="{FF2B5EF4-FFF2-40B4-BE49-F238E27FC236}">
                  <a16:creationId xmlns:a16="http://schemas.microsoft.com/office/drawing/2014/main" id="{F6C1E3D7-1643-44F1-B3D1-99F5E6D697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2" y="2966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波面</a:t>
              </a:r>
            </a:p>
          </p:txBody>
        </p:sp>
        <p:sp>
          <p:nvSpPr>
            <p:cNvPr id="26662" name="Text Box 15">
              <a:extLst>
                <a:ext uri="{FF2B5EF4-FFF2-40B4-BE49-F238E27FC236}">
                  <a16:creationId xmlns:a16="http://schemas.microsoft.com/office/drawing/2014/main" id="{5A330814-C2EF-4D84-AE34-93EE51C11A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8" y="1958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波线</a:t>
              </a:r>
            </a:p>
          </p:txBody>
        </p:sp>
      </p:grpSp>
      <p:sp>
        <p:nvSpPr>
          <p:cNvPr id="26632" name="Text Box 16">
            <a:extLst>
              <a:ext uri="{FF2B5EF4-FFF2-40B4-BE49-F238E27FC236}">
                <a16:creationId xmlns:a16="http://schemas.microsoft.com/office/drawing/2014/main" id="{2B6472B0-2C8C-4A78-8D34-1A0ABF0C2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1400" y="5599113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球面波</a:t>
            </a:r>
          </a:p>
        </p:txBody>
      </p:sp>
      <p:sp>
        <p:nvSpPr>
          <p:cNvPr id="26633" name="Text Box 17">
            <a:extLst>
              <a:ext uri="{FF2B5EF4-FFF2-40B4-BE49-F238E27FC236}">
                <a16:creationId xmlns:a16="http://schemas.microsoft.com/office/drawing/2014/main" id="{725C9F57-177B-4127-A55D-CA5B74A12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6675" y="5599113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平面波</a:t>
            </a:r>
          </a:p>
        </p:txBody>
      </p:sp>
      <p:grpSp>
        <p:nvGrpSpPr>
          <p:cNvPr id="26634" name="Group 18">
            <a:extLst>
              <a:ext uri="{FF2B5EF4-FFF2-40B4-BE49-F238E27FC236}">
                <a16:creationId xmlns:a16="http://schemas.microsoft.com/office/drawing/2014/main" id="{61CA14E7-6375-4AE8-B687-E8186C524DC4}"/>
              </a:ext>
            </a:extLst>
          </p:cNvPr>
          <p:cNvGrpSpPr>
            <a:grpSpLocks/>
          </p:cNvGrpSpPr>
          <p:nvPr/>
        </p:nvGrpSpPr>
        <p:grpSpPr bwMode="auto">
          <a:xfrm>
            <a:off x="4613275" y="3322638"/>
            <a:ext cx="3117850" cy="2362200"/>
            <a:chOff x="2906" y="2093"/>
            <a:chExt cx="1964" cy="1488"/>
          </a:xfrm>
        </p:grpSpPr>
        <p:sp>
          <p:nvSpPr>
            <p:cNvPr id="26635" name="Text Box 19">
              <a:extLst>
                <a:ext uri="{FF2B5EF4-FFF2-40B4-BE49-F238E27FC236}">
                  <a16:creationId xmlns:a16="http://schemas.microsoft.com/office/drawing/2014/main" id="{A2618ED9-7AE9-4551-B7D7-419255346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400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波线</a:t>
              </a:r>
            </a:p>
          </p:txBody>
        </p:sp>
        <p:sp>
          <p:nvSpPr>
            <p:cNvPr id="26636" name="Text Box 20">
              <a:extLst>
                <a:ext uri="{FF2B5EF4-FFF2-40B4-BE49-F238E27FC236}">
                  <a16:creationId xmlns:a16="http://schemas.microsoft.com/office/drawing/2014/main" id="{C9F07F9C-2589-46B2-9D9B-5F5C9E439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6" y="3293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波面</a:t>
              </a:r>
            </a:p>
          </p:txBody>
        </p:sp>
        <p:grpSp>
          <p:nvGrpSpPr>
            <p:cNvPr id="26637" name="Group 21">
              <a:extLst>
                <a:ext uri="{FF2B5EF4-FFF2-40B4-BE49-F238E27FC236}">
                  <a16:creationId xmlns:a16="http://schemas.microsoft.com/office/drawing/2014/main" id="{8CE74F7A-A53D-4A39-B351-1E478742CC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0" y="2093"/>
              <a:ext cx="288" cy="1296"/>
              <a:chOff x="4224" y="2736"/>
              <a:chExt cx="288" cy="1296"/>
            </a:xfrm>
          </p:grpSpPr>
          <p:sp>
            <p:nvSpPr>
              <p:cNvPr id="26651" name="Line 22">
                <a:extLst>
                  <a:ext uri="{FF2B5EF4-FFF2-40B4-BE49-F238E27FC236}">
                    <a16:creationId xmlns:a16="http://schemas.microsoft.com/office/drawing/2014/main" id="{4FA0615B-4B32-4150-86A0-CA5C4B880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4" y="2736"/>
                <a:ext cx="288" cy="38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2" name="Line 23">
                <a:extLst>
                  <a:ext uri="{FF2B5EF4-FFF2-40B4-BE49-F238E27FC236}">
                    <a16:creationId xmlns:a16="http://schemas.microsoft.com/office/drawing/2014/main" id="{CEF847F6-7A6B-4E03-8E41-29A60717DC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3120"/>
                <a:ext cx="0" cy="91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3" name="Line 24">
                <a:extLst>
                  <a:ext uri="{FF2B5EF4-FFF2-40B4-BE49-F238E27FC236}">
                    <a16:creationId xmlns:a16="http://schemas.microsoft.com/office/drawing/2014/main" id="{46A3611E-7188-45B1-B418-B67D4DBEF1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2736"/>
                <a:ext cx="0" cy="100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4" name="Line 25">
                <a:extLst>
                  <a:ext uri="{FF2B5EF4-FFF2-40B4-BE49-F238E27FC236}">
                    <a16:creationId xmlns:a16="http://schemas.microsoft.com/office/drawing/2014/main" id="{8AB06607-01DA-4AAD-98E5-6D1D1C3DBF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4" y="3744"/>
                <a:ext cx="288" cy="28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6638" name="Group 26">
              <a:extLst>
                <a:ext uri="{FF2B5EF4-FFF2-40B4-BE49-F238E27FC236}">
                  <a16:creationId xmlns:a16="http://schemas.microsoft.com/office/drawing/2014/main" id="{B95DA652-FE64-4284-A1B1-C82B276827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4" y="2093"/>
              <a:ext cx="288" cy="1296"/>
              <a:chOff x="4224" y="2736"/>
              <a:chExt cx="288" cy="1296"/>
            </a:xfrm>
          </p:grpSpPr>
          <p:sp>
            <p:nvSpPr>
              <p:cNvPr id="26647" name="Line 27">
                <a:extLst>
                  <a:ext uri="{FF2B5EF4-FFF2-40B4-BE49-F238E27FC236}">
                    <a16:creationId xmlns:a16="http://schemas.microsoft.com/office/drawing/2014/main" id="{01D78E0B-5DD0-4AA8-B1AA-B118EF6838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4" y="2736"/>
                <a:ext cx="288" cy="38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48" name="Line 28">
                <a:extLst>
                  <a:ext uri="{FF2B5EF4-FFF2-40B4-BE49-F238E27FC236}">
                    <a16:creationId xmlns:a16="http://schemas.microsoft.com/office/drawing/2014/main" id="{32C08C7A-7F47-463F-8BAA-008B7F2DE1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3120"/>
                <a:ext cx="0" cy="91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49" name="Line 29">
                <a:extLst>
                  <a:ext uri="{FF2B5EF4-FFF2-40B4-BE49-F238E27FC236}">
                    <a16:creationId xmlns:a16="http://schemas.microsoft.com/office/drawing/2014/main" id="{DEDA20D3-6CED-4BBB-8F25-254C4469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2736"/>
                <a:ext cx="0" cy="100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0" name="Line 30">
                <a:extLst>
                  <a:ext uri="{FF2B5EF4-FFF2-40B4-BE49-F238E27FC236}">
                    <a16:creationId xmlns:a16="http://schemas.microsoft.com/office/drawing/2014/main" id="{1C728EC0-F358-42AC-91B7-B508E50AB0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4" y="3744"/>
                <a:ext cx="288" cy="28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6639" name="Group 31">
              <a:extLst>
                <a:ext uri="{FF2B5EF4-FFF2-40B4-BE49-F238E27FC236}">
                  <a16:creationId xmlns:a16="http://schemas.microsoft.com/office/drawing/2014/main" id="{A42AB4B8-B18C-4EB2-943E-0F5E21723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6" y="2093"/>
              <a:ext cx="288" cy="1296"/>
              <a:chOff x="4224" y="2736"/>
              <a:chExt cx="288" cy="1296"/>
            </a:xfrm>
          </p:grpSpPr>
          <p:sp>
            <p:nvSpPr>
              <p:cNvPr id="26643" name="Line 32">
                <a:extLst>
                  <a:ext uri="{FF2B5EF4-FFF2-40B4-BE49-F238E27FC236}">
                    <a16:creationId xmlns:a16="http://schemas.microsoft.com/office/drawing/2014/main" id="{4EB7C9D0-14DA-4014-8A04-4C4EC252F7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4" y="2736"/>
                <a:ext cx="288" cy="38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44" name="Line 33">
                <a:extLst>
                  <a:ext uri="{FF2B5EF4-FFF2-40B4-BE49-F238E27FC236}">
                    <a16:creationId xmlns:a16="http://schemas.microsoft.com/office/drawing/2014/main" id="{D1FA1283-99CE-4027-9D25-2812BB5CE2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3120"/>
                <a:ext cx="0" cy="91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45" name="Line 34">
                <a:extLst>
                  <a:ext uri="{FF2B5EF4-FFF2-40B4-BE49-F238E27FC236}">
                    <a16:creationId xmlns:a16="http://schemas.microsoft.com/office/drawing/2014/main" id="{8011210B-0773-4CE9-9AB9-E3B09F0CD5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2736"/>
                <a:ext cx="0" cy="100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46" name="Line 35">
                <a:extLst>
                  <a:ext uri="{FF2B5EF4-FFF2-40B4-BE49-F238E27FC236}">
                    <a16:creationId xmlns:a16="http://schemas.microsoft.com/office/drawing/2014/main" id="{55160053-08BD-4F46-886E-7F2C958D80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4" y="3744"/>
                <a:ext cx="288" cy="28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640" name="Line 36">
              <a:extLst>
                <a:ext uri="{FF2B5EF4-FFF2-40B4-BE49-F238E27FC236}">
                  <a16:creationId xmlns:a16="http://schemas.microsoft.com/office/drawing/2014/main" id="{30153038-B3B4-4C8E-A9D8-4A8D972D26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0" y="3245"/>
              <a:ext cx="1536" cy="0"/>
            </a:xfrm>
            <a:prstGeom prst="line">
              <a:avLst/>
            </a:prstGeom>
            <a:noFill/>
            <a:ln w="38100" cap="rnd">
              <a:solidFill>
                <a:srgbClr val="0000FF"/>
              </a:solidFill>
              <a:prstDash val="sysDot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1" name="Line 37">
              <a:extLst>
                <a:ext uri="{FF2B5EF4-FFF2-40B4-BE49-F238E27FC236}">
                  <a16:creationId xmlns:a16="http://schemas.microsoft.com/office/drawing/2014/main" id="{A7849876-E751-4362-8CE3-D0A7FD046F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0" y="2333"/>
              <a:ext cx="1536" cy="0"/>
            </a:xfrm>
            <a:prstGeom prst="line">
              <a:avLst/>
            </a:prstGeom>
            <a:noFill/>
            <a:ln w="38100" cap="rnd">
              <a:solidFill>
                <a:srgbClr val="0000FF"/>
              </a:solidFill>
              <a:prstDash val="sysDot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2" name="Line 38">
              <a:extLst>
                <a:ext uri="{FF2B5EF4-FFF2-40B4-BE49-F238E27FC236}">
                  <a16:creationId xmlns:a16="http://schemas.microsoft.com/office/drawing/2014/main" id="{FA40A722-6DCA-4F4C-BEB6-ACBB196827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0" y="2765"/>
              <a:ext cx="1536" cy="0"/>
            </a:xfrm>
            <a:prstGeom prst="line">
              <a:avLst/>
            </a:prstGeom>
            <a:noFill/>
            <a:ln w="38100" cap="rnd">
              <a:solidFill>
                <a:srgbClr val="0000FF"/>
              </a:solidFill>
              <a:prstDash val="sysDot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>
            <a:extLst>
              <a:ext uri="{FF2B5EF4-FFF2-40B4-BE49-F238E27FC236}">
                <a16:creationId xmlns:a16="http://schemas.microsoft.com/office/drawing/2014/main" id="{BDE25349-B1C5-46A4-BD62-83A6B31E1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619125"/>
            <a:ext cx="25923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ea typeface="楷体_GB2312" pitchFamily="49" charset="-122"/>
              </a:rPr>
              <a:t> </a:t>
            </a:r>
            <a:r>
              <a:rPr lang="zh-CN" altLang="en-US" sz="3600">
                <a:ea typeface="楷体_GB2312" pitchFamily="49" charset="-122"/>
              </a:rPr>
              <a:t>多普勒效应</a:t>
            </a: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7F9F9EE3-EDF7-4729-B563-04F0CCFEF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0338" y="1527175"/>
            <a:ext cx="3933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 </a:t>
            </a:r>
            <a:r>
              <a:rPr lang="zh-CN" altLang="en-US" sz="2800">
                <a:ea typeface="黑体" panose="02010609060101010101" pitchFamily="49" charset="-122"/>
              </a:rPr>
              <a:t>波源静止而观察者运动 </a:t>
            </a:r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638A3945-CA95-4392-84EC-4EFE269B3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0338" y="2230438"/>
            <a:ext cx="4022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ea typeface="黑体" panose="02010609060101010101" pitchFamily="49" charset="-122"/>
              </a:rPr>
              <a:t>观察者静止而波源运动   </a:t>
            </a:r>
          </a:p>
        </p:txBody>
      </p:sp>
      <p:sp>
        <p:nvSpPr>
          <p:cNvPr id="30725" name="Text Box 5">
            <a:extLst>
              <a:ext uri="{FF2B5EF4-FFF2-40B4-BE49-F238E27FC236}">
                <a16:creationId xmlns:a16="http://schemas.microsoft.com/office/drawing/2014/main" id="{0CA53ABE-8149-4BF2-8C1F-8CA6C86FF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0338" y="2913063"/>
            <a:ext cx="5184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ea typeface="黑体" panose="02010609060101010101" pitchFamily="49" charset="-122"/>
              </a:rPr>
              <a:t>观察者和波源在同一直线上运动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ext Box 2">
            <a:extLst>
              <a:ext uri="{FF2B5EF4-FFF2-40B4-BE49-F238E27FC236}">
                <a16:creationId xmlns:a16="http://schemas.microsoft.com/office/drawing/2014/main" id="{03F97093-B43A-42C1-A832-CCB56C6F7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476250"/>
            <a:ext cx="3851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ea typeface="楷体_GB2312" pitchFamily="49" charset="-122"/>
              </a:rPr>
              <a:t>§10.6 </a:t>
            </a:r>
            <a:r>
              <a:rPr lang="zh-CN" altLang="en-US" sz="3600">
                <a:ea typeface="楷体_GB2312" pitchFamily="49" charset="-122"/>
              </a:rPr>
              <a:t>多普勒效应</a:t>
            </a:r>
          </a:p>
        </p:txBody>
      </p:sp>
      <p:sp>
        <p:nvSpPr>
          <p:cNvPr id="6151" name="Text Box 3">
            <a:extLst>
              <a:ext uri="{FF2B5EF4-FFF2-40B4-BE49-F238E27FC236}">
                <a16:creationId xmlns:a16="http://schemas.microsoft.com/office/drawing/2014/main" id="{C6A25B3D-3631-4E7C-8A6C-B8C2C9457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206500"/>
            <a:ext cx="66294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多普勒效应</a:t>
            </a:r>
            <a:r>
              <a:rPr lang="en-US" altLang="zh-CN"/>
              <a:t>——</a:t>
            </a:r>
            <a:r>
              <a:rPr lang="zh-CN" altLang="en-US"/>
              <a:t>由于波源和观测者的相对运动，造成观测频率与波源频率不同的现象</a:t>
            </a:r>
            <a:r>
              <a:rPr lang="en-US" altLang="zh-CN"/>
              <a:t>.</a:t>
            </a:r>
          </a:p>
        </p:txBody>
      </p:sp>
      <p:graphicFrame>
        <p:nvGraphicFramePr>
          <p:cNvPr id="6146" name="Object 4">
            <a:extLst>
              <a:ext uri="{FF2B5EF4-FFF2-40B4-BE49-F238E27FC236}">
                <a16:creationId xmlns:a16="http://schemas.microsoft.com/office/drawing/2014/main" id="{A3322394-3B06-4A12-877D-777F223ECE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7950" y="2339975"/>
          <a:ext cx="11112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公式" r:id="rId3" imgW="444240" imgH="203040" progId="Equation.3">
                  <p:embed/>
                </p:oleObj>
              </mc:Choice>
              <mc:Fallback>
                <p:oleObj name="公式" r:id="rId3" imgW="44424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2339975"/>
                        <a:ext cx="11112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 Box 5">
            <a:extLst>
              <a:ext uri="{FF2B5EF4-FFF2-40B4-BE49-F238E27FC236}">
                <a16:creationId xmlns:a16="http://schemas.microsoft.com/office/drawing/2014/main" id="{8C71D7A6-AE55-4DCD-8779-075AAB2AD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475" y="2319338"/>
            <a:ext cx="39354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solidFill>
                  <a:schemeClr val="tx2"/>
                </a:solidFill>
              </a:rPr>
              <a:t>是介质中某点三量的关系</a:t>
            </a:r>
            <a:r>
              <a:rPr lang="en-US" altLang="zh-CN">
                <a:solidFill>
                  <a:schemeClr val="tx2"/>
                </a:solidFill>
              </a:rPr>
              <a:t>.    </a:t>
            </a:r>
          </a:p>
        </p:txBody>
      </p:sp>
      <p:sp>
        <p:nvSpPr>
          <p:cNvPr id="6153" name="Rectangle 6">
            <a:extLst>
              <a:ext uri="{FF2B5EF4-FFF2-40B4-BE49-F238E27FC236}">
                <a16:creationId xmlns:a16="http://schemas.microsoft.com/office/drawing/2014/main" id="{F47A2484-E1EF-4E31-B0B5-C6013BF7B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286000"/>
            <a:ext cx="110331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solidFill>
                  <a:schemeClr val="tx2"/>
                </a:solidFill>
              </a:rPr>
              <a:t>关系式</a:t>
            </a:r>
          </a:p>
        </p:txBody>
      </p:sp>
      <p:sp>
        <p:nvSpPr>
          <p:cNvPr id="6154" name="Text Box 7">
            <a:extLst>
              <a:ext uri="{FF2B5EF4-FFF2-40B4-BE49-F238E27FC236}">
                <a16:creationId xmlns:a16="http://schemas.microsoft.com/office/drawing/2014/main" id="{AEB6A4C5-330A-43B6-8469-4A6929B99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819400"/>
            <a:ext cx="6477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/>
              <a:t>        </a:t>
            </a:r>
            <a:r>
              <a:rPr lang="zh-CN" altLang="en-US"/>
              <a:t>振源、观测者的相对运动状态</a:t>
            </a:r>
            <a:r>
              <a:rPr lang="en-US" altLang="zh-CN"/>
              <a:t>,</a:t>
            </a:r>
            <a:r>
              <a:rPr lang="zh-CN" altLang="en-US"/>
              <a:t>直接影响观测者探测到的频率</a:t>
            </a:r>
            <a:r>
              <a:rPr lang="en-US" altLang="zh-CN"/>
              <a:t>.</a:t>
            </a:r>
          </a:p>
        </p:txBody>
      </p:sp>
      <p:sp>
        <p:nvSpPr>
          <p:cNvPr id="6155" name="Text Box 8">
            <a:extLst>
              <a:ext uri="{FF2B5EF4-FFF2-40B4-BE49-F238E27FC236}">
                <a16:creationId xmlns:a16="http://schemas.microsoft.com/office/drawing/2014/main" id="{A9E1D865-8684-49E2-9BA1-76009E19D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625" y="3886200"/>
            <a:ext cx="66071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/>
              <a:t>        </a:t>
            </a:r>
            <a:r>
              <a:rPr lang="zh-CN" altLang="en-US"/>
              <a:t>观察者观测到的波速 </a:t>
            </a:r>
            <a:r>
              <a:rPr lang="en-US" altLang="zh-CN" i="1"/>
              <a:t>v</a:t>
            </a:r>
            <a:r>
              <a:rPr lang="en-US" altLang="zh-CN" i="1">
                <a:sym typeface="Symbol" panose="05050102010706020507" pitchFamily="18" charset="2"/>
              </a:rPr>
              <a:t> </a:t>
            </a:r>
            <a:r>
              <a:rPr lang="zh-CN" altLang="en-US"/>
              <a:t>与观测到的波长 </a:t>
            </a:r>
            <a:r>
              <a:rPr lang="zh-CN" altLang="en-US" i="1">
                <a:sym typeface="Symbol" panose="05050102010706020507" pitchFamily="18" charset="2"/>
              </a:rPr>
              <a:t> </a:t>
            </a:r>
            <a:r>
              <a:rPr lang="zh-CN" altLang="en-US"/>
              <a:t>之比称为观测频率</a:t>
            </a:r>
            <a:endParaRPr lang="zh-CN" altLang="en-US">
              <a:sym typeface="Symbol" panose="05050102010706020507" pitchFamily="18" charset="2"/>
            </a:endParaRPr>
          </a:p>
        </p:txBody>
      </p:sp>
      <p:graphicFrame>
        <p:nvGraphicFramePr>
          <p:cNvPr id="6147" name="Object 9">
            <a:extLst>
              <a:ext uri="{FF2B5EF4-FFF2-40B4-BE49-F238E27FC236}">
                <a16:creationId xmlns:a16="http://schemas.microsoft.com/office/drawing/2014/main" id="{676A6732-F90C-4C93-8855-C14893C40B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7250" y="4876800"/>
          <a:ext cx="12827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公式" r:id="rId5" imgW="507960" imgH="393480" progId="Equation.3">
                  <p:embed/>
                </p:oleObj>
              </mc:Choice>
              <mc:Fallback>
                <p:oleObj name="公式" r:id="rId5" imgW="507960" imgH="393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0" y="4876800"/>
                        <a:ext cx="12827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Text Box 10">
            <a:extLst>
              <a:ext uri="{FF2B5EF4-FFF2-40B4-BE49-F238E27FC236}">
                <a16:creationId xmlns:a16="http://schemas.microsoft.com/office/drawing/2014/main" id="{DB15817A-9099-4C21-8F36-877CA29BB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562600"/>
            <a:ext cx="53816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/>
              <a:t>波源和观察者相对于介质静止  </a:t>
            </a:r>
          </a:p>
        </p:txBody>
      </p:sp>
      <p:graphicFrame>
        <p:nvGraphicFramePr>
          <p:cNvPr id="6148" name="Object 11">
            <a:extLst>
              <a:ext uri="{FF2B5EF4-FFF2-40B4-BE49-F238E27FC236}">
                <a16:creationId xmlns:a16="http://schemas.microsoft.com/office/drawing/2014/main" id="{1F0C63F3-5677-4DDC-AD26-7CC530CAF2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5605463"/>
          <a:ext cx="13716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公式" r:id="rId7" imgW="457200" imgH="203040" progId="Equation.3">
                  <p:embed/>
                </p:oleObj>
              </mc:Choice>
              <mc:Fallback>
                <p:oleObj name="公式" r:id="rId7" imgW="457200" imgH="203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605463"/>
                        <a:ext cx="13716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12">
            <a:extLst>
              <a:ext uri="{FF2B5EF4-FFF2-40B4-BE49-F238E27FC236}">
                <a16:creationId xmlns:a16="http://schemas.microsoft.com/office/drawing/2014/main" id="{E2B00C50-D231-4A1E-8B4B-7E79583B6D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1275" y="4581525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公式" r:id="rId9" imgW="190440" imgH="203040" progId="Equation.3">
                  <p:embed/>
                </p:oleObj>
              </mc:Choice>
              <mc:Fallback>
                <p:oleObj name="公式" r:id="rId9" imgW="190440" imgH="203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581525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>
            <a:extLst>
              <a:ext uri="{FF2B5EF4-FFF2-40B4-BE49-F238E27FC236}">
                <a16:creationId xmlns:a16="http://schemas.microsoft.com/office/drawing/2014/main" id="{9A998772-EFED-45A0-9397-A53EAE989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81013"/>
            <a:ext cx="70104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/>
              <a:t>       </a:t>
            </a:r>
            <a:r>
              <a:rPr lang="zh-CN" altLang="en-US"/>
              <a:t>以</a:t>
            </a:r>
            <a:r>
              <a:rPr lang="zh-CN" altLang="en-US">
                <a:solidFill>
                  <a:srgbClr val="FF0000"/>
                </a:solidFill>
              </a:rPr>
              <a:t>介质为参考系</a:t>
            </a:r>
            <a:r>
              <a:rPr lang="zh-CN" altLang="en-US"/>
              <a:t>，并设波源和观测者的运动都发生在它们之间的联线上</a:t>
            </a:r>
            <a:r>
              <a:rPr lang="en-US" altLang="zh-CN"/>
              <a:t>.</a:t>
            </a:r>
            <a:endParaRPr lang="en-US" altLang="zh-CN" b="0"/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0185B0DD-64F6-49EE-B3C5-1F87928E7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157413"/>
            <a:ext cx="68246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5000"/>
              </a:lnSpc>
            </a:pPr>
            <a:r>
              <a:rPr kumimoji="0" lang="en-US" altLang="zh-CN" i="1"/>
              <a:t>v</a:t>
            </a:r>
            <a:r>
              <a:rPr kumimoji="0" lang="zh-CN" altLang="en-US" baseline="-25000"/>
              <a:t>源</a:t>
            </a:r>
            <a:r>
              <a:rPr kumimoji="0" lang="en-US" altLang="zh-CN" i="1"/>
              <a:t>——</a:t>
            </a:r>
            <a:r>
              <a:rPr kumimoji="0" lang="zh-CN" altLang="en-US"/>
              <a:t>波源相对于介质的速度</a:t>
            </a:r>
            <a:r>
              <a:rPr kumimoji="0" lang="en-US" altLang="zh-CN"/>
              <a:t>,</a:t>
            </a:r>
            <a:r>
              <a:rPr kumimoji="0" lang="zh-CN" altLang="en-US"/>
              <a:t>趋近观察者为正</a:t>
            </a:r>
            <a:r>
              <a:rPr kumimoji="0" lang="en-US" altLang="zh-CN"/>
              <a:t>;    </a:t>
            </a:r>
            <a:endParaRPr lang="en-US" altLang="zh-CN"/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23CA3C3E-DB41-4143-95A2-9D4FFBC13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471613"/>
            <a:ext cx="64166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5000"/>
              </a:lnSpc>
            </a:pPr>
            <a:r>
              <a:rPr kumimoji="0" lang="en-US" altLang="zh-CN" i="1">
                <a:sym typeface="Symbol" panose="05050102010706020507" pitchFamily="18" charset="2"/>
              </a:rPr>
              <a:t>v</a:t>
            </a:r>
            <a:r>
              <a:rPr kumimoji="0" lang="zh-CN" altLang="en-US" baseline="-25000"/>
              <a:t>观 </a:t>
            </a:r>
            <a:r>
              <a:rPr kumimoji="0" lang="en-US" altLang="zh-CN"/>
              <a:t>——</a:t>
            </a:r>
            <a:r>
              <a:rPr kumimoji="0" lang="zh-CN" altLang="en-US"/>
              <a:t>观察者相对介质的速度</a:t>
            </a:r>
            <a:r>
              <a:rPr kumimoji="0" lang="en-US" altLang="zh-CN"/>
              <a:t>,</a:t>
            </a:r>
            <a:r>
              <a:rPr kumimoji="0" lang="zh-CN" altLang="en-US"/>
              <a:t>趋近波源为正</a:t>
            </a:r>
            <a:r>
              <a:rPr kumimoji="0" lang="en-US" altLang="zh-CN"/>
              <a:t>;  </a:t>
            </a:r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8919E70E-2362-4225-B153-F61823779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843213"/>
            <a:ext cx="28432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5000"/>
              </a:lnSpc>
            </a:pPr>
            <a:r>
              <a:rPr kumimoji="0" lang="en-US" altLang="zh-CN" i="1"/>
              <a:t>v</a:t>
            </a:r>
            <a:r>
              <a:rPr kumimoji="0" lang="en-US" altLang="zh-CN"/>
              <a:t>——</a:t>
            </a:r>
            <a:r>
              <a:rPr kumimoji="0" lang="zh-CN" altLang="en-US"/>
              <a:t>介质中的波速 </a:t>
            </a:r>
            <a:endParaRPr lang="zh-CN" altLang="en-US"/>
          </a:p>
        </p:txBody>
      </p:sp>
      <p:sp>
        <p:nvSpPr>
          <p:cNvPr id="31750" name="Text Box 6">
            <a:extLst>
              <a:ext uri="{FF2B5EF4-FFF2-40B4-BE49-F238E27FC236}">
                <a16:creationId xmlns:a16="http://schemas.microsoft.com/office/drawing/2014/main" id="{8B0DA648-2286-40E5-B4B9-3838C799E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0575" y="2851150"/>
            <a:ext cx="28098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5000"/>
              </a:lnSpc>
            </a:pPr>
            <a:r>
              <a:rPr kumimoji="0" lang="en-US" altLang="zh-CN" i="1">
                <a:sym typeface="Symbol" panose="05050102010706020507" pitchFamily="18" charset="2"/>
              </a:rPr>
              <a:t>f</a:t>
            </a:r>
            <a:r>
              <a:rPr kumimoji="0" lang="en-US" altLang="zh-CN">
                <a:sym typeface="Symbol" panose="05050102010706020507" pitchFamily="18" charset="2"/>
              </a:rPr>
              <a:t>——</a:t>
            </a:r>
            <a:r>
              <a:rPr kumimoji="0" lang="zh-CN" altLang="en-US"/>
              <a:t>波源发射频率</a:t>
            </a:r>
            <a:r>
              <a:rPr kumimoji="0" lang="en-US" altLang="zh-CN"/>
              <a:t>.</a:t>
            </a:r>
          </a:p>
        </p:txBody>
      </p:sp>
      <p:sp>
        <p:nvSpPr>
          <p:cNvPr id="31751" name="Text Box 7">
            <a:extLst>
              <a:ext uri="{FF2B5EF4-FFF2-40B4-BE49-F238E27FC236}">
                <a16:creationId xmlns:a16="http://schemas.microsoft.com/office/drawing/2014/main" id="{3ABC5B37-1DD0-463C-8BF4-370785A1A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733800"/>
            <a:ext cx="5357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§10.6.1 </a:t>
            </a:r>
            <a:r>
              <a:rPr lang="zh-CN" altLang="en-US" sz="2800">
                <a:ea typeface="黑体" panose="02010609060101010101" pitchFamily="49" charset="-122"/>
              </a:rPr>
              <a:t>波源静止而观察者运动   </a:t>
            </a:r>
          </a:p>
        </p:txBody>
      </p:sp>
      <p:sp>
        <p:nvSpPr>
          <p:cNvPr id="31752" name="Text Box 8">
            <a:extLst>
              <a:ext uri="{FF2B5EF4-FFF2-40B4-BE49-F238E27FC236}">
                <a16:creationId xmlns:a16="http://schemas.microsoft.com/office/drawing/2014/main" id="{DD7A3391-13F3-4D35-B496-C21AD1EFF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343400"/>
            <a:ext cx="2736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即 </a:t>
            </a:r>
            <a:r>
              <a:rPr kumimoji="0" lang="en-US" altLang="zh-CN" sz="2800" i="1"/>
              <a:t>v</a:t>
            </a:r>
            <a:r>
              <a:rPr kumimoji="0" lang="zh-CN" altLang="en-US" sz="2800" baseline="-25000"/>
              <a:t>源</a:t>
            </a:r>
            <a:r>
              <a:rPr lang="en-US" altLang="zh-CN" sz="2800"/>
              <a:t>= 0,</a:t>
            </a:r>
            <a:r>
              <a:rPr lang="en-US" altLang="zh-CN" sz="2800" i="1" baseline="-25000"/>
              <a:t> </a:t>
            </a:r>
            <a:r>
              <a:rPr kumimoji="0" lang="en-US" altLang="zh-CN" sz="2800" i="1">
                <a:sym typeface="Symbol" panose="05050102010706020507" pitchFamily="18" charset="2"/>
              </a:rPr>
              <a:t>v</a:t>
            </a:r>
            <a:r>
              <a:rPr kumimoji="0" lang="zh-CN" altLang="en-US" sz="2800" baseline="-25000"/>
              <a:t>观 </a:t>
            </a:r>
            <a:r>
              <a:rPr lang="zh-CN" altLang="en-US" sz="2800">
                <a:sym typeface="Symbol" panose="05050102010706020507" pitchFamily="18" charset="2"/>
              </a:rPr>
              <a:t> </a:t>
            </a:r>
            <a:r>
              <a:rPr lang="en-US" altLang="zh-CN" sz="2800">
                <a:sym typeface="Symbol" panose="05050102010706020507" pitchFamily="18" charset="2"/>
              </a:rPr>
              <a:t>0</a:t>
            </a:r>
            <a:r>
              <a:rPr lang="en-US" altLang="zh-CN">
                <a:sym typeface="Symbol" panose="05050102010706020507" pitchFamily="18" charset="2"/>
              </a:rPr>
              <a:t>   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>
            <a:extLst>
              <a:ext uri="{FF2B5EF4-FFF2-40B4-BE49-F238E27FC236}">
                <a16:creationId xmlns:a16="http://schemas.microsoft.com/office/drawing/2014/main" id="{D25E317A-690C-472F-A808-C7FCBFA2EF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9663" y="1662113"/>
          <a:ext cx="2049462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公式" r:id="rId3" imgW="774360" imgH="419040" progId="Equation.3">
                  <p:embed/>
                </p:oleObj>
              </mc:Choice>
              <mc:Fallback>
                <p:oleObj name="公式" r:id="rId3" imgW="77436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63" y="1662113"/>
                        <a:ext cx="2049462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>
            <a:extLst>
              <a:ext uri="{FF2B5EF4-FFF2-40B4-BE49-F238E27FC236}">
                <a16:creationId xmlns:a16="http://schemas.microsoft.com/office/drawing/2014/main" id="{BFEF5DF2-022E-4F25-AA19-6B6B8FD45E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2900" y="3643313"/>
          <a:ext cx="183038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公式" r:id="rId5" imgW="787320" imgH="419040" progId="Equation.3">
                  <p:embed/>
                </p:oleObj>
              </mc:Choice>
              <mc:Fallback>
                <p:oleObj name="公式" r:id="rId5" imgW="78732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3643313"/>
                        <a:ext cx="183038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Text Box 4">
            <a:extLst>
              <a:ext uri="{FF2B5EF4-FFF2-40B4-BE49-F238E27FC236}">
                <a16:creationId xmlns:a16="http://schemas.microsoft.com/office/drawing/2014/main" id="{29A563E9-10BB-4C7A-B4C0-27CC5B5B5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57200"/>
            <a:ext cx="70866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50000"/>
              </a:spcBef>
            </a:pPr>
            <a:r>
              <a:rPr lang="en-US" altLang="zh-CN" b="0"/>
              <a:t>      </a:t>
            </a:r>
            <a:r>
              <a:rPr lang="zh-CN" altLang="en-US"/>
              <a:t>观察者迎向波源，相对观察者波的速率 </a:t>
            </a:r>
            <a:r>
              <a:rPr lang="en-US" altLang="zh-CN" sz="2800" i="1"/>
              <a:t>v+v</a:t>
            </a:r>
            <a:r>
              <a:rPr lang="zh-CN" altLang="en-US" sz="2800" baseline="-25000"/>
              <a:t>观</a:t>
            </a:r>
            <a:r>
              <a:rPr lang="zh-CN" altLang="en-US"/>
              <a:t> ，单位时间通过观察者的完整波长数（频率）为</a:t>
            </a:r>
          </a:p>
        </p:txBody>
      </p:sp>
      <p:grpSp>
        <p:nvGrpSpPr>
          <p:cNvPr id="7179" name="Group 5">
            <a:extLst>
              <a:ext uri="{FF2B5EF4-FFF2-40B4-BE49-F238E27FC236}">
                <a16:creationId xmlns:a16="http://schemas.microsoft.com/office/drawing/2014/main" id="{EAF401A6-6309-4665-BCC3-78C0961137BA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2743200"/>
            <a:ext cx="203200" cy="246063"/>
            <a:chOff x="4464" y="3818"/>
            <a:chExt cx="169" cy="214"/>
          </a:xfrm>
        </p:grpSpPr>
        <p:sp>
          <p:nvSpPr>
            <p:cNvPr id="7204" name="Freeform 6">
              <a:extLst>
                <a:ext uri="{FF2B5EF4-FFF2-40B4-BE49-F238E27FC236}">
                  <a16:creationId xmlns:a16="http://schemas.microsoft.com/office/drawing/2014/main" id="{1E176EB5-9776-4909-92FA-5C8B6D32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3818"/>
              <a:ext cx="169" cy="214"/>
            </a:xfrm>
            <a:custGeom>
              <a:avLst/>
              <a:gdLst>
                <a:gd name="T0" fmla="*/ 53 w 169"/>
                <a:gd name="T1" fmla="*/ 0 h 214"/>
                <a:gd name="T2" fmla="*/ 160 w 169"/>
                <a:gd name="T3" fmla="*/ 80 h 214"/>
                <a:gd name="T4" fmla="*/ 0 w 169"/>
                <a:gd name="T5" fmla="*/ 214 h 214"/>
                <a:gd name="T6" fmla="*/ 0 60000 65536"/>
                <a:gd name="T7" fmla="*/ 0 60000 65536"/>
                <a:gd name="T8" fmla="*/ 0 60000 65536"/>
                <a:gd name="T9" fmla="*/ 0 w 169"/>
                <a:gd name="T10" fmla="*/ 0 h 214"/>
                <a:gd name="T11" fmla="*/ 169 w 169"/>
                <a:gd name="T12" fmla="*/ 214 h 2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" h="214">
                  <a:moveTo>
                    <a:pt x="53" y="0"/>
                  </a:moveTo>
                  <a:cubicBezTo>
                    <a:pt x="91" y="9"/>
                    <a:pt x="169" y="44"/>
                    <a:pt x="160" y="80"/>
                  </a:cubicBezTo>
                  <a:cubicBezTo>
                    <a:pt x="151" y="116"/>
                    <a:pt x="33" y="186"/>
                    <a:pt x="0" y="214"/>
                  </a:cubicBezTo>
                </a:path>
              </a:pathLst>
            </a:custGeom>
            <a:noFill/>
            <a:ln w="41275">
              <a:solidFill>
                <a:srgbClr val="8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5" name="Freeform 7">
              <a:extLst>
                <a:ext uri="{FF2B5EF4-FFF2-40B4-BE49-F238E27FC236}">
                  <a16:creationId xmlns:a16="http://schemas.microsoft.com/office/drawing/2014/main" id="{A5A86C18-29B3-4E45-9FFA-0C93D6488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2" y="3862"/>
              <a:ext cx="48" cy="96"/>
            </a:xfrm>
            <a:custGeom>
              <a:avLst/>
              <a:gdLst>
                <a:gd name="T0" fmla="*/ 53 w 169"/>
                <a:gd name="T1" fmla="*/ 0 h 214"/>
                <a:gd name="T2" fmla="*/ 160 w 169"/>
                <a:gd name="T3" fmla="*/ 80 h 214"/>
                <a:gd name="T4" fmla="*/ 0 w 169"/>
                <a:gd name="T5" fmla="*/ 214 h 214"/>
                <a:gd name="T6" fmla="*/ 0 60000 65536"/>
                <a:gd name="T7" fmla="*/ 0 60000 65536"/>
                <a:gd name="T8" fmla="*/ 0 60000 65536"/>
                <a:gd name="T9" fmla="*/ 0 w 169"/>
                <a:gd name="T10" fmla="*/ 0 h 214"/>
                <a:gd name="T11" fmla="*/ 169 w 169"/>
                <a:gd name="T12" fmla="*/ 214 h 2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" h="214">
                  <a:moveTo>
                    <a:pt x="53" y="0"/>
                  </a:moveTo>
                  <a:cubicBezTo>
                    <a:pt x="91" y="9"/>
                    <a:pt x="169" y="44"/>
                    <a:pt x="160" y="80"/>
                  </a:cubicBezTo>
                  <a:cubicBezTo>
                    <a:pt x="151" y="116"/>
                    <a:pt x="33" y="186"/>
                    <a:pt x="0" y="214"/>
                  </a:cubicBezTo>
                </a:path>
              </a:pathLst>
            </a:custGeom>
            <a:noFill/>
            <a:ln w="41275">
              <a:solidFill>
                <a:srgbClr val="8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80" name="Text Box 8">
            <a:extLst>
              <a:ext uri="{FF2B5EF4-FFF2-40B4-BE49-F238E27FC236}">
                <a16:creationId xmlns:a16="http://schemas.microsoft.com/office/drawing/2014/main" id="{90082BAD-BC20-4C30-9126-1E52CE7B1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913188"/>
            <a:ext cx="15621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5000"/>
              </a:lnSpc>
            </a:pPr>
            <a:r>
              <a:rPr kumimoji="0" lang="zh-CN" altLang="en-US">
                <a:solidFill>
                  <a:srgbClr val="0000FF"/>
                </a:solidFill>
              </a:rPr>
              <a:t>频率升高  </a:t>
            </a:r>
          </a:p>
        </p:txBody>
      </p:sp>
      <p:sp>
        <p:nvSpPr>
          <p:cNvPr id="7181" name="Text Box 9">
            <a:extLst>
              <a:ext uri="{FF2B5EF4-FFF2-40B4-BE49-F238E27FC236}">
                <a16:creationId xmlns:a16="http://schemas.microsoft.com/office/drawing/2014/main" id="{55BCA056-6907-4F09-B8DB-380101AC1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519613"/>
            <a:ext cx="69246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/>
              <a:t>观察者</a:t>
            </a:r>
            <a:r>
              <a:rPr kumimoji="0" lang="zh-CN" altLang="en-US"/>
              <a:t>离开</a:t>
            </a:r>
            <a:r>
              <a:rPr lang="zh-CN" altLang="en-US"/>
              <a:t>波源</a:t>
            </a:r>
            <a:r>
              <a:rPr kumimoji="0" lang="zh-CN" altLang="en-US"/>
              <a:t>，同理可得观察者接受到的频率：</a:t>
            </a:r>
          </a:p>
        </p:txBody>
      </p:sp>
      <p:graphicFrame>
        <p:nvGraphicFramePr>
          <p:cNvPr id="7172" name="Object 10">
            <a:extLst>
              <a:ext uri="{FF2B5EF4-FFF2-40B4-BE49-F238E27FC236}">
                <a16:creationId xmlns:a16="http://schemas.microsoft.com/office/drawing/2014/main" id="{64E92040-BADB-441C-A375-E1FFDE917C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8325" y="5165725"/>
          <a:ext cx="2386013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公式" r:id="rId7" imgW="901440" imgH="419040" progId="Equation.3">
                  <p:embed/>
                </p:oleObj>
              </mc:Choice>
              <mc:Fallback>
                <p:oleObj name="公式" r:id="rId7" imgW="901440" imgH="419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5165725"/>
                        <a:ext cx="2386013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2" name="Text Box 11">
            <a:extLst>
              <a:ext uri="{FF2B5EF4-FFF2-40B4-BE49-F238E27FC236}">
                <a16:creationId xmlns:a16="http://schemas.microsoft.com/office/drawing/2014/main" id="{2CCFC1DE-D263-4A33-85F1-3E234795D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410200"/>
            <a:ext cx="16764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solidFill>
                  <a:srgbClr val="0000FF"/>
                </a:solidFill>
              </a:rPr>
              <a:t>频率降低 </a:t>
            </a:r>
          </a:p>
        </p:txBody>
      </p:sp>
      <p:grpSp>
        <p:nvGrpSpPr>
          <p:cNvPr id="7183" name="Group 12">
            <a:extLst>
              <a:ext uri="{FF2B5EF4-FFF2-40B4-BE49-F238E27FC236}">
                <a16:creationId xmlns:a16="http://schemas.microsoft.com/office/drawing/2014/main" id="{FD8AE8FA-70BC-4D5C-9157-09A05C56C9A1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1828800"/>
            <a:ext cx="2514600" cy="2286000"/>
            <a:chOff x="3504" y="1152"/>
            <a:chExt cx="1584" cy="1440"/>
          </a:xfrm>
        </p:grpSpPr>
        <p:sp>
          <p:nvSpPr>
            <p:cNvPr id="7185" name="Oval 13">
              <a:extLst>
                <a:ext uri="{FF2B5EF4-FFF2-40B4-BE49-F238E27FC236}">
                  <a16:creationId xmlns:a16="http://schemas.microsoft.com/office/drawing/2014/main" id="{271E90B5-0C49-4FB7-9A40-7AA35E000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271"/>
              <a:ext cx="1316" cy="132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6" name="Oval 14">
              <a:extLst>
                <a:ext uri="{FF2B5EF4-FFF2-40B4-BE49-F238E27FC236}">
                  <a16:creationId xmlns:a16="http://schemas.microsoft.com/office/drawing/2014/main" id="{2B438F01-C7DE-42A3-AE01-AE818E885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" y="1424"/>
              <a:ext cx="1034" cy="10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7" name="Oval 15">
              <a:extLst>
                <a:ext uri="{FF2B5EF4-FFF2-40B4-BE49-F238E27FC236}">
                  <a16:creationId xmlns:a16="http://schemas.microsoft.com/office/drawing/2014/main" id="{08FDAF0F-208E-432C-8078-80D019068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1351"/>
              <a:ext cx="1174" cy="11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8" name="Oval 16">
              <a:extLst>
                <a:ext uri="{FF2B5EF4-FFF2-40B4-BE49-F238E27FC236}">
                  <a16:creationId xmlns:a16="http://schemas.microsoft.com/office/drawing/2014/main" id="{6C8B6D8C-4300-494B-A1CF-1B4DE9721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" y="1640"/>
              <a:ext cx="610" cy="6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9" name="Oval 17">
              <a:extLst>
                <a:ext uri="{FF2B5EF4-FFF2-40B4-BE49-F238E27FC236}">
                  <a16:creationId xmlns:a16="http://schemas.microsoft.com/office/drawing/2014/main" id="{D3C6DAE1-B84F-4322-AE9D-A78CD691A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5" y="1569"/>
              <a:ext cx="752" cy="7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90" name="Oval 18">
              <a:extLst>
                <a:ext uri="{FF2B5EF4-FFF2-40B4-BE49-F238E27FC236}">
                  <a16:creationId xmlns:a16="http://schemas.microsoft.com/office/drawing/2014/main" id="{3A19CD49-5B59-4A88-890B-63302E2FE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1498"/>
              <a:ext cx="893" cy="8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91" name="Oval 19">
              <a:extLst>
                <a:ext uri="{FF2B5EF4-FFF2-40B4-BE49-F238E27FC236}">
                  <a16:creationId xmlns:a16="http://schemas.microsoft.com/office/drawing/2014/main" id="{DCBDB209-4F39-4807-A011-19B2E5DBC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2" y="1708"/>
              <a:ext cx="470" cy="4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92" name="Oval 20">
              <a:extLst>
                <a:ext uri="{FF2B5EF4-FFF2-40B4-BE49-F238E27FC236}">
                  <a16:creationId xmlns:a16="http://schemas.microsoft.com/office/drawing/2014/main" id="{ADD89A5A-2140-41A9-938A-3B96034C9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6" y="1776"/>
              <a:ext cx="328" cy="32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93" name="Oval 21">
              <a:extLst>
                <a:ext uri="{FF2B5EF4-FFF2-40B4-BE49-F238E27FC236}">
                  <a16:creationId xmlns:a16="http://schemas.microsoft.com/office/drawing/2014/main" id="{7773B7DF-BD7C-48A7-83C1-ECFCE24ED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1" y="1910"/>
              <a:ext cx="58" cy="6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94" name="Oval 22">
              <a:extLst>
                <a:ext uri="{FF2B5EF4-FFF2-40B4-BE49-F238E27FC236}">
                  <a16:creationId xmlns:a16="http://schemas.microsoft.com/office/drawing/2014/main" id="{50E2D1BB-500B-4A5E-B0A2-1C34BCE27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2" y="1844"/>
              <a:ext cx="186" cy="1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95" name="Line 23">
              <a:extLst>
                <a:ext uri="{FF2B5EF4-FFF2-40B4-BE49-F238E27FC236}">
                  <a16:creationId xmlns:a16="http://schemas.microsoft.com/office/drawing/2014/main" id="{B840FB7E-77DD-4CF4-AAB4-4B9781AA44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5" y="1152"/>
              <a:ext cx="12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6" name="Line 24">
              <a:extLst>
                <a:ext uri="{FF2B5EF4-FFF2-40B4-BE49-F238E27FC236}">
                  <a16:creationId xmlns:a16="http://schemas.microsoft.com/office/drawing/2014/main" id="{EF9152E1-1229-41EA-B5EB-3444543D98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17" y="1442"/>
              <a:ext cx="119" cy="2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75" name="Object 25">
              <a:extLst>
                <a:ext uri="{FF2B5EF4-FFF2-40B4-BE49-F238E27FC236}">
                  <a16:creationId xmlns:a16="http://schemas.microsoft.com/office/drawing/2014/main" id="{15AE69ED-0347-489D-B64B-24BB79E1E2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2" y="1289"/>
            <a:ext cx="153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9" name="公式" r:id="rId9" imgW="139680" imgH="177480" progId="Equation.3">
                    <p:embed/>
                  </p:oleObj>
                </mc:Choice>
                <mc:Fallback>
                  <p:oleObj name="公式" r:id="rId9" imgW="139680" imgH="17748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2" y="1289"/>
                          <a:ext cx="153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6" name="Object 26">
              <a:extLst>
                <a:ext uri="{FF2B5EF4-FFF2-40B4-BE49-F238E27FC236}">
                  <a16:creationId xmlns:a16="http://schemas.microsoft.com/office/drawing/2014/main" id="{D9382629-24BF-41AA-A777-2B4B839D27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64" y="1722"/>
            <a:ext cx="153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0" name="公式" r:id="rId11" imgW="139680" imgH="177480" progId="Equation.3">
                    <p:embed/>
                  </p:oleObj>
                </mc:Choice>
                <mc:Fallback>
                  <p:oleObj name="公式" r:id="rId11" imgW="139680" imgH="17748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4" y="1722"/>
                          <a:ext cx="153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7" name="Line 27">
              <a:extLst>
                <a:ext uri="{FF2B5EF4-FFF2-40B4-BE49-F238E27FC236}">
                  <a16:creationId xmlns:a16="http://schemas.microsoft.com/office/drawing/2014/main" id="{DB486ECB-526B-4891-BE1A-5D4091F16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2" y="1940"/>
              <a:ext cx="71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98" name="Group 28">
              <a:extLst>
                <a:ext uri="{FF2B5EF4-FFF2-40B4-BE49-F238E27FC236}">
                  <a16:creationId xmlns:a16="http://schemas.microsoft.com/office/drawing/2014/main" id="{865DEA3A-8509-4004-A248-A5D23BFE4D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0" y="1855"/>
              <a:ext cx="106" cy="134"/>
              <a:chOff x="4464" y="3818"/>
              <a:chExt cx="169" cy="214"/>
            </a:xfrm>
          </p:grpSpPr>
          <p:sp>
            <p:nvSpPr>
              <p:cNvPr id="7202" name="Freeform 29">
                <a:extLst>
                  <a:ext uri="{FF2B5EF4-FFF2-40B4-BE49-F238E27FC236}">
                    <a16:creationId xmlns:a16="http://schemas.microsoft.com/office/drawing/2014/main" id="{E9F105BF-3F04-4D91-91BD-EDDC8F4BA8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4" y="3818"/>
                <a:ext cx="169" cy="214"/>
              </a:xfrm>
              <a:custGeom>
                <a:avLst/>
                <a:gdLst>
                  <a:gd name="T0" fmla="*/ 53 w 169"/>
                  <a:gd name="T1" fmla="*/ 0 h 214"/>
                  <a:gd name="T2" fmla="*/ 160 w 169"/>
                  <a:gd name="T3" fmla="*/ 80 h 214"/>
                  <a:gd name="T4" fmla="*/ 0 w 169"/>
                  <a:gd name="T5" fmla="*/ 214 h 214"/>
                  <a:gd name="T6" fmla="*/ 0 60000 65536"/>
                  <a:gd name="T7" fmla="*/ 0 60000 65536"/>
                  <a:gd name="T8" fmla="*/ 0 60000 65536"/>
                  <a:gd name="T9" fmla="*/ 0 w 169"/>
                  <a:gd name="T10" fmla="*/ 0 h 214"/>
                  <a:gd name="T11" fmla="*/ 169 w 169"/>
                  <a:gd name="T12" fmla="*/ 214 h 21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9" h="214">
                    <a:moveTo>
                      <a:pt x="53" y="0"/>
                    </a:moveTo>
                    <a:cubicBezTo>
                      <a:pt x="91" y="9"/>
                      <a:pt x="169" y="44"/>
                      <a:pt x="160" y="80"/>
                    </a:cubicBezTo>
                    <a:cubicBezTo>
                      <a:pt x="151" y="116"/>
                      <a:pt x="33" y="186"/>
                      <a:pt x="0" y="214"/>
                    </a:cubicBezTo>
                  </a:path>
                </a:pathLst>
              </a:custGeom>
              <a:noFill/>
              <a:ln w="41275">
                <a:solidFill>
                  <a:srgbClr val="80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3" name="Freeform 30">
                <a:extLst>
                  <a:ext uri="{FF2B5EF4-FFF2-40B4-BE49-F238E27FC236}">
                    <a16:creationId xmlns:a16="http://schemas.microsoft.com/office/drawing/2014/main" id="{78F71413-2A87-4C80-9822-AA7DE6C95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2" y="3862"/>
                <a:ext cx="48" cy="96"/>
              </a:xfrm>
              <a:custGeom>
                <a:avLst/>
                <a:gdLst>
                  <a:gd name="T0" fmla="*/ 53 w 169"/>
                  <a:gd name="T1" fmla="*/ 0 h 214"/>
                  <a:gd name="T2" fmla="*/ 160 w 169"/>
                  <a:gd name="T3" fmla="*/ 80 h 214"/>
                  <a:gd name="T4" fmla="*/ 0 w 169"/>
                  <a:gd name="T5" fmla="*/ 214 h 214"/>
                  <a:gd name="T6" fmla="*/ 0 60000 65536"/>
                  <a:gd name="T7" fmla="*/ 0 60000 65536"/>
                  <a:gd name="T8" fmla="*/ 0 60000 65536"/>
                  <a:gd name="T9" fmla="*/ 0 w 169"/>
                  <a:gd name="T10" fmla="*/ 0 h 214"/>
                  <a:gd name="T11" fmla="*/ 169 w 169"/>
                  <a:gd name="T12" fmla="*/ 214 h 21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9" h="214">
                    <a:moveTo>
                      <a:pt x="53" y="0"/>
                    </a:moveTo>
                    <a:cubicBezTo>
                      <a:pt x="91" y="9"/>
                      <a:pt x="169" y="44"/>
                      <a:pt x="160" y="80"/>
                    </a:cubicBezTo>
                    <a:cubicBezTo>
                      <a:pt x="151" y="116"/>
                      <a:pt x="33" y="186"/>
                      <a:pt x="0" y="214"/>
                    </a:cubicBezTo>
                  </a:path>
                </a:pathLst>
              </a:custGeom>
              <a:noFill/>
              <a:ln w="41275">
                <a:solidFill>
                  <a:srgbClr val="80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7177" name="Object 31">
              <a:extLst>
                <a:ext uri="{FF2B5EF4-FFF2-40B4-BE49-F238E27FC236}">
                  <a16:creationId xmlns:a16="http://schemas.microsoft.com/office/drawing/2014/main" id="{73712A61-748F-4CEB-AEDA-E7C6725D2E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12" y="1924"/>
            <a:ext cx="504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1" name="公式" r:id="rId13" imgW="469800" imgH="228600" progId="Equation.3">
                    <p:embed/>
                  </p:oleObj>
                </mc:Choice>
                <mc:Fallback>
                  <p:oleObj name="公式" r:id="rId13" imgW="469800" imgH="2286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2" y="1924"/>
                          <a:ext cx="504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199" name="Group 32">
              <a:extLst>
                <a:ext uri="{FF2B5EF4-FFF2-40B4-BE49-F238E27FC236}">
                  <a16:creationId xmlns:a16="http://schemas.microsoft.com/office/drawing/2014/main" id="{C9DA2B75-B4E6-41EC-ADB0-A2D592071975}"/>
                </a:ext>
              </a:extLst>
            </p:cNvPr>
            <p:cNvGrpSpPr>
              <a:grpSpLocks/>
            </p:cNvGrpSpPr>
            <p:nvPr/>
          </p:nvGrpSpPr>
          <p:grpSpPr bwMode="auto">
            <a:xfrm rot="1080245">
              <a:off x="4834" y="1750"/>
              <a:ext cx="254" cy="395"/>
              <a:chOff x="3936" y="672"/>
              <a:chExt cx="808" cy="1216"/>
            </a:xfrm>
          </p:grpSpPr>
          <p:sp>
            <p:nvSpPr>
              <p:cNvPr id="7200" name="Freeform 33">
                <a:extLst>
                  <a:ext uri="{FF2B5EF4-FFF2-40B4-BE49-F238E27FC236}">
                    <a16:creationId xmlns:a16="http://schemas.microsoft.com/office/drawing/2014/main" id="{6BB51F10-E5F0-449C-BA8E-6FF6DE5507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672"/>
                <a:ext cx="808" cy="1216"/>
              </a:xfrm>
              <a:custGeom>
                <a:avLst/>
                <a:gdLst>
                  <a:gd name="T0" fmla="*/ 16 w 904"/>
                  <a:gd name="T1" fmla="*/ 536 h 1456"/>
                  <a:gd name="T2" fmla="*/ 64 w 904"/>
                  <a:gd name="T3" fmla="*/ 248 h 1456"/>
                  <a:gd name="T4" fmla="*/ 208 w 904"/>
                  <a:gd name="T5" fmla="*/ 56 h 1456"/>
                  <a:gd name="T6" fmla="*/ 400 w 904"/>
                  <a:gd name="T7" fmla="*/ 8 h 1456"/>
                  <a:gd name="T8" fmla="*/ 640 w 904"/>
                  <a:gd name="T9" fmla="*/ 56 h 1456"/>
                  <a:gd name="T10" fmla="*/ 832 w 904"/>
                  <a:gd name="T11" fmla="*/ 344 h 1456"/>
                  <a:gd name="T12" fmla="*/ 880 w 904"/>
                  <a:gd name="T13" fmla="*/ 680 h 1456"/>
                  <a:gd name="T14" fmla="*/ 688 w 904"/>
                  <a:gd name="T15" fmla="*/ 1112 h 1456"/>
                  <a:gd name="T16" fmla="*/ 640 w 904"/>
                  <a:gd name="T17" fmla="*/ 1352 h 1456"/>
                  <a:gd name="T18" fmla="*/ 544 w 904"/>
                  <a:gd name="T19" fmla="*/ 1448 h 1456"/>
                  <a:gd name="T20" fmla="*/ 352 w 904"/>
                  <a:gd name="T21" fmla="*/ 1400 h 1456"/>
                  <a:gd name="T22" fmla="*/ 256 w 904"/>
                  <a:gd name="T23" fmla="*/ 1112 h 1456"/>
                  <a:gd name="T24" fmla="*/ 352 w 904"/>
                  <a:gd name="T25" fmla="*/ 1016 h 1456"/>
                  <a:gd name="T26" fmla="*/ 448 w 904"/>
                  <a:gd name="T27" fmla="*/ 1160 h 1456"/>
                  <a:gd name="T28" fmla="*/ 544 w 904"/>
                  <a:gd name="T29" fmla="*/ 1160 h 1456"/>
                  <a:gd name="T30" fmla="*/ 640 w 904"/>
                  <a:gd name="T31" fmla="*/ 872 h 1456"/>
                  <a:gd name="T32" fmla="*/ 688 w 904"/>
                  <a:gd name="T33" fmla="*/ 584 h 1456"/>
                  <a:gd name="T34" fmla="*/ 640 w 904"/>
                  <a:gd name="T35" fmla="*/ 344 h 1456"/>
                  <a:gd name="T36" fmla="*/ 544 w 904"/>
                  <a:gd name="T37" fmla="*/ 248 h 1456"/>
                  <a:gd name="T38" fmla="*/ 448 w 904"/>
                  <a:gd name="T39" fmla="*/ 248 h 1456"/>
                  <a:gd name="T40" fmla="*/ 448 w 904"/>
                  <a:gd name="T41" fmla="*/ 392 h 1456"/>
                  <a:gd name="T42" fmla="*/ 544 w 904"/>
                  <a:gd name="T43" fmla="*/ 488 h 1456"/>
                  <a:gd name="T44" fmla="*/ 544 w 904"/>
                  <a:gd name="T45" fmla="*/ 632 h 1456"/>
                  <a:gd name="T46" fmla="*/ 496 w 904"/>
                  <a:gd name="T47" fmla="*/ 728 h 1456"/>
                  <a:gd name="T48" fmla="*/ 400 w 904"/>
                  <a:gd name="T49" fmla="*/ 728 h 1456"/>
                  <a:gd name="T50" fmla="*/ 448 w 904"/>
                  <a:gd name="T51" fmla="*/ 584 h 1456"/>
                  <a:gd name="T52" fmla="*/ 352 w 904"/>
                  <a:gd name="T53" fmla="*/ 488 h 1456"/>
                  <a:gd name="T54" fmla="*/ 208 w 904"/>
                  <a:gd name="T55" fmla="*/ 440 h 1456"/>
                  <a:gd name="T56" fmla="*/ 208 w 904"/>
                  <a:gd name="T57" fmla="*/ 344 h 1456"/>
                  <a:gd name="T58" fmla="*/ 112 w 904"/>
                  <a:gd name="T59" fmla="*/ 488 h 1456"/>
                  <a:gd name="T60" fmla="*/ 208 w 904"/>
                  <a:gd name="T61" fmla="*/ 632 h 1456"/>
                  <a:gd name="T62" fmla="*/ 208 w 904"/>
                  <a:gd name="T63" fmla="*/ 728 h 1456"/>
                  <a:gd name="T64" fmla="*/ 160 w 904"/>
                  <a:gd name="T65" fmla="*/ 632 h 1456"/>
                  <a:gd name="T66" fmla="*/ 16 w 904"/>
                  <a:gd name="T67" fmla="*/ 536 h 145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904"/>
                  <a:gd name="T103" fmla="*/ 0 h 1456"/>
                  <a:gd name="T104" fmla="*/ 904 w 904"/>
                  <a:gd name="T105" fmla="*/ 1456 h 145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904" h="1456">
                    <a:moveTo>
                      <a:pt x="16" y="536"/>
                    </a:moveTo>
                    <a:cubicBezTo>
                      <a:pt x="0" y="472"/>
                      <a:pt x="32" y="328"/>
                      <a:pt x="64" y="248"/>
                    </a:cubicBezTo>
                    <a:cubicBezTo>
                      <a:pt x="96" y="168"/>
                      <a:pt x="152" y="96"/>
                      <a:pt x="208" y="56"/>
                    </a:cubicBezTo>
                    <a:cubicBezTo>
                      <a:pt x="264" y="16"/>
                      <a:pt x="328" y="8"/>
                      <a:pt x="400" y="8"/>
                    </a:cubicBezTo>
                    <a:cubicBezTo>
                      <a:pt x="472" y="8"/>
                      <a:pt x="568" y="0"/>
                      <a:pt x="640" y="56"/>
                    </a:cubicBezTo>
                    <a:cubicBezTo>
                      <a:pt x="712" y="112"/>
                      <a:pt x="792" y="240"/>
                      <a:pt x="832" y="344"/>
                    </a:cubicBezTo>
                    <a:cubicBezTo>
                      <a:pt x="872" y="448"/>
                      <a:pt x="904" y="552"/>
                      <a:pt x="880" y="680"/>
                    </a:cubicBezTo>
                    <a:cubicBezTo>
                      <a:pt x="856" y="808"/>
                      <a:pt x="728" y="1000"/>
                      <a:pt x="688" y="1112"/>
                    </a:cubicBezTo>
                    <a:cubicBezTo>
                      <a:pt x="648" y="1224"/>
                      <a:pt x="664" y="1296"/>
                      <a:pt x="640" y="1352"/>
                    </a:cubicBezTo>
                    <a:cubicBezTo>
                      <a:pt x="616" y="1408"/>
                      <a:pt x="592" y="1440"/>
                      <a:pt x="544" y="1448"/>
                    </a:cubicBezTo>
                    <a:cubicBezTo>
                      <a:pt x="496" y="1456"/>
                      <a:pt x="400" y="1456"/>
                      <a:pt x="352" y="1400"/>
                    </a:cubicBezTo>
                    <a:cubicBezTo>
                      <a:pt x="304" y="1344"/>
                      <a:pt x="256" y="1176"/>
                      <a:pt x="256" y="1112"/>
                    </a:cubicBezTo>
                    <a:cubicBezTo>
                      <a:pt x="256" y="1048"/>
                      <a:pt x="320" y="1008"/>
                      <a:pt x="352" y="1016"/>
                    </a:cubicBezTo>
                    <a:cubicBezTo>
                      <a:pt x="384" y="1024"/>
                      <a:pt x="416" y="1136"/>
                      <a:pt x="448" y="1160"/>
                    </a:cubicBezTo>
                    <a:cubicBezTo>
                      <a:pt x="480" y="1184"/>
                      <a:pt x="512" y="1208"/>
                      <a:pt x="544" y="1160"/>
                    </a:cubicBezTo>
                    <a:cubicBezTo>
                      <a:pt x="576" y="1112"/>
                      <a:pt x="616" y="968"/>
                      <a:pt x="640" y="872"/>
                    </a:cubicBezTo>
                    <a:cubicBezTo>
                      <a:pt x="664" y="776"/>
                      <a:pt x="688" y="672"/>
                      <a:pt x="688" y="584"/>
                    </a:cubicBezTo>
                    <a:cubicBezTo>
                      <a:pt x="688" y="496"/>
                      <a:pt x="664" y="400"/>
                      <a:pt x="640" y="344"/>
                    </a:cubicBezTo>
                    <a:cubicBezTo>
                      <a:pt x="616" y="288"/>
                      <a:pt x="576" y="264"/>
                      <a:pt x="544" y="248"/>
                    </a:cubicBezTo>
                    <a:cubicBezTo>
                      <a:pt x="512" y="232"/>
                      <a:pt x="464" y="224"/>
                      <a:pt x="448" y="248"/>
                    </a:cubicBezTo>
                    <a:cubicBezTo>
                      <a:pt x="432" y="272"/>
                      <a:pt x="432" y="352"/>
                      <a:pt x="448" y="392"/>
                    </a:cubicBezTo>
                    <a:cubicBezTo>
                      <a:pt x="464" y="432"/>
                      <a:pt x="528" y="448"/>
                      <a:pt x="544" y="488"/>
                    </a:cubicBezTo>
                    <a:cubicBezTo>
                      <a:pt x="560" y="528"/>
                      <a:pt x="552" y="592"/>
                      <a:pt x="544" y="632"/>
                    </a:cubicBezTo>
                    <a:cubicBezTo>
                      <a:pt x="536" y="672"/>
                      <a:pt x="520" y="712"/>
                      <a:pt x="496" y="728"/>
                    </a:cubicBezTo>
                    <a:cubicBezTo>
                      <a:pt x="472" y="744"/>
                      <a:pt x="408" y="752"/>
                      <a:pt x="400" y="728"/>
                    </a:cubicBezTo>
                    <a:cubicBezTo>
                      <a:pt x="392" y="704"/>
                      <a:pt x="456" y="624"/>
                      <a:pt x="448" y="584"/>
                    </a:cubicBezTo>
                    <a:cubicBezTo>
                      <a:pt x="440" y="544"/>
                      <a:pt x="392" y="512"/>
                      <a:pt x="352" y="488"/>
                    </a:cubicBezTo>
                    <a:cubicBezTo>
                      <a:pt x="312" y="464"/>
                      <a:pt x="232" y="464"/>
                      <a:pt x="208" y="440"/>
                    </a:cubicBezTo>
                    <a:cubicBezTo>
                      <a:pt x="184" y="416"/>
                      <a:pt x="224" y="336"/>
                      <a:pt x="208" y="344"/>
                    </a:cubicBezTo>
                    <a:cubicBezTo>
                      <a:pt x="192" y="352"/>
                      <a:pt x="112" y="440"/>
                      <a:pt x="112" y="488"/>
                    </a:cubicBezTo>
                    <a:cubicBezTo>
                      <a:pt x="112" y="536"/>
                      <a:pt x="192" y="592"/>
                      <a:pt x="208" y="632"/>
                    </a:cubicBezTo>
                    <a:cubicBezTo>
                      <a:pt x="224" y="672"/>
                      <a:pt x="216" y="728"/>
                      <a:pt x="208" y="728"/>
                    </a:cubicBezTo>
                    <a:cubicBezTo>
                      <a:pt x="200" y="728"/>
                      <a:pt x="184" y="672"/>
                      <a:pt x="160" y="632"/>
                    </a:cubicBezTo>
                    <a:cubicBezTo>
                      <a:pt x="136" y="592"/>
                      <a:pt x="32" y="600"/>
                      <a:pt x="16" y="536"/>
                    </a:cubicBezTo>
                    <a:close/>
                  </a:path>
                </a:pathLst>
              </a:custGeom>
              <a:solidFill>
                <a:srgbClr val="FF9999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1" name="Freeform 34">
                <a:extLst>
                  <a:ext uri="{FF2B5EF4-FFF2-40B4-BE49-F238E27FC236}">
                    <a16:creationId xmlns:a16="http://schemas.microsoft.com/office/drawing/2014/main" id="{917FB0B5-FBA5-4B45-81F8-94A7DF8F76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0" y="1288"/>
                <a:ext cx="192" cy="230"/>
              </a:xfrm>
              <a:custGeom>
                <a:avLst/>
                <a:gdLst>
                  <a:gd name="T0" fmla="*/ 8 w 152"/>
                  <a:gd name="T1" fmla="*/ 8 h 344"/>
                  <a:gd name="T2" fmla="*/ 104 w 152"/>
                  <a:gd name="T3" fmla="*/ 104 h 344"/>
                  <a:gd name="T4" fmla="*/ 152 w 152"/>
                  <a:gd name="T5" fmla="*/ 248 h 344"/>
                  <a:gd name="T6" fmla="*/ 104 w 152"/>
                  <a:gd name="T7" fmla="*/ 344 h 344"/>
                  <a:gd name="T8" fmla="*/ 56 w 152"/>
                  <a:gd name="T9" fmla="*/ 248 h 344"/>
                  <a:gd name="T10" fmla="*/ 56 w 152"/>
                  <a:gd name="T11" fmla="*/ 152 h 344"/>
                  <a:gd name="T12" fmla="*/ 8 w 152"/>
                  <a:gd name="T13" fmla="*/ 8 h 34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2"/>
                  <a:gd name="T22" fmla="*/ 0 h 344"/>
                  <a:gd name="T23" fmla="*/ 152 w 152"/>
                  <a:gd name="T24" fmla="*/ 344 h 34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2" h="344">
                    <a:moveTo>
                      <a:pt x="8" y="8"/>
                    </a:moveTo>
                    <a:cubicBezTo>
                      <a:pt x="16" y="0"/>
                      <a:pt x="80" y="64"/>
                      <a:pt x="104" y="104"/>
                    </a:cubicBezTo>
                    <a:cubicBezTo>
                      <a:pt x="128" y="144"/>
                      <a:pt x="152" y="208"/>
                      <a:pt x="152" y="248"/>
                    </a:cubicBezTo>
                    <a:cubicBezTo>
                      <a:pt x="152" y="288"/>
                      <a:pt x="120" y="344"/>
                      <a:pt x="104" y="344"/>
                    </a:cubicBezTo>
                    <a:cubicBezTo>
                      <a:pt x="88" y="344"/>
                      <a:pt x="64" y="280"/>
                      <a:pt x="56" y="248"/>
                    </a:cubicBezTo>
                    <a:cubicBezTo>
                      <a:pt x="48" y="216"/>
                      <a:pt x="56" y="184"/>
                      <a:pt x="56" y="152"/>
                    </a:cubicBezTo>
                    <a:cubicBezTo>
                      <a:pt x="56" y="120"/>
                      <a:pt x="0" y="16"/>
                      <a:pt x="8" y="8"/>
                    </a:cubicBezTo>
                    <a:close/>
                  </a:path>
                </a:pathLst>
              </a:custGeom>
              <a:solidFill>
                <a:srgbClr val="FF9999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7173" name="Object 35">
            <a:extLst>
              <a:ext uri="{FF2B5EF4-FFF2-40B4-BE49-F238E27FC236}">
                <a16:creationId xmlns:a16="http://schemas.microsoft.com/office/drawing/2014/main" id="{E7C44980-384D-4F1D-9779-FBF69D1DFA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6425" y="1676400"/>
          <a:ext cx="15779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公式" r:id="rId15" imgW="596880" imgH="406080" progId="Equation.3">
                  <p:embed/>
                </p:oleObj>
              </mc:Choice>
              <mc:Fallback>
                <p:oleObj name="公式" r:id="rId15" imgW="596880" imgH="40608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6425" y="1676400"/>
                        <a:ext cx="15779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36">
            <a:extLst>
              <a:ext uri="{FF2B5EF4-FFF2-40B4-BE49-F238E27FC236}">
                <a16:creationId xmlns:a16="http://schemas.microsoft.com/office/drawing/2014/main" id="{3224285A-E9C1-4A0C-8965-1A0FB21FC5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9400" y="2728913"/>
          <a:ext cx="19145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name="公式" r:id="rId17" imgW="723600" imgH="419040" progId="Equation.3">
                  <p:embed/>
                </p:oleObj>
              </mc:Choice>
              <mc:Fallback>
                <p:oleObj name="公式" r:id="rId17" imgW="723600" imgH="4190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2728913"/>
                        <a:ext cx="191452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4" name="Text Box 37">
            <a:hlinkClick r:id="rId19" action="ppaction://hlinkfile"/>
            <a:extLst>
              <a:ext uri="{FF2B5EF4-FFF2-40B4-BE49-F238E27FC236}">
                <a16:creationId xmlns:a16="http://schemas.microsoft.com/office/drawing/2014/main" id="{0E1ACCEE-3AA7-45BA-99FA-F752897D4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5445125"/>
            <a:ext cx="1800225" cy="466725"/>
          </a:xfrm>
          <a:prstGeom prst="rect">
            <a:avLst/>
          </a:prstGeom>
          <a:noFill/>
          <a:ln w="9525">
            <a:solidFill>
              <a:srgbClr val="33CC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rgbClr val="33CC33"/>
                </a:solidFill>
              </a:rPr>
              <a:t>动画演示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>
            <a:extLst>
              <a:ext uri="{FF2B5EF4-FFF2-40B4-BE49-F238E27FC236}">
                <a16:creationId xmlns:a16="http://schemas.microsoft.com/office/drawing/2014/main" id="{B401C2A7-5812-4E6D-8CFD-16A4071C99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5863" y="990600"/>
          <a:ext cx="293528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" name="公式" r:id="rId3" imgW="1206360" imgH="228600" progId="Equation.3">
                  <p:embed/>
                </p:oleObj>
              </mc:Choice>
              <mc:Fallback>
                <p:oleObj name="公式" r:id="rId3" imgW="120636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990600"/>
                        <a:ext cx="2935287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>
            <a:extLst>
              <a:ext uri="{FF2B5EF4-FFF2-40B4-BE49-F238E27FC236}">
                <a16:creationId xmlns:a16="http://schemas.microsoft.com/office/drawing/2014/main" id="{66EE1476-4108-4AF0-A697-9DDAF4D4BC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9663" y="2541588"/>
          <a:ext cx="1363662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公式" r:id="rId5" imgW="507960" imgH="393480" progId="Equation.3">
                  <p:embed/>
                </p:oleObj>
              </mc:Choice>
              <mc:Fallback>
                <p:oleObj name="公式" r:id="rId5" imgW="50796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63" y="2541588"/>
                        <a:ext cx="1363662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>
            <a:extLst>
              <a:ext uri="{FF2B5EF4-FFF2-40B4-BE49-F238E27FC236}">
                <a16:creationId xmlns:a16="http://schemas.microsoft.com/office/drawing/2014/main" id="{53259419-6565-418F-ABA5-6922A03CA8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3584575"/>
          <a:ext cx="157797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" name="公式" r:id="rId7" imgW="736560" imgH="444240" progId="Equation.3">
                  <p:embed/>
                </p:oleObj>
              </mc:Choice>
              <mc:Fallback>
                <p:oleObj name="公式" r:id="rId7" imgW="73656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584575"/>
                        <a:ext cx="1577975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>
            <a:extLst>
              <a:ext uri="{FF2B5EF4-FFF2-40B4-BE49-F238E27FC236}">
                <a16:creationId xmlns:a16="http://schemas.microsoft.com/office/drawing/2014/main" id="{674377E5-32A0-4C4B-9282-8F3D94D208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5713" y="2514600"/>
          <a:ext cx="1322387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4" name="公式" r:id="rId9" imgW="698400" imgH="444240" progId="Equation.3">
                  <p:embed/>
                </p:oleObj>
              </mc:Choice>
              <mc:Fallback>
                <p:oleObj name="公式" r:id="rId9" imgW="69840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3" y="2514600"/>
                        <a:ext cx="1322387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7" name="Text Box 6">
            <a:extLst>
              <a:ext uri="{FF2B5EF4-FFF2-40B4-BE49-F238E27FC236}">
                <a16:creationId xmlns:a16="http://schemas.microsoft.com/office/drawing/2014/main" id="{9AF8B99B-48E1-4B75-A506-17E3A934D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1725" y="1524000"/>
            <a:ext cx="34702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/>
              <a:t>源迎着观察者，观测者测到的频率为：</a:t>
            </a:r>
          </a:p>
        </p:txBody>
      </p:sp>
      <p:sp>
        <p:nvSpPr>
          <p:cNvPr id="8218" name="Text Box 7">
            <a:extLst>
              <a:ext uri="{FF2B5EF4-FFF2-40B4-BE49-F238E27FC236}">
                <a16:creationId xmlns:a16="http://schemas.microsoft.com/office/drawing/2014/main" id="{8FBC0BDD-591D-40A3-A2D6-33F030D5F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953000"/>
            <a:ext cx="873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远离 </a:t>
            </a:r>
          </a:p>
        </p:txBody>
      </p:sp>
      <p:grpSp>
        <p:nvGrpSpPr>
          <p:cNvPr id="8219" name="Group 8">
            <a:extLst>
              <a:ext uri="{FF2B5EF4-FFF2-40B4-BE49-F238E27FC236}">
                <a16:creationId xmlns:a16="http://schemas.microsoft.com/office/drawing/2014/main" id="{E40A7D15-248F-4DD9-AADD-2F39DA364D9D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4292600"/>
            <a:ext cx="3560762" cy="2133600"/>
            <a:chOff x="3072" y="2688"/>
            <a:chExt cx="2243" cy="1344"/>
          </a:xfrm>
        </p:grpSpPr>
        <p:grpSp>
          <p:nvGrpSpPr>
            <p:cNvPr id="8243" name="Group 9">
              <a:extLst>
                <a:ext uri="{FF2B5EF4-FFF2-40B4-BE49-F238E27FC236}">
                  <a16:creationId xmlns:a16="http://schemas.microsoft.com/office/drawing/2014/main" id="{4A7445DE-E3DB-43D3-A335-1BF606868E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8" y="3120"/>
              <a:ext cx="1407" cy="706"/>
              <a:chOff x="3888" y="3168"/>
              <a:chExt cx="1407" cy="706"/>
            </a:xfrm>
          </p:grpSpPr>
          <p:sp>
            <p:nvSpPr>
              <p:cNvPr id="8257" name="Freeform 10">
                <a:extLst>
                  <a:ext uri="{FF2B5EF4-FFF2-40B4-BE49-F238E27FC236}">
                    <a16:creationId xmlns:a16="http://schemas.microsoft.com/office/drawing/2014/main" id="{F855E06C-E4F4-42CE-80D1-D9859B185E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8" y="3168"/>
                <a:ext cx="1407" cy="499"/>
              </a:xfrm>
              <a:custGeom>
                <a:avLst/>
                <a:gdLst>
                  <a:gd name="T0" fmla="*/ 0 w 552"/>
                  <a:gd name="T1" fmla="*/ 168 h 336"/>
                  <a:gd name="T2" fmla="*/ 138 w 552"/>
                  <a:gd name="T3" fmla="*/ 0 h 336"/>
                  <a:gd name="T4" fmla="*/ 276 w 552"/>
                  <a:gd name="T5" fmla="*/ 168 h 336"/>
                  <a:gd name="T6" fmla="*/ 414 w 552"/>
                  <a:gd name="T7" fmla="*/ 336 h 336"/>
                  <a:gd name="T8" fmla="*/ 552 w 552"/>
                  <a:gd name="T9" fmla="*/ 168 h 3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2"/>
                  <a:gd name="T16" fmla="*/ 0 h 336"/>
                  <a:gd name="T17" fmla="*/ 552 w 552"/>
                  <a:gd name="T18" fmla="*/ 336 h 3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2" h="336">
                    <a:moveTo>
                      <a:pt x="0" y="168"/>
                    </a:moveTo>
                    <a:cubicBezTo>
                      <a:pt x="27" y="115"/>
                      <a:pt x="92" y="0"/>
                      <a:pt x="138" y="0"/>
                    </a:cubicBezTo>
                    <a:cubicBezTo>
                      <a:pt x="184" y="0"/>
                      <a:pt x="231" y="98"/>
                      <a:pt x="276" y="168"/>
                    </a:cubicBezTo>
                    <a:cubicBezTo>
                      <a:pt x="321" y="238"/>
                      <a:pt x="368" y="336"/>
                      <a:pt x="414" y="336"/>
                    </a:cubicBezTo>
                    <a:cubicBezTo>
                      <a:pt x="460" y="336"/>
                      <a:pt x="529" y="196"/>
                      <a:pt x="552" y="168"/>
                    </a:cubicBezTo>
                  </a:path>
                </a:pathLst>
              </a:custGeom>
              <a:noFill/>
              <a:ln w="41275" cmpd="sng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8" name="Line 11">
                <a:extLst>
                  <a:ext uri="{FF2B5EF4-FFF2-40B4-BE49-F238E27FC236}">
                    <a16:creationId xmlns:a16="http://schemas.microsoft.com/office/drawing/2014/main" id="{E6D09EB9-2309-4009-A103-F7CCDF80A7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3416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9" name="Line 12">
                <a:extLst>
                  <a:ext uri="{FF2B5EF4-FFF2-40B4-BE49-F238E27FC236}">
                    <a16:creationId xmlns:a16="http://schemas.microsoft.com/office/drawing/2014/main" id="{E8CB2DC7-D094-4FE4-AD1E-88B65CBA1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1" y="3731"/>
                <a:ext cx="414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0" name="Line 13">
                <a:extLst>
                  <a:ext uri="{FF2B5EF4-FFF2-40B4-BE49-F238E27FC236}">
                    <a16:creationId xmlns:a16="http://schemas.microsoft.com/office/drawing/2014/main" id="{346C5951-6194-435A-BBDD-B55F92DEF7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3723"/>
                <a:ext cx="597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216" name="Object 14">
                <a:extLst>
                  <a:ext uri="{FF2B5EF4-FFF2-40B4-BE49-F238E27FC236}">
                    <a16:creationId xmlns:a16="http://schemas.microsoft.com/office/drawing/2014/main" id="{A06B0038-8545-49A9-980C-6309083E3BF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64" y="3612"/>
              <a:ext cx="226" cy="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65" name="Equation" r:id="rId11" imgW="177480" imgH="177480" progId="Equation.3">
                      <p:embed/>
                    </p:oleObj>
                  </mc:Choice>
                  <mc:Fallback>
                    <p:oleObj name="Equation" r:id="rId11" imgW="177480" imgH="17748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3612"/>
                            <a:ext cx="226" cy="2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244" name="Group 15">
              <a:extLst>
                <a:ext uri="{FF2B5EF4-FFF2-40B4-BE49-F238E27FC236}">
                  <a16:creationId xmlns:a16="http://schemas.microsoft.com/office/drawing/2014/main" id="{7102678F-CFEF-4963-AB15-E0E9072DCF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2688"/>
              <a:ext cx="2243" cy="1344"/>
              <a:chOff x="3072" y="2736"/>
              <a:chExt cx="2243" cy="1344"/>
            </a:xfrm>
          </p:grpSpPr>
          <p:sp>
            <p:nvSpPr>
              <p:cNvPr id="8247" name="Line 16">
                <a:extLst>
                  <a:ext uri="{FF2B5EF4-FFF2-40B4-BE49-F238E27FC236}">
                    <a16:creationId xmlns:a16="http://schemas.microsoft.com/office/drawing/2014/main" id="{607E6216-E0CA-4BD6-9019-A0E645667F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3" y="3427"/>
                <a:ext cx="20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8" name="Freeform 17">
                <a:extLst>
                  <a:ext uri="{FF2B5EF4-FFF2-40B4-BE49-F238E27FC236}">
                    <a16:creationId xmlns:a16="http://schemas.microsoft.com/office/drawing/2014/main" id="{7BD9929B-31C3-43A0-86B2-F643772F03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6" y="3158"/>
                <a:ext cx="2005" cy="500"/>
              </a:xfrm>
              <a:custGeom>
                <a:avLst/>
                <a:gdLst>
                  <a:gd name="T0" fmla="*/ 0 w 552"/>
                  <a:gd name="T1" fmla="*/ 168 h 336"/>
                  <a:gd name="T2" fmla="*/ 138 w 552"/>
                  <a:gd name="T3" fmla="*/ 0 h 336"/>
                  <a:gd name="T4" fmla="*/ 276 w 552"/>
                  <a:gd name="T5" fmla="*/ 168 h 336"/>
                  <a:gd name="T6" fmla="*/ 414 w 552"/>
                  <a:gd name="T7" fmla="*/ 336 h 336"/>
                  <a:gd name="T8" fmla="*/ 552 w 552"/>
                  <a:gd name="T9" fmla="*/ 168 h 3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2"/>
                  <a:gd name="T16" fmla="*/ 0 h 336"/>
                  <a:gd name="T17" fmla="*/ 552 w 552"/>
                  <a:gd name="T18" fmla="*/ 336 h 3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2" h="336">
                    <a:moveTo>
                      <a:pt x="0" y="168"/>
                    </a:moveTo>
                    <a:cubicBezTo>
                      <a:pt x="27" y="115"/>
                      <a:pt x="92" y="0"/>
                      <a:pt x="138" y="0"/>
                    </a:cubicBezTo>
                    <a:cubicBezTo>
                      <a:pt x="184" y="0"/>
                      <a:pt x="231" y="98"/>
                      <a:pt x="276" y="168"/>
                    </a:cubicBezTo>
                    <a:cubicBezTo>
                      <a:pt x="321" y="238"/>
                      <a:pt x="368" y="336"/>
                      <a:pt x="414" y="336"/>
                    </a:cubicBezTo>
                    <a:cubicBezTo>
                      <a:pt x="460" y="336"/>
                      <a:pt x="529" y="196"/>
                      <a:pt x="552" y="168"/>
                    </a:cubicBezTo>
                  </a:path>
                </a:pathLst>
              </a:custGeom>
              <a:noFill/>
              <a:ln w="41275" cap="flat" cmpd="sng">
                <a:solidFill>
                  <a:srgbClr val="0000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9" name="Line 18">
                <a:extLst>
                  <a:ext uri="{FF2B5EF4-FFF2-40B4-BE49-F238E27FC236}">
                    <a16:creationId xmlns:a16="http://schemas.microsoft.com/office/drawing/2014/main" id="{FAFAA7FA-C06C-45D9-AF1C-D48A8E68D1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79" y="3427"/>
                <a:ext cx="0" cy="6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Dot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0" name="Line 19">
                <a:extLst>
                  <a:ext uri="{FF2B5EF4-FFF2-40B4-BE49-F238E27FC236}">
                    <a16:creationId xmlns:a16="http://schemas.microsoft.com/office/drawing/2014/main" id="{BF7985B6-5D99-455A-89E0-6F6A4C2776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4" y="3389"/>
                <a:ext cx="0" cy="6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Dot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1" name="Line 20">
                <a:extLst>
                  <a:ext uri="{FF2B5EF4-FFF2-40B4-BE49-F238E27FC236}">
                    <a16:creationId xmlns:a16="http://schemas.microsoft.com/office/drawing/2014/main" id="{8C7CEBBB-A795-41EC-BB1B-BC7B03256D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9" y="3926"/>
                <a:ext cx="79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2" name="Line 21">
                <a:extLst>
                  <a:ext uri="{FF2B5EF4-FFF2-40B4-BE49-F238E27FC236}">
                    <a16:creationId xmlns:a16="http://schemas.microsoft.com/office/drawing/2014/main" id="{A27F2941-0822-4E3A-86B9-F6C654E31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26" y="3926"/>
                <a:ext cx="75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213" name="Object 22">
                <a:extLst>
                  <a:ext uri="{FF2B5EF4-FFF2-40B4-BE49-F238E27FC236}">
                    <a16:creationId xmlns:a16="http://schemas.microsoft.com/office/drawing/2014/main" id="{1F8B9BF4-6D52-4258-9646-51774AFBCCE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00" y="3821"/>
              <a:ext cx="177" cy="2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66" name="Equation" r:id="rId13" imgW="139680" imgH="177480" progId="Equation.3">
                      <p:embed/>
                    </p:oleObj>
                  </mc:Choice>
                  <mc:Fallback>
                    <p:oleObj name="Equation" r:id="rId13" imgW="139680" imgH="177480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00" y="3821"/>
                            <a:ext cx="177" cy="2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53" name="Line 23">
                <a:extLst>
                  <a:ext uri="{FF2B5EF4-FFF2-40B4-BE49-F238E27FC236}">
                    <a16:creationId xmlns:a16="http://schemas.microsoft.com/office/drawing/2014/main" id="{FC2AF8A2-72C7-4526-9123-4CDB5682E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8" y="2736"/>
                <a:ext cx="0" cy="6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Dot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4" name="Line 24">
                <a:extLst>
                  <a:ext uri="{FF2B5EF4-FFF2-40B4-BE49-F238E27FC236}">
                    <a16:creationId xmlns:a16="http://schemas.microsoft.com/office/drawing/2014/main" id="{4675417E-E7F6-4901-A84D-1D775221C4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79" y="2851"/>
                <a:ext cx="0" cy="6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Dot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5" name="Line 25">
                <a:extLst>
                  <a:ext uri="{FF2B5EF4-FFF2-40B4-BE49-F238E27FC236}">
                    <a16:creationId xmlns:a16="http://schemas.microsoft.com/office/drawing/2014/main" id="{17504FC4-3B10-4B0E-9E70-605F17193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9" y="3082"/>
                <a:ext cx="79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6" name="Line 26">
                <a:extLst>
                  <a:ext uri="{FF2B5EF4-FFF2-40B4-BE49-F238E27FC236}">
                    <a16:creationId xmlns:a16="http://schemas.microsoft.com/office/drawing/2014/main" id="{9F688DE3-28AF-4B36-AFD5-761F8D827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75" y="3082"/>
                <a:ext cx="75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214" name="Object 27">
                <a:extLst>
                  <a:ext uri="{FF2B5EF4-FFF2-40B4-BE49-F238E27FC236}">
                    <a16:creationId xmlns:a16="http://schemas.microsoft.com/office/drawing/2014/main" id="{E3C889DE-CD82-43DE-A1EA-9647FF0FFF5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31" y="2957"/>
              <a:ext cx="293" cy="2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67" name="Equation" r:id="rId15" imgW="228600" imgH="177480" progId="Equation.3">
                      <p:embed/>
                    </p:oleObj>
                  </mc:Choice>
                  <mc:Fallback>
                    <p:oleObj name="Equation" r:id="rId15" imgW="228600" imgH="177480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31" y="2957"/>
                            <a:ext cx="293" cy="2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15" name="Object 28">
                <a:extLst>
                  <a:ext uri="{FF2B5EF4-FFF2-40B4-BE49-F238E27FC236}">
                    <a16:creationId xmlns:a16="http://schemas.microsoft.com/office/drawing/2014/main" id="{484458B7-E800-489B-AA52-3F813A8B174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072" y="3312"/>
              <a:ext cx="283" cy="2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68" name="Equation" r:id="rId17" imgW="152280" imgH="177480" progId="Equation.3">
                      <p:embed/>
                    </p:oleObj>
                  </mc:Choice>
                  <mc:Fallback>
                    <p:oleObj name="Equation" r:id="rId17" imgW="152280" imgH="177480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72" y="3312"/>
                            <a:ext cx="283" cy="2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211" name="Object 29">
              <a:extLst>
                <a:ext uri="{FF2B5EF4-FFF2-40B4-BE49-F238E27FC236}">
                  <a16:creationId xmlns:a16="http://schemas.microsoft.com/office/drawing/2014/main" id="{F54FE8BC-D55A-42A1-A08E-C5A4200F0D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83" y="3373"/>
            <a:ext cx="46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9" name="Equation" r:id="rId19" imgW="330120" imgH="228600" progId="Equation.3">
                    <p:embed/>
                  </p:oleObj>
                </mc:Choice>
                <mc:Fallback>
                  <p:oleObj name="Equation" r:id="rId19" imgW="330120" imgH="2286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3" y="3373"/>
                          <a:ext cx="46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45" name="Line 30">
              <a:extLst>
                <a:ext uri="{FF2B5EF4-FFF2-40B4-BE49-F238E27FC236}">
                  <a16:creationId xmlns:a16="http://schemas.microsoft.com/office/drawing/2014/main" id="{6879B3DC-3290-4263-89A8-B0931F170C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04" y="3651"/>
              <a:ext cx="585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6" name="Line 31">
              <a:extLst>
                <a:ext uri="{FF2B5EF4-FFF2-40B4-BE49-F238E27FC236}">
                  <a16:creationId xmlns:a16="http://schemas.microsoft.com/office/drawing/2014/main" id="{2D800599-A7AD-4DCE-B433-21ACB1841B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5" y="3376"/>
              <a:ext cx="43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12" name="Object 32">
              <a:extLst>
                <a:ext uri="{FF2B5EF4-FFF2-40B4-BE49-F238E27FC236}">
                  <a16:creationId xmlns:a16="http://schemas.microsoft.com/office/drawing/2014/main" id="{DB4EE641-B4E4-40D7-A5CE-36B4B72F5B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64" y="3136"/>
            <a:ext cx="215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0" name="Equation" r:id="rId21" imgW="114120" imgH="177480" progId="Equation.DSMT4">
                    <p:embed/>
                  </p:oleObj>
                </mc:Choice>
                <mc:Fallback>
                  <p:oleObj name="Equation" r:id="rId21" imgW="114120" imgH="177480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4" y="3136"/>
                          <a:ext cx="215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20" name="Text Box 33">
            <a:extLst>
              <a:ext uri="{FF2B5EF4-FFF2-40B4-BE49-F238E27FC236}">
                <a16:creationId xmlns:a16="http://schemas.microsoft.com/office/drawing/2014/main" id="{25EE9E5F-731B-4A3F-8D38-C8115697A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"/>
            <a:ext cx="5357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§10.6.2 </a:t>
            </a:r>
            <a:r>
              <a:rPr lang="zh-CN" altLang="en-US" sz="2800">
                <a:ea typeface="黑体" panose="02010609060101010101" pitchFamily="49" charset="-122"/>
              </a:rPr>
              <a:t>观察者静止而波源运动   </a:t>
            </a:r>
          </a:p>
        </p:txBody>
      </p:sp>
      <p:graphicFrame>
        <p:nvGraphicFramePr>
          <p:cNvPr id="8198" name="Object 34">
            <a:extLst>
              <a:ext uri="{FF2B5EF4-FFF2-40B4-BE49-F238E27FC236}">
                <a16:creationId xmlns:a16="http://schemas.microsoft.com/office/drawing/2014/main" id="{BC65AEF1-A7BA-4F3C-ABE5-BDB042E9B1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1500" y="3584575"/>
          <a:ext cx="15240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1" name="公式" r:id="rId23" imgW="711000" imgH="444240" progId="Equation.3">
                  <p:embed/>
                </p:oleObj>
              </mc:Choice>
              <mc:Fallback>
                <p:oleObj name="公式" r:id="rId23" imgW="711000" imgH="4442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3584575"/>
                        <a:ext cx="15240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35">
            <a:extLst>
              <a:ext uri="{FF2B5EF4-FFF2-40B4-BE49-F238E27FC236}">
                <a16:creationId xmlns:a16="http://schemas.microsoft.com/office/drawing/2014/main" id="{AF2D4624-E99F-440E-82CF-934FBE5912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9625" y="4724400"/>
          <a:ext cx="193357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2" name="公式" r:id="rId25" imgW="901440" imgH="444240" progId="Equation.3">
                  <p:embed/>
                </p:oleObj>
              </mc:Choice>
              <mc:Fallback>
                <p:oleObj name="公式" r:id="rId25" imgW="901440" imgH="4442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25" y="4724400"/>
                        <a:ext cx="1933575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21" name="Group 36">
            <a:extLst>
              <a:ext uri="{FF2B5EF4-FFF2-40B4-BE49-F238E27FC236}">
                <a16:creationId xmlns:a16="http://schemas.microsoft.com/office/drawing/2014/main" id="{2E943BCB-E2B3-4F1C-AF7B-D253F3E074D5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1066800"/>
            <a:ext cx="3519488" cy="3240088"/>
            <a:chOff x="3120" y="672"/>
            <a:chExt cx="2217" cy="2041"/>
          </a:xfrm>
        </p:grpSpPr>
        <p:sp>
          <p:nvSpPr>
            <p:cNvPr id="8223" name="Oval 37">
              <a:extLst>
                <a:ext uri="{FF2B5EF4-FFF2-40B4-BE49-F238E27FC236}">
                  <a16:creationId xmlns:a16="http://schemas.microsoft.com/office/drawing/2014/main" id="{D65E9E85-FCB9-44E1-BA28-6BEEB1BEF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1829"/>
              <a:ext cx="90" cy="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24" name="Oval 38">
              <a:extLst>
                <a:ext uri="{FF2B5EF4-FFF2-40B4-BE49-F238E27FC236}">
                  <a16:creationId xmlns:a16="http://schemas.microsoft.com/office/drawing/2014/main" id="{254C1E4E-364B-4000-846B-7AABEE09B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3" y="1325"/>
              <a:ext cx="1004" cy="10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25" name="Oval 39">
              <a:extLst>
                <a:ext uri="{FF2B5EF4-FFF2-40B4-BE49-F238E27FC236}">
                  <a16:creationId xmlns:a16="http://schemas.microsoft.com/office/drawing/2014/main" id="{E33EAEE8-C393-48C6-87E5-DE5C053E3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3" y="1830"/>
              <a:ext cx="90" cy="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26" name="Oval 40">
              <a:extLst>
                <a:ext uri="{FF2B5EF4-FFF2-40B4-BE49-F238E27FC236}">
                  <a16:creationId xmlns:a16="http://schemas.microsoft.com/office/drawing/2014/main" id="{619E9FE2-1055-4360-9FE0-856778A9B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" y="1237"/>
              <a:ext cx="1204" cy="11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27" name="Line 41">
              <a:extLst>
                <a:ext uri="{FF2B5EF4-FFF2-40B4-BE49-F238E27FC236}">
                  <a16:creationId xmlns:a16="http://schemas.microsoft.com/office/drawing/2014/main" id="{F1C47B11-0813-453E-B957-093E7BAE37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7" y="905"/>
              <a:ext cx="2" cy="984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8" name="Line 42">
              <a:extLst>
                <a:ext uri="{FF2B5EF4-FFF2-40B4-BE49-F238E27FC236}">
                  <a16:creationId xmlns:a16="http://schemas.microsoft.com/office/drawing/2014/main" id="{F3597DBE-9C49-4B40-A943-2D0D677400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96" y="905"/>
              <a:ext cx="7" cy="984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9" name="Line 43">
              <a:extLst>
                <a:ext uri="{FF2B5EF4-FFF2-40B4-BE49-F238E27FC236}">
                  <a16:creationId xmlns:a16="http://schemas.microsoft.com/office/drawing/2014/main" id="{62D9FFAF-F807-4988-B002-9BBD9B7CB4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7" y="981"/>
              <a:ext cx="18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0" name="Line 44">
              <a:extLst>
                <a:ext uri="{FF2B5EF4-FFF2-40B4-BE49-F238E27FC236}">
                  <a16:creationId xmlns:a16="http://schemas.microsoft.com/office/drawing/2014/main" id="{959BE25E-989C-4FD2-A435-430534C53D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3" y="981"/>
              <a:ext cx="18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00" name="Object 45">
              <a:extLst>
                <a:ext uri="{FF2B5EF4-FFF2-40B4-BE49-F238E27FC236}">
                  <a16:creationId xmlns:a16="http://schemas.microsoft.com/office/drawing/2014/main" id="{CB74F345-BA35-408D-958D-7C1E4EA3A5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84" y="752"/>
            <a:ext cx="208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3" name="公式" r:id="rId27" imgW="355320" imgH="330120" progId="Equation.3">
                    <p:embed/>
                  </p:oleObj>
                </mc:Choice>
                <mc:Fallback>
                  <p:oleObj name="公式" r:id="rId27" imgW="355320" imgH="33012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4" y="752"/>
                          <a:ext cx="208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1" name="Oval 46">
              <a:extLst>
                <a:ext uri="{FF2B5EF4-FFF2-40B4-BE49-F238E27FC236}">
                  <a16:creationId xmlns:a16="http://schemas.microsoft.com/office/drawing/2014/main" id="{69B16C0C-F005-44E9-81A0-23F745360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1" y="1826"/>
              <a:ext cx="91" cy="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32" name="Oval 47">
              <a:extLst>
                <a:ext uri="{FF2B5EF4-FFF2-40B4-BE49-F238E27FC236}">
                  <a16:creationId xmlns:a16="http://schemas.microsoft.com/office/drawing/2014/main" id="{EA264310-FE3C-4E74-9CF3-49F310625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3" y="1435"/>
              <a:ext cx="813" cy="7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8201" name="Object 48">
              <a:extLst>
                <a:ext uri="{FF2B5EF4-FFF2-40B4-BE49-F238E27FC236}">
                  <a16:creationId xmlns:a16="http://schemas.microsoft.com/office/drawing/2014/main" id="{587A9D13-B710-4194-A71C-94E88BCC05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77" y="1467"/>
            <a:ext cx="102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4" name="公式" r:id="rId29" imgW="215640" imgH="304560" progId="Equation.3">
                    <p:embed/>
                  </p:oleObj>
                </mc:Choice>
                <mc:Fallback>
                  <p:oleObj name="公式" r:id="rId29" imgW="215640" imgH="30456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7" y="1467"/>
                          <a:ext cx="102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3" name="Oval 49">
              <a:extLst>
                <a:ext uri="{FF2B5EF4-FFF2-40B4-BE49-F238E27FC236}">
                  <a16:creationId xmlns:a16="http://schemas.microsoft.com/office/drawing/2014/main" id="{F681B041-759A-47CA-999A-E52E50D7A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" y="1794"/>
              <a:ext cx="89" cy="89"/>
            </a:xfrm>
            <a:prstGeom prst="ellipse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34" name="Line 50">
              <a:extLst>
                <a:ext uri="{FF2B5EF4-FFF2-40B4-BE49-F238E27FC236}">
                  <a16:creationId xmlns:a16="http://schemas.microsoft.com/office/drawing/2014/main" id="{92987560-A111-46D9-9C5F-3CFF1A974E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728"/>
              <a:ext cx="3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02" name="Object 51">
              <a:extLst>
                <a:ext uri="{FF2B5EF4-FFF2-40B4-BE49-F238E27FC236}">
                  <a16:creationId xmlns:a16="http://schemas.microsoft.com/office/drawing/2014/main" id="{FF8DC015-182C-41A8-8AC8-B5A766B1B0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9" y="2451"/>
            <a:ext cx="9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5" name="公式" r:id="rId31" imgW="177480" imgH="304560" progId="Equation.3">
                    <p:embed/>
                  </p:oleObj>
                </mc:Choice>
                <mc:Fallback>
                  <p:oleObj name="公式" r:id="rId31" imgW="177480" imgH="30456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9" y="2451"/>
                          <a:ext cx="9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5" name="Oval 52">
              <a:extLst>
                <a:ext uri="{FF2B5EF4-FFF2-40B4-BE49-F238E27FC236}">
                  <a16:creationId xmlns:a16="http://schemas.microsoft.com/office/drawing/2014/main" id="{B0D0A078-B741-446C-87C3-2B8132A8A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" y="1001"/>
              <a:ext cx="1715" cy="17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8203" name="Object 53">
              <a:extLst>
                <a:ext uri="{FF2B5EF4-FFF2-40B4-BE49-F238E27FC236}">
                  <a16:creationId xmlns:a16="http://schemas.microsoft.com/office/drawing/2014/main" id="{E79431C1-2A4F-4F94-8B2C-5D1DB487B972}"/>
                </a:ext>
              </a:extLst>
            </p:cNvPr>
            <p:cNvGraphicFramePr>
              <a:graphicFrameLocks noChangeAspect="1"/>
            </p:cNvGraphicFramePr>
            <p:nvPr/>
          </p:nvGraphicFramePr>
          <p:xfrm flipV="1">
            <a:off x="4009" y="1981"/>
            <a:ext cx="69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6" name="公式" r:id="rId33" imgW="114120" imgH="215640" progId="Equation.3">
                    <p:embed/>
                  </p:oleObj>
                </mc:Choice>
                <mc:Fallback>
                  <p:oleObj name="公式" r:id="rId33" imgW="114120" imgH="21564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V="1">
                          <a:off x="4009" y="1981"/>
                          <a:ext cx="69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4" name="Object 54">
              <a:extLst>
                <a:ext uri="{FF2B5EF4-FFF2-40B4-BE49-F238E27FC236}">
                  <a16:creationId xmlns:a16="http://schemas.microsoft.com/office/drawing/2014/main" id="{E63857A5-41AC-445B-8964-FCAFFCF50D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38" y="1784"/>
            <a:ext cx="167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7" name="公式" r:id="rId35" imgW="215640" imgH="241200" progId="Equation.3">
                    <p:embed/>
                  </p:oleObj>
                </mc:Choice>
                <mc:Fallback>
                  <p:oleObj name="公式" r:id="rId35" imgW="215640" imgH="24120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8" y="1784"/>
                          <a:ext cx="167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6" name="Oval 55">
              <a:extLst>
                <a:ext uri="{FF2B5EF4-FFF2-40B4-BE49-F238E27FC236}">
                  <a16:creationId xmlns:a16="http://schemas.microsoft.com/office/drawing/2014/main" id="{B1ABCE98-8E5D-48DF-985A-33C2F2ECF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8" y="1826"/>
              <a:ext cx="91" cy="89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37" name="Oval 56">
              <a:extLst>
                <a:ext uri="{FF2B5EF4-FFF2-40B4-BE49-F238E27FC236}">
                  <a16:creationId xmlns:a16="http://schemas.microsoft.com/office/drawing/2014/main" id="{60FB1EAA-DA87-4392-8E1F-0C322B146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8" y="1118"/>
              <a:ext cx="1490" cy="144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38" name="Oval 57">
              <a:extLst>
                <a:ext uri="{FF2B5EF4-FFF2-40B4-BE49-F238E27FC236}">
                  <a16:creationId xmlns:a16="http://schemas.microsoft.com/office/drawing/2014/main" id="{60E2DC59-E09D-4107-A12F-42EA92A4F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2" y="1829"/>
              <a:ext cx="91" cy="89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39" name="Line 58">
              <a:extLst>
                <a:ext uri="{FF2B5EF4-FFF2-40B4-BE49-F238E27FC236}">
                  <a16:creationId xmlns:a16="http://schemas.microsoft.com/office/drawing/2014/main" id="{DB74FF4F-092F-4327-B6E8-AA0E3DA976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65" y="676"/>
              <a:ext cx="10" cy="1137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0" name="Line 59">
              <a:extLst>
                <a:ext uri="{FF2B5EF4-FFF2-40B4-BE49-F238E27FC236}">
                  <a16:creationId xmlns:a16="http://schemas.microsoft.com/office/drawing/2014/main" id="{3DB46FA0-83DE-41FC-9CDE-FB5E9E78B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791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1" name="Line 60">
              <a:extLst>
                <a:ext uri="{FF2B5EF4-FFF2-40B4-BE49-F238E27FC236}">
                  <a16:creationId xmlns:a16="http://schemas.microsoft.com/office/drawing/2014/main" id="{F2125AF3-2256-40CA-A9EB-3BFE0AAE36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9" y="791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05" name="Object 61">
              <a:extLst>
                <a:ext uri="{FF2B5EF4-FFF2-40B4-BE49-F238E27FC236}">
                  <a16:creationId xmlns:a16="http://schemas.microsoft.com/office/drawing/2014/main" id="{89F3FB96-54BC-4266-92DD-3A1F702AA5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1" y="672"/>
            <a:ext cx="247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8" name="公式" r:id="rId37" imgW="444240" imgH="330120" progId="Equation.3">
                    <p:embed/>
                  </p:oleObj>
                </mc:Choice>
                <mc:Fallback>
                  <p:oleObj name="公式" r:id="rId37" imgW="444240" imgH="33012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1" y="672"/>
                          <a:ext cx="247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42" name="Line 62">
              <a:extLst>
                <a:ext uri="{FF2B5EF4-FFF2-40B4-BE49-F238E27FC236}">
                  <a16:creationId xmlns:a16="http://schemas.microsoft.com/office/drawing/2014/main" id="{DC35F0F0-95F6-4E8C-9EB0-46429B9F8A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45" y="676"/>
              <a:ext cx="10" cy="1137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06" name="Object 63">
              <a:extLst>
                <a:ext uri="{FF2B5EF4-FFF2-40B4-BE49-F238E27FC236}">
                  <a16:creationId xmlns:a16="http://schemas.microsoft.com/office/drawing/2014/main" id="{C02EA073-3D87-4376-AA8F-29CFE5E57F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0" y="1440"/>
            <a:ext cx="29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9" name="公式" r:id="rId39" imgW="215640" imgH="228600" progId="Equation.3">
                    <p:embed/>
                  </p:oleObj>
                </mc:Choice>
                <mc:Fallback>
                  <p:oleObj name="公式" r:id="rId39" imgW="215640" imgH="228600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440"/>
                          <a:ext cx="295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7" name="Object 64">
              <a:extLst>
                <a:ext uri="{FF2B5EF4-FFF2-40B4-BE49-F238E27FC236}">
                  <a16:creationId xmlns:a16="http://schemas.microsoft.com/office/drawing/2014/main" id="{F7C7F693-9000-40F7-BE9C-AAEF147C1B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4" y="1872"/>
            <a:ext cx="193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0" name="公式" r:id="rId41" imgW="114120" imgH="139680" progId="Equation.3">
                    <p:embed/>
                  </p:oleObj>
                </mc:Choice>
                <mc:Fallback>
                  <p:oleObj name="公式" r:id="rId41" imgW="114120" imgH="139680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872"/>
                          <a:ext cx="193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8" name="Object 65">
              <a:extLst>
                <a:ext uri="{FF2B5EF4-FFF2-40B4-BE49-F238E27FC236}">
                  <a16:creationId xmlns:a16="http://schemas.microsoft.com/office/drawing/2014/main" id="{ECBACE21-6D40-40B4-B394-DD3A856784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72" y="1852"/>
            <a:ext cx="236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1" name="公式" r:id="rId43" imgW="164880" imgH="215640" progId="Equation.3">
                    <p:embed/>
                  </p:oleObj>
                </mc:Choice>
                <mc:Fallback>
                  <p:oleObj name="公式" r:id="rId43" imgW="164880" imgH="215640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852"/>
                          <a:ext cx="236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9" name="Object 66">
              <a:extLst>
                <a:ext uri="{FF2B5EF4-FFF2-40B4-BE49-F238E27FC236}">
                  <a16:creationId xmlns:a16="http://schemas.microsoft.com/office/drawing/2014/main" id="{BBA60200-E548-47DB-AD92-88128C103E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8" y="1824"/>
            <a:ext cx="251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2" name="公式" r:id="rId45" imgW="152280" imgH="215640" progId="Equation.3">
                    <p:embed/>
                  </p:oleObj>
                </mc:Choice>
                <mc:Fallback>
                  <p:oleObj name="公式" r:id="rId45" imgW="152280" imgH="215640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824"/>
                          <a:ext cx="251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0" name="Object 67">
              <a:extLst>
                <a:ext uri="{FF2B5EF4-FFF2-40B4-BE49-F238E27FC236}">
                  <a16:creationId xmlns:a16="http://schemas.microsoft.com/office/drawing/2014/main" id="{AF628CE7-0EE1-47BE-BE02-4AFBA770D4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30" y="2024"/>
            <a:ext cx="507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3" name="Equation" r:id="rId47" imgW="457200" imgH="241200" progId="Equation.DSMT4">
                    <p:embed/>
                  </p:oleObj>
                </mc:Choice>
                <mc:Fallback>
                  <p:oleObj name="Equation" r:id="rId47" imgW="457200" imgH="241200" progId="Equation.DSMT4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2024"/>
                          <a:ext cx="507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22" name="Text Box 68">
            <a:hlinkClick r:id="rId49" action="ppaction://hlinkfile"/>
            <a:extLst>
              <a:ext uri="{FF2B5EF4-FFF2-40B4-BE49-F238E27FC236}">
                <a16:creationId xmlns:a16="http://schemas.microsoft.com/office/drawing/2014/main" id="{FEC7435D-A52A-4D16-8AF6-25D9CC858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5876925"/>
            <a:ext cx="1800225" cy="466725"/>
          </a:xfrm>
          <a:prstGeom prst="rect">
            <a:avLst/>
          </a:prstGeom>
          <a:noFill/>
          <a:ln w="9525">
            <a:solidFill>
              <a:srgbClr val="33CC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rgbClr val="33CC33"/>
                </a:solidFill>
              </a:rPr>
              <a:t>动画演示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>
            <a:extLst>
              <a:ext uri="{FF2B5EF4-FFF2-40B4-BE49-F238E27FC236}">
                <a16:creationId xmlns:a16="http://schemas.microsoft.com/office/drawing/2014/main" id="{E9B7C333-4296-40B3-A69B-D94F51BFC9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0113" y="1574800"/>
          <a:ext cx="2239962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公式" r:id="rId3" imgW="876240" imgH="469800" progId="Equation.3">
                  <p:embed/>
                </p:oleObj>
              </mc:Choice>
              <mc:Fallback>
                <p:oleObj name="公式" r:id="rId3" imgW="876240" imgH="46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3" y="1574800"/>
                        <a:ext cx="2239962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>
            <a:extLst>
              <a:ext uri="{FF2B5EF4-FFF2-40B4-BE49-F238E27FC236}">
                <a16:creationId xmlns:a16="http://schemas.microsoft.com/office/drawing/2014/main" id="{DCFD13D5-32DD-44A4-AB3D-4DFE0FDB7B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78313" y="1568450"/>
          <a:ext cx="1884362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公式" r:id="rId5" imgW="723600" imgH="469800" progId="Equation.3">
                  <p:embed/>
                </p:oleObj>
              </mc:Choice>
              <mc:Fallback>
                <p:oleObj name="公式" r:id="rId5" imgW="723600" imgH="46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8313" y="1568450"/>
                        <a:ext cx="1884362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Rectangle 4">
            <a:extLst>
              <a:ext uri="{FF2B5EF4-FFF2-40B4-BE49-F238E27FC236}">
                <a16:creationId xmlns:a16="http://schemas.microsoft.com/office/drawing/2014/main" id="{9F11B842-2E94-46E8-921C-EF151B620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014413"/>
            <a:ext cx="294163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/>
              <a:t>观测者测得频率为：</a:t>
            </a:r>
          </a:p>
        </p:txBody>
      </p:sp>
      <p:sp>
        <p:nvSpPr>
          <p:cNvPr id="9223" name="Text Box 5">
            <a:extLst>
              <a:ext uri="{FF2B5EF4-FFF2-40B4-BE49-F238E27FC236}">
                <a16:creationId xmlns:a16="http://schemas.microsoft.com/office/drawing/2014/main" id="{A0DE4810-3EB0-451E-9E70-BDCCBCB83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652838"/>
            <a:ext cx="11033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solidFill>
                  <a:srgbClr val="FF0000"/>
                </a:solidFill>
              </a:rPr>
              <a:t>注意：</a:t>
            </a:r>
          </a:p>
        </p:txBody>
      </p:sp>
      <p:sp>
        <p:nvSpPr>
          <p:cNvPr id="9224" name="Rectangle 6">
            <a:extLst>
              <a:ext uri="{FF2B5EF4-FFF2-40B4-BE49-F238E27FC236}">
                <a16:creationId xmlns:a16="http://schemas.microsoft.com/office/drawing/2014/main" id="{99369537-8373-46D8-BD04-3B56A3A69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143375"/>
            <a:ext cx="68707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/>
              <a:t>       </a:t>
            </a:r>
            <a:r>
              <a:rPr lang="zh-CN" altLang="en-US"/>
              <a:t>对于弹性波，不存在横向多普勒效应，因此，如果波源和观测者的运动不是沿它们的联线方向（纵向），以上各式中的</a:t>
            </a:r>
            <a:r>
              <a:rPr lang="en-US" altLang="zh-CN" i="1"/>
              <a:t>v</a:t>
            </a:r>
            <a:r>
              <a:rPr lang="zh-CN" altLang="en-US" baseline="-25000"/>
              <a:t>源</a:t>
            </a:r>
            <a:r>
              <a:rPr lang="zh-CN" altLang="en-US"/>
              <a:t>和</a:t>
            </a:r>
            <a:r>
              <a:rPr lang="en-US" altLang="zh-CN" i="1"/>
              <a:t>v</a:t>
            </a:r>
            <a:r>
              <a:rPr lang="zh-CN" altLang="en-US" baseline="-25000"/>
              <a:t>观</a:t>
            </a:r>
            <a:r>
              <a:rPr lang="zh-CN" altLang="en-US"/>
              <a:t>应当理解为波源和观测者的速度的纵向分量</a:t>
            </a:r>
            <a:r>
              <a:rPr lang="en-US" altLang="zh-CN"/>
              <a:t>.</a:t>
            </a:r>
          </a:p>
        </p:txBody>
      </p:sp>
      <p:sp>
        <p:nvSpPr>
          <p:cNvPr id="9225" name="Text Box 7">
            <a:extLst>
              <a:ext uri="{FF2B5EF4-FFF2-40B4-BE49-F238E27FC236}">
                <a16:creationId xmlns:a16="http://schemas.microsoft.com/office/drawing/2014/main" id="{C89F2CAB-F6F7-4E8B-BE72-F5E168407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738" y="1811338"/>
            <a:ext cx="9493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/>
              <a:t>相向  </a:t>
            </a:r>
          </a:p>
        </p:txBody>
      </p:sp>
      <p:sp>
        <p:nvSpPr>
          <p:cNvPr id="9226" name="Text Box 8">
            <a:extLst>
              <a:ext uri="{FF2B5EF4-FFF2-40B4-BE49-F238E27FC236}">
                <a16:creationId xmlns:a16="http://schemas.microsoft.com/office/drawing/2014/main" id="{7B80338F-03BF-4774-8FF1-D453A5A89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922588"/>
            <a:ext cx="9493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/>
              <a:t>远离  </a:t>
            </a:r>
          </a:p>
        </p:txBody>
      </p:sp>
      <p:sp>
        <p:nvSpPr>
          <p:cNvPr id="9227" name="Text Box 9">
            <a:extLst>
              <a:ext uri="{FF2B5EF4-FFF2-40B4-BE49-F238E27FC236}">
                <a16:creationId xmlns:a16="http://schemas.microsoft.com/office/drawing/2014/main" id="{611FF8E7-EA94-4AD6-88D5-8F6423E72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47688"/>
            <a:ext cx="67865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§10.6.3 </a:t>
            </a:r>
            <a:r>
              <a:rPr lang="zh-CN" altLang="en-US" sz="2800">
                <a:ea typeface="黑体" panose="02010609060101010101" pitchFamily="49" charset="-122"/>
              </a:rPr>
              <a:t>观察者和波源在同一直线上运动   </a:t>
            </a:r>
          </a:p>
        </p:txBody>
      </p:sp>
      <p:graphicFrame>
        <p:nvGraphicFramePr>
          <p:cNvPr id="9220" name="Object 10">
            <a:extLst>
              <a:ext uri="{FF2B5EF4-FFF2-40B4-BE49-F238E27FC236}">
                <a16:creationId xmlns:a16="http://schemas.microsoft.com/office/drawing/2014/main" id="{F2FE732C-73CC-4407-9ECC-C86C79ACB0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8050" y="2727325"/>
          <a:ext cx="2271713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公式" r:id="rId7" imgW="888840" imgH="469800" progId="Equation.3">
                  <p:embed/>
                </p:oleObj>
              </mc:Choice>
              <mc:Fallback>
                <p:oleObj name="公式" r:id="rId7" imgW="888840" imgH="469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0" y="2727325"/>
                        <a:ext cx="2271713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11">
            <a:extLst>
              <a:ext uri="{FF2B5EF4-FFF2-40B4-BE49-F238E27FC236}">
                <a16:creationId xmlns:a16="http://schemas.microsoft.com/office/drawing/2014/main" id="{3F3A5773-C83A-4FE2-984C-A603B4CCEA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03725" y="2727325"/>
          <a:ext cx="1851025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公式" r:id="rId9" imgW="711000" imgH="469800" progId="Equation.3">
                  <p:embed/>
                </p:oleObj>
              </mc:Choice>
              <mc:Fallback>
                <p:oleObj name="公式" r:id="rId9" imgW="711000" imgH="469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725" y="2727325"/>
                        <a:ext cx="1851025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Text Box 12">
            <a:hlinkClick r:id="rId11" action="ppaction://hlinkfile"/>
            <a:extLst>
              <a:ext uri="{FF2B5EF4-FFF2-40B4-BE49-F238E27FC236}">
                <a16:creationId xmlns:a16="http://schemas.microsoft.com/office/drawing/2014/main" id="{7DC4E0D2-6B20-49BF-A058-163B782A3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2133600"/>
            <a:ext cx="1800225" cy="466725"/>
          </a:xfrm>
          <a:prstGeom prst="rect">
            <a:avLst/>
          </a:prstGeom>
          <a:noFill/>
          <a:ln w="9525">
            <a:solidFill>
              <a:srgbClr val="33CC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rgbClr val="33CC33"/>
                </a:solidFill>
              </a:rPr>
              <a:t>动画演示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2">
            <a:extLst>
              <a:ext uri="{FF2B5EF4-FFF2-40B4-BE49-F238E27FC236}">
                <a16:creationId xmlns:a16="http://schemas.microsoft.com/office/drawing/2014/main" id="{3EE9527B-E3C0-4C9A-824A-E004E641C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630238"/>
            <a:ext cx="67976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/>
              <a:t>       </a:t>
            </a:r>
            <a:r>
              <a:rPr lang="zh-CN" altLang="en-US"/>
              <a:t>分别用</a:t>
            </a:r>
            <a:r>
              <a:rPr lang="zh-CN" altLang="en-US" i="1">
                <a:sym typeface="Symbol" panose="05050102010706020507" pitchFamily="18" charset="2"/>
              </a:rPr>
              <a:t>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zh-CN" altLang="en-US"/>
              <a:t>和</a:t>
            </a:r>
            <a:r>
              <a:rPr lang="zh-CN" altLang="en-US" i="1">
                <a:sym typeface="Symbol" panose="05050102010706020507" pitchFamily="18" charset="2"/>
              </a:rPr>
              <a:t></a:t>
            </a:r>
            <a:r>
              <a:rPr lang="en-US" altLang="zh-CN" baseline="-25000">
                <a:sym typeface="Symbol" panose="05050102010706020507" pitchFamily="18" charset="2"/>
              </a:rPr>
              <a:t>2 </a:t>
            </a:r>
            <a:r>
              <a:rPr lang="zh-CN" altLang="en-US"/>
              <a:t>表示波源速度和观察者速度与波源与观察者连线的夹角，有</a:t>
            </a:r>
          </a:p>
        </p:txBody>
      </p:sp>
      <p:graphicFrame>
        <p:nvGraphicFramePr>
          <p:cNvPr id="10242" name="Object 3">
            <a:extLst>
              <a:ext uri="{FF2B5EF4-FFF2-40B4-BE49-F238E27FC236}">
                <a16:creationId xmlns:a16="http://schemas.microsoft.com/office/drawing/2014/main" id="{D6EE3151-3F9F-4BA5-9A1C-55A7B127C6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1828800"/>
          <a:ext cx="3208338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3" imgW="1231560" imgH="457200" progId="Equation.3">
                  <p:embed/>
                </p:oleObj>
              </mc:Choice>
              <mc:Fallback>
                <p:oleObj name="Equation" r:id="rId3" imgW="123156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828800"/>
                        <a:ext cx="3208338" cy="118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Text Box 2">
            <a:extLst>
              <a:ext uri="{FF2B5EF4-FFF2-40B4-BE49-F238E27FC236}">
                <a16:creationId xmlns:a16="http://schemas.microsoft.com/office/drawing/2014/main" id="{1329EA74-DDA7-4D18-BB0F-9EDA1D6C1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8534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rgbClr val="FF3300"/>
                </a:solidFill>
              </a:rPr>
              <a:t>1</a:t>
            </a:r>
            <a:r>
              <a:rPr lang="en-US" altLang="zh-CN" sz="2800"/>
              <a:t>  </a:t>
            </a:r>
            <a:r>
              <a:rPr lang="zh-CN" altLang="en-US" sz="2800">
                <a:latin typeface="宋体" panose="02010600030101010101" pitchFamily="2" charset="-122"/>
              </a:rPr>
              <a:t>静止不动的超声波探测器能发射频率为</a:t>
            </a:r>
            <a:r>
              <a:rPr lang="en-US" altLang="zh-CN" sz="2800" b="0"/>
              <a:t>100kHz</a:t>
            </a:r>
            <a:r>
              <a:rPr lang="zh-CN" altLang="en-US" sz="2800">
                <a:latin typeface="宋体" panose="02010600030101010101" pitchFamily="2" charset="-122"/>
              </a:rPr>
              <a:t>的超声波。有一车辆迎面驶来，探测器接收到从车辆反射回的超声波频率为</a:t>
            </a:r>
            <a:r>
              <a:rPr lang="en-US" altLang="zh-CN" sz="2800" b="0"/>
              <a:t>112kHz</a:t>
            </a:r>
            <a:r>
              <a:rPr lang="zh-CN" altLang="en-US" sz="2800">
                <a:latin typeface="宋体" panose="02010600030101010101" pitchFamily="2" charset="-122"/>
              </a:rPr>
              <a:t>。如果空气中的声速为</a:t>
            </a:r>
            <a:r>
              <a:rPr lang="en-US" altLang="zh-CN" sz="2800" b="0"/>
              <a:t>340m</a:t>
            </a:r>
            <a:r>
              <a:rPr lang="en-US" altLang="zh-CN" sz="2800" b="0">
                <a:sym typeface="Symbol" panose="05050102010706020507" pitchFamily="18" charset="2"/>
              </a:rPr>
              <a:t></a:t>
            </a:r>
            <a:r>
              <a:rPr lang="en-US" altLang="zh-CN" sz="2800" b="0"/>
              <a:t>s</a:t>
            </a:r>
            <a:r>
              <a:rPr lang="en-US" altLang="zh-CN" sz="2800" b="0" baseline="30000">
                <a:sym typeface="Symbol" panose="05050102010706020507" pitchFamily="18" charset="2"/>
              </a:rPr>
              <a:t></a:t>
            </a:r>
            <a:r>
              <a:rPr lang="en-US" altLang="zh-CN" sz="2800" b="0" baseline="30000"/>
              <a:t>1</a:t>
            </a:r>
            <a:r>
              <a:rPr lang="en-US" altLang="zh-CN" sz="2800"/>
              <a:t> </a:t>
            </a:r>
            <a:r>
              <a:rPr lang="zh-CN" altLang="en-US" sz="2800">
                <a:latin typeface="宋体" panose="02010600030101010101" pitchFamily="2" charset="-122"/>
              </a:rPr>
              <a:t>，试求车辆的行驶速度。</a:t>
            </a:r>
            <a:r>
              <a:rPr lang="zh-CN" altLang="en-US" sz="2800"/>
              <a:t> </a:t>
            </a:r>
          </a:p>
        </p:txBody>
      </p:sp>
      <p:sp>
        <p:nvSpPr>
          <p:cNvPr id="11271" name="Text Box 3">
            <a:extLst>
              <a:ext uri="{FF2B5EF4-FFF2-40B4-BE49-F238E27FC236}">
                <a16:creationId xmlns:a16="http://schemas.microsoft.com/office/drawing/2014/main" id="{4C72E73A-16A8-4956-B9E6-89F1C6166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362200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</a:rPr>
              <a:t>解</a:t>
            </a:r>
            <a:r>
              <a:rPr lang="zh-CN" altLang="en-US" sz="2800"/>
              <a:t>  超声波传向车辆时</a:t>
            </a:r>
          </a:p>
        </p:txBody>
      </p:sp>
      <p:graphicFrame>
        <p:nvGraphicFramePr>
          <p:cNvPr id="11266" name="Object 4">
            <a:extLst>
              <a:ext uri="{FF2B5EF4-FFF2-40B4-BE49-F238E27FC236}">
                <a16:creationId xmlns:a16="http://schemas.microsoft.com/office/drawing/2014/main" id="{14FD82AD-A0E6-4885-B2F4-02A2B1154B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1550" y="1960563"/>
          <a:ext cx="2095500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Equation" r:id="rId3" imgW="711000" imgH="393480" progId="Equation.3">
                  <p:embed/>
                </p:oleObj>
              </mc:Choice>
              <mc:Fallback>
                <p:oleObj name="Equation" r:id="rId3" imgW="71100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550" y="1960563"/>
                        <a:ext cx="2095500" cy="1176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Text Box 5">
            <a:extLst>
              <a:ext uri="{FF2B5EF4-FFF2-40B4-BE49-F238E27FC236}">
                <a16:creationId xmlns:a16="http://schemas.microsoft.com/office/drawing/2014/main" id="{EE384483-67EB-4892-93A4-6E02A6904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52800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超声波反射回探测器时</a:t>
            </a:r>
          </a:p>
        </p:txBody>
      </p:sp>
      <p:graphicFrame>
        <p:nvGraphicFramePr>
          <p:cNvPr id="11267" name="Object 6">
            <a:extLst>
              <a:ext uri="{FF2B5EF4-FFF2-40B4-BE49-F238E27FC236}">
                <a16:creationId xmlns:a16="http://schemas.microsoft.com/office/drawing/2014/main" id="{5534DDB9-E195-4F16-88EC-0C57D48362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53050" y="2952750"/>
          <a:ext cx="22479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Equation" r:id="rId5" imgW="749160" imgH="431640" progId="Equation.3">
                  <p:embed/>
                </p:oleObj>
              </mc:Choice>
              <mc:Fallback>
                <p:oleObj name="Equation" r:id="rId5" imgW="74916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3050" y="2952750"/>
                        <a:ext cx="2247900" cy="1308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Text Box 7">
            <a:extLst>
              <a:ext uri="{FF2B5EF4-FFF2-40B4-BE49-F238E27FC236}">
                <a16:creationId xmlns:a16="http://schemas.microsoft.com/office/drawing/2014/main" id="{14A6B4D7-D087-4C12-A4B2-A74863B53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3434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所以</a:t>
            </a:r>
          </a:p>
        </p:txBody>
      </p:sp>
      <p:graphicFrame>
        <p:nvGraphicFramePr>
          <p:cNvPr id="11268" name="Object 8">
            <a:extLst>
              <a:ext uri="{FF2B5EF4-FFF2-40B4-BE49-F238E27FC236}">
                <a16:creationId xmlns:a16="http://schemas.microsoft.com/office/drawing/2014/main" id="{E55F1752-ED24-468B-951E-4BBDCC8F8D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948113"/>
          <a:ext cx="2057400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Equation" r:id="rId7" imgW="723600" imgH="431640" progId="Equation.3">
                  <p:embed/>
                </p:oleObj>
              </mc:Choice>
              <mc:Fallback>
                <p:oleObj name="Equation" r:id="rId7" imgW="72360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948113"/>
                        <a:ext cx="2057400" cy="1239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74" name="Group 9">
            <a:extLst>
              <a:ext uri="{FF2B5EF4-FFF2-40B4-BE49-F238E27FC236}">
                <a16:creationId xmlns:a16="http://schemas.microsoft.com/office/drawing/2014/main" id="{832BECE3-56DF-47EC-B520-19876F94BAB3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5235575"/>
            <a:ext cx="7632700" cy="992188"/>
            <a:chOff x="720" y="3298"/>
            <a:chExt cx="4808" cy="625"/>
          </a:xfrm>
        </p:grpSpPr>
        <p:sp>
          <p:nvSpPr>
            <p:cNvPr id="11278" name="Text Box 10">
              <a:extLst>
                <a:ext uri="{FF2B5EF4-FFF2-40B4-BE49-F238E27FC236}">
                  <a16:creationId xmlns:a16="http://schemas.microsoft.com/office/drawing/2014/main" id="{AEA6C973-D5CE-45D2-B48E-051758022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408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/>
                <a:t>解得</a:t>
              </a:r>
            </a:p>
          </p:txBody>
        </p:sp>
        <p:graphicFrame>
          <p:nvGraphicFramePr>
            <p:cNvPr id="11269" name="Object 11">
              <a:extLst>
                <a:ext uri="{FF2B5EF4-FFF2-40B4-BE49-F238E27FC236}">
                  <a16:creationId xmlns:a16="http://schemas.microsoft.com/office/drawing/2014/main" id="{1F8E9527-08B3-48F3-9382-B318F5ED8B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7" y="3298"/>
            <a:ext cx="4191" cy="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2" name="Equation" r:id="rId9" imgW="2616120" imgH="393480" progId="Equation.3">
                    <p:embed/>
                  </p:oleObj>
                </mc:Choice>
                <mc:Fallback>
                  <p:oleObj name="Equation" r:id="rId9" imgW="2616120" imgH="39348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7" y="3298"/>
                          <a:ext cx="4191" cy="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275" name="Group 12">
            <a:extLst>
              <a:ext uri="{FF2B5EF4-FFF2-40B4-BE49-F238E27FC236}">
                <a16:creationId xmlns:a16="http://schemas.microsoft.com/office/drawing/2014/main" id="{8E1711B1-F450-472A-9EA1-22C27813453B}"/>
              </a:ext>
            </a:extLst>
          </p:cNvPr>
          <p:cNvGrpSpPr>
            <a:grpSpLocks/>
          </p:cNvGrpSpPr>
          <p:nvPr/>
        </p:nvGrpSpPr>
        <p:grpSpPr bwMode="auto">
          <a:xfrm>
            <a:off x="7739063" y="6524625"/>
            <a:ext cx="1154112" cy="288925"/>
            <a:chOff x="5011" y="4110"/>
            <a:chExt cx="727" cy="182"/>
          </a:xfrm>
        </p:grpSpPr>
        <p:sp>
          <p:nvSpPr>
            <p:cNvPr id="11276" name="AutoShape 13">
              <a:hlinkClick r:id="" action="ppaction://hlinkshowjump?jump=nextslide" highlightClick="1"/>
              <a:extLst>
                <a:ext uri="{FF2B5EF4-FFF2-40B4-BE49-F238E27FC236}">
                  <a16:creationId xmlns:a16="http://schemas.microsoft.com/office/drawing/2014/main" id="{2D87BBD9-1BD2-458E-8BA7-29483144E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5" y="4110"/>
              <a:ext cx="363" cy="182"/>
            </a:xfrm>
            <a:prstGeom prst="actionButtonForwardNext">
              <a:avLst/>
            </a:prstGeom>
            <a:solidFill>
              <a:srgbClr val="99CCFF"/>
            </a:solidFill>
            <a:ln w="9525">
              <a:solidFill>
                <a:srgbClr val="0066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7" name="AutoShape 14">
              <a:hlinkClick r:id="" action="ppaction://hlinkshowjump?jump=previousslide" highlightClick="1"/>
              <a:extLst>
                <a:ext uri="{FF2B5EF4-FFF2-40B4-BE49-F238E27FC236}">
                  <a16:creationId xmlns:a16="http://schemas.microsoft.com/office/drawing/2014/main" id="{8E0052EE-EF4C-4ACD-A1C9-8287E9281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1" y="4110"/>
              <a:ext cx="363" cy="181"/>
            </a:xfrm>
            <a:prstGeom prst="actionButtonBackPrevious">
              <a:avLst/>
            </a:prstGeom>
            <a:solidFill>
              <a:srgbClr val="99CCFF"/>
            </a:solidFill>
            <a:ln w="9525">
              <a:solidFill>
                <a:srgbClr val="0066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g33（超声血流仪）">
            <a:extLst>
              <a:ext uri="{FF2B5EF4-FFF2-40B4-BE49-F238E27FC236}">
                <a16:creationId xmlns:a16="http://schemas.microsoft.com/office/drawing/2014/main" id="{E7DFF75E-772A-4CDD-874C-C796878DA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r="6667" b="21428"/>
          <a:stretch>
            <a:fillRect/>
          </a:stretch>
        </p:blipFill>
        <p:spPr bwMode="auto">
          <a:xfrm>
            <a:off x="838200" y="914400"/>
            <a:ext cx="4114800" cy="427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ext Box 3">
            <a:extLst>
              <a:ext uri="{FF2B5EF4-FFF2-40B4-BE49-F238E27FC236}">
                <a16:creationId xmlns:a16="http://schemas.microsoft.com/office/drawing/2014/main" id="{781CE0E3-F7FD-4F4F-A76C-505567F5C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181600"/>
            <a:ext cx="44465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/>
              <a:t>超声多普勒效应测血流速</a:t>
            </a: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1DE3AA08-0267-4AF8-8CAF-E5C2F67EC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762000"/>
            <a:ext cx="3429000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/>
              <a:t>利用声波的多普勒效应可以测定流体的流速，振动体的振动和潜艇的速度，还可以用来报警和监测车速。在医学上，利用超声波的多勒效应对心脏跳动情况进行诊断，如做超声心动、多普勒血流仪等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>
            <a:extLst>
              <a:ext uri="{FF2B5EF4-FFF2-40B4-BE49-F238E27FC236}">
                <a16:creationId xmlns:a16="http://schemas.microsoft.com/office/drawing/2014/main" id="{C1644DF1-D844-40DF-9CB5-E67F94E7F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88" y="484188"/>
            <a:ext cx="7745412" cy="157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[</a:t>
            </a:r>
            <a:r>
              <a:rPr lang="zh-CN" altLang="en-US">
                <a:solidFill>
                  <a:srgbClr val="FF0000"/>
                </a:solidFill>
              </a:rPr>
              <a:t>例题</a:t>
            </a:r>
            <a:r>
              <a:rPr lang="en-US" altLang="zh-CN">
                <a:solidFill>
                  <a:srgbClr val="FF0000"/>
                </a:solidFill>
              </a:rPr>
              <a:t>1]</a:t>
            </a:r>
            <a:r>
              <a:rPr lang="en-US" altLang="zh-CN"/>
              <a:t> </a:t>
            </a:r>
            <a:r>
              <a:rPr lang="zh-CN" altLang="en-US"/>
              <a:t>如图表示用超声波多普勒效应测血球速度。换能器</a:t>
            </a:r>
            <a:r>
              <a:rPr lang="en-US" altLang="zh-CN"/>
              <a:t>T</a:t>
            </a:r>
            <a:r>
              <a:rPr lang="zh-CN" altLang="en-US"/>
              <a:t>发射超声波射于血球，并接受反射波</a:t>
            </a:r>
            <a:r>
              <a:rPr lang="en-US" altLang="zh-CN"/>
              <a:t>. </a:t>
            </a:r>
            <a:r>
              <a:rPr lang="zh-CN" altLang="en-US"/>
              <a:t>试研究如何用此仪器测出血球速度大小</a:t>
            </a:r>
            <a:r>
              <a:rPr lang="en-US" altLang="zh-CN"/>
              <a:t>.</a:t>
            </a:r>
          </a:p>
        </p:txBody>
      </p:sp>
      <p:sp>
        <p:nvSpPr>
          <p:cNvPr id="12292" name="Text Box 3">
            <a:extLst>
              <a:ext uri="{FF2B5EF4-FFF2-40B4-BE49-F238E27FC236}">
                <a16:creationId xmlns:a16="http://schemas.microsoft.com/office/drawing/2014/main" id="{9DB89512-BB1D-40B9-8147-ED59A55DE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981200"/>
            <a:ext cx="41910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[</a:t>
            </a:r>
            <a:r>
              <a:rPr lang="zh-CN" altLang="en-US">
                <a:solidFill>
                  <a:srgbClr val="FF0000"/>
                </a:solidFill>
              </a:rPr>
              <a:t>解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r>
              <a:rPr lang="en-US" altLang="zh-CN"/>
              <a:t>  </a:t>
            </a:r>
            <a:r>
              <a:rPr lang="zh-CN" altLang="en-US"/>
              <a:t>声波从换能器</a:t>
            </a:r>
            <a:r>
              <a:rPr lang="en-US" altLang="zh-CN"/>
              <a:t>T</a:t>
            </a:r>
            <a:r>
              <a:rPr lang="zh-CN" altLang="en-US"/>
              <a:t>射向血球</a:t>
            </a:r>
            <a:r>
              <a:rPr lang="en-US" altLang="zh-CN"/>
              <a:t>C</a:t>
            </a:r>
            <a:r>
              <a:rPr lang="zh-CN" altLang="en-US"/>
              <a:t>，换能器和血球分别为静止波源和运动的观察者，血球接受到的频率为</a:t>
            </a:r>
          </a:p>
        </p:txBody>
      </p:sp>
      <p:sp>
        <p:nvSpPr>
          <p:cNvPr id="12293" name="Text Box 4">
            <a:extLst>
              <a:ext uri="{FF2B5EF4-FFF2-40B4-BE49-F238E27FC236}">
                <a16:creationId xmlns:a16="http://schemas.microsoft.com/office/drawing/2014/main" id="{D2605B16-DFA6-415B-B9FB-17A840FE5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00"/>
            <a:ext cx="7467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 i="1"/>
              <a:t>v</a:t>
            </a:r>
            <a:r>
              <a:rPr lang="zh-CN" altLang="en-US"/>
              <a:t>和</a:t>
            </a:r>
            <a:r>
              <a:rPr lang="en-US" altLang="zh-CN" i="1"/>
              <a:t>v</a:t>
            </a:r>
            <a:r>
              <a:rPr lang="zh-CN" altLang="en-US" baseline="-25000"/>
              <a:t>血</a:t>
            </a:r>
            <a:r>
              <a:rPr lang="zh-CN" altLang="en-US"/>
              <a:t>各表示声波在静止介质中的波速和血球速率，</a:t>
            </a:r>
            <a:r>
              <a:rPr lang="zh-CN" altLang="en-US" i="1">
                <a:sym typeface="Symbol" panose="05050102010706020507" pitchFamily="18" charset="2"/>
              </a:rPr>
              <a:t></a:t>
            </a:r>
            <a:r>
              <a:rPr lang="zh-CN" altLang="en-US"/>
              <a:t>为</a:t>
            </a:r>
            <a:r>
              <a:rPr lang="en-US" altLang="zh-CN"/>
              <a:t>T</a:t>
            </a:r>
            <a:r>
              <a:rPr lang="zh-CN" altLang="en-US"/>
              <a:t>与血球</a:t>
            </a:r>
            <a:r>
              <a:rPr lang="en-US" altLang="zh-CN"/>
              <a:t>C</a:t>
            </a:r>
            <a:r>
              <a:rPr lang="zh-CN" altLang="en-US"/>
              <a:t>连线与血球速度夹角，</a:t>
            </a:r>
            <a:r>
              <a:rPr lang="en-US" altLang="zh-CN">
                <a:sym typeface="Symbol" panose="05050102010706020507" pitchFamily="18" charset="2"/>
              </a:rPr>
              <a:t>f</a:t>
            </a:r>
            <a:r>
              <a:rPr lang="zh-CN" altLang="en-US"/>
              <a:t>为超声波发射频率</a:t>
            </a:r>
            <a:r>
              <a:rPr lang="en-US" altLang="zh-CN"/>
              <a:t>.</a:t>
            </a:r>
            <a:endParaRPr kumimoji="0" lang="en-US" altLang="zh-CN"/>
          </a:p>
        </p:txBody>
      </p:sp>
      <p:sp>
        <p:nvSpPr>
          <p:cNvPr id="12294" name="Text Box 5">
            <a:extLst>
              <a:ext uri="{FF2B5EF4-FFF2-40B4-BE49-F238E27FC236}">
                <a16:creationId xmlns:a16="http://schemas.microsoft.com/office/drawing/2014/main" id="{C020263C-847A-4821-9C62-A7D6E26C4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0386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latin typeface="Arial" panose="020B0604020202020204" pitchFamily="34" charset="0"/>
              </a:rPr>
              <a:t>(1)</a:t>
            </a:r>
          </a:p>
        </p:txBody>
      </p:sp>
      <p:graphicFrame>
        <p:nvGraphicFramePr>
          <p:cNvPr id="12290" name="Object 6">
            <a:extLst>
              <a:ext uri="{FF2B5EF4-FFF2-40B4-BE49-F238E27FC236}">
                <a16:creationId xmlns:a16="http://schemas.microsoft.com/office/drawing/2014/main" id="{73CE180A-A685-4A40-996B-4E5575C8FC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1350" y="3790950"/>
          <a:ext cx="322580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公式" r:id="rId3" imgW="1333440" imgH="406080" progId="Equation.3">
                  <p:embed/>
                </p:oleObj>
              </mc:Choice>
              <mc:Fallback>
                <p:oleObj name="公式" r:id="rId3" imgW="133344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3790950"/>
                        <a:ext cx="3225800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5" name="Group 7">
            <a:extLst>
              <a:ext uri="{FF2B5EF4-FFF2-40B4-BE49-F238E27FC236}">
                <a16:creationId xmlns:a16="http://schemas.microsoft.com/office/drawing/2014/main" id="{6EEA679F-7BA9-47AA-A166-B4FBAA3ACD12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1752600"/>
            <a:ext cx="2895600" cy="2209800"/>
            <a:chOff x="3264" y="1104"/>
            <a:chExt cx="1824" cy="1392"/>
          </a:xfrm>
        </p:grpSpPr>
        <p:pic>
          <p:nvPicPr>
            <p:cNvPr id="12296" name="Picture 8" descr="10">
              <a:extLst>
                <a:ext uri="{FF2B5EF4-FFF2-40B4-BE49-F238E27FC236}">
                  <a16:creationId xmlns:a16="http://schemas.microsoft.com/office/drawing/2014/main" id="{EDDC191F-872C-4589-94A6-6E66EF1476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1104"/>
              <a:ext cx="1824" cy="1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7" name="Rectangle 9">
              <a:extLst>
                <a:ext uri="{FF2B5EF4-FFF2-40B4-BE49-F238E27FC236}">
                  <a16:creationId xmlns:a16="http://schemas.microsoft.com/office/drawing/2014/main" id="{A3F1AF75-3D92-4CBB-A196-B50DBE279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304"/>
              <a:ext cx="1776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>
            <a:extLst>
              <a:ext uri="{FF2B5EF4-FFF2-40B4-BE49-F238E27FC236}">
                <a16:creationId xmlns:a16="http://schemas.microsoft.com/office/drawing/2014/main" id="{01F58A8C-C93C-4D08-B409-D9EA1A9C8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800">
                <a:solidFill>
                  <a:srgbClr val="0000FF"/>
                </a:solidFill>
              </a:rPr>
              <a:t>五、波动所遵从的基本原理</a:t>
            </a: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9502E2F1-954D-4EB3-8D19-DC2B47CBB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858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CC0000"/>
                </a:solidFill>
              </a:rPr>
              <a:t>1. </a:t>
            </a:r>
            <a:r>
              <a:rPr lang="zh-CN" altLang="en-US" sz="2800">
                <a:solidFill>
                  <a:srgbClr val="CC0000"/>
                </a:solidFill>
              </a:rPr>
              <a:t>波的叠加原理</a:t>
            </a: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4DEB8536-A449-4466-9894-7CCEA9733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43000"/>
            <a:ext cx="8001000" cy="148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/>
              <a:t>    </a:t>
            </a:r>
            <a:r>
              <a:rPr lang="zh-CN" altLang="en-US" sz="2700"/>
              <a:t>两列或两列以上的波可以互不影响地同时通过某一区域</a:t>
            </a:r>
            <a:r>
              <a:rPr lang="zh-CN" altLang="en-US" sz="2700">
                <a:latin typeface="宋体" panose="02010600030101010101" pitchFamily="2" charset="-122"/>
              </a:rPr>
              <a:t>；</a:t>
            </a:r>
            <a:r>
              <a:rPr lang="zh-CN" altLang="en-US" sz="2700"/>
              <a:t>在相遇区域内共同在某质点引起的振动</a:t>
            </a:r>
            <a:r>
              <a:rPr lang="zh-CN" altLang="en-US" sz="2700">
                <a:latin typeface="宋体" panose="02010600030101010101" pitchFamily="2" charset="-122"/>
              </a:rPr>
              <a:t>，</a:t>
            </a:r>
            <a:r>
              <a:rPr lang="zh-CN" altLang="en-US" sz="2700"/>
              <a:t>是各列波单独在该质点所引起的振动的合成</a:t>
            </a:r>
            <a:r>
              <a:rPr lang="zh-CN" altLang="en-US" sz="2800">
                <a:latin typeface="宋体" panose="02010600030101010101" pitchFamily="2" charset="-122"/>
              </a:rPr>
              <a:t>。</a:t>
            </a:r>
            <a:r>
              <a:rPr lang="zh-CN" altLang="en-US" sz="2800"/>
              <a:t> </a:t>
            </a:r>
          </a:p>
        </p:txBody>
      </p:sp>
      <p:sp>
        <p:nvSpPr>
          <p:cNvPr id="27653" name="Text Box 5">
            <a:extLst>
              <a:ext uri="{FF2B5EF4-FFF2-40B4-BE49-F238E27FC236}">
                <a16:creationId xmlns:a16="http://schemas.microsoft.com/office/drawing/2014/main" id="{CADD91AE-5CC8-4DF6-84DC-171FEE84B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6670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CC0000"/>
                </a:solidFill>
              </a:rPr>
              <a:t>2. </a:t>
            </a:r>
            <a:r>
              <a:rPr lang="zh-CN" altLang="en-US" sz="2800">
                <a:solidFill>
                  <a:srgbClr val="CC0000"/>
                </a:solidFill>
                <a:hlinkClick r:id="rId2" action="ppaction://hlinkfile"/>
              </a:rPr>
              <a:t>惠更斯原理</a:t>
            </a:r>
            <a:endParaRPr lang="zh-CN" altLang="en-US" sz="2800">
              <a:solidFill>
                <a:srgbClr val="CC0000"/>
              </a:solidFill>
            </a:endParaRPr>
          </a:p>
        </p:txBody>
      </p:sp>
      <p:sp>
        <p:nvSpPr>
          <p:cNvPr id="27654" name="Text Box 6">
            <a:extLst>
              <a:ext uri="{FF2B5EF4-FFF2-40B4-BE49-F238E27FC236}">
                <a16:creationId xmlns:a16="http://schemas.microsoft.com/office/drawing/2014/main" id="{0E0CEC30-20EB-4036-A808-0C46BCB8D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76600"/>
            <a:ext cx="4800600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700">
                <a:ea typeface="黑体" panose="02010609060101010101" pitchFamily="49" charset="-122"/>
              </a:rPr>
              <a:t>    </a:t>
            </a:r>
            <a:r>
              <a:rPr lang="zh-CN" altLang="en-US" sz="2700"/>
              <a:t>波所到之处各点，都可以看作是发射子波的波源，在以后任一时刻，这些子波的包络就是波在该时刻的波面</a:t>
            </a:r>
            <a:r>
              <a:rPr lang="zh-CN" altLang="en-US" sz="2800">
                <a:latin typeface="宋体" panose="02010600030101010101" pitchFamily="2" charset="-122"/>
              </a:rPr>
              <a:t>。</a:t>
            </a:r>
            <a:r>
              <a:rPr lang="zh-CN" altLang="en-US" sz="2800"/>
              <a:t> </a:t>
            </a:r>
          </a:p>
        </p:txBody>
      </p:sp>
      <p:pic>
        <p:nvPicPr>
          <p:cNvPr id="27655" name="Picture 7">
            <a:hlinkClick r:id="rId2" action="ppaction://hlinkfile"/>
            <a:extLst>
              <a:ext uri="{FF2B5EF4-FFF2-40B4-BE49-F238E27FC236}">
                <a16:creationId xmlns:a16="http://schemas.microsoft.com/office/drawing/2014/main" id="{445528F0-45D0-4148-AF8A-1694CFA2C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667000"/>
            <a:ext cx="141922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6" name="Text Box 8">
            <a:extLst>
              <a:ext uri="{FF2B5EF4-FFF2-40B4-BE49-F238E27FC236}">
                <a16:creationId xmlns:a16="http://schemas.microsoft.com/office/drawing/2014/main" id="{2E97BEC7-BF46-42A0-B35C-0CC326250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327650"/>
            <a:ext cx="81534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en-US" altLang="zh-CN" sz="2800"/>
              <a:t>    </a:t>
            </a:r>
            <a:r>
              <a:rPr lang="zh-CN" altLang="en-US" sz="2800">
                <a:hlinkClick r:id="rId4" action="ppaction://hlinkfile"/>
              </a:rPr>
              <a:t>惠更斯原理</a:t>
            </a:r>
            <a:r>
              <a:rPr lang="zh-CN" altLang="en-US" sz="2800"/>
              <a:t>不仅适用于机械波，也适用于其他波，如电磁波等。</a:t>
            </a:r>
          </a:p>
        </p:txBody>
      </p:sp>
      <p:grpSp>
        <p:nvGrpSpPr>
          <p:cNvPr id="27657" name="Group 9">
            <a:extLst>
              <a:ext uri="{FF2B5EF4-FFF2-40B4-BE49-F238E27FC236}">
                <a16:creationId xmlns:a16="http://schemas.microsoft.com/office/drawing/2014/main" id="{2A7C8E10-80AC-4194-B2E4-C754CB9B6E05}"/>
              </a:ext>
            </a:extLst>
          </p:cNvPr>
          <p:cNvGrpSpPr>
            <a:grpSpLocks/>
          </p:cNvGrpSpPr>
          <p:nvPr/>
        </p:nvGrpSpPr>
        <p:grpSpPr bwMode="auto">
          <a:xfrm>
            <a:off x="7739063" y="6524625"/>
            <a:ext cx="1154112" cy="288925"/>
            <a:chOff x="5011" y="4110"/>
            <a:chExt cx="727" cy="182"/>
          </a:xfrm>
        </p:grpSpPr>
        <p:sp>
          <p:nvSpPr>
            <p:cNvPr id="27661" name="AutoShape 10">
              <a:hlinkClick r:id="" action="ppaction://hlinkshowjump?jump=nextslide" highlightClick="1"/>
              <a:extLst>
                <a:ext uri="{FF2B5EF4-FFF2-40B4-BE49-F238E27FC236}">
                  <a16:creationId xmlns:a16="http://schemas.microsoft.com/office/drawing/2014/main" id="{2089F011-C416-42F0-B617-0B1A188B2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5" y="4110"/>
              <a:ext cx="363" cy="182"/>
            </a:xfrm>
            <a:prstGeom prst="actionButtonForwardNext">
              <a:avLst/>
            </a:prstGeom>
            <a:solidFill>
              <a:srgbClr val="99CCFF"/>
            </a:solidFill>
            <a:ln w="9525">
              <a:solidFill>
                <a:srgbClr val="0066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62" name="AutoShape 11">
              <a:hlinkClick r:id="" action="ppaction://hlinkshowjump?jump=previousslide" highlightClick="1"/>
              <a:extLst>
                <a:ext uri="{FF2B5EF4-FFF2-40B4-BE49-F238E27FC236}">
                  <a16:creationId xmlns:a16="http://schemas.microsoft.com/office/drawing/2014/main" id="{16C5B4EA-DB36-4C4A-A0D4-7812818C6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1" y="4110"/>
              <a:ext cx="363" cy="181"/>
            </a:xfrm>
            <a:prstGeom prst="actionButtonBackPrevious">
              <a:avLst/>
            </a:prstGeom>
            <a:solidFill>
              <a:srgbClr val="99CCFF"/>
            </a:solidFill>
            <a:ln w="9525">
              <a:solidFill>
                <a:srgbClr val="0066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7658" name="Group 12">
            <a:extLst>
              <a:ext uri="{FF2B5EF4-FFF2-40B4-BE49-F238E27FC236}">
                <a16:creationId xmlns:a16="http://schemas.microsoft.com/office/drawing/2014/main" id="{0DD24CC0-0454-43CC-817A-25DA6C6DF611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2819400"/>
            <a:ext cx="2133600" cy="2133600"/>
            <a:chOff x="3264" y="1776"/>
            <a:chExt cx="1344" cy="1344"/>
          </a:xfrm>
        </p:grpSpPr>
        <p:pic>
          <p:nvPicPr>
            <p:cNvPr id="27659" name="Picture 13">
              <a:extLst>
                <a:ext uri="{FF2B5EF4-FFF2-40B4-BE49-F238E27FC236}">
                  <a16:creationId xmlns:a16="http://schemas.microsoft.com/office/drawing/2014/main" id="{5C0F789D-EC6F-4EE4-BA3D-0A98F83134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1776"/>
              <a:ext cx="1344" cy="1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60" name="Rectangle 14">
              <a:extLst>
                <a:ext uri="{FF2B5EF4-FFF2-40B4-BE49-F238E27FC236}">
                  <a16:creationId xmlns:a16="http://schemas.microsoft.com/office/drawing/2014/main" id="{7D001D56-366F-493B-BA4A-5C47B6308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2" y="2496"/>
              <a:ext cx="220" cy="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altLang="zh-CN" sz="1800" i="1"/>
                <a:t>O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>
            <a:extLst>
              <a:ext uri="{FF2B5EF4-FFF2-40B4-BE49-F238E27FC236}">
                <a16:creationId xmlns:a16="http://schemas.microsoft.com/office/drawing/2014/main" id="{609E75C6-9191-487E-A554-6D60780F8F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5413375"/>
          <a:ext cx="2824163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公式" r:id="rId3" imgW="1117440" imgH="419040" progId="Equation.3">
                  <p:embed/>
                </p:oleObj>
              </mc:Choice>
              <mc:Fallback>
                <p:oleObj name="公式" r:id="rId3" imgW="111744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5413375"/>
                        <a:ext cx="2824163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>
            <a:extLst>
              <a:ext uri="{FF2B5EF4-FFF2-40B4-BE49-F238E27FC236}">
                <a16:creationId xmlns:a16="http://schemas.microsoft.com/office/drawing/2014/main" id="{71FE1417-78FE-4D15-A037-8064F0A101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6250" y="4783138"/>
          <a:ext cx="23812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公式" r:id="rId5" imgW="1054080" imgH="406080" progId="Equation.3">
                  <p:embed/>
                </p:oleObj>
              </mc:Choice>
              <mc:Fallback>
                <p:oleObj name="公式" r:id="rId5" imgW="1054080" imgH="406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4783138"/>
                        <a:ext cx="238125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>
            <a:extLst>
              <a:ext uri="{FF2B5EF4-FFF2-40B4-BE49-F238E27FC236}">
                <a16:creationId xmlns:a16="http://schemas.microsoft.com/office/drawing/2014/main" id="{31EB226C-537D-4E3A-9DC2-2E1268E729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797425"/>
          <a:ext cx="1563687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7" imgW="533160" imgH="228600" progId="Equation.3">
                  <p:embed/>
                </p:oleObj>
              </mc:Choice>
              <mc:Fallback>
                <p:oleObj name="Equation" r:id="rId7" imgW="5331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797425"/>
                        <a:ext cx="1563687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>
            <a:extLst>
              <a:ext uri="{FF2B5EF4-FFF2-40B4-BE49-F238E27FC236}">
                <a16:creationId xmlns:a16="http://schemas.microsoft.com/office/drawing/2014/main" id="{C8B9DB67-0338-4926-A928-4C24764EB2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4400" y="4340225"/>
          <a:ext cx="15954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公式" r:id="rId9" imgW="799920" imgH="203040" progId="Equation.3">
                  <p:embed/>
                </p:oleObj>
              </mc:Choice>
              <mc:Fallback>
                <p:oleObj name="公式" r:id="rId9" imgW="7999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340225"/>
                        <a:ext cx="159543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>
            <a:extLst>
              <a:ext uri="{FF2B5EF4-FFF2-40B4-BE49-F238E27FC236}">
                <a16:creationId xmlns:a16="http://schemas.microsoft.com/office/drawing/2014/main" id="{E7813D1D-DFDD-42AF-8566-309B066DE7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1275" y="1989138"/>
          <a:ext cx="2987675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公式" r:id="rId11" imgW="1244520" imgH="457200" progId="Equation.3">
                  <p:embed/>
                </p:oleObj>
              </mc:Choice>
              <mc:Fallback>
                <p:oleObj name="公式" r:id="rId11" imgW="124452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1989138"/>
                        <a:ext cx="2987675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Text Box 7">
            <a:extLst>
              <a:ext uri="{FF2B5EF4-FFF2-40B4-BE49-F238E27FC236}">
                <a16:creationId xmlns:a16="http://schemas.microsoft.com/office/drawing/2014/main" id="{20F1767D-8A90-40D2-80F7-A3030A673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052513"/>
            <a:ext cx="317023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/>
              <a:t>换能器接受到的频率   </a:t>
            </a:r>
          </a:p>
        </p:txBody>
      </p:sp>
      <p:graphicFrame>
        <p:nvGraphicFramePr>
          <p:cNvPr id="13319" name="Object 8">
            <a:extLst>
              <a:ext uri="{FF2B5EF4-FFF2-40B4-BE49-F238E27FC236}">
                <a16:creationId xmlns:a16="http://schemas.microsoft.com/office/drawing/2014/main" id="{BD4AD740-593C-4C97-AC43-2C33888CA7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0813" y="808038"/>
          <a:ext cx="3440112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公式" r:id="rId13" imgW="1396800" imgH="380880" progId="Equation.3">
                  <p:embed/>
                </p:oleObj>
              </mc:Choice>
              <mc:Fallback>
                <p:oleObj name="公式" r:id="rId13" imgW="1396800" imgH="3808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0813" y="808038"/>
                        <a:ext cx="3440112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Text Box 9">
            <a:extLst>
              <a:ext uri="{FF2B5EF4-FFF2-40B4-BE49-F238E27FC236}">
                <a16:creationId xmlns:a16="http://schemas.microsoft.com/office/drawing/2014/main" id="{990C201D-8187-40CD-A523-9C73DDF87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676400"/>
            <a:ext cx="2603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/>
              <a:t> </a:t>
            </a:r>
          </a:p>
        </p:txBody>
      </p:sp>
      <p:sp>
        <p:nvSpPr>
          <p:cNvPr id="13322" name="Text Box 10">
            <a:extLst>
              <a:ext uri="{FF2B5EF4-FFF2-40B4-BE49-F238E27FC236}">
                <a16:creationId xmlns:a16="http://schemas.microsoft.com/office/drawing/2014/main" id="{68A5301B-D644-4BB7-B37A-6F020947B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805488"/>
            <a:ext cx="1968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血球速率为   </a:t>
            </a:r>
            <a:endParaRPr lang="zh-CN" altLang="en-US"/>
          </a:p>
        </p:txBody>
      </p:sp>
      <p:sp>
        <p:nvSpPr>
          <p:cNvPr id="13323" name="Text Box 11">
            <a:extLst>
              <a:ext uri="{FF2B5EF4-FFF2-40B4-BE49-F238E27FC236}">
                <a16:creationId xmlns:a16="http://schemas.microsoft.com/office/drawing/2014/main" id="{CB71D674-0A32-4219-B0EE-5E9136C88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068638"/>
            <a:ext cx="66675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/>
              <a:t>换能器发出的和接受到的频率之差</a:t>
            </a:r>
            <a:r>
              <a:rPr lang="en-US" altLang="zh-CN"/>
              <a:t>(</a:t>
            </a:r>
            <a:r>
              <a:rPr lang="zh-CN" altLang="en-US"/>
              <a:t>多普勒频移</a:t>
            </a:r>
            <a:r>
              <a:rPr lang="en-US" altLang="zh-CN"/>
              <a:t>)  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2">
            <a:extLst>
              <a:ext uri="{FF2B5EF4-FFF2-40B4-BE49-F238E27FC236}">
                <a16:creationId xmlns:a16="http://schemas.microsoft.com/office/drawing/2014/main" id="{778C570F-D512-4995-9A62-20B2C329D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60350"/>
            <a:ext cx="843915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800">
                <a:ea typeface="黑体" panose="02010609060101010101" pitchFamily="49" charset="-122"/>
              </a:rPr>
              <a:t>    </a:t>
            </a:r>
            <a:r>
              <a:rPr lang="zh-CN" altLang="en-US" sz="2800">
                <a:solidFill>
                  <a:srgbClr val="FF33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rgbClr val="FF3300"/>
                </a:solidFill>
              </a:rPr>
              <a:t>2</a:t>
            </a:r>
            <a:r>
              <a:rPr lang="en-US" altLang="zh-CN" sz="2800"/>
              <a:t> </a:t>
            </a:r>
            <a:r>
              <a:rPr lang="zh-CN" altLang="en-US" sz="2800">
                <a:latin typeface="宋体" panose="02010600030101010101" pitchFamily="2" charset="-122"/>
              </a:rPr>
              <a:t>在同一介质中有两个相干波源分别处于点</a:t>
            </a:r>
            <a:r>
              <a:rPr lang="en-US" altLang="zh-CN" sz="2800" i="1"/>
              <a:t>P</a:t>
            </a:r>
            <a:r>
              <a:rPr lang="zh-CN" altLang="en-US" sz="2800">
                <a:latin typeface="宋体" panose="02010600030101010101" pitchFamily="2" charset="-122"/>
              </a:rPr>
              <a:t>和点</a:t>
            </a:r>
            <a:r>
              <a:rPr lang="en-US" altLang="zh-CN" sz="2800" i="1"/>
              <a:t>Q</a:t>
            </a:r>
            <a:r>
              <a:rPr lang="zh-CN" altLang="en-US" sz="2800">
                <a:latin typeface="宋体" panose="02010600030101010101" pitchFamily="2" charset="-122"/>
              </a:rPr>
              <a:t>，假设平面简谐波沿</a:t>
            </a:r>
            <a:r>
              <a:rPr lang="en-US" altLang="zh-CN" sz="2800" i="1"/>
              <a:t>P</a:t>
            </a:r>
            <a:r>
              <a:rPr lang="zh-CN" altLang="en-US" sz="2800">
                <a:latin typeface="宋体" panose="02010600030101010101" pitchFamily="2" charset="-122"/>
              </a:rPr>
              <a:t>到</a:t>
            </a:r>
            <a:r>
              <a:rPr lang="en-US" altLang="zh-CN" sz="2800" i="1"/>
              <a:t>Q</a:t>
            </a:r>
            <a:r>
              <a:rPr lang="zh-CN" altLang="en-US" sz="2800">
                <a:latin typeface="宋体" panose="02010600030101010101" pitchFamily="2" charset="-122"/>
              </a:rPr>
              <a:t>连线的方向传播。已知</a:t>
            </a:r>
            <a:r>
              <a:rPr lang="en-US" altLang="zh-CN" sz="2800" i="1"/>
              <a:t>PQ</a:t>
            </a:r>
            <a:r>
              <a:rPr lang="en-US" altLang="zh-CN" sz="2800"/>
              <a:t>=3.0m</a:t>
            </a:r>
            <a:r>
              <a:rPr lang="zh-CN" altLang="en-US" sz="2800">
                <a:latin typeface="宋体" panose="02010600030101010101" pitchFamily="2" charset="-122"/>
              </a:rPr>
              <a:t>。两波源的频率</a:t>
            </a:r>
            <a:r>
              <a:rPr lang="zh-CN" altLang="en-US" sz="2800" i="1">
                <a:sym typeface="Symbol" panose="05050102010706020507" pitchFamily="18" charset="2"/>
              </a:rPr>
              <a:t></a:t>
            </a:r>
            <a:r>
              <a:rPr lang="en-US" altLang="zh-CN" sz="2800"/>
              <a:t>=100Hz</a:t>
            </a:r>
            <a:r>
              <a:rPr lang="zh-CN" altLang="en-US" sz="2800">
                <a:latin typeface="宋体" panose="02010600030101010101" pitchFamily="2" charset="-122"/>
              </a:rPr>
              <a:t>，振幅相等，</a:t>
            </a:r>
            <a:r>
              <a:rPr lang="en-US" altLang="zh-CN" sz="2800" i="1"/>
              <a:t>P</a:t>
            </a:r>
            <a:r>
              <a:rPr lang="zh-CN" altLang="en-US" sz="2800">
                <a:latin typeface="宋体" panose="02010600030101010101" pitchFamily="2" charset="-122"/>
              </a:rPr>
              <a:t>比</a:t>
            </a:r>
            <a:r>
              <a:rPr lang="en-US" altLang="zh-CN" sz="2800" i="1"/>
              <a:t>Q</a:t>
            </a:r>
            <a:r>
              <a:rPr lang="zh-CN" altLang="en-US" sz="2800">
                <a:latin typeface="宋体" panose="02010600030101010101" pitchFamily="2" charset="-122"/>
              </a:rPr>
              <a:t>的相位超前</a:t>
            </a:r>
            <a:r>
              <a:rPr lang="zh-CN" altLang="en-US" sz="2800">
                <a:sym typeface="Symbol" panose="05050102010706020507" pitchFamily="18" charset="2"/>
              </a:rPr>
              <a:t></a:t>
            </a:r>
            <a:r>
              <a:rPr lang="en-US" altLang="zh-CN" sz="2800"/>
              <a:t>/2</a:t>
            </a:r>
            <a:r>
              <a:rPr lang="zh-CN" altLang="en-US" sz="2800">
                <a:latin typeface="宋体" panose="02010600030101010101" pitchFamily="2" charset="-122"/>
              </a:rPr>
              <a:t>，波速</a:t>
            </a:r>
            <a:r>
              <a:rPr lang="en-US" altLang="zh-CN" sz="2800" i="1"/>
              <a:t>u</a:t>
            </a:r>
            <a:r>
              <a:rPr lang="en-US" altLang="zh-CN" sz="2800"/>
              <a:t>=400m</a:t>
            </a:r>
            <a:r>
              <a:rPr lang="en-US" altLang="zh-CN" sz="2800">
                <a:sym typeface="Symbol" panose="05050102010706020507" pitchFamily="18" charset="2"/>
              </a:rPr>
              <a:t></a:t>
            </a:r>
            <a:r>
              <a:rPr lang="en-US" altLang="zh-CN" sz="2800"/>
              <a:t>s</a:t>
            </a:r>
            <a:r>
              <a:rPr lang="en-US" altLang="zh-CN" sz="2800" baseline="30000">
                <a:sym typeface="Symbol" panose="05050102010706020507" pitchFamily="18" charset="2"/>
              </a:rPr>
              <a:t></a:t>
            </a:r>
            <a:r>
              <a:rPr lang="en-US" altLang="zh-CN" sz="2800" baseline="30000"/>
              <a:t>1</a:t>
            </a:r>
            <a:r>
              <a:rPr lang="zh-CN" altLang="en-US" sz="2800">
                <a:latin typeface="宋体" panose="02010600030101010101" pitchFamily="2" charset="-122"/>
              </a:rPr>
              <a:t>。在</a:t>
            </a:r>
            <a:r>
              <a:rPr lang="en-US" altLang="zh-CN" sz="2800" i="1"/>
              <a:t>P</a:t>
            </a:r>
            <a:r>
              <a:rPr lang="zh-CN" altLang="en-US" sz="2800">
                <a:latin typeface="宋体" panose="02010600030101010101" pitchFamily="2" charset="-122"/>
              </a:rPr>
              <a:t>、</a:t>
            </a:r>
            <a:r>
              <a:rPr lang="en-US" altLang="zh-CN" sz="2800" i="1"/>
              <a:t>Q</a:t>
            </a:r>
            <a:r>
              <a:rPr lang="zh-CN" altLang="en-US" sz="2800">
                <a:latin typeface="宋体" panose="02010600030101010101" pitchFamily="2" charset="-122"/>
              </a:rPr>
              <a:t>延长线上</a:t>
            </a:r>
            <a:r>
              <a:rPr lang="en-US" altLang="zh-CN" sz="2800" i="1"/>
              <a:t>Q</a:t>
            </a:r>
            <a:r>
              <a:rPr lang="zh-CN" altLang="en-US" sz="2800">
                <a:latin typeface="宋体" panose="02010600030101010101" pitchFamily="2" charset="-122"/>
              </a:rPr>
              <a:t>一侧有一点</a:t>
            </a:r>
            <a:r>
              <a:rPr lang="en-US" altLang="zh-CN" sz="2800" i="1"/>
              <a:t>S</a:t>
            </a:r>
            <a:r>
              <a:rPr lang="zh-CN" altLang="en-US" sz="2800">
                <a:latin typeface="宋体" panose="02010600030101010101" pitchFamily="2" charset="-122"/>
              </a:rPr>
              <a:t>，</a:t>
            </a:r>
            <a:r>
              <a:rPr lang="en-US" altLang="zh-CN" sz="2800" i="1"/>
              <a:t>S</a:t>
            </a:r>
            <a:r>
              <a:rPr lang="zh-CN" altLang="en-US" sz="2800">
                <a:latin typeface="宋体" panose="02010600030101010101" pitchFamily="2" charset="-122"/>
              </a:rPr>
              <a:t>到</a:t>
            </a:r>
            <a:r>
              <a:rPr lang="en-US" altLang="zh-CN" sz="2800" i="1"/>
              <a:t>Q</a:t>
            </a:r>
            <a:r>
              <a:rPr lang="zh-CN" altLang="en-US" sz="2800">
                <a:latin typeface="宋体" panose="02010600030101010101" pitchFamily="2" charset="-122"/>
              </a:rPr>
              <a:t>的距离为</a:t>
            </a:r>
            <a:r>
              <a:rPr lang="en-US" altLang="zh-CN" sz="2800" i="1"/>
              <a:t>r</a:t>
            </a:r>
            <a:r>
              <a:rPr lang="zh-CN" altLang="en-US" sz="2800">
                <a:latin typeface="宋体" panose="02010600030101010101" pitchFamily="2" charset="-122"/>
              </a:rPr>
              <a:t>，试写出两波源在该点产生的分振动，并求它们的合成。</a:t>
            </a:r>
            <a:r>
              <a:rPr lang="zh-CN" altLang="en-US" sz="2800"/>
              <a:t> </a:t>
            </a:r>
          </a:p>
        </p:txBody>
      </p:sp>
      <p:sp>
        <p:nvSpPr>
          <p:cNvPr id="14341" name="Text Box 3">
            <a:extLst>
              <a:ext uri="{FF2B5EF4-FFF2-40B4-BE49-F238E27FC236}">
                <a16:creationId xmlns:a16="http://schemas.microsoft.com/office/drawing/2014/main" id="{F516C887-95F2-458D-9D15-7B4AB244E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997200"/>
            <a:ext cx="84597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</a:rPr>
              <a:t>解</a:t>
            </a:r>
            <a:r>
              <a:rPr lang="zh-CN" altLang="en-US" sz="2800"/>
              <a:t>  </a:t>
            </a:r>
            <a:r>
              <a:rPr lang="zh-CN" altLang="en-US" sz="2800">
                <a:latin typeface="宋体" panose="02010600030101010101" pitchFamily="2" charset="-122"/>
              </a:rPr>
              <a:t>取点</a:t>
            </a:r>
            <a:r>
              <a:rPr lang="en-US" altLang="zh-CN" sz="2800" i="1"/>
              <a:t>P</a:t>
            </a:r>
            <a:r>
              <a:rPr lang="zh-CN" altLang="en-US" sz="2800">
                <a:latin typeface="宋体" panose="02010600030101010101" pitchFamily="2" charset="-122"/>
              </a:rPr>
              <a:t>为坐标原点，建立如图所示的坐标系。</a:t>
            </a:r>
            <a:r>
              <a:rPr lang="zh-CN" altLang="en-US" sz="2800"/>
              <a:t> </a:t>
            </a:r>
          </a:p>
        </p:txBody>
      </p:sp>
      <p:sp>
        <p:nvSpPr>
          <p:cNvPr id="14342" name="Text Box 4">
            <a:extLst>
              <a:ext uri="{FF2B5EF4-FFF2-40B4-BE49-F238E27FC236}">
                <a16:creationId xmlns:a16="http://schemas.microsoft.com/office/drawing/2014/main" id="{F34E1B48-4A44-4AB8-993D-5414135F1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6449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由题意知</a:t>
            </a:r>
          </a:p>
        </p:txBody>
      </p:sp>
      <p:grpSp>
        <p:nvGrpSpPr>
          <p:cNvPr id="14343" name="Group 5">
            <a:extLst>
              <a:ext uri="{FF2B5EF4-FFF2-40B4-BE49-F238E27FC236}">
                <a16:creationId xmlns:a16="http://schemas.microsoft.com/office/drawing/2014/main" id="{C5BDCB1C-6428-484B-8F48-EF3E277EC60F}"/>
              </a:ext>
            </a:extLst>
          </p:cNvPr>
          <p:cNvGrpSpPr>
            <a:grpSpLocks/>
          </p:cNvGrpSpPr>
          <p:nvPr/>
        </p:nvGrpSpPr>
        <p:grpSpPr bwMode="auto">
          <a:xfrm>
            <a:off x="2787650" y="3644900"/>
            <a:ext cx="5924550" cy="457200"/>
            <a:chOff x="1824" y="2352"/>
            <a:chExt cx="3600" cy="288"/>
          </a:xfrm>
        </p:grpSpPr>
        <p:sp>
          <p:nvSpPr>
            <p:cNvPr id="14356" name="Rectangle 6">
              <a:extLst>
                <a:ext uri="{FF2B5EF4-FFF2-40B4-BE49-F238E27FC236}">
                  <a16:creationId xmlns:a16="http://schemas.microsoft.com/office/drawing/2014/main" id="{D6149204-52E3-4225-8885-D5619C5BC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352"/>
              <a:ext cx="1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ym typeface="Symbol" panose="05050102010706020507" pitchFamily="18" charset="2"/>
                </a:rPr>
                <a:t></a:t>
              </a:r>
              <a:r>
                <a:rPr lang="en-US" altLang="zh-CN" i="1" baseline="-30000"/>
                <a:t>P</a:t>
              </a:r>
              <a:r>
                <a:rPr lang="en-US" altLang="zh-CN">
                  <a:sym typeface="Symbol" panose="05050102010706020507" pitchFamily="18" charset="2"/>
                </a:rPr>
                <a:t> </a:t>
              </a:r>
              <a:r>
                <a:rPr lang="en-US" altLang="zh-CN" i="1"/>
                <a:t> </a:t>
              </a:r>
              <a:r>
                <a:rPr lang="en-US" altLang="zh-CN" i="1">
                  <a:sym typeface="Symbol" panose="05050102010706020507" pitchFamily="18" charset="2"/>
                </a:rPr>
                <a:t></a:t>
              </a:r>
              <a:r>
                <a:rPr lang="en-US" altLang="zh-CN" i="1" baseline="-30000"/>
                <a:t>Q</a:t>
              </a:r>
              <a:r>
                <a:rPr lang="en-US" altLang="zh-CN">
                  <a:sym typeface="Symbol" panose="05050102010706020507" pitchFamily="18" charset="2"/>
                </a:rPr>
                <a:t> = </a:t>
              </a:r>
              <a:r>
                <a:rPr lang="en-US" altLang="zh-CN" i="1"/>
                <a:t>/</a:t>
              </a:r>
              <a:r>
                <a:rPr lang="en-US" altLang="zh-CN"/>
                <a:t>2</a:t>
              </a:r>
              <a:r>
                <a:rPr lang="zh-CN" altLang="en-US"/>
                <a:t>，</a:t>
              </a:r>
              <a:r>
                <a:rPr lang="zh-CN" altLang="en-US" i="1">
                  <a:sym typeface="Symbol" panose="05050102010706020507" pitchFamily="18" charset="2"/>
                </a:rPr>
                <a:t> </a:t>
              </a:r>
            </a:p>
          </p:txBody>
        </p:sp>
        <p:sp>
          <p:nvSpPr>
            <p:cNvPr id="14357" name="Rectangle 7">
              <a:extLst>
                <a:ext uri="{FF2B5EF4-FFF2-40B4-BE49-F238E27FC236}">
                  <a16:creationId xmlns:a16="http://schemas.microsoft.com/office/drawing/2014/main" id="{BD3253C4-46AB-43EA-BD2C-E326F2EEE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352"/>
              <a:ext cx="24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ym typeface="Symbol" panose="05050102010706020507" pitchFamily="18" charset="2"/>
                </a:rPr>
                <a:t>    = </a:t>
              </a:r>
              <a:r>
                <a:rPr lang="en-US" altLang="zh-CN">
                  <a:sym typeface="Symbol" panose="05050102010706020507" pitchFamily="18" charset="2"/>
                </a:rPr>
                <a:t>2</a:t>
              </a:r>
              <a:r>
                <a:rPr lang="en-US" altLang="zh-CN" i="1">
                  <a:sym typeface="Symbol" panose="05050102010706020507" pitchFamily="18" charset="2"/>
                </a:rPr>
                <a:t> = </a:t>
              </a:r>
              <a:r>
                <a:rPr lang="en-US" altLang="zh-CN">
                  <a:sym typeface="Symbol" panose="05050102010706020507" pitchFamily="18" charset="2"/>
                </a:rPr>
                <a:t>200</a:t>
              </a:r>
              <a:r>
                <a:rPr lang="en-US" altLang="zh-CN" i="1">
                  <a:sym typeface="Symbol" panose="05050102010706020507" pitchFamily="18" charset="2"/>
                </a:rPr>
                <a:t>   </a:t>
              </a:r>
              <a:r>
                <a:rPr lang="en-US" altLang="zh-CN">
                  <a:sym typeface="Symbol" panose="05050102010706020507" pitchFamily="18" charset="2"/>
                </a:rPr>
                <a:t>rad s</a:t>
              </a:r>
              <a:r>
                <a:rPr lang="en-US" altLang="zh-CN" baseline="30000">
                  <a:sym typeface="Symbol" panose="05050102010706020507" pitchFamily="18" charset="2"/>
                </a:rPr>
                <a:t>1</a:t>
              </a:r>
              <a:r>
                <a:rPr lang="en-US" altLang="zh-CN" i="1">
                  <a:sym typeface="Symbol" panose="05050102010706020507" pitchFamily="18" charset="2"/>
                </a:rPr>
                <a:t> </a:t>
              </a:r>
            </a:p>
          </p:txBody>
        </p:sp>
      </p:grpSp>
      <p:sp>
        <p:nvSpPr>
          <p:cNvPr id="14344" name="Text Box 8">
            <a:extLst>
              <a:ext uri="{FF2B5EF4-FFF2-40B4-BE49-F238E27FC236}">
                <a16:creationId xmlns:a16="http://schemas.microsoft.com/office/drawing/2014/main" id="{024E547F-FB09-4261-AA7D-185D560B4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038600"/>
            <a:ext cx="39624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50000"/>
              </a:spcBef>
            </a:pPr>
            <a:r>
              <a:rPr lang="zh-CN" altLang="en-US" sz="2800"/>
              <a:t>设 </a:t>
            </a:r>
            <a:r>
              <a:rPr lang="zh-CN" altLang="en-US" i="1">
                <a:sym typeface="Symbol" panose="05050102010706020507" pitchFamily="18" charset="2"/>
              </a:rPr>
              <a:t></a:t>
            </a:r>
            <a:r>
              <a:rPr lang="en-US" altLang="zh-CN" i="1" baseline="-30000"/>
              <a:t>Q </a:t>
            </a:r>
            <a:r>
              <a:rPr lang="en-US" altLang="zh-CN"/>
              <a:t>= 0</a:t>
            </a:r>
            <a:r>
              <a:rPr lang="zh-CN" altLang="en-US"/>
              <a:t>，则有 </a:t>
            </a:r>
            <a:r>
              <a:rPr lang="zh-CN" altLang="en-US" i="1">
                <a:sym typeface="Symbol" panose="05050102010706020507" pitchFamily="18" charset="2"/>
              </a:rPr>
              <a:t></a:t>
            </a:r>
            <a:r>
              <a:rPr lang="en-US" altLang="zh-CN" i="1" baseline="-30000"/>
              <a:t>P</a:t>
            </a:r>
            <a:r>
              <a:rPr lang="en-US" altLang="zh-CN"/>
              <a:t> = </a:t>
            </a:r>
            <a:r>
              <a:rPr lang="en-US" altLang="zh-CN">
                <a:sym typeface="Symbol" panose="05050102010706020507" pitchFamily="18" charset="2"/>
              </a:rPr>
              <a:t></a:t>
            </a:r>
            <a:r>
              <a:rPr lang="en-US" altLang="zh-CN"/>
              <a:t>/2</a:t>
            </a:r>
            <a:r>
              <a:rPr lang="en-US" altLang="zh-CN" b="0"/>
              <a:t> </a:t>
            </a:r>
            <a:r>
              <a:rPr lang="en-US" altLang="zh-CN" sz="2800"/>
              <a:t> </a:t>
            </a:r>
          </a:p>
        </p:txBody>
      </p:sp>
      <p:sp>
        <p:nvSpPr>
          <p:cNvPr id="14345" name="Text Box 9">
            <a:extLst>
              <a:ext uri="{FF2B5EF4-FFF2-40B4-BE49-F238E27FC236}">
                <a16:creationId xmlns:a16="http://schemas.microsoft.com/office/drawing/2014/main" id="{75950E01-4CB2-48D0-A102-94AB219D8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864100"/>
            <a:ext cx="4451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/>
              <a:t>P</a:t>
            </a:r>
            <a:r>
              <a:rPr lang="zh-CN" altLang="en-US" sz="2800"/>
              <a:t>在点</a:t>
            </a:r>
            <a:r>
              <a:rPr lang="en-US" altLang="zh-CN" sz="2800" i="1"/>
              <a:t>S</a:t>
            </a:r>
            <a:r>
              <a:rPr lang="zh-CN" altLang="en-US" sz="2800"/>
              <a:t>引起的振动为</a:t>
            </a:r>
            <a:r>
              <a:rPr lang="zh-CN" altLang="en-US" b="0"/>
              <a:t> </a:t>
            </a:r>
            <a:r>
              <a:rPr lang="zh-CN" altLang="en-US" sz="2800"/>
              <a:t> </a:t>
            </a:r>
          </a:p>
        </p:txBody>
      </p:sp>
      <p:graphicFrame>
        <p:nvGraphicFramePr>
          <p:cNvPr id="14338" name="Object 10">
            <a:extLst>
              <a:ext uri="{FF2B5EF4-FFF2-40B4-BE49-F238E27FC236}">
                <a16:creationId xmlns:a16="http://schemas.microsoft.com/office/drawing/2014/main" id="{1DFEEFAD-4A10-4FED-AADC-4E5789C8E9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738" y="5435600"/>
          <a:ext cx="7985125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Equation" r:id="rId3" imgW="2997000" imgH="393480" progId="Equation.3">
                  <p:embed/>
                </p:oleObj>
              </mc:Choice>
              <mc:Fallback>
                <p:oleObj name="Equation" r:id="rId3" imgW="299700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5435600"/>
                        <a:ext cx="7985125" cy="1039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6" name="Group 11">
            <a:extLst>
              <a:ext uri="{FF2B5EF4-FFF2-40B4-BE49-F238E27FC236}">
                <a16:creationId xmlns:a16="http://schemas.microsoft.com/office/drawing/2014/main" id="{77F23112-EF4D-4343-AE64-B41B6445CB00}"/>
              </a:ext>
            </a:extLst>
          </p:cNvPr>
          <p:cNvGrpSpPr>
            <a:grpSpLocks/>
          </p:cNvGrpSpPr>
          <p:nvPr/>
        </p:nvGrpSpPr>
        <p:grpSpPr bwMode="auto">
          <a:xfrm>
            <a:off x="5149850" y="4330700"/>
            <a:ext cx="3276600" cy="874713"/>
            <a:chOff x="3312" y="2784"/>
            <a:chExt cx="2064" cy="551"/>
          </a:xfrm>
        </p:grpSpPr>
        <p:sp>
          <p:nvSpPr>
            <p:cNvPr id="14350" name="Line 12">
              <a:extLst>
                <a:ext uri="{FF2B5EF4-FFF2-40B4-BE49-F238E27FC236}">
                  <a16:creationId xmlns:a16="http://schemas.microsoft.com/office/drawing/2014/main" id="{9B81075A-E6C9-4C82-B5D6-D339503BAB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072"/>
              <a:ext cx="1920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39" name="Object 13">
              <a:extLst>
                <a:ext uri="{FF2B5EF4-FFF2-40B4-BE49-F238E27FC236}">
                  <a16:creationId xmlns:a16="http://schemas.microsoft.com/office/drawing/2014/main" id="{3003C8A6-6A0F-4D94-BEB4-A52B647226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0" y="2832"/>
            <a:ext cx="996" cy="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9" name="Equation" r:id="rId5" imgW="114120" imgH="380880" progId="Equation.3">
                    <p:embed/>
                  </p:oleObj>
                </mc:Choice>
                <mc:Fallback>
                  <p:oleObj name="Equation" r:id="rId5" imgW="114120" imgH="38088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832"/>
                          <a:ext cx="996" cy="5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1" name="Text Box 14">
              <a:extLst>
                <a:ext uri="{FF2B5EF4-FFF2-40B4-BE49-F238E27FC236}">
                  <a16:creationId xmlns:a16="http://schemas.microsoft.com/office/drawing/2014/main" id="{CEF16864-751C-4F9D-AD66-1329D01CA7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02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/>
                <a:t>P</a:t>
              </a:r>
            </a:p>
          </p:txBody>
        </p:sp>
        <p:sp>
          <p:nvSpPr>
            <p:cNvPr id="14352" name="Text Box 15">
              <a:extLst>
                <a:ext uri="{FF2B5EF4-FFF2-40B4-BE49-F238E27FC236}">
                  <a16:creationId xmlns:a16="http://schemas.microsoft.com/office/drawing/2014/main" id="{47F55864-9378-44FF-9774-94ACE4130B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302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/>
                <a:t>Q</a:t>
              </a:r>
            </a:p>
          </p:txBody>
        </p:sp>
        <p:sp>
          <p:nvSpPr>
            <p:cNvPr id="14353" name="Text Box 16">
              <a:extLst>
                <a:ext uri="{FF2B5EF4-FFF2-40B4-BE49-F238E27FC236}">
                  <a16:creationId xmlns:a16="http://schemas.microsoft.com/office/drawing/2014/main" id="{9F1B5D74-2863-43B1-845E-AF124E449D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302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/>
                <a:t>S</a:t>
              </a:r>
            </a:p>
          </p:txBody>
        </p:sp>
        <p:sp>
          <p:nvSpPr>
            <p:cNvPr id="14354" name="Text Box 17">
              <a:extLst>
                <a:ext uri="{FF2B5EF4-FFF2-40B4-BE49-F238E27FC236}">
                  <a16:creationId xmlns:a16="http://schemas.microsoft.com/office/drawing/2014/main" id="{99390B2D-33E9-47F0-B689-C9359F12E7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302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/>
                <a:t>x</a:t>
              </a:r>
            </a:p>
          </p:txBody>
        </p:sp>
        <p:sp>
          <p:nvSpPr>
            <p:cNvPr id="14355" name="Text Box 18">
              <a:extLst>
                <a:ext uri="{FF2B5EF4-FFF2-40B4-BE49-F238E27FC236}">
                  <a16:creationId xmlns:a16="http://schemas.microsoft.com/office/drawing/2014/main" id="{3387939D-EF91-42E0-A8F3-322B8BD176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78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/>
                <a:t>r</a:t>
              </a:r>
            </a:p>
          </p:txBody>
        </p:sp>
      </p:grpSp>
      <p:grpSp>
        <p:nvGrpSpPr>
          <p:cNvPr id="14347" name="Group 19">
            <a:extLst>
              <a:ext uri="{FF2B5EF4-FFF2-40B4-BE49-F238E27FC236}">
                <a16:creationId xmlns:a16="http://schemas.microsoft.com/office/drawing/2014/main" id="{D597097B-4A8C-4CB6-98A9-86EBF174AACB}"/>
              </a:ext>
            </a:extLst>
          </p:cNvPr>
          <p:cNvGrpSpPr>
            <a:grpSpLocks/>
          </p:cNvGrpSpPr>
          <p:nvPr/>
        </p:nvGrpSpPr>
        <p:grpSpPr bwMode="auto">
          <a:xfrm>
            <a:off x="7739063" y="6524625"/>
            <a:ext cx="1154112" cy="288925"/>
            <a:chOff x="5011" y="4110"/>
            <a:chExt cx="727" cy="182"/>
          </a:xfrm>
        </p:grpSpPr>
        <p:sp>
          <p:nvSpPr>
            <p:cNvPr id="14348" name="AutoShape 20">
              <a:hlinkClick r:id="" action="ppaction://hlinkshowjump?jump=nextslide" highlightClick="1"/>
              <a:extLst>
                <a:ext uri="{FF2B5EF4-FFF2-40B4-BE49-F238E27FC236}">
                  <a16:creationId xmlns:a16="http://schemas.microsoft.com/office/drawing/2014/main" id="{8AB965D1-379B-41B5-8B55-287D111B8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5" y="4110"/>
              <a:ext cx="363" cy="182"/>
            </a:xfrm>
            <a:prstGeom prst="actionButtonForwardNext">
              <a:avLst/>
            </a:prstGeom>
            <a:solidFill>
              <a:srgbClr val="99CCFF"/>
            </a:solidFill>
            <a:ln w="9525">
              <a:solidFill>
                <a:srgbClr val="0066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9" name="AutoShape 21">
              <a:hlinkClick r:id="" action="ppaction://hlinkshowjump?jump=previousslide" highlightClick="1"/>
              <a:extLst>
                <a:ext uri="{FF2B5EF4-FFF2-40B4-BE49-F238E27FC236}">
                  <a16:creationId xmlns:a16="http://schemas.microsoft.com/office/drawing/2014/main" id="{63724894-4C40-4851-8C80-582BA5704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1" y="4110"/>
              <a:ext cx="363" cy="181"/>
            </a:xfrm>
            <a:prstGeom prst="actionButtonBackPrevious">
              <a:avLst/>
            </a:prstGeom>
            <a:solidFill>
              <a:srgbClr val="99CCFF"/>
            </a:solidFill>
            <a:ln w="9525">
              <a:solidFill>
                <a:srgbClr val="0066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2">
            <a:extLst>
              <a:ext uri="{FF2B5EF4-FFF2-40B4-BE49-F238E27FC236}">
                <a16:creationId xmlns:a16="http://schemas.microsoft.com/office/drawing/2014/main" id="{8E1187C8-22E4-4D99-A5A4-B36D9FC29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541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Q</a:t>
            </a:r>
            <a:r>
              <a:rPr lang="zh-CN" altLang="en-US" sz="2800"/>
              <a:t>在点</a:t>
            </a:r>
            <a:r>
              <a:rPr lang="en-US" altLang="zh-CN" sz="2800" i="1"/>
              <a:t>S</a:t>
            </a:r>
            <a:r>
              <a:rPr lang="zh-CN" altLang="en-US" sz="2800"/>
              <a:t>引起的振动为</a:t>
            </a:r>
          </a:p>
        </p:txBody>
      </p:sp>
      <p:graphicFrame>
        <p:nvGraphicFramePr>
          <p:cNvPr id="15362" name="Object 3">
            <a:extLst>
              <a:ext uri="{FF2B5EF4-FFF2-40B4-BE49-F238E27FC236}">
                <a16:creationId xmlns:a16="http://schemas.microsoft.com/office/drawing/2014/main" id="{E587E103-719B-4791-9803-13F6E2403F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2813" y="814388"/>
          <a:ext cx="7240587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Equation" r:id="rId3" imgW="2743200" imgH="393480" progId="Equation.3">
                  <p:embed/>
                </p:oleObj>
              </mc:Choice>
              <mc:Fallback>
                <p:oleObj name="Equation" r:id="rId3" imgW="274320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814388"/>
                        <a:ext cx="7240587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4">
            <a:extLst>
              <a:ext uri="{FF2B5EF4-FFF2-40B4-BE49-F238E27FC236}">
                <a16:creationId xmlns:a16="http://schemas.microsoft.com/office/drawing/2014/main" id="{F587B388-AF63-49C5-82ED-27138CD2C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28800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宋体" panose="02010600030101010101" pitchFamily="2" charset="-122"/>
              </a:rPr>
              <a:t>两个分振动的相位差</a:t>
            </a:r>
            <a:r>
              <a:rPr lang="zh-CN" altLang="en-US" sz="2800"/>
              <a:t>为</a:t>
            </a:r>
          </a:p>
        </p:txBody>
      </p:sp>
      <p:graphicFrame>
        <p:nvGraphicFramePr>
          <p:cNvPr id="15363" name="Object 5">
            <a:extLst>
              <a:ext uri="{FF2B5EF4-FFF2-40B4-BE49-F238E27FC236}">
                <a16:creationId xmlns:a16="http://schemas.microsoft.com/office/drawing/2014/main" id="{12D466B2-92D4-4537-A2E7-4DF5E23D23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2276475"/>
          <a:ext cx="6245225" cy="228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公式" r:id="rId5" imgW="2387520" imgH="812520" progId="Equation.3">
                  <p:embed/>
                </p:oleObj>
              </mc:Choice>
              <mc:Fallback>
                <p:oleObj name="公式" r:id="rId5" imgW="2387520" imgH="8125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276475"/>
                        <a:ext cx="6245225" cy="2284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6">
            <a:extLst>
              <a:ext uri="{FF2B5EF4-FFF2-40B4-BE49-F238E27FC236}">
                <a16:creationId xmlns:a16="http://schemas.microsoft.com/office/drawing/2014/main" id="{735E950D-E234-4E8F-8751-417C28499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4495800"/>
            <a:ext cx="83042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宋体" panose="02010600030101010101" pitchFamily="2" charset="-122"/>
              </a:rPr>
              <a:t>满足</a:t>
            </a:r>
            <a:r>
              <a:rPr lang="zh-CN" altLang="en-US">
                <a:sym typeface="Symbol" panose="05050102010706020507" pitchFamily="18" charset="2"/>
              </a:rPr>
              <a:t></a:t>
            </a:r>
            <a:r>
              <a:rPr lang="zh-CN" altLang="en-US" i="1">
                <a:sym typeface="Symbol" panose="05050102010706020507" pitchFamily="18" charset="2"/>
              </a:rPr>
              <a:t></a:t>
            </a:r>
            <a:r>
              <a:rPr lang="zh-CN" altLang="en-US"/>
              <a:t> </a:t>
            </a:r>
            <a:r>
              <a:rPr lang="en-US" altLang="zh-CN"/>
              <a:t>= </a:t>
            </a:r>
            <a:r>
              <a:rPr lang="en-US" altLang="zh-CN">
                <a:sym typeface="Symbol" panose="05050102010706020507" pitchFamily="18" charset="2"/>
              </a:rPr>
              <a:t></a:t>
            </a:r>
            <a:r>
              <a:rPr lang="en-US" altLang="zh-CN"/>
              <a:t>(2</a:t>
            </a:r>
            <a:r>
              <a:rPr lang="en-US" altLang="zh-CN" i="1"/>
              <a:t>k</a:t>
            </a:r>
            <a:r>
              <a:rPr lang="en-US" altLang="zh-CN"/>
              <a:t>+1)</a:t>
            </a:r>
            <a:r>
              <a:rPr lang="en-US" altLang="zh-CN">
                <a:sym typeface="Symbol" panose="05050102010706020507" pitchFamily="18" charset="2"/>
              </a:rPr>
              <a:t></a:t>
            </a:r>
            <a:r>
              <a:rPr lang="zh-CN" altLang="en-US" sz="2800">
                <a:latin typeface="宋体" panose="02010600030101010101" pitchFamily="2" charset="-122"/>
              </a:rPr>
              <a:t>的条件，点</a:t>
            </a:r>
            <a:r>
              <a:rPr lang="en-US" altLang="zh-CN" sz="2800" i="1"/>
              <a:t>S</a:t>
            </a:r>
            <a:r>
              <a:rPr lang="zh-CN" altLang="en-US" sz="2800">
                <a:latin typeface="宋体" panose="02010600030101010101" pitchFamily="2" charset="-122"/>
              </a:rPr>
              <a:t>的振动是干涉相消；</a:t>
            </a:r>
            <a:r>
              <a:rPr lang="zh-CN" altLang="en-US" sz="2800"/>
              <a:t> </a:t>
            </a:r>
          </a:p>
        </p:txBody>
      </p:sp>
      <p:sp>
        <p:nvSpPr>
          <p:cNvPr id="15367" name="Text Box 7">
            <a:extLst>
              <a:ext uri="{FF2B5EF4-FFF2-40B4-BE49-F238E27FC236}">
                <a16:creationId xmlns:a16="http://schemas.microsoft.com/office/drawing/2014/main" id="{0C4EB42C-AFE8-4963-AB3E-970EC1F06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105400"/>
            <a:ext cx="86868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800">
                <a:sym typeface="Symbol" panose="05050102010706020507" pitchFamily="18" charset="2"/>
              </a:rPr>
              <a:t>由于</a:t>
            </a:r>
            <a:r>
              <a:rPr lang="zh-CN" altLang="en-US">
                <a:sym typeface="Symbol" panose="05050102010706020507" pitchFamily="18" charset="2"/>
              </a:rPr>
              <a:t></a:t>
            </a:r>
            <a:r>
              <a:rPr lang="zh-CN" altLang="en-US" i="1">
                <a:sym typeface="Symbol" panose="05050102010706020507" pitchFamily="18" charset="2"/>
              </a:rPr>
              <a:t></a:t>
            </a:r>
            <a:r>
              <a:rPr lang="zh-CN" altLang="en-US" sz="2800">
                <a:latin typeface="宋体" panose="02010600030101010101" pitchFamily="2" charset="-122"/>
              </a:rPr>
              <a:t>与</a:t>
            </a:r>
            <a:r>
              <a:rPr lang="en-US" altLang="zh-CN" sz="2800" i="1"/>
              <a:t>r</a:t>
            </a:r>
            <a:r>
              <a:rPr lang="zh-CN" altLang="en-US" sz="2800">
                <a:latin typeface="宋体" panose="02010600030101010101" pitchFamily="2" charset="-122"/>
              </a:rPr>
              <a:t>无关，所以在 </a:t>
            </a:r>
            <a:r>
              <a:rPr lang="en-US" altLang="zh-CN" sz="2800" i="1"/>
              <a:t>x </a:t>
            </a:r>
            <a:r>
              <a:rPr lang="zh-CN" altLang="en-US" sz="2800">
                <a:latin typeface="宋体" panose="02010600030101010101" pitchFamily="2" charset="-122"/>
              </a:rPr>
              <a:t>轴上</a:t>
            </a:r>
            <a:r>
              <a:rPr lang="en-US" altLang="zh-CN" i="1"/>
              <a:t>Q</a:t>
            </a:r>
            <a:r>
              <a:rPr lang="zh-CN" altLang="en-US"/>
              <a:t>点</a:t>
            </a:r>
            <a:r>
              <a:rPr lang="zh-CN" altLang="en-US" sz="2800">
                <a:latin typeface="宋体" panose="02010600030101010101" pitchFamily="2" charset="-122"/>
              </a:rPr>
              <a:t>以右的区域都满足干涉相消条件，该区域的所有质点都是静止不动的。  </a:t>
            </a:r>
            <a:r>
              <a:rPr lang="zh-CN" altLang="en-US" sz="2800"/>
              <a:t> </a:t>
            </a:r>
          </a:p>
        </p:txBody>
      </p:sp>
      <p:grpSp>
        <p:nvGrpSpPr>
          <p:cNvPr id="15368" name="Group 8">
            <a:extLst>
              <a:ext uri="{FF2B5EF4-FFF2-40B4-BE49-F238E27FC236}">
                <a16:creationId xmlns:a16="http://schemas.microsoft.com/office/drawing/2014/main" id="{D533FB95-BEE5-4561-BAA1-95E059C7096C}"/>
              </a:ext>
            </a:extLst>
          </p:cNvPr>
          <p:cNvGrpSpPr>
            <a:grpSpLocks/>
          </p:cNvGrpSpPr>
          <p:nvPr/>
        </p:nvGrpSpPr>
        <p:grpSpPr bwMode="auto">
          <a:xfrm>
            <a:off x="7739063" y="6524625"/>
            <a:ext cx="1154112" cy="288925"/>
            <a:chOff x="5011" y="4110"/>
            <a:chExt cx="727" cy="182"/>
          </a:xfrm>
        </p:grpSpPr>
        <p:sp>
          <p:nvSpPr>
            <p:cNvPr id="15369" name="AutoShape 9">
              <a:hlinkClick r:id="" action="ppaction://hlinkshowjump?jump=nextslide" highlightClick="1"/>
              <a:extLst>
                <a:ext uri="{FF2B5EF4-FFF2-40B4-BE49-F238E27FC236}">
                  <a16:creationId xmlns:a16="http://schemas.microsoft.com/office/drawing/2014/main" id="{C7C92C30-E94A-49F5-A75A-DAC36C64C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5" y="4110"/>
              <a:ext cx="363" cy="182"/>
            </a:xfrm>
            <a:prstGeom prst="actionButtonForwardNext">
              <a:avLst/>
            </a:prstGeom>
            <a:solidFill>
              <a:srgbClr val="99CCFF"/>
            </a:solidFill>
            <a:ln w="9525">
              <a:solidFill>
                <a:srgbClr val="0066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0" name="AutoShape 10">
              <a:hlinkClick r:id="" action="ppaction://hlinkshowjump?jump=previousslide" highlightClick="1"/>
              <a:extLst>
                <a:ext uri="{FF2B5EF4-FFF2-40B4-BE49-F238E27FC236}">
                  <a16:creationId xmlns:a16="http://schemas.microsoft.com/office/drawing/2014/main" id="{81282C04-4E40-40D6-91CE-E286D52F2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1" y="4110"/>
              <a:ext cx="363" cy="181"/>
            </a:xfrm>
            <a:prstGeom prst="actionButtonBackPrevious">
              <a:avLst/>
            </a:prstGeom>
            <a:solidFill>
              <a:srgbClr val="99CCFF"/>
            </a:solidFill>
            <a:ln w="9525">
              <a:solidFill>
                <a:srgbClr val="0066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Text Box 2">
            <a:extLst>
              <a:ext uri="{FF2B5EF4-FFF2-40B4-BE49-F238E27FC236}">
                <a16:creationId xmlns:a16="http://schemas.microsoft.com/office/drawing/2014/main" id="{67520D7C-D4C7-4E9F-906D-DD2DC667F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388" y="990600"/>
            <a:ext cx="4240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声波</a:t>
            </a:r>
            <a:r>
              <a:rPr lang="en-US" altLang="zh-CN"/>
              <a:t>—— </a:t>
            </a:r>
            <a:r>
              <a:rPr lang="zh-CN" altLang="en-US"/>
              <a:t>能引起听觉的机械波</a:t>
            </a:r>
          </a:p>
        </p:txBody>
      </p:sp>
      <p:graphicFrame>
        <p:nvGraphicFramePr>
          <p:cNvPr id="16386" name="Object 3">
            <a:extLst>
              <a:ext uri="{FF2B5EF4-FFF2-40B4-BE49-F238E27FC236}">
                <a16:creationId xmlns:a16="http://schemas.microsoft.com/office/drawing/2014/main" id="{B5887FA9-B242-4786-A4CD-CA72D6AFF1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1524000"/>
          <a:ext cx="28527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Equation" r:id="rId3" imgW="1384200" imgH="215640" progId="Equation.3">
                  <p:embed/>
                </p:oleObj>
              </mc:Choice>
              <mc:Fallback>
                <p:oleObj name="Equation" r:id="rId3" imgW="138420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524000"/>
                        <a:ext cx="28527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Rectangle 4">
            <a:extLst>
              <a:ext uri="{FF2B5EF4-FFF2-40B4-BE49-F238E27FC236}">
                <a16:creationId xmlns:a16="http://schemas.microsoft.com/office/drawing/2014/main" id="{494D4BFA-C2AE-47A8-83B5-9FEF8E5A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52400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声波：</a:t>
            </a:r>
          </a:p>
        </p:txBody>
      </p:sp>
      <p:sp>
        <p:nvSpPr>
          <p:cNvPr id="16392" name="Rectangle 5">
            <a:extLst>
              <a:ext uri="{FF2B5EF4-FFF2-40B4-BE49-F238E27FC236}">
                <a16:creationId xmlns:a16="http://schemas.microsoft.com/office/drawing/2014/main" id="{71A6647D-B627-4AB7-A35A-3436D8880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095500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次声波：</a:t>
            </a:r>
          </a:p>
        </p:txBody>
      </p:sp>
      <p:graphicFrame>
        <p:nvGraphicFramePr>
          <p:cNvPr id="16387" name="Object 6">
            <a:extLst>
              <a:ext uri="{FF2B5EF4-FFF2-40B4-BE49-F238E27FC236}">
                <a16:creationId xmlns:a16="http://schemas.microsoft.com/office/drawing/2014/main" id="{28EA3351-4143-4B84-82E6-2010F533C0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2073275"/>
          <a:ext cx="285432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Equation" r:id="rId5" imgW="1422360" imgH="215640" progId="Equation.3">
                  <p:embed/>
                </p:oleObj>
              </mc:Choice>
              <mc:Fallback>
                <p:oleObj name="Equation" r:id="rId5" imgW="142236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073275"/>
                        <a:ext cx="2854325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Rectangle 7">
            <a:hlinkClick r:id="rId7" action="ppaction://hlinksldjump">
              <a:snd r:embed="rId8" name="按纽.wav"/>
            </a:hlinkClick>
            <a:extLst>
              <a:ext uri="{FF2B5EF4-FFF2-40B4-BE49-F238E27FC236}">
                <a16:creationId xmlns:a16="http://schemas.microsoft.com/office/drawing/2014/main" id="{4B5D2D4B-F107-43CA-A4D7-69EF7D564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643188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超声波：</a:t>
            </a:r>
          </a:p>
        </p:txBody>
      </p:sp>
      <p:graphicFrame>
        <p:nvGraphicFramePr>
          <p:cNvPr id="16388" name="Object 8">
            <a:extLst>
              <a:ext uri="{FF2B5EF4-FFF2-40B4-BE49-F238E27FC236}">
                <a16:creationId xmlns:a16="http://schemas.microsoft.com/office/drawing/2014/main" id="{56A2487A-CFA8-4F93-BAED-8CE9A8F336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2643188"/>
          <a:ext cx="36576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Equation" r:id="rId9" imgW="1650960" imgH="215640" progId="Equation.3">
                  <p:embed/>
                </p:oleObj>
              </mc:Choice>
              <mc:Fallback>
                <p:oleObj name="Equation" r:id="rId9" imgW="165096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643188"/>
                        <a:ext cx="36576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Text Box 9">
            <a:extLst>
              <a:ext uri="{FF2B5EF4-FFF2-40B4-BE49-F238E27FC236}">
                <a16:creationId xmlns:a16="http://schemas.microsoft.com/office/drawing/2014/main" id="{E62372DA-7DFC-4046-8924-F9DFE912F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038600"/>
            <a:ext cx="424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人的听觉与频率和声强有关 </a:t>
            </a:r>
            <a:r>
              <a:rPr lang="en-US" altLang="zh-CN">
                <a:solidFill>
                  <a:srgbClr val="0000FF"/>
                </a:solidFill>
              </a:rPr>
              <a:t>.   </a:t>
            </a:r>
          </a:p>
        </p:txBody>
      </p:sp>
      <p:sp>
        <p:nvSpPr>
          <p:cNvPr id="16395" name="Text Box 10">
            <a:extLst>
              <a:ext uri="{FF2B5EF4-FFF2-40B4-BE49-F238E27FC236}">
                <a16:creationId xmlns:a16="http://schemas.microsoft.com/office/drawing/2014/main" id="{AC0A6C73-71D0-4966-90CF-CD138FED2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88" y="4648200"/>
            <a:ext cx="6145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最低声强（闻阈）</a:t>
            </a:r>
            <a:r>
              <a:rPr lang="en-US" altLang="zh-CN" i="1"/>
              <a:t>I</a:t>
            </a:r>
            <a:r>
              <a:rPr lang="en-US" altLang="zh-CN" baseline="-25000"/>
              <a:t>0</a:t>
            </a:r>
            <a:r>
              <a:rPr lang="en-US" altLang="zh-CN"/>
              <a:t>=10</a:t>
            </a:r>
            <a:r>
              <a:rPr lang="en-US" altLang="zh-CN" baseline="30000"/>
              <a:t>-12</a:t>
            </a:r>
            <a:r>
              <a:rPr lang="en-US" altLang="zh-CN"/>
              <a:t>W/m</a:t>
            </a:r>
            <a:r>
              <a:rPr lang="en-US" altLang="zh-CN" baseline="30000"/>
              <a:t>2</a:t>
            </a:r>
            <a:r>
              <a:rPr lang="en-US" altLang="zh-CN"/>
              <a:t>  (</a:t>
            </a:r>
            <a:r>
              <a:rPr lang="zh-CN" altLang="en-US"/>
              <a:t>约</a:t>
            </a:r>
            <a:r>
              <a:rPr lang="en-US" altLang="zh-CN"/>
              <a:t>1000Hz)  </a:t>
            </a:r>
          </a:p>
        </p:txBody>
      </p:sp>
      <p:sp>
        <p:nvSpPr>
          <p:cNvPr id="16396" name="Text Box 11">
            <a:extLst>
              <a:ext uri="{FF2B5EF4-FFF2-40B4-BE49-F238E27FC236}">
                <a16:creationId xmlns:a16="http://schemas.microsoft.com/office/drawing/2014/main" id="{37BCFBF9-D668-45B1-AA9E-166EE58B9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88" y="5257800"/>
            <a:ext cx="599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最高声强（痛阈）</a:t>
            </a:r>
            <a:r>
              <a:rPr lang="en-US" altLang="zh-CN" i="1"/>
              <a:t>I </a:t>
            </a:r>
            <a:r>
              <a:rPr lang="en-US" altLang="zh-CN">
                <a:sym typeface="Symbol" panose="05050102010706020507" pitchFamily="18" charset="2"/>
              </a:rPr>
              <a:t> 10W/m</a:t>
            </a:r>
            <a:r>
              <a:rPr lang="en-US" altLang="zh-CN" baseline="30000"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/>
              <a:t>(</a:t>
            </a:r>
            <a:r>
              <a:rPr lang="zh-CN" altLang="en-US"/>
              <a:t>约</a:t>
            </a:r>
            <a:r>
              <a:rPr lang="en-US" altLang="zh-CN"/>
              <a:t>1000Hz)   </a:t>
            </a:r>
            <a:r>
              <a:rPr lang="en-US" altLang="zh-CN">
                <a:sym typeface="Symbol" panose="05050102010706020507" pitchFamily="18" charset="2"/>
              </a:rPr>
              <a:t> </a:t>
            </a:r>
          </a:p>
        </p:txBody>
      </p:sp>
      <p:graphicFrame>
        <p:nvGraphicFramePr>
          <p:cNvPr id="16389" name="Object 12">
            <a:extLst>
              <a:ext uri="{FF2B5EF4-FFF2-40B4-BE49-F238E27FC236}">
                <a16:creationId xmlns:a16="http://schemas.microsoft.com/office/drawing/2014/main" id="{793D7F97-0B62-44BE-BB38-2C7549F116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76725" y="3135313"/>
          <a:ext cx="274320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Equation" r:id="rId11" imgW="1257120" imgH="393480" progId="Equation.3">
                  <p:embed/>
                </p:oleObj>
              </mc:Choice>
              <mc:Fallback>
                <p:oleObj name="Equation" r:id="rId11" imgW="1257120" imgH="39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6725" y="3135313"/>
                        <a:ext cx="2743200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7" name="Text Box 13">
            <a:extLst>
              <a:ext uri="{FF2B5EF4-FFF2-40B4-BE49-F238E27FC236}">
                <a16:creationId xmlns:a16="http://schemas.microsoft.com/office/drawing/2014/main" id="{D1671C8E-8DB4-458F-93B9-52C1A69A3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5550" y="3265488"/>
            <a:ext cx="3014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声强</a:t>
            </a:r>
            <a:r>
              <a:rPr lang="en-US" altLang="zh-CN"/>
              <a:t>——</a:t>
            </a:r>
            <a:r>
              <a:rPr lang="zh-CN" altLang="en-US"/>
              <a:t>声波的波强 </a:t>
            </a:r>
          </a:p>
        </p:txBody>
      </p:sp>
      <p:sp>
        <p:nvSpPr>
          <p:cNvPr id="16398" name="Text Box 14">
            <a:extLst>
              <a:ext uri="{FF2B5EF4-FFF2-40B4-BE49-F238E27FC236}">
                <a16:creationId xmlns:a16="http://schemas.microsoft.com/office/drawing/2014/main" id="{DFD5F266-ABFD-4ED6-9008-181C09626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15925"/>
            <a:ext cx="2593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ea typeface="黑体" panose="02010609060101010101" pitchFamily="49" charset="-122"/>
              </a:rPr>
              <a:t>声强与声强级   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2">
            <a:extLst>
              <a:ext uri="{FF2B5EF4-FFF2-40B4-BE49-F238E27FC236}">
                <a16:creationId xmlns:a16="http://schemas.microsoft.com/office/drawing/2014/main" id="{DBF62A55-D3BC-492F-9A3B-E4F389A74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30238"/>
            <a:ext cx="1712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声强级</a:t>
            </a:r>
            <a:r>
              <a:rPr lang="en-US" altLang="zh-CN"/>
              <a:t>——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B893C6CB-4CA0-451A-910B-8E65D1502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630238"/>
            <a:ext cx="393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人耳所感受到的声音的响度</a:t>
            </a:r>
            <a:r>
              <a:rPr lang="en-US" altLang="zh-CN"/>
              <a:t>.</a:t>
            </a:r>
          </a:p>
        </p:txBody>
      </p:sp>
      <p:sp>
        <p:nvSpPr>
          <p:cNvPr id="17414" name="Text Box 4">
            <a:extLst>
              <a:ext uri="{FF2B5EF4-FFF2-40B4-BE49-F238E27FC236}">
                <a16:creationId xmlns:a16="http://schemas.microsoft.com/office/drawing/2014/main" id="{7DA664D5-55AB-47E0-B3BE-A8D85814D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276600"/>
            <a:ext cx="7086600" cy="1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/>
              <a:t>        </a:t>
            </a:r>
            <a:r>
              <a:rPr lang="zh-CN" altLang="en-US"/>
              <a:t>声波传播的速度几乎与频率无关，而速度与介质的密度有关，所以声波传播的速度对于温度和压强的变化很敏感</a:t>
            </a:r>
            <a:r>
              <a:rPr lang="en-US" altLang="zh-CN"/>
              <a:t>.</a:t>
            </a:r>
          </a:p>
        </p:txBody>
      </p:sp>
      <p:graphicFrame>
        <p:nvGraphicFramePr>
          <p:cNvPr id="17410" name="Object 5">
            <a:extLst>
              <a:ext uri="{FF2B5EF4-FFF2-40B4-BE49-F238E27FC236}">
                <a16:creationId xmlns:a16="http://schemas.microsoft.com/office/drawing/2014/main" id="{0EA339D8-B9D8-49D9-A11E-76F16E6A2A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1689100"/>
          <a:ext cx="19050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3" imgW="927000" imgH="431640" progId="Equation.3">
                  <p:embed/>
                </p:oleObj>
              </mc:Choice>
              <mc:Fallback>
                <p:oleObj name="Equation" r:id="rId3" imgW="92700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689100"/>
                        <a:ext cx="190500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6">
            <a:extLst>
              <a:ext uri="{FF2B5EF4-FFF2-40B4-BE49-F238E27FC236}">
                <a16:creationId xmlns:a16="http://schemas.microsoft.com/office/drawing/2014/main" id="{2690E914-2D22-45FD-9E17-5C79C1E601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1676400"/>
          <a:ext cx="23622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5" imgW="1168200" imgH="431640" progId="Equation.3">
                  <p:embed/>
                </p:oleObj>
              </mc:Choice>
              <mc:Fallback>
                <p:oleObj name="Equation" r:id="rId5" imgW="116820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76400"/>
                        <a:ext cx="23622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Rectangle 7">
            <a:extLst>
              <a:ext uri="{FF2B5EF4-FFF2-40B4-BE49-F238E27FC236}">
                <a16:creationId xmlns:a16="http://schemas.microsoft.com/office/drawing/2014/main" id="{DE46DA24-DA73-47A6-BC1B-994AF248C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219200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定义</a:t>
            </a:r>
            <a:r>
              <a:rPr lang="zh-CN" altLang="en-US">
                <a:solidFill>
                  <a:srgbClr val="0000FF"/>
                </a:solidFill>
              </a:rPr>
              <a:t>声强级</a:t>
            </a:r>
          </a:p>
        </p:txBody>
      </p:sp>
      <p:sp>
        <p:nvSpPr>
          <p:cNvPr id="17416" name="Text Box 8">
            <a:extLst>
              <a:ext uri="{FF2B5EF4-FFF2-40B4-BE49-F238E27FC236}">
                <a16:creationId xmlns:a16="http://schemas.microsoft.com/office/drawing/2014/main" id="{02E28B9D-FBEA-49E3-82B8-E4CB6EFD0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2667000"/>
            <a:ext cx="568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/>
              <a:t>I</a:t>
            </a:r>
            <a:r>
              <a:rPr lang="en-US" altLang="zh-CN" baseline="-25000"/>
              <a:t>0</a:t>
            </a:r>
            <a:r>
              <a:rPr lang="zh-CN" altLang="en-US"/>
              <a:t>为人耳听得到的最小声强（标准声强）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>
            <a:extLst>
              <a:ext uri="{FF2B5EF4-FFF2-40B4-BE49-F238E27FC236}">
                <a16:creationId xmlns:a16="http://schemas.microsoft.com/office/drawing/2014/main" id="{87788C23-DFA4-4D4C-BC40-E32500F24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791200"/>
            <a:ext cx="294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（红线为等响度线）</a:t>
            </a:r>
          </a:p>
        </p:txBody>
      </p:sp>
      <p:grpSp>
        <p:nvGrpSpPr>
          <p:cNvPr id="33795" name="Group 3">
            <a:extLst>
              <a:ext uri="{FF2B5EF4-FFF2-40B4-BE49-F238E27FC236}">
                <a16:creationId xmlns:a16="http://schemas.microsoft.com/office/drawing/2014/main" id="{FAEFFA4B-F919-442C-8FEE-3680D0955095}"/>
              </a:ext>
            </a:extLst>
          </p:cNvPr>
          <p:cNvGrpSpPr>
            <a:grpSpLocks/>
          </p:cNvGrpSpPr>
          <p:nvPr/>
        </p:nvGrpSpPr>
        <p:grpSpPr bwMode="auto">
          <a:xfrm>
            <a:off x="4167188" y="2667000"/>
            <a:ext cx="2917825" cy="1244600"/>
            <a:chOff x="2625" y="1680"/>
            <a:chExt cx="1838" cy="784"/>
          </a:xfrm>
        </p:grpSpPr>
        <p:sp>
          <p:nvSpPr>
            <p:cNvPr id="33895" name="Freeform 4" descr="25%">
              <a:extLst>
                <a:ext uri="{FF2B5EF4-FFF2-40B4-BE49-F238E27FC236}">
                  <a16:creationId xmlns:a16="http://schemas.microsoft.com/office/drawing/2014/main" id="{BF23F69B-B1BE-4D83-A747-31A8C2005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5" y="1680"/>
              <a:ext cx="1838" cy="784"/>
            </a:xfrm>
            <a:custGeom>
              <a:avLst/>
              <a:gdLst>
                <a:gd name="T0" fmla="*/ 96 w 2184"/>
                <a:gd name="T1" fmla="*/ 240 h 640"/>
                <a:gd name="T2" fmla="*/ 0 w 2184"/>
                <a:gd name="T3" fmla="*/ 144 h 640"/>
                <a:gd name="T4" fmla="*/ 96 w 2184"/>
                <a:gd name="T5" fmla="*/ 48 h 640"/>
                <a:gd name="T6" fmla="*/ 480 w 2184"/>
                <a:gd name="T7" fmla="*/ 0 h 640"/>
                <a:gd name="T8" fmla="*/ 1056 w 2184"/>
                <a:gd name="T9" fmla="*/ 48 h 640"/>
                <a:gd name="T10" fmla="*/ 1680 w 2184"/>
                <a:gd name="T11" fmla="*/ 48 h 640"/>
                <a:gd name="T12" fmla="*/ 1824 w 2184"/>
                <a:gd name="T13" fmla="*/ 48 h 640"/>
                <a:gd name="T14" fmla="*/ 2016 w 2184"/>
                <a:gd name="T15" fmla="*/ 144 h 640"/>
                <a:gd name="T16" fmla="*/ 2160 w 2184"/>
                <a:gd name="T17" fmla="*/ 288 h 640"/>
                <a:gd name="T18" fmla="*/ 2160 w 2184"/>
                <a:gd name="T19" fmla="*/ 528 h 640"/>
                <a:gd name="T20" fmla="*/ 2064 w 2184"/>
                <a:gd name="T21" fmla="*/ 624 h 640"/>
                <a:gd name="T22" fmla="*/ 1824 w 2184"/>
                <a:gd name="T23" fmla="*/ 624 h 640"/>
                <a:gd name="T24" fmla="*/ 1728 w 2184"/>
                <a:gd name="T25" fmla="*/ 576 h 640"/>
                <a:gd name="T26" fmla="*/ 1392 w 2184"/>
                <a:gd name="T27" fmla="*/ 576 h 640"/>
                <a:gd name="T28" fmla="*/ 960 w 2184"/>
                <a:gd name="T29" fmla="*/ 576 h 640"/>
                <a:gd name="T30" fmla="*/ 576 w 2184"/>
                <a:gd name="T31" fmla="*/ 480 h 640"/>
                <a:gd name="T32" fmla="*/ 240 w 2184"/>
                <a:gd name="T33" fmla="*/ 384 h 640"/>
                <a:gd name="T34" fmla="*/ 96 w 2184"/>
                <a:gd name="T35" fmla="*/ 240 h 6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84"/>
                <a:gd name="T55" fmla="*/ 0 h 640"/>
                <a:gd name="T56" fmla="*/ 2184 w 2184"/>
                <a:gd name="T57" fmla="*/ 640 h 64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84" h="640">
                  <a:moveTo>
                    <a:pt x="96" y="240"/>
                  </a:moveTo>
                  <a:cubicBezTo>
                    <a:pt x="56" y="200"/>
                    <a:pt x="0" y="176"/>
                    <a:pt x="0" y="144"/>
                  </a:cubicBezTo>
                  <a:cubicBezTo>
                    <a:pt x="0" y="112"/>
                    <a:pt x="16" y="72"/>
                    <a:pt x="96" y="48"/>
                  </a:cubicBezTo>
                  <a:cubicBezTo>
                    <a:pt x="176" y="24"/>
                    <a:pt x="320" y="0"/>
                    <a:pt x="480" y="0"/>
                  </a:cubicBezTo>
                  <a:cubicBezTo>
                    <a:pt x="640" y="0"/>
                    <a:pt x="856" y="40"/>
                    <a:pt x="1056" y="48"/>
                  </a:cubicBezTo>
                  <a:cubicBezTo>
                    <a:pt x="1256" y="56"/>
                    <a:pt x="1552" y="48"/>
                    <a:pt x="1680" y="48"/>
                  </a:cubicBezTo>
                  <a:cubicBezTo>
                    <a:pt x="1808" y="48"/>
                    <a:pt x="1768" y="32"/>
                    <a:pt x="1824" y="48"/>
                  </a:cubicBezTo>
                  <a:cubicBezTo>
                    <a:pt x="1880" y="64"/>
                    <a:pt x="1960" y="104"/>
                    <a:pt x="2016" y="144"/>
                  </a:cubicBezTo>
                  <a:cubicBezTo>
                    <a:pt x="2072" y="184"/>
                    <a:pt x="2136" y="224"/>
                    <a:pt x="2160" y="288"/>
                  </a:cubicBezTo>
                  <a:cubicBezTo>
                    <a:pt x="2184" y="352"/>
                    <a:pt x="2176" y="472"/>
                    <a:pt x="2160" y="528"/>
                  </a:cubicBezTo>
                  <a:cubicBezTo>
                    <a:pt x="2144" y="584"/>
                    <a:pt x="2120" y="608"/>
                    <a:pt x="2064" y="624"/>
                  </a:cubicBezTo>
                  <a:cubicBezTo>
                    <a:pt x="2008" y="640"/>
                    <a:pt x="1880" y="632"/>
                    <a:pt x="1824" y="624"/>
                  </a:cubicBezTo>
                  <a:cubicBezTo>
                    <a:pt x="1768" y="616"/>
                    <a:pt x="1800" y="584"/>
                    <a:pt x="1728" y="576"/>
                  </a:cubicBezTo>
                  <a:cubicBezTo>
                    <a:pt x="1656" y="568"/>
                    <a:pt x="1520" y="576"/>
                    <a:pt x="1392" y="576"/>
                  </a:cubicBezTo>
                  <a:cubicBezTo>
                    <a:pt x="1264" y="576"/>
                    <a:pt x="1096" y="592"/>
                    <a:pt x="960" y="576"/>
                  </a:cubicBezTo>
                  <a:cubicBezTo>
                    <a:pt x="824" y="560"/>
                    <a:pt x="696" y="512"/>
                    <a:pt x="576" y="480"/>
                  </a:cubicBezTo>
                  <a:cubicBezTo>
                    <a:pt x="456" y="448"/>
                    <a:pt x="328" y="432"/>
                    <a:pt x="240" y="384"/>
                  </a:cubicBezTo>
                  <a:cubicBezTo>
                    <a:pt x="152" y="336"/>
                    <a:pt x="136" y="280"/>
                    <a:pt x="96" y="240"/>
                  </a:cubicBezTo>
                  <a:close/>
                </a:path>
              </a:pathLst>
            </a:custGeom>
            <a:pattFill prst="pct25">
              <a:fgClr>
                <a:srgbClr val="33CC33"/>
              </a:fgClr>
              <a:bgClr>
                <a:schemeClr val="bg1"/>
              </a:bgClr>
            </a:pattFill>
            <a:ln w="38100" cap="flat" cmpd="sng">
              <a:solidFill>
                <a:srgbClr val="66FF33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96" name="Text Box 5" descr="25%">
              <a:extLst>
                <a:ext uri="{FF2B5EF4-FFF2-40B4-BE49-F238E27FC236}">
                  <a16:creationId xmlns:a16="http://schemas.microsoft.com/office/drawing/2014/main" id="{924FAAE2-3797-48C2-BA93-B443A4C8F9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2" y="1925"/>
              <a:ext cx="888" cy="288"/>
            </a:xfrm>
            <a:prstGeom prst="rect">
              <a:avLst/>
            </a:prstGeom>
            <a:pattFill prst="pct25">
              <a:fgClr>
                <a:srgbClr val="33CC33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语言区域</a:t>
              </a:r>
            </a:p>
          </p:txBody>
        </p:sp>
      </p:grpSp>
      <p:grpSp>
        <p:nvGrpSpPr>
          <p:cNvPr id="33796" name="Group 6">
            <a:extLst>
              <a:ext uri="{FF2B5EF4-FFF2-40B4-BE49-F238E27FC236}">
                <a16:creationId xmlns:a16="http://schemas.microsoft.com/office/drawing/2014/main" id="{A0ED29D5-1300-400E-AB99-F4AE36C9533E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692150"/>
            <a:ext cx="8274050" cy="5040313"/>
            <a:chOff x="385" y="436"/>
            <a:chExt cx="5212" cy="3175"/>
          </a:xfrm>
        </p:grpSpPr>
        <p:sp>
          <p:nvSpPr>
            <p:cNvPr id="33797" name="Text Box 7">
              <a:extLst>
                <a:ext uri="{FF2B5EF4-FFF2-40B4-BE49-F238E27FC236}">
                  <a16:creationId xmlns:a16="http://schemas.microsoft.com/office/drawing/2014/main" id="{B80166E6-673A-449F-B5ED-F13791978C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" y="614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痛阈</a:t>
              </a:r>
            </a:p>
          </p:txBody>
        </p:sp>
        <p:sp>
          <p:nvSpPr>
            <p:cNvPr id="33798" name="Text Box 8">
              <a:extLst>
                <a:ext uri="{FF2B5EF4-FFF2-40B4-BE49-F238E27FC236}">
                  <a16:creationId xmlns:a16="http://schemas.microsoft.com/office/drawing/2014/main" id="{01CE4D90-F40C-4A7D-B45F-3779C9FB15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6" y="2774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闻阈</a:t>
              </a:r>
            </a:p>
          </p:txBody>
        </p:sp>
        <p:grpSp>
          <p:nvGrpSpPr>
            <p:cNvPr id="33799" name="Group 9">
              <a:extLst>
                <a:ext uri="{FF2B5EF4-FFF2-40B4-BE49-F238E27FC236}">
                  <a16:creationId xmlns:a16="http://schemas.microsoft.com/office/drawing/2014/main" id="{C8174B1E-9323-4D25-AB43-151D1DE502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" y="436"/>
              <a:ext cx="5212" cy="3175"/>
              <a:chOff x="385" y="436"/>
              <a:chExt cx="5212" cy="3175"/>
            </a:xfrm>
          </p:grpSpPr>
          <p:sp>
            <p:nvSpPr>
              <p:cNvPr id="33800" name="Text Box 10">
                <a:extLst>
                  <a:ext uri="{FF2B5EF4-FFF2-40B4-BE49-F238E27FC236}">
                    <a16:creationId xmlns:a16="http://schemas.microsoft.com/office/drawing/2014/main" id="{59B1802A-68F1-41A3-93BA-915BA98848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94" y="3018"/>
                <a:ext cx="50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ym typeface="Symbol" panose="05050102010706020507" pitchFamily="18" charset="2"/>
                  </a:rPr>
                  <a:t>/</a:t>
                </a:r>
                <a:r>
                  <a:rPr lang="en-US" altLang="zh-CN"/>
                  <a:t>H</a:t>
                </a:r>
                <a:r>
                  <a:rPr lang="en-US" altLang="zh-CN" baseline="-25000"/>
                  <a:t>Z</a:t>
                </a:r>
                <a:endParaRPr lang="en-US" altLang="zh-CN"/>
              </a:p>
            </p:txBody>
          </p:sp>
          <p:grpSp>
            <p:nvGrpSpPr>
              <p:cNvPr id="33801" name="Group 11">
                <a:extLst>
                  <a:ext uri="{FF2B5EF4-FFF2-40B4-BE49-F238E27FC236}">
                    <a16:creationId xmlns:a16="http://schemas.microsoft.com/office/drawing/2014/main" id="{08D88CE4-0669-4122-AF52-D6375FC797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5" y="436"/>
                <a:ext cx="5024" cy="3175"/>
                <a:chOff x="385" y="436"/>
                <a:chExt cx="5024" cy="3175"/>
              </a:xfrm>
            </p:grpSpPr>
            <p:grpSp>
              <p:nvGrpSpPr>
                <p:cNvPr id="33802" name="Group 12">
                  <a:extLst>
                    <a:ext uri="{FF2B5EF4-FFF2-40B4-BE49-F238E27FC236}">
                      <a16:creationId xmlns:a16="http://schemas.microsoft.com/office/drawing/2014/main" id="{07512220-D0BE-4FB6-A4C6-9AAE0B75657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37" y="683"/>
                  <a:ext cx="3448" cy="2688"/>
                  <a:chOff x="1104" y="528"/>
                  <a:chExt cx="3120" cy="2496"/>
                </a:xfrm>
              </p:grpSpPr>
              <p:grpSp>
                <p:nvGrpSpPr>
                  <p:cNvPr id="33849" name="Group 13">
                    <a:extLst>
                      <a:ext uri="{FF2B5EF4-FFF2-40B4-BE49-F238E27FC236}">
                        <a16:creationId xmlns:a16="http://schemas.microsoft.com/office/drawing/2014/main" id="{DDD7E33F-C306-4C8F-9A8B-0E04A239DFD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104" y="528"/>
                    <a:ext cx="3120" cy="2496"/>
                    <a:chOff x="1104" y="528"/>
                    <a:chExt cx="4032" cy="2016"/>
                  </a:xfrm>
                </p:grpSpPr>
                <p:grpSp>
                  <p:nvGrpSpPr>
                    <p:cNvPr id="33877" name="Group 14">
                      <a:extLst>
                        <a:ext uri="{FF2B5EF4-FFF2-40B4-BE49-F238E27FC236}">
                          <a16:creationId xmlns:a16="http://schemas.microsoft.com/office/drawing/2014/main" id="{46C71A71-4C85-483C-8DA1-324F40795DE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04" y="528"/>
                      <a:ext cx="4032" cy="432"/>
                      <a:chOff x="1104" y="528"/>
                      <a:chExt cx="4032" cy="432"/>
                    </a:xfrm>
                  </p:grpSpPr>
                  <p:sp>
                    <p:nvSpPr>
                      <p:cNvPr id="33892" name="Rectangle 15">
                        <a:extLst>
                          <a:ext uri="{FF2B5EF4-FFF2-40B4-BE49-F238E27FC236}">
                            <a16:creationId xmlns:a16="http://schemas.microsoft.com/office/drawing/2014/main" id="{D4AC851C-DB39-4BB5-9349-267294E6384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04" y="528"/>
                        <a:ext cx="4032" cy="14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33893" name="Rectangle 16">
                        <a:extLst>
                          <a:ext uri="{FF2B5EF4-FFF2-40B4-BE49-F238E27FC236}">
                            <a16:creationId xmlns:a16="http://schemas.microsoft.com/office/drawing/2014/main" id="{24E31655-A9B6-472B-B30D-D936AF47ACC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04" y="672"/>
                        <a:ext cx="4032" cy="14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33894" name="Rectangle 17">
                        <a:extLst>
                          <a:ext uri="{FF2B5EF4-FFF2-40B4-BE49-F238E27FC236}">
                            <a16:creationId xmlns:a16="http://schemas.microsoft.com/office/drawing/2014/main" id="{C33532BC-CE68-4FC3-A2E9-89FA780E44C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04" y="816"/>
                        <a:ext cx="4032" cy="14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</p:grpSp>
                <p:grpSp>
                  <p:nvGrpSpPr>
                    <p:cNvPr id="33878" name="Group 18">
                      <a:extLst>
                        <a:ext uri="{FF2B5EF4-FFF2-40B4-BE49-F238E27FC236}">
                          <a16:creationId xmlns:a16="http://schemas.microsoft.com/office/drawing/2014/main" id="{16C70853-B391-4B3B-8022-2F566A35AE9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04" y="960"/>
                      <a:ext cx="4032" cy="432"/>
                      <a:chOff x="1104" y="528"/>
                      <a:chExt cx="4032" cy="432"/>
                    </a:xfrm>
                  </p:grpSpPr>
                  <p:sp>
                    <p:nvSpPr>
                      <p:cNvPr id="33889" name="Rectangle 19">
                        <a:extLst>
                          <a:ext uri="{FF2B5EF4-FFF2-40B4-BE49-F238E27FC236}">
                            <a16:creationId xmlns:a16="http://schemas.microsoft.com/office/drawing/2014/main" id="{C6444A3E-5AF8-4540-9E4F-59206597995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04" y="528"/>
                        <a:ext cx="4032" cy="14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33890" name="Rectangle 20">
                        <a:extLst>
                          <a:ext uri="{FF2B5EF4-FFF2-40B4-BE49-F238E27FC236}">
                            <a16:creationId xmlns:a16="http://schemas.microsoft.com/office/drawing/2014/main" id="{E8E3E666-64AF-4D73-8BD7-83D13ACDF48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04" y="672"/>
                        <a:ext cx="4032" cy="14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33891" name="Rectangle 21">
                        <a:extLst>
                          <a:ext uri="{FF2B5EF4-FFF2-40B4-BE49-F238E27FC236}">
                            <a16:creationId xmlns:a16="http://schemas.microsoft.com/office/drawing/2014/main" id="{6D6F5A67-2D1F-43B0-9B73-40BFDE06B58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04" y="816"/>
                        <a:ext cx="4032" cy="14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</p:grpSp>
                <p:grpSp>
                  <p:nvGrpSpPr>
                    <p:cNvPr id="33879" name="Group 22">
                      <a:extLst>
                        <a:ext uri="{FF2B5EF4-FFF2-40B4-BE49-F238E27FC236}">
                          <a16:creationId xmlns:a16="http://schemas.microsoft.com/office/drawing/2014/main" id="{2736421A-EEE6-4058-85F2-D67D5C2CB16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04" y="1392"/>
                      <a:ext cx="4032" cy="432"/>
                      <a:chOff x="1104" y="528"/>
                      <a:chExt cx="4032" cy="432"/>
                    </a:xfrm>
                  </p:grpSpPr>
                  <p:sp>
                    <p:nvSpPr>
                      <p:cNvPr id="33886" name="Rectangle 23">
                        <a:extLst>
                          <a:ext uri="{FF2B5EF4-FFF2-40B4-BE49-F238E27FC236}">
                            <a16:creationId xmlns:a16="http://schemas.microsoft.com/office/drawing/2014/main" id="{352ED012-99A7-43A3-A923-23F1F2D7644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04" y="528"/>
                        <a:ext cx="4032" cy="14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33887" name="Rectangle 24">
                        <a:extLst>
                          <a:ext uri="{FF2B5EF4-FFF2-40B4-BE49-F238E27FC236}">
                            <a16:creationId xmlns:a16="http://schemas.microsoft.com/office/drawing/2014/main" id="{1A95338C-1D99-4DF6-A8A5-6B8E5101655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04" y="672"/>
                        <a:ext cx="4032" cy="14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33888" name="Rectangle 25">
                        <a:extLst>
                          <a:ext uri="{FF2B5EF4-FFF2-40B4-BE49-F238E27FC236}">
                            <a16:creationId xmlns:a16="http://schemas.microsoft.com/office/drawing/2014/main" id="{EF47BE68-FD81-4334-8BF7-86478A20633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04" y="816"/>
                        <a:ext cx="4032" cy="14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</p:grpSp>
                <p:grpSp>
                  <p:nvGrpSpPr>
                    <p:cNvPr id="33880" name="Group 26">
                      <a:extLst>
                        <a:ext uri="{FF2B5EF4-FFF2-40B4-BE49-F238E27FC236}">
                          <a16:creationId xmlns:a16="http://schemas.microsoft.com/office/drawing/2014/main" id="{BA86C582-3489-47A3-ADE3-643FFC7441A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04" y="1824"/>
                      <a:ext cx="4032" cy="432"/>
                      <a:chOff x="1104" y="528"/>
                      <a:chExt cx="4032" cy="432"/>
                    </a:xfrm>
                  </p:grpSpPr>
                  <p:sp>
                    <p:nvSpPr>
                      <p:cNvPr id="33883" name="Rectangle 27">
                        <a:extLst>
                          <a:ext uri="{FF2B5EF4-FFF2-40B4-BE49-F238E27FC236}">
                            <a16:creationId xmlns:a16="http://schemas.microsoft.com/office/drawing/2014/main" id="{DD8C5330-59FC-4C58-AB71-B12A043F495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04" y="528"/>
                        <a:ext cx="4032" cy="14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33884" name="Rectangle 28">
                        <a:extLst>
                          <a:ext uri="{FF2B5EF4-FFF2-40B4-BE49-F238E27FC236}">
                            <a16:creationId xmlns:a16="http://schemas.microsoft.com/office/drawing/2014/main" id="{683303F3-31E7-4F5B-8420-E0C0279D60D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04" y="672"/>
                        <a:ext cx="4032" cy="14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33885" name="Rectangle 29">
                        <a:extLst>
                          <a:ext uri="{FF2B5EF4-FFF2-40B4-BE49-F238E27FC236}">
                            <a16:creationId xmlns:a16="http://schemas.microsoft.com/office/drawing/2014/main" id="{0F7BCF23-32B9-451C-B7BA-37E75EB1FE6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04" y="816"/>
                        <a:ext cx="4032" cy="14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</p:grpSp>
                <p:sp>
                  <p:nvSpPr>
                    <p:cNvPr id="33881" name="Rectangle 30">
                      <a:extLst>
                        <a:ext uri="{FF2B5EF4-FFF2-40B4-BE49-F238E27FC236}">
                          <a16:creationId xmlns:a16="http://schemas.microsoft.com/office/drawing/2014/main" id="{B87D3FC2-105B-42D0-9145-D0AC4518DDB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04" y="2256"/>
                      <a:ext cx="4032" cy="144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FF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33882" name="Rectangle 31">
                      <a:extLst>
                        <a:ext uri="{FF2B5EF4-FFF2-40B4-BE49-F238E27FC236}">
                          <a16:creationId xmlns:a16="http://schemas.microsoft.com/office/drawing/2014/main" id="{22F43BF2-CA8D-4FB0-B15B-E130C1BEFFF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04" y="2400"/>
                      <a:ext cx="4032" cy="144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FF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</p:grpSp>
              <p:grpSp>
                <p:nvGrpSpPr>
                  <p:cNvPr id="33850" name="Group 32">
                    <a:extLst>
                      <a:ext uri="{FF2B5EF4-FFF2-40B4-BE49-F238E27FC236}">
                        <a16:creationId xmlns:a16="http://schemas.microsoft.com/office/drawing/2014/main" id="{E559FEA0-2DAA-4710-B883-A1AF7C3FDE6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104" y="528"/>
                    <a:ext cx="960" cy="2496"/>
                    <a:chOff x="1104" y="528"/>
                    <a:chExt cx="960" cy="2496"/>
                  </a:xfrm>
                </p:grpSpPr>
                <p:sp>
                  <p:nvSpPr>
                    <p:cNvPr id="33869" name="Rectangle 33">
                      <a:extLst>
                        <a:ext uri="{FF2B5EF4-FFF2-40B4-BE49-F238E27FC236}">
                          <a16:creationId xmlns:a16="http://schemas.microsoft.com/office/drawing/2014/main" id="{0BF8A18A-BAD6-44DB-B1BA-3287CFF6138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04" y="528"/>
                      <a:ext cx="240" cy="2496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FF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33870" name="Rectangle 34">
                      <a:extLst>
                        <a:ext uri="{FF2B5EF4-FFF2-40B4-BE49-F238E27FC236}">
                          <a16:creationId xmlns:a16="http://schemas.microsoft.com/office/drawing/2014/main" id="{0850CE8E-F08C-48B0-B3B6-E2881D3D8C6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528"/>
                      <a:ext cx="192" cy="2496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FF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33871" name="Rectangle 35">
                      <a:extLst>
                        <a:ext uri="{FF2B5EF4-FFF2-40B4-BE49-F238E27FC236}">
                          <a16:creationId xmlns:a16="http://schemas.microsoft.com/office/drawing/2014/main" id="{B7509FAD-AFDB-433D-B3BB-4436ED9CF54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36" y="528"/>
                      <a:ext cx="144" cy="2496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FF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grpSp>
                  <p:nvGrpSpPr>
                    <p:cNvPr id="33872" name="Group 36">
                      <a:extLst>
                        <a:ext uri="{FF2B5EF4-FFF2-40B4-BE49-F238E27FC236}">
                          <a16:creationId xmlns:a16="http://schemas.microsoft.com/office/drawing/2014/main" id="{B86824DF-917E-4CD7-9304-B52F6E60CE2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20" y="528"/>
                      <a:ext cx="144" cy="2496"/>
                      <a:chOff x="1920" y="528"/>
                      <a:chExt cx="144" cy="2496"/>
                    </a:xfrm>
                  </p:grpSpPr>
                  <p:sp>
                    <p:nvSpPr>
                      <p:cNvPr id="33874" name="Rectangle 37">
                        <a:extLst>
                          <a:ext uri="{FF2B5EF4-FFF2-40B4-BE49-F238E27FC236}">
                            <a16:creationId xmlns:a16="http://schemas.microsoft.com/office/drawing/2014/main" id="{84129910-2335-4055-8C85-0894186B32A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920" y="528"/>
                        <a:ext cx="96" cy="249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33875" name="Rectangle 38">
                        <a:extLst>
                          <a:ext uri="{FF2B5EF4-FFF2-40B4-BE49-F238E27FC236}">
                            <a16:creationId xmlns:a16="http://schemas.microsoft.com/office/drawing/2014/main" id="{747B8A95-649A-48F0-9A97-A335C87F7D6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968" y="528"/>
                        <a:ext cx="48" cy="249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33876" name="Rectangle 39">
                        <a:extLst>
                          <a:ext uri="{FF2B5EF4-FFF2-40B4-BE49-F238E27FC236}">
                            <a16:creationId xmlns:a16="http://schemas.microsoft.com/office/drawing/2014/main" id="{BBE8324E-C5C6-4648-B7CE-7FABCAE1E48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016" y="528"/>
                        <a:ext cx="48" cy="249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</p:grpSp>
                <p:sp>
                  <p:nvSpPr>
                    <p:cNvPr id="33873" name="Rectangle 40">
                      <a:extLst>
                        <a:ext uri="{FF2B5EF4-FFF2-40B4-BE49-F238E27FC236}">
                          <a16:creationId xmlns:a16="http://schemas.microsoft.com/office/drawing/2014/main" id="{24C73FFC-3C3C-46ED-AB26-22F7ADF34DF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528"/>
                      <a:ext cx="144" cy="2496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FF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</p:grpSp>
              <p:grpSp>
                <p:nvGrpSpPr>
                  <p:cNvPr id="33851" name="Group 41">
                    <a:extLst>
                      <a:ext uri="{FF2B5EF4-FFF2-40B4-BE49-F238E27FC236}">
                        <a16:creationId xmlns:a16="http://schemas.microsoft.com/office/drawing/2014/main" id="{B36313FC-EE11-4455-9FDF-9A66910BE78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064" y="528"/>
                    <a:ext cx="960" cy="2496"/>
                    <a:chOff x="1104" y="528"/>
                    <a:chExt cx="960" cy="2496"/>
                  </a:xfrm>
                </p:grpSpPr>
                <p:sp>
                  <p:nvSpPr>
                    <p:cNvPr id="33861" name="Rectangle 42">
                      <a:extLst>
                        <a:ext uri="{FF2B5EF4-FFF2-40B4-BE49-F238E27FC236}">
                          <a16:creationId xmlns:a16="http://schemas.microsoft.com/office/drawing/2014/main" id="{96AE2983-7B0A-4357-A07A-A6A3F66867B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04" y="528"/>
                      <a:ext cx="240" cy="2496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FF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33862" name="Rectangle 43">
                      <a:extLst>
                        <a:ext uri="{FF2B5EF4-FFF2-40B4-BE49-F238E27FC236}">
                          <a16:creationId xmlns:a16="http://schemas.microsoft.com/office/drawing/2014/main" id="{CC7A510C-753A-4089-93D8-299B8A95491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528"/>
                      <a:ext cx="192" cy="2496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FF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33863" name="Rectangle 44">
                      <a:extLst>
                        <a:ext uri="{FF2B5EF4-FFF2-40B4-BE49-F238E27FC236}">
                          <a16:creationId xmlns:a16="http://schemas.microsoft.com/office/drawing/2014/main" id="{6B1E9E59-D0CB-4943-86C3-C92A3E5B3D3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36" y="528"/>
                      <a:ext cx="144" cy="2496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FF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grpSp>
                  <p:nvGrpSpPr>
                    <p:cNvPr id="33864" name="Group 45">
                      <a:extLst>
                        <a:ext uri="{FF2B5EF4-FFF2-40B4-BE49-F238E27FC236}">
                          <a16:creationId xmlns:a16="http://schemas.microsoft.com/office/drawing/2014/main" id="{DB85ADEE-FAA3-460D-8753-931FB9E93C6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20" y="528"/>
                      <a:ext cx="144" cy="2496"/>
                      <a:chOff x="1920" y="528"/>
                      <a:chExt cx="144" cy="2496"/>
                    </a:xfrm>
                  </p:grpSpPr>
                  <p:sp>
                    <p:nvSpPr>
                      <p:cNvPr id="33866" name="Rectangle 46">
                        <a:extLst>
                          <a:ext uri="{FF2B5EF4-FFF2-40B4-BE49-F238E27FC236}">
                            <a16:creationId xmlns:a16="http://schemas.microsoft.com/office/drawing/2014/main" id="{DE456644-DCF2-4DE0-BD00-06A66B49725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920" y="528"/>
                        <a:ext cx="96" cy="249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33867" name="Rectangle 47">
                        <a:extLst>
                          <a:ext uri="{FF2B5EF4-FFF2-40B4-BE49-F238E27FC236}">
                            <a16:creationId xmlns:a16="http://schemas.microsoft.com/office/drawing/2014/main" id="{A36F8510-D9A9-49DC-ADD2-030119B41FF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968" y="528"/>
                        <a:ext cx="48" cy="249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33868" name="Rectangle 48">
                        <a:extLst>
                          <a:ext uri="{FF2B5EF4-FFF2-40B4-BE49-F238E27FC236}">
                            <a16:creationId xmlns:a16="http://schemas.microsoft.com/office/drawing/2014/main" id="{86836F51-BB7E-436C-822B-29C0D3EA530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016" y="528"/>
                        <a:ext cx="48" cy="249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</p:grpSp>
                <p:sp>
                  <p:nvSpPr>
                    <p:cNvPr id="33865" name="Rectangle 49">
                      <a:extLst>
                        <a:ext uri="{FF2B5EF4-FFF2-40B4-BE49-F238E27FC236}">
                          <a16:creationId xmlns:a16="http://schemas.microsoft.com/office/drawing/2014/main" id="{337A3320-2A71-434D-A0C6-D1345B0D30A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528"/>
                      <a:ext cx="144" cy="2496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FF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</p:grpSp>
              <p:grpSp>
                <p:nvGrpSpPr>
                  <p:cNvPr id="33852" name="Group 50">
                    <a:extLst>
                      <a:ext uri="{FF2B5EF4-FFF2-40B4-BE49-F238E27FC236}">
                        <a16:creationId xmlns:a16="http://schemas.microsoft.com/office/drawing/2014/main" id="{E6C9D5D2-63EE-4C9D-B54C-542F5846852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024" y="528"/>
                    <a:ext cx="960" cy="2496"/>
                    <a:chOff x="1104" y="528"/>
                    <a:chExt cx="960" cy="2496"/>
                  </a:xfrm>
                </p:grpSpPr>
                <p:sp>
                  <p:nvSpPr>
                    <p:cNvPr id="33853" name="Rectangle 51">
                      <a:extLst>
                        <a:ext uri="{FF2B5EF4-FFF2-40B4-BE49-F238E27FC236}">
                          <a16:creationId xmlns:a16="http://schemas.microsoft.com/office/drawing/2014/main" id="{8FC9D4A0-8E76-4828-AC27-E07529D4D7E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04" y="528"/>
                      <a:ext cx="240" cy="2496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FF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33854" name="Rectangle 52">
                      <a:extLst>
                        <a:ext uri="{FF2B5EF4-FFF2-40B4-BE49-F238E27FC236}">
                          <a16:creationId xmlns:a16="http://schemas.microsoft.com/office/drawing/2014/main" id="{7E888265-539A-4F0C-8CBD-402EF3A750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528"/>
                      <a:ext cx="192" cy="2496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FF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33855" name="Rectangle 53">
                      <a:extLst>
                        <a:ext uri="{FF2B5EF4-FFF2-40B4-BE49-F238E27FC236}">
                          <a16:creationId xmlns:a16="http://schemas.microsoft.com/office/drawing/2014/main" id="{16E52BBF-3BBD-47CA-BE31-7AD65424EF1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36" y="528"/>
                      <a:ext cx="144" cy="2496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FF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grpSp>
                  <p:nvGrpSpPr>
                    <p:cNvPr id="33856" name="Group 54">
                      <a:extLst>
                        <a:ext uri="{FF2B5EF4-FFF2-40B4-BE49-F238E27FC236}">
                          <a16:creationId xmlns:a16="http://schemas.microsoft.com/office/drawing/2014/main" id="{A2B59D7A-1E8C-4680-8203-5F37F9C917F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20" y="528"/>
                      <a:ext cx="144" cy="2496"/>
                      <a:chOff x="1920" y="528"/>
                      <a:chExt cx="144" cy="2496"/>
                    </a:xfrm>
                  </p:grpSpPr>
                  <p:sp>
                    <p:nvSpPr>
                      <p:cNvPr id="33858" name="Rectangle 55">
                        <a:extLst>
                          <a:ext uri="{FF2B5EF4-FFF2-40B4-BE49-F238E27FC236}">
                            <a16:creationId xmlns:a16="http://schemas.microsoft.com/office/drawing/2014/main" id="{7D398541-1A66-424B-8EEC-66CEF6F9FBF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920" y="528"/>
                        <a:ext cx="96" cy="249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33859" name="Rectangle 56">
                        <a:extLst>
                          <a:ext uri="{FF2B5EF4-FFF2-40B4-BE49-F238E27FC236}">
                            <a16:creationId xmlns:a16="http://schemas.microsoft.com/office/drawing/2014/main" id="{4A3B8974-B9C0-4E59-81C5-BD9520986BB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968" y="528"/>
                        <a:ext cx="48" cy="249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33860" name="Rectangle 57">
                        <a:extLst>
                          <a:ext uri="{FF2B5EF4-FFF2-40B4-BE49-F238E27FC236}">
                            <a16:creationId xmlns:a16="http://schemas.microsoft.com/office/drawing/2014/main" id="{A9421A7C-F0B2-40D8-80AD-66D28EC5E07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016" y="528"/>
                        <a:ext cx="48" cy="249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</p:grpSp>
                <p:sp>
                  <p:nvSpPr>
                    <p:cNvPr id="33857" name="Rectangle 58">
                      <a:extLst>
                        <a:ext uri="{FF2B5EF4-FFF2-40B4-BE49-F238E27FC236}">
                          <a16:creationId xmlns:a16="http://schemas.microsoft.com/office/drawing/2014/main" id="{D88B0C2B-660F-4BB2-BDD9-F312B555062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528"/>
                      <a:ext cx="144" cy="2496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FF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</p:grpSp>
            </p:grpSp>
            <p:sp>
              <p:nvSpPr>
                <p:cNvPr id="33803" name="Freeform 59">
                  <a:extLst>
                    <a:ext uri="{FF2B5EF4-FFF2-40B4-BE49-F238E27FC236}">
                      <a16:creationId xmlns:a16="http://schemas.microsoft.com/office/drawing/2014/main" id="{B8AA77A5-EA78-4407-908F-CFE5DC0F8E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27" y="683"/>
                  <a:ext cx="3312" cy="384"/>
                </a:xfrm>
                <a:custGeom>
                  <a:avLst/>
                  <a:gdLst>
                    <a:gd name="T0" fmla="*/ 0 w 3504"/>
                    <a:gd name="T1" fmla="*/ 0 h 384"/>
                    <a:gd name="T2" fmla="*/ 144 w 3504"/>
                    <a:gd name="T3" fmla="*/ 48 h 384"/>
                    <a:gd name="T4" fmla="*/ 576 w 3504"/>
                    <a:gd name="T5" fmla="*/ 96 h 384"/>
                    <a:gd name="T6" fmla="*/ 816 w 3504"/>
                    <a:gd name="T7" fmla="*/ 96 h 384"/>
                    <a:gd name="T8" fmla="*/ 1344 w 3504"/>
                    <a:gd name="T9" fmla="*/ 96 h 384"/>
                    <a:gd name="T10" fmla="*/ 2208 w 3504"/>
                    <a:gd name="T11" fmla="*/ 192 h 384"/>
                    <a:gd name="T12" fmla="*/ 2640 w 3504"/>
                    <a:gd name="T13" fmla="*/ 336 h 384"/>
                    <a:gd name="T14" fmla="*/ 2832 w 3504"/>
                    <a:gd name="T15" fmla="*/ 384 h 384"/>
                    <a:gd name="T16" fmla="*/ 2928 w 3504"/>
                    <a:gd name="T17" fmla="*/ 336 h 384"/>
                    <a:gd name="T18" fmla="*/ 3072 w 3504"/>
                    <a:gd name="T19" fmla="*/ 240 h 384"/>
                    <a:gd name="T20" fmla="*/ 3168 w 3504"/>
                    <a:gd name="T21" fmla="*/ 192 h 384"/>
                    <a:gd name="T22" fmla="*/ 3264 w 3504"/>
                    <a:gd name="T23" fmla="*/ 192 h 384"/>
                    <a:gd name="T24" fmla="*/ 3360 w 3504"/>
                    <a:gd name="T25" fmla="*/ 144 h 384"/>
                    <a:gd name="T26" fmla="*/ 3504 w 3504"/>
                    <a:gd name="T27" fmla="*/ 48 h 38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504"/>
                    <a:gd name="T43" fmla="*/ 0 h 384"/>
                    <a:gd name="T44" fmla="*/ 3504 w 3504"/>
                    <a:gd name="T45" fmla="*/ 384 h 38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504" h="384">
                      <a:moveTo>
                        <a:pt x="0" y="0"/>
                      </a:moveTo>
                      <a:cubicBezTo>
                        <a:pt x="24" y="16"/>
                        <a:pt x="48" y="32"/>
                        <a:pt x="144" y="48"/>
                      </a:cubicBezTo>
                      <a:cubicBezTo>
                        <a:pt x="240" y="64"/>
                        <a:pt x="464" y="88"/>
                        <a:pt x="576" y="96"/>
                      </a:cubicBezTo>
                      <a:cubicBezTo>
                        <a:pt x="688" y="104"/>
                        <a:pt x="688" y="96"/>
                        <a:pt x="816" y="96"/>
                      </a:cubicBezTo>
                      <a:cubicBezTo>
                        <a:pt x="944" y="96"/>
                        <a:pt x="1112" y="80"/>
                        <a:pt x="1344" y="96"/>
                      </a:cubicBezTo>
                      <a:cubicBezTo>
                        <a:pt x="1576" y="112"/>
                        <a:pt x="1992" y="152"/>
                        <a:pt x="2208" y="192"/>
                      </a:cubicBezTo>
                      <a:cubicBezTo>
                        <a:pt x="2424" y="232"/>
                        <a:pt x="2536" y="304"/>
                        <a:pt x="2640" y="336"/>
                      </a:cubicBezTo>
                      <a:cubicBezTo>
                        <a:pt x="2744" y="368"/>
                        <a:pt x="2784" y="384"/>
                        <a:pt x="2832" y="384"/>
                      </a:cubicBezTo>
                      <a:cubicBezTo>
                        <a:pt x="2880" y="384"/>
                        <a:pt x="2888" y="360"/>
                        <a:pt x="2928" y="336"/>
                      </a:cubicBezTo>
                      <a:cubicBezTo>
                        <a:pt x="2968" y="312"/>
                        <a:pt x="3032" y="264"/>
                        <a:pt x="3072" y="240"/>
                      </a:cubicBezTo>
                      <a:cubicBezTo>
                        <a:pt x="3112" y="216"/>
                        <a:pt x="3136" y="200"/>
                        <a:pt x="3168" y="192"/>
                      </a:cubicBezTo>
                      <a:cubicBezTo>
                        <a:pt x="3200" y="184"/>
                        <a:pt x="3232" y="200"/>
                        <a:pt x="3264" y="192"/>
                      </a:cubicBezTo>
                      <a:cubicBezTo>
                        <a:pt x="3296" y="184"/>
                        <a:pt x="3320" y="168"/>
                        <a:pt x="3360" y="144"/>
                      </a:cubicBezTo>
                      <a:cubicBezTo>
                        <a:pt x="3400" y="120"/>
                        <a:pt x="3480" y="64"/>
                        <a:pt x="3504" y="48"/>
                      </a:cubicBezTo>
                    </a:path>
                  </a:pathLst>
                </a:custGeom>
                <a:noFill/>
                <a:ln w="38100" cmpd="sng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04" name="Freeform 60">
                  <a:extLst>
                    <a:ext uri="{FF2B5EF4-FFF2-40B4-BE49-F238E27FC236}">
                      <a16:creationId xmlns:a16="http://schemas.microsoft.com/office/drawing/2014/main" id="{84E9C59B-AE78-49A2-9DF6-11921FDAEE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27" y="923"/>
                  <a:ext cx="3267" cy="296"/>
                </a:xfrm>
                <a:custGeom>
                  <a:avLst/>
                  <a:gdLst>
                    <a:gd name="T0" fmla="*/ 0 w 3456"/>
                    <a:gd name="T1" fmla="*/ 96 h 296"/>
                    <a:gd name="T2" fmla="*/ 960 w 3456"/>
                    <a:gd name="T3" fmla="*/ 144 h 296"/>
                    <a:gd name="T4" fmla="*/ 1296 w 3456"/>
                    <a:gd name="T5" fmla="*/ 96 h 296"/>
                    <a:gd name="T6" fmla="*/ 1632 w 3456"/>
                    <a:gd name="T7" fmla="*/ 96 h 296"/>
                    <a:gd name="T8" fmla="*/ 2208 w 3456"/>
                    <a:gd name="T9" fmla="*/ 144 h 296"/>
                    <a:gd name="T10" fmla="*/ 2496 w 3456"/>
                    <a:gd name="T11" fmla="*/ 192 h 296"/>
                    <a:gd name="T12" fmla="*/ 2784 w 3456"/>
                    <a:gd name="T13" fmla="*/ 288 h 296"/>
                    <a:gd name="T14" fmla="*/ 2976 w 3456"/>
                    <a:gd name="T15" fmla="*/ 240 h 296"/>
                    <a:gd name="T16" fmla="*/ 3120 w 3456"/>
                    <a:gd name="T17" fmla="*/ 144 h 296"/>
                    <a:gd name="T18" fmla="*/ 3264 w 3456"/>
                    <a:gd name="T19" fmla="*/ 48 h 296"/>
                    <a:gd name="T20" fmla="*/ 3456 w 3456"/>
                    <a:gd name="T21" fmla="*/ 0 h 29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456"/>
                    <a:gd name="T34" fmla="*/ 0 h 296"/>
                    <a:gd name="T35" fmla="*/ 3456 w 3456"/>
                    <a:gd name="T36" fmla="*/ 296 h 29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456" h="296">
                      <a:moveTo>
                        <a:pt x="0" y="96"/>
                      </a:moveTo>
                      <a:cubicBezTo>
                        <a:pt x="372" y="120"/>
                        <a:pt x="744" y="144"/>
                        <a:pt x="960" y="144"/>
                      </a:cubicBezTo>
                      <a:cubicBezTo>
                        <a:pt x="1176" y="144"/>
                        <a:pt x="1184" y="104"/>
                        <a:pt x="1296" y="96"/>
                      </a:cubicBezTo>
                      <a:cubicBezTo>
                        <a:pt x="1408" y="88"/>
                        <a:pt x="1480" y="88"/>
                        <a:pt x="1632" y="96"/>
                      </a:cubicBezTo>
                      <a:cubicBezTo>
                        <a:pt x="1784" y="104"/>
                        <a:pt x="2064" y="128"/>
                        <a:pt x="2208" y="144"/>
                      </a:cubicBezTo>
                      <a:cubicBezTo>
                        <a:pt x="2352" y="160"/>
                        <a:pt x="2400" y="168"/>
                        <a:pt x="2496" y="192"/>
                      </a:cubicBezTo>
                      <a:cubicBezTo>
                        <a:pt x="2592" y="216"/>
                        <a:pt x="2704" y="280"/>
                        <a:pt x="2784" y="288"/>
                      </a:cubicBezTo>
                      <a:cubicBezTo>
                        <a:pt x="2864" y="296"/>
                        <a:pt x="2920" y="264"/>
                        <a:pt x="2976" y="240"/>
                      </a:cubicBezTo>
                      <a:cubicBezTo>
                        <a:pt x="3032" y="216"/>
                        <a:pt x="3072" y="176"/>
                        <a:pt x="3120" y="144"/>
                      </a:cubicBezTo>
                      <a:cubicBezTo>
                        <a:pt x="3168" y="112"/>
                        <a:pt x="3208" y="72"/>
                        <a:pt x="3264" y="48"/>
                      </a:cubicBezTo>
                      <a:cubicBezTo>
                        <a:pt x="3320" y="24"/>
                        <a:pt x="3424" y="16"/>
                        <a:pt x="3456" y="0"/>
                      </a:cubicBezTo>
                    </a:path>
                  </a:pathLst>
                </a:custGeom>
                <a:noFill/>
                <a:ln w="38100" cmpd="sng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05" name="Freeform 61">
                  <a:extLst>
                    <a:ext uri="{FF2B5EF4-FFF2-40B4-BE49-F238E27FC236}">
                      <a16:creationId xmlns:a16="http://schemas.microsoft.com/office/drawing/2014/main" id="{3FAD967A-2EB4-4545-A0D1-F57466AEFA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3" y="1067"/>
                  <a:ext cx="3221" cy="312"/>
                </a:xfrm>
                <a:custGeom>
                  <a:avLst/>
                  <a:gdLst>
                    <a:gd name="T0" fmla="*/ 0 w 3408"/>
                    <a:gd name="T1" fmla="*/ 144 h 312"/>
                    <a:gd name="T2" fmla="*/ 1104 w 3408"/>
                    <a:gd name="T3" fmla="*/ 192 h 312"/>
                    <a:gd name="T4" fmla="*/ 1632 w 3408"/>
                    <a:gd name="T5" fmla="*/ 144 h 312"/>
                    <a:gd name="T6" fmla="*/ 2256 w 3408"/>
                    <a:gd name="T7" fmla="*/ 192 h 312"/>
                    <a:gd name="T8" fmla="*/ 2688 w 3408"/>
                    <a:gd name="T9" fmla="*/ 288 h 312"/>
                    <a:gd name="T10" fmla="*/ 2928 w 3408"/>
                    <a:gd name="T11" fmla="*/ 288 h 312"/>
                    <a:gd name="T12" fmla="*/ 3120 w 3408"/>
                    <a:gd name="T13" fmla="*/ 144 h 312"/>
                    <a:gd name="T14" fmla="*/ 3216 w 3408"/>
                    <a:gd name="T15" fmla="*/ 48 h 312"/>
                    <a:gd name="T16" fmla="*/ 3408 w 3408"/>
                    <a:gd name="T17" fmla="*/ 0 h 31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408"/>
                    <a:gd name="T28" fmla="*/ 0 h 312"/>
                    <a:gd name="T29" fmla="*/ 3408 w 3408"/>
                    <a:gd name="T30" fmla="*/ 312 h 31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408" h="312">
                      <a:moveTo>
                        <a:pt x="0" y="144"/>
                      </a:moveTo>
                      <a:cubicBezTo>
                        <a:pt x="416" y="168"/>
                        <a:pt x="832" y="192"/>
                        <a:pt x="1104" y="192"/>
                      </a:cubicBezTo>
                      <a:cubicBezTo>
                        <a:pt x="1376" y="192"/>
                        <a:pt x="1440" y="144"/>
                        <a:pt x="1632" y="144"/>
                      </a:cubicBezTo>
                      <a:cubicBezTo>
                        <a:pt x="1824" y="144"/>
                        <a:pt x="2080" y="168"/>
                        <a:pt x="2256" y="192"/>
                      </a:cubicBezTo>
                      <a:cubicBezTo>
                        <a:pt x="2432" y="216"/>
                        <a:pt x="2576" y="272"/>
                        <a:pt x="2688" y="288"/>
                      </a:cubicBezTo>
                      <a:cubicBezTo>
                        <a:pt x="2800" y="304"/>
                        <a:pt x="2856" y="312"/>
                        <a:pt x="2928" y="288"/>
                      </a:cubicBezTo>
                      <a:cubicBezTo>
                        <a:pt x="3000" y="264"/>
                        <a:pt x="3072" y="184"/>
                        <a:pt x="3120" y="144"/>
                      </a:cubicBezTo>
                      <a:cubicBezTo>
                        <a:pt x="3168" y="104"/>
                        <a:pt x="3168" y="72"/>
                        <a:pt x="3216" y="48"/>
                      </a:cubicBezTo>
                      <a:cubicBezTo>
                        <a:pt x="3264" y="24"/>
                        <a:pt x="3376" y="8"/>
                        <a:pt x="3408" y="0"/>
                      </a:cubicBezTo>
                    </a:path>
                  </a:pathLst>
                </a:custGeom>
                <a:noFill/>
                <a:ln w="38100" cmpd="sng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06" name="Freeform 62">
                  <a:extLst>
                    <a:ext uri="{FF2B5EF4-FFF2-40B4-BE49-F238E27FC236}">
                      <a16:creationId xmlns:a16="http://schemas.microsoft.com/office/drawing/2014/main" id="{38BB09DB-A847-4745-9E9A-B6AE50B111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3" y="1163"/>
                  <a:ext cx="3221" cy="432"/>
                </a:xfrm>
                <a:custGeom>
                  <a:avLst/>
                  <a:gdLst>
                    <a:gd name="T0" fmla="*/ 0 w 3408"/>
                    <a:gd name="T1" fmla="*/ 192 h 432"/>
                    <a:gd name="T2" fmla="*/ 432 w 3408"/>
                    <a:gd name="T3" fmla="*/ 240 h 432"/>
                    <a:gd name="T4" fmla="*/ 1200 w 3408"/>
                    <a:gd name="T5" fmla="*/ 240 h 432"/>
                    <a:gd name="T6" fmla="*/ 1920 w 3408"/>
                    <a:gd name="T7" fmla="*/ 240 h 432"/>
                    <a:gd name="T8" fmla="*/ 2400 w 3408"/>
                    <a:gd name="T9" fmla="*/ 288 h 432"/>
                    <a:gd name="T10" fmla="*/ 2688 w 3408"/>
                    <a:gd name="T11" fmla="*/ 384 h 432"/>
                    <a:gd name="T12" fmla="*/ 2880 w 3408"/>
                    <a:gd name="T13" fmla="*/ 384 h 432"/>
                    <a:gd name="T14" fmla="*/ 3168 w 3408"/>
                    <a:gd name="T15" fmla="*/ 96 h 432"/>
                    <a:gd name="T16" fmla="*/ 3264 w 3408"/>
                    <a:gd name="T17" fmla="*/ 48 h 432"/>
                    <a:gd name="T18" fmla="*/ 3408 w 3408"/>
                    <a:gd name="T19" fmla="*/ 0 h 43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408"/>
                    <a:gd name="T31" fmla="*/ 0 h 432"/>
                    <a:gd name="T32" fmla="*/ 3408 w 3408"/>
                    <a:gd name="T33" fmla="*/ 432 h 43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408" h="432">
                      <a:moveTo>
                        <a:pt x="0" y="192"/>
                      </a:moveTo>
                      <a:cubicBezTo>
                        <a:pt x="116" y="212"/>
                        <a:pt x="232" y="232"/>
                        <a:pt x="432" y="240"/>
                      </a:cubicBezTo>
                      <a:cubicBezTo>
                        <a:pt x="632" y="248"/>
                        <a:pt x="952" y="240"/>
                        <a:pt x="1200" y="240"/>
                      </a:cubicBezTo>
                      <a:cubicBezTo>
                        <a:pt x="1448" y="240"/>
                        <a:pt x="1720" y="232"/>
                        <a:pt x="1920" y="240"/>
                      </a:cubicBezTo>
                      <a:cubicBezTo>
                        <a:pt x="2120" y="248"/>
                        <a:pt x="2272" y="264"/>
                        <a:pt x="2400" y="288"/>
                      </a:cubicBezTo>
                      <a:cubicBezTo>
                        <a:pt x="2528" y="312"/>
                        <a:pt x="2608" y="368"/>
                        <a:pt x="2688" y="384"/>
                      </a:cubicBezTo>
                      <a:cubicBezTo>
                        <a:pt x="2768" y="400"/>
                        <a:pt x="2800" y="432"/>
                        <a:pt x="2880" y="384"/>
                      </a:cubicBezTo>
                      <a:cubicBezTo>
                        <a:pt x="2960" y="336"/>
                        <a:pt x="3104" y="152"/>
                        <a:pt x="3168" y="96"/>
                      </a:cubicBezTo>
                      <a:cubicBezTo>
                        <a:pt x="3232" y="40"/>
                        <a:pt x="3224" y="64"/>
                        <a:pt x="3264" y="48"/>
                      </a:cubicBezTo>
                      <a:cubicBezTo>
                        <a:pt x="3304" y="32"/>
                        <a:pt x="3384" y="8"/>
                        <a:pt x="3408" y="0"/>
                      </a:cubicBezTo>
                    </a:path>
                  </a:pathLst>
                </a:custGeom>
                <a:noFill/>
                <a:ln w="38100" cmpd="sng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07" name="Freeform 63">
                  <a:extLst>
                    <a:ext uri="{FF2B5EF4-FFF2-40B4-BE49-F238E27FC236}">
                      <a16:creationId xmlns:a16="http://schemas.microsoft.com/office/drawing/2014/main" id="{CC51EABB-1824-4453-98BC-FCCCECCF36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3" y="1307"/>
                  <a:ext cx="3221" cy="472"/>
                </a:xfrm>
                <a:custGeom>
                  <a:avLst/>
                  <a:gdLst>
                    <a:gd name="T0" fmla="*/ 0 w 3408"/>
                    <a:gd name="T1" fmla="*/ 144 h 472"/>
                    <a:gd name="T2" fmla="*/ 384 w 3408"/>
                    <a:gd name="T3" fmla="*/ 240 h 472"/>
                    <a:gd name="T4" fmla="*/ 1680 w 3408"/>
                    <a:gd name="T5" fmla="*/ 336 h 472"/>
                    <a:gd name="T6" fmla="*/ 2352 w 3408"/>
                    <a:gd name="T7" fmla="*/ 336 h 472"/>
                    <a:gd name="T8" fmla="*/ 2592 w 3408"/>
                    <a:gd name="T9" fmla="*/ 384 h 472"/>
                    <a:gd name="T10" fmla="*/ 2784 w 3408"/>
                    <a:gd name="T11" fmla="*/ 432 h 472"/>
                    <a:gd name="T12" fmla="*/ 3120 w 3408"/>
                    <a:gd name="T13" fmla="*/ 144 h 472"/>
                    <a:gd name="T14" fmla="*/ 3264 w 3408"/>
                    <a:gd name="T15" fmla="*/ 48 h 472"/>
                    <a:gd name="T16" fmla="*/ 3408 w 3408"/>
                    <a:gd name="T17" fmla="*/ 0 h 47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408"/>
                    <a:gd name="T28" fmla="*/ 0 h 472"/>
                    <a:gd name="T29" fmla="*/ 3408 w 3408"/>
                    <a:gd name="T30" fmla="*/ 472 h 47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408" h="472">
                      <a:moveTo>
                        <a:pt x="0" y="144"/>
                      </a:moveTo>
                      <a:cubicBezTo>
                        <a:pt x="52" y="176"/>
                        <a:pt x="104" y="208"/>
                        <a:pt x="384" y="240"/>
                      </a:cubicBezTo>
                      <a:cubicBezTo>
                        <a:pt x="664" y="272"/>
                        <a:pt x="1352" y="320"/>
                        <a:pt x="1680" y="336"/>
                      </a:cubicBezTo>
                      <a:cubicBezTo>
                        <a:pt x="2008" y="352"/>
                        <a:pt x="2200" y="328"/>
                        <a:pt x="2352" y="336"/>
                      </a:cubicBezTo>
                      <a:cubicBezTo>
                        <a:pt x="2504" y="344"/>
                        <a:pt x="2520" y="368"/>
                        <a:pt x="2592" y="384"/>
                      </a:cubicBezTo>
                      <a:cubicBezTo>
                        <a:pt x="2664" y="400"/>
                        <a:pt x="2696" y="472"/>
                        <a:pt x="2784" y="432"/>
                      </a:cubicBezTo>
                      <a:cubicBezTo>
                        <a:pt x="2872" y="392"/>
                        <a:pt x="3040" y="208"/>
                        <a:pt x="3120" y="144"/>
                      </a:cubicBezTo>
                      <a:cubicBezTo>
                        <a:pt x="3200" y="80"/>
                        <a:pt x="3216" y="72"/>
                        <a:pt x="3264" y="48"/>
                      </a:cubicBezTo>
                      <a:cubicBezTo>
                        <a:pt x="3312" y="24"/>
                        <a:pt x="3384" y="8"/>
                        <a:pt x="3408" y="0"/>
                      </a:cubicBezTo>
                    </a:path>
                  </a:pathLst>
                </a:custGeom>
                <a:noFill/>
                <a:ln w="38100" cmpd="sng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08" name="Freeform 64">
                  <a:extLst>
                    <a:ext uri="{FF2B5EF4-FFF2-40B4-BE49-F238E27FC236}">
                      <a16:creationId xmlns:a16="http://schemas.microsoft.com/office/drawing/2014/main" id="{4B56E1B2-B6AB-4977-A3C7-9EC63FCFAA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3" y="1643"/>
                  <a:ext cx="3221" cy="1064"/>
                </a:xfrm>
                <a:custGeom>
                  <a:avLst/>
                  <a:gdLst>
                    <a:gd name="T0" fmla="*/ 0 w 3408"/>
                    <a:gd name="T1" fmla="*/ 0 h 1064"/>
                    <a:gd name="T2" fmla="*/ 1344 w 3408"/>
                    <a:gd name="T3" fmla="*/ 672 h 1064"/>
                    <a:gd name="T4" fmla="*/ 1920 w 3408"/>
                    <a:gd name="T5" fmla="*/ 912 h 1064"/>
                    <a:gd name="T6" fmla="*/ 2400 w 3408"/>
                    <a:gd name="T7" fmla="*/ 960 h 1064"/>
                    <a:gd name="T8" fmla="*/ 2592 w 3408"/>
                    <a:gd name="T9" fmla="*/ 1008 h 1064"/>
                    <a:gd name="T10" fmla="*/ 2688 w 3408"/>
                    <a:gd name="T11" fmla="*/ 1056 h 1064"/>
                    <a:gd name="T12" fmla="*/ 2784 w 3408"/>
                    <a:gd name="T13" fmla="*/ 1056 h 1064"/>
                    <a:gd name="T14" fmla="*/ 2880 w 3408"/>
                    <a:gd name="T15" fmla="*/ 1008 h 1064"/>
                    <a:gd name="T16" fmla="*/ 3072 w 3408"/>
                    <a:gd name="T17" fmla="*/ 768 h 1064"/>
                    <a:gd name="T18" fmla="*/ 3216 w 3408"/>
                    <a:gd name="T19" fmla="*/ 720 h 1064"/>
                    <a:gd name="T20" fmla="*/ 3312 w 3408"/>
                    <a:gd name="T21" fmla="*/ 720 h 1064"/>
                    <a:gd name="T22" fmla="*/ 3408 w 3408"/>
                    <a:gd name="T23" fmla="*/ 672 h 106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3408"/>
                    <a:gd name="T37" fmla="*/ 0 h 1064"/>
                    <a:gd name="T38" fmla="*/ 3408 w 3408"/>
                    <a:gd name="T39" fmla="*/ 1064 h 106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3408" h="1064">
                      <a:moveTo>
                        <a:pt x="0" y="0"/>
                      </a:moveTo>
                      <a:cubicBezTo>
                        <a:pt x="512" y="260"/>
                        <a:pt x="1024" y="520"/>
                        <a:pt x="1344" y="672"/>
                      </a:cubicBezTo>
                      <a:cubicBezTo>
                        <a:pt x="1664" y="824"/>
                        <a:pt x="1744" y="864"/>
                        <a:pt x="1920" y="912"/>
                      </a:cubicBezTo>
                      <a:cubicBezTo>
                        <a:pt x="2096" y="960"/>
                        <a:pt x="2288" y="944"/>
                        <a:pt x="2400" y="960"/>
                      </a:cubicBezTo>
                      <a:cubicBezTo>
                        <a:pt x="2512" y="976"/>
                        <a:pt x="2544" y="992"/>
                        <a:pt x="2592" y="1008"/>
                      </a:cubicBezTo>
                      <a:cubicBezTo>
                        <a:pt x="2640" y="1024"/>
                        <a:pt x="2656" y="1048"/>
                        <a:pt x="2688" y="1056"/>
                      </a:cubicBezTo>
                      <a:cubicBezTo>
                        <a:pt x="2720" y="1064"/>
                        <a:pt x="2752" y="1064"/>
                        <a:pt x="2784" y="1056"/>
                      </a:cubicBezTo>
                      <a:cubicBezTo>
                        <a:pt x="2816" y="1048"/>
                        <a:pt x="2832" y="1056"/>
                        <a:pt x="2880" y="1008"/>
                      </a:cubicBezTo>
                      <a:cubicBezTo>
                        <a:pt x="2928" y="960"/>
                        <a:pt x="3016" y="816"/>
                        <a:pt x="3072" y="768"/>
                      </a:cubicBezTo>
                      <a:cubicBezTo>
                        <a:pt x="3128" y="720"/>
                        <a:pt x="3176" y="728"/>
                        <a:pt x="3216" y="720"/>
                      </a:cubicBezTo>
                      <a:cubicBezTo>
                        <a:pt x="3256" y="712"/>
                        <a:pt x="3280" y="728"/>
                        <a:pt x="3312" y="720"/>
                      </a:cubicBezTo>
                      <a:cubicBezTo>
                        <a:pt x="3344" y="712"/>
                        <a:pt x="3392" y="680"/>
                        <a:pt x="3408" y="672"/>
                      </a:cubicBezTo>
                    </a:path>
                  </a:pathLst>
                </a:custGeom>
                <a:noFill/>
                <a:ln w="38100" cmpd="sng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09" name="Freeform 65">
                  <a:extLst>
                    <a:ext uri="{FF2B5EF4-FFF2-40B4-BE49-F238E27FC236}">
                      <a16:creationId xmlns:a16="http://schemas.microsoft.com/office/drawing/2014/main" id="{33F84773-9689-401E-805F-3D74A98B84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3" y="1691"/>
                  <a:ext cx="3221" cy="1200"/>
                </a:xfrm>
                <a:custGeom>
                  <a:avLst/>
                  <a:gdLst>
                    <a:gd name="T0" fmla="*/ 0 w 3408"/>
                    <a:gd name="T1" fmla="*/ 0 h 1200"/>
                    <a:gd name="T2" fmla="*/ 1536 w 3408"/>
                    <a:gd name="T3" fmla="*/ 816 h 1200"/>
                    <a:gd name="T4" fmla="*/ 2064 w 3408"/>
                    <a:gd name="T5" fmla="*/ 1056 h 1200"/>
                    <a:gd name="T6" fmla="*/ 2352 w 3408"/>
                    <a:gd name="T7" fmla="*/ 1056 h 1200"/>
                    <a:gd name="T8" fmla="*/ 2688 w 3408"/>
                    <a:gd name="T9" fmla="*/ 1152 h 1200"/>
                    <a:gd name="T10" fmla="*/ 2832 w 3408"/>
                    <a:gd name="T11" fmla="*/ 1200 h 1200"/>
                    <a:gd name="T12" fmla="*/ 2976 w 3408"/>
                    <a:gd name="T13" fmla="*/ 1152 h 1200"/>
                    <a:gd name="T14" fmla="*/ 3120 w 3408"/>
                    <a:gd name="T15" fmla="*/ 912 h 1200"/>
                    <a:gd name="T16" fmla="*/ 3264 w 3408"/>
                    <a:gd name="T17" fmla="*/ 912 h 1200"/>
                    <a:gd name="T18" fmla="*/ 3408 w 3408"/>
                    <a:gd name="T19" fmla="*/ 816 h 12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408"/>
                    <a:gd name="T31" fmla="*/ 0 h 1200"/>
                    <a:gd name="T32" fmla="*/ 3408 w 3408"/>
                    <a:gd name="T33" fmla="*/ 1200 h 120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408" h="1200">
                      <a:moveTo>
                        <a:pt x="0" y="0"/>
                      </a:moveTo>
                      <a:cubicBezTo>
                        <a:pt x="596" y="320"/>
                        <a:pt x="1192" y="640"/>
                        <a:pt x="1536" y="816"/>
                      </a:cubicBezTo>
                      <a:cubicBezTo>
                        <a:pt x="1880" y="992"/>
                        <a:pt x="1928" y="1016"/>
                        <a:pt x="2064" y="1056"/>
                      </a:cubicBezTo>
                      <a:cubicBezTo>
                        <a:pt x="2200" y="1096"/>
                        <a:pt x="2248" y="1040"/>
                        <a:pt x="2352" y="1056"/>
                      </a:cubicBezTo>
                      <a:cubicBezTo>
                        <a:pt x="2456" y="1072"/>
                        <a:pt x="2608" y="1128"/>
                        <a:pt x="2688" y="1152"/>
                      </a:cubicBezTo>
                      <a:cubicBezTo>
                        <a:pt x="2768" y="1176"/>
                        <a:pt x="2784" y="1200"/>
                        <a:pt x="2832" y="1200"/>
                      </a:cubicBezTo>
                      <a:cubicBezTo>
                        <a:pt x="2880" y="1200"/>
                        <a:pt x="2928" y="1200"/>
                        <a:pt x="2976" y="1152"/>
                      </a:cubicBezTo>
                      <a:cubicBezTo>
                        <a:pt x="3024" y="1104"/>
                        <a:pt x="3072" y="952"/>
                        <a:pt x="3120" y="912"/>
                      </a:cubicBezTo>
                      <a:cubicBezTo>
                        <a:pt x="3168" y="872"/>
                        <a:pt x="3216" y="928"/>
                        <a:pt x="3264" y="912"/>
                      </a:cubicBezTo>
                      <a:cubicBezTo>
                        <a:pt x="3312" y="896"/>
                        <a:pt x="3384" y="832"/>
                        <a:pt x="3408" y="816"/>
                      </a:cubicBezTo>
                    </a:path>
                  </a:pathLst>
                </a:custGeom>
                <a:noFill/>
                <a:ln w="38100" cmpd="sng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10" name="Freeform 66">
                  <a:extLst>
                    <a:ext uri="{FF2B5EF4-FFF2-40B4-BE49-F238E27FC236}">
                      <a16:creationId xmlns:a16="http://schemas.microsoft.com/office/drawing/2014/main" id="{0EEE7222-509A-4E1F-8992-565076FF7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3" y="1787"/>
                  <a:ext cx="3221" cy="1312"/>
                </a:xfrm>
                <a:custGeom>
                  <a:avLst/>
                  <a:gdLst>
                    <a:gd name="T0" fmla="*/ 0 w 3408"/>
                    <a:gd name="T1" fmla="*/ 0 h 1312"/>
                    <a:gd name="T2" fmla="*/ 1344 w 3408"/>
                    <a:gd name="T3" fmla="*/ 768 h 1312"/>
                    <a:gd name="T4" fmla="*/ 2112 w 3408"/>
                    <a:gd name="T5" fmla="*/ 1152 h 1312"/>
                    <a:gd name="T6" fmla="*/ 2400 w 3408"/>
                    <a:gd name="T7" fmla="*/ 1152 h 1312"/>
                    <a:gd name="T8" fmla="*/ 2736 w 3408"/>
                    <a:gd name="T9" fmla="*/ 1296 h 1312"/>
                    <a:gd name="T10" fmla="*/ 2976 w 3408"/>
                    <a:gd name="T11" fmla="*/ 1248 h 1312"/>
                    <a:gd name="T12" fmla="*/ 3168 w 3408"/>
                    <a:gd name="T13" fmla="*/ 1008 h 1312"/>
                    <a:gd name="T14" fmla="*/ 3312 w 3408"/>
                    <a:gd name="T15" fmla="*/ 960 h 1312"/>
                    <a:gd name="T16" fmla="*/ 3408 w 3408"/>
                    <a:gd name="T17" fmla="*/ 912 h 131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408"/>
                    <a:gd name="T28" fmla="*/ 0 h 1312"/>
                    <a:gd name="T29" fmla="*/ 3408 w 3408"/>
                    <a:gd name="T30" fmla="*/ 1312 h 131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408" h="1312">
                      <a:moveTo>
                        <a:pt x="0" y="0"/>
                      </a:moveTo>
                      <a:cubicBezTo>
                        <a:pt x="496" y="288"/>
                        <a:pt x="992" y="576"/>
                        <a:pt x="1344" y="768"/>
                      </a:cubicBezTo>
                      <a:cubicBezTo>
                        <a:pt x="1696" y="960"/>
                        <a:pt x="1936" y="1088"/>
                        <a:pt x="2112" y="1152"/>
                      </a:cubicBezTo>
                      <a:cubicBezTo>
                        <a:pt x="2288" y="1216"/>
                        <a:pt x="2296" y="1128"/>
                        <a:pt x="2400" y="1152"/>
                      </a:cubicBezTo>
                      <a:cubicBezTo>
                        <a:pt x="2504" y="1176"/>
                        <a:pt x="2640" y="1280"/>
                        <a:pt x="2736" y="1296"/>
                      </a:cubicBezTo>
                      <a:cubicBezTo>
                        <a:pt x="2832" y="1312"/>
                        <a:pt x="2904" y="1296"/>
                        <a:pt x="2976" y="1248"/>
                      </a:cubicBezTo>
                      <a:cubicBezTo>
                        <a:pt x="3048" y="1200"/>
                        <a:pt x="3112" y="1056"/>
                        <a:pt x="3168" y="1008"/>
                      </a:cubicBezTo>
                      <a:cubicBezTo>
                        <a:pt x="3224" y="960"/>
                        <a:pt x="3272" y="976"/>
                        <a:pt x="3312" y="960"/>
                      </a:cubicBezTo>
                      <a:cubicBezTo>
                        <a:pt x="3352" y="944"/>
                        <a:pt x="3392" y="920"/>
                        <a:pt x="3408" y="912"/>
                      </a:cubicBezTo>
                    </a:path>
                  </a:pathLst>
                </a:custGeom>
                <a:noFill/>
                <a:ln w="38100" cmpd="sng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3811" name="Group 67">
                  <a:extLst>
                    <a:ext uri="{FF2B5EF4-FFF2-40B4-BE49-F238E27FC236}">
                      <a16:creationId xmlns:a16="http://schemas.microsoft.com/office/drawing/2014/main" id="{C54BC893-BFDB-4BAB-B4C5-F564BA29B59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00" y="3323"/>
                  <a:ext cx="3909" cy="288"/>
                  <a:chOff x="1056" y="3072"/>
                  <a:chExt cx="4135" cy="288"/>
                </a:xfrm>
              </p:grpSpPr>
              <p:sp>
                <p:nvSpPr>
                  <p:cNvPr id="33843" name="Text Box 68">
                    <a:extLst>
                      <a:ext uri="{FF2B5EF4-FFF2-40B4-BE49-F238E27FC236}">
                        <a16:creationId xmlns:a16="http://schemas.microsoft.com/office/drawing/2014/main" id="{66AD70D9-A4DE-4CEC-8633-124DEBFD957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6" y="3072"/>
                    <a:ext cx="32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/>
                      <a:t>20</a:t>
                    </a:r>
                  </a:p>
                </p:txBody>
              </p:sp>
              <p:sp>
                <p:nvSpPr>
                  <p:cNvPr id="33844" name="Text Box 69">
                    <a:extLst>
                      <a:ext uri="{FF2B5EF4-FFF2-40B4-BE49-F238E27FC236}">
                        <a16:creationId xmlns:a16="http://schemas.microsoft.com/office/drawing/2014/main" id="{85CF67C1-25D6-483B-A665-29C0268D944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16" y="3072"/>
                    <a:ext cx="52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/>
                      <a:t>1000</a:t>
                    </a:r>
                  </a:p>
                </p:txBody>
              </p:sp>
              <p:sp>
                <p:nvSpPr>
                  <p:cNvPr id="33845" name="Text Box 70">
                    <a:extLst>
                      <a:ext uri="{FF2B5EF4-FFF2-40B4-BE49-F238E27FC236}">
                        <a16:creationId xmlns:a16="http://schemas.microsoft.com/office/drawing/2014/main" id="{C7698C43-75D0-4DA2-8708-0591FCA13AB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84" y="3072"/>
                    <a:ext cx="42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/>
                      <a:t>500</a:t>
                    </a:r>
                  </a:p>
                </p:txBody>
              </p:sp>
              <p:sp>
                <p:nvSpPr>
                  <p:cNvPr id="33846" name="Text Box 71">
                    <a:extLst>
                      <a:ext uri="{FF2B5EF4-FFF2-40B4-BE49-F238E27FC236}">
                        <a16:creationId xmlns:a16="http://schemas.microsoft.com/office/drawing/2014/main" id="{5F5D863A-F9F8-4E32-A827-6015B8236E5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91" y="3072"/>
                    <a:ext cx="42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/>
                      <a:t>100</a:t>
                    </a:r>
                  </a:p>
                </p:txBody>
              </p:sp>
              <p:sp>
                <p:nvSpPr>
                  <p:cNvPr id="33847" name="Text Box 72">
                    <a:extLst>
                      <a:ext uri="{FF2B5EF4-FFF2-40B4-BE49-F238E27FC236}">
                        <a16:creationId xmlns:a16="http://schemas.microsoft.com/office/drawing/2014/main" id="{E43206E6-ADE7-4171-B3E4-626A85ADB81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0" y="3072"/>
                    <a:ext cx="52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/>
                      <a:t>5000</a:t>
                    </a:r>
                  </a:p>
                </p:txBody>
              </p:sp>
              <p:sp>
                <p:nvSpPr>
                  <p:cNvPr id="33848" name="Text Box 73">
                    <a:extLst>
                      <a:ext uri="{FF2B5EF4-FFF2-40B4-BE49-F238E27FC236}">
                        <a16:creationId xmlns:a16="http://schemas.microsoft.com/office/drawing/2014/main" id="{7A4AB5C9-BCDF-4053-ADF7-B0D6BBD0143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60" y="3072"/>
                    <a:ext cx="63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/>
                      <a:t>10000</a:t>
                    </a:r>
                  </a:p>
                </p:txBody>
              </p:sp>
            </p:grpSp>
            <p:grpSp>
              <p:nvGrpSpPr>
                <p:cNvPr id="33812" name="Group 74">
                  <a:extLst>
                    <a:ext uri="{FF2B5EF4-FFF2-40B4-BE49-F238E27FC236}">
                      <a16:creationId xmlns:a16="http://schemas.microsoft.com/office/drawing/2014/main" id="{85B820AE-522D-47EE-950B-A146EA7347F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11" y="875"/>
                  <a:ext cx="227" cy="2304"/>
                  <a:chOff x="1008" y="576"/>
                  <a:chExt cx="384" cy="2304"/>
                </a:xfrm>
              </p:grpSpPr>
              <p:sp>
                <p:nvSpPr>
                  <p:cNvPr id="33836" name="Line 75">
                    <a:extLst>
                      <a:ext uri="{FF2B5EF4-FFF2-40B4-BE49-F238E27FC236}">
                        <a16:creationId xmlns:a16="http://schemas.microsoft.com/office/drawing/2014/main" id="{C91B5DD1-7158-4CD8-9A0D-AE28B291AD9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56" y="2880"/>
                    <a:ext cx="33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37" name="Line 76">
                    <a:extLst>
                      <a:ext uri="{FF2B5EF4-FFF2-40B4-BE49-F238E27FC236}">
                        <a16:creationId xmlns:a16="http://schemas.microsoft.com/office/drawing/2014/main" id="{1835D5F3-33DB-4668-A21C-4D3C542E8D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56" y="2496"/>
                    <a:ext cx="33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38" name="Line 77">
                    <a:extLst>
                      <a:ext uri="{FF2B5EF4-FFF2-40B4-BE49-F238E27FC236}">
                        <a16:creationId xmlns:a16="http://schemas.microsoft.com/office/drawing/2014/main" id="{47544EB3-15D9-481D-A154-4DD145440A0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56" y="2112"/>
                    <a:ext cx="33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39" name="Line 78">
                    <a:extLst>
                      <a:ext uri="{FF2B5EF4-FFF2-40B4-BE49-F238E27FC236}">
                        <a16:creationId xmlns:a16="http://schemas.microsoft.com/office/drawing/2014/main" id="{BE8C979E-9449-4FE0-9AD9-0DDB03E75E5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08" y="1680"/>
                    <a:ext cx="38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40" name="Line 79">
                    <a:extLst>
                      <a:ext uri="{FF2B5EF4-FFF2-40B4-BE49-F238E27FC236}">
                        <a16:creationId xmlns:a16="http://schemas.microsoft.com/office/drawing/2014/main" id="{A740095D-2F6F-4B48-808C-227ABF36077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56" y="1344"/>
                    <a:ext cx="33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41" name="Line 80">
                    <a:extLst>
                      <a:ext uri="{FF2B5EF4-FFF2-40B4-BE49-F238E27FC236}">
                        <a16:creationId xmlns:a16="http://schemas.microsoft.com/office/drawing/2014/main" id="{67A8AF2A-1550-4017-83C5-6663E109BF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56" y="960"/>
                    <a:ext cx="33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42" name="Line 81">
                    <a:extLst>
                      <a:ext uri="{FF2B5EF4-FFF2-40B4-BE49-F238E27FC236}">
                        <a16:creationId xmlns:a16="http://schemas.microsoft.com/office/drawing/2014/main" id="{85BBC56F-51F5-4BDB-923F-9BCE067BD3B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56" y="576"/>
                    <a:ext cx="33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3813" name="Text Box 82">
                  <a:extLst>
                    <a:ext uri="{FF2B5EF4-FFF2-40B4-BE49-F238E27FC236}">
                      <a16:creationId xmlns:a16="http://schemas.microsoft.com/office/drawing/2014/main" id="{A3A06D3D-0904-4F8E-B6E0-E944B973AA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10" y="3061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33814" name="Text Box 83">
                  <a:extLst>
                    <a:ext uri="{FF2B5EF4-FFF2-40B4-BE49-F238E27FC236}">
                      <a16:creationId xmlns:a16="http://schemas.microsoft.com/office/drawing/2014/main" id="{538AC937-CD22-4C11-8ECD-3E849DED3DE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64" y="2684"/>
                  <a:ext cx="3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20</a:t>
                  </a:r>
                </a:p>
              </p:txBody>
            </p:sp>
            <p:sp>
              <p:nvSpPr>
                <p:cNvPr id="33815" name="Text Box 84">
                  <a:extLst>
                    <a:ext uri="{FF2B5EF4-FFF2-40B4-BE49-F238E27FC236}">
                      <a16:creationId xmlns:a16="http://schemas.microsoft.com/office/drawing/2014/main" id="{B460BFDF-0CF0-4A7F-9998-591DB3D6889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64" y="2300"/>
                  <a:ext cx="3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40</a:t>
                  </a:r>
                </a:p>
              </p:txBody>
            </p:sp>
            <p:sp>
              <p:nvSpPr>
                <p:cNvPr id="33816" name="Text Box 85">
                  <a:extLst>
                    <a:ext uri="{FF2B5EF4-FFF2-40B4-BE49-F238E27FC236}">
                      <a16:creationId xmlns:a16="http://schemas.microsoft.com/office/drawing/2014/main" id="{20142D31-DA0A-4AFB-AF7E-122C4DADD3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64" y="1868"/>
                  <a:ext cx="3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60</a:t>
                  </a:r>
                </a:p>
              </p:txBody>
            </p:sp>
            <p:sp>
              <p:nvSpPr>
                <p:cNvPr id="33817" name="Text Box 86">
                  <a:extLst>
                    <a:ext uri="{FF2B5EF4-FFF2-40B4-BE49-F238E27FC236}">
                      <a16:creationId xmlns:a16="http://schemas.microsoft.com/office/drawing/2014/main" id="{6DDEC239-BDB9-4096-B761-ED8E37AE54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64" y="1532"/>
                  <a:ext cx="3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80</a:t>
                  </a:r>
                </a:p>
              </p:txBody>
            </p:sp>
            <p:sp>
              <p:nvSpPr>
                <p:cNvPr id="33818" name="Text Box 87">
                  <a:extLst>
                    <a:ext uri="{FF2B5EF4-FFF2-40B4-BE49-F238E27FC236}">
                      <a16:creationId xmlns:a16="http://schemas.microsoft.com/office/drawing/2014/main" id="{5EC82B73-E5E9-4352-A0BB-32761C2E59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2" y="1141"/>
                  <a:ext cx="40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100</a:t>
                  </a:r>
                </a:p>
              </p:txBody>
            </p:sp>
            <p:sp>
              <p:nvSpPr>
                <p:cNvPr id="33819" name="Text Box 88">
                  <a:extLst>
                    <a:ext uri="{FF2B5EF4-FFF2-40B4-BE49-F238E27FC236}">
                      <a16:creationId xmlns:a16="http://schemas.microsoft.com/office/drawing/2014/main" id="{4210C7C6-5837-4275-8EAA-C849DDAEE2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74" y="757"/>
                  <a:ext cx="40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120</a:t>
                  </a:r>
                </a:p>
              </p:txBody>
            </p:sp>
            <p:grpSp>
              <p:nvGrpSpPr>
                <p:cNvPr id="33820" name="Group 89">
                  <a:extLst>
                    <a:ext uri="{FF2B5EF4-FFF2-40B4-BE49-F238E27FC236}">
                      <a16:creationId xmlns:a16="http://schemas.microsoft.com/office/drawing/2014/main" id="{22190F7F-9352-4D6B-BD76-E7EE10A718D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57" y="772"/>
                  <a:ext cx="494" cy="2592"/>
                  <a:chOff x="624" y="446"/>
                  <a:chExt cx="522" cy="2592"/>
                </a:xfrm>
              </p:grpSpPr>
              <p:sp>
                <p:nvSpPr>
                  <p:cNvPr id="33829" name="Text Box 90">
                    <a:extLst>
                      <a:ext uri="{FF2B5EF4-FFF2-40B4-BE49-F238E27FC236}">
                        <a16:creationId xmlns:a16="http://schemas.microsoft.com/office/drawing/2014/main" id="{BDA754F4-945F-4A01-864A-85DDC6D68B0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40" y="849"/>
                    <a:ext cx="43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/>
                      <a:t>10</a:t>
                    </a:r>
                    <a:r>
                      <a:rPr lang="en-US" altLang="zh-CN" baseline="30000"/>
                      <a:t>-2</a:t>
                    </a:r>
                    <a:endParaRPr lang="en-US" altLang="zh-CN"/>
                  </a:p>
                </p:txBody>
              </p:sp>
              <p:sp>
                <p:nvSpPr>
                  <p:cNvPr id="33830" name="Text Box 91">
                    <a:extLst>
                      <a:ext uri="{FF2B5EF4-FFF2-40B4-BE49-F238E27FC236}">
                        <a16:creationId xmlns:a16="http://schemas.microsoft.com/office/drawing/2014/main" id="{030C6B55-F5D6-499E-B9D0-E69B6E11857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" y="1233"/>
                    <a:ext cx="43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/>
                      <a:t>10</a:t>
                    </a:r>
                    <a:r>
                      <a:rPr lang="en-US" altLang="zh-CN" baseline="30000"/>
                      <a:t>-4</a:t>
                    </a:r>
                    <a:endParaRPr lang="en-US" altLang="zh-CN"/>
                  </a:p>
                </p:txBody>
              </p:sp>
              <p:sp>
                <p:nvSpPr>
                  <p:cNvPr id="33831" name="Text Box 92">
                    <a:extLst>
                      <a:ext uri="{FF2B5EF4-FFF2-40B4-BE49-F238E27FC236}">
                        <a16:creationId xmlns:a16="http://schemas.microsoft.com/office/drawing/2014/main" id="{7B7886CF-036D-4788-813E-8BE2C263DB9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" y="1569"/>
                    <a:ext cx="43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/>
                      <a:t>10</a:t>
                    </a:r>
                    <a:r>
                      <a:rPr lang="en-US" altLang="zh-CN" baseline="30000"/>
                      <a:t>-6</a:t>
                    </a:r>
                    <a:endParaRPr lang="en-US" altLang="zh-CN"/>
                  </a:p>
                </p:txBody>
              </p:sp>
              <p:sp>
                <p:nvSpPr>
                  <p:cNvPr id="33832" name="Text Box 93">
                    <a:extLst>
                      <a:ext uri="{FF2B5EF4-FFF2-40B4-BE49-F238E27FC236}">
                        <a16:creationId xmlns:a16="http://schemas.microsoft.com/office/drawing/2014/main" id="{4B5A47CE-38A2-45E8-8CE0-32CEA5DEE3E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96" y="446"/>
                    <a:ext cx="39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/>
                      <a:t>10</a:t>
                    </a:r>
                    <a:r>
                      <a:rPr lang="en-US" altLang="zh-CN" baseline="30000"/>
                      <a:t>0</a:t>
                    </a:r>
                    <a:endParaRPr lang="en-US" altLang="zh-CN"/>
                  </a:p>
                </p:txBody>
              </p:sp>
              <p:sp>
                <p:nvSpPr>
                  <p:cNvPr id="33833" name="Text Box 94">
                    <a:extLst>
                      <a:ext uri="{FF2B5EF4-FFF2-40B4-BE49-F238E27FC236}">
                        <a16:creationId xmlns:a16="http://schemas.microsoft.com/office/drawing/2014/main" id="{A7CB5E8E-9FED-43FA-AC43-D69B70F94FE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40" y="1982"/>
                    <a:ext cx="43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/>
                      <a:t>10</a:t>
                    </a:r>
                    <a:r>
                      <a:rPr lang="en-US" altLang="zh-CN" baseline="30000"/>
                      <a:t>-8</a:t>
                    </a:r>
                    <a:endParaRPr lang="en-US" altLang="zh-CN"/>
                  </a:p>
                </p:txBody>
              </p:sp>
              <p:sp>
                <p:nvSpPr>
                  <p:cNvPr id="33834" name="Text Box 95">
                    <a:extLst>
                      <a:ext uri="{FF2B5EF4-FFF2-40B4-BE49-F238E27FC236}">
                        <a16:creationId xmlns:a16="http://schemas.microsoft.com/office/drawing/2014/main" id="{A10466DC-93F8-4414-BBCB-FFAD5375257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40" y="2366"/>
                    <a:ext cx="50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/>
                      <a:t>10</a:t>
                    </a:r>
                    <a:r>
                      <a:rPr lang="en-US" altLang="zh-CN" baseline="30000"/>
                      <a:t>-10</a:t>
                    </a:r>
                    <a:endParaRPr lang="en-US" altLang="zh-CN"/>
                  </a:p>
                </p:txBody>
              </p:sp>
              <p:sp>
                <p:nvSpPr>
                  <p:cNvPr id="33835" name="Text Box 96">
                    <a:extLst>
                      <a:ext uri="{FF2B5EF4-FFF2-40B4-BE49-F238E27FC236}">
                        <a16:creationId xmlns:a16="http://schemas.microsoft.com/office/drawing/2014/main" id="{062C3250-E5BD-4027-85E0-97BF7C8C06C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40" y="2750"/>
                    <a:ext cx="50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/>
                      <a:t>10</a:t>
                    </a:r>
                    <a:r>
                      <a:rPr lang="en-US" altLang="zh-CN" baseline="30000"/>
                      <a:t>-12</a:t>
                    </a:r>
                    <a:endParaRPr lang="en-US" altLang="zh-CN"/>
                  </a:p>
                </p:txBody>
              </p:sp>
            </p:grpSp>
            <p:sp>
              <p:nvSpPr>
                <p:cNvPr id="33821" name="Text Box 97">
                  <a:extLst>
                    <a:ext uri="{FF2B5EF4-FFF2-40B4-BE49-F238E27FC236}">
                      <a16:creationId xmlns:a16="http://schemas.microsoft.com/office/drawing/2014/main" id="{EA4292E3-4D7C-486A-9C0D-44492D15549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2" y="436"/>
                  <a:ext cx="51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L/db</a:t>
                  </a:r>
                </a:p>
              </p:txBody>
            </p:sp>
            <p:sp>
              <p:nvSpPr>
                <p:cNvPr id="33822" name="Text Box 98">
                  <a:extLst>
                    <a:ext uri="{FF2B5EF4-FFF2-40B4-BE49-F238E27FC236}">
                      <a16:creationId xmlns:a16="http://schemas.microsoft.com/office/drawing/2014/main" id="{84C0E8CF-0ED5-4A15-A076-F89A950A20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5" y="480"/>
                  <a:ext cx="75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i="1"/>
                    <a:t>I</a:t>
                  </a:r>
                  <a:r>
                    <a:rPr lang="en-US" altLang="zh-CN"/>
                    <a:t>/W</a:t>
                  </a:r>
                  <a:r>
                    <a:rPr lang="en-US" altLang="zh-CN">
                      <a:sym typeface="Symbol" panose="05050102010706020507" pitchFamily="18" charset="2"/>
                    </a:rPr>
                    <a:t></a:t>
                  </a:r>
                  <a:r>
                    <a:rPr lang="en-US" altLang="zh-CN"/>
                    <a:t>m</a:t>
                  </a:r>
                  <a:r>
                    <a:rPr lang="en-US" altLang="zh-CN" baseline="30000"/>
                    <a:t>-2</a:t>
                  </a:r>
                </a:p>
              </p:txBody>
            </p:sp>
            <p:sp>
              <p:nvSpPr>
                <p:cNvPr id="33823" name="Line 99">
                  <a:extLst>
                    <a:ext uri="{FF2B5EF4-FFF2-40B4-BE49-F238E27FC236}">
                      <a16:creationId xmlns:a16="http://schemas.microsoft.com/office/drawing/2014/main" id="{DCA05849-6B0E-401B-B180-CFDD46AE16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156" y="491"/>
                  <a:ext cx="0" cy="2688"/>
                </a:xfrm>
                <a:prstGeom prst="lin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24" name="Freeform 100">
                  <a:extLst>
                    <a:ext uri="{FF2B5EF4-FFF2-40B4-BE49-F238E27FC236}">
                      <a16:creationId xmlns:a16="http://schemas.microsoft.com/office/drawing/2014/main" id="{B7805F94-09D9-4E7F-AB28-A1EF93581A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6" y="1844"/>
                  <a:ext cx="3222" cy="1488"/>
                </a:xfrm>
                <a:custGeom>
                  <a:avLst/>
                  <a:gdLst>
                    <a:gd name="T0" fmla="*/ 0 w 3408"/>
                    <a:gd name="T1" fmla="*/ 0 h 1464"/>
                    <a:gd name="T2" fmla="*/ 1872 w 3408"/>
                    <a:gd name="T3" fmla="*/ 1152 h 1464"/>
                    <a:gd name="T4" fmla="*/ 2304 w 3408"/>
                    <a:gd name="T5" fmla="*/ 1296 h 1464"/>
                    <a:gd name="T6" fmla="*/ 2448 w 3408"/>
                    <a:gd name="T7" fmla="*/ 1344 h 1464"/>
                    <a:gd name="T8" fmla="*/ 2784 w 3408"/>
                    <a:gd name="T9" fmla="*/ 1440 h 1464"/>
                    <a:gd name="T10" fmla="*/ 2880 w 3408"/>
                    <a:gd name="T11" fmla="*/ 1440 h 1464"/>
                    <a:gd name="T12" fmla="*/ 3072 w 3408"/>
                    <a:gd name="T13" fmla="*/ 1296 h 1464"/>
                    <a:gd name="T14" fmla="*/ 3168 w 3408"/>
                    <a:gd name="T15" fmla="*/ 1152 h 1464"/>
                    <a:gd name="T16" fmla="*/ 3312 w 3408"/>
                    <a:gd name="T17" fmla="*/ 1104 h 1464"/>
                    <a:gd name="T18" fmla="*/ 3408 w 3408"/>
                    <a:gd name="T19" fmla="*/ 1008 h 146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408"/>
                    <a:gd name="T31" fmla="*/ 0 h 1464"/>
                    <a:gd name="T32" fmla="*/ 3408 w 3408"/>
                    <a:gd name="T33" fmla="*/ 1464 h 146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408" h="1464">
                      <a:moveTo>
                        <a:pt x="0" y="0"/>
                      </a:moveTo>
                      <a:cubicBezTo>
                        <a:pt x="744" y="468"/>
                        <a:pt x="1488" y="936"/>
                        <a:pt x="1872" y="1152"/>
                      </a:cubicBezTo>
                      <a:cubicBezTo>
                        <a:pt x="2256" y="1368"/>
                        <a:pt x="2208" y="1264"/>
                        <a:pt x="2304" y="1296"/>
                      </a:cubicBezTo>
                      <a:cubicBezTo>
                        <a:pt x="2400" y="1328"/>
                        <a:pt x="2368" y="1320"/>
                        <a:pt x="2448" y="1344"/>
                      </a:cubicBezTo>
                      <a:cubicBezTo>
                        <a:pt x="2528" y="1368"/>
                        <a:pt x="2712" y="1424"/>
                        <a:pt x="2784" y="1440"/>
                      </a:cubicBezTo>
                      <a:cubicBezTo>
                        <a:pt x="2856" y="1456"/>
                        <a:pt x="2832" y="1464"/>
                        <a:pt x="2880" y="1440"/>
                      </a:cubicBezTo>
                      <a:cubicBezTo>
                        <a:pt x="2928" y="1416"/>
                        <a:pt x="3024" y="1344"/>
                        <a:pt x="3072" y="1296"/>
                      </a:cubicBezTo>
                      <a:cubicBezTo>
                        <a:pt x="3120" y="1248"/>
                        <a:pt x="3128" y="1184"/>
                        <a:pt x="3168" y="1152"/>
                      </a:cubicBezTo>
                      <a:cubicBezTo>
                        <a:pt x="3208" y="1120"/>
                        <a:pt x="3272" y="1128"/>
                        <a:pt x="3312" y="1104"/>
                      </a:cubicBezTo>
                      <a:cubicBezTo>
                        <a:pt x="3352" y="1080"/>
                        <a:pt x="3392" y="1024"/>
                        <a:pt x="3408" y="1008"/>
                      </a:cubicBezTo>
                    </a:path>
                  </a:pathLst>
                </a:custGeom>
                <a:noFill/>
                <a:ln w="38100" cmpd="sng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25" name="Freeform 101">
                  <a:extLst>
                    <a:ext uri="{FF2B5EF4-FFF2-40B4-BE49-F238E27FC236}">
                      <a16:creationId xmlns:a16="http://schemas.microsoft.com/office/drawing/2014/main" id="{A48A9DD1-670D-42C1-99AE-911847CBBE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3" y="1499"/>
                  <a:ext cx="3266" cy="416"/>
                </a:xfrm>
                <a:custGeom>
                  <a:avLst/>
                  <a:gdLst>
                    <a:gd name="T0" fmla="*/ 0 w 3456"/>
                    <a:gd name="T1" fmla="*/ 0 h 416"/>
                    <a:gd name="T2" fmla="*/ 576 w 3456"/>
                    <a:gd name="T3" fmla="*/ 192 h 416"/>
                    <a:gd name="T4" fmla="*/ 1488 w 3456"/>
                    <a:gd name="T5" fmla="*/ 336 h 416"/>
                    <a:gd name="T6" fmla="*/ 2064 w 3456"/>
                    <a:gd name="T7" fmla="*/ 336 h 416"/>
                    <a:gd name="T8" fmla="*/ 2400 w 3456"/>
                    <a:gd name="T9" fmla="*/ 336 h 416"/>
                    <a:gd name="T10" fmla="*/ 2592 w 3456"/>
                    <a:gd name="T11" fmla="*/ 384 h 416"/>
                    <a:gd name="T12" fmla="*/ 2784 w 3456"/>
                    <a:gd name="T13" fmla="*/ 384 h 416"/>
                    <a:gd name="T14" fmla="*/ 3072 w 3456"/>
                    <a:gd name="T15" fmla="*/ 192 h 416"/>
                    <a:gd name="T16" fmla="*/ 3216 w 3456"/>
                    <a:gd name="T17" fmla="*/ 144 h 416"/>
                    <a:gd name="T18" fmla="*/ 3360 w 3456"/>
                    <a:gd name="T19" fmla="*/ 96 h 416"/>
                    <a:gd name="T20" fmla="*/ 3456 w 3456"/>
                    <a:gd name="T21" fmla="*/ 0 h 41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456"/>
                    <a:gd name="T34" fmla="*/ 0 h 416"/>
                    <a:gd name="T35" fmla="*/ 3456 w 3456"/>
                    <a:gd name="T36" fmla="*/ 416 h 41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456" h="416">
                      <a:moveTo>
                        <a:pt x="0" y="0"/>
                      </a:moveTo>
                      <a:cubicBezTo>
                        <a:pt x="164" y="68"/>
                        <a:pt x="328" y="136"/>
                        <a:pt x="576" y="192"/>
                      </a:cubicBezTo>
                      <a:cubicBezTo>
                        <a:pt x="824" y="248"/>
                        <a:pt x="1240" y="312"/>
                        <a:pt x="1488" y="336"/>
                      </a:cubicBezTo>
                      <a:cubicBezTo>
                        <a:pt x="1736" y="360"/>
                        <a:pt x="1912" y="336"/>
                        <a:pt x="2064" y="336"/>
                      </a:cubicBezTo>
                      <a:cubicBezTo>
                        <a:pt x="2216" y="336"/>
                        <a:pt x="2312" y="328"/>
                        <a:pt x="2400" y="336"/>
                      </a:cubicBezTo>
                      <a:cubicBezTo>
                        <a:pt x="2488" y="344"/>
                        <a:pt x="2528" y="376"/>
                        <a:pt x="2592" y="384"/>
                      </a:cubicBezTo>
                      <a:cubicBezTo>
                        <a:pt x="2656" y="392"/>
                        <a:pt x="2704" y="416"/>
                        <a:pt x="2784" y="384"/>
                      </a:cubicBezTo>
                      <a:cubicBezTo>
                        <a:pt x="2864" y="352"/>
                        <a:pt x="3000" y="232"/>
                        <a:pt x="3072" y="192"/>
                      </a:cubicBezTo>
                      <a:cubicBezTo>
                        <a:pt x="3144" y="152"/>
                        <a:pt x="3168" y="160"/>
                        <a:pt x="3216" y="144"/>
                      </a:cubicBezTo>
                      <a:cubicBezTo>
                        <a:pt x="3264" y="128"/>
                        <a:pt x="3320" y="120"/>
                        <a:pt x="3360" y="96"/>
                      </a:cubicBezTo>
                      <a:cubicBezTo>
                        <a:pt x="3400" y="72"/>
                        <a:pt x="3440" y="16"/>
                        <a:pt x="3456" y="0"/>
                      </a:cubicBezTo>
                    </a:path>
                  </a:pathLst>
                </a:custGeom>
                <a:noFill/>
                <a:ln w="38100" cmpd="sng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26" name="Freeform 102">
                  <a:extLst>
                    <a:ext uri="{FF2B5EF4-FFF2-40B4-BE49-F238E27FC236}">
                      <a16:creationId xmlns:a16="http://schemas.microsoft.com/office/drawing/2014/main" id="{57347777-C819-4E78-A7F3-C77C309AF3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3" y="1547"/>
                  <a:ext cx="3266" cy="536"/>
                </a:xfrm>
                <a:custGeom>
                  <a:avLst/>
                  <a:gdLst>
                    <a:gd name="T0" fmla="*/ 0 w 3456"/>
                    <a:gd name="T1" fmla="*/ 0 h 536"/>
                    <a:gd name="T2" fmla="*/ 1440 w 3456"/>
                    <a:gd name="T3" fmla="*/ 432 h 536"/>
                    <a:gd name="T4" fmla="*/ 2400 w 3456"/>
                    <a:gd name="T5" fmla="*/ 480 h 536"/>
                    <a:gd name="T6" fmla="*/ 2592 w 3456"/>
                    <a:gd name="T7" fmla="*/ 528 h 536"/>
                    <a:gd name="T8" fmla="*/ 2736 w 3456"/>
                    <a:gd name="T9" fmla="*/ 528 h 536"/>
                    <a:gd name="T10" fmla="*/ 2832 w 3456"/>
                    <a:gd name="T11" fmla="*/ 480 h 536"/>
                    <a:gd name="T12" fmla="*/ 3072 w 3456"/>
                    <a:gd name="T13" fmla="*/ 288 h 536"/>
                    <a:gd name="T14" fmla="*/ 3264 w 3456"/>
                    <a:gd name="T15" fmla="*/ 240 h 536"/>
                    <a:gd name="T16" fmla="*/ 3456 w 3456"/>
                    <a:gd name="T17" fmla="*/ 144 h 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456"/>
                    <a:gd name="T28" fmla="*/ 0 h 536"/>
                    <a:gd name="T29" fmla="*/ 3456 w 3456"/>
                    <a:gd name="T30" fmla="*/ 536 h 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456" h="536">
                      <a:moveTo>
                        <a:pt x="0" y="0"/>
                      </a:moveTo>
                      <a:cubicBezTo>
                        <a:pt x="520" y="176"/>
                        <a:pt x="1040" y="352"/>
                        <a:pt x="1440" y="432"/>
                      </a:cubicBezTo>
                      <a:cubicBezTo>
                        <a:pt x="1840" y="512"/>
                        <a:pt x="2208" y="464"/>
                        <a:pt x="2400" y="480"/>
                      </a:cubicBezTo>
                      <a:cubicBezTo>
                        <a:pt x="2592" y="496"/>
                        <a:pt x="2536" y="520"/>
                        <a:pt x="2592" y="528"/>
                      </a:cubicBezTo>
                      <a:cubicBezTo>
                        <a:pt x="2648" y="536"/>
                        <a:pt x="2696" y="536"/>
                        <a:pt x="2736" y="528"/>
                      </a:cubicBezTo>
                      <a:cubicBezTo>
                        <a:pt x="2776" y="520"/>
                        <a:pt x="2776" y="520"/>
                        <a:pt x="2832" y="480"/>
                      </a:cubicBezTo>
                      <a:cubicBezTo>
                        <a:pt x="2888" y="440"/>
                        <a:pt x="3000" y="328"/>
                        <a:pt x="3072" y="288"/>
                      </a:cubicBezTo>
                      <a:cubicBezTo>
                        <a:pt x="3144" y="248"/>
                        <a:pt x="3200" y="264"/>
                        <a:pt x="3264" y="240"/>
                      </a:cubicBezTo>
                      <a:cubicBezTo>
                        <a:pt x="3328" y="216"/>
                        <a:pt x="3424" y="160"/>
                        <a:pt x="3456" y="144"/>
                      </a:cubicBezTo>
                    </a:path>
                  </a:pathLst>
                </a:custGeom>
                <a:noFill/>
                <a:ln w="38100" cmpd="sng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27" name="Freeform 103">
                  <a:extLst>
                    <a:ext uri="{FF2B5EF4-FFF2-40B4-BE49-F238E27FC236}">
                      <a16:creationId xmlns:a16="http://schemas.microsoft.com/office/drawing/2014/main" id="{45EE27C2-3A0A-4566-876D-541C405E25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3" y="1595"/>
                  <a:ext cx="3266" cy="704"/>
                </a:xfrm>
                <a:custGeom>
                  <a:avLst/>
                  <a:gdLst>
                    <a:gd name="T0" fmla="*/ 0 w 3456"/>
                    <a:gd name="T1" fmla="*/ 0 h 704"/>
                    <a:gd name="T2" fmla="*/ 1632 w 3456"/>
                    <a:gd name="T3" fmla="*/ 576 h 704"/>
                    <a:gd name="T4" fmla="*/ 2400 w 3456"/>
                    <a:gd name="T5" fmla="*/ 624 h 704"/>
                    <a:gd name="T6" fmla="*/ 2784 w 3456"/>
                    <a:gd name="T7" fmla="*/ 672 h 704"/>
                    <a:gd name="T8" fmla="*/ 3072 w 3456"/>
                    <a:gd name="T9" fmla="*/ 432 h 704"/>
                    <a:gd name="T10" fmla="*/ 3168 w 3456"/>
                    <a:gd name="T11" fmla="*/ 384 h 704"/>
                    <a:gd name="T12" fmla="*/ 3312 w 3456"/>
                    <a:gd name="T13" fmla="*/ 384 h 704"/>
                    <a:gd name="T14" fmla="*/ 3456 w 3456"/>
                    <a:gd name="T15" fmla="*/ 288 h 70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456"/>
                    <a:gd name="T25" fmla="*/ 0 h 704"/>
                    <a:gd name="T26" fmla="*/ 3456 w 3456"/>
                    <a:gd name="T27" fmla="*/ 704 h 70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456" h="704">
                      <a:moveTo>
                        <a:pt x="0" y="0"/>
                      </a:moveTo>
                      <a:cubicBezTo>
                        <a:pt x="616" y="236"/>
                        <a:pt x="1232" y="472"/>
                        <a:pt x="1632" y="576"/>
                      </a:cubicBezTo>
                      <a:cubicBezTo>
                        <a:pt x="2032" y="680"/>
                        <a:pt x="2208" y="608"/>
                        <a:pt x="2400" y="624"/>
                      </a:cubicBezTo>
                      <a:cubicBezTo>
                        <a:pt x="2592" y="640"/>
                        <a:pt x="2672" y="704"/>
                        <a:pt x="2784" y="672"/>
                      </a:cubicBezTo>
                      <a:cubicBezTo>
                        <a:pt x="2896" y="640"/>
                        <a:pt x="3008" y="480"/>
                        <a:pt x="3072" y="432"/>
                      </a:cubicBezTo>
                      <a:cubicBezTo>
                        <a:pt x="3136" y="384"/>
                        <a:pt x="3128" y="392"/>
                        <a:pt x="3168" y="384"/>
                      </a:cubicBezTo>
                      <a:cubicBezTo>
                        <a:pt x="3208" y="376"/>
                        <a:pt x="3264" y="400"/>
                        <a:pt x="3312" y="384"/>
                      </a:cubicBezTo>
                      <a:cubicBezTo>
                        <a:pt x="3360" y="368"/>
                        <a:pt x="3432" y="304"/>
                        <a:pt x="3456" y="288"/>
                      </a:cubicBezTo>
                    </a:path>
                  </a:pathLst>
                </a:custGeom>
                <a:noFill/>
                <a:ln w="38100" cmpd="sng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28" name="Freeform 104">
                  <a:extLst>
                    <a:ext uri="{FF2B5EF4-FFF2-40B4-BE49-F238E27FC236}">
                      <a16:creationId xmlns:a16="http://schemas.microsoft.com/office/drawing/2014/main" id="{4DA64D83-A35F-415E-B0DC-C03EB5EAA8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3" y="1595"/>
                  <a:ext cx="3221" cy="864"/>
                </a:xfrm>
                <a:custGeom>
                  <a:avLst/>
                  <a:gdLst>
                    <a:gd name="T0" fmla="*/ 0 w 3408"/>
                    <a:gd name="T1" fmla="*/ 0 h 840"/>
                    <a:gd name="T2" fmla="*/ 816 w 3408"/>
                    <a:gd name="T3" fmla="*/ 384 h 840"/>
                    <a:gd name="T4" fmla="*/ 1824 w 3408"/>
                    <a:gd name="T5" fmla="*/ 720 h 840"/>
                    <a:gd name="T6" fmla="*/ 2400 w 3408"/>
                    <a:gd name="T7" fmla="*/ 768 h 840"/>
                    <a:gd name="T8" fmla="*/ 2592 w 3408"/>
                    <a:gd name="T9" fmla="*/ 816 h 840"/>
                    <a:gd name="T10" fmla="*/ 2736 w 3408"/>
                    <a:gd name="T11" fmla="*/ 816 h 840"/>
                    <a:gd name="T12" fmla="*/ 2928 w 3408"/>
                    <a:gd name="T13" fmla="*/ 672 h 840"/>
                    <a:gd name="T14" fmla="*/ 3072 w 3408"/>
                    <a:gd name="T15" fmla="*/ 528 h 840"/>
                    <a:gd name="T16" fmla="*/ 3216 w 3408"/>
                    <a:gd name="T17" fmla="*/ 480 h 840"/>
                    <a:gd name="T18" fmla="*/ 3312 w 3408"/>
                    <a:gd name="T19" fmla="*/ 480 h 840"/>
                    <a:gd name="T20" fmla="*/ 3408 w 3408"/>
                    <a:gd name="T21" fmla="*/ 432 h 84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408"/>
                    <a:gd name="T34" fmla="*/ 0 h 840"/>
                    <a:gd name="T35" fmla="*/ 3408 w 3408"/>
                    <a:gd name="T36" fmla="*/ 840 h 84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408" h="840">
                      <a:moveTo>
                        <a:pt x="0" y="0"/>
                      </a:moveTo>
                      <a:cubicBezTo>
                        <a:pt x="256" y="132"/>
                        <a:pt x="512" y="264"/>
                        <a:pt x="816" y="384"/>
                      </a:cubicBezTo>
                      <a:cubicBezTo>
                        <a:pt x="1120" y="504"/>
                        <a:pt x="1560" y="656"/>
                        <a:pt x="1824" y="720"/>
                      </a:cubicBezTo>
                      <a:cubicBezTo>
                        <a:pt x="2088" y="784"/>
                        <a:pt x="2272" y="752"/>
                        <a:pt x="2400" y="768"/>
                      </a:cubicBezTo>
                      <a:cubicBezTo>
                        <a:pt x="2528" y="784"/>
                        <a:pt x="2536" y="808"/>
                        <a:pt x="2592" y="816"/>
                      </a:cubicBezTo>
                      <a:cubicBezTo>
                        <a:pt x="2648" y="824"/>
                        <a:pt x="2680" y="840"/>
                        <a:pt x="2736" y="816"/>
                      </a:cubicBezTo>
                      <a:cubicBezTo>
                        <a:pt x="2792" y="792"/>
                        <a:pt x="2872" y="720"/>
                        <a:pt x="2928" y="672"/>
                      </a:cubicBezTo>
                      <a:cubicBezTo>
                        <a:pt x="2984" y="624"/>
                        <a:pt x="3024" y="560"/>
                        <a:pt x="3072" y="528"/>
                      </a:cubicBezTo>
                      <a:cubicBezTo>
                        <a:pt x="3120" y="496"/>
                        <a:pt x="3176" y="488"/>
                        <a:pt x="3216" y="480"/>
                      </a:cubicBezTo>
                      <a:cubicBezTo>
                        <a:pt x="3256" y="472"/>
                        <a:pt x="3280" y="488"/>
                        <a:pt x="3312" y="480"/>
                      </a:cubicBezTo>
                      <a:cubicBezTo>
                        <a:pt x="3344" y="472"/>
                        <a:pt x="3392" y="440"/>
                        <a:pt x="3408" y="432"/>
                      </a:cubicBezTo>
                    </a:path>
                  </a:pathLst>
                </a:custGeom>
                <a:noFill/>
                <a:ln w="38100" cmpd="sng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2">
            <a:extLst>
              <a:ext uri="{FF2B5EF4-FFF2-40B4-BE49-F238E27FC236}">
                <a16:creationId xmlns:a16="http://schemas.microsoft.com/office/drawing/2014/main" id="{B30C159D-FF7A-45DC-BC49-33637D99C8EA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762000"/>
            <a:ext cx="7162800" cy="4841875"/>
            <a:chOff x="576" y="576"/>
            <a:chExt cx="4512" cy="3050"/>
          </a:xfrm>
        </p:grpSpPr>
        <p:grpSp>
          <p:nvGrpSpPr>
            <p:cNvPr id="34848" name="Group 3">
              <a:extLst>
                <a:ext uri="{FF2B5EF4-FFF2-40B4-BE49-F238E27FC236}">
                  <a16:creationId xmlns:a16="http://schemas.microsoft.com/office/drawing/2014/main" id="{0FCDC1FB-1E12-4961-95F1-851697CD3E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990"/>
              <a:ext cx="1852" cy="2604"/>
              <a:chOff x="624" y="990"/>
              <a:chExt cx="1852" cy="2604"/>
            </a:xfrm>
          </p:grpSpPr>
          <p:sp>
            <p:nvSpPr>
              <p:cNvPr id="34874" name="Text Box 4">
                <a:extLst>
                  <a:ext uri="{FF2B5EF4-FFF2-40B4-BE49-F238E27FC236}">
                    <a16:creationId xmlns:a16="http://schemas.microsoft.com/office/drawing/2014/main" id="{65DED7EE-8783-4ADC-B861-746E61EB45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4" y="990"/>
                <a:ext cx="146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/>
                  <a:t>引起痛觉的声音</a:t>
                </a:r>
              </a:p>
            </p:txBody>
          </p:sp>
          <p:sp>
            <p:nvSpPr>
              <p:cNvPr id="34875" name="Text Box 5">
                <a:extLst>
                  <a:ext uri="{FF2B5EF4-FFF2-40B4-BE49-F238E27FC236}">
                    <a16:creationId xmlns:a16="http://schemas.microsoft.com/office/drawing/2014/main" id="{B9B081B5-3ED9-4CFD-AA5A-6AF200F448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8" y="1286"/>
                <a:ext cx="146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/>
                  <a:t>炮                    声</a:t>
                </a:r>
              </a:p>
            </p:txBody>
          </p:sp>
          <p:sp>
            <p:nvSpPr>
              <p:cNvPr id="34876" name="Text Box 6">
                <a:extLst>
                  <a:ext uri="{FF2B5EF4-FFF2-40B4-BE49-F238E27FC236}">
                    <a16:creationId xmlns:a16="http://schemas.microsoft.com/office/drawing/2014/main" id="{8C0D4CBC-C64C-4ADB-A476-3F5AD48649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8" y="1629"/>
                <a:ext cx="146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/>
                  <a:t>铆        钉        机</a:t>
                </a:r>
              </a:p>
            </p:txBody>
          </p:sp>
          <p:sp>
            <p:nvSpPr>
              <p:cNvPr id="34877" name="Text Box 7">
                <a:extLst>
                  <a:ext uri="{FF2B5EF4-FFF2-40B4-BE49-F238E27FC236}">
                    <a16:creationId xmlns:a16="http://schemas.microsoft.com/office/drawing/2014/main" id="{6CFED965-C49F-453D-8F45-C8364DBD0B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4" y="1945"/>
                <a:ext cx="146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/>
                  <a:t>交通繁忙的亍道</a:t>
                </a:r>
              </a:p>
            </p:txBody>
          </p:sp>
          <p:sp>
            <p:nvSpPr>
              <p:cNvPr id="34878" name="Text Box 8">
                <a:extLst>
                  <a:ext uri="{FF2B5EF4-FFF2-40B4-BE49-F238E27FC236}">
                    <a16:creationId xmlns:a16="http://schemas.microsoft.com/office/drawing/2014/main" id="{1C006620-C29A-4350-9CEA-42E5E6BAB3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7" y="2330"/>
                <a:ext cx="10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/>
                  <a:t>通 常 谈 话</a:t>
                </a:r>
              </a:p>
            </p:txBody>
          </p:sp>
          <p:sp>
            <p:nvSpPr>
              <p:cNvPr id="34879" name="Text Box 9">
                <a:extLst>
                  <a:ext uri="{FF2B5EF4-FFF2-40B4-BE49-F238E27FC236}">
                    <a16:creationId xmlns:a16="http://schemas.microsoft.com/office/drawing/2014/main" id="{2005CD49-5793-4633-B9FA-F1E3990E0F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9" y="2630"/>
                <a:ext cx="8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/>
                  <a:t>耳       语</a:t>
                </a:r>
              </a:p>
            </p:txBody>
          </p:sp>
          <p:sp>
            <p:nvSpPr>
              <p:cNvPr id="34880" name="Text Box 10">
                <a:extLst>
                  <a:ext uri="{FF2B5EF4-FFF2-40B4-BE49-F238E27FC236}">
                    <a16:creationId xmlns:a16="http://schemas.microsoft.com/office/drawing/2014/main" id="{52A07D40-4B91-4984-846B-A5EFD021ED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3306"/>
                <a:ext cx="185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/>
                  <a:t>引起听觉的最低声音</a:t>
                </a:r>
              </a:p>
            </p:txBody>
          </p:sp>
          <p:sp>
            <p:nvSpPr>
              <p:cNvPr id="34881" name="Text Box 11">
                <a:extLst>
                  <a:ext uri="{FF2B5EF4-FFF2-40B4-BE49-F238E27FC236}">
                    <a16:creationId xmlns:a16="http://schemas.microsoft.com/office/drawing/2014/main" id="{F0370C6D-88F2-42C8-86DC-3DABAEAABA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2" y="2924"/>
                <a:ext cx="10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/>
                  <a:t>树叶沙沙声</a:t>
                </a:r>
              </a:p>
            </p:txBody>
          </p:sp>
        </p:grpSp>
        <p:grpSp>
          <p:nvGrpSpPr>
            <p:cNvPr id="34849" name="Group 12">
              <a:extLst>
                <a:ext uri="{FF2B5EF4-FFF2-40B4-BE49-F238E27FC236}">
                  <a16:creationId xmlns:a16="http://schemas.microsoft.com/office/drawing/2014/main" id="{52A9A73C-6197-4AB6-9F06-115A3DD802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576"/>
              <a:ext cx="4512" cy="2688"/>
              <a:chOff x="576" y="576"/>
              <a:chExt cx="4512" cy="2688"/>
            </a:xfrm>
          </p:grpSpPr>
          <p:sp>
            <p:nvSpPr>
              <p:cNvPr id="34866" name="Rectangle 13">
                <a:extLst>
                  <a:ext uri="{FF2B5EF4-FFF2-40B4-BE49-F238E27FC236}">
                    <a16:creationId xmlns:a16="http://schemas.microsoft.com/office/drawing/2014/main" id="{3B8D1444-3701-4770-9308-05A40851D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576"/>
                <a:ext cx="4512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67" name="Rectangle 14">
                <a:extLst>
                  <a:ext uri="{FF2B5EF4-FFF2-40B4-BE49-F238E27FC236}">
                    <a16:creationId xmlns:a16="http://schemas.microsoft.com/office/drawing/2014/main" id="{FA03CA08-66DF-488F-9434-824063D6C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912"/>
                <a:ext cx="4512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68" name="Rectangle 15">
                <a:extLst>
                  <a:ext uri="{FF2B5EF4-FFF2-40B4-BE49-F238E27FC236}">
                    <a16:creationId xmlns:a16="http://schemas.microsoft.com/office/drawing/2014/main" id="{09AD87AF-4312-4EE2-9925-F937D915C8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1248"/>
                <a:ext cx="4512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69" name="Rectangle 16">
                <a:extLst>
                  <a:ext uri="{FF2B5EF4-FFF2-40B4-BE49-F238E27FC236}">
                    <a16:creationId xmlns:a16="http://schemas.microsoft.com/office/drawing/2014/main" id="{880A8AE6-4E58-49F0-AE1D-4E368734B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1584"/>
                <a:ext cx="4512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70" name="Rectangle 17">
                <a:extLst>
                  <a:ext uri="{FF2B5EF4-FFF2-40B4-BE49-F238E27FC236}">
                    <a16:creationId xmlns:a16="http://schemas.microsoft.com/office/drawing/2014/main" id="{A2D65083-C3E9-4AAE-AC64-4AC7AB3B79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1920"/>
                <a:ext cx="4512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71" name="Rectangle 18">
                <a:extLst>
                  <a:ext uri="{FF2B5EF4-FFF2-40B4-BE49-F238E27FC236}">
                    <a16:creationId xmlns:a16="http://schemas.microsoft.com/office/drawing/2014/main" id="{01B946DA-40FE-4442-8EE2-DC74AC9A1F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4512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72" name="Rectangle 19">
                <a:extLst>
                  <a:ext uri="{FF2B5EF4-FFF2-40B4-BE49-F238E27FC236}">
                    <a16:creationId xmlns:a16="http://schemas.microsoft.com/office/drawing/2014/main" id="{1A731106-64B5-44A1-9B2E-2C486D8DDE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592"/>
                <a:ext cx="4512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73" name="Rectangle 20">
                <a:extLst>
                  <a:ext uri="{FF2B5EF4-FFF2-40B4-BE49-F238E27FC236}">
                    <a16:creationId xmlns:a16="http://schemas.microsoft.com/office/drawing/2014/main" id="{4BBC9B30-7E58-4CB1-8865-1E38EB95A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28"/>
                <a:ext cx="4512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34850" name="Line 21">
              <a:extLst>
                <a:ext uri="{FF2B5EF4-FFF2-40B4-BE49-F238E27FC236}">
                  <a16:creationId xmlns:a16="http://schemas.microsoft.com/office/drawing/2014/main" id="{3381714C-5AA6-40BB-BD95-44B809CCD7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1" y="576"/>
              <a:ext cx="0" cy="264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1" name="Text Box 22">
              <a:extLst>
                <a:ext uri="{FF2B5EF4-FFF2-40B4-BE49-F238E27FC236}">
                  <a16:creationId xmlns:a16="http://schemas.microsoft.com/office/drawing/2014/main" id="{BF04849B-D5BB-4579-8BD2-B2485D4DA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8" y="638"/>
              <a:ext cx="6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声   源</a:t>
              </a:r>
            </a:p>
          </p:txBody>
        </p:sp>
        <p:sp>
          <p:nvSpPr>
            <p:cNvPr id="34852" name="Text Box 23">
              <a:extLst>
                <a:ext uri="{FF2B5EF4-FFF2-40B4-BE49-F238E27FC236}">
                  <a16:creationId xmlns:a16="http://schemas.microsoft.com/office/drawing/2014/main" id="{4D423DD8-7C8D-4B74-A4E3-2047F09DD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9" y="634"/>
              <a:ext cx="11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声强</a:t>
              </a:r>
              <a:r>
                <a:rPr lang="en-US" altLang="zh-CN"/>
                <a:t>/W</a:t>
              </a:r>
              <a:r>
                <a:rPr lang="en-US" altLang="zh-CN">
                  <a:sym typeface="Symbol" panose="05050102010706020507" pitchFamily="18" charset="2"/>
                </a:rPr>
                <a:t></a:t>
              </a:r>
              <a:r>
                <a:rPr lang="en-US" altLang="zh-CN"/>
                <a:t> m</a:t>
              </a:r>
              <a:r>
                <a:rPr lang="en-US" altLang="zh-CN" baseline="30000"/>
                <a:t>-2 </a:t>
              </a:r>
              <a:endParaRPr lang="en-US" altLang="zh-CN"/>
            </a:p>
          </p:txBody>
        </p:sp>
        <p:sp>
          <p:nvSpPr>
            <p:cNvPr id="34853" name="Rectangle 24">
              <a:extLst>
                <a:ext uri="{FF2B5EF4-FFF2-40B4-BE49-F238E27FC236}">
                  <a16:creationId xmlns:a16="http://schemas.microsoft.com/office/drawing/2014/main" id="{87788D2E-BF62-4F47-A888-7A8CD0C37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264"/>
              <a:ext cx="451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54" name="Line 25">
              <a:extLst>
                <a:ext uri="{FF2B5EF4-FFF2-40B4-BE49-F238E27FC236}">
                  <a16:creationId xmlns:a16="http://schemas.microsoft.com/office/drawing/2014/main" id="{5C48D59D-1B41-4155-85E3-A680CA2CC4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1" y="3180"/>
              <a:ext cx="0" cy="43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4855" name="Group 26">
              <a:extLst>
                <a:ext uri="{FF2B5EF4-FFF2-40B4-BE49-F238E27FC236}">
                  <a16:creationId xmlns:a16="http://schemas.microsoft.com/office/drawing/2014/main" id="{3E68B60D-ED58-4077-B586-13D84D3BDE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7" y="986"/>
              <a:ext cx="488" cy="2640"/>
              <a:chOff x="2887" y="986"/>
              <a:chExt cx="488" cy="2640"/>
            </a:xfrm>
          </p:grpSpPr>
          <p:sp>
            <p:nvSpPr>
              <p:cNvPr id="34858" name="Text Box 27">
                <a:extLst>
                  <a:ext uri="{FF2B5EF4-FFF2-40B4-BE49-F238E27FC236}">
                    <a16:creationId xmlns:a16="http://schemas.microsoft.com/office/drawing/2014/main" id="{08B6828D-2B98-4B13-8BCF-A1CEA7811B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6" y="9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1</a:t>
                </a:r>
              </a:p>
            </p:txBody>
          </p:sp>
          <p:sp>
            <p:nvSpPr>
              <p:cNvPr id="34859" name="Text Box 28">
                <a:extLst>
                  <a:ext uri="{FF2B5EF4-FFF2-40B4-BE49-F238E27FC236}">
                    <a16:creationId xmlns:a16="http://schemas.microsoft.com/office/drawing/2014/main" id="{1BCE700B-7B39-420E-A748-96C4F205BB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6" y="1293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1</a:t>
                </a:r>
              </a:p>
            </p:txBody>
          </p:sp>
          <p:sp>
            <p:nvSpPr>
              <p:cNvPr id="34860" name="Text Box 29">
                <a:extLst>
                  <a:ext uri="{FF2B5EF4-FFF2-40B4-BE49-F238E27FC236}">
                    <a16:creationId xmlns:a16="http://schemas.microsoft.com/office/drawing/2014/main" id="{4AD5F8A3-157D-4C42-BF4B-43B9B8433D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6" y="1629"/>
                <a:ext cx="4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10</a:t>
                </a:r>
                <a:r>
                  <a:rPr lang="en-US" altLang="zh-CN" baseline="30000"/>
                  <a:t>-2</a:t>
                </a:r>
                <a:endParaRPr lang="en-US" altLang="zh-CN"/>
              </a:p>
            </p:txBody>
          </p:sp>
          <p:sp>
            <p:nvSpPr>
              <p:cNvPr id="34861" name="Text Box 30">
                <a:extLst>
                  <a:ext uri="{FF2B5EF4-FFF2-40B4-BE49-F238E27FC236}">
                    <a16:creationId xmlns:a16="http://schemas.microsoft.com/office/drawing/2014/main" id="{5E46D12B-127F-4F87-A5EB-22BD59AD2E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6" y="1965"/>
                <a:ext cx="4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10</a:t>
                </a:r>
                <a:r>
                  <a:rPr lang="en-US" altLang="zh-CN" baseline="30000"/>
                  <a:t>-5</a:t>
                </a:r>
                <a:endParaRPr lang="en-US" altLang="zh-CN"/>
              </a:p>
            </p:txBody>
          </p:sp>
          <p:sp>
            <p:nvSpPr>
              <p:cNvPr id="34862" name="Text Box 31">
                <a:extLst>
                  <a:ext uri="{FF2B5EF4-FFF2-40B4-BE49-F238E27FC236}">
                    <a16:creationId xmlns:a16="http://schemas.microsoft.com/office/drawing/2014/main" id="{BC47AE96-9574-4090-A5C9-B0F45813B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1" y="2294"/>
                <a:ext cx="41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10</a:t>
                </a:r>
                <a:r>
                  <a:rPr lang="en-US" altLang="zh-CN" baseline="30000"/>
                  <a:t>-6</a:t>
                </a:r>
                <a:endParaRPr lang="en-US" altLang="zh-CN"/>
              </a:p>
            </p:txBody>
          </p:sp>
          <p:sp>
            <p:nvSpPr>
              <p:cNvPr id="34863" name="Text Box 32">
                <a:extLst>
                  <a:ext uri="{FF2B5EF4-FFF2-40B4-BE49-F238E27FC236}">
                    <a16:creationId xmlns:a16="http://schemas.microsoft.com/office/drawing/2014/main" id="{62FEFFA2-265D-4A15-8CC5-7BED52A9E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7" y="2630"/>
                <a:ext cx="47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10</a:t>
                </a:r>
                <a:r>
                  <a:rPr lang="en-US" altLang="zh-CN" baseline="30000"/>
                  <a:t>-10</a:t>
                </a:r>
                <a:endParaRPr lang="en-US" altLang="zh-CN"/>
              </a:p>
            </p:txBody>
          </p:sp>
          <p:sp>
            <p:nvSpPr>
              <p:cNvPr id="34864" name="Text Box 33">
                <a:extLst>
                  <a:ext uri="{FF2B5EF4-FFF2-40B4-BE49-F238E27FC236}">
                    <a16:creationId xmlns:a16="http://schemas.microsoft.com/office/drawing/2014/main" id="{4333A4B1-5FA8-483F-AA1C-C9C170A63E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6" y="2973"/>
                <a:ext cx="47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10</a:t>
                </a:r>
                <a:r>
                  <a:rPr lang="en-US" altLang="zh-CN" baseline="30000"/>
                  <a:t>-11</a:t>
                </a:r>
                <a:endParaRPr lang="en-US" altLang="zh-CN"/>
              </a:p>
            </p:txBody>
          </p:sp>
          <p:sp>
            <p:nvSpPr>
              <p:cNvPr id="34865" name="Text Box 34">
                <a:extLst>
                  <a:ext uri="{FF2B5EF4-FFF2-40B4-BE49-F238E27FC236}">
                    <a16:creationId xmlns:a16="http://schemas.microsoft.com/office/drawing/2014/main" id="{36E4A9D7-45A9-40E0-A70C-7A0852D4F0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7" y="3338"/>
                <a:ext cx="47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10</a:t>
                </a:r>
                <a:r>
                  <a:rPr lang="en-US" altLang="zh-CN" baseline="30000"/>
                  <a:t>-12</a:t>
                </a:r>
                <a:endParaRPr lang="en-US" altLang="zh-CN"/>
              </a:p>
            </p:txBody>
          </p:sp>
        </p:grpSp>
        <p:sp>
          <p:nvSpPr>
            <p:cNvPr id="34856" name="Line 35">
              <a:extLst>
                <a:ext uri="{FF2B5EF4-FFF2-40B4-BE49-F238E27FC236}">
                  <a16:creationId xmlns:a16="http://schemas.microsoft.com/office/drawing/2014/main" id="{DD328CA7-1834-4366-9440-B4E6463815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588"/>
              <a:ext cx="0" cy="26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7" name="Line 36">
              <a:extLst>
                <a:ext uri="{FF2B5EF4-FFF2-40B4-BE49-F238E27FC236}">
                  <a16:creationId xmlns:a16="http://schemas.microsoft.com/office/drawing/2014/main" id="{9A811AE2-AC40-47DA-B952-735141B515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180"/>
              <a:ext cx="0" cy="43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4819" name="Group 37">
            <a:extLst>
              <a:ext uri="{FF2B5EF4-FFF2-40B4-BE49-F238E27FC236}">
                <a16:creationId xmlns:a16="http://schemas.microsoft.com/office/drawing/2014/main" id="{FEB725D9-4F07-46D9-81F4-79A54D8E8080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838200"/>
            <a:ext cx="1712913" cy="4762500"/>
            <a:chOff x="4080" y="432"/>
            <a:chExt cx="1079" cy="3000"/>
          </a:xfrm>
        </p:grpSpPr>
        <p:sp>
          <p:nvSpPr>
            <p:cNvPr id="34833" name="Text Box 38">
              <a:extLst>
                <a:ext uri="{FF2B5EF4-FFF2-40B4-BE49-F238E27FC236}">
                  <a16:creationId xmlns:a16="http://schemas.microsoft.com/office/drawing/2014/main" id="{E30DB38E-BDEE-411F-8E88-6872A67DFF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432"/>
              <a:ext cx="10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声强级</a:t>
              </a:r>
              <a:r>
                <a:rPr lang="en-US" altLang="zh-CN"/>
                <a:t>/dB  </a:t>
              </a:r>
            </a:p>
          </p:txBody>
        </p:sp>
        <p:grpSp>
          <p:nvGrpSpPr>
            <p:cNvPr id="34834" name="Group 39">
              <a:extLst>
                <a:ext uri="{FF2B5EF4-FFF2-40B4-BE49-F238E27FC236}">
                  <a16:creationId xmlns:a16="http://schemas.microsoft.com/office/drawing/2014/main" id="{0EAD5932-338E-45FC-A3A6-DD04F95F57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8" y="1427"/>
              <a:ext cx="509" cy="1632"/>
              <a:chOff x="4456" y="2101"/>
              <a:chExt cx="549" cy="1632"/>
            </a:xfrm>
          </p:grpSpPr>
          <p:sp>
            <p:nvSpPr>
              <p:cNvPr id="34843" name="Text Box 40">
                <a:extLst>
                  <a:ext uri="{FF2B5EF4-FFF2-40B4-BE49-F238E27FC236}">
                    <a16:creationId xmlns:a16="http://schemas.microsoft.com/office/drawing/2014/main" id="{04EA4EEB-9DA0-4C4D-9864-17242D83CD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6" y="2101"/>
                <a:ext cx="54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/>
                  <a:t>震耳</a:t>
                </a:r>
              </a:p>
            </p:txBody>
          </p:sp>
          <p:sp>
            <p:nvSpPr>
              <p:cNvPr id="34844" name="Text Box 41">
                <a:extLst>
                  <a:ext uri="{FF2B5EF4-FFF2-40B4-BE49-F238E27FC236}">
                    <a16:creationId xmlns:a16="http://schemas.microsoft.com/office/drawing/2014/main" id="{F940BCCD-080E-48D6-9DB5-92EE7AF2F4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3" y="2389"/>
                <a:ext cx="33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/>
                  <a:t>响</a:t>
                </a:r>
              </a:p>
            </p:txBody>
          </p:sp>
          <p:sp>
            <p:nvSpPr>
              <p:cNvPr id="34845" name="Text Box 42">
                <a:extLst>
                  <a:ext uri="{FF2B5EF4-FFF2-40B4-BE49-F238E27FC236}">
                    <a16:creationId xmlns:a16="http://schemas.microsoft.com/office/drawing/2014/main" id="{24AF55C6-B316-4690-9596-B461F6E1E2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3" y="2773"/>
                <a:ext cx="54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/>
                  <a:t>正常</a:t>
                </a:r>
              </a:p>
            </p:txBody>
          </p:sp>
          <p:sp>
            <p:nvSpPr>
              <p:cNvPr id="34846" name="Text Box 43">
                <a:extLst>
                  <a:ext uri="{FF2B5EF4-FFF2-40B4-BE49-F238E27FC236}">
                    <a16:creationId xmlns:a16="http://schemas.microsoft.com/office/drawing/2014/main" id="{0A81818A-8663-4C78-A5A1-CE8D31A0DF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3" y="3109"/>
                <a:ext cx="33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/>
                  <a:t>轻</a:t>
                </a:r>
              </a:p>
            </p:txBody>
          </p:sp>
          <p:sp>
            <p:nvSpPr>
              <p:cNvPr id="34847" name="Text Box 44">
                <a:extLst>
                  <a:ext uri="{FF2B5EF4-FFF2-40B4-BE49-F238E27FC236}">
                    <a16:creationId xmlns:a16="http://schemas.microsoft.com/office/drawing/2014/main" id="{64D4E9A5-4EC8-4EFE-868A-22701CDD01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3" y="3445"/>
                <a:ext cx="54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/>
                  <a:t>极轻</a:t>
                </a:r>
              </a:p>
            </p:txBody>
          </p:sp>
        </p:grpSp>
        <p:sp>
          <p:nvSpPr>
            <p:cNvPr id="34835" name="Text Box 45">
              <a:extLst>
                <a:ext uri="{FF2B5EF4-FFF2-40B4-BE49-F238E27FC236}">
                  <a16:creationId xmlns:a16="http://schemas.microsoft.com/office/drawing/2014/main" id="{2BFFFC29-655A-4098-B965-68EE587A6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744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120</a:t>
              </a:r>
            </a:p>
          </p:txBody>
        </p:sp>
        <p:sp>
          <p:nvSpPr>
            <p:cNvPr id="34836" name="Text Box 46">
              <a:extLst>
                <a:ext uri="{FF2B5EF4-FFF2-40B4-BE49-F238E27FC236}">
                  <a16:creationId xmlns:a16="http://schemas.microsoft.com/office/drawing/2014/main" id="{B04AC414-8321-4610-95B2-544CF1E73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428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100</a:t>
              </a:r>
            </a:p>
          </p:txBody>
        </p:sp>
        <p:sp>
          <p:nvSpPr>
            <p:cNvPr id="34837" name="Text Box 47">
              <a:extLst>
                <a:ext uri="{FF2B5EF4-FFF2-40B4-BE49-F238E27FC236}">
                  <a16:creationId xmlns:a16="http://schemas.microsoft.com/office/drawing/2014/main" id="{EE264B3E-7BA0-4A9C-B704-EA4DAEAA3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771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70</a:t>
              </a:r>
            </a:p>
          </p:txBody>
        </p:sp>
        <p:sp>
          <p:nvSpPr>
            <p:cNvPr id="34838" name="Text Box 48">
              <a:extLst>
                <a:ext uri="{FF2B5EF4-FFF2-40B4-BE49-F238E27FC236}">
                  <a16:creationId xmlns:a16="http://schemas.microsoft.com/office/drawing/2014/main" id="{26D28136-69C2-491C-8436-BEE3E1D040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107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60</a:t>
              </a:r>
            </a:p>
          </p:txBody>
        </p:sp>
        <p:sp>
          <p:nvSpPr>
            <p:cNvPr id="34839" name="Text Box 49">
              <a:extLst>
                <a:ext uri="{FF2B5EF4-FFF2-40B4-BE49-F238E27FC236}">
                  <a16:creationId xmlns:a16="http://schemas.microsoft.com/office/drawing/2014/main" id="{12453BC7-A044-45D9-A32C-2893768942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395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20</a:t>
              </a:r>
            </a:p>
          </p:txBody>
        </p:sp>
        <p:sp>
          <p:nvSpPr>
            <p:cNvPr id="34840" name="Text Box 50">
              <a:extLst>
                <a:ext uri="{FF2B5EF4-FFF2-40B4-BE49-F238E27FC236}">
                  <a16:creationId xmlns:a16="http://schemas.microsoft.com/office/drawing/2014/main" id="{037BED94-1695-4125-9C69-9566B5AFC6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731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10</a:t>
              </a:r>
            </a:p>
          </p:txBody>
        </p:sp>
        <p:sp>
          <p:nvSpPr>
            <p:cNvPr id="34841" name="Text Box 51">
              <a:extLst>
                <a:ext uri="{FF2B5EF4-FFF2-40B4-BE49-F238E27FC236}">
                  <a16:creationId xmlns:a16="http://schemas.microsoft.com/office/drawing/2014/main" id="{D81266E0-F217-4A8D-BBC8-7DDFD0E1E2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1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0</a:t>
              </a:r>
            </a:p>
          </p:txBody>
        </p:sp>
        <p:sp>
          <p:nvSpPr>
            <p:cNvPr id="34842" name="Text Box 52">
              <a:extLst>
                <a:ext uri="{FF2B5EF4-FFF2-40B4-BE49-F238E27FC236}">
                  <a16:creationId xmlns:a16="http://schemas.microsoft.com/office/drawing/2014/main" id="{E386B220-EDFE-4DC0-9147-C9601A2D85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099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120</a:t>
              </a:r>
            </a:p>
          </p:txBody>
        </p:sp>
      </p:grpSp>
      <p:grpSp>
        <p:nvGrpSpPr>
          <p:cNvPr id="34820" name="Group 53">
            <a:extLst>
              <a:ext uri="{FF2B5EF4-FFF2-40B4-BE49-F238E27FC236}">
                <a16:creationId xmlns:a16="http://schemas.microsoft.com/office/drawing/2014/main" id="{948AB46F-083C-434A-BBFB-588D7D659F09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762000"/>
            <a:ext cx="7467600" cy="4800600"/>
            <a:chOff x="480" y="480"/>
            <a:chExt cx="4704" cy="3024"/>
          </a:xfrm>
        </p:grpSpPr>
        <p:sp>
          <p:nvSpPr>
            <p:cNvPr id="34823" name="Line 54">
              <a:extLst>
                <a:ext uri="{FF2B5EF4-FFF2-40B4-BE49-F238E27FC236}">
                  <a16:creationId xmlns:a16="http://schemas.microsoft.com/office/drawing/2014/main" id="{51E9771D-9D5B-47B7-8AB2-854D8A2B6E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480"/>
              <a:ext cx="47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4" name="Line 55">
              <a:extLst>
                <a:ext uri="{FF2B5EF4-FFF2-40B4-BE49-F238E27FC236}">
                  <a16:creationId xmlns:a16="http://schemas.microsoft.com/office/drawing/2014/main" id="{D691520D-5516-41C6-BB6E-507E5A0FD1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815"/>
              <a:ext cx="47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5" name="Line 56">
              <a:extLst>
                <a:ext uri="{FF2B5EF4-FFF2-40B4-BE49-F238E27FC236}">
                  <a16:creationId xmlns:a16="http://schemas.microsoft.com/office/drawing/2014/main" id="{90563D5F-28F3-408F-B05E-6D620B3C07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152"/>
              <a:ext cx="47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6" name="Line 57">
              <a:extLst>
                <a:ext uri="{FF2B5EF4-FFF2-40B4-BE49-F238E27FC236}">
                  <a16:creationId xmlns:a16="http://schemas.microsoft.com/office/drawing/2014/main" id="{3AC809D5-250E-4240-BD34-09285BBD3C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87"/>
              <a:ext cx="47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7" name="Line 58">
              <a:extLst>
                <a:ext uri="{FF2B5EF4-FFF2-40B4-BE49-F238E27FC236}">
                  <a16:creationId xmlns:a16="http://schemas.microsoft.com/office/drawing/2014/main" id="{3E40CA98-A1C8-42CC-8F65-2531213E1A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824"/>
              <a:ext cx="47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8" name="Line 59">
              <a:extLst>
                <a:ext uri="{FF2B5EF4-FFF2-40B4-BE49-F238E27FC236}">
                  <a16:creationId xmlns:a16="http://schemas.microsoft.com/office/drawing/2014/main" id="{5EA59282-3E3B-413C-8336-9F9CE9989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160"/>
              <a:ext cx="47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9" name="Line 60">
              <a:extLst>
                <a:ext uri="{FF2B5EF4-FFF2-40B4-BE49-F238E27FC236}">
                  <a16:creationId xmlns:a16="http://schemas.microsoft.com/office/drawing/2014/main" id="{F7963D13-83B4-4779-9132-F97625665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495"/>
              <a:ext cx="47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0" name="Line 61">
              <a:extLst>
                <a:ext uri="{FF2B5EF4-FFF2-40B4-BE49-F238E27FC236}">
                  <a16:creationId xmlns:a16="http://schemas.microsoft.com/office/drawing/2014/main" id="{00B22AF6-1B7E-40B7-9B01-D29A25FCE9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832"/>
              <a:ext cx="47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1" name="Line 62">
              <a:extLst>
                <a:ext uri="{FF2B5EF4-FFF2-40B4-BE49-F238E27FC236}">
                  <a16:creationId xmlns:a16="http://schemas.microsoft.com/office/drawing/2014/main" id="{CD63308B-C237-4D92-8D50-DD3B2D22F3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167"/>
              <a:ext cx="47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2" name="Line 63">
              <a:extLst>
                <a:ext uri="{FF2B5EF4-FFF2-40B4-BE49-F238E27FC236}">
                  <a16:creationId xmlns:a16="http://schemas.microsoft.com/office/drawing/2014/main" id="{530DF87F-994C-447B-ABEB-554C8CD8DE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504"/>
              <a:ext cx="47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821" name="Line 64">
            <a:extLst>
              <a:ext uri="{FF2B5EF4-FFF2-40B4-BE49-F238E27FC236}">
                <a16:creationId xmlns:a16="http://schemas.microsoft.com/office/drawing/2014/main" id="{C26343B8-0FEB-4827-A388-77E95AE7FE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762000"/>
            <a:ext cx="0" cy="480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2" name="Line 65">
            <a:extLst>
              <a:ext uri="{FF2B5EF4-FFF2-40B4-BE49-F238E27FC236}">
                <a16:creationId xmlns:a16="http://schemas.microsoft.com/office/drawing/2014/main" id="{2B86B8F1-EB44-4394-A34A-DCB062A4729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762000"/>
            <a:ext cx="0" cy="480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2">
            <a:extLst>
              <a:ext uri="{FF2B5EF4-FFF2-40B4-BE49-F238E27FC236}">
                <a16:creationId xmlns:a16="http://schemas.microsoft.com/office/drawing/2014/main" id="{E5F6D699-19FA-44B9-A970-8AFBF8A11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09600"/>
            <a:ext cx="5357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§10.4.4 </a:t>
            </a:r>
            <a:r>
              <a:rPr lang="zh-CN" altLang="en-US" sz="2800">
                <a:ea typeface="黑体" panose="02010609060101010101" pitchFamily="49" charset="-122"/>
              </a:rPr>
              <a:t>声压</a:t>
            </a:r>
            <a:r>
              <a:rPr lang="en-US" altLang="zh-CN" sz="2800">
                <a:cs typeface="Times New Roman" panose="02020603050405020304" pitchFamily="18" charset="0"/>
              </a:rPr>
              <a:t>·</a:t>
            </a:r>
            <a:r>
              <a:rPr lang="zh-CN" altLang="en-US" sz="2800">
                <a:ea typeface="黑体" panose="02010609060101010101" pitchFamily="49" charset="-122"/>
              </a:rPr>
              <a:t>声强和声压的关系  </a:t>
            </a:r>
          </a:p>
        </p:txBody>
      </p:sp>
      <p:sp>
        <p:nvSpPr>
          <p:cNvPr id="18436" name="Text Box 3">
            <a:extLst>
              <a:ext uri="{FF2B5EF4-FFF2-40B4-BE49-F238E27FC236}">
                <a16:creationId xmlns:a16="http://schemas.microsoft.com/office/drawing/2014/main" id="{4DB7C5EF-7AD2-41A5-AE52-A990B49F1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143000"/>
            <a:ext cx="6858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/>
              <a:t>        </a:t>
            </a:r>
            <a:r>
              <a:rPr lang="zh-CN" altLang="en-US"/>
              <a:t>波不仅传递能量还传递动量</a:t>
            </a:r>
            <a:r>
              <a:rPr lang="en-US" altLang="zh-CN"/>
              <a:t>. </a:t>
            </a:r>
            <a:r>
              <a:rPr lang="zh-CN" altLang="en-US"/>
              <a:t>伴随波的传播，还存在压强的传播</a:t>
            </a:r>
            <a:r>
              <a:rPr lang="en-US" altLang="zh-CN"/>
              <a:t>.</a:t>
            </a:r>
          </a:p>
        </p:txBody>
      </p:sp>
      <p:sp>
        <p:nvSpPr>
          <p:cNvPr id="18437" name="Text Box 4">
            <a:extLst>
              <a:ext uri="{FF2B5EF4-FFF2-40B4-BE49-F238E27FC236}">
                <a16:creationId xmlns:a16="http://schemas.microsoft.com/office/drawing/2014/main" id="{24949F4A-911F-41E2-AE0D-0DB32C330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251075"/>
            <a:ext cx="1025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声压   </a:t>
            </a:r>
          </a:p>
        </p:txBody>
      </p:sp>
      <p:graphicFrame>
        <p:nvGraphicFramePr>
          <p:cNvPr id="18434" name="Object 5">
            <a:extLst>
              <a:ext uri="{FF2B5EF4-FFF2-40B4-BE49-F238E27FC236}">
                <a16:creationId xmlns:a16="http://schemas.microsoft.com/office/drawing/2014/main" id="{7AA2B705-92DA-40D6-AC8F-751F98ABAF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40150" y="2209800"/>
          <a:ext cx="16700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0" name="Equation" r:id="rId3" imgW="749160" imgH="228600" progId="Equation.3">
                  <p:embed/>
                </p:oleObj>
              </mc:Choice>
              <mc:Fallback>
                <p:oleObj name="Equation" r:id="rId3" imgW="74916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0" y="2209800"/>
                        <a:ext cx="167005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6">
            <a:extLst>
              <a:ext uri="{FF2B5EF4-FFF2-40B4-BE49-F238E27FC236}">
                <a16:creationId xmlns:a16="http://schemas.microsoft.com/office/drawing/2014/main" id="{CACF6D6A-D0C9-4AFC-AF96-E79336EAD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819400"/>
            <a:ext cx="669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/>
              <a:t>p</a:t>
            </a:r>
            <a:r>
              <a:rPr lang="zh-CN" altLang="en-US"/>
              <a:t>是有声波传播的空间某一点在某一瞬时的压强   </a:t>
            </a:r>
          </a:p>
        </p:txBody>
      </p:sp>
      <p:sp>
        <p:nvSpPr>
          <p:cNvPr id="18439" name="Text Box 7">
            <a:extLst>
              <a:ext uri="{FF2B5EF4-FFF2-40B4-BE49-F238E27FC236}">
                <a16:creationId xmlns:a16="http://schemas.microsoft.com/office/drawing/2014/main" id="{31E8A4F3-C52C-4032-BBC7-6CF405496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429000"/>
            <a:ext cx="3424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/>
              <a:t>p</a:t>
            </a:r>
            <a:r>
              <a:rPr lang="en-US" altLang="zh-CN" baseline="-25000"/>
              <a:t>0</a:t>
            </a:r>
            <a:r>
              <a:rPr lang="zh-CN" altLang="en-US"/>
              <a:t>是没有声波时的压强   </a:t>
            </a:r>
          </a:p>
        </p:txBody>
      </p:sp>
      <p:grpSp>
        <p:nvGrpSpPr>
          <p:cNvPr id="18440" name="Group 8">
            <a:extLst>
              <a:ext uri="{FF2B5EF4-FFF2-40B4-BE49-F238E27FC236}">
                <a16:creationId xmlns:a16="http://schemas.microsoft.com/office/drawing/2014/main" id="{1513E380-8E59-49CF-A1C0-1C514DFCDEEB}"/>
              </a:ext>
            </a:extLst>
          </p:cNvPr>
          <p:cNvGrpSpPr>
            <a:grpSpLocks/>
          </p:cNvGrpSpPr>
          <p:nvPr/>
        </p:nvGrpSpPr>
        <p:grpSpPr bwMode="auto">
          <a:xfrm>
            <a:off x="2019300" y="3886200"/>
            <a:ext cx="5219700" cy="2046288"/>
            <a:chOff x="1236" y="2535"/>
            <a:chExt cx="3288" cy="1289"/>
          </a:xfrm>
        </p:grpSpPr>
        <p:grpSp>
          <p:nvGrpSpPr>
            <p:cNvPr id="18441" name="Group 9">
              <a:extLst>
                <a:ext uri="{FF2B5EF4-FFF2-40B4-BE49-F238E27FC236}">
                  <a16:creationId xmlns:a16="http://schemas.microsoft.com/office/drawing/2014/main" id="{37A9A040-BF75-4EE5-828F-8B677A6812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6" y="2535"/>
              <a:ext cx="3288" cy="1289"/>
              <a:chOff x="1236" y="2535"/>
              <a:chExt cx="3288" cy="1289"/>
            </a:xfrm>
          </p:grpSpPr>
          <p:grpSp>
            <p:nvGrpSpPr>
              <p:cNvPr id="18443" name="Group 10">
                <a:extLst>
                  <a:ext uri="{FF2B5EF4-FFF2-40B4-BE49-F238E27FC236}">
                    <a16:creationId xmlns:a16="http://schemas.microsoft.com/office/drawing/2014/main" id="{C01BBFC0-4624-4D19-B3B0-B52964FA94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1" y="2603"/>
                <a:ext cx="3073" cy="960"/>
                <a:chOff x="1451" y="2603"/>
                <a:chExt cx="3073" cy="960"/>
              </a:xfrm>
            </p:grpSpPr>
            <p:sp>
              <p:nvSpPr>
                <p:cNvPr id="18459" name="Line 11">
                  <a:extLst>
                    <a:ext uri="{FF2B5EF4-FFF2-40B4-BE49-F238E27FC236}">
                      <a16:creationId xmlns:a16="http://schemas.microsoft.com/office/drawing/2014/main" id="{B3265AA2-BE73-4E1A-B240-6405A1F72A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52" y="3552"/>
                  <a:ext cx="30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0" name="Line 12">
                  <a:extLst>
                    <a:ext uri="{FF2B5EF4-FFF2-40B4-BE49-F238E27FC236}">
                      <a16:creationId xmlns:a16="http://schemas.microsoft.com/office/drawing/2014/main" id="{FA1A00C7-7454-45F3-8149-48910EDC3B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451" y="2603"/>
                  <a:ext cx="0" cy="96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1" name="Freeform 13">
                  <a:extLst>
                    <a:ext uri="{FF2B5EF4-FFF2-40B4-BE49-F238E27FC236}">
                      <a16:creationId xmlns:a16="http://schemas.microsoft.com/office/drawing/2014/main" id="{7E5679AE-D4AE-408D-89E0-9DADC0FDB3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48" y="2958"/>
                  <a:ext cx="2565" cy="594"/>
                </a:xfrm>
                <a:custGeom>
                  <a:avLst/>
                  <a:gdLst>
                    <a:gd name="T0" fmla="*/ 0 w 2565"/>
                    <a:gd name="T1" fmla="*/ 594 h 594"/>
                    <a:gd name="T2" fmla="*/ 478 w 2565"/>
                    <a:gd name="T3" fmla="*/ 231 h 594"/>
                    <a:gd name="T4" fmla="*/ 1200 w 2565"/>
                    <a:gd name="T5" fmla="*/ 18 h 594"/>
                    <a:gd name="T6" fmla="*/ 1837 w 2565"/>
                    <a:gd name="T7" fmla="*/ 122 h 594"/>
                    <a:gd name="T8" fmla="*/ 2337 w 2565"/>
                    <a:gd name="T9" fmla="*/ 383 h 594"/>
                    <a:gd name="T10" fmla="*/ 2565 w 2565"/>
                    <a:gd name="T11" fmla="*/ 589 h 59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65"/>
                    <a:gd name="T19" fmla="*/ 0 h 594"/>
                    <a:gd name="T20" fmla="*/ 2565 w 2565"/>
                    <a:gd name="T21" fmla="*/ 594 h 59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65" h="594">
                      <a:moveTo>
                        <a:pt x="0" y="594"/>
                      </a:moveTo>
                      <a:cubicBezTo>
                        <a:pt x="80" y="534"/>
                        <a:pt x="278" y="327"/>
                        <a:pt x="478" y="231"/>
                      </a:cubicBezTo>
                      <a:cubicBezTo>
                        <a:pt x="678" y="135"/>
                        <a:pt x="974" y="36"/>
                        <a:pt x="1200" y="18"/>
                      </a:cubicBezTo>
                      <a:cubicBezTo>
                        <a:pt x="1426" y="0"/>
                        <a:pt x="1647" y="61"/>
                        <a:pt x="1837" y="122"/>
                      </a:cubicBezTo>
                      <a:cubicBezTo>
                        <a:pt x="2027" y="183"/>
                        <a:pt x="2216" y="305"/>
                        <a:pt x="2337" y="383"/>
                      </a:cubicBezTo>
                      <a:cubicBezTo>
                        <a:pt x="2458" y="461"/>
                        <a:pt x="2518" y="546"/>
                        <a:pt x="2565" y="589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2" name="Line 14">
                  <a:extLst>
                    <a:ext uri="{FF2B5EF4-FFF2-40B4-BE49-F238E27FC236}">
                      <a16:creationId xmlns:a16="http://schemas.microsoft.com/office/drawing/2014/main" id="{66C42632-48AF-4B0D-A5D0-C35545F70E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2" y="3264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3" name="Line 15">
                  <a:extLst>
                    <a:ext uri="{FF2B5EF4-FFF2-40B4-BE49-F238E27FC236}">
                      <a16:creationId xmlns:a16="http://schemas.microsoft.com/office/drawing/2014/main" id="{35456581-32D0-485F-85D5-D43F991E0E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48" y="2976"/>
                  <a:ext cx="0" cy="57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4" name="Line 16">
                  <a:extLst>
                    <a:ext uri="{FF2B5EF4-FFF2-40B4-BE49-F238E27FC236}">
                      <a16:creationId xmlns:a16="http://schemas.microsoft.com/office/drawing/2014/main" id="{DCFB0785-8330-4DE5-9AFF-99F9B1983B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0" y="2976"/>
                  <a:ext cx="0" cy="57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5" name="Line 17">
                  <a:extLst>
                    <a:ext uri="{FF2B5EF4-FFF2-40B4-BE49-F238E27FC236}">
                      <a16:creationId xmlns:a16="http://schemas.microsoft.com/office/drawing/2014/main" id="{2C3DAE00-A362-4F88-802B-957521C1C5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08" y="3264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6" name="Freeform 18">
                  <a:extLst>
                    <a:ext uri="{FF2B5EF4-FFF2-40B4-BE49-F238E27FC236}">
                      <a16:creationId xmlns:a16="http://schemas.microsoft.com/office/drawing/2014/main" id="{D0E67198-E5F5-42FB-B83B-E444CAFA25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2" y="3264"/>
                  <a:ext cx="240" cy="288"/>
                </a:xfrm>
                <a:custGeom>
                  <a:avLst/>
                  <a:gdLst>
                    <a:gd name="T0" fmla="*/ 0 w 240"/>
                    <a:gd name="T1" fmla="*/ 0 h 288"/>
                    <a:gd name="T2" fmla="*/ 116 w 240"/>
                    <a:gd name="T3" fmla="*/ 55 h 288"/>
                    <a:gd name="T4" fmla="*/ 203 w 240"/>
                    <a:gd name="T5" fmla="*/ 142 h 288"/>
                    <a:gd name="T6" fmla="*/ 240 w 240"/>
                    <a:gd name="T7" fmla="*/ 288 h 28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0"/>
                    <a:gd name="T13" fmla="*/ 0 h 288"/>
                    <a:gd name="T14" fmla="*/ 240 w 240"/>
                    <a:gd name="T15" fmla="*/ 288 h 28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0" h="288">
                      <a:moveTo>
                        <a:pt x="0" y="0"/>
                      </a:moveTo>
                      <a:cubicBezTo>
                        <a:pt x="19" y="9"/>
                        <a:pt x="82" y="31"/>
                        <a:pt x="116" y="55"/>
                      </a:cubicBezTo>
                      <a:cubicBezTo>
                        <a:pt x="150" y="79"/>
                        <a:pt x="182" y="103"/>
                        <a:pt x="203" y="142"/>
                      </a:cubicBezTo>
                      <a:cubicBezTo>
                        <a:pt x="224" y="181"/>
                        <a:pt x="232" y="258"/>
                        <a:pt x="240" y="288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7" name="Freeform 19">
                  <a:extLst>
                    <a:ext uri="{FF2B5EF4-FFF2-40B4-BE49-F238E27FC236}">
                      <a16:creationId xmlns:a16="http://schemas.microsoft.com/office/drawing/2014/main" id="{EB092115-06E5-460B-BDBD-5174AE7CC5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67" y="2980"/>
                  <a:ext cx="414" cy="559"/>
                </a:xfrm>
                <a:custGeom>
                  <a:avLst/>
                  <a:gdLst>
                    <a:gd name="T0" fmla="*/ 0 w 240"/>
                    <a:gd name="T1" fmla="*/ 0 h 288"/>
                    <a:gd name="T2" fmla="*/ 116 w 240"/>
                    <a:gd name="T3" fmla="*/ 55 h 288"/>
                    <a:gd name="T4" fmla="*/ 203 w 240"/>
                    <a:gd name="T5" fmla="*/ 142 h 288"/>
                    <a:gd name="T6" fmla="*/ 240 w 240"/>
                    <a:gd name="T7" fmla="*/ 288 h 28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0"/>
                    <a:gd name="T13" fmla="*/ 0 h 288"/>
                    <a:gd name="T14" fmla="*/ 240 w 240"/>
                    <a:gd name="T15" fmla="*/ 288 h 28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0" h="288">
                      <a:moveTo>
                        <a:pt x="0" y="0"/>
                      </a:moveTo>
                      <a:cubicBezTo>
                        <a:pt x="19" y="9"/>
                        <a:pt x="82" y="31"/>
                        <a:pt x="116" y="55"/>
                      </a:cubicBezTo>
                      <a:cubicBezTo>
                        <a:pt x="150" y="79"/>
                        <a:pt x="182" y="103"/>
                        <a:pt x="203" y="142"/>
                      </a:cubicBezTo>
                      <a:cubicBezTo>
                        <a:pt x="224" y="181"/>
                        <a:pt x="232" y="258"/>
                        <a:pt x="240" y="288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8" name="Freeform 20">
                  <a:extLst>
                    <a:ext uri="{FF2B5EF4-FFF2-40B4-BE49-F238E27FC236}">
                      <a16:creationId xmlns:a16="http://schemas.microsoft.com/office/drawing/2014/main" id="{B43A7814-71BF-4AF0-8F6B-8901C004F2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08" y="3264"/>
                  <a:ext cx="240" cy="288"/>
                </a:xfrm>
                <a:custGeom>
                  <a:avLst/>
                  <a:gdLst>
                    <a:gd name="T0" fmla="*/ 0 w 240"/>
                    <a:gd name="T1" fmla="*/ 0 h 288"/>
                    <a:gd name="T2" fmla="*/ 116 w 240"/>
                    <a:gd name="T3" fmla="*/ 55 h 288"/>
                    <a:gd name="T4" fmla="*/ 203 w 240"/>
                    <a:gd name="T5" fmla="*/ 142 h 288"/>
                    <a:gd name="T6" fmla="*/ 240 w 240"/>
                    <a:gd name="T7" fmla="*/ 288 h 28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0"/>
                    <a:gd name="T13" fmla="*/ 0 h 288"/>
                    <a:gd name="T14" fmla="*/ 240 w 240"/>
                    <a:gd name="T15" fmla="*/ 288 h 28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0" h="288">
                      <a:moveTo>
                        <a:pt x="0" y="0"/>
                      </a:moveTo>
                      <a:cubicBezTo>
                        <a:pt x="19" y="9"/>
                        <a:pt x="82" y="31"/>
                        <a:pt x="116" y="55"/>
                      </a:cubicBezTo>
                      <a:cubicBezTo>
                        <a:pt x="150" y="79"/>
                        <a:pt x="182" y="103"/>
                        <a:pt x="203" y="142"/>
                      </a:cubicBezTo>
                      <a:cubicBezTo>
                        <a:pt x="224" y="181"/>
                        <a:pt x="232" y="258"/>
                        <a:pt x="240" y="288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9" name="Freeform 21">
                  <a:extLst>
                    <a:ext uri="{FF2B5EF4-FFF2-40B4-BE49-F238E27FC236}">
                      <a16:creationId xmlns:a16="http://schemas.microsoft.com/office/drawing/2014/main" id="{2E5BEF7D-BCB1-4D48-A251-46C06428F5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3" y="2976"/>
                  <a:ext cx="480" cy="561"/>
                </a:xfrm>
                <a:custGeom>
                  <a:avLst/>
                  <a:gdLst>
                    <a:gd name="T0" fmla="*/ 0 w 240"/>
                    <a:gd name="T1" fmla="*/ 0 h 288"/>
                    <a:gd name="T2" fmla="*/ 116 w 240"/>
                    <a:gd name="T3" fmla="*/ 55 h 288"/>
                    <a:gd name="T4" fmla="*/ 203 w 240"/>
                    <a:gd name="T5" fmla="*/ 142 h 288"/>
                    <a:gd name="T6" fmla="*/ 240 w 240"/>
                    <a:gd name="T7" fmla="*/ 288 h 28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0"/>
                    <a:gd name="T13" fmla="*/ 0 h 288"/>
                    <a:gd name="T14" fmla="*/ 240 w 240"/>
                    <a:gd name="T15" fmla="*/ 288 h 28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0" h="288">
                      <a:moveTo>
                        <a:pt x="0" y="0"/>
                      </a:moveTo>
                      <a:cubicBezTo>
                        <a:pt x="19" y="9"/>
                        <a:pt x="82" y="31"/>
                        <a:pt x="116" y="55"/>
                      </a:cubicBezTo>
                      <a:cubicBezTo>
                        <a:pt x="150" y="79"/>
                        <a:pt x="182" y="103"/>
                        <a:pt x="203" y="142"/>
                      </a:cubicBezTo>
                      <a:cubicBezTo>
                        <a:pt x="224" y="181"/>
                        <a:pt x="232" y="258"/>
                        <a:pt x="240" y="288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444" name="Text Box 22">
                <a:extLst>
                  <a:ext uri="{FF2B5EF4-FFF2-40B4-BE49-F238E27FC236}">
                    <a16:creationId xmlns:a16="http://schemas.microsoft.com/office/drawing/2014/main" id="{C2DD6DC3-FE1F-4AB6-B554-AA7088CCFA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1" y="35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x</a:t>
                </a:r>
              </a:p>
            </p:txBody>
          </p:sp>
          <p:sp>
            <p:nvSpPr>
              <p:cNvPr id="18445" name="Text Box 23">
                <a:extLst>
                  <a:ext uri="{FF2B5EF4-FFF2-40B4-BE49-F238E27FC236}">
                    <a16:creationId xmlns:a16="http://schemas.microsoft.com/office/drawing/2014/main" id="{33E9E67D-8E30-4F6B-9A9D-DE5CC30A0E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6" y="2535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y</a:t>
                </a:r>
              </a:p>
            </p:txBody>
          </p:sp>
          <p:sp>
            <p:nvSpPr>
              <p:cNvPr id="18446" name="Text Box 24">
                <a:extLst>
                  <a:ext uri="{FF2B5EF4-FFF2-40B4-BE49-F238E27FC236}">
                    <a16:creationId xmlns:a16="http://schemas.microsoft.com/office/drawing/2014/main" id="{98B38538-9EA2-49E9-ABA6-5B1C548AAA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6" y="3471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O</a:t>
                </a:r>
              </a:p>
            </p:txBody>
          </p:sp>
          <p:sp>
            <p:nvSpPr>
              <p:cNvPr id="18447" name="Text Box 25">
                <a:extLst>
                  <a:ext uri="{FF2B5EF4-FFF2-40B4-BE49-F238E27FC236}">
                    <a16:creationId xmlns:a16="http://schemas.microsoft.com/office/drawing/2014/main" id="{AD2E5C3C-0CFD-41F7-B10B-7E00EC81B8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2" y="3513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e</a:t>
                </a:r>
              </a:p>
            </p:txBody>
          </p:sp>
          <p:sp>
            <p:nvSpPr>
              <p:cNvPr id="18448" name="Text Box 26">
                <a:extLst>
                  <a:ext uri="{FF2B5EF4-FFF2-40B4-BE49-F238E27FC236}">
                    <a16:creationId xmlns:a16="http://schemas.microsoft.com/office/drawing/2014/main" id="{8011B539-21BD-4360-8642-1C557FB280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3" y="3536"/>
                <a:ext cx="1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f</a:t>
                </a:r>
              </a:p>
            </p:txBody>
          </p:sp>
          <p:sp>
            <p:nvSpPr>
              <p:cNvPr id="18449" name="Text Box 27">
                <a:extLst>
                  <a:ext uri="{FF2B5EF4-FFF2-40B4-BE49-F238E27FC236}">
                    <a16:creationId xmlns:a16="http://schemas.microsoft.com/office/drawing/2014/main" id="{9844F409-86E6-4541-BFD6-1007B38B34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0" y="3532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f</a:t>
                </a:r>
                <a:r>
                  <a:rPr lang="en-US" altLang="zh-CN" i="1">
                    <a:sym typeface="Symbol" panose="05050102010706020507" pitchFamily="18" charset="2"/>
                  </a:rPr>
                  <a:t> </a:t>
                </a:r>
                <a:endParaRPr lang="en-US" altLang="zh-CN" i="1"/>
              </a:p>
            </p:txBody>
          </p:sp>
          <p:sp>
            <p:nvSpPr>
              <p:cNvPr id="18450" name="Text Box 28">
                <a:extLst>
                  <a:ext uri="{FF2B5EF4-FFF2-40B4-BE49-F238E27FC236}">
                    <a16:creationId xmlns:a16="http://schemas.microsoft.com/office/drawing/2014/main" id="{08B59856-D523-489A-BB07-69781A15A6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61" y="2666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y</a:t>
                </a:r>
                <a:r>
                  <a:rPr lang="en-US" altLang="zh-CN" i="1" baseline="-25000"/>
                  <a:t>a</a:t>
                </a:r>
              </a:p>
            </p:txBody>
          </p:sp>
          <p:sp>
            <p:nvSpPr>
              <p:cNvPr id="18451" name="Text Box 29">
                <a:extLst>
                  <a:ext uri="{FF2B5EF4-FFF2-40B4-BE49-F238E27FC236}">
                    <a16:creationId xmlns:a16="http://schemas.microsoft.com/office/drawing/2014/main" id="{CF369EDD-484F-4EA0-8B9F-76DEB79161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22" y="2677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y</a:t>
                </a:r>
                <a:r>
                  <a:rPr lang="en-US" altLang="zh-CN" i="1" baseline="-25000"/>
                  <a:t>b</a:t>
                </a:r>
              </a:p>
            </p:txBody>
          </p:sp>
          <p:sp>
            <p:nvSpPr>
              <p:cNvPr id="18452" name="Text Box 30">
                <a:extLst>
                  <a:ext uri="{FF2B5EF4-FFF2-40B4-BE49-F238E27FC236}">
                    <a16:creationId xmlns:a16="http://schemas.microsoft.com/office/drawing/2014/main" id="{FC965642-FD06-4ED4-BB2D-362C53D446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16" y="35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a</a:t>
                </a:r>
              </a:p>
            </p:txBody>
          </p:sp>
          <p:sp>
            <p:nvSpPr>
              <p:cNvPr id="18453" name="Text Box 31">
                <a:extLst>
                  <a:ext uri="{FF2B5EF4-FFF2-40B4-BE49-F238E27FC236}">
                    <a16:creationId xmlns:a16="http://schemas.microsoft.com/office/drawing/2014/main" id="{0FFED230-B6E1-44A7-B9CA-8D862DC0EB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0" y="3532"/>
                <a:ext cx="35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a</a:t>
                </a:r>
                <a:r>
                  <a:rPr lang="en-US" altLang="zh-CN" i="1">
                    <a:sym typeface="Symbol" panose="05050102010706020507" pitchFamily="18" charset="2"/>
                  </a:rPr>
                  <a:t>  </a:t>
                </a:r>
                <a:endParaRPr lang="en-US" altLang="zh-CN" i="1"/>
              </a:p>
            </p:txBody>
          </p:sp>
          <p:sp>
            <p:nvSpPr>
              <p:cNvPr id="18454" name="Text Box 32">
                <a:extLst>
                  <a:ext uri="{FF2B5EF4-FFF2-40B4-BE49-F238E27FC236}">
                    <a16:creationId xmlns:a16="http://schemas.microsoft.com/office/drawing/2014/main" id="{77B01AAF-818E-42F5-B201-ADA90319D3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4" y="35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b</a:t>
                </a:r>
              </a:p>
            </p:txBody>
          </p:sp>
          <p:sp>
            <p:nvSpPr>
              <p:cNvPr id="18455" name="Text Box 33">
                <a:extLst>
                  <a:ext uri="{FF2B5EF4-FFF2-40B4-BE49-F238E27FC236}">
                    <a16:creationId xmlns:a16="http://schemas.microsoft.com/office/drawing/2014/main" id="{C23D2713-3F1C-4AB7-9FFE-98B26085FE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7" y="3532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b</a:t>
                </a:r>
                <a:r>
                  <a:rPr lang="en-US" altLang="zh-CN" i="1">
                    <a:sym typeface="Symbol" panose="05050102010706020507" pitchFamily="18" charset="2"/>
                  </a:rPr>
                  <a:t> </a:t>
                </a:r>
                <a:endParaRPr lang="en-US" altLang="zh-CN" i="1"/>
              </a:p>
            </p:txBody>
          </p:sp>
          <p:sp>
            <p:nvSpPr>
              <p:cNvPr id="18456" name="Text Box 34">
                <a:extLst>
                  <a:ext uri="{FF2B5EF4-FFF2-40B4-BE49-F238E27FC236}">
                    <a16:creationId xmlns:a16="http://schemas.microsoft.com/office/drawing/2014/main" id="{7CCFEAF6-766F-49D4-BB95-E6049634C8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7" y="2949"/>
                <a:ext cx="25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y</a:t>
                </a:r>
                <a:r>
                  <a:rPr lang="en-US" altLang="zh-CN" i="1" baseline="-25000"/>
                  <a:t>c</a:t>
                </a:r>
              </a:p>
            </p:txBody>
          </p:sp>
          <p:sp>
            <p:nvSpPr>
              <p:cNvPr id="18457" name="Text Box 35">
                <a:extLst>
                  <a:ext uri="{FF2B5EF4-FFF2-40B4-BE49-F238E27FC236}">
                    <a16:creationId xmlns:a16="http://schemas.microsoft.com/office/drawing/2014/main" id="{A1B22502-2EDF-4EB4-93F5-EE6ED5BA57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3" y="3536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c</a:t>
                </a:r>
              </a:p>
            </p:txBody>
          </p:sp>
          <p:sp>
            <p:nvSpPr>
              <p:cNvPr id="18458" name="Text Box 36">
                <a:extLst>
                  <a:ext uri="{FF2B5EF4-FFF2-40B4-BE49-F238E27FC236}">
                    <a16:creationId xmlns:a16="http://schemas.microsoft.com/office/drawing/2014/main" id="{5A6DAEA4-BC48-4CEC-94BA-8ED0BC4EBC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2" y="3532"/>
                <a:ext cx="29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c</a:t>
                </a:r>
                <a:r>
                  <a:rPr lang="en-US" altLang="zh-CN" i="1">
                    <a:sym typeface="Symbol" panose="05050102010706020507" pitchFamily="18" charset="2"/>
                  </a:rPr>
                  <a:t> </a:t>
                </a:r>
                <a:endParaRPr lang="en-US" altLang="zh-CN" i="1"/>
              </a:p>
            </p:txBody>
          </p:sp>
        </p:grpSp>
        <p:sp>
          <p:nvSpPr>
            <p:cNvPr id="18442" name="Text Box 37">
              <a:extLst>
                <a:ext uri="{FF2B5EF4-FFF2-40B4-BE49-F238E27FC236}">
                  <a16:creationId xmlns:a16="http://schemas.microsoft.com/office/drawing/2014/main" id="{8EDDD01B-520B-4707-B3FD-50D72EB36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8" y="352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d</a:t>
              </a:r>
            </a:p>
          </p:txBody>
        </p:sp>
      </p:grp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>
            <a:extLst>
              <a:ext uri="{FF2B5EF4-FFF2-40B4-BE49-F238E27FC236}">
                <a16:creationId xmlns:a16="http://schemas.microsoft.com/office/drawing/2014/main" id="{339B7E6F-031E-48E2-B0A2-59FFD6C080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7888" y="412750"/>
          <a:ext cx="3059112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Equation" r:id="rId3" imgW="1244520" imgH="393480" progId="Equation.3">
                  <p:embed/>
                </p:oleObj>
              </mc:Choice>
              <mc:Fallback>
                <p:oleObj name="Equation" r:id="rId3" imgW="124452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8" y="412750"/>
                        <a:ext cx="3059112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9" name="Text Box 3">
            <a:extLst>
              <a:ext uri="{FF2B5EF4-FFF2-40B4-BE49-F238E27FC236}">
                <a16:creationId xmlns:a16="http://schemas.microsoft.com/office/drawing/2014/main" id="{74268C54-7FB9-4E29-B925-8EB8AB840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8263" y="679450"/>
            <a:ext cx="225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设简谐波方程   </a:t>
            </a:r>
          </a:p>
        </p:txBody>
      </p:sp>
      <p:sp>
        <p:nvSpPr>
          <p:cNvPr id="19470" name="Text Box 4">
            <a:extLst>
              <a:ext uri="{FF2B5EF4-FFF2-40B4-BE49-F238E27FC236}">
                <a16:creationId xmlns:a16="http://schemas.microsoft.com/office/drawing/2014/main" id="{484F2BE1-5EF7-4768-B2DE-228C1B5C7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8263" y="1309688"/>
            <a:ext cx="1562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体元速度  </a:t>
            </a:r>
          </a:p>
        </p:txBody>
      </p:sp>
      <p:graphicFrame>
        <p:nvGraphicFramePr>
          <p:cNvPr id="19459" name="Object 5">
            <a:extLst>
              <a:ext uri="{FF2B5EF4-FFF2-40B4-BE49-F238E27FC236}">
                <a16:creationId xmlns:a16="http://schemas.microsoft.com/office/drawing/2014/main" id="{D232BD20-0BB8-436D-B8B3-95B8995A0A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1075" y="1143000"/>
          <a:ext cx="32448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Equation" r:id="rId5" imgW="1320480" imgH="393480" progId="Equation.3">
                  <p:embed/>
                </p:oleObj>
              </mc:Choice>
              <mc:Fallback>
                <p:oleObj name="Equation" r:id="rId5" imgW="132048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075" y="1143000"/>
                        <a:ext cx="324485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6">
            <a:extLst>
              <a:ext uri="{FF2B5EF4-FFF2-40B4-BE49-F238E27FC236}">
                <a16:creationId xmlns:a16="http://schemas.microsoft.com/office/drawing/2014/main" id="{B0D850F3-498E-43A2-9A67-B516C616A8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2009775"/>
          <a:ext cx="35877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Equation" r:id="rId7" imgW="1460160" imgH="393480" progId="Equation.3">
                  <p:embed/>
                </p:oleObj>
              </mc:Choice>
              <mc:Fallback>
                <p:oleObj name="Equation" r:id="rId7" imgW="146016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009775"/>
                        <a:ext cx="358775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1" name="Text Box 7">
            <a:extLst>
              <a:ext uri="{FF2B5EF4-FFF2-40B4-BE49-F238E27FC236}">
                <a16:creationId xmlns:a16="http://schemas.microsoft.com/office/drawing/2014/main" id="{45E06F2A-CEAC-44F1-8D80-9F49A47A7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8263" y="2951163"/>
            <a:ext cx="3094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声压波方程可表示为  </a:t>
            </a:r>
          </a:p>
        </p:txBody>
      </p:sp>
      <p:graphicFrame>
        <p:nvGraphicFramePr>
          <p:cNvPr id="19461" name="Object 8">
            <a:extLst>
              <a:ext uri="{FF2B5EF4-FFF2-40B4-BE49-F238E27FC236}">
                <a16:creationId xmlns:a16="http://schemas.microsoft.com/office/drawing/2014/main" id="{79B88492-585B-47A1-828A-A83558A723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505200"/>
          <a:ext cx="1828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Equation" r:id="rId9" imgW="672840" imgH="164880" progId="Equation.3">
                  <p:embed/>
                </p:oleObj>
              </mc:Choice>
              <mc:Fallback>
                <p:oleObj name="Equation" r:id="rId9" imgW="672840" imgH="1648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505200"/>
                        <a:ext cx="1828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9">
            <a:extLst>
              <a:ext uri="{FF2B5EF4-FFF2-40B4-BE49-F238E27FC236}">
                <a16:creationId xmlns:a16="http://schemas.microsoft.com/office/drawing/2014/main" id="{7B3B727D-B75A-4615-A03D-EF92928AAA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3200400"/>
          <a:ext cx="3713163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Equation" r:id="rId11" imgW="1511280" imgH="393480" progId="Equation.3">
                  <p:embed/>
                </p:oleObj>
              </mc:Choice>
              <mc:Fallback>
                <p:oleObj name="Equation" r:id="rId11" imgW="1511280" imgH="393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200400"/>
                        <a:ext cx="3713163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2" name="Text Box 10">
            <a:extLst>
              <a:ext uri="{FF2B5EF4-FFF2-40B4-BE49-F238E27FC236}">
                <a16:creationId xmlns:a16="http://schemas.microsoft.com/office/drawing/2014/main" id="{40FC616B-F7D7-44EC-BE05-BBD5A959F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987800"/>
            <a:ext cx="1255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声压幅  </a:t>
            </a:r>
          </a:p>
        </p:txBody>
      </p:sp>
      <p:graphicFrame>
        <p:nvGraphicFramePr>
          <p:cNvPr id="19463" name="Object 11">
            <a:extLst>
              <a:ext uri="{FF2B5EF4-FFF2-40B4-BE49-F238E27FC236}">
                <a16:creationId xmlns:a16="http://schemas.microsoft.com/office/drawing/2014/main" id="{BF685E73-BB01-4B50-A94B-7691E502F1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3962400"/>
          <a:ext cx="21336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Equation" r:id="rId13" imgW="863280" imgH="228600" progId="Equation.3">
                  <p:embed/>
                </p:oleObj>
              </mc:Choice>
              <mc:Fallback>
                <p:oleObj name="Equation" r:id="rId13" imgW="86328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962400"/>
                        <a:ext cx="21336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3" name="Text Box 12">
            <a:extLst>
              <a:ext uri="{FF2B5EF4-FFF2-40B4-BE49-F238E27FC236}">
                <a16:creationId xmlns:a16="http://schemas.microsoft.com/office/drawing/2014/main" id="{896068DE-CB38-4A86-917B-45B0DC317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572000"/>
            <a:ext cx="2940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若波沿负</a:t>
            </a:r>
            <a:r>
              <a:rPr lang="en-US" altLang="zh-CN" i="1"/>
              <a:t>x</a:t>
            </a:r>
            <a:r>
              <a:rPr lang="zh-CN" altLang="en-US"/>
              <a:t>方向传播  </a:t>
            </a:r>
          </a:p>
        </p:txBody>
      </p:sp>
      <p:graphicFrame>
        <p:nvGraphicFramePr>
          <p:cNvPr id="19464" name="Object 13">
            <a:extLst>
              <a:ext uri="{FF2B5EF4-FFF2-40B4-BE49-F238E27FC236}">
                <a16:creationId xmlns:a16="http://schemas.microsoft.com/office/drawing/2014/main" id="{356BE725-FBEA-4A1B-9C3A-CD91887613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4579938"/>
          <a:ext cx="15240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name="Equation" r:id="rId15" imgW="634680" imgH="164880" progId="Equation.3">
                  <p:embed/>
                </p:oleObj>
              </mc:Choice>
              <mc:Fallback>
                <p:oleObj name="Equation" r:id="rId15" imgW="634680" imgH="1648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579938"/>
                        <a:ext cx="1524000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4" name="Text Box 14">
            <a:extLst>
              <a:ext uri="{FF2B5EF4-FFF2-40B4-BE49-F238E27FC236}">
                <a16:creationId xmlns:a16="http://schemas.microsoft.com/office/drawing/2014/main" id="{9C6F3FC8-5FFC-4CAE-9BAD-64BE72B5F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5146675"/>
            <a:ext cx="94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波阻  </a:t>
            </a:r>
          </a:p>
        </p:txBody>
      </p:sp>
      <p:graphicFrame>
        <p:nvGraphicFramePr>
          <p:cNvPr id="19465" name="Object 15">
            <a:extLst>
              <a:ext uri="{FF2B5EF4-FFF2-40B4-BE49-F238E27FC236}">
                <a16:creationId xmlns:a16="http://schemas.microsoft.com/office/drawing/2014/main" id="{E6372B2C-E134-4CEF-A86F-267EA41F59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5105400"/>
          <a:ext cx="14478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name="Equation" r:id="rId17" imgW="482400" imgH="203040" progId="Equation.3">
                  <p:embed/>
                </p:oleObj>
              </mc:Choice>
              <mc:Fallback>
                <p:oleObj name="Equation" r:id="rId17" imgW="482400" imgH="2030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105400"/>
                        <a:ext cx="14478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6">
            <a:extLst>
              <a:ext uri="{FF2B5EF4-FFF2-40B4-BE49-F238E27FC236}">
                <a16:creationId xmlns:a16="http://schemas.microsoft.com/office/drawing/2014/main" id="{C1F41951-75DC-45BB-8956-9066A6D1E9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5618163"/>
          <a:ext cx="1238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name="Equation" r:id="rId19" imgW="495000" imgH="203040" progId="Equation.3">
                  <p:embed/>
                </p:oleObj>
              </mc:Choice>
              <mc:Fallback>
                <p:oleObj name="Equation" r:id="rId19" imgW="495000" imgH="2030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618163"/>
                        <a:ext cx="1238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5" name="Text Box 17">
            <a:extLst>
              <a:ext uri="{FF2B5EF4-FFF2-40B4-BE49-F238E27FC236}">
                <a16:creationId xmlns:a16="http://schemas.microsoft.com/office/drawing/2014/main" id="{0236B331-FA23-4C48-8D6E-76839F90B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638800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或</a:t>
            </a:r>
          </a:p>
        </p:txBody>
      </p:sp>
      <p:graphicFrame>
        <p:nvGraphicFramePr>
          <p:cNvPr id="19467" name="Object 18">
            <a:extLst>
              <a:ext uri="{FF2B5EF4-FFF2-40B4-BE49-F238E27FC236}">
                <a16:creationId xmlns:a16="http://schemas.microsoft.com/office/drawing/2014/main" id="{0C2CD8D4-B318-4919-A9A3-BF01271184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21100" y="5562600"/>
          <a:ext cx="1460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name="Equation" r:id="rId21" imgW="583920" imgH="203040" progId="Equation.3">
                  <p:embed/>
                </p:oleObj>
              </mc:Choice>
              <mc:Fallback>
                <p:oleObj name="Equation" r:id="rId21" imgW="583920" imgH="2030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5562600"/>
                        <a:ext cx="1460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19">
            <a:extLst>
              <a:ext uri="{FF2B5EF4-FFF2-40B4-BE49-F238E27FC236}">
                <a16:creationId xmlns:a16="http://schemas.microsoft.com/office/drawing/2014/main" id="{32DFCA3B-5FF6-41F1-8F65-94F45B96BD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5325" y="5483225"/>
          <a:ext cx="21145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name="Equation" r:id="rId23" imgW="876240" imgH="253800" progId="Equation.3">
                  <p:embed/>
                </p:oleObj>
              </mc:Choice>
              <mc:Fallback>
                <p:oleObj name="Equation" r:id="rId23" imgW="876240" imgH="253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5325" y="5483225"/>
                        <a:ext cx="21145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 Box 2">
            <a:extLst>
              <a:ext uri="{FF2B5EF4-FFF2-40B4-BE49-F238E27FC236}">
                <a16:creationId xmlns:a16="http://schemas.microsoft.com/office/drawing/2014/main" id="{C9F77C30-90C2-4A51-9CE8-821841EFA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358900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/>
              <a:t>波在介质中传播时，波强逐渐减弱</a:t>
            </a:r>
          </a:p>
        </p:txBody>
      </p:sp>
      <p:sp>
        <p:nvSpPr>
          <p:cNvPr id="20485" name="Text Box 3">
            <a:extLst>
              <a:ext uri="{FF2B5EF4-FFF2-40B4-BE49-F238E27FC236}">
                <a16:creationId xmlns:a16="http://schemas.microsoft.com/office/drawing/2014/main" id="{E94ABF34-2A5F-42D2-87BB-8FB06249D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609600"/>
            <a:ext cx="5626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§10.4.5 </a:t>
            </a:r>
            <a:r>
              <a:rPr lang="zh-CN" altLang="en-US" sz="2800">
                <a:ea typeface="黑体" panose="02010609060101010101" pitchFamily="49" charset="-122"/>
              </a:rPr>
              <a:t>声波的衰减</a:t>
            </a:r>
            <a:r>
              <a:rPr lang="en-US" altLang="zh-CN" sz="2800">
                <a:cs typeface="Times New Roman" panose="02020603050405020304" pitchFamily="18" charset="0"/>
              </a:rPr>
              <a:t>·</a:t>
            </a:r>
            <a:r>
              <a:rPr lang="zh-CN" altLang="en-US" sz="2800">
                <a:ea typeface="黑体" panose="02010609060101010101" pitchFamily="49" charset="-122"/>
              </a:rPr>
              <a:t>超声波的优势 </a:t>
            </a:r>
          </a:p>
        </p:txBody>
      </p:sp>
      <p:graphicFrame>
        <p:nvGraphicFramePr>
          <p:cNvPr id="20482" name="Object 4">
            <a:extLst>
              <a:ext uri="{FF2B5EF4-FFF2-40B4-BE49-F238E27FC236}">
                <a16:creationId xmlns:a16="http://schemas.microsoft.com/office/drawing/2014/main" id="{4527AAC9-A56F-49DF-A30F-A813F0B5B0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1892300"/>
          <a:ext cx="2133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Equation" r:id="rId3" imgW="685800" imgH="253800" progId="Equation.3">
                  <p:embed/>
                </p:oleObj>
              </mc:Choice>
              <mc:Fallback>
                <p:oleObj name="Equation" r:id="rId3" imgW="68580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892300"/>
                        <a:ext cx="2133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5">
            <a:extLst>
              <a:ext uri="{FF2B5EF4-FFF2-40B4-BE49-F238E27FC236}">
                <a16:creationId xmlns:a16="http://schemas.microsoft.com/office/drawing/2014/main" id="{D70E607B-550C-4781-A459-D10BD1B30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3910013"/>
            <a:ext cx="1255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声强级  </a:t>
            </a:r>
          </a:p>
        </p:txBody>
      </p:sp>
      <p:graphicFrame>
        <p:nvGraphicFramePr>
          <p:cNvPr id="20483" name="Object 6">
            <a:extLst>
              <a:ext uri="{FF2B5EF4-FFF2-40B4-BE49-F238E27FC236}">
                <a16:creationId xmlns:a16="http://schemas.microsoft.com/office/drawing/2014/main" id="{5ACC522A-A30B-41D2-9C13-41583B51A2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3886200"/>
          <a:ext cx="2209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Equation" r:id="rId5" imgW="927000" imgH="228600" progId="Equation.3">
                  <p:embed/>
                </p:oleObj>
              </mc:Choice>
              <mc:Fallback>
                <p:oleObj name="Equation" r:id="rId5" imgW="9270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86200"/>
                        <a:ext cx="22098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Text Box 7">
            <a:extLst>
              <a:ext uri="{FF2B5EF4-FFF2-40B4-BE49-F238E27FC236}">
                <a16:creationId xmlns:a16="http://schemas.microsoft.com/office/drawing/2014/main" id="{4A70B12E-35AF-4AD2-992A-8833170CC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2654300"/>
            <a:ext cx="7408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/>
              <a:t>I</a:t>
            </a:r>
            <a:r>
              <a:rPr lang="en-US" altLang="zh-CN"/>
              <a:t>——</a:t>
            </a:r>
            <a:r>
              <a:rPr lang="zh-CN" altLang="en-US"/>
              <a:t>入射初始声强，</a:t>
            </a:r>
            <a:r>
              <a:rPr lang="en-US" altLang="zh-CN" i="1"/>
              <a:t>I</a:t>
            </a:r>
            <a:r>
              <a:rPr lang="en-US" altLang="zh-CN" i="1" baseline="-25000"/>
              <a:t>d</a:t>
            </a:r>
            <a:r>
              <a:rPr lang="en-US" altLang="zh-CN"/>
              <a:t>——</a:t>
            </a:r>
            <a:r>
              <a:rPr lang="zh-CN" altLang="en-US"/>
              <a:t>深入介质</a:t>
            </a:r>
            <a:r>
              <a:rPr lang="en-US" altLang="zh-CN" i="1"/>
              <a:t>d </a:t>
            </a:r>
            <a:r>
              <a:rPr lang="zh-CN" altLang="en-US"/>
              <a:t>距离处的声强</a:t>
            </a:r>
            <a:r>
              <a:rPr lang="en-US" altLang="zh-CN"/>
              <a:t>,  </a:t>
            </a:r>
          </a:p>
        </p:txBody>
      </p:sp>
      <p:sp>
        <p:nvSpPr>
          <p:cNvPr id="20488" name="Text Box 8">
            <a:extLst>
              <a:ext uri="{FF2B5EF4-FFF2-40B4-BE49-F238E27FC236}">
                <a16:creationId xmlns:a16="http://schemas.microsoft.com/office/drawing/2014/main" id="{EA80EABA-747C-468E-8780-D5A432011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3263900"/>
            <a:ext cx="2516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ym typeface="Symbol" panose="05050102010706020507" pitchFamily="18" charset="2"/>
              </a:rPr>
              <a:t></a:t>
            </a:r>
            <a:r>
              <a:rPr lang="en-US" altLang="zh-CN"/>
              <a:t>——</a:t>
            </a:r>
            <a:r>
              <a:rPr lang="zh-CN" altLang="en-US"/>
              <a:t>衰减系数</a:t>
            </a:r>
            <a:r>
              <a:rPr lang="en-US" altLang="zh-CN"/>
              <a:t>.  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1CE6E626-20FB-4C13-8EB8-65E1252B2F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1143000"/>
          <a:ext cx="839788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公式" r:id="rId3" imgW="406080" imgH="393480" progId="Equation.3">
                  <p:embed/>
                </p:oleObj>
              </mc:Choice>
              <mc:Fallback>
                <p:oleObj name="公式" r:id="rId3" imgW="40608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143000"/>
                        <a:ext cx="839788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>
            <a:extLst>
              <a:ext uri="{FF2B5EF4-FFF2-40B4-BE49-F238E27FC236}">
                <a16:creationId xmlns:a16="http://schemas.microsoft.com/office/drawing/2014/main" id="{C0EDEC4A-7665-40BE-8D19-FEFC72E4BD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1371600"/>
          <a:ext cx="6858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公式" r:id="rId5" imgW="711000" imgH="317160" progId="Equation.3">
                  <p:embed/>
                </p:oleObj>
              </mc:Choice>
              <mc:Fallback>
                <p:oleObj name="公式" r:id="rId5" imgW="711000" imgH="317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371600"/>
                        <a:ext cx="685800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>
            <a:extLst>
              <a:ext uri="{FF2B5EF4-FFF2-40B4-BE49-F238E27FC236}">
                <a16:creationId xmlns:a16="http://schemas.microsoft.com/office/drawing/2014/main" id="{D798FA70-E7F4-4BBD-8B38-14FF132988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1066800"/>
          <a:ext cx="9906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公式" r:id="rId7" imgW="380880" imgH="393480" progId="Equation.3">
                  <p:embed/>
                </p:oleObj>
              </mc:Choice>
              <mc:Fallback>
                <p:oleObj name="公式" r:id="rId7" imgW="3808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066800"/>
                        <a:ext cx="9906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5">
            <a:extLst>
              <a:ext uri="{FF2B5EF4-FFF2-40B4-BE49-F238E27FC236}">
                <a16:creationId xmlns:a16="http://schemas.microsoft.com/office/drawing/2014/main" id="{1F35C0F2-BE07-4314-9B94-885A9D135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9600"/>
            <a:ext cx="548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波长 波速与频率之间的关系为</a:t>
            </a:r>
          </a:p>
        </p:txBody>
      </p:sp>
      <p:sp>
        <p:nvSpPr>
          <p:cNvPr id="1030" name="Text Box 6">
            <a:extLst>
              <a:ext uri="{FF2B5EF4-FFF2-40B4-BE49-F238E27FC236}">
                <a16:creationId xmlns:a16="http://schemas.microsoft.com/office/drawing/2014/main" id="{E8336033-3CBC-410D-8375-9C3ED13E9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260600"/>
            <a:ext cx="3563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i="1">
                <a:solidFill>
                  <a:srgbClr val="0000FF"/>
                </a:solidFill>
                <a:sym typeface="Symbol" panose="05050102010706020507" pitchFamily="18" charset="2"/>
              </a:rPr>
              <a:t></a:t>
            </a:r>
            <a:r>
              <a:rPr kumimoji="0" lang="en-US" altLang="zh-CN" b="0">
                <a:solidFill>
                  <a:srgbClr val="0000FF"/>
                </a:solidFill>
              </a:rPr>
              <a:t>——</a:t>
            </a:r>
            <a:r>
              <a:rPr kumimoji="0" lang="zh-CN" altLang="en-US">
                <a:solidFill>
                  <a:srgbClr val="0000FF"/>
                </a:solidFill>
              </a:rPr>
              <a:t>波在空间的周期性  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6E42BE45-2321-45B1-AA3C-5278BE1C4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794000"/>
            <a:ext cx="3862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i="1">
                <a:solidFill>
                  <a:srgbClr val="0000FF"/>
                </a:solidFill>
                <a:sym typeface="Symbol" panose="05050102010706020507" pitchFamily="18" charset="2"/>
              </a:rPr>
              <a:t></a:t>
            </a:r>
            <a:r>
              <a:rPr kumimoji="0" lang="en-US" altLang="zh-CN" b="0">
                <a:solidFill>
                  <a:srgbClr val="0000FF"/>
                </a:solidFill>
              </a:rPr>
              <a:t>——</a:t>
            </a:r>
            <a:r>
              <a:rPr kumimoji="0" lang="zh-CN" altLang="en-US">
                <a:solidFill>
                  <a:srgbClr val="0000FF"/>
                </a:solidFill>
              </a:rPr>
              <a:t>波在时间上的周期性  </a:t>
            </a:r>
          </a:p>
        </p:txBody>
      </p:sp>
      <p:sp>
        <p:nvSpPr>
          <p:cNvPr id="1032" name="Text Box 8">
            <a:extLst>
              <a:ext uri="{FF2B5EF4-FFF2-40B4-BE49-F238E27FC236}">
                <a16:creationId xmlns:a16="http://schemas.microsoft.com/office/drawing/2014/main" id="{FC694A20-1712-4E82-8D99-727E2A8C1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182813"/>
            <a:ext cx="17907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5000"/>
              </a:lnSpc>
            </a:pPr>
            <a:r>
              <a:rPr kumimoji="0" lang="zh-CN" altLang="en-US">
                <a:solidFill>
                  <a:srgbClr val="0000FF"/>
                </a:solidFill>
              </a:rPr>
              <a:t>通过波速</a:t>
            </a:r>
            <a:r>
              <a:rPr kumimoji="0" lang="en-US" altLang="zh-CN" i="1">
                <a:solidFill>
                  <a:srgbClr val="0000FF"/>
                </a:solidFill>
              </a:rPr>
              <a:t>v</a:t>
            </a:r>
          </a:p>
          <a:p>
            <a:pPr>
              <a:lnSpc>
                <a:spcPct val="135000"/>
              </a:lnSpc>
            </a:pPr>
            <a:r>
              <a:rPr kumimoji="0" lang="zh-CN" altLang="en-US">
                <a:solidFill>
                  <a:srgbClr val="0000FF"/>
                </a:solidFill>
              </a:rPr>
              <a:t>联系起来     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033" name="AutoShape 9">
            <a:extLst>
              <a:ext uri="{FF2B5EF4-FFF2-40B4-BE49-F238E27FC236}">
                <a16:creationId xmlns:a16="http://schemas.microsoft.com/office/drawing/2014/main" id="{938345B4-F8AD-45A3-9E57-6DA60A06A210}"/>
              </a:ext>
            </a:extLst>
          </p:cNvPr>
          <p:cNvSpPr>
            <a:spLocks/>
          </p:cNvSpPr>
          <p:nvPr/>
        </p:nvSpPr>
        <p:spPr bwMode="auto">
          <a:xfrm>
            <a:off x="5638800" y="2362200"/>
            <a:ext cx="1524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extLst>
              <a:ext uri="{FF2B5EF4-FFF2-40B4-BE49-F238E27FC236}">
                <a16:creationId xmlns:a16="http://schemas.microsoft.com/office/drawing/2014/main" id="{1A035F57-0400-4FBE-9395-96B97464C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33400"/>
            <a:ext cx="6126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1MHz</a:t>
            </a:r>
            <a:r>
              <a:rPr lang="zh-CN" altLang="en-US"/>
              <a:t>频率超声波经过几种介质的衰减系数   </a:t>
            </a:r>
          </a:p>
        </p:txBody>
      </p:sp>
      <p:graphicFrame>
        <p:nvGraphicFramePr>
          <p:cNvPr id="74755" name="Group 3">
            <a:extLst>
              <a:ext uri="{FF2B5EF4-FFF2-40B4-BE49-F238E27FC236}">
                <a16:creationId xmlns:a16="http://schemas.microsoft.com/office/drawing/2014/main" id="{2BB144A6-8D34-4A97-9D8A-3DC227C93903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168400"/>
          <a:ext cx="6096000" cy="457200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26647682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051035311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介质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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/dB·cm</a:t>
                      </a:r>
                      <a:r>
                        <a:rPr kumimoji="1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-1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491400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空气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90194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铝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6638278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骨骼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3~10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6293555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蓖麻油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41237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肺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7192247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肌肉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1.5~2.5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011667"/>
                  </a:ext>
                </a:extLst>
              </a:tr>
              <a:tr h="442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一种有机玻璃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385090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软组织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0.3~1.5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44565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水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82349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 Box 2">
            <a:extLst>
              <a:ext uri="{FF2B5EF4-FFF2-40B4-BE49-F238E27FC236}">
                <a16:creationId xmlns:a16="http://schemas.microsoft.com/office/drawing/2014/main" id="{11BDFA3F-EEAA-413C-A664-6540B556D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33400"/>
            <a:ext cx="571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§10.4.6 </a:t>
            </a:r>
            <a:r>
              <a:rPr lang="zh-CN" altLang="en-US" sz="2800">
                <a:ea typeface="黑体" panose="02010609060101010101" pitchFamily="49" charset="-122"/>
              </a:rPr>
              <a:t>波的反射和透射</a:t>
            </a:r>
            <a:r>
              <a:rPr lang="en-US" altLang="zh-CN" sz="2800">
                <a:cs typeface="Times New Roman" panose="02020603050405020304" pitchFamily="18" charset="0"/>
              </a:rPr>
              <a:t>·</a:t>
            </a:r>
            <a:r>
              <a:rPr lang="zh-CN" altLang="en-US" sz="2800">
                <a:ea typeface="黑体" panose="02010609060101010101" pitchFamily="49" charset="-122"/>
              </a:rPr>
              <a:t>半波损失  </a:t>
            </a:r>
          </a:p>
        </p:txBody>
      </p:sp>
      <p:sp>
        <p:nvSpPr>
          <p:cNvPr id="21509" name="Text Box 3">
            <a:extLst>
              <a:ext uri="{FF2B5EF4-FFF2-40B4-BE49-F238E27FC236}">
                <a16:creationId xmlns:a16="http://schemas.microsoft.com/office/drawing/2014/main" id="{B46ABBBC-4E76-47B4-8BD7-872B1F416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588" y="1387475"/>
            <a:ext cx="1485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反射系数 </a:t>
            </a:r>
          </a:p>
        </p:txBody>
      </p:sp>
      <p:graphicFrame>
        <p:nvGraphicFramePr>
          <p:cNvPr id="21506" name="Object 4">
            <a:extLst>
              <a:ext uri="{FF2B5EF4-FFF2-40B4-BE49-F238E27FC236}">
                <a16:creationId xmlns:a16="http://schemas.microsoft.com/office/drawing/2014/main" id="{FEA64808-CA96-4867-8E56-9F5B71E08C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4663" y="1098550"/>
          <a:ext cx="1789112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3" name="Equation" r:id="rId3" imgW="838080" imgH="482400" progId="Equation.3">
                  <p:embed/>
                </p:oleObj>
              </mc:Choice>
              <mc:Fallback>
                <p:oleObj name="Equation" r:id="rId3" imgW="83808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663" y="1098550"/>
                        <a:ext cx="1789112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5">
            <a:extLst>
              <a:ext uri="{FF2B5EF4-FFF2-40B4-BE49-F238E27FC236}">
                <a16:creationId xmlns:a16="http://schemas.microsoft.com/office/drawing/2014/main" id="{232B62D0-93CB-4BF0-B3A8-FDE7780C6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8575" y="2362200"/>
            <a:ext cx="1485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透射系数 </a:t>
            </a:r>
          </a:p>
        </p:txBody>
      </p:sp>
      <p:graphicFrame>
        <p:nvGraphicFramePr>
          <p:cNvPr id="21507" name="Object 6">
            <a:extLst>
              <a:ext uri="{FF2B5EF4-FFF2-40B4-BE49-F238E27FC236}">
                <a16:creationId xmlns:a16="http://schemas.microsoft.com/office/drawing/2014/main" id="{F86644E8-2BBA-4DD2-A6F3-BE53C0A844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9900" y="2301875"/>
          <a:ext cx="15621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4" name="Equation" r:id="rId5" imgW="558720" imgH="203040" progId="Equation.3">
                  <p:embed/>
                </p:oleObj>
              </mc:Choice>
              <mc:Fallback>
                <p:oleObj name="Equation" r:id="rId5" imgW="55872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2301875"/>
                        <a:ext cx="15621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Text Box 7">
            <a:extLst>
              <a:ext uri="{FF2B5EF4-FFF2-40B4-BE49-F238E27FC236}">
                <a16:creationId xmlns:a16="http://schemas.microsoft.com/office/drawing/2014/main" id="{BEE78837-26D7-4DDF-A91A-C0825A176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895600"/>
            <a:ext cx="28162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5000"/>
              </a:lnSpc>
            </a:pPr>
            <a:r>
              <a:rPr lang="en-US" altLang="zh-CN" i="1"/>
              <a:t>Z</a:t>
            </a:r>
            <a:r>
              <a:rPr lang="zh-CN" altLang="en-US"/>
              <a:t>大</a:t>
            </a:r>
            <a:r>
              <a:rPr lang="en-US" altLang="zh-CN"/>
              <a:t>——</a:t>
            </a:r>
            <a:r>
              <a:rPr lang="zh-CN" altLang="en-US"/>
              <a:t>波密介质</a:t>
            </a:r>
            <a:r>
              <a:rPr lang="en-US" altLang="zh-CN"/>
              <a:t>,</a:t>
            </a:r>
          </a:p>
          <a:p>
            <a:pPr>
              <a:lnSpc>
                <a:spcPct val="135000"/>
              </a:lnSpc>
            </a:pPr>
            <a:r>
              <a:rPr lang="en-US" altLang="zh-CN" i="1"/>
              <a:t>Z</a:t>
            </a:r>
            <a:r>
              <a:rPr lang="zh-CN" altLang="en-US"/>
              <a:t>小</a:t>
            </a:r>
            <a:r>
              <a:rPr lang="en-US" altLang="zh-CN"/>
              <a:t>——</a:t>
            </a:r>
            <a:r>
              <a:rPr lang="zh-CN" altLang="en-US"/>
              <a:t>波疏介质</a:t>
            </a:r>
            <a:r>
              <a:rPr lang="en-US" altLang="zh-CN"/>
              <a:t>.   </a:t>
            </a:r>
          </a:p>
        </p:txBody>
      </p:sp>
      <p:sp>
        <p:nvSpPr>
          <p:cNvPr id="21512" name="Text Box 8">
            <a:extLst>
              <a:ext uri="{FF2B5EF4-FFF2-40B4-BE49-F238E27FC236}">
                <a16:creationId xmlns:a16="http://schemas.microsoft.com/office/drawing/2014/main" id="{640C5525-5AE7-4AFF-834F-99E151FF1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191000"/>
            <a:ext cx="3200400" cy="1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5000"/>
              </a:lnSpc>
            </a:pPr>
            <a:r>
              <a:rPr lang="en-US" altLang="zh-CN"/>
              <a:t>        </a:t>
            </a:r>
            <a:r>
              <a:rPr lang="zh-CN" altLang="en-US"/>
              <a:t>入射波在反射时发生反向的现象称为半波损失</a:t>
            </a:r>
            <a:r>
              <a:rPr lang="en-US" altLang="zh-CN"/>
              <a:t>. </a:t>
            </a:r>
          </a:p>
        </p:txBody>
      </p:sp>
      <p:grpSp>
        <p:nvGrpSpPr>
          <p:cNvPr id="21513" name="Group 9">
            <a:extLst>
              <a:ext uri="{FF2B5EF4-FFF2-40B4-BE49-F238E27FC236}">
                <a16:creationId xmlns:a16="http://schemas.microsoft.com/office/drawing/2014/main" id="{51A9CA1E-6452-4084-908F-7D46E50F5D09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1219200"/>
            <a:ext cx="3106738" cy="1955800"/>
            <a:chOff x="3168" y="912"/>
            <a:chExt cx="1957" cy="1232"/>
          </a:xfrm>
        </p:grpSpPr>
        <p:sp>
          <p:nvSpPr>
            <p:cNvPr id="21530" name="AutoShape 10">
              <a:extLst>
                <a:ext uri="{FF2B5EF4-FFF2-40B4-BE49-F238E27FC236}">
                  <a16:creationId xmlns:a16="http://schemas.microsoft.com/office/drawing/2014/main" id="{8847B0A8-F08B-4623-9AA8-E031ECA0E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1" y="912"/>
              <a:ext cx="1104" cy="336"/>
            </a:xfrm>
            <a:prstGeom prst="wedgeEllipseCallout">
              <a:avLst>
                <a:gd name="adj1" fmla="val 35417"/>
                <a:gd name="adj2" fmla="val 101486"/>
              </a:avLst>
            </a:prstGeom>
            <a:solidFill>
              <a:srgbClr val="FFFF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有半波损失</a:t>
              </a:r>
            </a:p>
          </p:txBody>
        </p:sp>
        <p:grpSp>
          <p:nvGrpSpPr>
            <p:cNvPr id="21531" name="Group 11">
              <a:extLst>
                <a:ext uri="{FF2B5EF4-FFF2-40B4-BE49-F238E27FC236}">
                  <a16:creationId xmlns:a16="http://schemas.microsoft.com/office/drawing/2014/main" id="{8C306276-41B7-4EA5-A0E8-03B382B429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9" y="1536"/>
              <a:ext cx="1334" cy="480"/>
              <a:chOff x="1384" y="2823"/>
              <a:chExt cx="2582" cy="1006"/>
            </a:xfrm>
          </p:grpSpPr>
          <p:sp>
            <p:nvSpPr>
              <p:cNvPr id="21541" name="Freeform 12">
                <a:extLst>
                  <a:ext uri="{FF2B5EF4-FFF2-40B4-BE49-F238E27FC236}">
                    <a16:creationId xmlns:a16="http://schemas.microsoft.com/office/drawing/2014/main" id="{06E38D14-B40D-4C5F-A8DB-A20EBF4DB8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3" y="2832"/>
                <a:ext cx="1293" cy="997"/>
              </a:xfrm>
              <a:custGeom>
                <a:avLst/>
                <a:gdLst>
                  <a:gd name="T0" fmla="*/ 0 w 840"/>
                  <a:gd name="T1" fmla="*/ 480 h 997"/>
                  <a:gd name="T2" fmla="*/ 210 w 840"/>
                  <a:gd name="T3" fmla="*/ 0 h 997"/>
                  <a:gd name="T4" fmla="*/ 420 w 840"/>
                  <a:gd name="T5" fmla="*/ 480 h 997"/>
                  <a:gd name="T6" fmla="*/ 630 w 840"/>
                  <a:gd name="T7" fmla="*/ 960 h 997"/>
                  <a:gd name="T8" fmla="*/ 840 w 840"/>
                  <a:gd name="T9" fmla="*/ 480 h 9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0"/>
                  <a:gd name="T16" fmla="*/ 0 h 997"/>
                  <a:gd name="T17" fmla="*/ 840 w 840"/>
                  <a:gd name="T18" fmla="*/ 997 h 9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0" h="997">
                    <a:moveTo>
                      <a:pt x="0" y="480"/>
                    </a:moveTo>
                    <a:cubicBezTo>
                      <a:pt x="70" y="240"/>
                      <a:pt x="140" y="0"/>
                      <a:pt x="210" y="0"/>
                    </a:cubicBezTo>
                    <a:cubicBezTo>
                      <a:pt x="280" y="0"/>
                      <a:pt x="352" y="280"/>
                      <a:pt x="420" y="480"/>
                    </a:cubicBezTo>
                    <a:cubicBezTo>
                      <a:pt x="488" y="680"/>
                      <a:pt x="545" y="923"/>
                      <a:pt x="630" y="960"/>
                    </a:cubicBezTo>
                    <a:cubicBezTo>
                      <a:pt x="715" y="997"/>
                      <a:pt x="805" y="560"/>
                      <a:pt x="840" y="480"/>
                    </a:cubicBezTo>
                  </a:path>
                </a:pathLst>
              </a:custGeom>
              <a:noFill/>
              <a:ln w="41275" cmpd="sng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2" name="Freeform 13">
                <a:extLst>
                  <a:ext uri="{FF2B5EF4-FFF2-40B4-BE49-F238E27FC236}">
                    <a16:creationId xmlns:a16="http://schemas.microsoft.com/office/drawing/2014/main" id="{AA424749-0765-4EE1-911E-D99E772601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4" y="2823"/>
                <a:ext cx="1292" cy="997"/>
              </a:xfrm>
              <a:custGeom>
                <a:avLst/>
                <a:gdLst>
                  <a:gd name="T0" fmla="*/ 0 w 840"/>
                  <a:gd name="T1" fmla="*/ 480 h 997"/>
                  <a:gd name="T2" fmla="*/ 210 w 840"/>
                  <a:gd name="T3" fmla="*/ 0 h 997"/>
                  <a:gd name="T4" fmla="*/ 420 w 840"/>
                  <a:gd name="T5" fmla="*/ 480 h 997"/>
                  <a:gd name="T6" fmla="*/ 630 w 840"/>
                  <a:gd name="T7" fmla="*/ 960 h 997"/>
                  <a:gd name="T8" fmla="*/ 840 w 840"/>
                  <a:gd name="T9" fmla="*/ 480 h 9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0"/>
                  <a:gd name="T16" fmla="*/ 0 h 997"/>
                  <a:gd name="T17" fmla="*/ 840 w 840"/>
                  <a:gd name="T18" fmla="*/ 997 h 9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0" h="997">
                    <a:moveTo>
                      <a:pt x="0" y="480"/>
                    </a:moveTo>
                    <a:cubicBezTo>
                      <a:pt x="70" y="240"/>
                      <a:pt x="140" y="0"/>
                      <a:pt x="210" y="0"/>
                    </a:cubicBezTo>
                    <a:cubicBezTo>
                      <a:pt x="280" y="0"/>
                      <a:pt x="352" y="280"/>
                      <a:pt x="420" y="480"/>
                    </a:cubicBezTo>
                    <a:cubicBezTo>
                      <a:pt x="488" y="680"/>
                      <a:pt x="545" y="923"/>
                      <a:pt x="630" y="960"/>
                    </a:cubicBezTo>
                    <a:cubicBezTo>
                      <a:pt x="715" y="997"/>
                      <a:pt x="803" y="633"/>
                      <a:pt x="840" y="480"/>
                    </a:cubicBezTo>
                  </a:path>
                </a:pathLst>
              </a:custGeom>
              <a:noFill/>
              <a:ln w="41275" cmpd="sng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532" name="Group 14">
              <a:extLst>
                <a:ext uri="{FF2B5EF4-FFF2-40B4-BE49-F238E27FC236}">
                  <a16:creationId xmlns:a16="http://schemas.microsoft.com/office/drawing/2014/main" id="{630AC0E8-0633-443A-A944-8A44105D8FC6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394" y="1518"/>
              <a:ext cx="1334" cy="480"/>
              <a:chOff x="1384" y="2823"/>
              <a:chExt cx="2582" cy="1006"/>
            </a:xfrm>
          </p:grpSpPr>
          <p:sp>
            <p:nvSpPr>
              <p:cNvPr id="21539" name="Freeform 15">
                <a:extLst>
                  <a:ext uri="{FF2B5EF4-FFF2-40B4-BE49-F238E27FC236}">
                    <a16:creationId xmlns:a16="http://schemas.microsoft.com/office/drawing/2014/main" id="{B46C9872-0CEA-4009-894B-0211FDA18E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3" y="2832"/>
                <a:ext cx="1293" cy="997"/>
              </a:xfrm>
              <a:custGeom>
                <a:avLst/>
                <a:gdLst>
                  <a:gd name="T0" fmla="*/ 0 w 840"/>
                  <a:gd name="T1" fmla="*/ 480 h 997"/>
                  <a:gd name="T2" fmla="*/ 210 w 840"/>
                  <a:gd name="T3" fmla="*/ 0 h 997"/>
                  <a:gd name="T4" fmla="*/ 420 w 840"/>
                  <a:gd name="T5" fmla="*/ 480 h 997"/>
                  <a:gd name="T6" fmla="*/ 630 w 840"/>
                  <a:gd name="T7" fmla="*/ 960 h 997"/>
                  <a:gd name="T8" fmla="*/ 840 w 840"/>
                  <a:gd name="T9" fmla="*/ 480 h 9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0"/>
                  <a:gd name="T16" fmla="*/ 0 h 997"/>
                  <a:gd name="T17" fmla="*/ 840 w 840"/>
                  <a:gd name="T18" fmla="*/ 997 h 9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0" h="997">
                    <a:moveTo>
                      <a:pt x="0" y="480"/>
                    </a:moveTo>
                    <a:cubicBezTo>
                      <a:pt x="70" y="240"/>
                      <a:pt x="140" y="0"/>
                      <a:pt x="210" y="0"/>
                    </a:cubicBezTo>
                    <a:cubicBezTo>
                      <a:pt x="280" y="0"/>
                      <a:pt x="352" y="280"/>
                      <a:pt x="420" y="480"/>
                    </a:cubicBezTo>
                    <a:cubicBezTo>
                      <a:pt x="488" y="680"/>
                      <a:pt x="545" y="923"/>
                      <a:pt x="630" y="960"/>
                    </a:cubicBezTo>
                    <a:cubicBezTo>
                      <a:pt x="715" y="997"/>
                      <a:pt x="805" y="560"/>
                      <a:pt x="840" y="480"/>
                    </a:cubicBezTo>
                  </a:path>
                </a:pathLst>
              </a:custGeom>
              <a:noFill/>
              <a:ln w="41275" cmpd="sng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0" name="Freeform 16">
                <a:extLst>
                  <a:ext uri="{FF2B5EF4-FFF2-40B4-BE49-F238E27FC236}">
                    <a16:creationId xmlns:a16="http://schemas.microsoft.com/office/drawing/2014/main" id="{BC07949F-5544-43AE-98CC-CE3A28BEFD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4" y="2823"/>
                <a:ext cx="1292" cy="997"/>
              </a:xfrm>
              <a:custGeom>
                <a:avLst/>
                <a:gdLst>
                  <a:gd name="T0" fmla="*/ 0 w 840"/>
                  <a:gd name="T1" fmla="*/ 480 h 997"/>
                  <a:gd name="T2" fmla="*/ 210 w 840"/>
                  <a:gd name="T3" fmla="*/ 0 h 997"/>
                  <a:gd name="T4" fmla="*/ 420 w 840"/>
                  <a:gd name="T5" fmla="*/ 480 h 997"/>
                  <a:gd name="T6" fmla="*/ 630 w 840"/>
                  <a:gd name="T7" fmla="*/ 960 h 997"/>
                  <a:gd name="T8" fmla="*/ 840 w 840"/>
                  <a:gd name="T9" fmla="*/ 480 h 9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0"/>
                  <a:gd name="T16" fmla="*/ 0 h 997"/>
                  <a:gd name="T17" fmla="*/ 840 w 840"/>
                  <a:gd name="T18" fmla="*/ 997 h 9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0" h="997">
                    <a:moveTo>
                      <a:pt x="0" y="480"/>
                    </a:moveTo>
                    <a:cubicBezTo>
                      <a:pt x="70" y="240"/>
                      <a:pt x="140" y="0"/>
                      <a:pt x="210" y="0"/>
                    </a:cubicBezTo>
                    <a:cubicBezTo>
                      <a:pt x="280" y="0"/>
                      <a:pt x="352" y="280"/>
                      <a:pt x="420" y="480"/>
                    </a:cubicBezTo>
                    <a:cubicBezTo>
                      <a:pt x="488" y="680"/>
                      <a:pt x="545" y="923"/>
                      <a:pt x="630" y="960"/>
                    </a:cubicBezTo>
                    <a:cubicBezTo>
                      <a:pt x="715" y="997"/>
                      <a:pt x="803" y="633"/>
                      <a:pt x="840" y="480"/>
                    </a:cubicBezTo>
                  </a:path>
                </a:pathLst>
              </a:custGeom>
              <a:noFill/>
              <a:ln w="41275" cmpd="sng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533" name="Line 17">
              <a:extLst>
                <a:ext uri="{FF2B5EF4-FFF2-40B4-BE49-F238E27FC236}">
                  <a16:creationId xmlns:a16="http://schemas.microsoft.com/office/drawing/2014/main" id="{56E908EC-24AC-46A3-8C42-BB8654D53C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773"/>
              <a:ext cx="1517" cy="0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4" name="Line 18">
              <a:extLst>
                <a:ext uri="{FF2B5EF4-FFF2-40B4-BE49-F238E27FC236}">
                  <a16:creationId xmlns:a16="http://schemas.microsoft.com/office/drawing/2014/main" id="{50C24AC9-9216-49FC-95FD-BD55D7A69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5" y="1776"/>
              <a:ext cx="1517" cy="0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5" name="Line 19">
              <a:extLst>
                <a:ext uri="{FF2B5EF4-FFF2-40B4-BE49-F238E27FC236}">
                  <a16:creationId xmlns:a16="http://schemas.microsoft.com/office/drawing/2014/main" id="{B6639634-3013-415E-85F8-A2C3CE93B4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4" y="1278"/>
              <a:ext cx="0" cy="866"/>
            </a:xfrm>
            <a:prstGeom prst="line">
              <a:avLst/>
            </a:prstGeom>
            <a:noFill/>
            <a:ln w="111125">
              <a:pattFill prst="dkUpDiag">
                <a:fgClr>
                  <a:srgbClr val="CC6600"/>
                </a:fgClr>
                <a:bgClr>
                  <a:srgbClr val="FFFFFF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536" name="Group 20">
              <a:extLst>
                <a:ext uri="{FF2B5EF4-FFF2-40B4-BE49-F238E27FC236}">
                  <a16:creationId xmlns:a16="http://schemas.microsoft.com/office/drawing/2014/main" id="{E1775759-54F5-41ED-A71E-99DEBCAD07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6" y="1296"/>
              <a:ext cx="1319" cy="288"/>
              <a:chOff x="4080" y="1424"/>
              <a:chExt cx="1319" cy="288"/>
            </a:xfrm>
          </p:grpSpPr>
          <p:sp>
            <p:nvSpPr>
              <p:cNvPr id="21537" name="Text Box 21">
                <a:extLst>
                  <a:ext uri="{FF2B5EF4-FFF2-40B4-BE49-F238E27FC236}">
                    <a16:creationId xmlns:a16="http://schemas.microsoft.com/office/drawing/2014/main" id="{86593687-5B8C-4A56-9707-0D3BD1EC9E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5" y="1424"/>
                <a:ext cx="47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Z</a:t>
                </a:r>
                <a:r>
                  <a:rPr lang="zh-CN" altLang="en-US"/>
                  <a:t>大 </a:t>
                </a:r>
              </a:p>
            </p:txBody>
          </p:sp>
          <p:sp>
            <p:nvSpPr>
              <p:cNvPr id="21538" name="Text Box 22">
                <a:extLst>
                  <a:ext uri="{FF2B5EF4-FFF2-40B4-BE49-F238E27FC236}">
                    <a16:creationId xmlns:a16="http://schemas.microsoft.com/office/drawing/2014/main" id="{0CE3B1AA-F429-45B7-9EE0-57603A5B25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1424"/>
                <a:ext cx="42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Z</a:t>
                </a:r>
                <a:r>
                  <a:rPr lang="zh-CN" altLang="en-US"/>
                  <a:t>小</a:t>
                </a:r>
              </a:p>
            </p:txBody>
          </p:sp>
        </p:grpSp>
      </p:grpSp>
      <p:grpSp>
        <p:nvGrpSpPr>
          <p:cNvPr id="21514" name="Group 23">
            <a:extLst>
              <a:ext uri="{FF2B5EF4-FFF2-40B4-BE49-F238E27FC236}">
                <a16:creationId xmlns:a16="http://schemas.microsoft.com/office/drawing/2014/main" id="{2088E15F-574F-4AEB-AD7B-EFDF7556E1D1}"/>
              </a:ext>
            </a:extLst>
          </p:cNvPr>
          <p:cNvGrpSpPr>
            <a:grpSpLocks/>
          </p:cNvGrpSpPr>
          <p:nvPr/>
        </p:nvGrpSpPr>
        <p:grpSpPr bwMode="auto">
          <a:xfrm>
            <a:off x="4935538" y="3429000"/>
            <a:ext cx="3141662" cy="2286000"/>
            <a:chOff x="3168" y="2352"/>
            <a:chExt cx="1979" cy="1440"/>
          </a:xfrm>
        </p:grpSpPr>
        <p:grpSp>
          <p:nvGrpSpPr>
            <p:cNvPr id="21515" name="Group 24">
              <a:extLst>
                <a:ext uri="{FF2B5EF4-FFF2-40B4-BE49-F238E27FC236}">
                  <a16:creationId xmlns:a16="http://schemas.microsoft.com/office/drawing/2014/main" id="{A357CFB8-3861-4DF4-B719-E41B62F8F9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9" y="2635"/>
              <a:ext cx="1334" cy="480"/>
              <a:chOff x="1384" y="2823"/>
              <a:chExt cx="2582" cy="1006"/>
            </a:xfrm>
          </p:grpSpPr>
          <p:sp>
            <p:nvSpPr>
              <p:cNvPr id="21528" name="Freeform 25">
                <a:extLst>
                  <a:ext uri="{FF2B5EF4-FFF2-40B4-BE49-F238E27FC236}">
                    <a16:creationId xmlns:a16="http://schemas.microsoft.com/office/drawing/2014/main" id="{F44FBDD6-2D78-4220-B971-A378F35962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3" y="2832"/>
                <a:ext cx="1293" cy="997"/>
              </a:xfrm>
              <a:custGeom>
                <a:avLst/>
                <a:gdLst>
                  <a:gd name="T0" fmla="*/ 0 w 840"/>
                  <a:gd name="T1" fmla="*/ 480 h 997"/>
                  <a:gd name="T2" fmla="*/ 210 w 840"/>
                  <a:gd name="T3" fmla="*/ 0 h 997"/>
                  <a:gd name="T4" fmla="*/ 420 w 840"/>
                  <a:gd name="T5" fmla="*/ 480 h 997"/>
                  <a:gd name="T6" fmla="*/ 630 w 840"/>
                  <a:gd name="T7" fmla="*/ 960 h 997"/>
                  <a:gd name="T8" fmla="*/ 840 w 840"/>
                  <a:gd name="T9" fmla="*/ 480 h 9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0"/>
                  <a:gd name="T16" fmla="*/ 0 h 997"/>
                  <a:gd name="T17" fmla="*/ 840 w 840"/>
                  <a:gd name="T18" fmla="*/ 997 h 9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0" h="997">
                    <a:moveTo>
                      <a:pt x="0" y="480"/>
                    </a:moveTo>
                    <a:cubicBezTo>
                      <a:pt x="70" y="240"/>
                      <a:pt x="140" y="0"/>
                      <a:pt x="210" y="0"/>
                    </a:cubicBezTo>
                    <a:cubicBezTo>
                      <a:pt x="280" y="0"/>
                      <a:pt x="352" y="280"/>
                      <a:pt x="420" y="480"/>
                    </a:cubicBezTo>
                    <a:cubicBezTo>
                      <a:pt x="488" y="680"/>
                      <a:pt x="545" y="923"/>
                      <a:pt x="630" y="960"/>
                    </a:cubicBezTo>
                    <a:cubicBezTo>
                      <a:pt x="715" y="997"/>
                      <a:pt x="805" y="560"/>
                      <a:pt x="840" y="480"/>
                    </a:cubicBezTo>
                  </a:path>
                </a:pathLst>
              </a:custGeom>
              <a:noFill/>
              <a:ln w="41275" cmpd="sng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9" name="Freeform 26">
                <a:extLst>
                  <a:ext uri="{FF2B5EF4-FFF2-40B4-BE49-F238E27FC236}">
                    <a16:creationId xmlns:a16="http://schemas.microsoft.com/office/drawing/2014/main" id="{64EF3E7A-3B16-4519-9F69-4C390BEEB3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4" y="2823"/>
                <a:ext cx="1292" cy="997"/>
              </a:xfrm>
              <a:custGeom>
                <a:avLst/>
                <a:gdLst>
                  <a:gd name="T0" fmla="*/ 0 w 840"/>
                  <a:gd name="T1" fmla="*/ 480 h 997"/>
                  <a:gd name="T2" fmla="*/ 210 w 840"/>
                  <a:gd name="T3" fmla="*/ 0 h 997"/>
                  <a:gd name="T4" fmla="*/ 420 w 840"/>
                  <a:gd name="T5" fmla="*/ 480 h 997"/>
                  <a:gd name="T6" fmla="*/ 630 w 840"/>
                  <a:gd name="T7" fmla="*/ 960 h 997"/>
                  <a:gd name="T8" fmla="*/ 840 w 840"/>
                  <a:gd name="T9" fmla="*/ 480 h 9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0"/>
                  <a:gd name="T16" fmla="*/ 0 h 997"/>
                  <a:gd name="T17" fmla="*/ 840 w 840"/>
                  <a:gd name="T18" fmla="*/ 997 h 9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0" h="997">
                    <a:moveTo>
                      <a:pt x="0" y="480"/>
                    </a:moveTo>
                    <a:cubicBezTo>
                      <a:pt x="70" y="240"/>
                      <a:pt x="140" y="0"/>
                      <a:pt x="210" y="0"/>
                    </a:cubicBezTo>
                    <a:cubicBezTo>
                      <a:pt x="280" y="0"/>
                      <a:pt x="352" y="280"/>
                      <a:pt x="420" y="480"/>
                    </a:cubicBezTo>
                    <a:cubicBezTo>
                      <a:pt x="488" y="680"/>
                      <a:pt x="545" y="923"/>
                      <a:pt x="630" y="960"/>
                    </a:cubicBezTo>
                    <a:cubicBezTo>
                      <a:pt x="715" y="997"/>
                      <a:pt x="803" y="633"/>
                      <a:pt x="840" y="480"/>
                    </a:cubicBezTo>
                  </a:path>
                </a:pathLst>
              </a:custGeom>
              <a:noFill/>
              <a:ln w="41275" cmpd="sng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516" name="Group 27">
              <a:extLst>
                <a:ext uri="{FF2B5EF4-FFF2-40B4-BE49-F238E27FC236}">
                  <a16:creationId xmlns:a16="http://schemas.microsoft.com/office/drawing/2014/main" id="{2EE350F8-52F8-4A24-8898-8AECB2D6C4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2425"/>
              <a:ext cx="1334" cy="915"/>
              <a:chOff x="1384" y="2823"/>
              <a:chExt cx="2582" cy="1006"/>
            </a:xfrm>
          </p:grpSpPr>
          <p:sp>
            <p:nvSpPr>
              <p:cNvPr id="21526" name="Freeform 28">
                <a:extLst>
                  <a:ext uri="{FF2B5EF4-FFF2-40B4-BE49-F238E27FC236}">
                    <a16:creationId xmlns:a16="http://schemas.microsoft.com/office/drawing/2014/main" id="{2CDB405A-2E7C-412E-B3B1-FC6A13F2C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3" y="2832"/>
                <a:ext cx="1293" cy="997"/>
              </a:xfrm>
              <a:custGeom>
                <a:avLst/>
                <a:gdLst>
                  <a:gd name="T0" fmla="*/ 0 w 840"/>
                  <a:gd name="T1" fmla="*/ 480 h 997"/>
                  <a:gd name="T2" fmla="*/ 210 w 840"/>
                  <a:gd name="T3" fmla="*/ 0 h 997"/>
                  <a:gd name="T4" fmla="*/ 420 w 840"/>
                  <a:gd name="T5" fmla="*/ 480 h 997"/>
                  <a:gd name="T6" fmla="*/ 630 w 840"/>
                  <a:gd name="T7" fmla="*/ 960 h 997"/>
                  <a:gd name="T8" fmla="*/ 840 w 840"/>
                  <a:gd name="T9" fmla="*/ 480 h 9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0"/>
                  <a:gd name="T16" fmla="*/ 0 h 997"/>
                  <a:gd name="T17" fmla="*/ 840 w 840"/>
                  <a:gd name="T18" fmla="*/ 997 h 9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0" h="997">
                    <a:moveTo>
                      <a:pt x="0" y="480"/>
                    </a:moveTo>
                    <a:cubicBezTo>
                      <a:pt x="70" y="240"/>
                      <a:pt x="140" y="0"/>
                      <a:pt x="210" y="0"/>
                    </a:cubicBezTo>
                    <a:cubicBezTo>
                      <a:pt x="280" y="0"/>
                      <a:pt x="352" y="280"/>
                      <a:pt x="420" y="480"/>
                    </a:cubicBezTo>
                    <a:cubicBezTo>
                      <a:pt x="488" y="680"/>
                      <a:pt x="545" y="923"/>
                      <a:pt x="630" y="960"/>
                    </a:cubicBezTo>
                    <a:cubicBezTo>
                      <a:pt x="715" y="997"/>
                      <a:pt x="805" y="560"/>
                      <a:pt x="840" y="480"/>
                    </a:cubicBezTo>
                  </a:path>
                </a:pathLst>
              </a:custGeom>
              <a:noFill/>
              <a:ln w="412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7" name="Freeform 29">
                <a:extLst>
                  <a:ext uri="{FF2B5EF4-FFF2-40B4-BE49-F238E27FC236}">
                    <a16:creationId xmlns:a16="http://schemas.microsoft.com/office/drawing/2014/main" id="{6A206A93-BAA7-4109-A3F5-DADF4AB40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4" y="2823"/>
                <a:ext cx="1292" cy="997"/>
              </a:xfrm>
              <a:custGeom>
                <a:avLst/>
                <a:gdLst>
                  <a:gd name="T0" fmla="*/ 0 w 840"/>
                  <a:gd name="T1" fmla="*/ 480 h 997"/>
                  <a:gd name="T2" fmla="*/ 210 w 840"/>
                  <a:gd name="T3" fmla="*/ 0 h 997"/>
                  <a:gd name="T4" fmla="*/ 420 w 840"/>
                  <a:gd name="T5" fmla="*/ 480 h 997"/>
                  <a:gd name="T6" fmla="*/ 630 w 840"/>
                  <a:gd name="T7" fmla="*/ 960 h 997"/>
                  <a:gd name="T8" fmla="*/ 840 w 840"/>
                  <a:gd name="T9" fmla="*/ 480 h 9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0"/>
                  <a:gd name="T16" fmla="*/ 0 h 997"/>
                  <a:gd name="T17" fmla="*/ 840 w 840"/>
                  <a:gd name="T18" fmla="*/ 997 h 9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0" h="997">
                    <a:moveTo>
                      <a:pt x="0" y="480"/>
                    </a:moveTo>
                    <a:cubicBezTo>
                      <a:pt x="70" y="240"/>
                      <a:pt x="140" y="0"/>
                      <a:pt x="210" y="0"/>
                    </a:cubicBezTo>
                    <a:cubicBezTo>
                      <a:pt x="280" y="0"/>
                      <a:pt x="352" y="280"/>
                      <a:pt x="420" y="480"/>
                    </a:cubicBezTo>
                    <a:cubicBezTo>
                      <a:pt x="488" y="680"/>
                      <a:pt x="545" y="923"/>
                      <a:pt x="630" y="960"/>
                    </a:cubicBezTo>
                    <a:cubicBezTo>
                      <a:pt x="715" y="997"/>
                      <a:pt x="803" y="633"/>
                      <a:pt x="840" y="480"/>
                    </a:cubicBezTo>
                  </a:path>
                </a:pathLst>
              </a:custGeom>
              <a:noFill/>
              <a:ln w="412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517" name="Line 30">
              <a:extLst>
                <a:ext uri="{FF2B5EF4-FFF2-40B4-BE49-F238E27FC236}">
                  <a16:creationId xmlns:a16="http://schemas.microsoft.com/office/drawing/2014/main" id="{1B31F751-10A2-4F88-85A4-74FC71AC43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872"/>
              <a:ext cx="1517" cy="0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518" name="Group 31">
              <a:extLst>
                <a:ext uri="{FF2B5EF4-FFF2-40B4-BE49-F238E27FC236}">
                  <a16:creationId xmlns:a16="http://schemas.microsoft.com/office/drawing/2014/main" id="{9C77BA2D-476D-4BEB-A6AA-2427544B04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5" y="2640"/>
              <a:ext cx="1334" cy="480"/>
              <a:chOff x="1384" y="2823"/>
              <a:chExt cx="2582" cy="1006"/>
            </a:xfrm>
          </p:grpSpPr>
          <p:sp>
            <p:nvSpPr>
              <p:cNvPr id="21524" name="Freeform 32">
                <a:extLst>
                  <a:ext uri="{FF2B5EF4-FFF2-40B4-BE49-F238E27FC236}">
                    <a16:creationId xmlns:a16="http://schemas.microsoft.com/office/drawing/2014/main" id="{AADAA560-B8AC-4D76-9256-D91112D18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3" y="2832"/>
                <a:ext cx="1293" cy="997"/>
              </a:xfrm>
              <a:custGeom>
                <a:avLst/>
                <a:gdLst>
                  <a:gd name="T0" fmla="*/ 0 w 840"/>
                  <a:gd name="T1" fmla="*/ 480 h 997"/>
                  <a:gd name="T2" fmla="*/ 210 w 840"/>
                  <a:gd name="T3" fmla="*/ 0 h 997"/>
                  <a:gd name="T4" fmla="*/ 420 w 840"/>
                  <a:gd name="T5" fmla="*/ 480 h 997"/>
                  <a:gd name="T6" fmla="*/ 630 w 840"/>
                  <a:gd name="T7" fmla="*/ 960 h 997"/>
                  <a:gd name="T8" fmla="*/ 840 w 840"/>
                  <a:gd name="T9" fmla="*/ 480 h 9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0"/>
                  <a:gd name="T16" fmla="*/ 0 h 997"/>
                  <a:gd name="T17" fmla="*/ 840 w 840"/>
                  <a:gd name="T18" fmla="*/ 997 h 9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0" h="997">
                    <a:moveTo>
                      <a:pt x="0" y="480"/>
                    </a:moveTo>
                    <a:cubicBezTo>
                      <a:pt x="70" y="240"/>
                      <a:pt x="140" y="0"/>
                      <a:pt x="210" y="0"/>
                    </a:cubicBezTo>
                    <a:cubicBezTo>
                      <a:pt x="280" y="0"/>
                      <a:pt x="352" y="280"/>
                      <a:pt x="420" y="480"/>
                    </a:cubicBezTo>
                    <a:cubicBezTo>
                      <a:pt x="488" y="680"/>
                      <a:pt x="545" y="923"/>
                      <a:pt x="630" y="960"/>
                    </a:cubicBezTo>
                    <a:cubicBezTo>
                      <a:pt x="715" y="997"/>
                      <a:pt x="805" y="560"/>
                      <a:pt x="840" y="480"/>
                    </a:cubicBezTo>
                  </a:path>
                </a:pathLst>
              </a:custGeom>
              <a:noFill/>
              <a:ln w="41275" cmpd="sng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5" name="Freeform 33">
                <a:extLst>
                  <a:ext uri="{FF2B5EF4-FFF2-40B4-BE49-F238E27FC236}">
                    <a16:creationId xmlns:a16="http://schemas.microsoft.com/office/drawing/2014/main" id="{FA6587C7-C28C-4762-8074-77A56AE073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4" y="2823"/>
                <a:ext cx="1292" cy="997"/>
              </a:xfrm>
              <a:custGeom>
                <a:avLst/>
                <a:gdLst>
                  <a:gd name="T0" fmla="*/ 0 w 840"/>
                  <a:gd name="T1" fmla="*/ 480 h 997"/>
                  <a:gd name="T2" fmla="*/ 210 w 840"/>
                  <a:gd name="T3" fmla="*/ 0 h 997"/>
                  <a:gd name="T4" fmla="*/ 420 w 840"/>
                  <a:gd name="T5" fmla="*/ 480 h 997"/>
                  <a:gd name="T6" fmla="*/ 630 w 840"/>
                  <a:gd name="T7" fmla="*/ 960 h 997"/>
                  <a:gd name="T8" fmla="*/ 840 w 840"/>
                  <a:gd name="T9" fmla="*/ 480 h 9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0"/>
                  <a:gd name="T16" fmla="*/ 0 h 997"/>
                  <a:gd name="T17" fmla="*/ 840 w 840"/>
                  <a:gd name="T18" fmla="*/ 997 h 9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0" h="997">
                    <a:moveTo>
                      <a:pt x="0" y="480"/>
                    </a:moveTo>
                    <a:cubicBezTo>
                      <a:pt x="70" y="240"/>
                      <a:pt x="140" y="0"/>
                      <a:pt x="210" y="0"/>
                    </a:cubicBezTo>
                    <a:cubicBezTo>
                      <a:pt x="280" y="0"/>
                      <a:pt x="352" y="280"/>
                      <a:pt x="420" y="480"/>
                    </a:cubicBezTo>
                    <a:cubicBezTo>
                      <a:pt x="488" y="680"/>
                      <a:pt x="545" y="923"/>
                      <a:pt x="630" y="960"/>
                    </a:cubicBezTo>
                    <a:cubicBezTo>
                      <a:pt x="715" y="997"/>
                      <a:pt x="803" y="633"/>
                      <a:pt x="840" y="480"/>
                    </a:cubicBezTo>
                  </a:path>
                </a:pathLst>
              </a:custGeom>
              <a:noFill/>
              <a:ln w="41275" cmpd="sng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519" name="AutoShape 34">
              <a:extLst>
                <a:ext uri="{FF2B5EF4-FFF2-40B4-BE49-F238E27FC236}">
                  <a16:creationId xmlns:a16="http://schemas.microsoft.com/office/drawing/2014/main" id="{004F1713-4AF4-4FE2-A9EF-C01C1336D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423"/>
              <a:ext cx="1296" cy="369"/>
            </a:xfrm>
            <a:prstGeom prst="wedgeEllipseCallout">
              <a:avLst>
                <a:gd name="adj1" fmla="val 51699"/>
                <a:gd name="adj2" fmla="val -79810"/>
              </a:avLst>
            </a:prstGeom>
            <a:solidFill>
              <a:srgbClr val="FFFF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无半波损失</a:t>
              </a:r>
            </a:p>
          </p:txBody>
        </p:sp>
        <p:sp>
          <p:nvSpPr>
            <p:cNvPr id="21520" name="Line 35">
              <a:extLst>
                <a:ext uri="{FF2B5EF4-FFF2-40B4-BE49-F238E27FC236}">
                  <a16:creationId xmlns:a16="http://schemas.microsoft.com/office/drawing/2014/main" id="{281F2CBB-5716-4EDE-B1EC-55E45E7EF8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78" y="2352"/>
              <a:ext cx="5" cy="1023"/>
            </a:xfrm>
            <a:prstGeom prst="line">
              <a:avLst/>
            </a:prstGeom>
            <a:noFill/>
            <a:ln w="111125">
              <a:pattFill prst="dkUpDiag">
                <a:fgClr>
                  <a:srgbClr val="CC6600"/>
                </a:fgClr>
                <a:bgClr>
                  <a:srgbClr val="FFFFFF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521" name="Group 36">
              <a:extLst>
                <a:ext uri="{FF2B5EF4-FFF2-40B4-BE49-F238E27FC236}">
                  <a16:creationId xmlns:a16="http://schemas.microsoft.com/office/drawing/2014/main" id="{AD87DF7E-5E46-4587-B872-7CEF6BF9E5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2367"/>
              <a:ext cx="1403" cy="288"/>
              <a:chOff x="3936" y="2496"/>
              <a:chExt cx="1403" cy="288"/>
            </a:xfrm>
          </p:grpSpPr>
          <p:sp>
            <p:nvSpPr>
              <p:cNvPr id="21522" name="Text Box 37">
                <a:extLst>
                  <a:ext uri="{FF2B5EF4-FFF2-40B4-BE49-F238E27FC236}">
                    <a16:creationId xmlns:a16="http://schemas.microsoft.com/office/drawing/2014/main" id="{F547698A-3197-4D86-9856-4F3160A525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6" y="2496"/>
                <a:ext cx="49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Z</a:t>
                </a:r>
                <a:r>
                  <a:rPr lang="zh-CN" altLang="en-US"/>
                  <a:t>大 </a:t>
                </a:r>
              </a:p>
            </p:txBody>
          </p:sp>
          <p:sp>
            <p:nvSpPr>
              <p:cNvPr id="21523" name="Text Box 38">
                <a:extLst>
                  <a:ext uri="{FF2B5EF4-FFF2-40B4-BE49-F238E27FC236}">
                    <a16:creationId xmlns:a16="http://schemas.microsoft.com/office/drawing/2014/main" id="{1E313A48-BBDE-49A8-8C39-78D372AA1B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8" y="2496"/>
                <a:ext cx="49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Z</a:t>
                </a:r>
                <a:r>
                  <a:rPr lang="zh-CN" altLang="en-US"/>
                  <a:t>小</a:t>
                </a:r>
              </a:p>
            </p:txBody>
          </p:sp>
        </p:grpSp>
      </p:grp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2">
            <a:extLst>
              <a:ext uri="{FF2B5EF4-FFF2-40B4-BE49-F238E27FC236}">
                <a16:creationId xmlns:a16="http://schemas.microsoft.com/office/drawing/2014/main" id="{63CA7E19-DCE1-4CD7-8728-CE40D8E97D73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609600"/>
            <a:ext cx="5562600" cy="2133600"/>
            <a:chOff x="1248" y="528"/>
            <a:chExt cx="3504" cy="1344"/>
          </a:xfrm>
        </p:grpSpPr>
        <p:sp>
          <p:nvSpPr>
            <p:cNvPr id="36895" name="Line 3">
              <a:extLst>
                <a:ext uri="{FF2B5EF4-FFF2-40B4-BE49-F238E27FC236}">
                  <a16:creationId xmlns:a16="http://schemas.microsoft.com/office/drawing/2014/main" id="{B1282BFA-AAE6-46ED-B598-FB83F97170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5" y="825"/>
              <a:ext cx="6" cy="993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6" name="Line 4">
              <a:extLst>
                <a:ext uri="{FF2B5EF4-FFF2-40B4-BE49-F238E27FC236}">
                  <a16:creationId xmlns:a16="http://schemas.microsoft.com/office/drawing/2014/main" id="{A72C37C1-E49E-4B81-A76F-BE6939F0ED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1" y="1330"/>
              <a:ext cx="56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6897" name="Group 5">
              <a:extLst>
                <a:ext uri="{FF2B5EF4-FFF2-40B4-BE49-F238E27FC236}">
                  <a16:creationId xmlns:a16="http://schemas.microsoft.com/office/drawing/2014/main" id="{95B2A4C6-24D6-4351-861F-6317863B1A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7" y="1041"/>
              <a:ext cx="308" cy="296"/>
              <a:chOff x="10" y="0"/>
              <a:chExt cx="19990" cy="20000"/>
            </a:xfrm>
          </p:grpSpPr>
          <p:sp>
            <p:nvSpPr>
              <p:cNvPr id="36920" name="Arc 6">
                <a:extLst>
                  <a:ext uri="{FF2B5EF4-FFF2-40B4-BE49-F238E27FC236}">
                    <a16:creationId xmlns:a16="http://schemas.microsoft.com/office/drawing/2014/main" id="{97CC53C6-0949-4041-BD04-42B85D7DA4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87" y="407"/>
                <a:ext cx="10213" cy="19593"/>
              </a:xfrm>
              <a:custGeom>
                <a:avLst/>
                <a:gdLst>
                  <a:gd name="T0" fmla="*/ 0 w 21600"/>
                  <a:gd name="T1" fmla="*/ 0 h 21600"/>
                  <a:gd name="T2" fmla="*/ 10213 w 21600"/>
                  <a:gd name="T3" fmla="*/ 19593 h 21600"/>
                  <a:gd name="T4" fmla="*/ 0 w 21600"/>
                  <a:gd name="T5" fmla="*/ 1959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21" name="Arc 7">
                <a:extLst>
                  <a:ext uri="{FF2B5EF4-FFF2-40B4-BE49-F238E27FC236}">
                    <a16:creationId xmlns:a16="http://schemas.microsoft.com/office/drawing/2014/main" id="{D5DB1011-1252-4CE0-B244-B30B2B0BCAA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" y="0"/>
                <a:ext cx="10203" cy="19593"/>
              </a:xfrm>
              <a:custGeom>
                <a:avLst/>
                <a:gdLst>
                  <a:gd name="T0" fmla="*/ 0 w 21600"/>
                  <a:gd name="T1" fmla="*/ 0 h 21600"/>
                  <a:gd name="T2" fmla="*/ 10203 w 21600"/>
                  <a:gd name="T3" fmla="*/ 19593 h 21600"/>
                  <a:gd name="T4" fmla="*/ 0 w 21600"/>
                  <a:gd name="T5" fmla="*/ 1959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898" name="Line 8">
              <a:extLst>
                <a:ext uri="{FF2B5EF4-FFF2-40B4-BE49-F238E27FC236}">
                  <a16:creationId xmlns:a16="http://schemas.microsoft.com/office/drawing/2014/main" id="{6F038FB2-1061-4B51-AAF3-79A90EEC17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4" y="1330"/>
              <a:ext cx="68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6899" name="Group 9">
              <a:extLst>
                <a:ext uri="{FF2B5EF4-FFF2-40B4-BE49-F238E27FC236}">
                  <a16:creationId xmlns:a16="http://schemas.microsoft.com/office/drawing/2014/main" id="{5C4E32F9-0833-475A-BEF4-1B1AC34542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0" y="1514"/>
              <a:ext cx="1560" cy="112"/>
              <a:chOff x="0" y="0"/>
              <a:chExt cx="20001" cy="20045"/>
            </a:xfrm>
          </p:grpSpPr>
          <p:sp>
            <p:nvSpPr>
              <p:cNvPr id="36915" name="Line 10">
                <a:extLst>
                  <a:ext uri="{FF2B5EF4-FFF2-40B4-BE49-F238E27FC236}">
                    <a16:creationId xmlns:a16="http://schemas.microsoft.com/office/drawing/2014/main" id="{61D940D0-C05F-481F-BEE1-434CBBB5C3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7277" cy="75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6916" name="Group 11">
                <a:extLst>
                  <a:ext uri="{FF2B5EF4-FFF2-40B4-BE49-F238E27FC236}">
                    <a16:creationId xmlns:a16="http://schemas.microsoft.com/office/drawing/2014/main" id="{3B06BA46-7F2C-4699-B3C3-AC572AB4E1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71" y="495"/>
                <a:ext cx="3945" cy="19550"/>
                <a:chOff x="-1" y="-15"/>
                <a:chExt cx="20001" cy="20015"/>
              </a:xfrm>
            </p:grpSpPr>
            <p:sp>
              <p:nvSpPr>
                <p:cNvPr id="36918" name="Arc 12">
                  <a:extLst>
                    <a:ext uri="{FF2B5EF4-FFF2-40B4-BE49-F238E27FC236}">
                      <a16:creationId xmlns:a16="http://schemas.microsoft.com/office/drawing/2014/main" id="{F1EF1653-C9F6-4B7D-B24E-93002EF537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9779" y="-15"/>
                  <a:ext cx="10221" cy="19565"/>
                </a:xfrm>
                <a:custGeom>
                  <a:avLst/>
                  <a:gdLst>
                    <a:gd name="T0" fmla="*/ 0 w 21600"/>
                    <a:gd name="T1" fmla="*/ 0 h 21600"/>
                    <a:gd name="T2" fmla="*/ 10221 w 21600"/>
                    <a:gd name="T3" fmla="*/ 19565 h 21600"/>
                    <a:gd name="T4" fmla="*/ 0 w 21600"/>
                    <a:gd name="T5" fmla="*/ 19565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919" name="Arc 13">
                  <a:extLst>
                    <a:ext uri="{FF2B5EF4-FFF2-40B4-BE49-F238E27FC236}">
                      <a16:creationId xmlns:a16="http://schemas.microsoft.com/office/drawing/2014/main" id="{23E86609-EA5E-4B76-A56F-861DB9AB4A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 flipV="1">
                  <a:off x="-1" y="425"/>
                  <a:ext cx="10211" cy="19575"/>
                </a:xfrm>
                <a:custGeom>
                  <a:avLst/>
                  <a:gdLst>
                    <a:gd name="T0" fmla="*/ 0 w 21600"/>
                    <a:gd name="T1" fmla="*/ 0 h 21600"/>
                    <a:gd name="T2" fmla="*/ 10211 w 21600"/>
                    <a:gd name="T3" fmla="*/ 19575 h 21600"/>
                    <a:gd name="T4" fmla="*/ 0 w 21600"/>
                    <a:gd name="T5" fmla="*/ 19575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6917" name="Line 14">
                <a:extLst>
                  <a:ext uri="{FF2B5EF4-FFF2-40B4-BE49-F238E27FC236}">
                    <a16:creationId xmlns:a16="http://schemas.microsoft.com/office/drawing/2014/main" id="{A027F73F-7732-41A2-A503-9DB8AA47E3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08" y="0"/>
                <a:ext cx="8793" cy="75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900" name="Group 15">
              <a:extLst>
                <a:ext uri="{FF2B5EF4-FFF2-40B4-BE49-F238E27FC236}">
                  <a16:creationId xmlns:a16="http://schemas.microsoft.com/office/drawing/2014/main" id="{53564D6C-39AF-40C0-9DEA-66FB290856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1" y="1226"/>
              <a:ext cx="1560" cy="192"/>
              <a:chOff x="0" y="93"/>
              <a:chExt cx="20001" cy="19907"/>
            </a:xfrm>
          </p:grpSpPr>
          <p:sp>
            <p:nvSpPr>
              <p:cNvPr id="36910" name="Line 16">
                <a:extLst>
                  <a:ext uri="{FF2B5EF4-FFF2-40B4-BE49-F238E27FC236}">
                    <a16:creationId xmlns:a16="http://schemas.microsoft.com/office/drawing/2014/main" id="{74EA4D3A-A841-4CBF-98D5-00AE0B0BA1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9968"/>
                <a:ext cx="7277" cy="32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6911" name="Group 17">
                <a:extLst>
                  <a:ext uri="{FF2B5EF4-FFF2-40B4-BE49-F238E27FC236}">
                    <a16:creationId xmlns:a16="http://schemas.microsoft.com/office/drawing/2014/main" id="{EE6140C2-54E1-4883-8F11-467DE673F5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71" y="93"/>
                <a:ext cx="3945" cy="19421"/>
                <a:chOff x="11" y="0"/>
                <a:chExt cx="19989" cy="20000"/>
              </a:xfrm>
            </p:grpSpPr>
            <p:sp>
              <p:nvSpPr>
                <p:cNvPr id="36913" name="Arc 18">
                  <a:extLst>
                    <a:ext uri="{FF2B5EF4-FFF2-40B4-BE49-F238E27FC236}">
                      <a16:creationId xmlns:a16="http://schemas.microsoft.com/office/drawing/2014/main" id="{681EA64D-9045-4FEA-9346-F6B2660794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85" y="389"/>
                  <a:ext cx="10215" cy="19611"/>
                </a:xfrm>
                <a:custGeom>
                  <a:avLst/>
                  <a:gdLst>
                    <a:gd name="T0" fmla="*/ 0 w 21600"/>
                    <a:gd name="T1" fmla="*/ 0 h 21600"/>
                    <a:gd name="T2" fmla="*/ 10215 w 21600"/>
                    <a:gd name="T3" fmla="*/ 19611 h 21600"/>
                    <a:gd name="T4" fmla="*/ 0 w 21600"/>
                    <a:gd name="T5" fmla="*/ 19611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914" name="Arc 19">
                  <a:extLst>
                    <a:ext uri="{FF2B5EF4-FFF2-40B4-BE49-F238E27FC236}">
                      <a16:creationId xmlns:a16="http://schemas.microsoft.com/office/drawing/2014/main" id="{6EBEF1EA-9541-466A-BE87-705FC51795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1" y="0"/>
                  <a:ext cx="10205" cy="19623"/>
                </a:xfrm>
                <a:custGeom>
                  <a:avLst/>
                  <a:gdLst>
                    <a:gd name="T0" fmla="*/ 0 w 21600"/>
                    <a:gd name="T1" fmla="*/ 0 h 21600"/>
                    <a:gd name="T2" fmla="*/ 10205 w 21600"/>
                    <a:gd name="T3" fmla="*/ 19623 h 21600"/>
                    <a:gd name="T4" fmla="*/ 0 w 21600"/>
                    <a:gd name="T5" fmla="*/ 19623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6912" name="Line 20">
                <a:extLst>
                  <a:ext uri="{FF2B5EF4-FFF2-40B4-BE49-F238E27FC236}">
                    <a16:creationId xmlns:a16="http://schemas.microsoft.com/office/drawing/2014/main" id="{F186390D-B4FF-4095-B5F1-21ECC02204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08" y="19968"/>
                <a:ext cx="8793" cy="32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901" name="Rectangle 21">
              <a:extLst>
                <a:ext uri="{FF2B5EF4-FFF2-40B4-BE49-F238E27FC236}">
                  <a16:creationId xmlns:a16="http://schemas.microsoft.com/office/drawing/2014/main" id="{C7165BA8-8E5A-4A53-B4FA-F69CF14F9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960"/>
              <a:ext cx="100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>
                  <a:solidFill>
                    <a:srgbClr val="FF0000"/>
                  </a:solidFill>
                </a:rPr>
                <a:t>入射波</a:t>
              </a:r>
              <a:endParaRPr kumimoji="0" lang="zh-CN" altLang="en-US" b="0"/>
            </a:p>
          </p:txBody>
        </p:sp>
        <p:sp>
          <p:nvSpPr>
            <p:cNvPr id="36902" name="Rectangle 22">
              <a:extLst>
                <a:ext uri="{FF2B5EF4-FFF2-40B4-BE49-F238E27FC236}">
                  <a16:creationId xmlns:a16="http://schemas.microsoft.com/office/drawing/2014/main" id="{B108287B-1EBC-432E-92DF-8AADA39C9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641"/>
              <a:ext cx="10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>
                  <a:solidFill>
                    <a:srgbClr val="0000FF"/>
                  </a:solidFill>
                </a:rPr>
                <a:t>反射波</a:t>
              </a:r>
              <a:endParaRPr kumimoji="0" lang="zh-CN" altLang="en-US" b="0"/>
            </a:p>
          </p:txBody>
        </p:sp>
        <p:sp>
          <p:nvSpPr>
            <p:cNvPr id="36903" name="Rectangle 23">
              <a:extLst>
                <a:ext uri="{FF2B5EF4-FFF2-40B4-BE49-F238E27FC236}">
                  <a16:creationId xmlns:a16="http://schemas.microsoft.com/office/drawing/2014/main" id="{21A677B7-C7E9-435B-9A8D-3A7244ED1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960"/>
              <a:ext cx="1104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>
                  <a:solidFill>
                    <a:srgbClr val="FF00FF"/>
                  </a:solidFill>
                </a:rPr>
                <a:t>透射波</a:t>
              </a:r>
              <a:endParaRPr kumimoji="0" lang="zh-CN" altLang="en-US" b="0"/>
            </a:p>
          </p:txBody>
        </p:sp>
        <p:sp>
          <p:nvSpPr>
            <p:cNvPr id="36904" name="Line 24">
              <a:extLst>
                <a:ext uri="{FF2B5EF4-FFF2-40B4-BE49-F238E27FC236}">
                  <a16:creationId xmlns:a16="http://schemas.microsoft.com/office/drawing/2014/main" id="{EC1571AB-A008-4FCE-A30E-CE98BCBA16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1045"/>
              <a:ext cx="260" cy="11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med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5" name="Line 25">
              <a:extLst>
                <a:ext uri="{FF2B5EF4-FFF2-40B4-BE49-F238E27FC236}">
                  <a16:creationId xmlns:a16="http://schemas.microsoft.com/office/drawing/2014/main" id="{3D81ED1B-55B9-44F3-B23F-57D29ADDC6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1045"/>
              <a:ext cx="294" cy="11"/>
            </a:xfrm>
            <a:prstGeom prst="line">
              <a:avLst/>
            </a:prstGeom>
            <a:noFill/>
            <a:ln w="31750">
              <a:solidFill>
                <a:srgbClr val="FF00FF"/>
              </a:solidFill>
              <a:round/>
              <a:headEnd type="none" w="med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6" name="Line 26">
              <a:extLst>
                <a:ext uri="{FF2B5EF4-FFF2-40B4-BE49-F238E27FC236}">
                  <a16:creationId xmlns:a16="http://schemas.microsoft.com/office/drawing/2014/main" id="{58B6D28A-36D6-4B89-97B9-D851AB0A0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9" y="1756"/>
              <a:ext cx="237" cy="1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sm" len="lg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7" name="Rectangle 27">
              <a:extLst>
                <a:ext uri="{FF2B5EF4-FFF2-40B4-BE49-F238E27FC236}">
                  <a16:creationId xmlns:a16="http://schemas.microsoft.com/office/drawing/2014/main" id="{3CCF2013-C492-43F2-B379-BA1D3181F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" y="672"/>
              <a:ext cx="109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/>
                <a:t>介质</a:t>
              </a:r>
              <a:r>
                <a:rPr kumimoji="0" lang="en-US" altLang="zh-CN"/>
                <a:t>1 (</a:t>
              </a:r>
              <a:r>
                <a:rPr kumimoji="0" lang="en-US" altLang="zh-CN" i="1"/>
                <a:t>Z</a:t>
              </a:r>
              <a:r>
                <a:rPr kumimoji="0" lang="en-US" altLang="zh-CN"/>
                <a:t>1</a:t>
              </a:r>
              <a:r>
                <a:rPr kumimoji="0" lang="zh-CN" altLang="en-US"/>
                <a:t>小</a:t>
              </a:r>
              <a:r>
                <a:rPr kumimoji="0" lang="en-US" altLang="zh-CN"/>
                <a:t>)</a:t>
              </a:r>
            </a:p>
          </p:txBody>
        </p:sp>
        <p:sp>
          <p:nvSpPr>
            <p:cNvPr id="36908" name="Rectangle 28">
              <a:extLst>
                <a:ext uri="{FF2B5EF4-FFF2-40B4-BE49-F238E27FC236}">
                  <a16:creationId xmlns:a16="http://schemas.microsoft.com/office/drawing/2014/main" id="{DD28405F-2FC4-4A15-BAF5-489E67616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" y="680"/>
              <a:ext cx="153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/>
                <a:t>介质</a:t>
              </a:r>
              <a:r>
                <a:rPr kumimoji="0" lang="en-US" altLang="zh-CN"/>
                <a:t>2 (</a:t>
              </a:r>
              <a:r>
                <a:rPr kumimoji="0" lang="en-US" altLang="zh-CN" i="1"/>
                <a:t>Z</a:t>
              </a:r>
              <a:r>
                <a:rPr kumimoji="0" lang="en-US" altLang="zh-CN"/>
                <a:t>2</a:t>
              </a:r>
              <a:r>
                <a:rPr kumimoji="0" lang="zh-CN" altLang="en-US"/>
                <a:t>大）</a:t>
              </a:r>
            </a:p>
          </p:txBody>
        </p:sp>
        <p:sp>
          <p:nvSpPr>
            <p:cNvPr id="36909" name="Rectangle 29">
              <a:extLst>
                <a:ext uri="{FF2B5EF4-FFF2-40B4-BE49-F238E27FC236}">
                  <a16:creationId xmlns:a16="http://schemas.microsoft.com/office/drawing/2014/main" id="{A0AF1050-374B-41C6-B423-4E705704C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5" y="528"/>
              <a:ext cx="8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>
                  <a:solidFill>
                    <a:srgbClr val="FF3300"/>
                  </a:solidFill>
                </a:rPr>
                <a:t>界面</a:t>
              </a:r>
            </a:p>
          </p:txBody>
        </p:sp>
      </p:grpSp>
      <p:grpSp>
        <p:nvGrpSpPr>
          <p:cNvPr id="36867" name="Group 30">
            <a:extLst>
              <a:ext uri="{FF2B5EF4-FFF2-40B4-BE49-F238E27FC236}">
                <a16:creationId xmlns:a16="http://schemas.microsoft.com/office/drawing/2014/main" id="{7067ABA6-8F79-4F36-9A9D-72654C682F85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3048000"/>
            <a:ext cx="5867400" cy="2071688"/>
            <a:chOff x="1296" y="2064"/>
            <a:chExt cx="3696" cy="1305"/>
          </a:xfrm>
        </p:grpSpPr>
        <p:sp>
          <p:nvSpPr>
            <p:cNvPr id="36869" name="Line 31">
              <a:extLst>
                <a:ext uri="{FF2B5EF4-FFF2-40B4-BE49-F238E27FC236}">
                  <a16:creationId xmlns:a16="http://schemas.microsoft.com/office/drawing/2014/main" id="{7C61DF64-8204-4059-B33C-80E63CA24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348"/>
              <a:ext cx="0" cy="9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0" name="Rectangle 32">
              <a:extLst>
                <a:ext uri="{FF2B5EF4-FFF2-40B4-BE49-F238E27FC236}">
                  <a16:creationId xmlns:a16="http://schemas.microsoft.com/office/drawing/2014/main" id="{A1C31A1D-C98C-4736-BF3D-FBD2664C8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388"/>
              <a:ext cx="1191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>
                  <a:solidFill>
                    <a:srgbClr val="FF0000"/>
                  </a:solidFill>
                </a:rPr>
                <a:t>入射波</a:t>
              </a:r>
            </a:p>
          </p:txBody>
        </p:sp>
        <p:sp>
          <p:nvSpPr>
            <p:cNvPr id="36871" name="Rectangle 33">
              <a:extLst>
                <a:ext uri="{FF2B5EF4-FFF2-40B4-BE49-F238E27FC236}">
                  <a16:creationId xmlns:a16="http://schemas.microsoft.com/office/drawing/2014/main" id="{17F38EA1-E1D1-4A07-8B88-01A486C66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148"/>
              <a:ext cx="90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>
                  <a:solidFill>
                    <a:srgbClr val="0000FF"/>
                  </a:solidFill>
                </a:rPr>
                <a:t>反射波</a:t>
              </a:r>
            </a:p>
          </p:txBody>
        </p:sp>
        <p:sp>
          <p:nvSpPr>
            <p:cNvPr id="36872" name="Rectangle 34">
              <a:extLst>
                <a:ext uri="{FF2B5EF4-FFF2-40B4-BE49-F238E27FC236}">
                  <a16:creationId xmlns:a16="http://schemas.microsoft.com/office/drawing/2014/main" id="{DC8F2307-DE9B-491A-802F-D56FC9205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2" y="2420"/>
              <a:ext cx="89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>
                  <a:solidFill>
                    <a:srgbClr val="FF00FF"/>
                  </a:solidFill>
                </a:rPr>
                <a:t>透射波</a:t>
              </a:r>
            </a:p>
          </p:txBody>
        </p:sp>
        <p:sp>
          <p:nvSpPr>
            <p:cNvPr id="36873" name="Line 35">
              <a:extLst>
                <a:ext uri="{FF2B5EF4-FFF2-40B4-BE49-F238E27FC236}">
                  <a16:creationId xmlns:a16="http://schemas.microsoft.com/office/drawing/2014/main" id="{6DB7EE44-7175-4233-835E-68A1EDCE41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5" y="2394"/>
              <a:ext cx="479" cy="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4" name="Line 36">
              <a:extLst>
                <a:ext uri="{FF2B5EF4-FFF2-40B4-BE49-F238E27FC236}">
                  <a16:creationId xmlns:a16="http://schemas.microsoft.com/office/drawing/2014/main" id="{7345485E-CC4E-4D24-8569-8FE7B327F4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53" y="2416"/>
              <a:ext cx="370" cy="1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 type="none" w="med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5" name="Line 37">
              <a:extLst>
                <a:ext uri="{FF2B5EF4-FFF2-40B4-BE49-F238E27FC236}">
                  <a16:creationId xmlns:a16="http://schemas.microsoft.com/office/drawing/2014/main" id="{90D3525D-C297-45B5-B31D-9AA4C41DDD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4" y="3154"/>
              <a:ext cx="356" cy="1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sm" len="lg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6" name="Rectangle 38">
              <a:extLst>
                <a:ext uri="{FF2B5EF4-FFF2-40B4-BE49-F238E27FC236}">
                  <a16:creationId xmlns:a16="http://schemas.microsoft.com/office/drawing/2014/main" id="{10488306-1B1A-44B7-95CF-F143AB156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2092"/>
              <a:ext cx="1914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/>
                <a:t>介质</a:t>
              </a:r>
              <a:r>
                <a:rPr kumimoji="0" lang="en-US" altLang="zh-CN"/>
                <a:t>1 (</a:t>
              </a:r>
              <a:r>
                <a:rPr kumimoji="0" lang="en-US" altLang="zh-CN" i="1"/>
                <a:t>Z</a:t>
              </a:r>
              <a:r>
                <a:rPr kumimoji="0" lang="en-US" altLang="zh-CN"/>
                <a:t>1</a:t>
              </a:r>
              <a:r>
                <a:rPr kumimoji="0" lang="zh-CN" altLang="en-US"/>
                <a:t>大</a:t>
              </a:r>
            </a:p>
          </p:txBody>
        </p:sp>
        <p:sp>
          <p:nvSpPr>
            <p:cNvPr id="36877" name="Rectangle 39">
              <a:extLst>
                <a:ext uri="{FF2B5EF4-FFF2-40B4-BE49-F238E27FC236}">
                  <a16:creationId xmlns:a16="http://schemas.microsoft.com/office/drawing/2014/main" id="{DF62E848-A570-4C8D-A4E1-A9B689316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8" y="2124"/>
              <a:ext cx="1844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/>
                <a:t>介质</a:t>
              </a:r>
              <a:r>
                <a:rPr kumimoji="0" lang="en-US" altLang="zh-CN"/>
                <a:t>2 (</a:t>
              </a:r>
              <a:r>
                <a:rPr kumimoji="0" lang="en-US" altLang="zh-CN" i="1"/>
                <a:t>Z</a:t>
              </a:r>
              <a:r>
                <a:rPr kumimoji="0" lang="en-US" altLang="zh-CN"/>
                <a:t>2</a:t>
              </a:r>
              <a:r>
                <a:rPr kumimoji="0" lang="zh-CN" altLang="en-US"/>
                <a:t>小</a:t>
              </a:r>
              <a:r>
                <a:rPr kumimoji="0" lang="en-US" altLang="zh-CN"/>
                <a:t>)</a:t>
              </a:r>
            </a:p>
          </p:txBody>
        </p:sp>
        <p:sp>
          <p:nvSpPr>
            <p:cNvPr id="36878" name="Rectangle 40">
              <a:extLst>
                <a:ext uri="{FF2B5EF4-FFF2-40B4-BE49-F238E27FC236}">
                  <a16:creationId xmlns:a16="http://schemas.microsoft.com/office/drawing/2014/main" id="{1ABA4954-EF0D-43DF-A73E-1043BBC56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064"/>
              <a:ext cx="757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>
                  <a:solidFill>
                    <a:srgbClr val="FF3300"/>
                  </a:solidFill>
                </a:rPr>
                <a:t>界面</a:t>
              </a:r>
            </a:p>
          </p:txBody>
        </p:sp>
        <p:sp>
          <p:nvSpPr>
            <p:cNvPr id="36879" name="Line 41">
              <a:extLst>
                <a:ext uri="{FF2B5EF4-FFF2-40B4-BE49-F238E27FC236}">
                  <a16:creationId xmlns:a16="http://schemas.microsoft.com/office/drawing/2014/main" id="{7512A30D-DA04-4EF4-86A0-8802C59BE9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3" y="2766"/>
              <a:ext cx="56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6880" name="Group 42">
              <a:extLst>
                <a:ext uri="{FF2B5EF4-FFF2-40B4-BE49-F238E27FC236}">
                  <a16:creationId xmlns:a16="http://schemas.microsoft.com/office/drawing/2014/main" id="{1F5DD694-E51A-4EC3-82A9-C20F6FBCF3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2477"/>
              <a:ext cx="308" cy="296"/>
              <a:chOff x="1" y="0"/>
              <a:chExt cx="19999" cy="20002"/>
            </a:xfrm>
          </p:grpSpPr>
          <p:sp>
            <p:nvSpPr>
              <p:cNvPr id="36893" name="Arc 43">
                <a:extLst>
                  <a:ext uri="{FF2B5EF4-FFF2-40B4-BE49-F238E27FC236}">
                    <a16:creationId xmlns:a16="http://schemas.microsoft.com/office/drawing/2014/main" id="{D4E514BA-6495-458E-A669-3DE49DFA50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90" y="403"/>
                <a:ext cx="10210" cy="19599"/>
              </a:xfrm>
              <a:custGeom>
                <a:avLst/>
                <a:gdLst>
                  <a:gd name="T0" fmla="*/ 0 w 21600"/>
                  <a:gd name="T1" fmla="*/ 0 h 21600"/>
                  <a:gd name="T2" fmla="*/ 10210 w 21600"/>
                  <a:gd name="T3" fmla="*/ 19599 h 21600"/>
                  <a:gd name="T4" fmla="*/ 0 w 21600"/>
                  <a:gd name="T5" fmla="*/ 19599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94" name="Arc 44">
                <a:extLst>
                  <a:ext uri="{FF2B5EF4-FFF2-40B4-BE49-F238E27FC236}">
                    <a16:creationId xmlns:a16="http://schemas.microsoft.com/office/drawing/2014/main" id="{136E3B7D-D9DF-4323-8487-71666FBFE8D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" y="0"/>
                <a:ext cx="10210" cy="19593"/>
              </a:xfrm>
              <a:custGeom>
                <a:avLst/>
                <a:gdLst>
                  <a:gd name="T0" fmla="*/ 0 w 21600"/>
                  <a:gd name="T1" fmla="*/ 0 h 21600"/>
                  <a:gd name="T2" fmla="*/ 10210 w 21600"/>
                  <a:gd name="T3" fmla="*/ 19593 h 21600"/>
                  <a:gd name="T4" fmla="*/ 0 w 21600"/>
                  <a:gd name="T5" fmla="*/ 1959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881" name="Line 45">
              <a:extLst>
                <a:ext uri="{FF2B5EF4-FFF2-40B4-BE49-F238E27FC236}">
                  <a16:creationId xmlns:a16="http://schemas.microsoft.com/office/drawing/2014/main" id="{21321B9D-053A-4CE7-9877-4E8B789D29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7" y="2766"/>
              <a:ext cx="68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6882" name="Group 46">
              <a:extLst>
                <a:ext uri="{FF2B5EF4-FFF2-40B4-BE49-F238E27FC236}">
                  <a16:creationId xmlns:a16="http://schemas.microsoft.com/office/drawing/2014/main" id="{3FC7EE40-8705-42B9-8C91-8A0B9570C1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3" y="2950"/>
              <a:ext cx="1560" cy="112"/>
              <a:chOff x="0" y="-84"/>
              <a:chExt cx="19999" cy="20084"/>
            </a:xfrm>
          </p:grpSpPr>
          <p:sp>
            <p:nvSpPr>
              <p:cNvPr id="36888" name="Line 47">
                <a:extLst>
                  <a:ext uri="{FF2B5EF4-FFF2-40B4-BE49-F238E27FC236}">
                    <a16:creationId xmlns:a16="http://schemas.microsoft.com/office/drawing/2014/main" id="{AA66276E-32AA-4519-B8B3-3DA3A5ED2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9944"/>
                <a:ext cx="7278" cy="5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6889" name="Group 48">
                <a:extLst>
                  <a:ext uri="{FF2B5EF4-FFF2-40B4-BE49-F238E27FC236}">
                    <a16:creationId xmlns:a16="http://schemas.microsoft.com/office/drawing/2014/main" id="{5AC85836-B925-4E01-B379-9958E6BFE0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70" y="-84"/>
                <a:ext cx="3945" cy="19590"/>
                <a:chOff x="1" y="0"/>
                <a:chExt cx="19999" cy="20000"/>
              </a:xfrm>
            </p:grpSpPr>
            <p:sp>
              <p:nvSpPr>
                <p:cNvPr id="36891" name="Arc 49">
                  <a:extLst>
                    <a:ext uri="{FF2B5EF4-FFF2-40B4-BE49-F238E27FC236}">
                      <a16:creationId xmlns:a16="http://schemas.microsoft.com/office/drawing/2014/main" id="{A8E9598D-9882-4B20-BC84-714CDE28DA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90" y="437"/>
                  <a:ext cx="10210" cy="19563"/>
                </a:xfrm>
                <a:custGeom>
                  <a:avLst/>
                  <a:gdLst>
                    <a:gd name="T0" fmla="*/ 0 w 21600"/>
                    <a:gd name="T1" fmla="*/ 0 h 21600"/>
                    <a:gd name="T2" fmla="*/ 10210 w 21600"/>
                    <a:gd name="T3" fmla="*/ 19563 h 21600"/>
                    <a:gd name="T4" fmla="*/ 0 w 21600"/>
                    <a:gd name="T5" fmla="*/ 19563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892" name="Arc 50">
                  <a:extLst>
                    <a:ext uri="{FF2B5EF4-FFF2-40B4-BE49-F238E27FC236}">
                      <a16:creationId xmlns:a16="http://schemas.microsoft.com/office/drawing/2014/main" id="{B6DCC067-9EFA-49B3-8122-277CA5AEBF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" y="0"/>
                  <a:ext cx="10210" cy="19558"/>
                </a:xfrm>
                <a:custGeom>
                  <a:avLst/>
                  <a:gdLst>
                    <a:gd name="T0" fmla="*/ 0 w 21600"/>
                    <a:gd name="T1" fmla="*/ 0 h 21600"/>
                    <a:gd name="T2" fmla="*/ 10210 w 21600"/>
                    <a:gd name="T3" fmla="*/ 19558 h 21600"/>
                    <a:gd name="T4" fmla="*/ 0 w 21600"/>
                    <a:gd name="T5" fmla="*/ 19558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6890" name="Line 51">
                <a:extLst>
                  <a:ext uri="{FF2B5EF4-FFF2-40B4-BE49-F238E27FC236}">
                    <a16:creationId xmlns:a16="http://schemas.microsoft.com/office/drawing/2014/main" id="{451F3B69-D508-4301-B3D9-C4FCE3416A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07" y="19944"/>
                <a:ext cx="8792" cy="5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883" name="Line 52">
              <a:extLst>
                <a:ext uri="{FF2B5EF4-FFF2-40B4-BE49-F238E27FC236}">
                  <a16:creationId xmlns:a16="http://schemas.microsoft.com/office/drawing/2014/main" id="{55D6B795-46AE-4CF8-B276-C81660A81C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8" y="2915"/>
              <a:ext cx="567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6884" name="Group 53">
              <a:extLst>
                <a:ext uri="{FF2B5EF4-FFF2-40B4-BE49-F238E27FC236}">
                  <a16:creationId xmlns:a16="http://schemas.microsoft.com/office/drawing/2014/main" id="{2B2E89C1-0CE5-4DA1-B290-FD077979B2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5" y="2592"/>
              <a:ext cx="307" cy="325"/>
              <a:chOff x="0" y="0"/>
              <a:chExt cx="20000" cy="20000"/>
            </a:xfrm>
          </p:grpSpPr>
          <p:sp>
            <p:nvSpPr>
              <p:cNvPr id="36886" name="Arc 54">
                <a:extLst>
                  <a:ext uri="{FF2B5EF4-FFF2-40B4-BE49-F238E27FC236}">
                    <a16:creationId xmlns:a16="http://schemas.microsoft.com/office/drawing/2014/main" id="{BF579F42-0134-4580-A930-97CDE6DF1A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92" y="391"/>
                <a:ext cx="10208" cy="19609"/>
              </a:xfrm>
              <a:custGeom>
                <a:avLst/>
                <a:gdLst>
                  <a:gd name="T0" fmla="*/ 0 w 21600"/>
                  <a:gd name="T1" fmla="*/ 0 h 21600"/>
                  <a:gd name="T2" fmla="*/ 10208 w 21600"/>
                  <a:gd name="T3" fmla="*/ 19609 h 21600"/>
                  <a:gd name="T4" fmla="*/ 0 w 21600"/>
                  <a:gd name="T5" fmla="*/ 19609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7" name="Arc 55">
                <a:extLst>
                  <a:ext uri="{FF2B5EF4-FFF2-40B4-BE49-F238E27FC236}">
                    <a16:creationId xmlns:a16="http://schemas.microsoft.com/office/drawing/2014/main" id="{3225632A-4685-44C8-8A60-E579A188CBA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0" y="0"/>
                <a:ext cx="10208" cy="19610"/>
              </a:xfrm>
              <a:custGeom>
                <a:avLst/>
                <a:gdLst>
                  <a:gd name="T0" fmla="*/ 0 w 21600"/>
                  <a:gd name="T1" fmla="*/ 0 h 21600"/>
                  <a:gd name="T2" fmla="*/ 10208 w 21600"/>
                  <a:gd name="T3" fmla="*/ 19610 h 21600"/>
                  <a:gd name="T4" fmla="*/ 0 w 21600"/>
                  <a:gd name="T5" fmla="*/ 1961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885" name="Line 56">
              <a:extLst>
                <a:ext uri="{FF2B5EF4-FFF2-40B4-BE49-F238E27FC236}">
                  <a16:creationId xmlns:a16="http://schemas.microsoft.com/office/drawing/2014/main" id="{75A521BE-4B77-47EC-9DA6-A19A3FE79C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2" y="2915"/>
              <a:ext cx="686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868" name="Rectangle 57">
            <a:extLst>
              <a:ext uri="{FF2B5EF4-FFF2-40B4-BE49-F238E27FC236}">
                <a16:creationId xmlns:a16="http://schemas.microsoft.com/office/drawing/2014/main" id="{AF8721A7-C912-4AEC-AB47-A582DD0A8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257800"/>
            <a:ext cx="5027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 </a:t>
            </a:r>
            <a:r>
              <a:rPr lang="zh-CN" altLang="en-US"/>
              <a:t>脉冲波在界面处的反射和透射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2">
            <a:extLst>
              <a:ext uri="{FF2B5EF4-FFF2-40B4-BE49-F238E27FC236}">
                <a16:creationId xmlns:a16="http://schemas.microsoft.com/office/drawing/2014/main" id="{D3AC2ADE-B37F-40C7-BB4F-63ECEC905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57200"/>
            <a:ext cx="75438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>
                <a:solidFill>
                  <a:srgbClr val="FF0000"/>
                </a:solidFill>
              </a:rPr>
              <a:t>[</a:t>
            </a:r>
            <a:r>
              <a:rPr lang="zh-CN" altLang="en-US">
                <a:solidFill>
                  <a:srgbClr val="FF0000"/>
                </a:solidFill>
              </a:rPr>
              <a:t>例题</a:t>
            </a:r>
            <a:r>
              <a:rPr lang="en-US" altLang="zh-CN">
                <a:solidFill>
                  <a:srgbClr val="FF0000"/>
                </a:solidFill>
              </a:rPr>
              <a:t>1]</a:t>
            </a:r>
            <a:r>
              <a:rPr lang="en-US" altLang="zh-CN"/>
              <a:t>  </a:t>
            </a:r>
            <a:r>
              <a:rPr lang="zh-CN" altLang="en-US"/>
              <a:t>如图</a:t>
            </a:r>
            <a:r>
              <a:rPr lang="en-US" altLang="zh-CN"/>
              <a:t>,</a:t>
            </a:r>
            <a:r>
              <a:rPr lang="zh-CN" altLang="en-US"/>
              <a:t>沿 </a:t>
            </a:r>
            <a:r>
              <a:rPr lang="en-US" altLang="zh-CN" i="1"/>
              <a:t>x </a:t>
            </a:r>
            <a:r>
              <a:rPr lang="zh-CN" altLang="en-US"/>
              <a:t>轴传播的平面简谐波方程为</a:t>
            </a:r>
          </a:p>
        </p:txBody>
      </p:sp>
      <p:graphicFrame>
        <p:nvGraphicFramePr>
          <p:cNvPr id="22530" name="Object 3">
            <a:extLst>
              <a:ext uri="{FF2B5EF4-FFF2-40B4-BE49-F238E27FC236}">
                <a16:creationId xmlns:a16="http://schemas.microsoft.com/office/drawing/2014/main" id="{38D64761-D411-4C78-84D5-C461C6013A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927100"/>
          <a:ext cx="38862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Equation" r:id="rId3" imgW="1752480" imgH="393480" progId="Equation.3">
                  <p:embed/>
                </p:oleObj>
              </mc:Choice>
              <mc:Fallback>
                <p:oleObj name="Equation" r:id="rId3" imgW="175248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927100"/>
                        <a:ext cx="388620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Text Box 4">
            <a:extLst>
              <a:ext uri="{FF2B5EF4-FFF2-40B4-BE49-F238E27FC236}">
                <a16:creationId xmlns:a16="http://schemas.microsoft.com/office/drawing/2014/main" id="{B048ABAA-5BCD-42A3-93C0-26C120EEA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1765300"/>
            <a:ext cx="7102475" cy="1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/>
              <a:t>      </a:t>
            </a:r>
            <a:r>
              <a:rPr lang="zh-CN" altLang="en-US"/>
              <a:t>隔开两种介质的反射界面，</a:t>
            </a:r>
            <a:r>
              <a:rPr lang="en-US" altLang="zh-CN" i="1"/>
              <a:t>A</a:t>
            </a:r>
            <a:r>
              <a:rPr lang="zh-CN" altLang="en-US"/>
              <a:t>与坐标原点</a:t>
            </a:r>
            <a:r>
              <a:rPr lang="en-US" altLang="zh-CN" i="1"/>
              <a:t>O</a:t>
            </a:r>
            <a:r>
              <a:rPr lang="zh-CN" altLang="en-US"/>
              <a:t>相距</a:t>
            </a:r>
            <a:r>
              <a:rPr lang="en-US" altLang="zh-CN"/>
              <a:t>2.25 m.</a:t>
            </a:r>
            <a:r>
              <a:rPr lang="zh-CN" altLang="en-US"/>
              <a:t>设反射端两侧波阻相差悬殊且可视为固定端</a:t>
            </a:r>
            <a:r>
              <a:rPr lang="en-US" altLang="zh-CN"/>
              <a:t>.</a:t>
            </a:r>
            <a:r>
              <a:rPr lang="zh-CN" altLang="en-US"/>
              <a:t>求反射波方程</a:t>
            </a:r>
            <a:r>
              <a:rPr lang="en-US" altLang="zh-CN"/>
              <a:t>.</a:t>
            </a:r>
          </a:p>
        </p:txBody>
      </p:sp>
      <p:sp>
        <p:nvSpPr>
          <p:cNvPr id="22533" name="Text Box 5">
            <a:extLst>
              <a:ext uri="{FF2B5EF4-FFF2-40B4-BE49-F238E27FC236}">
                <a16:creationId xmlns:a16="http://schemas.microsoft.com/office/drawing/2014/main" id="{54D60C73-0FE8-42FF-91EC-AE6937A3D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5" y="1120775"/>
            <a:ext cx="67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(SI)</a:t>
            </a:r>
          </a:p>
        </p:txBody>
      </p:sp>
      <p:grpSp>
        <p:nvGrpSpPr>
          <p:cNvPr id="22534" name="Group 6">
            <a:extLst>
              <a:ext uri="{FF2B5EF4-FFF2-40B4-BE49-F238E27FC236}">
                <a16:creationId xmlns:a16="http://schemas.microsoft.com/office/drawing/2014/main" id="{386E818B-5541-4E76-8AE3-2CCE12BB0C68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441700"/>
            <a:ext cx="3765550" cy="1981200"/>
            <a:chOff x="960" y="2448"/>
            <a:chExt cx="2372" cy="1248"/>
          </a:xfrm>
        </p:grpSpPr>
        <p:sp>
          <p:nvSpPr>
            <p:cNvPr id="22535" name="Line 7">
              <a:extLst>
                <a:ext uri="{FF2B5EF4-FFF2-40B4-BE49-F238E27FC236}">
                  <a16:creationId xmlns:a16="http://schemas.microsoft.com/office/drawing/2014/main" id="{E1EDDEF0-AF79-4A74-A1C9-52415BBB3F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168"/>
              <a:ext cx="23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6" name="Line 8">
              <a:extLst>
                <a:ext uri="{FF2B5EF4-FFF2-40B4-BE49-F238E27FC236}">
                  <a16:creationId xmlns:a16="http://schemas.microsoft.com/office/drawing/2014/main" id="{D77A85E0-EB66-433D-9251-1C40D2B656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2496"/>
              <a:ext cx="0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537" name="Group 9">
              <a:extLst>
                <a:ext uri="{FF2B5EF4-FFF2-40B4-BE49-F238E27FC236}">
                  <a16:creationId xmlns:a16="http://schemas.microsoft.com/office/drawing/2014/main" id="{139A2763-391D-4A2D-A804-80A06BE6FC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2544"/>
              <a:ext cx="144" cy="1152"/>
              <a:chOff x="2688" y="2544"/>
              <a:chExt cx="144" cy="1152"/>
            </a:xfrm>
          </p:grpSpPr>
          <p:sp>
            <p:nvSpPr>
              <p:cNvPr id="22547" name="Rectangle 10" descr="浅色下对角线">
                <a:extLst>
                  <a:ext uri="{FF2B5EF4-FFF2-40B4-BE49-F238E27FC236}">
                    <a16:creationId xmlns:a16="http://schemas.microsoft.com/office/drawing/2014/main" id="{122715A9-8294-4707-8A81-201D956982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592"/>
                <a:ext cx="144" cy="1104"/>
              </a:xfrm>
              <a:prstGeom prst="rect">
                <a:avLst/>
              </a:prstGeom>
              <a:pattFill prst="ltDnDiag">
                <a:fgClr>
                  <a:srgbClr val="CC6600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548" name="Line 11">
                <a:extLst>
                  <a:ext uri="{FF2B5EF4-FFF2-40B4-BE49-F238E27FC236}">
                    <a16:creationId xmlns:a16="http://schemas.microsoft.com/office/drawing/2014/main" id="{DE0BA061-1AD7-4031-9765-2CA11EEA4F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2544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538" name="Line 12">
              <a:extLst>
                <a:ext uri="{FF2B5EF4-FFF2-40B4-BE49-F238E27FC236}">
                  <a16:creationId xmlns:a16="http://schemas.microsoft.com/office/drawing/2014/main" id="{CAAE5F2A-7DE3-4E80-AA71-0F2137072F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50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9" name="Line 13">
              <a:extLst>
                <a:ext uri="{FF2B5EF4-FFF2-40B4-BE49-F238E27FC236}">
                  <a16:creationId xmlns:a16="http://schemas.microsoft.com/office/drawing/2014/main" id="{63DE47F5-A493-419B-82BC-395BD34583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0" y="350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0" name="Text Box 14">
              <a:extLst>
                <a:ext uri="{FF2B5EF4-FFF2-40B4-BE49-F238E27FC236}">
                  <a16:creationId xmlns:a16="http://schemas.microsoft.com/office/drawing/2014/main" id="{488808F1-B8D3-4F8B-8E99-3F8E86CE5D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880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A</a:t>
              </a:r>
            </a:p>
          </p:txBody>
        </p:sp>
        <p:sp>
          <p:nvSpPr>
            <p:cNvPr id="22541" name="Text Box 15">
              <a:extLst>
                <a:ext uri="{FF2B5EF4-FFF2-40B4-BE49-F238E27FC236}">
                  <a16:creationId xmlns:a16="http://schemas.microsoft.com/office/drawing/2014/main" id="{502BE1C5-035A-4EC0-82A6-BCBA75F93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12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O</a:t>
              </a:r>
            </a:p>
          </p:txBody>
        </p:sp>
        <p:sp>
          <p:nvSpPr>
            <p:cNvPr id="22542" name="Text Box 16">
              <a:extLst>
                <a:ext uri="{FF2B5EF4-FFF2-40B4-BE49-F238E27FC236}">
                  <a16:creationId xmlns:a16="http://schemas.microsoft.com/office/drawing/2014/main" id="{0358BB1C-B509-412A-9C95-D15CE0C9FA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1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x</a:t>
              </a:r>
            </a:p>
          </p:txBody>
        </p:sp>
        <p:sp>
          <p:nvSpPr>
            <p:cNvPr id="22543" name="Text Box 17">
              <a:extLst>
                <a:ext uri="{FF2B5EF4-FFF2-40B4-BE49-F238E27FC236}">
                  <a16:creationId xmlns:a16="http://schemas.microsoft.com/office/drawing/2014/main" id="{C2F55311-541F-4EC7-AD74-CE3E8E13C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448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y</a:t>
              </a:r>
            </a:p>
          </p:txBody>
        </p:sp>
        <p:sp>
          <p:nvSpPr>
            <p:cNvPr id="22544" name="Text Box 18">
              <a:extLst>
                <a:ext uri="{FF2B5EF4-FFF2-40B4-BE49-F238E27FC236}">
                  <a16:creationId xmlns:a16="http://schemas.microsoft.com/office/drawing/2014/main" id="{119C5D39-6956-4DB1-9988-4C27A70739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5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</a:p>
          </p:txBody>
        </p:sp>
        <p:sp>
          <p:nvSpPr>
            <p:cNvPr id="22545" name="Text Box 19">
              <a:extLst>
                <a:ext uri="{FF2B5EF4-FFF2-40B4-BE49-F238E27FC236}">
                  <a16:creationId xmlns:a16="http://schemas.microsoft.com/office/drawing/2014/main" id="{0B062BD6-4378-4B49-B02B-0E15AE9F1E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5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</a:p>
          </p:txBody>
        </p:sp>
        <p:sp>
          <p:nvSpPr>
            <p:cNvPr id="22546" name="Text Box 20">
              <a:extLst>
                <a:ext uri="{FF2B5EF4-FFF2-40B4-BE49-F238E27FC236}">
                  <a16:creationId xmlns:a16="http://schemas.microsoft.com/office/drawing/2014/main" id="{54C5D48D-3D25-4680-8CF7-80C8442362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360"/>
              <a:ext cx="2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ym typeface="Symbol" panose="05050102010706020507" pitchFamily="18" charset="2"/>
                </a:rPr>
                <a:t></a:t>
              </a:r>
              <a:endParaRPr lang="en-US" altLang="zh-CN" i="1"/>
            </a:p>
          </p:txBody>
        </p:sp>
      </p:grp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Text Box 2">
            <a:extLst>
              <a:ext uri="{FF2B5EF4-FFF2-40B4-BE49-F238E27FC236}">
                <a16:creationId xmlns:a16="http://schemas.microsoft.com/office/drawing/2014/main" id="{6963DF6B-B996-461C-8EAD-1B6F705B6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362200"/>
            <a:ext cx="3671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反射波在</a:t>
            </a:r>
            <a:r>
              <a:rPr lang="en-US" altLang="zh-CN" i="1"/>
              <a:t>O</a:t>
            </a:r>
            <a:r>
              <a:rPr lang="zh-CN" altLang="en-US"/>
              <a:t>点比在</a:t>
            </a:r>
            <a:r>
              <a:rPr lang="en-US" altLang="zh-CN" i="1"/>
              <a:t>A</a:t>
            </a:r>
            <a:r>
              <a:rPr lang="zh-CN" altLang="en-US"/>
              <a:t>点落后</a:t>
            </a:r>
          </a:p>
        </p:txBody>
      </p:sp>
      <p:graphicFrame>
        <p:nvGraphicFramePr>
          <p:cNvPr id="23554" name="Object 3">
            <a:extLst>
              <a:ext uri="{FF2B5EF4-FFF2-40B4-BE49-F238E27FC236}">
                <a16:creationId xmlns:a16="http://schemas.microsoft.com/office/drawing/2014/main" id="{B8A11B62-582B-458E-8394-7747A04C02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1752600"/>
          <a:ext cx="16906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Equation" r:id="rId3" imgW="825480" imgH="215640" progId="Equation.3">
                  <p:embed/>
                </p:oleObj>
              </mc:Choice>
              <mc:Fallback>
                <p:oleObj name="Equation" r:id="rId3" imgW="82548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752600"/>
                        <a:ext cx="169068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4">
            <a:extLst>
              <a:ext uri="{FF2B5EF4-FFF2-40B4-BE49-F238E27FC236}">
                <a16:creationId xmlns:a16="http://schemas.microsoft.com/office/drawing/2014/main" id="{3176E45E-C677-408B-8701-7B122573A0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37150" y="1798638"/>
          <a:ext cx="1416050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Equation" r:id="rId5" imgW="723600" imgH="177480" progId="Equation.DSMT4">
                  <p:embed/>
                </p:oleObj>
              </mc:Choice>
              <mc:Fallback>
                <p:oleObj name="Equation" r:id="rId5" imgW="723600" imgH="177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150" y="1798638"/>
                        <a:ext cx="1416050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5">
            <a:extLst>
              <a:ext uri="{FF2B5EF4-FFF2-40B4-BE49-F238E27FC236}">
                <a16:creationId xmlns:a16="http://schemas.microsoft.com/office/drawing/2014/main" id="{8315059D-ABC1-4E36-841E-5BA8F1C5F5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2895600"/>
          <a:ext cx="14589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Equation" r:id="rId7" imgW="672840" imgH="393480" progId="Equation.3">
                  <p:embed/>
                </p:oleObj>
              </mc:Choice>
              <mc:Fallback>
                <p:oleObj name="Equation" r:id="rId7" imgW="67284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895600"/>
                        <a:ext cx="14589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Text Box 6">
            <a:extLst>
              <a:ext uri="{FF2B5EF4-FFF2-40B4-BE49-F238E27FC236}">
                <a16:creationId xmlns:a16="http://schemas.microsoft.com/office/drawing/2014/main" id="{A431FD5C-BEB8-447D-964A-23F2A4CAF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609600"/>
            <a:ext cx="7586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[</a:t>
            </a:r>
            <a:r>
              <a:rPr lang="zh-CN" altLang="en-US">
                <a:solidFill>
                  <a:srgbClr val="FF0000"/>
                </a:solidFill>
              </a:rPr>
              <a:t>解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r>
              <a:rPr lang="zh-CN" altLang="en-US"/>
              <a:t>因两侧波阻相差悬殊</a:t>
            </a:r>
            <a:r>
              <a:rPr lang="en-US" altLang="zh-CN"/>
              <a:t>,</a:t>
            </a:r>
            <a:r>
              <a:rPr lang="zh-CN" altLang="en-US"/>
              <a:t>可认为反射波入射波振幅相同</a:t>
            </a:r>
            <a:r>
              <a:rPr lang="en-US" altLang="zh-CN"/>
              <a:t>.</a:t>
            </a:r>
          </a:p>
        </p:txBody>
      </p:sp>
      <p:sp>
        <p:nvSpPr>
          <p:cNvPr id="23560" name="Text Box 7">
            <a:extLst>
              <a:ext uri="{FF2B5EF4-FFF2-40B4-BE49-F238E27FC236}">
                <a16:creationId xmlns:a16="http://schemas.microsoft.com/office/drawing/2014/main" id="{BC9D621B-1C30-470F-B9B8-0DCE304C6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219200"/>
            <a:ext cx="3670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入射波在 </a:t>
            </a:r>
            <a:r>
              <a:rPr lang="en-US" altLang="zh-CN" i="1"/>
              <a:t>A </a:t>
            </a:r>
            <a:r>
              <a:rPr lang="zh-CN" altLang="en-US"/>
              <a:t>点比 </a:t>
            </a:r>
            <a:r>
              <a:rPr lang="en-US" altLang="zh-CN" i="1"/>
              <a:t>O </a:t>
            </a:r>
            <a:r>
              <a:rPr lang="zh-CN" altLang="en-US"/>
              <a:t>点落后</a:t>
            </a:r>
          </a:p>
        </p:txBody>
      </p:sp>
      <p:sp>
        <p:nvSpPr>
          <p:cNvPr id="23561" name="Text Box 8">
            <a:extLst>
              <a:ext uri="{FF2B5EF4-FFF2-40B4-BE49-F238E27FC236}">
                <a16:creationId xmlns:a16="http://schemas.microsoft.com/office/drawing/2014/main" id="{6274F3FE-F91A-4CB0-9E86-F3516044B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49675"/>
            <a:ext cx="75438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50000"/>
              </a:spcBef>
            </a:pPr>
            <a:r>
              <a:rPr lang="zh-CN" altLang="en-US"/>
              <a:t>固定端反射，有半波损失，因此，反射波在坐标原点的相位比入射波在该点的相位落后</a:t>
            </a:r>
            <a:endParaRPr kumimoji="0" lang="zh-CN" altLang="en-US"/>
          </a:p>
        </p:txBody>
      </p:sp>
      <p:graphicFrame>
        <p:nvGraphicFramePr>
          <p:cNvPr id="23557" name="Object 9">
            <a:extLst>
              <a:ext uri="{FF2B5EF4-FFF2-40B4-BE49-F238E27FC236}">
                <a16:creationId xmlns:a16="http://schemas.microsoft.com/office/drawing/2014/main" id="{14D9579A-D18A-43F0-BBC0-5179A1C4D1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953000"/>
          <a:ext cx="360521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Equation" r:id="rId9" imgW="1803240" imgH="393480" progId="Equation.3">
                  <p:embed/>
                </p:oleObj>
              </mc:Choice>
              <mc:Fallback>
                <p:oleObj name="Equation" r:id="rId9" imgW="1803240" imgH="393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953000"/>
                        <a:ext cx="3605213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Text Box 2">
            <a:extLst>
              <a:ext uri="{FF2B5EF4-FFF2-40B4-BE49-F238E27FC236}">
                <a16:creationId xmlns:a16="http://schemas.microsoft.com/office/drawing/2014/main" id="{2E697373-4C2E-42F2-8F23-7B7DA5CEC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971800"/>
            <a:ext cx="2797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反射波方程</a:t>
            </a:r>
          </a:p>
        </p:txBody>
      </p:sp>
      <p:graphicFrame>
        <p:nvGraphicFramePr>
          <p:cNvPr id="24578" name="Object 3">
            <a:extLst>
              <a:ext uri="{FF2B5EF4-FFF2-40B4-BE49-F238E27FC236}">
                <a16:creationId xmlns:a16="http://schemas.microsoft.com/office/drawing/2014/main" id="{3C6C2C5F-1E16-43A6-BC67-793C82D5EF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657600"/>
          <a:ext cx="510540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Equation" r:id="rId3" imgW="2361960" imgH="660240" progId="Equation.3">
                  <p:embed/>
                </p:oleObj>
              </mc:Choice>
              <mc:Fallback>
                <p:oleObj name="Equation" r:id="rId3" imgW="2361960" imgH="660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657600"/>
                        <a:ext cx="5105400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Text Box 4">
            <a:extLst>
              <a:ext uri="{FF2B5EF4-FFF2-40B4-BE49-F238E27FC236}">
                <a16:creationId xmlns:a16="http://schemas.microsoft.com/office/drawing/2014/main" id="{0E771DAA-FC14-4335-8C58-48C3DCD90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676400"/>
            <a:ext cx="411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sym typeface="Symbol" panose="05050102010706020507" pitchFamily="18" charset="2"/>
              </a:rPr>
              <a:t></a:t>
            </a:r>
            <a:r>
              <a:rPr lang="en-US" altLang="zh-CN" i="1"/>
              <a:t> </a:t>
            </a:r>
            <a:r>
              <a:rPr lang="en-US" altLang="zh-CN"/>
              <a:t>=200m/s,   </a:t>
            </a:r>
            <a:r>
              <a:rPr lang="en-US" altLang="zh-CN" i="1">
                <a:sym typeface="Symbol" panose="05050102010706020507" pitchFamily="18" charset="2"/>
              </a:rPr>
              <a:t></a:t>
            </a:r>
            <a:r>
              <a:rPr lang="en-US" altLang="zh-CN"/>
              <a:t> =100Hz,</a:t>
            </a:r>
            <a:endParaRPr kumimoji="0" lang="en-US" altLang="zh-CN"/>
          </a:p>
        </p:txBody>
      </p:sp>
      <p:graphicFrame>
        <p:nvGraphicFramePr>
          <p:cNvPr id="24579" name="Object 5">
            <a:extLst>
              <a:ext uri="{FF2B5EF4-FFF2-40B4-BE49-F238E27FC236}">
                <a16:creationId xmlns:a16="http://schemas.microsoft.com/office/drawing/2014/main" id="{864D03EE-C2F4-4D5F-8CFC-DBDBE61D13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1752600"/>
          <a:ext cx="27241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Equation" r:id="rId5" imgW="1193760" imgH="177480" progId="Equation.3">
                  <p:embed/>
                </p:oleObj>
              </mc:Choice>
              <mc:Fallback>
                <p:oleObj name="Equation" r:id="rId5" imgW="1193760" imgH="177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752600"/>
                        <a:ext cx="27241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6">
            <a:extLst>
              <a:ext uri="{FF2B5EF4-FFF2-40B4-BE49-F238E27FC236}">
                <a16:creationId xmlns:a16="http://schemas.microsoft.com/office/drawing/2014/main" id="{CD5ACA78-6206-4F42-9EC9-E5607CEF0D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2286000"/>
          <a:ext cx="14398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Equation" r:id="rId7" imgW="660240" imgH="203040" progId="Equation.3">
                  <p:embed/>
                </p:oleObj>
              </mc:Choice>
              <mc:Fallback>
                <p:oleObj name="Equation" r:id="rId7" imgW="66024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286000"/>
                        <a:ext cx="143986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Text Box 7">
            <a:extLst>
              <a:ext uri="{FF2B5EF4-FFF2-40B4-BE49-F238E27FC236}">
                <a16:creationId xmlns:a16="http://schemas.microsoft.com/office/drawing/2014/main" id="{3E006225-964F-4E06-B899-9F628237A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09600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Arial" panose="020B0604020202020204" pitchFamily="34" charset="0"/>
              </a:rPr>
              <a:t>而已知入射波在坐标原点的初相位为零，故</a:t>
            </a:r>
            <a:endParaRPr kumimoji="0"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24581" name="Object 8">
            <a:extLst>
              <a:ext uri="{FF2B5EF4-FFF2-40B4-BE49-F238E27FC236}">
                <a16:creationId xmlns:a16="http://schemas.microsoft.com/office/drawing/2014/main" id="{2D44F3A0-94FB-4E14-BCF1-BED70155CF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1143000"/>
          <a:ext cx="132397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Equation" r:id="rId9" imgW="634680" imgH="203040" progId="Equation.3">
                  <p:embed/>
                </p:oleObj>
              </mc:Choice>
              <mc:Fallback>
                <p:oleObj name="Equation" r:id="rId9" imgW="63468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143000"/>
                        <a:ext cx="132397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Text Box 9">
            <a:extLst>
              <a:ext uri="{FF2B5EF4-FFF2-40B4-BE49-F238E27FC236}">
                <a16:creationId xmlns:a16="http://schemas.microsoft.com/office/drawing/2014/main" id="{5D6EE47C-DB32-4B31-9F2D-7866B42B7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419600"/>
            <a:ext cx="75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(SI) 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2">
            <a:extLst>
              <a:ext uri="{FF2B5EF4-FFF2-40B4-BE49-F238E27FC236}">
                <a16:creationId xmlns:a16="http://schemas.microsoft.com/office/drawing/2014/main" id="{6D933B06-7914-4171-A106-03203EEF8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057400"/>
            <a:ext cx="54864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5000"/>
              </a:lnSpc>
              <a:buSzPct val="160000"/>
              <a:buFontTx/>
              <a:buChar char=" "/>
            </a:pPr>
            <a:r>
              <a:rPr lang="en-US" altLang="zh-CN"/>
              <a:t>(2) </a:t>
            </a:r>
            <a:r>
              <a:rPr lang="en-US" altLang="zh-CN" i="1">
                <a:solidFill>
                  <a:schemeClr val="tx2"/>
                </a:solidFill>
              </a:rPr>
              <a:t>E </a:t>
            </a:r>
            <a:r>
              <a:rPr lang="zh-CN" altLang="en-US">
                <a:solidFill>
                  <a:schemeClr val="tx2"/>
                </a:solidFill>
              </a:rPr>
              <a:t>最大值出现在形变最大处</a:t>
            </a:r>
          </a:p>
        </p:txBody>
      </p:sp>
      <p:sp>
        <p:nvSpPr>
          <p:cNvPr id="2053" name="Text Box 3">
            <a:extLst>
              <a:ext uri="{FF2B5EF4-FFF2-40B4-BE49-F238E27FC236}">
                <a16:creationId xmlns:a16="http://schemas.microsoft.com/office/drawing/2014/main" id="{D8F393DA-69BE-4006-984B-1D09832E1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990600"/>
            <a:ext cx="7467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5000"/>
              </a:lnSpc>
              <a:buSzPct val="160000"/>
              <a:buFontTx/>
              <a:buChar char=" "/>
            </a:pPr>
            <a:r>
              <a:rPr lang="en-US" altLang="zh-CN"/>
              <a:t>(1)</a:t>
            </a:r>
            <a:r>
              <a:rPr kumimoji="0" lang="en-US" altLang="zh-CN" i="1"/>
              <a:t>E</a:t>
            </a:r>
            <a:r>
              <a:rPr kumimoji="0" lang="en-US" altLang="zh-CN" baseline="-25000"/>
              <a:t>k</a:t>
            </a:r>
            <a:r>
              <a:rPr kumimoji="0" lang="en-US" altLang="zh-CN"/>
              <a:t>=</a:t>
            </a:r>
            <a:r>
              <a:rPr kumimoji="0" lang="en-US" altLang="zh-CN" i="1"/>
              <a:t>E</a:t>
            </a:r>
            <a:r>
              <a:rPr kumimoji="0" lang="en-US" altLang="zh-CN" baseline="-25000"/>
              <a:t>p </a:t>
            </a:r>
            <a:r>
              <a:rPr kumimoji="0" lang="zh-CN" altLang="en-US"/>
              <a:t>随时间周期性变化，周期为波动周期的一半</a:t>
            </a:r>
            <a:r>
              <a:rPr kumimoji="0" lang="en-US" altLang="zh-CN"/>
              <a:t>. </a:t>
            </a:r>
          </a:p>
          <a:p>
            <a:pPr>
              <a:lnSpc>
                <a:spcPct val="135000"/>
              </a:lnSpc>
              <a:buSzPct val="160000"/>
              <a:buFontTx/>
              <a:buChar char=" "/>
            </a:pPr>
            <a:r>
              <a:rPr kumimoji="0" lang="en-US" altLang="zh-CN"/>
              <a:t>     </a:t>
            </a:r>
            <a:r>
              <a:rPr kumimoji="0" lang="zh-CN" altLang="en-US"/>
              <a:t>即</a:t>
            </a:r>
            <a:r>
              <a:rPr kumimoji="0" lang="zh-CN" altLang="en-US" i="1"/>
              <a:t>                                 </a:t>
            </a:r>
            <a:r>
              <a:rPr kumimoji="0" lang="en-US" altLang="zh-CN" i="1"/>
              <a:t>T</a:t>
            </a:r>
            <a:r>
              <a:rPr kumimoji="0" lang="en-US" altLang="zh-CN"/>
              <a:t>  = </a:t>
            </a:r>
            <a:r>
              <a:rPr kumimoji="0" lang="en-US" altLang="zh-CN">
                <a:sym typeface="Symbol" panose="05050102010706020507" pitchFamily="18" charset="2"/>
              </a:rPr>
              <a:t>  </a:t>
            </a:r>
          </a:p>
        </p:txBody>
      </p:sp>
      <p:sp>
        <p:nvSpPr>
          <p:cNvPr id="2054" name="Text Box 4">
            <a:extLst>
              <a:ext uri="{FF2B5EF4-FFF2-40B4-BE49-F238E27FC236}">
                <a16:creationId xmlns:a16="http://schemas.microsoft.com/office/drawing/2014/main" id="{51EFAB30-23AB-4A1B-88C3-D37C7FEA0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"/>
            <a:ext cx="1177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4.</a:t>
            </a:r>
            <a:r>
              <a:rPr lang="zh-CN" altLang="en-US">
                <a:ea typeface="黑体" panose="02010609060101010101" pitchFamily="49" charset="-122"/>
              </a:rPr>
              <a:t>讨论  </a:t>
            </a:r>
          </a:p>
        </p:txBody>
      </p:sp>
      <p:grpSp>
        <p:nvGrpSpPr>
          <p:cNvPr id="2055" name="Group 5">
            <a:extLst>
              <a:ext uri="{FF2B5EF4-FFF2-40B4-BE49-F238E27FC236}">
                <a16:creationId xmlns:a16="http://schemas.microsoft.com/office/drawing/2014/main" id="{F43C4BE7-3720-4FD6-9CB5-0B24B23CB53F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786063"/>
            <a:ext cx="4354513" cy="1404937"/>
            <a:chOff x="1200" y="1707"/>
            <a:chExt cx="2743" cy="885"/>
          </a:xfrm>
        </p:grpSpPr>
        <p:sp>
          <p:nvSpPr>
            <p:cNvPr id="2057" name="Line 6">
              <a:extLst>
                <a:ext uri="{FF2B5EF4-FFF2-40B4-BE49-F238E27FC236}">
                  <a16:creationId xmlns:a16="http://schemas.microsoft.com/office/drawing/2014/main" id="{995DD9EB-5F2C-4FB7-9B59-0C644297C6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266"/>
              <a:ext cx="24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058" name="Group 7">
              <a:extLst>
                <a:ext uri="{FF2B5EF4-FFF2-40B4-BE49-F238E27FC236}">
                  <a16:creationId xmlns:a16="http://schemas.microsoft.com/office/drawing/2014/main" id="{C75EDA3F-270D-4060-ABEA-EC80FE69DF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7" y="1958"/>
              <a:ext cx="2237" cy="634"/>
              <a:chOff x="1384" y="2823"/>
              <a:chExt cx="2582" cy="1006"/>
            </a:xfrm>
          </p:grpSpPr>
          <p:sp>
            <p:nvSpPr>
              <p:cNvPr id="2063" name="Freeform 8">
                <a:extLst>
                  <a:ext uri="{FF2B5EF4-FFF2-40B4-BE49-F238E27FC236}">
                    <a16:creationId xmlns:a16="http://schemas.microsoft.com/office/drawing/2014/main" id="{B067D36C-95E8-45B5-9906-76DE298138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3" y="2832"/>
                <a:ext cx="1293" cy="997"/>
              </a:xfrm>
              <a:custGeom>
                <a:avLst/>
                <a:gdLst>
                  <a:gd name="T0" fmla="*/ 0 w 840"/>
                  <a:gd name="T1" fmla="*/ 480 h 997"/>
                  <a:gd name="T2" fmla="*/ 210 w 840"/>
                  <a:gd name="T3" fmla="*/ 0 h 997"/>
                  <a:gd name="T4" fmla="*/ 420 w 840"/>
                  <a:gd name="T5" fmla="*/ 480 h 997"/>
                  <a:gd name="T6" fmla="*/ 630 w 840"/>
                  <a:gd name="T7" fmla="*/ 960 h 997"/>
                  <a:gd name="T8" fmla="*/ 840 w 840"/>
                  <a:gd name="T9" fmla="*/ 480 h 9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0"/>
                  <a:gd name="T16" fmla="*/ 0 h 997"/>
                  <a:gd name="T17" fmla="*/ 840 w 840"/>
                  <a:gd name="T18" fmla="*/ 997 h 9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0" h="997">
                    <a:moveTo>
                      <a:pt x="0" y="480"/>
                    </a:moveTo>
                    <a:cubicBezTo>
                      <a:pt x="70" y="240"/>
                      <a:pt x="140" y="0"/>
                      <a:pt x="210" y="0"/>
                    </a:cubicBezTo>
                    <a:cubicBezTo>
                      <a:pt x="280" y="0"/>
                      <a:pt x="352" y="280"/>
                      <a:pt x="420" y="480"/>
                    </a:cubicBezTo>
                    <a:cubicBezTo>
                      <a:pt x="488" y="680"/>
                      <a:pt x="545" y="923"/>
                      <a:pt x="630" y="960"/>
                    </a:cubicBezTo>
                    <a:cubicBezTo>
                      <a:pt x="715" y="997"/>
                      <a:pt x="805" y="560"/>
                      <a:pt x="840" y="480"/>
                    </a:cubicBezTo>
                  </a:path>
                </a:pathLst>
              </a:custGeom>
              <a:noFill/>
              <a:ln w="41275" cmpd="sng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4" name="Freeform 9">
                <a:extLst>
                  <a:ext uri="{FF2B5EF4-FFF2-40B4-BE49-F238E27FC236}">
                    <a16:creationId xmlns:a16="http://schemas.microsoft.com/office/drawing/2014/main" id="{F4ED6183-19F4-43A6-BA59-032B4CA8F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4" y="2823"/>
                <a:ext cx="1292" cy="997"/>
              </a:xfrm>
              <a:custGeom>
                <a:avLst/>
                <a:gdLst>
                  <a:gd name="T0" fmla="*/ 0 w 840"/>
                  <a:gd name="T1" fmla="*/ 480 h 997"/>
                  <a:gd name="T2" fmla="*/ 210 w 840"/>
                  <a:gd name="T3" fmla="*/ 0 h 997"/>
                  <a:gd name="T4" fmla="*/ 420 w 840"/>
                  <a:gd name="T5" fmla="*/ 480 h 997"/>
                  <a:gd name="T6" fmla="*/ 630 w 840"/>
                  <a:gd name="T7" fmla="*/ 960 h 997"/>
                  <a:gd name="T8" fmla="*/ 840 w 840"/>
                  <a:gd name="T9" fmla="*/ 480 h 9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0"/>
                  <a:gd name="T16" fmla="*/ 0 h 997"/>
                  <a:gd name="T17" fmla="*/ 840 w 840"/>
                  <a:gd name="T18" fmla="*/ 997 h 9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0" h="997">
                    <a:moveTo>
                      <a:pt x="0" y="480"/>
                    </a:moveTo>
                    <a:cubicBezTo>
                      <a:pt x="70" y="240"/>
                      <a:pt x="140" y="0"/>
                      <a:pt x="210" y="0"/>
                    </a:cubicBezTo>
                    <a:cubicBezTo>
                      <a:pt x="280" y="0"/>
                      <a:pt x="352" y="280"/>
                      <a:pt x="420" y="480"/>
                    </a:cubicBezTo>
                    <a:cubicBezTo>
                      <a:pt x="488" y="680"/>
                      <a:pt x="545" y="923"/>
                      <a:pt x="630" y="960"/>
                    </a:cubicBezTo>
                    <a:cubicBezTo>
                      <a:pt x="715" y="997"/>
                      <a:pt x="803" y="633"/>
                      <a:pt x="840" y="480"/>
                    </a:cubicBezTo>
                  </a:path>
                </a:pathLst>
              </a:custGeom>
              <a:noFill/>
              <a:ln w="41275" cmpd="sng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050" name="Object 10">
              <a:extLst>
                <a:ext uri="{FF2B5EF4-FFF2-40B4-BE49-F238E27FC236}">
                  <a16:creationId xmlns:a16="http://schemas.microsoft.com/office/drawing/2014/main" id="{98D78C79-9336-474E-95A7-2BBE96F786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2331"/>
            <a:ext cx="247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" name="公式" r:id="rId3" imgW="139680" imgH="139680" progId="Equation.3">
                    <p:embed/>
                  </p:oleObj>
                </mc:Choice>
                <mc:Fallback>
                  <p:oleObj name="公式" r:id="rId3" imgW="139680" imgH="13968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331"/>
                          <a:ext cx="247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9" name="Line 11">
              <a:extLst>
                <a:ext uri="{FF2B5EF4-FFF2-40B4-BE49-F238E27FC236}">
                  <a16:creationId xmlns:a16="http://schemas.microsoft.com/office/drawing/2014/main" id="{AFB5F0EF-CF0A-40D6-AC75-35D447EBF3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34" y="1831"/>
              <a:ext cx="0" cy="4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051" name="Object 12">
              <a:extLst>
                <a:ext uri="{FF2B5EF4-FFF2-40B4-BE49-F238E27FC236}">
                  <a16:creationId xmlns:a16="http://schemas.microsoft.com/office/drawing/2014/main" id="{B7E65069-7AA0-4DBE-BC0B-CDD84DCC59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1803"/>
            <a:ext cx="24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" name="公式" r:id="rId5" imgW="139680" imgH="164880" progId="Equation.3">
                    <p:embed/>
                  </p:oleObj>
                </mc:Choice>
                <mc:Fallback>
                  <p:oleObj name="公式" r:id="rId5" imgW="139680" imgH="16488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803"/>
                          <a:ext cx="24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0" name="Text Box 13">
              <a:extLst>
                <a:ext uri="{FF2B5EF4-FFF2-40B4-BE49-F238E27FC236}">
                  <a16:creationId xmlns:a16="http://schemas.microsoft.com/office/drawing/2014/main" id="{24B0225C-B50E-41C0-A820-0B32770B34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5" y="1749"/>
              <a:ext cx="550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5000"/>
                </a:lnSpc>
              </a:pPr>
              <a:r>
                <a:rPr lang="zh-CN" altLang="en-US"/>
                <a:t>波形 </a:t>
              </a:r>
            </a:p>
          </p:txBody>
        </p:sp>
        <p:sp>
          <p:nvSpPr>
            <p:cNvPr id="2061" name="Text Box 14">
              <a:extLst>
                <a:ext uri="{FF2B5EF4-FFF2-40B4-BE49-F238E27FC236}">
                  <a16:creationId xmlns:a16="http://schemas.microsoft.com/office/drawing/2014/main" id="{EB1210F0-8F9C-489E-B9A8-609343EA0A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4" y="2191"/>
              <a:ext cx="50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5000"/>
                </a:lnSpc>
              </a:pPr>
              <a:r>
                <a:rPr lang="zh-CN" altLang="en-US"/>
                <a:t>极大</a:t>
              </a:r>
            </a:p>
          </p:txBody>
        </p:sp>
        <p:sp>
          <p:nvSpPr>
            <p:cNvPr id="2062" name="Text Box 15">
              <a:extLst>
                <a:ext uri="{FF2B5EF4-FFF2-40B4-BE49-F238E27FC236}">
                  <a16:creationId xmlns:a16="http://schemas.microsoft.com/office/drawing/2014/main" id="{AB0B3018-01E6-4791-8E95-4ECA2A834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0" y="1707"/>
              <a:ext cx="50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5000"/>
                </a:lnSpc>
              </a:pPr>
              <a:r>
                <a:rPr lang="zh-CN" altLang="en-US"/>
                <a:t>极小</a:t>
              </a:r>
            </a:p>
          </p:txBody>
        </p:sp>
      </p:grpSp>
      <p:sp>
        <p:nvSpPr>
          <p:cNvPr id="2056" name="Text Box 16">
            <a:extLst>
              <a:ext uri="{FF2B5EF4-FFF2-40B4-BE49-F238E27FC236}">
                <a16:creationId xmlns:a16="http://schemas.microsoft.com/office/drawing/2014/main" id="{DEA2ED0E-94DA-44A4-A878-CAFFFEA6E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367213"/>
            <a:ext cx="55165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5000"/>
              </a:lnSpc>
            </a:pPr>
            <a:r>
              <a:rPr lang="en-US" altLang="zh-CN"/>
              <a:t>(3)</a:t>
            </a:r>
            <a:r>
              <a:rPr kumimoji="0" lang="zh-CN" altLang="en-US"/>
              <a:t>波动的能量与振动能量是有区别的</a:t>
            </a:r>
            <a:r>
              <a:rPr kumimoji="0" lang="en-US" altLang="zh-CN"/>
              <a:t>.    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2">
            <a:extLst>
              <a:ext uri="{FF2B5EF4-FFF2-40B4-BE49-F238E27FC236}">
                <a16:creationId xmlns:a16="http://schemas.microsoft.com/office/drawing/2014/main" id="{4093F2AA-8460-4A73-B437-916779527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88913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二、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hlinkClick r:id="rId3" action="ppaction://hlinkfile"/>
              </a:rPr>
              <a:t>驻 波</a:t>
            </a:r>
            <a:r>
              <a:rPr lang="en-US" altLang="zh-CN" sz="2800">
                <a:solidFill>
                  <a:srgbClr val="0000FF"/>
                </a:solidFill>
              </a:rPr>
              <a:t>(standing wave) </a:t>
            </a:r>
          </a:p>
        </p:txBody>
      </p:sp>
      <p:sp>
        <p:nvSpPr>
          <p:cNvPr id="3077" name="Text Box 3">
            <a:extLst>
              <a:ext uri="{FF2B5EF4-FFF2-40B4-BE49-F238E27FC236}">
                <a16:creationId xmlns:a16="http://schemas.microsoft.com/office/drawing/2014/main" id="{C16045F9-CEFC-472D-BC68-CC9650C6F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62000"/>
            <a:ext cx="3810000" cy="265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/>
              <a:t>    </a:t>
            </a:r>
            <a:r>
              <a:rPr lang="zh-CN" altLang="en-US" sz="2800"/>
              <a:t>当两列振幅相同的相干波沿同一直线相向传播时，合成的波是一种波形不随时间变化的波</a:t>
            </a:r>
            <a:r>
              <a:rPr lang="zh-CN" altLang="en-US" sz="2800">
                <a:latin typeface="宋体" panose="02010600030101010101" pitchFamily="2" charset="-122"/>
              </a:rPr>
              <a:t>，称为</a:t>
            </a:r>
            <a:r>
              <a:rPr lang="zh-CN" altLang="en-US" sz="2800">
                <a:solidFill>
                  <a:srgbClr val="CC0000"/>
                </a:solidFill>
              </a:rPr>
              <a:t>驻波</a:t>
            </a:r>
            <a:r>
              <a:rPr lang="zh-CN" altLang="en-US" sz="2800">
                <a:latin typeface="宋体" panose="02010600030101010101" pitchFamily="2" charset="-122"/>
              </a:rPr>
              <a:t>。</a:t>
            </a:r>
            <a:r>
              <a:rPr lang="zh-CN" altLang="en-US" sz="2800"/>
              <a:t> </a:t>
            </a:r>
          </a:p>
        </p:txBody>
      </p:sp>
      <p:sp>
        <p:nvSpPr>
          <p:cNvPr id="3078" name="Text Box 4">
            <a:extLst>
              <a:ext uri="{FF2B5EF4-FFF2-40B4-BE49-F238E27FC236}">
                <a16:creationId xmlns:a16="http://schemas.microsoft.com/office/drawing/2014/main" id="{C467C958-B7EF-4F10-98F4-3804A28E7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352800"/>
            <a:ext cx="8151812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latin typeface="宋体" panose="02010600030101010101" pitchFamily="2" charset="-122"/>
              </a:rPr>
              <a:t>  </a:t>
            </a:r>
            <a:r>
              <a:rPr lang="zh-CN" altLang="en-US" sz="2800">
                <a:latin typeface="宋体" panose="02010600030101010101" pitchFamily="2" charset="-122"/>
              </a:rPr>
              <a:t>始终静止不动的点称为</a:t>
            </a:r>
            <a:r>
              <a:rPr lang="zh-CN" altLang="en-US" sz="2800">
                <a:solidFill>
                  <a:srgbClr val="CC0000"/>
                </a:solidFill>
              </a:rPr>
              <a:t>波节</a:t>
            </a:r>
            <a:r>
              <a:rPr lang="en-US" altLang="zh-CN" sz="2800">
                <a:solidFill>
                  <a:srgbClr val="CC0000"/>
                </a:solidFill>
              </a:rPr>
              <a:t>(node)</a:t>
            </a:r>
            <a:r>
              <a:rPr lang="zh-CN" altLang="en-US" sz="2800">
                <a:latin typeface="宋体" panose="02010600030101010101" pitchFamily="2" charset="-122"/>
              </a:rPr>
              <a:t>；振幅始终最大的点称为</a:t>
            </a:r>
            <a:r>
              <a:rPr lang="zh-CN" altLang="en-US" sz="2800">
                <a:solidFill>
                  <a:srgbClr val="CC0000"/>
                </a:solidFill>
              </a:rPr>
              <a:t>波腹</a:t>
            </a:r>
            <a:r>
              <a:rPr lang="en-US" altLang="zh-CN" sz="2800">
                <a:solidFill>
                  <a:srgbClr val="CC0000"/>
                </a:solidFill>
              </a:rPr>
              <a:t>(antinode)</a:t>
            </a:r>
            <a:r>
              <a:rPr lang="zh-CN" altLang="en-US" sz="2800">
                <a:latin typeface="宋体" panose="02010600030101010101" pitchFamily="2" charset="-122"/>
              </a:rPr>
              <a:t>。</a:t>
            </a:r>
            <a:r>
              <a:rPr lang="zh-CN" altLang="en-US" sz="2800"/>
              <a:t> </a:t>
            </a:r>
          </a:p>
        </p:txBody>
      </p:sp>
      <p:pic>
        <p:nvPicPr>
          <p:cNvPr id="3079" name="Picture 5">
            <a:extLst>
              <a:ext uri="{FF2B5EF4-FFF2-40B4-BE49-F238E27FC236}">
                <a16:creationId xmlns:a16="http://schemas.microsoft.com/office/drawing/2014/main" id="{13B8777E-BEA7-4187-A08D-6DCF36D41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62000"/>
            <a:ext cx="4191000" cy="214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Text Box 6">
            <a:extLst>
              <a:ext uri="{FF2B5EF4-FFF2-40B4-BE49-F238E27FC236}">
                <a16:creationId xmlns:a16="http://schemas.microsoft.com/office/drawing/2014/main" id="{CE3C3195-5BB2-4C16-8170-115C9DC8D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508500"/>
            <a:ext cx="8075612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/>
              <a:t>   </a:t>
            </a:r>
            <a:r>
              <a:rPr lang="zh-CN" altLang="en-US" sz="2800"/>
              <a:t>设有两列相干波，分别沿 </a:t>
            </a:r>
            <a:r>
              <a:rPr lang="en-US" altLang="zh-CN" sz="2800" i="1"/>
              <a:t>x</a:t>
            </a:r>
            <a:r>
              <a:rPr lang="en-US" altLang="zh-CN" sz="2800" b="0" i="1"/>
              <a:t> </a:t>
            </a:r>
            <a:r>
              <a:rPr lang="zh-CN" altLang="en-US" sz="2800"/>
              <a:t>轴正、负方向传播，表达式为</a:t>
            </a:r>
          </a:p>
        </p:txBody>
      </p:sp>
      <p:graphicFrame>
        <p:nvGraphicFramePr>
          <p:cNvPr id="3074" name="Object 7">
            <a:extLst>
              <a:ext uri="{FF2B5EF4-FFF2-40B4-BE49-F238E27FC236}">
                <a16:creationId xmlns:a16="http://schemas.microsoft.com/office/drawing/2014/main" id="{2FFF467B-BDE1-403F-8658-6AAAF6616B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7600" y="5373688"/>
          <a:ext cx="3421063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公式" r:id="rId5" imgW="1320480" imgH="393480" progId="Equation.3">
                  <p:embed/>
                </p:oleObj>
              </mc:Choice>
              <mc:Fallback>
                <p:oleObj name="公式" r:id="rId5" imgW="132048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5373688"/>
                        <a:ext cx="3421063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8">
            <a:extLst>
              <a:ext uri="{FF2B5EF4-FFF2-40B4-BE49-F238E27FC236}">
                <a16:creationId xmlns:a16="http://schemas.microsoft.com/office/drawing/2014/main" id="{B1418CD9-FD56-4F26-9EDF-13AFEFF5B3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0450" y="5334000"/>
          <a:ext cx="343535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公式" r:id="rId7" imgW="1333440" imgH="393480" progId="Equation.3">
                  <p:embed/>
                </p:oleObj>
              </mc:Choice>
              <mc:Fallback>
                <p:oleObj name="公式" r:id="rId7" imgW="133344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450" y="5334000"/>
                        <a:ext cx="3435350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81" name="Group 9">
            <a:extLst>
              <a:ext uri="{FF2B5EF4-FFF2-40B4-BE49-F238E27FC236}">
                <a16:creationId xmlns:a16="http://schemas.microsoft.com/office/drawing/2014/main" id="{E48F2CC2-434E-4580-A708-7F0DCE6CBA37}"/>
              </a:ext>
            </a:extLst>
          </p:cNvPr>
          <p:cNvGrpSpPr>
            <a:grpSpLocks/>
          </p:cNvGrpSpPr>
          <p:nvPr/>
        </p:nvGrpSpPr>
        <p:grpSpPr bwMode="auto">
          <a:xfrm>
            <a:off x="7739063" y="6524625"/>
            <a:ext cx="1154112" cy="288925"/>
            <a:chOff x="5011" y="4110"/>
            <a:chExt cx="727" cy="182"/>
          </a:xfrm>
        </p:grpSpPr>
        <p:sp>
          <p:nvSpPr>
            <p:cNvPr id="3082" name="AutoShape 10">
              <a:hlinkClick r:id="" action="ppaction://hlinkshowjump?jump=nextslide" highlightClick="1"/>
              <a:extLst>
                <a:ext uri="{FF2B5EF4-FFF2-40B4-BE49-F238E27FC236}">
                  <a16:creationId xmlns:a16="http://schemas.microsoft.com/office/drawing/2014/main" id="{F30C0118-8C16-4EF8-9942-E56D71436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5" y="4110"/>
              <a:ext cx="363" cy="182"/>
            </a:xfrm>
            <a:prstGeom prst="actionButtonForwardNext">
              <a:avLst/>
            </a:prstGeom>
            <a:solidFill>
              <a:srgbClr val="99CCFF"/>
            </a:solidFill>
            <a:ln w="9525">
              <a:solidFill>
                <a:srgbClr val="0066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83" name="AutoShape 11">
              <a:hlinkClick r:id="" action="ppaction://hlinkshowjump?jump=previousslide" highlightClick="1"/>
              <a:extLst>
                <a:ext uri="{FF2B5EF4-FFF2-40B4-BE49-F238E27FC236}">
                  <a16:creationId xmlns:a16="http://schemas.microsoft.com/office/drawing/2014/main" id="{3818DEE1-144C-4257-89CA-77B9D2F66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1" y="4110"/>
              <a:ext cx="363" cy="181"/>
            </a:xfrm>
            <a:prstGeom prst="actionButtonBackPrevious">
              <a:avLst/>
            </a:prstGeom>
            <a:solidFill>
              <a:srgbClr val="99CCFF"/>
            </a:solidFill>
            <a:ln w="9525">
              <a:solidFill>
                <a:srgbClr val="0066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>
            <a:extLst>
              <a:ext uri="{FF2B5EF4-FFF2-40B4-BE49-F238E27FC236}">
                <a16:creationId xmlns:a16="http://schemas.microsoft.com/office/drawing/2014/main" id="{5CE764F9-3C8F-48F5-AEEA-FF87A893A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981200"/>
            <a:ext cx="28194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latin typeface="宋体" panose="02010600030101010101" pitchFamily="2" charset="-122"/>
              </a:rPr>
              <a:t>坐标系</a:t>
            </a:r>
            <a:r>
              <a:rPr lang="en-US" altLang="zh-CN" sz="2800" i="1"/>
              <a:t>Oxy</a:t>
            </a:r>
            <a:r>
              <a:rPr lang="zh-CN" altLang="en-US" sz="2800">
                <a:latin typeface="宋体" panose="02010600030101010101" pitchFamily="2" charset="-122"/>
              </a:rPr>
              <a:t>，沿</a:t>
            </a:r>
            <a:r>
              <a:rPr lang="en-US" altLang="zh-CN" sz="2800" i="1"/>
              <a:t>x</a:t>
            </a:r>
            <a:r>
              <a:rPr lang="zh-CN" altLang="en-US" sz="2800">
                <a:latin typeface="宋体" panose="02010600030101010101" pitchFamily="2" charset="-122"/>
              </a:rPr>
              <a:t>轴正方向传播的波如图所示。</a:t>
            </a:r>
            <a:endParaRPr lang="zh-CN" altLang="en-US" sz="2800"/>
          </a:p>
        </p:txBody>
      </p:sp>
      <p:pic>
        <p:nvPicPr>
          <p:cNvPr id="28675" name="Picture 3">
            <a:extLst>
              <a:ext uri="{FF2B5EF4-FFF2-40B4-BE49-F238E27FC236}">
                <a16:creationId xmlns:a16="http://schemas.microsoft.com/office/drawing/2014/main" id="{9488D4C5-4E58-43DB-8CD7-807CD081E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52400"/>
            <a:ext cx="44958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676" name="Group 4">
            <a:extLst>
              <a:ext uri="{FF2B5EF4-FFF2-40B4-BE49-F238E27FC236}">
                <a16:creationId xmlns:a16="http://schemas.microsoft.com/office/drawing/2014/main" id="{56BDD3F5-CCDD-4225-878C-2E29296B033B}"/>
              </a:ext>
            </a:extLst>
          </p:cNvPr>
          <p:cNvGrpSpPr>
            <a:grpSpLocks/>
          </p:cNvGrpSpPr>
          <p:nvPr/>
        </p:nvGrpSpPr>
        <p:grpSpPr bwMode="auto">
          <a:xfrm>
            <a:off x="7739063" y="6524625"/>
            <a:ext cx="1154112" cy="288925"/>
            <a:chOff x="5011" y="4110"/>
            <a:chExt cx="727" cy="182"/>
          </a:xfrm>
        </p:grpSpPr>
        <p:sp>
          <p:nvSpPr>
            <p:cNvPr id="28677" name="AutoShape 5">
              <a:hlinkClick r:id="" action="ppaction://hlinkshowjump?jump=nextslide" highlightClick="1"/>
              <a:extLst>
                <a:ext uri="{FF2B5EF4-FFF2-40B4-BE49-F238E27FC236}">
                  <a16:creationId xmlns:a16="http://schemas.microsoft.com/office/drawing/2014/main" id="{AA75B00F-73EA-40A9-81F0-E4B664A67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5" y="4110"/>
              <a:ext cx="363" cy="182"/>
            </a:xfrm>
            <a:prstGeom prst="actionButtonForwardNext">
              <a:avLst/>
            </a:prstGeom>
            <a:solidFill>
              <a:srgbClr val="99CCFF"/>
            </a:solidFill>
            <a:ln w="9525">
              <a:solidFill>
                <a:srgbClr val="0066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78" name="AutoShape 6">
              <a:hlinkClick r:id="" action="ppaction://hlinkshowjump?jump=previousslide" highlightClick="1"/>
              <a:extLst>
                <a:ext uri="{FF2B5EF4-FFF2-40B4-BE49-F238E27FC236}">
                  <a16:creationId xmlns:a16="http://schemas.microsoft.com/office/drawing/2014/main" id="{D917B80F-FCEB-43D9-BEFF-E162E31DD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1" y="4110"/>
              <a:ext cx="363" cy="181"/>
            </a:xfrm>
            <a:prstGeom prst="actionButtonBackPrevious">
              <a:avLst/>
            </a:prstGeom>
            <a:solidFill>
              <a:srgbClr val="99CCFF"/>
            </a:solidFill>
            <a:ln w="9525">
              <a:solidFill>
                <a:srgbClr val="0066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Text Box 2">
            <a:extLst>
              <a:ext uri="{FF2B5EF4-FFF2-40B4-BE49-F238E27FC236}">
                <a16:creationId xmlns:a16="http://schemas.microsoft.com/office/drawing/2014/main" id="{88CED226-3EED-4EC7-A339-AA0EC92E0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" y="304800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宋体" panose="02010600030101010101" pitchFamily="2" charset="-122"/>
              </a:rPr>
              <a:t>根据叠加原理，合成的波为</a:t>
            </a:r>
            <a:r>
              <a:rPr lang="zh-CN" altLang="en-US" sz="2800"/>
              <a:t> </a:t>
            </a:r>
          </a:p>
        </p:txBody>
      </p:sp>
      <p:grpSp>
        <p:nvGrpSpPr>
          <p:cNvPr id="4104" name="Group 3">
            <a:extLst>
              <a:ext uri="{FF2B5EF4-FFF2-40B4-BE49-F238E27FC236}">
                <a16:creationId xmlns:a16="http://schemas.microsoft.com/office/drawing/2014/main" id="{E1D3568E-ED85-40EA-9900-3D0794BDBC40}"/>
              </a:ext>
            </a:extLst>
          </p:cNvPr>
          <p:cNvGrpSpPr>
            <a:grpSpLocks/>
          </p:cNvGrpSpPr>
          <p:nvPr/>
        </p:nvGrpSpPr>
        <p:grpSpPr bwMode="auto">
          <a:xfrm>
            <a:off x="1392238" y="765175"/>
            <a:ext cx="6630987" cy="1657350"/>
            <a:chOff x="877" y="482"/>
            <a:chExt cx="4177" cy="1044"/>
          </a:xfrm>
        </p:grpSpPr>
        <p:graphicFrame>
          <p:nvGraphicFramePr>
            <p:cNvPr id="4101" name="Object 4">
              <a:extLst>
                <a:ext uri="{FF2B5EF4-FFF2-40B4-BE49-F238E27FC236}">
                  <a16:creationId xmlns:a16="http://schemas.microsoft.com/office/drawing/2014/main" id="{26D84564-A64B-4F58-ACA8-C8CCB775F3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77" y="482"/>
            <a:ext cx="4177" cy="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5" name="公式" r:id="rId3" imgW="2781000" imgH="393480" progId="Equation.3">
                    <p:embed/>
                  </p:oleObj>
                </mc:Choice>
                <mc:Fallback>
                  <p:oleObj name="公式" r:id="rId3" imgW="2781000" imgH="39348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7" y="482"/>
                          <a:ext cx="4177" cy="5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2" name="Object 5">
              <a:extLst>
                <a:ext uri="{FF2B5EF4-FFF2-40B4-BE49-F238E27FC236}">
                  <a16:creationId xmlns:a16="http://schemas.microsoft.com/office/drawing/2014/main" id="{92ECE2EA-D624-4688-B6D2-C5837D3F7D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11" y="914"/>
            <a:ext cx="1971" cy="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6" name="公式" r:id="rId5" imgW="1257120" imgH="393480" progId="Equation.3">
                    <p:embed/>
                  </p:oleObj>
                </mc:Choice>
                <mc:Fallback>
                  <p:oleObj name="公式" r:id="rId5" imgW="1257120" imgH="3934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1" y="914"/>
                          <a:ext cx="1971" cy="6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05" name="Text Box 6">
            <a:extLst>
              <a:ext uri="{FF2B5EF4-FFF2-40B4-BE49-F238E27FC236}">
                <a16:creationId xmlns:a16="http://schemas.microsoft.com/office/drawing/2014/main" id="{F96C0FDC-4C2A-4148-ACE2-8AB02B1CE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286000"/>
            <a:ext cx="81534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/>
              <a:t>    </a:t>
            </a:r>
            <a:r>
              <a:rPr lang="zh-CN" altLang="en-US" sz="2800">
                <a:solidFill>
                  <a:srgbClr val="CC0000"/>
                </a:solidFill>
              </a:rPr>
              <a:t>驻波的特点</a:t>
            </a:r>
            <a:r>
              <a:rPr lang="zh-CN" altLang="en-US" sz="2800"/>
              <a:t>：没有振动状态或相位的传播，而是媒质中各质点作稳定的振动或段与段之间的相位突变，与行波完全不同。</a:t>
            </a:r>
          </a:p>
        </p:txBody>
      </p:sp>
      <p:grpSp>
        <p:nvGrpSpPr>
          <p:cNvPr id="4106" name="Group 7">
            <a:extLst>
              <a:ext uri="{FF2B5EF4-FFF2-40B4-BE49-F238E27FC236}">
                <a16:creationId xmlns:a16="http://schemas.microsoft.com/office/drawing/2014/main" id="{542936E9-FFF9-4561-8361-8BBAB48E91CE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810000"/>
            <a:ext cx="6781800" cy="966788"/>
            <a:chOff x="528" y="2400"/>
            <a:chExt cx="4272" cy="609"/>
          </a:xfrm>
        </p:grpSpPr>
        <p:sp>
          <p:nvSpPr>
            <p:cNvPr id="4114" name="Text Box 8">
              <a:extLst>
                <a:ext uri="{FF2B5EF4-FFF2-40B4-BE49-F238E27FC236}">
                  <a16:creationId xmlns:a16="http://schemas.microsoft.com/office/drawing/2014/main" id="{11F08BD6-3BE4-4E82-B1C6-AAC2E2A37D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544"/>
              <a:ext cx="31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宋体" panose="02010600030101010101" pitchFamily="2" charset="-122"/>
                </a:rPr>
                <a:t>振幅最大的位置</a:t>
              </a:r>
              <a:r>
                <a:rPr lang="zh-CN" altLang="en-US" sz="2800"/>
                <a:t> 波腹，对应于</a:t>
              </a:r>
            </a:p>
          </p:txBody>
        </p:sp>
        <p:graphicFrame>
          <p:nvGraphicFramePr>
            <p:cNvPr id="4100" name="Object 9">
              <a:extLst>
                <a:ext uri="{FF2B5EF4-FFF2-40B4-BE49-F238E27FC236}">
                  <a16:creationId xmlns:a16="http://schemas.microsoft.com/office/drawing/2014/main" id="{2A4ED378-AB80-40E2-948C-AB572E011F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2400"/>
            <a:ext cx="1056" cy="6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7" name="公式" r:id="rId7" imgW="672808" imgH="393529" progId="Equation.3">
                    <p:embed/>
                  </p:oleObj>
                </mc:Choice>
                <mc:Fallback>
                  <p:oleObj name="公式" r:id="rId7" imgW="672808" imgH="393529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400"/>
                          <a:ext cx="1056" cy="6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07" name="Group 10">
            <a:extLst>
              <a:ext uri="{FF2B5EF4-FFF2-40B4-BE49-F238E27FC236}">
                <a16:creationId xmlns:a16="http://schemas.microsoft.com/office/drawing/2014/main" id="{BF9337D9-AEA7-41B9-BCEA-5F57AC75E358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697413"/>
            <a:ext cx="4572000" cy="836612"/>
            <a:chOff x="816" y="2959"/>
            <a:chExt cx="2880" cy="527"/>
          </a:xfrm>
        </p:grpSpPr>
        <p:sp>
          <p:nvSpPr>
            <p:cNvPr id="4113" name="Text Box 11">
              <a:extLst>
                <a:ext uri="{FF2B5EF4-FFF2-40B4-BE49-F238E27FC236}">
                  <a16:creationId xmlns:a16="http://schemas.microsoft.com/office/drawing/2014/main" id="{C27D75FE-8CD5-4AF5-A4A1-E9FEA8F433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024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/>
                <a:t>即</a:t>
              </a:r>
            </a:p>
          </p:txBody>
        </p:sp>
        <p:graphicFrame>
          <p:nvGraphicFramePr>
            <p:cNvPr id="4099" name="Object 12">
              <a:extLst>
                <a:ext uri="{FF2B5EF4-FFF2-40B4-BE49-F238E27FC236}">
                  <a16:creationId xmlns:a16="http://schemas.microsoft.com/office/drawing/2014/main" id="{D7729771-D361-469A-BE0D-4E573F34D7B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2959"/>
            <a:ext cx="2208" cy="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8" name="公式" r:id="rId9" imgW="1473200" imgH="355600" progId="Equation.3">
                    <p:embed/>
                  </p:oleObj>
                </mc:Choice>
                <mc:Fallback>
                  <p:oleObj name="公式" r:id="rId9" imgW="1473200" imgH="355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959"/>
                          <a:ext cx="2208" cy="5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08" name="Group 13">
            <a:extLst>
              <a:ext uri="{FF2B5EF4-FFF2-40B4-BE49-F238E27FC236}">
                <a16:creationId xmlns:a16="http://schemas.microsoft.com/office/drawing/2014/main" id="{D3CFE0AC-49A1-4224-9925-24FF08055862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5399088"/>
            <a:ext cx="6991350" cy="950912"/>
            <a:chOff x="528" y="3401"/>
            <a:chExt cx="4404" cy="599"/>
          </a:xfrm>
        </p:grpSpPr>
        <p:sp>
          <p:nvSpPr>
            <p:cNvPr id="4112" name="Text Box 14">
              <a:extLst>
                <a:ext uri="{FF2B5EF4-FFF2-40B4-BE49-F238E27FC236}">
                  <a16:creationId xmlns:a16="http://schemas.microsoft.com/office/drawing/2014/main" id="{EAC2733F-99D4-4202-BF47-BAEAAD4787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552"/>
              <a:ext cx="31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宋体" panose="02010600030101010101" pitchFamily="2" charset="-122"/>
                </a:rPr>
                <a:t>振幅为零的位置</a:t>
              </a:r>
              <a:r>
                <a:rPr lang="zh-CN" altLang="en-US" sz="2800"/>
                <a:t> 波节，对应于</a:t>
              </a:r>
            </a:p>
          </p:txBody>
        </p:sp>
        <p:graphicFrame>
          <p:nvGraphicFramePr>
            <p:cNvPr id="4098" name="Object 15">
              <a:extLst>
                <a:ext uri="{FF2B5EF4-FFF2-40B4-BE49-F238E27FC236}">
                  <a16:creationId xmlns:a16="http://schemas.microsoft.com/office/drawing/2014/main" id="{9B4DE708-1F01-4C37-B05E-6404F49ED2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57" y="3401"/>
            <a:ext cx="1175" cy="5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9" name="公式" r:id="rId11" imgW="838080" imgH="431640" progId="Equation.3">
                    <p:embed/>
                  </p:oleObj>
                </mc:Choice>
                <mc:Fallback>
                  <p:oleObj name="公式" r:id="rId11" imgW="838080" imgH="4316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7" y="3401"/>
                          <a:ext cx="1175" cy="5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09" name="Group 16">
            <a:extLst>
              <a:ext uri="{FF2B5EF4-FFF2-40B4-BE49-F238E27FC236}">
                <a16:creationId xmlns:a16="http://schemas.microsoft.com/office/drawing/2014/main" id="{C01DB87F-352A-4143-ABA5-D94CFFB9248D}"/>
              </a:ext>
            </a:extLst>
          </p:cNvPr>
          <p:cNvGrpSpPr>
            <a:grpSpLocks/>
          </p:cNvGrpSpPr>
          <p:nvPr/>
        </p:nvGrpSpPr>
        <p:grpSpPr bwMode="auto">
          <a:xfrm>
            <a:off x="7739063" y="6524625"/>
            <a:ext cx="1154112" cy="288925"/>
            <a:chOff x="5011" y="4110"/>
            <a:chExt cx="727" cy="182"/>
          </a:xfrm>
        </p:grpSpPr>
        <p:sp>
          <p:nvSpPr>
            <p:cNvPr id="4110" name="AutoShape 17">
              <a:hlinkClick r:id="" action="ppaction://hlinkshowjump?jump=nextslide" highlightClick="1"/>
              <a:extLst>
                <a:ext uri="{FF2B5EF4-FFF2-40B4-BE49-F238E27FC236}">
                  <a16:creationId xmlns:a16="http://schemas.microsoft.com/office/drawing/2014/main" id="{3818292F-9A1C-408D-849B-75C24DC86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5" y="4110"/>
              <a:ext cx="363" cy="182"/>
            </a:xfrm>
            <a:prstGeom prst="actionButtonForwardNext">
              <a:avLst/>
            </a:prstGeom>
            <a:solidFill>
              <a:srgbClr val="99CCFF"/>
            </a:solidFill>
            <a:ln w="9525">
              <a:solidFill>
                <a:srgbClr val="0066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11" name="AutoShape 18">
              <a:hlinkClick r:id="" action="ppaction://hlinkshowjump?jump=previousslide" highlightClick="1"/>
              <a:extLst>
                <a:ext uri="{FF2B5EF4-FFF2-40B4-BE49-F238E27FC236}">
                  <a16:creationId xmlns:a16="http://schemas.microsoft.com/office/drawing/2014/main" id="{46A98721-C774-4618-AE5A-1F5F0A52F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1" y="4110"/>
              <a:ext cx="363" cy="181"/>
            </a:xfrm>
            <a:prstGeom prst="actionButtonBackPrevious">
              <a:avLst/>
            </a:prstGeom>
            <a:solidFill>
              <a:srgbClr val="99CCFF"/>
            </a:solidFill>
            <a:ln w="9525">
              <a:solidFill>
                <a:srgbClr val="0066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3" name="Group 2">
            <a:extLst>
              <a:ext uri="{FF2B5EF4-FFF2-40B4-BE49-F238E27FC236}">
                <a16:creationId xmlns:a16="http://schemas.microsoft.com/office/drawing/2014/main" id="{60076EEA-D751-4BC3-85C2-DE6E0D27CF51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88913"/>
            <a:ext cx="4875213" cy="925512"/>
            <a:chOff x="816" y="212"/>
            <a:chExt cx="3071" cy="583"/>
          </a:xfrm>
        </p:grpSpPr>
        <p:sp>
          <p:nvSpPr>
            <p:cNvPr id="5133" name="Text Box 3">
              <a:extLst>
                <a:ext uri="{FF2B5EF4-FFF2-40B4-BE49-F238E27FC236}">
                  <a16:creationId xmlns:a16="http://schemas.microsoft.com/office/drawing/2014/main" id="{D64AAA73-EF07-40FC-80E1-5405E59F4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05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/>
                <a:t>即</a:t>
              </a:r>
            </a:p>
          </p:txBody>
        </p:sp>
        <p:graphicFrame>
          <p:nvGraphicFramePr>
            <p:cNvPr id="5122" name="Object 4">
              <a:extLst>
                <a:ext uri="{FF2B5EF4-FFF2-40B4-BE49-F238E27FC236}">
                  <a16:creationId xmlns:a16="http://schemas.microsoft.com/office/drawing/2014/main" id="{C54B31CE-6236-4095-902E-EA333F2867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8" y="212"/>
            <a:ext cx="2589" cy="5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4" name="公式" r:id="rId3" imgW="1726920" imgH="393480" progId="Equation.3">
                    <p:embed/>
                  </p:oleObj>
                </mc:Choice>
                <mc:Fallback>
                  <p:oleObj name="公式" r:id="rId3" imgW="1726920" imgH="39348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8" y="212"/>
                          <a:ext cx="2589" cy="5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4" name="Text Box 5">
            <a:extLst>
              <a:ext uri="{FF2B5EF4-FFF2-40B4-BE49-F238E27FC236}">
                <a16:creationId xmlns:a16="http://schemas.microsoft.com/office/drawing/2014/main" id="{D0F10A48-96B0-4895-A9FA-8972CE80D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81075"/>
            <a:ext cx="8153400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/>
              <a:t>    </a:t>
            </a:r>
            <a:r>
              <a:rPr lang="zh-CN" altLang="en-US" sz="2800">
                <a:solidFill>
                  <a:srgbClr val="CC0000"/>
                </a:solidFill>
              </a:rPr>
              <a:t>驻波的能量：</a:t>
            </a:r>
            <a:r>
              <a:rPr lang="zh-CN" altLang="en-US" sz="2800"/>
              <a:t>在驻波中，波腹附近的动能与波节附近的势能之间不断进行着互相转换和转移，却没有能量的定向传播</a:t>
            </a:r>
            <a:r>
              <a:rPr lang="zh-CN" altLang="en-US" sz="2800">
                <a:ea typeface="黑体" panose="02010609060101010101" pitchFamily="49" charset="-122"/>
              </a:rPr>
              <a:t>。</a:t>
            </a:r>
            <a:r>
              <a:rPr lang="zh-CN" altLang="en-US" sz="2800"/>
              <a:t> </a:t>
            </a:r>
          </a:p>
        </p:txBody>
      </p:sp>
      <p:sp>
        <p:nvSpPr>
          <p:cNvPr id="5125" name="Text Box 6">
            <a:extLst>
              <a:ext uri="{FF2B5EF4-FFF2-40B4-BE49-F238E27FC236}">
                <a16:creationId xmlns:a16="http://schemas.microsoft.com/office/drawing/2014/main" id="{0652B5DF-7C22-405C-8B40-86536C627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368550"/>
            <a:ext cx="8153400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/>
              <a:t>    </a:t>
            </a:r>
            <a:r>
              <a:rPr lang="zh-CN" altLang="en-US" sz="2800"/>
              <a:t>入射波在反射时</a:t>
            </a:r>
            <a:r>
              <a:rPr lang="zh-CN" altLang="en-US" sz="2800">
                <a:latin typeface="宋体" panose="02010600030101010101" pitchFamily="2" charset="-122"/>
              </a:rPr>
              <a:t>产生了</a:t>
            </a:r>
            <a:r>
              <a:rPr lang="zh-CN" altLang="en-US" sz="2800">
                <a:sym typeface="Symbol" panose="05050102010706020507" pitchFamily="18" charset="2"/>
              </a:rPr>
              <a:t></a:t>
            </a:r>
            <a:r>
              <a:rPr lang="zh-CN" altLang="en-US" sz="2800">
                <a:latin typeface="宋体" panose="02010600030101010101" pitchFamily="2" charset="-122"/>
              </a:rPr>
              <a:t>的相位跃变的现象，称为</a:t>
            </a:r>
            <a:r>
              <a:rPr lang="zh-CN" altLang="en-US" sz="2800">
                <a:solidFill>
                  <a:srgbClr val="CC0000"/>
                </a:solidFill>
                <a:latin typeface="宋体" panose="02010600030101010101" pitchFamily="2" charset="-122"/>
              </a:rPr>
              <a:t>半波损失</a:t>
            </a:r>
            <a:r>
              <a:rPr lang="en-US" altLang="zh-CN" sz="2800">
                <a:solidFill>
                  <a:srgbClr val="CC0000"/>
                </a:solidFill>
              </a:rPr>
              <a:t>(half-wave loss)</a:t>
            </a:r>
            <a:r>
              <a:rPr lang="zh-CN" altLang="en-US" sz="2800">
                <a:latin typeface="宋体" panose="02010600030101010101" pitchFamily="2" charset="-122"/>
              </a:rPr>
              <a:t>。</a:t>
            </a:r>
            <a:r>
              <a:rPr lang="zh-CN" altLang="en-US" sz="2800"/>
              <a:t> </a:t>
            </a:r>
          </a:p>
        </p:txBody>
      </p:sp>
      <p:sp>
        <p:nvSpPr>
          <p:cNvPr id="5126" name="Text Box 7">
            <a:extLst>
              <a:ext uri="{FF2B5EF4-FFF2-40B4-BE49-F238E27FC236}">
                <a16:creationId xmlns:a16="http://schemas.microsoft.com/office/drawing/2014/main" id="{6CA47D81-9CBA-43C8-B4EA-9AEB735C4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716338"/>
            <a:ext cx="960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反射点形成波节、波腹的情况由</a:t>
            </a:r>
            <a:r>
              <a:rPr lang="zh-CN" altLang="en-US" sz="2800">
                <a:solidFill>
                  <a:srgbClr val="CC0000"/>
                </a:solidFill>
              </a:rPr>
              <a:t>波阻抗</a:t>
            </a:r>
            <a:r>
              <a:rPr lang="zh-CN" altLang="en-US" sz="2800">
                <a:latin typeface="宋体" panose="02010600030101010101" pitchFamily="2" charset="-122"/>
              </a:rPr>
              <a:t>的量来决定的。</a:t>
            </a:r>
            <a:r>
              <a:rPr lang="zh-CN" altLang="en-US" sz="2800"/>
              <a:t> </a:t>
            </a:r>
          </a:p>
        </p:txBody>
      </p:sp>
      <p:sp>
        <p:nvSpPr>
          <p:cNvPr id="5127" name="Text Box 8">
            <a:extLst>
              <a:ext uri="{FF2B5EF4-FFF2-40B4-BE49-F238E27FC236}">
                <a16:creationId xmlns:a16="http://schemas.microsoft.com/office/drawing/2014/main" id="{E399FBF2-2C2B-43DF-B5C7-98C4598F6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3434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波阻抗</a:t>
            </a:r>
          </a:p>
        </p:txBody>
      </p:sp>
      <p:sp>
        <p:nvSpPr>
          <p:cNvPr id="5128" name="Rectangle 9">
            <a:extLst>
              <a:ext uri="{FF2B5EF4-FFF2-40B4-BE49-F238E27FC236}">
                <a16:creationId xmlns:a16="http://schemas.microsoft.com/office/drawing/2014/main" id="{FECF9F9A-07C6-4B40-9AFE-C805B3FB3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365625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">
                <a:solidFill>
                  <a:srgbClr val="0000FF"/>
                </a:solidFill>
              </a:rPr>
              <a:t> </a:t>
            </a:r>
            <a:r>
              <a:rPr lang="en-US" altLang="zh-CN" sz="2800" i="1">
                <a:solidFill>
                  <a:srgbClr val="0000FF"/>
                </a:solidFill>
              </a:rPr>
              <a:t>Z </a:t>
            </a:r>
            <a:r>
              <a:rPr lang="en-US" altLang="zh-CN" sz="2800">
                <a:solidFill>
                  <a:srgbClr val="0000FF"/>
                </a:solidFill>
              </a:rPr>
              <a:t>=</a:t>
            </a:r>
            <a:r>
              <a:rPr lang="en-US" altLang="zh-CN" sz="2800" i="1">
                <a:solidFill>
                  <a:srgbClr val="0000FF"/>
                </a:solidFill>
              </a:rPr>
              <a:t> </a:t>
            </a:r>
            <a:r>
              <a:rPr lang="en-US" altLang="zh-CN" sz="2800" i="1">
                <a:solidFill>
                  <a:srgbClr val="0000FF"/>
                </a:solidFill>
                <a:sym typeface="Symbol" panose="05050102010706020507" pitchFamily="18" charset="2"/>
              </a:rPr>
              <a:t></a:t>
            </a:r>
            <a:r>
              <a:rPr lang="en-US" altLang="zh-CN" sz="2800" i="1">
                <a:solidFill>
                  <a:srgbClr val="0000FF"/>
                </a:solidFill>
              </a:rPr>
              <a:t> u</a:t>
            </a:r>
            <a:r>
              <a:rPr lang="en-US" altLang="zh-CN" sz="280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endParaRPr lang="en-US" altLang="zh-CN" sz="2800" i="1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sp>
        <p:nvSpPr>
          <p:cNvPr id="5129" name="Text Box 10">
            <a:extLst>
              <a:ext uri="{FF2B5EF4-FFF2-40B4-BE49-F238E27FC236}">
                <a16:creationId xmlns:a16="http://schemas.microsoft.com/office/drawing/2014/main" id="{75F84DC1-2430-49A0-9D57-98883E6F6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941888"/>
            <a:ext cx="8153400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ea typeface="黑体" panose="02010609060101010101" pitchFamily="49" charset="-122"/>
              </a:rPr>
              <a:t>    </a:t>
            </a:r>
            <a:r>
              <a:rPr lang="zh-CN" altLang="en-US" sz="2800">
                <a:solidFill>
                  <a:srgbClr val="0000FF"/>
                </a:solidFill>
              </a:rPr>
              <a:t>如果波被波阻抗较小的介质反射回来，反射点形成波腹；如果波被波阻抗较大的介质反射回来，反射点形成波节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。</a:t>
            </a:r>
            <a:r>
              <a:rPr lang="zh-CN" altLang="en-US" sz="2800"/>
              <a:t> </a:t>
            </a:r>
          </a:p>
        </p:txBody>
      </p:sp>
      <p:grpSp>
        <p:nvGrpSpPr>
          <p:cNvPr id="5130" name="Group 11">
            <a:extLst>
              <a:ext uri="{FF2B5EF4-FFF2-40B4-BE49-F238E27FC236}">
                <a16:creationId xmlns:a16="http://schemas.microsoft.com/office/drawing/2014/main" id="{BA3161DB-F256-4A5D-A251-F8D20A285469}"/>
              </a:ext>
            </a:extLst>
          </p:cNvPr>
          <p:cNvGrpSpPr>
            <a:grpSpLocks/>
          </p:cNvGrpSpPr>
          <p:nvPr/>
        </p:nvGrpSpPr>
        <p:grpSpPr bwMode="auto">
          <a:xfrm>
            <a:off x="7739063" y="6524625"/>
            <a:ext cx="1154112" cy="288925"/>
            <a:chOff x="5011" y="4110"/>
            <a:chExt cx="727" cy="182"/>
          </a:xfrm>
        </p:grpSpPr>
        <p:sp>
          <p:nvSpPr>
            <p:cNvPr id="5131" name="AutoShape 12">
              <a:hlinkClick r:id="" action="ppaction://hlinkshowjump?jump=nextslide" highlightClick="1"/>
              <a:extLst>
                <a:ext uri="{FF2B5EF4-FFF2-40B4-BE49-F238E27FC236}">
                  <a16:creationId xmlns:a16="http://schemas.microsoft.com/office/drawing/2014/main" id="{51AD09FA-A3A0-4F1F-A9CA-1F6745A0D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5" y="4110"/>
              <a:ext cx="363" cy="182"/>
            </a:xfrm>
            <a:prstGeom prst="actionButtonForwardNext">
              <a:avLst/>
            </a:prstGeom>
            <a:solidFill>
              <a:srgbClr val="99CCFF"/>
            </a:solidFill>
            <a:ln w="9525">
              <a:solidFill>
                <a:srgbClr val="0066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32" name="AutoShape 13">
              <a:hlinkClick r:id="" action="ppaction://hlinkshowjump?jump=previousslide" highlightClick="1"/>
              <a:extLst>
                <a:ext uri="{FF2B5EF4-FFF2-40B4-BE49-F238E27FC236}">
                  <a16:creationId xmlns:a16="http://schemas.microsoft.com/office/drawing/2014/main" id="{58FCF012-D574-465B-8CCA-FBE6C5D67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1" y="4110"/>
              <a:ext cx="363" cy="181"/>
            </a:xfrm>
            <a:prstGeom prst="actionButtonBackPrevious">
              <a:avLst/>
            </a:prstGeom>
            <a:solidFill>
              <a:srgbClr val="99CCFF"/>
            </a:solidFill>
            <a:ln w="9525">
              <a:solidFill>
                <a:srgbClr val="0066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>
            <a:extLst>
              <a:ext uri="{FF2B5EF4-FFF2-40B4-BE49-F238E27FC236}">
                <a16:creationId xmlns:a16="http://schemas.microsoft.com/office/drawing/2014/main" id="{224AC135-7AAA-430F-860E-67CDDA380D6A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609600"/>
            <a:ext cx="5562600" cy="2133600"/>
            <a:chOff x="1248" y="528"/>
            <a:chExt cx="3504" cy="1344"/>
          </a:xfrm>
        </p:grpSpPr>
        <p:sp>
          <p:nvSpPr>
            <p:cNvPr id="29727" name="Line 3">
              <a:extLst>
                <a:ext uri="{FF2B5EF4-FFF2-40B4-BE49-F238E27FC236}">
                  <a16:creationId xmlns:a16="http://schemas.microsoft.com/office/drawing/2014/main" id="{E53A5241-95AB-4FFE-A79D-68DA286974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5" y="825"/>
              <a:ext cx="6" cy="993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8" name="Line 4">
              <a:extLst>
                <a:ext uri="{FF2B5EF4-FFF2-40B4-BE49-F238E27FC236}">
                  <a16:creationId xmlns:a16="http://schemas.microsoft.com/office/drawing/2014/main" id="{B40ED38C-FC01-4B85-BF9F-32A774FD9A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1" y="1330"/>
              <a:ext cx="56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9729" name="Group 5">
              <a:extLst>
                <a:ext uri="{FF2B5EF4-FFF2-40B4-BE49-F238E27FC236}">
                  <a16:creationId xmlns:a16="http://schemas.microsoft.com/office/drawing/2014/main" id="{95958A8A-6CCD-4B36-A656-1EA75DB186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7" y="1041"/>
              <a:ext cx="308" cy="296"/>
              <a:chOff x="10" y="0"/>
              <a:chExt cx="19990" cy="20000"/>
            </a:xfrm>
          </p:grpSpPr>
          <p:sp>
            <p:nvSpPr>
              <p:cNvPr id="29752" name="Arc 6">
                <a:extLst>
                  <a:ext uri="{FF2B5EF4-FFF2-40B4-BE49-F238E27FC236}">
                    <a16:creationId xmlns:a16="http://schemas.microsoft.com/office/drawing/2014/main" id="{542E4A06-F48B-47C5-B50E-494FE0B551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87" y="407"/>
                <a:ext cx="10213" cy="19593"/>
              </a:xfrm>
              <a:custGeom>
                <a:avLst/>
                <a:gdLst>
                  <a:gd name="T0" fmla="*/ 0 w 21600"/>
                  <a:gd name="T1" fmla="*/ 0 h 21600"/>
                  <a:gd name="T2" fmla="*/ 10213 w 21600"/>
                  <a:gd name="T3" fmla="*/ 19593 h 21600"/>
                  <a:gd name="T4" fmla="*/ 0 w 21600"/>
                  <a:gd name="T5" fmla="*/ 1959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53" name="Arc 7">
                <a:extLst>
                  <a:ext uri="{FF2B5EF4-FFF2-40B4-BE49-F238E27FC236}">
                    <a16:creationId xmlns:a16="http://schemas.microsoft.com/office/drawing/2014/main" id="{245D4A44-2284-4120-B4F8-1B6D86013D3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" y="0"/>
                <a:ext cx="10203" cy="19593"/>
              </a:xfrm>
              <a:custGeom>
                <a:avLst/>
                <a:gdLst>
                  <a:gd name="T0" fmla="*/ 0 w 21600"/>
                  <a:gd name="T1" fmla="*/ 0 h 21600"/>
                  <a:gd name="T2" fmla="*/ 10203 w 21600"/>
                  <a:gd name="T3" fmla="*/ 19593 h 21600"/>
                  <a:gd name="T4" fmla="*/ 0 w 21600"/>
                  <a:gd name="T5" fmla="*/ 1959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30" name="Line 8">
              <a:extLst>
                <a:ext uri="{FF2B5EF4-FFF2-40B4-BE49-F238E27FC236}">
                  <a16:creationId xmlns:a16="http://schemas.microsoft.com/office/drawing/2014/main" id="{63C0F5D4-E24C-40B0-8FAE-9C48077E9A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4" y="1330"/>
              <a:ext cx="68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9731" name="Group 9">
              <a:extLst>
                <a:ext uri="{FF2B5EF4-FFF2-40B4-BE49-F238E27FC236}">
                  <a16:creationId xmlns:a16="http://schemas.microsoft.com/office/drawing/2014/main" id="{CB26A41B-226B-4A15-A7FF-85D2A58CA4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0" y="1514"/>
              <a:ext cx="1560" cy="112"/>
              <a:chOff x="0" y="0"/>
              <a:chExt cx="20001" cy="20045"/>
            </a:xfrm>
          </p:grpSpPr>
          <p:sp>
            <p:nvSpPr>
              <p:cNvPr id="29747" name="Line 10">
                <a:extLst>
                  <a:ext uri="{FF2B5EF4-FFF2-40B4-BE49-F238E27FC236}">
                    <a16:creationId xmlns:a16="http://schemas.microsoft.com/office/drawing/2014/main" id="{D675D670-E983-4943-B679-44EBCE4558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7277" cy="75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9748" name="Group 11">
                <a:extLst>
                  <a:ext uri="{FF2B5EF4-FFF2-40B4-BE49-F238E27FC236}">
                    <a16:creationId xmlns:a16="http://schemas.microsoft.com/office/drawing/2014/main" id="{F3A48536-65E9-48C1-B479-C7ECD00241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71" y="495"/>
                <a:ext cx="3945" cy="19550"/>
                <a:chOff x="-1" y="-15"/>
                <a:chExt cx="20001" cy="20015"/>
              </a:xfrm>
            </p:grpSpPr>
            <p:sp>
              <p:nvSpPr>
                <p:cNvPr id="29750" name="Arc 12">
                  <a:extLst>
                    <a:ext uri="{FF2B5EF4-FFF2-40B4-BE49-F238E27FC236}">
                      <a16:creationId xmlns:a16="http://schemas.microsoft.com/office/drawing/2014/main" id="{0BADE14A-6086-4C76-B1C8-AD3F9880F9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9779" y="-15"/>
                  <a:ext cx="10221" cy="19565"/>
                </a:xfrm>
                <a:custGeom>
                  <a:avLst/>
                  <a:gdLst>
                    <a:gd name="T0" fmla="*/ 0 w 21600"/>
                    <a:gd name="T1" fmla="*/ 0 h 21600"/>
                    <a:gd name="T2" fmla="*/ 10221 w 21600"/>
                    <a:gd name="T3" fmla="*/ 19565 h 21600"/>
                    <a:gd name="T4" fmla="*/ 0 w 21600"/>
                    <a:gd name="T5" fmla="*/ 19565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51" name="Arc 13">
                  <a:extLst>
                    <a:ext uri="{FF2B5EF4-FFF2-40B4-BE49-F238E27FC236}">
                      <a16:creationId xmlns:a16="http://schemas.microsoft.com/office/drawing/2014/main" id="{CBCE419B-9A71-43DA-90AC-13C1BA1EA4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 flipV="1">
                  <a:off x="-1" y="425"/>
                  <a:ext cx="10211" cy="19575"/>
                </a:xfrm>
                <a:custGeom>
                  <a:avLst/>
                  <a:gdLst>
                    <a:gd name="T0" fmla="*/ 0 w 21600"/>
                    <a:gd name="T1" fmla="*/ 0 h 21600"/>
                    <a:gd name="T2" fmla="*/ 10211 w 21600"/>
                    <a:gd name="T3" fmla="*/ 19575 h 21600"/>
                    <a:gd name="T4" fmla="*/ 0 w 21600"/>
                    <a:gd name="T5" fmla="*/ 19575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9749" name="Line 14">
                <a:extLst>
                  <a:ext uri="{FF2B5EF4-FFF2-40B4-BE49-F238E27FC236}">
                    <a16:creationId xmlns:a16="http://schemas.microsoft.com/office/drawing/2014/main" id="{9B015E3C-ABB9-46E1-AA2B-E30EDDD64E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08" y="0"/>
                <a:ext cx="8793" cy="75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732" name="Group 15">
              <a:extLst>
                <a:ext uri="{FF2B5EF4-FFF2-40B4-BE49-F238E27FC236}">
                  <a16:creationId xmlns:a16="http://schemas.microsoft.com/office/drawing/2014/main" id="{22845CFD-2105-479A-898D-97BBA124B7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1" y="1226"/>
              <a:ext cx="1560" cy="192"/>
              <a:chOff x="0" y="93"/>
              <a:chExt cx="20001" cy="19907"/>
            </a:xfrm>
          </p:grpSpPr>
          <p:sp>
            <p:nvSpPr>
              <p:cNvPr id="29742" name="Line 16">
                <a:extLst>
                  <a:ext uri="{FF2B5EF4-FFF2-40B4-BE49-F238E27FC236}">
                    <a16:creationId xmlns:a16="http://schemas.microsoft.com/office/drawing/2014/main" id="{225EEF41-7D02-4BAE-9D12-14FDB770CA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9968"/>
                <a:ext cx="7277" cy="32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9743" name="Group 17">
                <a:extLst>
                  <a:ext uri="{FF2B5EF4-FFF2-40B4-BE49-F238E27FC236}">
                    <a16:creationId xmlns:a16="http://schemas.microsoft.com/office/drawing/2014/main" id="{063B73FB-75DC-4B1C-BB1C-31EED1A98D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71" y="93"/>
                <a:ext cx="3945" cy="19421"/>
                <a:chOff x="11" y="0"/>
                <a:chExt cx="19989" cy="20000"/>
              </a:xfrm>
            </p:grpSpPr>
            <p:sp>
              <p:nvSpPr>
                <p:cNvPr id="29745" name="Arc 18">
                  <a:extLst>
                    <a:ext uri="{FF2B5EF4-FFF2-40B4-BE49-F238E27FC236}">
                      <a16:creationId xmlns:a16="http://schemas.microsoft.com/office/drawing/2014/main" id="{19095F75-5130-4389-90A7-686C065F17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85" y="389"/>
                  <a:ext cx="10215" cy="19611"/>
                </a:xfrm>
                <a:custGeom>
                  <a:avLst/>
                  <a:gdLst>
                    <a:gd name="T0" fmla="*/ 0 w 21600"/>
                    <a:gd name="T1" fmla="*/ 0 h 21600"/>
                    <a:gd name="T2" fmla="*/ 10215 w 21600"/>
                    <a:gd name="T3" fmla="*/ 19611 h 21600"/>
                    <a:gd name="T4" fmla="*/ 0 w 21600"/>
                    <a:gd name="T5" fmla="*/ 19611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46" name="Arc 19">
                  <a:extLst>
                    <a:ext uri="{FF2B5EF4-FFF2-40B4-BE49-F238E27FC236}">
                      <a16:creationId xmlns:a16="http://schemas.microsoft.com/office/drawing/2014/main" id="{EC1C84D6-AD71-477A-A13C-F9B7DA274A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1" y="0"/>
                  <a:ext cx="10205" cy="19623"/>
                </a:xfrm>
                <a:custGeom>
                  <a:avLst/>
                  <a:gdLst>
                    <a:gd name="T0" fmla="*/ 0 w 21600"/>
                    <a:gd name="T1" fmla="*/ 0 h 21600"/>
                    <a:gd name="T2" fmla="*/ 10205 w 21600"/>
                    <a:gd name="T3" fmla="*/ 19623 h 21600"/>
                    <a:gd name="T4" fmla="*/ 0 w 21600"/>
                    <a:gd name="T5" fmla="*/ 19623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9744" name="Line 20">
                <a:extLst>
                  <a:ext uri="{FF2B5EF4-FFF2-40B4-BE49-F238E27FC236}">
                    <a16:creationId xmlns:a16="http://schemas.microsoft.com/office/drawing/2014/main" id="{BF73D72C-A9CE-4502-84B4-76561CC89C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08" y="19968"/>
                <a:ext cx="8793" cy="32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33" name="Rectangle 21">
              <a:extLst>
                <a:ext uri="{FF2B5EF4-FFF2-40B4-BE49-F238E27FC236}">
                  <a16:creationId xmlns:a16="http://schemas.microsoft.com/office/drawing/2014/main" id="{70C428D9-5A89-4C64-93EF-78CC84A14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960"/>
              <a:ext cx="100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>
                  <a:solidFill>
                    <a:srgbClr val="FF0000"/>
                  </a:solidFill>
                </a:rPr>
                <a:t>入射波</a:t>
              </a:r>
              <a:endParaRPr kumimoji="0" lang="zh-CN" altLang="en-US" b="0"/>
            </a:p>
          </p:txBody>
        </p:sp>
        <p:sp>
          <p:nvSpPr>
            <p:cNvPr id="29734" name="Rectangle 22">
              <a:extLst>
                <a:ext uri="{FF2B5EF4-FFF2-40B4-BE49-F238E27FC236}">
                  <a16:creationId xmlns:a16="http://schemas.microsoft.com/office/drawing/2014/main" id="{9BE45683-E9BF-4416-BD8E-AA0B8BAFD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641"/>
              <a:ext cx="10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>
                  <a:solidFill>
                    <a:srgbClr val="0000FF"/>
                  </a:solidFill>
                </a:rPr>
                <a:t>反射波</a:t>
              </a:r>
              <a:endParaRPr kumimoji="0" lang="zh-CN" altLang="en-US" b="0"/>
            </a:p>
          </p:txBody>
        </p:sp>
        <p:sp>
          <p:nvSpPr>
            <p:cNvPr id="29735" name="Rectangle 23">
              <a:extLst>
                <a:ext uri="{FF2B5EF4-FFF2-40B4-BE49-F238E27FC236}">
                  <a16:creationId xmlns:a16="http://schemas.microsoft.com/office/drawing/2014/main" id="{735848BB-A621-4AA0-923C-D3C808A13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960"/>
              <a:ext cx="1104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>
                  <a:solidFill>
                    <a:srgbClr val="FF00FF"/>
                  </a:solidFill>
                </a:rPr>
                <a:t>透射波</a:t>
              </a:r>
              <a:endParaRPr kumimoji="0" lang="zh-CN" altLang="en-US" b="0"/>
            </a:p>
          </p:txBody>
        </p:sp>
        <p:sp>
          <p:nvSpPr>
            <p:cNvPr id="29736" name="Line 24">
              <a:extLst>
                <a:ext uri="{FF2B5EF4-FFF2-40B4-BE49-F238E27FC236}">
                  <a16:creationId xmlns:a16="http://schemas.microsoft.com/office/drawing/2014/main" id="{09B9098D-CBFE-41E3-A029-43CC3786AF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1045"/>
              <a:ext cx="260" cy="11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med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7" name="Line 25">
              <a:extLst>
                <a:ext uri="{FF2B5EF4-FFF2-40B4-BE49-F238E27FC236}">
                  <a16:creationId xmlns:a16="http://schemas.microsoft.com/office/drawing/2014/main" id="{B286BC30-8B34-49A9-9FD0-AE18B435F8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1045"/>
              <a:ext cx="294" cy="11"/>
            </a:xfrm>
            <a:prstGeom prst="line">
              <a:avLst/>
            </a:prstGeom>
            <a:noFill/>
            <a:ln w="31750">
              <a:solidFill>
                <a:srgbClr val="FF00FF"/>
              </a:solidFill>
              <a:round/>
              <a:headEnd type="none" w="med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8" name="Line 26">
              <a:extLst>
                <a:ext uri="{FF2B5EF4-FFF2-40B4-BE49-F238E27FC236}">
                  <a16:creationId xmlns:a16="http://schemas.microsoft.com/office/drawing/2014/main" id="{321604D4-1868-419D-97E0-95E35827A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9" y="1756"/>
              <a:ext cx="237" cy="1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sm" len="lg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9" name="Rectangle 27">
              <a:extLst>
                <a:ext uri="{FF2B5EF4-FFF2-40B4-BE49-F238E27FC236}">
                  <a16:creationId xmlns:a16="http://schemas.microsoft.com/office/drawing/2014/main" id="{3477BAE3-4EFB-43A1-BE43-FB2736F29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" y="672"/>
              <a:ext cx="109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/>
                <a:t>介质</a:t>
              </a:r>
              <a:r>
                <a:rPr kumimoji="0" lang="en-US" altLang="zh-CN"/>
                <a:t>1 (</a:t>
              </a:r>
              <a:r>
                <a:rPr kumimoji="0" lang="en-US" altLang="zh-CN" i="1"/>
                <a:t>Z</a:t>
              </a:r>
              <a:r>
                <a:rPr kumimoji="0" lang="en-US" altLang="zh-CN"/>
                <a:t>1</a:t>
              </a:r>
              <a:r>
                <a:rPr kumimoji="0" lang="zh-CN" altLang="en-US"/>
                <a:t>小</a:t>
              </a:r>
              <a:r>
                <a:rPr kumimoji="0" lang="en-US" altLang="zh-CN"/>
                <a:t>)</a:t>
              </a:r>
            </a:p>
          </p:txBody>
        </p:sp>
        <p:sp>
          <p:nvSpPr>
            <p:cNvPr id="29740" name="Rectangle 28">
              <a:extLst>
                <a:ext uri="{FF2B5EF4-FFF2-40B4-BE49-F238E27FC236}">
                  <a16:creationId xmlns:a16="http://schemas.microsoft.com/office/drawing/2014/main" id="{FF49C5A3-FC07-4AB9-B144-21DE6C3EE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" y="680"/>
              <a:ext cx="153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/>
                <a:t>介质</a:t>
              </a:r>
              <a:r>
                <a:rPr kumimoji="0" lang="en-US" altLang="zh-CN"/>
                <a:t>2 (</a:t>
              </a:r>
              <a:r>
                <a:rPr kumimoji="0" lang="en-US" altLang="zh-CN" i="1"/>
                <a:t>Z</a:t>
              </a:r>
              <a:r>
                <a:rPr kumimoji="0" lang="en-US" altLang="zh-CN"/>
                <a:t>2</a:t>
              </a:r>
              <a:r>
                <a:rPr kumimoji="0" lang="zh-CN" altLang="en-US"/>
                <a:t>大）</a:t>
              </a:r>
            </a:p>
          </p:txBody>
        </p:sp>
        <p:sp>
          <p:nvSpPr>
            <p:cNvPr id="29741" name="Rectangle 29">
              <a:extLst>
                <a:ext uri="{FF2B5EF4-FFF2-40B4-BE49-F238E27FC236}">
                  <a16:creationId xmlns:a16="http://schemas.microsoft.com/office/drawing/2014/main" id="{ACDBEAD4-0E43-434E-9D34-01FE9721C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5" y="528"/>
              <a:ext cx="8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>
                  <a:solidFill>
                    <a:srgbClr val="FF3300"/>
                  </a:solidFill>
                </a:rPr>
                <a:t>界面</a:t>
              </a:r>
            </a:p>
          </p:txBody>
        </p:sp>
      </p:grpSp>
      <p:grpSp>
        <p:nvGrpSpPr>
          <p:cNvPr id="29699" name="Group 30">
            <a:extLst>
              <a:ext uri="{FF2B5EF4-FFF2-40B4-BE49-F238E27FC236}">
                <a16:creationId xmlns:a16="http://schemas.microsoft.com/office/drawing/2014/main" id="{C3B6CF8C-D753-40C8-B386-FCD30509F2AC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3048000"/>
            <a:ext cx="5867400" cy="2071688"/>
            <a:chOff x="1296" y="2064"/>
            <a:chExt cx="3696" cy="1305"/>
          </a:xfrm>
        </p:grpSpPr>
        <p:sp>
          <p:nvSpPr>
            <p:cNvPr id="29701" name="Line 31">
              <a:extLst>
                <a:ext uri="{FF2B5EF4-FFF2-40B4-BE49-F238E27FC236}">
                  <a16:creationId xmlns:a16="http://schemas.microsoft.com/office/drawing/2014/main" id="{24A86C4C-F9DE-456F-B44D-4B58E91D7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348"/>
              <a:ext cx="0" cy="9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2" name="Rectangle 32">
              <a:extLst>
                <a:ext uri="{FF2B5EF4-FFF2-40B4-BE49-F238E27FC236}">
                  <a16:creationId xmlns:a16="http://schemas.microsoft.com/office/drawing/2014/main" id="{BFE0DD68-53E7-4F74-B736-A973AD1B0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388"/>
              <a:ext cx="1191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>
                  <a:solidFill>
                    <a:srgbClr val="FF0000"/>
                  </a:solidFill>
                </a:rPr>
                <a:t>入射波</a:t>
              </a:r>
            </a:p>
          </p:txBody>
        </p:sp>
        <p:sp>
          <p:nvSpPr>
            <p:cNvPr id="29703" name="Rectangle 33">
              <a:extLst>
                <a:ext uri="{FF2B5EF4-FFF2-40B4-BE49-F238E27FC236}">
                  <a16:creationId xmlns:a16="http://schemas.microsoft.com/office/drawing/2014/main" id="{4BD7BA7D-F37F-45D5-A25A-F7C9F5513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148"/>
              <a:ext cx="90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>
                  <a:solidFill>
                    <a:srgbClr val="0000FF"/>
                  </a:solidFill>
                </a:rPr>
                <a:t>反射波</a:t>
              </a:r>
            </a:p>
          </p:txBody>
        </p:sp>
        <p:sp>
          <p:nvSpPr>
            <p:cNvPr id="29704" name="Rectangle 34">
              <a:extLst>
                <a:ext uri="{FF2B5EF4-FFF2-40B4-BE49-F238E27FC236}">
                  <a16:creationId xmlns:a16="http://schemas.microsoft.com/office/drawing/2014/main" id="{03CBD6BE-76EF-43C3-B0A2-6AA39DBF5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2" y="2420"/>
              <a:ext cx="89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>
                  <a:solidFill>
                    <a:srgbClr val="FF00FF"/>
                  </a:solidFill>
                </a:rPr>
                <a:t>透射波</a:t>
              </a:r>
            </a:p>
          </p:txBody>
        </p:sp>
        <p:sp>
          <p:nvSpPr>
            <p:cNvPr id="29705" name="Line 35">
              <a:extLst>
                <a:ext uri="{FF2B5EF4-FFF2-40B4-BE49-F238E27FC236}">
                  <a16:creationId xmlns:a16="http://schemas.microsoft.com/office/drawing/2014/main" id="{33B4792A-30E6-4D52-9A43-9F0338E0ED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5" y="2394"/>
              <a:ext cx="479" cy="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6" name="Line 36">
              <a:extLst>
                <a:ext uri="{FF2B5EF4-FFF2-40B4-BE49-F238E27FC236}">
                  <a16:creationId xmlns:a16="http://schemas.microsoft.com/office/drawing/2014/main" id="{1A12F81C-C3D7-45AF-A9D4-D192295F75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53" y="2416"/>
              <a:ext cx="370" cy="1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 type="none" w="med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7" name="Line 37">
              <a:extLst>
                <a:ext uri="{FF2B5EF4-FFF2-40B4-BE49-F238E27FC236}">
                  <a16:creationId xmlns:a16="http://schemas.microsoft.com/office/drawing/2014/main" id="{6D49BE4F-FFAA-4E16-B76A-2B34F36AC6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4" y="3154"/>
              <a:ext cx="356" cy="1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sm" len="lg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8" name="Rectangle 38">
              <a:extLst>
                <a:ext uri="{FF2B5EF4-FFF2-40B4-BE49-F238E27FC236}">
                  <a16:creationId xmlns:a16="http://schemas.microsoft.com/office/drawing/2014/main" id="{E1708034-6217-498E-AC85-A59A67927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2092"/>
              <a:ext cx="1914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/>
                <a:t>介质</a:t>
              </a:r>
              <a:r>
                <a:rPr kumimoji="0" lang="en-US" altLang="zh-CN"/>
                <a:t>1 (</a:t>
              </a:r>
              <a:r>
                <a:rPr kumimoji="0" lang="en-US" altLang="zh-CN" i="1"/>
                <a:t>Z</a:t>
              </a:r>
              <a:r>
                <a:rPr kumimoji="0" lang="en-US" altLang="zh-CN"/>
                <a:t>1</a:t>
              </a:r>
              <a:r>
                <a:rPr kumimoji="0" lang="zh-CN" altLang="en-US"/>
                <a:t>大</a:t>
              </a:r>
            </a:p>
          </p:txBody>
        </p:sp>
        <p:sp>
          <p:nvSpPr>
            <p:cNvPr id="29709" name="Rectangle 39">
              <a:extLst>
                <a:ext uri="{FF2B5EF4-FFF2-40B4-BE49-F238E27FC236}">
                  <a16:creationId xmlns:a16="http://schemas.microsoft.com/office/drawing/2014/main" id="{A143A1CD-9979-4A35-892B-A0F872D1D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8" y="2124"/>
              <a:ext cx="1844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/>
                <a:t>介质</a:t>
              </a:r>
              <a:r>
                <a:rPr kumimoji="0" lang="en-US" altLang="zh-CN"/>
                <a:t>2 (</a:t>
              </a:r>
              <a:r>
                <a:rPr kumimoji="0" lang="en-US" altLang="zh-CN" i="1"/>
                <a:t>Z</a:t>
              </a:r>
              <a:r>
                <a:rPr kumimoji="0" lang="en-US" altLang="zh-CN"/>
                <a:t>2</a:t>
              </a:r>
              <a:r>
                <a:rPr kumimoji="0" lang="zh-CN" altLang="en-US"/>
                <a:t>小</a:t>
              </a:r>
              <a:r>
                <a:rPr kumimoji="0" lang="en-US" altLang="zh-CN"/>
                <a:t>)</a:t>
              </a:r>
            </a:p>
          </p:txBody>
        </p:sp>
        <p:sp>
          <p:nvSpPr>
            <p:cNvPr id="29710" name="Rectangle 40">
              <a:extLst>
                <a:ext uri="{FF2B5EF4-FFF2-40B4-BE49-F238E27FC236}">
                  <a16:creationId xmlns:a16="http://schemas.microsoft.com/office/drawing/2014/main" id="{F72D1E3A-3470-4A43-978C-EB048CAF1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064"/>
              <a:ext cx="757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>
                  <a:solidFill>
                    <a:srgbClr val="FF3300"/>
                  </a:solidFill>
                </a:rPr>
                <a:t>界面</a:t>
              </a:r>
            </a:p>
          </p:txBody>
        </p:sp>
        <p:sp>
          <p:nvSpPr>
            <p:cNvPr id="29711" name="Line 41">
              <a:extLst>
                <a:ext uri="{FF2B5EF4-FFF2-40B4-BE49-F238E27FC236}">
                  <a16:creationId xmlns:a16="http://schemas.microsoft.com/office/drawing/2014/main" id="{AF3D3F6F-F893-4680-A886-E41CBC8E44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3" y="2766"/>
              <a:ext cx="56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9712" name="Group 42">
              <a:extLst>
                <a:ext uri="{FF2B5EF4-FFF2-40B4-BE49-F238E27FC236}">
                  <a16:creationId xmlns:a16="http://schemas.microsoft.com/office/drawing/2014/main" id="{C7FF292C-93CE-4386-8D70-C8068A318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2477"/>
              <a:ext cx="308" cy="296"/>
              <a:chOff x="1" y="0"/>
              <a:chExt cx="19999" cy="20002"/>
            </a:xfrm>
          </p:grpSpPr>
          <p:sp>
            <p:nvSpPr>
              <p:cNvPr id="29725" name="Arc 43">
                <a:extLst>
                  <a:ext uri="{FF2B5EF4-FFF2-40B4-BE49-F238E27FC236}">
                    <a16:creationId xmlns:a16="http://schemas.microsoft.com/office/drawing/2014/main" id="{B6B7DC64-4AF1-4F7E-BB9B-D041825F7F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90" y="403"/>
                <a:ext cx="10210" cy="19599"/>
              </a:xfrm>
              <a:custGeom>
                <a:avLst/>
                <a:gdLst>
                  <a:gd name="T0" fmla="*/ 0 w 21600"/>
                  <a:gd name="T1" fmla="*/ 0 h 21600"/>
                  <a:gd name="T2" fmla="*/ 10210 w 21600"/>
                  <a:gd name="T3" fmla="*/ 19599 h 21600"/>
                  <a:gd name="T4" fmla="*/ 0 w 21600"/>
                  <a:gd name="T5" fmla="*/ 19599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6" name="Arc 44">
                <a:extLst>
                  <a:ext uri="{FF2B5EF4-FFF2-40B4-BE49-F238E27FC236}">
                    <a16:creationId xmlns:a16="http://schemas.microsoft.com/office/drawing/2014/main" id="{BF4A73D9-4F45-4874-A789-1BF08F35859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" y="0"/>
                <a:ext cx="10210" cy="19593"/>
              </a:xfrm>
              <a:custGeom>
                <a:avLst/>
                <a:gdLst>
                  <a:gd name="T0" fmla="*/ 0 w 21600"/>
                  <a:gd name="T1" fmla="*/ 0 h 21600"/>
                  <a:gd name="T2" fmla="*/ 10210 w 21600"/>
                  <a:gd name="T3" fmla="*/ 19593 h 21600"/>
                  <a:gd name="T4" fmla="*/ 0 w 21600"/>
                  <a:gd name="T5" fmla="*/ 1959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13" name="Line 45">
              <a:extLst>
                <a:ext uri="{FF2B5EF4-FFF2-40B4-BE49-F238E27FC236}">
                  <a16:creationId xmlns:a16="http://schemas.microsoft.com/office/drawing/2014/main" id="{82CC5704-C2EB-4DA2-92A3-868BCB753F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7" y="2766"/>
              <a:ext cx="68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9714" name="Group 46">
              <a:extLst>
                <a:ext uri="{FF2B5EF4-FFF2-40B4-BE49-F238E27FC236}">
                  <a16:creationId xmlns:a16="http://schemas.microsoft.com/office/drawing/2014/main" id="{A25163F9-E203-4DBE-AF64-54AFD2E66A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3" y="2950"/>
              <a:ext cx="1560" cy="112"/>
              <a:chOff x="0" y="-84"/>
              <a:chExt cx="19999" cy="20084"/>
            </a:xfrm>
          </p:grpSpPr>
          <p:sp>
            <p:nvSpPr>
              <p:cNvPr id="29720" name="Line 47">
                <a:extLst>
                  <a:ext uri="{FF2B5EF4-FFF2-40B4-BE49-F238E27FC236}">
                    <a16:creationId xmlns:a16="http://schemas.microsoft.com/office/drawing/2014/main" id="{FA82A024-84E6-4DC2-A4F0-3AD27A111A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9944"/>
                <a:ext cx="7278" cy="5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9721" name="Group 48">
                <a:extLst>
                  <a:ext uri="{FF2B5EF4-FFF2-40B4-BE49-F238E27FC236}">
                    <a16:creationId xmlns:a16="http://schemas.microsoft.com/office/drawing/2014/main" id="{CB20537E-26F9-4424-BC82-C87E3F2F3D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70" y="-84"/>
                <a:ext cx="3945" cy="19590"/>
                <a:chOff x="1" y="0"/>
                <a:chExt cx="19999" cy="20000"/>
              </a:xfrm>
            </p:grpSpPr>
            <p:sp>
              <p:nvSpPr>
                <p:cNvPr id="29723" name="Arc 49">
                  <a:extLst>
                    <a:ext uri="{FF2B5EF4-FFF2-40B4-BE49-F238E27FC236}">
                      <a16:creationId xmlns:a16="http://schemas.microsoft.com/office/drawing/2014/main" id="{5267D4F9-F048-49D0-9A96-6B7F86B7BF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90" y="437"/>
                  <a:ext cx="10210" cy="19563"/>
                </a:xfrm>
                <a:custGeom>
                  <a:avLst/>
                  <a:gdLst>
                    <a:gd name="T0" fmla="*/ 0 w 21600"/>
                    <a:gd name="T1" fmla="*/ 0 h 21600"/>
                    <a:gd name="T2" fmla="*/ 10210 w 21600"/>
                    <a:gd name="T3" fmla="*/ 19563 h 21600"/>
                    <a:gd name="T4" fmla="*/ 0 w 21600"/>
                    <a:gd name="T5" fmla="*/ 19563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24" name="Arc 50">
                  <a:extLst>
                    <a:ext uri="{FF2B5EF4-FFF2-40B4-BE49-F238E27FC236}">
                      <a16:creationId xmlns:a16="http://schemas.microsoft.com/office/drawing/2014/main" id="{DA245A00-1608-4552-82B5-6E69DAFF46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" y="0"/>
                  <a:ext cx="10210" cy="19558"/>
                </a:xfrm>
                <a:custGeom>
                  <a:avLst/>
                  <a:gdLst>
                    <a:gd name="T0" fmla="*/ 0 w 21600"/>
                    <a:gd name="T1" fmla="*/ 0 h 21600"/>
                    <a:gd name="T2" fmla="*/ 10210 w 21600"/>
                    <a:gd name="T3" fmla="*/ 19558 h 21600"/>
                    <a:gd name="T4" fmla="*/ 0 w 21600"/>
                    <a:gd name="T5" fmla="*/ 19558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9722" name="Line 51">
                <a:extLst>
                  <a:ext uri="{FF2B5EF4-FFF2-40B4-BE49-F238E27FC236}">
                    <a16:creationId xmlns:a16="http://schemas.microsoft.com/office/drawing/2014/main" id="{42ABD674-F302-4607-BC72-C272AE8950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07" y="19944"/>
                <a:ext cx="8792" cy="5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15" name="Line 52">
              <a:extLst>
                <a:ext uri="{FF2B5EF4-FFF2-40B4-BE49-F238E27FC236}">
                  <a16:creationId xmlns:a16="http://schemas.microsoft.com/office/drawing/2014/main" id="{10C89ABD-9E65-4941-8188-D9C3DA9542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8" y="2915"/>
              <a:ext cx="567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9716" name="Group 53">
              <a:extLst>
                <a:ext uri="{FF2B5EF4-FFF2-40B4-BE49-F238E27FC236}">
                  <a16:creationId xmlns:a16="http://schemas.microsoft.com/office/drawing/2014/main" id="{B5F323F6-B995-4A2F-A93F-47A0B3E8F4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5" y="2592"/>
              <a:ext cx="307" cy="325"/>
              <a:chOff x="0" y="0"/>
              <a:chExt cx="20000" cy="20000"/>
            </a:xfrm>
          </p:grpSpPr>
          <p:sp>
            <p:nvSpPr>
              <p:cNvPr id="29718" name="Arc 54">
                <a:extLst>
                  <a:ext uri="{FF2B5EF4-FFF2-40B4-BE49-F238E27FC236}">
                    <a16:creationId xmlns:a16="http://schemas.microsoft.com/office/drawing/2014/main" id="{A59FA122-E1A3-41D4-AA22-465FA5D07D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92" y="391"/>
                <a:ext cx="10208" cy="19609"/>
              </a:xfrm>
              <a:custGeom>
                <a:avLst/>
                <a:gdLst>
                  <a:gd name="T0" fmla="*/ 0 w 21600"/>
                  <a:gd name="T1" fmla="*/ 0 h 21600"/>
                  <a:gd name="T2" fmla="*/ 10208 w 21600"/>
                  <a:gd name="T3" fmla="*/ 19609 h 21600"/>
                  <a:gd name="T4" fmla="*/ 0 w 21600"/>
                  <a:gd name="T5" fmla="*/ 19609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9" name="Arc 55">
                <a:extLst>
                  <a:ext uri="{FF2B5EF4-FFF2-40B4-BE49-F238E27FC236}">
                    <a16:creationId xmlns:a16="http://schemas.microsoft.com/office/drawing/2014/main" id="{49A60F2A-8D7B-4172-B1BA-C3A52B759A3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0" y="0"/>
                <a:ext cx="10208" cy="19610"/>
              </a:xfrm>
              <a:custGeom>
                <a:avLst/>
                <a:gdLst>
                  <a:gd name="T0" fmla="*/ 0 w 21600"/>
                  <a:gd name="T1" fmla="*/ 0 h 21600"/>
                  <a:gd name="T2" fmla="*/ 10208 w 21600"/>
                  <a:gd name="T3" fmla="*/ 19610 h 21600"/>
                  <a:gd name="T4" fmla="*/ 0 w 21600"/>
                  <a:gd name="T5" fmla="*/ 1961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17" name="Line 56">
              <a:extLst>
                <a:ext uri="{FF2B5EF4-FFF2-40B4-BE49-F238E27FC236}">
                  <a16:creationId xmlns:a16="http://schemas.microsoft.com/office/drawing/2014/main" id="{C88AE0E5-AA6D-4424-B568-747CCDB39D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2" y="2915"/>
              <a:ext cx="686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00" name="Rectangle 57">
            <a:extLst>
              <a:ext uri="{FF2B5EF4-FFF2-40B4-BE49-F238E27FC236}">
                <a16:creationId xmlns:a16="http://schemas.microsoft.com/office/drawing/2014/main" id="{44C6FCB0-D647-40D2-86A4-A131C48F3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257800"/>
            <a:ext cx="5027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 </a:t>
            </a:r>
            <a:r>
              <a:rPr lang="zh-CN" altLang="en-US"/>
              <a:t>脉冲波在界面处的反射和透射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2068</Words>
  <Application>Microsoft Office PowerPoint</Application>
  <PresentationFormat>全屏显示(4:3)</PresentationFormat>
  <Paragraphs>298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6" baseType="lpstr">
      <vt:lpstr>Times New Roman</vt:lpstr>
      <vt:lpstr>宋体</vt:lpstr>
      <vt:lpstr>Arial</vt:lpstr>
      <vt:lpstr>华文新魏</vt:lpstr>
      <vt:lpstr>华文行楷</vt:lpstr>
      <vt:lpstr>黑体</vt:lpstr>
      <vt:lpstr>Symbol</vt:lpstr>
      <vt:lpstr>楷体_GB2312</vt:lpstr>
      <vt:lpstr>默认设计模板</vt:lpstr>
      <vt:lpstr>Microsoft 公式 3.0</vt:lpstr>
      <vt:lpstr>MathType 5.0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Qingdao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Shaou</dc:creator>
  <cp:lastModifiedBy>张伯望</cp:lastModifiedBy>
  <cp:revision>53</cp:revision>
  <dcterms:created xsi:type="dcterms:W3CDTF">2005-06-26T14:39:58Z</dcterms:created>
  <dcterms:modified xsi:type="dcterms:W3CDTF">2017-09-07T11:53:50Z</dcterms:modified>
</cp:coreProperties>
</file>