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21"/>
  </p:notesMasterIdLst>
  <p:sldIdLst>
    <p:sldId id="256" r:id="rId2"/>
    <p:sldId id="257" r:id="rId3"/>
    <p:sldId id="260" r:id="rId4"/>
    <p:sldId id="261" r:id="rId5"/>
    <p:sldId id="262" r:id="rId6"/>
    <p:sldId id="263" r:id="rId7"/>
    <p:sldId id="264" r:id="rId8"/>
    <p:sldId id="265" r:id="rId9"/>
    <p:sldId id="266" r:id="rId10"/>
    <p:sldId id="267" r:id="rId11"/>
    <p:sldId id="268" r:id="rId12"/>
    <p:sldId id="270" r:id="rId13"/>
    <p:sldId id="271" r:id="rId14"/>
    <p:sldId id="272" r:id="rId15"/>
    <p:sldId id="273" r:id="rId16"/>
    <p:sldId id="274" r:id="rId17"/>
    <p:sldId id="278" r:id="rId18"/>
    <p:sldId id="279" r:id="rId19"/>
    <p:sldId id="280" r:id="rId20"/>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1450" y="62"/>
      </p:cViewPr>
      <p:guideLst>
        <p:guide orient="horz" pos="2160"/>
        <p:guide pos="2880"/>
      </p:guideLst>
    </p:cSldViewPr>
  </p:slideViewPr>
  <p:notesTextViewPr>
    <p:cViewPr>
      <p:scale>
        <a:sx n="100" d="100"/>
        <a:sy n="100" d="100"/>
      </p:scale>
      <p:origin x="0" y="0"/>
    </p:cViewPr>
  </p:notesTextViewPr>
  <p:gridSpacing cx="71999" cy="7199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9F44549-5BE7-41CB-87A4-2A005D930206}"/>
              </a:ext>
            </a:extLst>
          </p:cNvPr>
          <p:cNvSpPr>
            <a:spLocks noGrp="1" noChangeArrowheads="1"/>
          </p:cNvSpPr>
          <p:nvPr>
            <p:ph type="hdr" sz="quarter"/>
          </p:nvPr>
        </p:nvSpPr>
        <p:spPr bwMode="auto">
          <a:xfrm>
            <a:off x="0" y="0"/>
            <a:ext cx="297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3075" name="Rectangle 3">
            <a:extLst>
              <a:ext uri="{FF2B5EF4-FFF2-40B4-BE49-F238E27FC236}">
                <a16:creationId xmlns:a16="http://schemas.microsoft.com/office/drawing/2014/main" id="{E9D874F8-E223-4106-9B60-2431FBB10EE6}"/>
              </a:ext>
            </a:extLst>
          </p:cNvPr>
          <p:cNvSpPr>
            <a:spLocks noGrp="1" noChangeArrowheads="1"/>
          </p:cNvSpPr>
          <p:nvPr>
            <p:ph type="dt" idx="1"/>
          </p:nvPr>
        </p:nvSpPr>
        <p:spPr bwMode="auto">
          <a:xfrm>
            <a:off x="3883025" y="0"/>
            <a:ext cx="2973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2C59F419-9059-4D51-86C4-95A3C441BD81}" type="datetimeFigureOut">
              <a:rPr lang="zh-CN" altLang="en-US"/>
              <a:pPr/>
              <a:t>2017/9/7</a:t>
            </a:fld>
            <a:endParaRPr lang="en-US" altLang="zh-CN"/>
          </a:p>
        </p:txBody>
      </p:sp>
      <p:sp>
        <p:nvSpPr>
          <p:cNvPr id="3076" name="Rectangle 4">
            <a:extLst>
              <a:ext uri="{FF2B5EF4-FFF2-40B4-BE49-F238E27FC236}">
                <a16:creationId xmlns:a16="http://schemas.microsoft.com/office/drawing/2014/main" id="{866B4CF6-C5E6-4A2F-AD8E-372ECA6E706C}"/>
              </a:ext>
            </a:extLst>
          </p:cNvPr>
          <p:cNvSpPr>
            <a:spLocks noGrp="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a:extLst>
              <a:ext uri="{FF2B5EF4-FFF2-40B4-BE49-F238E27FC236}">
                <a16:creationId xmlns:a16="http://schemas.microsoft.com/office/drawing/2014/main" id="{23165193-D196-499E-8275-B1E3AA67EB20}"/>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a:extLst>
              <a:ext uri="{FF2B5EF4-FFF2-40B4-BE49-F238E27FC236}">
                <a16:creationId xmlns:a16="http://schemas.microsoft.com/office/drawing/2014/main" id="{1E7D9A7D-B85B-4F4B-8431-27780D376A9E}"/>
              </a:ext>
            </a:extLst>
          </p:cNvPr>
          <p:cNvSpPr>
            <a:spLocks noGrp="1" noChangeArrowheads="1"/>
          </p:cNvSpPr>
          <p:nvPr>
            <p:ph type="ftr" sz="quarter" idx="4"/>
          </p:nvPr>
        </p:nvSpPr>
        <p:spPr bwMode="auto">
          <a:xfrm>
            <a:off x="0" y="8685213"/>
            <a:ext cx="297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3079" name="Rectangle 7">
            <a:extLst>
              <a:ext uri="{FF2B5EF4-FFF2-40B4-BE49-F238E27FC236}">
                <a16:creationId xmlns:a16="http://schemas.microsoft.com/office/drawing/2014/main" id="{6BF8094B-354C-4724-8109-0245FDF6BA4A}"/>
              </a:ext>
            </a:extLst>
          </p:cNvPr>
          <p:cNvSpPr>
            <a:spLocks noGrp="1" noChangeArrowheads="1"/>
          </p:cNvSpPr>
          <p:nvPr>
            <p:ph type="sldNum" sz="quarter" idx="5"/>
          </p:nvPr>
        </p:nvSpPr>
        <p:spPr bwMode="auto">
          <a:xfrm>
            <a:off x="3883025" y="8685213"/>
            <a:ext cx="2973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3C12807-1839-4D11-8F00-22F45A0B118B}"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9CDAB70-77DE-455D-94AC-D71A523B0F2D}"/>
              </a:ext>
            </a:extLst>
          </p:cNvPr>
          <p:cNvSpPr>
            <a:spLocks noChangeArrowheads="1"/>
          </p:cNvSpPr>
          <p:nvPr>
            <p:ph type="ctrTitle"/>
          </p:nvPr>
        </p:nvSpPr>
        <p:spPr>
          <a:xfrm>
            <a:off x="684213" y="1557338"/>
            <a:ext cx="7772400" cy="1470025"/>
          </a:xfrm>
        </p:spPr>
        <p:txBody>
          <a:bodyPr/>
          <a:lstStyle>
            <a:lvl1pPr algn="ctr">
              <a:defRPr sz="3600" b="1"/>
            </a:lvl1pPr>
          </a:lstStyle>
          <a:p>
            <a:pPr lvl="0"/>
            <a:r>
              <a:rPr lang="zh-CN" altLang="zh-CN" noProof="0"/>
              <a:t>单击此处编辑母版标题样式</a:t>
            </a:r>
          </a:p>
        </p:txBody>
      </p:sp>
      <p:sp>
        <p:nvSpPr>
          <p:cNvPr id="2051" name="Rectangle 3">
            <a:extLst>
              <a:ext uri="{FF2B5EF4-FFF2-40B4-BE49-F238E27FC236}">
                <a16:creationId xmlns:a16="http://schemas.microsoft.com/office/drawing/2014/main" id="{19789737-3926-4AE8-A16E-084E27FB1D58}"/>
              </a:ext>
            </a:extLst>
          </p:cNvPr>
          <p:cNvSpPr>
            <a:spLocks noChangeArrowheads="1"/>
          </p:cNvSpPr>
          <p:nvPr>
            <p:ph type="subTitle" idx="1"/>
          </p:nvPr>
        </p:nvSpPr>
        <p:spPr>
          <a:xfrm>
            <a:off x="1331913" y="3286125"/>
            <a:ext cx="6400800" cy="982663"/>
          </a:xfrm>
        </p:spPr>
        <p:txBody>
          <a:bodyPr/>
          <a:lstStyle>
            <a:lvl1pPr marL="0" indent="0" algn="ctr">
              <a:buFontTx/>
              <a:buNone/>
              <a:defRPr sz="2800">
                <a:solidFill>
                  <a:schemeClr val="bg2"/>
                </a:solidFill>
              </a:defRPr>
            </a:lvl1pPr>
          </a:lstStyle>
          <a:p>
            <a:pPr lvl="0"/>
            <a:r>
              <a:rPr lang="zh-CN" altLang="zh-CN" noProof="0"/>
              <a:t>单击此处编辑母版副标题样式</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8CDD55-BE44-402D-9342-0A71545C92C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46EE533-68F9-4018-8E82-2A60DA6FDEB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999809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88EFC8C-2B01-416B-90C9-817B45EDA643}"/>
              </a:ext>
            </a:extLst>
          </p:cNvPr>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8BA6807-261E-4709-BFE8-C26A2973538C}"/>
              </a:ext>
            </a:extLst>
          </p:cNvPr>
          <p:cNvSpPr>
            <a:spLocks noGrp="1"/>
          </p:cNvSpPr>
          <p:nvPr>
            <p:ph type="body" orient="vert" idx="1"/>
          </p:nvPr>
        </p:nvSpPr>
        <p:spPr>
          <a:xfrm>
            <a:off x="457200" y="274638"/>
            <a:ext cx="60198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139655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4F7650-EF8A-456B-92D3-A98B3540290F}"/>
              </a:ext>
            </a:extLst>
          </p:cNvPr>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828138C-5CCB-4DBA-A79D-B0AF205CAF03}"/>
              </a:ext>
            </a:extLst>
          </p:cNvPr>
          <p:cNvSpPr>
            <a:spLocks noGrp="1"/>
          </p:cNvSpPr>
          <p:nvPr>
            <p:ph sz="half" idx="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86B2D5C-A47A-4CDB-B285-10302D6B4DC1}"/>
              </a:ext>
            </a:extLst>
          </p:cNvPr>
          <p:cNvSpPr>
            <a:spLocks noGrp="1"/>
          </p:cNvSpPr>
          <p:nvPr>
            <p:ph sz="quarter" idx="2"/>
          </p:nvPr>
        </p:nvSpPr>
        <p:spPr>
          <a:xfrm>
            <a:off x="4648200" y="1600200"/>
            <a:ext cx="4038600" cy="21859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2386FA3F-EECD-48B7-8903-CC2A375EA264}"/>
              </a:ext>
            </a:extLst>
          </p:cNvPr>
          <p:cNvSpPr>
            <a:spLocks noGrp="1"/>
          </p:cNvSpPr>
          <p:nvPr>
            <p:ph sz="quarter" idx="3"/>
          </p:nvPr>
        </p:nvSpPr>
        <p:spPr>
          <a:xfrm>
            <a:off x="4648200" y="3938588"/>
            <a:ext cx="4038600" cy="21875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9892613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D69BB-F8DE-422F-90FD-3FD158D2A4B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956715B-0D73-41A4-8659-81B91BE0F7F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0250106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DB5D69-AE33-4A7E-9992-595C80B359BD}"/>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AFB3E69-D4FD-4D5A-920A-7D9E6A47FDA3}"/>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14459863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7BE201-A295-4B5F-82A3-CA64E645EC5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7FC96B2-032A-4AC6-B2FD-E2F531424BD7}"/>
              </a:ext>
            </a:extLst>
          </p:cNvPr>
          <p:cNvSpPr>
            <a:spLocks noGrp="1"/>
          </p:cNvSpPr>
          <p:nvPr>
            <p:ph sz="half" idx="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D9C613E-EDEC-4D6C-BF0E-673621C2BA50}"/>
              </a:ext>
            </a:extLst>
          </p:cNvPr>
          <p:cNvSpPr>
            <a:spLocks noGrp="1"/>
          </p:cNvSpPr>
          <p:nvPr>
            <p:ph sz="half" idx="2"/>
          </p:nvPr>
        </p:nvSpPr>
        <p:spPr>
          <a:xfrm>
            <a:off x="4648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097208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7D58D0-BB27-47DD-BDB2-B5DA1149BF7F}"/>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4D203E8-B926-475F-B0C5-A9372B6C764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F0D1968-99DF-4CBF-BA66-3BA9BD272375}"/>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2044163-1039-4F89-B4BF-5A449CFACEC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A15B45A-6CBA-4302-A121-B808204CA858}"/>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018960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02FC55-32FB-4355-B123-FF9A05A11949}"/>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7044209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479398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1803D7-6311-485B-8F61-94ED49CA0068}"/>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BC28C54-59C0-4278-9DF2-62B3059DF4F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38DC62F-9E8A-4EE8-BEF7-38A000E4EA1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338674977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12219E-D4BD-4A63-B3C9-8E5B1B9E05CF}"/>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CC45BAE-3D58-4B98-BA5F-D2252002FEB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ED79ED1-DA19-4F6A-88A9-3F2DB85148F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320812339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D5CC378-CFB8-41A5-8D40-7EE0B00F8A61}"/>
              </a:ext>
            </a:extLst>
          </p:cNvPr>
          <p:cNvSpPr>
            <a:spLocks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a:extLst>
              <a:ext uri="{FF2B5EF4-FFF2-40B4-BE49-F238E27FC236}">
                <a16:creationId xmlns:a16="http://schemas.microsoft.com/office/drawing/2014/main" id="{FE0FD47B-2F43-4E0F-9565-05F3C2597C27}"/>
              </a:ext>
            </a:extLst>
          </p:cNvPr>
          <p:cNvSpPr>
            <a:spLocks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ransition>
    <p:fade/>
  </p:transition>
  <p:txStyles>
    <p:titleStyle>
      <a:lvl1pPr algn="l" rtl="0" fontAlgn="base">
        <a:spcBef>
          <a:spcPct val="0"/>
        </a:spcBef>
        <a:spcAft>
          <a:spcPct val="0"/>
        </a:spcAft>
        <a:defRPr sz="3200" kern="1200">
          <a:solidFill>
            <a:schemeClr val="bg2"/>
          </a:solidFill>
          <a:latin typeface="+mj-lt"/>
          <a:ea typeface="+mj-ea"/>
          <a:cs typeface="+mj-cs"/>
        </a:defRPr>
      </a:lvl1pPr>
      <a:lvl2pPr algn="l" rtl="0" fontAlgn="base">
        <a:spcBef>
          <a:spcPct val="0"/>
        </a:spcBef>
        <a:spcAft>
          <a:spcPct val="0"/>
        </a:spcAft>
        <a:defRPr sz="3200">
          <a:solidFill>
            <a:schemeClr val="bg2"/>
          </a:solidFill>
          <a:latin typeface="Arial" panose="020B0604020202020204" pitchFamily="34" charset="0"/>
          <a:ea typeface="微软雅黑" panose="020B0503020204020204" pitchFamily="34" charset="-122"/>
        </a:defRPr>
      </a:lvl2pPr>
      <a:lvl3pPr algn="l" rtl="0" fontAlgn="base">
        <a:spcBef>
          <a:spcPct val="0"/>
        </a:spcBef>
        <a:spcAft>
          <a:spcPct val="0"/>
        </a:spcAft>
        <a:defRPr sz="3200">
          <a:solidFill>
            <a:schemeClr val="bg2"/>
          </a:solidFill>
          <a:latin typeface="Arial" panose="020B0604020202020204" pitchFamily="34" charset="0"/>
          <a:ea typeface="微软雅黑" panose="020B0503020204020204" pitchFamily="34" charset="-122"/>
        </a:defRPr>
      </a:lvl3pPr>
      <a:lvl4pPr algn="l" rtl="0" fontAlgn="base">
        <a:spcBef>
          <a:spcPct val="0"/>
        </a:spcBef>
        <a:spcAft>
          <a:spcPct val="0"/>
        </a:spcAft>
        <a:defRPr sz="3200">
          <a:solidFill>
            <a:schemeClr val="bg2"/>
          </a:solidFill>
          <a:latin typeface="Arial" panose="020B0604020202020204" pitchFamily="34" charset="0"/>
          <a:ea typeface="微软雅黑" panose="020B0503020204020204" pitchFamily="34" charset="-122"/>
        </a:defRPr>
      </a:lvl4pPr>
      <a:lvl5pPr algn="l" rtl="0" fontAlgn="base">
        <a:spcBef>
          <a:spcPct val="0"/>
        </a:spcBef>
        <a:spcAft>
          <a:spcPct val="0"/>
        </a:spcAft>
        <a:defRPr sz="3200">
          <a:solidFill>
            <a:schemeClr val="bg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200">
          <a:solidFill>
            <a:schemeClr val="bg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chemeClr val="bg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chemeClr val="bg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chemeClr val="bg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400" kern="1200">
          <a:solidFill>
            <a:schemeClr val="tx1"/>
          </a:solidFill>
          <a:latin typeface="+mn-lt"/>
          <a:ea typeface="+mn-ea"/>
          <a:cs typeface="+mn-cs"/>
        </a:defRPr>
      </a:lvl1pPr>
      <a:lvl2pPr marL="742950" indent="-285750" algn="l" rtl="0" fontAlgn="base">
        <a:spcBef>
          <a:spcPct val="20000"/>
        </a:spcBef>
        <a:spcAft>
          <a:spcPct val="0"/>
        </a:spcAft>
        <a:buChar char="–"/>
        <a:defRPr sz="2000" kern="1200">
          <a:solidFill>
            <a:schemeClr val="tx1"/>
          </a:solidFill>
          <a:latin typeface="+mn-lt"/>
          <a:ea typeface="+mn-ea"/>
          <a:cs typeface="+mn-cs"/>
        </a:defRPr>
      </a:lvl2pPr>
      <a:lvl3pPr marL="1143000" indent="-228600" algn="l" rtl="0" fontAlgn="base">
        <a:spcBef>
          <a:spcPct val="20000"/>
        </a:spcBef>
        <a:spcAft>
          <a:spcPct val="0"/>
        </a:spcAft>
        <a:buChar char="•"/>
        <a:defRPr kern="1200">
          <a:solidFill>
            <a:schemeClr val="tx1"/>
          </a:solidFill>
          <a:latin typeface="+mn-lt"/>
          <a:ea typeface="+mn-ea"/>
          <a:cs typeface="+mn-cs"/>
        </a:defRPr>
      </a:lvl3pPr>
      <a:lvl4pPr marL="1600200" indent="-228600" algn="l" rtl="0" fontAlgn="base">
        <a:spcBef>
          <a:spcPct val="20000"/>
        </a:spcBef>
        <a:spcAft>
          <a:spcPct val="0"/>
        </a:spcAft>
        <a:buChar char="–"/>
        <a:defRPr sz="1600" kern="1200">
          <a:solidFill>
            <a:schemeClr val="tx1"/>
          </a:solidFill>
          <a:latin typeface="+mn-lt"/>
          <a:ea typeface="+mn-ea"/>
          <a:cs typeface="+mn-cs"/>
        </a:defRPr>
      </a:lvl4pPr>
      <a:lvl5pPr marL="2057400" indent="-228600" algn="l" rtl="0" fontAlgn="base">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DF50F6A-586C-42DD-A80C-15A2CCDDD7CD}"/>
              </a:ext>
            </a:extLst>
          </p:cNvPr>
          <p:cNvSpPr>
            <a:spLocks noGrp="1" noChangeArrowheads="1"/>
          </p:cNvSpPr>
          <p:nvPr>
            <p:ph type="ctrTitle"/>
          </p:nvPr>
        </p:nvSpPr>
        <p:spPr/>
        <p:txBody>
          <a:bodyPr/>
          <a:lstStyle/>
          <a:p>
            <a:r>
              <a:rPr lang="zh-CN" altLang="en-US"/>
              <a:t>热学复习</a:t>
            </a:r>
            <a:r>
              <a:rPr lang="en-US" altLang="zh-CN"/>
              <a:t>——</a:t>
            </a:r>
            <a:r>
              <a:rPr lang="zh-CN" altLang="en-US"/>
              <a:t>名词解释</a:t>
            </a:r>
            <a:br>
              <a:rPr lang="zh-CN" altLang="en-US"/>
            </a:br>
            <a:endParaRPr lang="en-US" altLang="zh-CN"/>
          </a:p>
        </p:txBody>
      </p:sp>
      <p:sp>
        <p:nvSpPr>
          <p:cNvPr id="4099" name="Rectangle 3">
            <a:extLst>
              <a:ext uri="{FF2B5EF4-FFF2-40B4-BE49-F238E27FC236}">
                <a16:creationId xmlns:a16="http://schemas.microsoft.com/office/drawing/2014/main" id="{99EC94FB-8BCD-4BBA-BE56-D8BF25696BC3}"/>
              </a:ext>
            </a:extLst>
          </p:cNvPr>
          <p:cNvSpPr>
            <a:spLocks noGrp="1" noChangeArrowheads="1"/>
          </p:cNvSpPr>
          <p:nvPr>
            <p:ph type="subTitle" idx="1"/>
          </p:nvPr>
        </p:nvSpPr>
        <p:spPr/>
        <p:txBody>
          <a:bodyPr/>
          <a:lstStyle/>
          <a:p>
            <a:r>
              <a:rPr lang="zh-CN" altLang="en-US"/>
              <a:t>物理学院2013级 </a:t>
            </a:r>
          </a:p>
          <a:p>
            <a:r>
              <a:rPr lang="zh-CN" altLang="en-US"/>
              <a:t>周凯</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a:extLst>
              <a:ext uri="{FF2B5EF4-FFF2-40B4-BE49-F238E27FC236}">
                <a16:creationId xmlns:a16="http://schemas.microsoft.com/office/drawing/2014/main" id="{71D3D715-421B-49A6-9C09-4E367E5B096F}"/>
              </a:ext>
            </a:extLst>
          </p:cNvPr>
          <p:cNvSpPr>
            <a:spLocks noChangeArrowheads="1"/>
          </p:cNvSpPr>
          <p:nvPr>
            <p:ph type="title"/>
          </p:nvPr>
        </p:nvSpPr>
        <p:spPr>
          <a:xfrm>
            <a:off x="207963" y="1908175"/>
            <a:ext cx="8059737" cy="2586038"/>
          </a:xfrm>
        </p:spPr>
        <p:txBody>
          <a:bodyPr/>
          <a:lstStyle/>
          <a:p>
            <a:r>
              <a:rPr kumimoji="1" lang="zh-CN" altLang="en-US" sz="2800" b="1">
                <a:solidFill>
                  <a:schemeClr val="accent2"/>
                </a:solidFill>
              </a:rPr>
              <a:t>自扩散与互扩散  </a:t>
            </a:r>
            <a:br>
              <a:rPr kumimoji="1" lang="zh-CN" altLang="en-US" sz="2800" b="1">
                <a:solidFill>
                  <a:schemeClr val="accent2"/>
                </a:solidFill>
              </a:rPr>
            </a:br>
            <a:r>
              <a:rPr kumimoji="1" lang="en-US" altLang="zh-CN" sz="2800" b="1">
                <a:solidFill>
                  <a:schemeClr val="accent2"/>
                </a:solidFill>
              </a:rPr>
              <a:t>1. </a:t>
            </a:r>
            <a:r>
              <a:rPr kumimoji="1" lang="zh-CN" altLang="en-US" sz="2800" b="1">
                <a:solidFill>
                  <a:schemeClr val="accent2"/>
                </a:solidFill>
              </a:rPr>
              <a:t>互扩散是发生在混合气体中，由于各成分的气体空间不均匀，各种成分分子均要从高密度区向低密度区迁移的现象。 </a:t>
            </a:r>
            <a:br>
              <a:rPr kumimoji="1" lang="zh-CN" altLang="en-US" sz="2800" b="1">
                <a:solidFill>
                  <a:schemeClr val="accent2"/>
                </a:solidFill>
              </a:rPr>
            </a:br>
            <a:br>
              <a:rPr kumimoji="1" lang="zh-CN" altLang="en-US" sz="2800" b="1">
                <a:solidFill>
                  <a:schemeClr val="accent2"/>
                </a:solidFill>
              </a:rPr>
            </a:br>
            <a:r>
              <a:rPr kumimoji="1" lang="en-US" altLang="zh-CN" sz="2800" b="1">
                <a:solidFill>
                  <a:schemeClr val="accent2"/>
                </a:solidFill>
              </a:rPr>
              <a:t>. 2</a:t>
            </a:r>
            <a:r>
              <a:rPr kumimoji="1" lang="zh-CN" altLang="en-US" sz="2800" b="1">
                <a:solidFill>
                  <a:schemeClr val="accent2"/>
                </a:solidFill>
              </a:rPr>
              <a:t>自扩散是互扩散的一种特例。是一种使发生互扩散的</a:t>
            </a:r>
            <a:br>
              <a:rPr kumimoji="1" lang="zh-CN" altLang="en-US" sz="2800" b="1">
                <a:solidFill>
                  <a:schemeClr val="accent2"/>
                </a:solidFill>
              </a:rPr>
            </a:br>
            <a:r>
              <a:rPr kumimoji="1" lang="zh-CN" altLang="en-US" sz="2800" b="1">
                <a:solidFill>
                  <a:schemeClr val="accent2"/>
                </a:solidFill>
              </a:rPr>
              <a:t>    两种气体分子的差异尽量变小，使它们相互扩散的速 </a:t>
            </a:r>
            <a:br>
              <a:rPr kumimoji="1" lang="zh-CN" altLang="en-US" sz="2800" b="1">
                <a:solidFill>
                  <a:schemeClr val="accent2"/>
                </a:solidFill>
              </a:rPr>
            </a:br>
            <a:r>
              <a:rPr kumimoji="1" lang="zh-CN" altLang="en-US" sz="2800" b="1">
                <a:solidFill>
                  <a:schemeClr val="accent2"/>
                </a:solidFill>
              </a:rPr>
              <a:t>    率趋于相等的互扩散过程。 </a:t>
            </a:r>
            <a:br>
              <a:rPr kumimoji="1" lang="zh-CN" altLang="en-US" sz="2800" b="1">
                <a:solidFill>
                  <a:schemeClr val="accent2"/>
                </a:solidFill>
              </a:rPr>
            </a:br>
            <a:endParaRPr kumimoji="1" lang="zh-CN" altLang="en-US" sz="2800" b="1">
              <a:solidFill>
                <a:schemeClr val="accent2"/>
              </a:solidFill>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86C81757-B979-4A59-8F27-6819DF6693E4}"/>
              </a:ext>
            </a:extLst>
          </p:cNvPr>
          <p:cNvSpPr>
            <a:spLocks noChangeArrowheads="1"/>
          </p:cNvSpPr>
          <p:nvPr>
            <p:ph type="title"/>
          </p:nvPr>
        </p:nvSpPr>
        <p:spPr/>
        <p:txBody>
          <a:bodyPr/>
          <a:lstStyle/>
          <a:p>
            <a:r>
              <a:rPr kumimoji="1" lang="zh-CN" altLang="en-US" sz="2800" b="1">
                <a:solidFill>
                  <a:schemeClr val="accent2"/>
                </a:solidFill>
              </a:rPr>
              <a:t>气体分子平均自由程</a:t>
            </a:r>
            <a:br>
              <a:rPr kumimoji="1" lang="zh-CN" altLang="en-US" sz="2800" b="1">
                <a:solidFill>
                  <a:schemeClr val="accent2"/>
                </a:solidFill>
              </a:rPr>
            </a:br>
            <a:br>
              <a:rPr kumimoji="1" lang="zh-CN" altLang="en-US" sz="2800" b="1">
                <a:solidFill>
                  <a:schemeClr val="accent2"/>
                </a:solidFill>
              </a:rPr>
            </a:br>
            <a:r>
              <a:rPr kumimoji="1" lang="zh-CN" altLang="en-US" sz="2800" b="1"/>
              <a:t>每两次连续碰撞间一个分子自由运动的平均路程</a:t>
            </a:r>
            <a:br>
              <a:rPr kumimoji="1" lang="zh-CN" altLang="en-US" sz="2800" b="1"/>
            </a:br>
            <a:endParaRPr kumimoji="1" lang="zh-CN" altLang="en-US" sz="2800" b="1"/>
          </a:p>
        </p:txBody>
      </p:sp>
      <p:graphicFrame>
        <p:nvGraphicFramePr>
          <p:cNvPr id="15365" name="Object 5">
            <a:extLst>
              <a:ext uri="{FF2B5EF4-FFF2-40B4-BE49-F238E27FC236}">
                <a16:creationId xmlns:a16="http://schemas.microsoft.com/office/drawing/2014/main" id="{BDEBBFAA-7949-4FF2-96A2-B311C614D803}"/>
              </a:ext>
            </a:extLst>
          </p:cNvPr>
          <p:cNvGraphicFramePr>
            <a:graphicFrameLocks noChangeAspect="1"/>
          </p:cNvGraphicFramePr>
          <p:nvPr>
            <p:ph sz="half" idx="1"/>
          </p:nvPr>
        </p:nvGraphicFramePr>
        <p:xfrm>
          <a:off x="1384300" y="2043113"/>
          <a:ext cx="2532063" cy="1196975"/>
        </p:xfrm>
        <a:graphic>
          <a:graphicData uri="http://schemas.openxmlformats.org/presentationml/2006/ole">
            <mc:AlternateContent xmlns:mc="http://schemas.openxmlformats.org/markup-compatibility/2006">
              <mc:Choice xmlns:v="urn:schemas-microsoft-com:vml" Requires="v">
                <p:oleObj spid="_x0000_s15371" name="公式" r:id="rId3" imgW="787320" imgH="482400" progId="Equation.3">
                  <p:embed/>
                </p:oleObj>
              </mc:Choice>
              <mc:Fallback>
                <p:oleObj name="公式" r:id="rId3" imgW="787320" imgH="482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4300" y="2043113"/>
                        <a:ext cx="2532063"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7" name="Object 7">
            <a:extLst>
              <a:ext uri="{FF2B5EF4-FFF2-40B4-BE49-F238E27FC236}">
                <a16:creationId xmlns:a16="http://schemas.microsoft.com/office/drawing/2014/main" id="{C2950783-67B6-42D5-AE39-953FBAACB4DA}"/>
              </a:ext>
            </a:extLst>
          </p:cNvPr>
          <p:cNvGraphicFramePr>
            <a:graphicFrameLocks noChangeAspect="1"/>
          </p:cNvGraphicFramePr>
          <p:nvPr>
            <p:ph sz="quarter" idx="2"/>
          </p:nvPr>
        </p:nvGraphicFramePr>
        <p:xfrm>
          <a:off x="5356225" y="2043113"/>
          <a:ext cx="1679575" cy="1196975"/>
        </p:xfrm>
        <a:graphic>
          <a:graphicData uri="http://schemas.openxmlformats.org/presentationml/2006/ole">
            <mc:AlternateContent xmlns:mc="http://schemas.openxmlformats.org/markup-compatibility/2006">
              <mc:Choice xmlns:v="urn:schemas-microsoft-com:vml" Requires="v">
                <p:oleObj spid="_x0000_s15372" name="公式" r:id="rId5" imgW="736560" imgH="457200" progId="Equation.3">
                  <p:embed/>
                </p:oleObj>
              </mc:Choice>
              <mc:Fallback>
                <p:oleObj name="公式" r:id="rId5" imgW="736560" imgH="457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6225" y="2043113"/>
                        <a:ext cx="1679575"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9" name="Object 9">
            <a:extLst>
              <a:ext uri="{FF2B5EF4-FFF2-40B4-BE49-F238E27FC236}">
                <a16:creationId xmlns:a16="http://schemas.microsoft.com/office/drawing/2014/main" id="{B9D13385-71AD-41F8-B081-4D56E67EC8B1}"/>
              </a:ext>
            </a:extLst>
          </p:cNvPr>
          <p:cNvGraphicFramePr>
            <a:graphicFrameLocks noChangeAspect="1"/>
          </p:cNvGraphicFramePr>
          <p:nvPr>
            <p:ph sz="quarter" idx="3"/>
          </p:nvPr>
        </p:nvGraphicFramePr>
        <p:xfrm>
          <a:off x="1384300" y="3827463"/>
          <a:ext cx="1841500" cy="1514475"/>
        </p:xfrm>
        <a:graphic>
          <a:graphicData uri="http://schemas.openxmlformats.org/presentationml/2006/ole">
            <mc:AlternateContent xmlns:mc="http://schemas.openxmlformats.org/markup-compatibility/2006">
              <mc:Choice xmlns:v="urn:schemas-microsoft-com:vml" Requires="v">
                <p:oleObj spid="_x0000_s15373" name="公式" r:id="rId7" imgW="774360" imgH="457200" progId="Equation.3">
                  <p:embed/>
                </p:oleObj>
              </mc:Choice>
              <mc:Fallback>
                <p:oleObj name="公式" r:id="rId7" imgW="774360" imgH="4572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4300" y="3827463"/>
                        <a:ext cx="18415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85E0D6B-47CD-46B0-AAA9-AF1EA552900C}"/>
              </a:ext>
            </a:extLst>
          </p:cNvPr>
          <p:cNvSpPr>
            <a:spLocks noChangeArrowheads="1"/>
          </p:cNvSpPr>
          <p:nvPr>
            <p:ph type="title"/>
          </p:nvPr>
        </p:nvSpPr>
        <p:spPr/>
        <p:txBody>
          <a:bodyPr/>
          <a:lstStyle/>
          <a:p>
            <a:r>
              <a:rPr lang="zh-CN" altLang="en-US"/>
              <a:t>名词解释</a:t>
            </a:r>
          </a:p>
        </p:txBody>
      </p:sp>
      <p:sp>
        <p:nvSpPr>
          <p:cNvPr id="18435" name="Rectangle 3">
            <a:extLst>
              <a:ext uri="{FF2B5EF4-FFF2-40B4-BE49-F238E27FC236}">
                <a16:creationId xmlns:a16="http://schemas.microsoft.com/office/drawing/2014/main" id="{67E845F0-3C75-4B82-AE71-73438A32CFBF}"/>
              </a:ext>
            </a:extLst>
          </p:cNvPr>
          <p:cNvSpPr>
            <a:spLocks noChangeArrowheads="1"/>
          </p:cNvSpPr>
          <p:nvPr>
            <p:ph type="body" idx="1"/>
          </p:nvPr>
        </p:nvSpPr>
        <p:spPr/>
        <p:txBody>
          <a:bodyPr/>
          <a:lstStyle/>
          <a:p>
            <a:r>
              <a:rPr lang="en-US" altLang="zh-CN"/>
              <a:t>1</a:t>
            </a:r>
            <a:r>
              <a:rPr lang="zh-CN" altLang="en-US"/>
              <a:t>、准静态过程：一个进行得无限缓慢，以致系统连续不断地经历着一系列平衡态的过程。</a:t>
            </a:r>
          </a:p>
          <a:p>
            <a:r>
              <a:rPr lang="en-US" altLang="zh-CN"/>
              <a:t>2</a:t>
            </a:r>
            <a:r>
              <a:rPr lang="zh-CN" altLang="en-US"/>
              <a:t>、可逆过程：无耗散的准静态过程。</a:t>
            </a:r>
          </a:p>
          <a:p>
            <a:pPr>
              <a:spcBef>
                <a:spcPct val="0"/>
              </a:spcBef>
              <a:buFontTx/>
              <a:buNone/>
            </a:pPr>
            <a:r>
              <a:rPr kumimoji="1" lang="en-US" altLang="zh-CN" b="1">
                <a:solidFill>
                  <a:schemeClr val="accent2"/>
                </a:solidFill>
              </a:rPr>
              <a:t>3.</a:t>
            </a:r>
            <a:r>
              <a:rPr kumimoji="1" lang="zh-CN" altLang="en-US" b="1">
                <a:solidFill>
                  <a:schemeClr val="accent2"/>
                </a:solidFill>
              </a:rPr>
              <a:t>耗散现象：在过程中自发从功转化为热的现象。 </a:t>
            </a:r>
          </a:p>
          <a:p>
            <a:endParaRPr lang="zh-CN" altLang="en-US"/>
          </a:p>
          <a:p>
            <a:pPr>
              <a:buFontTx/>
              <a:buNone/>
            </a:pPr>
            <a:endParaRPr lang="zh-CN" altLang="en-US"/>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a:extLst>
              <a:ext uri="{FF2B5EF4-FFF2-40B4-BE49-F238E27FC236}">
                <a16:creationId xmlns:a16="http://schemas.microsoft.com/office/drawing/2014/main" id="{489127BB-9E5B-4582-9547-5B2168683270}"/>
              </a:ext>
            </a:extLst>
          </p:cNvPr>
          <p:cNvSpPr>
            <a:spLocks noChangeArrowheads="1"/>
          </p:cNvSpPr>
          <p:nvPr/>
        </p:nvSpPr>
        <p:spPr bwMode="auto">
          <a:xfrm>
            <a:off x="1371600" y="1752600"/>
            <a:ext cx="7239000" cy="1295400"/>
          </a:xfrm>
          <a:prstGeom prst="roundRect">
            <a:avLst>
              <a:gd name="adj" fmla="val 16667"/>
            </a:avLst>
          </a:prstGeom>
          <a:solidFill>
            <a:srgbClr val="FFFF99"/>
          </a:soli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7" name="Rectangle 3">
            <a:extLst>
              <a:ext uri="{FF2B5EF4-FFF2-40B4-BE49-F238E27FC236}">
                <a16:creationId xmlns:a16="http://schemas.microsoft.com/office/drawing/2014/main" id="{27ACC6B5-9790-48EB-8E37-FD94AC1FAAC7}"/>
              </a:ext>
            </a:extLst>
          </p:cNvPr>
          <p:cNvSpPr>
            <a:spLocks noChangeArrowheads="1"/>
          </p:cNvSpPr>
          <p:nvPr/>
        </p:nvSpPr>
        <p:spPr bwMode="auto">
          <a:xfrm>
            <a:off x="1524000" y="1828800"/>
            <a:ext cx="70104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kumimoji="1" lang="zh-CN" altLang="en-US" sz="2400" b="1">
                <a:solidFill>
                  <a:schemeClr val="accent2"/>
                </a:solidFill>
                <a:latin typeface="Times New Roman" panose="02020603050405020304" pitchFamily="18" charset="0"/>
              </a:rPr>
              <a:t>系统内部各部分之间及系统与外界之间都始终同时满足力学、热学、化学平衡条件的过程才是准静态过程。</a:t>
            </a:r>
            <a:endParaRPr kumimoji="1" lang="zh-CN" altLang="en-US" sz="2800" b="1">
              <a:solidFill>
                <a:schemeClr val="accent2"/>
              </a:solidFill>
              <a:latin typeface="Times New Roman" panose="02020603050405020304" pitchFamily="18" charset="0"/>
              <a:ea typeface=""/>
            </a:endParaRPr>
          </a:p>
        </p:txBody>
      </p:sp>
      <p:sp>
        <p:nvSpPr>
          <p:cNvPr id="21508" name="AutoShape 4">
            <a:extLst>
              <a:ext uri="{FF2B5EF4-FFF2-40B4-BE49-F238E27FC236}">
                <a16:creationId xmlns:a16="http://schemas.microsoft.com/office/drawing/2014/main" id="{404B990E-AF3B-4B09-A0D1-CC072961B3DA}"/>
              </a:ext>
            </a:extLst>
          </p:cNvPr>
          <p:cNvSpPr>
            <a:spLocks noChangeArrowheads="1"/>
          </p:cNvSpPr>
          <p:nvPr/>
        </p:nvSpPr>
        <p:spPr bwMode="auto">
          <a:xfrm>
            <a:off x="1371600" y="3505200"/>
            <a:ext cx="7239000" cy="2133600"/>
          </a:xfrm>
          <a:prstGeom prst="roundRect">
            <a:avLst>
              <a:gd name="adj" fmla="val 16667"/>
            </a:avLst>
          </a:prstGeom>
          <a:solidFill>
            <a:srgbClr val="FFFF99"/>
          </a:soli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9" name="Rectangle 5">
            <a:extLst>
              <a:ext uri="{FF2B5EF4-FFF2-40B4-BE49-F238E27FC236}">
                <a16:creationId xmlns:a16="http://schemas.microsoft.com/office/drawing/2014/main" id="{B9C1F1BC-5657-43F0-AB6D-3394C2E29B26}"/>
              </a:ext>
            </a:extLst>
          </p:cNvPr>
          <p:cNvSpPr>
            <a:spLocks noChangeArrowheads="1"/>
          </p:cNvSpPr>
          <p:nvPr/>
        </p:nvSpPr>
        <p:spPr bwMode="auto">
          <a:xfrm>
            <a:off x="1524000" y="3581400"/>
            <a:ext cx="70104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kumimoji="1" lang="zh-CN" altLang="en-US" sz="2400" b="1">
                <a:solidFill>
                  <a:schemeClr val="accent2"/>
                </a:solidFill>
                <a:latin typeface="Times New Roman" panose="02020603050405020304" pitchFamily="18" charset="0"/>
              </a:rPr>
              <a:t>只要系统内部各部分（或系统与外界）间压强差、温度差，以及同一成分在各处的浓度之间的差异分别与系统的平均压强、平均温度、平均浓度之比很小时，就可以认为系统已分别满足力学、热学、化学平衡条件。</a:t>
            </a:r>
            <a:r>
              <a:rPr kumimoji="1" lang="zh-CN" altLang="en-US" sz="2800" b="1">
                <a:solidFill>
                  <a:schemeClr val="accent2"/>
                </a:solidFill>
                <a:latin typeface="Times New Roman" panose="02020603050405020304" pitchFamily="18" charset="0"/>
                <a:cs typeface="Times New Roman" panose="02020603050405020304" pitchFamily="18" charset="0"/>
              </a:rPr>
              <a:t> </a:t>
            </a:r>
            <a:endParaRPr kumimoji="1" lang="zh-CN" altLang="en-US" sz="2800" b="1">
              <a:solidFill>
                <a:schemeClr val="accent2"/>
              </a:solidFill>
              <a:latin typeface="Times New Roman" panose="02020603050405020304" pitchFamily="18" charset="0"/>
              <a:ea typeface=""/>
            </a:endParaRPr>
          </a:p>
        </p:txBody>
      </p:sp>
      <p:sp>
        <p:nvSpPr>
          <p:cNvPr id="21510" name="Rectangle 6">
            <a:extLst>
              <a:ext uri="{FF2B5EF4-FFF2-40B4-BE49-F238E27FC236}">
                <a16:creationId xmlns:a16="http://schemas.microsoft.com/office/drawing/2014/main" id="{4A42B8AC-39E7-48F0-AEA3-B1DD59D08DB2}"/>
              </a:ext>
            </a:extLst>
          </p:cNvPr>
          <p:cNvSpPr>
            <a:spLocks noChangeArrowheads="1"/>
          </p:cNvSpPr>
          <p:nvPr/>
        </p:nvSpPr>
        <p:spPr bwMode="auto">
          <a:xfrm>
            <a:off x="2076450" y="914400"/>
            <a:ext cx="4732338"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kumimoji="1" lang="zh-CN" altLang="en-US" sz="2800" b="1">
                <a:solidFill>
                  <a:schemeClr val="accent2"/>
                </a:solidFill>
                <a:latin typeface="Times New Roman" panose="02020603050405020304" pitchFamily="18" charset="0"/>
              </a:rPr>
              <a:t>第四章热力学第一定律</a:t>
            </a:r>
          </a:p>
          <a:p>
            <a:pPr>
              <a:buFontTx/>
              <a:buNone/>
            </a:pPr>
            <a:r>
              <a:rPr kumimoji="1" lang="zh-CN" altLang="en-US" sz="2800" b="1">
                <a:solidFill>
                  <a:schemeClr val="accent2"/>
                </a:solidFill>
                <a:latin typeface="Times New Roman" panose="02020603050405020304" pitchFamily="18" charset="0"/>
              </a:rPr>
              <a:t>准静态过程的判断</a:t>
            </a:r>
            <a:r>
              <a:rPr kumimoji="1" lang="zh-CN" altLang="en-US" sz="2800" b="1">
                <a:solidFill>
                  <a:schemeClr val="accent2"/>
                </a:solidFill>
                <a:latin typeface="Times New Roman" panose="02020603050405020304" pitchFamily="18" charset="0"/>
                <a:cs typeface="Times New Roman" panose="02020603050405020304" pitchFamily="18" charset="0"/>
              </a:rPr>
              <a:t> </a:t>
            </a:r>
            <a:endParaRPr kumimoji="1" lang="zh-CN" altLang="en-US" sz="2800" b="1">
              <a:solidFill>
                <a:schemeClr val="accent2"/>
              </a:solidFill>
              <a:latin typeface="Times New Roman" panose="02020603050405020304" pitchFamily="18" charset="0"/>
              <a:ea typeface=""/>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8F5EB16-582B-4445-B5C5-B04EF24058E9}"/>
              </a:ext>
            </a:extLst>
          </p:cNvPr>
          <p:cNvSpPr>
            <a:spLocks noChangeArrowheads="1"/>
          </p:cNvSpPr>
          <p:nvPr/>
        </p:nvSpPr>
        <p:spPr bwMode="auto">
          <a:xfrm>
            <a:off x="1371600" y="838200"/>
            <a:ext cx="48006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kumimoji="1" lang="en-US" altLang="zh-CN" sz="2800" b="1">
                <a:solidFill>
                  <a:schemeClr val="accent2"/>
                </a:solidFill>
                <a:latin typeface="Times New Roman" panose="02020603050405020304" pitchFamily="18" charset="0"/>
                <a:cs typeface="Times New Roman" panose="02020603050405020304" pitchFamily="18" charset="0"/>
              </a:rPr>
              <a:t>§ 4</a:t>
            </a:r>
            <a:r>
              <a:rPr kumimoji="1" lang="en-US" altLang="zh-CN" sz="2800" b="1">
                <a:solidFill>
                  <a:schemeClr val="accent2"/>
                </a:solidFill>
                <a:latin typeface="Times New Roman" panose="02020603050405020304" pitchFamily="18" charset="0"/>
              </a:rPr>
              <a:t>.</a:t>
            </a:r>
            <a:r>
              <a:rPr kumimoji="1" lang="en-US" altLang="zh-CN" sz="2800" b="1">
                <a:solidFill>
                  <a:schemeClr val="accent2"/>
                </a:solidFill>
                <a:latin typeface="Times New Roman" panose="02020603050405020304" pitchFamily="18" charset="0"/>
                <a:cs typeface="Times New Roman" panose="02020603050405020304" pitchFamily="18" charset="0"/>
              </a:rPr>
              <a:t>1.2 </a:t>
            </a:r>
            <a:r>
              <a:rPr kumimoji="1" lang="zh-CN" altLang="en-US" sz="2800" b="1">
                <a:solidFill>
                  <a:schemeClr val="accent2"/>
                </a:solidFill>
                <a:latin typeface="Times New Roman" panose="02020603050405020304" pitchFamily="18" charset="0"/>
              </a:rPr>
              <a:t>驰豫时间</a:t>
            </a:r>
            <a:r>
              <a:rPr kumimoji="1" lang="zh-CN" altLang="en-US" sz="2800" b="1">
                <a:solidFill>
                  <a:schemeClr val="accent2"/>
                </a:solidFill>
                <a:latin typeface="Times New Roman" panose="02020603050405020304" pitchFamily="18" charset="0"/>
                <a:cs typeface="Times New Roman" panose="02020603050405020304" pitchFamily="18" charset="0"/>
              </a:rPr>
              <a:t> </a:t>
            </a:r>
            <a:endParaRPr kumimoji="1" lang="zh-CN" altLang="en-US" sz="2800" b="1">
              <a:solidFill>
                <a:schemeClr val="accent2"/>
              </a:solidFill>
              <a:latin typeface="Times New Roman" panose="02020603050405020304" pitchFamily="18" charset="0"/>
              <a:ea typeface=""/>
            </a:endParaRPr>
          </a:p>
        </p:txBody>
      </p:sp>
      <p:sp>
        <p:nvSpPr>
          <p:cNvPr id="22531" name="AutoShape 3">
            <a:extLst>
              <a:ext uri="{FF2B5EF4-FFF2-40B4-BE49-F238E27FC236}">
                <a16:creationId xmlns:a16="http://schemas.microsoft.com/office/drawing/2014/main" id="{13D03DFD-3E9B-42C7-B64F-25FAB2726986}"/>
              </a:ext>
            </a:extLst>
          </p:cNvPr>
          <p:cNvSpPr>
            <a:spLocks noChangeArrowheads="1"/>
          </p:cNvSpPr>
          <p:nvPr/>
        </p:nvSpPr>
        <p:spPr bwMode="auto">
          <a:xfrm>
            <a:off x="1219200" y="1676400"/>
            <a:ext cx="7239000" cy="1600200"/>
          </a:xfrm>
          <a:prstGeom prst="roundRect">
            <a:avLst>
              <a:gd name="adj" fmla="val 16667"/>
            </a:avLst>
          </a:prstGeom>
          <a:solidFill>
            <a:srgbClr val="FFFF99"/>
          </a:soli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2" name="Rectangle 4">
            <a:extLst>
              <a:ext uri="{FF2B5EF4-FFF2-40B4-BE49-F238E27FC236}">
                <a16:creationId xmlns:a16="http://schemas.microsoft.com/office/drawing/2014/main" id="{48D46339-C9EC-4653-B194-827602105F48}"/>
              </a:ext>
            </a:extLst>
          </p:cNvPr>
          <p:cNvSpPr>
            <a:spLocks noChangeArrowheads="1"/>
          </p:cNvSpPr>
          <p:nvPr/>
        </p:nvSpPr>
        <p:spPr bwMode="auto">
          <a:xfrm>
            <a:off x="1371600" y="1676400"/>
            <a:ext cx="70104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kumimoji="1" lang="zh-CN" altLang="en-US" sz="2400" b="1">
                <a:solidFill>
                  <a:schemeClr val="accent2"/>
                </a:solidFill>
                <a:latin typeface="Times New Roman" panose="02020603050405020304" pitchFamily="18" charset="0"/>
              </a:rPr>
              <a:t>驰豫时间是指处于平衡态的系统受到外界的瞬时微小扰动，系统将回复到原来的平衡状态，系统所经历的这一段时间称为驰豫时间</a:t>
            </a:r>
            <a:r>
              <a:rPr kumimoji="1" lang="en-US" altLang="zh-CN" sz="2400" b="1">
                <a:solidFill>
                  <a:schemeClr val="accent2"/>
                </a:solidFill>
                <a:latin typeface="Symbol" panose="05050102010706020507" pitchFamily="18" charset="2"/>
              </a:rPr>
              <a:t>t</a:t>
            </a:r>
            <a:r>
              <a:rPr kumimoji="1" lang="zh-CN" altLang="en-US" sz="2400" b="1">
                <a:solidFill>
                  <a:schemeClr val="accent2"/>
                </a:solidFill>
                <a:latin typeface="Times New Roman" panose="02020603050405020304" pitchFamily="18" charset="0"/>
              </a:rPr>
              <a:t>。 这一过程称为驰豫过程</a:t>
            </a:r>
            <a:r>
              <a:rPr kumimoji="1" lang="zh-CN" altLang="en-US" sz="2800" b="1">
                <a:solidFill>
                  <a:schemeClr val="accent2"/>
                </a:solidFill>
                <a:latin typeface="Times New Roman" panose="02020603050405020304" pitchFamily="18" charset="0"/>
              </a:rPr>
              <a:t>。</a:t>
            </a:r>
          </a:p>
        </p:txBody>
      </p:sp>
      <p:sp>
        <p:nvSpPr>
          <p:cNvPr id="22533" name="AutoShape 5">
            <a:extLst>
              <a:ext uri="{FF2B5EF4-FFF2-40B4-BE49-F238E27FC236}">
                <a16:creationId xmlns:a16="http://schemas.microsoft.com/office/drawing/2014/main" id="{AD1CD3D4-FBD6-4CF3-9BAF-9B169DD503B6}"/>
              </a:ext>
            </a:extLst>
          </p:cNvPr>
          <p:cNvSpPr>
            <a:spLocks noChangeArrowheads="1"/>
          </p:cNvSpPr>
          <p:nvPr/>
        </p:nvSpPr>
        <p:spPr bwMode="auto">
          <a:xfrm>
            <a:off x="1219200" y="4267200"/>
            <a:ext cx="7239000" cy="990600"/>
          </a:xfrm>
          <a:prstGeom prst="roundRect">
            <a:avLst>
              <a:gd name="adj" fmla="val 16667"/>
            </a:avLst>
          </a:prstGeom>
          <a:solidFill>
            <a:srgbClr val="FFFF99"/>
          </a:soli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4" name="Rectangle 6">
            <a:extLst>
              <a:ext uri="{FF2B5EF4-FFF2-40B4-BE49-F238E27FC236}">
                <a16:creationId xmlns:a16="http://schemas.microsoft.com/office/drawing/2014/main" id="{9FD1AD68-8B1C-4707-ACE0-38828E574A12}"/>
              </a:ext>
            </a:extLst>
          </p:cNvPr>
          <p:cNvSpPr>
            <a:spLocks noChangeArrowheads="1"/>
          </p:cNvSpPr>
          <p:nvPr/>
        </p:nvSpPr>
        <p:spPr bwMode="auto">
          <a:xfrm>
            <a:off x="1371600" y="4343400"/>
            <a:ext cx="70104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kumimoji="1" lang="zh-CN" altLang="en-US" sz="2400" b="1">
                <a:solidFill>
                  <a:schemeClr val="accent2"/>
                </a:solidFill>
                <a:latin typeface="Times New Roman" panose="02020603050405020304" pitchFamily="18" charset="0"/>
              </a:rPr>
              <a:t>对于系统的热学平衡存在一个驰豫时间</a:t>
            </a:r>
            <a:r>
              <a:rPr kumimoji="1" lang="en-US" altLang="zh-CN" sz="2800" b="1">
                <a:solidFill>
                  <a:schemeClr val="accent2"/>
                </a:solidFill>
                <a:latin typeface="Symbol" panose="05050102010706020507" pitchFamily="18" charset="2"/>
              </a:rPr>
              <a:t>t</a:t>
            </a:r>
            <a:r>
              <a:rPr kumimoji="1" lang="en-US" altLang="zh-CN" sz="2400" b="1" baseline="-25000">
                <a:solidFill>
                  <a:schemeClr val="accent2"/>
                </a:solidFill>
                <a:latin typeface="Times New Roman" panose="02020603050405020304" pitchFamily="18" charset="0"/>
              </a:rPr>
              <a:t>T</a:t>
            </a:r>
            <a:r>
              <a:rPr kumimoji="1" lang="en-US" altLang="zh-CN" sz="2400" b="1">
                <a:solidFill>
                  <a:schemeClr val="accent2"/>
                </a:solidFill>
                <a:latin typeface="Times New Roman" panose="02020603050405020304" pitchFamily="18" charset="0"/>
              </a:rPr>
              <a:t>(</a:t>
            </a:r>
            <a:r>
              <a:rPr kumimoji="1" lang="zh-CN" altLang="en-US" sz="2400" b="1">
                <a:solidFill>
                  <a:schemeClr val="accent2"/>
                </a:solidFill>
                <a:latin typeface="Times New Roman" panose="02020603050405020304" pitchFamily="18" charset="0"/>
              </a:rPr>
              <a:t>热驰豫时间</a:t>
            </a:r>
            <a:r>
              <a:rPr kumimoji="1" lang="en-US" altLang="zh-CN" sz="2400" b="1">
                <a:solidFill>
                  <a:schemeClr val="accent2"/>
                </a:solidFill>
                <a:latin typeface="Times New Roman" panose="02020603050405020304" pitchFamily="18" charset="0"/>
              </a:rPr>
              <a:t>)</a:t>
            </a:r>
            <a:r>
              <a:rPr kumimoji="1" lang="zh-CN" altLang="en-US" sz="2400" b="1">
                <a:solidFill>
                  <a:schemeClr val="accent2"/>
                </a:solidFill>
                <a:latin typeface="Times New Roman" panose="02020603050405020304" pitchFamily="18" charset="0"/>
              </a:rPr>
              <a:t>。</a:t>
            </a:r>
            <a:r>
              <a:rPr kumimoji="1" lang="zh-CN" altLang="en-US" sz="2800" b="1">
                <a:solidFill>
                  <a:schemeClr val="accent2"/>
                </a:solidFill>
                <a:latin typeface="Times New Roman" panose="02020603050405020304" pitchFamily="18" charset="0"/>
                <a:cs typeface="Times New Roman" panose="02020603050405020304" pitchFamily="18" charset="0"/>
              </a:rPr>
              <a:t> </a:t>
            </a:r>
            <a:endParaRPr kumimoji="1" lang="zh-CN" altLang="en-US" sz="2800" b="1">
              <a:solidFill>
                <a:schemeClr val="accent2"/>
              </a:solidFill>
              <a:latin typeface="Times New Roman" panose="02020603050405020304" pitchFamily="18" charset="0"/>
              <a:ea typeface=""/>
            </a:endParaRPr>
          </a:p>
        </p:txBody>
      </p:sp>
      <p:sp>
        <p:nvSpPr>
          <p:cNvPr id="22535" name="Text Box 7">
            <a:extLst>
              <a:ext uri="{FF2B5EF4-FFF2-40B4-BE49-F238E27FC236}">
                <a16:creationId xmlns:a16="http://schemas.microsoft.com/office/drawing/2014/main" id="{A1776899-6EE2-4860-A8BE-5C855522B396}"/>
              </a:ext>
            </a:extLst>
          </p:cNvPr>
          <p:cNvSpPr txBox="1">
            <a:spLocks noChangeArrowheads="1"/>
          </p:cNvSpPr>
          <p:nvPr/>
        </p:nvSpPr>
        <p:spPr bwMode="auto">
          <a:xfrm>
            <a:off x="3921125" y="3505200"/>
            <a:ext cx="1260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kumimoji="1" lang="en-US" altLang="zh-CN" sz="2800" b="1">
                <a:solidFill>
                  <a:schemeClr val="tx2"/>
                </a:solidFill>
                <a:latin typeface="Symbol" panose="05050102010706020507" pitchFamily="18" charset="2"/>
              </a:rPr>
              <a:t>D</a:t>
            </a:r>
            <a:r>
              <a:rPr kumimoji="1" lang="en-US" altLang="zh-CN" sz="2800" b="1">
                <a:solidFill>
                  <a:schemeClr val="tx2"/>
                </a:solidFill>
                <a:latin typeface="Times New Roman" panose="02020603050405020304" pitchFamily="18" charset="0"/>
              </a:rPr>
              <a:t>t &gt;&gt;</a:t>
            </a:r>
            <a:r>
              <a:rPr kumimoji="1" lang="en-US" altLang="zh-CN" sz="2800" b="1">
                <a:solidFill>
                  <a:schemeClr val="tx2"/>
                </a:solidFill>
                <a:latin typeface="Symbol" panose="05050102010706020507" pitchFamily="18" charset="2"/>
              </a:rPr>
              <a:t> t</a:t>
            </a:r>
          </a:p>
        </p:txBody>
      </p:sp>
      <p:sp>
        <p:nvSpPr>
          <p:cNvPr id="22536" name="Text Box 8">
            <a:extLst>
              <a:ext uri="{FF2B5EF4-FFF2-40B4-BE49-F238E27FC236}">
                <a16:creationId xmlns:a16="http://schemas.microsoft.com/office/drawing/2014/main" id="{BDFF2608-B357-445A-BD93-5696D3C5C79C}"/>
              </a:ext>
            </a:extLst>
          </p:cNvPr>
          <p:cNvSpPr txBox="1">
            <a:spLocks noChangeArrowheads="1"/>
          </p:cNvSpPr>
          <p:nvPr/>
        </p:nvSpPr>
        <p:spPr bwMode="auto">
          <a:xfrm>
            <a:off x="3925888" y="5424488"/>
            <a:ext cx="1408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kumimoji="1" lang="en-US" altLang="zh-CN" sz="2800" b="1">
                <a:solidFill>
                  <a:schemeClr val="tx2"/>
                </a:solidFill>
                <a:latin typeface="Symbol" panose="05050102010706020507" pitchFamily="18" charset="2"/>
              </a:rPr>
              <a:t>D</a:t>
            </a:r>
            <a:r>
              <a:rPr kumimoji="1" lang="en-US" altLang="zh-CN" sz="2800" b="1">
                <a:solidFill>
                  <a:schemeClr val="tx2"/>
                </a:solidFill>
                <a:latin typeface="Times New Roman" panose="02020603050405020304" pitchFamily="18" charset="0"/>
              </a:rPr>
              <a:t>t &gt;&gt;</a:t>
            </a:r>
            <a:r>
              <a:rPr kumimoji="1" lang="en-US" altLang="zh-CN" sz="2800" b="1">
                <a:solidFill>
                  <a:schemeClr val="tx2"/>
                </a:solidFill>
                <a:latin typeface="Symbol" panose="05050102010706020507" pitchFamily="18" charset="2"/>
              </a:rPr>
              <a:t> t</a:t>
            </a:r>
            <a:r>
              <a:rPr kumimoji="1" lang="en-US" altLang="zh-CN" sz="2800" b="1" baseline="-25000">
                <a:solidFill>
                  <a:schemeClr val="tx2"/>
                </a:solidFill>
                <a:latin typeface="Symbol" panose="05050102010706020507" pitchFamily="18" charset="2"/>
              </a:rPr>
              <a:t>T</a:t>
            </a:r>
            <a:endParaRPr kumimoji="1" lang="en-US" altLang="zh-CN" sz="2800" b="1">
              <a:solidFill>
                <a:schemeClr val="tx2"/>
              </a:solidFill>
              <a:latin typeface="Symbol" panose="05050102010706020507" pitchFamily="18" charset="2"/>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a:extLst>
              <a:ext uri="{FF2B5EF4-FFF2-40B4-BE49-F238E27FC236}">
                <a16:creationId xmlns:a16="http://schemas.microsoft.com/office/drawing/2014/main" id="{6D14D5E3-92F9-4A3A-9EF6-0D62CD93C246}"/>
              </a:ext>
            </a:extLst>
          </p:cNvPr>
          <p:cNvSpPr>
            <a:spLocks noChangeArrowheads="1"/>
          </p:cNvSpPr>
          <p:nvPr>
            <p:ph type="title"/>
          </p:nvPr>
        </p:nvSpPr>
        <p:spPr>
          <a:xfrm>
            <a:off x="457200" y="274638"/>
            <a:ext cx="7942263" cy="4179887"/>
          </a:xfrm>
        </p:spPr>
        <p:txBody>
          <a:bodyPr/>
          <a:lstStyle/>
          <a:p>
            <a:r>
              <a:rPr kumimoji="1" lang="zh-CN" altLang="en-US" b="1">
                <a:solidFill>
                  <a:schemeClr val="accent2"/>
                </a:solidFill>
              </a:rPr>
              <a:t>热量</a:t>
            </a:r>
            <a:r>
              <a:rPr kumimoji="1" lang="en-US" altLang="zh-CN" b="1">
                <a:solidFill>
                  <a:schemeClr val="accent2"/>
                </a:solidFill>
              </a:rPr>
              <a:t>:</a:t>
            </a:r>
            <a:r>
              <a:rPr kumimoji="1" lang="zh-CN" altLang="en-US" b="1">
                <a:solidFill>
                  <a:schemeClr val="accent2"/>
                </a:solidFill>
              </a:rPr>
              <a:t>系统与外界存在热学相互作用，从高温物体传递给低温物体的能量。</a:t>
            </a:r>
            <a:br>
              <a:rPr kumimoji="1" lang="zh-CN" altLang="en-US" b="1">
                <a:solidFill>
                  <a:schemeClr val="accent2"/>
                </a:solidFill>
              </a:rPr>
            </a:br>
            <a:br>
              <a:rPr kumimoji="1" lang="zh-CN" altLang="en-US" b="1">
                <a:solidFill>
                  <a:schemeClr val="accent2"/>
                </a:solidFill>
              </a:rPr>
            </a:br>
            <a:r>
              <a:rPr kumimoji="1" lang="zh-CN" altLang="en-US" b="1">
                <a:solidFill>
                  <a:schemeClr val="accent2"/>
                </a:solidFill>
              </a:rPr>
              <a:t>热量和功是系统状态变化中伴随发生的两种不同的能量传递形式，是不同形式能量传递的量度，与状态变化的中间过程有关，不是系统状态的函数。</a:t>
            </a:r>
            <a:br>
              <a:rPr kumimoji="1" lang="zh-CN" altLang="en-US" b="1">
                <a:solidFill>
                  <a:schemeClr val="accent2"/>
                </a:solidFill>
              </a:rPr>
            </a:br>
            <a:endParaRPr kumimoji="1" lang="zh-CN" altLang="en-US" b="1">
              <a:solidFill>
                <a:schemeClr val="accent2"/>
              </a:solidFill>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a:extLst>
              <a:ext uri="{FF2B5EF4-FFF2-40B4-BE49-F238E27FC236}">
                <a16:creationId xmlns:a16="http://schemas.microsoft.com/office/drawing/2014/main" id="{CBAE2884-2569-4ABC-A5A9-1D65CCC6ED90}"/>
              </a:ext>
            </a:extLst>
          </p:cNvPr>
          <p:cNvSpPr>
            <a:spLocks noChangeArrowheads="1"/>
          </p:cNvSpPr>
          <p:nvPr>
            <p:ph type="title"/>
          </p:nvPr>
        </p:nvSpPr>
        <p:spPr>
          <a:xfrm>
            <a:off x="457200" y="274638"/>
            <a:ext cx="8229600" cy="4375150"/>
          </a:xfrm>
        </p:spPr>
        <p:txBody>
          <a:bodyPr/>
          <a:lstStyle/>
          <a:p>
            <a:r>
              <a:rPr kumimoji="1" lang="zh-CN" altLang="en-US" b="1">
                <a:solidFill>
                  <a:schemeClr val="accent2"/>
                </a:solidFill>
              </a:rPr>
              <a:t>内能是系统内部所有微观粒子的微观无序运动动能以及总的相互作用势能两者之和。内能是状态函数，处于平衡态系统的内能是确定的。内能与系统状态间有一一对应关系。</a:t>
            </a:r>
            <a:br>
              <a:rPr kumimoji="1" lang="zh-CN" altLang="en-US" b="1">
                <a:solidFill>
                  <a:schemeClr val="accent2"/>
                </a:solidFill>
              </a:rPr>
            </a:br>
            <a:endParaRPr kumimoji="1" lang="zh-CN" altLang="en-US" b="1">
              <a:solidFill>
                <a:schemeClr val="accent2"/>
              </a:solidFill>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F982B6F-86BC-44B3-8167-28F781498118}"/>
              </a:ext>
            </a:extLst>
          </p:cNvPr>
          <p:cNvSpPr>
            <a:spLocks noChangeArrowheads="1"/>
          </p:cNvSpPr>
          <p:nvPr/>
        </p:nvSpPr>
        <p:spPr bwMode="auto">
          <a:xfrm>
            <a:off x="1143000" y="685800"/>
            <a:ext cx="52578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buFontTx/>
              <a:buNone/>
            </a:pPr>
            <a:r>
              <a:rPr kumimoji="1" lang="en-US" altLang="zh-CN" sz="2800" b="1">
                <a:solidFill>
                  <a:schemeClr val="accent2"/>
                </a:solidFill>
                <a:latin typeface="Times New Roman" panose="02020603050405020304" pitchFamily="18" charset="0"/>
                <a:cs typeface="Times New Roman" panose="02020603050405020304" pitchFamily="18" charset="0"/>
              </a:rPr>
              <a:t>§ 5</a:t>
            </a:r>
            <a:r>
              <a:rPr kumimoji="1" lang="en-US" altLang="zh-CN" sz="2800" b="1">
                <a:solidFill>
                  <a:schemeClr val="accent2"/>
                </a:solidFill>
                <a:latin typeface="Times New Roman" panose="02020603050405020304" pitchFamily="18" charset="0"/>
              </a:rPr>
              <a:t>.</a:t>
            </a:r>
            <a:r>
              <a:rPr kumimoji="1" lang="en-US" altLang="zh-CN" sz="2800" b="1">
                <a:solidFill>
                  <a:schemeClr val="accent2"/>
                </a:solidFill>
                <a:latin typeface="Times New Roman" panose="02020603050405020304" pitchFamily="18" charset="0"/>
                <a:cs typeface="Times New Roman" panose="02020603050405020304" pitchFamily="18" charset="0"/>
              </a:rPr>
              <a:t>1 </a:t>
            </a:r>
            <a:r>
              <a:rPr kumimoji="1" lang="zh-CN" altLang="en-US" sz="2800" b="1">
                <a:solidFill>
                  <a:schemeClr val="accent2"/>
                </a:solidFill>
                <a:latin typeface="Times New Roman" panose="02020603050405020304" pitchFamily="18" charset="0"/>
              </a:rPr>
              <a:t>第二定律的表述及其实质</a:t>
            </a:r>
          </a:p>
        </p:txBody>
      </p:sp>
      <p:sp>
        <p:nvSpPr>
          <p:cNvPr id="30723" name="Rectangle 3">
            <a:extLst>
              <a:ext uri="{FF2B5EF4-FFF2-40B4-BE49-F238E27FC236}">
                <a16:creationId xmlns:a16="http://schemas.microsoft.com/office/drawing/2014/main" id="{E325761A-CAA3-4FEB-A6F9-981F20E166D0}"/>
              </a:ext>
            </a:extLst>
          </p:cNvPr>
          <p:cNvSpPr>
            <a:spLocks noChangeArrowheads="1"/>
          </p:cNvSpPr>
          <p:nvPr/>
        </p:nvSpPr>
        <p:spPr bwMode="auto">
          <a:xfrm>
            <a:off x="1295400" y="1243013"/>
            <a:ext cx="71628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kumimoji="1" lang="en-US" altLang="zh-CN" sz="2400" b="1">
                <a:solidFill>
                  <a:schemeClr val="accent2"/>
                </a:solidFill>
                <a:latin typeface="Times New Roman" panose="02020603050405020304" pitchFamily="18" charset="0"/>
                <a:cs typeface="Times New Roman" panose="02020603050405020304" pitchFamily="18" charset="0"/>
              </a:rPr>
              <a:t>§ 5</a:t>
            </a:r>
            <a:r>
              <a:rPr kumimoji="1" lang="en-US" altLang="zh-CN" sz="2400" b="1">
                <a:solidFill>
                  <a:schemeClr val="accent2"/>
                </a:solidFill>
                <a:latin typeface="Times New Roman" panose="02020603050405020304" pitchFamily="18" charset="0"/>
              </a:rPr>
              <a:t>.</a:t>
            </a:r>
            <a:r>
              <a:rPr kumimoji="1" lang="en-US" altLang="zh-CN" sz="2400" b="1">
                <a:solidFill>
                  <a:schemeClr val="accent2"/>
                </a:solidFill>
                <a:latin typeface="Times New Roman" panose="02020603050405020304" pitchFamily="18" charset="0"/>
                <a:cs typeface="Times New Roman" panose="02020603050405020304" pitchFamily="18" charset="0"/>
              </a:rPr>
              <a:t>1.1 </a:t>
            </a:r>
            <a:r>
              <a:rPr kumimoji="1" lang="zh-CN" altLang="en-US" sz="2400" b="1">
                <a:solidFill>
                  <a:schemeClr val="accent2"/>
                </a:solidFill>
                <a:latin typeface="Times New Roman" panose="02020603050405020304" pitchFamily="18" charset="0"/>
              </a:rPr>
              <a:t>热力学第二定律的两种表述及其等效性</a:t>
            </a:r>
          </a:p>
        </p:txBody>
      </p:sp>
      <p:sp>
        <p:nvSpPr>
          <p:cNvPr id="30724" name="Rectangle 4">
            <a:extLst>
              <a:ext uri="{FF2B5EF4-FFF2-40B4-BE49-F238E27FC236}">
                <a16:creationId xmlns:a16="http://schemas.microsoft.com/office/drawing/2014/main" id="{43EB96F9-FCB2-474B-BCD6-C2F3D9814C39}"/>
              </a:ext>
            </a:extLst>
          </p:cNvPr>
          <p:cNvSpPr>
            <a:spLocks noChangeArrowheads="1"/>
          </p:cNvSpPr>
          <p:nvPr/>
        </p:nvSpPr>
        <p:spPr bwMode="auto">
          <a:xfrm>
            <a:off x="1403350" y="2035175"/>
            <a:ext cx="48006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kumimoji="1" lang="zh-CN" altLang="en-US" sz="2400" b="1">
                <a:solidFill>
                  <a:schemeClr val="accent2"/>
                </a:solidFill>
                <a:latin typeface="Times New Roman" panose="02020603050405020304" pitchFamily="18" charset="0"/>
              </a:rPr>
              <a:t>一、第二定律的开尔文表述</a:t>
            </a:r>
            <a:endParaRPr kumimoji="1" lang="zh-CN" altLang="en-US" sz="2800" b="1">
              <a:solidFill>
                <a:schemeClr val="tx2"/>
              </a:solidFill>
              <a:latin typeface="Times New Roman" panose="02020603050405020304" pitchFamily="18" charset="0"/>
            </a:endParaRPr>
          </a:p>
        </p:txBody>
      </p:sp>
      <p:sp>
        <p:nvSpPr>
          <p:cNvPr id="30725" name="Rectangle 5">
            <a:extLst>
              <a:ext uri="{FF2B5EF4-FFF2-40B4-BE49-F238E27FC236}">
                <a16:creationId xmlns:a16="http://schemas.microsoft.com/office/drawing/2014/main" id="{98B52B63-1EA3-40F8-AA34-30919F1C660A}"/>
              </a:ext>
            </a:extLst>
          </p:cNvPr>
          <p:cNvSpPr>
            <a:spLocks noChangeArrowheads="1"/>
          </p:cNvSpPr>
          <p:nvPr/>
        </p:nvSpPr>
        <p:spPr bwMode="auto">
          <a:xfrm>
            <a:off x="1427163" y="2682875"/>
            <a:ext cx="6457950" cy="890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kumimoji="1" lang="zh-CN" altLang="en-US" sz="2400">
                <a:solidFill>
                  <a:schemeClr val="accent2"/>
                </a:solidFill>
                <a:latin typeface="Times New Roman" panose="02020603050405020304" pitchFamily="18" charset="0"/>
              </a:rPr>
              <a:t>不可能从单一热源吸收热量，使之完全变为有用的功而不产生其他影响</a:t>
            </a:r>
            <a:endParaRPr kumimoji="1" lang="zh-CN" altLang="en-US" sz="2800">
              <a:solidFill>
                <a:schemeClr val="tx2"/>
              </a:solidFill>
              <a:latin typeface="Times New Roman" panose="02020603050405020304" pitchFamily="18" charset="0"/>
            </a:endParaRPr>
          </a:p>
        </p:txBody>
      </p:sp>
      <p:sp>
        <p:nvSpPr>
          <p:cNvPr id="30726" name="Rectangle 6">
            <a:extLst>
              <a:ext uri="{FF2B5EF4-FFF2-40B4-BE49-F238E27FC236}">
                <a16:creationId xmlns:a16="http://schemas.microsoft.com/office/drawing/2014/main" id="{33FB5453-E0CD-41D0-BD48-B2BC4C02F280}"/>
              </a:ext>
            </a:extLst>
          </p:cNvPr>
          <p:cNvSpPr>
            <a:spLocks noChangeArrowheads="1"/>
          </p:cNvSpPr>
          <p:nvPr/>
        </p:nvSpPr>
        <p:spPr bwMode="auto">
          <a:xfrm>
            <a:off x="1427163" y="3860800"/>
            <a:ext cx="48006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kumimoji="1" lang="zh-CN" altLang="en-US" sz="2400" b="1">
                <a:solidFill>
                  <a:schemeClr val="accent2"/>
                </a:solidFill>
                <a:latin typeface="Times New Roman" panose="02020603050405020304" pitchFamily="18" charset="0"/>
              </a:rPr>
              <a:t>二、第二定律的克劳修斯表述</a:t>
            </a:r>
            <a:endParaRPr kumimoji="1" lang="zh-CN" altLang="en-US" sz="2800" b="1">
              <a:solidFill>
                <a:schemeClr val="tx2"/>
              </a:solidFill>
              <a:latin typeface="Times New Roman" panose="02020603050405020304" pitchFamily="18" charset="0"/>
            </a:endParaRPr>
          </a:p>
        </p:txBody>
      </p:sp>
      <p:sp>
        <p:nvSpPr>
          <p:cNvPr id="30727" name="Rectangle 7">
            <a:extLst>
              <a:ext uri="{FF2B5EF4-FFF2-40B4-BE49-F238E27FC236}">
                <a16:creationId xmlns:a16="http://schemas.microsoft.com/office/drawing/2014/main" id="{38B55B33-638E-4B3E-9881-B4B414B1FF6E}"/>
              </a:ext>
            </a:extLst>
          </p:cNvPr>
          <p:cNvSpPr>
            <a:spLocks noChangeArrowheads="1"/>
          </p:cNvSpPr>
          <p:nvPr/>
        </p:nvSpPr>
        <p:spPr bwMode="auto">
          <a:xfrm>
            <a:off x="1427163" y="4437063"/>
            <a:ext cx="6457950" cy="1223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kumimoji="1" lang="zh-CN" altLang="en-US" sz="2400">
                <a:solidFill>
                  <a:schemeClr val="accent2"/>
                </a:solidFill>
                <a:latin typeface="Times New Roman" panose="02020603050405020304" pitchFamily="18" charset="0"/>
              </a:rPr>
              <a:t>不可能把热量从低温物体传到高温物体而不引起其他影响。（或热量不可能从低温物体传到高温物体）</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1266040-769F-4CEC-B946-791646798FF9}"/>
              </a:ext>
            </a:extLst>
          </p:cNvPr>
          <p:cNvSpPr>
            <a:spLocks noChangeArrowheads="1"/>
          </p:cNvSpPr>
          <p:nvPr/>
        </p:nvSpPr>
        <p:spPr bwMode="auto">
          <a:xfrm>
            <a:off x="1143000" y="685800"/>
            <a:ext cx="53340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kumimoji="1" lang="en-US" altLang="zh-CN" sz="2800" b="1">
                <a:solidFill>
                  <a:schemeClr val="accent2"/>
                </a:solidFill>
                <a:latin typeface="Times New Roman" panose="02020603050405020304" pitchFamily="18" charset="0"/>
                <a:cs typeface="Times New Roman" panose="02020603050405020304" pitchFamily="18" charset="0"/>
              </a:rPr>
              <a:t>§ 5.2 </a:t>
            </a:r>
            <a:r>
              <a:rPr kumimoji="1" lang="zh-CN" altLang="en-US" sz="2800" b="1">
                <a:solidFill>
                  <a:schemeClr val="accent2"/>
                </a:solidFill>
                <a:latin typeface="Times New Roman" panose="02020603050405020304" pitchFamily="18" charset="0"/>
              </a:rPr>
              <a:t>卡诺定理</a:t>
            </a:r>
            <a:endParaRPr kumimoji="1" lang="zh-CN" altLang="en-US" sz="2800" b="1">
              <a:solidFill>
                <a:schemeClr val="accent2"/>
              </a:solidFill>
              <a:latin typeface="Times New Roman" panose="02020603050405020304" pitchFamily="18" charset="0"/>
              <a:ea typeface=""/>
            </a:endParaRPr>
          </a:p>
        </p:txBody>
      </p:sp>
      <p:sp>
        <p:nvSpPr>
          <p:cNvPr id="31747" name="Rectangle 3">
            <a:extLst>
              <a:ext uri="{FF2B5EF4-FFF2-40B4-BE49-F238E27FC236}">
                <a16:creationId xmlns:a16="http://schemas.microsoft.com/office/drawing/2014/main" id="{3BE187AB-9E8C-4CBB-B6AE-1F66F74136B9}"/>
              </a:ext>
            </a:extLst>
          </p:cNvPr>
          <p:cNvSpPr>
            <a:spLocks noChangeArrowheads="1"/>
          </p:cNvSpPr>
          <p:nvPr/>
        </p:nvSpPr>
        <p:spPr bwMode="auto">
          <a:xfrm>
            <a:off x="1143000" y="1219200"/>
            <a:ext cx="594995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kumimoji="1" lang="en-US" altLang="zh-CN" sz="2400" b="1">
                <a:solidFill>
                  <a:schemeClr val="accent2"/>
                </a:solidFill>
                <a:latin typeface="Times New Roman" panose="02020603050405020304" pitchFamily="18" charset="0"/>
                <a:cs typeface="Times New Roman" panose="02020603050405020304" pitchFamily="18" charset="0"/>
              </a:rPr>
              <a:t>§ 5.2.1 </a:t>
            </a:r>
            <a:r>
              <a:rPr kumimoji="1" lang="zh-CN" altLang="en-US" sz="2400" b="1">
                <a:solidFill>
                  <a:schemeClr val="accent2"/>
                </a:solidFill>
                <a:latin typeface="Times New Roman" panose="02020603050405020304" pitchFamily="18" charset="0"/>
              </a:rPr>
              <a:t>卡诺定理   不可能性与基本定律</a:t>
            </a:r>
            <a:endParaRPr kumimoji="1" lang="zh-CN" altLang="en-US" sz="2400" b="1">
              <a:solidFill>
                <a:schemeClr val="accent2"/>
              </a:solidFill>
              <a:latin typeface="Times New Roman" panose="02020603050405020304" pitchFamily="18" charset="0"/>
              <a:ea typeface=""/>
            </a:endParaRPr>
          </a:p>
        </p:txBody>
      </p:sp>
      <p:sp>
        <p:nvSpPr>
          <p:cNvPr id="31748" name="Rectangle 4">
            <a:extLst>
              <a:ext uri="{FF2B5EF4-FFF2-40B4-BE49-F238E27FC236}">
                <a16:creationId xmlns:a16="http://schemas.microsoft.com/office/drawing/2014/main" id="{4EBF1318-B220-4651-9CD6-48EB6F432297}"/>
              </a:ext>
            </a:extLst>
          </p:cNvPr>
          <p:cNvSpPr>
            <a:spLocks noChangeArrowheads="1"/>
          </p:cNvSpPr>
          <p:nvPr/>
        </p:nvSpPr>
        <p:spPr bwMode="auto">
          <a:xfrm>
            <a:off x="1371600" y="1752600"/>
            <a:ext cx="704215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kumimoji="1" lang="zh-CN" altLang="en-US" sz="2400" b="1">
                <a:solidFill>
                  <a:schemeClr val="accent2"/>
                </a:solidFill>
                <a:latin typeface="Times New Roman" panose="02020603050405020304" pitchFamily="18" charset="0"/>
              </a:rPr>
              <a:t>卡诺定理</a:t>
            </a:r>
          </a:p>
          <a:p>
            <a:pPr>
              <a:buFontTx/>
              <a:buNone/>
            </a:pPr>
            <a:r>
              <a:rPr kumimoji="1" lang="zh-CN" altLang="en-US" sz="2400">
                <a:solidFill>
                  <a:schemeClr val="accent2"/>
                </a:solidFill>
                <a:latin typeface="Times New Roman" panose="02020603050405020304" pitchFamily="18" charset="0"/>
              </a:rPr>
              <a:t>（</a:t>
            </a:r>
            <a:r>
              <a:rPr kumimoji="1" lang="en-US" altLang="zh-CN" sz="2400">
                <a:solidFill>
                  <a:schemeClr val="accent2"/>
                </a:solidFill>
                <a:latin typeface="Times New Roman" panose="02020603050405020304" pitchFamily="18" charset="0"/>
              </a:rPr>
              <a:t>1</a:t>
            </a:r>
            <a:r>
              <a:rPr kumimoji="1" lang="zh-CN" altLang="en-US" sz="2400">
                <a:solidFill>
                  <a:schemeClr val="accent2"/>
                </a:solidFill>
                <a:latin typeface="Times New Roman" panose="02020603050405020304" pitchFamily="18" charset="0"/>
              </a:rPr>
              <a:t>）在相同的高温热源和相同的低温热源间工作的</a:t>
            </a:r>
          </a:p>
          <a:p>
            <a:pPr>
              <a:buFontTx/>
              <a:buNone/>
            </a:pPr>
            <a:r>
              <a:rPr kumimoji="1" lang="zh-CN" altLang="en-US" sz="2400">
                <a:solidFill>
                  <a:schemeClr val="accent2"/>
                </a:solidFill>
                <a:latin typeface="Times New Roman" panose="02020603050405020304" pitchFamily="18" charset="0"/>
              </a:rPr>
              <a:t>          一切可逆热机其效率都相等，与工作物质无关</a:t>
            </a:r>
          </a:p>
          <a:p>
            <a:pPr>
              <a:buFontTx/>
              <a:buNone/>
            </a:pPr>
            <a:r>
              <a:rPr kumimoji="1" lang="zh-CN" altLang="en-US" sz="2400">
                <a:solidFill>
                  <a:schemeClr val="accent2"/>
                </a:solidFill>
                <a:latin typeface="Times New Roman" panose="02020603050405020304" pitchFamily="18" charset="0"/>
              </a:rPr>
              <a:t>（</a:t>
            </a:r>
            <a:r>
              <a:rPr kumimoji="1" lang="en-US" altLang="zh-CN" sz="2400">
                <a:solidFill>
                  <a:schemeClr val="accent2"/>
                </a:solidFill>
                <a:latin typeface="Times New Roman" panose="02020603050405020304" pitchFamily="18" charset="0"/>
              </a:rPr>
              <a:t>2</a:t>
            </a:r>
            <a:r>
              <a:rPr kumimoji="1" lang="zh-CN" altLang="en-US" sz="2400">
                <a:solidFill>
                  <a:schemeClr val="accent2"/>
                </a:solidFill>
                <a:latin typeface="Times New Roman" panose="02020603050405020304" pitchFamily="18" charset="0"/>
              </a:rPr>
              <a:t>）在相同的高温热源和相同的低温热源间工作的</a:t>
            </a:r>
          </a:p>
          <a:p>
            <a:pPr>
              <a:buFontTx/>
              <a:buNone/>
            </a:pPr>
            <a:r>
              <a:rPr kumimoji="1" lang="zh-CN" altLang="en-US" sz="2400">
                <a:solidFill>
                  <a:schemeClr val="accent2"/>
                </a:solidFill>
                <a:latin typeface="Times New Roman" panose="02020603050405020304" pitchFamily="18" charset="0"/>
              </a:rPr>
              <a:t>          一切热机中，不可逆热机的效率都不可能大于</a:t>
            </a:r>
          </a:p>
          <a:p>
            <a:pPr>
              <a:buFontTx/>
              <a:buNone/>
            </a:pPr>
            <a:r>
              <a:rPr kumimoji="1" lang="zh-CN" altLang="en-US" sz="2400">
                <a:solidFill>
                  <a:schemeClr val="accent2"/>
                </a:solidFill>
                <a:latin typeface="Times New Roman" panose="02020603050405020304" pitchFamily="18" charset="0"/>
              </a:rPr>
              <a:t>          可逆热机的效率</a:t>
            </a:r>
          </a:p>
        </p:txBody>
      </p:sp>
      <p:sp>
        <p:nvSpPr>
          <p:cNvPr id="31749" name="Rectangle 5">
            <a:extLst>
              <a:ext uri="{FF2B5EF4-FFF2-40B4-BE49-F238E27FC236}">
                <a16:creationId xmlns:a16="http://schemas.microsoft.com/office/drawing/2014/main" id="{E3E8A67A-290B-4C21-8E90-29F7BFF7419C}"/>
              </a:ext>
            </a:extLst>
          </p:cNvPr>
          <p:cNvSpPr>
            <a:spLocks noChangeArrowheads="1"/>
          </p:cNvSpPr>
          <p:nvPr/>
        </p:nvSpPr>
        <p:spPr bwMode="auto">
          <a:xfrm>
            <a:off x="1524000" y="4070350"/>
            <a:ext cx="46037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kumimoji="1" lang="zh-CN" altLang="en-US" sz="2400" b="1">
                <a:solidFill>
                  <a:schemeClr val="accent2"/>
                </a:solidFill>
                <a:latin typeface="Times New Roman" panose="02020603050405020304" pitchFamily="18" charset="0"/>
              </a:rPr>
              <a:t>注意</a:t>
            </a:r>
          </a:p>
          <a:p>
            <a:pPr>
              <a:buFontTx/>
              <a:buNone/>
            </a:pPr>
            <a:r>
              <a:rPr kumimoji="1" lang="zh-CN" altLang="en-US" sz="2400">
                <a:solidFill>
                  <a:schemeClr val="accent2"/>
                </a:solidFill>
                <a:latin typeface="Times New Roman" panose="02020603050405020304" pitchFamily="18" charset="0"/>
              </a:rPr>
              <a:t>（</a:t>
            </a:r>
            <a:r>
              <a:rPr kumimoji="1" lang="en-US" altLang="zh-CN" sz="2400">
                <a:solidFill>
                  <a:schemeClr val="accent2"/>
                </a:solidFill>
                <a:latin typeface="Times New Roman" panose="02020603050405020304" pitchFamily="18" charset="0"/>
              </a:rPr>
              <a:t>1</a:t>
            </a:r>
            <a:r>
              <a:rPr kumimoji="1" lang="zh-CN" altLang="en-US" sz="2400">
                <a:solidFill>
                  <a:schemeClr val="accent2"/>
                </a:solidFill>
                <a:latin typeface="Times New Roman" panose="02020603050405020304" pitchFamily="18" charset="0"/>
              </a:rPr>
              <a:t>）热源指温度均匀的恒温热源</a:t>
            </a:r>
          </a:p>
          <a:p>
            <a:pPr>
              <a:buFontTx/>
              <a:buNone/>
            </a:pPr>
            <a:r>
              <a:rPr kumimoji="1" lang="zh-CN" altLang="en-US" sz="2400">
                <a:solidFill>
                  <a:schemeClr val="accent2"/>
                </a:solidFill>
                <a:latin typeface="Times New Roman" panose="02020603050405020304" pitchFamily="18" charset="0"/>
              </a:rPr>
              <a:t>（</a:t>
            </a:r>
            <a:r>
              <a:rPr kumimoji="1" lang="en-US" altLang="zh-CN" sz="2400">
                <a:solidFill>
                  <a:schemeClr val="accent2"/>
                </a:solidFill>
                <a:latin typeface="Times New Roman" panose="02020603050405020304" pitchFamily="18" charset="0"/>
              </a:rPr>
              <a:t>2</a:t>
            </a:r>
            <a:r>
              <a:rPr kumimoji="1" lang="zh-CN" altLang="en-US" sz="2400">
                <a:solidFill>
                  <a:schemeClr val="accent2"/>
                </a:solidFill>
                <a:latin typeface="Times New Roman" panose="02020603050405020304" pitchFamily="18" charset="0"/>
              </a:rPr>
              <a:t>）热机指卡诺热机</a:t>
            </a:r>
          </a:p>
        </p:txBody>
      </p:sp>
      <p:sp>
        <p:nvSpPr>
          <p:cNvPr id="31750" name="Rectangle 6">
            <a:extLst>
              <a:ext uri="{FF2B5EF4-FFF2-40B4-BE49-F238E27FC236}">
                <a16:creationId xmlns:a16="http://schemas.microsoft.com/office/drawing/2014/main" id="{F6C40FFD-6088-4F51-9EC9-A22BDF9C08B1}"/>
              </a:ext>
            </a:extLst>
          </p:cNvPr>
          <p:cNvSpPr>
            <a:spLocks noChangeArrowheads="1"/>
          </p:cNvSpPr>
          <p:nvPr/>
        </p:nvSpPr>
        <p:spPr bwMode="auto">
          <a:xfrm>
            <a:off x="1554163" y="5430838"/>
            <a:ext cx="4694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kumimoji="1" lang="zh-CN" altLang="en-US" sz="2400" b="1">
                <a:solidFill>
                  <a:schemeClr val="accent2"/>
                </a:solidFill>
                <a:latin typeface="Times New Roman" panose="02020603050405020304" pitchFamily="18" charset="0"/>
              </a:rPr>
              <a:t>不可能性与基本定律   </a:t>
            </a:r>
            <a:r>
              <a:rPr kumimoji="1" lang="zh-CN" altLang="en-US" sz="2400">
                <a:solidFill>
                  <a:schemeClr val="accent2"/>
                </a:solidFill>
                <a:latin typeface="Times New Roman" panose="02020603050405020304" pitchFamily="18" charset="0"/>
              </a:rPr>
              <a:t>限度的表述</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8ADF331-D01F-4A09-888B-0416B57FCF4C}"/>
              </a:ext>
            </a:extLst>
          </p:cNvPr>
          <p:cNvSpPr>
            <a:spLocks noChangeArrowheads="1"/>
          </p:cNvSpPr>
          <p:nvPr/>
        </p:nvSpPr>
        <p:spPr bwMode="auto">
          <a:xfrm>
            <a:off x="1219200" y="838200"/>
            <a:ext cx="45720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kumimoji="1" lang="zh-CN" altLang="en-US" sz="2400" b="1">
                <a:solidFill>
                  <a:schemeClr val="accent2"/>
                </a:solidFill>
                <a:latin typeface="Times New Roman" panose="02020603050405020304" pitchFamily="18" charset="0"/>
              </a:rPr>
              <a:t>二、熵增加原理</a:t>
            </a:r>
          </a:p>
        </p:txBody>
      </p:sp>
      <p:sp>
        <p:nvSpPr>
          <p:cNvPr id="32771" name="Rectangle 3">
            <a:extLst>
              <a:ext uri="{FF2B5EF4-FFF2-40B4-BE49-F238E27FC236}">
                <a16:creationId xmlns:a16="http://schemas.microsoft.com/office/drawing/2014/main" id="{A3A5DE7C-AE26-4FF7-8575-53F8BAE0DCC0}"/>
              </a:ext>
            </a:extLst>
          </p:cNvPr>
          <p:cNvSpPr>
            <a:spLocks noChangeArrowheads="1"/>
          </p:cNvSpPr>
          <p:nvPr/>
        </p:nvSpPr>
        <p:spPr bwMode="auto">
          <a:xfrm>
            <a:off x="1295400" y="1447800"/>
            <a:ext cx="7010400" cy="1371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kumimoji="1" lang="zh-CN" altLang="en-US" sz="2400" b="1">
                <a:solidFill>
                  <a:schemeClr val="accent2"/>
                </a:solidFill>
                <a:latin typeface="Times New Roman" panose="02020603050405020304" pitchFamily="18" charset="0"/>
              </a:rPr>
              <a:t>热力学系统从一平衡态绝热地到达另一平衡态的过程中，它的熵永不减少。若过程是可逆的，则熵不变，。若过程是不可逆的，则熵增加。</a:t>
            </a:r>
          </a:p>
        </p:txBody>
      </p:sp>
      <p:sp>
        <p:nvSpPr>
          <p:cNvPr id="32772" name="Rectangle 4">
            <a:extLst>
              <a:ext uri="{FF2B5EF4-FFF2-40B4-BE49-F238E27FC236}">
                <a16:creationId xmlns:a16="http://schemas.microsoft.com/office/drawing/2014/main" id="{CCD100BC-DFB1-46A8-ADA0-CACCA24832A6}"/>
              </a:ext>
            </a:extLst>
          </p:cNvPr>
          <p:cNvSpPr>
            <a:spLocks noChangeArrowheads="1"/>
          </p:cNvSpPr>
          <p:nvPr/>
        </p:nvSpPr>
        <p:spPr bwMode="auto">
          <a:xfrm>
            <a:off x="1219200" y="2895600"/>
            <a:ext cx="7010400" cy="1371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kumimoji="1" lang="zh-CN" altLang="en-US" sz="2400" b="1">
                <a:solidFill>
                  <a:schemeClr val="accent2"/>
                </a:solidFill>
                <a:latin typeface="Times New Roman" panose="02020603050405020304" pitchFamily="18" charset="0"/>
              </a:rPr>
              <a:t>对于一个绝热的不可逆过程，其按相反次序重复的过程不可能发生，因为这种情况下的熵将变小。</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B41B279-B02B-4C53-9495-4D30F194CAEB}"/>
              </a:ext>
            </a:extLst>
          </p:cNvPr>
          <p:cNvSpPr>
            <a:spLocks noChangeArrowheads="1"/>
          </p:cNvSpPr>
          <p:nvPr>
            <p:ph type="title"/>
          </p:nvPr>
        </p:nvSpPr>
        <p:spPr/>
        <p:txBody>
          <a:bodyPr/>
          <a:lstStyle/>
          <a:p>
            <a:r>
              <a:rPr lang="zh-CN" altLang="en-US"/>
              <a:t>第一章 </a:t>
            </a:r>
          </a:p>
        </p:txBody>
      </p:sp>
      <p:sp>
        <p:nvSpPr>
          <p:cNvPr id="5123" name="Rectangle 3">
            <a:extLst>
              <a:ext uri="{FF2B5EF4-FFF2-40B4-BE49-F238E27FC236}">
                <a16:creationId xmlns:a16="http://schemas.microsoft.com/office/drawing/2014/main" id="{E3B40552-5732-44CF-A6FF-B104EEA30BA8}"/>
              </a:ext>
            </a:extLst>
          </p:cNvPr>
          <p:cNvSpPr>
            <a:spLocks noChangeArrowheads="1"/>
          </p:cNvSpPr>
          <p:nvPr>
            <p:ph type="body" idx="1"/>
          </p:nvPr>
        </p:nvSpPr>
        <p:spPr/>
        <p:txBody>
          <a:bodyPr/>
          <a:lstStyle/>
          <a:p>
            <a:pPr>
              <a:lnSpc>
                <a:spcPct val="90000"/>
              </a:lnSpc>
            </a:pPr>
            <a:r>
              <a:rPr lang="zh-CN" altLang="en-US"/>
              <a:t>1</a:t>
            </a:r>
            <a:r>
              <a:rPr lang="zh-CN" altLang="en-US" b="1"/>
              <a:t>平衡态</a:t>
            </a:r>
          </a:p>
          <a:p>
            <a:pPr>
              <a:lnSpc>
                <a:spcPct val="90000"/>
              </a:lnSpc>
            </a:pPr>
            <a:r>
              <a:rPr lang="zh-CN" altLang="en-US"/>
              <a:t>在不受外界条件影响下</a:t>
            </a:r>
            <a:r>
              <a:rPr lang="en-US" altLang="zh-CN"/>
              <a:t>,</a:t>
            </a:r>
            <a:r>
              <a:rPr lang="zh-CN" altLang="en-US"/>
              <a:t>经过足够长时间后系统必将达到一个宏观上看来不随时间变化的状态</a:t>
            </a:r>
            <a:r>
              <a:rPr lang="en-US" altLang="zh-CN"/>
              <a:t>,</a:t>
            </a:r>
            <a:r>
              <a:rPr lang="zh-CN" altLang="en-US"/>
              <a:t>这种状态叫平衡态。</a:t>
            </a:r>
          </a:p>
          <a:p>
            <a:pPr>
              <a:lnSpc>
                <a:spcPct val="90000"/>
              </a:lnSpc>
            </a:pPr>
            <a:r>
              <a:rPr lang="en-US" altLang="zh-CN" b="1"/>
              <a:t> </a:t>
            </a:r>
            <a:r>
              <a:rPr lang="zh-CN" altLang="en-US"/>
              <a:t>平衡态不受外界影响，即为孤立系统。</a:t>
            </a:r>
          </a:p>
          <a:p>
            <a:pPr>
              <a:lnSpc>
                <a:spcPct val="90000"/>
              </a:lnSpc>
            </a:pPr>
            <a:r>
              <a:rPr lang="en-US" altLang="zh-CN" b="1"/>
              <a:t> </a:t>
            </a:r>
            <a:r>
              <a:rPr lang="zh-CN" altLang="en-US"/>
              <a:t>平衡态必须是宏观性质不随时间变化。</a:t>
            </a:r>
          </a:p>
          <a:p>
            <a:pPr>
              <a:lnSpc>
                <a:spcPct val="90000"/>
              </a:lnSpc>
            </a:pPr>
            <a:r>
              <a:rPr lang="zh-CN" altLang="en-US"/>
              <a:t>     </a:t>
            </a:r>
            <a:r>
              <a:rPr lang="en-US" altLang="zh-CN"/>
              <a:t>(a) </a:t>
            </a:r>
            <a:r>
              <a:rPr lang="zh-CN" altLang="en-US"/>
              <a:t>稳态不是平衡态。</a:t>
            </a:r>
            <a:endParaRPr lang="zh-CN" altLang="en-US">
              <a:solidFill>
                <a:srgbClr val="FF3300"/>
              </a:solidFill>
              <a:effectLst>
                <a:outerShdw blurRad="38100" dist="38100" dir="2700000" algn="tl">
                  <a:srgbClr val="C0C0C0"/>
                </a:outerShdw>
              </a:effectLst>
            </a:endParaRPr>
          </a:p>
          <a:p>
            <a:pPr>
              <a:lnSpc>
                <a:spcPct val="90000"/>
              </a:lnSpc>
            </a:pPr>
            <a:r>
              <a:rPr lang="zh-CN" altLang="en-US">
                <a:solidFill>
                  <a:srgbClr val="FF3300"/>
                </a:solidFill>
              </a:rPr>
              <a:t>     </a:t>
            </a:r>
            <a:r>
              <a:rPr lang="en-US" altLang="zh-CN"/>
              <a:t>(b) </a:t>
            </a:r>
            <a:r>
              <a:rPr lang="zh-CN" altLang="en-US"/>
              <a:t>它也不是说要求系统的中各点的宏观处处相同。</a:t>
            </a:r>
          </a:p>
          <a:p>
            <a:pPr>
              <a:lnSpc>
                <a:spcPct val="90000"/>
              </a:lnSpc>
            </a:pPr>
            <a:r>
              <a:rPr lang="zh-CN" altLang="en-US"/>
              <a:t>          </a:t>
            </a:r>
            <a:endParaRPr lang="zh-CN" altLang="en-US">
              <a:effectLst>
                <a:outerShdw blurRad="38100" dist="38100" dir="2700000" algn="tl">
                  <a:srgbClr val="C0C0C0"/>
                </a:outerShdw>
              </a:effectLst>
            </a:endParaRPr>
          </a:p>
          <a:p>
            <a:pPr>
              <a:lnSpc>
                <a:spcPct val="90000"/>
              </a:lnSpc>
              <a:buFontTx/>
              <a:buNone/>
            </a:pPr>
            <a:endParaRPr lang="zh-CN" altLang="en-US">
              <a:effectLst>
                <a:outerShdw blurRad="38100" dist="38100" dir="2700000" algn="tl">
                  <a:srgbClr val="C0C0C0"/>
                </a:outerShdw>
              </a:effectLst>
            </a:endParaRPr>
          </a:p>
          <a:p>
            <a:pPr>
              <a:lnSpc>
                <a:spcPct val="90000"/>
              </a:lnSpc>
            </a:pPr>
            <a:endParaRPr lang="zh-CN" altLang="en-US">
              <a:effectLst>
                <a:outerShdw blurRad="38100" dist="38100" dir="2700000" algn="tl">
                  <a:srgbClr val="C0C0C0"/>
                </a:outerShdw>
              </a:effectLst>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3">
            <a:extLst>
              <a:ext uri="{FF2B5EF4-FFF2-40B4-BE49-F238E27FC236}">
                <a16:creationId xmlns:a16="http://schemas.microsoft.com/office/drawing/2014/main" id="{1DA6E633-C2D5-4EE1-B205-AE0A04BD6B76}"/>
              </a:ext>
            </a:extLst>
          </p:cNvPr>
          <p:cNvSpPr txBox="1">
            <a:spLocks noChangeArrowheads="1"/>
          </p:cNvSpPr>
          <p:nvPr/>
        </p:nvSpPr>
        <p:spPr bwMode="auto">
          <a:xfrm>
            <a:off x="1508125" y="879475"/>
            <a:ext cx="2405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solidFill>
                  <a:schemeClr val="accent2"/>
                </a:solidFill>
              </a:rPr>
              <a:t>二、热力学平衡 </a:t>
            </a:r>
          </a:p>
        </p:txBody>
      </p:sp>
      <p:sp>
        <p:nvSpPr>
          <p:cNvPr id="6147" name="Text Box 4">
            <a:extLst>
              <a:ext uri="{FF2B5EF4-FFF2-40B4-BE49-F238E27FC236}">
                <a16:creationId xmlns:a16="http://schemas.microsoft.com/office/drawing/2014/main" id="{D0C157BA-755A-4780-88A3-E4C3940170DB}"/>
              </a:ext>
            </a:extLst>
          </p:cNvPr>
          <p:cNvSpPr txBox="1">
            <a:spLocks noChangeArrowheads="1"/>
          </p:cNvSpPr>
          <p:nvPr/>
        </p:nvSpPr>
        <p:spPr bwMode="auto">
          <a:xfrm>
            <a:off x="1812925" y="1697038"/>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t>满足三个条件</a:t>
            </a:r>
          </a:p>
        </p:txBody>
      </p:sp>
      <p:sp>
        <p:nvSpPr>
          <p:cNvPr id="6148" name="Text Box 5">
            <a:extLst>
              <a:ext uri="{FF2B5EF4-FFF2-40B4-BE49-F238E27FC236}">
                <a16:creationId xmlns:a16="http://schemas.microsoft.com/office/drawing/2014/main" id="{D5D89144-C256-41F5-98F4-76C818E430C0}"/>
              </a:ext>
            </a:extLst>
          </p:cNvPr>
          <p:cNvSpPr txBox="1">
            <a:spLocks noChangeArrowheads="1"/>
          </p:cNvSpPr>
          <p:nvPr/>
        </p:nvSpPr>
        <p:spPr bwMode="auto">
          <a:xfrm>
            <a:off x="1662113" y="2479675"/>
            <a:ext cx="4999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1.  </a:t>
            </a:r>
            <a:r>
              <a:rPr lang="zh-CN" altLang="en-US"/>
              <a:t>热学平衡条件  </a:t>
            </a:r>
            <a:r>
              <a:rPr lang="zh-CN" altLang="en-US" b="1">
                <a:effectLst>
                  <a:outerShdw blurRad="38100" dist="38100" dir="2700000" algn="tl">
                    <a:srgbClr val="C0C0C0"/>
                  </a:outerShdw>
                </a:effectLst>
                <a:hlinkClick r:id="rId2" action="ppaction://hlinksldjump"/>
              </a:rPr>
              <a:t>判据</a:t>
            </a:r>
            <a:r>
              <a:rPr lang="zh-CN" altLang="en-US">
                <a:hlinkClick r:id="rId2" action="ppaction://hlinksldjump"/>
              </a:rPr>
              <a:t> </a:t>
            </a:r>
            <a:r>
              <a:rPr lang="zh-CN" altLang="en-US"/>
              <a:t>有无热流</a:t>
            </a:r>
          </a:p>
        </p:txBody>
      </p:sp>
      <p:sp>
        <p:nvSpPr>
          <p:cNvPr id="6149" name="Text Box 6">
            <a:extLst>
              <a:ext uri="{FF2B5EF4-FFF2-40B4-BE49-F238E27FC236}">
                <a16:creationId xmlns:a16="http://schemas.microsoft.com/office/drawing/2014/main" id="{EBAB513F-83C3-468C-A6F7-E852875C96F4}"/>
              </a:ext>
            </a:extLst>
          </p:cNvPr>
          <p:cNvSpPr txBox="1">
            <a:spLocks noChangeArrowheads="1"/>
          </p:cNvSpPr>
          <p:nvPr/>
        </p:nvSpPr>
        <p:spPr bwMode="auto">
          <a:xfrm>
            <a:off x="1676400" y="3200400"/>
            <a:ext cx="475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2.  </a:t>
            </a:r>
            <a:r>
              <a:rPr lang="zh-CN" altLang="en-US"/>
              <a:t>力学平衡条件 </a:t>
            </a:r>
            <a:r>
              <a:rPr lang="zh-CN" altLang="en-US" b="1">
                <a:effectLst>
                  <a:outerShdw blurRad="38100" dist="38100" dir="2700000" algn="tl">
                    <a:srgbClr val="C0C0C0"/>
                  </a:outerShdw>
                </a:effectLst>
                <a:hlinkClick r:id="rId2" action="ppaction://hlinksldjump"/>
              </a:rPr>
              <a:t>判据</a:t>
            </a:r>
            <a:r>
              <a:rPr lang="zh-CN" altLang="en-US">
                <a:hlinkClick r:id="rId2" action="ppaction://hlinksldjump"/>
              </a:rPr>
              <a:t>  </a:t>
            </a:r>
            <a:r>
              <a:rPr lang="zh-CN" altLang="en-US"/>
              <a:t>有无粒子流</a:t>
            </a:r>
          </a:p>
        </p:txBody>
      </p:sp>
      <p:sp>
        <p:nvSpPr>
          <p:cNvPr id="6150" name="Text Box 7">
            <a:extLst>
              <a:ext uri="{FF2B5EF4-FFF2-40B4-BE49-F238E27FC236}">
                <a16:creationId xmlns:a16="http://schemas.microsoft.com/office/drawing/2014/main" id="{A46AA0FB-8AD0-44ED-84F6-A80DB8B12150}"/>
              </a:ext>
            </a:extLst>
          </p:cNvPr>
          <p:cNvSpPr txBox="1">
            <a:spLocks noChangeArrowheads="1"/>
          </p:cNvSpPr>
          <p:nvPr/>
        </p:nvSpPr>
        <p:spPr bwMode="auto">
          <a:xfrm>
            <a:off x="1676400" y="3886200"/>
            <a:ext cx="4835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3.  </a:t>
            </a:r>
            <a:r>
              <a:rPr lang="zh-CN" altLang="en-US"/>
              <a:t>化学平衡条件  </a:t>
            </a:r>
            <a:r>
              <a:rPr lang="zh-CN" altLang="en-US" b="1">
                <a:effectLst>
                  <a:outerShdw blurRad="38100" dist="38100" dir="2700000" algn="tl">
                    <a:srgbClr val="C0C0C0"/>
                  </a:outerShdw>
                </a:effectLst>
                <a:hlinkClick r:id="rId2" action="ppaction://hlinksldjump"/>
              </a:rPr>
              <a:t>判据</a:t>
            </a:r>
            <a:r>
              <a:rPr lang="zh-CN" altLang="en-US">
                <a:hlinkClick r:id="rId2" action="ppaction://hlinksldjump"/>
              </a:rPr>
              <a:t>  </a:t>
            </a:r>
            <a:r>
              <a:rPr lang="zh-CN" altLang="en-US"/>
              <a:t>有无粒子流</a:t>
            </a:r>
          </a:p>
        </p:txBody>
      </p:sp>
      <p:sp>
        <p:nvSpPr>
          <p:cNvPr id="6151" name="Text Box 8">
            <a:extLst>
              <a:ext uri="{FF2B5EF4-FFF2-40B4-BE49-F238E27FC236}">
                <a16:creationId xmlns:a16="http://schemas.microsoft.com/office/drawing/2014/main" id="{8E7AAFD4-B76B-4352-A91C-C9822FD2C86B}"/>
              </a:ext>
            </a:extLst>
          </p:cNvPr>
          <p:cNvSpPr txBox="1">
            <a:spLocks noChangeArrowheads="1"/>
          </p:cNvSpPr>
          <p:nvPr/>
        </p:nvSpPr>
        <p:spPr bwMode="auto">
          <a:xfrm>
            <a:off x="7239000" y="990600"/>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effectLst>
                  <a:outerShdw blurRad="38100" dist="38100" dir="2700000" algn="tl">
                    <a:srgbClr val="C0C0C0"/>
                  </a:outerShdw>
                </a:effectLst>
                <a:hlinkClick r:id="rId2" action="ppaction://hlinksldjump"/>
              </a:rPr>
              <a:t>继续</a:t>
            </a:r>
            <a:endParaRPr lang="zh-CN" altLang="en-US" b="1">
              <a:effectLst>
                <a:outerShdw blurRad="38100" dist="38100" dir="2700000" algn="tl">
                  <a:srgbClr val="C0C0C0"/>
                </a:outerShdw>
              </a:effectLst>
            </a:endParaRPr>
          </a:p>
        </p:txBody>
      </p:sp>
      <p:sp>
        <p:nvSpPr>
          <p:cNvPr id="6152" name="Text Box 9">
            <a:extLst>
              <a:ext uri="{FF2B5EF4-FFF2-40B4-BE49-F238E27FC236}">
                <a16:creationId xmlns:a16="http://schemas.microsoft.com/office/drawing/2014/main" id="{B5721AB2-B1CE-4E0A-A5C9-D7DB684BADDC}"/>
              </a:ext>
            </a:extLst>
          </p:cNvPr>
          <p:cNvSpPr txBox="1">
            <a:spLocks noChangeArrowheads="1"/>
          </p:cNvSpPr>
          <p:nvPr/>
        </p:nvSpPr>
        <p:spPr bwMode="auto">
          <a:xfrm>
            <a:off x="1660525" y="4821238"/>
            <a:ext cx="445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热力学系统处于平衡态的判据。</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AB7DC09D-6327-4810-B4A1-F1D92ED07AAA}"/>
              </a:ext>
            </a:extLst>
          </p:cNvPr>
          <p:cNvSpPr txBox="1">
            <a:spLocks noChangeArrowheads="1"/>
          </p:cNvSpPr>
          <p:nvPr/>
        </p:nvSpPr>
        <p:spPr bwMode="auto">
          <a:xfrm>
            <a:off x="1524000" y="838200"/>
            <a:ext cx="249396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solidFill>
                  <a:schemeClr val="accent2"/>
                </a:solidFill>
              </a:rPr>
              <a:t>二、热力学第零</a:t>
            </a:r>
            <a:r>
              <a:rPr lang="zh-CN" altLang="en-US" sz="2800" b="1">
                <a:solidFill>
                  <a:schemeClr val="accent2"/>
                </a:solidFill>
              </a:rPr>
              <a:t>定律</a:t>
            </a:r>
          </a:p>
        </p:txBody>
      </p:sp>
      <p:sp>
        <p:nvSpPr>
          <p:cNvPr id="7171" name="Text Box 3">
            <a:extLst>
              <a:ext uri="{FF2B5EF4-FFF2-40B4-BE49-F238E27FC236}">
                <a16:creationId xmlns:a16="http://schemas.microsoft.com/office/drawing/2014/main" id="{E9A6D593-62F0-4ED1-834B-B09E954FB456}"/>
              </a:ext>
            </a:extLst>
          </p:cNvPr>
          <p:cNvSpPr txBox="1">
            <a:spLocks noChangeArrowheads="1"/>
          </p:cNvSpPr>
          <p:nvPr/>
        </p:nvSpPr>
        <p:spPr bwMode="auto">
          <a:xfrm>
            <a:off x="1568450" y="1587500"/>
            <a:ext cx="67659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t>定义</a:t>
            </a:r>
            <a:r>
              <a:rPr lang="en-US" altLang="zh-CN" b="1"/>
              <a:t>: </a:t>
            </a:r>
            <a:r>
              <a:rPr lang="zh-CN" altLang="en-US"/>
              <a:t>在不受外界影响的情况下，如果两个热力学</a:t>
            </a:r>
          </a:p>
          <a:p>
            <a:r>
              <a:rPr lang="zh-CN" altLang="en-US"/>
              <a:t>          系统中的每一个都与第三个热力学系统的同</a:t>
            </a:r>
          </a:p>
          <a:p>
            <a:r>
              <a:rPr lang="zh-CN" altLang="en-US"/>
              <a:t>          一热状态处于热平衡，则这两个热力学系统</a:t>
            </a:r>
          </a:p>
          <a:p>
            <a:r>
              <a:rPr lang="zh-CN" altLang="en-US"/>
              <a:t>          彼此也必处于热平衡，这一定律叫热力学第</a:t>
            </a:r>
          </a:p>
          <a:p>
            <a:r>
              <a:rPr lang="zh-CN" altLang="en-US"/>
              <a:t>          零定律，也叫热平衡定律。 </a:t>
            </a:r>
            <a:r>
              <a:rPr lang="zh-CN" altLang="en-US">
                <a:effectLst>
                  <a:outerShdw blurRad="38100" dist="38100" dir="2700000" algn="tl">
                    <a:srgbClr val="C0C0C0"/>
                  </a:outerShdw>
                </a:effectLst>
                <a:hlinkClick r:id="rId2" action="ppaction://hlinksldjump"/>
              </a:rPr>
              <a:t>举例</a:t>
            </a:r>
            <a:endParaRPr lang="zh-CN" altLang="en-US">
              <a:effectLst>
                <a:outerShdw blurRad="38100" dist="38100" dir="2700000" algn="tl">
                  <a:srgbClr val="C0C0C0"/>
                </a:outerShdw>
              </a:effectLst>
            </a:endParaRPr>
          </a:p>
        </p:txBody>
      </p:sp>
      <p:sp>
        <p:nvSpPr>
          <p:cNvPr id="7172" name="Text Box 4">
            <a:extLst>
              <a:ext uri="{FF2B5EF4-FFF2-40B4-BE49-F238E27FC236}">
                <a16:creationId xmlns:a16="http://schemas.microsoft.com/office/drawing/2014/main" id="{CF96D24B-CDF8-46DE-B3A7-CC8272763275}"/>
              </a:ext>
            </a:extLst>
          </p:cNvPr>
          <p:cNvSpPr txBox="1">
            <a:spLocks noChangeArrowheads="1"/>
          </p:cNvSpPr>
          <p:nvPr/>
        </p:nvSpPr>
        <p:spPr bwMode="auto">
          <a:xfrm>
            <a:off x="1524000" y="3657600"/>
            <a:ext cx="688975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b="1"/>
              <a:t>● </a:t>
            </a:r>
            <a:r>
              <a:rPr lang="zh-CN" altLang="en-US" b="1"/>
              <a:t>热平衡与热力学系统平衡态的区别</a:t>
            </a:r>
          </a:p>
          <a:p>
            <a:r>
              <a:rPr lang="zh-CN" altLang="en-US" b="1"/>
              <a:t>     </a:t>
            </a:r>
            <a:r>
              <a:rPr lang="en-US" altLang="zh-CN"/>
              <a:t>1</a:t>
            </a:r>
            <a:r>
              <a:rPr lang="zh-CN" altLang="en-US"/>
              <a:t>） 平衡态要求系统的宏观性质不随时间改变，</a:t>
            </a:r>
          </a:p>
          <a:p>
            <a:r>
              <a:rPr lang="zh-CN" altLang="en-US"/>
              <a:t>            必须满足热学平衡、力学平衡、化学平衡</a:t>
            </a:r>
          </a:p>
          <a:p>
            <a:r>
              <a:rPr lang="zh-CN" altLang="en-US"/>
              <a:t>            和相变平衡。</a:t>
            </a:r>
          </a:p>
          <a:p>
            <a:r>
              <a:rPr lang="zh-CN" altLang="en-US"/>
              <a:t>     </a:t>
            </a:r>
            <a:r>
              <a:rPr lang="en-US" altLang="zh-CN"/>
              <a:t>2</a:t>
            </a:r>
            <a:r>
              <a:rPr lang="zh-CN" altLang="en-US"/>
              <a:t>）对热平衡只需满足热学平衡，其它方面不</a:t>
            </a:r>
          </a:p>
          <a:p>
            <a:r>
              <a:rPr lang="zh-CN" altLang="en-US"/>
              <a:t>           一定满足平衡条件。</a:t>
            </a:r>
          </a:p>
        </p:txBody>
      </p:sp>
      <p:sp>
        <p:nvSpPr>
          <p:cNvPr id="7173" name="Text Box 5">
            <a:extLst>
              <a:ext uri="{FF2B5EF4-FFF2-40B4-BE49-F238E27FC236}">
                <a16:creationId xmlns:a16="http://schemas.microsoft.com/office/drawing/2014/main" id="{2833775F-3516-4CE2-916B-6F4B3FCF4B47}"/>
              </a:ext>
            </a:extLst>
          </p:cNvPr>
          <p:cNvSpPr txBox="1">
            <a:spLocks noChangeArrowheads="1"/>
          </p:cNvSpPr>
          <p:nvPr/>
        </p:nvSpPr>
        <p:spPr bwMode="auto">
          <a:xfrm>
            <a:off x="7467600" y="838200"/>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solidFill>
                  <a:srgbClr val="FF0000"/>
                </a:solidFill>
                <a:effectLst>
                  <a:outerShdw blurRad="38100" dist="38100" dir="2700000" algn="tl">
                    <a:srgbClr val="C0C0C0"/>
                  </a:outerShdw>
                </a:effectLst>
                <a:hlinkClick r:id="rId2" action="ppaction://hlinksldjump"/>
              </a:rPr>
              <a:t>继续</a:t>
            </a:r>
            <a:endParaRPr lang="zh-CN" altLang="en-US" b="1">
              <a:solidFill>
                <a:srgbClr val="FF0000"/>
              </a:solidFill>
              <a:effectLst>
                <a:outerShdw blurRad="38100" dist="38100" dir="2700000" algn="tl">
                  <a:srgbClr val="C0C0C0"/>
                </a:outerShdw>
              </a:effectLst>
            </a:endParaRPr>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a:extLst>
              <a:ext uri="{FF2B5EF4-FFF2-40B4-BE49-F238E27FC236}">
                <a16:creationId xmlns:a16="http://schemas.microsoft.com/office/drawing/2014/main" id="{50BCE1A5-472E-4968-AEA1-0036DA075E4C}"/>
              </a:ext>
            </a:extLst>
          </p:cNvPr>
          <p:cNvSpPr>
            <a:spLocks noChangeArrowheads="1"/>
          </p:cNvSpPr>
          <p:nvPr/>
        </p:nvSpPr>
        <p:spPr bwMode="auto">
          <a:xfrm>
            <a:off x="1295400" y="838200"/>
            <a:ext cx="163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b="1">
                <a:solidFill>
                  <a:schemeClr val="accent2"/>
                </a:solidFill>
                <a:cs typeface="Times New Roman" panose="02020603050405020304" pitchFamily="18" charset="0"/>
              </a:rPr>
              <a:t>§1.3.2 </a:t>
            </a:r>
            <a:r>
              <a:rPr lang="zh-CN" altLang="en-US" b="1">
                <a:solidFill>
                  <a:schemeClr val="accent2"/>
                </a:solidFill>
              </a:rPr>
              <a:t>温度</a:t>
            </a:r>
          </a:p>
        </p:txBody>
      </p:sp>
      <p:sp>
        <p:nvSpPr>
          <p:cNvPr id="8195" name="Text Box 6">
            <a:extLst>
              <a:ext uri="{FF2B5EF4-FFF2-40B4-BE49-F238E27FC236}">
                <a16:creationId xmlns:a16="http://schemas.microsoft.com/office/drawing/2014/main" id="{08C42BFD-B50C-46DE-99A6-5CFFC7C23F46}"/>
              </a:ext>
            </a:extLst>
          </p:cNvPr>
          <p:cNvSpPr txBox="1">
            <a:spLocks noChangeArrowheads="1"/>
          </p:cNvSpPr>
          <p:nvPr/>
        </p:nvSpPr>
        <p:spPr bwMode="auto">
          <a:xfrm>
            <a:off x="1371600" y="3124200"/>
            <a:ext cx="59817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200" b="1"/>
              <a:t>二、温度的基本特征</a:t>
            </a:r>
          </a:p>
          <a:p>
            <a:r>
              <a:rPr lang="zh-CN" altLang="en-US" sz="2200" b="1"/>
              <a:t>       </a:t>
            </a:r>
            <a:r>
              <a:rPr lang="zh-CN" altLang="en-US" sz="2200"/>
              <a:t>一切互为热平衡的系统都具有相同的温度。</a:t>
            </a:r>
          </a:p>
        </p:txBody>
      </p:sp>
      <p:sp>
        <p:nvSpPr>
          <p:cNvPr id="8196" name="Text Box 7">
            <a:extLst>
              <a:ext uri="{FF2B5EF4-FFF2-40B4-BE49-F238E27FC236}">
                <a16:creationId xmlns:a16="http://schemas.microsoft.com/office/drawing/2014/main" id="{4A3E7AA6-1B99-49FB-A306-CDF315C0EBB0}"/>
              </a:ext>
            </a:extLst>
          </p:cNvPr>
          <p:cNvSpPr txBox="1">
            <a:spLocks noChangeArrowheads="1"/>
          </p:cNvSpPr>
          <p:nvPr/>
        </p:nvSpPr>
        <p:spPr bwMode="auto">
          <a:xfrm>
            <a:off x="1736725" y="21542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b="1"/>
          </a:p>
        </p:txBody>
      </p:sp>
      <p:sp>
        <p:nvSpPr>
          <p:cNvPr id="8197" name="Text Box 8">
            <a:extLst>
              <a:ext uri="{FF2B5EF4-FFF2-40B4-BE49-F238E27FC236}">
                <a16:creationId xmlns:a16="http://schemas.microsoft.com/office/drawing/2014/main" id="{B377EE87-501C-4A11-AC7D-04D27292BDDD}"/>
              </a:ext>
            </a:extLst>
          </p:cNvPr>
          <p:cNvSpPr txBox="1">
            <a:spLocks noChangeArrowheads="1"/>
          </p:cNvSpPr>
          <p:nvPr/>
        </p:nvSpPr>
        <p:spPr bwMode="auto">
          <a:xfrm>
            <a:off x="1371600" y="1524000"/>
            <a:ext cx="7169150" cy="109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200" b="1"/>
              <a:t>一、温度的定义：</a:t>
            </a:r>
          </a:p>
          <a:p>
            <a:r>
              <a:rPr lang="zh-CN" altLang="en-US" sz="2200" b="1"/>
              <a:t>        </a:t>
            </a:r>
            <a:r>
              <a:rPr lang="zh-CN" altLang="en-US" sz="2200"/>
              <a:t>把表征处于同一热平衡态的各个热力学系统具有的共</a:t>
            </a:r>
          </a:p>
          <a:p>
            <a:r>
              <a:rPr lang="zh-CN" altLang="en-US" sz="2200"/>
              <a:t>        同的宏观性质的物理量叫温度。</a:t>
            </a:r>
          </a:p>
        </p:txBody>
      </p:sp>
      <p:sp>
        <p:nvSpPr>
          <p:cNvPr id="8198" name="Text Box 9">
            <a:extLst>
              <a:ext uri="{FF2B5EF4-FFF2-40B4-BE49-F238E27FC236}">
                <a16:creationId xmlns:a16="http://schemas.microsoft.com/office/drawing/2014/main" id="{34482A99-5D2A-4211-B5E1-894F29864EB9}"/>
              </a:ext>
            </a:extLst>
          </p:cNvPr>
          <p:cNvSpPr txBox="1">
            <a:spLocks noChangeArrowheads="1"/>
          </p:cNvSpPr>
          <p:nvPr/>
        </p:nvSpPr>
        <p:spPr bwMode="auto">
          <a:xfrm>
            <a:off x="1371600" y="4160838"/>
            <a:ext cx="6434138"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b="1"/>
              <a:t>● </a:t>
            </a:r>
            <a:r>
              <a:rPr lang="zh-CN" altLang="en-US" sz="2200"/>
              <a:t>热力学第零定律不仅给出了温度的基本概念，也</a:t>
            </a:r>
          </a:p>
          <a:p>
            <a:r>
              <a:rPr lang="zh-CN" altLang="en-US" sz="2200"/>
              <a:t>     指出了比较温度、测量温度的方法。</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E5ECCF-A03E-455F-8B2D-E6C7F70C3A04}"/>
              </a:ext>
            </a:extLst>
          </p:cNvPr>
          <p:cNvSpPr>
            <a:spLocks noChangeArrowheads="1"/>
          </p:cNvSpPr>
          <p:nvPr/>
        </p:nvSpPr>
        <p:spPr bwMode="auto">
          <a:xfrm>
            <a:off x="1295400" y="762000"/>
            <a:ext cx="132556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b="1">
                <a:solidFill>
                  <a:schemeClr val="accent2"/>
                </a:solidFill>
                <a:cs typeface="Times New Roman" panose="02020603050405020304" pitchFamily="18" charset="0"/>
              </a:rPr>
              <a:t>§</a:t>
            </a:r>
            <a:r>
              <a:rPr lang="en-US" altLang="zh-CN" b="1">
                <a:solidFill>
                  <a:schemeClr val="tx2"/>
                </a:solidFill>
                <a:cs typeface="Times New Roman" panose="02020603050405020304" pitchFamily="18" charset="0"/>
              </a:rPr>
              <a:t>1.3.3 </a:t>
            </a:r>
            <a:r>
              <a:rPr lang="zh-CN" altLang="en-US" b="1">
                <a:solidFill>
                  <a:schemeClr val="tx2"/>
                </a:solidFill>
              </a:rPr>
              <a:t>温标</a:t>
            </a:r>
          </a:p>
        </p:txBody>
      </p:sp>
      <p:sp>
        <p:nvSpPr>
          <p:cNvPr id="9219" name="Text Box 3">
            <a:extLst>
              <a:ext uri="{FF2B5EF4-FFF2-40B4-BE49-F238E27FC236}">
                <a16:creationId xmlns:a16="http://schemas.microsoft.com/office/drawing/2014/main" id="{6A76784C-096B-4E35-8984-66581FDA8469}"/>
              </a:ext>
            </a:extLst>
          </p:cNvPr>
          <p:cNvSpPr txBox="1">
            <a:spLocks noChangeArrowheads="1"/>
          </p:cNvSpPr>
          <p:nvPr/>
        </p:nvSpPr>
        <p:spPr bwMode="auto">
          <a:xfrm>
            <a:off x="1584325" y="1343025"/>
            <a:ext cx="215106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200" b="1"/>
              <a:t>一、温标的建立</a:t>
            </a:r>
          </a:p>
        </p:txBody>
      </p:sp>
      <p:sp>
        <p:nvSpPr>
          <p:cNvPr id="9220" name="Text Box 4">
            <a:extLst>
              <a:ext uri="{FF2B5EF4-FFF2-40B4-BE49-F238E27FC236}">
                <a16:creationId xmlns:a16="http://schemas.microsoft.com/office/drawing/2014/main" id="{BED0CB62-206E-461F-807C-BCF896790974}"/>
              </a:ext>
            </a:extLst>
          </p:cNvPr>
          <p:cNvSpPr txBox="1">
            <a:spLocks noChangeArrowheads="1"/>
          </p:cNvSpPr>
          <p:nvPr/>
        </p:nvSpPr>
        <p:spPr bwMode="auto">
          <a:xfrm>
            <a:off x="1660525" y="1922463"/>
            <a:ext cx="3067050" cy="109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AutoNum type="arabicPeriod"/>
            </a:pPr>
            <a:r>
              <a:rPr lang="zh-CN" altLang="en-US" sz="2000" b="1"/>
              <a:t>温标的定义</a:t>
            </a:r>
          </a:p>
          <a:p>
            <a:pPr>
              <a:lnSpc>
                <a:spcPct val="150000"/>
              </a:lnSpc>
            </a:pPr>
            <a:r>
              <a:rPr lang="zh-CN" altLang="en-US" sz="2000" b="1"/>
              <a:t>       </a:t>
            </a:r>
            <a:r>
              <a:rPr lang="zh-CN" altLang="en-US"/>
              <a:t>温度的数值表示。</a:t>
            </a:r>
          </a:p>
        </p:txBody>
      </p:sp>
      <p:sp>
        <p:nvSpPr>
          <p:cNvPr id="9221" name="Text Box 6">
            <a:extLst>
              <a:ext uri="{FF2B5EF4-FFF2-40B4-BE49-F238E27FC236}">
                <a16:creationId xmlns:a16="http://schemas.microsoft.com/office/drawing/2014/main" id="{EDE59CC0-A869-4255-BF66-90D437F9A884}"/>
              </a:ext>
            </a:extLst>
          </p:cNvPr>
          <p:cNvSpPr txBox="1">
            <a:spLocks noChangeArrowheads="1"/>
          </p:cNvSpPr>
          <p:nvPr/>
        </p:nvSpPr>
        <p:spPr bwMode="auto">
          <a:xfrm>
            <a:off x="1676400" y="3124200"/>
            <a:ext cx="5143500" cy="205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000" b="1"/>
              <a:t>2.  </a:t>
            </a:r>
            <a:r>
              <a:rPr lang="zh-CN" altLang="en-US" sz="2000" b="1"/>
              <a:t>建立温标的三要素</a:t>
            </a:r>
          </a:p>
          <a:p>
            <a:pPr>
              <a:lnSpc>
                <a:spcPct val="150000"/>
              </a:lnSpc>
            </a:pPr>
            <a:r>
              <a:rPr lang="zh-CN" altLang="en-US" sz="2000" b="1"/>
              <a:t>     </a:t>
            </a:r>
            <a:r>
              <a:rPr lang="en-US" altLang="zh-CN" sz="2200"/>
              <a:t>(a)  </a:t>
            </a:r>
            <a:r>
              <a:rPr lang="zh-CN" altLang="en-US" sz="2200"/>
              <a:t>选择测温物质和测温参量（属性）</a:t>
            </a:r>
          </a:p>
          <a:p>
            <a:pPr>
              <a:lnSpc>
                <a:spcPct val="150000"/>
              </a:lnSpc>
            </a:pPr>
            <a:r>
              <a:rPr lang="zh-CN" altLang="en-US" sz="2200"/>
              <a:t>     </a:t>
            </a:r>
            <a:r>
              <a:rPr lang="en-US" altLang="zh-CN" sz="2200"/>
              <a:t>(b) </a:t>
            </a:r>
            <a:r>
              <a:rPr lang="zh-CN" altLang="en-US" sz="2200"/>
              <a:t>规定测温参量随温度的变化关系</a:t>
            </a:r>
          </a:p>
          <a:p>
            <a:pPr>
              <a:lnSpc>
                <a:spcPct val="150000"/>
              </a:lnSpc>
            </a:pPr>
            <a:r>
              <a:rPr lang="zh-CN" altLang="en-US" sz="2200"/>
              <a:t>     </a:t>
            </a:r>
            <a:r>
              <a:rPr lang="en-US" altLang="zh-CN" sz="2200"/>
              <a:t>(c) </a:t>
            </a:r>
            <a:r>
              <a:rPr lang="zh-CN" altLang="en-US" sz="2200"/>
              <a:t>选定标准温度点并规定其数值</a:t>
            </a:r>
            <a:r>
              <a:rPr lang="zh-CN" altLang="en-US" sz="2200" b="1"/>
              <a:t> </a:t>
            </a:r>
            <a:endParaRPr lang="zh-CN" altLang="en-US" sz="2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a:extLst>
              <a:ext uri="{FF2B5EF4-FFF2-40B4-BE49-F238E27FC236}">
                <a16:creationId xmlns:a16="http://schemas.microsoft.com/office/drawing/2014/main" id="{41EF3A5B-380B-452F-A5FE-7A845653D549}"/>
              </a:ext>
            </a:extLst>
          </p:cNvPr>
          <p:cNvSpPr>
            <a:spLocks noChangeArrowheads="1"/>
          </p:cNvSpPr>
          <p:nvPr/>
        </p:nvSpPr>
        <p:spPr bwMode="auto">
          <a:xfrm>
            <a:off x="5334000" y="3657600"/>
            <a:ext cx="3581400" cy="1447800"/>
          </a:xfrm>
          <a:prstGeom prst="roundRect">
            <a:avLst>
              <a:gd name="adj" fmla="val 16667"/>
            </a:avLst>
          </a:prstGeom>
          <a:solidFill>
            <a:srgbClr val="FFFF99"/>
          </a:soli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3" name="AutoShape 3">
            <a:extLst>
              <a:ext uri="{FF2B5EF4-FFF2-40B4-BE49-F238E27FC236}">
                <a16:creationId xmlns:a16="http://schemas.microsoft.com/office/drawing/2014/main" id="{F900F384-C490-4030-9818-CF843248CD87}"/>
              </a:ext>
            </a:extLst>
          </p:cNvPr>
          <p:cNvSpPr>
            <a:spLocks noChangeArrowheads="1"/>
          </p:cNvSpPr>
          <p:nvPr/>
        </p:nvSpPr>
        <p:spPr bwMode="auto">
          <a:xfrm>
            <a:off x="5334000" y="1676400"/>
            <a:ext cx="3581400" cy="1447800"/>
          </a:xfrm>
          <a:prstGeom prst="roundRect">
            <a:avLst>
              <a:gd name="adj" fmla="val 16667"/>
            </a:avLst>
          </a:prstGeom>
          <a:solidFill>
            <a:srgbClr val="FFFF99"/>
          </a:soli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4" name="Rectangle 4">
            <a:extLst>
              <a:ext uri="{FF2B5EF4-FFF2-40B4-BE49-F238E27FC236}">
                <a16:creationId xmlns:a16="http://schemas.microsoft.com/office/drawing/2014/main" id="{C12586CA-A3C5-4A85-BB88-2B4719B68C27}"/>
              </a:ext>
            </a:extLst>
          </p:cNvPr>
          <p:cNvSpPr>
            <a:spLocks noChangeArrowheads="1"/>
          </p:cNvSpPr>
          <p:nvPr/>
        </p:nvSpPr>
        <p:spPr bwMode="auto">
          <a:xfrm>
            <a:off x="1219200" y="762000"/>
            <a:ext cx="38862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kumimoji="1" lang="en-US" altLang="zh-CN" sz="2400" b="1">
                <a:solidFill>
                  <a:schemeClr val="accent2"/>
                </a:solidFill>
                <a:latin typeface="Times New Roman" panose="02020603050405020304" pitchFamily="18" charset="0"/>
                <a:cs typeface="Times New Roman" panose="02020603050405020304" pitchFamily="18" charset="0"/>
              </a:rPr>
              <a:t>§ 2.7.2 </a:t>
            </a:r>
            <a:r>
              <a:rPr kumimoji="1" lang="zh-CN" altLang="en-US" sz="2400" b="1">
                <a:solidFill>
                  <a:schemeClr val="accent2"/>
                </a:solidFill>
                <a:latin typeface="Times New Roman" panose="02020603050405020304" pitchFamily="18" charset="0"/>
              </a:rPr>
              <a:t>自由度与自由度数</a:t>
            </a:r>
            <a:endParaRPr kumimoji="1" lang="zh-CN" altLang="en-US" sz="2800" b="1">
              <a:solidFill>
                <a:schemeClr val="accent2"/>
              </a:solidFill>
              <a:latin typeface="Times New Roman" panose="02020603050405020304" pitchFamily="18" charset="0"/>
            </a:endParaRPr>
          </a:p>
        </p:txBody>
      </p:sp>
      <p:pic>
        <p:nvPicPr>
          <p:cNvPr id="10245" name="Picture 5" descr="028">
            <a:extLst>
              <a:ext uri="{FF2B5EF4-FFF2-40B4-BE49-F238E27FC236}">
                <a16:creationId xmlns:a16="http://schemas.microsoft.com/office/drawing/2014/main" id="{0FEFF3F0-142E-4CE7-B858-617F3BD116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00200"/>
            <a:ext cx="3806825" cy="4256088"/>
          </a:xfrm>
          <a:prstGeom prst="rect">
            <a:avLst/>
          </a:prstGeom>
          <a:noFill/>
          <a:extLst>
            <a:ext uri="{909E8E84-426E-40DD-AFC4-6F175D3DCCD1}">
              <a14:hiddenFill xmlns:a14="http://schemas.microsoft.com/office/drawing/2010/main">
                <a:solidFill>
                  <a:srgbClr val="FFFFFF"/>
                </a:solidFill>
              </a14:hiddenFill>
            </a:ext>
          </a:extLst>
        </p:spPr>
      </p:pic>
      <p:sp>
        <p:nvSpPr>
          <p:cNvPr id="10246" name="Rectangle 6">
            <a:extLst>
              <a:ext uri="{FF2B5EF4-FFF2-40B4-BE49-F238E27FC236}">
                <a16:creationId xmlns:a16="http://schemas.microsoft.com/office/drawing/2014/main" id="{C1C919C8-CFF3-47DE-8817-D5606D82373D}"/>
              </a:ext>
            </a:extLst>
          </p:cNvPr>
          <p:cNvSpPr>
            <a:spLocks noChangeArrowheads="1"/>
          </p:cNvSpPr>
          <p:nvPr/>
        </p:nvSpPr>
        <p:spPr bwMode="auto">
          <a:xfrm>
            <a:off x="5334000" y="1828800"/>
            <a:ext cx="3581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kumimoji="1" lang="zh-CN" altLang="en-US" sz="2400" b="1">
                <a:solidFill>
                  <a:schemeClr val="accent2"/>
                </a:solidFill>
                <a:latin typeface="Times New Roman" panose="02020603050405020304" pitchFamily="18" charset="0"/>
              </a:rPr>
              <a:t>描述一个物体在空间的位置所需的独立坐标称为该物体的自由度。</a:t>
            </a:r>
            <a:endParaRPr kumimoji="1" lang="zh-CN" altLang="en-US" sz="2800" b="1">
              <a:solidFill>
                <a:schemeClr val="accent2"/>
              </a:solidFill>
              <a:latin typeface="Times New Roman" panose="02020603050405020304" pitchFamily="18" charset="0"/>
            </a:endParaRPr>
          </a:p>
        </p:txBody>
      </p:sp>
      <p:sp>
        <p:nvSpPr>
          <p:cNvPr id="10247" name="Rectangle 7">
            <a:extLst>
              <a:ext uri="{FF2B5EF4-FFF2-40B4-BE49-F238E27FC236}">
                <a16:creationId xmlns:a16="http://schemas.microsoft.com/office/drawing/2014/main" id="{B03270CE-777D-4022-970D-003956B2EC40}"/>
              </a:ext>
            </a:extLst>
          </p:cNvPr>
          <p:cNvSpPr>
            <a:spLocks noChangeArrowheads="1"/>
          </p:cNvSpPr>
          <p:nvPr/>
        </p:nvSpPr>
        <p:spPr bwMode="auto">
          <a:xfrm>
            <a:off x="5334000" y="3810000"/>
            <a:ext cx="3581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kumimoji="1" lang="zh-CN" altLang="en-US" sz="2400" b="1">
                <a:solidFill>
                  <a:schemeClr val="accent2"/>
                </a:solidFill>
                <a:latin typeface="Times New Roman" panose="02020603050405020304" pitchFamily="18" charset="0"/>
              </a:rPr>
              <a:t>决定一个物体在空间的位置所需的独立坐标数称为自由度数。</a:t>
            </a:r>
            <a:endParaRPr kumimoji="1" lang="zh-CN" altLang="en-US" sz="2800" b="1">
              <a:solidFill>
                <a:schemeClr val="accent2"/>
              </a:solidFill>
              <a:latin typeface="Times New Roman" panose="02020603050405020304" pitchFamily="18" charset="0"/>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5D99940-95D7-4F78-90C8-ABCAED6EB34C}"/>
              </a:ext>
            </a:extLst>
          </p:cNvPr>
          <p:cNvSpPr>
            <a:spLocks noChangeArrowheads="1"/>
          </p:cNvSpPr>
          <p:nvPr/>
        </p:nvSpPr>
        <p:spPr bwMode="auto">
          <a:xfrm>
            <a:off x="1295400" y="1371600"/>
            <a:ext cx="52578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kumimoji="1" lang="en-US" altLang="zh-CN" sz="2400" b="1">
                <a:solidFill>
                  <a:schemeClr val="accent2"/>
                </a:solidFill>
                <a:latin typeface="Times New Roman" panose="02020603050405020304" pitchFamily="18" charset="0"/>
              </a:rPr>
              <a:t>2. </a:t>
            </a:r>
            <a:r>
              <a:rPr kumimoji="1" lang="zh-CN" altLang="en-US" sz="2400" b="1">
                <a:solidFill>
                  <a:schemeClr val="accent2"/>
                </a:solidFill>
                <a:latin typeface="Times New Roman" panose="02020603050405020304" pitchFamily="18" charset="0"/>
              </a:rPr>
              <a:t>双原子分子最多有</a:t>
            </a:r>
            <a:r>
              <a:rPr kumimoji="1" lang="en-US" altLang="zh-CN" sz="2400" b="1">
                <a:solidFill>
                  <a:schemeClr val="accent2"/>
                </a:solidFill>
                <a:latin typeface="Times New Roman" panose="02020603050405020304" pitchFamily="18" charset="0"/>
              </a:rPr>
              <a:t>6</a:t>
            </a:r>
            <a:r>
              <a:rPr kumimoji="1" lang="zh-CN" altLang="en-US" sz="2400" b="1">
                <a:solidFill>
                  <a:schemeClr val="accent2"/>
                </a:solidFill>
                <a:latin typeface="Times New Roman" panose="02020603050405020304" pitchFamily="18" charset="0"/>
              </a:rPr>
              <a:t>个自由度。</a:t>
            </a:r>
            <a:endParaRPr kumimoji="1" lang="zh-CN" altLang="en-US" sz="2800" b="1">
              <a:solidFill>
                <a:schemeClr val="accent2"/>
              </a:solidFill>
              <a:latin typeface="Times New Roman" panose="02020603050405020304" pitchFamily="18" charset="0"/>
            </a:endParaRPr>
          </a:p>
        </p:txBody>
      </p:sp>
      <p:sp>
        <p:nvSpPr>
          <p:cNvPr id="11267" name="Rectangle 3">
            <a:extLst>
              <a:ext uri="{FF2B5EF4-FFF2-40B4-BE49-F238E27FC236}">
                <a16:creationId xmlns:a16="http://schemas.microsoft.com/office/drawing/2014/main" id="{C2AF06C4-A198-401A-A8A0-F19B1CF4BE3A}"/>
              </a:ext>
            </a:extLst>
          </p:cNvPr>
          <p:cNvSpPr>
            <a:spLocks noChangeArrowheads="1"/>
          </p:cNvSpPr>
          <p:nvPr/>
        </p:nvSpPr>
        <p:spPr bwMode="auto">
          <a:xfrm>
            <a:off x="1295400" y="838200"/>
            <a:ext cx="53340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kumimoji="1" lang="en-US" altLang="zh-CN" sz="2400" b="1">
                <a:solidFill>
                  <a:schemeClr val="accent2"/>
                </a:solidFill>
                <a:latin typeface="Times New Roman" panose="02020603050405020304" pitchFamily="18" charset="0"/>
              </a:rPr>
              <a:t>1. </a:t>
            </a:r>
            <a:r>
              <a:rPr kumimoji="1" lang="zh-CN" altLang="en-US" sz="2400" b="1">
                <a:solidFill>
                  <a:schemeClr val="accent2"/>
                </a:solidFill>
                <a:latin typeface="Times New Roman" panose="02020603050405020304" pitchFamily="18" charset="0"/>
              </a:rPr>
              <a:t>单原子分子仅有三个平动自由度。</a:t>
            </a:r>
            <a:endParaRPr kumimoji="1" lang="zh-CN" altLang="en-US" sz="2800" b="1">
              <a:solidFill>
                <a:schemeClr val="accent2"/>
              </a:solidFill>
              <a:latin typeface="Times New Roman" panose="02020603050405020304" pitchFamily="18" charset="0"/>
            </a:endParaRPr>
          </a:p>
        </p:txBody>
      </p:sp>
      <p:sp>
        <p:nvSpPr>
          <p:cNvPr id="11268" name="Rectangle 4">
            <a:extLst>
              <a:ext uri="{FF2B5EF4-FFF2-40B4-BE49-F238E27FC236}">
                <a16:creationId xmlns:a16="http://schemas.microsoft.com/office/drawing/2014/main" id="{0D5A2372-D13A-450F-B7ED-B2513906D285}"/>
              </a:ext>
            </a:extLst>
          </p:cNvPr>
          <p:cNvSpPr>
            <a:spLocks noChangeArrowheads="1"/>
          </p:cNvSpPr>
          <p:nvPr/>
        </p:nvSpPr>
        <p:spPr bwMode="auto">
          <a:xfrm>
            <a:off x="1295400" y="3657600"/>
            <a:ext cx="78486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kumimoji="1" lang="en-US" altLang="zh-CN" sz="2400" b="1">
                <a:solidFill>
                  <a:schemeClr val="accent2"/>
                </a:solidFill>
                <a:latin typeface="Times New Roman" panose="02020603050405020304" pitchFamily="18" charset="0"/>
              </a:rPr>
              <a:t>3. </a:t>
            </a:r>
            <a:r>
              <a:rPr kumimoji="1" lang="zh-CN" altLang="en-US" sz="2400" b="1">
                <a:solidFill>
                  <a:schemeClr val="accent2"/>
                </a:solidFill>
                <a:latin typeface="Times New Roman" panose="02020603050405020304" pitchFamily="18" charset="0"/>
              </a:rPr>
              <a:t>由</a:t>
            </a:r>
            <a:r>
              <a:rPr kumimoji="1" lang="en-US" altLang="zh-CN" sz="2400" b="1">
                <a:solidFill>
                  <a:schemeClr val="accent2"/>
                </a:solidFill>
                <a:latin typeface="Times New Roman" panose="02020603050405020304" pitchFamily="18" charset="0"/>
              </a:rPr>
              <a:t>N</a:t>
            </a:r>
            <a:r>
              <a:rPr kumimoji="1" lang="zh-CN" altLang="en-US" sz="2400" b="1">
                <a:solidFill>
                  <a:schemeClr val="accent2"/>
                </a:solidFill>
                <a:latin typeface="Times New Roman" panose="02020603050405020304" pitchFamily="18" charset="0"/>
              </a:rPr>
              <a:t>个原子组成的多原子分子最多有</a:t>
            </a:r>
            <a:r>
              <a:rPr kumimoji="1" lang="en-US" altLang="zh-CN" sz="2400" b="1">
                <a:solidFill>
                  <a:schemeClr val="accent2"/>
                </a:solidFill>
                <a:latin typeface="Times New Roman" panose="02020603050405020304" pitchFamily="18" charset="0"/>
              </a:rPr>
              <a:t>3N</a:t>
            </a:r>
            <a:r>
              <a:rPr kumimoji="1" lang="zh-CN" altLang="en-US" sz="2400" b="1">
                <a:solidFill>
                  <a:schemeClr val="accent2"/>
                </a:solidFill>
                <a:latin typeface="Times New Roman" panose="02020603050405020304" pitchFamily="18" charset="0"/>
              </a:rPr>
              <a:t>个自由度。</a:t>
            </a:r>
            <a:endParaRPr kumimoji="1" lang="zh-CN" altLang="en-US" sz="2800" b="1">
              <a:solidFill>
                <a:schemeClr val="accent2"/>
              </a:solidFill>
              <a:latin typeface="Times New Roman" panose="02020603050405020304" pitchFamily="18" charset="0"/>
            </a:endParaRPr>
          </a:p>
        </p:txBody>
      </p:sp>
      <p:sp>
        <p:nvSpPr>
          <p:cNvPr id="11269" name="Rectangle 5">
            <a:extLst>
              <a:ext uri="{FF2B5EF4-FFF2-40B4-BE49-F238E27FC236}">
                <a16:creationId xmlns:a16="http://schemas.microsoft.com/office/drawing/2014/main" id="{287FAA3A-C62F-4D95-8AE9-97FE22CFE644}"/>
              </a:ext>
            </a:extLst>
          </p:cNvPr>
          <p:cNvSpPr>
            <a:spLocks noChangeArrowheads="1"/>
          </p:cNvSpPr>
          <p:nvPr/>
        </p:nvSpPr>
        <p:spPr bwMode="auto">
          <a:xfrm>
            <a:off x="1524000" y="1905000"/>
            <a:ext cx="76200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kumimoji="1" lang="en-US" altLang="zh-CN" sz="2400" b="1">
                <a:solidFill>
                  <a:schemeClr val="accent2"/>
                </a:solidFill>
                <a:latin typeface="Times New Roman" panose="02020603050405020304" pitchFamily="18" charset="0"/>
              </a:rPr>
              <a:t>a) </a:t>
            </a:r>
            <a:r>
              <a:rPr kumimoji="1" lang="zh-CN" altLang="en-US" sz="2400" b="1">
                <a:solidFill>
                  <a:schemeClr val="accent2"/>
                </a:solidFill>
                <a:latin typeface="Times New Roman" panose="02020603050405020304" pitchFamily="18" charset="0"/>
              </a:rPr>
              <a:t>刚性双原子分子有</a:t>
            </a:r>
            <a:r>
              <a:rPr kumimoji="1" lang="en-US" altLang="zh-CN" sz="2400" b="1">
                <a:solidFill>
                  <a:schemeClr val="accent2"/>
                </a:solidFill>
                <a:latin typeface="Times New Roman" panose="02020603050405020304" pitchFamily="18" charset="0"/>
              </a:rPr>
              <a:t>3</a:t>
            </a:r>
            <a:r>
              <a:rPr kumimoji="1" lang="zh-CN" altLang="en-US" sz="2400" b="1">
                <a:solidFill>
                  <a:schemeClr val="accent2"/>
                </a:solidFill>
                <a:latin typeface="Times New Roman" panose="02020603050405020304" pitchFamily="18" charset="0"/>
              </a:rPr>
              <a:t>个平动自由度，</a:t>
            </a:r>
            <a:r>
              <a:rPr kumimoji="1" lang="en-US" altLang="zh-CN" sz="2400" b="1">
                <a:solidFill>
                  <a:schemeClr val="accent2"/>
                </a:solidFill>
                <a:latin typeface="Times New Roman" panose="02020603050405020304" pitchFamily="18" charset="0"/>
              </a:rPr>
              <a:t>2</a:t>
            </a:r>
            <a:r>
              <a:rPr kumimoji="1" lang="zh-CN" altLang="en-US" sz="2400" b="1">
                <a:solidFill>
                  <a:schemeClr val="accent2"/>
                </a:solidFill>
                <a:latin typeface="Times New Roman" panose="02020603050405020304" pitchFamily="18" charset="0"/>
              </a:rPr>
              <a:t>个转动自由度。</a:t>
            </a:r>
            <a:endParaRPr kumimoji="1" lang="zh-CN" altLang="en-US" sz="2800" b="1">
              <a:solidFill>
                <a:schemeClr val="accent2"/>
              </a:solidFill>
              <a:latin typeface="Times New Roman" panose="02020603050405020304" pitchFamily="18" charset="0"/>
            </a:endParaRPr>
          </a:p>
        </p:txBody>
      </p:sp>
      <p:sp>
        <p:nvSpPr>
          <p:cNvPr id="11270" name="Rectangle 6">
            <a:extLst>
              <a:ext uri="{FF2B5EF4-FFF2-40B4-BE49-F238E27FC236}">
                <a16:creationId xmlns:a16="http://schemas.microsoft.com/office/drawing/2014/main" id="{74A67B86-8067-4E88-8D85-B6E19147C5BE}"/>
              </a:ext>
            </a:extLst>
          </p:cNvPr>
          <p:cNvSpPr>
            <a:spLocks noChangeArrowheads="1"/>
          </p:cNvSpPr>
          <p:nvPr/>
        </p:nvSpPr>
        <p:spPr bwMode="auto">
          <a:xfrm>
            <a:off x="1524000" y="2438400"/>
            <a:ext cx="5715000" cy="1066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40000"/>
              </a:lnSpc>
              <a:buFontTx/>
              <a:buNone/>
            </a:pPr>
            <a:r>
              <a:rPr kumimoji="1" lang="en-US" altLang="zh-CN" sz="2400" b="1">
                <a:solidFill>
                  <a:schemeClr val="accent2"/>
                </a:solidFill>
                <a:latin typeface="Times New Roman" panose="02020603050405020304" pitchFamily="18" charset="0"/>
              </a:rPr>
              <a:t>b) </a:t>
            </a:r>
            <a:r>
              <a:rPr kumimoji="1" lang="zh-CN" altLang="en-US" sz="2400" b="1">
                <a:solidFill>
                  <a:schemeClr val="accent2"/>
                </a:solidFill>
                <a:latin typeface="Times New Roman" panose="02020603050405020304" pitchFamily="18" charset="0"/>
              </a:rPr>
              <a:t>非刚性双原子分子有</a:t>
            </a:r>
            <a:r>
              <a:rPr kumimoji="1" lang="en-US" altLang="zh-CN" sz="2400" b="1">
                <a:solidFill>
                  <a:schemeClr val="accent2"/>
                </a:solidFill>
                <a:latin typeface="Times New Roman" panose="02020603050405020304" pitchFamily="18" charset="0"/>
              </a:rPr>
              <a:t>3</a:t>
            </a:r>
            <a:r>
              <a:rPr kumimoji="1" lang="zh-CN" altLang="en-US" sz="2400" b="1">
                <a:solidFill>
                  <a:schemeClr val="accent2"/>
                </a:solidFill>
                <a:latin typeface="Times New Roman" panose="02020603050405020304" pitchFamily="18" charset="0"/>
              </a:rPr>
              <a:t>个平动自由度， </a:t>
            </a:r>
          </a:p>
          <a:p>
            <a:pPr>
              <a:lnSpc>
                <a:spcPct val="140000"/>
              </a:lnSpc>
              <a:buFontTx/>
              <a:buNone/>
            </a:pPr>
            <a:r>
              <a:rPr kumimoji="1" lang="zh-CN" altLang="en-US" sz="2400" b="1">
                <a:solidFill>
                  <a:schemeClr val="accent2"/>
                </a:solidFill>
                <a:latin typeface="Times New Roman" panose="02020603050405020304" pitchFamily="18" charset="0"/>
              </a:rPr>
              <a:t>    </a:t>
            </a:r>
            <a:r>
              <a:rPr kumimoji="1" lang="en-US" altLang="zh-CN" sz="2400" b="1">
                <a:solidFill>
                  <a:schemeClr val="accent2"/>
                </a:solidFill>
                <a:latin typeface="Times New Roman" panose="02020603050405020304" pitchFamily="18" charset="0"/>
              </a:rPr>
              <a:t>2</a:t>
            </a:r>
            <a:r>
              <a:rPr kumimoji="1" lang="zh-CN" altLang="en-US" sz="2400" b="1">
                <a:solidFill>
                  <a:schemeClr val="accent2"/>
                </a:solidFill>
                <a:latin typeface="Times New Roman" panose="02020603050405020304" pitchFamily="18" charset="0"/>
              </a:rPr>
              <a:t>个转动自由度和 </a:t>
            </a:r>
            <a:r>
              <a:rPr kumimoji="1" lang="en-US" altLang="zh-CN" sz="2400" b="1">
                <a:solidFill>
                  <a:schemeClr val="accent2"/>
                </a:solidFill>
                <a:latin typeface="Times New Roman" panose="02020603050405020304" pitchFamily="18" charset="0"/>
              </a:rPr>
              <a:t>1</a:t>
            </a:r>
            <a:r>
              <a:rPr kumimoji="1" lang="zh-CN" altLang="en-US" sz="2400" b="1">
                <a:solidFill>
                  <a:schemeClr val="accent2"/>
                </a:solidFill>
                <a:latin typeface="Times New Roman" panose="02020603050405020304" pitchFamily="18" charset="0"/>
              </a:rPr>
              <a:t>个振动自由度。</a:t>
            </a:r>
            <a:endParaRPr kumimoji="1" lang="zh-CN" altLang="en-US" sz="2800" b="1">
              <a:solidFill>
                <a:schemeClr val="accent2"/>
              </a:solidFill>
              <a:latin typeface="Times New Roman" panose="02020603050405020304" pitchFamily="18" charset="0"/>
            </a:endParaRPr>
          </a:p>
          <a:p>
            <a:pPr>
              <a:buFontTx/>
              <a:buNone/>
            </a:pPr>
            <a:endParaRPr kumimoji="1" lang="zh-CN" altLang="en-US" sz="2800" b="1">
              <a:solidFill>
                <a:schemeClr val="accent2"/>
              </a:solidFill>
              <a:latin typeface="Times New Roman" panose="02020603050405020304" pitchFamily="18" charset="0"/>
            </a:endParaRPr>
          </a:p>
        </p:txBody>
      </p:sp>
      <p:sp>
        <p:nvSpPr>
          <p:cNvPr id="11271" name="Rectangle 7">
            <a:extLst>
              <a:ext uri="{FF2B5EF4-FFF2-40B4-BE49-F238E27FC236}">
                <a16:creationId xmlns:a16="http://schemas.microsoft.com/office/drawing/2014/main" id="{E21FDBE8-02B8-4B97-861C-9CD1E00A19B7}"/>
              </a:ext>
            </a:extLst>
          </p:cNvPr>
          <p:cNvSpPr>
            <a:spLocks noChangeArrowheads="1"/>
          </p:cNvSpPr>
          <p:nvPr/>
        </p:nvSpPr>
        <p:spPr bwMode="auto">
          <a:xfrm>
            <a:off x="1295400" y="4343400"/>
            <a:ext cx="78486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kumimoji="1" lang="en-US" altLang="zh-CN" sz="2400" b="1">
                <a:solidFill>
                  <a:schemeClr val="accent2"/>
                </a:solidFill>
                <a:latin typeface="Times New Roman" panose="02020603050405020304" pitchFamily="18" charset="0"/>
              </a:rPr>
              <a:t>a) </a:t>
            </a:r>
            <a:r>
              <a:rPr kumimoji="1" lang="zh-CN" altLang="en-US" sz="2400" b="1">
                <a:solidFill>
                  <a:schemeClr val="accent2"/>
                </a:solidFill>
                <a:latin typeface="Times New Roman" panose="02020603050405020304" pitchFamily="18" charset="0"/>
              </a:rPr>
              <a:t>刚性多原子分子有</a:t>
            </a:r>
            <a:r>
              <a:rPr kumimoji="1" lang="en-US" altLang="zh-CN" sz="2400" b="1">
                <a:solidFill>
                  <a:schemeClr val="accent2"/>
                </a:solidFill>
                <a:latin typeface="Times New Roman" panose="02020603050405020304" pitchFamily="18" charset="0"/>
              </a:rPr>
              <a:t>3</a:t>
            </a:r>
            <a:r>
              <a:rPr kumimoji="1" lang="zh-CN" altLang="en-US" sz="2400" b="1">
                <a:solidFill>
                  <a:schemeClr val="accent2"/>
                </a:solidFill>
                <a:latin typeface="Times New Roman" panose="02020603050405020304" pitchFamily="18" charset="0"/>
              </a:rPr>
              <a:t>个平动自由度，</a:t>
            </a:r>
            <a:r>
              <a:rPr kumimoji="1" lang="en-US" altLang="zh-CN" sz="2400" b="1">
                <a:solidFill>
                  <a:schemeClr val="accent2"/>
                </a:solidFill>
                <a:latin typeface="Times New Roman" panose="02020603050405020304" pitchFamily="18" charset="0"/>
              </a:rPr>
              <a:t>3</a:t>
            </a:r>
            <a:r>
              <a:rPr kumimoji="1" lang="zh-CN" altLang="en-US" sz="2400" b="1">
                <a:solidFill>
                  <a:schemeClr val="accent2"/>
                </a:solidFill>
                <a:latin typeface="Times New Roman" panose="02020603050405020304" pitchFamily="18" charset="0"/>
              </a:rPr>
              <a:t>个转动自由度。</a:t>
            </a:r>
          </a:p>
        </p:txBody>
      </p:sp>
      <p:sp>
        <p:nvSpPr>
          <p:cNvPr id="11272" name="Rectangle 8">
            <a:extLst>
              <a:ext uri="{FF2B5EF4-FFF2-40B4-BE49-F238E27FC236}">
                <a16:creationId xmlns:a16="http://schemas.microsoft.com/office/drawing/2014/main" id="{FEAA1EBC-340E-4BAE-83BC-6E7DE2C60DF4}"/>
              </a:ext>
            </a:extLst>
          </p:cNvPr>
          <p:cNvSpPr>
            <a:spLocks noChangeArrowheads="1"/>
          </p:cNvSpPr>
          <p:nvPr/>
        </p:nvSpPr>
        <p:spPr bwMode="auto">
          <a:xfrm>
            <a:off x="1295400" y="4953000"/>
            <a:ext cx="7086600" cy="1066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Tx/>
              <a:buNone/>
            </a:pPr>
            <a:r>
              <a:rPr kumimoji="1" lang="en-US" altLang="zh-CN" sz="2400" b="1">
                <a:solidFill>
                  <a:schemeClr val="accent2"/>
                </a:solidFill>
                <a:latin typeface="Times New Roman" panose="02020603050405020304" pitchFamily="18" charset="0"/>
              </a:rPr>
              <a:t>b) </a:t>
            </a:r>
            <a:r>
              <a:rPr kumimoji="1" lang="zh-CN" altLang="en-US" sz="2400" b="1">
                <a:solidFill>
                  <a:schemeClr val="accent2"/>
                </a:solidFill>
                <a:latin typeface="Times New Roman" panose="02020603050405020304" pitchFamily="18" charset="0"/>
              </a:rPr>
              <a:t>非刚性多原子分子有</a:t>
            </a:r>
            <a:r>
              <a:rPr kumimoji="1" lang="en-US" altLang="zh-CN" sz="2400" b="1">
                <a:solidFill>
                  <a:schemeClr val="accent2"/>
                </a:solidFill>
                <a:latin typeface="Times New Roman" panose="02020603050405020304" pitchFamily="18" charset="0"/>
              </a:rPr>
              <a:t>3</a:t>
            </a:r>
            <a:r>
              <a:rPr kumimoji="1" lang="zh-CN" altLang="en-US" sz="2400" b="1">
                <a:solidFill>
                  <a:schemeClr val="accent2"/>
                </a:solidFill>
                <a:latin typeface="Times New Roman" panose="02020603050405020304" pitchFamily="18" charset="0"/>
              </a:rPr>
              <a:t>个平动自由度， </a:t>
            </a:r>
          </a:p>
          <a:p>
            <a:pPr>
              <a:lnSpc>
                <a:spcPct val="140000"/>
              </a:lnSpc>
              <a:buFontTx/>
              <a:buNone/>
            </a:pPr>
            <a:r>
              <a:rPr kumimoji="1" lang="zh-CN" altLang="en-US" sz="2400" b="1">
                <a:solidFill>
                  <a:schemeClr val="accent2"/>
                </a:solidFill>
                <a:latin typeface="Times New Roman" panose="02020603050405020304" pitchFamily="18" charset="0"/>
              </a:rPr>
              <a:t>    </a:t>
            </a:r>
            <a:r>
              <a:rPr kumimoji="1" lang="en-US" altLang="zh-CN" sz="2400" b="1">
                <a:solidFill>
                  <a:schemeClr val="accent2"/>
                </a:solidFill>
                <a:latin typeface="Times New Roman" panose="02020603050405020304" pitchFamily="18" charset="0"/>
              </a:rPr>
              <a:t>3</a:t>
            </a:r>
            <a:r>
              <a:rPr kumimoji="1" lang="zh-CN" altLang="en-US" sz="2400" b="1">
                <a:solidFill>
                  <a:schemeClr val="accent2"/>
                </a:solidFill>
                <a:latin typeface="Times New Roman" panose="02020603050405020304" pitchFamily="18" charset="0"/>
              </a:rPr>
              <a:t>个转动自由度和 </a:t>
            </a:r>
            <a:r>
              <a:rPr kumimoji="1" lang="en-US" altLang="zh-CN" sz="2400" b="1">
                <a:solidFill>
                  <a:schemeClr val="accent2"/>
                </a:solidFill>
                <a:latin typeface="Times New Roman" panose="02020603050405020304" pitchFamily="18" charset="0"/>
              </a:rPr>
              <a:t>3N-6</a:t>
            </a:r>
            <a:r>
              <a:rPr kumimoji="1" lang="zh-CN" altLang="en-US" sz="2400" b="1">
                <a:solidFill>
                  <a:schemeClr val="accent2"/>
                </a:solidFill>
                <a:latin typeface="Times New Roman" panose="02020603050405020304" pitchFamily="18" charset="0"/>
              </a:rPr>
              <a:t>个振动自由度。</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53567F5-3B16-42B4-9518-026BD2363888}"/>
              </a:ext>
            </a:extLst>
          </p:cNvPr>
          <p:cNvSpPr>
            <a:spLocks noChangeArrowheads="1"/>
          </p:cNvSpPr>
          <p:nvPr>
            <p:ph type="title"/>
          </p:nvPr>
        </p:nvSpPr>
        <p:spPr/>
        <p:txBody>
          <a:bodyPr/>
          <a:lstStyle/>
          <a:p>
            <a:r>
              <a:rPr kumimoji="1" lang="zh-CN" altLang="en-US" b="1">
                <a:solidFill>
                  <a:schemeClr val="accent2"/>
                </a:solidFill>
              </a:rPr>
              <a:t>第三章 输运现象</a:t>
            </a:r>
            <a:br>
              <a:rPr kumimoji="1" lang="zh-CN" altLang="en-US" b="1">
                <a:solidFill>
                  <a:schemeClr val="accent2"/>
                </a:solidFill>
              </a:rPr>
            </a:br>
            <a:r>
              <a:rPr kumimoji="1" lang="zh-CN" altLang="en-US" b="1">
                <a:solidFill>
                  <a:schemeClr val="accent2"/>
                </a:solidFill>
              </a:rPr>
              <a:t> 层流</a:t>
            </a:r>
          </a:p>
        </p:txBody>
      </p:sp>
      <p:sp>
        <p:nvSpPr>
          <p:cNvPr id="12291" name="Rectangle 3">
            <a:extLst>
              <a:ext uri="{FF2B5EF4-FFF2-40B4-BE49-F238E27FC236}">
                <a16:creationId xmlns:a16="http://schemas.microsoft.com/office/drawing/2014/main" id="{FF64B1EE-D594-405C-B4B6-4F03B9C0300E}"/>
              </a:ext>
            </a:extLst>
          </p:cNvPr>
          <p:cNvSpPr>
            <a:spLocks noChangeArrowheads="1"/>
          </p:cNvSpPr>
          <p:nvPr>
            <p:ph type="body" idx="1"/>
          </p:nvPr>
        </p:nvSpPr>
        <p:spPr/>
        <p:txBody>
          <a:bodyPr/>
          <a:lstStyle/>
          <a:p>
            <a:pPr>
              <a:lnSpc>
                <a:spcPct val="130000"/>
              </a:lnSpc>
              <a:spcBef>
                <a:spcPct val="0"/>
              </a:spcBef>
              <a:buFontTx/>
              <a:buNone/>
            </a:pPr>
            <a:r>
              <a:rPr kumimoji="1" lang="zh-CN" altLang="en-US" b="1">
                <a:solidFill>
                  <a:schemeClr val="accent2"/>
                </a:solidFill>
              </a:rPr>
              <a:t>在流动过程中，相邻质点的轨迹线彼此仅稍有差别，不同流体质点的轨迹线不互相混杂。</a:t>
            </a:r>
          </a:p>
          <a:p>
            <a:pPr>
              <a:lnSpc>
                <a:spcPct val="130000"/>
              </a:lnSpc>
              <a:spcBef>
                <a:spcPct val="0"/>
              </a:spcBef>
              <a:buFontTx/>
              <a:buNone/>
            </a:pPr>
            <a:endParaRPr kumimoji="1" lang="zh-CN" altLang="en-US" b="1">
              <a:solidFill>
                <a:schemeClr val="accent2"/>
              </a:solidFill>
            </a:endParaRPr>
          </a:p>
          <a:p>
            <a:pPr>
              <a:lnSpc>
                <a:spcPct val="90000"/>
              </a:lnSpc>
              <a:spcBef>
                <a:spcPct val="0"/>
              </a:spcBef>
              <a:buFontTx/>
              <a:buNone/>
            </a:pPr>
            <a:r>
              <a:rPr kumimoji="1" lang="zh-CN" altLang="en-US" b="1">
                <a:solidFill>
                  <a:schemeClr val="accent2"/>
                </a:solidFill>
              </a:rPr>
              <a:t>黏性力（内摩擦力）</a:t>
            </a:r>
          </a:p>
          <a:p>
            <a:pPr>
              <a:lnSpc>
                <a:spcPct val="130000"/>
              </a:lnSpc>
              <a:spcBef>
                <a:spcPct val="0"/>
              </a:spcBef>
              <a:buFontTx/>
              <a:buNone/>
            </a:pPr>
            <a:r>
              <a:rPr kumimoji="1" lang="zh-CN" altLang="en-US" b="1">
                <a:solidFill>
                  <a:schemeClr val="accent2"/>
                </a:solidFill>
              </a:rPr>
              <a:t>流体作层流时，通过任意一平行流速的截面两侧的相邻两层流体上作用有一对阻止它们相对滑动的切向作用力与反作用力，使流动较快的一层流体减速，流动较慢的一层流体加速。</a:t>
            </a:r>
          </a:p>
          <a:p>
            <a:pPr>
              <a:lnSpc>
                <a:spcPct val="90000"/>
              </a:lnSpc>
              <a:spcBef>
                <a:spcPct val="0"/>
              </a:spcBef>
              <a:buFontTx/>
              <a:buNone/>
            </a:pPr>
            <a:r>
              <a:rPr kumimoji="1" lang="zh-CN" altLang="en-US" b="1">
                <a:solidFill>
                  <a:schemeClr val="accent2"/>
                </a:solidFill>
              </a:rPr>
              <a:t>非牛顿流体</a:t>
            </a:r>
          </a:p>
          <a:p>
            <a:pPr>
              <a:lnSpc>
                <a:spcPct val="90000"/>
              </a:lnSpc>
            </a:pPr>
            <a:r>
              <a:rPr kumimoji="1" lang="zh-CN" altLang="en-US" b="1">
                <a:solidFill>
                  <a:schemeClr val="accent2"/>
                </a:solidFill>
              </a:rPr>
              <a:t>不遵从牛顿黏性定律的流体</a:t>
            </a:r>
          </a:p>
        </p:txBody>
      </p:sp>
    </p:spTree>
  </p:cSld>
  <p:clrMapOvr>
    <a:masterClrMapping/>
  </p:clrMapOvr>
  <p:transition>
    <p:fade/>
  </p:transition>
</p:sld>
</file>

<file path=ppt/theme/theme1.xml><?xml version="1.0" encoding="utf-8"?>
<a:theme xmlns:a="http://schemas.openxmlformats.org/drawingml/2006/main" name="古朴的蒲公英">
  <a:themeElements>
    <a:clrScheme name="古朴的蒲公英 11">
      <a:dk1>
        <a:srgbClr val="4D4D4D"/>
      </a:dk1>
      <a:lt1>
        <a:srgbClr val="FFFFFF"/>
      </a:lt1>
      <a:dk2>
        <a:srgbClr val="000000"/>
      </a:dk2>
      <a:lt2>
        <a:srgbClr val="3B2A22"/>
      </a:lt2>
      <a:accent1>
        <a:srgbClr val="915621"/>
      </a:accent1>
      <a:accent2>
        <a:srgbClr val="C5752D"/>
      </a:accent2>
      <a:accent3>
        <a:srgbClr val="FFFFFF"/>
      </a:accent3>
      <a:accent4>
        <a:srgbClr val="404040"/>
      </a:accent4>
      <a:accent5>
        <a:srgbClr val="C7B4AB"/>
      </a:accent5>
      <a:accent6>
        <a:srgbClr val="B26928"/>
      </a:accent6>
      <a:hlink>
        <a:srgbClr val="D79A55"/>
      </a:hlink>
      <a:folHlink>
        <a:srgbClr val="FFE6CD"/>
      </a:folHlink>
    </a:clrScheme>
    <a:fontScheme name="古朴的蒲公英">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古朴的蒲公英 1">
        <a:dk1>
          <a:srgbClr val="4D4D4D"/>
        </a:dk1>
        <a:lt1>
          <a:srgbClr val="FFFFFF"/>
        </a:lt1>
        <a:dk2>
          <a:srgbClr val="000000"/>
        </a:dk2>
        <a:lt2>
          <a:srgbClr val="986615"/>
        </a:lt2>
        <a:accent1>
          <a:srgbClr val="CA4814"/>
        </a:accent1>
        <a:accent2>
          <a:srgbClr val="FFAB21"/>
        </a:accent2>
        <a:accent3>
          <a:srgbClr val="FFFFFF"/>
        </a:accent3>
        <a:accent4>
          <a:srgbClr val="404040"/>
        </a:accent4>
        <a:accent5>
          <a:srgbClr val="E1B1AA"/>
        </a:accent5>
        <a:accent6>
          <a:srgbClr val="E79B1D"/>
        </a:accent6>
        <a:hlink>
          <a:srgbClr val="BD9667"/>
        </a:hlink>
        <a:folHlink>
          <a:srgbClr val="EAEAEA"/>
        </a:folHlink>
      </a:clrScheme>
      <a:clrMap bg1="lt1" tx1="dk1" bg2="lt2" tx2="dk2" accent1="accent1" accent2="accent2" accent3="accent3" accent4="accent4" accent5="accent5" accent6="accent6" hlink="hlink" folHlink="folHlink"/>
    </a:extraClrScheme>
    <a:extraClrScheme>
      <a:clrScheme name="古朴的蒲公英 2">
        <a:dk1>
          <a:srgbClr val="4D4D4D"/>
        </a:dk1>
        <a:lt1>
          <a:srgbClr val="FFFFFF"/>
        </a:lt1>
        <a:dk2>
          <a:srgbClr val="000000"/>
        </a:dk2>
        <a:lt2>
          <a:srgbClr val="9B6902"/>
        </a:lt2>
        <a:accent1>
          <a:srgbClr val="C75E00"/>
        </a:accent1>
        <a:accent2>
          <a:srgbClr val="FED514"/>
        </a:accent2>
        <a:accent3>
          <a:srgbClr val="FFFFFF"/>
        </a:accent3>
        <a:accent4>
          <a:srgbClr val="404040"/>
        </a:accent4>
        <a:accent5>
          <a:srgbClr val="E0B6AA"/>
        </a:accent5>
        <a:accent6>
          <a:srgbClr val="E6C111"/>
        </a:accent6>
        <a:hlink>
          <a:srgbClr val="D06100"/>
        </a:hlink>
        <a:folHlink>
          <a:srgbClr val="EAEAEA"/>
        </a:folHlink>
      </a:clrScheme>
      <a:clrMap bg1="lt1" tx1="dk1" bg2="lt2" tx2="dk2" accent1="accent1" accent2="accent2" accent3="accent3" accent4="accent4" accent5="accent5" accent6="accent6" hlink="hlink" folHlink="folHlink"/>
    </a:extraClrScheme>
    <a:extraClrScheme>
      <a:clrScheme name="古朴的蒲公英 3">
        <a:dk1>
          <a:srgbClr val="4D4D4D"/>
        </a:dk1>
        <a:lt1>
          <a:srgbClr val="FFFFFF"/>
        </a:lt1>
        <a:dk2>
          <a:srgbClr val="000000"/>
        </a:dk2>
        <a:lt2>
          <a:srgbClr val="9B6902"/>
        </a:lt2>
        <a:accent1>
          <a:srgbClr val="C75E00"/>
        </a:accent1>
        <a:accent2>
          <a:srgbClr val="FED514"/>
        </a:accent2>
        <a:accent3>
          <a:srgbClr val="FFFFFF"/>
        </a:accent3>
        <a:accent4>
          <a:srgbClr val="404040"/>
        </a:accent4>
        <a:accent5>
          <a:srgbClr val="E0B6AA"/>
        </a:accent5>
        <a:accent6>
          <a:srgbClr val="E6C111"/>
        </a:accent6>
        <a:hlink>
          <a:srgbClr val="E26C00"/>
        </a:hlink>
        <a:folHlink>
          <a:srgbClr val="EAEAEA"/>
        </a:folHlink>
      </a:clrScheme>
      <a:clrMap bg1="lt1" tx1="dk1" bg2="lt2" tx2="dk2" accent1="accent1" accent2="accent2" accent3="accent3" accent4="accent4" accent5="accent5" accent6="accent6" hlink="hlink" folHlink="folHlink"/>
    </a:extraClrScheme>
    <a:extraClrScheme>
      <a:clrScheme name="古朴的蒲公英 4">
        <a:dk1>
          <a:srgbClr val="4D4D4D"/>
        </a:dk1>
        <a:lt1>
          <a:srgbClr val="FFFFFF"/>
        </a:lt1>
        <a:dk2>
          <a:srgbClr val="000000"/>
        </a:dk2>
        <a:lt2>
          <a:srgbClr val="C5780F"/>
        </a:lt2>
        <a:accent1>
          <a:srgbClr val="BE3600"/>
        </a:accent1>
        <a:accent2>
          <a:srgbClr val="FEA405"/>
        </a:accent2>
        <a:accent3>
          <a:srgbClr val="FFFFFF"/>
        </a:accent3>
        <a:accent4>
          <a:srgbClr val="404040"/>
        </a:accent4>
        <a:accent5>
          <a:srgbClr val="DBAEAA"/>
        </a:accent5>
        <a:accent6>
          <a:srgbClr val="E69404"/>
        </a:accent6>
        <a:hlink>
          <a:srgbClr val="F4BA52"/>
        </a:hlink>
        <a:folHlink>
          <a:srgbClr val="EAEAEA"/>
        </a:folHlink>
      </a:clrScheme>
      <a:clrMap bg1="lt1" tx1="dk1" bg2="lt2" tx2="dk2" accent1="accent1" accent2="accent2" accent3="accent3" accent4="accent4" accent5="accent5" accent6="accent6" hlink="hlink" folHlink="folHlink"/>
    </a:extraClrScheme>
    <a:extraClrScheme>
      <a:clrScheme name="古朴的蒲公英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古朴的蒲公英 6">
        <a:dk1>
          <a:srgbClr val="4D4D4D"/>
        </a:dk1>
        <a:lt1>
          <a:srgbClr val="FFFFFF"/>
        </a:lt1>
        <a:dk2>
          <a:srgbClr val="000000"/>
        </a:dk2>
        <a:lt2>
          <a:srgbClr val="6E1E00"/>
        </a:lt2>
        <a:accent1>
          <a:srgbClr val="C45700"/>
        </a:accent1>
        <a:accent2>
          <a:srgbClr val="FDD013"/>
        </a:accent2>
        <a:accent3>
          <a:srgbClr val="FFFFFF"/>
        </a:accent3>
        <a:accent4>
          <a:srgbClr val="404040"/>
        </a:accent4>
        <a:accent5>
          <a:srgbClr val="DEB4AA"/>
        </a:accent5>
        <a:accent6>
          <a:srgbClr val="E5BC10"/>
        </a:accent6>
        <a:hlink>
          <a:srgbClr val="C57947"/>
        </a:hlink>
        <a:folHlink>
          <a:srgbClr val="EAEAEA"/>
        </a:folHlink>
      </a:clrScheme>
      <a:clrMap bg1="lt1" tx1="dk1" bg2="lt2" tx2="dk2" accent1="accent1" accent2="accent2" accent3="accent3" accent4="accent4" accent5="accent5" accent6="accent6" hlink="hlink" folHlink="folHlink"/>
    </a:extraClrScheme>
    <a:extraClrScheme>
      <a:clrScheme name="古朴的蒲公英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古朴的蒲公英 8">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FFFF"/>
        </a:folHlink>
      </a:clrScheme>
      <a:clrMap bg1="lt1" tx1="dk1" bg2="lt2" tx2="dk2" accent1="accent1" accent2="accent2" accent3="accent3" accent4="accent4" accent5="accent5" accent6="accent6" hlink="hlink" folHlink="folHlink"/>
    </a:extraClrScheme>
    <a:extraClrScheme>
      <a:clrScheme name="古朴的蒲公英 9">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43"/>
        </a:hlink>
        <a:folHlink>
          <a:srgbClr val="FFE6CD"/>
        </a:folHlink>
      </a:clrScheme>
      <a:clrMap bg1="lt1" tx1="dk1" bg2="lt2" tx2="dk2" accent1="accent1" accent2="accent2" accent3="accent3" accent4="accent4" accent5="accent5" accent6="accent6" hlink="hlink" folHlink="folHlink"/>
    </a:extraClrScheme>
    <a:extraClrScheme>
      <a:clrScheme name="古朴的蒲公英 10">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古朴的蒲公英 11">
        <a:dk1>
          <a:srgbClr val="4D4D4D"/>
        </a:dk1>
        <a:lt1>
          <a:srgbClr val="FFFFFF"/>
        </a:lt1>
        <a:dk2>
          <a:srgbClr val="000000"/>
        </a:dk2>
        <a:lt2>
          <a:srgbClr val="3B2A22"/>
        </a:lt2>
        <a:accent1>
          <a:srgbClr val="915621"/>
        </a:accent1>
        <a:accent2>
          <a:srgbClr val="C5752D"/>
        </a:accent2>
        <a:accent3>
          <a:srgbClr val="FFFFFF"/>
        </a:accent3>
        <a:accent4>
          <a:srgbClr val="404040"/>
        </a:accent4>
        <a:accent5>
          <a:srgbClr val="C7B4AB"/>
        </a:accent5>
        <a:accent6>
          <a:srgbClr val="B26928"/>
        </a:accent6>
        <a:hlink>
          <a:srgbClr val="D79A55"/>
        </a:hlink>
        <a:folHlink>
          <a:srgbClr val="FFE6C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TotalTime>
  <Pages>0</Pages>
  <Words>1174</Words>
  <Characters>0</Characters>
  <Application>Microsoft Office PowerPoint</Application>
  <DocSecurity>0</DocSecurity>
  <PresentationFormat>全屏显示(4:3)</PresentationFormat>
  <Lines>0</Lines>
  <Paragraphs>104</Paragraphs>
  <Slides>19</Slides>
  <Notes>0</Notes>
  <HiddenSlides>0</HiddenSlides>
  <MMClips>0</MMClips>
  <ScaleCrop>false</ScaleCrop>
  <HeadingPairs>
    <vt:vector size="8" baseType="variant">
      <vt:variant>
        <vt:lpstr>已用的字体</vt:lpstr>
      </vt:variant>
      <vt:variant>
        <vt:i4>31</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52" baseType="lpstr">
      <vt:lpstr>Arial</vt:lpstr>
      <vt:lpstr>宋体</vt:lpstr>
      <vt:lpstr>Wingdings</vt:lpstr>
      <vt:lpstr>Calibri</vt:lpstr>
      <vt:lpstr>Times New Roman</vt:lpstr>
      <vt:lpstr>Symbol</vt:lpstr>
      <vt:lpstr>楷体_GB2312</vt:lpstr>
      <vt:lpstr>Tahoma</vt:lpstr>
      <vt:lpstr>黑体</vt:lpstr>
      <vt:lpstr>新宋体</vt:lpstr>
      <vt:lpstr>微软雅黑</vt:lpstr>
      <vt:lpstr>Wingdings 2</vt:lpstr>
      <vt:lpstr>MS PGothic</vt:lpstr>
      <vt:lpstr>Arial Narrow</vt:lpstr>
      <vt:lpstr>Verdana</vt:lpstr>
      <vt:lpstr>Gulim</vt:lpstr>
      <vt:lpstr>方正超粗黑简体</vt:lpstr>
      <vt:lpstr>Haettenschweiler</vt:lpstr>
      <vt:lpstr>Mistral</vt:lpstr>
      <vt:lpstr>Arial Unicode MS</vt:lpstr>
      <vt:lpstr>Rockwell</vt:lpstr>
      <vt:lpstr>方正粗宋简体</vt:lpstr>
      <vt:lpstr>Arial Black</vt:lpstr>
      <vt:lpstr>华文细黑</vt:lpstr>
      <vt:lpstr>MS UI Gothic</vt:lpstr>
      <vt:lpstr>华文楷体</vt:lpstr>
      <vt:lpstr>方正静蕾简体</vt:lpstr>
      <vt:lpstr>Segoe Print</vt:lpstr>
      <vt:lpstr>Segoe Print</vt:lpstr>
      <vt:lpstr>Segoe Print</vt:lpstr>
      <vt:lpstr/>
      <vt:lpstr>古朴的蒲公英</vt:lpstr>
      <vt:lpstr>Microsoft 公式 3.0</vt:lpstr>
      <vt:lpstr>热学复习——名词解释 </vt:lpstr>
      <vt:lpstr>第一章 </vt:lpstr>
      <vt:lpstr>PowerPoint 演示文稿</vt:lpstr>
      <vt:lpstr>PowerPoint 演示文稿</vt:lpstr>
      <vt:lpstr>PowerPoint 演示文稿</vt:lpstr>
      <vt:lpstr>PowerPoint 演示文稿</vt:lpstr>
      <vt:lpstr>PowerPoint 演示文稿</vt:lpstr>
      <vt:lpstr>PowerPoint 演示文稿</vt:lpstr>
      <vt:lpstr>第三章 输运现象  层流</vt:lpstr>
      <vt:lpstr>自扩散与互扩散   1. 互扩散是发生在混合气体中，由于各成分的气体空间不均匀，各种成分分子均要从高密度区向低密度区迁移的现象。   . 2自扩散是互扩散的一种特例。是一种使发生互扩散的     两种气体分子的差异尽量变小，使它们相互扩散的速      率趋于相等的互扩散过程。  </vt:lpstr>
      <vt:lpstr>气体分子平均自由程  每两次连续碰撞间一个分子自由运动的平均路程 </vt:lpstr>
      <vt:lpstr>名词解释</vt:lpstr>
      <vt:lpstr>PowerPoint 演示文稿</vt:lpstr>
      <vt:lpstr>PowerPoint 演示文稿</vt:lpstr>
      <vt:lpstr>热量:系统与外界存在热学相互作用，从高温物体传递给低温物体的能量。  热量和功是系统状态变化中伴随发生的两种不同的能量传递形式，是不同形式能量传递的量度，与状态变化的中间过程有关，不是系统状态的函数。 </vt:lpstr>
      <vt:lpstr>内能是系统内部所有微观粒子的微观无序运动动能以及总的相互作用势能两者之和。内能是状态函数，处于平衡态系统的内能是确定的。内能与系统状态间有一一对应关系。 </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1</dc:creator>
  <cp:keywords/>
  <dc:description/>
  <cp:lastModifiedBy>张伯望</cp:lastModifiedBy>
  <cp:revision>8</cp:revision>
  <dcterms:created xsi:type="dcterms:W3CDTF">2013-01-25T01:44:32Z</dcterms:created>
  <dcterms:modified xsi:type="dcterms:W3CDTF">2017-09-07T09:10:10Z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2052-9.1.0.4636</vt:lpwstr>
  </property>
</Properties>
</file>