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58" r:id="rId3"/>
    <p:sldId id="382" r:id="rId4"/>
    <p:sldId id="383" r:id="rId5"/>
    <p:sldId id="401" r:id="rId6"/>
    <p:sldId id="353" r:id="rId7"/>
    <p:sldId id="355" r:id="rId8"/>
    <p:sldId id="384" r:id="rId9"/>
    <p:sldId id="362" r:id="rId10"/>
    <p:sldId id="385" r:id="rId11"/>
    <p:sldId id="386" r:id="rId12"/>
    <p:sldId id="387" r:id="rId13"/>
    <p:sldId id="364" r:id="rId14"/>
    <p:sldId id="389" r:id="rId15"/>
    <p:sldId id="390" r:id="rId16"/>
    <p:sldId id="399" r:id="rId17"/>
    <p:sldId id="365" r:id="rId18"/>
    <p:sldId id="400" r:id="rId19"/>
    <p:sldId id="394" r:id="rId20"/>
    <p:sldId id="393" r:id="rId21"/>
    <p:sldId id="366" r:id="rId22"/>
    <p:sldId id="402" r:id="rId23"/>
    <p:sldId id="396" r:id="rId24"/>
    <p:sldId id="371" r:id="rId25"/>
    <p:sldId id="403" r:id="rId26"/>
    <p:sldId id="404" r:id="rId27"/>
    <p:sldId id="40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CCFF"/>
    <a:srgbClr val="FF66FF"/>
    <a:srgbClr val="66FF33"/>
    <a:srgbClr val="FFFF00"/>
    <a:srgbClr val="CC9900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12"/>
        <p:guide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26DDF-E603-449F-A19D-5E9A7AA47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88D0B2-7AAF-4ACE-A765-B5A8F2DAD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752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4DBE-9EC9-4B76-A73F-0BD81D1C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AD56A-912C-45BE-A873-306D6EBE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580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4E191-725F-440D-A5C4-8D9567452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6943D-96AC-4E48-BA10-21DC087F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7042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DD82F-C376-4AC5-A552-DDF2F3256AE5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C4BB8-BDFE-482C-A5C1-D2C30CF44C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DD973-8166-4D9C-A721-A9BDB1777F2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6E098E-DB69-4D91-92FA-89AF725F531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939A5-5689-420F-AFC1-6BFC67397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8786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F167-B4F6-4161-B56D-67B4F148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046DA-3D0F-4B43-80A3-E50CCF74C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80931-A27E-4FEA-AFF3-5F61F1E7A34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276793-9C31-4C14-A113-3AC4B1C5ADF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006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EA92-9F3E-454C-BC28-3FB88083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7A019-4406-47BA-87A4-CA3D1453D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030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5BCDE-CA5D-495A-B606-A9359CEF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AC34C-B0FC-4BA5-BA5D-8F457A15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114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80FC0-ECB3-4505-B835-DCFAA01D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5B47A-A97F-42F2-8B50-F43FA8B7B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6DFF0-7889-4BA8-B489-EE418C01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753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E2906-DA24-4CF9-BB3D-AC53D9A6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E06B0-377D-4ED1-B2B3-0E7E7E46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3C18A-94D9-4F85-81BA-1F4FCC91A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582DB2-7F76-453F-86C2-0E3E22217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51CA1-35C5-406B-A4A1-314D042EB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975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745E3-723E-4058-9590-982958E0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3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7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B432-EF9D-4981-AF16-DA1C8DAA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92650-1E4D-4A70-9E2E-5C8E607D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49FF7-3429-40C0-9B66-5D5A2979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37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F5322-AEC9-406F-88CF-F15DB98E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1A01E-6BC2-434D-B1D9-1C9883872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30137-EDEA-4FE3-BCAD-23D662AA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044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E23D2342-1BFB-4C3D-A2AF-D9ABC64A75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228600"/>
            <a:ext cx="849313" cy="6416675"/>
          </a:xfrm>
          <a:prstGeom prst="rect">
            <a:avLst/>
          </a:prstGeom>
          <a:gradFill rotWithShape="0">
            <a:gsLst>
              <a:gs pos="0">
                <a:srgbClr val="ACAFD3"/>
              </a:gs>
              <a:gs pos="100000">
                <a:srgbClr val="ACAFD3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F2CE82CD-C0A9-4355-8260-891ACC6DF95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9588" y="6248400"/>
            <a:ext cx="6577012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248C5FDE-A4A0-4552-9B60-B7F4C8C245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609600"/>
            <a:ext cx="80010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145485B0-1DF7-4692-B906-DFF98B3F2E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50113" y="6045200"/>
            <a:ext cx="1620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600" i="1"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School of Physics</a:t>
            </a:r>
            <a:endParaRPr lang="ja-JP" altLang="zh-CN" sz="1600" i="1">
              <a:solidFill>
                <a:srgbClr val="336699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B12D8497-8B92-4205-94B2-20B81F42C0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36525"/>
            <a:ext cx="151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chemeClr val="accent2"/>
                </a:solidFill>
              </a:rPr>
              <a:t>《</a:t>
            </a:r>
            <a:r>
              <a:rPr lang="zh-CN" altLang="en-US" sz="2000" b="1" i="1">
                <a:solidFill>
                  <a:schemeClr val="accent2"/>
                </a:solidFill>
              </a:rPr>
              <a:t>热    学</a:t>
            </a:r>
            <a:r>
              <a:rPr lang="en-US" altLang="zh-CN" sz="2000" b="1" i="1">
                <a:solidFill>
                  <a:schemeClr val="accent2"/>
                </a:solidFill>
              </a:rPr>
              <a:t>》</a:t>
            </a:r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70158D5C-9C4D-4E47-9721-0A8F674573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43000" y="152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accent2"/>
                </a:solidFill>
              </a:rPr>
              <a:t>第一章 导   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1.wmf"/><Relationship Id="rId3" Type="http://schemas.openxmlformats.org/officeDocument/2006/relationships/image" Target="../media/image16.jpe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7.jpe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16.jpeg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4A084D9-53DA-4613-A385-6022592AB7D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1143000" y="685800"/>
            <a:ext cx="4149725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§ 1.5  </a:t>
            </a:r>
            <a:r>
              <a:rPr lang="zh-CN" altLang="en-US" sz="2800" b="1">
                <a:solidFill>
                  <a:schemeClr val="accent2"/>
                </a:solidFill>
              </a:rPr>
              <a:t>物质的微观模型</a:t>
            </a:r>
            <a:endParaRPr lang="zh-CN" altLang="en-US" sz="2800" b="1">
              <a:solidFill>
                <a:schemeClr val="accent2"/>
              </a:solidFill>
              <a:ea typeface=""/>
            </a:endParaRP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A3CF241C-B2F9-4029-A196-7A2215C47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3650"/>
            <a:ext cx="379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cs typeface="Times New Roman" panose="02020603050405020304" pitchFamily="18" charset="0"/>
              </a:rPr>
              <a:t>§1.5.1 </a:t>
            </a:r>
            <a:r>
              <a:rPr lang="zh-CN" altLang="en-US" sz="2400" b="1">
                <a:solidFill>
                  <a:schemeClr val="accent2"/>
                </a:solidFill>
              </a:rPr>
              <a:t>物质由大数分子组成</a:t>
            </a: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9403D220-9FD2-4D95-A50E-F88352430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81200"/>
            <a:ext cx="719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宏观物体是不连续的，它由大量分子或原子（离子）</a:t>
            </a:r>
          </a:p>
          <a:p>
            <a:r>
              <a:rPr lang="zh-CN" altLang="en-US" sz="2400"/>
              <a:t>所组成。</a:t>
            </a:r>
          </a:p>
        </p:txBody>
      </p:sp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D160BECE-F558-405F-BAD0-C72F71A70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2874963"/>
          <a:ext cx="28813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公式" r:id="rId3" imgW="1054080" imgH="419040" progId="Equation.3">
                  <p:embed/>
                </p:oleObj>
              </mc:Choice>
              <mc:Fallback>
                <p:oleObj name="公式" r:id="rId3" imgW="10540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874963"/>
                        <a:ext cx="288131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5CE92F33-A817-428D-8F29-CC4608FD1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114800"/>
          <a:ext cx="35814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公式" r:id="rId5" imgW="1218960" imgH="228600" progId="Equation.3">
                  <p:embed/>
                </p:oleObj>
              </mc:Choice>
              <mc:Fallback>
                <p:oleObj name="公式" r:id="rId5" imgW="1218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35814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>
            <a:extLst>
              <a:ext uri="{FF2B5EF4-FFF2-40B4-BE49-F238E27FC236}">
                <a16:creationId xmlns:a16="http://schemas.microsoft.com/office/drawing/2014/main" id="{1D595777-24C6-4635-9356-248E0CB09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9563" y="5153025"/>
          <a:ext cx="48974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6" name="公式" r:id="rId7" imgW="1993680" imgH="228600" progId="Equation.3">
                  <p:embed/>
                </p:oleObj>
              </mc:Choice>
              <mc:Fallback>
                <p:oleObj name="公式" r:id="rId7" imgW="19936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5153025"/>
                        <a:ext cx="48974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Text Box 11">
            <a:extLst>
              <a:ext uri="{FF2B5EF4-FFF2-40B4-BE49-F238E27FC236}">
                <a16:creationId xmlns:a16="http://schemas.microsoft.com/office/drawing/2014/main" id="{C94B2E36-7AEB-4FA7-84AD-3748C5B20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30480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阿伏伽德罗常量</a:t>
            </a:r>
          </a:p>
        </p:txBody>
      </p:sp>
      <p:sp>
        <p:nvSpPr>
          <p:cNvPr id="112652" name="Text Box 12">
            <a:extLst>
              <a:ext uri="{FF2B5EF4-FFF2-40B4-BE49-F238E27FC236}">
                <a16:creationId xmlns:a16="http://schemas.microsoft.com/office/drawing/2014/main" id="{2170CE4F-8756-4149-A1EA-A3E74BDD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一个法拉第常量</a:t>
            </a:r>
          </a:p>
        </p:txBody>
      </p:sp>
      <p:sp>
        <p:nvSpPr>
          <p:cNvPr id="112653" name="Text Box 13">
            <a:extLst>
              <a:ext uri="{FF2B5EF4-FFF2-40B4-BE49-F238E27FC236}">
                <a16:creationId xmlns:a16="http://schemas.microsoft.com/office/drawing/2014/main" id="{13B1095A-1C82-431D-9174-74304EC2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4191000"/>
            <a:ext cx="235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电解</a:t>
            </a:r>
            <a:r>
              <a:rPr lang="en-US" altLang="zh-CN" sz="2400"/>
              <a:t>NaCl</a:t>
            </a:r>
            <a:r>
              <a:rPr lang="zh-CN" altLang="en-US" sz="2400"/>
              <a:t>稀溶液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5">
            <a:extLst>
              <a:ext uri="{FF2B5EF4-FFF2-40B4-BE49-F238E27FC236}">
                <a16:creationId xmlns:a16="http://schemas.microsoft.com/office/drawing/2014/main" id="{6A7FD27C-7D64-4C41-B065-B2FB7D0C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762000"/>
            <a:ext cx="593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cs typeface="Times New Roman" panose="02020603050405020304" pitchFamily="18" charset="0"/>
              </a:rPr>
              <a:t>§1.6.3 </a:t>
            </a:r>
            <a:r>
              <a:rPr lang="zh-CN" altLang="en-US" sz="2400" b="1">
                <a:solidFill>
                  <a:schemeClr val="accent2"/>
                </a:solidFill>
              </a:rPr>
              <a:t>理想气体压强公式    压强的单位换算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E90854E8-9494-48ED-8450-C38F8C1F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71600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一）理想气体压强公式</a:t>
            </a:r>
          </a:p>
        </p:txBody>
      </p:sp>
      <p:pic>
        <p:nvPicPr>
          <p:cNvPr id="153607" name="Picture 7" descr="008">
            <a:extLst>
              <a:ext uri="{FF2B5EF4-FFF2-40B4-BE49-F238E27FC236}">
                <a16:creationId xmlns:a16="http://schemas.microsoft.com/office/drawing/2014/main" id="{99981B83-D4BB-4E4B-82A2-D63CC8D1E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3733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08" name="Object 8">
            <a:extLst>
              <a:ext uri="{FF2B5EF4-FFF2-40B4-BE49-F238E27FC236}">
                <a16:creationId xmlns:a16="http://schemas.microsoft.com/office/drawing/2014/main" id="{A62FB744-277B-4D4E-9F3B-9876CFE28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057400"/>
          <a:ext cx="60483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3" name="公式" r:id="rId4" imgW="4368600" imgH="901440" progId="Equation.3">
                  <p:embed/>
                </p:oleObj>
              </mc:Choice>
              <mc:Fallback>
                <p:oleObj name="公式" r:id="rId4" imgW="436860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604837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>
            <a:extLst>
              <a:ext uri="{FF2B5EF4-FFF2-40B4-BE49-F238E27FC236}">
                <a16:creationId xmlns:a16="http://schemas.microsoft.com/office/drawing/2014/main" id="{F89C5BC6-8BB5-445F-A644-4A7C22E92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505200"/>
          <a:ext cx="32766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4" name="公式" r:id="rId6" imgW="1765080" imgH="393480" progId="Equation.3">
                  <p:embed/>
                </p:oleObj>
              </mc:Choice>
              <mc:Fallback>
                <p:oleObj name="公式" r:id="rId6" imgW="17650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32766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0" name="Object 10">
            <a:extLst>
              <a:ext uri="{FF2B5EF4-FFF2-40B4-BE49-F238E27FC236}">
                <a16:creationId xmlns:a16="http://schemas.microsoft.com/office/drawing/2014/main" id="{8496D2D3-A30C-4F0A-850A-E2D5714E0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4348163"/>
          <a:ext cx="17414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5" name="公式" r:id="rId8" imgW="939600" imgH="317160" progId="Equation.3">
                  <p:embed/>
                </p:oleObj>
              </mc:Choice>
              <mc:Fallback>
                <p:oleObj name="公式" r:id="rId8" imgW="93960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348163"/>
                        <a:ext cx="17414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>
            <a:extLst>
              <a:ext uri="{FF2B5EF4-FFF2-40B4-BE49-F238E27FC236}">
                <a16:creationId xmlns:a16="http://schemas.microsoft.com/office/drawing/2014/main" id="{E90F5FFC-E20D-424C-ABF7-0811BBAC3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5233988"/>
          <a:ext cx="11557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6" name="公式" r:id="rId10" imgW="685800" imgH="393480" progId="Equation.3">
                  <p:embed/>
                </p:oleObj>
              </mc:Choice>
              <mc:Fallback>
                <p:oleObj name="公式" r:id="rId10" imgW="6858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233988"/>
                        <a:ext cx="11557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>
            <a:extLst>
              <a:ext uri="{FF2B5EF4-FFF2-40B4-BE49-F238E27FC236}">
                <a16:creationId xmlns:a16="http://schemas.microsoft.com/office/drawing/2014/main" id="{DE229359-83CB-4771-8087-165F2EFF1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181600"/>
          <a:ext cx="13684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7" name="公式" r:id="rId12" imgW="876240" imgH="558720" progId="Equation.3">
                  <p:embed/>
                </p:oleObj>
              </mc:Choice>
              <mc:Fallback>
                <p:oleObj name="公式" r:id="rId12" imgW="876240" imgH="558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13684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8" name="Text Box 24">
            <a:extLst>
              <a:ext uri="{FF2B5EF4-FFF2-40B4-BE49-F238E27FC236}">
                <a16:creationId xmlns:a16="http://schemas.microsoft.com/office/drawing/2014/main" id="{52B41DA1-8CC8-4F82-B388-9553B8A07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62000"/>
            <a:ext cx="488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二）理想气体物态方程的另一形式</a:t>
            </a:r>
          </a:p>
        </p:txBody>
      </p:sp>
      <p:graphicFrame>
        <p:nvGraphicFramePr>
          <p:cNvPr id="154649" name="Object 25">
            <a:extLst>
              <a:ext uri="{FF2B5EF4-FFF2-40B4-BE49-F238E27FC236}">
                <a16:creationId xmlns:a16="http://schemas.microsoft.com/office/drawing/2014/main" id="{2AAE2C7C-339C-4FFF-BF67-BB0B53B3F27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593850" y="1676400"/>
          <a:ext cx="38163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3" name="公式" r:id="rId3" imgW="1815840" imgH="291960" progId="Equation.3">
                  <p:embed/>
                </p:oleObj>
              </mc:Choice>
              <mc:Fallback>
                <p:oleObj name="公式" r:id="rId3" imgW="1815840" imgH="291960" progId="Equation.3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676400"/>
                        <a:ext cx="38163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0" name="Object 26">
            <a:extLst>
              <a:ext uri="{FF2B5EF4-FFF2-40B4-BE49-F238E27FC236}">
                <a16:creationId xmlns:a16="http://schemas.microsoft.com/office/drawing/2014/main" id="{8423811B-4C0E-4DFB-8A48-4017E4CE418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0688" y="2835275"/>
          <a:ext cx="28813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4" name="公式" r:id="rId5" imgW="1650960" imgH="558720" progId="Equation.3">
                  <p:embed/>
                </p:oleObj>
              </mc:Choice>
              <mc:Fallback>
                <p:oleObj name="公式" r:id="rId5" imgW="1650960" imgH="558720" progId="Equation.3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835275"/>
                        <a:ext cx="28813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1" name="Object 27">
            <a:extLst>
              <a:ext uri="{FF2B5EF4-FFF2-40B4-BE49-F238E27FC236}">
                <a16:creationId xmlns:a16="http://schemas.microsoft.com/office/drawing/2014/main" id="{D93DD26A-A8C4-44AC-BF21-661701E35F2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19250" y="4337050"/>
          <a:ext cx="42481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5" name="公式" r:id="rId7" imgW="2412720" imgH="609480" progId="Equation.3">
                  <p:embed/>
                </p:oleObj>
              </mc:Choice>
              <mc:Fallback>
                <p:oleObj name="公式" r:id="rId7" imgW="2412720" imgH="609480" progId="Equation.3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37050"/>
                        <a:ext cx="42481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2" name="Text Box 28">
            <a:extLst>
              <a:ext uri="{FF2B5EF4-FFF2-40B4-BE49-F238E27FC236}">
                <a16:creationId xmlns:a16="http://schemas.microsoft.com/office/drawing/2014/main" id="{5DCB6649-8397-4D18-830E-3B18D295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5720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玻尔兹曼常量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62" name="Text Box 18">
            <a:extLst>
              <a:ext uri="{FF2B5EF4-FFF2-40B4-BE49-F238E27FC236}">
                <a16:creationId xmlns:a16="http://schemas.microsoft.com/office/drawing/2014/main" id="{A8BB30E7-5C6C-4BBF-8433-3AB5D878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62000"/>
            <a:ext cx="243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三）压强的单位</a:t>
            </a:r>
          </a:p>
        </p:txBody>
      </p:sp>
      <p:pic>
        <p:nvPicPr>
          <p:cNvPr id="159764" name="Picture 20" descr="009">
            <a:extLst>
              <a:ext uri="{FF2B5EF4-FFF2-40B4-BE49-F238E27FC236}">
                <a16:creationId xmlns:a16="http://schemas.microsoft.com/office/drawing/2014/main" id="{6D93B5F2-7C88-4D75-A3B5-E693769B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924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AutoShape 7">
            <a:extLst>
              <a:ext uri="{FF2B5EF4-FFF2-40B4-BE49-F238E27FC236}">
                <a16:creationId xmlns:a16="http://schemas.microsoft.com/office/drawing/2014/main" id="{2EFEEE68-A873-4A07-84B7-125B589A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60960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478EEE72-2F5B-46CA-97C9-F6C2D0466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762000"/>
            <a:ext cx="317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cs typeface="Times New Roman" panose="02020603050405020304" pitchFamily="18" charset="0"/>
              </a:rPr>
              <a:t>§1.6.4 </a:t>
            </a:r>
            <a:r>
              <a:rPr lang="zh-CN" altLang="en-US" sz="2400" b="1">
                <a:solidFill>
                  <a:schemeClr val="accent2"/>
                </a:solidFill>
              </a:rPr>
              <a:t>温度的微观意义</a:t>
            </a:r>
          </a:p>
        </p:txBody>
      </p:sp>
      <p:graphicFrame>
        <p:nvGraphicFramePr>
          <p:cNvPr id="121859" name="Object 3">
            <a:extLst>
              <a:ext uri="{FF2B5EF4-FFF2-40B4-BE49-F238E27FC236}">
                <a16:creationId xmlns:a16="http://schemas.microsoft.com/office/drawing/2014/main" id="{CCA1EB29-20DA-4C22-B8AF-C23116964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公式" r:id="rId3" imgW="139680" imgH="291960" progId="Equation.3">
                  <p:embed/>
                </p:oleObj>
              </mc:Choice>
              <mc:Fallback>
                <p:oleObj name="公式" r:id="rId3" imgW="13968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>
            <a:extLst>
              <a:ext uri="{FF2B5EF4-FFF2-40B4-BE49-F238E27FC236}">
                <a16:creationId xmlns:a16="http://schemas.microsoft.com/office/drawing/2014/main" id="{D37E03FC-5391-436E-8ABE-E50C0A6C7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438400"/>
          <a:ext cx="4191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公式" r:id="rId5" imgW="1612800" imgH="545760" progId="Equation.3">
                  <p:embed/>
                </p:oleObj>
              </mc:Choice>
              <mc:Fallback>
                <p:oleObj name="公式" r:id="rId5" imgW="16128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4191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Text Box 5">
            <a:extLst>
              <a:ext uri="{FF2B5EF4-FFF2-40B4-BE49-F238E27FC236}">
                <a16:creationId xmlns:a16="http://schemas.microsoft.com/office/drawing/2014/main" id="{4A1BF167-D9F4-4E31-B529-A7D90A4B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71600"/>
            <a:ext cx="339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（一）</a:t>
            </a:r>
            <a:r>
              <a:rPr lang="zh-CN" altLang="en-US" sz="2400" b="1">
                <a:solidFill>
                  <a:schemeClr val="accent2"/>
                </a:solidFill>
              </a:rPr>
              <a:t>温度的微观意义</a:t>
            </a:r>
          </a:p>
        </p:txBody>
      </p:sp>
      <p:sp>
        <p:nvSpPr>
          <p:cNvPr id="121862" name="Text Box 6">
            <a:extLst>
              <a:ext uri="{FF2B5EF4-FFF2-40B4-BE49-F238E27FC236}">
                <a16:creationId xmlns:a16="http://schemas.microsoft.com/office/drawing/2014/main" id="{9D38CEFD-CC96-4651-B42C-8CDA0234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16450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绝对温度是分子热运动剧烈程度的度量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71" name="Object 7">
            <a:extLst>
              <a:ext uri="{FF2B5EF4-FFF2-40B4-BE49-F238E27FC236}">
                <a16:creationId xmlns:a16="http://schemas.microsoft.com/office/drawing/2014/main" id="{A2F22579-9BA1-4ABC-BF69-3ACC57E754C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1981200"/>
          <a:ext cx="55626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9" name="公式" r:id="rId3" imgW="2565360" imgH="660240" progId="Equation.3">
                  <p:embed/>
                </p:oleObj>
              </mc:Choice>
              <mc:Fallback>
                <p:oleObj name="公式" r:id="rId3" imgW="2565360" imgH="66024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55626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7" name="Text Box 13">
            <a:extLst>
              <a:ext uri="{FF2B5EF4-FFF2-40B4-BE49-F238E27FC236}">
                <a16:creationId xmlns:a16="http://schemas.microsoft.com/office/drawing/2014/main" id="{4E56AE59-D32F-4295-8625-FD32DC008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14400"/>
            <a:ext cx="431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（二）</a:t>
            </a:r>
            <a:r>
              <a:rPr lang="zh-CN" altLang="en-US" sz="2400" b="1">
                <a:solidFill>
                  <a:schemeClr val="accent2"/>
                </a:solidFill>
              </a:rPr>
              <a:t>气体分子的均方根速率</a:t>
            </a:r>
          </a:p>
        </p:txBody>
      </p:sp>
      <p:sp>
        <p:nvSpPr>
          <p:cNvPr id="164878" name="Text Box 14">
            <a:extLst>
              <a:ext uri="{FF2B5EF4-FFF2-40B4-BE49-F238E27FC236}">
                <a16:creationId xmlns:a16="http://schemas.microsoft.com/office/drawing/2014/main" id="{BDB5FB21-032D-4484-B816-564A60CB0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3724275"/>
            <a:ext cx="3500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M</a:t>
            </a:r>
            <a:r>
              <a:rPr lang="en-US" altLang="zh-CN" i="1" baseline="-25000"/>
              <a:t>m</a:t>
            </a:r>
            <a:r>
              <a:rPr lang="zh-CN" altLang="en-US"/>
              <a:t>是气体的摩尔质量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40" name="Picture 4" descr="010">
            <a:extLst>
              <a:ext uri="{FF2B5EF4-FFF2-40B4-BE49-F238E27FC236}">
                <a16:creationId xmlns:a16="http://schemas.microsoft.com/office/drawing/2014/main" id="{AE8CE4C4-05AC-4E41-B5E9-C247E4D9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759618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8" name="Object 4">
            <a:extLst>
              <a:ext uri="{FF2B5EF4-FFF2-40B4-BE49-F238E27FC236}">
                <a16:creationId xmlns:a16="http://schemas.microsoft.com/office/drawing/2014/main" id="{D0BB6A0D-A53D-47F1-AA1C-3B527744856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371600" y="1600200"/>
          <a:ext cx="64087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9" name="公式" r:id="rId3" imgW="3530520" imgH="482400" progId="Equation.3">
                  <p:embed/>
                </p:oleObj>
              </mc:Choice>
              <mc:Fallback>
                <p:oleObj name="公式" r:id="rId3" imgW="3530520" imgH="482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4087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>
            <a:extLst>
              <a:ext uri="{FF2B5EF4-FFF2-40B4-BE49-F238E27FC236}">
                <a16:creationId xmlns:a16="http://schemas.microsoft.com/office/drawing/2014/main" id="{CBA5A3D6-5B55-436B-B7F4-4B4E5C36707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2819400"/>
          <a:ext cx="46085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0" name="公式" r:id="rId5" imgW="2603160" imgH="444240" progId="Equation.3">
                  <p:embed/>
                </p:oleObj>
              </mc:Choice>
              <mc:Fallback>
                <p:oleObj name="公式" r:id="rId5" imgW="2603160" imgH="44424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46085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>
            <a:extLst>
              <a:ext uri="{FF2B5EF4-FFF2-40B4-BE49-F238E27FC236}">
                <a16:creationId xmlns:a16="http://schemas.microsoft.com/office/drawing/2014/main" id="{625A36D4-8C41-43A8-B7E7-7A12C537062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4343400"/>
          <a:ext cx="78486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1" name="公式" r:id="rId7" imgW="4317840" imgH="888840" progId="Equation.3">
                  <p:embed/>
                </p:oleObj>
              </mc:Choice>
              <mc:Fallback>
                <p:oleObj name="公式" r:id="rId7" imgW="4317840" imgH="88884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7848600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7" name="Text Box 13">
            <a:extLst>
              <a:ext uri="{FF2B5EF4-FFF2-40B4-BE49-F238E27FC236}">
                <a16:creationId xmlns:a16="http://schemas.microsoft.com/office/drawing/2014/main" id="{6395AB8B-8265-406B-BB44-247CF6D74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76288"/>
            <a:ext cx="679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例</a:t>
            </a:r>
            <a:r>
              <a:rPr lang="en-US" altLang="zh-CN" b="1">
                <a:solidFill>
                  <a:schemeClr val="accent2"/>
                </a:solidFill>
              </a:rPr>
              <a:t>1. 273 K</a:t>
            </a:r>
            <a:r>
              <a:rPr lang="zh-CN" altLang="en-US" b="1">
                <a:solidFill>
                  <a:schemeClr val="accent2"/>
                </a:solidFill>
              </a:rPr>
              <a:t>氢分子及空气分子的均方根速率</a:t>
            </a:r>
          </a:p>
        </p:txBody>
      </p:sp>
      <p:sp>
        <p:nvSpPr>
          <p:cNvPr id="190478" name="Text Box 14">
            <a:extLst>
              <a:ext uri="{FF2B5EF4-FFF2-40B4-BE49-F238E27FC236}">
                <a16:creationId xmlns:a16="http://schemas.microsoft.com/office/drawing/2014/main" id="{0EE5E5EC-DB12-4F03-8A95-38E3C76DB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24288"/>
            <a:ext cx="6850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例</a:t>
            </a:r>
            <a:r>
              <a:rPr lang="en-US" altLang="zh-CN" b="1">
                <a:solidFill>
                  <a:schemeClr val="accent2"/>
                </a:solidFill>
              </a:rPr>
              <a:t>2. </a:t>
            </a:r>
            <a:r>
              <a:rPr lang="zh-CN" altLang="en-US" b="1">
                <a:solidFill>
                  <a:schemeClr val="accent2"/>
                </a:solidFill>
              </a:rPr>
              <a:t>温度与能量单位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电子伏特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r>
              <a:rPr lang="zh-CN" altLang="en-US" b="1">
                <a:solidFill>
                  <a:schemeClr val="accent2"/>
                </a:solidFill>
              </a:rPr>
              <a:t>之间的关系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F2F574D1-6110-47C5-B280-CCC9E6B0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762000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§ 1.7 </a:t>
            </a:r>
            <a:r>
              <a:rPr lang="zh-CN" altLang="en-US" sz="2800" b="1">
                <a:solidFill>
                  <a:schemeClr val="accent2"/>
                </a:solidFill>
              </a:rPr>
              <a:t>分子间作用力势能与真实气体物态方程</a:t>
            </a:r>
            <a:r>
              <a:rPr lang="zh-CN" altLang="en-US" sz="2800" b="1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endParaRPr lang="zh-CN" altLang="en-US" sz="2800" b="1">
              <a:solidFill>
                <a:schemeClr val="accent2"/>
              </a:solidFill>
              <a:ea typeface=""/>
            </a:endParaRP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96FE0385-7D34-45B3-9F93-B97B60F26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1473200"/>
            <a:ext cx="44926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chemeClr val="accent2"/>
                </a:solidFill>
                <a:cs typeface="Times New Roman" panose="02020603050405020304" pitchFamily="18" charset="0"/>
              </a:rPr>
              <a:t>§ 1.7.1 </a:t>
            </a:r>
            <a:r>
              <a:rPr lang="zh-CN" altLang="en-US" sz="2600" b="1">
                <a:solidFill>
                  <a:schemeClr val="accent2"/>
                </a:solidFill>
              </a:rPr>
              <a:t>分子间互作用势能曲线</a:t>
            </a:r>
          </a:p>
        </p:txBody>
      </p:sp>
      <p:sp>
        <p:nvSpPr>
          <p:cNvPr id="122887" name="Text Box 7">
            <a:extLst>
              <a:ext uri="{FF2B5EF4-FFF2-40B4-BE49-F238E27FC236}">
                <a16:creationId xmlns:a16="http://schemas.microsoft.com/office/drawing/2014/main" id="{63280938-D22B-440F-A45A-E1D2036A1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84400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一</a:t>
            </a:r>
            <a:r>
              <a:rPr lang="en-US" altLang="zh-CN" sz="2400" b="1">
                <a:solidFill>
                  <a:schemeClr val="accent2"/>
                </a:solidFill>
              </a:rPr>
              <a:t>) </a:t>
            </a:r>
            <a:r>
              <a:rPr lang="zh-CN" altLang="en-US" sz="2400" b="1">
                <a:solidFill>
                  <a:schemeClr val="accent2"/>
                </a:solidFill>
              </a:rPr>
              <a:t>分子作用力曲线</a:t>
            </a:r>
          </a:p>
        </p:txBody>
      </p:sp>
      <p:sp>
        <p:nvSpPr>
          <p:cNvPr id="122888" name="Text Box 8">
            <a:extLst>
              <a:ext uri="{FF2B5EF4-FFF2-40B4-BE49-F238E27FC236}">
                <a16:creationId xmlns:a16="http://schemas.microsoft.com/office/drawing/2014/main" id="{104DA665-12D9-4805-A523-FCD8D0CF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67200"/>
            <a:ext cx="6673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分子是球形的</a:t>
            </a:r>
            <a:r>
              <a:rPr lang="en-US" altLang="zh-CN"/>
              <a:t>,</a:t>
            </a:r>
            <a:r>
              <a:rPr lang="zh-CN" altLang="en-US"/>
              <a:t>分子间的相互作用是球对称</a:t>
            </a:r>
          </a:p>
          <a:p>
            <a:r>
              <a:rPr lang="zh-CN" altLang="en-US"/>
              <a:t>的中心力场。</a:t>
            </a:r>
          </a:p>
        </p:txBody>
      </p:sp>
      <p:graphicFrame>
        <p:nvGraphicFramePr>
          <p:cNvPr id="122890" name="Object 10">
            <a:extLst>
              <a:ext uri="{FF2B5EF4-FFF2-40B4-BE49-F238E27FC236}">
                <a16:creationId xmlns:a16="http://schemas.microsoft.com/office/drawing/2014/main" id="{1CF188A8-8C00-4A65-91F6-650E10CFD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95600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公式" r:id="rId3" imgW="787320" imgH="393480" progId="Equation.3">
                  <p:embed/>
                </p:oleObj>
              </mc:Choice>
              <mc:Fallback>
                <p:oleObj name="公式" r:id="rId3" imgW="7873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1905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6" name="Picture 6" descr="011">
            <a:extLst>
              <a:ext uri="{FF2B5EF4-FFF2-40B4-BE49-F238E27FC236}">
                <a16:creationId xmlns:a16="http://schemas.microsoft.com/office/drawing/2014/main" id="{A68C8A3B-68A8-4D2D-BD5E-4700E1E2B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7119938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67" name="Text Box 7">
            <a:extLst>
              <a:ext uri="{FF2B5EF4-FFF2-40B4-BE49-F238E27FC236}">
                <a16:creationId xmlns:a16="http://schemas.microsoft.com/office/drawing/2014/main" id="{14787674-B100-46A4-B083-FDBBC67B0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3022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194568" name="Object 8">
            <a:extLst>
              <a:ext uri="{FF2B5EF4-FFF2-40B4-BE49-F238E27FC236}">
                <a16:creationId xmlns:a16="http://schemas.microsoft.com/office/drawing/2014/main" id="{E22921C0-F849-4FF3-A161-C94D7BD4F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864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9" name="公式" r:id="rId4" imgW="812520" imgH="393480" progId="Equation.3">
                  <p:embed/>
                </p:oleObj>
              </mc:Choice>
              <mc:Fallback>
                <p:oleObj name="公式" r:id="rId4" imgW="8125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86400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>
            <a:extLst>
              <a:ext uri="{FF2B5EF4-FFF2-40B4-BE49-F238E27FC236}">
                <a16:creationId xmlns:a16="http://schemas.microsoft.com/office/drawing/2014/main" id="{A76856B2-7D34-4003-AAD4-033B232D5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836613"/>
            <a:ext cx="5832475" cy="64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（二）分子互作用势能曲线</a:t>
            </a:r>
          </a:p>
        </p:txBody>
      </p:sp>
      <p:graphicFrame>
        <p:nvGraphicFramePr>
          <p:cNvPr id="172037" name="Object 5">
            <a:extLst>
              <a:ext uri="{FF2B5EF4-FFF2-40B4-BE49-F238E27FC236}">
                <a16:creationId xmlns:a16="http://schemas.microsoft.com/office/drawing/2014/main" id="{F162D107-50BC-4440-A1D8-975563C1D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600200"/>
          <a:ext cx="312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1" name="公式" r:id="rId3" imgW="1676160" imgH="291960" progId="Equation.3">
                  <p:embed/>
                </p:oleObj>
              </mc:Choice>
              <mc:Fallback>
                <p:oleObj name="公式" r:id="rId3" imgW="167616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3124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>
            <a:extLst>
              <a:ext uri="{FF2B5EF4-FFF2-40B4-BE49-F238E27FC236}">
                <a16:creationId xmlns:a16="http://schemas.microsoft.com/office/drawing/2014/main" id="{209392BB-44AB-4B2F-8C8D-6BB8D6626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743200"/>
          <a:ext cx="20161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2" name="公式" r:id="rId5" imgW="965160" imgH="558720" progId="Equation.3">
                  <p:embed/>
                </p:oleObj>
              </mc:Choice>
              <mc:Fallback>
                <p:oleObj name="公式" r:id="rId5" imgW="96516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20161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7">
            <a:extLst>
              <a:ext uri="{FF2B5EF4-FFF2-40B4-BE49-F238E27FC236}">
                <a16:creationId xmlns:a16="http://schemas.microsoft.com/office/drawing/2014/main" id="{B3AED227-8E68-4CE9-9DF6-0EBB9A107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590800"/>
          <a:ext cx="35798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3" name="公式" r:id="rId7" imgW="1206360" imgH="330120" progId="Equation.3">
                  <p:embed/>
                </p:oleObj>
              </mc:Choice>
              <mc:Fallback>
                <p:oleObj name="公式" r:id="rId7" imgW="120636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35798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8">
            <a:extLst>
              <a:ext uri="{FF2B5EF4-FFF2-40B4-BE49-F238E27FC236}">
                <a16:creationId xmlns:a16="http://schemas.microsoft.com/office/drawing/2014/main" id="{7615B244-F340-4A16-A94B-53EAFCD8F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4113213"/>
          <a:ext cx="34290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4" name="公式" r:id="rId9" imgW="1155600" imgH="419040" progId="Equation.3">
                  <p:embed/>
                </p:oleObj>
              </mc:Choice>
              <mc:Fallback>
                <p:oleObj name="公式" r:id="rId9" imgW="11556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113213"/>
                        <a:ext cx="34290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3" name="AutoShape 15">
            <a:extLst>
              <a:ext uri="{FF2B5EF4-FFF2-40B4-BE49-F238E27FC236}">
                <a16:creationId xmlns:a16="http://schemas.microsoft.com/office/drawing/2014/main" id="{CC84277F-E41D-4744-8C98-FEA13B15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05200"/>
            <a:ext cx="7010400" cy="2362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2376AB05-C177-4C87-8A21-D9E11DC2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85800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cs typeface="Times New Roman" panose="02020603050405020304" pitchFamily="18" charset="0"/>
              </a:rPr>
              <a:t>§ 1.5.2 </a:t>
            </a:r>
            <a:r>
              <a:rPr lang="zh-CN" altLang="en-US" b="1">
                <a:solidFill>
                  <a:schemeClr val="accent2"/>
                </a:solidFill>
              </a:rPr>
              <a:t>分子热运动的例证</a:t>
            </a:r>
            <a:r>
              <a:rPr lang="en-US" altLang="zh-CN" b="1">
                <a:solidFill>
                  <a:schemeClr val="accent2"/>
                </a:solidFill>
              </a:rPr>
              <a:t>:  </a:t>
            </a:r>
          </a:p>
          <a:p>
            <a:r>
              <a:rPr lang="en-US" altLang="zh-CN" b="1">
                <a:solidFill>
                  <a:schemeClr val="accent2"/>
                </a:solidFill>
              </a:rPr>
              <a:t>            </a:t>
            </a:r>
            <a:r>
              <a:rPr lang="zh-CN" altLang="en-US" b="1">
                <a:solidFill>
                  <a:schemeClr val="accent2"/>
                </a:solidFill>
              </a:rPr>
              <a:t>扩散、布朗运动与涨落现象</a:t>
            </a:r>
          </a:p>
        </p:txBody>
      </p:sp>
      <p:sp>
        <p:nvSpPr>
          <p:cNvPr id="114698" name="Text Box 10">
            <a:extLst>
              <a:ext uri="{FF2B5EF4-FFF2-40B4-BE49-F238E27FC236}">
                <a16:creationId xmlns:a16="http://schemas.microsoft.com/office/drawing/2014/main" id="{2C5CC33A-CA02-4E1C-820F-8F025513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574800"/>
            <a:ext cx="5794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/>
              <a:t>(</a:t>
            </a:r>
            <a:r>
              <a:rPr lang="zh-CN" altLang="en-US" sz="2600" b="1"/>
              <a:t>一</a:t>
            </a:r>
            <a:r>
              <a:rPr lang="en-US" altLang="zh-CN" sz="2600" b="1"/>
              <a:t>) </a:t>
            </a:r>
            <a:r>
              <a:rPr lang="zh-CN" altLang="en-US" sz="2600" b="1"/>
              <a:t>分子（或原子）处于不停的热运动</a:t>
            </a:r>
          </a:p>
        </p:txBody>
      </p:sp>
      <p:sp>
        <p:nvSpPr>
          <p:cNvPr id="114699" name="Text Box 11">
            <a:extLst>
              <a:ext uri="{FF2B5EF4-FFF2-40B4-BE49-F238E27FC236}">
                <a16:creationId xmlns:a16="http://schemas.microsoft.com/office/drawing/2014/main" id="{1EC6E594-5DA7-49F5-BBCD-33CE53C6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327275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）扩散</a:t>
            </a:r>
          </a:p>
        </p:txBody>
      </p:sp>
      <p:sp>
        <p:nvSpPr>
          <p:cNvPr id="114700" name="Text Box 12">
            <a:extLst>
              <a:ext uri="{FF2B5EF4-FFF2-40B4-BE49-F238E27FC236}">
                <a16:creationId xmlns:a16="http://schemas.microsoft.com/office/drawing/2014/main" id="{74D22671-9DC4-41B9-9F44-EF125864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46400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(2) </a:t>
            </a:r>
            <a:r>
              <a:rPr lang="zh-CN" altLang="en-US" sz="2400" b="1"/>
              <a:t>布朗运动</a:t>
            </a:r>
          </a:p>
        </p:txBody>
      </p:sp>
      <p:sp>
        <p:nvSpPr>
          <p:cNvPr id="114702" name="Text Box 14">
            <a:extLst>
              <a:ext uri="{FF2B5EF4-FFF2-40B4-BE49-F238E27FC236}">
                <a16:creationId xmlns:a16="http://schemas.microsoft.com/office/drawing/2014/main" id="{041D653A-B501-47F7-AC4F-C9DAC6E66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81400"/>
            <a:ext cx="69405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分子无规则运动的假设认为，分子之间在作</a:t>
            </a:r>
          </a:p>
          <a:p>
            <a:r>
              <a:rPr lang="zh-CN" altLang="en-US">
                <a:solidFill>
                  <a:schemeClr val="accent2"/>
                </a:solidFill>
              </a:rPr>
              <a:t>频繁的碰撞，每个分子运动方向和速率都在</a:t>
            </a:r>
          </a:p>
          <a:p>
            <a:r>
              <a:rPr lang="zh-CN" altLang="en-US">
                <a:solidFill>
                  <a:schemeClr val="accent2"/>
                </a:solidFill>
              </a:rPr>
              <a:t>不断地变化。任何时刻，在液体或气体内部</a:t>
            </a:r>
          </a:p>
          <a:p>
            <a:r>
              <a:rPr lang="zh-CN" altLang="en-US">
                <a:solidFill>
                  <a:schemeClr val="accent2"/>
                </a:solidFill>
              </a:rPr>
              <a:t>各分子的运动速率有大有小，运动方向也各</a:t>
            </a:r>
          </a:p>
          <a:p>
            <a:r>
              <a:rPr lang="zh-CN" altLang="en-US">
                <a:solidFill>
                  <a:schemeClr val="accent2"/>
                </a:solidFill>
              </a:rPr>
              <a:t>式各样。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1" name="Picture 3" descr="012">
            <a:extLst>
              <a:ext uri="{FF2B5EF4-FFF2-40B4-BE49-F238E27FC236}">
                <a16:creationId xmlns:a16="http://schemas.microsoft.com/office/drawing/2014/main" id="{8F1A6C56-BAC5-4D14-8E86-C239CA3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151688" cy="46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2" name="Rectangle 4">
            <a:extLst>
              <a:ext uri="{FF2B5EF4-FFF2-40B4-BE49-F238E27FC236}">
                <a16:creationId xmlns:a16="http://schemas.microsoft.com/office/drawing/2014/main" id="{514C2597-3BFD-414B-85E8-B7276FF25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836613"/>
            <a:ext cx="6732587" cy="64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（三）用分子势能曲线来解释分子间的对心碰撞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AutoShape 5">
            <a:extLst>
              <a:ext uri="{FF2B5EF4-FFF2-40B4-BE49-F238E27FC236}">
                <a16:creationId xmlns:a16="http://schemas.microsoft.com/office/drawing/2014/main" id="{82ECC5A3-64CE-42CD-A022-B3E83326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76400"/>
            <a:ext cx="33528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87B0E5CB-1883-4356-9EA6-C8D7DFAB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828675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</a:t>
            </a:r>
            <a:r>
              <a:rPr lang="zh-CN" altLang="en-US"/>
              <a:t>为分子碰撞有效直径</a:t>
            </a:r>
          </a:p>
        </p:txBody>
      </p:sp>
      <p:sp>
        <p:nvSpPr>
          <p:cNvPr id="123908" name="Text Box 4">
            <a:extLst>
              <a:ext uri="{FF2B5EF4-FFF2-40B4-BE49-F238E27FC236}">
                <a16:creationId xmlns:a16="http://schemas.microsoft.com/office/drawing/2014/main" id="{59778B6A-CE7D-47F4-A476-4B6048B04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7208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分子有效直径的理解</a:t>
            </a:r>
          </a:p>
        </p:txBody>
      </p:sp>
      <p:sp>
        <p:nvSpPr>
          <p:cNvPr id="123910" name="Text Box 6">
            <a:extLst>
              <a:ext uri="{FF2B5EF4-FFF2-40B4-BE49-F238E27FC236}">
                <a16:creationId xmlns:a16="http://schemas.microsoft.com/office/drawing/2014/main" id="{3DB2AAD6-F62A-418F-BC8B-0691DC371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一是指分子的大小</a:t>
            </a:r>
          </a:p>
        </p:txBody>
      </p:sp>
      <p:sp>
        <p:nvSpPr>
          <p:cNvPr id="123911" name="Text Box 7">
            <a:extLst>
              <a:ext uri="{FF2B5EF4-FFF2-40B4-BE49-F238E27FC236}">
                <a16:creationId xmlns:a16="http://schemas.microsoft.com/office/drawing/2014/main" id="{F9931894-25C8-43A6-B808-5DF8A5AF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81400"/>
            <a:ext cx="7296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二是指两分子相互作对心碰撞时，两分子质心</a:t>
            </a:r>
          </a:p>
          <a:p>
            <a:r>
              <a:rPr lang="zh-CN" altLang="en-US"/>
              <a:t>间的最短距离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6" name="AutoShape 8">
            <a:extLst>
              <a:ext uri="{FF2B5EF4-FFF2-40B4-BE49-F238E27FC236}">
                <a16:creationId xmlns:a16="http://schemas.microsoft.com/office/drawing/2014/main" id="{675B4EAD-7A95-433F-A5EB-616FABF5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9812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2AC61352-42F9-431D-8683-3C18069E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0"/>
            <a:ext cx="317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cs typeface="Times New Roman" panose="02020603050405020304" pitchFamily="18" charset="0"/>
              </a:rPr>
              <a:t>§1.7.2 </a:t>
            </a:r>
            <a:r>
              <a:rPr lang="zh-CN" altLang="en-US" sz="2400" b="1">
                <a:solidFill>
                  <a:schemeClr val="accent2"/>
                </a:solidFill>
              </a:rPr>
              <a:t>范德瓦耳斯方程</a:t>
            </a: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DB42FE45-E63A-4887-A118-1818DE79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1295400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（一）分子固有体积修正</a:t>
            </a:r>
          </a:p>
        </p:txBody>
      </p:sp>
      <p:graphicFrame>
        <p:nvGraphicFramePr>
          <p:cNvPr id="196614" name="Object 6">
            <a:extLst>
              <a:ext uri="{FF2B5EF4-FFF2-40B4-BE49-F238E27FC236}">
                <a16:creationId xmlns:a16="http://schemas.microsoft.com/office/drawing/2014/main" id="{52BCFC60-607B-42E5-A4A4-93F43DA5D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057400"/>
          <a:ext cx="23050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3" name="公式" r:id="rId3" imgW="977760" imgH="609480" progId="Equation.3">
                  <p:embed/>
                </p:oleObj>
              </mc:Choice>
              <mc:Fallback>
                <p:oleObj name="公式" r:id="rId3" imgW="97776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23050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5" name="Text Box 7">
            <a:extLst>
              <a:ext uri="{FF2B5EF4-FFF2-40B4-BE49-F238E27FC236}">
                <a16:creationId xmlns:a16="http://schemas.microsoft.com/office/drawing/2014/main" id="{7D4A5490-7404-4C53-BC7A-234F7158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</a:rPr>
              <a:t>克劳修斯方程</a:t>
            </a:r>
          </a:p>
        </p:txBody>
      </p:sp>
      <p:sp>
        <p:nvSpPr>
          <p:cNvPr id="196619" name="Text Box 11">
            <a:extLst>
              <a:ext uri="{FF2B5EF4-FFF2-40B4-BE49-F238E27FC236}">
                <a16:creationId xmlns:a16="http://schemas.microsoft.com/office/drawing/2014/main" id="{2676B376-784C-4EDE-B920-005D08D52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（二）分子吸引力修正</a:t>
            </a:r>
          </a:p>
        </p:txBody>
      </p:sp>
      <p:graphicFrame>
        <p:nvGraphicFramePr>
          <p:cNvPr id="196620" name="Object 12">
            <a:extLst>
              <a:ext uri="{FF2B5EF4-FFF2-40B4-BE49-F238E27FC236}">
                <a16:creationId xmlns:a16="http://schemas.microsoft.com/office/drawing/2014/main" id="{06A014A7-A578-4301-9F02-0FCE2D8B1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4191000"/>
          <a:ext cx="3087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4" name="公式" r:id="rId5" imgW="1218960" imgH="304560" progId="Equation.3">
                  <p:embed/>
                </p:oleObj>
              </mc:Choice>
              <mc:Fallback>
                <p:oleObj name="公式" r:id="rId5" imgW="1218960" imgH="304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191000"/>
                        <a:ext cx="30876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>
            <a:extLst>
              <a:ext uri="{FF2B5EF4-FFF2-40B4-BE49-F238E27FC236}">
                <a16:creationId xmlns:a16="http://schemas.microsoft.com/office/drawing/2014/main" id="{CD2857A4-809D-445E-B25F-480BBCF92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191000"/>
          <a:ext cx="2971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5" name="公式" r:id="rId7" imgW="1574640" imgH="317160" progId="Equation.3">
                  <p:embed/>
                </p:oleObj>
              </mc:Choice>
              <mc:Fallback>
                <p:oleObj name="公式" r:id="rId7" imgW="157464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2971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>
            <a:extLst>
              <a:ext uri="{FF2B5EF4-FFF2-40B4-BE49-F238E27FC236}">
                <a16:creationId xmlns:a16="http://schemas.microsoft.com/office/drawing/2014/main" id="{F2301664-0461-4E95-9072-C6F423702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105400"/>
          <a:ext cx="35052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6" name="公式" r:id="rId9" imgW="1523880" imgH="609480" progId="Equation.3">
                  <p:embed/>
                </p:oleObj>
              </mc:Choice>
              <mc:Fallback>
                <p:oleObj name="公式" r:id="rId9" imgW="1523880" imgH="609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35052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91" name="Picture 15" descr="013">
            <a:extLst>
              <a:ext uri="{FF2B5EF4-FFF2-40B4-BE49-F238E27FC236}">
                <a16:creationId xmlns:a16="http://schemas.microsoft.com/office/drawing/2014/main" id="{4109AF94-ED4B-4EEC-819C-A67C815D0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41910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8192" name="Object 16">
            <a:extLst>
              <a:ext uri="{FF2B5EF4-FFF2-40B4-BE49-F238E27FC236}">
                <a16:creationId xmlns:a16="http://schemas.microsoft.com/office/drawing/2014/main" id="{1476E95C-D917-482D-AF5B-C44764E00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066800"/>
          <a:ext cx="15001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4" name="公式" r:id="rId4" imgW="901440" imgH="279360" progId="Equation.3">
                  <p:embed/>
                </p:oleObj>
              </mc:Choice>
              <mc:Fallback>
                <p:oleObj name="公式" r:id="rId4" imgW="90144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15001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3" name="Object 17">
            <a:extLst>
              <a:ext uri="{FF2B5EF4-FFF2-40B4-BE49-F238E27FC236}">
                <a16:creationId xmlns:a16="http://schemas.microsoft.com/office/drawing/2014/main" id="{A2681B2B-D03D-46A9-B77D-2AFADBDF3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32766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5" name="公式" r:id="rId6" imgW="1282680" imgH="838080" progId="Equation.3">
                  <p:embed/>
                </p:oleObj>
              </mc:Choice>
              <mc:Fallback>
                <p:oleObj name="公式" r:id="rId6" imgW="1282680" imgH="838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3276600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4" name="Object 18">
            <a:extLst>
              <a:ext uri="{FF2B5EF4-FFF2-40B4-BE49-F238E27FC236}">
                <a16:creationId xmlns:a16="http://schemas.microsoft.com/office/drawing/2014/main" id="{CC1331F2-6CBE-4CF0-A7E0-23FF3A9C5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19600"/>
          <a:ext cx="1600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6" name="公式" r:id="rId8" imgW="863280" imgH="609480" progId="Equation.3">
                  <p:embed/>
                </p:oleObj>
              </mc:Choice>
              <mc:Fallback>
                <p:oleObj name="公式" r:id="rId8" imgW="863280" imgH="609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1600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AutoShape 8">
            <a:extLst>
              <a:ext uri="{FF2B5EF4-FFF2-40B4-BE49-F238E27FC236}">
                <a16:creationId xmlns:a16="http://schemas.microsoft.com/office/drawing/2014/main" id="{BBEB076B-4799-4315-8A55-1B99E453E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267200"/>
            <a:ext cx="34290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9026" name="Object 2">
            <a:extLst>
              <a:ext uri="{FF2B5EF4-FFF2-40B4-BE49-F238E27FC236}">
                <a16:creationId xmlns:a16="http://schemas.microsoft.com/office/drawing/2014/main" id="{618BE420-8F95-4892-8DFD-0557532A1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524000"/>
          <a:ext cx="3581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28" name="公式" r:id="rId3" imgW="2082600" imgH="609480" progId="Equation.3">
                  <p:embed/>
                </p:oleObj>
              </mc:Choice>
              <mc:Fallback>
                <p:oleObj name="公式" r:id="rId3" imgW="2082600" imgH="60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3581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>
            <a:extLst>
              <a:ext uri="{FF2B5EF4-FFF2-40B4-BE49-F238E27FC236}">
                <a16:creationId xmlns:a16="http://schemas.microsoft.com/office/drawing/2014/main" id="{207A8F6F-CB9E-4019-8CC4-05D1C38FD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8413" y="2743200"/>
          <a:ext cx="612298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29" name="公式" r:id="rId5" imgW="3682800" imgH="609480" progId="Equation.3">
                  <p:embed/>
                </p:oleObj>
              </mc:Choice>
              <mc:Fallback>
                <p:oleObj name="公式" r:id="rId5" imgW="368280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2743200"/>
                        <a:ext cx="612298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Text Box 6">
            <a:extLst>
              <a:ext uri="{FF2B5EF4-FFF2-40B4-BE49-F238E27FC236}">
                <a16:creationId xmlns:a16="http://schemas.microsoft.com/office/drawing/2014/main" id="{64BC5D79-1382-4622-8E1A-B0287721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62000"/>
            <a:ext cx="3502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chemeClr val="accent2"/>
                </a:solidFill>
              </a:rPr>
              <a:t>（三）范德瓦耳斯方程</a:t>
            </a:r>
          </a:p>
        </p:txBody>
      </p:sp>
      <p:sp>
        <p:nvSpPr>
          <p:cNvPr id="129031" name="Text Box 7">
            <a:extLst>
              <a:ext uri="{FF2B5EF4-FFF2-40B4-BE49-F238E27FC236}">
                <a16:creationId xmlns:a16="http://schemas.microsoft.com/office/drawing/2014/main" id="{3A983087-1F30-48F9-81B3-84CF1BA0F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672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范氏方程是近似方程</a:t>
            </a:r>
          </a:p>
        </p:txBody>
      </p:sp>
      <p:sp>
        <p:nvSpPr>
          <p:cNvPr id="129033" name="Text Box 9">
            <a:extLst>
              <a:ext uri="{FF2B5EF4-FFF2-40B4-BE49-F238E27FC236}">
                <a16:creationId xmlns:a16="http://schemas.microsoft.com/office/drawing/2014/main" id="{464C9CD9-659B-4AF4-9991-366B914F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81600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要求压强不是很高，温度不是很低。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Text Box 3">
            <a:extLst>
              <a:ext uri="{FF2B5EF4-FFF2-40B4-BE49-F238E27FC236}">
                <a16:creationId xmlns:a16="http://schemas.microsoft.com/office/drawing/2014/main" id="{19CE642C-4381-4EB4-8AC2-709EC840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66800"/>
            <a:ext cx="678180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>
                <a:solidFill>
                  <a:schemeClr val="accent2"/>
                </a:solidFill>
              </a:rPr>
              <a:t>例</a:t>
            </a:r>
            <a:r>
              <a:rPr lang="en-US" altLang="zh-CN" b="1">
                <a:solidFill>
                  <a:schemeClr val="accent2"/>
                </a:solidFill>
              </a:rPr>
              <a:t>1.   </a:t>
            </a:r>
            <a:r>
              <a:rPr lang="zh-CN" altLang="en-US" b="1">
                <a:solidFill>
                  <a:schemeClr val="accent2"/>
                </a:solidFill>
              </a:rPr>
              <a:t>水银气压计</a:t>
            </a:r>
            <a:r>
              <a:rPr lang="en-US" altLang="zh-CN" b="1">
                <a:solidFill>
                  <a:schemeClr val="accent2"/>
                </a:solidFill>
              </a:rPr>
              <a:t>A</a:t>
            </a:r>
            <a:r>
              <a:rPr lang="zh-CN" altLang="en-US" b="1">
                <a:solidFill>
                  <a:schemeClr val="accent2"/>
                </a:solidFill>
              </a:rPr>
              <a:t>中混进了一个空气泡，因此它的读数比实际的气压小。当精确的</a:t>
            </a:r>
          </a:p>
          <a:p>
            <a:pPr>
              <a:lnSpc>
                <a:spcPct val="135000"/>
              </a:lnSpc>
            </a:pPr>
            <a:r>
              <a:rPr lang="zh-CN" altLang="en-US" b="1">
                <a:solidFill>
                  <a:schemeClr val="accent2"/>
                </a:solidFill>
              </a:rPr>
              <a:t>气压计的读数为</a:t>
            </a:r>
            <a:r>
              <a:rPr lang="en-US" altLang="zh-CN" b="1">
                <a:solidFill>
                  <a:schemeClr val="accent2"/>
                </a:solidFill>
              </a:rPr>
              <a:t>0.102 MPa</a:t>
            </a:r>
            <a:r>
              <a:rPr lang="zh-CN" altLang="en-US" b="1">
                <a:solidFill>
                  <a:schemeClr val="accent2"/>
                </a:solidFill>
              </a:rPr>
              <a:t>时，它的读数只有</a:t>
            </a:r>
            <a:r>
              <a:rPr lang="en-US" altLang="zh-CN" b="1">
                <a:solidFill>
                  <a:schemeClr val="accent2"/>
                </a:solidFill>
              </a:rPr>
              <a:t>0.0997  MPa</a:t>
            </a:r>
            <a:r>
              <a:rPr lang="zh-CN" altLang="en-US" b="1">
                <a:solidFill>
                  <a:schemeClr val="accent2"/>
                </a:solidFill>
              </a:rPr>
              <a:t>，此时管内水银面到管顶的距离为</a:t>
            </a:r>
            <a:r>
              <a:rPr lang="en-US" altLang="zh-CN" b="1">
                <a:solidFill>
                  <a:schemeClr val="accent2"/>
                </a:solidFill>
              </a:rPr>
              <a:t>80 mm</a:t>
            </a:r>
            <a:r>
              <a:rPr lang="zh-CN" altLang="en-US" b="1">
                <a:solidFill>
                  <a:schemeClr val="accent2"/>
                </a:solidFill>
              </a:rPr>
              <a:t>。问当此气压计的读数为</a:t>
            </a:r>
            <a:r>
              <a:rPr lang="en-US" altLang="zh-CN" b="1">
                <a:solidFill>
                  <a:schemeClr val="accent2"/>
                </a:solidFill>
              </a:rPr>
              <a:t>0.0978 MPa</a:t>
            </a:r>
            <a:r>
              <a:rPr lang="zh-CN" altLang="en-US" b="1">
                <a:solidFill>
                  <a:schemeClr val="accent2"/>
                </a:solidFill>
              </a:rPr>
              <a:t>时，实际气压应是多少</a:t>
            </a:r>
            <a:r>
              <a:rPr lang="en-US" altLang="zh-CN" b="1">
                <a:solidFill>
                  <a:schemeClr val="accent2"/>
                </a:solidFill>
              </a:rPr>
              <a:t>? </a:t>
            </a:r>
            <a:r>
              <a:rPr lang="zh-CN" altLang="en-US" b="1">
                <a:solidFill>
                  <a:schemeClr val="accent2"/>
                </a:solidFill>
              </a:rPr>
              <a:t>设空气的温度保持不变。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C3B0DABA-4E11-4D6F-9890-7E62B1D18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066800"/>
            <a:ext cx="68580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例</a:t>
            </a:r>
            <a:r>
              <a:rPr lang="en-US" altLang="zh-CN" b="1">
                <a:solidFill>
                  <a:schemeClr val="accent2"/>
                </a:solidFill>
              </a:rPr>
              <a:t>2.  </a:t>
            </a:r>
            <a:r>
              <a:rPr lang="zh-CN" altLang="en-US" b="1">
                <a:solidFill>
                  <a:schemeClr val="accent2"/>
                </a:solidFill>
              </a:rPr>
              <a:t>一抽气机转速</a:t>
            </a:r>
            <a:r>
              <a:rPr lang="zh-CN" altLang="en-US" b="1">
                <a:solidFill>
                  <a:schemeClr val="accent2"/>
                </a:solidFill>
                <a:sym typeface="Symbol" panose="05050102010706020507" pitchFamily="18" charset="2"/>
              </a:rPr>
              <a:t>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b="1">
                <a:solidFill>
                  <a:schemeClr val="accent2"/>
                </a:solidFill>
              </a:rPr>
              <a:t>400 r·min</a:t>
            </a:r>
            <a:r>
              <a:rPr lang="en-US" altLang="zh-CN" b="1" baseline="30000">
                <a:solidFill>
                  <a:schemeClr val="accent2"/>
                </a:solidFill>
              </a:rPr>
              <a:t>-1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即转</a:t>
            </a:r>
            <a:r>
              <a:rPr lang="en-US" altLang="zh-CN" b="1">
                <a:solidFill>
                  <a:schemeClr val="accent2"/>
                </a:solidFill>
              </a:rPr>
              <a:t>/</a:t>
            </a:r>
            <a:r>
              <a:rPr lang="zh-CN" altLang="en-US" b="1">
                <a:solidFill>
                  <a:schemeClr val="accent2"/>
                </a:solidFill>
              </a:rPr>
              <a:t>分</a:t>
            </a:r>
            <a:r>
              <a:rPr lang="en-US" altLang="zh-CN" b="1">
                <a:solidFill>
                  <a:schemeClr val="accent2"/>
                </a:solidFill>
              </a:rPr>
              <a:t>), </a:t>
            </a:r>
            <a:r>
              <a:rPr lang="zh-CN" altLang="en-US" b="1">
                <a:solidFill>
                  <a:schemeClr val="accent2"/>
                </a:solidFill>
              </a:rPr>
              <a:t>抽气机每分钟能够抽出气体</a:t>
            </a:r>
            <a:r>
              <a:rPr lang="en-US" altLang="zh-CN" b="1">
                <a:solidFill>
                  <a:schemeClr val="accent2"/>
                </a:solidFill>
              </a:rPr>
              <a:t>20 </a:t>
            </a:r>
            <a:r>
              <a:rPr lang="en-US" altLang="zh-CN" b="1" i="1">
                <a:solidFill>
                  <a:schemeClr val="accent2"/>
                </a:solidFill>
              </a:rPr>
              <a:t>l 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升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r>
              <a:rPr lang="zh-CN" altLang="en-US" b="1">
                <a:solidFill>
                  <a:schemeClr val="accent2"/>
                </a:solidFill>
              </a:rPr>
              <a:t>。设容器的容积</a:t>
            </a:r>
            <a:r>
              <a:rPr lang="en-US" altLang="zh-CN" b="1">
                <a:solidFill>
                  <a:schemeClr val="accent2"/>
                </a:solidFill>
              </a:rPr>
              <a:t>V=2.0 </a:t>
            </a:r>
            <a:r>
              <a:rPr lang="en-US" altLang="zh-CN" b="1" i="1">
                <a:solidFill>
                  <a:schemeClr val="accent2"/>
                </a:solidFill>
              </a:rPr>
              <a:t>l 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升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r>
              <a:rPr lang="zh-CN" altLang="en-US" b="1">
                <a:solidFill>
                  <a:schemeClr val="accent2"/>
                </a:solidFill>
              </a:rPr>
              <a:t>，问经过多少时间后才能使容器的压强由</a:t>
            </a:r>
            <a:r>
              <a:rPr lang="en-US" altLang="zh-CN" b="1">
                <a:solidFill>
                  <a:schemeClr val="accent2"/>
                </a:solidFill>
              </a:rPr>
              <a:t>0.101 MPa</a:t>
            </a:r>
            <a:r>
              <a:rPr lang="zh-CN" altLang="en-US" b="1">
                <a:solidFill>
                  <a:schemeClr val="accent2"/>
                </a:solidFill>
              </a:rPr>
              <a:t>降为</a:t>
            </a:r>
            <a:r>
              <a:rPr lang="en-US" altLang="zh-CN" b="1">
                <a:solidFill>
                  <a:schemeClr val="accent2"/>
                </a:solidFill>
              </a:rPr>
              <a:t>133 Pa</a:t>
            </a:r>
            <a:r>
              <a:rPr lang="zh-CN" altLang="en-US" b="1">
                <a:solidFill>
                  <a:schemeClr val="accent2"/>
                </a:solidFill>
              </a:rPr>
              <a:t>。设抽气过程中气体温度始终不变。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A92CC847-42E8-46C4-A4D6-A8E8A13E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23925"/>
            <a:ext cx="64770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例</a:t>
            </a:r>
            <a:r>
              <a:rPr lang="en-US" altLang="zh-CN" b="1">
                <a:solidFill>
                  <a:schemeClr val="accent2"/>
                </a:solidFill>
              </a:rPr>
              <a:t>3.  </a:t>
            </a:r>
            <a:r>
              <a:rPr lang="zh-CN" altLang="en-US" b="1">
                <a:solidFill>
                  <a:schemeClr val="accent2"/>
                </a:solidFill>
              </a:rPr>
              <a:t>一个一端封闭的薄壁圆柱形浮沉子，开口端向下插入密度为</a:t>
            </a:r>
            <a:r>
              <a:rPr lang="zh-CN" altLang="en-US" b="1">
                <a:solidFill>
                  <a:schemeClr val="accent2"/>
                </a:solidFill>
                <a:sym typeface="Symbol" panose="05050102010706020507" pitchFamily="18" charset="2"/>
              </a:rPr>
              <a:t></a:t>
            </a:r>
            <a:r>
              <a:rPr lang="zh-CN" altLang="en-US" b="1">
                <a:solidFill>
                  <a:schemeClr val="accent2"/>
                </a:solidFill>
              </a:rPr>
              <a:t>的液体中，被封入的少量气体使施加了外压强</a:t>
            </a:r>
            <a:r>
              <a:rPr lang="en-US" altLang="zh-CN" b="1" i="1">
                <a:solidFill>
                  <a:schemeClr val="accent2"/>
                </a:solidFill>
              </a:rPr>
              <a:t>p</a:t>
            </a:r>
            <a:r>
              <a:rPr lang="en-US" altLang="zh-CN" b="1" i="1" baseline="-25000">
                <a:solidFill>
                  <a:schemeClr val="accent2"/>
                </a:solidFill>
              </a:rPr>
              <a:t>o</a:t>
            </a:r>
            <a:r>
              <a:rPr lang="zh-CN" altLang="en-US" b="1">
                <a:solidFill>
                  <a:schemeClr val="accent2"/>
                </a:solidFill>
              </a:rPr>
              <a:t>的浮沉子悬浮在水中，这时其闭端恰好与水面相平。现突然将外压强增加到</a:t>
            </a:r>
            <a:r>
              <a:rPr lang="en-US" altLang="zh-CN" b="1" i="1">
                <a:solidFill>
                  <a:schemeClr val="accent2"/>
                </a:solidFill>
              </a:rPr>
              <a:t>2p</a:t>
            </a:r>
            <a:r>
              <a:rPr lang="en-US" altLang="zh-CN" b="1" i="1" baseline="-25000">
                <a:solidFill>
                  <a:schemeClr val="accent2"/>
                </a:solidFill>
              </a:rPr>
              <a:t>o</a:t>
            </a:r>
            <a:r>
              <a:rPr lang="zh-CN" altLang="en-US" b="1">
                <a:solidFill>
                  <a:schemeClr val="accent2"/>
                </a:solidFill>
              </a:rPr>
              <a:t>，试证浮沉子下沉深度</a:t>
            </a:r>
            <a:r>
              <a:rPr lang="en-US" altLang="zh-CN" b="1">
                <a:solidFill>
                  <a:schemeClr val="accent2"/>
                </a:solidFill>
              </a:rPr>
              <a:t>x</a:t>
            </a:r>
            <a:r>
              <a:rPr lang="zh-CN" altLang="en-US" b="1">
                <a:solidFill>
                  <a:schemeClr val="accent2"/>
                </a:solidFill>
              </a:rPr>
              <a:t>与它在该处的运动速度</a:t>
            </a:r>
            <a:r>
              <a:rPr lang="en-US" altLang="zh-CN" b="1">
                <a:solidFill>
                  <a:schemeClr val="accent2"/>
                </a:solidFill>
              </a:rPr>
              <a:t>v</a:t>
            </a:r>
            <a:r>
              <a:rPr lang="zh-CN" altLang="en-US" b="1">
                <a:solidFill>
                  <a:schemeClr val="accent2"/>
                </a:solidFill>
              </a:rPr>
              <a:t>的关系为</a:t>
            </a:r>
          </a:p>
          <a:p>
            <a:pPr>
              <a:spcBef>
                <a:spcPct val="50000"/>
              </a:spcBef>
            </a:pPr>
            <a:endParaRPr lang="zh-CN" altLang="en-US" b="1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不计任何黏性阻力。空气密度与</a:t>
            </a:r>
            <a:r>
              <a:rPr lang="zh-CN" altLang="en-US" b="1">
                <a:solidFill>
                  <a:schemeClr val="accent2"/>
                </a:solidFill>
                <a:sym typeface="Symbol" panose="05050102010706020507" pitchFamily="18" charset="2"/>
              </a:rPr>
              <a:t></a:t>
            </a:r>
            <a:r>
              <a:rPr lang="zh-CN" altLang="en-US" b="1">
                <a:solidFill>
                  <a:schemeClr val="accent2"/>
                </a:solidFill>
              </a:rPr>
              <a:t>相比也可予忽略，空气可看作理想气体。</a:t>
            </a:r>
          </a:p>
        </p:txBody>
      </p:sp>
      <p:graphicFrame>
        <p:nvGraphicFramePr>
          <p:cNvPr id="199683" name="Object 3">
            <a:extLst>
              <a:ext uri="{FF2B5EF4-FFF2-40B4-BE49-F238E27FC236}">
                <a16:creationId xmlns:a16="http://schemas.microsoft.com/office/drawing/2014/main" id="{109EB8D6-3F14-4864-8477-B039EE03F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810000"/>
          <a:ext cx="3657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2" name="公式" r:id="rId3" imgW="1663560" imgH="431640" progId="Equation.3">
                  <p:embed/>
                </p:oleObj>
              </mc:Choice>
              <mc:Fallback>
                <p:oleObj name="公式" r:id="rId3" imgW="16635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0"/>
                        <a:ext cx="3657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6" name="Picture 1030" descr="007">
            <a:extLst>
              <a:ext uri="{FF2B5EF4-FFF2-40B4-BE49-F238E27FC236}">
                <a16:creationId xmlns:a16="http://schemas.microsoft.com/office/drawing/2014/main" id="{5DA41A48-72EF-478A-B34F-33139E8C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010400" cy="4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5" name="Object 11">
            <a:extLst>
              <a:ext uri="{FF2B5EF4-FFF2-40B4-BE49-F238E27FC236}">
                <a16:creationId xmlns:a16="http://schemas.microsoft.com/office/drawing/2014/main" id="{ED41F248-EB43-43F1-AA0B-B9A0E1082DAE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06650" y="25463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7" name="公式" r:id="rId3" imgW="139680" imgH="291960" progId="Equation.3">
                  <p:embed/>
                </p:oleObj>
              </mc:Choice>
              <mc:Fallback>
                <p:oleObj name="公式" r:id="rId3" imgW="139680" imgH="29196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5463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>
            <a:extLst>
              <a:ext uri="{FF2B5EF4-FFF2-40B4-BE49-F238E27FC236}">
                <a16:creationId xmlns:a16="http://schemas.microsoft.com/office/drawing/2014/main" id="{2C7540F5-D6B0-4E59-9F1F-2E59EA74630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97650" y="25463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8" name="公式" r:id="rId5" imgW="139680" imgH="291960" progId="Equation.3">
                  <p:embed/>
                </p:oleObj>
              </mc:Choice>
              <mc:Fallback>
                <p:oleObj name="公式" r:id="rId5" imgW="139680" imgH="29196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25463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7" name="Object 13">
            <a:extLst>
              <a:ext uri="{FF2B5EF4-FFF2-40B4-BE49-F238E27FC236}">
                <a16:creationId xmlns:a16="http://schemas.microsoft.com/office/drawing/2014/main" id="{3F412F54-D3B2-486D-B6A2-F4B5B51E7E1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3276600"/>
          <a:ext cx="24669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9" name="公式" r:id="rId6" imgW="1473120" imgH="774360" progId="Equation.3">
                  <p:embed/>
                </p:oleObj>
              </mc:Choice>
              <mc:Fallback>
                <p:oleObj name="公式" r:id="rId6" imgW="1473120" imgH="77436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24669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0" name="Object 26">
            <a:extLst>
              <a:ext uri="{FF2B5EF4-FFF2-40B4-BE49-F238E27FC236}">
                <a16:creationId xmlns:a16="http://schemas.microsoft.com/office/drawing/2014/main" id="{8D0994C6-7E0F-43C4-9761-0D53A947F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0" name="公式" r:id="rId8" imgW="139680" imgH="291960" progId="Equation.3">
                  <p:embed/>
                </p:oleObj>
              </mc:Choice>
              <mc:Fallback>
                <p:oleObj name="公式" r:id="rId8" imgW="139680" imgH="2919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1" name="Object 27">
            <a:extLst>
              <a:ext uri="{FF2B5EF4-FFF2-40B4-BE49-F238E27FC236}">
                <a16:creationId xmlns:a16="http://schemas.microsoft.com/office/drawing/2014/main" id="{022EB1FB-8FB7-4926-8811-C53C68436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1" name="公式" r:id="rId9" imgW="139680" imgH="291960" progId="Equation.3">
                  <p:embed/>
                </p:oleObj>
              </mc:Choice>
              <mc:Fallback>
                <p:oleObj name="公式" r:id="rId9" imgW="139680" imgH="291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2" name="Object 28">
            <a:extLst>
              <a:ext uri="{FF2B5EF4-FFF2-40B4-BE49-F238E27FC236}">
                <a16:creationId xmlns:a16="http://schemas.microsoft.com/office/drawing/2014/main" id="{B5B9165C-65F7-415F-B1B5-213786094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2" name="公式" r:id="rId10" imgW="139680" imgH="291960" progId="Equation.3">
                  <p:embed/>
                </p:oleObj>
              </mc:Choice>
              <mc:Fallback>
                <p:oleObj name="公式" r:id="rId10" imgW="139680" imgH="2919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29">
            <a:extLst>
              <a:ext uri="{FF2B5EF4-FFF2-40B4-BE49-F238E27FC236}">
                <a16:creationId xmlns:a16="http://schemas.microsoft.com/office/drawing/2014/main" id="{BA6961AC-FCE4-4B32-911E-722BC8C57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3" name="公式" r:id="rId11" imgW="139680" imgH="291960" progId="Equation.3">
                  <p:embed/>
                </p:oleObj>
              </mc:Choice>
              <mc:Fallback>
                <p:oleObj name="公式" r:id="rId11" imgW="139680" imgH="291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4" name="Object 30">
            <a:extLst>
              <a:ext uri="{FF2B5EF4-FFF2-40B4-BE49-F238E27FC236}">
                <a16:creationId xmlns:a16="http://schemas.microsoft.com/office/drawing/2014/main" id="{CB22CBA4-61E4-4715-A812-489E20616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4" name="公式" r:id="rId12" imgW="139680" imgH="291960" progId="Equation.3">
                  <p:embed/>
                </p:oleObj>
              </mc:Choice>
              <mc:Fallback>
                <p:oleObj name="公式" r:id="rId12" imgW="139680" imgH="2919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5" name="Object 31">
            <a:extLst>
              <a:ext uri="{FF2B5EF4-FFF2-40B4-BE49-F238E27FC236}">
                <a16:creationId xmlns:a16="http://schemas.microsoft.com/office/drawing/2014/main" id="{A867E4D4-5D0D-4D70-BFD5-C72567C90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5" name="公式" r:id="rId13" imgW="139680" imgH="291960" progId="Equation.3">
                  <p:embed/>
                </p:oleObj>
              </mc:Choice>
              <mc:Fallback>
                <p:oleObj name="公式" r:id="rId13" imgW="139680" imgH="291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7" name="Object 33">
            <a:extLst>
              <a:ext uri="{FF2B5EF4-FFF2-40B4-BE49-F238E27FC236}">
                <a16:creationId xmlns:a16="http://schemas.microsoft.com/office/drawing/2014/main" id="{547E6F71-AC76-49F7-834F-158A8E212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800600"/>
          <a:ext cx="41052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6" name="公式" r:id="rId14" imgW="2336760" imgH="609480" progId="Equation.3">
                  <p:embed/>
                </p:oleObj>
              </mc:Choice>
              <mc:Fallback>
                <p:oleObj name="公式" r:id="rId14" imgW="2336760" imgH="609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41052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9" name="Text Box 35">
            <a:extLst>
              <a:ext uri="{FF2B5EF4-FFF2-40B4-BE49-F238E27FC236}">
                <a16:creationId xmlns:a16="http://schemas.microsoft.com/office/drawing/2014/main" id="{3CC2B95A-78C4-4B5A-88CE-8549F096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21447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/>
              <a:t>(</a:t>
            </a:r>
            <a:r>
              <a:rPr lang="zh-CN" altLang="en-US" sz="2600" b="1"/>
              <a:t>二</a:t>
            </a:r>
            <a:r>
              <a:rPr lang="en-US" altLang="zh-CN" sz="2600" b="1"/>
              <a:t>) </a:t>
            </a:r>
            <a:r>
              <a:rPr lang="zh-CN" altLang="en-US" sz="2600" b="1"/>
              <a:t>涨落现象</a:t>
            </a:r>
          </a:p>
        </p:txBody>
      </p:sp>
      <p:sp>
        <p:nvSpPr>
          <p:cNvPr id="144422" name="AutoShape 38">
            <a:extLst>
              <a:ext uri="{FF2B5EF4-FFF2-40B4-BE49-F238E27FC236}">
                <a16:creationId xmlns:a16="http://schemas.microsoft.com/office/drawing/2014/main" id="{2176F032-7993-4044-96B4-767BD155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0"/>
            <a:ext cx="60198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23" name="Text Box 39">
            <a:extLst>
              <a:ext uri="{FF2B5EF4-FFF2-40B4-BE49-F238E27FC236}">
                <a16:creationId xmlns:a16="http://schemas.microsoft.com/office/drawing/2014/main" id="{17603A9A-2E3B-4637-B505-E08E71B08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1600200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偏离统计平均值的现象称为涨落现象。</a:t>
            </a:r>
          </a:p>
        </p:txBody>
      </p:sp>
      <p:sp>
        <p:nvSpPr>
          <p:cNvPr id="144424" name="Text Box 40">
            <a:extLst>
              <a:ext uri="{FF2B5EF4-FFF2-40B4-BE49-F238E27FC236}">
                <a16:creationId xmlns:a16="http://schemas.microsoft.com/office/drawing/2014/main" id="{46027A75-EC8E-48BD-A55A-FEB24A1D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40665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粒子数越少，涨落现象越明显。</a:t>
            </a:r>
          </a:p>
        </p:txBody>
      </p:sp>
      <p:sp>
        <p:nvSpPr>
          <p:cNvPr id="144425" name="Text Box 41">
            <a:extLst>
              <a:ext uri="{FF2B5EF4-FFF2-40B4-BE49-F238E27FC236}">
                <a16:creationId xmlns:a16="http://schemas.microsoft.com/office/drawing/2014/main" id="{B87E784E-EAC2-4424-BBDB-CD6D4CE3C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9768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布朗粒子的半径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1" name="Text Box 7">
            <a:extLst>
              <a:ext uri="{FF2B5EF4-FFF2-40B4-BE49-F238E27FC236}">
                <a16:creationId xmlns:a16="http://schemas.microsoft.com/office/drawing/2014/main" id="{220E2516-B9C0-4E75-A0FD-0C052BE5B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095375"/>
            <a:ext cx="707231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4000" b="1">
                <a:cs typeface="Times New Roman" panose="02020603050405020304" pitchFamily="18" charset="0"/>
              </a:rPr>
              <a:t>• </a:t>
            </a:r>
            <a:r>
              <a:rPr lang="zh-CN" altLang="en-US" b="1"/>
              <a:t>热噪声</a:t>
            </a:r>
            <a:r>
              <a:rPr lang="zh-CN" altLang="en-US"/>
              <a:t>  由于热传导电子在导体中作无规则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/>
              <a:t>   热运动（布朗运动）而引起的。</a:t>
            </a:r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D6A2E6EF-9F91-4298-9C5F-B8727E47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86088"/>
            <a:ext cx="40957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4000" b="1">
                <a:cs typeface="Times New Roman" panose="02020603050405020304" pitchFamily="18" charset="0"/>
              </a:rPr>
              <a:t>• </a:t>
            </a:r>
            <a:r>
              <a:rPr lang="zh-CN" altLang="en-US" b="1"/>
              <a:t>气体分子密度涨落</a:t>
            </a:r>
            <a:r>
              <a:rPr lang="zh-CN" altLang="en-US"/>
              <a:t>  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/>
              <a:t>    晴朗的天空呈现蓝色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/>
              <a:t>    日出日落天空呈现红色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F4E2FA1B-E2A6-4808-A789-9E5043DC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38200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cs typeface="Times New Roman" panose="02020603050405020304" pitchFamily="18" charset="0"/>
              </a:rPr>
              <a:t>§1.5.3 </a:t>
            </a:r>
            <a:r>
              <a:rPr lang="zh-CN" altLang="en-US" sz="2400" b="1">
                <a:solidFill>
                  <a:schemeClr val="accent2"/>
                </a:solidFill>
              </a:rPr>
              <a:t>分子间的吸引力与排斥力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888002A5-E8A5-4DCB-A71B-3589F30D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（一）吸引力和排斥力</a:t>
            </a: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C6558A42-DC27-45B9-A594-645793525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254250"/>
            <a:ext cx="7296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分子引力作用半径约为分子直径的两倍左右，</a:t>
            </a:r>
          </a:p>
          <a:p>
            <a:r>
              <a:rPr lang="zh-CN" altLang="en-US"/>
              <a:t>超过这一距离，分子之间的作用力可以忽略。</a:t>
            </a:r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ED34068E-4578-4BB6-A81B-FE56DB98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3581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（二）分子力与分子热运动</a:t>
            </a:r>
          </a:p>
        </p:txBody>
      </p:sp>
      <p:sp>
        <p:nvSpPr>
          <p:cNvPr id="108551" name="Text Box 7">
            <a:extLst>
              <a:ext uri="{FF2B5EF4-FFF2-40B4-BE49-F238E27FC236}">
                <a16:creationId xmlns:a16="http://schemas.microsoft.com/office/drawing/2014/main" id="{A764162B-8D79-40E3-B37A-E867BC350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19600"/>
            <a:ext cx="7651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分子力是一种电磁相互作用力，是一种保守力，</a:t>
            </a:r>
          </a:p>
          <a:p>
            <a:r>
              <a:rPr lang="zh-CN" altLang="en-US"/>
              <a:t>存在势场，有势能。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>
            <a:extLst>
              <a:ext uri="{FF2B5EF4-FFF2-40B4-BE49-F238E27FC236}">
                <a16:creationId xmlns:a16="http://schemas.microsoft.com/office/drawing/2014/main" id="{CD007141-EF04-4C03-9E0E-6B625C63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762000"/>
            <a:ext cx="594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§ 1.6 </a:t>
            </a:r>
            <a:r>
              <a:rPr lang="zh-CN" altLang="en-US" sz="2800" b="1">
                <a:solidFill>
                  <a:schemeClr val="accent2"/>
                </a:solidFill>
              </a:rPr>
              <a:t>理想气体微观描述的初级理论</a:t>
            </a:r>
            <a:r>
              <a:rPr lang="zh-CN" altLang="en-US" sz="2800" b="1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endParaRPr lang="zh-CN" altLang="en-US" sz="2800" b="1">
              <a:solidFill>
                <a:schemeClr val="accent2"/>
              </a:solidFill>
              <a:ea typeface=""/>
            </a:endParaRP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71717359-4C1C-40E9-A6CB-85CD04AA4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447800"/>
            <a:ext cx="347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cs typeface="Times New Roman" panose="02020603050405020304" pitchFamily="18" charset="0"/>
              </a:rPr>
              <a:t>§1.6.1 </a:t>
            </a:r>
            <a:r>
              <a:rPr lang="zh-CN" altLang="en-US" sz="2400" b="1">
                <a:solidFill>
                  <a:schemeClr val="accent2"/>
                </a:solidFill>
              </a:rPr>
              <a:t>理想气体微观模型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6351BF9E-9221-4636-AF1A-CAB4ABDB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2098675"/>
            <a:ext cx="749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分子本身的线度比起分子之间距小得多而可忽略不计</a:t>
            </a:r>
          </a:p>
        </p:txBody>
      </p:sp>
      <p:sp>
        <p:nvSpPr>
          <p:cNvPr id="111623" name="Text Box 7">
            <a:extLst>
              <a:ext uri="{FF2B5EF4-FFF2-40B4-BE49-F238E27FC236}">
                <a16:creationId xmlns:a16="http://schemas.microsoft.com/office/drawing/2014/main" id="{0296E535-18F6-44A6-8C8B-F9FEDF08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860675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a) </a:t>
            </a:r>
            <a:r>
              <a:rPr lang="zh-CN" altLang="en-US" sz="2400"/>
              <a:t>洛施密特常量</a:t>
            </a: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D0EAF209-5DDC-4AE9-96D6-59CF38050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32200"/>
            <a:ext cx="417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b) </a:t>
            </a:r>
            <a:r>
              <a:rPr lang="zh-CN" altLang="en-US" sz="2400"/>
              <a:t>标准状况下分子间平均距离</a:t>
            </a:r>
          </a:p>
        </p:txBody>
      </p:sp>
      <p:sp>
        <p:nvSpPr>
          <p:cNvPr id="111625" name="Text Box 9">
            <a:extLst>
              <a:ext uri="{FF2B5EF4-FFF2-40B4-BE49-F238E27FC236}">
                <a16:creationId xmlns:a16="http://schemas.microsoft.com/office/drawing/2014/main" id="{46ED1ABC-C5AE-4CB7-B969-DBF152A2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0"/>
            <a:ext cx="202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c) </a:t>
            </a:r>
            <a:r>
              <a:rPr lang="zh-CN" altLang="en-US" sz="2400"/>
              <a:t>氮分子半径</a:t>
            </a:r>
          </a:p>
        </p:txBody>
      </p:sp>
      <p:graphicFrame>
        <p:nvGraphicFramePr>
          <p:cNvPr id="111628" name="Object 12">
            <a:extLst>
              <a:ext uri="{FF2B5EF4-FFF2-40B4-BE49-F238E27FC236}">
                <a16:creationId xmlns:a16="http://schemas.microsoft.com/office/drawing/2014/main" id="{02AF070E-21A9-4D05-AF73-1DD673B9C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624138"/>
          <a:ext cx="46085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公式" r:id="rId3" imgW="3187440" imgH="609480" progId="Equation.3">
                  <p:embed/>
                </p:oleObj>
              </mc:Choice>
              <mc:Fallback>
                <p:oleObj name="公式" r:id="rId3" imgW="3187440" imgH="609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24138"/>
                        <a:ext cx="460851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>
            <a:extLst>
              <a:ext uri="{FF2B5EF4-FFF2-40B4-BE49-F238E27FC236}">
                <a16:creationId xmlns:a16="http://schemas.microsoft.com/office/drawing/2014/main" id="{B2452505-B68F-4252-A2DF-E74FB9272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5257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公式" r:id="rId5" imgW="3835080" imgH="609480" progId="Equation.3">
                  <p:embed/>
                </p:oleObj>
              </mc:Choice>
              <mc:Fallback>
                <p:oleObj name="公式" r:id="rId5" imgW="3835080" imgH="609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5257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0" name="Object 14">
            <a:extLst>
              <a:ext uri="{FF2B5EF4-FFF2-40B4-BE49-F238E27FC236}">
                <a16:creationId xmlns:a16="http://schemas.microsoft.com/office/drawing/2014/main" id="{013730F7-30CF-43A2-B959-2DF90E481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203825"/>
          <a:ext cx="48958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公式" r:id="rId7" imgW="3657600" imgH="609480" progId="Equation.3">
                  <p:embed/>
                </p:oleObj>
              </mc:Choice>
              <mc:Fallback>
                <p:oleObj name="公式" r:id="rId7" imgW="3657600" imgH="609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03825"/>
                        <a:ext cx="48958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8" name="AutoShape 24">
            <a:extLst>
              <a:ext uri="{FF2B5EF4-FFF2-40B4-BE49-F238E27FC236}">
                <a16:creationId xmlns:a16="http://schemas.microsoft.com/office/drawing/2014/main" id="{3827C376-ABB1-4824-A39E-E6B644B0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39624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4" name="AutoShape 20">
            <a:extLst>
              <a:ext uri="{FF2B5EF4-FFF2-40B4-BE49-F238E27FC236}">
                <a16:creationId xmlns:a16="http://schemas.microsoft.com/office/drawing/2014/main" id="{89650E95-EADE-488C-8E24-CBD21469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58674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1" name="Text Box 17">
            <a:extLst>
              <a:ext uri="{FF2B5EF4-FFF2-40B4-BE49-F238E27FC236}">
                <a16:creationId xmlns:a16="http://schemas.microsoft.com/office/drawing/2014/main" id="{E2DF2076-8989-48F2-A683-E4BFA511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7270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3. </a:t>
            </a:r>
            <a:r>
              <a:rPr lang="zh-CN" altLang="en-US" sz="2400"/>
              <a:t>处于平衡态的理想气体</a:t>
            </a:r>
            <a:r>
              <a:rPr lang="en-US" altLang="zh-CN" sz="2400"/>
              <a:t>,</a:t>
            </a:r>
            <a:r>
              <a:rPr lang="zh-CN" altLang="en-US" sz="2400"/>
              <a:t>分子之间及分子与器壁之间</a:t>
            </a:r>
          </a:p>
          <a:p>
            <a:r>
              <a:rPr lang="zh-CN" altLang="en-US" sz="2400"/>
              <a:t>    的碰撞是完全弹性碰撞</a:t>
            </a:r>
          </a:p>
        </p:txBody>
      </p:sp>
      <p:sp>
        <p:nvSpPr>
          <p:cNvPr id="149522" name="Text Box 18">
            <a:extLst>
              <a:ext uri="{FF2B5EF4-FFF2-40B4-BE49-F238E27FC236}">
                <a16:creationId xmlns:a16="http://schemas.microsoft.com/office/drawing/2014/main" id="{3E159B99-9625-4C60-AAD2-3B2EDD222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90600"/>
            <a:ext cx="605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除碰撞一瞬间外</a:t>
            </a:r>
            <a:r>
              <a:rPr lang="en-US" altLang="zh-CN" sz="2400"/>
              <a:t>,</a:t>
            </a:r>
            <a:r>
              <a:rPr lang="zh-CN" altLang="en-US" sz="2400"/>
              <a:t>分子间互作用可忽略不计</a:t>
            </a:r>
          </a:p>
        </p:txBody>
      </p:sp>
      <p:sp>
        <p:nvSpPr>
          <p:cNvPr id="149523" name="Text Box 19">
            <a:extLst>
              <a:ext uri="{FF2B5EF4-FFF2-40B4-BE49-F238E27FC236}">
                <a16:creationId xmlns:a16="http://schemas.microsoft.com/office/drawing/2014/main" id="{45DDD842-E120-476A-A73D-20B74846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95600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处于平衡态的气体均具有分子混沌性</a:t>
            </a:r>
          </a:p>
        </p:txBody>
      </p:sp>
      <p:sp>
        <p:nvSpPr>
          <p:cNvPr id="149526" name="Text Box 22">
            <a:extLst>
              <a:ext uri="{FF2B5EF4-FFF2-40B4-BE49-F238E27FC236}">
                <a16:creationId xmlns:a16="http://schemas.microsoft.com/office/drawing/2014/main" id="{B4A5676F-F432-47F0-9FBF-472E8B91E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530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在常温下，压强在数个大气压以下的气体，可看作理想气体。</a:t>
            </a:r>
          </a:p>
        </p:txBody>
      </p:sp>
      <p:sp>
        <p:nvSpPr>
          <p:cNvPr id="149527" name="Text Box 23">
            <a:extLst>
              <a:ext uri="{FF2B5EF4-FFF2-40B4-BE49-F238E27FC236}">
                <a16:creationId xmlns:a16="http://schemas.microsoft.com/office/drawing/2014/main" id="{7C752A53-746A-44F9-BE02-EAA5ABA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具有各向同性的宏观特征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4E8E6860-ABE0-4CC1-BCCE-1191DCF1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7304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cs typeface="Times New Roman" panose="02020603050405020304" pitchFamily="18" charset="0"/>
              </a:rPr>
              <a:t>§1.6.2 </a:t>
            </a:r>
            <a:r>
              <a:rPr lang="zh-CN" altLang="en-US" sz="2400" b="1">
                <a:solidFill>
                  <a:schemeClr val="accent2"/>
                </a:solidFill>
              </a:rPr>
              <a:t>单位时间内碰在单位面积器壁上的平均分子数</a:t>
            </a:r>
          </a:p>
          <a:p>
            <a:r>
              <a:rPr lang="zh-CN" altLang="en-US" sz="2400" b="1">
                <a:solidFill>
                  <a:schemeClr val="accent2"/>
                </a:solidFill>
              </a:rPr>
              <a:t>           </a:t>
            </a:r>
          </a:p>
        </p:txBody>
      </p:sp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id="{6DEA6F01-0F00-4200-92E0-4793E9E3F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96975"/>
          <a:ext cx="10795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公式" r:id="rId3" imgW="660240" imgH="596880" progId="Equation.3">
                  <p:embed/>
                </p:oleObj>
              </mc:Choice>
              <mc:Fallback>
                <p:oleObj name="公式" r:id="rId3" imgW="66024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10795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>
            <a:extLst>
              <a:ext uri="{FF2B5EF4-FFF2-40B4-BE49-F238E27FC236}">
                <a16:creationId xmlns:a16="http://schemas.microsoft.com/office/drawing/2014/main" id="{712F704E-82DF-4027-8FB3-F2A3CE8FF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989138"/>
          <a:ext cx="251936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公式" r:id="rId5" imgW="1638000" imgH="558720" progId="Equation.3">
                  <p:embed/>
                </p:oleObj>
              </mc:Choice>
              <mc:Fallback>
                <p:oleObj name="公式" r:id="rId5" imgW="163800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251936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>
            <a:extLst>
              <a:ext uri="{FF2B5EF4-FFF2-40B4-BE49-F238E27FC236}">
                <a16:creationId xmlns:a16="http://schemas.microsoft.com/office/drawing/2014/main" id="{D0A2499E-847B-4490-9D13-A70FA3F92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997200"/>
          <a:ext cx="23764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公式" r:id="rId7" imgW="1536480" imgH="647640" progId="Equation.3">
                  <p:embed/>
                </p:oleObj>
              </mc:Choice>
              <mc:Fallback>
                <p:oleObj name="公式" r:id="rId7" imgW="1536480" imgH="647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237648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>
            <a:extLst>
              <a:ext uri="{FF2B5EF4-FFF2-40B4-BE49-F238E27FC236}">
                <a16:creationId xmlns:a16="http://schemas.microsoft.com/office/drawing/2014/main" id="{A9BBDDE2-66DD-411A-B76A-EC42ACC3C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724400"/>
          <a:ext cx="10080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公式" r:id="rId9" imgW="660240" imgH="583920" progId="Equation.3">
                  <p:embed/>
                </p:oleObj>
              </mc:Choice>
              <mc:Fallback>
                <p:oleObj name="公式" r:id="rId9" imgW="66024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10080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>
            <a:extLst>
              <a:ext uri="{FF2B5EF4-FFF2-40B4-BE49-F238E27FC236}">
                <a16:creationId xmlns:a16="http://schemas.microsoft.com/office/drawing/2014/main" id="{AB2D8ED3-177A-48DA-946F-80643E8F2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0334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公式" r:id="rId11" imgW="139680" imgH="291960" progId="Equation.3">
                  <p:embed/>
                </p:oleObj>
              </mc:Choice>
              <mc:Fallback>
                <p:oleObj name="公式" r:id="rId11" imgW="139680" imgH="291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03346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2" name="Text Box 14">
            <a:extLst>
              <a:ext uri="{FF2B5EF4-FFF2-40B4-BE49-F238E27FC236}">
                <a16:creationId xmlns:a16="http://schemas.microsoft.com/office/drawing/2014/main" id="{5E75C343-5069-42F1-A25B-763F05C70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71600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气体分子碰撞频率或气体分子碰壁数</a:t>
            </a:r>
          </a:p>
        </p:txBody>
      </p:sp>
      <p:graphicFrame>
        <p:nvGraphicFramePr>
          <p:cNvPr id="119823" name="Object 15">
            <a:extLst>
              <a:ext uri="{FF2B5EF4-FFF2-40B4-BE49-F238E27FC236}">
                <a16:creationId xmlns:a16="http://schemas.microsoft.com/office/drawing/2014/main" id="{D8AB10FF-706F-4C8D-8A80-FB1349A32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371600"/>
          <a:ext cx="533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公式" r:id="rId13" imgW="139680" imgH="152280" progId="Equation.3">
                  <p:embed/>
                </p:oleObj>
              </mc:Choice>
              <mc:Fallback>
                <p:oleObj name="公式" r:id="rId13" imgW="139680" imgH="152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533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24" name="Picture 16" descr="008">
            <a:extLst>
              <a:ext uri="{FF2B5EF4-FFF2-40B4-BE49-F238E27FC236}">
                <a16:creationId xmlns:a16="http://schemas.microsoft.com/office/drawing/2014/main" id="{D9EFA560-2AB7-4D56-BD49-AAC25A9B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38862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25" name="Text Box 17">
            <a:extLst>
              <a:ext uri="{FF2B5EF4-FFF2-40B4-BE49-F238E27FC236}">
                <a16:creationId xmlns:a16="http://schemas.microsoft.com/office/drawing/2014/main" id="{ED2E78C1-9CBD-4848-A1D4-52879EC3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9212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严格</a:t>
            </a:r>
          </a:p>
        </p:txBody>
      </p:sp>
      <p:sp>
        <p:nvSpPr>
          <p:cNvPr id="119826" name="Text Box 18">
            <a:extLst>
              <a:ext uri="{FF2B5EF4-FFF2-40B4-BE49-F238E27FC236}">
                <a16:creationId xmlns:a16="http://schemas.microsoft.com/office/drawing/2014/main" id="{0A5EF021-662E-4086-8CE5-B458292E6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76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近似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858</Words>
  <Application>Microsoft Office PowerPoint</Application>
  <PresentationFormat>全屏显示(4:3)</PresentationFormat>
  <Paragraphs>87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Times New Roman</vt:lpstr>
      <vt:lpstr>宋体</vt:lpstr>
      <vt:lpstr>Symbol</vt:lpstr>
      <vt:lpstr>Tahoma</vt:lpstr>
      <vt:lpstr/>
      <vt:lpstr>默认设计模板</vt:lpstr>
      <vt:lpstr>Microsoft 公式 3.0</vt:lpstr>
      <vt:lpstr>§ 1.5  物质的微观模型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热学</dc:title>
  <dc:creator>waj</dc:creator>
  <cp:lastModifiedBy>张伯望</cp:lastModifiedBy>
  <cp:revision>284</cp:revision>
  <dcterms:created xsi:type="dcterms:W3CDTF">2001-06-22T03:17:20Z</dcterms:created>
  <dcterms:modified xsi:type="dcterms:W3CDTF">2017-09-07T09:09:46Z</dcterms:modified>
</cp:coreProperties>
</file>