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4" r:id="rId2"/>
    <p:sldId id="385" r:id="rId3"/>
    <p:sldId id="352" r:id="rId4"/>
    <p:sldId id="370" r:id="rId5"/>
    <p:sldId id="371" r:id="rId6"/>
    <p:sldId id="372" r:id="rId7"/>
    <p:sldId id="353" r:id="rId8"/>
    <p:sldId id="373" r:id="rId9"/>
    <p:sldId id="382" r:id="rId10"/>
    <p:sldId id="360" r:id="rId11"/>
    <p:sldId id="375" r:id="rId12"/>
    <p:sldId id="383" r:id="rId13"/>
    <p:sldId id="354" r:id="rId14"/>
    <p:sldId id="376" r:id="rId15"/>
    <p:sldId id="379" r:id="rId16"/>
    <p:sldId id="364" r:id="rId17"/>
    <p:sldId id="380" r:id="rId18"/>
    <p:sldId id="355" r:id="rId19"/>
    <p:sldId id="366" r:id="rId20"/>
    <p:sldId id="381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36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CCFF"/>
    <a:srgbClr val="FF66FF"/>
    <a:srgbClr val="66FF33"/>
    <a:srgbClr val="FFFF00"/>
    <a:srgbClr val="CC9900"/>
    <a:srgbClr val="FF33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 varScale="1">
        <p:scale>
          <a:sx n="56" d="100"/>
          <a:sy n="56" d="100"/>
        </p:scale>
        <p:origin x="1243" y="53"/>
      </p:cViewPr>
      <p:guideLst>
        <p:guide orient="horz" pos="2112"/>
        <p:guide pos="360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27.wmf"/><Relationship Id="rId4" Type="http://schemas.openxmlformats.org/officeDocument/2006/relationships/image" Target="../media/image3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BB0BA-493E-496C-9CDA-4A158DA69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EF4CF2-C8E2-4260-8205-104C73B75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572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868B8-678A-4766-A8D2-13168F726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13F2FF-8F54-46B7-82B7-B7DBAB762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3051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2FED4D-BC65-4DAB-BCA8-B399E64B1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384618-A8A5-404D-A515-CE0FDBF7F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37453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37251-F51D-427A-9711-3019E73330FD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67403B-346E-43ED-8E69-AAC1A109946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DF86C7-224D-48B4-BB7B-DAC57B09FE72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59FADC-4910-41EB-BC01-0FFDAE49B35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DA5752-E087-4C0C-8B8B-FCF351A63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820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3410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BB1DE-E413-40C2-8EDA-31B9319F7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888B35-C64E-4664-8346-70191B646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6075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A1006-0A97-4468-9ED0-A491D3C78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7AC26A-CF5A-46CF-AAF9-5D0638B2B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8674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EC60C-BCEC-480D-BCBC-580D07ABB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38D33D-302F-4AC7-833F-E04EEDF97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ED0E44-A379-4F4F-8AF2-CB8C8AD82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3140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87657-46A1-40D7-8593-CB39796D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1CAB19-910C-4EA0-9764-3F5864A65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35EF9A-B212-4E82-9582-D5ABFBB2B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4A87C5-DCDC-4C36-9702-6D463FC03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7A65FE-4311-4341-9F2E-467A74536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0329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A9EA1-0BF9-4B7F-915D-4D9FF81DF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504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7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7658A-02F7-43FF-871A-D1CBCDD0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F8E2EE-509C-4C4C-83F9-4F90B9D82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CEB707-3E05-4554-84E7-C1617E317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319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8A31C-9829-40F0-BA44-72DA7E697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6E5DA6-39F5-4233-82C8-B93EABB7B2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D1BDCC-67A1-4CDA-96A1-60D2CE9AE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8548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>
            <a:extLst>
              <a:ext uri="{FF2B5EF4-FFF2-40B4-BE49-F238E27FC236}">
                <a16:creationId xmlns:a16="http://schemas.microsoft.com/office/drawing/2014/main" id="{89FCB121-57C3-4E2D-99D8-F8D9E9FE67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2400" y="228600"/>
            <a:ext cx="849313" cy="6416675"/>
          </a:xfrm>
          <a:prstGeom prst="rect">
            <a:avLst/>
          </a:prstGeom>
          <a:gradFill rotWithShape="0">
            <a:gsLst>
              <a:gs pos="0">
                <a:srgbClr val="ACAFD3"/>
              </a:gs>
              <a:gs pos="100000">
                <a:srgbClr val="ACAFD3">
                  <a:gamma/>
                  <a:tint val="0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D10DC074-ED9B-4BAE-B6F0-1DFC39D7245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09588" y="6248400"/>
            <a:ext cx="6577012" cy="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Line 9">
            <a:extLst>
              <a:ext uri="{FF2B5EF4-FFF2-40B4-BE49-F238E27FC236}">
                <a16:creationId xmlns:a16="http://schemas.microsoft.com/office/drawing/2014/main" id="{11F714B2-C02F-4BA5-9A1B-F1D19A02ADC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3400" y="609600"/>
            <a:ext cx="8001000" cy="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0DA7EEB2-19BF-4759-9FB7-4A5FAB2BB49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50113" y="6045200"/>
            <a:ext cx="16208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1600" b="0" i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School of Physics</a:t>
            </a:r>
            <a:endParaRPr lang="ja-JP" altLang="zh-CN" sz="1600" b="0" i="1">
              <a:solidFill>
                <a:srgbClr val="336699"/>
              </a:solidFill>
              <a:effectLst>
                <a:outerShdw blurRad="38100" dist="38100" dir="2700000" algn="tl">
                  <a:srgbClr val="C0C0C0"/>
                </a:outerShdw>
              </a:effectLst>
              <a:sym typeface="Symbol" panose="05050102010706020507" pitchFamily="18" charset="2"/>
            </a:endParaRPr>
          </a:p>
        </p:txBody>
      </p:sp>
      <p:sp>
        <p:nvSpPr>
          <p:cNvPr id="1036" name="Text Box 12">
            <a:extLst>
              <a:ext uri="{FF2B5EF4-FFF2-40B4-BE49-F238E27FC236}">
                <a16:creationId xmlns:a16="http://schemas.microsoft.com/office/drawing/2014/main" id="{A6BEBA82-17D3-4C7E-8ECA-E9B128603E2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34200" y="136525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《</a:t>
            </a:r>
            <a:r>
              <a:rPr lang="zh-CN" altLang="en-US" sz="20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热      学</a:t>
            </a:r>
            <a:r>
              <a:rPr lang="en-US" altLang="zh-CN" sz="20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》</a:t>
            </a:r>
          </a:p>
        </p:txBody>
      </p:sp>
      <p:sp>
        <p:nvSpPr>
          <p:cNvPr id="1037" name="Text Box 13">
            <a:extLst>
              <a:ext uri="{FF2B5EF4-FFF2-40B4-BE49-F238E27FC236}">
                <a16:creationId xmlns:a16="http://schemas.microsoft.com/office/drawing/2014/main" id="{02952C62-6160-41E7-9D7C-DFB90B132D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43000" y="152400"/>
            <a:ext cx="480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i="1">
                <a:solidFill>
                  <a:schemeClr val="accent2"/>
                </a:solidFill>
              </a:rPr>
              <a:t>第二章 分子动理学理论的平衡态理论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3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6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25.jpe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1B5D89F4-BBCC-4E26-B959-6F785F158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838200"/>
            <a:ext cx="62484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accent2"/>
                </a:solidFill>
                <a:cs typeface="Times New Roman" panose="02020603050405020304" pitchFamily="18" charset="0"/>
              </a:rPr>
              <a:t>§ 2.4.4 </a:t>
            </a:r>
            <a:r>
              <a:rPr lang="zh-CN" altLang="en-US">
                <a:solidFill>
                  <a:schemeClr val="accent2"/>
                </a:solidFill>
              </a:rPr>
              <a:t>从麦克斯韦速度分布导出速率分布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pic>
        <p:nvPicPr>
          <p:cNvPr id="171011" name="Picture 3" descr="024">
            <a:extLst>
              <a:ext uri="{FF2B5EF4-FFF2-40B4-BE49-F238E27FC236}">
                <a16:creationId xmlns:a16="http://schemas.microsoft.com/office/drawing/2014/main" id="{D36CCCD0-6319-429B-8EF1-DD0DE3B3A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3706813" cy="457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450866F6-9B12-4779-9637-B928DFA6A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762000"/>
            <a:ext cx="49530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accent2"/>
                </a:solidFill>
                <a:cs typeface="Times New Roman" panose="02020603050405020304" pitchFamily="18" charset="0"/>
              </a:rPr>
              <a:t>§ 2.6.3 </a:t>
            </a:r>
            <a:r>
              <a:rPr lang="zh-CN" altLang="en-US">
                <a:solidFill>
                  <a:schemeClr val="accent2"/>
                </a:solidFill>
              </a:rPr>
              <a:t>玻尔兹曼分布</a:t>
            </a:r>
            <a:r>
              <a:rPr lang="zh-CN" altLang="en-US" sz="2800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endParaRPr lang="zh-CN" altLang="en-US" sz="2800">
              <a:solidFill>
                <a:schemeClr val="accent2"/>
              </a:solidFill>
              <a:ea typeface=""/>
            </a:endParaRPr>
          </a:p>
        </p:txBody>
      </p:sp>
      <p:graphicFrame>
        <p:nvGraphicFramePr>
          <p:cNvPr id="116739" name="Object 3">
            <a:extLst>
              <a:ext uri="{FF2B5EF4-FFF2-40B4-BE49-F238E27FC236}">
                <a16:creationId xmlns:a16="http://schemas.microsoft.com/office/drawing/2014/main" id="{6F7A772E-097A-42CD-95FB-0389819EA2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600200"/>
          <a:ext cx="35814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4" name="公式" r:id="rId3" imgW="1663560" imgH="457200" progId="Equation.3">
                  <p:embed/>
                </p:oleObj>
              </mc:Choice>
              <mc:Fallback>
                <p:oleObj name="公式" r:id="rId3" imgW="166356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600200"/>
                        <a:ext cx="35814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0" name="Object 4">
            <a:extLst>
              <a:ext uri="{FF2B5EF4-FFF2-40B4-BE49-F238E27FC236}">
                <a16:creationId xmlns:a16="http://schemas.microsoft.com/office/drawing/2014/main" id="{48A8D8B8-8C0A-4E7E-832C-FFEADC6714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1600200"/>
          <a:ext cx="34004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5" name="公式" r:id="rId5" imgW="1612800" imgH="482400" progId="Equation.3">
                  <p:embed/>
                </p:oleObj>
              </mc:Choice>
              <mc:Fallback>
                <p:oleObj name="公式" r:id="rId5" imgW="161280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600200"/>
                        <a:ext cx="34004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1" name="Object 5">
            <a:extLst>
              <a:ext uri="{FF2B5EF4-FFF2-40B4-BE49-F238E27FC236}">
                <a16:creationId xmlns:a16="http://schemas.microsoft.com/office/drawing/2014/main" id="{3B697807-C49F-4242-8B52-BA91A4B02D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971800"/>
          <a:ext cx="6248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6" name="公式" r:id="rId7" imgW="3301920" imgH="622080" progId="Equation.3">
                  <p:embed/>
                </p:oleObj>
              </mc:Choice>
              <mc:Fallback>
                <p:oleObj name="公式" r:id="rId7" imgW="3301920" imgH="622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71800"/>
                        <a:ext cx="6248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2" name="Object 6">
            <a:extLst>
              <a:ext uri="{FF2B5EF4-FFF2-40B4-BE49-F238E27FC236}">
                <a16:creationId xmlns:a16="http://schemas.microsoft.com/office/drawing/2014/main" id="{01B23EFE-5FD9-4487-9994-436F0EF019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4343400"/>
          <a:ext cx="198120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7" name="公式" r:id="rId9" imgW="723600" imgH="431640" progId="Equation.3">
                  <p:embed/>
                </p:oleObj>
              </mc:Choice>
              <mc:Fallback>
                <p:oleObj name="公式" r:id="rId9" imgW="72360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343400"/>
                        <a:ext cx="1981200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3" name="Text Box 7">
            <a:extLst>
              <a:ext uri="{FF2B5EF4-FFF2-40B4-BE49-F238E27FC236}">
                <a16:creationId xmlns:a16="http://schemas.microsoft.com/office/drawing/2014/main" id="{747B4B3D-7DBB-4FCD-8CD3-A91883583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724400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</a:rPr>
              <a:t>玻尔兹曼因子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78" name="AutoShape 26">
            <a:extLst>
              <a:ext uri="{FF2B5EF4-FFF2-40B4-BE49-F238E27FC236}">
                <a16:creationId xmlns:a16="http://schemas.microsoft.com/office/drawing/2014/main" id="{49612021-26F6-40D9-89EB-FFF3B555B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810000"/>
            <a:ext cx="7772400" cy="1981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FFFF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1561" name="Object 9">
            <a:extLst>
              <a:ext uri="{FF2B5EF4-FFF2-40B4-BE49-F238E27FC236}">
                <a16:creationId xmlns:a16="http://schemas.microsoft.com/office/drawing/2014/main" id="{9B5F0D60-6AE7-46CC-8EDC-A33B13E8DFE3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47800" y="1066800"/>
          <a:ext cx="49530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28" name="公式" r:id="rId3" imgW="2184120" imgH="457200" progId="Equation.3">
                  <p:embed/>
                </p:oleObj>
              </mc:Choice>
              <mc:Fallback>
                <p:oleObj name="公式" r:id="rId3" imgW="2184120" imgH="457200" progId="Equation.3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066800"/>
                        <a:ext cx="4953000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7" name="Object 15">
            <a:extLst>
              <a:ext uri="{FF2B5EF4-FFF2-40B4-BE49-F238E27FC236}">
                <a16:creationId xmlns:a16="http://schemas.microsoft.com/office/drawing/2014/main" id="{F4CD3910-D7C4-4745-872A-AF30E0823B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2590800"/>
          <a:ext cx="309562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29" name="公式" r:id="rId5" imgW="1422360" imgH="457200" progId="Equation.3">
                  <p:embed/>
                </p:oleObj>
              </mc:Choice>
              <mc:Fallback>
                <p:oleObj name="公式" r:id="rId5" imgW="142236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590800"/>
                        <a:ext cx="3095625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74" name="Text Box 22">
            <a:extLst>
              <a:ext uri="{FF2B5EF4-FFF2-40B4-BE49-F238E27FC236}">
                <a16:creationId xmlns:a16="http://schemas.microsoft.com/office/drawing/2014/main" id="{4FF26EDB-B27D-4CF4-9EBC-12978B1F0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819400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</a:rPr>
              <a:t>玻尔兹曼分布</a:t>
            </a:r>
          </a:p>
        </p:txBody>
      </p:sp>
      <p:sp>
        <p:nvSpPr>
          <p:cNvPr id="151577" name="Text Box 25">
            <a:extLst>
              <a:ext uri="{FF2B5EF4-FFF2-40B4-BE49-F238E27FC236}">
                <a16:creationId xmlns:a16="http://schemas.microsoft.com/office/drawing/2014/main" id="{CE6736F9-0FF8-49A5-971A-F255E91A1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313" y="3900488"/>
            <a:ext cx="7685087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</a:rPr>
              <a:t>玻尔兹曼分布是一种普遍的规律。对于处于平衡</a:t>
            </a:r>
          </a:p>
          <a:p>
            <a:r>
              <a:rPr lang="zh-CN" altLang="en-US">
                <a:solidFill>
                  <a:schemeClr val="accent2"/>
                </a:solidFill>
              </a:rPr>
              <a:t>态的气体中的原子、分子、布朗粒子，以及液体</a:t>
            </a:r>
          </a:p>
          <a:p>
            <a:r>
              <a:rPr lang="zh-CN" altLang="en-US">
                <a:solidFill>
                  <a:schemeClr val="accent2"/>
                </a:solidFill>
              </a:rPr>
              <a:t>固体中的很多粒子，一般都可以用玻尔兹曼分布</a:t>
            </a:r>
          </a:p>
          <a:p>
            <a:r>
              <a:rPr lang="zh-CN" altLang="en-US">
                <a:solidFill>
                  <a:schemeClr val="accent2"/>
                </a:solidFill>
              </a:rPr>
              <a:t>，只要粒子之间相互作用很小而可忽略。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9" name="AutoShape 5">
            <a:extLst>
              <a:ext uri="{FF2B5EF4-FFF2-40B4-BE49-F238E27FC236}">
                <a16:creationId xmlns:a16="http://schemas.microsoft.com/office/drawing/2014/main" id="{1E637FD5-A4CC-46D0-AC87-6829E5D8C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733800"/>
            <a:ext cx="7391400" cy="1524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FFFF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9986" name="Object 2">
            <a:extLst>
              <a:ext uri="{FF2B5EF4-FFF2-40B4-BE49-F238E27FC236}">
                <a16:creationId xmlns:a16="http://schemas.microsoft.com/office/drawing/2014/main" id="{FDF8EB29-78DD-421D-98BE-11B4E62CA0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1143000"/>
          <a:ext cx="2590800" cy="205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90" name="公式" r:id="rId3" imgW="863280" imgH="685800" progId="Equation.3">
                  <p:embed/>
                </p:oleObj>
              </mc:Choice>
              <mc:Fallback>
                <p:oleObj name="公式" r:id="rId3" imgW="863280" imgH="685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143000"/>
                        <a:ext cx="2590800" cy="205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87" name="Text Box 3">
            <a:extLst>
              <a:ext uri="{FF2B5EF4-FFF2-40B4-BE49-F238E27FC236}">
                <a16:creationId xmlns:a16="http://schemas.microsoft.com/office/drawing/2014/main" id="{FE6E1BEE-2889-43D6-8E1A-8D220B02C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752600"/>
            <a:ext cx="3756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</a:rPr>
              <a:t>温度的另一种表达方式</a:t>
            </a:r>
          </a:p>
        </p:txBody>
      </p:sp>
      <p:sp>
        <p:nvSpPr>
          <p:cNvPr id="169988" name="Text Box 4">
            <a:extLst>
              <a:ext uri="{FF2B5EF4-FFF2-40B4-BE49-F238E27FC236}">
                <a16:creationId xmlns:a16="http://schemas.microsoft.com/office/drawing/2014/main" id="{63EBB72A-712B-4355-9B89-F5F07D24B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810000"/>
            <a:ext cx="73279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</a:rPr>
              <a:t>它表示处于平衡态的系统，在（无相互作用）</a:t>
            </a:r>
          </a:p>
          <a:p>
            <a:r>
              <a:rPr lang="zh-CN" altLang="en-US">
                <a:solidFill>
                  <a:schemeClr val="accent2"/>
                </a:solidFill>
              </a:rPr>
              <a:t>粒子的两个不同能量的状态上的粒子数的比值</a:t>
            </a:r>
          </a:p>
          <a:p>
            <a:r>
              <a:rPr lang="zh-CN" altLang="en-US">
                <a:solidFill>
                  <a:schemeClr val="accent2"/>
                </a:solidFill>
              </a:rPr>
              <a:t>与系统的温度及能量之差之间有确定的关系。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B83A44BE-174C-4C6B-8C06-8453169FD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85800"/>
            <a:ext cx="38862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solidFill>
                  <a:schemeClr val="accent2"/>
                </a:solidFill>
                <a:cs typeface="Times New Roman" panose="02020603050405020304" pitchFamily="18" charset="0"/>
              </a:rPr>
              <a:t>§ 2.7 </a:t>
            </a:r>
            <a:r>
              <a:rPr lang="zh-CN" altLang="en-US" sz="2800">
                <a:solidFill>
                  <a:schemeClr val="accent2"/>
                </a:solidFill>
              </a:rPr>
              <a:t>能量均分定理</a:t>
            </a:r>
            <a:endParaRPr lang="zh-CN" altLang="en-US" sz="280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sp>
        <p:nvSpPr>
          <p:cNvPr id="110596" name="Rectangle 4">
            <a:extLst>
              <a:ext uri="{FF2B5EF4-FFF2-40B4-BE49-F238E27FC236}">
                <a16:creationId xmlns:a16="http://schemas.microsoft.com/office/drawing/2014/main" id="{2088BF11-3E77-44CE-A8B8-C955A39EA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219200"/>
            <a:ext cx="38862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accent2"/>
                </a:solidFill>
                <a:cs typeface="Times New Roman" panose="02020603050405020304" pitchFamily="18" charset="0"/>
              </a:rPr>
              <a:t>§ 2.7.1 </a:t>
            </a:r>
            <a:r>
              <a:rPr lang="zh-CN" altLang="en-US">
                <a:solidFill>
                  <a:schemeClr val="accent2"/>
                </a:solidFill>
              </a:rPr>
              <a:t>理想气体的热容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graphicFrame>
        <p:nvGraphicFramePr>
          <p:cNvPr id="110597" name="Object 5">
            <a:extLst>
              <a:ext uri="{FF2B5EF4-FFF2-40B4-BE49-F238E27FC236}">
                <a16:creationId xmlns:a16="http://schemas.microsoft.com/office/drawing/2014/main" id="{C9780507-B61D-44DB-A1FE-75749D98CB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3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8" name="Rectangle 6">
            <a:extLst>
              <a:ext uri="{FF2B5EF4-FFF2-40B4-BE49-F238E27FC236}">
                <a16:creationId xmlns:a16="http://schemas.microsoft.com/office/drawing/2014/main" id="{888F6DCC-A9B6-4724-A5E2-F251EB0C5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752600"/>
            <a:ext cx="19050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accent2"/>
                </a:solidFill>
              </a:rPr>
              <a:t>（一）</a:t>
            </a:r>
            <a:r>
              <a:rPr lang="zh-CN" altLang="en-US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>
                <a:solidFill>
                  <a:schemeClr val="accent2"/>
                </a:solidFill>
              </a:rPr>
              <a:t>热容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graphicFrame>
        <p:nvGraphicFramePr>
          <p:cNvPr id="110599" name="Object 7">
            <a:extLst>
              <a:ext uri="{FF2B5EF4-FFF2-40B4-BE49-F238E27FC236}">
                <a16:creationId xmlns:a16="http://schemas.microsoft.com/office/drawing/2014/main" id="{374376E2-FDD8-4649-AF51-24A0A4677C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6538" y="2460625"/>
          <a:ext cx="2519362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4" name="公式" r:id="rId5" imgW="1231560" imgH="393480" progId="Equation.3">
                  <p:embed/>
                </p:oleObj>
              </mc:Choice>
              <mc:Fallback>
                <p:oleObj name="公式" r:id="rId5" imgW="123156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2460625"/>
                        <a:ext cx="2519362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0" name="Object 8">
            <a:extLst>
              <a:ext uri="{FF2B5EF4-FFF2-40B4-BE49-F238E27FC236}">
                <a16:creationId xmlns:a16="http://schemas.microsoft.com/office/drawing/2014/main" id="{B1CF66B0-286E-4015-A6DE-A9E379FFA1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800600"/>
          <a:ext cx="4016375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5" name="公式" r:id="rId7" imgW="1346040" imgH="228600" progId="Equation.3">
                  <p:embed/>
                </p:oleObj>
              </mc:Choice>
              <mc:Fallback>
                <p:oleObj name="公式" r:id="rId7" imgW="134604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800600"/>
                        <a:ext cx="4016375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1" name="Rectangle 9">
            <a:extLst>
              <a:ext uri="{FF2B5EF4-FFF2-40B4-BE49-F238E27FC236}">
                <a16:creationId xmlns:a16="http://schemas.microsoft.com/office/drawing/2014/main" id="{DD851FB0-4052-4D68-A5A3-64E538093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886200"/>
            <a:ext cx="22098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accent2"/>
                </a:solidFill>
              </a:rPr>
              <a:t>摩尔热容 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 i="1" baseline="-25000">
                <a:solidFill>
                  <a:schemeClr val="accent2"/>
                </a:solidFill>
              </a:rPr>
              <a:t>m</a:t>
            </a:r>
            <a:endParaRPr lang="en-US" altLang="zh-CN" sz="2800" i="1" baseline="-25000">
              <a:solidFill>
                <a:schemeClr val="accent2"/>
              </a:solidFill>
            </a:endParaRPr>
          </a:p>
        </p:txBody>
      </p:sp>
      <p:sp>
        <p:nvSpPr>
          <p:cNvPr id="110602" name="Rectangle 10">
            <a:extLst>
              <a:ext uri="{FF2B5EF4-FFF2-40B4-BE49-F238E27FC236}">
                <a16:creationId xmlns:a16="http://schemas.microsoft.com/office/drawing/2014/main" id="{B794FA35-6E12-459D-B27E-07F6BE220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886200"/>
            <a:ext cx="14478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accent2"/>
                </a:solidFill>
              </a:rPr>
              <a:t>比热容</a:t>
            </a:r>
            <a:r>
              <a:rPr lang="zh-CN" altLang="en-US" i="1">
                <a:solidFill>
                  <a:schemeClr val="accent2"/>
                </a:solidFill>
              </a:rPr>
              <a:t> 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endParaRPr lang="en-US" altLang="zh-CN" sz="2800" i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688" name="Object 16">
            <a:extLst>
              <a:ext uri="{FF2B5EF4-FFF2-40B4-BE49-F238E27FC236}">
                <a16:creationId xmlns:a16="http://schemas.microsoft.com/office/drawing/2014/main" id="{E6659722-08D5-4BD8-83D5-55B919982B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1600200"/>
          <a:ext cx="30241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52" name="公式" r:id="rId3" imgW="1473120" imgH="393480" progId="Equation.3">
                  <p:embed/>
                </p:oleObj>
              </mc:Choice>
              <mc:Fallback>
                <p:oleObj name="公式" r:id="rId3" imgW="1473120" imgH="393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600200"/>
                        <a:ext cx="3024188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90" name="Object 18">
            <a:extLst>
              <a:ext uri="{FF2B5EF4-FFF2-40B4-BE49-F238E27FC236}">
                <a16:creationId xmlns:a16="http://schemas.microsoft.com/office/drawing/2014/main" id="{F4DC11A9-E5D8-419B-AEE8-35F1DA982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2667000"/>
          <a:ext cx="1439863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53" name="公式" r:id="rId5" imgW="711000" imgH="393480" progId="Equation.3">
                  <p:embed/>
                </p:oleObj>
              </mc:Choice>
              <mc:Fallback>
                <p:oleObj name="公式" r:id="rId5" imgW="711000" imgH="393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667000"/>
                        <a:ext cx="1439863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92" name="Object 20">
            <a:extLst>
              <a:ext uri="{FF2B5EF4-FFF2-40B4-BE49-F238E27FC236}">
                <a16:creationId xmlns:a16="http://schemas.microsoft.com/office/drawing/2014/main" id="{30309917-85E1-4827-A850-18974D8D15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3886200"/>
          <a:ext cx="45370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54" name="公式" r:id="rId7" imgW="2286000" imgH="393480" progId="Equation.3">
                  <p:embed/>
                </p:oleObj>
              </mc:Choice>
              <mc:Fallback>
                <p:oleObj name="公式" r:id="rId7" imgW="2286000" imgH="393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886200"/>
                        <a:ext cx="453707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94" name="Object 22">
            <a:extLst>
              <a:ext uri="{FF2B5EF4-FFF2-40B4-BE49-F238E27FC236}">
                <a16:creationId xmlns:a16="http://schemas.microsoft.com/office/drawing/2014/main" id="{7770C977-872D-4D0A-898C-D11EDE1565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5029200"/>
          <a:ext cx="3889375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55" name="公式" r:id="rId9" imgW="1917360" imgH="393480" progId="Equation.3">
                  <p:embed/>
                </p:oleObj>
              </mc:Choice>
              <mc:Fallback>
                <p:oleObj name="公式" r:id="rId9" imgW="1917360" imgH="393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029200"/>
                        <a:ext cx="3889375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700" name="Rectangle 28">
            <a:extLst>
              <a:ext uri="{FF2B5EF4-FFF2-40B4-BE49-F238E27FC236}">
                <a16:creationId xmlns:a16="http://schemas.microsoft.com/office/drawing/2014/main" id="{2F1049F0-44AF-4B51-8F61-BAC9E4150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838200"/>
            <a:ext cx="54864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accent2"/>
                </a:solidFill>
              </a:rPr>
              <a:t>（二）</a:t>
            </a:r>
            <a:r>
              <a:rPr lang="zh-CN" altLang="en-US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>
                <a:solidFill>
                  <a:schemeClr val="accent2"/>
                </a:solidFill>
              </a:rPr>
              <a:t>理想气体热容与理性气体内能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156701" name="Rectangle 29">
            <a:extLst>
              <a:ext uri="{FF2B5EF4-FFF2-40B4-BE49-F238E27FC236}">
                <a16:creationId xmlns:a16="http://schemas.microsoft.com/office/drawing/2014/main" id="{51C3BB79-7FE2-45CB-BEDA-705452AD3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752600"/>
            <a:ext cx="17526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accent2"/>
                </a:solidFill>
              </a:rPr>
              <a:t>1. </a:t>
            </a:r>
            <a:r>
              <a:rPr lang="zh-CN" altLang="en-US">
                <a:solidFill>
                  <a:schemeClr val="accent2"/>
                </a:solidFill>
              </a:rPr>
              <a:t>摩尔内能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156703" name="Rectangle 31">
            <a:extLst>
              <a:ext uri="{FF2B5EF4-FFF2-40B4-BE49-F238E27FC236}">
                <a16:creationId xmlns:a16="http://schemas.microsoft.com/office/drawing/2014/main" id="{BACDCDEE-7C51-4EB6-AB96-EEC0515F4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667000"/>
            <a:ext cx="2895600" cy="838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accent2"/>
                </a:solidFill>
              </a:rPr>
              <a:t>2. </a:t>
            </a:r>
            <a:r>
              <a:rPr lang="zh-CN" altLang="en-US">
                <a:solidFill>
                  <a:schemeClr val="accent2"/>
                </a:solidFill>
              </a:rPr>
              <a:t>单原子理想气体  </a:t>
            </a:r>
          </a:p>
          <a:p>
            <a:r>
              <a:rPr lang="zh-CN" altLang="en-US">
                <a:solidFill>
                  <a:schemeClr val="accent2"/>
                </a:solidFill>
              </a:rPr>
              <a:t>    的定体摩尔内能</a:t>
            </a:r>
            <a:endParaRPr lang="zh-CN" altLang="en-US"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8" name="AutoShape 10">
            <a:extLst>
              <a:ext uri="{FF2B5EF4-FFF2-40B4-BE49-F238E27FC236}">
                <a16:creationId xmlns:a16="http://schemas.microsoft.com/office/drawing/2014/main" id="{D28CA55A-3D3F-4E21-94AA-8001F1EF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371600"/>
            <a:ext cx="838200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FFFF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896" name="AutoShape 8">
            <a:extLst>
              <a:ext uri="{FF2B5EF4-FFF2-40B4-BE49-F238E27FC236}">
                <a16:creationId xmlns:a16="http://schemas.microsoft.com/office/drawing/2014/main" id="{E9C96C1D-567E-4FF1-9B55-1AA66D5E3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762000"/>
            <a:ext cx="2590800" cy="533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FFFF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65892" name="Picture 4" descr="027">
            <a:extLst>
              <a:ext uri="{FF2B5EF4-FFF2-40B4-BE49-F238E27FC236}">
                <a16:creationId xmlns:a16="http://schemas.microsoft.com/office/drawing/2014/main" id="{947C2656-F151-4A41-A535-EFDD7749D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57400"/>
            <a:ext cx="7186613" cy="394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893" name="Rectangle 5">
            <a:extLst>
              <a:ext uri="{FF2B5EF4-FFF2-40B4-BE49-F238E27FC236}">
                <a16:creationId xmlns:a16="http://schemas.microsoft.com/office/drawing/2014/main" id="{FF631597-1D45-41F7-A983-E7E75DDF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838200"/>
            <a:ext cx="38862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accent2"/>
                </a:solidFill>
              </a:rPr>
              <a:t>单原子理想气体的定体摩尔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165894" name="Rectangle 6">
            <a:extLst>
              <a:ext uri="{FF2B5EF4-FFF2-40B4-BE49-F238E27FC236}">
                <a16:creationId xmlns:a16="http://schemas.microsoft.com/office/drawing/2014/main" id="{4B953B4F-3F9B-4D3F-AB82-9A80C62DD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447800"/>
            <a:ext cx="52578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accent2"/>
                </a:solidFill>
              </a:rPr>
              <a:t>双原子或多原子理想气体的定体摩尔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165895" name="Text Box 7">
            <a:extLst>
              <a:ext uri="{FF2B5EF4-FFF2-40B4-BE49-F238E27FC236}">
                <a16:creationId xmlns:a16="http://schemas.microsoft.com/office/drawing/2014/main" id="{7F858775-C980-4386-94B2-513184EB0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762000"/>
            <a:ext cx="2684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</a:rPr>
              <a:t>理论与实验符合</a:t>
            </a:r>
          </a:p>
        </p:txBody>
      </p:sp>
      <p:sp>
        <p:nvSpPr>
          <p:cNvPr id="165897" name="Text Box 9">
            <a:extLst>
              <a:ext uri="{FF2B5EF4-FFF2-40B4-BE49-F238E27FC236}">
                <a16:creationId xmlns:a16="http://schemas.microsoft.com/office/drawing/2014/main" id="{C55C2A6F-E6D1-4713-A511-C1458C6D5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371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9" name="AutoShape 7">
            <a:extLst>
              <a:ext uri="{FF2B5EF4-FFF2-40B4-BE49-F238E27FC236}">
                <a16:creationId xmlns:a16="http://schemas.microsoft.com/office/drawing/2014/main" id="{B12BAEE5-7775-46E2-AD23-FE7660DD8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657600"/>
            <a:ext cx="3581400" cy="1447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FFFF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38" name="AutoShape 6">
            <a:extLst>
              <a:ext uri="{FF2B5EF4-FFF2-40B4-BE49-F238E27FC236}">
                <a16:creationId xmlns:a16="http://schemas.microsoft.com/office/drawing/2014/main" id="{40815B0B-1800-4CF3-8016-160D36D8A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676400"/>
            <a:ext cx="3581400" cy="1447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FFFF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46AC669A-E2AB-4A04-A615-4FD5AC64F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762000"/>
            <a:ext cx="38862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accent2"/>
                </a:solidFill>
                <a:cs typeface="Times New Roman" panose="02020603050405020304" pitchFamily="18" charset="0"/>
              </a:rPr>
              <a:t>§ 2.7.2 </a:t>
            </a:r>
            <a:r>
              <a:rPr lang="zh-CN" altLang="en-US">
                <a:solidFill>
                  <a:schemeClr val="accent2"/>
                </a:solidFill>
              </a:rPr>
              <a:t>自由度与自由度数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pic>
        <p:nvPicPr>
          <p:cNvPr id="120835" name="Picture 3" descr="028">
            <a:extLst>
              <a:ext uri="{FF2B5EF4-FFF2-40B4-BE49-F238E27FC236}">
                <a16:creationId xmlns:a16="http://schemas.microsoft.com/office/drawing/2014/main" id="{12E01941-C4B5-416B-BB17-55373B892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3806825" cy="425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836" name="Rectangle 4">
            <a:extLst>
              <a:ext uri="{FF2B5EF4-FFF2-40B4-BE49-F238E27FC236}">
                <a16:creationId xmlns:a16="http://schemas.microsoft.com/office/drawing/2014/main" id="{A86FC0BC-4E51-4772-A1BF-9CB9BD4BD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828800"/>
            <a:ext cx="3581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accent2"/>
                </a:solidFill>
              </a:rPr>
              <a:t>描述一个物体在空间的位置所需的独立坐标称为该物体的自由度。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120837" name="Rectangle 5">
            <a:extLst>
              <a:ext uri="{FF2B5EF4-FFF2-40B4-BE49-F238E27FC236}">
                <a16:creationId xmlns:a16="http://schemas.microsoft.com/office/drawing/2014/main" id="{4557D4F7-9022-496A-BA55-5617676B9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810000"/>
            <a:ext cx="3581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accent2"/>
                </a:solidFill>
              </a:rPr>
              <a:t>决定一个物体在空间的位置所需的独立坐标数称为自由度数。</a:t>
            </a:r>
            <a:endParaRPr lang="zh-CN" altLang="en-US"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8" name="Rectangle 6">
            <a:extLst>
              <a:ext uri="{FF2B5EF4-FFF2-40B4-BE49-F238E27FC236}">
                <a16:creationId xmlns:a16="http://schemas.microsoft.com/office/drawing/2014/main" id="{AF53AF50-30A9-4830-B71F-98F635655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371600"/>
            <a:ext cx="52578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accent2"/>
                </a:solidFill>
              </a:rPr>
              <a:t>2. </a:t>
            </a:r>
            <a:r>
              <a:rPr lang="zh-CN" altLang="en-US">
                <a:solidFill>
                  <a:schemeClr val="accent2"/>
                </a:solidFill>
              </a:rPr>
              <a:t>双原子分子最多有</a:t>
            </a:r>
            <a:r>
              <a:rPr lang="en-US" altLang="zh-CN">
                <a:solidFill>
                  <a:schemeClr val="accent2"/>
                </a:solidFill>
              </a:rPr>
              <a:t>6</a:t>
            </a:r>
            <a:r>
              <a:rPr lang="zh-CN" altLang="en-US">
                <a:solidFill>
                  <a:schemeClr val="accent2"/>
                </a:solidFill>
              </a:rPr>
              <a:t>个自由度。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166919" name="Rectangle 7">
            <a:extLst>
              <a:ext uri="{FF2B5EF4-FFF2-40B4-BE49-F238E27FC236}">
                <a16:creationId xmlns:a16="http://schemas.microsoft.com/office/drawing/2014/main" id="{4605C7D4-C620-4020-A153-AE38DEA64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838200"/>
            <a:ext cx="533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accent2"/>
                </a:solidFill>
              </a:rPr>
              <a:t>1. </a:t>
            </a:r>
            <a:r>
              <a:rPr lang="zh-CN" altLang="en-US">
                <a:solidFill>
                  <a:schemeClr val="accent2"/>
                </a:solidFill>
              </a:rPr>
              <a:t>单原子分子仅有三个平动自由度。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166920" name="Rectangle 8">
            <a:extLst>
              <a:ext uri="{FF2B5EF4-FFF2-40B4-BE49-F238E27FC236}">
                <a16:creationId xmlns:a16="http://schemas.microsoft.com/office/drawing/2014/main" id="{907D189C-8553-4A4C-96C6-E407A6282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657600"/>
            <a:ext cx="78486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accent2"/>
                </a:solidFill>
              </a:rPr>
              <a:t>3. </a:t>
            </a:r>
            <a:r>
              <a:rPr lang="zh-CN" altLang="en-US">
                <a:solidFill>
                  <a:schemeClr val="accent2"/>
                </a:solidFill>
              </a:rPr>
              <a:t>由</a:t>
            </a:r>
            <a:r>
              <a:rPr lang="en-US" altLang="zh-CN">
                <a:solidFill>
                  <a:schemeClr val="accent2"/>
                </a:solidFill>
              </a:rPr>
              <a:t>N</a:t>
            </a:r>
            <a:r>
              <a:rPr lang="zh-CN" altLang="en-US">
                <a:solidFill>
                  <a:schemeClr val="accent2"/>
                </a:solidFill>
              </a:rPr>
              <a:t>个原子组成的多原子分子最多有</a:t>
            </a:r>
            <a:r>
              <a:rPr lang="en-US" altLang="zh-CN">
                <a:solidFill>
                  <a:schemeClr val="accent2"/>
                </a:solidFill>
              </a:rPr>
              <a:t>3N</a:t>
            </a:r>
            <a:r>
              <a:rPr lang="zh-CN" altLang="en-US">
                <a:solidFill>
                  <a:schemeClr val="accent2"/>
                </a:solidFill>
              </a:rPr>
              <a:t>个自由度。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166921" name="Rectangle 9">
            <a:extLst>
              <a:ext uri="{FF2B5EF4-FFF2-40B4-BE49-F238E27FC236}">
                <a16:creationId xmlns:a16="http://schemas.microsoft.com/office/drawing/2014/main" id="{881278D7-DC68-4F99-B7D2-93726CE91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905000"/>
            <a:ext cx="7620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accent2"/>
                </a:solidFill>
              </a:rPr>
              <a:t>a) </a:t>
            </a:r>
            <a:r>
              <a:rPr lang="zh-CN" altLang="en-US">
                <a:solidFill>
                  <a:schemeClr val="accent2"/>
                </a:solidFill>
              </a:rPr>
              <a:t>刚性双原子分子有</a:t>
            </a:r>
            <a:r>
              <a:rPr lang="en-US" altLang="zh-CN">
                <a:solidFill>
                  <a:schemeClr val="accent2"/>
                </a:solidFill>
              </a:rPr>
              <a:t>3</a:t>
            </a:r>
            <a:r>
              <a:rPr lang="zh-CN" altLang="en-US">
                <a:solidFill>
                  <a:schemeClr val="accent2"/>
                </a:solidFill>
              </a:rPr>
              <a:t>个平动自由度，</a:t>
            </a:r>
            <a:r>
              <a:rPr lang="en-US" altLang="zh-CN">
                <a:solidFill>
                  <a:schemeClr val="accent2"/>
                </a:solidFill>
              </a:rPr>
              <a:t>2</a:t>
            </a:r>
            <a:r>
              <a:rPr lang="zh-CN" altLang="en-US">
                <a:solidFill>
                  <a:schemeClr val="accent2"/>
                </a:solidFill>
              </a:rPr>
              <a:t>个转动自由度。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166922" name="Rectangle 10">
            <a:extLst>
              <a:ext uri="{FF2B5EF4-FFF2-40B4-BE49-F238E27FC236}">
                <a16:creationId xmlns:a16="http://schemas.microsoft.com/office/drawing/2014/main" id="{00E1C818-A461-4017-86A0-C0AEDB9CD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438400"/>
            <a:ext cx="5715000" cy="1066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accent2"/>
                </a:solidFill>
              </a:rPr>
              <a:t>b) </a:t>
            </a:r>
            <a:r>
              <a:rPr lang="zh-CN" altLang="en-US">
                <a:solidFill>
                  <a:schemeClr val="accent2"/>
                </a:solidFill>
              </a:rPr>
              <a:t>非刚性双原子分子有</a:t>
            </a:r>
            <a:r>
              <a:rPr lang="en-US" altLang="zh-CN">
                <a:solidFill>
                  <a:schemeClr val="accent2"/>
                </a:solidFill>
              </a:rPr>
              <a:t>3</a:t>
            </a:r>
            <a:r>
              <a:rPr lang="zh-CN" altLang="en-US">
                <a:solidFill>
                  <a:schemeClr val="accent2"/>
                </a:solidFill>
              </a:rPr>
              <a:t>个平动自由度，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accent2"/>
                </a:solidFill>
              </a:rPr>
              <a:t>    </a:t>
            </a:r>
            <a:r>
              <a:rPr lang="en-US" altLang="zh-CN">
                <a:solidFill>
                  <a:schemeClr val="accent2"/>
                </a:solidFill>
              </a:rPr>
              <a:t>2</a:t>
            </a:r>
            <a:r>
              <a:rPr lang="zh-CN" altLang="en-US">
                <a:solidFill>
                  <a:schemeClr val="accent2"/>
                </a:solidFill>
              </a:rPr>
              <a:t>个转动自由度和 </a:t>
            </a:r>
            <a:r>
              <a:rPr lang="en-US" altLang="zh-CN">
                <a:solidFill>
                  <a:schemeClr val="accent2"/>
                </a:solidFill>
              </a:rPr>
              <a:t>1</a:t>
            </a:r>
            <a:r>
              <a:rPr lang="zh-CN" altLang="en-US">
                <a:solidFill>
                  <a:schemeClr val="accent2"/>
                </a:solidFill>
              </a:rPr>
              <a:t>个振动自由度。</a:t>
            </a:r>
            <a:endParaRPr lang="zh-CN" altLang="en-US" sz="2800">
              <a:solidFill>
                <a:schemeClr val="accent2"/>
              </a:solidFill>
            </a:endParaRPr>
          </a:p>
          <a:p>
            <a:endParaRPr lang="en-US" altLang="zh-CN" sz="2800">
              <a:solidFill>
                <a:schemeClr val="accent2"/>
              </a:solidFill>
            </a:endParaRPr>
          </a:p>
        </p:txBody>
      </p:sp>
      <p:sp>
        <p:nvSpPr>
          <p:cNvPr id="166923" name="Rectangle 11">
            <a:extLst>
              <a:ext uri="{FF2B5EF4-FFF2-40B4-BE49-F238E27FC236}">
                <a16:creationId xmlns:a16="http://schemas.microsoft.com/office/drawing/2014/main" id="{767697AC-6B29-436D-9EB7-DDEE9888D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343400"/>
            <a:ext cx="78486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accent2"/>
                </a:solidFill>
              </a:rPr>
              <a:t>a) </a:t>
            </a:r>
            <a:r>
              <a:rPr lang="zh-CN" altLang="en-US">
                <a:solidFill>
                  <a:schemeClr val="accent2"/>
                </a:solidFill>
              </a:rPr>
              <a:t>刚性多原子分子有</a:t>
            </a:r>
            <a:r>
              <a:rPr lang="en-US" altLang="zh-CN">
                <a:solidFill>
                  <a:schemeClr val="accent2"/>
                </a:solidFill>
              </a:rPr>
              <a:t>3</a:t>
            </a:r>
            <a:r>
              <a:rPr lang="zh-CN" altLang="en-US">
                <a:solidFill>
                  <a:schemeClr val="accent2"/>
                </a:solidFill>
              </a:rPr>
              <a:t>个平动自由度，</a:t>
            </a:r>
            <a:r>
              <a:rPr lang="en-US" altLang="zh-CN">
                <a:solidFill>
                  <a:schemeClr val="accent2"/>
                </a:solidFill>
              </a:rPr>
              <a:t>3</a:t>
            </a:r>
            <a:r>
              <a:rPr lang="zh-CN" altLang="en-US">
                <a:solidFill>
                  <a:schemeClr val="accent2"/>
                </a:solidFill>
              </a:rPr>
              <a:t>个转动自由度。</a:t>
            </a:r>
          </a:p>
        </p:txBody>
      </p:sp>
      <p:sp>
        <p:nvSpPr>
          <p:cNvPr id="166924" name="Rectangle 12">
            <a:extLst>
              <a:ext uri="{FF2B5EF4-FFF2-40B4-BE49-F238E27FC236}">
                <a16:creationId xmlns:a16="http://schemas.microsoft.com/office/drawing/2014/main" id="{EFE739EC-06DB-4890-966B-DA779D779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953000"/>
            <a:ext cx="7086600" cy="1066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accent2"/>
                </a:solidFill>
              </a:rPr>
              <a:t>b) </a:t>
            </a:r>
            <a:r>
              <a:rPr lang="zh-CN" altLang="en-US">
                <a:solidFill>
                  <a:schemeClr val="accent2"/>
                </a:solidFill>
              </a:rPr>
              <a:t>非刚性多原子分子有</a:t>
            </a:r>
            <a:r>
              <a:rPr lang="en-US" altLang="zh-CN">
                <a:solidFill>
                  <a:schemeClr val="accent2"/>
                </a:solidFill>
              </a:rPr>
              <a:t>3</a:t>
            </a:r>
            <a:r>
              <a:rPr lang="zh-CN" altLang="en-US">
                <a:solidFill>
                  <a:schemeClr val="accent2"/>
                </a:solidFill>
              </a:rPr>
              <a:t>个平动自由度，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accent2"/>
                </a:solidFill>
              </a:rPr>
              <a:t>    </a:t>
            </a:r>
            <a:r>
              <a:rPr lang="en-US" altLang="zh-CN">
                <a:solidFill>
                  <a:schemeClr val="accent2"/>
                </a:solidFill>
              </a:rPr>
              <a:t>3</a:t>
            </a:r>
            <a:r>
              <a:rPr lang="zh-CN" altLang="en-US">
                <a:solidFill>
                  <a:schemeClr val="accent2"/>
                </a:solidFill>
              </a:rPr>
              <a:t>个转动自由度和 </a:t>
            </a:r>
            <a:r>
              <a:rPr lang="en-US" altLang="zh-CN">
                <a:solidFill>
                  <a:schemeClr val="accent2"/>
                </a:solidFill>
              </a:rPr>
              <a:t>3N-6</a:t>
            </a:r>
            <a:r>
              <a:rPr lang="zh-CN" altLang="en-US">
                <a:solidFill>
                  <a:schemeClr val="accent2"/>
                </a:solidFill>
              </a:rPr>
              <a:t>个振动自由度。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5" name="AutoShape 9">
            <a:extLst>
              <a:ext uri="{FF2B5EF4-FFF2-40B4-BE49-F238E27FC236}">
                <a16:creationId xmlns:a16="http://schemas.microsoft.com/office/drawing/2014/main" id="{FE42E0A8-9F47-4CE8-8FD3-44117AE20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724400"/>
            <a:ext cx="2590800" cy="609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FFFF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1" name="AutoShape 5">
            <a:extLst>
              <a:ext uri="{FF2B5EF4-FFF2-40B4-BE49-F238E27FC236}">
                <a16:creationId xmlns:a16="http://schemas.microsoft.com/office/drawing/2014/main" id="{BB4D9D7A-788C-4CEA-B6BC-BC6F4C11F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371600"/>
            <a:ext cx="6781800" cy="1752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FFFF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3DE76A27-16BE-4574-9DE3-B4087028F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762000"/>
            <a:ext cx="38862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accent2"/>
                </a:solidFill>
                <a:cs typeface="Times New Roman" panose="02020603050405020304" pitchFamily="18" charset="0"/>
              </a:rPr>
              <a:t>§ 2.7.3 </a:t>
            </a:r>
            <a:r>
              <a:rPr lang="zh-CN" altLang="en-US">
                <a:solidFill>
                  <a:schemeClr val="accent2"/>
                </a:solidFill>
              </a:rPr>
              <a:t>能量均分定理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111620" name="Rectangle 4">
            <a:extLst>
              <a:ext uri="{FF2B5EF4-FFF2-40B4-BE49-F238E27FC236}">
                <a16:creationId xmlns:a16="http://schemas.microsoft.com/office/drawing/2014/main" id="{7B881F4F-3F67-479F-AEDF-60ECCF217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524000"/>
            <a:ext cx="6858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accent2"/>
                </a:solidFill>
              </a:rPr>
              <a:t>能量按自由度均分定理（简称能量均分定理）</a:t>
            </a:r>
            <a:r>
              <a:rPr lang="en-US" altLang="zh-CN" sz="2400">
                <a:solidFill>
                  <a:schemeClr val="accent2"/>
                </a:solidFill>
              </a:rPr>
              <a:t>:</a:t>
            </a:r>
          </a:p>
          <a:p>
            <a:r>
              <a:rPr lang="zh-CN" altLang="en-US" sz="2400">
                <a:solidFill>
                  <a:schemeClr val="accent2"/>
                </a:solidFill>
              </a:rPr>
              <a:t>处于温度为</a:t>
            </a:r>
            <a:r>
              <a:rPr lang="en-US" altLang="zh-CN" sz="2400" i="1">
                <a:solidFill>
                  <a:schemeClr val="accent2"/>
                </a:solidFill>
              </a:rPr>
              <a:t>T</a:t>
            </a:r>
            <a:r>
              <a:rPr lang="zh-CN" altLang="en-US" sz="2400">
                <a:solidFill>
                  <a:schemeClr val="accent2"/>
                </a:solidFill>
              </a:rPr>
              <a:t>的平衡态的气体中，分子热运动动能平均分配到每一个分子的每一个自由度上，每一个分子的每一个自由度的平均动能都是</a:t>
            </a:r>
            <a:r>
              <a:rPr lang="en-US" altLang="zh-CN" sz="2400" i="1">
                <a:solidFill>
                  <a:schemeClr val="accent2"/>
                </a:solidFill>
              </a:rPr>
              <a:t>kT</a:t>
            </a:r>
            <a:r>
              <a:rPr lang="en-US" altLang="zh-CN" sz="2400">
                <a:solidFill>
                  <a:schemeClr val="accent2"/>
                </a:solidFill>
              </a:rPr>
              <a:t>/2</a:t>
            </a:r>
            <a:r>
              <a:rPr lang="zh-CN" altLang="en-US" sz="2400">
                <a:solidFill>
                  <a:schemeClr val="accent2"/>
                </a:solidFill>
              </a:rPr>
              <a:t>。</a:t>
            </a:r>
          </a:p>
        </p:txBody>
      </p:sp>
      <p:graphicFrame>
        <p:nvGraphicFramePr>
          <p:cNvPr id="111622" name="Object 6">
            <a:extLst>
              <a:ext uri="{FF2B5EF4-FFF2-40B4-BE49-F238E27FC236}">
                <a16:creationId xmlns:a16="http://schemas.microsoft.com/office/drawing/2014/main" id="{FD2CF1D7-D863-48D8-A584-27AA0D5189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572000"/>
          <a:ext cx="4710113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6" name="公式" r:id="rId3" imgW="1752480" imgH="393480" progId="Equation.3">
                  <p:embed/>
                </p:oleObj>
              </mc:Choice>
              <mc:Fallback>
                <p:oleObj name="公式" r:id="rId3" imgW="175248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572000"/>
                        <a:ext cx="4710113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3" name="Rectangle 7">
            <a:extLst>
              <a:ext uri="{FF2B5EF4-FFF2-40B4-BE49-F238E27FC236}">
                <a16:creationId xmlns:a16="http://schemas.microsoft.com/office/drawing/2014/main" id="{A92365F5-40C0-492C-985E-F60F73D1D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429000"/>
            <a:ext cx="6781800" cy="914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accent2"/>
                </a:solidFill>
              </a:rPr>
              <a:t>若某种分子有</a:t>
            </a:r>
            <a:r>
              <a:rPr lang="en-US" altLang="zh-CN" i="1">
                <a:solidFill>
                  <a:schemeClr val="accent2"/>
                </a:solidFill>
              </a:rPr>
              <a:t>t</a:t>
            </a:r>
            <a:r>
              <a:rPr lang="zh-CN" altLang="en-US">
                <a:solidFill>
                  <a:schemeClr val="accent2"/>
                </a:solidFill>
              </a:rPr>
              <a:t>个平动自由度、</a:t>
            </a:r>
            <a:r>
              <a:rPr lang="en-US" altLang="zh-CN" i="1">
                <a:solidFill>
                  <a:schemeClr val="accent2"/>
                </a:solidFill>
              </a:rPr>
              <a:t>r</a:t>
            </a:r>
            <a:r>
              <a:rPr lang="zh-CN" altLang="en-US">
                <a:solidFill>
                  <a:schemeClr val="accent2"/>
                </a:solidFill>
              </a:rPr>
              <a:t>个转动自由度、</a:t>
            </a:r>
            <a:r>
              <a:rPr lang="en-US" altLang="zh-CN" i="1">
                <a:solidFill>
                  <a:schemeClr val="accent2"/>
                </a:solidFill>
              </a:rPr>
              <a:t>s</a:t>
            </a:r>
            <a:r>
              <a:rPr lang="zh-CN" altLang="en-US">
                <a:solidFill>
                  <a:schemeClr val="accent2"/>
                </a:solidFill>
              </a:rPr>
              <a:t>个振动自由度，则每一分子的总的平均能量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111624" name="Text Box 8">
            <a:extLst>
              <a:ext uri="{FF2B5EF4-FFF2-40B4-BE49-F238E27FC236}">
                <a16:creationId xmlns:a16="http://schemas.microsoft.com/office/drawing/2014/main" id="{07054A18-DE71-4D14-B9E3-C0200B8E2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724400"/>
            <a:ext cx="2684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</a:rPr>
              <a:t>自由度发生冻结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14790988-C336-4685-9266-4DAB6AA20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838200"/>
            <a:ext cx="5224463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accent2"/>
                </a:solidFill>
                <a:cs typeface="Times New Roman" panose="02020603050405020304" pitchFamily="18" charset="0"/>
              </a:rPr>
              <a:t>§ 2.7.6 </a:t>
            </a:r>
            <a:r>
              <a:rPr lang="zh-CN" altLang="en-US">
                <a:solidFill>
                  <a:schemeClr val="accent2"/>
                </a:solidFill>
              </a:rPr>
              <a:t>能量均分定理的局限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0D5E7C91-56FE-4B5C-A7DD-54B55DC41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371600"/>
            <a:ext cx="42672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accent2"/>
                </a:solidFill>
              </a:rPr>
              <a:t>（一）</a:t>
            </a:r>
            <a:r>
              <a:rPr lang="zh-CN" altLang="en-US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>
                <a:solidFill>
                  <a:schemeClr val="accent2"/>
                </a:solidFill>
              </a:rPr>
              <a:t>能量均分定理的局限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pic>
        <p:nvPicPr>
          <p:cNvPr id="122884" name="Picture 4" descr="029">
            <a:extLst>
              <a:ext uri="{FF2B5EF4-FFF2-40B4-BE49-F238E27FC236}">
                <a16:creationId xmlns:a16="http://schemas.microsoft.com/office/drawing/2014/main" id="{C480056C-440E-4F44-A754-00F41DB3A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7400"/>
            <a:ext cx="5205413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034" name="Object 2">
            <a:extLst>
              <a:ext uri="{FF2B5EF4-FFF2-40B4-BE49-F238E27FC236}">
                <a16:creationId xmlns:a16="http://schemas.microsoft.com/office/drawing/2014/main" id="{35DBCC82-9B1C-4824-9DB3-47FC53B9B0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2150" y="3282950"/>
          <a:ext cx="139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39" name="公式" r:id="rId3" imgW="139680" imgH="291960" progId="Equation.3">
                  <p:embed/>
                </p:oleObj>
              </mc:Choice>
              <mc:Fallback>
                <p:oleObj name="公式" r:id="rId3" imgW="139680" imgH="2919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282950"/>
                        <a:ext cx="139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5" name="Object 3">
            <a:extLst>
              <a:ext uri="{FF2B5EF4-FFF2-40B4-BE49-F238E27FC236}">
                <a16:creationId xmlns:a16="http://schemas.microsoft.com/office/drawing/2014/main" id="{6EDF6E0A-59BF-44D0-9860-43B362642E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219200"/>
          <a:ext cx="33528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40" name="公式" r:id="rId5" imgW="1917360" imgH="291960" progId="Equation.3">
                  <p:embed/>
                </p:oleObj>
              </mc:Choice>
              <mc:Fallback>
                <p:oleObj name="公式" r:id="rId5" imgW="1917360" imgH="291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219200"/>
                        <a:ext cx="33528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6" name="Object 4">
            <a:extLst>
              <a:ext uri="{FF2B5EF4-FFF2-40B4-BE49-F238E27FC236}">
                <a16:creationId xmlns:a16="http://schemas.microsoft.com/office/drawing/2014/main" id="{B4CEC7B9-4B10-4803-A69A-CAAEDC0E8F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362200"/>
          <a:ext cx="64770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41" name="公式" r:id="rId7" imgW="4140000" imgH="622080" progId="Equation.3">
                  <p:embed/>
                </p:oleObj>
              </mc:Choice>
              <mc:Fallback>
                <p:oleObj name="公式" r:id="rId7" imgW="4140000" imgH="622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362200"/>
                        <a:ext cx="647700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7" name="Object 5">
            <a:extLst>
              <a:ext uri="{FF2B5EF4-FFF2-40B4-BE49-F238E27FC236}">
                <a16:creationId xmlns:a16="http://schemas.microsoft.com/office/drawing/2014/main" id="{7696A37E-0ED4-4B52-BD20-D4F124726D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657600"/>
          <a:ext cx="63563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42" name="公式" r:id="rId9" imgW="3860640" imgH="609480" progId="Equation.3">
                  <p:embed/>
                </p:oleObj>
              </mc:Choice>
              <mc:Fallback>
                <p:oleObj name="公式" r:id="rId9" imgW="3860640" imgH="609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657600"/>
                        <a:ext cx="635635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8" name="Object 6">
            <a:extLst>
              <a:ext uri="{FF2B5EF4-FFF2-40B4-BE49-F238E27FC236}">
                <a16:creationId xmlns:a16="http://schemas.microsoft.com/office/drawing/2014/main" id="{DB737349-2292-4EFE-B11A-F8D25550CA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5029200"/>
          <a:ext cx="6248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43" name="公式" r:id="rId11" imgW="4597200" imgH="609480" progId="Equation.3">
                  <p:embed/>
                </p:oleObj>
              </mc:Choice>
              <mc:Fallback>
                <p:oleObj name="公式" r:id="rId11" imgW="4597200" imgH="609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029200"/>
                        <a:ext cx="62484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943" name="Object 7">
            <a:extLst>
              <a:ext uri="{FF2B5EF4-FFF2-40B4-BE49-F238E27FC236}">
                <a16:creationId xmlns:a16="http://schemas.microsoft.com/office/drawing/2014/main" id="{9AB7526F-6CD6-4CF4-9F4C-E17BAE677D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600200"/>
          <a:ext cx="4430713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47" name="公式" r:id="rId3" imgW="2260440" imgH="393480" progId="Equation.3">
                  <p:embed/>
                </p:oleObj>
              </mc:Choice>
              <mc:Fallback>
                <p:oleObj name="公式" r:id="rId3" imgW="226044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00200"/>
                        <a:ext cx="4430713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4" name="Rectangle 8">
            <a:extLst>
              <a:ext uri="{FF2B5EF4-FFF2-40B4-BE49-F238E27FC236}">
                <a16:creationId xmlns:a16="http://schemas.microsoft.com/office/drawing/2014/main" id="{EF811228-7372-4124-BEBB-246B20373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914400"/>
            <a:ext cx="42672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accent2"/>
                </a:solidFill>
              </a:rPr>
              <a:t>（二）</a:t>
            </a:r>
            <a:r>
              <a:rPr lang="zh-CN" altLang="en-US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>
                <a:solidFill>
                  <a:schemeClr val="accent2"/>
                </a:solidFill>
              </a:rPr>
              <a:t>自由度的冻结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167946" name="Text Box 10">
            <a:extLst>
              <a:ext uri="{FF2B5EF4-FFF2-40B4-BE49-F238E27FC236}">
                <a16:creationId xmlns:a16="http://schemas.microsoft.com/office/drawing/2014/main" id="{48FF60D0-E02B-4951-8437-EEF8C8C12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743200"/>
            <a:ext cx="5540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</a:rPr>
              <a:t>平动  转动  振动对定体热容的贡献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4F3BFDE9-9144-4C68-8E37-B693E9326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85800"/>
            <a:ext cx="61722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solidFill>
                  <a:schemeClr val="accent2"/>
                </a:solidFill>
                <a:cs typeface="Times New Roman" panose="02020603050405020304" pitchFamily="18" charset="0"/>
              </a:rPr>
              <a:t>§ 2.5 </a:t>
            </a:r>
            <a:r>
              <a:rPr lang="zh-CN" altLang="en-US" sz="2800">
                <a:solidFill>
                  <a:schemeClr val="accent2"/>
                </a:solidFill>
              </a:rPr>
              <a:t>气体分子碰壁数及其应用</a:t>
            </a:r>
            <a:r>
              <a:rPr lang="zh-CN" altLang="en-US" sz="2800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endParaRPr lang="zh-CN" altLang="en-US" sz="2800">
              <a:solidFill>
                <a:schemeClr val="accent2"/>
              </a:solidFill>
              <a:ea typeface=""/>
            </a:endParaRP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0959BAD2-51AA-41E3-9E1D-FF5CE7B88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219200"/>
            <a:ext cx="7162800" cy="914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accent2"/>
                </a:solidFill>
                <a:cs typeface="Times New Roman" panose="02020603050405020304" pitchFamily="18" charset="0"/>
              </a:rPr>
              <a:t>§ 2.5.1 </a:t>
            </a:r>
            <a:r>
              <a:rPr lang="zh-CN" altLang="en-US">
                <a:solidFill>
                  <a:schemeClr val="accent2"/>
                </a:solidFill>
              </a:rPr>
              <a:t>由麦克斯韦速度分布导出气体分子碰壁数及 </a:t>
            </a:r>
          </a:p>
          <a:p>
            <a:r>
              <a:rPr lang="zh-CN" altLang="en-US">
                <a:solidFill>
                  <a:schemeClr val="accent2"/>
                </a:solidFill>
              </a:rPr>
              <a:t>            气体压强公式</a:t>
            </a:r>
            <a:r>
              <a:rPr lang="zh-CN" altLang="en-US" sz="2800">
                <a:solidFill>
                  <a:schemeClr val="accent2"/>
                </a:solidFill>
                <a:cs typeface="Times New Roman" panose="02020603050405020304" pitchFamily="18" charset="0"/>
              </a:rPr>
              <a:t>  </a:t>
            </a:r>
            <a:endParaRPr lang="zh-CN" altLang="en-US" sz="2800">
              <a:solidFill>
                <a:schemeClr val="accent2"/>
              </a:solidFill>
              <a:ea typeface=""/>
            </a:endParaRPr>
          </a:p>
        </p:txBody>
      </p:sp>
      <p:pic>
        <p:nvPicPr>
          <p:cNvPr id="107524" name="Picture 4" descr="025">
            <a:extLst>
              <a:ext uri="{FF2B5EF4-FFF2-40B4-BE49-F238E27FC236}">
                <a16:creationId xmlns:a16="http://schemas.microsoft.com/office/drawing/2014/main" id="{CB8A9208-9106-4364-9000-FF495FC3E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09800"/>
            <a:ext cx="4876800" cy="384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7525" name="Object 5">
            <a:extLst>
              <a:ext uri="{FF2B5EF4-FFF2-40B4-BE49-F238E27FC236}">
                <a16:creationId xmlns:a16="http://schemas.microsoft.com/office/drawing/2014/main" id="{EB59B381-5AAE-40F4-A312-523CE3FC47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1981200"/>
          <a:ext cx="16002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6" name="公式" r:id="rId4" imgW="558720" imgH="393480" progId="Equation.3">
                  <p:embed/>
                </p:oleObj>
              </mc:Choice>
              <mc:Fallback>
                <p:oleObj name="公式" r:id="rId4" imgW="55872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981200"/>
                        <a:ext cx="160020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980" name="Object 1028">
            <a:extLst>
              <a:ext uri="{FF2B5EF4-FFF2-40B4-BE49-F238E27FC236}">
                <a16:creationId xmlns:a16="http://schemas.microsoft.com/office/drawing/2014/main" id="{EE572946-FE3E-472E-8A2C-7D46367CB5A9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219200" y="1981200"/>
          <a:ext cx="7086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1" name="公式" r:id="rId3" imgW="3695400" imgH="241200" progId="Equation.3">
                  <p:embed/>
                </p:oleObj>
              </mc:Choice>
              <mc:Fallback>
                <p:oleObj name="公式" r:id="rId3" imgW="3695400" imgH="241200" progId="Equation.3">
                  <p:embed/>
                  <p:pic>
                    <p:nvPicPr>
                      <p:cNvPr id="0" name="Object 102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81200"/>
                        <a:ext cx="70866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3" name="Object 1031">
            <a:extLst>
              <a:ext uri="{FF2B5EF4-FFF2-40B4-BE49-F238E27FC236}">
                <a16:creationId xmlns:a16="http://schemas.microsoft.com/office/drawing/2014/main" id="{AAFB5094-8407-4993-B27C-3A1FAC149325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143000" y="2667000"/>
          <a:ext cx="74676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2" name="公式" r:id="rId5" imgW="5295600" imgH="698400" progId="Equation.3">
                  <p:embed/>
                </p:oleObj>
              </mc:Choice>
              <mc:Fallback>
                <p:oleObj name="公式" r:id="rId5" imgW="5295600" imgH="698400" progId="Equation.3">
                  <p:embed/>
                  <p:pic>
                    <p:nvPicPr>
                      <p:cNvPr id="0" name="Object 103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667000"/>
                        <a:ext cx="74676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8" name="Text Box 1036">
            <a:extLst>
              <a:ext uri="{FF2B5EF4-FFF2-40B4-BE49-F238E27FC236}">
                <a16:creationId xmlns:a16="http://schemas.microsoft.com/office/drawing/2014/main" id="{250A572A-49D2-4516-B5E6-0962FB712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711200"/>
            <a:ext cx="449738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>
                <a:solidFill>
                  <a:schemeClr val="accent2"/>
                </a:solidFill>
              </a:rPr>
              <a:t>（一）气体分子碰壁数的推导</a:t>
            </a:r>
          </a:p>
        </p:txBody>
      </p:sp>
      <p:sp>
        <p:nvSpPr>
          <p:cNvPr id="126989" name="Text Box 1037">
            <a:extLst>
              <a:ext uri="{FF2B5EF4-FFF2-40B4-BE49-F238E27FC236}">
                <a16:creationId xmlns:a16="http://schemas.microsoft.com/office/drawing/2014/main" id="{0ED5B7D0-1428-47ED-AA15-763BD60C3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346200"/>
            <a:ext cx="414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accent2"/>
                </a:solidFill>
              </a:rPr>
              <a:t>在</a:t>
            </a:r>
            <a:r>
              <a:rPr lang="en-US" altLang="zh-CN" sz="2400" i="1">
                <a:solidFill>
                  <a:schemeClr val="accent2"/>
                </a:solidFill>
              </a:rPr>
              <a:t>dt</a:t>
            </a:r>
            <a:r>
              <a:rPr lang="zh-CN" altLang="en-US" sz="2400">
                <a:solidFill>
                  <a:schemeClr val="accent2"/>
                </a:solidFill>
              </a:rPr>
              <a:t>时间内与</a:t>
            </a:r>
            <a:r>
              <a:rPr lang="en-US" altLang="zh-CN" sz="2400" i="1">
                <a:solidFill>
                  <a:schemeClr val="accent2"/>
                </a:solidFill>
              </a:rPr>
              <a:t>dA</a:t>
            </a:r>
            <a:r>
              <a:rPr lang="zh-CN" altLang="en-US" sz="2400">
                <a:solidFill>
                  <a:schemeClr val="accent2"/>
                </a:solidFill>
              </a:rPr>
              <a:t>相碰的分子数</a:t>
            </a:r>
          </a:p>
        </p:txBody>
      </p:sp>
      <p:graphicFrame>
        <p:nvGraphicFramePr>
          <p:cNvPr id="126990" name="Object 1038">
            <a:extLst>
              <a:ext uri="{FF2B5EF4-FFF2-40B4-BE49-F238E27FC236}">
                <a16:creationId xmlns:a16="http://schemas.microsoft.com/office/drawing/2014/main" id="{826820DF-BB92-4FC9-9E57-BB24567A55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886200"/>
          <a:ext cx="5329238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3" name="公式" r:id="rId7" imgW="3987720" imgH="1688760" progId="Equation.3">
                  <p:embed/>
                </p:oleObj>
              </mc:Choice>
              <mc:Fallback>
                <p:oleObj name="公式" r:id="rId7" imgW="3987720" imgH="1688760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86200"/>
                        <a:ext cx="5329238" cy="225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055" name="Object 7">
            <a:extLst>
              <a:ext uri="{FF2B5EF4-FFF2-40B4-BE49-F238E27FC236}">
                <a16:creationId xmlns:a16="http://schemas.microsoft.com/office/drawing/2014/main" id="{2327B056-BEF5-458F-8C10-FB3883F3F41A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00200" y="1752600"/>
          <a:ext cx="28194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4" name="公式" r:id="rId3" imgW="1574640" imgH="609480" progId="Equation.3">
                  <p:embed/>
                </p:oleObj>
              </mc:Choice>
              <mc:Fallback>
                <p:oleObj name="公式" r:id="rId3" imgW="1574640" imgH="609480" progId="Equation.3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8194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8" name="Object 10">
            <a:extLst>
              <a:ext uri="{FF2B5EF4-FFF2-40B4-BE49-F238E27FC236}">
                <a16:creationId xmlns:a16="http://schemas.microsoft.com/office/drawing/2014/main" id="{E1B5D966-41DF-49B0-BF9F-D0EDCB422E42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00200" y="4572000"/>
          <a:ext cx="41148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5" name="公式" r:id="rId5" imgW="2336760" imgH="660240" progId="Equation.3">
                  <p:embed/>
                </p:oleObj>
              </mc:Choice>
              <mc:Fallback>
                <p:oleObj name="公式" r:id="rId5" imgW="2336760" imgH="660240" progId="Equation.3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572000"/>
                        <a:ext cx="411480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69" name="Rectangle 21">
            <a:extLst>
              <a:ext uri="{FF2B5EF4-FFF2-40B4-BE49-F238E27FC236}">
                <a16:creationId xmlns:a16="http://schemas.microsoft.com/office/drawing/2014/main" id="{9DE056C8-A362-42EF-B7F4-65AD12DB9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914400"/>
            <a:ext cx="2684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</a:rPr>
              <a:t>气体分子碰壁数</a:t>
            </a:r>
          </a:p>
        </p:txBody>
      </p:sp>
      <p:graphicFrame>
        <p:nvGraphicFramePr>
          <p:cNvPr id="130071" name="Object 23">
            <a:extLst>
              <a:ext uri="{FF2B5EF4-FFF2-40B4-BE49-F238E27FC236}">
                <a16:creationId xmlns:a16="http://schemas.microsoft.com/office/drawing/2014/main" id="{D27BFFD6-189F-4FE2-B8A5-EDF1B963E8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3200400"/>
          <a:ext cx="24384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6" name="公式" r:id="rId7" imgW="545760" imgH="177480" progId="Equation.3">
                  <p:embed/>
                </p:oleObj>
              </mc:Choice>
              <mc:Fallback>
                <p:oleObj name="公式" r:id="rId7" imgW="545760" imgH="1774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200400"/>
                        <a:ext cx="24384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72" name="Object 24">
            <a:extLst>
              <a:ext uri="{FF2B5EF4-FFF2-40B4-BE49-F238E27FC236}">
                <a16:creationId xmlns:a16="http://schemas.microsoft.com/office/drawing/2014/main" id="{8E99F6B8-C6CA-45D7-8FC3-D520BD3DFD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2895600"/>
          <a:ext cx="1765300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7" name="公式" r:id="rId9" imgW="482400" imgH="393480" progId="Equation.3">
                  <p:embed/>
                </p:oleObj>
              </mc:Choice>
              <mc:Fallback>
                <p:oleObj name="公式" r:id="rId9" imgW="482400" imgH="3934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895600"/>
                        <a:ext cx="1765300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73" name="Object 25">
            <a:extLst>
              <a:ext uri="{FF2B5EF4-FFF2-40B4-BE49-F238E27FC236}">
                <a16:creationId xmlns:a16="http://schemas.microsoft.com/office/drawing/2014/main" id="{1D499B2D-55F5-4082-9F79-495C62E0EA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048000"/>
          <a:ext cx="1676400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8" name="公式" r:id="rId11" imgW="660240" imgH="444240" progId="Equation.3">
                  <p:embed/>
                </p:oleObj>
              </mc:Choice>
              <mc:Fallback>
                <p:oleObj name="公式" r:id="rId11" imgW="660240" imgH="4442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048000"/>
                        <a:ext cx="1676400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172" name="Object 4">
            <a:extLst>
              <a:ext uri="{FF2B5EF4-FFF2-40B4-BE49-F238E27FC236}">
                <a16:creationId xmlns:a16="http://schemas.microsoft.com/office/drawing/2014/main" id="{BDAFB579-EF6C-4C66-935C-08537016F860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1524000" y="2971800"/>
          <a:ext cx="5257800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56" name="公式" r:id="rId3" imgW="2019240" imgH="799920" progId="Equation.3">
                  <p:embed/>
                </p:oleObj>
              </mc:Choice>
              <mc:Fallback>
                <p:oleObj name="公式" r:id="rId3" imgW="2019240" imgH="79992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971800"/>
                        <a:ext cx="5257800" cy="189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8" name="Object 10">
            <a:extLst>
              <a:ext uri="{FF2B5EF4-FFF2-40B4-BE49-F238E27FC236}">
                <a16:creationId xmlns:a16="http://schemas.microsoft.com/office/drawing/2014/main" id="{158C4974-FD44-43C1-81AF-3435E23995C4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029200" y="4953000"/>
          <a:ext cx="1905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57" name="公式" r:id="rId5" imgW="685800" imgH="444240" progId="Equation.3">
                  <p:embed/>
                </p:oleObj>
              </mc:Choice>
              <mc:Fallback>
                <p:oleObj name="公式" r:id="rId5" imgW="685800" imgH="444240" progId="Equation.3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953000"/>
                        <a:ext cx="1905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4" name="Object 16">
            <a:extLst>
              <a:ext uri="{FF2B5EF4-FFF2-40B4-BE49-F238E27FC236}">
                <a16:creationId xmlns:a16="http://schemas.microsoft.com/office/drawing/2014/main" id="{1CB79EC0-F1E0-46EE-B065-79696A75B2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600200"/>
          <a:ext cx="51816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58" name="公式" r:id="rId7" imgW="1536480" imgH="228600" progId="Equation.3">
                  <p:embed/>
                </p:oleObj>
              </mc:Choice>
              <mc:Fallback>
                <p:oleObj name="公式" r:id="rId7" imgW="153648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00200"/>
                        <a:ext cx="51816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5" name="Object 17">
            <a:extLst>
              <a:ext uri="{FF2B5EF4-FFF2-40B4-BE49-F238E27FC236}">
                <a16:creationId xmlns:a16="http://schemas.microsoft.com/office/drawing/2014/main" id="{5C8BAAD3-E799-49B8-91EC-ECAC9E0194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2362200"/>
          <a:ext cx="35052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59" name="公式" r:id="rId9" imgW="1371600" imgH="241200" progId="Equation.3">
                  <p:embed/>
                </p:oleObj>
              </mc:Choice>
              <mc:Fallback>
                <p:oleObj name="公式" r:id="rId9" imgW="1371600" imgH="241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362200"/>
                        <a:ext cx="35052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6" name="Object 18">
            <a:extLst>
              <a:ext uri="{FF2B5EF4-FFF2-40B4-BE49-F238E27FC236}">
                <a16:creationId xmlns:a16="http://schemas.microsoft.com/office/drawing/2014/main" id="{EF5DD7A5-D230-482A-91D8-20579D8D9D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5029200"/>
          <a:ext cx="26670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60" name="公式" r:id="rId11" imgW="1384200" imgH="444240" progId="Equation.3">
                  <p:embed/>
                </p:oleObj>
              </mc:Choice>
              <mc:Fallback>
                <p:oleObj name="公式" r:id="rId11" imgW="1384200" imgH="4442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029200"/>
                        <a:ext cx="2667000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7" name="Rectangle 19">
            <a:extLst>
              <a:ext uri="{FF2B5EF4-FFF2-40B4-BE49-F238E27FC236}">
                <a16:creationId xmlns:a16="http://schemas.microsoft.com/office/drawing/2014/main" id="{664F813F-89DF-40AC-8856-6CD83DF97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863600"/>
            <a:ext cx="280828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600">
                <a:solidFill>
                  <a:schemeClr val="accent2"/>
                </a:solidFill>
              </a:rPr>
              <a:t>(</a:t>
            </a:r>
            <a:r>
              <a:rPr lang="zh-CN" altLang="en-US" sz="2600">
                <a:solidFill>
                  <a:schemeClr val="accent2"/>
                </a:solidFill>
              </a:rPr>
              <a:t>二</a:t>
            </a:r>
            <a:r>
              <a:rPr lang="en-US" altLang="zh-CN" sz="2600">
                <a:solidFill>
                  <a:schemeClr val="accent2"/>
                </a:solidFill>
              </a:rPr>
              <a:t>) </a:t>
            </a:r>
            <a:r>
              <a:rPr lang="zh-CN" altLang="en-US" sz="2600">
                <a:solidFill>
                  <a:schemeClr val="accent2"/>
                </a:solidFill>
              </a:rPr>
              <a:t>气体压强公式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4FFE5EF1-B46A-47D7-B732-224443773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685800"/>
            <a:ext cx="73152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solidFill>
                  <a:schemeClr val="accent2"/>
                </a:solidFill>
                <a:cs typeface="Times New Roman" panose="02020603050405020304" pitchFamily="18" charset="0"/>
              </a:rPr>
              <a:t>§ 2.6 </a:t>
            </a:r>
            <a:r>
              <a:rPr lang="zh-CN" altLang="en-US" sz="2800">
                <a:solidFill>
                  <a:schemeClr val="accent2"/>
                </a:solidFill>
              </a:rPr>
              <a:t>外力场中自由粒子的分布   玻尔兹曼分布</a:t>
            </a:r>
            <a:r>
              <a:rPr lang="zh-CN" altLang="en-US" sz="2800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endParaRPr lang="zh-CN" altLang="en-US" sz="2800">
              <a:solidFill>
                <a:schemeClr val="accent2"/>
              </a:solidFill>
              <a:ea typeface=""/>
            </a:endParaRP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6B873522-69FA-46BE-9648-1CEB23180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143000"/>
            <a:ext cx="45720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accent2"/>
                </a:solidFill>
                <a:cs typeface="Times New Roman" panose="02020603050405020304" pitchFamily="18" charset="0"/>
              </a:rPr>
              <a:t>§ 2.6.1 </a:t>
            </a:r>
            <a:r>
              <a:rPr lang="zh-CN" altLang="en-US">
                <a:solidFill>
                  <a:schemeClr val="accent2"/>
                </a:solidFill>
              </a:rPr>
              <a:t>等温大气压强公式</a:t>
            </a:r>
            <a:r>
              <a:rPr lang="zh-CN" altLang="en-US" sz="2800">
                <a:solidFill>
                  <a:schemeClr val="accent2"/>
                </a:solidFill>
                <a:cs typeface="Times New Roman" panose="02020603050405020304" pitchFamily="18" charset="0"/>
              </a:rPr>
              <a:t>  </a:t>
            </a:r>
            <a:endParaRPr lang="zh-CN" altLang="en-US" sz="2800">
              <a:solidFill>
                <a:schemeClr val="accent2"/>
              </a:solidFill>
              <a:ea typeface=""/>
            </a:endParaRPr>
          </a:p>
        </p:txBody>
      </p:sp>
      <p:sp>
        <p:nvSpPr>
          <p:cNvPr id="108548" name="Rectangle 4">
            <a:extLst>
              <a:ext uri="{FF2B5EF4-FFF2-40B4-BE49-F238E27FC236}">
                <a16:creationId xmlns:a16="http://schemas.microsoft.com/office/drawing/2014/main" id="{221B23E7-34E1-44A1-8A9B-A9B3D214D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752600"/>
            <a:ext cx="32766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accent2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>
                <a:solidFill>
                  <a:schemeClr val="accent2"/>
                </a:solidFill>
              </a:rPr>
              <a:t>一</a:t>
            </a:r>
            <a:r>
              <a:rPr lang="en-US" altLang="zh-CN">
                <a:solidFill>
                  <a:schemeClr val="accent2"/>
                </a:solidFill>
              </a:rPr>
              <a:t>)</a:t>
            </a:r>
            <a:r>
              <a:rPr lang="en-US" altLang="zh-CN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>
                <a:solidFill>
                  <a:schemeClr val="accent2"/>
                </a:solidFill>
              </a:rPr>
              <a:t>等温大气压强公式</a:t>
            </a:r>
            <a:r>
              <a:rPr lang="zh-CN" altLang="en-US" sz="2800">
                <a:solidFill>
                  <a:schemeClr val="accent2"/>
                </a:solidFill>
                <a:cs typeface="Times New Roman" panose="02020603050405020304" pitchFamily="18" charset="0"/>
              </a:rPr>
              <a:t>  </a:t>
            </a:r>
            <a:endParaRPr lang="zh-CN" altLang="en-US" sz="2800">
              <a:solidFill>
                <a:schemeClr val="accent2"/>
              </a:solidFill>
              <a:ea typeface=""/>
            </a:endParaRPr>
          </a:p>
        </p:txBody>
      </p:sp>
      <p:pic>
        <p:nvPicPr>
          <p:cNvPr id="108549" name="Picture 5" descr="026">
            <a:extLst>
              <a:ext uri="{FF2B5EF4-FFF2-40B4-BE49-F238E27FC236}">
                <a16:creationId xmlns:a16="http://schemas.microsoft.com/office/drawing/2014/main" id="{81B8FF80-67B6-41B5-A24C-37792A895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90800"/>
            <a:ext cx="3998913" cy="349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8550" name="Object 6">
            <a:extLst>
              <a:ext uri="{FF2B5EF4-FFF2-40B4-BE49-F238E27FC236}">
                <a16:creationId xmlns:a16="http://schemas.microsoft.com/office/drawing/2014/main" id="{491742F2-E4F3-44E3-B5A4-04D598AAC8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2590800"/>
          <a:ext cx="45370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3" name="公式" r:id="rId4" imgW="1904760" imgH="215640" progId="Equation.3">
                  <p:embed/>
                </p:oleObj>
              </mc:Choice>
              <mc:Fallback>
                <p:oleObj name="公式" r:id="rId4" imgW="190476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590800"/>
                        <a:ext cx="45370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1" name="Object 7">
            <a:extLst>
              <a:ext uri="{FF2B5EF4-FFF2-40B4-BE49-F238E27FC236}">
                <a16:creationId xmlns:a16="http://schemas.microsoft.com/office/drawing/2014/main" id="{A027A579-56A0-4158-9004-9D989494BC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3733800"/>
          <a:ext cx="259238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4" name="公式" r:id="rId6" imgW="952200" imgH="215640" progId="Equation.3">
                  <p:embed/>
                </p:oleObj>
              </mc:Choice>
              <mc:Fallback>
                <p:oleObj name="公式" r:id="rId6" imgW="95220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733800"/>
                        <a:ext cx="2592388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2" name="Object 8">
            <a:extLst>
              <a:ext uri="{FF2B5EF4-FFF2-40B4-BE49-F238E27FC236}">
                <a16:creationId xmlns:a16="http://schemas.microsoft.com/office/drawing/2014/main" id="{34ACE81B-DF8C-423A-BBCB-0C16FA6FC0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4800600"/>
          <a:ext cx="29718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5" name="公式" r:id="rId8" imgW="1117440" imgH="419040" progId="Equation.3">
                  <p:embed/>
                </p:oleObj>
              </mc:Choice>
              <mc:Fallback>
                <p:oleObj name="公式" r:id="rId8" imgW="111744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800600"/>
                        <a:ext cx="29718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414" name="Object 6">
            <a:extLst>
              <a:ext uri="{FF2B5EF4-FFF2-40B4-BE49-F238E27FC236}">
                <a16:creationId xmlns:a16="http://schemas.microsoft.com/office/drawing/2014/main" id="{96DE2334-C74B-4546-BA5B-7BDD64AB75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828800"/>
          <a:ext cx="472440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80" name="公式" r:id="rId3" imgW="1701720" imgH="457200" progId="Equation.3">
                  <p:embed/>
                </p:oleObj>
              </mc:Choice>
              <mc:Fallback>
                <p:oleObj name="公式" r:id="rId3" imgW="170172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828800"/>
                        <a:ext cx="4724400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6" name="Object 8">
            <a:extLst>
              <a:ext uri="{FF2B5EF4-FFF2-40B4-BE49-F238E27FC236}">
                <a16:creationId xmlns:a16="http://schemas.microsoft.com/office/drawing/2014/main" id="{DA52CA6A-3706-421D-A75B-D2BF9E227C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343400"/>
          <a:ext cx="441960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81" name="公式" r:id="rId5" imgW="1663560" imgH="457200" progId="Equation.3">
                  <p:embed/>
                </p:oleObj>
              </mc:Choice>
              <mc:Fallback>
                <p:oleObj name="公式" r:id="rId5" imgW="166356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343400"/>
                        <a:ext cx="4419600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27" name="Rectangle 19">
            <a:extLst>
              <a:ext uri="{FF2B5EF4-FFF2-40B4-BE49-F238E27FC236}">
                <a16:creationId xmlns:a16="http://schemas.microsoft.com/office/drawing/2014/main" id="{58330275-7122-4625-9225-02ED35318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066800"/>
            <a:ext cx="35814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accent2"/>
                </a:solidFill>
              </a:rPr>
              <a:t>1. </a:t>
            </a:r>
            <a:r>
              <a:rPr lang="zh-CN" altLang="en-US">
                <a:solidFill>
                  <a:schemeClr val="accent2"/>
                </a:solidFill>
              </a:rPr>
              <a:t>等温大气压强公式</a:t>
            </a:r>
            <a:r>
              <a:rPr lang="en-US" altLang="zh-CN">
                <a:solidFill>
                  <a:schemeClr val="accent2"/>
                </a:solidFill>
              </a:rPr>
              <a:t>:</a:t>
            </a:r>
            <a:r>
              <a:rPr lang="en-US" altLang="zh-CN" sz="2800">
                <a:solidFill>
                  <a:schemeClr val="accent2"/>
                </a:solidFill>
                <a:cs typeface="Times New Roman" panose="02020603050405020304" pitchFamily="18" charset="0"/>
              </a:rPr>
              <a:t>  </a:t>
            </a:r>
            <a:endParaRPr lang="en-US" altLang="zh-CN" sz="2800">
              <a:solidFill>
                <a:schemeClr val="accent2"/>
              </a:solidFill>
              <a:ea typeface=""/>
            </a:endParaRPr>
          </a:p>
        </p:txBody>
      </p:sp>
      <p:sp>
        <p:nvSpPr>
          <p:cNvPr id="145428" name="Rectangle 20">
            <a:extLst>
              <a:ext uri="{FF2B5EF4-FFF2-40B4-BE49-F238E27FC236}">
                <a16:creationId xmlns:a16="http://schemas.microsoft.com/office/drawing/2014/main" id="{27FAD5AF-7229-4445-85BF-EDC6E038D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429000"/>
            <a:ext cx="51054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accent2"/>
                </a:solidFill>
              </a:rPr>
              <a:t>2. </a:t>
            </a:r>
            <a:r>
              <a:rPr lang="zh-CN" altLang="en-US">
                <a:solidFill>
                  <a:schemeClr val="accent2"/>
                </a:solidFill>
              </a:rPr>
              <a:t>气体分子数密度随高度分布公式</a:t>
            </a:r>
            <a:r>
              <a:rPr lang="en-US" altLang="zh-CN">
                <a:solidFill>
                  <a:schemeClr val="accent2"/>
                </a:solidFill>
              </a:rPr>
              <a:t>:</a:t>
            </a:r>
            <a:r>
              <a:rPr lang="en-US" altLang="zh-CN" sz="2800">
                <a:solidFill>
                  <a:schemeClr val="accent2"/>
                </a:solidFill>
                <a:cs typeface="Times New Roman" panose="02020603050405020304" pitchFamily="18" charset="0"/>
              </a:rPr>
              <a:t>  </a:t>
            </a:r>
            <a:endParaRPr lang="en-US" altLang="zh-CN" sz="2800">
              <a:solidFill>
                <a:schemeClr val="accent2"/>
              </a:solidFill>
              <a:ea typeface="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1027">
            <a:extLst>
              <a:ext uri="{FF2B5EF4-FFF2-40B4-BE49-F238E27FC236}">
                <a16:creationId xmlns:a16="http://schemas.microsoft.com/office/drawing/2014/main" id="{D76503FA-970E-437E-A076-B81470808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838200"/>
            <a:ext cx="26670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accent2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>
                <a:solidFill>
                  <a:schemeClr val="accent2"/>
                </a:solidFill>
              </a:rPr>
              <a:t>二</a:t>
            </a:r>
            <a:r>
              <a:rPr lang="en-US" altLang="zh-CN">
                <a:solidFill>
                  <a:schemeClr val="accent2"/>
                </a:solidFill>
              </a:rPr>
              <a:t>)</a:t>
            </a:r>
            <a:r>
              <a:rPr lang="en-US" altLang="zh-CN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>
                <a:solidFill>
                  <a:schemeClr val="accent2"/>
                </a:solidFill>
              </a:rPr>
              <a:t>等温大气标高</a:t>
            </a:r>
            <a:r>
              <a:rPr lang="zh-CN" altLang="en-US" sz="2800">
                <a:solidFill>
                  <a:schemeClr val="accent2"/>
                </a:solidFill>
                <a:cs typeface="Times New Roman" panose="02020603050405020304" pitchFamily="18" charset="0"/>
              </a:rPr>
              <a:t>  </a:t>
            </a:r>
            <a:endParaRPr lang="zh-CN" altLang="en-US" sz="2800">
              <a:solidFill>
                <a:schemeClr val="accent2"/>
              </a:solidFill>
              <a:ea typeface=""/>
            </a:endParaRPr>
          </a:p>
        </p:txBody>
      </p:sp>
      <p:graphicFrame>
        <p:nvGraphicFramePr>
          <p:cNvPr id="168964" name="Object 1028">
            <a:extLst>
              <a:ext uri="{FF2B5EF4-FFF2-40B4-BE49-F238E27FC236}">
                <a16:creationId xmlns:a16="http://schemas.microsoft.com/office/drawing/2014/main" id="{6372CFF2-2D23-42CA-B3B8-DC49B26032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1524000"/>
          <a:ext cx="29718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04" name="公式" r:id="rId3" imgW="1079280" imgH="431640" progId="Equation.3">
                  <p:embed/>
                </p:oleObj>
              </mc:Choice>
              <mc:Fallback>
                <p:oleObj name="公式" r:id="rId3" imgW="1079280" imgH="43164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524000"/>
                        <a:ext cx="2971800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5" name="Rectangle 1029">
            <a:extLst>
              <a:ext uri="{FF2B5EF4-FFF2-40B4-BE49-F238E27FC236}">
                <a16:creationId xmlns:a16="http://schemas.microsoft.com/office/drawing/2014/main" id="{F19B2F50-DDE2-4445-9F99-934425751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895600"/>
            <a:ext cx="41148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accent2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>
                <a:solidFill>
                  <a:schemeClr val="accent2"/>
                </a:solidFill>
              </a:rPr>
              <a:t>三</a:t>
            </a:r>
            <a:r>
              <a:rPr lang="en-US" altLang="zh-CN">
                <a:solidFill>
                  <a:schemeClr val="accent2"/>
                </a:solidFill>
              </a:rPr>
              <a:t>)</a:t>
            </a:r>
            <a:r>
              <a:rPr lang="en-US" altLang="zh-CN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>
                <a:solidFill>
                  <a:schemeClr val="accent2"/>
                </a:solidFill>
              </a:rPr>
              <a:t>悬浮颗粒按高度的分布</a:t>
            </a:r>
            <a:r>
              <a:rPr lang="zh-CN" altLang="en-US" sz="2800">
                <a:solidFill>
                  <a:schemeClr val="accent2"/>
                </a:solidFill>
                <a:cs typeface="Times New Roman" panose="02020603050405020304" pitchFamily="18" charset="0"/>
              </a:rPr>
              <a:t>  </a:t>
            </a:r>
            <a:endParaRPr lang="zh-CN" altLang="en-US" sz="2800">
              <a:solidFill>
                <a:schemeClr val="accent2"/>
              </a:solidFill>
              <a:ea typeface=""/>
            </a:endParaRPr>
          </a:p>
        </p:txBody>
      </p:sp>
      <p:graphicFrame>
        <p:nvGraphicFramePr>
          <p:cNvPr id="168966" name="Object 1030">
            <a:extLst>
              <a:ext uri="{FF2B5EF4-FFF2-40B4-BE49-F238E27FC236}">
                <a16:creationId xmlns:a16="http://schemas.microsoft.com/office/drawing/2014/main" id="{68DB2735-E4C5-4160-9F97-203E68CACF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810000"/>
          <a:ext cx="3429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05" name="公式" r:id="rId5" imgW="1587240" imgH="241200" progId="Equation.3">
                  <p:embed/>
                </p:oleObj>
              </mc:Choice>
              <mc:Fallback>
                <p:oleObj name="公式" r:id="rId5" imgW="1587240" imgH="2412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10000"/>
                        <a:ext cx="3429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7" name="Object 1031">
            <a:extLst>
              <a:ext uri="{FF2B5EF4-FFF2-40B4-BE49-F238E27FC236}">
                <a16:creationId xmlns:a16="http://schemas.microsoft.com/office/drawing/2014/main" id="{7A93A559-A3D2-4CA5-B7ED-BD8D27732A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3657600"/>
          <a:ext cx="2160588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06" name="公式" r:id="rId7" imgW="1028520" imgH="457200" progId="Equation.3">
                  <p:embed/>
                </p:oleObj>
              </mc:Choice>
              <mc:Fallback>
                <p:oleObj name="公式" r:id="rId7" imgW="1028520" imgH="4572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657600"/>
                        <a:ext cx="2160588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8" name="Object 1032">
            <a:extLst>
              <a:ext uri="{FF2B5EF4-FFF2-40B4-BE49-F238E27FC236}">
                <a16:creationId xmlns:a16="http://schemas.microsoft.com/office/drawing/2014/main" id="{9B6812AC-0383-43B2-8D7E-6BF77957E4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724400"/>
          <a:ext cx="34004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07" name="公式" r:id="rId9" imgW="1612800" imgH="482400" progId="Equation.3">
                  <p:embed/>
                </p:oleObj>
              </mc:Choice>
              <mc:Fallback>
                <p:oleObj name="公式" r:id="rId9" imgW="1612800" imgH="4824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724400"/>
                        <a:ext cx="34004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3314</TotalTime>
  <Words>541</Words>
  <Application>Microsoft Office PowerPoint</Application>
  <PresentationFormat>全屏显示(4:3)</PresentationFormat>
  <Paragraphs>60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Times New Roman</vt:lpstr>
      <vt:lpstr>宋体</vt:lpstr>
      <vt:lpstr>Symbol</vt:lpstr>
      <vt:lpstr>Tahoma</vt:lpstr>
      <vt:lpstr/>
      <vt:lpstr>默认设计模板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热学</dc:title>
  <dc:creator>waj</dc:creator>
  <cp:lastModifiedBy>张伯望</cp:lastModifiedBy>
  <cp:revision>217</cp:revision>
  <dcterms:created xsi:type="dcterms:W3CDTF">2001-06-22T03:17:20Z</dcterms:created>
  <dcterms:modified xsi:type="dcterms:W3CDTF">2017-09-07T09:09:10Z</dcterms:modified>
</cp:coreProperties>
</file>