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25"/>
  </p:notesMasterIdLst>
  <p:handoutMasterIdLst>
    <p:handoutMasterId r:id="rId26"/>
  </p:handoutMasterIdLst>
  <p:sldIdLst>
    <p:sldId id="275" r:id="rId2"/>
    <p:sldId id="276" r:id="rId3"/>
    <p:sldId id="295" r:id="rId4"/>
    <p:sldId id="278" r:id="rId5"/>
    <p:sldId id="296" r:id="rId6"/>
    <p:sldId id="279" r:id="rId7"/>
    <p:sldId id="280" r:id="rId8"/>
    <p:sldId id="297" r:id="rId9"/>
    <p:sldId id="302" r:id="rId10"/>
    <p:sldId id="303" r:id="rId11"/>
    <p:sldId id="283" r:id="rId12"/>
    <p:sldId id="300" r:id="rId13"/>
    <p:sldId id="284" r:id="rId14"/>
    <p:sldId id="285" r:id="rId15"/>
    <p:sldId id="306" r:id="rId16"/>
    <p:sldId id="305" r:id="rId17"/>
    <p:sldId id="265" r:id="rId18"/>
    <p:sldId id="307" r:id="rId19"/>
    <p:sldId id="308" r:id="rId20"/>
    <p:sldId id="309" r:id="rId21"/>
    <p:sldId id="293" r:id="rId22"/>
    <p:sldId id="294" r:id="rId23"/>
    <p:sldId id="304" r:id="rId24"/>
  </p:sldIdLst>
  <p:sldSz cx="9144000" cy="6858000" type="screen4x3"/>
  <p:notesSz cx="6669088" cy="98202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3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0066"/>
    <a:srgbClr val="0000CC"/>
    <a:srgbClr val="000099"/>
    <a:srgbClr val="0000FF"/>
    <a:srgbClr val="FF0000"/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6" autoAdjust="0"/>
    <p:restoredTop sz="99309" autoAdjust="0"/>
  </p:normalViewPr>
  <p:slideViewPr>
    <p:cSldViewPr>
      <p:cViewPr varScale="1">
        <p:scale>
          <a:sx n="87" d="100"/>
          <a:sy n="87" d="100"/>
        </p:scale>
        <p:origin x="122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notesViewPr>
    <p:cSldViewPr>
      <p:cViewPr varScale="1">
        <p:scale>
          <a:sx n="55" d="100"/>
          <a:sy n="55" d="100"/>
        </p:scale>
        <p:origin x="-1290" y="-90"/>
      </p:cViewPr>
      <p:guideLst>
        <p:guide orient="horz" pos="3093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>
            <a:extLst>
              <a:ext uri="{FF2B5EF4-FFF2-40B4-BE49-F238E27FC236}">
                <a16:creationId xmlns:a16="http://schemas.microsoft.com/office/drawing/2014/main" id="{50823C67-4579-459E-B475-6D94C2A2C76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8147" name="Rectangle 3">
            <a:extLst>
              <a:ext uri="{FF2B5EF4-FFF2-40B4-BE49-F238E27FC236}">
                <a16:creationId xmlns:a16="http://schemas.microsoft.com/office/drawing/2014/main" id="{ED16F158-93F5-4408-80BE-1171A98DB7C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8148" name="Rectangle 4">
            <a:extLst>
              <a:ext uri="{FF2B5EF4-FFF2-40B4-BE49-F238E27FC236}">
                <a16:creationId xmlns:a16="http://schemas.microsoft.com/office/drawing/2014/main" id="{75ED07AA-8E95-4829-B156-2E1D91BE87A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892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8149" name="Rectangle 5">
            <a:extLst>
              <a:ext uri="{FF2B5EF4-FFF2-40B4-BE49-F238E27FC236}">
                <a16:creationId xmlns:a16="http://schemas.microsoft.com/office/drawing/2014/main" id="{C4BFC1D6-3ABF-440B-AD6C-6D7F41F9DCD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29738"/>
            <a:ext cx="28892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BF4630E5-18E7-48D4-9E84-A93834D386E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>
            <a:extLst>
              <a:ext uri="{FF2B5EF4-FFF2-40B4-BE49-F238E27FC236}">
                <a16:creationId xmlns:a16="http://schemas.microsoft.com/office/drawing/2014/main" id="{297D6A55-B985-44CA-8ECC-E142EF5FFD40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79475" y="736600"/>
            <a:ext cx="4910138" cy="368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43CD18D6-1F4E-46F1-A5B4-55BC9873DFA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08" name="Rectangle 8">
            <a:extLst>
              <a:ext uri="{FF2B5EF4-FFF2-40B4-BE49-F238E27FC236}">
                <a16:creationId xmlns:a16="http://schemas.microsoft.com/office/drawing/2014/main" id="{6C074CF5-5D87-46F8-868F-40576C600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349250"/>
            <a:ext cx="280035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sz="1200" b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清华大学</a:t>
            </a:r>
            <a:r>
              <a:rPr kumimoji="1" lang="en-US" altLang="zh-CN" sz="1200" b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《</a:t>
            </a:r>
            <a:r>
              <a:rPr kumimoji="1" lang="zh-CN" altLang="en-US" sz="1200" b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计算机文化基础</a:t>
            </a:r>
            <a:r>
              <a:rPr kumimoji="1" lang="en-US" altLang="zh-CN" sz="1200" b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》</a:t>
            </a:r>
            <a:r>
              <a:rPr kumimoji="1" lang="zh-CN" altLang="en-US" sz="1200" b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电子教案</a:t>
            </a:r>
          </a:p>
        </p:txBody>
      </p:sp>
      <p:sp>
        <p:nvSpPr>
          <p:cNvPr id="51209" name="Rectangle 9">
            <a:extLst>
              <a:ext uri="{FF2B5EF4-FFF2-40B4-BE49-F238E27FC236}">
                <a16:creationId xmlns:a16="http://schemas.microsoft.com/office/drawing/2014/main" id="{9DDEAADA-40E8-4BCA-B254-2B4676AE1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5" y="349250"/>
            <a:ext cx="210026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kumimoji="1" lang="en-US" altLang="zh-CN" sz="1200" b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2003</a:t>
            </a:r>
            <a:r>
              <a:rPr kumimoji="1" lang="zh-CN" altLang="en-US" sz="1200" b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kumimoji="1" lang="en-US" altLang="zh-CN" sz="1200" b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zh-CN" altLang="en-US" sz="1200" b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</a:p>
        </p:txBody>
      </p:sp>
      <p:sp>
        <p:nvSpPr>
          <p:cNvPr id="51210" name="Rectangle 10">
            <a:extLst>
              <a:ext uri="{FF2B5EF4-FFF2-40B4-BE49-F238E27FC236}">
                <a16:creationId xmlns:a16="http://schemas.microsoft.com/office/drawing/2014/main" id="{5B825757-F3A4-4EFA-BB3C-EF75EDECD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9166225"/>
            <a:ext cx="49657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fld id="{CE3A1B0E-4F17-4123-A77F-34EC3F753DA9}" type="slidenum">
              <a:rPr kumimoji="1" lang="en-US" altLang="zh-CN" sz="1200" b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pPr algn="ctr"/>
              <a:t>‹#›</a:t>
            </a:fld>
            <a:r>
              <a:rPr kumimoji="1" lang="en-US" altLang="zh-CN" sz="1200" b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1200" b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386" name="Rectangle 2">
            <a:extLst>
              <a:ext uri="{FF2B5EF4-FFF2-40B4-BE49-F238E27FC236}">
                <a16:creationId xmlns:a16="http://schemas.microsoft.com/office/drawing/2014/main" id="{EFA6674A-810E-4D2C-97C9-9C70E352389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4387" name="Rectangle 3">
            <a:extLst>
              <a:ext uri="{FF2B5EF4-FFF2-40B4-BE49-F238E27FC236}">
                <a16:creationId xmlns:a16="http://schemas.microsoft.com/office/drawing/2014/main" id="{1BD5A1D0-3ADB-429A-96D0-E988C45B6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>
            <a:headEnd/>
            <a:tailEnd/>
          </a:ln>
        </p:spPr>
        <p:txBody>
          <a:bodyPr/>
          <a:lstStyle/>
          <a:p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文件打开时</a:t>
            </a:r>
            <a:r>
              <a:rPr lang="zh-CN" altLang="en-US" sz="2400" b="1">
                <a:latin typeface="宋体" panose="02010600030101010101" pitchFamily="2" charset="-122"/>
              </a:rPr>
              <a:t>，系统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自动</a:t>
            </a:r>
            <a:r>
              <a:rPr lang="zh-CN" altLang="en-US" sz="2400" b="1">
                <a:latin typeface="宋体" panose="02010600030101010101" pitchFamily="2" charset="-122"/>
              </a:rPr>
              <a:t>建立文件结构体，并把指向它的指针返回来，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文件关闭后</a:t>
            </a:r>
            <a:r>
              <a:rPr lang="zh-CN" altLang="en-US" sz="2400" b="1">
                <a:latin typeface="宋体" panose="02010600030101010101" pitchFamily="2" charset="-122"/>
              </a:rPr>
              <a:t>，指针被释放。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434" name="Rectangle 2">
            <a:extLst>
              <a:ext uri="{FF2B5EF4-FFF2-40B4-BE49-F238E27FC236}">
                <a16:creationId xmlns:a16="http://schemas.microsoft.com/office/drawing/2014/main" id="{9F62B6BA-0FDF-40C6-B64E-9B7604EB03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6435" name="Rectangle 3">
            <a:extLst>
              <a:ext uri="{FF2B5EF4-FFF2-40B4-BE49-F238E27FC236}">
                <a16:creationId xmlns:a16="http://schemas.microsoft.com/office/drawing/2014/main" id="{7A1C3C78-D426-4F5C-9155-8D451B5058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>
            <a:headEnd/>
            <a:tailEnd/>
          </a:ln>
        </p:spPr>
        <p:txBody>
          <a:bodyPr/>
          <a:lstStyle/>
          <a:p>
            <a:r>
              <a:rPr lang="zh-CN" altLang="en-US" sz="2600" b="1">
                <a:solidFill>
                  <a:srgbClr val="006600"/>
                </a:solidFill>
                <a:latin typeface="宋体" panose="02010600030101010101" pitchFamily="2" charset="-122"/>
              </a:rPr>
              <a:t>注意：</a:t>
            </a:r>
            <a:r>
              <a:rPr lang="zh-CN" altLang="en-US" sz="2600" b="1">
                <a:solidFill>
                  <a:srgbClr val="006600"/>
                </a:solidFill>
              </a:rPr>
              <a:t>对文件进行操作之前，必须先打开该文件；使用结束后，应立即关闭，以免数据丢失。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226" name="Rectangle 2">
            <a:extLst>
              <a:ext uri="{FF2B5EF4-FFF2-40B4-BE49-F238E27FC236}">
                <a16:creationId xmlns:a16="http://schemas.microsoft.com/office/drawing/2014/main" id="{F48C4242-454D-48BD-A3E7-BE0D62E61D9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0227" name="Rectangle 3">
            <a:extLst>
              <a:ext uri="{FF2B5EF4-FFF2-40B4-BE49-F238E27FC236}">
                <a16:creationId xmlns:a16="http://schemas.microsoft.com/office/drawing/2014/main" id="{3B109D52-E0C1-4D33-B05B-C38F79D2A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>
            <a:headEnd/>
            <a:tailEnd/>
          </a:ln>
        </p:spPr>
        <p:txBody>
          <a:bodyPr/>
          <a:lstStyle/>
          <a:p>
            <a:pPr lvl="2"/>
            <a:r>
              <a:rPr lang="zh-CN" altLang="zh-CN">
                <a:latin typeface="隶书" panose="02010509060101010101" pitchFamily="49" charset="-122"/>
                <a:ea typeface="隶书" panose="02010509060101010101" pitchFamily="49" charset="-122"/>
              </a:rPr>
              <a:t>因为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fclose</a:t>
            </a:r>
            <a:r>
              <a:rPr lang="zh-CN" altLang="zh-CN">
                <a:latin typeface="隶书" panose="02010509060101010101" pitchFamily="49" charset="-122"/>
                <a:ea typeface="隶书" panose="02010509060101010101" pitchFamily="49" charset="-122"/>
              </a:rPr>
              <a:t>先把缓冲区数据输出</a:t>
            </a:r>
          </a:p>
          <a:p>
            <a:pPr lvl="2"/>
            <a:r>
              <a:rPr lang="zh-CN" altLang="zh-CN">
                <a:latin typeface="隶书" panose="02010509060101010101" pitchFamily="49" charset="-122"/>
                <a:ea typeface="隶书" panose="02010509060101010101" pitchFamily="49" charset="-122"/>
              </a:rPr>
              <a:t>到磁盘文件，然后才释放文件指针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453BD-D170-4252-8501-D935D451A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493A5D-D5A3-4AAA-97A5-DEC3DAEBE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548E5F-0F81-48BE-A891-EB929948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D0F25-6A99-490E-B867-C4B515B7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0CDBB-86AB-4C4C-B4FF-845D0B8E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D3195C-9419-4F5A-8424-238805A2C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915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7341D-2C05-4822-9BF6-0A15E3C1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82DC38-B9C7-4582-B169-3D0CC8999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0CC3BA-9D74-4DA6-B685-7F1012A8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7B732-D962-49D6-B1ED-DCA146AC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EF460-2E4F-4E28-810E-C9E955B6D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AE58D-6785-47CF-A289-477A92709F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04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D3054A-022C-4EDA-98E6-65ACCDDD2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5F0A91-FAD5-4989-A18D-FBD31CDA7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801F4-6329-44AA-BBE7-E37C9816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2CE36-CE5F-43C2-9188-B3C53B0B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D8422-14F7-4C62-9A3C-18FC35D0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F08504-85B9-4844-B53D-A32DC222B6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00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B5F3D-D192-4C31-B5F1-3A37FC98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8B5B5-A601-47EE-B513-FA7409A0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56325-9E37-4117-B428-E4E92610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B18F0-8EC2-4F26-A4C1-F0666D06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755E9-7465-4EF5-9887-82D0DADE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5F2B8-D2F0-425A-A303-36C9B2737F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223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77101-3D13-4BF9-A583-277E21D4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B2D660-580E-45C2-8EF1-00609F11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CDF79-C031-42E8-BDD4-2CF48FF7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EA260-27BD-42BE-8D65-688D46D8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1D81D-1A00-446F-BCD7-A33BFF2B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4AEEA2-84B2-40BD-9C5F-B75F20EAFC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608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6B926-1603-4623-A8E6-9F13E264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A5FD0-4A06-4148-9C20-4AE383519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A4F740-2E7C-4953-A5A2-F34594D40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E7D2D-5954-4EF0-846E-9125CBE3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0CF809-095F-44CB-8A73-A5791510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E362A4-9C25-4387-BB21-6D207552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4C8B51-2C8D-4587-9375-A2C84336AE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105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51E2F-E1F3-41FF-8444-B6A3473E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21BB3A-2A0B-48E9-BAAB-8424B1D34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BB3C10-E5A7-4492-9575-682ADEE14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55329D-56AF-40F2-87A4-542D699B3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97C08F-2663-46EC-9402-37D083ECE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DCF191-9323-4E3A-872A-2BE44D41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E5BA4D-BE77-4A1B-A590-58024DDF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4412A8-710D-4A58-8014-89F1068A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D9D3C-A529-44ED-BEAC-5A80067CE0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16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CC2FF-3365-4D77-87B9-5D2C0753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2C8140-FB83-4A22-ABD8-E615081F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B83D06-D7C8-43BD-8106-B7E47BEF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6D7980-4969-492F-9A9E-6C3E90C5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FCEAA-F7B6-424D-BECB-343CCCEEDB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109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9A70CF-64DE-4063-BF9F-E5E07EE9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C6D68-3A80-424B-BAF8-13BC62ED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7870CF-5A64-4547-8672-53F86DA1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E3A01-2757-4CA5-9371-6483491AAE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35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5D684-0122-4A5D-9BB4-45248677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58D72C-432D-4BC4-ACFA-794A5324D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F200D7-A149-4359-B5E0-FF3D37ABE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8D99F6-ED81-4BFA-A711-C25BCD58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92CF4A-7F10-43C6-A29F-2294B7FC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AD302-E815-46ED-8EDE-3418B3BD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E410AB-28F9-4A82-B415-125539E32F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335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DE8DA-91AE-422D-ACB9-0A20D21C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4B4168-33DB-41F1-BEF9-E5B7AA344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A3895F-28B0-4D4C-A289-C060A5B01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7D7E35-98B9-4C0D-9C6D-C6E08560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0215DC-C5B8-44EE-BF71-3381B2C1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2AFC26-74C3-4282-8F4F-C2823422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BFB58F-2859-4212-8194-05CBE5B1FF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881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879" name="Picture 7" descr="图片1">
            <a:extLst>
              <a:ext uri="{FF2B5EF4-FFF2-40B4-BE49-F238E27FC236}">
                <a16:creationId xmlns:a16="http://schemas.microsoft.com/office/drawing/2014/main" id="{8349CCEF-10B3-4D73-BE2B-771FC08A53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188913"/>
            <a:ext cx="9021762" cy="106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9874" name="Rectangle 2">
            <a:extLst>
              <a:ext uri="{FF2B5EF4-FFF2-40B4-BE49-F238E27FC236}">
                <a16:creationId xmlns:a16="http://schemas.microsoft.com/office/drawing/2014/main" id="{F42BF393-C536-4DD6-9651-6BCAA8F28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60350"/>
            <a:ext cx="6335712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9875" name="Rectangle 3">
            <a:extLst>
              <a:ext uri="{FF2B5EF4-FFF2-40B4-BE49-F238E27FC236}">
                <a16:creationId xmlns:a16="http://schemas.microsoft.com/office/drawing/2014/main" id="{47B21002-3AB0-4950-A7EF-3DC2E28EE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9876" name="Rectangle 4">
            <a:extLst>
              <a:ext uri="{FF2B5EF4-FFF2-40B4-BE49-F238E27FC236}">
                <a16:creationId xmlns:a16="http://schemas.microsoft.com/office/drawing/2014/main" id="{B2FBB018-56CD-412A-B5CB-E68F18CE2D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ffectLst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719877" name="Rectangle 5">
            <a:extLst>
              <a:ext uri="{FF2B5EF4-FFF2-40B4-BE49-F238E27FC236}">
                <a16:creationId xmlns:a16="http://schemas.microsoft.com/office/drawing/2014/main" id="{E748E268-758C-49FB-BF6B-013A7B9D6F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ffectLst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719878" name="Rectangle 6">
            <a:extLst>
              <a:ext uri="{FF2B5EF4-FFF2-40B4-BE49-F238E27FC236}">
                <a16:creationId xmlns:a16="http://schemas.microsoft.com/office/drawing/2014/main" id="{5287803F-21F9-4C5C-B7BF-6F8E00D00C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ffectLst/>
                <a:ea typeface="+mn-ea"/>
              </a:defRPr>
            </a:lvl1pPr>
          </a:lstStyle>
          <a:p>
            <a:fld id="{C0BC2CBE-BC1B-4181-BBEC-17721911A5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audio" Target="../media/audio5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243" name="Rectangle 3">
            <a:extLst>
              <a:ext uri="{FF2B5EF4-FFF2-40B4-BE49-F238E27FC236}">
                <a16:creationId xmlns:a16="http://schemas.microsoft.com/office/drawing/2014/main" id="{3802907E-E9F0-49D5-A190-8E13CD0EE3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03350" y="1628775"/>
            <a:ext cx="7345363" cy="24431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理解文本文件和二进制文件的区别；</a:t>
            </a:r>
          </a:p>
          <a:p>
            <a:pPr marL="0" indent="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理解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FILE *fp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文件指针；</a:t>
            </a:r>
          </a:p>
          <a:p>
            <a:pPr marL="0" indent="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能够用函数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fopen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fclose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打开和关闭文件；</a:t>
            </a:r>
          </a:p>
          <a:p>
            <a:pPr marL="0" indent="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掌握常用的文件读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写函数；</a:t>
            </a:r>
          </a:p>
        </p:txBody>
      </p:sp>
      <p:sp>
        <p:nvSpPr>
          <p:cNvPr id="1418245" name="Rectangle 5">
            <a:extLst>
              <a:ext uri="{FF2B5EF4-FFF2-40B4-BE49-F238E27FC236}">
                <a16:creationId xmlns:a16="http://schemas.microsoft.com/office/drawing/2014/main" id="{61C08EF3-212C-42AA-8E62-1A5167716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463" y="333375"/>
            <a:ext cx="3797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20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第十三章   文   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1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1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1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1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824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298" name="Rectangle 2">
            <a:extLst>
              <a:ext uri="{FF2B5EF4-FFF2-40B4-BE49-F238E27FC236}">
                <a16:creationId xmlns:a16="http://schemas.microsoft.com/office/drawing/2014/main" id="{75239541-80A9-4B7E-B018-7CF05A1F3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6863" y="288925"/>
            <a:ext cx="8235950" cy="3068638"/>
          </a:xfrm>
          <a:solidFill>
            <a:schemeClr val="bg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FontTx/>
              <a:buNone/>
            </a:pP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打开文件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fopen</a:t>
            </a:r>
          </a:p>
          <a:p>
            <a:pPr lvl="2"/>
            <a:r>
              <a:rPr lang="zh-CN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函数原型：</a:t>
            </a:r>
            <a:r>
              <a:rPr lang="zh-CN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FILE    *</a:t>
            </a:r>
            <a:r>
              <a:rPr lang="en-US" altLang="zh-CN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fopen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(char  *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name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,char *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mode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463299" name="Rectangle 3">
            <a:extLst>
              <a:ext uri="{FF2B5EF4-FFF2-40B4-BE49-F238E27FC236}">
                <a16:creationId xmlns:a16="http://schemas.microsoft.com/office/drawing/2014/main" id="{527B7F01-30BA-497C-A2E0-510DD1BA1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341438"/>
            <a:ext cx="770413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spcAft>
                <a:spcPct val="50000"/>
              </a:spcAft>
            </a:pPr>
            <a:r>
              <a:rPr lang="zh-CN" altLang="en-US">
                <a:solidFill>
                  <a:srgbClr val="0000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r>
              <a:rPr lang="zh-CN" altLang="en-US" b="0">
                <a:solidFill>
                  <a:srgbClr val="0000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按指定方式打开文件</a:t>
            </a:r>
          </a:p>
          <a:p>
            <a:pPr lvl="2"/>
            <a:r>
              <a:rPr lang="zh-CN" altLang="en-US">
                <a:solidFill>
                  <a:srgbClr val="0000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返值</a:t>
            </a:r>
            <a:r>
              <a:rPr lang="zh-CN" altLang="en-US" b="0">
                <a:solidFill>
                  <a:srgbClr val="0000C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lvl="2">
              <a:buFontTx/>
              <a:buNone/>
            </a:pPr>
            <a:r>
              <a:rPr lang="zh-CN" altLang="en-US" b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正常打开：指向文件结构体的指针；</a:t>
            </a:r>
          </a:p>
          <a:p>
            <a:pPr lvl="2">
              <a:buFontTx/>
              <a:buNone/>
            </a:pPr>
            <a:r>
              <a:rPr lang="zh-CN" altLang="en-US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打开失败：为</a:t>
            </a:r>
            <a:r>
              <a:rPr lang="en-US" altLang="zh-CN">
                <a:solidFill>
                  <a:srgbClr val="CC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NULL</a:t>
            </a:r>
          </a:p>
        </p:txBody>
      </p:sp>
      <p:sp>
        <p:nvSpPr>
          <p:cNvPr id="1463300" name="AutoShape 4">
            <a:extLst>
              <a:ext uri="{FF2B5EF4-FFF2-40B4-BE49-F238E27FC236}">
                <a16:creationId xmlns:a16="http://schemas.microsoft.com/office/drawing/2014/main" id="{D29D6A37-3BF0-4613-A112-4CBD95DCC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1851025"/>
            <a:ext cx="2351088" cy="482600"/>
          </a:xfrm>
          <a:prstGeom prst="wedgeRectCallout">
            <a:avLst>
              <a:gd name="adj1" fmla="val 46560"/>
              <a:gd name="adj2" fmla="val -201921"/>
            </a:avLst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zh-CN">
                <a:effectLst/>
                <a:latin typeface="黑体" panose="02010609060101010101" pitchFamily="49" charset="-122"/>
              </a:rPr>
              <a:t>要打开的文件名</a:t>
            </a:r>
            <a:endParaRPr kumimoji="1" lang="zh-CN" altLang="en-US">
              <a:solidFill>
                <a:schemeClr val="folHlink"/>
              </a:solidFill>
              <a:effectLst/>
              <a:latin typeface="黑体" panose="02010609060101010101" pitchFamily="49" charset="-122"/>
            </a:endParaRPr>
          </a:p>
        </p:txBody>
      </p:sp>
      <p:sp>
        <p:nvSpPr>
          <p:cNvPr id="1463301" name="AutoShape 5">
            <a:extLst>
              <a:ext uri="{FF2B5EF4-FFF2-40B4-BE49-F238E27FC236}">
                <a16:creationId xmlns:a16="http://schemas.microsoft.com/office/drawing/2014/main" id="{828FB219-E95C-4DFA-AD96-EB8F01E99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1635125"/>
            <a:ext cx="2044700" cy="482600"/>
          </a:xfrm>
          <a:prstGeom prst="wedgeRectCallout">
            <a:avLst>
              <a:gd name="adj1" fmla="val 8060"/>
              <a:gd name="adj2" fmla="val -161537"/>
            </a:avLst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zh-CN">
                <a:effectLst/>
                <a:latin typeface="黑体" panose="02010609060101010101" pitchFamily="49" charset="-122"/>
              </a:rPr>
              <a:t>使用文件方式</a:t>
            </a:r>
            <a:endParaRPr kumimoji="1" lang="zh-CN" altLang="en-US">
              <a:solidFill>
                <a:srgbClr val="006600"/>
              </a:solidFill>
              <a:effectLst/>
              <a:latin typeface="黑体" panose="02010609060101010101" pitchFamily="49" charset="-122"/>
            </a:endParaRPr>
          </a:p>
        </p:txBody>
      </p:sp>
      <p:sp>
        <p:nvSpPr>
          <p:cNvPr id="1463302" name="Text Box 6">
            <a:extLst>
              <a:ext uri="{FF2B5EF4-FFF2-40B4-BE49-F238E27FC236}">
                <a16:creationId xmlns:a16="http://schemas.microsoft.com/office/drawing/2014/main" id="{1398B547-311C-4E15-B056-2A3B5DEB4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3506788"/>
            <a:ext cx="4776788" cy="2673350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>
                <a:effectLst/>
                <a:latin typeface="Times New Roman" panose="02020603050405020304" pitchFamily="18" charset="0"/>
              </a:rPr>
              <a:t>例 文件打开与测试 </a:t>
            </a:r>
          </a:p>
          <a:p>
            <a:r>
              <a:rPr kumimoji="1" lang="zh-CN" altLang="en-US">
                <a:effectLst/>
                <a:latin typeface="Times New Roman" panose="02020603050405020304" pitchFamily="18" charset="0"/>
              </a:rPr>
              <a:t>     </a:t>
            </a:r>
            <a:r>
              <a:rPr kumimoji="1" lang="en-US" altLang="zh-CN">
                <a:effectLst/>
                <a:latin typeface="Times New Roman" panose="02020603050405020304" pitchFamily="18" charset="0"/>
              </a:rPr>
              <a:t>FILE   *fp;</a:t>
            </a:r>
          </a:p>
          <a:p>
            <a:r>
              <a:rPr kumimoji="1" lang="en-US" altLang="zh-CN">
                <a:effectLst/>
                <a:latin typeface="Times New Roman" panose="02020603050405020304" pitchFamily="18" charset="0"/>
              </a:rPr>
              <a:t>      fp=fopen(“aa.c”,“w”);</a:t>
            </a:r>
          </a:p>
          <a:p>
            <a:r>
              <a:rPr kumimoji="1" lang="en-US" altLang="zh-CN">
                <a:effectLst/>
                <a:latin typeface="Times New Roman" panose="02020603050405020304" pitchFamily="18" charset="0"/>
              </a:rPr>
              <a:t>      if(</a:t>
            </a:r>
            <a:r>
              <a:rPr kumimoji="1" lang="en-US" altLang="zh-CN">
                <a:solidFill>
                  <a:srgbClr val="006600"/>
                </a:solidFill>
                <a:effectLst/>
                <a:latin typeface="Times New Roman" panose="02020603050405020304" pitchFamily="18" charset="0"/>
              </a:rPr>
              <a:t>fp= =</a:t>
            </a:r>
            <a:r>
              <a:rPr kumimoji="1" lang="en-US" altLang="zh-CN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NULL</a:t>
            </a:r>
            <a:r>
              <a:rPr kumimoji="1" lang="en-US" altLang="zh-CN">
                <a:effectLst/>
                <a:latin typeface="Times New Roman" panose="02020603050405020304" pitchFamily="18" charset="0"/>
              </a:rPr>
              <a:t>)</a:t>
            </a:r>
          </a:p>
          <a:p>
            <a:r>
              <a:rPr kumimoji="1" lang="en-US" altLang="zh-CN">
                <a:effectLst/>
                <a:latin typeface="Times New Roman" panose="02020603050405020304" pitchFamily="18" charset="0"/>
              </a:rPr>
              <a:t>     {     printf(“File open error!\n”);</a:t>
            </a:r>
          </a:p>
          <a:p>
            <a:r>
              <a:rPr kumimoji="1" lang="en-US" altLang="zh-CN">
                <a:effectLst/>
                <a:latin typeface="Times New Roman" panose="02020603050405020304" pitchFamily="18" charset="0"/>
              </a:rPr>
              <a:t>            </a:t>
            </a:r>
            <a:r>
              <a:rPr kumimoji="1" lang="en-US" altLang="zh-CN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exit(0);</a:t>
            </a:r>
          </a:p>
          <a:p>
            <a:r>
              <a:rPr kumimoji="1" lang="en-US" altLang="zh-CN">
                <a:effectLst/>
                <a:latin typeface="Times New Roman" panose="02020603050405020304" pitchFamily="18" charset="0"/>
              </a:rPr>
              <a:t>     }</a:t>
            </a:r>
          </a:p>
        </p:txBody>
      </p:sp>
      <p:sp>
        <p:nvSpPr>
          <p:cNvPr id="1463303" name="Rectangle 7">
            <a:extLst>
              <a:ext uri="{FF2B5EF4-FFF2-40B4-BE49-F238E27FC236}">
                <a16:creationId xmlns:a16="http://schemas.microsoft.com/office/drawing/2014/main" id="{6180DDF1-E402-4EA0-9F0A-9931F5F24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506788"/>
            <a:ext cx="6373813" cy="84772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kumimoji="1" lang="zh-CN" altLang="en-US">
                <a:effectLst/>
                <a:latin typeface="Times New Roman" panose="02020603050405020304" pitchFamily="18" charset="0"/>
              </a:rPr>
              <a:t>例  </a:t>
            </a:r>
            <a:r>
              <a:rPr kumimoji="1" lang="en-US" altLang="zh-CN">
                <a:effectLst/>
                <a:latin typeface="Times New Roman" panose="02020603050405020304" pitchFamily="18" charset="0"/>
              </a:rPr>
              <a:t>FILE  *fp;</a:t>
            </a:r>
          </a:p>
          <a:p>
            <a:r>
              <a:rPr kumimoji="1" lang="en-US" altLang="zh-CN">
                <a:effectLst/>
                <a:latin typeface="Times New Roman" panose="02020603050405020304" pitchFamily="18" charset="0"/>
              </a:rPr>
              <a:t>        fp= fopen (“</a:t>
            </a:r>
            <a:r>
              <a:rPr kumimoji="1" lang="en-US" altLang="zh-CN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c:\xhb\c_lan\test.dat</a:t>
            </a:r>
            <a:r>
              <a:rPr kumimoji="1" lang="en-US" altLang="zh-CN">
                <a:effectLst/>
                <a:latin typeface="Times New Roman" panose="02020603050405020304" pitchFamily="18" charset="0"/>
              </a:rPr>
              <a:t>”,”r”);   </a:t>
            </a:r>
          </a:p>
        </p:txBody>
      </p:sp>
      <p:sp>
        <p:nvSpPr>
          <p:cNvPr id="1463304" name="Rectangle 8">
            <a:extLst>
              <a:ext uri="{FF2B5EF4-FFF2-40B4-BE49-F238E27FC236}">
                <a16:creationId xmlns:a16="http://schemas.microsoft.com/office/drawing/2014/main" id="{4D76C8BB-3BBF-4C42-ADB8-0715D91A7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659313"/>
            <a:ext cx="5938837" cy="1212850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>
                <a:effectLst/>
                <a:latin typeface="Times New Roman" panose="02020603050405020304" pitchFamily="18" charset="0"/>
              </a:rPr>
              <a:t>例  </a:t>
            </a:r>
            <a:r>
              <a:rPr kumimoji="1" lang="en-US" altLang="zh-CN">
                <a:effectLst/>
                <a:latin typeface="Times New Roman" panose="02020603050405020304" pitchFamily="18" charset="0"/>
              </a:rPr>
              <a:t>FILE  *fp;</a:t>
            </a:r>
          </a:p>
          <a:p>
            <a:r>
              <a:rPr kumimoji="1" lang="en-US" altLang="zh-CN">
                <a:effectLst/>
                <a:latin typeface="Times New Roman" panose="02020603050405020304" pitchFamily="18" charset="0"/>
              </a:rPr>
              <a:t>        char  *filename=“</a:t>
            </a:r>
            <a:r>
              <a:rPr kumimoji="1" lang="en-US" altLang="zh-CN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c:\xhb\c_lan\test.dat</a:t>
            </a:r>
            <a:r>
              <a:rPr kumimoji="1" lang="en-US" altLang="zh-CN">
                <a:effectLst/>
                <a:latin typeface="Times New Roman" panose="02020603050405020304" pitchFamily="18" charset="0"/>
              </a:rPr>
              <a:t>”</a:t>
            </a:r>
          </a:p>
          <a:p>
            <a:r>
              <a:rPr kumimoji="1" lang="en-US" altLang="zh-CN">
                <a:effectLst/>
                <a:latin typeface="Times New Roman" panose="02020603050405020304" pitchFamily="18" charset="0"/>
              </a:rPr>
              <a:t>        fp= fopen(filename,”r”);   </a:t>
            </a: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6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6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6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6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63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63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63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63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63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3299" grpId="0" build="p" bldLvl="4" autoUpdateAnimBg="0"/>
      <p:bldP spid="1463300" grpId="0" animBg="1" autoUpdateAnimBg="0"/>
      <p:bldP spid="1463301" grpId="0" animBg="1" autoUpdateAnimBg="0"/>
      <p:bldP spid="1463302" grpId="0" animBg="1" autoUpdateAnimBg="0"/>
      <p:bldP spid="1463303" grpId="0" animBg="1" autoUpdateAnimBg="0"/>
      <p:bldP spid="146330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530" name="Rectangle 2">
            <a:extLst>
              <a:ext uri="{FF2B5EF4-FFF2-40B4-BE49-F238E27FC236}">
                <a16:creationId xmlns:a16="http://schemas.microsoft.com/office/drawing/2014/main" id="{36659D4D-2B56-4F84-8A22-3C56D8002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4362450" cy="57943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13.3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文件的打开与关闭</a:t>
            </a:r>
          </a:p>
        </p:txBody>
      </p:sp>
      <p:grpSp>
        <p:nvGrpSpPr>
          <p:cNvPr id="1430531" name="Group 3">
            <a:extLst>
              <a:ext uri="{FF2B5EF4-FFF2-40B4-BE49-F238E27FC236}">
                <a16:creationId xmlns:a16="http://schemas.microsoft.com/office/drawing/2014/main" id="{6E3E8E34-AD23-43EF-A281-4D50EA019BE2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3959225"/>
            <a:ext cx="2982913" cy="2282825"/>
            <a:chOff x="480" y="3408"/>
            <a:chExt cx="1879" cy="1438"/>
          </a:xfrm>
        </p:grpSpPr>
        <p:sp>
          <p:nvSpPr>
            <p:cNvPr id="1430532" name="Text Box 4">
              <a:extLst>
                <a:ext uri="{FF2B5EF4-FFF2-40B4-BE49-F238E27FC236}">
                  <a16:creationId xmlns:a16="http://schemas.microsoft.com/office/drawing/2014/main" id="{97FA7475-6F3F-4020-BB12-0E8B895A5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408"/>
              <a:ext cx="1495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>
                  <a:solidFill>
                    <a:srgbClr val="CC0000"/>
                  </a:solidFill>
                  <a:effectLst/>
                  <a:latin typeface="Times New Roman" panose="02020603050405020304" pitchFamily="18" charset="0"/>
                </a:rPr>
                <a:t>r: </a:t>
              </a:r>
              <a:r>
                <a:rPr kumimoji="1" lang="zh-CN" altLang="en-US">
                  <a:effectLst/>
                  <a:latin typeface="Times New Roman" panose="02020603050405020304" pitchFamily="18" charset="0"/>
                </a:rPr>
                <a:t>读方式；</a:t>
              </a:r>
            </a:p>
            <a:p>
              <a:pPr>
                <a:lnSpc>
                  <a:spcPct val="120000"/>
                </a:lnSpc>
              </a:pPr>
              <a:r>
                <a:rPr kumimoji="1" lang="en-US" altLang="zh-CN">
                  <a:solidFill>
                    <a:srgbClr val="CC0000"/>
                  </a:solidFill>
                  <a:effectLst/>
                  <a:latin typeface="Times New Roman" panose="02020603050405020304" pitchFamily="18" charset="0"/>
                </a:rPr>
                <a:t>w: </a:t>
              </a:r>
              <a:r>
                <a:rPr kumimoji="1" lang="zh-CN" altLang="en-US">
                  <a:effectLst/>
                  <a:latin typeface="Times New Roman" panose="02020603050405020304" pitchFamily="18" charset="0"/>
                </a:rPr>
                <a:t>写方式；</a:t>
              </a:r>
            </a:p>
            <a:p>
              <a:pPr>
                <a:lnSpc>
                  <a:spcPct val="120000"/>
                </a:lnSpc>
              </a:pPr>
              <a:r>
                <a:rPr kumimoji="1" lang="en-US" altLang="zh-CN">
                  <a:solidFill>
                    <a:srgbClr val="CC0000"/>
                  </a:solidFill>
                  <a:effectLst/>
                  <a:latin typeface="Times New Roman" panose="02020603050405020304" pitchFamily="18" charset="0"/>
                </a:rPr>
                <a:t>b: </a:t>
              </a:r>
              <a:r>
                <a:rPr kumimoji="1" lang="zh-CN" altLang="en-US">
                  <a:effectLst/>
                  <a:latin typeface="Times New Roman" panose="02020603050405020304" pitchFamily="18" charset="0"/>
                </a:rPr>
                <a:t>二进制方式；</a:t>
              </a:r>
            </a:p>
            <a:p>
              <a:pPr>
                <a:lnSpc>
                  <a:spcPct val="120000"/>
                </a:lnSpc>
              </a:pPr>
              <a:r>
                <a:rPr kumimoji="1" lang="en-US" altLang="zh-CN">
                  <a:solidFill>
                    <a:srgbClr val="CC0000"/>
                  </a:solidFill>
                  <a:effectLst/>
                  <a:latin typeface="Times New Roman" panose="02020603050405020304" pitchFamily="18" charset="0"/>
                </a:rPr>
                <a:t>a: </a:t>
              </a:r>
              <a:r>
                <a:rPr kumimoji="1" lang="zh-CN" altLang="en-US">
                  <a:effectLst/>
                  <a:latin typeface="Times New Roman" panose="02020603050405020304" pitchFamily="18" charset="0"/>
                </a:rPr>
                <a:t>追加方式；</a:t>
              </a:r>
            </a:p>
            <a:p>
              <a:pPr>
                <a:lnSpc>
                  <a:spcPct val="120000"/>
                </a:lnSpc>
              </a:pPr>
              <a:r>
                <a:rPr kumimoji="1" lang="en-US" altLang="zh-CN">
                  <a:solidFill>
                    <a:srgbClr val="CC0000"/>
                  </a:solidFill>
                  <a:effectLst/>
                  <a:latin typeface="Times New Roman" panose="02020603050405020304" pitchFamily="18" charset="0"/>
                </a:rPr>
                <a:t>+: </a:t>
              </a:r>
              <a:r>
                <a:rPr kumimoji="1" lang="zh-CN" altLang="en-US">
                  <a:effectLst/>
                  <a:latin typeface="Times New Roman" panose="02020603050405020304" pitchFamily="18" charset="0"/>
                </a:rPr>
                <a:t>既可读又可写</a:t>
              </a:r>
            </a:p>
          </p:txBody>
        </p:sp>
        <p:pic>
          <p:nvPicPr>
            <p:cNvPr id="1430533" name="Picture 5" descr="注意图标">
              <a:extLst>
                <a:ext uri="{FF2B5EF4-FFF2-40B4-BE49-F238E27FC236}">
                  <a16:creationId xmlns:a16="http://schemas.microsoft.com/office/drawing/2014/main" id="{B1AA994A-0D14-4410-AC52-4328754780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504"/>
              <a:ext cx="326" cy="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30534" name="Group 6">
            <a:extLst>
              <a:ext uri="{FF2B5EF4-FFF2-40B4-BE49-F238E27FC236}">
                <a16:creationId xmlns:a16="http://schemas.microsoft.com/office/drawing/2014/main" id="{7FA72941-FC33-414E-8339-86ED83AE0542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412875"/>
            <a:ext cx="7993062" cy="2346325"/>
            <a:chOff x="480" y="1208"/>
            <a:chExt cx="4429" cy="1433"/>
          </a:xfrm>
        </p:grpSpPr>
        <p:sp>
          <p:nvSpPr>
            <p:cNvPr id="1430535" name="Rectangle 7">
              <a:extLst>
                <a:ext uri="{FF2B5EF4-FFF2-40B4-BE49-F238E27FC236}">
                  <a16:creationId xmlns:a16="http://schemas.microsoft.com/office/drawing/2014/main" id="{545BE3D8-9979-4413-8D8E-CD63B8013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13"/>
              <a:ext cx="4416" cy="142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kumimoji="1" lang="zh-CN" altLang="zh-CN"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430536" name="Line 8">
              <a:extLst>
                <a:ext uri="{FF2B5EF4-FFF2-40B4-BE49-F238E27FC236}">
                  <a16:creationId xmlns:a16="http://schemas.microsoft.com/office/drawing/2014/main" id="{D5FFD024-59D7-4A58-928A-BF8D91471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208"/>
              <a:ext cx="2" cy="143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0537" name="Text Box 9">
              <a:extLst>
                <a:ext uri="{FF2B5EF4-FFF2-40B4-BE49-F238E27FC236}">
                  <a16:creationId xmlns:a16="http://schemas.microsoft.com/office/drawing/2014/main" id="{1FAC5CFE-58EB-49F8-8C6A-5EADF756F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" y="1227"/>
              <a:ext cx="44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zh-CN" altLang="en-US">
                  <a:solidFill>
                    <a:srgbClr val="008000"/>
                  </a:solidFill>
                  <a:effectLst/>
                  <a:latin typeface="Times New Roman" panose="02020603050405020304" pitchFamily="18" charset="0"/>
                </a:rPr>
                <a:t>方式</a:t>
              </a:r>
            </a:p>
          </p:txBody>
        </p:sp>
        <p:sp>
          <p:nvSpPr>
            <p:cNvPr id="1430538" name="Text Box 10">
              <a:extLst>
                <a:ext uri="{FF2B5EF4-FFF2-40B4-BE49-F238E27FC236}">
                  <a16:creationId xmlns:a16="http://schemas.microsoft.com/office/drawing/2014/main" id="{15BA3703-C62D-4743-9979-0F06335F7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" y="1233"/>
              <a:ext cx="78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zh-CN" altLang="en-US">
                  <a:solidFill>
                    <a:srgbClr val="008000"/>
                  </a:solidFill>
                  <a:effectLst/>
                  <a:latin typeface="Times New Roman" panose="02020603050405020304" pitchFamily="18" charset="0"/>
                </a:rPr>
                <a:t>处理方式</a:t>
              </a:r>
            </a:p>
          </p:txBody>
        </p:sp>
        <p:sp>
          <p:nvSpPr>
            <p:cNvPr id="1430539" name="Line 11">
              <a:extLst>
                <a:ext uri="{FF2B5EF4-FFF2-40B4-BE49-F238E27FC236}">
                  <a16:creationId xmlns:a16="http://schemas.microsoft.com/office/drawing/2014/main" id="{1347A3CF-2EC9-4AFC-ADB4-F2F43ABC5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513"/>
              <a:ext cx="4421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0540" name="Line 12">
              <a:extLst>
                <a:ext uri="{FF2B5EF4-FFF2-40B4-BE49-F238E27FC236}">
                  <a16:creationId xmlns:a16="http://schemas.microsoft.com/office/drawing/2014/main" id="{375514CE-197B-4E6B-9A94-9D668CFC6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" y="1798"/>
              <a:ext cx="4421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0541" name="Line 13">
              <a:extLst>
                <a:ext uri="{FF2B5EF4-FFF2-40B4-BE49-F238E27FC236}">
                  <a16:creationId xmlns:a16="http://schemas.microsoft.com/office/drawing/2014/main" id="{0CD38CC7-0AAB-4959-9FA1-9D6377326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2076"/>
              <a:ext cx="4421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0542" name="Line 14">
              <a:extLst>
                <a:ext uri="{FF2B5EF4-FFF2-40B4-BE49-F238E27FC236}">
                  <a16:creationId xmlns:a16="http://schemas.microsoft.com/office/drawing/2014/main" id="{FFFAEC14-0F85-4006-A9FA-A11AB60B0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42"/>
              <a:ext cx="4421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0543" name="Text Box 15">
              <a:extLst>
                <a:ext uri="{FF2B5EF4-FFF2-40B4-BE49-F238E27FC236}">
                  <a16:creationId xmlns:a16="http://schemas.microsoft.com/office/drawing/2014/main" id="{99A76EDE-981B-45E7-A3C1-6129BEFD8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" y="1233"/>
              <a:ext cx="129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zh-CN" altLang="en-US">
                  <a:solidFill>
                    <a:srgbClr val="008000"/>
                  </a:solidFill>
                  <a:effectLst/>
                  <a:latin typeface="Times New Roman" panose="02020603050405020304" pitchFamily="18" charset="0"/>
                </a:rPr>
                <a:t>指定文件不存在</a:t>
              </a:r>
            </a:p>
          </p:txBody>
        </p:sp>
        <p:sp>
          <p:nvSpPr>
            <p:cNvPr id="1430544" name="Text Box 16">
              <a:extLst>
                <a:ext uri="{FF2B5EF4-FFF2-40B4-BE49-F238E27FC236}">
                  <a16:creationId xmlns:a16="http://schemas.microsoft.com/office/drawing/2014/main" id="{ABC37231-C623-4054-BE02-98D9C659C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9" y="1233"/>
              <a:ext cx="781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zh-CN" altLang="en-US">
                  <a:solidFill>
                    <a:srgbClr val="008000"/>
                  </a:solidFill>
                  <a:effectLst/>
                  <a:latin typeface="Times New Roman" panose="02020603050405020304" pitchFamily="18" charset="0"/>
                </a:rPr>
                <a:t>文件存在</a:t>
              </a:r>
            </a:p>
          </p:txBody>
        </p:sp>
        <p:sp>
          <p:nvSpPr>
            <p:cNvPr id="1430545" name="Line 17">
              <a:extLst>
                <a:ext uri="{FF2B5EF4-FFF2-40B4-BE49-F238E27FC236}">
                  <a16:creationId xmlns:a16="http://schemas.microsoft.com/office/drawing/2014/main" id="{E4BFE210-FCD0-4F4B-B415-C7143F852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208"/>
              <a:ext cx="0" cy="143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0546" name="Line 18">
              <a:extLst>
                <a:ext uri="{FF2B5EF4-FFF2-40B4-BE49-F238E27FC236}">
                  <a16:creationId xmlns:a16="http://schemas.microsoft.com/office/drawing/2014/main" id="{CE30BB3E-EC99-4E8E-83EE-3493E8F4D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08"/>
              <a:ext cx="0" cy="143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0547" name="Text Box 19">
            <a:extLst>
              <a:ext uri="{FF2B5EF4-FFF2-40B4-BE49-F238E27FC236}">
                <a16:creationId xmlns:a16="http://schemas.microsoft.com/office/drawing/2014/main" id="{663CA952-7A89-4213-AF3F-25452F2A5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1928813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>
                <a:effectLst/>
                <a:latin typeface="Times New Roman" panose="02020603050405020304" pitchFamily="18" charset="0"/>
              </a:rPr>
              <a:t>  </a:t>
            </a:r>
            <a:r>
              <a:rPr kumimoji="1" lang="en-US" altLang="zh-CN">
                <a:effectLst/>
                <a:latin typeface="Times New Roman" panose="02020603050405020304" pitchFamily="18" charset="0"/>
              </a:rPr>
              <a:t>r                </a:t>
            </a:r>
            <a:r>
              <a:rPr kumimoji="1" lang="zh-CN" altLang="zh-CN">
                <a:effectLst/>
                <a:latin typeface="Times New Roman" panose="02020603050405020304" pitchFamily="18" charset="0"/>
              </a:rPr>
              <a:t>只读      </a:t>
            </a:r>
            <a:r>
              <a:rPr kumimoji="1" lang="zh-CN" altLang="en-US">
                <a:effectLst/>
                <a:latin typeface="Times New Roman" panose="02020603050405020304" pitchFamily="18" charset="0"/>
              </a:rPr>
              <a:t>         </a:t>
            </a:r>
            <a:r>
              <a:rPr kumimoji="1" lang="zh-CN" altLang="zh-CN">
                <a:effectLst/>
                <a:latin typeface="Times New Roman" panose="02020603050405020304" pitchFamily="18" charset="0"/>
              </a:rPr>
              <a:t> </a:t>
            </a:r>
            <a:r>
              <a:rPr kumimoji="1" lang="zh-CN" altLang="en-US">
                <a:effectLst/>
                <a:latin typeface="Times New Roman" panose="02020603050405020304" pitchFamily="18" charset="0"/>
              </a:rPr>
              <a:t> </a:t>
            </a:r>
            <a:r>
              <a:rPr kumimoji="1" lang="zh-CN" altLang="zh-CN">
                <a:effectLst/>
                <a:latin typeface="Times New Roman" panose="02020603050405020304" pitchFamily="18" charset="0"/>
              </a:rPr>
              <a:t>出错         </a:t>
            </a:r>
            <a:r>
              <a:rPr kumimoji="1" lang="zh-CN" altLang="en-US">
                <a:effectLst/>
                <a:latin typeface="Times New Roman" panose="02020603050405020304" pitchFamily="18" charset="0"/>
              </a:rPr>
              <a:t>         </a:t>
            </a:r>
            <a:r>
              <a:rPr kumimoji="1" lang="zh-CN" altLang="zh-CN">
                <a:effectLst/>
                <a:latin typeface="Times New Roman" panose="02020603050405020304" pitchFamily="18" charset="0"/>
              </a:rPr>
              <a:t> 正常</a:t>
            </a:r>
            <a:endParaRPr kumimoji="1" lang="zh-CN" altLang="en-US">
              <a:effectLst/>
              <a:latin typeface="Times New Roman" panose="02020603050405020304" pitchFamily="18" charset="0"/>
            </a:endParaRPr>
          </a:p>
        </p:txBody>
      </p:sp>
      <p:sp>
        <p:nvSpPr>
          <p:cNvPr id="1430548" name="Text Box 20">
            <a:extLst>
              <a:ext uri="{FF2B5EF4-FFF2-40B4-BE49-F238E27FC236}">
                <a16:creationId xmlns:a16="http://schemas.microsoft.com/office/drawing/2014/main" id="{E756A01F-D88D-4665-9B5C-049971198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2386013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>
                <a:effectLst/>
                <a:latin typeface="Times New Roman" panose="02020603050405020304" pitchFamily="18" charset="0"/>
              </a:rPr>
              <a:t>  </a:t>
            </a:r>
            <a:r>
              <a:rPr kumimoji="1" lang="en-US" altLang="zh-CN">
                <a:effectLst/>
                <a:latin typeface="Times New Roman" panose="02020603050405020304" pitchFamily="18" charset="0"/>
              </a:rPr>
              <a:t>w               </a:t>
            </a:r>
            <a:r>
              <a:rPr kumimoji="1" lang="zh-CN" altLang="zh-CN">
                <a:effectLst/>
                <a:latin typeface="Times New Roman" panose="02020603050405020304" pitchFamily="18" charset="0"/>
              </a:rPr>
              <a:t>只写      </a:t>
            </a:r>
            <a:r>
              <a:rPr kumimoji="1" lang="zh-CN" altLang="en-US">
                <a:effectLst/>
                <a:latin typeface="Times New Roman" panose="02020603050405020304" pitchFamily="18" charset="0"/>
              </a:rPr>
              <a:t>      </a:t>
            </a:r>
            <a:r>
              <a:rPr kumimoji="1" lang="zh-CN" altLang="zh-CN">
                <a:effectLst/>
                <a:latin typeface="Times New Roman" panose="02020603050405020304" pitchFamily="18" charset="0"/>
              </a:rPr>
              <a:t>建立新文件 </a:t>
            </a:r>
            <a:r>
              <a:rPr kumimoji="1" lang="zh-CN" altLang="en-US">
                <a:effectLst/>
                <a:latin typeface="Times New Roman" panose="02020603050405020304" pitchFamily="18" charset="0"/>
              </a:rPr>
              <a:t>     </a:t>
            </a:r>
            <a:r>
              <a:rPr kumimoji="1" lang="zh-CN" altLang="zh-CN">
                <a:effectLst/>
                <a:latin typeface="Times New Roman" panose="02020603050405020304" pitchFamily="18" charset="0"/>
              </a:rPr>
              <a:t>   </a:t>
            </a:r>
            <a:r>
              <a:rPr kumimoji="1" lang="zh-CN" altLang="en-US">
                <a:effectLst/>
                <a:latin typeface="Times New Roman" panose="02020603050405020304" pitchFamily="18" charset="0"/>
              </a:rPr>
              <a:t>覆盖</a:t>
            </a:r>
            <a:r>
              <a:rPr kumimoji="1" lang="zh-CN" altLang="zh-CN">
                <a:effectLst/>
                <a:latin typeface="Times New Roman" panose="02020603050405020304" pitchFamily="18" charset="0"/>
              </a:rPr>
              <a:t>原内容</a:t>
            </a:r>
            <a:endParaRPr kumimoji="1" lang="zh-CN" altLang="en-US">
              <a:effectLst/>
              <a:latin typeface="Times New Roman" panose="02020603050405020304" pitchFamily="18" charset="0"/>
            </a:endParaRPr>
          </a:p>
        </p:txBody>
      </p:sp>
      <p:sp>
        <p:nvSpPr>
          <p:cNvPr id="1430549" name="Text Box 21">
            <a:extLst>
              <a:ext uri="{FF2B5EF4-FFF2-40B4-BE49-F238E27FC236}">
                <a16:creationId xmlns:a16="http://schemas.microsoft.com/office/drawing/2014/main" id="{F647DC95-EB88-43E9-A144-FF571E869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2868613"/>
            <a:ext cx="7624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>
                <a:effectLst/>
                <a:latin typeface="Times New Roman" panose="02020603050405020304" pitchFamily="18" charset="0"/>
              </a:rPr>
              <a:t>  </a:t>
            </a:r>
            <a:r>
              <a:rPr kumimoji="1" lang="en-US" altLang="zh-CN">
                <a:effectLst/>
                <a:latin typeface="Times New Roman" panose="02020603050405020304" pitchFamily="18" charset="0"/>
              </a:rPr>
              <a:t>a                </a:t>
            </a:r>
            <a:r>
              <a:rPr kumimoji="1" lang="zh-CN" altLang="en-US">
                <a:effectLst/>
                <a:latin typeface="Times New Roman" panose="02020603050405020304" pitchFamily="18" charset="0"/>
              </a:rPr>
              <a:t>追加</a:t>
            </a:r>
            <a:r>
              <a:rPr kumimoji="1" lang="zh-CN" altLang="zh-CN">
                <a:effectLst/>
                <a:latin typeface="Times New Roman" panose="02020603050405020304" pitchFamily="18" charset="0"/>
              </a:rPr>
              <a:t>    </a:t>
            </a:r>
            <a:r>
              <a:rPr kumimoji="1" lang="zh-CN" altLang="en-US">
                <a:effectLst/>
                <a:latin typeface="Times New Roman" panose="02020603050405020304" pitchFamily="18" charset="0"/>
              </a:rPr>
              <a:t>      </a:t>
            </a:r>
            <a:r>
              <a:rPr kumimoji="1" lang="zh-CN" altLang="zh-CN">
                <a:effectLst/>
                <a:latin typeface="Times New Roman" panose="02020603050405020304" pitchFamily="18" charset="0"/>
              </a:rPr>
              <a:t>  建立新文件  </a:t>
            </a:r>
            <a:r>
              <a:rPr kumimoji="1" lang="zh-CN" altLang="en-US">
                <a:effectLst/>
                <a:latin typeface="Times New Roman" panose="02020603050405020304" pitchFamily="18" charset="0"/>
              </a:rPr>
              <a:t>    </a:t>
            </a:r>
            <a:r>
              <a:rPr kumimoji="1" lang="zh-CN" altLang="zh-CN">
                <a:effectLst/>
                <a:latin typeface="Times New Roman" panose="02020603050405020304" pitchFamily="18" charset="0"/>
              </a:rPr>
              <a:t>  在原内容后追加</a:t>
            </a:r>
            <a:endParaRPr kumimoji="1" lang="zh-CN" altLang="en-US">
              <a:effectLst/>
              <a:latin typeface="Times New Roman" panose="02020603050405020304" pitchFamily="18" charset="0"/>
            </a:endParaRPr>
          </a:p>
        </p:txBody>
      </p:sp>
      <p:sp>
        <p:nvSpPr>
          <p:cNvPr id="1430550" name="Text Box 22">
            <a:extLst>
              <a:ext uri="{FF2B5EF4-FFF2-40B4-BE49-F238E27FC236}">
                <a16:creationId xmlns:a16="http://schemas.microsoft.com/office/drawing/2014/main" id="{0C265100-9D96-444F-90B9-6219F4C83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300413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>
                <a:effectLst/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effectLst/>
                <a:latin typeface="Times New Roman" panose="02020603050405020304" pitchFamily="18" charset="0"/>
              </a:rPr>
              <a:t>r+/w+           </a:t>
            </a:r>
            <a:r>
              <a:rPr kumimoji="1" lang="zh-CN" altLang="zh-CN">
                <a:effectLst/>
                <a:latin typeface="Times New Roman" panose="02020603050405020304" pitchFamily="18" charset="0"/>
              </a:rPr>
              <a:t>读写        </a:t>
            </a:r>
            <a:r>
              <a:rPr kumimoji="1" lang="zh-CN" altLang="en-US">
                <a:effectLst/>
                <a:latin typeface="Times New Roman" panose="02020603050405020304" pitchFamily="18" charset="0"/>
              </a:rPr>
              <a:t>         </a:t>
            </a:r>
            <a:r>
              <a:rPr kumimoji="1" lang="zh-CN" altLang="zh-CN">
                <a:effectLst/>
                <a:latin typeface="Times New Roman" panose="02020603050405020304" pitchFamily="18" charset="0"/>
              </a:rPr>
              <a:t>出错         </a:t>
            </a:r>
            <a:r>
              <a:rPr kumimoji="1" lang="zh-CN" altLang="en-US">
                <a:effectLst/>
                <a:latin typeface="Times New Roman" panose="02020603050405020304" pitchFamily="18" charset="0"/>
              </a:rPr>
              <a:t>         </a:t>
            </a:r>
            <a:r>
              <a:rPr kumimoji="1" lang="zh-CN" altLang="zh-CN">
                <a:effectLst/>
                <a:latin typeface="Times New Roman" panose="02020603050405020304" pitchFamily="18" charset="0"/>
              </a:rPr>
              <a:t> </a:t>
            </a:r>
            <a:r>
              <a:rPr kumimoji="1" lang="zh-CN" altLang="en-US">
                <a:effectLst/>
                <a:latin typeface="Times New Roman" panose="02020603050405020304" pitchFamily="18" charset="0"/>
              </a:rPr>
              <a:t> </a:t>
            </a:r>
            <a:r>
              <a:rPr kumimoji="1" lang="zh-CN" altLang="zh-CN">
                <a:effectLst/>
                <a:latin typeface="Times New Roman" panose="02020603050405020304" pitchFamily="18" charset="0"/>
              </a:rPr>
              <a:t>正常</a:t>
            </a:r>
            <a:endParaRPr kumimoji="1" lang="zh-CN" altLang="en-US"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305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0547" grpId="0" autoUpdateAnimBg="0"/>
      <p:bldP spid="1430548" grpId="0" autoUpdateAnimBg="0"/>
      <p:bldP spid="1430549" grpId="0" autoUpdateAnimBg="0"/>
      <p:bldP spid="143055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202" name="Rectangle 2">
            <a:extLst>
              <a:ext uri="{FF2B5EF4-FFF2-40B4-BE49-F238E27FC236}">
                <a16:creationId xmlns:a16="http://schemas.microsoft.com/office/drawing/2014/main" id="{5F88650F-84DB-4BAB-A3E3-36B46B584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273050"/>
            <a:ext cx="8477250" cy="1736725"/>
          </a:xfrm>
          <a:solidFill>
            <a:schemeClr val="bg1"/>
          </a:solidFill>
        </p:spPr>
        <p:txBody>
          <a:bodyPr/>
          <a:lstStyle/>
          <a:p>
            <a:pPr lvl="1"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文件关闭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fclose</a:t>
            </a:r>
          </a:p>
          <a:p>
            <a:pPr lvl="2"/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作用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使文件指针变量与文件“脱钩”，释放文件结构体和文件指针</a:t>
            </a:r>
          </a:p>
          <a:p>
            <a:pPr lvl="2"/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函数原型：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  fclose (FILE  *fp)</a:t>
            </a:r>
          </a:p>
        </p:txBody>
      </p:sp>
      <p:sp>
        <p:nvSpPr>
          <p:cNvPr id="1459203" name="Rectangle 3">
            <a:extLst>
              <a:ext uri="{FF2B5EF4-FFF2-40B4-BE49-F238E27FC236}">
                <a16:creationId xmlns:a16="http://schemas.microsoft.com/office/drawing/2014/main" id="{F9FF3F37-E45E-4677-8179-900AB560E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928813"/>
            <a:ext cx="8477250" cy="99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/>
            <a:r>
              <a:rPr lang="zh-CN" altLang="en-US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功能：</a:t>
            </a:r>
            <a:r>
              <a:rPr lang="zh-CN" altLang="en-US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关闭</a:t>
            </a:r>
            <a:r>
              <a:rPr lang="en-US" altLang="zh-CN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fp</a:t>
            </a:r>
            <a:r>
              <a:rPr lang="zh-CN" altLang="zh-CN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指向的文件</a:t>
            </a:r>
          </a:p>
          <a:p>
            <a:pPr lvl="2"/>
            <a:r>
              <a:rPr lang="zh-CN" altLang="zh-CN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返回值：</a:t>
            </a:r>
            <a:r>
              <a:rPr lang="zh-CN" altLang="zh-CN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正常关闭为</a:t>
            </a:r>
            <a:r>
              <a:rPr kumimoji="1" lang="zh-CN" altLang="zh-CN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lang="zh-CN" altLang="zh-CN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;出错时, </a:t>
            </a:r>
            <a:r>
              <a:rPr kumimoji="1" lang="en-US" altLang="zh-CN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-1(EOF)</a:t>
            </a:r>
            <a:endParaRPr kumimoji="1" lang="zh-CN" altLang="zh-CN">
              <a:solidFill>
                <a:srgbClr val="CC0000"/>
              </a:solidFill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1459205" name="Group 5">
            <a:extLst>
              <a:ext uri="{FF2B5EF4-FFF2-40B4-BE49-F238E27FC236}">
                <a16:creationId xmlns:a16="http://schemas.microsoft.com/office/drawing/2014/main" id="{1AD674A8-22BB-4253-A8E9-F1E32E811A9F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3213100"/>
            <a:ext cx="6362700" cy="3214688"/>
            <a:chOff x="1607" y="1985"/>
            <a:chExt cx="4008" cy="2025"/>
          </a:xfrm>
        </p:grpSpPr>
        <p:sp>
          <p:nvSpPr>
            <p:cNvPr id="1459206" name="Rectangle 6">
              <a:extLst>
                <a:ext uri="{FF2B5EF4-FFF2-40B4-BE49-F238E27FC236}">
                  <a16:creationId xmlns:a16="http://schemas.microsoft.com/office/drawing/2014/main" id="{4CF70F33-015D-4950-8821-954862B02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" y="2282"/>
              <a:ext cx="2400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9207" name="Rectangle 7">
              <a:extLst>
                <a:ext uri="{FF2B5EF4-FFF2-40B4-BE49-F238E27FC236}">
                  <a16:creationId xmlns:a16="http://schemas.microsoft.com/office/drawing/2014/main" id="{0AAAFA8C-2593-49EB-9A6D-5E7C88CF1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" y="3098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9208" name="Line 8">
              <a:extLst>
                <a:ext uri="{FF2B5EF4-FFF2-40B4-BE49-F238E27FC236}">
                  <a16:creationId xmlns:a16="http://schemas.microsoft.com/office/drawing/2014/main" id="{76576D3F-06B6-41D0-B6BB-9916083BF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3" y="309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9209" name="Line 9">
              <a:extLst>
                <a:ext uri="{FF2B5EF4-FFF2-40B4-BE49-F238E27FC236}">
                  <a16:creationId xmlns:a16="http://schemas.microsoft.com/office/drawing/2014/main" id="{1421388C-244C-4283-ACD7-A9AB9BD04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3" y="333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9210" name="Rectangle 10">
              <a:extLst>
                <a:ext uri="{FF2B5EF4-FFF2-40B4-BE49-F238E27FC236}">
                  <a16:creationId xmlns:a16="http://schemas.microsoft.com/office/drawing/2014/main" id="{6A929301-A915-4674-AACB-83259D15B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" y="2570"/>
              <a:ext cx="100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9211" name="Rectangle 11">
              <a:extLst>
                <a:ext uri="{FF2B5EF4-FFF2-40B4-BE49-F238E27FC236}">
                  <a16:creationId xmlns:a16="http://schemas.microsoft.com/office/drawing/2014/main" id="{C2EB5543-2A6E-4E31-A4EF-0429DAA46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" y="3338"/>
              <a:ext cx="1008" cy="33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9212" name="Oval 12">
              <a:extLst>
                <a:ext uri="{FF2B5EF4-FFF2-40B4-BE49-F238E27FC236}">
                  <a16:creationId xmlns:a16="http://schemas.microsoft.com/office/drawing/2014/main" id="{A7F67E6E-3B1C-4E0A-B8CB-461FD6730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7" y="2906"/>
              <a:ext cx="720" cy="67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9213" name="Text Box 13">
              <a:extLst>
                <a:ext uri="{FF2B5EF4-FFF2-40B4-BE49-F238E27FC236}">
                  <a16:creationId xmlns:a16="http://schemas.microsoft.com/office/drawing/2014/main" id="{958A92ED-C8B8-49BB-B6F4-6AAE63FCE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7" y="2585"/>
              <a:ext cx="8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effectLst/>
                  <a:latin typeface="Times New Roman" panose="02020603050405020304" pitchFamily="18" charset="0"/>
                </a:rPr>
                <a:t>磁盘文件</a:t>
              </a:r>
            </a:p>
          </p:txBody>
        </p:sp>
        <p:sp>
          <p:nvSpPr>
            <p:cNvPr id="1459214" name="Text Box 14">
              <a:extLst>
                <a:ext uri="{FF2B5EF4-FFF2-40B4-BE49-F238E27FC236}">
                  <a16:creationId xmlns:a16="http://schemas.microsoft.com/office/drawing/2014/main" id="{E15E5946-D3FA-457E-80BF-0D0FD1804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1" y="3674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effectLst/>
                  <a:latin typeface="Times New Roman" panose="02020603050405020304" pitchFamily="18" charset="0"/>
                </a:rPr>
                <a:t>输出文件缓冲区</a:t>
              </a:r>
            </a:p>
          </p:txBody>
        </p:sp>
        <p:sp>
          <p:nvSpPr>
            <p:cNvPr id="1459215" name="Text Box 15">
              <a:extLst>
                <a:ext uri="{FF2B5EF4-FFF2-40B4-BE49-F238E27FC236}">
                  <a16:creationId xmlns:a16="http://schemas.microsoft.com/office/drawing/2014/main" id="{C614FFFC-E9D5-4C34-B2A0-25E9EF71D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1" y="2330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effectLst/>
                  <a:latin typeface="Times New Roman" panose="02020603050405020304" pitchFamily="18" charset="0"/>
                </a:rPr>
                <a:t>输入文件缓冲区</a:t>
              </a:r>
            </a:p>
          </p:txBody>
        </p:sp>
        <p:sp>
          <p:nvSpPr>
            <p:cNvPr id="1459216" name="Text Box 16">
              <a:extLst>
                <a:ext uri="{FF2B5EF4-FFF2-40B4-BE49-F238E27FC236}">
                  <a16:creationId xmlns:a16="http://schemas.microsoft.com/office/drawing/2014/main" id="{F448E900-B404-454D-A7AE-30384C280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3" y="2825"/>
              <a:ext cx="10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effectLst/>
                  <a:latin typeface="Times New Roman" panose="02020603050405020304" pitchFamily="18" charset="0"/>
                </a:rPr>
                <a:t>程序数据区</a:t>
              </a:r>
            </a:p>
          </p:txBody>
        </p:sp>
        <p:sp>
          <p:nvSpPr>
            <p:cNvPr id="1459217" name="Text Box 17">
              <a:extLst>
                <a:ext uri="{FF2B5EF4-FFF2-40B4-BE49-F238E27FC236}">
                  <a16:creationId xmlns:a16="http://schemas.microsoft.com/office/drawing/2014/main" id="{A186977E-4ACE-4F92-9E82-8967F85F0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9" y="306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effectLst/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59218" name="Line 18">
              <a:extLst>
                <a:ext uri="{FF2B5EF4-FFF2-40B4-BE49-F238E27FC236}">
                  <a16:creationId xmlns:a16="http://schemas.microsoft.com/office/drawing/2014/main" id="{84E24A33-A467-4AA5-B3EB-D4C2002684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9" y="2762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9219" name="Line 19">
              <a:extLst>
                <a:ext uri="{FF2B5EF4-FFF2-40B4-BE49-F238E27FC236}">
                  <a16:creationId xmlns:a16="http://schemas.microsoft.com/office/drawing/2014/main" id="{BB3AD857-120F-4083-AE2D-89350E391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9" y="319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9220" name="Line 20">
              <a:extLst>
                <a:ext uri="{FF2B5EF4-FFF2-40B4-BE49-F238E27FC236}">
                  <a16:creationId xmlns:a16="http://schemas.microsoft.com/office/drawing/2014/main" id="{0092D940-5736-4346-952F-12FABB15C9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63" y="2714"/>
              <a:ext cx="912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9221" name="Line 21">
              <a:extLst>
                <a:ext uri="{FF2B5EF4-FFF2-40B4-BE49-F238E27FC236}">
                  <a16:creationId xmlns:a16="http://schemas.microsoft.com/office/drawing/2014/main" id="{CCF9D67C-A714-4C9D-B570-1A4B4B67B8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3" y="3338"/>
              <a:ext cx="864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9222" name="Text Box 22">
              <a:extLst>
                <a:ext uri="{FF2B5EF4-FFF2-40B4-BE49-F238E27FC236}">
                  <a16:creationId xmlns:a16="http://schemas.microsoft.com/office/drawing/2014/main" id="{AA0848D2-EBD9-4C11-ACC4-8531BD519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8" y="1985"/>
              <a:ext cx="1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effectLst/>
                  <a:latin typeface="Times New Roman" panose="02020603050405020304" pitchFamily="18" charset="0"/>
                </a:rPr>
                <a:t>缓冲文件系统：</a:t>
              </a:r>
            </a:p>
          </p:txBody>
        </p:sp>
      </p:grpSp>
      <p:grpSp>
        <p:nvGrpSpPr>
          <p:cNvPr id="1459223" name="Group 23">
            <a:extLst>
              <a:ext uri="{FF2B5EF4-FFF2-40B4-BE49-F238E27FC236}">
                <a16:creationId xmlns:a16="http://schemas.microsoft.com/office/drawing/2014/main" id="{AD09B27D-2E72-43B5-AA4A-C4C897A9EF2A}"/>
              </a:ext>
            </a:extLst>
          </p:cNvPr>
          <p:cNvGrpSpPr>
            <a:grpSpLocks/>
          </p:cNvGrpSpPr>
          <p:nvPr/>
        </p:nvGrpSpPr>
        <p:grpSpPr bwMode="auto">
          <a:xfrm>
            <a:off x="5218113" y="5619750"/>
            <a:ext cx="957262" cy="611188"/>
            <a:chOff x="3511" y="3460"/>
            <a:chExt cx="603" cy="385"/>
          </a:xfrm>
        </p:grpSpPr>
        <p:sp>
          <p:nvSpPr>
            <p:cNvPr id="1459224" name="Text Box 24">
              <a:extLst>
                <a:ext uri="{FF2B5EF4-FFF2-40B4-BE49-F238E27FC236}">
                  <a16:creationId xmlns:a16="http://schemas.microsoft.com/office/drawing/2014/main" id="{0F6F4291-1043-44C9-8815-C28CFBE79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3557"/>
              <a:ext cx="5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CC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>
                  <a:effectLst/>
                  <a:latin typeface="Times New Roman" panose="02020603050405020304" pitchFamily="18" charset="0"/>
                </a:rPr>
                <a:t>fclose</a:t>
              </a:r>
            </a:p>
          </p:txBody>
        </p:sp>
        <p:sp>
          <p:nvSpPr>
            <p:cNvPr id="1459225" name="AutoShape 25">
              <a:extLst>
                <a:ext uri="{FF2B5EF4-FFF2-40B4-BE49-F238E27FC236}">
                  <a16:creationId xmlns:a16="http://schemas.microsoft.com/office/drawing/2014/main" id="{5D8FF5C2-0329-4EFF-88C2-07CE6E5FB6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97178">
              <a:off x="3511" y="3460"/>
              <a:ext cx="518" cy="101"/>
            </a:xfrm>
            <a:prstGeom prst="rightArrow">
              <a:avLst>
                <a:gd name="adj1" fmla="val 50000"/>
                <a:gd name="adj2" fmla="val 128218"/>
              </a:avLst>
            </a:prstGeom>
            <a:solidFill>
              <a:srgbClr val="FF0000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59226" name="AutoShape 26">
            <a:extLst>
              <a:ext uri="{FF2B5EF4-FFF2-40B4-BE49-F238E27FC236}">
                <a16:creationId xmlns:a16="http://schemas.microsoft.com/office/drawing/2014/main" id="{A5AF79CF-E4F0-412E-8B82-CA1FE2E17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3003550"/>
            <a:ext cx="3883025" cy="482600"/>
          </a:xfrm>
          <a:prstGeom prst="wedgeRectCallout">
            <a:avLst>
              <a:gd name="adj1" fmla="val -3181"/>
              <a:gd name="adj2" fmla="val 302565"/>
            </a:avLst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1" lang="zh-CN" altLang="zh-CN">
                <a:effectLst/>
                <a:latin typeface="Times New Roman" panose="02020603050405020304" pitchFamily="18" charset="0"/>
              </a:rPr>
              <a:t>不关闭文件可能会</a:t>
            </a:r>
            <a:r>
              <a:rPr kumimoji="1" lang="zh-CN" altLang="zh-CN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丢失数据</a:t>
            </a:r>
            <a:endParaRPr kumimoji="1" lang="zh-CN" altLang="en-US">
              <a:solidFill>
                <a:srgbClr val="CC0000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5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5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59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59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59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9203" grpId="0" build="p" bldLvl="3" autoUpdateAnimBg="0"/>
      <p:bldP spid="145922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>
            <a:extLst>
              <a:ext uri="{FF2B5EF4-FFF2-40B4-BE49-F238E27FC236}">
                <a16:creationId xmlns:a16="http://schemas.microsoft.com/office/drawing/2014/main" id="{3DAADE9A-5005-45BD-9663-3CE3E23CF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2275" y="260350"/>
            <a:ext cx="4362450" cy="57943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13.3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文件的打开与关闭</a:t>
            </a:r>
          </a:p>
        </p:txBody>
      </p:sp>
      <p:sp>
        <p:nvSpPr>
          <p:cNvPr id="1431555" name="Rectangle 3">
            <a:extLst>
              <a:ext uri="{FF2B5EF4-FFF2-40B4-BE49-F238E27FC236}">
                <a16:creationId xmlns:a16="http://schemas.microsoft.com/office/drawing/2014/main" id="{2D46C60B-75FB-442F-AF2E-E7F17C772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412875"/>
            <a:ext cx="417671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buClr>
                <a:srgbClr val="FF6600"/>
              </a:buClr>
              <a:buSzPct val="150000"/>
            </a:pPr>
            <a:r>
              <a:rPr lang="en-US" altLang="zh-CN" sz="2800" b="0">
                <a:solidFill>
                  <a:srgbClr val="CC0000"/>
                </a:solidFill>
                <a:effectLst/>
                <a:ea typeface="黑体" panose="02010609060101010101" pitchFamily="49" charset="-122"/>
                <a:sym typeface="Wingdings" panose="05000000000000000000" pitchFamily="2" charset="2"/>
              </a:rPr>
              <a:t>2. </a:t>
            </a:r>
            <a:r>
              <a:rPr lang="zh-CN" altLang="en-US" sz="2800">
                <a:solidFill>
                  <a:srgbClr val="CC0000"/>
                </a:solidFill>
                <a:effectLst/>
                <a:ea typeface="黑体" panose="02010609060101010101" pitchFamily="49" charset="-122"/>
              </a:rPr>
              <a:t>文件的关闭 </a:t>
            </a:r>
            <a:r>
              <a:rPr lang="en-US" altLang="zh-CN" sz="2800">
                <a:solidFill>
                  <a:srgbClr val="CC0000"/>
                </a:solidFill>
                <a:effectLst/>
                <a:ea typeface="黑体" panose="02010609060101010101" pitchFamily="49" charset="-122"/>
              </a:rPr>
              <a:t>fclose( )</a:t>
            </a:r>
          </a:p>
        </p:txBody>
      </p:sp>
      <p:sp>
        <p:nvSpPr>
          <p:cNvPr id="1431556" name="Text Box 4">
            <a:extLst>
              <a:ext uri="{FF2B5EF4-FFF2-40B4-BE49-F238E27FC236}">
                <a16:creationId xmlns:a16="http://schemas.microsoft.com/office/drawing/2014/main" id="{73859A61-F2AB-406B-9B38-D7E613A47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276475"/>
            <a:ext cx="4249738" cy="163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lvl="1">
              <a:lnSpc>
                <a:spcPct val="120000"/>
              </a:lnSpc>
              <a:buClr>
                <a:srgbClr val="FF6600"/>
              </a:buClr>
              <a:buSzPct val="150000"/>
            </a:pPr>
            <a:r>
              <a:rPr kumimoji="1" lang="en-US" altLang="zh-CN" sz="2800">
                <a:effectLst/>
                <a:latin typeface="Times New Roman" panose="02020603050405020304" pitchFamily="18" charset="0"/>
              </a:rPr>
              <a:t>FILE  *fp; 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>
                <a:effectLst/>
                <a:latin typeface="Times New Roman" panose="02020603050405020304" pitchFamily="18" charset="0"/>
              </a:rPr>
              <a:t>     fp=fopen(“a.txt</a:t>
            </a:r>
            <a:r>
              <a:rPr kumimoji="1" lang="zh-CN" altLang="zh-CN" sz="2800">
                <a:effectLst/>
                <a:latin typeface="Times New Roman" panose="02020603050405020304" pitchFamily="18" charset="0"/>
              </a:rPr>
              <a:t>”,“</a:t>
            </a:r>
            <a:r>
              <a:rPr kumimoji="1" lang="en-US" altLang="zh-CN" sz="2800">
                <a:effectLst/>
                <a:latin typeface="Times New Roman" panose="02020603050405020304" pitchFamily="18" charset="0"/>
              </a:rPr>
              <a:t>r</a:t>
            </a:r>
            <a:r>
              <a:rPr kumimoji="1" lang="zh-CN" altLang="zh-CN" sz="2800">
                <a:effectLst/>
                <a:latin typeface="Times New Roman" panose="02020603050405020304" pitchFamily="18" charset="0"/>
              </a:rPr>
              <a:t>”);</a:t>
            </a:r>
            <a:endParaRPr kumimoji="1" lang="en-US" altLang="zh-CN" sz="2800">
              <a:effectLst/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FF6600"/>
              </a:buClr>
              <a:buSzPct val="150000"/>
            </a:pPr>
            <a:r>
              <a:rPr kumimoji="1" lang="en-US" altLang="zh-CN" sz="2800">
                <a:effectLst/>
                <a:latin typeface="Times New Roman" panose="02020603050405020304" pitchFamily="18" charset="0"/>
              </a:rPr>
              <a:t>fclose(fp</a:t>
            </a:r>
            <a:r>
              <a:rPr kumimoji="1" lang="zh-CN" altLang="zh-CN" sz="2800">
                <a:effectLst/>
                <a:latin typeface="Times New Roman" panose="02020603050405020304" pitchFamily="18" charset="0"/>
              </a:rPr>
              <a:t>);</a:t>
            </a:r>
            <a:endParaRPr kumimoji="1" lang="en-US" altLang="zh-CN" sz="2800"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>
            <a:extLst>
              <a:ext uri="{FF2B5EF4-FFF2-40B4-BE49-F238E27FC236}">
                <a16:creationId xmlns:a16="http://schemas.microsoft.com/office/drawing/2014/main" id="{B05C76ED-1211-4BF1-9C66-EE1F9A723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39975" y="260350"/>
            <a:ext cx="3138488" cy="57943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13.4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文件的读写</a:t>
            </a:r>
          </a:p>
        </p:txBody>
      </p:sp>
      <p:sp>
        <p:nvSpPr>
          <p:cNvPr id="1432579" name="Rectangle 3">
            <a:extLst>
              <a:ext uri="{FF2B5EF4-FFF2-40B4-BE49-F238E27FC236}">
                <a16:creationId xmlns:a16="http://schemas.microsoft.com/office/drawing/2014/main" id="{90E63161-62A9-41E4-872A-2F398BF53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8497888" cy="2160587"/>
          </a:xfrm>
          <a:noFill/>
          <a:ln/>
        </p:spPr>
        <p:txBody>
          <a:bodyPr lIns="0" rIns="0"/>
          <a:lstStyle/>
          <a:p>
            <a:pPr marL="0" indent="663575"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13.4.1  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读／写文件中的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一个字符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fgetc()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fputc( )</a:t>
            </a:r>
          </a:p>
          <a:p>
            <a:pPr marL="0" indent="663575"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13.4.2  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读／写一个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数据块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</a:t>
            </a:r>
            <a:r>
              <a:rPr lang="en-US" altLang="zh-CN" sz="28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fread()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fwrite( )</a:t>
            </a:r>
          </a:p>
          <a:p>
            <a:pPr marL="0" indent="663575"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13.4.3  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对文件进行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格式化读／写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8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fscanf()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fprintf( )</a:t>
            </a:r>
          </a:p>
          <a:p>
            <a:pPr marL="0" indent="663575"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13.4.4  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读／写一个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字符串  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</a:t>
            </a:r>
            <a:r>
              <a:rPr lang="en-US" altLang="zh-CN" sz="28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fgets() 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fputs( )</a:t>
            </a:r>
            <a:endParaRPr lang="en-US" altLang="zh-CN" sz="280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394" name="Rectangle 2">
            <a:extLst>
              <a:ext uri="{FF2B5EF4-FFF2-40B4-BE49-F238E27FC236}">
                <a16:creationId xmlns:a16="http://schemas.microsoft.com/office/drawing/2014/main" id="{EEC68755-B38B-42B3-BDC0-5DB5E7A5F3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8763" y="328613"/>
            <a:ext cx="5995987" cy="57943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13.4.1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字符读写函数</a:t>
            </a:r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fgetc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fputc</a:t>
            </a:r>
          </a:p>
        </p:txBody>
      </p:sp>
      <p:sp>
        <p:nvSpPr>
          <p:cNvPr id="1467395" name="Rectangle 3">
            <a:extLst>
              <a:ext uri="{FF2B5EF4-FFF2-40B4-BE49-F238E27FC236}">
                <a16:creationId xmlns:a16="http://schemas.microsoft.com/office/drawing/2014/main" id="{800ADCBA-B96C-412C-AF84-B0A2AC4A2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280400" cy="4679950"/>
          </a:xfrm>
          <a:noFill/>
          <a:ln/>
        </p:spPr>
        <p:txBody>
          <a:bodyPr lIns="0" rIns="0"/>
          <a:lstStyle/>
          <a:p>
            <a:pPr marL="0" indent="663575">
              <a:lnSpc>
                <a:spcPct val="80000"/>
              </a:lnSpc>
              <a:buFontTx/>
              <a:buNone/>
            </a:pPr>
            <a:r>
              <a:rPr lang="zh-CN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写</a:t>
            </a:r>
            <a:r>
              <a:rPr lang="zh-CN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字符函数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fputc</a:t>
            </a:r>
            <a:r>
              <a:rPr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 marL="0" indent="663575">
              <a:lnSpc>
                <a:spcPct val="80000"/>
              </a:lnSpc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功能：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把一个字符写入指定的文件</a:t>
            </a:r>
          </a:p>
          <a:p>
            <a:pPr marL="0" indent="663575" algn="just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663575">
              <a:lnSpc>
                <a:spcPct val="80000"/>
              </a:lnSpc>
              <a:buFontTx/>
              <a:buNone/>
            </a:pPr>
            <a:r>
              <a:rPr lang="zh-CN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zh-CN" altLang="zh-CN" sz="2800" b="1"/>
              <a:t>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fputc(‘a’,fp);</a:t>
            </a:r>
            <a:r>
              <a:rPr lang="en-US" altLang="zh-CN" sz="2800" b="1"/>
              <a:t> </a:t>
            </a:r>
            <a:r>
              <a:rPr lang="zh-CN" altLang="en-US" sz="2800" b="1"/>
              <a:t>或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fputc( </a:t>
            </a:r>
            <a:r>
              <a:rPr lang="zh-CN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ch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,fp);</a:t>
            </a:r>
            <a:r>
              <a:rPr lang="en-US" altLang="zh-CN" sz="2800"/>
              <a:t> </a:t>
            </a:r>
            <a:endParaRPr lang="en-US" altLang="zh-CN" sz="280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663575">
              <a:lnSpc>
                <a:spcPct val="80000"/>
              </a:lnSpc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注意：</a:t>
            </a:r>
          </a:p>
          <a:p>
            <a:pPr marL="0" indent="663575">
              <a:lnSpc>
                <a:spcPct val="80000"/>
              </a:lnSpc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被写入的文件可以用写、读写、追加方式</a:t>
            </a:r>
          </a:p>
          <a:p>
            <a:pPr marL="0" indent="663575">
              <a:lnSpc>
                <a:spcPct val="80000"/>
              </a:lnSpc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打开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</a:p>
          <a:p>
            <a:pPr marL="0" indent="663575">
              <a:lnSpc>
                <a:spcPct val="80000"/>
              </a:lnSpc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每写入一个字符，文件内部位置指针向后移动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663575">
              <a:lnSpc>
                <a:spcPct val="80000"/>
              </a:lnSpc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一个字节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663575">
              <a:lnSpc>
                <a:spcPct val="80000"/>
              </a:lnSpc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fputc函数有一个返回值，如写入成功则返回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663575">
              <a:lnSpc>
                <a:spcPct val="80000"/>
              </a:lnSpc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写入的字符，否则返回一个EOF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370" name="Rectangle 2">
            <a:extLst>
              <a:ext uri="{FF2B5EF4-FFF2-40B4-BE49-F238E27FC236}">
                <a16:creationId xmlns:a16="http://schemas.microsoft.com/office/drawing/2014/main" id="{0DB05F25-008D-41F7-B641-BF79BF036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8763" y="328613"/>
            <a:ext cx="5995987" cy="57943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13.4.1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字符读写函数</a:t>
            </a:r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fgetc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fputc</a:t>
            </a:r>
          </a:p>
        </p:txBody>
      </p:sp>
      <p:sp>
        <p:nvSpPr>
          <p:cNvPr id="1466371" name="Rectangle 3">
            <a:extLst>
              <a:ext uri="{FF2B5EF4-FFF2-40B4-BE49-F238E27FC236}">
                <a16:creationId xmlns:a16="http://schemas.microsoft.com/office/drawing/2014/main" id="{0A6AD1E8-D5F1-47F4-988B-C38169F75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7850188" cy="4176713"/>
          </a:xfrm>
          <a:noFill/>
          <a:ln/>
        </p:spPr>
        <p:txBody>
          <a:bodyPr lIns="0" rIns="0"/>
          <a:lstStyle/>
          <a:p>
            <a:pPr marL="0" indent="663575">
              <a:buFontTx/>
              <a:buNone/>
            </a:pP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 读字符函数fgetc</a:t>
            </a:r>
            <a:r>
              <a:rPr lang="zh-CN" altLang="zh-CN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 marL="0" indent="663575">
              <a:buFontTx/>
              <a:buNone/>
            </a:pP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功能：</a:t>
            </a:r>
            <a:r>
              <a:rPr lang="zh-CN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指定的文件中读一个字符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663575">
              <a:buFontTx/>
              <a:buNone/>
            </a:pPr>
            <a:r>
              <a:rPr lang="zh-CN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zh-CN" altLang="zh-CN"/>
              <a:t> </a:t>
            </a:r>
            <a:endParaRPr lang="zh-CN" altLang="en-US"/>
          </a:p>
          <a:p>
            <a:pPr marL="0" indent="663575">
              <a:buFontTx/>
              <a:buNone/>
            </a:pP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</a:t>
            </a:r>
            <a:r>
              <a:rPr lang="zh-CN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ch=fgetc(fp); </a:t>
            </a:r>
            <a:endParaRPr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663575">
              <a:buFontTx/>
              <a:buNone/>
            </a:pP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注意：</a:t>
            </a:r>
          </a:p>
          <a:p>
            <a:pPr marL="0" indent="663575">
              <a:buFontTx/>
              <a:buNone/>
            </a:pP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文件必须是以</a:t>
            </a: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读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或</a:t>
            </a: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读写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方式打开的</a:t>
            </a:r>
          </a:p>
          <a:p>
            <a:pPr marL="0" indent="663575">
              <a:buFontTx/>
              <a:buNone/>
            </a:pPr>
            <a:r>
              <a:rPr lang="zh-CN" altLang="en-US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在文件内部有一个位置指针</a:t>
            </a:r>
            <a:endParaRPr lang="zh-CN" altLang="zh-CN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0" name="Rectangle 2">
            <a:extLst>
              <a:ext uri="{FF2B5EF4-FFF2-40B4-BE49-F238E27FC236}">
                <a16:creationId xmlns:a16="http://schemas.microsoft.com/office/drawing/2014/main" id="{3628F7DB-71B1-4613-94D7-6DB675722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1913" y="260350"/>
            <a:ext cx="6480175" cy="458788"/>
          </a:xfrm>
          <a:solidFill>
            <a:schemeClr val="bg1"/>
          </a:solidFill>
        </p:spPr>
        <p:txBody>
          <a:bodyPr/>
          <a:lstStyle/>
          <a:p>
            <a:pPr lvl="1">
              <a:buFontTx/>
              <a:buNone/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13.4.2 </a:t>
            </a: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数据块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I/O:  fread</a:t>
            </a:r>
            <a:r>
              <a:rPr lang="zh-CN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与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fwrite</a:t>
            </a:r>
          </a:p>
        </p:txBody>
      </p:sp>
      <p:sp>
        <p:nvSpPr>
          <p:cNvPr id="1374211" name="Text Box 3">
            <a:extLst>
              <a:ext uri="{FF2B5EF4-FFF2-40B4-BE49-F238E27FC236}">
                <a16:creationId xmlns:a16="http://schemas.microsoft.com/office/drawing/2014/main" id="{AC91D0B3-F4D5-407E-B90A-C49F330CD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485900"/>
            <a:ext cx="59832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en-US" altLang="zh-CN" sz="2800">
                <a:solidFill>
                  <a:srgbClr val="0000CC"/>
                </a:solidFill>
                <a:effectLst/>
                <a:latin typeface="Times New Roman" panose="02020603050405020304" pitchFamily="18" charset="0"/>
              </a:rPr>
              <a:t>fread( *buffer, size, count, FILE   *fp)</a:t>
            </a:r>
          </a:p>
          <a:p>
            <a:pPr eaLnBrk="0" hangingPunct="0"/>
            <a:r>
              <a:rPr kumimoji="1" lang="en-US" altLang="zh-CN" sz="280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fwrite(*buffer, size, count, FILE   *fp)</a:t>
            </a:r>
          </a:p>
        </p:txBody>
      </p:sp>
      <p:sp>
        <p:nvSpPr>
          <p:cNvPr id="1374212" name="Rectangle 4">
            <a:extLst>
              <a:ext uri="{FF2B5EF4-FFF2-40B4-BE49-F238E27FC236}">
                <a16:creationId xmlns:a16="http://schemas.microsoft.com/office/drawing/2014/main" id="{7248F684-5827-4985-83A1-22E422D78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9863"/>
            <a:ext cx="8964613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/>
            <a:r>
              <a:rPr lang="zh-CN" altLang="en-US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功能：</a:t>
            </a:r>
            <a:r>
              <a:rPr lang="zh-CN" altLang="en-US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读</a:t>
            </a:r>
            <a:r>
              <a:rPr lang="en-US" altLang="zh-CN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写数据块</a:t>
            </a:r>
          </a:p>
          <a:p>
            <a:pPr lvl="2"/>
            <a:r>
              <a:rPr lang="zh-CN" altLang="en-US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返回值：</a:t>
            </a:r>
            <a:r>
              <a:rPr lang="zh-CN" altLang="en-US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成功，返回读</a:t>
            </a:r>
            <a:r>
              <a:rPr lang="en-US" altLang="zh-CN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写的块数；出错或文件尾，返回</a:t>
            </a:r>
            <a:r>
              <a:rPr lang="en-US" altLang="zh-CN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  <a:p>
            <a:pPr lvl="2"/>
            <a:r>
              <a:rPr lang="zh-CN" altLang="en-US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说明：</a:t>
            </a:r>
          </a:p>
          <a:p>
            <a:pPr lvl="3"/>
            <a:r>
              <a:rPr lang="en-US" altLang="zh-CN" sz="240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buffer:</a:t>
            </a:r>
            <a:r>
              <a:rPr lang="en-US" altLang="zh-CN" sz="24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zh-CN" sz="24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指向要输入/输出数据块的首地址的指针</a:t>
            </a:r>
          </a:p>
          <a:p>
            <a:pPr lvl="3"/>
            <a:r>
              <a:rPr lang="en-US" altLang="zh-CN" sz="240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size:</a:t>
            </a:r>
            <a:r>
              <a:rPr lang="en-US" altLang="zh-CN" sz="24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zh-CN" sz="24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每个要读/写的数据块的大小（字节数）</a:t>
            </a:r>
          </a:p>
          <a:p>
            <a:pPr lvl="3"/>
            <a:r>
              <a:rPr lang="en-US" altLang="zh-CN" sz="240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count:</a:t>
            </a:r>
            <a:r>
              <a:rPr lang="en-US" altLang="zh-CN" sz="24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zh-CN" sz="24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要读/写的数据块的个数</a:t>
            </a:r>
          </a:p>
          <a:p>
            <a:pPr lvl="3"/>
            <a:r>
              <a:rPr lang="en-US" altLang="zh-CN" sz="240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fp:</a:t>
            </a:r>
            <a:r>
              <a:rPr lang="en-US" altLang="zh-CN" sz="24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zh-CN" altLang="zh-CN" sz="24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要读/写的文件指针</a:t>
            </a:r>
          </a:p>
          <a:p>
            <a:pPr lvl="3"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fread</a:t>
            </a:r>
            <a:r>
              <a:rPr lang="zh-CN" altLang="zh-CN" sz="240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与</a:t>
            </a:r>
            <a:r>
              <a:rPr lang="en-US" altLang="zh-CN" sz="240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fwrite</a:t>
            </a:r>
            <a:r>
              <a:rPr lang="en-US" altLang="zh-CN" sz="24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4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一般用于</a:t>
            </a:r>
            <a:r>
              <a:rPr lang="zh-CN" altLang="zh-CN" sz="240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二进制文件</a:t>
            </a:r>
            <a:r>
              <a:rPr lang="zh-CN" altLang="zh-CN" sz="24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的输入/输出</a:t>
            </a:r>
            <a:endParaRPr lang="zh-CN" altLang="en-US" sz="240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74213" name="Rectangle 5">
            <a:extLst>
              <a:ext uri="{FF2B5EF4-FFF2-40B4-BE49-F238E27FC236}">
                <a16:creationId xmlns:a16="http://schemas.microsoft.com/office/drawing/2014/main" id="{03966193-220B-436C-979F-63FDDB87C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2532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>
              <a:spcBef>
                <a:spcPct val="20000"/>
              </a:spcBef>
              <a:buFontTx/>
              <a:buChar char="•"/>
            </a:pPr>
            <a:r>
              <a:rPr lang="zh-CN" altLang="en-US">
                <a:solidFill>
                  <a:srgbClr val="CC0000"/>
                </a:solidFill>
                <a:effectLst/>
              </a:rPr>
              <a:t>函数原型</a:t>
            </a:r>
            <a:r>
              <a:rPr lang="en-US" altLang="zh-CN">
                <a:solidFill>
                  <a:srgbClr val="CC0000"/>
                </a:solidFill>
                <a:effectLst/>
              </a:rPr>
              <a:t>:</a:t>
            </a: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74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7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7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7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7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7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7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7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7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7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4211" grpId="0" autoUpdateAnimBg="0"/>
      <p:bldP spid="1374212" grpId="0" build="p" bldLvl="4" autoUpdateAnimBg="0"/>
      <p:bldP spid="13742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>
            <a:extLst>
              <a:ext uri="{FF2B5EF4-FFF2-40B4-BE49-F238E27FC236}">
                <a16:creationId xmlns:a16="http://schemas.microsoft.com/office/drawing/2014/main" id="{68F61618-FF39-4365-8CBC-C2DB03D76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333375"/>
            <a:ext cx="7146925" cy="57943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13.4.3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格式化读写函数</a:t>
            </a:r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fscanf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fprintf</a:t>
            </a:r>
            <a:r>
              <a:rPr lang="en-US" altLang="zh-CN"/>
              <a:t> </a:t>
            </a:r>
            <a:endParaRPr lang="en-US" altLang="zh-CN" b="0"/>
          </a:p>
        </p:txBody>
      </p:sp>
      <p:sp>
        <p:nvSpPr>
          <p:cNvPr id="1469443" name="Rectangle 3">
            <a:extLst>
              <a:ext uri="{FF2B5EF4-FFF2-40B4-BE49-F238E27FC236}">
                <a16:creationId xmlns:a16="http://schemas.microsoft.com/office/drawing/2014/main" id="{5A9DEC5E-5FF6-46BB-B7BB-6B2C5C08B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7993063" cy="4176713"/>
          </a:xfrm>
          <a:noFill/>
          <a:ln/>
        </p:spPr>
        <p:txBody>
          <a:bodyPr lIns="0" rIns="0"/>
          <a:lstStyle/>
          <a:p>
            <a:pPr marL="0" indent="663575">
              <a:lnSpc>
                <a:spcPct val="80000"/>
              </a:lnSpc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调用方式：</a:t>
            </a:r>
          </a:p>
          <a:p>
            <a:pPr marL="1558925" lvl="2">
              <a:lnSpc>
                <a:spcPct val="80000"/>
              </a:lnSpc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fscanf (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文件指针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格式字符串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输入表列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); </a:t>
            </a:r>
          </a:p>
          <a:p>
            <a:pPr marL="1558925" lvl="2">
              <a:lnSpc>
                <a:spcPct val="80000"/>
              </a:lnSpc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fprintf (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文件指针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格式字符串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输出表列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);</a:t>
            </a:r>
          </a:p>
          <a:p>
            <a:pPr marL="0" indent="663575">
              <a:lnSpc>
                <a:spcPct val="80000"/>
              </a:lnSpc>
              <a:buFontTx/>
              <a:buNone/>
            </a:pPr>
            <a:r>
              <a:rPr lang="zh-CN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558925" lvl="2">
              <a:lnSpc>
                <a:spcPct val="80000"/>
              </a:lnSpc>
              <a:buFontTx/>
              <a:buNone/>
            </a:pPr>
            <a:r>
              <a:rPr lang="zh-CN" altLang="en-US" sz="2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fprintf( fp, “%d, %6.2f”, i, t);</a:t>
            </a:r>
          </a:p>
          <a:p>
            <a:pPr marL="1558925" lvl="2"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fscanf( fp, “%d, %6.2f”,&amp; i, &amp;t);</a:t>
            </a:r>
          </a:p>
          <a:p>
            <a:pPr marL="1558925" lvl="2">
              <a:lnSpc>
                <a:spcPct val="80000"/>
              </a:lnSpc>
              <a:buFontTx/>
              <a:buNone/>
            </a:pPr>
            <a:endParaRPr lang="en-US" altLang="zh-CN" sz="28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558925" lvl="2"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fscanf(fp, "%d%s", &amp;i, s); </a:t>
            </a:r>
          </a:p>
          <a:p>
            <a:pPr marL="1558925" lvl="2"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fprintf(fp, "%d%c", j, ch); </a:t>
            </a:r>
          </a:p>
          <a:p>
            <a:pPr marL="0" indent="663575">
              <a:lnSpc>
                <a:spcPct val="80000"/>
              </a:lnSpc>
              <a:buFontTx/>
              <a:buNone/>
            </a:pPr>
            <a:endParaRPr lang="zh-CN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466" name="Rectangle 2">
            <a:extLst>
              <a:ext uri="{FF2B5EF4-FFF2-40B4-BE49-F238E27FC236}">
                <a16:creationId xmlns:a16="http://schemas.microsoft.com/office/drawing/2014/main" id="{05CED040-6F76-45C4-8058-78EAA8DEC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333375"/>
            <a:ext cx="5473700" cy="57943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13.4.4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其它读写函数</a:t>
            </a:r>
            <a:r>
              <a:rPr lang="zh-CN" altLang="en-US"/>
              <a:t> </a:t>
            </a:r>
            <a:endParaRPr lang="zh-CN" altLang="en-US" b="0"/>
          </a:p>
        </p:txBody>
      </p:sp>
      <p:sp>
        <p:nvSpPr>
          <p:cNvPr id="1470467" name="Rectangle 3">
            <a:extLst>
              <a:ext uri="{FF2B5EF4-FFF2-40B4-BE49-F238E27FC236}">
                <a16:creationId xmlns:a16="http://schemas.microsoft.com/office/drawing/2014/main" id="{5054B860-F47A-48BB-9009-25D4B40FC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7993063" cy="4176713"/>
          </a:xfrm>
          <a:noFill/>
          <a:ln/>
        </p:spPr>
        <p:txBody>
          <a:bodyPr lIns="0" rIns="0"/>
          <a:lstStyle/>
          <a:p>
            <a:pPr marL="0" indent="663575"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fgets :</a:t>
            </a:r>
          </a:p>
          <a:p>
            <a:pPr marL="0" indent="663575"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从指定的文件中读一个字符串到字符数组中  </a:t>
            </a:r>
          </a:p>
          <a:p>
            <a:pPr marL="0" indent="663575"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               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fgets(str,n,fp); </a:t>
            </a:r>
          </a:p>
          <a:p>
            <a:pPr marL="0" indent="663575"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从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fp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所指的文件中读出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n-1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个字符送入字符数组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str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中</a:t>
            </a:r>
          </a:p>
          <a:p>
            <a:pPr marL="0" indent="663575"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400" b="1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663575"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fputs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向指定的文件写入一个字符串</a:t>
            </a:r>
          </a:p>
          <a:p>
            <a:pPr marL="0" indent="663575"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              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fputs(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字符串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文件指针</a:t>
            </a: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); </a:t>
            </a:r>
          </a:p>
          <a:p>
            <a:pPr marL="0" indent="663575"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fputs(“abcd“,fp);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6" name="Rectangle 2">
            <a:extLst>
              <a:ext uri="{FF2B5EF4-FFF2-40B4-BE49-F238E27FC236}">
                <a16:creationId xmlns:a16="http://schemas.microsoft.com/office/drawing/2014/main" id="{25605384-1AE9-4801-93E5-AF1CBD7DBD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75" y="260350"/>
            <a:ext cx="3311525" cy="57943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13.1  C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文件概述</a:t>
            </a:r>
          </a:p>
        </p:txBody>
      </p:sp>
      <p:sp>
        <p:nvSpPr>
          <p:cNvPr id="1419267" name="Rectangle 3">
            <a:extLst>
              <a:ext uri="{FF2B5EF4-FFF2-40B4-BE49-F238E27FC236}">
                <a16:creationId xmlns:a16="http://schemas.microsoft.com/office/drawing/2014/main" id="{08749EE0-76F7-4B13-AC26-88F4030FE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1550" y="1414463"/>
            <a:ext cx="7272338" cy="935037"/>
          </a:xfrm>
        </p:spPr>
        <p:txBody>
          <a:bodyPr/>
          <a:lstStyle/>
          <a:p>
            <a:pPr>
              <a:lnSpc>
                <a:spcPct val="85000"/>
              </a:lnSpc>
              <a:buFontTx/>
              <a:buNone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文件定义：</a:t>
            </a: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文件是存储在外部介质上数据的集合</a:t>
            </a:r>
          </a:p>
          <a:p>
            <a:pPr lvl="1">
              <a:lnSpc>
                <a:spcPct val="85000"/>
              </a:lnSpc>
              <a:buClr>
                <a:srgbClr val="FF6600"/>
              </a:buClr>
              <a:buSzPct val="150000"/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4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------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是操作系统数据管理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的单位</a:t>
            </a:r>
          </a:p>
        </p:txBody>
      </p:sp>
      <p:sp>
        <p:nvSpPr>
          <p:cNvPr id="1419268" name="Text Box 4">
            <a:extLst>
              <a:ext uri="{FF2B5EF4-FFF2-40B4-BE49-F238E27FC236}">
                <a16:creationId xmlns:a16="http://schemas.microsoft.com/office/drawing/2014/main" id="{50E10EC0-97D0-4FA3-A3AF-9439A19B4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673350"/>
            <a:ext cx="7561262" cy="334645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zh-CN" altLang="en-US" sz="280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使用数据文件的目的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b="0">
                <a:solidFill>
                  <a:srgbClr val="FF0000"/>
                </a:solidFill>
                <a:effectLst/>
                <a:latin typeface="黑体" panose="02010609060101010101" pitchFamily="49" charset="-122"/>
              </a:rPr>
              <a:t>     </a:t>
            </a:r>
            <a:r>
              <a:rPr lang="zh-CN" altLang="zh-CN">
                <a:solidFill>
                  <a:srgbClr val="0000CC"/>
                </a:solidFill>
                <a:effectLst/>
                <a:latin typeface="Times New Roman" panose="02020603050405020304" pitchFamily="18" charset="0"/>
              </a:rPr>
              <a:t>①</a:t>
            </a:r>
            <a:r>
              <a:rPr lang="zh-CN" altLang="en-US">
                <a:solidFill>
                  <a:srgbClr val="0000CC"/>
                </a:solidFill>
                <a:effectLst/>
                <a:latin typeface="Times New Roman" panose="02020603050405020304" pitchFamily="18" charset="0"/>
              </a:rPr>
              <a:t> 程序与数据分离</a:t>
            </a:r>
            <a:r>
              <a:rPr lang="en-US" altLang="zh-CN">
                <a:solidFill>
                  <a:srgbClr val="0000CC"/>
                </a:solidFill>
                <a:effectLst/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effectLst/>
                <a:latin typeface="黑体" panose="02010609060101010101" pitchFamily="49" charset="-122"/>
              </a:rPr>
              <a:t>        </a:t>
            </a:r>
            <a:r>
              <a:rPr kumimoji="1" lang="zh-CN" altLang="en-US">
                <a:effectLst/>
                <a:latin typeface="黑体" panose="02010609060101010101" pitchFamily="49" charset="-122"/>
              </a:rPr>
              <a:t>数据文件的改动不引起程序的改动</a:t>
            </a:r>
          </a:p>
          <a:p>
            <a:pPr>
              <a:lnSpc>
                <a:spcPct val="120000"/>
              </a:lnSpc>
            </a:pPr>
            <a:r>
              <a:rPr kumimoji="1" lang="zh-CN" altLang="en-US">
                <a:effectLst/>
                <a:latin typeface="黑体" panose="02010609060101010101" pitchFamily="49" charset="-122"/>
              </a:rPr>
              <a:t>      </a:t>
            </a:r>
            <a:r>
              <a:rPr lang="zh-CN" altLang="en-US">
                <a:solidFill>
                  <a:srgbClr val="0000CC"/>
                </a:solidFill>
                <a:effectLst/>
                <a:latin typeface="Times New Roman" panose="02020603050405020304" pitchFamily="18" charset="0"/>
              </a:rPr>
              <a:t>② 数据共享</a:t>
            </a:r>
            <a:r>
              <a:rPr lang="en-US" altLang="zh-CN">
                <a:solidFill>
                  <a:srgbClr val="0000CC"/>
                </a:solidFill>
                <a:effectLst/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effectLst/>
                <a:latin typeface="黑体" panose="02010609060101010101" pitchFamily="49" charset="-122"/>
              </a:rPr>
              <a:t>        </a:t>
            </a:r>
            <a:r>
              <a:rPr kumimoji="1" lang="zh-CN" altLang="en-US">
                <a:effectLst/>
                <a:latin typeface="黑体" panose="02010609060101010101" pitchFamily="49" charset="-122"/>
              </a:rPr>
              <a:t>不同程序可以访问同一数据文件中的数据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CC"/>
                </a:solidFill>
                <a:effectLst/>
                <a:latin typeface="Times New Roman" panose="02020603050405020304" pitchFamily="18" charset="0"/>
              </a:rPr>
              <a:t>            </a:t>
            </a:r>
            <a:r>
              <a:rPr lang="en-US" altLang="en-US">
                <a:solidFill>
                  <a:srgbClr val="0000CC"/>
                </a:solidFill>
                <a:effectLst/>
                <a:latin typeface="Times New Roman" panose="02020603050405020304" pitchFamily="18" charset="0"/>
              </a:rPr>
              <a:t>③</a:t>
            </a:r>
            <a:r>
              <a:rPr lang="zh-CN" altLang="en-US">
                <a:solidFill>
                  <a:srgbClr val="0000CC"/>
                </a:solidFill>
                <a:effectLst/>
                <a:latin typeface="Times New Roman" panose="02020603050405020304" pitchFamily="18" charset="0"/>
              </a:rPr>
              <a:t>长期保存</a:t>
            </a:r>
          </a:p>
          <a:p>
            <a:pPr>
              <a:lnSpc>
                <a:spcPct val="120000"/>
              </a:lnSpc>
            </a:pPr>
            <a:r>
              <a:rPr kumimoji="1" lang="zh-CN" altLang="en-US">
                <a:solidFill>
                  <a:srgbClr val="FF0000"/>
                </a:solidFill>
                <a:effectLst/>
                <a:latin typeface="黑体" panose="02010609060101010101" pitchFamily="49" charset="-122"/>
              </a:rPr>
              <a:t>        </a:t>
            </a:r>
            <a:r>
              <a:rPr kumimoji="1" lang="zh-CN" altLang="en-US">
                <a:effectLst/>
                <a:latin typeface="黑体" panose="02010609060101010101" pitchFamily="49" charset="-122"/>
              </a:rPr>
              <a:t>长期保存程序运行的中间数据或结果数据。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926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1" name="Rectangle 3">
            <a:extLst>
              <a:ext uri="{FF2B5EF4-FFF2-40B4-BE49-F238E27FC236}">
                <a16:creationId xmlns:a16="http://schemas.microsoft.com/office/drawing/2014/main" id="{52CE15F1-DF49-4A6E-A5F1-61E5B3130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15888"/>
            <a:ext cx="8604250" cy="6769100"/>
          </a:xfrm>
          <a:noFill/>
          <a:ln/>
        </p:spPr>
        <p:txBody>
          <a:bodyPr lIns="0" rIns="0"/>
          <a:lstStyle/>
          <a:p>
            <a:pPr marL="0" indent="663575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#include &lt;stdio.h&gt;</a:t>
            </a:r>
          </a:p>
          <a:p>
            <a:pPr marL="0" indent="663575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#include &lt;stdlib.h&gt;</a:t>
            </a:r>
          </a:p>
          <a:p>
            <a:pPr marL="0" indent="663575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main()</a:t>
            </a:r>
          </a:p>
          <a:p>
            <a:pPr marL="0" indent="663575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{  FILE *fp;</a:t>
            </a:r>
          </a:p>
          <a:p>
            <a:pPr marL="1139825" lvl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char ch, st[20];</a:t>
            </a:r>
          </a:p>
          <a:p>
            <a:pPr marL="1139825" lvl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if((fp=fopen("string","w+"))==NULL)</a:t>
            </a:r>
          </a:p>
          <a:p>
            <a:pPr marL="1139825" lvl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{       printf("Cannot open file strike any key exit!");</a:t>
            </a:r>
          </a:p>
          <a:p>
            <a:pPr marL="1978025" lvl="3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getchar();</a:t>
            </a:r>
          </a:p>
          <a:p>
            <a:pPr marL="1978025" lvl="3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exit(1);   }</a:t>
            </a:r>
          </a:p>
          <a:p>
            <a:pPr marL="1139825" lvl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printf("input a string:\n");</a:t>
            </a:r>
          </a:p>
          <a:p>
            <a:pPr marL="1139825" lvl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scanf("%s",st);</a:t>
            </a:r>
          </a:p>
          <a:p>
            <a:pPr marL="1139825" lvl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fputs(st,fp);</a:t>
            </a:r>
          </a:p>
          <a:p>
            <a:pPr marL="1139825" lvl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rewind(fp);</a:t>
            </a:r>
          </a:p>
          <a:p>
            <a:pPr marL="1139825" lvl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ch=fgetc(fp);</a:t>
            </a:r>
          </a:p>
          <a:p>
            <a:pPr marL="1139825" lvl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while(ch!=EOF)</a:t>
            </a:r>
          </a:p>
          <a:p>
            <a:pPr marL="1139825" lvl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{    putchar(ch);    ch=fgetc(fp);  }</a:t>
            </a:r>
          </a:p>
          <a:p>
            <a:pPr marL="0" indent="663575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  printf("\n");</a:t>
            </a:r>
          </a:p>
          <a:p>
            <a:pPr marL="0" indent="663575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  fclose(fp);    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890" name="Rectangle 2">
            <a:extLst>
              <a:ext uri="{FF2B5EF4-FFF2-40B4-BE49-F238E27FC236}">
                <a16:creationId xmlns:a16="http://schemas.microsoft.com/office/drawing/2014/main" id="{8692E832-C752-4B55-A22C-431266E16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25788" y="260350"/>
            <a:ext cx="1304925" cy="57943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小   结</a:t>
            </a:r>
          </a:p>
        </p:txBody>
      </p:sp>
      <p:sp>
        <p:nvSpPr>
          <p:cNvPr id="1445891" name="Rectangle 3">
            <a:extLst>
              <a:ext uri="{FF2B5EF4-FFF2-40B4-BE49-F238E27FC236}">
                <a16:creationId xmlns:a16="http://schemas.microsoft.com/office/drawing/2014/main" id="{4E209A76-6EB6-4562-9991-215941068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484313"/>
            <a:ext cx="8424863" cy="43926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28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在使用文件时，首先要定义一个文件指针：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280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FILE *fp</a:t>
            </a:r>
            <a:r>
              <a:rPr lang="zh-CN" altLang="en-US" sz="280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r>
              <a:rPr lang="zh-CN" altLang="en-US" sz="2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8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然后通过该指针来操作相应的文件；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zh-CN" sz="28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通过</a:t>
            </a:r>
            <a:r>
              <a:rPr lang="en-US" altLang="zh-CN" sz="2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80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open</a:t>
            </a:r>
            <a:r>
              <a:rPr lang="zh-CN" altLang="zh-CN" sz="28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这个函数，使文件指针</a:t>
            </a:r>
            <a:r>
              <a:rPr lang="en-US" altLang="zh-CN" sz="28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fp</a:t>
            </a:r>
            <a:r>
              <a:rPr lang="zh-CN" altLang="zh-CN" sz="28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和相应的文件建立了联系，通过</a:t>
            </a:r>
            <a:r>
              <a:rPr lang="en-US" altLang="zh-CN" sz="280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fclose</a:t>
            </a:r>
            <a:r>
              <a:rPr lang="zh-CN" altLang="zh-CN" sz="28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函数将</a:t>
            </a:r>
            <a:r>
              <a:rPr lang="en-US" altLang="zh-CN" sz="28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fp</a:t>
            </a:r>
            <a:r>
              <a:rPr lang="zh-CN" altLang="zh-CN" sz="28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和文件的联系切断</a:t>
            </a:r>
            <a:r>
              <a:rPr lang="zh-CN" altLang="en-US" sz="28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endParaRPr lang="zh-CN" altLang="zh-CN" sz="280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sz="28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文件可以以文本的方式打开，也可以以二进制方式打开</a:t>
            </a:r>
            <a:r>
              <a:rPr lang="en-US" altLang="zh-CN" sz="28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(“</a:t>
            </a:r>
            <a:r>
              <a:rPr lang="en-US" altLang="zh-CN" sz="280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”)</a:t>
            </a:r>
            <a:r>
              <a:rPr lang="zh-CN" altLang="en-US" sz="28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endParaRPr lang="zh-CN" altLang="en-US" sz="280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914" name="Rectangle 2">
            <a:extLst>
              <a:ext uri="{FF2B5EF4-FFF2-40B4-BE49-F238E27FC236}">
                <a16:creationId xmlns:a16="http://schemas.microsoft.com/office/drawing/2014/main" id="{BB7A4BF1-828F-4BBD-9E64-2FEE9C3ED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25788" y="260350"/>
            <a:ext cx="1304925" cy="57943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小   结</a:t>
            </a:r>
          </a:p>
        </p:txBody>
      </p:sp>
      <p:sp>
        <p:nvSpPr>
          <p:cNvPr id="1446915" name="Rectangle 3">
            <a:extLst>
              <a:ext uri="{FF2B5EF4-FFF2-40B4-BE49-F238E27FC236}">
                <a16:creationId xmlns:a16="http://schemas.microsoft.com/office/drawing/2014/main" id="{0098CB63-CB97-44DD-AB6C-296CA2F3B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628775"/>
            <a:ext cx="7777162" cy="293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如果以一次一个字符的方式处理文件，需要用</a:t>
            </a:r>
            <a:r>
              <a:rPr lang="en-US" altLang="zh-CN" sz="2800">
                <a:solidFill>
                  <a:srgbClr val="0066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fgetc </a:t>
            </a:r>
            <a:r>
              <a:rPr lang="zh-CN" altLang="en-US" sz="28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或者 </a:t>
            </a:r>
            <a:r>
              <a:rPr lang="en-US" altLang="zh-CN" sz="280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fputc </a:t>
            </a:r>
            <a:r>
              <a:rPr lang="zh-CN" altLang="en-US" sz="28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函数；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sz="28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如果以一次一个结构体的方式处理文件，可以用函数 </a:t>
            </a:r>
            <a:r>
              <a:rPr lang="en-US" altLang="zh-CN" sz="2800">
                <a:solidFill>
                  <a:srgbClr val="0066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fread </a:t>
            </a:r>
            <a:r>
              <a:rPr lang="zh-CN" altLang="en-US" sz="28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和 </a:t>
            </a:r>
            <a:r>
              <a:rPr lang="en-US" altLang="zh-CN" sz="280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fwrite </a:t>
            </a:r>
            <a:r>
              <a:rPr lang="en-US" altLang="zh-CN" sz="28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8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多为二进制文件</a:t>
            </a:r>
            <a:r>
              <a:rPr lang="en-US" altLang="zh-CN" sz="28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800">
                <a:solidFill>
                  <a:srgbClr val="0066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fscanf </a:t>
            </a:r>
            <a:r>
              <a:rPr lang="zh-CN" altLang="en-US" sz="28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和 </a:t>
            </a:r>
            <a:r>
              <a:rPr lang="en-US" altLang="zh-CN" sz="2800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fprintf </a:t>
            </a:r>
            <a:r>
              <a:rPr lang="zh-CN" altLang="en-US" sz="280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函数使用很广泛，应重点掌握</a:t>
            </a:r>
            <a:endParaRPr lang="zh-CN" altLang="en-US" sz="280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5349" name="Object 5">
            <a:extLst>
              <a:ext uri="{FF2B5EF4-FFF2-40B4-BE49-F238E27FC236}">
                <a16:creationId xmlns:a16="http://schemas.microsoft.com/office/drawing/2014/main" id="{8D4E74B1-E7C3-4D92-BABA-AA0100C296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944688"/>
          <a:ext cx="48244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355" name="Equation" r:id="rId3" imgW="1308100" imgH="228600" progId="Equation.DSMT4">
                  <p:embed/>
                </p:oleObj>
              </mc:Choice>
              <mc:Fallback>
                <p:oleObj name="Equation" r:id="rId3" imgW="13081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44688"/>
                        <a:ext cx="4824413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5348" name="Object 4">
            <a:extLst>
              <a:ext uri="{FF2B5EF4-FFF2-40B4-BE49-F238E27FC236}">
                <a16:creationId xmlns:a16="http://schemas.microsoft.com/office/drawing/2014/main" id="{92E53D6E-93C1-4144-BCD8-337923E2ED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024313"/>
          <a:ext cx="561657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356" name="Equation" r:id="rId5" imgW="1765300" imgH="228600" progId="Equation.DSMT4">
                  <p:embed/>
                </p:oleObj>
              </mc:Choice>
              <mc:Fallback>
                <p:oleObj name="Equation" r:id="rId5" imgW="17653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024313"/>
                        <a:ext cx="5616575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5350" name="Rectangle 6">
            <a:extLst>
              <a:ext uri="{FF2B5EF4-FFF2-40B4-BE49-F238E27FC236}">
                <a16:creationId xmlns:a16="http://schemas.microsoft.com/office/drawing/2014/main" id="{D7B04494-FAF4-4511-AD60-F9C7DF722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8247063" cy="155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b="0">
                <a:solidFill>
                  <a:srgbClr val="000000"/>
                </a:solidFill>
                <a:effectLst/>
                <a:latin typeface="黑体" panose="02010609060101010101" pitchFamily="49" charset="-122"/>
                <a:cs typeface="Times New Roman" panose="02020603050405020304" pitchFamily="18" charset="0"/>
              </a:rPr>
              <a:t>系统的运动总是要受到阻尼作用，而阻尼力通常都是速度的函数，考虑此阻尼作用，势能具有对称性的弹性系统的运动方程可表示为：</a:t>
            </a:r>
            <a:endParaRPr kumimoji="1" lang="zh-CN" altLang="en-US" b="0">
              <a:effectLst/>
              <a:latin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0" hangingPunct="0"/>
            <a:endParaRPr kumimoji="1" lang="en-US" altLang="zh-CN" b="0">
              <a:effectLst/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65351" name="Rectangle 7">
            <a:extLst>
              <a:ext uri="{FF2B5EF4-FFF2-40B4-BE49-F238E27FC236}">
                <a16:creationId xmlns:a16="http://schemas.microsoft.com/office/drawing/2014/main" id="{DC65F953-2A46-489E-AE34-F86D31F79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963863"/>
            <a:ext cx="77692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kumimoji="1" lang="zh-CN" altLang="en-US" b="0">
                <a:solidFill>
                  <a:srgbClr val="000000"/>
                </a:solidFill>
                <a:effectLst/>
                <a:latin typeface="黑体" panose="02010609060101010101" pitchFamily="49" charset="-122"/>
                <a:cs typeface="Times New Roman" panose="02020603050405020304" pitchFamily="18" charset="0"/>
              </a:rPr>
              <a:t>此即著名的达芬</a:t>
            </a:r>
            <a:r>
              <a:rPr kumimoji="1" lang="en-US" altLang="zh-CN" b="0">
                <a:solidFill>
                  <a:srgbClr val="000000"/>
                </a:solidFill>
                <a:effectLst/>
                <a:latin typeface="黑体" panose="02010609060101010101" pitchFamily="49" charset="-122"/>
                <a:cs typeface="Times New Roman" panose="02020603050405020304" pitchFamily="18" charset="0"/>
              </a:rPr>
              <a:t>(Duffing)</a:t>
            </a:r>
            <a:r>
              <a:rPr kumimoji="1" lang="zh-CN" altLang="en-US" b="0">
                <a:solidFill>
                  <a:srgbClr val="000000"/>
                </a:solidFill>
                <a:effectLst/>
                <a:latin typeface="黑体" panose="02010609060101010101" pitchFamily="49" charset="-122"/>
                <a:cs typeface="Times New Roman" panose="02020603050405020304" pitchFamily="18" charset="0"/>
              </a:rPr>
              <a:t>方程。在外周期力的作用下，达芬方程变为：</a:t>
            </a:r>
            <a:endParaRPr kumimoji="1" lang="zh-CN" altLang="en-US" b="0">
              <a:effectLst/>
              <a:latin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0" hangingPunct="0"/>
            <a:endParaRPr kumimoji="1" lang="en-US" altLang="zh-CN" b="0">
              <a:effectLst/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65352" name="Rectangle 8">
            <a:extLst>
              <a:ext uri="{FF2B5EF4-FFF2-40B4-BE49-F238E27FC236}">
                <a16:creationId xmlns:a16="http://schemas.microsoft.com/office/drawing/2014/main" id="{B4B8AAAC-448A-4229-A170-F388D04C4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084763"/>
            <a:ext cx="597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zh-CN" altLang="en-US" b="0">
                <a:effectLst/>
                <a:latin typeface="黑体" panose="02010609060101010101" pitchFamily="49" charset="-122"/>
                <a:cs typeface="Times New Roman" panose="02020603050405020304" pitchFamily="18" charset="0"/>
              </a:rPr>
              <a:t>式中</a:t>
            </a:r>
            <a:r>
              <a:rPr kumimoji="1" lang="en-US" altLang="zh-CN" b="0">
                <a:effectLst/>
                <a:latin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zh-CN" altLang="en-US" b="0">
                <a:effectLst/>
                <a:latin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b="0">
                <a:effectLst/>
                <a:latin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kumimoji="1" lang="zh-CN" altLang="en-US" b="0">
                <a:effectLst/>
                <a:latin typeface="黑体" panose="02010609060101010101" pitchFamily="49" charset="-122"/>
                <a:cs typeface="Times New Roman" panose="02020603050405020304" pitchFamily="18" charset="0"/>
              </a:rPr>
              <a:t>分别为外力的幅值和（圆）频率 </a:t>
            </a:r>
          </a:p>
        </p:txBody>
      </p:sp>
      <p:sp>
        <p:nvSpPr>
          <p:cNvPr id="1465353" name="Rectangle 9">
            <a:extLst>
              <a:ext uri="{FF2B5EF4-FFF2-40B4-BE49-F238E27FC236}">
                <a16:creationId xmlns:a16="http://schemas.microsoft.com/office/drawing/2014/main" id="{83BBE398-FA90-45A4-9564-2EEE6775F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21336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b="0">
                <a:effectLst/>
              </a:rPr>
              <a:t>(3.1)</a:t>
            </a:r>
          </a:p>
        </p:txBody>
      </p:sp>
      <p:sp>
        <p:nvSpPr>
          <p:cNvPr id="1465354" name="Rectangle 10">
            <a:extLst>
              <a:ext uri="{FF2B5EF4-FFF2-40B4-BE49-F238E27FC236}">
                <a16:creationId xmlns:a16="http://schemas.microsoft.com/office/drawing/2014/main" id="{F1E338F6-E86D-4890-BE8E-43C905B53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4149725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b="0">
                <a:effectLst/>
              </a:rPr>
              <a:t>(3.2)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965" name="Rectangle 5">
            <a:extLst>
              <a:ext uri="{FF2B5EF4-FFF2-40B4-BE49-F238E27FC236}">
                <a16:creationId xmlns:a16="http://schemas.microsoft.com/office/drawing/2014/main" id="{73FD1A2A-736F-4B46-8D79-FA5F679D8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842486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Tx/>
              <a:buNone/>
            </a:pPr>
            <a:r>
              <a:rPr lang="en-US" altLang="zh-CN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3. </a:t>
            </a:r>
            <a:r>
              <a:rPr lang="zh-CN" altLang="en-US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文件分类</a:t>
            </a:r>
          </a:p>
          <a:p>
            <a:pPr lvl="2"/>
            <a:r>
              <a:rPr lang="zh-CN" altLang="en-US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按文件的逻辑结构：</a:t>
            </a:r>
          </a:p>
          <a:p>
            <a:pPr lvl="3">
              <a:buFontTx/>
              <a:buNone/>
            </a:pPr>
            <a:r>
              <a:rPr lang="zh-CN" altLang="en-US" b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记录文件：</a:t>
            </a:r>
            <a:r>
              <a:rPr lang="zh-CN" altLang="en-US" b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由具有一定结构的记录组成（定长和不定长）</a:t>
            </a:r>
          </a:p>
          <a:p>
            <a:pPr lvl="3">
              <a:buFontTx/>
              <a:buNone/>
            </a:pPr>
            <a:r>
              <a:rPr lang="zh-CN" altLang="en-US" b="0">
                <a:solidFill>
                  <a:srgbClr val="0066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流式文件：</a:t>
            </a:r>
            <a:r>
              <a:rPr lang="zh-CN" altLang="en-US" b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由一个个字符（字节）数据顺序组成</a:t>
            </a:r>
          </a:p>
          <a:p>
            <a:pPr lvl="3">
              <a:buFontTx/>
              <a:buNone/>
            </a:pPr>
            <a:endParaRPr lang="zh-CN" altLang="en-US" sz="1000" b="0">
              <a:solidFill>
                <a:srgbClr val="0066CC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/>
            <a:r>
              <a:rPr lang="zh-CN" altLang="en-US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按存储介质：</a:t>
            </a:r>
          </a:p>
          <a:p>
            <a:pPr lvl="3">
              <a:buFontTx/>
              <a:buNone/>
            </a:pPr>
            <a:r>
              <a:rPr lang="zh-CN" altLang="en-US" b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普通文件：</a:t>
            </a:r>
            <a:r>
              <a:rPr lang="zh-CN" altLang="en-US" b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存储介质文件（磁盘、磁带等）</a:t>
            </a:r>
          </a:p>
          <a:p>
            <a:pPr lvl="3">
              <a:buFontTx/>
              <a:buNone/>
            </a:pPr>
            <a:r>
              <a:rPr lang="zh-CN" altLang="en-US" b="0">
                <a:solidFill>
                  <a:srgbClr val="0066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设备文件</a:t>
            </a:r>
            <a:r>
              <a:rPr lang="zh-CN" altLang="en-US" b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：非存储介质（键盘、显示器、打印机等）</a:t>
            </a:r>
          </a:p>
          <a:p>
            <a:pPr lvl="3">
              <a:buFontTx/>
              <a:buNone/>
            </a:pPr>
            <a:endParaRPr lang="zh-CN" altLang="en-US" sz="1000" b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/>
            <a:r>
              <a:rPr lang="zh-CN" altLang="en-US">
                <a:solidFill>
                  <a:srgbClr val="CC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按数据的组织形式：</a:t>
            </a:r>
          </a:p>
          <a:p>
            <a:pPr lvl="3">
              <a:buFontTx/>
              <a:buNone/>
            </a:pPr>
            <a:r>
              <a:rPr lang="zh-CN" altLang="zh-CN" b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文本文件：</a:t>
            </a:r>
            <a:r>
              <a:rPr lang="zh-CN" altLang="zh-CN" b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ASCII</a:t>
            </a:r>
            <a:r>
              <a:rPr lang="zh-CN" altLang="zh-CN" b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文件，每个字节存放一个字符的</a:t>
            </a:r>
            <a:r>
              <a:rPr lang="en-US" altLang="zh-CN" b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ASCII</a:t>
            </a:r>
            <a:r>
              <a:rPr lang="zh-CN" altLang="zh-CN" b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码</a:t>
            </a:r>
          </a:p>
          <a:p>
            <a:pPr lvl="3">
              <a:buFontTx/>
              <a:buNone/>
            </a:pPr>
            <a:r>
              <a:rPr lang="zh-CN" altLang="zh-CN" b="0">
                <a:solidFill>
                  <a:srgbClr val="0066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二进制文件</a:t>
            </a:r>
            <a:r>
              <a:rPr lang="zh-CN" altLang="zh-CN" b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：数据按其在内存中的存储形式原样存放</a:t>
            </a:r>
            <a:endParaRPr lang="zh-CN" altLang="en-US" b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48968" name="Rectangle 8">
            <a:extLst>
              <a:ext uri="{FF2B5EF4-FFF2-40B4-BE49-F238E27FC236}">
                <a16:creationId xmlns:a16="http://schemas.microsoft.com/office/drawing/2014/main" id="{FF4122F0-C525-4934-AB82-49B71697C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1413" y="260350"/>
            <a:ext cx="3673475" cy="57943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13.1  C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文件概述</a:t>
            </a: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48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48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4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4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48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48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48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48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489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489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8965" grpId="0" build="p" bldLvl="4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338" name="Rectangle 2">
            <a:extLst>
              <a:ext uri="{FF2B5EF4-FFF2-40B4-BE49-F238E27FC236}">
                <a16:creationId xmlns:a16="http://schemas.microsoft.com/office/drawing/2014/main" id="{8BAD5E58-2D6A-415D-8596-0449820DBE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00338" y="333375"/>
            <a:ext cx="3240087" cy="57943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13.1  C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文件概述</a:t>
            </a:r>
          </a:p>
        </p:txBody>
      </p:sp>
      <p:sp>
        <p:nvSpPr>
          <p:cNvPr id="1422340" name="Text Box 4">
            <a:extLst>
              <a:ext uri="{FF2B5EF4-FFF2-40B4-BE49-F238E27FC236}">
                <a16:creationId xmlns:a16="http://schemas.microsoft.com/office/drawing/2014/main" id="{6F2BAE61-2392-4B54-8211-B7C3CE790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96975"/>
            <a:ext cx="2409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kumimoji="1" lang="en-US" altLang="zh-CN" sz="280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kumimoji="1" lang="zh-CN" altLang="zh-CN" sz="280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型数</a:t>
            </a:r>
            <a:r>
              <a:rPr kumimoji="1" lang="zh-CN" altLang="en-US" sz="280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1" lang="en-US" altLang="zh-CN" sz="280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10000</a:t>
            </a:r>
          </a:p>
        </p:txBody>
      </p:sp>
      <p:sp>
        <p:nvSpPr>
          <p:cNvPr id="1422344" name="Line 8">
            <a:extLst>
              <a:ext uri="{FF2B5EF4-FFF2-40B4-BE49-F238E27FC236}">
                <a16:creationId xmlns:a16="http://schemas.microsoft.com/office/drawing/2014/main" id="{458F5605-01D4-4238-9B86-1A342F118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3357563"/>
            <a:ext cx="0" cy="406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22362" name="Group 26">
            <a:extLst>
              <a:ext uri="{FF2B5EF4-FFF2-40B4-BE49-F238E27FC236}">
                <a16:creationId xmlns:a16="http://schemas.microsoft.com/office/drawing/2014/main" id="{C6DA834D-4CD3-432D-B518-A51D2DA2BDEE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357563"/>
            <a:ext cx="2374900" cy="1511300"/>
            <a:chOff x="295" y="2115"/>
            <a:chExt cx="1496" cy="952"/>
          </a:xfrm>
        </p:grpSpPr>
        <p:sp>
          <p:nvSpPr>
            <p:cNvPr id="1422343" name="Rectangle 7">
              <a:extLst>
                <a:ext uri="{FF2B5EF4-FFF2-40B4-BE49-F238E27FC236}">
                  <a16:creationId xmlns:a16="http://schemas.microsoft.com/office/drawing/2014/main" id="{7B67FC81-BA7D-46C9-BE0A-E9B7B7300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115"/>
              <a:ext cx="1496" cy="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kumimoji="1" lang="en-US" altLang="zh-CN" sz="2000">
                  <a:effectLst/>
                  <a:latin typeface="Times New Roman" panose="02020603050405020304" pitchFamily="18" charset="0"/>
                </a:rPr>
                <a:t>00100111  00010000</a:t>
              </a:r>
            </a:p>
          </p:txBody>
        </p:sp>
        <p:sp>
          <p:nvSpPr>
            <p:cNvPr id="1422345" name="AutoShape 9">
              <a:extLst>
                <a:ext uri="{FF2B5EF4-FFF2-40B4-BE49-F238E27FC236}">
                  <a16:creationId xmlns:a16="http://schemas.microsoft.com/office/drawing/2014/main" id="{BD84F495-E956-4106-8053-78DB16351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704"/>
              <a:ext cx="1179" cy="363"/>
            </a:xfrm>
            <a:prstGeom prst="wedgeEllipseCallout">
              <a:avLst>
                <a:gd name="adj1" fmla="val 24468"/>
                <a:gd name="adj2" fmla="val -132644"/>
              </a:avLst>
            </a:prstGeom>
            <a:solidFill>
              <a:srgbClr val="FFFFFF"/>
            </a:solidFill>
            <a:ln w="254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000">
                  <a:effectLst/>
                  <a:latin typeface="Times New Roman" panose="02020603050405020304" pitchFamily="18" charset="0"/>
                </a:rPr>
                <a:t>内存存储形式</a:t>
              </a:r>
            </a:p>
          </p:txBody>
        </p:sp>
      </p:grpSp>
      <p:grpSp>
        <p:nvGrpSpPr>
          <p:cNvPr id="1422346" name="Group 10">
            <a:extLst>
              <a:ext uri="{FF2B5EF4-FFF2-40B4-BE49-F238E27FC236}">
                <a16:creationId xmlns:a16="http://schemas.microsoft.com/office/drawing/2014/main" id="{133A2417-4CCC-450F-8C11-B818A92F191A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3744913"/>
            <a:ext cx="3430588" cy="1268412"/>
            <a:chOff x="2563" y="1074"/>
            <a:chExt cx="1867" cy="799"/>
          </a:xfrm>
        </p:grpSpPr>
        <p:sp>
          <p:nvSpPr>
            <p:cNvPr id="1422347" name="Rectangle 11">
              <a:extLst>
                <a:ext uri="{FF2B5EF4-FFF2-40B4-BE49-F238E27FC236}">
                  <a16:creationId xmlns:a16="http://schemas.microsoft.com/office/drawing/2014/main" id="{288806C6-281B-4253-8F8F-D5F987C14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1074"/>
              <a:ext cx="1355" cy="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kumimoji="1" lang="en-US" altLang="zh-CN" sz="2000"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00100111 00010000</a:t>
              </a:r>
            </a:p>
          </p:txBody>
        </p:sp>
        <p:sp>
          <p:nvSpPr>
            <p:cNvPr id="1422348" name="Line 12">
              <a:extLst>
                <a:ext uri="{FF2B5EF4-FFF2-40B4-BE49-F238E27FC236}">
                  <a16:creationId xmlns:a16="http://schemas.microsoft.com/office/drawing/2014/main" id="{4CED9C2E-3C32-43CD-930D-F0CE3681B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5" y="1078"/>
              <a:ext cx="0" cy="255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2349" name="AutoShape 13">
              <a:extLst>
                <a:ext uri="{FF2B5EF4-FFF2-40B4-BE49-F238E27FC236}">
                  <a16:creationId xmlns:a16="http://schemas.microsoft.com/office/drawing/2014/main" id="{0DCE3B11-9F6F-4A1B-918E-9153E6C55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1562"/>
              <a:ext cx="1067" cy="311"/>
            </a:xfrm>
            <a:prstGeom prst="wedgeEllipseCallout">
              <a:avLst>
                <a:gd name="adj1" fmla="val -62463"/>
                <a:gd name="adj2" fmla="val -126204"/>
              </a:avLst>
            </a:prstGeom>
            <a:solidFill>
              <a:srgbClr val="FFFFFF"/>
            </a:solidFill>
            <a:ln w="254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000"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二进制形式</a:t>
              </a:r>
            </a:p>
          </p:txBody>
        </p:sp>
      </p:grpSp>
      <p:grpSp>
        <p:nvGrpSpPr>
          <p:cNvPr id="1422350" name="Group 14">
            <a:extLst>
              <a:ext uri="{FF2B5EF4-FFF2-40B4-BE49-F238E27FC236}">
                <a16:creationId xmlns:a16="http://schemas.microsoft.com/office/drawing/2014/main" id="{BC48C816-EABF-434F-809B-ECAEF72D1D90}"/>
              </a:ext>
            </a:extLst>
          </p:cNvPr>
          <p:cNvGrpSpPr>
            <a:grpSpLocks/>
          </p:cNvGrpSpPr>
          <p:nvPr/>
        </p:nvGrpSpPr>
        <p:grpSpPr bwMode="auto">
          <a:xfrm>
            <a:off x="3346450" y="2276475"/>
            <a:ext cx="5473700" cy="936625"/>
            <a:chOff x="2471" y="367"/>
            <a:chExt cx="3289" cy="607"/>
          </a:xfrm>
        </p:grpSpPr>
        <p:sp>
          <p:nvSpPr>
            <p:cNvPr id="1422351" name="Rectangle 15">
              <a:extLst>
                <a:ext uri="{FF2B5EF4-FFF2-40B4-BE49-F238E27FC236}">
                  <a16:creationId xmlns:a16="http://schemas.microsoft.com/office/drawing/2014/main" id="{CA5894C2-C339-481B-A8BA-61342B145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708"/>
              <a:ext cx="3289" cy="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kumimoji="1" lang="en-US" altLang="zh-CN" sz="2000">
                  <a:solidFill>
                    <a:srgbClr val="006600"/>
                  </a:solidFill>
                  <a:effectLst/>
                  <a:latin typeface="Times New Roman" panose="02020603050405020304" pitchFamily="18" charset="0"/>
                </a:rPr>
                <a:t>00110001 00110000 00110000 00110000 00110000</a:t>
              </a:r>
            </a:p>
          </p:txBody>
        </p:sp>
        <p:sp>
          <p:nvSpPr>
            <p:cNvPr id="1422352" name="Line 16">
              <a:extLst>
                <a:ext uri="{FF2B5EF4-FFF2-40B4-BE49-F238E27FC236}">
                  <a16:creationId xmlns:a16="http://schemas.microsoft.com/office/drawing/2014/main" id="{DED5CA34-2D1F-4796-8FA7-0751CB6B9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4" y="711"/>
              <a:ext cx="0" cy="256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2353" name="Line 17">
              <a:extLst>
                <a:ext uri="{FF2B5EF4-FFF2-40B4-BE49-F238E27FC236}">
                  <a16:creationId xmlns:a16="http://schemas.microsoft.com/office/drawing/2014/main" id="{D94F96C0-C4BD-4C92-8369-E84FA5990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6" y="718"/>
              <a:ext cx="0" cy="256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2354" name="Line 18">
              <a:extLst>
                <a:ext uri="{FF2B5EF4-FFF2-40B4-BE49-F238E27FC236}">
                  <a16:creationId xmlns:a16="http://schemas.microsoft.com/office/drawing/2014/main" id="{FB6BFE39-A6D6-469A-8B2C-8C28E5925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0" y="707"/>
              <a:ext cx="0" cy="256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2355" name="Line 19">
              <a:extLst>
                <a:ext uri="{FF2B5EF4-FFF2-40B4-BE49-F238E27FC236}">
                  <a16:creationId xmlns:a16="http://schemas.microsoft.com/office/drawing/2014/main" id="{442FCAFD-F806-4873-9419-6A51938AE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2" y="717"/>
              <a:ext cx="0" cy="256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2356" name="AutoShape 20">
              <a:extLst>
                <a:ext uri="{FF2B5EF4-FFF2-40B4-BE49-F238E27FC236}">
                  <a16:creationId xmlns:a16="http://schemas.microsoft.com/office/drawing/2014/main" id="{A32AAE89-184C-441C-B644-EB65A818F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367"/>
              <a:ext cx="1222" cy="277"/>
            </a:xfrm>
            <a:prstGeom prst="wedgeEllipseCallout">
              <a:avLst>
                <a:gd name="adj1" fmla="val -64731"/>
                <a:gd name="adj2" fmla="val 73468"/>
              </a:avLst>
            </a:prstGeom>
            <a:solidFill>
              <a:srgbClr val="FFFFFF"/>
            </a:solidFill>
            <a:ln w="254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>
                  <a:solidFill>
                    <a:srgbClr val="006600"/>
                  </a:solidFill>
                  <a:effectLst/>
                  <a:latin typeface="Times New Roman" panose="02020603050405020304" pitchFamily="18" charset="0"/>
                </a:rPr>
                <a:t>ASCII</a:t>
              </a:r>
              <a:r>
                <a:rPr kumimoji="1" lang="zh-CN" altLang="zh-CN" sz="2000">
                  <a:solidFill>
                    <a:srgbClr val="006600"/>
                  </a:solidFill>
                  <a:effectLst/>
                  <a:latin typeface="Times New Roman" panose="02020603050405020304" pitchFamily="18" charset="0"/>
                </a:rPr>
                <a:t>形式</a:t>
              </a:r>
              <a:r>
                <a:rPr kumimoji="1" lang="en-US" altLang="zh-CN" sz="2000">
                  <a:solidFill>
                    <a:srgbClr val="006600"/>
                  </a:solidFill>
                  <a:effectLst/>
                  <a:latin typeface="Times New Roman" panose="02020603050405020304" pitchFamily="18" charset="0"/>
                </a:rPr>
                <a:t>49,48</a:t>
              </a:r>
            </a:p>
          </p:txBody>
        </p:sp>
      </p:grpSp>
      <p:sp>
        <p:nvSpPr>
          <p:cNvPr id="1422357" name="Line 21">
            <a:extLst>
              <a:ext uri="{FF2B5EF4-FFF2-40B4-BE49-F238E27FC236}">
                <a16:creationId xmlns:a16="http://schemas.microsoft.com/office/drawing/2014/main" id="{60C415CF-1588-4A8A-ABEE-C7EA947A5D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6238" y="3213100"/>
            <a:ext cx="528637" cy="3175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2358" name="Line 22">
            <a:extLst>
              <a:ext uri="{FF2B5EF4-FFF2-40B4-BE49-F238E27FC236}">
                <a16:creationId xmlns:a16="http://schemas.microsoft.com/office/drawing/2014/main" id="{6BDE512C-EEB8-4D11-98DD-340796EE1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3500438"/>
            <a:ext cx="528637" cy="37147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2359" name="AutoShape 23">
            <a:extLst>
              <a:ext uri="{FF2B5EF4-FFF2-40B4-BE49-F238E27FC236}">
                <a16:creationId xmlns:a16="http://schemas.microsoft.com/office/drawing/2014/main" id="{5E288C33-9044-4BAF-B2B6-DE37C7B8B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916113"/>
            <a:ext cx="4392613" cy="422275"/>
          </a:xfrm>
          <a:prstGeom prst="wedgeRectCallout">
            <a:avLst>
              <a:gd name="adj1" fmla="val 63227"/>
              <a:gd name="adj2" fmla="val 161278"/>
            </a:avLst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kumimoji="1" lang="zh-CN" altLang="en-US" sz="2000">
                <a:solidFill>
                  <a:srgbClr val="006600"/>
                </a:solidFill>
                <a:effectLst/>
                <a:latin typeface="Times New Roman" panose="02020603050405020304" pitchFamily="18" charset="0"/>
              </a:rPr>
              <a:t>存储量大、速度慢、便于对字符操作</a:t>
            </a:r>
          </a:p>
        </p:txBody>
      </p:sp>
      <p:sp>
        <p:nvSpPr>
          <p:cNvPr id="1422360" name="AutoShape 24">
            <a:extLst>
              <a:ext uri="{FF2B5EF4-FFF2-40B4-BE49-F238E27FC236}">
                <a16:creationId xmlns:a16="http://schemas.microsoft.com/office/drawing/2014/main" id="{40B167B0-2DB2-4B70-9AD6-4B5B09D07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5229225"/>
            <a:ext cx="4608512" cy="422275"/>
          </a:xfrm>
          <a:prstGeom prst="wedgeRectCallout">
            <a:avLst>
              <a:gd name="adj1" fmla="val -45523"/>
              <a:gd name="adj2" fmla="val -281954"/>
            </a:avLst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kumimoji="1" lang="zh-CN" altLang="en-US" sz="2000">
                <a:solidFill>
                  <a:srgbClr val="000099"/>
                </a:solidFill>
                <a:effectLst/>
                <a:latin typeface="Times New Roman" panose="02020603050405020304" pitchFamily="18" charset="0"/>
              </a:rPr>
              <a:t>存储量小、速度快、便于存放中间结果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4223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4223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2359" grpId="0" animBg="1" autoUpdateAnimBg="0"/>
      <p:bldP spid="142236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986" name="Rectangle 2">
            <a:extLst>
              <a:ext uri="{FF2B5EF4-FFF2-40B4-BE49-F238E27FC236}">
                <a16:creationId xmlns:a16="http://schemas.microsoft.com/office/drawing/2014/main" id="{266E8666-5F3E-4DEA-B4ED-D4D7D2A197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260350"/>
            <a:ext cx="8604250" cy="2160588"/>
          </a:xfrm>
          <a:solidFill>
            <a:schemeClr val="bg1"/>
          </a:solidFill>
        </p:spPr>
        <p:txBody>
          <a:bodyPr/>
          <a:lstStyle/>
          <a:p>
            <a:pPr lvl="1">
              <a:buFontTx/>
              <a:buNone/>
            </a:pPr>
            <a:r>
              <a:rPr lang="zh-CN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r>
              <a:rPr lang="zh-CN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文件处理方法</a:t>
            </a:r>
          </a:p>
          <a:p>
            <a:pPr lvl="2"/>
            <a:r>
              <a:rPr lang="zh-CN" altLang="en-US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缓冲文件系统：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高级文件系统，系统自动为正在使用的文件开辟内存缓冲区</a:t>
            </a:r>
          </a:p>
          <a:p>
            <a:pPr lvl="2"/>
            <a:r>
              <a:rPr lang="zh-CN" altLang="en-US" b="1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非缓冲文件系统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：低级文件系统，由用户在程序中为每个文件设定缓冲区</a:t>
            </a:r>
          </a:p>
        </p:txBody>
      </p:sp>
      <p:grpSp>
        <p:nvGrpSpPr>
          <p:cNvPr id="1449987" name="Group 3">
            <a:extLst>
              <a:ext uri="{FF2B5EF4-FFF2-40B4-BE49-F238E27FC236}">
                <a16:creationId xmlns:a16="http://schemas.microsoft.com/office/drawing/2014/main" id="{BE367999-1348-4784-9451-CBA637CEB938}"/>
              </a:ext>
            </a:extLst>
          </p:cNvPr>
          <p:cNvGrpSpPr>
            <a:grpSpLocks/>
          </p:cNvGrpSpPr>
          <p:nvPr/>
        </p:nvGrpSpPr>
        <p:grpSpPr bwMode="auto">
          <a:xfrm>
            <a:off x="358775" y="2819400"/>
            <a:ext cx="8361363" cy="2743200"/>
            <a:chOff x="298" y="288"/>
            <a:chExt cx="5267" cy="1728"/>
          </a:xfrm>
        </p:grpSpPr>
        <p:grpSp>
          <p:nvGrpSpPr>
            <p:cNvPr id="1449988" name="Group 4">
              <a:extLst>
                <a:ext uri="{FF2B5EF4-FFF2-40B4-BE49-F238E27FC236}">
                  <a16:creationId xmlns:a16="http://schemas.microsoft.com/office/drawing/2014/main" id="{D9EFA41F-8989-4236-9BAC-A07531CF8C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9" y="288"/>
              <a:ext cx="3876" cy="1728"/>
              <a:chOff x="1728" y="1344"/>
              <a:chExt cx="3876" cy="1728"/>
            </a:xfrm>
          </p:grpSpPr>
          <p:sp>
            <p:nvSpPr>
              <p:cNvPr id="1449989" name="Rectangle 5">
                <a:extLst>
                  <a:ext uri="{FF2B5EF4-FFF2-40B4-BE49-F238E27FC236}">
                    <a16:creationId xmlns:a16="http://schemas.microsoft.com/office/drawing/2014/main" id="{5B3ECE32-59F5-42E5-B30E-E70FB5745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2400" cy="17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9990" name="Rectangle 6">
                <a:extLst>
                  <a:ext uri="{FF2B5EF4-FFF2-40B4-BE49-F238E27FC236}">
                    <a16:creationId xmlns:a16="http://schemas.microsoft.com/office/drawing/2014/main" id="{1A0CDE46-48CE-4E83-9F52-47385FF29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67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9991" name="Line 7">
                <a:extLst>
                  <a:ext uri="{FF2B5EF4-FFF2-40B4-BE49-F238E27FC236}">
                    <a16:creationId xmlns:a16="http://schemas.microsoft.com/office/drawing/2014/main" id="{ABF261FC-865A-4B4B-9B4E-A1A3BAD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9992" name="Line 8">
                <a:extLst>
                  <a:ext uri="{FF2B5EF4-FFF2-40B4-BE49-F238E27FC236}">
                    <a16:creationId xmlns:a16="http://schemas.microsoft.com/office/drawing/2014/main" id="{229BD93D-DFD9-4DC9-8119-C794A15486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40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9993" name="Rectangle 9">
                <a:extLst>
                  <a:ext uri="{FF2B5EF4-FFF2-40B4-BE49-F238E27FC236}">
                    <a16:creationId xmlns:a16="http://schemas.microsoft.com/office/drawing/2014/main" id="{EF67CA74-D1BE-4BE8-B808-4D42C1A71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632"/>
                <a:ext cx="1008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9994" name="Rectangle 10">
                <a:extLst>
                  <a:ext uri="{FF2B5EF4-FFF2-40B4-BE49-F238E27FC236}">
                    <a16:creationId xmlns:a16="http://schemas.microsoft.com/office/drawing/2014/main" id="{54E74046-363F-4F7C-9C13-6B9B746E7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400"/>
                <a:ext cx="1008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9995" name="Oval 11">
                <a:extLst>
                  <a:ext uri="{FF2B5EF4-FFF2-40B4-BE49-F238E27FC236}">
                    <a16:creationId xmlns:a16="http://schemas.microsoft.com/office/drawing/2014/main" id="{12C79787-E258-42BD-9C8D-C1CC415E8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1968"/>
                <a:ext cx="720" cy="6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9996" name="Text Box 12">
                <a:extLst>
                  <a:ext uri="{FF2B5EF4-FFF2-40B4-BE49-F238E27FC236}">
                    <a16:creationId xmlns:a16="http://schemas.microsoft.com/office/drawing/2014/main" id="{161DB902-DBD1-4088-BC22-0FFFC64A8F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1680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0">
                    <a:effectLst/>
                    <a:latin typeface="黑体" panose="02010609060101010101" pitchFamily="49" charset="-122"/>
                  </a:rPr>
                  <a:t>磁盘文件</a:t>
                </a:r>
              </a:p>
            </p:txBody>
          </p:sp>
          <p:sp>
            <p:nvSpPr>
              <p:cNvPr id="1449997" name="Text Box 13">
                <a:extLst>
                  <a:ext uri="{FF2B5EF4-FFF2-40B4-BE49-F238E27FC236}">
                    <a16:creationId xmlns:a16="http://schemas.microsoft.com/office/drawing/2014/main" id="{8EA63B33-C43A-4EDA-8A7D-47B51F61C6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2736"/>
                <a:ext cx="1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0">
                    <a:effectLst/>
                    <a:latin typeface="黑体" panose="02010609060101010101" pitchFamily="49" charset="-122"/>
                  </a:rPr>
                  <a:t>输出文件缓冲区</a:t>
                </a:r>
              </a:p>
            </p:txBody>
          </p:sp>
          <p:sp>
            <p:nvSpPr>
              <p:cNvPr id="1449998" name="Text Box 14">
                <a:extLst>
                  <a:ext uri="{FF2B5EF4-FFF2-40B4-BE49-F238E27FC236}">
                    <a16:creationId xmlns:a16="http://schemas.microsoft.com/office/drawing/2014/main" id="{551342BE-D7E7-4E95-A162-7C08111453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1392"/>
                <a:ext cx="1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0">
                    <a:effectLst/>
                    <a:latin typeface="黑体" panose="02010609060101010101" pitchFamily="49" charset="-122"/>
                  </a:rPr>
                  <a:t>输入文件缓冲区</a:t>
                </a:r>
              </a:p>
            </p:txBody>
          </p:sp>
          <p:sp>
            <p:nvSpPr>
              <p:cNvPr id="1449999" name="Text Box 15">
                <a:extLst>
                  <a:ext uri="{FF2B5EF4-FFF2-40B4-BE49-F238E27FC236}">
                    <a16:creationId xmlns:a16="http://schemas.microsoft.com/office/drawing/2014/main" id="{A7405C0F-3632-494B-A46D-3BFB66E95C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1920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0">
                    <a:effectLst/>
                    <a:latin typeface="黑体" panose="02010609060101010101" pitchFamily="49" charset="-122"/>
                  </a:rPr>
                  <a:t>程序数据区</a:t>
                </a:r>
              </a:p>
            </p:txBody>
          </p:sp>
          <p:sp>
            <p:nvSpPr>
              <p:cNvPr id="1450000" name="Text Box 16">
                <a:extLst>
                  <a:ext uri="{FF2B5EF4-FFF2-40B4-BE49-F238E27FC236}">
                    <a16:creationId xmlns:a16="http://schemas.microsoft.com/office/drawing/2014/main" id="{5FF90E11-F303-4856-B21D-46FABEDD57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14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0">
                    <a:effectLst/>
                    <a:latin typeface="黑体" panose="02010609060101010101" pitchFamily="49" charset="-122"/>
                  </a:rPr>
                  <a:t>a</a:t>
                </a:r>
              </a:p>
            </p:txBody>
          </p:sp>
          <p:sp>
            <p:nvSpPr>
              <p:cNvPr id="1450001" name="Line 17">
                <a:extLst>
                  <a:ext uri="{FF2B5EF4-FFF2-40B4-BE49-F238E27FC236}">
                    <a16:creationId xmlns:a16="http://schemas.microsoft.com/office/drawing/2014/main" id="{EFF02A5C-04EB-4D2A-A7CC-471773574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824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0002" name="Line 18">
                <a:extLst>
                  <a:ext uri="{FF2B5EF4-FFF2-40B4-BE49-F238E27FC236}">
                    <a16:creationId xmlns:a16="http://schemas.microsoft.com/office/drawing/2014/main" id="{DA70DCE2-73D3-4713-A1EA-295000BD7D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256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0003" name="Line 19">
                <a:extLst>
                  <a:ext uri="{FF2B5EF4-FFF2-40B4-BE49-F238E27FC236}">
                    <a16:creationId xmlns:a16="http://schemas.microsoft.com/office/drawing/2014/main" id="{22F036AD-F29C-409B-A422-C9CA95B14D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4" y="1776"/>
                <a:ext cx="91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0004" name="Line 20">
                <a:extLst>
                  <a:ext uri="{FF2B5EF4-FFF2-40B4-BE49-F238E27FC236}">
                    <a16:creationId xmlns:a16="http://schemas.microsoft.com/office/drawing/2014/main" id="{537909BE-D3F6-4D78-999E-CE33AE9207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4" y="2400"/>
                <a:ext cx="86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50005" name="Text Box 21">
              <a:extLst>
                <a:ext uri="{FF2B5EF4-FFF2-40B4-BE49-F238E27FC236}">
                  <a16:creationId xmlns:a16="http://schemas.microsoft.com/office/drawing/2014/main" id="{ACCA7A56-B35C-4C9A-8F11-557D5302D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" y="617"/>
              <a:ext cx="1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0">
                  <a:effectLst/>
                  <a:latin typeface="黑体" panose="02010609060101010101" pitchFamily="49" charset="-122"/>
                </a:rPr>
                <a:t>缓冲文件系统：</a:t>
              </a:r>
            </a:p>
          </p:txBody>
        </p:sp>
      </p:grpSp>
      <p:grpSp>
        <p:nvGrpSpPr>
          <p:cNvPr id="1450006" name="Group 22">
            <a:extLst>
              <a:ext uri="{FF2B5EF4-FFF2-40B4-BE49-F238E27FC236}">
                <a16:creationId xmlns:a16="http://schemas.microsoft.com/office/drawing/2014/main" id="{207E8852-5A26-4D8E-8421-986C9C9C6B3C}"/>
              </a:ext>
            </a:extLst>
          </p:cNvPr>
          <p:cNvGrpSpPr>
            <a:grpSpLocks/>
          </p:cNvGrpSpPr>
          <p:nvPr/>
        </p:nvGrpSpPr>
        <p:grpSpPr bwMode="auto">
          <a:xfrm>
            <a:off x="382588" y="2598738"/>
            <a:ext cx="7783512" cy="3051175"/>
            <a:chOff x="265" y="2153"/>
            <a:chExt cx="4903" cy="1922"/>
          </a:xfrm>
        </p:grpSpPr>
        <p:grpSp>
          <p:nvGrpSpPr>
            <p:cNvPr id="1450007" name="Group 23">
              <a:extLst>
                <a:ext uri="{FF2B5EF4-FFF2-40B4-BE49-F238E27FC236}">
                  <a16:creationId xmlns:a16="http://schemas.microsoft.com/office/drawing/2014/main" id="{7B50D706-F7E4-4F93-A34A-77681182D5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6" y="2153"/>
              <a:ext cx="3072" cy="1922"/>
              <a:chOff x="1392" y="910"/>
              <a:chExt cx="3072" cy="1922"/>
            </a:xfrm>
          </p:grpSpPr>
          <p:sp>
            <p:nvSpPr>
              <p:cNvPr id="1450008" name="Rectangle 24">
                <a:extLst>
                  <a:ext uri="{FF2B5EF4-FFF2-40B4-BE49-F238E27FC236}">
                    <a16:creationId xmlns:a16="http://schemas.microsoft.com/office/drawing/2014/main" id="{DE3A675A-B25F-4EC4-BD30-9A9DDE732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1200"/>
                <a:ext cx="1200" cy="16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0009" name="Oval 25">
                <a:extLst>
                  <a:ext uri="{FF2B5EF4-FFF2-40B4-BE49-F238E27FC236}">
                    <a16:creationId xmlns:a16="http://schemas.microsoft.com/office/drawing/2014/main" id="{AF04E20B-5C68-4894-A918-F8C71AAAD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960" cy="76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0010" name="Rectangle 26">
                <a:extLst>
                  <a:ext uri="{FF2B5EF4-FFF2-40B4-BE49-F238E27FC236}">
                    <a16:creationId xmlns:a16="http://schemas.microsoft.com/office/drawing/2014/main" id="{114F1F4A-5210-4A41-8AE7-326D55DEC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448"/>
                <a:ext cx="960" cy="240"/>
              </a:xfrm>
              <a:prstGeom prst="rect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0011" name="Text Box 27">
                <a:extLst>
                  <a:ext uri="{FF2B5EF4-FFF2-40B4-BE49-F238E27FC236}">
                    <a16:creationId xmlns:a16="http://schemas.microsoft.com/office/drawing/2014/main" id="{4939E764-2FE3-48A5-BA32-16D4450F4F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2448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0">
                    <a:effectLst/>
                    <a:latin typeface="黑体" panose="02010609060101010101" pitchFamily="49" charset="-122"/>
                  </a:rPr>
                  <a:t>缓冲区</a:t>
                </a:r>
              </a:p>
            </p:txBody>
          </p:sp>
          <p:sp>
            <p:nvSpPr>
              <p:cNvPr id="1450012" name="Line 28">
                <a:extLst>
                  <a:ext uri="{FF2B5EF4-FFF2-40B4-BE49-F238E27FC236}">
                    <a16:creationId xmlns:a16="http://schemas.microsoft.com/office/drawing/2014/main" id="{4987D49C-35BB-4D44-8745-DAA3420BCD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680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0013" name="Text Box 29">
                <a:extLst>
                  <a:ext uri="{FF2B5EF4-FFF2-40B4-BE49-F238E27FC236}">
                    <a16:creationId xmlns:a16="http://schemas.microsoft.com/office/drawing/2014/main" id="{6A96C6F4-D5C1-409C-BF43-08E3B62E94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1344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0">
                    <a:effectLst/>
                    <a:latin typeface="黑体" panose="02010609060101010101" pitchFamily="49" charset="-122"/>
                  </a:rPr>
                  <a:t>指令区</a:t>
                </a:r>
              </a:p>
            </p:txBody>
          </p:sp>
          <p:sp>
            <p:nvSpPr>
              <p:cNvPr id="1450014" name="Text Box 30">
                <a:extLst>
                  <a:ext uri="{FF2B5EF4-FFF2-40B4-BE49-F238E27FC236}">
                    <a16:creationId xmlns:a16="http://schemas.microsoft.com/office/drawing/2014/main" id="{B6C2B00D-2CED-405F-8860-9A78A4DDCD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6" y="91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0">
                    <a:effectLst/>
                    <a:latin typeface="黑体" panose="02010609060101010101" pitchFamily="49" charset="-122"/>
                  </a:rPr>
                  <a:t>程序</a:t>
                </a:r>
              </a:p>
            </p:txBody>
          </p:sp>
          <p:sp>
            <p:nvSpPr>
              <p:cNvPr id="1450015" name="Text Box 31">
                <a:extLst>
                  <a:ext uri="{FF2B5EF4-FFF2-40B4-BE49-F238E27FC236}">
                    <a16:creationId xmlns:a16="http://schemas.microsoft.com/office/drawing/2014/main" id="{D3005E56-2D5C-4E0F-B291-E0C98D882A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4" y="1774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0">
                    <a:effectLst/>
                    <a:latin typeface="黑体" panose="02010609060101010101" pitchFamily="49" charset="-122"/>
                  </a:rPr>
                  <a:t>用户数据区</a:t>
                </a:r>
              </a:p>
            </p:txBody>
          </p:sp>
          <p:sp>
            <p:nvSpPr>
              <p:cNvPr id="1450016" name="Text Box 32">
                <a:extLst>
                  <a:ext uri="{FF2B5EF4-FFF2-40B4-BE49-F238E27FC236}">
                    <a16:creationId xmlns:a16="http://schemas.microsoft.com/office/drawing/2014/main" id="{6843A301-540E-4B5F-ACB5-29E87125D1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0" y="191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0">
                    <a:effectLst/>
                    <a:latin typeface="黑体" panose="02010609060101010101" pitchFamily="49" charset="-122"/>
                  </a:rPr>
                  <a:t>磁盘</a:t>
                </a:r>
              </a:p>
            </p:txBody>
          </p:sp>
          <p:sp>
            <p:nvSpPr>
              <p:cNvPr id="1450017" name="AutoShape 33">
                <a:extLst>
                  <a:ext uri="{FF2B5EF4-FFF2-40B4-BE49-F238E27FC236}">
                    <a16:creationId xmlns:a16="http://schemas.microsoft.com/office/drawing/2014/main" id="{9FE762F7-9F3F-4FD2-8A12-CC7A9C7A7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162665">
                <a:off x="2450" y="2352"/>
                <a:ext cx="1190" cy="97"/>
              </a:xfrm>
              <a:prstGeom prst="leftRightArrow">
                <a:avLst>
                  <a:gd name="adj1" fmla="val 50000"/>
                  <a:gd name="adj2" fmla="val 24536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50018" name="Text Box 34">
              <a:extLst>
                <a:ext uri="{FF2B5EF4-FFF2-40B4-BE49-F238E27FC236}">
                  <a16:creationId xmlns:a16="http://schemas.microsoft.com/office/drawing/2014/main" id="{1C1776FA-4445-4949-A467-EA4A5B9B8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" y="2950"/>
              <a:ext cx="1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0">
                  <a:effectLst/>
                  <a:latin typeface="黑体" panose="02010609060101010101" pitchFamily="49" charset="-122"/>
                </a:rPr>
                <a:t>非缓冲文件系统：</a:t>
              </a:r>
            </a:p>
          </p:txBody>
        </p:sp>
      </p:grp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4499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450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>
            <a:extLst>
              <a:ext uri="{FF2B5EF4-FFF2-40B4-BE49-F238E27FC236}">
                <a16:creationId xmlns:a16="http://schemas.microsoft.com/office/drawing/2014/main" id="{F1ED99C8-120E-4707-8AC7-71CE9629F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38413" y="328613"/>
            <a:ext cx="3762375" cy="57943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13.2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文件类型指针</a:t>
            </a:r>
          </a:p>
        </p:txBody>
      </p:sp>
      <p:sp>
        <p:nvSpPr>
          <p:cNvPr id="1423363" name="Rectangle 3">
            <a:extLst>
              <a:ext uri="{FF2B5EF4-FFF2-40B4-BE49-F238E27FC236}">
                <a16:creationId xmlns:a16="http://schemas.microsoft.com/office/drawing/2014/main" id="{24360FB6-51DE-42D2-B726-F150A589E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341438"/>
            <a:ext cx="8064500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buClr>
                <a:srgbClr val="FF6600"/>
              </a:buClr>
              <a:buSzPct val="150000"/>
            </a:pPr>
            <a:r>
              <a:rPr kumimoji="0" lang="en-US" altLang="zh-CN" sz="2800">
                <a:solidFill>
                  <a:srgbClr val="CC0000"/>
                </a:solidFill>
                <a:effectLst/>
                <a:ea typeface="黑体" panose="02010609060101010101" pitchFamily="49" charset="-122"/>
                <a:sym typeface="Wingdings" panose="05000000000000000000" pitchFamily="2" charset="2"/>
              </a:rPr>
              <a:t>    1.</a:t>
            </a:r>
            <a:r>
              <a:rPr kumimoji="0" lang="en-US" altLang="zh-CN" sz="2800">
                <a:solidFill>
                  <a:srgbClr val="CC0000"/>
                </a:solidFill>
                <a:effectLst/>
                <a:ea typeface="黑体" panose="02010609060101010101" pitchFamily="49" charset="-122"/>
              </a:rPr>
              <a:t> </a:t>
            </a:r>
            <a:r>
              <a:rPr kumimoji="0" lang="zh-CN" altLang="en-US" sz="2800">
                <a:solidFill>
                  <a:srgbClr val="CC0000"/>
                </a:solidFill>
                <a:effectLst/>
                <a:ea typeface="黑体" panose="02010609060101010101" pitchFamily="49" charset="-122"/>
              </a:rPr>
              <a:t>文件结构体类型  </a:t>
            </a:r>
            <a:r>
              <a:rPr kumimoji="0" lang="en-US" altLang="zh-CN" sz="2800">
                <a:solidFill>
                  <a:srgbClr val="CC0000"/>
                </a:solidFill>
                <a:effectLst/>
                <a:ea typeface="黑体" panose="02010609060101010101" pitchFamily="49" charset="-122"/>
              </a:rPr>
              <a:t>FILE</a:t>
            </a:r>
          </a:p>
          <a:p>
            <a:pPr lvl="1">
              <a:lnSpc>
                <a:spcPct val="120000"/>
              </a:lnSpc>
              <a:buClr>
                <a:srgbClr val="FF6600"/>
              </a:buClr>
              <a:buSzPct val="150000"/>
              <a:buFontTx/>
              <a:buChar char="•"/>
            </a:pPr>
            <a:r>
              <a:rPr lang="zh-CN" altLang="en-US">
                <a:effectLst/>
                <a:ea typeface="黑体" panose="02010609060101010101" pitchFamily="49" charset="-122"/>
              </a:rPr>
              <a:t>每个正在使用的文件在内存中都拥有一个文件信息区</a:t>
            </a:r>
          </a:p>
          <a:p>
            <a:pPr lvl="1">
              <a:lnSpc>
                <a:spcPct val="120000"/>
              </a:lnSpc>
              <a:buClr>
                <a:srgbClr val="FF6600"/>
              </a:buClr>
              <a:buSzPct val="150000"/>
              <a:buFontTx/>
              <a:buChar char="•"/>
            </a:pPr>
            <a:r>
              <a:rPr lang="zh-CN" altLang="en-US">
                <a:effectLst/>
                <a:ea typeface="黑体" panose="02010609060101010101" pitchFamily="49" charset="-122"/>
              </a:rPr>
              <a:t>文件信息用系统定义的名为</a:t>
            </a:r>
            <a:r>
              <a:rPr lang="en-US" altLang="zh-CN">
                <a:effectLst/>
                <a:ea typeface="黑体" panose="02010609060101010101" pitchFamily="49" charset="-122"/>
              </a:rPr>
              <a:t>FILE</a:t>
            </a:r>
            <a:r>
              <a:rPr lang="zh-CN" altLang="zh-CN">
                <a:effectLst/>
                <a:ea typeface="黑体" panose="02010609060101010101" pitchFamily="49" charset="-122"/>
              </a:rPr>
              <a:t>的结构体描述</a:t>
            </a:r>
            <a:endParaRPr lang="zh-CN" altLang="en-US">
              <a:effectLst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buClr>
                <a:srgbClr val="FF6600"/>
              </a:buClr>
              <a:buSzPct val="150000"/>
              <a:buFontTx/>
              <a:buChar char="•"/>
            </a:pPr>
            <a:r>
              <a:rPr lang="en-US" altLang="zh-CN">
                <a:effectLst/>
                <a:ea typeface="黑体" panose="02010609060101010101" pitchFamily="49" charset="-122"/>
              </a:rPr>
              <a:t>FILE</a:t>
            </a:r>
            <a:r>
              <a:rPr lang="zh-CN" altLang="zh-CN">
                <a:effectLst/>
                <a:ea typeface="黑体" panose="02010609060101010101" pitchFamily="49" charset="-122"/>
              </a:rPr>
              <a:t>定义在</a:t>
            </a:r>
            <a:r>
              <a:rPr lang="zh-CN" altLang="en-US">
                <a:effectLst/>
                <a:ea typeface="黑体" panose="02010609060101010101" pitchFamily="49" charset="-122"/>
              </a:rPr>
              <a:t> </a:t>
            </a:r>
            <a:r>
              <a:rPr lang="en-US" altLang="zh-CN">
                <a:effectLst/>
                <a:ea typeface="黑体" panose="02010609060101010101" pitchFamily="49" charset="-122"/>
              </a:rPr>
              <a:t>stdio.h </a:t>
            </a:r>
            <a:r>
              <a:rPr lang="zh-CN" altLang="zh-CN">
                <a:effectLst/>
                <a:ea typeface="黑体" panose="02010609060101010101" pitchFamily="49" charset="-122"/>
              </a:rPr>
              <a:t>中</a:t>
            </a:r>
            <a:endParaRPr lang="zh-CN" altLang="en-US">
              <a:effectLst/>
              <a:ea typeface="黑体" panose="02010609060101010101" pitchFamily="49" charset="-122"/>
            </a:endParaRPr>
          </a:p>
        </p:txBody>
      </p:sp>
      <p:sp>
        <p:nvSpPr>
          <p:cNvPr id="1423364" name="Text Box 4">
            <a:extLst>
              <a:ext uri="{FF2B5EF4-FFF2-40B4-BE49-F238E27FC236}">
                <a16:creationId xmlns:a16="http://schemas.microsoft.com/office/drawing/2014/main" id="{A185022A-5A1D-4A35-A81C-8E6889951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448050"/>
            <a:ext cx="5976937" cy="2647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0" hangingPunct="0"/>
            <a:r>
              <a:rPr kumimoji="1" lang="en-US" altLang="zh-CN">
                <a:solidFill>
                  <a:srgbClr val="0000CC"/>
                </a:solidFill>
                <a:effectLst/>
                <a:latin typeface="Times New Roman" panose="02020603050405020304" pitchFamily="18" charset="0"/>
              </a:rPr>
              <a:t>typedef   struct</a:t>
            </a:r>
          </a:p>
          <a:p>
            <a:pPr eaLnBrk="0" hangingPunct="0"/>
            <a:r>
              <a:rPr kumimoji="1" lang="en-US" altLang="zh-CN">
                <a:solidFill>
                  <a:srgbClr val="0000CC"/>
                </a:solidFill>
                <a:effectLst/>
                <a:latin typeface="Times New Roman" panose="02020603050405020304" pitchFamily="18" charset="0"/>
              </a:rPr>
              <a:t>{   int   _fd;</a:t>
            </a:r>
            <a:r>
              <a:rPr kumimoji="1" lang="en-US" altLang="zh-CN">
                <a:effectLst/>
                <a:latin typeface="Times New Roman" panose="02020603050405020304" pitchFamily="18" charset="0"/>
              </a:rPr>
              <a:t>          </a:t>
            </a:r>
            <a:r>
              <a:rPr kumimoji="1" lang="en-US" altLang="zh-CN">
                <a:solidFill>
                  <a:srgbClr val="006600"/>
                </a:solidFill>
                <a:effectLst/>
                <a:latin typeface="Times New Roman" panose="02020603050405020304" pitchFamily="18" charset="0"/>
              </a:rPr>
              <a:t>//</a:t>
            </a:r>
            <a:r>
              <a:rPr kumimoji="1" lang="zh-CN" altLang="zh-CN">
                <a:solidFill>
                  <a:srgbClr val="006600"/>
                </a:solidFill>
                <a:effectLst/>
                <a:latin typeface="Times New Roman" panose="02020603050405020304" pitchFamily="18" charset="0"/>
              </a:rPr>
              <a:t>文件号</a:t>
            </a:r>
          </a:p>
          <a:p>
            <a:pPr eaLnBrk="0" hangingPunct="0"/>
            <a:r>
              <a:rPr kumimoji="1" lang="zh-CN" altLang="zh-CN">
                <a:solidFill>
                  <a:srgbClr val="0000CC"/>
                </a:solidFill>
                <a:effectLst/>
                <a:latin typeface="Times New Roman" panose="02020603050405020304" pitchFamily="18" charset="0"/>
              </a:rPr>
              <a:t>     </a:t>
            </a:r>
            <a:r>
              <a:rPr kumimoji="1" lang="en-US" altLang="zh-CN">
                <a:solidFill>
                  <a:srgbClr val="0000CC"/>
                </a:solidFill>
                <a:effectLst/>
                <a:latin typeface="Times New Roman" panose="02020603050405020304" pitchFamily="18" charset="0"/>
              </a:rPr>
              <a:t>int   _cleft;</a:t>
            </a:r>
            <a:r>
              <a:rPr kumimoji="1" lang="en-US" altLang="zh-CN">
                <a:effectLst/>
                <a:latin typeface="Times New Roman" panose="02020603050405020304" pitchFamily="18" charset="0"/>
              </a:rPr>
              <a:t>      </a:t>
            </a:r>
            <a:r>
              <a:rPr kumimoji="1" lang="en-US" altLang="zh-CN">
                <a:solidFill>
                  <a:srgbClr val="006600"/>
                </a:solidFill>
                <a:effectLst/>
                <a:latin typeface="Times New Roman" panose="02020603050405020304" pitchFamily="18" charset="0"/>
              </a:rPr>
              <a:t>//</a:t>
            </a:r>
            <a:r>
              <a:rPr kumimoji="1" lang="zh-CN" altLang="zh-CN">
                <a:solidFill>
                  <a:srgbClr val="006600"/>
                </a:solidFill>
                <a:effectLst/>
                <a:latin typeface="Times New Roman" panose="02020603050405020304" pitchFamily="18" charset="0"/>
              </a:rPr>
              <a:t>缓冲区中剩下的字符数</a:t>
            </a:r>
          </a:p>
          <a:p>
            <a:pPr eaLnBrk="0" hangingPunct="0"/>
            <a:r>
              <a:rPr kumimoji="1" lang="zh-CN" altLang="zh-CN">
                <a:effectLst/>
                <a:latin typeface="Times New Roman" panose="02020603050405020304" pitchFamily="18" charset="0"/>
              </a:rPr>
              <a:t>     </a:t>
            </a:r>
            <a:r>
              <a:rPr kumimoji="1" lang="en-US" altLang="zh-CN">
                <a:solidFill>
                  <a:srgbClr val="0000CC"/>
                </a:solidFill>
                <a:effectLst/>
                <a:latin typeface="Times New Roman" panose="02020603050405020304" pitchFamily="18" charset="0"/>
              </a:rPr>
              <a:t>int   _mode;</a:t>
            </a:r>
            <a:r>
              <a:rPr kumimoji="1" lang="en-US" altLang="zh-CN">
                <a:effectLst/>
                <a:latin typeface="Times New Roman" panose="02020603050405020304" pitchFamily="18" charset="0"/>
              </a:rPr>
              <a:t>    </a:t>
            </a:r>
            <a:r>
              <a:rPr kumimoji="1" lang="en-US" altLang="zh-CN">
                <a:solidFill>
                  <a:srgbClr val="006600"/>
                </a:solidFill>
                <a:effectLst/>
                <a:latin typeface="Times New Roman" panose="02020603050405020304" pitchFamily="18" charset="0"/>
              </a:rPr>
              <a:t>//</a:t>
            </a:r>
            <a:r>
              <a:rPr kumimoji="1" lang="zh-CN" altLang="zh-CN">
                <a:solidFill>
                  <a:srgbClr val="006600"/>
                </a:solidFill>
                <a:effectLst/>
                <a:latin typeface="Times New Roman" panose="02020603050405020304" pitchFamily="18" charset="0"/>
              </a:rPr>
              <a:t>文件操作方式</a:t>
            </a:r>
          </a:p>
          <a:p>
            <a:pPr eaLnBrk="0" hangingPunct="0"/>
            <a:r>
              <a:rPr kumimoji="1" lang="zh-CN" altLang="zh-CN">
                <a:effectLst/>
                <a:latin typeface="Times New Roman" panose="02020603050405020304" pitchFamily="18" charset="0"/>
              </a:rPr>
              <a:t>     </a:t>
            </a:r>
            <a:r>
              <a:rPr kumimoji="1" lang="en-US" altLang="zh-CN">
                <a:solidFill>
                  <a:srgbClr val="0000CC"/>
                </a:solidFill>
                <a:effectLst/>
                <a:latin typeface="Times New Roman" panose="02020603050405020304" pitchFamily="18" charset="0"/>
              </a:rPr>
              <a:t>char  *_next;</a:t>
            </a:r>
            <a:r>
              <a:rPr kumimoji="1" lang="en-US" altLang="zh-CN">
                <a:effectLst/>
                <a:latin typeface="Times New Roman" panose="02020603050405020304" pitchFamily="18" charset="0"/>
              </a:rPr>
              <a:t>  </a:t>
            </a:r>
            <a:r>
              <a:rPr kumimoji="1" lang="en-US" altLang="zh-CN">
                <a:solidFill>
                  <a:srgbClr val="006600"/>
                </a:solidFill>
                <a:effectLst/>
                <a:latin typeface="Times New Roman" panose="02020603050405020304" pitchFamily="18" charset="0"/>
              </a:rPr>
              <a:t>//</a:t>
            </a:r>
            <a:r>
              <a:rPr kumimoji="1" lang="zh-CN" altLang="zh-CN">
                <a:solidFill>
                  <a:srgbClr val="006600"/>
                </a:solidFill>
                <a:effectLst/>
                <a:latin typeface="Times New Roman" panose="02020603050405020304" pitchFamily="18" charset="0"/>
              </a:rPr>
              <a:t>文件当前读写位置</a:t>
            </a:r>
          </a:p>
          <a:p>
            <a:pPr eaLnBrk="0" hangingPunct="0"/>
            <a:r>
              <a:rPr kumimoji="1" lang="zh-CN" altLang="zh-CN">
                <a:effectLst/>
                <a:latin typeface="Times New Roman" panose="02020603050405020304" pitchFamily="18" charset="0"/>
              </a:rPr>
              <a:t>     </a:t>
            </a:r>
            <a:r>
              <a:rPr kumimoji="1" lang="en-US" altLang="zh-CN">
                <a:solidFill>
                  <a:srgbClr val="0000CC"/>
                </a:solidFill>
                <a:effectLst/>
                <a:latin typeface="Times New Roman" panose="02020603050405020304" pitchFamily="18" charset="0"/>
              </a:rPr>
              <a:t>char  *_buff;</a:t>
            </a:r>
            <a:r>
              <a:rPr kumimoji="1" lang="en-US" altLang="zh-CN">
                <a:effectLst/>
                <a:latin typeface="Times New Roman" panose="02020603050405020304" pitchFamily="18" charset="0"/>
              </a:rPr>
              <a:t>  </a:t>
            </a:r>
            <a:r>
              <a:rPr kumimoji="1" lang="en-US" altLang="zh-CN">
                <a:solidFill>
                  <a:srgbClr val="006600"/>
                </a:solidFill>
                <a:effectLst/>
                <a:latin typeface="Times New Roman" panose="02020603050405020304" pitchFamily="18" charset="0"/>
              </a:rPr>
              <a:t>//</a:t>
            </a:r>
            <a:r>
              <a:rPr kumimoji="1" lang="zh-CN" altLang="zh-CN">
                <a:solidFill>
                  <a:srgbClr val="006600"/>
                </a:solidFill>
                <a:effectLst/>
                <a:latin typeface="Times New Roman" panose="02020603050405020304" pitchFamily="18" charset="0"/>
              </a:rPr>
              <a:t>文件缓冲区位置</a:t>
            </a:r>
          </a:p>
          <a:p>
            <a:pPr eaLnBrk="0" hangingPunct="0"/>
            <a:r>
              <a:rPr kumimoji="1" lang="zh-CN" altLang="zh-CN">
                <a:solidFill>
                  <a:srgbClr val="0000CC"/>
                </a:solidFill>
                <a:effectLst/>
                <a:latin typeface="Times New Roman" panose="02020603050405020304" pitchFamily="18" charset="0"/>
              </a:rPr>
              <a:t>}</a:t>
            </a:r>
            <a:r>
              <a:rPr kumimoji="1" lang="en-US" altLang="zh-CN">
                <a:solidFill>
                  <a:srgbClr val="0000CC"/>
                </a:solidFill>
                <a:effectLst/>
                <a:latin typeface="Times New Roman" panose="02020603050405020304" pitchFamily="18" charset="0"/>
              </a:rPr>
              <a:t>   FILE;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2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6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0" name="Rectangle 2">
            <a:extLst>
              <a:ext uri="{FF2B5EF4-FFF2-40B4-BE49-F238E27FC236}">
                <a16:creationId xmlns:a16="http://schemas.microsoft.com/office/drawing/2014/main" id="{1F4EFBB2-E4DD-4EB1-AF23-19C48DFC2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5513" y="333375"/>
            <a:ext cx="3600450" cy="57943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13.2 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文件类型指针</a:t>
            </a:r>
          </a:p>
        </p:txBody>
      </p:sp>
      <p:sp>
        <p:nvSpPr>
          <p:cNvPr id="1425411" name="Rectangle 3">
            <a:extLst>
              <a:ext uri="{FF2B5EF4-FFF2-40B4-BE49-F238E27FC236}">
                <a16:creationId xmlns:a16="http://schemas.microsoft.com/office/drawing/2014/main" id="{B6669F57-AF5D-4F9A-91FB-6E43BE691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96975"/>
            <a:ext cx="583247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</a:pPr>
            <a:r>
              <a:rPr kumimoji="0" lang="en-US" altLang="zh-CN" sz="2800">
                <a:solidFill>
                  <a:srgbClr val="CC0000"/>
                </a:solidFill>
                <a:effectLst/>
                <a:ea typeface="黑体" panose="02010609060101010101" pitchFamily="49" charset="-122"/>
              </a:rPr>
              <a:t>2. </a:t>
            </a:r>
            <a:r>
              <a:rPr kumimoji="0" lang="zh-CN" altLang="en-US" sz="2800">
                <a:solidFill>
                  <a:srgbClr val="CC0000"/>
                </a:solidFill>
                <a:effectLst/>
                <a:ea typeface="黑体" panose="02010609060101010101" pitchFamily="49" charset="-122"/>
              </a:rPr>
              <a:t>文件类型指针</a:t>
            </a:r>
          </a:p>
          <a:p>
            <a:pPr lvl="1">
              <a:spcBef>
                <a:spcPct val="20000"/>
              </a:spcBef>
            </a:pPr>
            <a:r>
              <a:rPr kumimoji="0" lang="zh-CN" altLang="en-US" sz="2800">
                <a:solidFill>
                  <a:srgbClr val="CC0000"/>
                </a:solidFill>
                <a:effectLst/>
                <a:ea typeface="黑体" panose="02010609060101010101" pitchFamily="49" charset="-122"/>
              </a:rPr>
              <a:t>   ①定义</a:t>
            </a:r>
            <a:r>
              <a:rPr kumimoji="0" lang="en-US" altLang="zh-CN" sz="2800">
                <a:solidFill>
                  <a:srgbClr val="CC0000"/>
                </a:solidFill>
                <a:effectLst/>
                <a:ea typeface="黑体" panose="02010609060101010101" pitchFamily="49" charset="-122"/>
              </a:rPr>
              <a:t>(</a:t>
            </a:r>
            <a:r>
              <a:rPr kumimoji="0" lang="zh-CN" altLang="en-US" sz="2800">
                <a:solidFill>
                  <a:srgbClr val="CC0000"/>
                </a:solidFill>
                <a:effectLst/>
                <a:ea typeface="黑体" panose="02010609060101010101" pitchFamily="49" charset="-122"/>
              </a:rPr>
              <a:t>变量说明</a:t>
            </a:r>
            <a:r>
              <a:rPr kumimoji="0" lang="en-US" altLang="zh-CN" sz="2800">
                <a:solidFill>
                  <a:srgbClr val="CC0000"/>
                </a:solidFill>
                <a:effectLst/>
                <a:ea typeface="黑体" panose="02010609060101010101" pitchFamily="49" charset="-122"/>
              </a:rPr>
              <a:t>):   </a:t>
            </a:r>
            <a:r>
              <a:rPr lang="en-US" altLang="zh-CN">
                <a:solidFill>
                  <a:srgbClr val="0000CC"/>
                </a:solidFill>
                <a:effectLst/>
                <a:ea typeface="黑体" panose="02010609060101010101" pitchFamily="49" charset="-122"/>
              </a:rPr>
              <a:t>FILE *</a:t>
            </a:r>
            <a:r>
              <a:rPr lang="en-US" altLang="zh-CN">
                <a:effectLst/>
                <a:ea typeface="黑体" panose="02010609060101010101" pitchFamily="49" charset="-122"/>
              </a:rPr>
              <a:t>fp ;</a:t>
            </a:r>
          </a:p>
        </p:txBody>
      </p:sp>
      <p:sp>
        <p:nvSpPr>
          <p:cNvPr id="1425412" name="Text Box 4">
            <a:extLst>
              <a:ext uri="{FF2B5EF4-FFF2-40B4-BE49-F238E27FC236}">
                <a16:creationId xmlns:a16="http://schemas.microsoft.com/office/drawing/2014/main" id="{CAE672AC-6A04-4430-8F9A-7ABD39A9B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3" y="23495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0000CC"/>
                </a:solidFill>
                <a:effectLst/>
                <a:latin typeface="Times New Roman" panose="02020603050405020304" pitchFamily="18" charset="0"/>
              </a:rPr>
              <a:t>FILE * </a:t>
            </a:r>
            <a:r>
              <a:rPr kumimoji="1" lang="zh-CN" altLang="en-US">
                <a:effectLst/>
                <a:latin typeface="Times New Roman" panose="02020603050405020304" pitchFamily="18" charset="0"/>
              </a:rPr>
              <a:t>文件指针名</a:t>
            </a:r>
            <a:endParaRPr kumimoji="1" lang="zh-CN" altLang="en-US" b="0"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1425413" name="AutoShape 5">
            <a:extLst>
              <a:ext uri="{FF2B5EF4-FFF2-40B4-BE49-F238E27FC236}">
                <a16:creationId xmlns:a16="http://schemas.microsoft.com/office/drawing/2014/main" id="{C781AF49-8034-4E37-A328-B4CD8FBECA6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384425" y="2981325"/>
            <a:ext cx="766763" cy="722313"/>
          </a:xfrm>
          <a:prstGeom prst="bentConnector3">
            <a:avLst>
              <a:gd name="adj1" fmla="val 49898"/>
            </a:avLst>
          </a:prstGeom>
          <a:noFill/>
          <a:ln w="28575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5414" name="Text Box 6">
            <a:extLst>
              <a:ext uri="{FF2B5EF4-FFF2-40B4-BE49-F238E27FC236}">
                <a16:creationId xmlns:a16="http://schemas.microsoft.com/office/drawing/2014/main" id="{C470F3CE-82E4-40AF-B0A9-CE3D6D0B6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1850" y="3797300"/>
            <a:ext cx="4117975" cy="84772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0000CC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1" lang="zh-CN" altLang="en-US">
                <a:solidFill>
                  <a:srgbClr val="0000CC"/>
                </a:solidFill>
                <a:effectLst/>
                <a:latin typeface="Times New Roman" panose="02020603050405020304" pitchFamily="18" charset="0"/>
              </a:rPr>
              <a:t>在</a:t>
            </a:r>
            <a:r>
              <a:rPr kumimoji="1" lang="en-US" altLang="zh-CN">
                <a:solidFill>
                  <a:srgbClr val="0000CC"/>
                </a:solidFill>
                <a:effectLst/>
                <a:latin typeface="Times New Roman" panose="02020603050405020304" pitchFamily="18" charset="0"/>
              </a:rPr>
              <a:t>stdio.h</a:t>
            </a:r>
            <a:r>
              <a:rPr kumimoji="1" lang="zh-CN" altLang="en-US">
                <a:solidFill>
                  <a:srgbClr val="0000CC"/>
                </a:solidFill>
                <a:effectLst/>
                <a:latin typeface="Times New Roman" panose="02020603050405020304" pitchFamily="18" charset="0"/>
              </a:rPr>
              <a:t>中定义的一种结构可看作类型说明符</a:t>
            </a:r>
            <a:endParaRPr kumimoji="1" lang="zh-CN" altLang="en-US" b="0">
              <a:solidFill>
                <a:srgbClr val="0000CC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1425415" name="AutoShape 7">
            <a:extLst>
              <a:ext uri="{FF2B5EF4-FFF2-40B4-BE49-F238E27FC236}">
                <a16:creationId xmlns:a16="http://schemas.microsoft.com/office/drawing/2014/main" id="{5458180C-3587-485B-9EAC-25CF6C3C4A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73450" y="2959100"/>
            <a:ext cx="2438400" cy="3810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CC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5416" name="Text Box 8">
            <a:extLst>
              <a:ext uri="{FF2B5EF4-FFF2-40B4-BE49-F238E27FC236}">
                <a16:creationId xmlns:a16="http://schemas.microsoft.com/office/drawing/2014/main" id="{41D75154-8E12-4FB0-8816-87EC3BD1E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050" y="3111500"/>
            <a:ext cx="1822450" cy="4826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  <a:effectLst/>
                <a:latin typeface="Times New Roman" panose="02020603050405020304" pitchFamily="18" charset="0"/>
              </a:rPr>
              <a:t>文件指针名</a:t>
            </a:r>
          </a:p>
        </p:txBody>
      </p:sp>
      <p:grpSp>
        <p:nvGrpSpPr>
          <p:cNvPr id="1425417" name="Group 9">
            <a:extLst>
              <a:ext uri="{FF2B5EF4-FFF2-40B4-BE49-F238E27FC236}">
                <a16:creationId xmlns:a16="http://schemas.microsoft.com/office/drawing/2014/main" id="{AEB39685-7CFF-40BD-AA2F-395AF8F65962}"/>
              </a:ext>
            </a:extLst>
          </p:cNvPr>
          <p:cNvGrpSpPr>
            <a:grpSpLocks/>
          </p:cNvGrpSpPr>
          <p:nvPr/>
        </p:nvGrpSpPr>
        <p:grpSpPr bwMode="auto">
          <a:xfrm>
            <a:off x="1114425" y="5013325"/>
            <a:ext cx="7461250" cy="509588"/>
            <a:chOff x="394" y="3717"/>
            <a:chExt cx="4999" cy="321"/>
          </a:xfrm>
        </p:grpSpPr>
        <p:sp>
          <p:nvSpPr>
            <p:cNvPr id="1425418" name="Text Box 10">
              <a:extLst>
                <a:ext uri="{FF2B5EF4-FFF2-40B4-BE49-F238E27FC236}">
                  <a16:creationId xmlns:a16="http://schemas.microsoft.com/office/drawing/2014/main" id="{3245DCD6-0FCA-45E0-BD02-D89ED87E5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" y="3724"/>
              <a:ext cx="4688" cy="3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effectLst/>
                  <a:latin typeface="Times New Roman" panose="02020603050405020304" pitchFamily="18" charset="0"/>
                </a:rPr>
                <a:t>经过定义的文件指针，就可以用来指向一个文件</a:t>
              </a:r>
            </a:p>
          </p:txBody>
        </p:sp>
        <p:pic>
          <p:nvPicPr>
            <p:cNvPr id="1425419" name="Picture 11" descr="注意图标">
              <a:extLst>
                <a:ext uri="{FF2B5EF4-FFF2-40B4-BE49-F238E27FC236}">
                  <a16:creationId xmlns:a16="http://schemas.microsoft.com/office/drawing/2014/main" id="{C0824B86-69FA-4A0E-8F67-F4D1C5B6E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" y="3717"/>
              <a:ext cx="303" cy="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25420" name="Rectangle 12">
            <a:extLst>
              <a:ext uri="{FF2B5EF4-FFF2-40B4-BE49-F238E27FC236}">
                <a16:creationId xmlns:a16="http://schemas.microsoft.com/office/drawing/2014/main" id="{A6259858-3DA5-4035-8769-B04E7CFF5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488"/>
            <a:ext cx="860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buClr>
                <a:srgbClr val="FF6600"/>
              </a:buClr>
              <a:buSzPct val="150000"/>
            </a:pPr>
            <a:r>
              <a:rPr lang="en-US" altLang="zh-CN" sz="280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②</a:t>
            </a:r>
            <a:r>
              <a:rPr lang="zh-CN" altLang="en-US" sz="280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文件使用方式</a:t>
            </a:r>
            <a:r>
              <a:rPr lang="en-US" altLang="zh-CN" sz="280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kumimoji="1" lang="zh-CN" altLang="en-US">
                <a:solidFill>
                  <a:srgbClr val="0000CC"/>
                </a:solidFill>
                <a:effectLst/>
                <a:latin typeface="Times New Roman" panose="02020603050405020304" pitchFamily="18" charset="0"/>
              </a:rPr>
              <a:t>打开文件</a:t>
            </a:r>
            <a:r>
              <a:rPr kumimoji="1" lang="en-US" altLang="zh-CN">
                <a:effectLst/>
                <a:latin typeface="Times New Roman" panose="02020603050405020304" pitchFamily="18" charset="0"/>
              </a:rPr>
              <a:t>--&gt;</a:t>
            </a:r>
            <a:r>
              <a:rPr kumimoji="1" lang="zh-CN" altLang="en-US">
                <a:effectLst/>
                <a:latin typeface="Times New Roman" panose="02020603050405020304" pitchFamily="18" charset="0"/>
              </a:rPr>
              <a:t>文件读</a:t>
            </a:r>
            <a:r>
              <a:rPr kumimoji="1" lang="en-US" altLang="zh-CN">
                <a:effectLst/>
                <a:latin typeface="Times New Roman" panose="02020603050405020304" pitchFamily="18" charset="0"/>
              </a:rPr>
              <a:t>/</a:t>
            </a:r>
            <a:r>
              <a:rPr kumimoji="1" lang="zh-CN" altLang="en-US">
                <a:effectLst/>
                <a:latin typeface="Times New Roman" panose="02020603050405020304" pitchFamily="18" charset="0"/>
              </a:rPr>
              <a:t>写</a:t>
            </a:r>
            <a:r>
              <a:rPr kumimoji="1" lang="en-US" altLang="zh-CN">
                <a:effectLst/>
                <a:latin typeface="Times New Roman" panose="02020603050405020304" pitchFamily="18" charset="0"/>
              </a:rPr>
              <a:t>--&gt;</a:t>
            </a:r>
            <a:r>
              <a:rPr kumimoji="1" lang="zh-CN" altLang="en-US">
                <a:solidFill>
                  <a:srgbClr val="0000CC"/>
                </a:solidFill>
                <a:effectLst/>
                <a:latin typeface="Times New Roman" panose="02020603050405020304" pitchFamily="18" charset="0"/>
              </a:rPr>
              <a:t>关闭文件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2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42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42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5414" grpId="0" animBg="1" autoUpdateAnimBg="0"/>
      <p:bldP spid="1425416" grpId="0" animBg="1" autoUpdateAnimBg="0"/>
      <p:bldP spid="14254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58" name="Rectangle 2">
            <a:extLst>
              <a:ext uri="{FF2B5EF4-FFF2-40B4-BE49-F238E27FC236}">
                <a16:creationId xmlns:a16="http://schemas.microsoft.com/office/drawing/2014/main" id="{DE7CD5BC-2BB6-4C0B-96CF-37920622C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88913"/>
            <a:ext cx="8135938" cy="2447925"/>
          </a:xfrm>
          <a:solidFill>
            <a:schemeClr val="bg1"/>
          </a:solidFill>
        </p:spPr>
        <p:txBody>
          <a:bodyPr/>
          <a:lstStyle/>
          <a:p>
            <a:pPr lvl="2">
              <a:lnSpc>
                <a:spcPct val="90000"/>
              </a:lnSpc>
              <a:buFontTx/>
              <a:buNone/>
            </a:pPr>
            <a:endParaRPr lang="en-US" altLang="zh-CN" b="1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文件</a:t>
            </a:r>
            <a:r>
              <a:rPr lang="zh-CN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用法：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① 文件打开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时，系统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自动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建立文件结构体，并把指向它的指针返回来，程序通过这个指针获得</a:t>
            </a:r>
            <a:r>
              <a:rPr lang="zh-CN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文件信息,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访问文件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② 文件关闭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后，它的文件结构体被释放</a:t>
            </a:r>
          </a:p>
        </p:txBody>
      </p:sp>
      <p:grpSp>
        <p:nvGrpSpPr>
          <p:cNvPr id="1453072" name="Group 16">
            <a:extLst>
              <a:ext uri="{FF2B5EF4-FFF2-40B4-BE49-F238E27FC236}">
                <a16:creationId xmlns:a16="http://schemas.microsoft.com/office/drawing/2014/main" id="{EE1E974C-9075-4C75-84E4-9EF6E8D848D6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3068638"/>
            <a:ext cx="4176713" cy="2882900"/>
            <a:chOff x="1338" y="2029"/>
            <a:chExt cx="2631" cy="1816"/>
          </a:xfrm>
        </p:grpSpPr>
        <p:sp>
          <p:nvSpPr>
            <p:cNvPr id="1453060" name="Rectangle 4">
              <a:extLst>
                <a:ext uri="{FF2B5EF4-FFF2-40B4-BE49-F238E27FC236}">
                  <a16:creationId xmlns:a16="http://schemas.microsoft.com/office/drawing/2014/main" id="{CDB15074-DBFE-4A1E-A7F5-7E4C0BB7C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161"/>
              <a:ext cx="816" cy="8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3061" name="Rectangle 5">
              <a:extLst>
                <a:ext uri="{FF2B5EF4-FFF2-40B4-BE49-F238E27FC236}">
                  <a16:creationId xmlns:a16="http://schemas.microsoft.com/office/drawing/2014/main" id="{32297875-9DDF-4501-A0BB-1364B3699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2" y="2124"/>
              <a:ext cx="807" cy="9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3062" name="Oval 6">
              <a:extLst>
                <a:ext uri="{FF2B5EF4-FFF2-40B4-BE49-F238E27FC236}">
                  <a16:creationId xmlns:a16="http://schemas.microsoft.com/office/drawing/2014/main" id="{452119D3-651E-4ABF-A1F7-5C49FC1F1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" y="3426"/>
              <a:ext cx="635" cy="4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3063" name="AutoShape 7">
              <a:extLst>
                <a:ext uri="{FF2B5EF4-FFF2-40B4-BE49-F238E27FC236}">
                  <a16:creationId xmlns:a16="http://schemas.microsoft.com/office/drawing/2014/main" id="{1BC3DCC2-9678-4588-BD41-3E1BC3C52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211"/>
              <a:ext cx="1008" cy="109"/>
            </a:xfrm>
            <a:prstGeom prst="rightArrow">
              <a:avLst>
                <a:gd name="adj1" fmla="val 50000"/>
                <a:gd name="adj2" fmla="val 23119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3064" name="AutoShape 8">
              <a:extLst>
                <a:ext uri="{FF2B5EF4-FFF2-40B4-BE49-F238E27FC236}">
                  <a16:creationId xmlns:a16="http://schemas.microsoft.com/office/drawing/2014/main" id="{953EDE99-4347-4AEE-8936-0CA44BD30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902"/>
              <a:ext cx="1008" cy="109"/>
            </a:xfrm>
            <a:prstGeom prst="leftArrow">
              <a:avLst>
                <a:gd name="adj1" fmla="val 50000"/>
                <a:gd name="adj2" fmla="val 23119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3065" name="AutoShape 9">
              <a:extLst>
                <a:ext uri="{FF2B5EF4-FFF2-40B4-BE49-F238E27FC236}">
                  <a16:creationId xmlns:a16="http://schemas.microsoft.com/office/drawing/2014/main" id="{7BAA6FC3-CAAE-4804-9C9E-BD2EC840A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3113"/>
              <a:ext cx="102" cy="337"/>
            </a:xfrm>
            <a:prstGeom prst="upDownArrow">
              <a:avLst>
                <a:gd name="adj1" fmla="val 50000"/>
                <a:gd name="adj2" fmla="val 6607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453066" name="Text Box 10">
              <a:extLst>
                <a:ext uri="{FF2B5EF4-FFF2-40B4-BE49-F238E27FC236}">
                  <a16:creationId xmlns:a16="http://schemas.microsoft.com/office/drawing/2014/main" id="{4ACFEDB2-8ACE-4013-B1A4-448ACC16A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" y="2029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0">
                  <a:effectLst/>
                  <a:latin typeface="黑体" panose="02010609060101010101" pitchFamily="49" charset="-122"/>
                </a:rPr>
                <a:t>文件名</a:t>
              </a:r>
            </a:p>
          </p:txBody>
        </p:sp>
        <p:sp>
          <p:nvSpPr>
            <p:cNvPr id="1453067" name="Text Box 11">
              <a:extLst>
                <a:ext uri="{FF2B5EF4-FFF2-40B4-BE49-F238E27FC236}">
                  <a16:creationId xmlns:a16="http://schemas.microsoft.com/office/drawing/2014/main" id="{414760B5-1F8D-4567-9859-CE8A8BBE0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2" y="2284"/>
              <a:ext cx="75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000" b="0">
                  <a:effectLst/>
                  <a:latin typeface="黑体" panose="02010609060101010101" pitchFamily="49" charset="-122"/>
                </a:rPr>
                <a:t>文件使用</a:t>
              </a:r>
            </a:p>
            <a:p>
              <a:pPr algn="ctr"/>
              <a:r>
                <a:rPr kumimoji="1" lang="zh-CN" altLang="en-US" sz="2000" b="0">
                  <a:effectLst/>
                  <a:latin typeface="黑体" panose="02010609060101010101" pitchFamily="49" charset="-122"/>
                </a:rPr>
                <a:t>方式</a:t>
              </a:r>
            </a:p>
          </p:txBody>
        </p:sp>
        <p:sp>
          <p:nvSpPr>
            <p:cNvPr id="1453068" name="Text Box 12">
              <a:extLst>
                <a:ext uri="{FF2B5EF4-FFF2-40B4-BE49-F238E27FC236}">
                  <a16:creationId xmlns:a16="http://schemas.microsoft.com/office/drawing/2014/main" id="{DC3CE010-D251-4B2C-AA22-805691782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3011"/>
              <a:ext cx="10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0">
                  <a:effectLst/>
                  <a:latin typeface="黑体" panose="02010609060101010101" pitchFamily="49" charset="-122"/>
                </a:rPr>
                <a:t>文件类型指针</a:t>
              </a:r>
            </a:p>
          </p:txBody>
        </p:sp>
        <p:sp>
          <p:nvSpPr>
            <p:cNvPr id="1453069" name="Text Box 13">
              <a:extLst>
                <a:ext uri="{FF2B5EF4-FFF2-40B4-BE49-F238E27FC236}">
                  <a16:creationId xmlns:a16="http://schemas.microsoft.com/office/drawing/2014/main" id="{7F1648C1-09B4-492D-B3F0-2F6634DCB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4" y="2527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0">
                  <a:effectLst/>
                  <a:latin typeface="黑体" panose="02010609060101010101" pitchFamily="49" charset="-122"/>
                </a:rPr>
                <a:t>C</a:t>
              </a:r>
              <a:r>
                <a:rPr kumimoji="1" lang="zh-CN" altLang="zh-CN" sz="2000" b="0">
                  <a:effectLst/>
                  <a:latin typeface="黑体" panose="02010609060101010101" pitchFamily="49" charset="-122"/>
                </a:rPr>
                <a:t>程序</a:t>
              </a:r>
              <a:endParaRPr kumimoji="1" lang="zh-CN" altLang="en-US" sz="2000" b="0">
                <a:effectLst/>
                <a:latin typeface="黑体" panose="02010609060101010101" pitchFamily="49" charset="-122"/>
              </a:endParaRPr>
            </a:p>
          </p:txBody>
        </p:sp>
        <p:sp>
          <p:nvSpPr>
            <p:cNvPr id="1453070" name="Text Box 14">
              <a:extLst>
                <a:ext uri="{FF2B5EF4-FFF2-40B4-BE49-F238E27FC236}">
                  <a16:creationId xmlns:a16="http://schemas.microsoft.com/office/drawing/2014/main" id="{77C17D15-E6B7-415C-9D09-58CDFE284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0" y="2465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0">
                  <a:effectLst/>
                  <a:latin typeface="黑体" panose="02010609060101010101" pitchFamily="49" charset="-122"/>
                </a:rPr>
                <a:t>操作系统</a:t>
              </a:r>
            </a:p>
          </p:txBody>
        </p:sp>
        <p:sp>
          <p:nvSpPr>
            <p:cNvPr id="1453071" name="Text Box 15">
              <a:extLst>
                <a:ext uri="{FF2B5EF4-FFF2-40B4-BE49-F238E27FC236}">
                  <a16:creationId xmlns:a16="http://schemas.microsoft.com/office/drawing/2014/main" id="{74C4B7A4-948B-44CE-8035-B28117B8F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2" y="3521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0">
                  <a:effectLst/>
                  <a:latin typeface="黑体" panose="02010609060101010101" pitchFamily="49" charset="-122"/>
                </a:rPr>
                <a:t>磁盘</a:t>
              </a:r>
            </a:p>
          </p:txBody>
        </p:sp>
      </p:grp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3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3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3058" grpId="0" build="p" bldLvl="5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274" name="Rectangle 2">
            <a:extLst>
              <a:ext uri="{FF2B5EF4-FFF2-40B4-BE49-F238E27FC236}">
                <a16:creationId xmlns:a16="http://schemas.microsoft.com/office/drawing/2014/main" id="{57AFF469-E059-4A63-8FA8-6AFB98094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7993062" cy="4464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 ◇ C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文件操作用库函数实现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(stdio.h)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 ◇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文件使用方式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打开文件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--&gt;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文件读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写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--&gt;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关闭文件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 ◇</a:t>
            </a:r>
            <a:r>
              <a:rPr lang="zh-CN" altLang="en-US" b="1">
                <a:solidFill>
                  <a:srgbClr val="99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系统</a:t>
            </a:r>
            <a:r>
              <a:rPr lang="zh-CN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自动</a:t>
            </a:r>
            <a:r>
              <a:rPr lang="zh-CN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打开和关闭三个</a:t>
            </a:r>
            <a:r>
              <a:rPr lang="zh-CN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标准文件</a:t>
            </a:r>
            <a:r>
              <a:rPr lang="zh-CN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  <a:p>
            <a:pPr lvl="4"/>
            <a:r>
              <a:rPr lang="zh-CN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标准输入------键盘</a:t>
            </a:r>
            <a:r>
              <a:rPr lang="zh-CN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stdin</a:t>
            </a:r>
          </a:p>
          <a:p>
            <a:pPr lvl="4"/>
            <a:r>
              <a:rPr lang="zh-CN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标准输出------显示器    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stdout</a:t>
            </a:r>
          </a:p>
          <a:p>
            <a:pPr lvl="4"/>
            <a:r>
              <a:rPr lang="zh-CN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标准出错输出-----显示器</a:t>
            </a:r>
            <a:r>
              <a:rPr lang="zh-CN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stderr</a:t>
            </a:r>
          </a:p>
          <a:p>
            <a:pPr lvl="1">
              <a:buFontTx/>
              <a:buNone/>
            </a:pPr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◇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打开文件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fopen</a:t>
            </a:r>
          </a:p>
          <a:p>
            <a:pPr lvl="2">
              <a:buFontTx/>
              <a:buNone/>
            </a:pPr>
            <a:r>
              <a:rPr lang="zh-CN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函数原型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FILE  *</a:t>
            </a:r>
            <a:r>
              <a:rPr lang="en-US" altLang="zh-CN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fopen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 char *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name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,char *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mode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462304" name="Rectangle 32">
            <a:extLst>
              <a:ext uri="{FF2B5EF4-FFF2-40B4-BE49-F238E27FC236}">
                <a16:creationId xmlns:a16="http://schemas.microsoft.com/office/drawing/2014/main" id="{D2CBC0A1-7B16-4B92-A4C6-CBC9058FF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60350"/>
            <a:ext cx="475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3200">
                <a:solidFill>
                  <a:srgbClr val="CC0000"/>
                </a:solidFill>
                <a:effectLst/>
                <a:ea typeface="黑体" panose="02010609060101010101" pitchFamily="49" charset="-122"/>
              </a:rPr>
              <a:t> 10.3  </a:t>
            </a:r>
            <a:r>
              <a:rPr kumimoji="0" lang="zh-CN" altLang="en-US" sz="3200">
                <a:solidFill>
                  <a:srgbClr val="CC0000"/>
                </a:solidFill>
                <a:effectLst/>
                <a:ea typeface="黑体" panose="02010609060101010101" pitchFamily="49" charset="-122"/>
              </a:rPr>
              <a:t>文件的打开与关闭</a:t>
            </a: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6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62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62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6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62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62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62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62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62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2274" grpId="0" build="p" bldLvl="5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5894</TotalTime>
  <Words>1890</Words>
  <Application>Microsoft Office PowerPoint</Application>
  <PresentationFormat>全屏显示(4:3)</PresentationFormat>
  <Paragraphs>238</Paragraphs>
  <Slides>23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Times New Roman</vt:lpstr>
      <vt:lpstr>宋体</vt:lpstr>
      <vt:lpstr>Arial</vt:lpstr>
      <vt:lpstr>黑体</vt:lpstr>
      <vt:lpstr>Wingdings</vt:lpstr>
      <vt:lpstr>隶书</vt:lpstr>
      <vt:lpstr>默认设计模板</vt:lpstr>
      <vt:lpstr>MathType 5.0 Equation</vt:lpstr>
      <vt:lpstr>PowerPoint 演示文稿</vt:lpstr>
      <vt:lpstr>13.1  C文件概述</vt:lpstr>
      <vt:lpstr>13.1  C文件概述</vt:lpstr>
      <vt:lpstr>13.1  C文件概述</vt:lpstr>
      <vt:lpstr>PowerPoint 演示文稿</vt:lpstr>
      <vt:lpstr>13.2  文件类型指针</vt:lpstr>
      <vt:lpstr>13.2  文件类型指针</vt:lpstr>
      <vt:lpstr>PowerPoint 演示文稿</vt:lpstr>
      <vt:lpstr>PowerPoint 演示文稿</vt:lpstr>
      <vt:lpstr>PowerPoint 演示文稿</vt:lpstr>
      <vt:lpstr>13.3  文件的打开与关闭</vt:lpstr>
      <vt:lpstr>PowerPoint 演示文稿</vt:lpstr>
      <vt:lpstr>13.3  文件的打开与关闭</vt:lpstr>
      <vt:lpstr>13.4  文件的读写</vt:lpstr>
      <vt:lpstr>13.4.1  字符读写函数fgetc和fputc</vt:lpstr>
      <vt:lpstr>13.4.1  字符读写函数fgetc和fputc</vt:lpstr>
      <vt:lpstr>PowerPoint 演示文稿</vt:lpstr>
      <vt:lpstr>13.4.3  格式化读写函数fscanf 和 fprintf </vt:lpstr>
      <vt:lpstr>13.4.4  其它读写函数 </vt:lpstr>
      <vt:lpstr>PowerPoint 演示文稿</vt:lpstr>
      <vt:lpstr>小   结</vt:lpstr>
      <vt:lpstr>小   结</vt:lpstr>
      <vt:lpstr>PowerPoint 演示文稿</vt:lpstr>
    </vt:vector>
  </TitlesOfParts>
  <Company>bit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lfx</dc:creator>
  <cp:keywords>计算机文化基础电子教案</cp:keywords>
  <cp:lastModifiedBy>张 伯望</cp:lastModifiedBy>
  <cp:revision>560</cp:revision>
  <dcterms:created xsi:type="dcterms:W3CDTF">2005-09-08T00:12:49Z</dcterms:created>
  <dcterms:modified xsi:type="dcterms:W3CDTF">2019-08-19T14:05:47Z</dcterms:modified>
</cp:coreProperties>
</file>